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88" r:id="rId5"/>
    <p:sldId id="259" r:id="rId6"/>
    <p:sldId id="287" r:id="rId7"/>
    <p:sldId id="289" r:id="rId8"/>
    <p:sldId id="262" r:id="rId9"/>
    <p:sldId id="261" r:id="rId10"/>
    <p:sldId id="286" r:id="rId11"/>
    <p:sldId id="280" r:id="rId12"/>
    <p:sldId id="276" r:id="rId13"/>
    <p:sldId id="277" r:id="rId14"/>
    <p:sldId id="281" r:id="rId15"/>
    <p:sldId id="264" r:id="rId16"/>
    <p:sldId id="273" r:id="rId17"/>
    <p:sldId id="28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52" autoAdjust="0"/>
    <p:restoredTop sz="94660"/>
  </p:normalViewPr>
  <p:slideViewPr>
    <p:cSldViewPr snapToGrid="0">
      <p:cViewPr varScale="1">
        <p:scale>
          <a:sx n="52" d="100"/>
          <a:sy n="52" d="100"/>
        </p:scale>
        <p:origin x="96"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TW" altLang="en-US"/>
              <a:t>按一下以編輯母片標題樣式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1/4/2018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TW" altLang="en-US"/>
              <a:t>按一下圖示以新增圖片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3" name="Date Placeholder 2"/>
          <p:cNvSpPr>
            <a:spLocks noGrp="1"/>
          </p:cNvSpPr>
          <p:nvPr>
            <p:ph type="dt" sz="half" idx="10"/>
          </p:nvPr>
        </p:nvSpPr>
        <p:spPr/>
        <p:txBody>
          <a:bodyPr/>
          <a:lstStyle/>
          <a:p>
            <a:fld id="{48A87A34-81AB-432B-8DAE-1953F412C126}" type="datetimeFigureOut">
              <a:rPr lang="en-US" dirty="0"/>
              <a:t>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3" name="Date Placeholder 2"/>
          <p:cNvSpPr>
            <a:spLocks noGrp="1"/>
          </p:cNvSpPr>
          <p:nvPr>
            <p:ph type="dt" sz="half" idx="10"/>
          </p:nvPr>
        </p:nvSpPr>
        <p:spPr/>
        <p:txBody>
          <a:bodyPr/>
          <a:lstStyle/>
          <a:p>
            <a:fld id="{48A87A34-81AB-432B-8DAE-1953F412C126}" type="datetimeFigureOut">
              <a:rPr lang="en-US" dirty="0"/>
              <a:t>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8A87A34-81AB-432B-8DAE-1953F412C126}" type="datetimeFigureOut">
              <a:rPr lang="en-US" dirty="0"/>
              <a:t>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141410" y="3073397"/>
            <a:ext cx="4878391" cy="271780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172200" y="3073397"/>
            <a:ext cx="4875210" cy="271780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1/4/2018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EA7403-E179-4FCA-BE4F-FB6C51FAFBD0}"/>
              </a:ext>
            </a:extLst>
          </p:cNvPr>
          <p:cNvSpPr>
            <a:spLocks noGrp="1"/>
          </p:cNvSpPr>
          <p:nvPr>
            <p:ph type="ctrTitle"/>
          </p:nvPr>
        </p:nvSpPr>
        <p:spPr>
          <a:xfrm>
            <a:off x="2297151" y="680223"/>
            <a:ext cx="8196147" cy="1237785"/>
          </a:xfrm>
        </p:spPr>
        <p:txBody>
          <a:bodyPr>
            <a:normAutofit/>
          </a:bodyPr>
          <a:lstStyle/>
          <a:p>
            <a:r>
              <a:rPr lang="en-US" altLang="zh-TW" sz="3600" dirty="0">
                <a:solidFill>
                  <a:schemeClr val="bg1"/>
                </a:solidFill>
              </a:rPr>
              <a:t>INMPROVING NETWORK MANAGEMENT WITH SOFTWARE DEFINED NETWORKING</a:t>
            </a:r>
            <a:endParaRPr lang="zh-TW" altLang="en-US" sz="3600" dirty="0">
              <a:solidFill>
                <a:schemeClr val="bg1"/>
              </a:solidFill>
            </a:endParaRPr>
          </a:p>
        </p:txBody>
      </p:sp>
      <p:sp>
        <p:nvSpPr>
          <p:cNvPr id="3" name="副標題 2">
            <a:extLst>
              <a:ext uri="{FF2B5EF4-FFF2-40B4-BE49-F238E27FC236}">
                <a16:creationId xmlns:a16="http://schemas.microsoft.com/office/drawing/2014/main" id="{371A1FD1-BBFF-4879-89B1-6C045E3EBF9E}"/>
              </a:ext>
            </a:extLst>
          </p:cNvPr>
          <p:cNvSpPr>
            <a:spLocks noGrp="1"/>
          </p:cNvSpPr>
          <p:nvPr>
            <p:ph type="subTitle" idx="1"/>
          </p:nvPr>
        </p:nvSpPr>
        <p:spPr>
          <a:xfrm>
            <a:off x="2107580" y="4125951"/>
            <a:ext cx="7961971" cy="2364059"/>
          </a:xfrm>
        </p:spPr>
        <p:txBody>
          <a:bodyPr>
            <a:noAutofit/>
          </a:bodyPr>
          <a:lstStyle/>
          <a:p>
            <a:pPr algn="ctr"/>
            <a:r>
              <a:rPr lang="zh-TW" altLang="en-US" sz="2400" dirty="0">
                <a:solidFill>
                  <a:schemeClr val="bg1"/>
                </a:solidFill>
              </a:rPr>
              <a:t>學號</a:t>
            </a:r>
            <a:r>
              <a:rPr lang="en-US" altLang="zh-TW" sz="2400" dirty="0">
                <a:solidFill>
                  <a:schemeClr val="bg1"/>
                </a:solidFill>
              </a:rPr>
              <a:t>:10678010</a:t>
            </a:r>
          </a:p>
          <a:p>
            <a:pPr algn="ctr"/>
            <a:r>
              <a:rPr lang="zh-TW" altLang="en-US" sz="2400" dirty="0">
                <a:solidFill>
                  <a:schemeClr val="bg1"/>
                </a:solidFill>
              </a:rPr>
              <a:t>報告者</a:t>
            </a:r>
            <a:r>
              <a:rPr lang="en-US" altLang="zh-TW" sz="2400" dirty="0">
                <a:solidFill>
                  <a:schemeClr val="bg1"/>
                </a:solidFill>
              </a:rPr>
              <a:t>:</a:t>
            </a:r>
            <a:r>
              <a:rPr lang="zh-TW" altLang="en-US" sz="2400" dirty="0">
                <a:solidFill>
                  <a:schemeClr val="bg1"/>
                </a:solidFill>
              </a:rPr>
              <a:t>陳俊福</a:t>
            </a:r>
            <a:endParaRPr lang="en-US" altLang="zh-TW" sz="2400" dirty="0">
              <a:solidFill>
                <a:schemeClr val="bg1"/>
              </a:solidFill>
            </a:endParaRPr>
          </a:p>
          <a:p>
            <a:pPr algn="ctr"/>
            <a:r>
              <a:rPr lang="en-US" altLang="zh-TW" sz="2400" dirty="0">
                <a:solidFill>
                  <a:schemeClr val="bg1"/>
                </a:solidFill>
              </a:rPr>
              <a:t>2018.01.04</a:t>
            </a:r>
            <a:endParaRPr lang="zh-TW" altLang="en-US" sz="2400" dirty="0">
              <a:solidFill>
                <a:schemeClr val="bg1"/>
              </a:solidFill>
            </a:endParaRPr>
          </a:p>
        </p:txBody>
      </p:sp>
      <p:sp>
        <p:nvSpPr>
          <p:cNvPr id="4" name="文字方塊 3">
            <a:extLst>
              <a:ext uri="{FF2B5EF4-FFF2-40B4-BE49-F238E27FC236}">
                <a16:creationId xmlns:a16="http://schemas.microsoft.com/office/drawing/2014/main" id="{4856599E-EBCE-4582-A6D5-53E986C4727E}"/>
              </a:ext>
            </a:extLst>
          </p:cNvPr>
          <p:cNvSpPr txBox="1"/>
          <p:nvPr/>
        </p:nvSpPr>
        <p:spPr>
          <a:xfrm>
            <a:off x="7497336" y="6423103"/>
            <a:ext cx="4694664" cy="369332"/>
          </a:xfrm>
          <a:prstGeom prst="rect">
            <a:avLst/>
          </a:prstGeom>
          <a:noFill/>
        </p:spPr>
        <p:txBody>
          <a:bodyPr wrap="square" rtlCol="0">
            <a:spAutoFit/>
          </a:bodyPr>
          <a:lstStyle/>
          <a:p>
            <a:r>
              <a:rPr lang="en-US" altLang="zh-TW" dirty="0">
                <a:solidFill>
                  <a:schemeClr val="bg1"/>
                </a:solidFill>
              </a:rPr>
              <a:t>IEEE Communications Magazine • February 2013</a:t>
            </a:r>
            <a:endParaRPr lang="zh-TW" altLang="en-US" dirty="0">
              <a:solidFill>
                <a:schemeClr val="bg1"/>
              </a:solidFill>
            </a:endParaRPr>
          </a:p>
        </p:txBody>
      </p:sp>
    </p:spTree>
    <p:extLst>
      <p:ext uri="{BB962C8B-B14F-4D97-AF65-F5344CB8AC3E}">
        <p14:creationId xmlns:p14="http://schemas.microsoft.com/office/powerpoint/2010/main" val="1847094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a:extLst>
              <a:ext uri="{FF2B5EF4-FFF2-40B4-BE49-F238E27FC236}">
                <a16:creationId xmlns:a16="http://schemas.microsoft.com/office/drawing/2014/main" id="{87EF0D56-5743-4CC9-BA9D-D2DB9A366C97}"/>
              </a:ext>
            </a:extLst>
          </p:cNvPr>
          <p:cNvPicPr>
            <a:picLocks noGrp="1" noChangeAspect="1"/>
          </p:cNvPicPr>
          <p:nvPr>
            <p:ph idx="1"/>
          </p:nvPr>
        </p:nvPicPr>
        <p:blipFill>
          <a:blip r:embed="rId2"/>
          <a:stretch>
            <a:fillRect/>
          </a:stretch>
        </p:blipFill>
        <p:spPr>
          <a:xfrm>
            <a:off x="5613400" y="854171"/>
            <a:ext cx="5891213" cy="4462345"/>
          </a:xfrm>
        </p:spPr>
      </p:pic>
      <p:sp>
        <p:nvSpPr>
          <p:cNvPr id="4" name="文字版面配置區 3">
            <a:extLst>
              <a:ext uri="{FF2B5EF4-FFF2-40B4-BE49-F238E27FC236}">
                <a16:creationId xmlns:a16="http://schemas.microsoft.com/office/drawing/2014/main" id="{6821B2E6-6881-452E-A021-5735684E5F39}"/>
              </a:ext>
            </a:extLst>
          </p:cNvPr>
          <p:cNvSpPr>
            <a:spLocks noGrp="1"/>
          </p:cNvSpPr>
          <p:nvPr>
            <p:ph type="body" sz="half" idx="2"/>
          </p:nvPr>
        </p:nvSpPr>
        <p:spPr>
          <a:xfrm>
            <a:off x="1146705" y="712381"/>
            <a:ext cx="4466695" cy="5078819"/>
          </a:xfrm>
        </p:spPr>
        <p:txBody>
          <a:bodyPr>
            <a:normAutofit/>
          </a:bodyPr>
          <a:lstStyle/>
          <a:p>
            <a:r>
              <a:rPr lang="zh-TW" altLang="zh-TW" sz="2000" dirty="0">
                <a:solidFill>
                  <a:schemeClr val="accent3">
                    <a:lumMod val="75000"/>
                  </a:schemeClr>
                </a:solidFill>
                <a:latin typeface="+mj-ea"/>
                <a:ea typeface="+mj-ea"/>
              </a:rPr>
              <a:t>南向接口面臨和需要解</a:t>
            </a:r>
            <a:r>
              <a:rPr lang="zh-TW" altLang="en-US" sz="2000" dirty="0">
                <a:solidFill>
                  <a:schemeClr val="accent3">
                    <a:lumMod val="75000"/>
                  </a:schemeClr>
                </a:solidFill>
                <a:latin typeface="+mj-ea"/>
                <a:ea typeface="+mj-ea"/>
              </a:rPr>
              <a:t>決</a:t>
            </a:r>
            <a:r>
              <a:rPr lang="zh-TW" altLang="zh-TW" sz="2000" dirty="0">
                <a:solidFill>
                  <a:schemeClr val="accent3">
                    <a:lumMod val="75000"/>
                  </a:schemeClr>
                </a:solidFill>
                <a:latin typeface="+mj-ea"/>
                <a:ea typeface="+mj-ea"/>
              </a:rPr>
              <a:t>的問題</a:t>
            </a:r>
            <a:r>
              <a:rPr lang="en-US" altLang="zh-TW" sz="2000" dirty="0">
                <a:solidFill>
                  <a:schemeClr val="accent3">
                    <a:lumMod val="75000"/>
                  </a:schemeClr>
                </a:solidFill>
                <a:latin typeface="+mj-ea"/>
                <a:ea typeface="+mj-ea"/>
              </a:rPr>
              <a:t>:</a:t>
            </a:r>
            <a:endParaRPr lang="zh-TW" altLang="zh-TW" sz="2000" dirty="0">
              <a:solidFill>
                <a:schemeClr val="accent3">
                  <a:lumMod val="75000"/>
                </a:schemeClr>
              </a:solidFill>
              <a:latin typeface="+mj-ea"/>
              <a:ea typeface="+mj-ea"/>
            </a:endParaRPr>
          </a:p>
          <a:p>
            <a:r>
              <a:rPr lang="en-US" altLang="zh-TW" dirty="0">
                <a:solidFill>
                  <a:schemeClr val="bg1"/>
                </a:solidFill>
                <a:latin typeface="+mj-ea"/>
                <a:ea typeface="+mj-ea"/>
              </a:rPr>
              <a:t>1.</a:t>
            </a:r>
            <a:r>
              <a:rPr lang="zh-TW" altLang="zh-TW" dirty="0">
                <a:solidFill>
                  <a:schemeClr val="bg1"/>
                </a:solidFill>
                <a:latin typeface="+mj-ea"/>
                <a:ea typeface="+mj-ea"/>
              </a:rPr>
              <a:t>私有控制器南向接口不統一，驅動模型不一致</a:t>
            </a:r>
          </a:p>
          <a:p>
            <a:r>
              <a:rPr lang="en-US" altLang="zh-TW" dirty="0">
                <a:solidFill>
                  <a:schemeClr val="bg1"/>
                </a:solidFill>
                <a:latin typeface="+mj-ea"/>
                <a:ea typeface="+mj-ea"/>
              </a:rPr>
              <a:t>2.</a:t>
            </a:r>
            <a:r>
              <a:rPr lang="zh-TW" altLang="zh-TW" dirty="0">
                <a:solidFill>
                  <a:schemeClr val="bg1"/>
                </a:solidFill>
                <a:latin typeface="+mj-ea"/>
                <a:ea typeface="+mj-ea"/>
              </a:rPr>
              <a:t>廠商設備多控制器支持的能力不一致，新設備對於</a:t>
            </a:r>
            <a:r>
              <a:rPr lang="en-US" altLang="zh-TW" dirty="0">
                <a:solidFill>
                  <a:schemeClr val="bg1"/>
                </a:solidFill>
                <a:latin typeface="+mj-ea"/>
                <a:ea typeface="+mj-ea"/>
              </a:rPr>
              <a:t>SDN</a:t>
            </a:r>
            <a:r>
              <a:rPr lang="zh-TW" altLang="zh-TW" dirty="0">
                <a:solidFill>
                  <a:schemeClr val="bg1"/>
                </a:solidFill>
                <a:latin typeface="+mj-ea"/>
                <a:ea typeface="+mj-ea"/>
              </a:rPr>
              <a:t>網路功能支持比較好</a:t>
            </a:r>
          </a:p>
          <a:p>
            <a:r>
              <a:rPr lang="zh-TW" altLang="zh-TW" sz="2000" dirty="0">
                <a:solidFill>
                  <a:schemeClr val="accent3">
                    <a:lumMod val="75000"/>
                  </a:schemeClr>
                </a:solidFill>
                <a:latin typeface="+mj-ea"/>
                <a:ea typeface="+mj-ea"/>
              </a:rPr>
              <a:t>北向接口面臨和需要解</a:t>
            </a:r>
            <a:r>
              <a:rPr lang="zh-TW" altLang="en-US" sz="2000" dirty="0">
                <a:solidFill>
                  <a:schemeClr val="accent3">
                    <a:lumMod val="75000"/>
                  </a:schemeClr>
                </a:solidFill>
                <a:latin typeface="+mj-ea"/>
                <a:ea typeface="+mj-ea"/>
              </a:rPr>
              <a:t>決</a:t>
            </a:r>
            <a:r>
              <a:rPr lang="zh-TW" altLang="zh-TW" sz="2000" dirty="0">
                <a:solidFill>
                  <a:schemeClr val="accent3">
                    <a:lumMod val="75000"/>
                  </a:schemeClr>
                </a:solidFill>
                <a:latin typeface="+mj-ea"/>
                <a:ea typeface="+mj-ea"/>
              </a:rPr>
              <a:t>的問題</a:t>
            </a:r>
            <a:r>
              <a:rPr lang="en-US" altLang="zh-TW" dirty="0">
                <a:solidFill>
                  <a:schemeClr val="bg1"/>
                </a:solidFill>
                <a:latin typeface="+mj-ea"/>
                <a:ea typeface="+mj-ea"/>
              </a:rPr>
              <a:t>:</a:t>
            </a:r>
            <a:endParaRPr lang="zh-TW" altLang="zh-TW" dirty="0">
              <a:solidFill>
                <a:schemeClr val="bg1"/>
              </a:solidFill>
              <a:latin typeface="+mj-ea"/>
              <a:ea typeface="+mj-ea"/>
            </a:endParaRPr>
          </a:p>
          <a:p>
            <a:r>
              <a:rPr lang="en-US" altLang="zh-TW" dirty="0">
                <a:solidFill>
                  <a:schemeClr val="bg1"/>
                </a:solidFill>
                <a:latin typeface="+mj-ea"/>
                <a:ea typeface="+mj-ea"/>
              </a:rPr>
              <a:t>1.</a:t>
            </a:r>
            <a:r>
              <a:rPr lang="zh-TW" altLang="zh-TW" dirty="0">
                <a:solidFill>
                  <a:schemeClr val="bg1"/>
                </a:solidFill>
                <a:latin typeface="+mj-ea"/>
                <a:ea typeface="+mj-ea"/>
              </a:rPr>
              <a:t>控</a:t>
            </a:r>
            <a:r>
              <a:rPr lang="zh-TW" altLang="en-US" dirty="0">
                <a:solidFill>
                  <a:schemeClr val="bg1"/>
                </a:solidFill>
                <a:latin typeface="+mj-ea"/>
                <a:ea typeface="+mj-ea"/>
              </a:rPr>
              <a:t>制</a:t>
            </a:r>
            <a:r>
              <a:rPr lang="zh-TW" altLang="zh-TW" dirty="0">
                <a:solidFill>
                  <a:schemeClr val="bg1"/>
                </a:solidFill>
                <a:latin typeface="+mj-ea"/>
                <a:ea typeface="+mj-ea"/>
              </a:rPr>
              <a:t>器北向接口沒有統一的標準，無法準確判斷故障</a:t>
            </a:r>
            <a:endParaRPr lang="en-US" altLang="zh-TW" dirty="0">
              <a:solidFill>
                <a:schemeClr val="bg1"/>
              </a:solidFill>
              <a:latin typeface="+mj-ea"/>
              <a:ea typeface="+mj-ea"/>
            </a:endParaRPr>
          </a:p>
          <a:p>
            <a:endParaRPr lang="zh-TW" altLang="zh-TW" dirty="0">
              <a:solidFill>
                <a:schemeClr val="bg1"/>
              </a:solidFill>
              <a:latin typeface="+mj-ea"/>
              <a:ea typeface="+mj-ea"/>
            </a:endParaRPr>
          </a:p>
          <a:p>
            <a:r>
              <a:rPr lang="en-US" altLang="zh-TW" dirty="0">
                <a:solidFill>
                  <a:schemeClr val="bg1"/>
                </a:solidFill>
                <a:latin typeface="+mj-ea"/>
                <a:ea typeface="+mj-ea"/>
              </a:rPr>
              <a:t>    </a:t>
            </a:r>
            <a:r>
              <a:rPr lang="zh-TW" altLang="zh-TW" dirty="0">
                <a:solidFill>
                  <a:schemeClr val="bg1"/>
                </a:solidFill>
                <a:latin typeface="+mj-ea"/>
                <a:ea typeface="+mj-ea"/>
              </a:rPr>
              <a:t>SDN協議的南向部分方面進行了大量的研究和工業努力，但對北向接口和協議的關注卻相對較少。Procera是一個定義北向接口，它提供了指定和實施反應式策略的能力</a:t>
            </a:r>
          </a:p>
          <a:p>
            <a:endParaRPr lang="zh-TW" altLang="en-US" dirty="0"/>
          </a:p>
        </p:txBody>
      </p:sp>
    </p:spTree>
    <p:extLst>
      <p:ext uri="{BB962C8B-B14F-4D97-AF65-F5344CB8AC3E}">
        <p14:creationId xmlns:p14="http://schemas.microsoft.com/office/powerpoint/2010/main" val="1577075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C497297-D648-4FB0-8DF9-A6098C53B226}"/>
              </a:ext>
            </a:extLst>
          </p:cNvPr>
          <p:cNvSpPr>
            <a:spLocks noGrp="1"/>
          </p:cNvSpPr>
          <p:nvPr>
            <p:ph idx="1"/>
          </p:nvPr>
        </p:nvSpPr>
        <p:spPr>
          <a:xfrm>
            <a:off x="1130778" y="941683"/>
            <a:ext cx="9905999" cy="4406494"/>
          </a:xfrm>
        </p:spPr>
        <p:txBody>
          <a:bodyPr/>
          <a:lstStyle/>
          <a:p>
            <a:r>
              <a:rPr lang="en-US" altLang="zh-TW" dirty="0">
                <a:solidFill>
                  <a:schemeClr val="bg1"/>
                </a:solidFill>
                <a:latin typeface="+mj-ea"/>
                <a:ea typeface="+mj-ea"/>
              </a:rPr>
              <a:t>Open flow</a:t>
            </a:r>
            <a:r>
              <a:rPr lang="zh-TW" altLang="zh-TW" dirty="0">
                <a:solidFill>
                  <a:schemeClr val="bg1"/>
                </a:solidFill>
                <a:latin typeface="+mj-ea"/>
                <a:ea typeface="+mj-ea"/>
              </a:rPr>
              <a:t>的核心思想很簡單，就是將原本完全由交換機路由器控制的數據封包轉發的過程，轉化為由</a:t>
            </a:r>
            <a:r>
              <a:rPr lang="en-US" altLang="zh-TW" dirty="0">
                <a:solidFill>
                  <a:schemeClr val="bg1"/>
                </a:solidFill>
                <a:latin typeface="+mj-ea"/>
                <a:ea typeface="+mj-ea"/>
              </a:rPr>
              <a:t>open flow</a:t>
            </a:r>
            <a:r>
              <a:rPr lang="zh-TW" altLang="zh-TW" dirty="0">
                <a:solidFill>
                  <a:schemeClr val="bg1"/>
                </a:solidFill>
                <a:latin typeface="+mj-ea"/>
                <a:ea typeface="+mj-ea"/>
              </a:rPr>
              <a:t>交換機</a:t>
            </a:r>
            <a:r>
              <a:rPr lang="en-US" altLang="zh-TW" dirty="0">
                <a:solidFill>
                  <a:schemeClr val="bg1"/>
                </a:solidFill>
                <a:latin typeface="+mj-ea"/>
                <a:ea typeface="+mj-ea"/>
              </a:rPr>
              <a:t>(open flow switch)</a:t>
            </a:r>
            <a:r>
              <a:rPr lang="zh-TW" altLang="zh-TW" dirty="0">
                <a:solidFill>
                  <a:schemeClr val="bg1"/>
                </a:solidFill>
                <a:latin typeface="+mj-ea"/>
                <a:ea typeface="+mj-ea"/>
              </a:rPr>
              <a:t>和控制服務器</a:t>
            </a:r>
            <a:r>
              <a:rPr lang="en-US" altLang="zh-TW" dirty="0">
                <a:solidFill>
                  <a:schemeClr val="bg1"/>
                </a:solidFill>
                <a:latin typeface="+mj-ea"/>
                <a:ea typeface="+mj-ea"/>
              </a:rPr>
              <a:t>(controller)</a:t>
            </a:r>
            <a:r>
              <a:rPr lang="zh-TW" altLang="zh-TW" dirty="0">
                <a:solidFill>
                  <a:schemeClr val="bg1"/>
                </a:solidFill>
                <a:latin typeface="+mj-ea"/>
                <a:ea typeface="+mj-ea"/>
              </a:rPr>
              <a:t>分別完成的獨立過程</a:t>
            </a:r>
            <a:endParaRPr lang="en-US" altLang="zh-TW" dirty="0">
              <a:solidFill>
                <a:schemeClr val="bg1"/>
              </a:solidFill>
              <a:latin typeface="+mj-ea"/>
              <a:ea typeface="+mj-ea"/>
            </a:endParaRPr>
          </a:p>
          <a:p>
            <a:r>
              <a:rPr lang="en-US" altLang="zh-TW" dirty="0" err="1">
                <a:solidFill>
                  <a:schemeClr val="bg1"/>
                </a:solidFill>
                <a:latin typeface="+mj-ea"/>
                <a:ea typeface="+mj-ea"/>
              </a:rPr>
              <a:t>Openflow</a:t>
            </a:r>
            <a:r>
              <a:rPr lang="zh-TW" altLang="en-US" dirty="0">
                <a:solidFill>
                  <a:schemeClr val="bg1"/>
                </a:solidFill>
                <a:latin typeface="+mj-ea"/>
                <a:ea typeface="+mj-ea"/>
              </a:rPr>
              <a:t>的新作法則是改變過去封包傳遞方式，以</a:t>
            </a:r>
            <a:r>
              <a:rPr lang="en-US" altLang="zh-TW" dirty="0" err="1">
                <a:solidFill>
                  <a:schemeClr val="bg1"/>
                </a:solidFill>
                <a:latin typeface="+mj-ea"/>
                <a:ea typeface="+mj-ea"/>
              </a:rPr>
              <a:t>OpenFlow</a:t>
            </a:r>
            <a:r>
              <a:rPr lang="zh-TW" altLang="en-US" dirty="0">
                <a:solidFill>
                  <a:schemeClr val="bg1"/>
                </a:solidFill>
                <a:latin typeface="+mj-ea"/>
                <a:ea typeface="+mj-ea"/>
              </a:rPr>
              <a:t>網路架構的三大要素，包括用來定義網路封包傳輸路徑的，來打造與過去安全不同的網路傳輸方式。</a:t>
            </a:r>
          </a:p>
          <a:p>
            <a:endParaRPr lang="zh-TW" altLang="en-US" dirty="0"/>
          </a:p>
        </p:txBody>
      </p:sp>
    </p:spTree>
    <p:extLst>
      <p:ext uri="{BB962C8B-B14F-4D97-AF65-F5344CB8AC3E}">
        <p14:creationId xmlns:p14="http://schemas.microsoft.com/office/powerpoint/2010/main" val="32253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0AEBFC-E8DB-4282-A421-BB882974CC53}"/>
              </a:ext>
            </a:extLst>
          </p:cNvPr>
          <p:cNvSpPr>
            <a:spLocks noGrp="1"/>
          </p:cNvSpPr>
          <p:nvPr>
            <p:ph type="title"/>
          </p:nvPr>
        </p:nvSpPr>
        <p:spPr>
          <a:xfrm>
            <a:off x="1146705" y="202018"/>
            <a:ext cx="4201472" cy="686498"/>
          </a:xfrm>
        </p:spPr>
        <p:txBody>
          <a:bodyPr>
            <a:normAutofit/>
          </a:bodyPr>
          <a:lstStyle/>
          <a:p>
            <a:r>
              <a:rPr lang="en-US" altLang="zh-TW" sz="2800" dirty="0">
                <a:solidFill>
                  <a:schemeClr val="bg1"/>
                </a:solidFill>
              </a:rPr>
              <a:t>Open flow</a:t>
            </a:r>
            <a:r>
              <a:rPr lang="zh-TW" altLang="en-US" sz="2800" dirty="0">
                <a:solidFill>
                  <a:schemeClr val="bg1"/>
                </a:solidFill>
              </a:rPr>
              <a:t>網路架構圖</a:t>
            </a:r>
          </a:p>
        </p:txBody>
      </p:sp>
      <p:pic>
        <p:nvPicPr>
          <p:cNvPr id="6" name="內容版面配置區 5">
            <a:extLst>
              <a:ext uri="{FF2B5EF4-FFF2-40B4-BE49-F238E27FC236}">
                <a16:creationId xmlns:a16="http://schemas.microsoft.com/office/drawing/2014/main" id="{55FAA40A-8D48-41E9-BFDE-5E5EB9F57BF2}"/>
              </a:ext>
            </a:extLst>
          </p:cNvPr>
          <p:cNvPicPr>
            <a:picLocks noGrp="1" noChangeAspect="1"/>
          </p:cNvPicPr>
          <p:nvPr>
            <p:ph idx="1"/>
          </p:nvPr>
        </p:nvPicPr>
        <p:blipFill rotWithShape="1">
          <a:blip r:embed="rId2"/>
          <a:srcRect l="3102" t="5235" r="4918" b="2618"/>
          <a:stretch/>
        </p:blipFill>
        <p:spPr>
          <a:xfrm>
            <a:off x="6071190" y="1711842"/>
            <a:ext cx="5061099" cy="3742660"/>
          </a:xfrm>
        </p:spPr>
      </p:pic>
      <p:sp>
        <p:nvSpPr>
          <p:cNvPr id="4" name="文字版面配置區 3">
            <a:extLst>
              <a:ext uri="{FF2B5EF4-FFF2-40B4-BE49-F238E27FC236}">
                <a16:creationId xmlns:a16="http://schemas.microsoft.com/office/drawing/2014/main" id="{6D357196-3FA3-49AE-B553-363A0D23BB89}"/>
              </a:ext>
            </a:extLst>
          </p:cNvPr>
          <p:cNvSpPr>
            <a:spLocks noGrp="1"/>
          </p:cNvSpPr>
          <p:nvPr>
            <p:ph type="body" sz="half" idx="2"/>
          </p:nvPr>
        </p:nvSpPr>
        <p:spPr>
          <a:xfrm>
            <a:off x="1146704" y="1435395"/>
            <a:ext cx="4605509" cy="4486939"/>
          </a:xfrm>
        </p:spPr>
        <p:txBody>
          <a:bodyPr>
            <a:normAutofit/>
          </a:bodyPr>
          <a:lstStyle/>
          <a:p>
            <a:r>
              <a:rPr lang="en-US" altLang="zh-TW" sz="2000" dirty="0">
                <a:solidFill>
                  <a:schemeClr val="accent3">
                    <a:lumMod val="75000"/>
                  </a:schemeClr>
                </a:solidFill>
                <a:latin typeface="+mj-ea"/>
                <a:ea typeface="+mj-ea"/>
              </a:rPr>
              <a:t>Open</a:t>
            </a:r>
            <a:r>
              <a:rPr lang="zh-TW" altLang="en-US" sz="2000" dirty="0">
                <a:solidFill>
                  <a:schemeClr val="accent3">
                    <a:lumMod val="75000"/>
                  </a:schemeClr>
                </a:solidFill>
                <a:latin typeface="+mj-ea"/>
                <a:ea typeface="+mj-ea"/>
              </a:rPr>
              <a:t> </a:t>
            </a:r>
            <a:r>
              <a:rPr lang="en-US" altLang="zh-TW" sz="2000" dirty="0">
                <a:solidFill>
                  <a:schemeClr val="accent3">
                    <a:lumMod val="75000"/>
                  </a:schemeClr>
                </a:solidFill>
                <a:latin typeface="+mj-ea"/>
                <a:ea typeface="+mj-ea"/>
              </a:rPr>
              <a:t>Flow</a:t>
            </a:r>
            <a:r>
              <a:rPr lang="zh-TW" altLang="en-US" sz="2000" dirty="0">
                <a:solidFill>
                  <a:schemeClr val="accent3">
                    <a:lumMod val="75000"/>
                  </a:schemeClr>
                </a:solidFill>
                <a:latin typeface="+mj-ea"/>
                <a:ea typeface="+mj-ea"/>
              </a:rPr>
              <a:t>網路環境三大要素：</a:t>
            </a:r>
            <a:endParaRPr lang="en-US" altLang="zh-TW" sz="2000" dirty="0">
              <a:solidFill>
                <a:schemeClr val="accent3">
                  <a:lumMod val="75000"/>
                </a:schemeClr>
              </a:solidFill>
              <a:latin typeface="+mj-ea"/>
              <a:ea typeface="+mj-ea"/>
            </a:endParaRPr>
          </a:p>
          <a:p>
            <a:r>
              <a:rPr lang="en-US" altLang="zh-TW" sz="2000" dirty="0">
                <a:solidFill>
                  <a:schemeClr val="bg1"/>
                </a:solidFill>
                <a:latin typeface="+mj-ea"/>
                <a:ea typeface="+mj-ea"/>
              </a:rPr>
              <a:t>1.</a:t>
            </a:r>
            <a:r>
              <a:rPr lang="zh-TW" altLang="en-US" sz="2000" dirty="0">
                <a:solidFill>
                  <a:schemeClr val="bg1"/>
                </a:solidFill>
                <a:latin typeface="+mj-ea"/>
                <a:ea typeface="+mj-ea"/>
              </a:rPr>
              <a:t>用來定義網路封包傳輸路徑的</a:t>
            </a:r>
            <a:r>
              <a:rPr lang="en-US" altLang="zh-TW" sz="2000" dirty="0">
                <a:solidFill>
                  <a:schemeClr val="bg1"/>
                </a:solidFill>
                <a:latin typeface="+mj-ea"/>
                <a:ea typeface="+mj-ea"/>
              </a:rPr>
              <a:t>Open</a:t>
            </a:r>
            <a:r>
              <a:rPr lang="zh-TW" altLang="en-US" sz="2000" dirty="0">
                <a:solidFill>
                  <a:schemeClr val="bg1"/>
                </a:solidFill>
                <a:latin typeface="+mj-ea"/>
                <a:ea typeface="+mj-ea"/>
              </a:rPr>
              <a:t>   </a:t>
            </a:r>
            <a:endParaRPr lang="en-US" altLang="zh-TW" sz="2000" dirty="0">
              <a:solidFill>
                <a:schemeClr val="bg1"/>
              </a:solidFill>
              <a:latin typeface="+mj-ea"/>
              <a:ea typeface="+mj-ea"/>
            </a:endParaRPr>
          </a:p>
          <a:p>
            <a:r>
              <a:rPr lang="zh-TW" altLang="en-US" sz="2000" dirty="0">
                <a:solidFill>
                  <a:schemeClr val="bg1"/>
                </a:solidFill>
                <a:latin typeface="+mj-ea"/>
                <a:ea typeface="+mj-ea"/>
              </a:rPr>
              <a:t>   </a:t>
            </a:r>
            <a:r>
              <a:rPr lang="en-US" altLang="zh-TW" sz="2000" dirty="0">
                <a:solidFill>
                  <a:schemeClr val="bg1"/>
                </a:solidFill>
                <a:latin typeface="+mj-ea"/>
                <a:ea typeface="+mj-ea"/>
              </a:rPr>
              <a:t>Flow</a:t>
            </a:r>
            <a:r>
              <a:rPr lang="zh-TW" altLang="en-US" sz="2000" dirty="0">
                <a:solidFill>
                  <a:schemeClr val="bg1"/>
                </a:solidFill>
                <a:latin typeface="+mj-ea"/>
                <a:ea typeface="+mj-ea"/>
              </a:rPr>
              <a:t>路由表（</a:t>
            </a:r>
            <a:r>
              <a:rPr lang="en-US" altLang="zh-TW" sz="2000" dirty="0">
                <a:solidFill>
                  <a:schemeClr val="bg1"/>
                </a:solidFill>
                <a:latin typeface="+mj-ea"/>
                <a:ea typeface="+mj-ea"/>
              </a:rPr>
              <a:t>Flow Table</a:t>
            </a:r>
            <a:r>
              <a:rPr lang="zh-TW" altLang="en-US" sz="2000" dirty="0">
                <a:solidFill>
                  <a:schemeClr val="bg1"/>
                </a:solidFill>
                <a:latin typeface="+mj-ea"/>
                <a:ea typeface="+mj-ea"/>
              </a:rPr>
              <a:t>）</a:t>
            </a:r>
            <a:endParaRPr lang="en-US" altLang="zh-TW" sz="2000" dirty="0">
              <a:solidFill>
                <a:schemeClr val="bg1"/>
              </a:solidFill>
              <a:latin typeface="+mj-ea"/>
              <a:ea typeface="+mj-ea"/>
            </a:endParaRPr>
          </a:p>
          <a:p>
            <a:r>
              <a:rPr lang="en-US" altLang="zh-TW" sz="2000" dirty="0">
                <a:solidFill>
                  <a:schemeClr val="bg1"/>
                </a:solidFill>
                <a:latin typeface="+mj-ea"/>
                <a:ea typeface="+mj-ea"/>
              </a:rPr>
              <a:t>2. </a:t>
            </a:r>
            <a:r>
              <a:rPr lang="zh-TW" altLang="en-US" sz="2000" dirty="0">
                <a:solidFill>
                  <a:schemeClr val="bg1"/>
                </a:solidFill>
                <a:latin typeface="+mj-ea"/>
                <a:ea typeface="+mj-ea"/>
              </a:rPr>
              <a:t>決定網路封包流向的軟體控制器 </a:t>
            </a:r>
            <a:endParaRPr lang="en-US" altLang="zh-TW" sz="2000" dirty="0">
              <a:solidFill>
                <a:schemeClr val="bg1"/>
              </a:solidFill>
              <a:latin typeface="+mj-ea"/>
              <a:ea typeface="+mj-ea"/>
            </a:endParaRPr>
          </a:p>
          <a:p>
            <a:r>
              <a:rPr lang="zh-TW" altLang="en-US" sz="2000" dirty="0">
                <a:solidFill>
                  <a:schemeClr val="bg1"/>
                </a:solidFill>
                <a:latin typeface="+mj-ea"/>
                <a:ea typeface="+mj-ea"/>
              </a:rPr>
              <a:t>  （</a:t>
            </a:r>
            <a:r>
              <a:rPr lang="en-US" altLang="zh-TW" sz="2000" dirty="0">
                <a:solidFill>
                  <a:schemeClr val="bg1"/>
                </a:solidFill>
                <a:latin typeface="+mj-ea"/>
                <a:ea typeface="+mj-ea"/>
              </a:rPr>
              <a:t>Controller</a:t>
            </a:r>
            <a:r>
              <a:rPr lang="zh-TW" altLang="en-US" sz="2000" dirty="0">
                <a:solidFill>
                  <a:schemeClr val="bg1"/>
                </a:solidFill>
                <a:latin typeface="+mj-ea"/>
                <a:ea typeface="+mj-ea"/>
              </a:rPr>
              <a:t>）</a:t>
            </a:r>
            <a:endParaRPr lang="en-US" altLang="zh-TW" sz="2000" dirty="0">
              <a:solidFill>
                <a:schemeClr val="bg1"/>
              </a:solidFill>
              <a:latin typeface="+mj-ea"/>
              <a:ea typeface="+mj-ea"/>
            </a:endParaRPr>
          </a:p>
          <a:p>
            <a:r>
              <a:rPr lang="en-US" altLang="zh-TW" sz="2000" dirty="0">
                <a:solidFill>
                  <a:schemeClr val="bg1"/>
                </a:solidFill>
                <a:latin typeface="+mj-ea"/>
                <a:ea typeface="+mj-ea"/>
              </a:rPr>
              <a:t>3. </a:t>
            </a:r>
            <a:r>
              <a:rPr lang="zh-TW" altLang="en-US" sz="2000" dirty="0">
                <a:solidFill>
                  <a:schemeClr val="bg1"/>
                </a:solidFill>
                <a:latin typeface="+mj-ea"/>
                <a:ea typeface="+mj-ea"/>
              </a:rPr>
              <a:t>作為傳輸溝通用的</a:t>
            </a:r>
            <a:r>
              <a:rPr lang="en-US" altLang="zh-TW" sz="2000" dirty="0">
                <a:solidFill>
                  <a:schemeClr val="bg1"/>
                </a:solidFill>
                <a:latin typeface="+mj-ea"/>
                <a:ea typeface="+mj-ea"/>
              </a:rPr>
              <a:t>Open</a:t>
            </a:r>
            <a:r>
              <a:rPr lang="zh-TW" altLang="en-US" sz="2000" dirty="0">
                <a:solidFill>
                  <a:schemeClr val="bg1"/>
                </a:solidFill>
                <a:latin typeface="+mj-ea"/>
                <a:ea typeface="+mj-ea"/>
              </a:rPr>
              <a:t> </a:t>
            </a:r>
            <a:r>
              <a:rPr lang="en-US" altLang="zh-TW" sz="2000" dirty="0">
                <a:solidFill>
                  <a:schemeClr val="bg1"/>
                </a:solidFill>
                <a:latin typeface="+mj-ea"/>
                <a:ea typeface="+mj-ea"/>
              </a:rPr>
              <a:t>Flow</a:t>
            </a:r>
            <a:r>
              <a:rPr lang="zh-TW" altLang="en-US" sz="2000" dirty="0">
                <a:solidFill>
                  <a:schemeClr val="bg1"/>
                </a:solidFill>
                <a:latin typeface="+mj-ea"/>
                <a:ea typeface="+mj-ea"/>
              </a:rPr>
              <a:t>協      </a:t>
            </a:r>
            <a:endParaRPr lang="en-US" altLang="zh-TW" sz="2000" dirty="0">
              <a:solidFill>
                <a:schemeClr val="bg1"/>
              </a:solidFill>
              <a:latin typeface="+mj-ea"/>
              <a:ea typeface="+mj-ea"/>
            </a:endParaRPr>
          </a:p>
          <a:p>
            <a:r>
              <a:rPr lang="en-US" altLang="zh-TW" sz="2000" dirty="0">
                <a:solidFill>
                  <a:schemeClr val="bg1"/>
                </a:solidFill>
                <a:latin typeface="+mj-ea"/>
                <a:ea typeface="+mj-ea"/>
              </a:rPr>
              <a:t>    </a:t>
            </a:r>
            <a:r>
              <a:rPr lang="zh-TW" altLang="en-US" sz="2000" dirty="0">
                <a:solidFill>
                  <a:schemeClr val="bg1"/>
                </a:solidFill>
                <a:latin typeface="+mj-ea"/>
                <a:ea typeface="+mj-ea"/>
              </a:rPr>
              <a:t>定（</a:t>
            </a:r>
            <a:r>
              <a:rPr lang="en-US" altLang="zh-TW" sz="2000" dirty="0">
                <a:solidFill>
                  <a:schemeClr val="bg1"/>
                </a:solidFill>
                <a:latin typeface="+mj-ea"/>
                <a:ea typeface="+mj-ea"/>
              </a:rPr>
              <a:t>Open</a:t>
            </a:r>
            <a:r>
              <a:rPr lang="zh-TW" altLang="en-US" sz="2000" dirty="0">
                <a:solidFill>
                  <a:schemeClr val="bg1"/>
                </a:solidFill>
                <a:latin typeface="+mj-ea"/>
                <a:ea typeface="+mj-ea"/>
              </a:rPr>
              <a:t> </a:t>
            </a:r>
            <a:r>
              <a:rPr lang="en-US" altLang="zh-TW" sz="2000" dirty="0">
                <a:solidFill>
                  <a:schemeClr val="bg1"/>
                </a:solidFill>
                <a:latin typeface="+mj-ea"/>
                <a:ea typeface="+mj-ea"/>
              </a:rPr>
              <a:t>Flow Protocol</a:t>
            </a:r>
            <a:r>
              <a:rPr lang="zh-TW" altLang="en-US" sz="2000" dirty="0">
                <a:solidFill>
                  <a:schemeClr val="bg1"/>
                </a:solidFill>
                <a:latin typeface="+mj-ea"/>
                <a:ea typeface="+mj-ea"/>
              </a:rPr>
              <a:t>）。</a:t>
            </a:r>
          </a:p>
        </p:txBody>
      </p:sp>
      <p:sp>
        <p:nvSpPr>
          <p:cNvPr id="7" name="橢圓 6">
            <a:extLst>
              <a:ext uri="{FF2B5EF4-FFF2-40B4-BE49-F238E27FC236}">
                <a16:creationId xmlns:a16="http://schemas.microsoft.com/office/drawing/2014/main" id="{742FA6B7-2397-49F1-8D0E-E3B855BDA98E}"/>
              </a:ext>
            </a:extLst>
          </p:cNvPr>
          <p:cNvSpPr/>
          <p:nvPr/>
        </p:nvSpPr>
        <p:spPr>
          <a:xfrm>
            <a:off x="6464595" y="3221665"/>
            <a:ext cx="1446028" cy="92503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a:extLst>
              <a:ext uri="{FF2B5EF4-FFF2-40B4-BE49-F238E27FC236}">
                <a16:creationId xmlns:a16="http://schemas.microsoft.com/office/drawing/2014/main" id="{385796F1-F902-4720-BC13-8B985C4D071F}"/>
              </a:ext>
            </a:extLst>
          </p:cNvPr>
          <p:cNvSpPr/>
          <p:nvPr/>
        </p:nvSpPr>
        <p:spPr>
          <a:xfrm>
            <a:off x="9654363" y="3678864"/>
            <a:ext cx="1477926" cy="64858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E411B0D6-2573-4789-83BE-211B20C2D23E}"/>
              </a:ext>
            </a:extLst>
          </p:cNvPr>
          <p:cNvSpPr/>
          <p:nvPr/>
        </p:nvSpPr>
        <p:spPr>
          <a:xfrm>
            <a:off x="8165804" y="2057400"/>
            <a:ext cx="1733108" cy="99946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6376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7EF1E1-1FFA-40E5-B996-F084D13B7634}"/>
              </a:ext>
            </a:extLst>
          </p:cNvPr>
          <p:cNvSpPr>
            <a:spLocks noGrp="1"/>
          </p:cNvSpPr>
          <p:nvPr>
            <p:ph type="title"/>
          </p:nvPr>
        </p:nvSpPr>
        <p:spPr>
          <a:xfrm>
            <a:off x="1146705" y="255182"/>
            <a:ext cx="5594338" cy="622703"/>
          </a:xfrm>
        </p:spPr>
        <p:txBody>
          <a:bodyPr>
            <a:normAutofit fontScale="90000"/>
          </a:bodyPr>
          <a:lstStyle/>
          <a:p>
            <a:r>
              <a:rPr lang="en-US" altLang="zh-TW" dirty="0">
                <a:solidFill>
                  <a:schemeClr val="bg1"/>
                </a:solidFill>
              </a:rPr>
              <a:t>Open flow</a:t>
            </a:r>
            <a:r>
              <a:rPr lang="zh-TW" altLang="en-US" dirty="0">
                <a:solidFill>
                  <a:schemeClr val="bg1"/>
                </a:solidFill>
              </a:rPr>
              <a:t>網路架構圖運作方式</a:t>
            </a:r>
          </a:p>
        </p:txBody>
      </p:sp>
      <p:pic>
        <p:nvPicPr>
          <p:cNvPr id="6" name="內容版面配置區 5">
            <a:extLst>
              <a:ext uri="{FF2B5EF4-FFF2-40B4-BE49-F238E27FC236}">
                <a16:creationId xmlns:a16="http://schemas.microsoft.com/office/drawing/2014/main" id="{B1CF3D65-B7E4-4BFB-BB85-C27982C0DB0F}"/>
              </a:ext>
            </a:extLst>
          </p:cNvPr>
          <p:cNvPicPr>
            <a:picLocks noGrp="1" noChangeAspect="1"/>
          </p:cNvPicPr>
          <p:nvPr>
            <p:ph idx="1"/>
          </p:nvPr>
        </p:nvPicPr>
        <p:blipFill rotWithShape="1">
          <a:blip r:embed="rId2"/>
          <a:srcRect l="3483" t="5239" r="5849" b="2051"/>
          <a:stretch/>
        </p:blipFill>
        <p:spPr>
          <a:xfrm>
            <a:off x="6241311" y="1169582"/>
            <a:ext cx="5039833" cy="4327451"/>
          </a:xfrm>
        </p:spPr>
      </p:pic>
      <p:sp>
        <p:nvSpPr>
          <p:cNvPr id="4" name="文字版面配置區 3">
            <a:extLst>
              <a:ext uri="{FF2B5EF4-FFF2-40B4-BE49-F238E27FC236}">
                <a16:creationId xmlns:a16="http://schemas.microsoft.com/office/drawing/2014/main" id="{EC7EF469-32DF-4D7B-928B-08A8A11CD056}"/>
              </a:ext>
            </a:extLst>
          </p:cNvPr>
          <p:cNvSpPr>
            <a:spLocks noGrp="1"/>
          </p:cNvSpPr>
          <p:nvPr>
            <p:ph type="body" sz="half" idx="2"/>
          </p:nvPr>
        </p:nvSpPr>
        <p:spPr>
          <a:xfrm>
            <a:off x="1146705" y="1254642"/>
            <a:ext cx="4860690" cy="4536558"/>
          </a:xfrm>
        </p:spPr>
        <p:txBody>
          <a:bodyPr>
            <a:normAutofit/>
          </a:bodyPr>
          <a:lstStyle/>
          <a:p>
            <a:r>
              <a:rPr lang="zh-TW" altLang="en-US" sz="2000" dirty="0">
                <a:latin typeface="+mj-ea"/>
                <a:ea typeface="+mj-ea"/>
              </a:rPr>
              <a:t> </a:t>
            </a:r>
            <a:r>
              <a:rPr lang="zh-TW" altLang="en-US" sz="2000" dirty="0">
                <a:solidFill>
                  <a:schemeClr val="bg1"/>
                </a:solidFill>
                <a:latin typeface="+mj-ea"/>
                <a:ea typeface="+mj-ea"/>
              </a:rPr>
              <a:t>控制器與交換器硬體之間先建立安全通道連接，通以</a:t>
            </a:r>
            <a:r>
              <a:rPr lang="en-US" altLang="zh-TW" sz="2000" dirty="0">
                <a:solidFill>
                  <a:schemeClr val="bg1"/>
                </a:solidFill>
                <a:latin typeface="+mj-ea"/>
                <a:ea typeface="+mj-ea"/>
              </a:rPr>
              <a:t>SSL</a:t>
            </a:r>
            <a:r>
              <a:rPr lang="zh-TW" altLang="en-US" sz="2000" dirty="0">
                <a:solidFill>
                  <a:schemeClr val="bg1"/>
                </a:solidFill>
                <a:latin typeface="+mj-ea"/>
                <a:ea typeface="+mj-ea"/>
              </a:rPr>
              <a:t>加密技術加密，確保傳送之間的安全。藉由</a:t>
            </a:r>
            <a:r>
              <a:rPr lang="en-US" altLang="zh-TW" sz="2000" dirty="0">
                <a:solidFill>
                  <a:schemeClr val="bg1"/>
                </a:solidFill>
                <a:latin typeface="+mj-ea"/>
                <a:ea typeface="+mj-ea"/>
              </a:rPr>
              <a:t>Open</a:t>
            </a:r>
            <a:r>
              <a:rPr lang="zh-TW" altLang="en-US" sz="2000" dirty="0">
                <a:solidFill>
                  <a:schemeClr val="bg1"/>
                </a:solidFill>
                <a:latin typeface="+mj-ea"/>
                <a:ea typeface="+mj-ea"/>
              </a:rPr>
              <a:t> </a:t>
            </a:r>
            <a:r>
              <a:rPr lang="en-US" altLang="zh-TW" sz="2000" dirty="0">
                <a:solidFill>
                  <a:schemeClr val="bg1"/>
                </a:solidFill>
                <a:latin typeface="+mj-ea"/>
                <a:ea typeface="+mj-ea"/>
              </a:rPr>
              <a:t>Flow</a:t>
            </a:r>
            <a:r>
              <a:rPr lang="zh-TW" altLang="en-US" sz="2000" dirty="0">
                <a:solidFill>
                  <a:schemeClr val="bg1"/>
                </a:solidFill>
                <a:latin typeface="+mj-ea"/>
                <a:ea typeface="+mj-ea"/>
              </a:rPr>
              <a:t>協定所提供的開放原始碼設定路由表和相關網管功能，由路由表定義網路封包的傳送路徑，並傳送到交換器硬體層執行封包的傳輸。</a:t>
            </a:r>
          </a:p>
        </p:txBody>
      </p:sp>
      <p:sp>
        <p:nvSpPr>
          <p:cNvPr id="7" name="橢圓 6">
            <a:extLst>
              <a:ext uri="{FF2B5EF4-FFF2-40B4-BE49-F238E27FC236}">
                <a16:creationId xmlns:a16="http://schemas.microsoft.com/office/drawing/2014/main" id="{675E40CE-00A1-434E-BAE3-6F3B7CEDEF01}"/>
              </a:ext>
            </a:extLst>
          </p:cNvPr>
          <p:cNvSpPr/>
          <p:nvPr/>
        </p:nvSpPr>
        <p:spPr>
          <a:xfrm>
            <a:off x="8697433" y="2690038"/>
            <a:ext cx="871870" cy="69111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91877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D13762-FD58-407E-9251-662903A071BC}"/>
              </a:ext>
            </a:extLst>
          </p:cNvPr>
          <p:cNvSpPr>
            <a:spLocks noGrp="1"/>
          </p:cNvSpPr>
          <p:nvPr>
            <p:ph type="title"/>
          </p:nvPr>
        </p:nvSpPr>
        <p:spPr>
          <a:xfrm>
            <a:off x="1146705" y="350874"/>
            <a:ext cx="4818160" cy="590805"/>
          </a:xfrm>
        </p:spPr>
        <p:txBody>
          <a:bodyPr/>
          <a:lstStyle/>
          <a:p>
            <a:r>
              <a:rPr lang="en-US" altLang="zh-TW" dirty="0">
                <a:solidFill>
                  <a:schemeClr val="bg1"/>
                </a:solidFill>
                <a:latin typeface="+mn-lt"/>
              </a:rPr>
              <a:t>Open flow</a:t>
            </a:r>
            <a:r>
              <a:rPr lang="zh-TW" altLang="en-US" dirty="0">
                <a:solidFill>
                  <a:schemeClr val="bg1"/>
                </a:solidFill>
                <a:latin typeface="+mn-lt"/>
              </a:rPr>
              <a:t>要解決的問題</a:t>
            </a:r>
          </a:p>
        </p:txBody>
      </p:sp>
      <p:sp>
        <p:nvSpPr>
          <p:cNvPr id="4" name="文字版面配置區 3">
            <a:extLst>
              <a:ext uri="{FF2B5EF4-FFF2-40B4-BE49-F238E27FC236}">
                <a16:creationId xmlns:a16="http://schemas.microsoft.com/office/drawing/2014/main" id="{735CC51E-9E1C-4F72-8BDD-6DD7F91A36B6}"/>
              </a:ext>
            </a:extLst>
          </p:cNvPr>
          <p:cNvSpPr>
            <a:spLocks noGrp="1"/>
          </p:cNvSpPr>
          <p:nvPr>
            <p:ph type="body" sz="half" idx="2"/>
          </p:nvPr>
        </p:nvSpPr>
        <p:spPr>
          <a:xfrm>
            <a:off x="1146705" y="941679"/>
            <a:ext cx="10102542" cy="5288999"/>
          </a:xfrm>
        </p:spPr>
        <p:txBody>
          <a:bodyPr>
            <a:normAutofit/>
          </a:bodyPr>
          <a:lstStyle/>
          <a:p>
            <a:r>
              <a:rPr lang="en-US" altLang="zh-TW" sz="2000" dirty="0">
                <a:solidFill>
                  <a:schemeClr val="bg1"/>
                </a:solidFill>
                <a:latin typeface="+mj-ea"/>
                <a:ea typeface="+mj-ea"/>
              </a:rPr>
              <a:t>1.OPEN FLOW</a:t>
            </a:r>
            <a:r>
              <a:rPr lang="zh-TW" altLang="en-US" sz="2000" dirty="0">
                <a:solidFill>
                  <a:schemeClr val="bg1"/>
                </a:solidFill>
                <a:latin typeface="+mj-ea"/>
                <a:ea typeface="+mj-ea"/>
              </a:rPr>
              <a:t>很有潛力，要與現有網路架構並存未來才可能發展。路由器應該能同時支援舊有網路環境和</a:t>
            </a:r>
            <a:r>
              <a:rPr lang="en-US" altLang="zh-TW" sz="2000" dirty="0">
                <a:solidFill>
                  <a:schemeClr val="bg1"/>
                </a:solidFill>
                <a:latin typeface="+mj-ea"/>
                <a:ea typeface="+mj-ea"/>
              </a:rPr>
              <a:t>OPEN FLOW </a:t>
            </a:r>
            <a:r>
              <a:rPr lang="zh-TW" altLang="en-US" sz="2000" dirty="0">
                <a:solidFill>
                  <a:schemeClr val="bg1"/>
                </a:solidFill>
                <a:latin typeface="+mj-ea"/>
                <a:ea typeface="+mj-ea"/>
              </a:rPr>
              <a:t>，讓使用者可以選擇要使用舊有路由表或</a:t>
            </a:r>
            <a:r>
              <a:rPr lang="en-US" altLang="zh-TW" sz="2000" dirty="0">
                <a:solidFill>
                  <a:schemeClr val="bg1"/>
                </a:solidFill>
                <a:latin typeface="+mj-ea"/>
                <a:ea typeface="+mj-ea"/>
              </a:rPr>
              <a:t>OPEN FLOW</a:t>
            </a:r>
            <a:r>
              <a:rPr lang="zh-TW" altLang="en-US" sz="2000" dirty="0">
                <a:solidFill>
                  <a:schemeClr val="bg1"/>
                </a:solidFill>
                <a:latin typeface="+mj-ea"/>
                <a:ea typeface="+mj-ea"/>
              </a:rPr>
              <a:t>路由表</a:t>
            </a:r>
            <a:endParaRPr lang="en-US" altLang="zh-TW" sz="2000" dirty="0">
              <a:solidFill>
                <a:schemeClr val="bg1"/>
              </a:solidFill>
              <a:latin typeface="+mj-ea"/>
              <a:ea typeface="+mj-ea"/>
            </a:endParaRPr>
          </a:p>
          <a:p>
            <a:endParaRPr lang="en-US" altLang="zh-TW" sz="2000" dirty="0">
              <a:solidFill>
                <a:schemeClr val="bg1"/>
              </a:solidFill>
              <a:latin typeface="+mj-ea"/>
              <a:ea typeface="+mj-ea"/>
            </a:endParaRPr>
          </a:p>
          <a:p>
            <a:r>
              <a:rPr lang="en-US" altLang="zh-TW" sz="2000" dirty="0">
                <a:solidFill>
                  <a:schemeClr val="bg1"/>
                </a:solidFill>
                <a:latin typeface="+mj-ea"/>
                <a:ea typeface="+mj-ea"/>
              </a:rPr>
              <a:t>2.</a:t>
            </a:r>
            <a:r>
              <a:rPr lang="zh-TW" altLang="en-US" sz="2000" dirty="0">
                <a:solidFill>
                  <a:schemeClr val="bg1"/>
                </a:solidFill>
                <a:latin typeface="+mj-ea"/>
                <a:ea typeface="+mj-ea"/>
              </a:rPr>
              <a:t>其他影響因素如網通廠商的支持、</a:t>
            </a:r>
            <a:r>
              <a:rPr lang="en-US" altLang="zh-TW" sz="2000" dirty="0">
                <a:solidFill>
                  <a:schemeClr val="bg1"/>
                </a:solidFill>
                <a:latin typeface="+mj-ea"/>
                <a:ea typeface="+mj-ea"/>
              </a:rPr>
              <a:t>OPEN FLOW</a:t>
            </a:r>
            <a:r>
              <a:rPr lang="zh-TW" altLang="en-US" sz="2000" dirty="0">
                <a:solidFill>
                  <a:schemeClr val="bg1"/>
                </a:solidFill>
                <a:latin typeface="+mj-ea"/>
                <a:ea typeface="+mj-ea"/>
              </a:rPr>
              <a:t>的應用方式和價值，甚至是未來廠商訂定的服務價格，都可能成為影響企業選擇</a:t>
            </a:r>
            <a:r>
              <a:rPr lang="en-US" altLang="zh-TW" sz="2000" dirty="0">
                <a:solidFill>
                  <a:schemeClr val="bg1"/>
                </a:solidFill>
                <a:latin typeface="+mj-ea"/>
                <a:ea typeface="+mj-ea"/>
              </a:rPr>
              <a:t>OPEN Flow</a:t>
            </a:r>
            <a:r>
              <a:rPr lang="zh-TW" altLang="en-US" sz="2000" dirty="0">
                <a:solidFill>
                  <a:schemeClr val="bg1"/>
                </a:solidFill>
                <a:latin typeface="+mj-ea"/>
                <a:ea typeface="+mj-ea"/>
              </a:rPr>
              <a:t>網路環境與否的重要因素。</a:t>
            </a:r>
          </a:p>
        </p:txBody>
      </p:sp>
    </p:spTree>
    <p:extLst>
      <p:ext uri="{BB962C8B-B14F-4D97-AF65-F5344CB8AC3E}">
        <p14:creationId xmlns:p14="http://schemas.microsoft.com/office/powerpoint/2010/main" val="3735786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B4BBF9-612C-46F9-A538-B30D2387A7C1}"/>
              </a:ext>
            </a:extLst>
          </p:cNvPr>
          <p:cNvSpPr>
            <a:spLocks noGrp="1"/>
          </p:cNvSpPr>
          <p:nvPr>
            <p:ph type="title"/>
          </p:nvPr>
        </p:nvSpPr>
        <p:spPr>
          <a:xfrm>
            <a:off x="1146704" y="238533"/>
            <a:ext cx="3856037" cy="697132"/>
          </a:xfrm>
        </p:spPr>
        <p:txBody>
          <a:bodyPr>
            <a:normAutofit/>
          </a:bodyPr>
          <a:lstStyle/>
          <a:p>
            <a:r>
              <a:rPr lang="en-US" altLang="zh-TW" sz="2800" dirty="0" err="1">
                <a:solidFill>
                  <a:schemeClr val="bg1"/>
                </a:solidFill>
              </a:rPr>
              <a:t>pRocera</a:t>
            </a:r>
            <a:r>
              <a:rPr lang="zh-TW" altLang="en-US" sz="2800" dirty="0">
                <a:solidFill>
                  <a:schemeClr val="bg1"/>
                </a:solidFill>
                <a:latin typeface="+mn-ea"/>
                <a:ea typeface="+mn-ea"/>
              </a:rPr>
              <a:t>架構</a:t>
            </a:r>
          </a:p>
        </p:txBody>
      </p:sp>
      <p:pic>
        <p:nvPicPr>
          <p:cNvPr id="6" name="內容版面配置區 5">
            <a:extLst>
              <a:ext uri="{FF2B5EF4-FFF2-40B4-BE49-F238E27FC236}">
                <a16:creationId xmlns:a16="http://schemas.microsoft.com/office/drawing/2014/main" id="{25F05788-C868-4615-97B3-7AD8793F16B0}"/>
              </a:ext>
            </a:extLst>
          </p:cNvPr>
          <p:cNvPicPr>
            <a:picLocks noGrp="1" noChangeAspect="1"/>
          </p:cNvPicPr>
          <p:nvPr>
            <p:ph idx="1"/>
          </p:nvPr>
        </p:nvPicPr>
        <p:blipFill>
          <a:blip r:embed="rId2"/>
          <a:stretch>
            <a:fillRect/>
          </a:stretch>
        </p:blipFill>
        <p:spPr>
          <a:xfrm>
            <a:off x="1146704" y="1244009"/>
            <a:ext cx="5000311" cy="4678326"/>
          </a:xfrm>
        </p:spPr>
      </p:pic>
      <p:sp>
        <p:nvSpPr>
          <p:cNvPr id="4" name="文字版面配置區 3">
            <a:extLst>
              <a:ext uri="{FF2B5EF4-FFF2-40B4-BE49-F238E27FC236}">
                <a16:creationId xmlns:a16="http://schemas.microsoft.com/office/drawing/2014/main" id="{C76D8E64-B951-4D65-BBA2-CEE9FDFBC538}"/>
              </a:ext>
            </a:extLst>
          </p:cNvPr>
          <p:cNvSpPr>
            <a:spLocks noGrp="1"/>
          </p:cNvSpPr>
          <p:nvPr>
            <p:ph type="body" sz="half" idx="2"/>
          </p:nvPr>
        </p:nvSpPr>
        <p:spPr>
          <a:xfrm>
            <a:off x="6930817" y="1452044"/>
            <a:ext cx="4201471" cy="4257640"/>
          </a:xfrm>
        </p:spPr>
        <p:txBody>
          <a:bodyPr/>
          <a:lstStyle/>
          <a:p>
            <a:r>
              <a:rPr lang="zh-TW" altLang="en-US" sz="2400" dirty="0">
                <a:latin typeface="+mj-ea"/>
                <a:ea typeface="+mj-ea"/>
              </a:rPr>
              <a:t>       </a:t>
            </a:r>
            <a:r>
              <a:rPr lang="en-US" altLang="zh-TW" sz="2000" dirty="0">
                <a:solidFill>
                  <a:schemeClr val="bg1"/>
                </a:solidFill>
                <a:latin typeface="+mj-ea"/>
                <a:ea typeface="+mj-ea"/>
              </a:rPr>
              <a:t>PROCERA</a:t>
            </a:r>
            <a:r>
              <a:rPr lang="zh-TW" altLang="zh-TW" sz="2000" dirty="0">
                <a:solidFill>
                  <a:schemeClr val="bg1"/>
                </a:solidFill>
                <a:latin typeface="+mj-ea"/>
                <a:ea typeface="+mj-ea"/>
              </a:rPr>
              <a:t>是一個網</a:t>
            </a:r>
            <a:r>
              <a:rPr lang="zh-TW" altLang="en-US" sz="2000" dirty="0">
                <a:solidFill>
                  <a:schemeClr val="bg1"/>
                </a:solidFill>
                <a:latin typeface="+mj-ea"/>
                <a:ea typeface="+mj-ea"/>
              </a:rPr>
              <a:t>路</a:t>
            </a:r>
            <a:r>
              <a:rPr lang="zh-TW" altLang="zh-TW" sz="2000" dirty="0">
                <a:solidFill>
                  <a:schemeClr val="bg1"/>
                </a:solidFill>
                <a:latin typeface="+mj-ea"/>
                <a:ea typeface="+mj-ea"/>
              </a:rPr>
              <a:t>控制框架，使用高階</a:t>
            </a:r>
            <a:r>
              <a:rPr lang="zh-TW" altLang="en-US" sz="2000" dirty="0">
                <a:solidFill>
                  <a:schemeClr val="bg1"/>
                </a:solidFill>
                <a:latin typeface="+mj-ea"/>
                <a:ea typeface="+mj-ea"/>
              </a:rPr>
              <a:t>軟體</a:t>
            </a:r>
            <a:r>
              <a:rPr lang="zh-TW" altLang="zh-TW" sz="2000" dirty="0">
                <a:solidFill>
                  <a:schemeClr val="bg1"/>
                </a:solidFill>
                <a:latin typeface="+mj-ea"/>
                <a:ea typeface="+mj-ea"/>
              </a:rPr>
              <a:t>語言來表達事件驅動的網</a:t>
            </a:r>
            <a:r>
              <a:rPr lang="zh-TW" altLang="en-US" sz="2000" dirty="0">
                <a:solidFill>
                  <a:schemeClr val="bg1"/>
                </a:solidFill>
                <a:latin typeface="+mj-ea"/>
                <a:ea typeface="+mj-ea"/>
              </a:rPr>
              <a:t>路</a:t>
            </a:r>
            <a:r>
              <a:rPr lang="zh-TW" altLang="zh-TW" sz="2000" dirty="0">
                <a:solidFill>
                  <a:schemeClr val="bg1"/>
                </a:solidFill>
                <a:latin typeface="+mj-ea"/>
                <a:ea typeface="+mj-ea"/>
              </a:rPr>
              <a:t>策略，這些策略可對各種類型的事件做出反應。可以有效地做為事件驅動的網</a:t>
            </a:r>
            <a:r>
              <a:rPr lang="zh-TW" altLang="en-US" sz="2000" dirty="0">
                <a:solidFill>
                  <a:schemeClr val="bg1"/>
                </a:solidFill>
                <a:latin typeface="+mj-ea"/>
                <a:ea typeface="+mj-ea"/>
              </a:rPr>
              <a:t>路</a:t>
            </a:r>
            <a:r>
              <a:rPr lang="zh-TW" altLang="zh-TW" sz="2000" dirty="0">
                <a:solidFill>
                  <a:schemeClr val="bg1"/>
                </a:solidFill>
                <a:latin typeface="+mj-ea"/>
                <a:ea typeface="+mj-ea"/>
              </a:rPr>
              <a:t>策略和低階網</a:t>
            </a:r>
            <a:r>
              <a:rPr lang="zh-TW" altLang="en-US" sz="2000" dirty="0">
                <a:solidFill>
                  <a:schemeClr val="bg1"/>
                </a:solidFill>
                <a:latin typeface="+mj-ea"/>
                <a:ea typeface="+mj-ea"/>
              </a:rPr>
              <a:t>路</a:t>
            </a:r>
            <a:r>
              <a:rPr lang="zh-TW" altLang="zh-TW" sz="2000" dirty="0">
                <a:solidFill>
                  <a:schemeClr val="bg1"/>
                </a:solidFill>
                <a:latin typeface="+mj-ea"/>
                <a:ea typeface="+mj-ea"/>
              </a:rPr>
              <a:t>配置之間的橋樑。</a:t>
            </a:r>
          </a:p>
          <a:p>
            <a:endParaRPr lang="zh-TW" altLang="en-US" dirty="0"/>
          </a:p>
        </p:txBody>
      </p:sp>
    </p:spTree>
    <p:extLst>
      <p:ext uri="{BB962C8B-B14F-4D97-AF65-F5344CB8AC3E}">
        <p14:creationId xmlns:p14="http://schemas.microsoft.com/office/powerpoint/2010/main" val="1141764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39D99C41-860A-46B5-9728-45BFCCA79B6C}"/>
              </a:ext>
            </a:extLst>
          </p:cNvPr>
          <p:cNvSpPr>
            <a:spLocks noGrp="1"/>
          </p:cNvSpPr>
          <p:nvPr>
            <p:ph type="title"/>
          </p:nvPr>
        </p:nvSpPr>
        <p:spPr>
          <a:xfrm>
            <a:off x="1630512" y="297712"/>
            <a:ext cx="8959516" cy="3189767"/>
          </a:xfrm>
        </p:spPr>
        <p:txBody>
          <a:bodyPr>
            <a:normAutofit/>
          </a:bodyPr>
          <a:lstStyle/>
          <a:p>
            <a:r>
              <a:rPr lang="zh-TW" altLang="en-US" sz="1800" dirty="0">
                <a:latin typeface="+mj-ea"/>
              </a:rPr>
              <a:t>        </a:t>
            </a:r>
            <a:r>
              <a:rPr lang="zh-TW" altLang="zh-TW" sz="1800" dirty="0">
                <a:solidFill>
                  <a:schemeClr val="bg1"/>
                </a:solidFill>
                <a:latin typeface="+mj-ea"/>
              </a:rPr>
              <a:t>Procera提供了一組控制域，</a:t>
            </a:r>
            <a:r>
              <a:rPr lang="zh-TW" altLang="en-US" sz="1800" dirty="0">
                <a:solidFill>
                  <a:schemeClr val="bg1"/>
                </a:solidFill>
                <a:latin typeface="+mj-ea"/>
              </a:rPr>
              <a:t>網管人</a:t>
            </a:r>
            <a:r>
              <a:rPr lang="zh-TW" altLang="zh-TW" sz="1800" dirty="0">
                <a:solidFill>
                  <a:schemeClr val="bg1"/>
                </a:solidFill>
                <a:latin typeface="+mj-ea"/>
              </a:rPr>
              <a:t>員可以使用這些控制域來設置特定的條件並為每個條件分配相應</a:t>
            </a:r>
            <a:r>
              <a:rPr lang="zh-TW" altLang="en-US" sz="1800" dirty="0">
                <a:solidFill>
                  <a:schemeClr val="bg1"/>
                </a:solidFill>
                <a:latin typeface="+mj-ea"/>
              </a:rPr>
              <a:t>的封包</a:t>
            </a:r>
            <a:r>
              <a:rPr lang="zh-TW" altLang="zh-TW" sz="1800" dirty="0">
                <a:solidFill>
                  <a:schemeClr val="bg1"/>
                </a:solidFill>
                <a:latin typeface="+mj-ea"/>
              </a:rPr>
              <a:t>轉發操作，運營商還可以結合使用控制域來實施豐富的網</a:t>
            </a:r>
            <a:r>
              <a:rPr lang="zh-TW" altLang="en-US" sz="1800" dirty="0">
                <a:solidFill>
                  <a:schemeClr val="bg1"/>
                </a:solidFill>
                <a:latin typeface="+mj-ea"/>
              </a:rPr>
              <a:t>路</a:t>
            </a:r>
            <a:r>
              <a:rPr lang="zh-TW" altLang="zh-TW" sz="1800" dirty="0">
                <a:solidFill>
                  <a:schemeClr val="bg1"/>
                </a:solidFill>
                <a:latin typeface="+mj-ea"/>
              </a:rPr>
              <a:t>策略，而不是依賴時間或事件觸發的腳本，這些腳本容易出錯。</a:t>
            </a:r>
            <a:r>
              <a:rPr lang="zh-TW" altLang="en-US" sz="1800" dirty="0">
                <a:solidFill>
                  <a:schemeClr val="bg1"/>
                </a:solidFill>
                <a:latin typeface="+mj-ea"/>
              </a:rPr>
              <a:t>目</a:t>
            </a:r>
            <a:r>
              <a:rPr lang="zh-TW" altLang="zh-TW" sz="1800" dirty="0">
                <a:solidFill>
                  <a:schemeClr val="bg1"/>
                </a:solidFill>
                <a:latin typeface="+mj-ea"/>
              </a:rPr>
              <a:t>前</a:t>
            </a:r>
            <a:r>
              <a:rPr lang="zh-TW" altLang="en-US" sz="1800" dirty="0">
                <a:solidFill>
                  <a:schemeClr val="bg1"/>
                </a:solidFill>
                <a:latin typeface="+mj-ea"/>
              </a:rPr>
              <a:t>這</a:t>
            </a:r>
            <a:r>
              <a:rPr lang="zh-TW" altLang="zh-TW" sz="1800" dirty="0">
                <a:solidFill>
                  <a:schemeClr val="bg1"/>
                </a:solidFill>
                <a:latin typeface="+mj-ea"/>
              </a:rPr>
              <a:t>一組控制域</a:t>
            </a:r>
            <a:r>
              <a:rPr lang="zh-TW" altLang="en-US" sz="1800" dirty="0">
                <a:solidFill>
                  <a:schemeClr val="bg1"/>
                </a:solidFill>
                <a:latin typeface="+mj-ea"/>
              </a:rPr>
              <a:t>並沒有說</a:t>
            </a:r>
            <a:r>
              <a:rPr lang="zh-TW" altLang="zh-TW" sz="1800" dirty="0">
                <a:solidFill>
                  <a:schemeClr val="bg1"/>
                </a:solidFill>
                <a:latin typeface="+mj-ea"/>
              </a:rPr>
              <a:t>是完整的，但它足以支持一系列的網路在不同類型的網</a:t>
            </a:r>
            <a:r>
              <a:rPr lang="zh-TW" altLang="en-US" sz="1800" dirty="0">
                <a:solidFill>
                  <a:schemeClr val="bg1"/>
                </a:solidFill>
                <a:latin typeface="+mj-ea"/>
              </a:rPr>
              <a:t>路</a:t>
            </a:r>
            <a:r>
              <a:rPr lang="zh-TW" altLang="zh-TW" sz="1800" dirty="0">
                <a:solidFill>
                  <a:schemeClr val="bg1"/>
                </a:solidFill>
                <a:latin typeface="+mj-ea"/>
              </a:rPr>
              <a:t>環境中使用傳統配置語言難以實現的策略。</a:t>
            </a:r>
            <a:br>
              <a:rPr lang="zh-TW" altLang="zh-TW" sz="1800" dirty="0"/>
            </a:br>
            <a:endParaRPr lang="zh-TW" altLang="en-US" sz="1800" dirty="0">
              <a:solidFill>
                <a:schemeClr val="bg1"/>
              </a:solidFill>
            </a:endParaRPr>
          </a:p>
        </p:txBody>
      </p:sp>
      <p:pic>
        <p:nvPicPr>
          <p:cNvPr id="8" name="內容版面配置區 7">
            <a:extLst>
              <a:ext uri="{FF2B5EF4-FFF2-40B4-BE49-F238E27FC236}">
                <a16:creationId xmlns:a16="http://schemas.microsoft.com/office/drawing/2014/main" id="{672FECE2-A8E4-43E2-974C-86E1A9BAA12E}"/>
              </a:ext>
            </a:extLst>
          </p:cNvPr>
          <p:cNvPicPr>
            <a:picLocks noGrp="1" noChangeAspect="1"/>
          </p:cNvPicPr>
          <p:nvPr>
            <p:ph idx="1"/>
          </p:nvPr>
        </p:nvPicPr>
        <p:blipFill>
          <a:blip r:embed="rId2"/>
          <a:stretch>
            <a:fillRect/>
          </a:stretch>
        </p:blipFill>
        <p:spPr>
          <a:xfrm>
            <a:off x="2381498" y="2861818"/>
            <a:ext cx="7046986" cy="2895582"/>
          </a:xfrm>
        </p:spPr>
      </p:pic>
    </p:spTree>
    <p:extLst>
      <p:ext uri="{BB962C8B-B14F-4D97-AF65-F5344CB8AC3E}">
        <p14:creationId xmlns:p14="http://schemas.microsoft.com/office/powerpoint/2010/main" val="2256959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AB0C97B-DE03-4DA5-B763-F90AB3F8EC47}"/>
              </a:ext>
            </a:extLst>
          </p:cNvPr>
          <p:cNvSpPr/>
          <p:nvPr/>
        </p:nvSpPr>
        <p:spPr>
          <a:xfrm>
            <a:off x="1352998" y="333832"/>
            <a:ext cx="2029723" cy="584775"/>
          </a:xfrm>
          <a:prstGeom prst="rect">
            <a:avLst/>
          </a:prstGeom>
          <a:noFill/>
        </p:spPr>
        <p:txBody>
          <a:bodyPr wrap="none" lIns="91440" tIns="45720" rIns="91440" bIns="45720">
            <a:spAutoFit/>
          </a:bodyPr>
          <a:lstStyle/>
          <a:p>
            <a:pPr algn="ctr"/>
            <a:r>
              <a:rPr lang="zh-TW" altLang="en-US" sz="3200" dirty="0">
                <a:ln w="0"/>
                <a:solidFill>
                  <a:schemeClr val="bg1"/>
                </a:solidFill>
                <a:effectLst>
                  <a:outerShdw blurRad="38100" dist="19050" dir="2700000" algn="tl" rotWithShape="0">
                    <a:schemeClr val="dk1">
                      <a:alpha val="40000"/>
                    </a:schemeClr>
                  </a:outerShdw>
                </a:effectLst>
              </a:rPr>
              <a:t>參考文獻</a:t>
            </a:r>
            <a:r>
              <a:rPr lang="en-US" altLang="zh-TW" sz="3200" dirty="0">
                <a:ln w="0"/>
                <a:solidFill>
                  <a:schemeClr val="bg1"/>
                </a:solidFill>
                <a:effectLst>
                  <a:outerShdw blurRad="38100" dist="19050" dir="2700000" algn="tl" rotWithShape="0">
                    <a:schemeClr val="dk1">
                      <a:alpha val="40000"/>
                    </a:schemeClr>
                  </a:outerShdw>
                </a:effectLst>
              </a:rPr>
              <a:t>: </a:t>
            </a:r>
            <a:endParaRPr lang="zh-TW" altLang="en-US" sz="3200" b="0" cap="none" spc="0" dirty="0">
              <a:ln w="0"/>
              <a:solidFill>
                <a:schemeClr val="bg1"/>
              </a:solidFill>
              <a:effectLst>
                <a:outerShdw blurRad="38100" dist="19050" dir="2700000" algn="tl" rotWithShape="0">
                  <a:schemeClr val="dk1">
                    <a:alpha val="40000"/>
                  </a:schemeClr>
                </a:outerShdw>
              </a:effectLst>
            </a:endParaRPr>
          </a:p>
        </p:txBody>
      </p:sp>
      <p:sp>
        <p:nvSpPr>
          <p:cNvPr id="2" name="文字方塊 1">
            <a:extLst>
              <a:ext uri="{FF2B5EF4-FFF2-40B4-BE49-F238E27FC236}">
                <a16:creationId xmlns:a16="http://schemas.microsoft.com/office/drawing/2014/main" id="{90B3FE1A-C4C6-4113-966A-3C5EFC0C9C98}"/>
              </a:ext>
            </a:extLst>
          </p:cNvPr>
          <p:cNvSpPr txBox="1"/>
          <p:nvPr/>
        </p:nvSpPr>
        <p:spPr>
          <a:xfrm>
            <a:off x="1352998" y="918607"/>
            <a:ext cx="8715983" cy="1600438"/>
          </a:xfrm>
          <a:prstGeom prst="rect">
            <a:avLst/>
          </a:prstGeom>
          <a:noFill/>
        </p:spPr>
        <p:txBody>
          <a:bodyPr wrap="square" rtlCol="0">
            <a:spAutoFit/>
          </a:bodyPr>
          <a:lstStyle/>
          <a:p>
            <a:r>
              <a:rPr lang="en-US" altLang="zh-TW" sz="2000" dirty="0">
                <a:solidFill>
                  <a:srgbClr val="FF0000"/>
                </a:solidFill>
              </a:rPr>
              <a:t>https://www.ithome.com.tw/tech/90714</a:t>
            </a:r>
            <a:br>
              <a:rPr lang="en-US" altLang="zh-TW" sz="2000" dirty="0">
                <a:solidFill>
                  <a:srgbClr val="FF0000"/>
                </a:solidFill>
              </a:rPr>
            </a:br>
            <a:r>
              <a:rPr lang="en-US" altLang="zh-TW" sz="2000" dirty="0">
                <a:solidFill>
                  <a:srgbClr val="FF0000"/>
                </a:solidFill>
              </a:rPr>
              <a:t>http://online.ithome.com.tw/itadm/article.php?c=77353&amp;s=2</a:t>
            </a:r>
            <a:br>
              <a:rPr lang="en-US" altLang="zh-TW" sz="2000" dirty="0">
                <a:solidFill>
                  <a:srgbClr val="FF0000"/>
                </a:solidFill>
              </a:rPr>
            </a:br>
            <a:r>
              <a:rPr lang="en-US" altLang="zh-TW" sz="2000" dirty="0">
                <a:solidFill>
                  <a:srgbClr val="FF0000"/>
                </a:solidFill>
              </a:rPr>
              <a:t>https://www.ithome.com.tw/node/71227</a:t>
            </a:r>
            <a:br>
              <a:rPr lang="en-US" altLang="zh-TW" sz="2000" dirty="0">
                <a:solidFill>
                  <a:srgbClr val="FF0000"/>
                </a:solidFill>
              </a:rPr>
            </a:br>
            <a:r>
              <a:rPr lang="en-US" altLang="zh-TW" sz="2000" dirty="0">
                <a:solidFill>
                  <a:srgbClr val="FF0000"/>
                </a:solidFill>
              </a:rPr>
              <a:t>http://www.ringline.com.tw/zh-tw/article_info.php?id=11</a:t>
            </a:r>
            <a:br>
              <a:rPr lang="en-US" altLang="zh-TW" dirty="0">
                <a:solidFill>
                  <a:srgbClr val="FF0000"/>
                </a:solidFill>
              </a:rPr>
            </a:br>
            <a:endParaRPr lang="zh-TW" altLang="en-US" dirty="0">
              <a:solidFill>
                <a:srgbClr val="FF0000"/>
              </a:solidFill>
            </a:endParaRPr>
          </a:p>
        </p:txBody>
      </p:sp>
    </p:spTree>
    <p:extLst>
      <p:ext uri="{BB962C8B-B14F-4D97-AF65-F5344CB8AC3E}">
        <p14:creationId xmlns:p14="http://schemas.microsoft.com/office/powerpoint/2010/main" val="2197581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BEFD5B-B95F-4B0C-BDF9-A2E1C15BBF21}"/>
              </a:ext>
            </a:extLst>
          </p:cNvPr>
          <p:cNvSpPr>
            <a:spLocks noGrp="1"/>
          </p:cNvSpPr>
          <p:nvPr>
            <p:ph type="title"/>
          </p:nvPr>
        </p:nvSpPr>
        <p:spPr>
          <a:xfrm>
            <a:off x="1141413" y="100362"/>
            <a:ext cx="9905998" cy="925550"/>
          </a:xfrm>
        </p:spPr>
        <p:txBody>
          <a:bodyPr>
            <a:normAutofit/>
          </a:bodyPr>
          <a:lstStyle/>
          <a:p>
            <a:r>
              <a:rPr lang="en-US" altLang="zh-TW" sz="3200" dirty="0">
                <a:solidFill>
                  <a:schemeClr val="bg1"/>
                </a:solidFill>
                <a:latin typeface="+mn-lt"/>
              </a:rPr>
              <a:t>Outline:</a:t>
            </a:r>
            <a:endParaRPr lang="zh-TW" altLang="en-US" sz="3200" dirty="0">
              <a:solidFill>
                <a:schemeClr val="bg1"/>
              </a:solidFill>
              <a:latin typeface="+mn-lt"/>
            </a:endParaRPr>
          </a:p>
        </p:txBody>
      </p:sp>
      <p:sp>
        <p:nvSpPr>
          <p:cNvPr id="3" name="內容版面配置區 2">
            <a:extLst>
              <a:ext uri="{FF2B5EF4-FFF2-40B4-BE49-F238E27FC236}">
                <a16:creationId xmlns:a16="http://schemas.microsoft.com/office/drawing/2014/main" id="{24DED9F1-B928-4AF7-86EA-4BEC7B186897}"/>
              </a:ext>
            </a:extLst>
          </p:cNvPr>
          <p:cNvSpPr>
            <a:spLocks noGrp="1"/>
          </p:cNvSpPr>
          <p:nvPr>
            <p:ph idx="1"/>
          </p:nvPr>
        </p:nvSpPr>
        <p:spPr>
          <a:xfrm>
            <a:off x="1141412" y="1025912"/>
            <a:ext cx="9905999" cy="4765289"/>
          </a:xfrm>
        </p:spPr>
        <p:txBody>
          <a:bodyPr>
            <a:normAutofit/>
          </a:bodyPr>
          <a:lstStyle/>
          <a:p>
            <a:r>
              <a:rPr lang="zh-TW" altLang="en-US" dirty="0">
                <a:solidFill>
                  <a:schemeClr val="bg1"/>
                </a:solidFill>
                <a:latin typeface="+mj-ea"/>
                <a:ea typeface="+mj-ea"/>
              </a:rPr>
              <a:t>傳統網路設備</a:t>
            </a:r>
            <a:endParaRPr lang="en-US" altLang="zh-TW" dirty="0">
              <a:solidFill>
                <a:schemeClr val="bg1"/>
              </a:solidFill>
              <a:latin typeface="+mj-ea"/>
              <a:ea typeface="+mj-ea"/>
            </a:endParaRPr>
          </a:p>
          <a:p>
            <a:r>
              <a:rPr lang="zh-TW" altLang="en-US" dirty="0">
                <a:solidFill>
                  <a:schemeClr val="bg1"/>
                </a:solidFill>
                <a:latin typeface="+mj-ea"/>
                <a:ea typeface="+mj-ea"/>
              </a:rPr>
              <a:t>軟體定義網路</a:t>
            </a:r>
            <a:r>
              <a:rPr lang="en-US" altLang="zh-TW" dirty="0">
                <a:solidFill>
                  <a:schemeClr val="bg1"/>
                </a:solidFill>
                <a:latin typeface="+mj-ea"/>
                <a:ea typeface="+mj-ea"/>
              </a:rPr>
              <a:t>(1-4)</a:t>
            </a:r>
          </a:p>
          <a:p>
            <a:r>
              <a:rPr lang="en-US" altLang="zh-TW" dirty="0">
                <a:solidFill>
                  <a:schemeClr val="bg1"/>
                </a:solidFill>
                <a:latin typeface="+mj-ea"/>
              </a:rPr>
              <a:t>OPNEFLOW</a:t>
            </a:r>
            <a:r>
              <a:rPr lang="zh-TW" altLang="en-US" dirty="0">
                <a:solidFill>
                  <a:schemeClr val="bg1"/>
                </a:solidFill>
                <a:latin typeface="+mj-ea"/>
              </a:rPr>
              <a:t>架構、運作方式、要解決的問題</a:t>
            </a:r>
            <a:endParaRPr lang="en-US" altLang="zh-TW" dirty="0">
              <a:solidFill>
                <a:schemeClr val="bg1"/>
              </a:solidFill>
              <a:latin typeface="+mj-ea"/>
              <a:ea typeface="+mj-ea"/>
            </a:endParaRPr>
          </a:p>
          <a:p>
            <a:r>
              <a:rPr lang="en-US" altLang="zh-TW" dirty="0">
                <a:solidFill>
                  <a:schemeClr val="bg1"/>
                </a:solidFill>
                <a:latin typeface="+mj-ea"/>
                <a:ea typeface="+mj-ea"/>
              </a:rPr>
              <a:t>PROCERA</a:t>
            </a:r>
            <a:r>
              <a:rPr lang="zh-TW" altLang="en-US" dirty="0">
                <a:solidFill>
                  <a:schemeClr val="bg1"/>
                </a:solidFill>
                <a:latin typeface="+mj-ea"/>
                <a:ea typeface="+mj-ea"/>
              </a:rPr>
              <a:t>特性</a:t>
            </a:r>
            <a:endParaRPr lang="en-US" altLang="zh-TW" dirty="0">
              <a:solidFill>
                <a:schemeClr val="bg1"/>
              </a:solidFill>
              <a:latin typeface="+mj-ea"/>
              <a:ea typeface="+mj-ea"/>
            </a:endParaRPr>
          </a:p>
          <a:p>
            <a:r>
              <a:rPr lang="zh-TW" altLang="en-US" dirty="0">
                <a:solidFill>
                  <a:schemeClr val="bg1"/>
                </a:solidFill>
                <a:latin typeface="+mj-ea"/>
                <a:ea typeface="+mj-ea"/>
              </a:rPr>
              <a:t>參考文獻</a:t>
            </a:r>
            <a:endParaRPr lang="en-US" altLang="zh-TW" dirty="0">
              <a:solidFill>
                <a:schemeClr val="bg1"/>
              </a:solidFill>
              <a:latin typeface="+mj-ea"/>
              <a:ea typeface="+mj-ea"/>
            </a:endParaRPr>
          </a:p>
          <a:p>
            <a:endParaRPr lang="en-US" altLang="zh-TW" dirty="0"/>
          </a:p>
          <a:p>
            <a:endParaRPr lang="en-US" altLang="zh-TW" dirty="0"/>
          </a:p>
          <a:p>
            <a:endParaRPr lang="zh-TW" altLang="en-US" dirty="0"/>
          </a:p>
        </p:txBody>
      </p:sp>
    </p:spTree>
    <p:extLst>
      <p:ext uri="{BB962C8B-B14F-4D97-AF65-F5344CB8AC3E}">
        <p14:creationId xmlns:p14="http://schemas.microsoft.com/office/powerpoint/2010/main" val="1293556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C497297-D648-4FB0-8DF9-A6098C53B226}"/>
              </a:ext>
            </a:extLst>
          </p:cNvPr>
          <p:cNvSpPr>
            <a:spLocks noGrp="1"/>
          </p:cNvSpPr>
          <p:nvPr>
            <p:ph idx="1"/>
          </p:nvPr>
        </p:nvSpPr>
        <p:spPr>
          <a:xfrm>
            <a:off x="1130778" y="941683"/>
            <a:ext cx="9905999" cy="4406494"/>
          </a:xfrm>
        </p:spPr>
        <p:txBody>
          <a:bodyPr/>
          <a:lstStyle/>
          <a:p>
            <a:r>
              <a:rPr lang="zh-TW" altLang="zh-TW" sz="2000" dirty="0">
                <a:solidFill>
                  <a:schemeClr val="bg1"/>
                </a:solidFill>
                <a:latin typeface="+mj-ea"/>
                <a:ea typeface="+mj-ea"/>
              </a:rPr>
              <a:t>電腦網路是動態和複雜的，網路營運商必須在命令行介面</a:t>
            </a:r>
            <a:r>
              <a:rPr lang="en-US" altLang="zh-TW" sz="2000" dirty="0">
                <a:solidFill>
                  <a:schemeClr val="bg1"/>
                </a:solidFill>
                <a:latin typeface="+mj-ea"/>
                <a:ea typeface="+mj-ea"/>
              </a:rPr>
              <a:t>command line interface(CLI)</a:t>
            </a:r>
            <a:r>
              <a:rPr lang="zh-TW" altLang="zh-TW" sz="2000" dirty="0">
                <a:solidFill>
                  <a:schemeClr val="bg1"/>
                </a:solidFill>
                <a:latin typeface="+mj-ea"/>
                <a:ea typeface="+mj-ea"/>
              </a:rPr>
              <a:t>環境中實施複雜的策略和任務，網</a:t>
            </a:r>
            <a:r>
              <a:rPr lang="zh-TW" altLang="en-US" sz="2000" dirty="0">
                <a:solidFill>
                  <a:schemeClr val="bg1"/>
                </a:solidFill>
                <a:latin typeface="+mj-ea"/>
                <a:ea typeface="+mj-ea"/>
              </a:rPr>
              <a:t>路</a:t>
            </a:r>
            <a:r>
              <a:rPr lang="zh-TW" altLang="zh-TW" sz="2000" dirty="0">
                <a:solidFill>
                  <a:schemeClr val="bg1"/>
                </a:solidFill>
                <a:latin typeface="+mj-ea"/>
                <a:ea typeface="+mj-ea"/>
              </a:rPr>
              <a:t>狀態不斷變化，運營商必須根據網</a:t>
            </a:r>
            <a:r>
              <a:rPr lang="zh-TW" altLang="en-US" sz="2000" dirty="0">
                <a:solidFill>
                  <a:schemeClr val="bg1"/>
                </a:solidFill>
                <a:latin typeface="+mj-ea"/>
                <a:ea typeface="+mj-ea"/>
              </a:rPr>
              <a:t>路</a:t>
            </a:r>
            <a:r>
              <a:rPr lang="zh-TW" altLang="zh-TW" sz="2000" dirty="0">
                <a:solidFill>
                  <a:schemeClr val="bg1"/>
                </a:solidFill>
                <a:latin typeface="+mj-ea"/>
                <a:ea typeface="+mj-ea"/>
              </a:rPr>
              <a:t>狀況的變化手動調整。由於這個限制，操作員使用外部工具，建立專門的腳本重新配置事件發生時的網</a:t>
            </a:r>
            <a:r>
              <a:rPr lang="zh-TW" altLang="en-US" sz="2000" dirty="0">
                <a:solidFill>
                  <a:schemeClr val="bg1"/>
                </a:solidFill>
                <a:latin typeface="+mj-ea"/>
                <a:ea typeface="+mj-ea"/>
              </a:rPr>
              <a:t>路</a:t>
            </a:r>
            <a:r>
              <a:rPr lang="zh-TW" altLang="zh-TW" sz="2000" dirty="0">
                <a:solidFill>
                  <a:schemeClr val="bg1"/>
                </a:solidFill>
                <a:latin typeface="+mj-ea"/>
                <a:ea typeface="+mj-ea"/>
              </a:rPr>
              <a:t>設備。因此，配置變化頻繁且笨拙，導致頻繁的配置錯誤。</a:t>
            </a:r>
            <a:endParaRPr lang="en-US" altLang="zh-TW" sz="2000" dirty="0">
              <a:solidFill>
                <a:schemeClr val="bg1"/>
              </a:solidFill>
              <a:latin typeface="+mj-ea"/>
              <a:ea typeface="+mj-ea"/>
            </a:endParaRPr>
          </a:p>
          <a:p>
            <a:endParaRPr lang="en-US" altLang="zh-TW" sz="2000" dirty="0">
              <a:solidFill>
                <a:schemeClr val="bg1"/>
              </a:solidFill>
              <a:latin typeface="+mj-ea"/>
              <a:ea typeface="+mj-ea"/>
            </a:endParaRPr>
          </a:p>
          <a:p>
            <a:r>
              <a:rPr lang="zh-TW" altLang="zh-TW" sz="2000" dirty="0">
                <a:solidFill>
                  <a:schemeClr val="bg1"/>
                </a:solidFill>
                <a:latin typeface="+mj-ea"/>
                <a:ea typeface="+mj-ea"/>
              </a:rPr>
              <a:t>傳統的網路設備交換機、路由器因為</a:t>
            </a:r>
            <a:r>
              <a:rPr lang="zh-TW" altLang="en-US" sz="2000" dirty="0">
                <a:solidFill>
                  <a:schemeClr val="bg1"/>
                </a:solidFill>
                <a:latin typeface="+mj-ea"/>
                <a:ea typeface="+mj-ea"/>
              </a:rPr>
              <a:t>他們</a:t>
            </a:r>
            <a:r>
              <a:rPr lang="zh-TW" altLang="zh-TW" sz="2000" dirty="0">
                <a:solidFill>
                  <a:schemeClr val="bg1"/>
                </a:solidFill>
                <a:latin typeface="+mj-ea"/>
                <a:ea typeface="+mj-ea"/>
              </a:rPr>
              <a:t>在製造時，將分組</a:t>
            </a:r>
            <a:r>
              <a:rPr lang="zh-TW" altLang="zh-TW" sz="2000" dirty="0">
                <a:solidFill>
                  <a:srgbClr val="FF0000"/>
                </a:solidFill>
                <a:latin typeface="+mj-ea"/>
                <a:ea typeface="+mj-ea"/>
              </a:rPr>
              <a:t>轉發功能和控制功能結合在一起</a:t>
            </a:r>
            <a:r>
              <a:rPr lang="zh-TW" altLang="zh-TW" sz="2000" dirty="0">
                <a:solidFill>
                  <a:schemeClr val="bg1"/>
                </a:solidFill>
                <a:latin typeface="+mj-ea"/>
                <a:ea typeface="+mj-ea"/>
              </a:rPr>
              <a:t>，在這些傳統網路中有關對網</a:t>
            </a:r>
            <a:r>
              <a:rPr lang="zh-TW" altLang="en-US" sz="2000" dirty="0">
                <a:solidFill>
                  <a:schemeClr val="bg1"/>
                </a:solidFill>
                <a:latin typeface="+mj-ea"/>
                <a:ea typeface="+mj-ea"/>
              </a:rPr>
              <a:t>路管</a:t>
            </a:r>
            <a:r>
              <a:rPr lang="zh-TW" altLang="zh-TW" sz="2000" dirty="0">
                <a:solidFill>
                  <a:schemeClr val="bg1"/>
                </a:solidFill>
                <a:latin typeface="+mj-ea"/>
                <a:ea typeface="+mj-ea"/>
              </a:rPr>
              <a:t>理控制</a:t>
            </a:r>
            <a:r>
              <a:rPr lang="zh-TW" altLang="en-US" sz="2000" dirty="0">
                <a:solidFill>
                  <a:schemeClr val="bg1"/>
                </a:solidFill>
                <a:latin typeface="+mj-ea"/>
                <a:ea typeface="+mj-ea"/>
              </a:rPr>
              <a:t>、</a:t>
            </a:r>
            <a:r>
              <a:rPr lang="zh-TW" altLang="zh-TW" sz="2000" dirty="0">
                <a:solidFill>
                  <a:schemeClr val="bg1"/>
                </a:solidFill>
                <a:latin typeface="+mj-ea"/>
                <a:ea typeface="+mj-ea"/>
              </a:rPr>
              <a:t>分組轉發都是由交換機路由器完成的</a:t>
            </a:r>
          </a:p>
          <a:p>
            <a:endParaRPr lang="zh-TW" altLang="en-US" dirty="0"/>
          </a:p>
        </p:txBody>
      </p:sp>
    </p:spTree>
    <p:extLst>
      <p:ext uri="{BB962C8B-B14F-4D97-AF65-F5344CB8AC3E}">
        <p14:creationId xmlns:p14="http://schemas.microsoft.com/office/powerpoint/2010/main" val="1496485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B22B083-102B-4A4F-B662-6DCD4C58B707}"/>
              </a:ext>
            </a:extLst>
          </p:cNvPr>
          <p:cNvSpPr>
            <a:spLocks noGrp="1"/>
          </p:cNvSpPr>
          <p:nvPr>
            <p:ph idx="1"/>
          </p:nvPr>
        </p:nvSpPr>
        <p:spPr>
          <a:xfrm>
            <a:off x="1143000" y="337457"/>
            <a:ext cx="9905999" cy="6183086"/>
          </a:xfrm>
        </p:spPr>
        <p:txBody>
          <a:bodyPr>
            <a:normAutofit/>
          </a:bodyPr>
          <a:lstStyle/>
          <a:p>
            <a:r>
              <a:rPr lang="zh-TW" altLang="en-US" dirty="0">
                <a:solidFill>
                  <a:schemeClr val="bg1"/>
                </a:solidFill>
              </a:rPr>
              <a:t>軟體定義網路 </a:t>
            </a:r>
            <a:r>
              <a:rPr lang="en-US" altLang="zh-TW" dirty="0">
                <a:solidFill>
                  <a:schemeClr val="bg1"/>
                </a:solidFill>
              </a:rPr>
              <a:t>(1)(</a:t>
            </a:r>
            <a:r>
              <a:rPr lang="en-US" altLang="zh-TW" dirty="0">
                <a:solidFill>
                  <a:srgbClr val="FF0000"/>
                </a:solidFill>
              </a:rPr>
              <a:t>Software-defined networking, SDN</a:t>
            </a:r>
            <a:r>
              <a:rPr lang="en-US" altLang="zh-TW" dirty="0">
                <a:solidFill>
                  <a:schemeClr val="bg1"/>
                </a:solidFill>
              </a:rPr>
              <a:t>)</a:t>
            </a:r>
          </a:p>
          <a:p>
            <a:pPr marL="712788" lvl="1" indent="-357188">
              <a:spcBef>
                <a:spcPts val="1200"/>
              </a:spcBef>
            </a:pPr>
            <a:r>
              <a:rPr lang="zh-TW" altLang="en-US" b="1" dirty="0">
                <a:solidFill>
                  <a:schemeClr val="bg1"/>
                </a:solidFill>
              </a:rPr>
              <a:t>軟體定義網路又稱</a:t>
            </a:r>
            <a:r>
              <a:rPr lang="zh-TW" altLang="en-US" b="1" dirty="0">
                <a:solidFill>
                  <a:srgbClr val="FF0000"/>
                </a:solidFill>
              </a:rPr>
              <a:t>網路虛擬化</a:t>
            </a:r>
            <a:r>
              <a:rPr lang="en-US" altLang="zh-TW" b="1" dirty="0">
                <a:solidFill>
                  <a:schemeClr val="bg1"/>
                </a:solidFill>
              </a:rPr>
              <a:t>(</a:t>
            </a:r>
            <a:r>
              <a:rPr lang="en-US" altLang="zh-TW" b="1" dirty="0">
                <a:solidFill>
                  <a:srgbClr val="FF0000"/>
                </a:solidFill>
              </a:rPr>
              <a:t>Software-Defined Networking</a:t>
            </a:r>
            <a:r>
              <a:rPr lang="zh-TW" altLang="en-US" b="1" dirty="0">
                <a:solidFill>
                  <a:srgbClr val="FF0000"/>
                </a:solidFill>
              </a:rPr>
              <a:t>，</a:t>
            </a:r>
            <a:r>
              <a:rPr lang="en-US" altLang="zh-TW" b="1" dirty="0">
                <a:solidFill>
                  <a:srgbClr val="FF0000"/>
                </a:solidFill>
              </a:rPr>
              <a:t>SDN</a:t>
            </a:r>
            <a:r>
              <a:rPr lang="en-US" altLang="zh-TW" b="1" dirty="0">
                <a:solidFill>
                  <a:schemeClr val="bg1"/>
                </a:solidFill>
              </a:rPr>
              <a:t>)</a:t>
            </a:r>
            <a:r>
              <a:rPr lang="zh-TW" altLang="en-US" b="1" dirty="0">
                <a:solidFill>
                  <a:schemeClr val="bg1"/>
                </a:solidFill>
              </a:rPr>
              <a:t>，主要透過</a:t>
            </a:r>
            <a:r>
              <a:rPr lang="zh-TW" altLang="en-US" b="1" dirty="0">
                <a:solidFill>
                  <a:srgbClr val="0000FF"/>
                </a:solidFill>
              </a:rPr>
              <a:t>軟體來改變網路架構與機能</a:t>
            </a:r>
            <a:r>
              <a:rPr lang="zh-TW" altLang="en-US" b="1" dirty="0">
                <a:solidFill>
                  <a:schemeClr val="bg1"/>
                </a:solidFill>
              </a:rPr>
              <a:t>，讓網路可以自動控制路徑。改變網路架構，將網路設備控制與數據分開，讓網路可自由控制管理的平台技術，可有效的運用閒置網路，提升網路使用率。</a:t>
            </a:r>
          </a:p>
          <a:p>
            <a:pPr marL="712788" lvl="1" indent="-357188">
              <a:spcBef>
                <a:spcPts val="1200"/>
              </a:spcBef>
            </a:pPr>
            <a:r>
              <a:rPr lang="en-US" altLang="zh-TW" b="1" dirty="0">
                <a:solidFill>
                  <a:schemeClr val="bg1"/>
                </a:solidFill>
              </a:rPr>
              <a:t>SDN</a:t>
            </a:r>
            <a:r>
              <a:rPr lang="zh-TW" altLang="en-US" b="1" dirty="0">
                <a:solidFill>
                  <a:schemeClr val="bg1"/>
                </a:solidFill>
              </a:rPr>
              <a:t>將傳統網路架構分為</a:t>
            </a:r>
            <a:r>
              <a:rPr lang="zh-TW" altLang="en-US" b="1" dirty="0">
                <a:solidFill>
                  <a:srgbClr val="FF0000"/>
                </a:solidFill>
              </a:rPr>
              <a:t>控制層</a:t>
            </a:r>
            <a:r>
              <a:rPr lang="en-US" altLang="zh-TW" b="1" dirty="0">
                <a:solidFill>
                  <a:srgbClr val="FF0000"/>
                </a:solidFill>
              </a:rPr>
              <a:t>(Control Plane)</a:t>
            </a:r>
            <a:r>
              <a:rPr lang="zh-TW" altLang="en-US" b="1" dirty="0">
                <a:solidFill>
                  <a:schemeClr val="bg1"/>
                </a:solidFill>
              </a:rPr>
              <a:t>、</a:t>
            </a:r>
            <a:r>
              <a:rPr lang="zh-TW" altLang="en-US" b="1" dirty="0">
                <a:solidFill>
                  <a:srgbClr val="FF0000"/>
                </a:solidFill>
              </a:rPr>
              <a:t>資料層</a:t>
            </a:r>
            <a:r>
              <a:rPr lang="en-US" altLang="zh-TW" b="1" dirty="0">
                <a:solidFill>
                  <a:srgbClr val="FF0000"/>
                </a:solidFill>
              </a:rPr>
              <a:t>(Data Plane)</a:t>
            </a:r>
            <a:r>
              <a:rPr lang="zh-TW" altLang="en-US" b="1" dirty="0">
                <a:solidFill>
                  <a:schemeClr val="bg1"/>
                </a:solidFill>
              </a:rPr>
              <a:t>，將網路的管理權限回歸控制層的控制軟體負責，由控制層軟體對網路設備下達指定，而網路設備則負責封包傳遞。</a:t>
            </a:r>
            <a:endParaRPr lang="en-US" altLang="zh-TW" b="1" dirty="0">
              <a:solidFill>
                <a:schemeClr val="bg1"/>
              </a:solidFill>
            </a:endParaRPr>
          </a:p>
          <a:p>
            <a:pPr marL="712788" lvl="1" indent="-357188">
              <a:spcBef>
                <a:spcPts val="1200"/>
              </a:spcBef>
            </a:pPr>
            <a:r>
              <a:rPr lang="zh-TW" altLang="en-US" b="1" dirty="0">
                <a:solidFill>
                  <a:schemeClr val="bg1"/>
                </a:solidFill>
              </a:rPr>
              <a:t>在軟體定義網路中，由中央軟體控制封包傳輸的機制，封包轉送的元件僅負責資料傳輸，目前最具影響力的主流介面有</a:t>
            </a:r>
            <a:r>
              <a:rPr lang="en-US" altLang="zh-TW" b="1" dirty="0" err="1">
                <a:solidFill>
                  <a:srgbClr val="FF0000"/>
                </a:solidFill>
              </a:rPr>
              <a:t>ForCES</a:t>
            </a:r>
            <a:r>
              <a:rPr lang="zh-TW" altLang="en-US" b="1" dirty="0">
                <a:solidFill>
                  <a:schemeClr val="bg1"/>
                </a:solidFill>
              </a:rPr>
              <a:t>與</a:t>
            </a:r>
            <a:r>
              <a:rPr lang="en-US" altLang="zh-TW" b="1" dirty="0" err="1">
                <a:solidFill>
                  <a:srgbClr val="FF0000"/>
                </a:solidFill>
              </a:rPr>
              <a:t>OpenFlow</a:t>
            </a:r>
            <a:r>
              <a:rPr lang="zh-TW" altLang="en-US" b="1" dirty="0">
                <a:solidFill>
                  <a:schemeClr val="bg1"/>
                </a:solidFill>
              </a:rPr>
              <a:t>二種。</a:t>
            </a:r>
          </a:p>
          <a:p>
            <a:endParaRPr lang="zh-TW" altLang="en-US" dirty="0"/>
          </a:p>
        </p:txBody>
      </p:sp>
    </p:spTree>
    <p:extLst>
      <p:ext uri="{BB962C8B-B14F-4D97-AF65-F5344CB8AC3E}">
        <p14:creationId xmlns:p14="http://schemas.microsoft.com/office/powerpoint/2010/main" val="4068797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版面配置區 7">
            <a:extLst>
              <a:ext uri="{FF2B5EF4-FFF2-40B4-BE49-F238E27FC236}">
                <a16:creationId xmlns:a16="http://schemas.microsoft.com/office/drawing/2014/main" id="{E6E50003-D2DF-425C-8B39-74B7066BA3D0}"/>
              </a:ext>
            </a:extLst>
          </p:cNvPr>
          <p:cNvSpPr>
            <a:spLocks noGrp="1"/>
          </p:cNvSpPr>
          <p:nvPr>
            <p:ph type="body" sz="half" idx="2"/>
          </p:nvPr>
        </p:nvSpPr>
        <p:spPr>
          <a:xfrm>
            <a:off x="6748766" y="838200"/>
            <a:ext cx="3856037" cy="5181599"/>
          </a:xfrm>
        </p:spPr>
        <p:txBody>
          <a:bodyPr>
            <a:normAutofit/>
          </a:bodyPr>
          <a:lstStyle/>
          <a:p>
            <a:r>
              <a:rPr lang="zh-TW" altLang="en-US" sz="2000" dirty="0">
                <a:solidFill>
                  <a:schemeClr val="bg1"/>
                </a:solidFill>
                <a:latin typeface="+mj-ea"/>
                <a:ea typeface="+mj-ea"/>
              </a:rPr>
              <a:t>       傳統網路架構</a:t>
            </a:r>
            <a:r>
              <a:rPr lang="zh-TW" altLang="zh-TW" sz="2000" dirty="0">
                <a:solidFill>
                  <a:schemeClr val="bg1"/>
                </a:solidFill>
                <a:latin typeface="+mj-ea"/>
                <a:ea typeface="+mj-ea"/>
              </a:rPr>
              <a:t>的問題是交換機</a:t>
            </a:r>
            <a:r>
              <a:rPr lang="zh-TW" altLang="en-US" sz="2000" dirty="0">
                <a:solidFill>
                  <a:schemeClr val="bg1"/>
                </a:solidFill>
                <a:latin typeface="+mj-ea"/>
                <a:ea typeface="+mj-ea"/>
              </a:rPr>
              <a:t>和</a:t>
            </a:r>
            <a:r>
              <a:rPr lang="zh-TW" altLang="zh-TW" sz="2000" dirty="0">
                <a:solidFill>
                  <a:schemeClr val="bg1"/>
                </a:solidFill>
                <a:latin typeface="+mj-ea"/>
                <a:ea typeface="+mj-ea"/>
              </a:rPr>
              <a:t>路由器對網路分散管理和調整變得困難，</a:t>
            </a:r>
            <a:r>
              <a:rPr lang="zh-TW" altLang="en-US" sz="2000" dirty="0">
                <a:solidFill>
                  <a:schemeClr val="bg1"/>
                </a:solidFill>
                <a:latin typeface="+mj-ea"/>
                <a:ea typeface="+mj-ea"/>
              </a:rPr>
              <a:t>為了擺脫</a:t>
            </a:r>
            <a:r>
              <a:rPr lang="zh-TW" altLang="zh-TW" sz="2000" dirty="0">
                <a:solidFill>
                  <a:schemeClr val="bg1"/>
                </a:solidFill>
                <a:latin typeface="+mj-ea"/>
              </a:rPr>
              <a:t>硬體對網路架構的限制</a:t>
            </a:r>
            <a:r>
              <a:rPr lang="zh-TW" altLang="en-US" sz="2000" dirty="0">
                <a:solidFill>
                  <a:schemeClr val="bg1"/>
                </a:solidFill>
                <a:latin typeface="+mj-ea"/>
              </a:rPr>
              <a:t>，</a:t>
            </a:r>
            <a:r>
              <a:rPr lang="zh-TW" altLang="zh-TW" sz="2000" dirty="0">
                <a:solidFill>
                  <a:schemeClr val="bg1"/>
                </a:solidFill>
                <a:latin typeface="+mj-ea"/>
                <a:ea typeface="+mj-ea"/>
              </a:rPr>
              <a:t>將網路</a:t>
            </a:r>
            <a:r>
              <a:rPr lang="zh-TW" altLang="en-US" sz="2000" dirty="0">
                <a:solidFill>
                  <a:schemeClr val="bg1"/>
                </a:solidFill>
                <a:latin typeface="+mj-ea"/>
                <a:ea typeface="+mj-ea"/>
              </a:rPr>
              <a:t>分為</a:t>
            </a:r>
            <a:r>
              <a:rPr lang="zh-TW" altLang="en-US" sz="2000" dirty="0">
                <a:solidFill>
                  <a:schemeClr val="bg1"/>
                </a:solidFill>
              </a:rPr>
              <a:t>控制層（</a:t>
            </a:r>
            <a:r>
              <a:rPr lang="en-US" altLang="zh-TW" sz="2000" dirty="0">
                <a:solidFill>
                  <a:schemeClr val="bg1"/>
                </a:solidFill>
              </a:rPr>
              <a:t>Control Plane</a:t>
            </a:r>
            <a:r>
              <a:rPr lang="zh-TW" altLang="en-US" sz="2000" dirty="0">
                <a:solidFill>
                  <a:schemeClr val="bg1"/>
                </a:solidFill>
              </a:rPr>
              <a:t>）與資料層（</a:t>
            </a:r>
            <a:r>
              <a:rPr lang="en-US" altLang="zh-TW" sz="2000" dirty="0">
                <a:solidFill>
                  <a:schemeClr val="bg1"/>
                </a:solidFill>
              </a:rPr>
              <a:t>Data Plane</a:t>
            </a:r>
            <a:r>
              <a:rPr lang="zh-TW" altLang="en-US" sz="2000" dirty="0">
                <a:solidFill>
                  <a:schemeClr val="bg1"/>
                </a:solidFill>
              </a:rPr>
              <a:t>）</a:t>
            </a:r>
            <a:r>
              <a:rPr lang="zh-TW" altLang="en-US" dirty="0"/>
              <a:t> </a:t>
            </a:r>
            <a:r>
              <a:rPr lang="zh-TW" altLang="zh-TW" sz="2000" dirty="0">
                <a:solidFill>
                  <a:schemeClr val="bg1"/>
                </a:solidFill>
                <a:latin typeface="+mj-ea"/>
                <a:ea typeface="+mj-ea"/>
              </a:rPr>
              <a:t>，這樣企業可以像升級安裝軟體對網路架構進行修改，滿足企業對整個網站架構進行調整，擴展性或是升級，而底層的交換機路由器硬體則</a:t>
            </a:r>
            <a:r>
              <a:rPr lang="zh-TW" altLang="en-US" sz="2000" dirty="0">
                <a:solidFill>
                  <a:schemeClr val="bg1"/>
                </a:solidFill>
                <a:latin typeface="+mj-ea"/>
                <a:ea typeface="+mj-ea"/>
              </a:rPr>
              <a:t>不</a:t>
            </a:r>
            <a:r>
              <a:rPr lang="zh-TW" altLang="zh-TW" sz="2000" dirty="0">
                <a:solidFill>
                  <a:schemeClr val="bg1"/>
                </a:solidFill>
                <a:latin typeface="+mj-ea"/>
                <a:ea typeface="+mj-ea"/>
              </a:rPr>
              <a:t>需</a:t>
            </a:r>
            <a:r>
              <a:rPr lang="zh-TW" altLang="en-US" sz="2000" dirty="0">
                <a:solidFill>
                  <a:schemeClr val="bg1"/>
                </a:solidFill>
                <a:latin typeface="+mj-ea"/>
                <a:ea typeface="+mj-ea"/>
              </a:rPr>
              <a:t>要</a:t>
            </a:r>
            <a:r>
              <a:rPr lang="zh-TW" altLang="zh-TW" sz="2000" dirty="0">
                <a:solidFill>
                  <a:schemeClr val="bg1"/>
                </a:solidFill>
                <a:latin typeface="+mj-ea"/>
                <a:ea typeface="+mj-ea"/>
              </a:rPr>
              <a:t>替換，節省大量的成本同時網路架構週期大</a:t>
            </a:r>
            <a:r>
              <a:rPr lang="zh-TW" altLang="en-US" sz="2000" dirty="0">
                <a:solidFill>
                  <a:schemeClr val="bg1"/>
                </a:solidFill>
                <a:latin typeface="+mj-ea"/>
                <a:ea typeface="+mj-ea"/>
              </a:rPr>
              <a:t>幅</a:t>
            </a:r>
            <a:r>
              <a:rPr lang="zh-TW" altLang="zh-TW" sz="2000" dirty="0">
                <a:solidFill>
                  <a:schemeClr val="bg1"/>
                </a:solidFill>
                <a:latin typeface="+mj-ea"/>
                <a:ea typeface="+mj-ea"/>
              </a:rPr>
              <a:t>縮短</a:t>
            </a:r>
          </a:p>
          <a:p>
            <a:endParaRPr lang="zh-TW" altLang="en-US" dirty="0"/>
          </a:p>
        </p:txBody>
      </p:sp>
      <p:pic>
        <p:nvPicPr>
          <p:cNvPr id="5" name="內容版面配置區 4">
            <a:extLst>
              <a:ext uri="{FF2B5EF4-FFF2-40B4-BE49-F238E27FC236}">
                <a16:creationId xmlns:a16="http://schemas.microsoft.com/office/drawing/2014/main" id="{3518A107-74A1-42C0-85AF-60808B3DD54F}"/>
              </a:ext>
            </a:extLst>
          </p:cNvPr>
          <p:cNvPicPr>
            <a:picLocks noGrp="1" noChangeAspect="1"/>
          </p:cNvPicPr>
          <p:nvPr>
            <p:ph idx="1"/>
          </p:nvPr>
        </p:nvPicPr>
        <p:blipFill>
          <a:blip r:embed="rId2"/>
          <a:stretch>
            <a:fillRect/>
          </a:stretch>
        </p:blipFill>
        <p:spPr>
          <a:xfrm>
            <a:off x="1729637" y="673396"/>
            <a:ext cx="4366363" cy="4760650"/>
          </a:xfrm>
        </p:spPr>
      </p:pic>
    </p:spTree>
    <p:extLst>
      <p:ext uri="{BB962C8B-B14F-4D97-AF65-F5344CB8AC3E}">
        <p14:creationId xmlns:p14="http://schemas.microsoft.com/office/powerpoint/2010/main" val="1583975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61525FE3-8C0C-45ED-B689-90BE7C732FAD}"/>
              </a:ext>
            </a:extLst>
          </p:cNvPr>
          <p:cNvSpPr/>
          <p:nvPr/>
        </p:nvSpPr>
        <p:spPr>
          <a:xfrm>
            <a:off x="1225438" y="884964"/>
            <a:ext cx="10168276" cy="1631216"/>
          </a:xfrm>
          <a:prstGeom prst="rect">
            <a:avLst/>
          </a:prstGeom>
        </p:spPr>
        <p:txBody>
          <a:bodyPr wrap="square">
            <a:spAutoFit/>
          </a:bodyPr>
          <a:lstStyle/>
          <a:p>
            <a:r>
              <a:rPr lang="en-US" altLang="zh-TW" dirty="0">
                <a:solidFill>
                  <a:schemeClr val="accent3">
                    <a:lumMod val="75000"/>
                  </a:schemeClr>
                </a:solidFill>
              </a:rPr>
              <a:t>SDN </a:t>
            </a:r>
            <a:r>
              <a:rPr lang="zh-TW" altLang="en-US" dirty="0">
                <a:solidFill>
                  <a:schemeClr val="accent3">
                    <a:lumMod val="75000"/>
                  </a:schemeClr>
                </a:solidFill>
              </a:rPr>
              <a:t>與現今網路架構的差別</a:t>
            </a:r>
            <a:endParaRPr lang="en-US" altLang="zh-TW" dirty="0">
              <a:solidFill>
                <a:schemeClr val="accent3">
                  <a:lumMod val="75000"/>
                </a:schemeClr>
              </a:solidFill>
            </a:endParaRPr>
          </a:p>
          <a:p>
            <a:pPr marL="623888" lvl="1" indent="-260350"/>
            <a:r>
              <a:rPr lang="zh-TW" altLang="en-US" dirty="0">
                <a:solidFill>
                  <a:schemeClr val="bg1"/>
                </a:solidFill>
              </a:rPr>
              <a:t>它改變了網路的控制模式，將原先網路管理的功能交由</a:t>
            </a:r>
            <a:r>
              <a:rPr lang="zh-TW" altLang="en-US" dirty="0">
                <a:solidFill>
                  <a:srgbClr val="FF0000"/>
                </a:solidFill>
              </a:rPr>
              <a:t>控制層的控制器</a:t>
            </a:r>
            <a:r>
              <a:rPr lang="en-US" altLang="zh-TW" dirty="0">
                <a:solidFill>
                  <a:schemeClr val="bg1"/>
                </a:solidFill>
              </a:rPr>
              <a:t>(Controller)</a:t>
            </a:r>
            <a:r>
              <a:rPr lang="zh-TW" altLang="en-US" dirty="0">
                <a:solidFill>
                  <a:schemeClr val="bg1"/>
                </a:solidFill>
              </a:rPr>
              <a:t>負責，開發人員可以開發應用軟體部署於控制器內，再透過控制器傳達並下達指令給資料層的設備，網路設備則負責封包的傳送</a:t>
            </a:r>
          </a:p>
          <a:p>
            <a:pPr marL="712788" lvl="1" indent="-357188">
              <a:spcBef>
                <a:spcPts val="1200"/>
              </a:spcBef>
            </a:pPr>
            <a:endParaRPr lang="zh-TW" altLang="en-US" b="1" dirty="0"/>
          </a:p>
        </p:txBody>
      </p:sp>
      <p:pic>
        <p:nvPicPr>
          <p:cNvPr id="10" name="Picture 2">
            <a:extLst>
              <a:ext uri="{FF2B5EF4-FFF2-40B4-BE49-F238E27FC236}">
                <a16:creationId xmlns:a16="http://schemas.microsoft.com/office/drawing/2014/main" id="{1952E423-8897-468D-BA7D-7978176C6B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851" y="2276597"/>
            <a:ext cx="7214295" cy="384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文字方塊 12">
            <a:extLst>
              <a:ext uri="{FF2B5EF4-FFF2-40B4-BE49-F238E27FC236}">
                <a16:creationId xmlns:a16="http://schemas.microsoft.com/office/drawing/2014/main" id="{AAD7F2B8-3BD1-4B0B-A214-084A04EF889E}"/>
              </a:ext>
            </a:extLst>
          </p:cNvPr>
          <p:cNvSpPr txBox="1"/>
          <p:nvPr/>
        </p:nvSpPr>
        <p:spPr>
          <a:xfrm>
            <a:off x="1225438" y="411432"/>
            <a:ext cx="3149600" cy="461665"/>
          </a:xfrm>
          <a:prstGeom prst="rect">
            <a:avLst/>
          </a:prstGeom>
          <a:noFill/>
        </p:spPr>
        <p:txBody>
          <a:bodyPr wrap="square" rtlCol="0">
            <a:spAutoFit/>
          </a:bodyPr>
          <a:lstStyle/>
          <a:p>
            <a:r>
              <a:rPr lang="zh-TW" altLang="en-US" sz="2400" dirty="0">
                <a:solidFill>
                  <a:schemeClr val="bg1"/>
                </a:solidFill>
              </a:rPr>
              <a:t>軟體定義網路</a:t>
            </a:r>
            <a:r>
              <a:rPr lang="en-US" altLang="zh-TW" sz="2400" dirty="0">
                <a:solidFill>
                  <a:schemeClr val="bg1"/>
                </a:solidFill>
              </a:rPr>
              <a:t>(2)</a:t>
            </a:r>
            <a:endParaRPr lang="zh-TW" altLang="en-US" sz="2400" dirty="0">
              <a:solidFill>
                <a:schemeClr val="bg1"/>
              </a:solidFill>
            </a:endParaRPr>
          </a:p>
        </p:txBody>
      </p:sp>
    </p:spTree>
    <p:extLst>
      <p:ext uri="{BB962C8B-B14F-4D97-AF65-F5344CB8AC3E}">
        <p14:creationId xmlns:p14="http://schemas.microsoft.com/office/powerpoint/2010/main" val="1812395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5477F5-34DD-4C0F-8AF5-FDD8C8861E3F}"/>
              </a:ext>
            </a:extLst>
          </p:cNvPr>
          <p:cNvSpPr>
            <a:spLocks noGrp="1"/>
          </p:cNvSpPr>
          <p:nvPr>
            <p:ph type="title"/>
          </p:nvPr>
        </p:nvSpPr>
        <p:spPr>
          <a:xfrm>
            <a:off x="1146705" y="442916"/>
            <a:ext cx="3856037" cy="478742"/>
          </a:xfrm>
        </p:spPr>
        <p:txBody>
          <a:bodyPr>
            <a:normAutofit fontScale="90000"/>
          </a:bodyPr>
          <a:lstStyle/>
          <a:p>
            <a:r>
              <a:rPr lang="zh-TW" altLang="en-US" dirty="0">
                <a:solidFill>
                  <a:schemeClr val="bg1"/>
                </a:solidFill>
              </a:rPr>
              <a:t>軟體定義網路</a:t>
            </a:r>
            <a:r>
              <a:rPr lang="en-US" altLang="zh-TW" dirty="0">
                <a:solidFill>
                  <a:schemeClr val="bg1"/>
                </a:solidFill>
              </a:rPr>
              <a:t>(3)</a:t>
            </a:r>
            <a:endParaRPr lang="zh-TW" altLang="en-US" dirty="0">
              <a:solidFill>
                <a:schemeClr val="bg1"/>
              </a:solidFill>
            </a:endParaRPr>
          </a:p>
        </p:txBody>
      </p:sp>
      <p:sp>
        <p:nvSpPr>
          <p:cNvPr id="4" name="文字版面配置區 3">
            <a:extLst>
              <a:ext uri="{FF2B5EF4-FFF2-40B4-BE49-F238E27FC236}">
                <a16:creationId xmlns:a16="http://schemas.microsoft.com/office/drawing/2014/main" id="{066CEB34-F9F8-4138-8EA4-3468A944A96C}"/>
              </a:ext>
            </a:extLst>
          </p:cNvPr>
          <p:cNvSpPr>
            <a:spLocks noGrp="1"/>
          </p:cNvSpPr>
          <p:nvPr>
            <p:ph type="body" sz="half" idx="2"/>
          </p:nvPr>
        </p:nvSpPr>
        <p:spPr>
          <a:xfrm>
            <a:off x="1146705" y="1066799"/>
            <a:ext cx="9158438" cy="4869543"/>
          </a:xfrm>
        </p:spPr>
        <p:txBody>
          <a:bodyPr>
            <a:normAutofit/>
          </a:bodyPr>
          <a:lstStyle/>
          <a:p>
            <a:pPr marL="0" lvl="1">
              <a:buClr>
                <a:schemeClr val="tx1"/>
              </a:buClr>
            </a:pPr>
            <a:r>
              <a:rPr lang="en-US" altLang="zh-TW" sz="2000" dirty="0">
                <a:solidFill>
                  <a:schemeClr val="accent3">
                    <a:lumMod val="75000"/>
                  </a:schemeClr>
                </a:solidFill>
              </a:rPr>
              <a:t>SDN</a:t>
            </a:r>
            <a:r>
              <a:rPr lang="zh-TW" altLang="en-US" sz="2000" dirty="0">
                <a:solidFill>
                  <a:schemeClr val="accent3">
                    <a:lumMod val="75000"/>
                  </a:schemeClr>
                </a:solidFill>
              </a:rPr>
              <a:t>軟體定義網路的優點</a:t>
            </a:r>
            <a:endParaRPr lang="en-US" altLang="zh-TW" sz="2000" dirty="0">
              <a:solidFill>
                <a:schemeClr val="accent3">
                  <a:lumMod val="75000"/>
                </a:schemeClr>
              </a:solidFill>
            </a:endParaRPr>
          </a:p>
          <a:p>
            <a:pPr marL="0" lvl="1">
              <a:buClr>
                <a:schemeClr val="tx1"/>
              </a:buClr>
            </a:pPr>
            <a:r>
              <a:rPr lang="en-US" altLang="zh-TW" sz="2000" dirty="0">
                <a:solidFill>
                  <a:srgbClr val="FF0000"/>
                </a:solidFill>
              </a:rPr>
              <a:t>1.</a:t>
            </a:r>
            <a:r>
              <a:rPr lang="zh-TW" altLang="en-US" sz="2000" dirty="0">
                <a:solidFill>
                  <a:schemeClr val="bg1"/>
                </a:solidFill>
              </a:rPr>
              <a:t>增加了操作方法與行銷方式上的可行性，任何一位開發人員都可自已開發軟體 </a:t>
            </a:r>
            <a:endParaRPr lang="en-US" altLang="zh-TW" sz="2000" dirty="0">
              <a:solidFill>
                <a:schemeClr val="bg1"/>
              </a:solidFill>
            </a:endParaRPr>
          </a:p>
          <a:p>
            <a:pPr marL="0" lvl="1">
              <a:buClr>
                <a:schemeClr val="tx1"/>
              </a:buClr>
            </a:pPr>
            <a:r>
              <a:rPr lang="zh-TW" altLang="en-US" sz="2000" dirty="0">
                <a:solidFill>
                  <a:schemeClr val="bg1"/>
                </a:solidFill>
              </a:rPr>
              <a:t>   使用。</a:t>
            </a:r>
            <a:br>
              <a:rPr lang="en-US" altLang="zh-TW" sz="2000" dirty="0">
                <a:solidFill>
                  <a:schemeClr val="bg1"/>
                </a:solidFill>
              </a:rPr>
            </a:br>
            <a:r>
              <a:rPr lang="en-US" altLang="zh-TW" sz="2000" dirty="0">
                <a:solidFill>
                  <a:srgbClr val="FF0000"/>
                </a:solidFill>
              </a:rPr>
              <a:t>2.</a:t>
            </a:r>
            <a:r>
              <a:rPr lang="zh-TW" altLang="en-US" sz="2000" dirty="0">
                <a:solidFill>
                  <a:schemeClr val="bg1"/>
                </a:solidFill>
              </a:rPr>
              <a:t>能夠自行開發軟體，所以使用者不需等待供應商把新功能至入產品中，自已能</a:t>
            </a:r>
            <a:endParaRPr lang="en-US" altLang="zh-TW" sz="2000" dirty="0">
              <a:solidFill>
                <a:schemeClr val="bg1"/>
              </a:solidFill>
            </a:endParaRPr>
          </a:p>
          <a:p>
            <a:pPr marL="0" lvl="1">
              <a:buClr>
                <a:schemeClr val="tx1"/>
              </a:buClr>
            </a:pPr>
            <a:r>
              <a:rPr lang="zh-TW" altLang="en-US" sz="2000" dirty="0">
                <a:solidFill>
                  <a:schemeClr val="bg1"/>
                </a:solidFill>
              </a:rPr>
              <a:t>   製出自已想要的功能。</a:t>
            </a:r>
            <a:endParaRPr lang="en-US" altLang="zh-TW" sz="2000" dirty="0">
              <a:solidFill>
                <a:schemeClr val="bg1"/>
              </a:solidFill>
            </a:endParaRPr>
          </a:p>
          <a:p>
            <a:pPr marL="0" lvl="1">
              <a:buClr>
                <a:schemeClr val="tx1"/>
              </a:buClr>
            </a:pPr>
            <a:r>
              <a:rPr lang="en-US" altLang="zh-TW" sz="2000" dirty="0">
                <a:solidFill>
                  <a:srgbClr val="FF0000"/>
                </a:solidFill>
              </a:rPr>
              <a:t>3.</a:t>
            </a:r>
            <a:r>
              <a:rPr lang="zh-TW" altLang="en-US" sz="2000" dirty="0">
                <a:solidFill>
                  <a:schemeClr val="bg1"/>
                </a:solidFill>
              </a:rPr>
              <a:t>有效降低操作費用和減少錯誤的機會，並且減少了網路故障維修時間，減少了</a:t>
            </a:r>
            <a:endParaRPr lang="en-US" altLang="zh-TW" sz="2000" dirty="0">
              <a:solidFill>
                <a:schemeClr val="bg1"/>
              </a:solidFill>
            </a:endParaRPr>
          </a:p>
          <a:p>
            <a:pPr marL="0" lvl="1">
              <a:buClr>
                <a:schemeClr val="tx1"/>
              </a:buClr>
            </a:pPr>
            <a:r>
              <a:rPr lang="zh-TW" altLang="en-US" sz="2000" dirty="0">
                <a:solidFill>
                  <a:schemeClr val="bg1"/>
                </a:solidFill>
              </a:rPr>
              <a:t>   人力資源。</a:t>
            </a:r>
            <a:br>
              <a:rPr lang="en-US" altLang="zh-TW" sz="2000" dirty="0">
                <a:solidFill>
                  <a:schemeClr val="bg1"/>
                </a:solidFill>
              </a:rPr>
            </a:br>
            <a:r>
              <a:rPr lang="en-US" altLang="zh-TW" sz="2000" dirty="0">
                <a:solidFill>
                  <a:srgbClr val="FF0000"/>
                </a:solidFill>
              </a:rPr>
              <a:t>4.</a:t>
            </a:r>
            <a:r>
              <a:rPr lang="en-US" altLang="zh-TW" sz="2000" dirty="0">
                <a:solidFill>
                  <a:schemeClr val="bg1"/>
                </a:solidFill>
              </a:rPr>
              <a:t>SDN</a:t>
            </a:r>
            <a:r>
              <a:rPr lang="zh-TW" altLang="en-US" sz="2000" dirty="0">
                <a:solidFill>
                  <a:schemeClr val="bg1"/>
                </a:solidFill>
              </a:rPr>
              <a:t>將網路虛擬化，並把網路、計算和儲存融為一體，通過一個觀點和工具套</a:t>
            </a:r>
            <a:endParaRPr lang="en-US" altLang="zh-TW" sz="2000" dirty="0">
              <a:solidFill>
                <a:schemeClr val="bg1"/>
              </a:solidFill>
            </a:endParaRPr>
          </a:p>
          <a:p>
            <a:pPr marL="0" lvl="1">
              <a:buClr>
                <a:schemeClr val="tx1"/>
              </a:buClr>
            </a:pPr>
            <a:r>
              <a:rPr lang="zh-TW" altLang="en-US" sz="2000" dirty="0">
                <a:solidFill>
                  <a:schemeClr val="bg1"/>
                </a:solidFill>
              </a:rPr>
              <a:t>   裝，就可以對整個</a:t>
            </a:r>
            <a:r>
              <a:rPr lang="en-US" altLang="zh-TW" sz="2000" dirty="0">
                <a:solidFill>
                  <a:schemeClr val="bg1"/>
                </a:solidFill>
              </a:rPr>
              <a:t>IT </a:t>
            </a:r>
            <a:r>
              <a:rPr lang="zh-TW" altLang="en-US" sz="2000" dirty="0">
                <a:solidFill>
                  <a:schemeClr val="bg1"/>
                </a:solidFill>
              </a:rPr>
              <a:t>作業情況統一管理。</a:t>
            </a:r>
            <a:br>
              <a:rPr lang="en-US" altLang="zh-TW" sz="2000" dirty="0">
                <a:solidFill>
                  <a:schemeClr val="bg1"/>
                </a:solidFill>
              </a:rPr>
            </a:br>
            <a:r>
              <a:rPr lang="en-US" altLang="zh-TW" sz="2000" dirty="0">
                <a:solidFill>
                  <a:srgbClr val="FF0000"/>
                </a:solidFill>
              </a:rPr>
              <a:t>5.</a:t>
            </a:r>
            <a:r>
              <a:rPr lang="zh-TW" altLang="en-US" sz="2000" dirty="0">
                <a:solidFill>
                  <a:schemeClr val="bg1"/>
                </a:solidFill>
              </a:rPr>
              <a:t>較容易整合運算功能，便於資源管理和維護。</a:t>
            </a:r>
          </a:p>
          <a:p>
            <a:pPr marL="623888" lvl="1" indent="-260350"/>
            <a:endParaRPr lang="en-US" altLang="zh-TW" sz="2000" dirty="0"/>
          </a:p>
          <a:p>
            <a:endParaRPr lang="zh-TW" altLang="en-US" dirty="0"/>
          </a:p>
        </p:txBody>
      </p:sp>
    </p:spTree>
    <p:extLst>
      <p:ext uri="{BB962C8B-B14F-4D97-AF65-F5344CB8AC3E}">
        <p14:creationId xmlns:p14="http://schemas.microsoft.com/office/powerpoint/2010/main" val="527214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63391802-25FD-4D78-AE32-FED9BEC51524}"/>
              </a:ext>
            </a:extLst>
          </p:cNvPr>
          <p:cNvSpPr>
            <a:spLocks noGrp="1"/>
          </p:cNvSpPr>
          <p:nvPr>
            <p:ph type="body" sz="half" idx="2"/>
          </p:nvPr>
        </p:nvSpPr>
        <p:spPr>
          <a:xfrm>
            <a:off x="7611300" y="1499191"/>
            <a:ext cx="3856037" cy="4430233"/>
          </a:xfrm>
        </p:spPr>
        <p:txBody>
          <a:bodyPr>
            <a:normAutofit fontScale="92500"/>
          </a:bodyPr>
          <a:lstStyle/>
          <a:p>
            <a:endParaRPr lang="en-US" altLang="zh-TW" dirty="0"/>
          </a:p>
          <a:p>
            <a:endParaRPr lang="en-US" altLang="zh-TW" sz="2200" dirty="0">
              <a:latin typeface="+mj-ea"/>
              <a:ea typeface="+mj-ea"/>
            </a:endParaRPr>
          </a:p>
          <a:p>
            <a:r>
              <a:rPr lang="zh-TW" altLang="zh-TW" sz="2200" dirty="0">
                <a:solidFill>
                  <a:schemeClr val="bg1"/>
                </a:solidFill>
                <a:latin typeface="+mj-ea"/>
                <a:ea typeface="+mj-ea"/>
              </a:rPr>
              <a:t>北向接口決定如何表達操作任務和網路策略，以及使用一組應用程</a:t>
            </a:r>
            <a:r>
              <a:rPr lang="zh-TW" altLang="en-US" sz="2200" dirty="0">
                <a:solidFill>
                  <a:schemeClr val="bg1"/>
                </a:solidFill>
                <a:latin typeface="+mj-ea"/>
                <a:ea typeface="+mj-ea"/>
              </a:rPr>
              <a:t>式介面</a:t>
            </a:r>
            <a:r>
              <a:rPr lang="zh-TW" altLang="zh-TW" sz="2200" dirty="0">
                <a:solidFill>
                  <a:schemeClr val="bg1"/>
                </a:solidFill>
                <a:latin typeface="+mj-ea"/>
                <a:ea typeface="+mj-ea"/>
              </a:rPr>
              <a:t>（</a:t>
            </a:r>
            <a:r>
              <a:rPr lang="en-US" altLang="zh-TW" sz="2200" dirty="0">
                <a:solidFill>
                  <a:schemeClr val="bg1"/>
                </a:solidFill>
                <a:latin typeface="+mj-ea"/>
                <a:ea typeface="+mj-ea"/>
              </a:rPr>
              <a:t>API</a:t>
            </a:r>
            <a:r>
              <a:rPr lang="zh-TW" altLang="zh-TW" sz="2200" dirty="0">
                <a:solidFill>
                  <a:schemeClr val="bg1"/>
                </a:solidFill>
                <a:latin typeface="+mj-ea"/>
                <a:ea typeface="+mj-ea"/>
              </a:rPr>
              <a:t>）</a:t>
            </a:r>
            <a:r>
              <a:rPr lang="zh-TW" altLang="en-US" sz="2200" dirty="0">
                <a:solidFill>
                  <a:schemeClr val="bg1"/>
                </a:solidFill>
                <a:latin typeface="+mj-ea"/>
                <a:ea typeface="+mj-ea"/>
              </a:rPr>
              <a:t>。</a:t>
            </a:r>
            <a:endParaRPr lang="en-US" altLang="zh-TW" sz="2200" dirty="0">
              <a:solidFill>
                <a:schemeClr val="bg1"/>
              </a:solidFill>
              <a:latin typeface="+mj-ea"/>
              <a:ea typeface="+mj-ea"/>
            </a:endParaRPr>
          </a:p>
          <a:p>
            <a:endParaRPr lang="zh-TW" altLang="zh-TW" sz="2400" dirty="0">
              <a:solidFill>
                <a:schemeClr val="bg1"/>
              </a:solidFill>
              <a:latin typeface="+mj-ea"/>
              <a:ea typeface="+mj-ea"/>
            </a:endParaRPr>
          </a:p>
          <a:p>
            <a:r>
              <a:rPr lang="zh-TW" altLang="zh-TW" sz="2200" dirty="0">
                <a:solidFill>
                  <a:schemeClr val="bg1"/>
                </a:solidFill>
                <a:latin typeface="+mj-ea"/>
                <a:ea typeface="+mj-ea"/>
              </a:rPr>
              <a:t>南向接口是指可編程交換機（支持</a:t>
            </a:r>
            <a:r>
              <a:rPr lang="en-US" altLang="zh-TW" sz="2200" dirty="0">
                <a:solidFill>
                  <a:schemeClr val="bg1"/>
                </a:solidFill>
                <a:latin typeface="+mj-ea"/>
                <a:ea typeface="+mj-ea"/>
              </a:rPr>
              <a:t>SDN</a:t>
            </a:r>
            <a:r>
              <a:rPr lang="zh-TW" altLang="zh-TW" sz="2200" dirty="0">
                <a:solidFill>
                  <a:schemeClr val="bg1"/>
                </a:solidFill>
                <a:latin typeface="+mj-ea"/>
                <a:ea typeface="+mj-ea"/>
              </a:rPr>
              <a:t>的交換機）與軟體控制器之間的接口和具有</a:t>
            </a:r>
            <a:r>
              <a:rPr lang="en-US" altLang="zh-TW" sz="2200" dirty="0" err="1">
                <a:solidFill>
                  <a:schemeClr val="bg1"/>
                </a:solidFill>
                <a:latin typeface="+mj-ea"/>
                <a:ea typeface="+mj-ea"/>
              </a:rPr>
              <a:t>OpenFLow</a:t>
            </a:r>
            <a:r>
              <a:rPr lang="zh-TW" altLang="zh-TW" sz="2200" dirty="0">
                <a:solidFill>
                  <a:schemeClr val="bg1"/>
                </a:solidFill>
                <a:latin typeface="+mj-ea"/>
                <a:ea typeface="+mj-ea"/>
              </a:rPr>
              <a:t>功能的交換機進行交互。</a:t>
            </a:r>
            <a:endParaRPr lang="en-US" altLang="zh-TW" sz="2200" dirty="0">
              <a:solidFill>
                <a:schemeClr val="bg1"/>
              </a:solidFill>
              <a:latin typeface="+mj-ea"/>
              <a:ea typeface="+mj-ea"/>
            </a:endParaRPr>
          </a:p>
          <a:p>
            <a:endParaRPr lang="en-US" altLang="zh-TW" dirty="0"/>
          </a:p>
          <a:p>
            <a:endParaRPr lang="zh-TW" altLang="en-US" dirty="0"/>
          </a:p>
        </p:txBody>
      </p:sp>
      <p:cxnSp>
        <p:nvCxnSpPr>
          <p:cNvPr id="10" name="直線單箭頭接點 9">
            <a:extLst>
              <a:ext uri="{FF2B5EF4-FFF2-40B4-BE49-F238E27FC236}">
                <a16:creationId xmlns:a16="http://schemas.microsoft.com/office/drawing/2014/main" id="{6BFACBF1-87A3-4988-8D51-E7915869B133}"/>
              </a:ext>
            </a:extLst>
          </p:cNvPr>
          <p:cNvCxnSpPr>
            <a:cxnSpLocks/>
          </p:cNvCxnSpPr>
          <p:nvPr/>
        </p:nvCxnSpPr>
        <p:spPr>
          <a:xfrm flipV="1">
            <a:off x="6605645" y="2632335"/>
            <a:ext cx="1005655" cy="414688"/>
          </a:xfrm>
          <a:prstGeom prst="straightConnector1">
            <a:avLst/>
          </a:prstGeom>
          <a:ln w="57150">
            <a:solidFill>
              <a:srgbClr val="FF0000"/>
            </a:solidFill>
            <a:tailEnd type="triangle"/>
          </a:ln>
        </p:spPr>
        <p:style>
          <a:lnRef idx="1">
            <a:schemeClr val="accent3"/>
          </a:lnRef>
          <a:fillRef idx="0">
            <a:schemeClr val="accent3"/>
          </a:fillRef>
          <a:effectRef idx="0">
            <a:schemeClr val="accent3"/>
          </a:effectRef>
          <a:fontRef idx="minor">
            <a:schemeClr val="tx1"/>
          </a:fontRef>
        </p:style>
      </p:cxnSp>
      <p:cxnSp>
        <p:nvCxnSpPr>
          <p:cNvPr id="13" name="直線單箭頭接點 12">
            <a:extLst>
              <a:ext uri="{FF2B5EF4-FFF2-40B4-BE49-F238E27FC236}">
                <a16:creationId xmlns:a16="http://schemas.microsoft.com/office/drawing/2014/main" id="{6B2343D4-217B-4F4A-8410-A673FD2D6BFA}"/>
              </a:ext>
            </a:extLst>
          </p:cNvPr>
          <p:cNvCxnSpPr>
            <a:cxnSpLocks/>
          </p:cNvCxnSpPr>
          <p:nvPr/>
        </p:nvCxnSpPr>
        <p:spPr>
          <a:xfrm flipV="1">
            <a:off x="6469458" y="4347090"/>
            <a:ext cx="1082285" cy="195065"/>
          </a:xfrm>
          <a:prstGeom prst="straightConnector1">
            <a:avLst/>
          </a:prstGeom>
          <a:ln w="57150">
            <a:solidFill>
              <a:srgbClr val="FF0000"/>
            </a:solidFill>
            <a:tailEnd type="triangle"/>
          </a:ln>
        </p:spPr>
        <p:style>
          <a:lnRef idx="1">
            <a:schemeClr val="accent3"/>
          </a:lnRef>
          <a:fillRef idx="0">
            <a:schemeClr val="accent3"/>
          </a:fillRef>
          <a:effectRef idx="0">
            <a:schemeClr val="accent3"/>
          </a:effectRef>
          <a:fontRef idx="minor">
            <a:schemeClr val="tx1"/>
          </a:fontRef>
        </p:style>
      </p:cxnSp>
      <p:sp>
        <p:nvSpPr>
          <p:cNvPr id="2" name="文字方塊 1">
            <a:extLst>
              <a:ext uri="{FF2B5EF4-FFF2-40B4-BE49-F238E27FC236}">
                <a16:creationId xmlns:a16="http://schemas.microsoft.com/office/drawing/2014/main" id="{E37EC783-A47F-4D1B-90E0-64355BEBE47D}"/>
              </a:ext>
            </a:extLst>
          </p:cNvPr>
          <p:cNvSpPr txBox="1"/>
          <p:nvPr/>
        </p:nvSpPr>
        <p:spPr>
          <a:xfrm>
            <a:off x="4297295" y="1140844"/>
            <a:ext cx="2496457" cy="461665"/>
          </a:xfrm>
          <a:prstGeom prst="rect">
            <a:avLst/>
          </a:prstGeom>
          <a:noFill/>
        </p:spPr>
        <p:txBody>
          <a:bodyPr wrap="square" rtlCol="0">
            <a:spAutoFit/>
          </a:bodyPr>
          <a:lstStyle/>
          <a:p>
            <a:r>
              <a:rPr lang="en-US" altLang="zh-TW" sz="2400" dirty="0">
                <a:solidFill>
                  <a:srgbClr val="FF0000"/>
                </a:solidFill>
              </a:rPr>
              <a:t>North</a:t>
            </a:r>
            <a:endParaRPr lang="zh-TW" altLang="en-US" sz="2400" dirty="0">
              <a:solidFill>
                <a:srgbClr val="FF0000"/>
              </a:solidFill>
            </a:endParaRPr>
          </a:p>
        </p:txBody>
      </p:sp>
      <p:sp>
        <p:nvSpPr>
          <p:cNvPr id="3" name="文字方塊 2">
            <a:extLst>
              <a:ext uri="{FF2B5EF4-FFF2-40B4-BE49-F238E27FC236}">
                <a16:creationId xmlns:a16="http://schemas.microsoft.com/office/drawing/2014/main" id="{92AC2922-B89C-4580-AAAC-3B83D78CED74}"/>
              </a:ext>
            </a:extLst>
          </p:cNvPr>
          <p:cNvSpPr txBox="1"/>
          <p:nvPr/>
        </p:nvSpPr>
        <p:spPr>
          <a:xfrm>
            <a:off x="4637314" y="5797323"/>
            <a:ext cx="2177142" cy="461665"/>
          </a:xfrm>
          <a:prstGeom prst="rect">
            <a:avLst/>
          </a:prstGeom>
          <a:noFill/>
        </p:spPr>
        <p:txBody>
          <a:bodyPr wrap="square" rtlCol="0">
            <a:spAutoFit/>
          </a:bodyPr>
          <a:lstStyle/>
          <a:p>
            <a:r>
              <a:rPr lang="en-US" altLang="zh-TW" sz="2400" dirty="0">
                <a:solidFill>
                  <a:srgbClr val="FF0000"/>
                </a:solidFill>
              </a:rPr>
              <a:t>South</a:t>
            </a:r>
            <a:endParaRPr lang="zh-TW" altLang="en-US" sz="2400" dirty="0">
              <a:solidFill>
                <a:srgbClr val="FF0000"/>
              </a:solidFill>
            </a:endParaRPr>
          </a:p>
        </p:txBody>
      </p:sp>
      <p:pic>
        <p:nvPicPr>
          <p:cNvPr id="12" name="Picture 3">
            <a:extLst>
              <a:ext uri="{FF2B5EF4-FFF2-40B4-BE49-F238E27FC236}">
                <a16:creationId xmlns:a16="http://schemas.microsoft.com/office/drawing/2014/main" id="{F067DB77-1138-44EA-989A-9C34E79FD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47" y="1590071"/>
            <a:ext cx="5610248"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橢圓 8">
            <a:extLst>
              <a:ext uri="{FF2B5EF4-FFF2-40B4-BE49-F238E27FC236}">
                <a16:creationId xmlns:a16="http://schemas.microsoft.com/office/drawing/2014/main" id="{4AF6206C-BD9B-49F8-8B2B-29C56A079905}"/>
              </a:ext>
            </a:extLst>
          </p:cNvPr>
          <p:cNvSpPr/>
          <p:nvPr/>
        </p:nvSpPr>
        <p:spPr>
          <a:xfrm>
            <a:off x="4217785" y="2696866"/>
            <a:ext cx="2396350" cy="70031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id="{78CE751B-D418-4E8F-AA58-306D396351A8}"/>
              </a:ext>
            </a:extLst>
          </p:cNvPr>
          <p:cNvSpPr/>
          <p:nvPr/>
        </p:nvSpPr>
        <p:spPr>
          <a:xfrm>
            <a:off x="4637314" y="4217942"/>
            <a:ext cx="1816417" cy="70031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E904A9E4-01E6-407F-9698-9EBB9615C745}"/>
              </a:ext>
            </a:extLst>
          </p:cNvPr>
          <p:cNvSpPr txBox="1"/>
          <p:nvPr/>
        </p:nvSpPr>
        <p:spPr>
          <a:xfrm>
            <a:off x="1123947" y="258063"/>
            <a:ext cx="3367314" cy="523220"/>
          </a:xfrm>
          <a:prstGeom prst="rect">
            <a:avLst/>
          </a:prstGeom>
          <a:noFill/>
        </p:spPr>
        <p:txBody>
          <a:bodyPr wrap="square" rtlCol="0">
            <a:spAutoFit/>
          </a:bodyPr>
          <a:lstStyle/>
          <a:p>
            <a:r>
              <a:rPr lang="zh-TW" altLang="en-US" sz="2800" dirty="0">
                <a:solidFill>
                  <a:schemeClr val="bg1"/>
                </a:solidFill>
              </a:rPr>
              <a:t>軟體定義網路</a:t>
            </a:r>
            <a:r>
              <a:rPr lang="en-US" altLang="zh-TW" sz="2800" dirty="0">
                <a:solidFill>
                  <a:schemeClr val="bg1"/>
                </a:solidFill>
              </a:rPr>
              <a:t>(4)</a:t>
            </a:r>
            <a:endParaRPr lang="zh-TW" altLang="en-US" sz="2800" dirty="0">
              <a:solidFill>
                <a:schemeClr val="bg1"/>
              </a:solidFill>
            </a:endParaRPr>
          </a:p>
        </p:txBody>
      </p:sp>
      <p:sp>
        <p:nvSpPr>
          <p:cNvPr id="18" name="文字方塊 17">
            <a:extLst>
              <a:ext uri="{FF2B5EF4-FFF2-40B4-BE49-F238E27FC236}">
                <a16:creationId xmlns:a16="http://schemas.microsoft.com/office/drawing/2014/main" id="{7D51AF5D-87A3-459C-8ED6-E63B1F8E45EA}"/>
              </a:ext>
            </a:extLst>
          </p:cNvPr>
          <p:cNvSpPr txBox="1"/>
          <p:nvPr/>
        </p:nvSpPr>
        <p:spPr>
          <a:xfrm>
            <a:off x="1123947" y="907344"/>
            <a:ext cx="3173348" cy="400110"/>
          </a:xfrm>
          <a:prstGeom prst="rect">
            <a:avLst/>
          </a:prstGeom>
          <a:noFill/>
        </p:spPr>
        <p:txBody>
          <a:bodyPr wrap="square" rtlCol="0">
            <a:spAutoFit/>
          </a:bodyPr>
          <a:lstStyle/>
          <a:p>
            <a:r>
              <a:rPr lang="zh-TW" altLang="en-US" sz="2000" dirty="0">
                <a:solidFill>
                  <a:schemeClr val="accent3">
                    <a:lumMod val="75000"/>
                  </a:schemeClr>
                </a:solidFill>
              </a:rPr>
              <a:t>軟體定義網路</a:t>
            </a:r>
            <a:r>
              <a:rPr lang="en-US" altLang="zh-TW" sz="2000" dirty="0">
                <a:solidFill>
                  <a:schemeClr val="accent3">
                    <a:lumMod val="75000"/>
                  </a:schemeClr>
                </a:solidFill>
              </a:rPr>
              <a:t>(SDN)</a:t>
            </a:r>
            <a:r>
              <a:rPr lang="zh-TW" altLang="en-US" sz="2000" dirty="0">
                <a:solidFill>
                  <a:schemeClr val="accent3">
                    <a:lumMod val="75000"/>
                  </a:schemeClr>
                </a:solidFill>
              </a:rPr>
              <a:t>的架構</a:t>
            </a:r>
          </a:p>
        </p:txBody>
      </p:sp>
    </p:spTree>
    <p:extLst>
      <p:ext uri="{BB962C8B-B14F-4D97-AF65-F5344CB8AC3E}">
        <p14:creationId xmlns:p14="http://schemas.microsoft.com/office/powerpoint/2010/main" val="3427868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a:extLst>
              <a:ext uri="{FF2B5EF4-FFF2-40B4-BE49-F238E27FC236}">
                <a16:creationId xmlns:a16="http://schemas.microsoft.com/office/drawing/2014/main" id="{E9096D4F-5D12-4862-8F99-94A2C99A6235}"/>
              </a:ext>
            </a:extLst>
          </p:cNvPr>
          <p:cNvPicPr>
            <a:picLocks noGrp="1" noChangeAspect="1"/>
          </p:cNvPicPr>
          <p:nvPr>
            <p:ph idx="1"/>
          </p:nvPr>
        </p:nvPicPr>
        <p:blipFill>
          <a:blip r:embed="rId2"/>
          <a:stretch>
            <a:fillRect/>
          </a:stretch>
        </p:blipFill>
        <p:spPr>
          <a:xfrm>
            <a:off x="3151452" y="1239835"/>
            <a:ext cx="5891213" cy="5181598"/>
          </a:xfrm>
        </p:spPr>
      </p:pic>
      <p:sp>
        <p:nvSpPr>
          <p:cNvPr id="4" name="文字版面配置區 3">
            <a:extLst>
              <a:ext uri="{FF2B5EF4-FFF2-40B4-BE49-F238E27FC236}">
                <a16:creationId xmlns:a16="http://schemas.microsoft.com/office/drawing/2014/main" id="{4B6D0A42-FC46-4712-810C-B956289E06CE}"/>
              </a:ext>
            </a:extLst>
          </p:cNvPr>
          <p:cNvSpPr>
            <a:spLocks noGrp="1"/>
          </p:cNvSpPr>
          <p:nvPr>
            <p:ph type="body" sz="half" idx="2"/>
          </p:nvPr>
        </p:nvSpPr>
        <p:spPr>
          <a:xfrm>
            <a:off x="9091877" y="1239835"/>
            <a:ext cx="2909622" cy="3541714"/>
          </a:xfrm>
        </p:spPr>
        <p:txBody>
          <a:bodyPr/>
          <a:lstStyle/>
          <a:p>
            <a:endParaRPr lang="en-US" altLang="zh-TW" sz="2000" dirty="0">
              <a:solidFill>
                <a:schemeClr val="bg1"/>
              </a:solidFill>
            </a:endParaRPr>
          </a:p>
          <a:p>
            <a:r>
              <a:rPr lang="zh-TW" altLang="zh-TW" sz="2000" dirty="0">
                <a:solidFill>
                  <a:schemeClr val="bg1"/>
                </a:solidFill>
                <a:latin typeface="+mj-ea"/>
                <a:ea typeface="+mj-ea"/>
              </a:rPr>
              <a:t>控制平面集中化</a:t>
            </a:r>
            <a:r>
              <a:rPr lang="en-US" altLang="zh-TW" sz="2000" dirty="0">
                <a:solidFill>
                  <a:schemeClr val="bg1"/>
                </a:solidFill>
                <a:latin typeface="+mj-ea"/>
                <a:ea typeface="+mj-ea"/>
              </a:rPr>
              <a:t>:</a:t>
            </a:r>
          </a:p>
          <a:p>
            <a:r>
              <a:rPr lang="zh-TW" altLang="zh-TW" sz="2000" dirty="0">
                <a:solidFill>
                  <a:schemeClr val="bg1"/>
                </a:solidFill>
                <a:latin typeface="+mj-ea"/>
                <a:ea typeface="+mj-ea"/>
              </a:rPr>
              <a:t>提高路由管理靈活性，加快服務開通的速度</a:t>
            </a:r>
          </a:p>
          <a:p>
            <a:r>
              <a:rPr lang="zh-TW" altLang="zh-TW" sz="2000" dirty="0">
                <a:solidFill>
                  <a:schemeClr val="bg1"/>
                </a:solidFill>
                <a:latin typeface="+mj-ea"/>
                <a:ea typeface="+mj-ea"/>
              </a:rPr>
              <a:t>轉發平面通用化</a:t>
            </a:r>
            <a:r>
              <a:rPr lang="en-US" altLang="zh-TW" sz="2000" dirty="0">
                <a:solidFill>
                  <a:schemeClr val="bg1"/>
                </a:solidFill>
                <a:latin typeface="+mj-ea"/>
                <a:ea typeface="+mj-ea"/>
              </a:rPr>
              <a:t>:</a:t>
            </a:r>
          </a:p>
          <a:p>
            <a:r>
              <a:rPr lang="zh-TW" altLang="zh-TW" sz="2000" dirty="0">
                <a:solidFill>
                  <a:schemeClr val="bg1"/>
                </a:solidFill>
                <a:latin typeface="+mj-ea"/>
                <a:ea typeface="+mj-ea"/>
              </a:rPr>
              <a:t>多種交換路由功能共用硬體設備</a:t>
            </a:r>
          </a:p>
          <a:p>
            <a:endParaRPr lang="zh-TW" altLang="en-US" dirty="0"/>
          </a:p>
        </p:txBody>
      </p:sp>
      <p:sp>
        <p:nvSpPr>
          <p:cNvPr id="7" name="矩形 6">
            <a:extLst>
              <a:ext uri="{FF2B5EF4-FFF2-40B4-BE49-F238E27FC236}">
                <a16:creationId xmlns:a16="http://schemas.microsoft.com/office/drawing/2014/main" id="{10ADD67F-7395-4C7C-80CA-879F756552C0}"/>
              </a:ext>
            </a:extLst>
          </p:cNvPr>
          <p:cNvSpPr/>
          <p:nvPr/>
        </p:nvSpPr>
        <p:spPr>
          <a:xfrm>
            <a:off x="877573" y="1395857"/>
            <a:ext cx="2263245" cy="14462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a:t>應用層</a:t>
            </a:r>
            <a:r>
              <a:rPr lang="en-US" altLang="zh-TW" dirty="0"/>
              <a:t>:</a:t>
            </a:r>
            <a:r>
              <a:rPr lang="zh-TW" altLang="en-US" dirty="0"/>
              <a:t>不同的應用邏輯透過控制層開放的</a:t>
            </a:r>
            <a:r>
              <a:rPr lang="en-US" altLang="zh-TW" dirty="0"/>
              <a:t>API</a:t>
            </a:r>
            <a:r>
              <a:rPr lang="zh-TW" altLang="en-US" dirty="0"/>
              <a:t>管理能力控制設備的回報轉發功能</a:t>
            </a:r>
          </a:p>
        </p:txBody>
      </p:sp>
      <p:sp>
        <p:nvSpPr>
          <p:cNvPr id="8" name="矩形 7">
            <a:extLst>
              <a:ext uri="{FF2B5EF4-FFF2-40B4-BE49-F238E27FC236}">
                <a16:creationId xmlns:a16="http://schemas.microsoft.com/office/drawing/2014/main" id="{C3D0F285-7FFA-42F1-A8A0-295083471A44}"/>
              </a:ext>
            </a:extLst>
          </p:cNvPr>
          <p:cNvSpPr/>
          <p:nvPr/>
        </p:nvSpPr>
        <p:spPr>
          <a:xfrm>
            <a:off x="877574" y="3297234"/>
            <a:ext cx="2263245" cy="106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a:t>控制層</a:t>
            </a:r>
            <a:r>
              <a:rPr lang="en-US" altLang="zh-TW" dirty="0"/>
              <a:t>:</a:t>
            </a:r>
            <a:r>
              <a:rPr lang="zh-TW" altLang="en-US" dirty="0"/>
              <a:t>由</a:t>
            </a:r>
            <a:r>
              <a:rPr lang="en-US" altLang="zh-TW" dirty="0"/>
              <a:t>SDN</a:t>
            </a:r>
            <a:r>
              <a:rPr lang="zh-TW" altLang="en-US" dirty="0"/>
              <a:t>控制軟體組成與下層用</a:t>
            </a:r>
            <a:r>
              <a:rPr lang="en-US" altLang="zh-TW" dirty="0"/>
              <a:t>open</a:t>
            </a:r>
            <a:r>
              <a:rPr lang="zh-TW" altLang="en-US" dirty="0"/>
              <a:t> </a:t>
            </a:r>
            <a:r>
              <a:rPr lang="en-US" altLang="zh-TW" dirty="0"/>
              <a:t>flow</a:t>
            </a:r>
            <a:r>
              <a:rPr lang="zh-TW" altLang="en-US" dirty="0"/>
              <a:t>協定作為橋梁</a:t>
            </a:r>
          </a:p>
        </p:txBody>
      </p:sp>
      <p:sp>
        <p:nvSpPr>
          <p:cNvPr id="9" name="矩形 8">
            <a:extLst>
              <a:ext uri="{FF2B5EF4-FFF2-40B4-BE49-F238E27FC236}">
                <a16:creationId xmlns:a16="http://schemas.microsoft.com/office/drawing/2014/main" id="{53E9D5AC-9230-4610-A3D6-5A09C98710FB}"/>
              </a:ext>
            </a:extLst>
          </p:cNvPr>
          <p:cNvSpPr/>
          <p:nvPr/>
        </p:nvSpPr>
        <p:spPr>
          <a:xfrm>
            <a:off x="1113102" y="5086350"/>
            <a:ext cx="203835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a:t>由轉發設備組成</a:t>
            </a:r>
          </a:p>
        </p:txBody>
      </p:sp>
      <p:cxnSp>
        <p:nvCxnSpPr>
          <p:cNvPr id="13" name="直線單箭頭接點 12">
            <a:extLst>
              <a:ext uri="{FF2B5EF4-FFF2-40B4-BE49-F238E27FC236}">
                <a16:creationId xmlns:a16="http://schemas.microsoft.com/office/drawing/2014/main" id="{E6960180-3022-4B69-BC9F-E6929ECC6A1A}"/>
              </a:ext>
            </a:extLst>
          </p:cNvPr>
          <p:cNvCxnSpPr/>
          <p:nvPr/>
        </p:nvCxnSpPr>
        <p:spPr>
          <a:xfrm>
            <a:off x="2998381" y="5486400"/>
            <a:ext cx="4784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線單箭頭接點 14">
            <a:extLst>
              <a:ext uri="{FF2B5EF4-FFF2-40B4-BE49-F238E27FC236}">
                <a16:creationId xmlns:a16="http://schemas.microsoft.com/office/drawing/2014/main" id="{E390A7FD-BE49-448D-8ED9-39A320746B12}"/>
              </a:ext>
            </a:extLst>
          </p:cNvPr>
          <p:cNvCxnSpPr>
            <a:cxnSpLocks/>
          </p:cNvCxnSpPr>
          <p:nvPr/>
        </p:nvCxnSpPr>
        <p:spPr>
          <a:xfrm>
            <a:off x="2998381" y="4061637"/>
            <a:ext cx="4784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單箭頭接點 17">
            <a:extLst>
              <a:ext uri="{FF2B5EF4-FFF2-40B4-BE49-F238E27FC236}">
                <a16:creationId xmlns:a16="http://schemas.microsoft.com/office/drawing/2014/main" id="{E5A20468-BE39-4F96-8E1F-278552E2FACE}"/>
              </a:ext>
            </a:extLst>
          </p:cNvPr>
          <p:cNvCxnSpPr>
            <a:cxnSpLocks/>
          </p:cNvCxnSpPr>
          <p:nvPr/>
        </p:nvCxnSpPr>
        <p:spPr>
          <a:xfrm>
            <a:off x="2998381" y="2275367"/>
            <a:ext cx="4784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676231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電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TM04033919[[fn=電路]]</Template>
  <TotalTime>760</TotalTime>
  <Words>1326</Words>
  <Application>Microsoft Office PowerPoint</Application>
  <PresentationFormat>寬螢幕</PresentationFormat>
  <Paragraphs>76</Paragraphs>
  <Slides>17</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17</vt:i4>
      </vt:variant>
    </vt:vector>
  </HeadingPairs>
  <TitlesOfParts>
    <vt:vector size="22" baseType="lpstr">
      <vt:lpstr>新細明體</vt:lpstr>
      <vt:lpstr>Arial</vt:lpstr>
      <vt:lpstr>Trebuchet MS</vt:lpstr>
      <vt:lpstr>Tw Cen MT</vt:lpstr>
      <vt:lpstr>電路</vt:lpstr>
      <vt:lpstr>INMPROVING NETWORK MANAGEMENT WITH SOFTWARE DEFINED NETWORKING</vt:lpstr>
      <vt:lpstr>Outline:</vt:lpstr>
      <vt:lpstr>PowerPoint 簡報</vt:lpstr>
      <vt:lpstr>PowerPoint 簡報</vt:lpstr>
      <vt:lpstr>PowerPoint 簡報</vt:lpstr>
      <vt:lpstr>PowerPoint 簡報</vt:lpstr>
      <vt:lpstr>軟體定義網路(3)</vt:lpstr>
      <vt:lpstr>PowerPoint 簡報</vt:lpstr>
      <vt:lpstr>PowerPoint 簡報</vt:lpstr>
      <vt:lpstr>PowerPoint 簡報</vt:lpstr>
      <vt:lpstr>PowerPoint 簡報</vt:lpstr>
      <vt:lpstr>Open flow網路架構圖</vt:lpstr>
      <vt:lpstr>Open flow網路架構圖運作方式</vt:lpstr>
      <vt:lpstr>Open flow要解決的問題</vt:lpstr>
      <vt:lpstr>pRocera架構</vt:lpstr>
      <vt:lpstr>        Procera提供了一組控制域，網管人員可以使用這些控制域來設置特定的條件並為每個條件分配相應的封包轉發操作，運營商還可以結合使用控制域來實施豐富的網路策略，而不是依賴時間或事件觸發的腳本，這些腳本容易出錯。目前這一組控制域並沒有說是完整的，但它足以支持一系列的網路在不同類型的網路環境中使用傳統配置語言難以實現的策略。 </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INMPROVING NETWORK MANAGEMENT WITH SOFTWARE DEFINED NETWORKING</dc:title>
  <dc:creator>陳俊福</dc:creator>
  <cp:lastModifiedBy>陳俊福</cp:lastModifiedBy>
  <cp:revision>92</cp:revision>
  <dcterms:created xsi:type="dcterms:W3CDTF">2017-12-14T16:33:57Z</dcterms:created>
  <dcterms:modified xsi:type="dcterms:W3CDTF">2018-01-04T02:03:19Z</dcterms:modified>
</cp:coreProperties>
</file>