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77" r:id="rId4"/>
    <p:sldId id="282" r:id="rId5"/>
    <p:sldId id="283" r:id="rId6"/>
    <p:sldId id="284" r:id="rId7"/>
    <p:sldId id="280" r:id="rId8"/>
    <p:sldId id="279" r:id="rId9"/>
    <p:sldId id="281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6379" autoAdjust="0"/>
  </p:normalViewPr>
  <p:slideViewPr>
    <p:cSldViewPr snapToGrid="0">
      <p:cViewPr>
        <p:scale>
          <a:sx n="100" d="100"/>
          <a:sy n="100" d="100"/>
        </p:scale>
        <p:origin x="2205" y="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0" y="3863340"/>
            <a:ext cx="2867025" cy="1242060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康永佳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920" y="1113790"/>
            <a:ext cx="699008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1.</a:t>
            </a:r>
            <a:r>
              <a:rPr lang="zh-CN" altLang="en-US" sz="2400" b="1"/>
              <a:t>引言</a:t>
            </a:r>
            <a:endParaRPr lang="en-US" altLang="zh-CN" sz="2400" b="1"/>
          </a:p>
          <a:p>
            <a:r>
              <a:rPr lang="zh-CN" altLang="en-US"/>
              <a:t>机器学习的</a:t>
            </a:r>
            <a:r>
              <a:rPr lang="zh-CN" altLang="en-US"/>
              <a:t>关键组件</a:t>
            </a:r>
            <a:endParaRPr lang="zh-CN" altLang="en-US"/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data</a:t>
            </a:r>
            <a:r>
              <a:rPr lang="en-US" altLang="zh-CN"/>
              <a:t>:</a:t>
            </a:r>
            <a:r>
              <a:rPr lang="zh-CN" altLang="en-US"/>
              <a:t>训练集，验证集，</a:t>
            </a:r>
            <a:r>
              <a:rPr lang="zh-CN" altLang="en-US"/>
              <a:t>测试集</a:t>
            </a:r>
            <a:endParaRPr lang="zh-CN" altLang="en-US"/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model</a:t>
            </a:r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选择</a:t>
            </a:r>
            <a:r>
              <a:rPr lang="en-US" altLang="zh-CN"/>
              <a:t> eg:</a:t>
            </a:r>
            <a:r>
              <a:rPr lang="zh-CN" altLang="en-US"/>
              <a:t>单层感知机不能解决</a:t>
            </a:r>
            <a:r>
              <a:rPr lang="en-US" altLang="zh-CN"/>
              <a:t>XOR</a:t>
            </a:r>
            <a:r>
              <a:rPr lang="zh-CN" altLang="en-US"/>
              <a:t>，而多层感知机可以解决</a:t>
            </a:r>
            <a:endParaRPr lang="en-US" altLang="zh-CN"/>
          </a:p>
          <a:p>
            <a:r>
              <a:rPr lang="en-US" altLang="zh-CN">
                <a:solidFill>
                  <a:schemeClr val="bg2">
                    <a:lumMod val="50000"/>
                  </a:schemeClr>
                </a:solidFill>
              </a:rPr>
              <a:t>objective function</a:t>
            </a:r>
            <a:endParaRPr lang="en-US" altLang="zh-CN">
              <a:solidFill>
                <a:schemeClr val="bg2">
                  <a:lumMod val="50000"/>
                </a:schemeClr>
              </a:solidFill>
            </a:endParaRPr>
          </a:p>
          <a:p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优化算法</a:t>
            </a:r>
            <a:r>
              <a:rPr lang="zh-CN" altLang="en-US"/>
              <a:t>：</a:t>
            </a:r>
            <a:r>
              <a:rPr lang="zh-CN" altLang="en-US"/>
              <a:t>梯度下降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监督学习，回归，分类</a:t>
            </a:r>
            <a:r>
              <a:rPr lang="en-US" altLang="zh-CN"/>
              <a:t>....</a:t>
            </a:r>
            <a:r>
              <a:rPr lang="zh-CN" altLang="en-US"/>
              <a:t>无监督学习（聚类，</a:t>
            </a:r>
            <a:r>
              <a:rPr lang="en-US" altLang="zh-CN"/>
              <a:t>PCA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2.1</a:t>
            </a:r>
            <a:r>
              <a:rPr lang="zh-CN" altLang="en-US"/>
              <a:t>数据</a:t>
            </a:r>
            <a:r>
              <a:rPr lang="zh-CN" altLang="en-US"/>
              <a:t>操作</a:t>
            </a:r>
            <a:endParaRPr lang="zh-CN" altLang="en-US"/>
          </a:p>
          <a:p>
            <a:r>
              <a:rPr lang="zh-CN" altLang="en-US"/>
              <a:t>重要的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en-US" altLang="zh-CN"/>
              <a:t>x.shape</a:t>
            </a:r>
            <a:r>
              <a:rPr lang="zh-CN" altLang="en-US"/>
              <a:t>（得到张量的形状）</a:t>
            </a:r>
            <a:r>
              <a:rPr lang="en-US" altLang="zh-CN"/>
              <a:t>x.reshape</a:t>
            </a:r>
            <a:r>
              <a:rPr lang="zh-CN" altLang="en-US"/>
              <a:t>（改变</a:t>
            </a:r>
            <a:r>
              <a:rPr lang="zh-CN" altLang="en-US"/>
              <a:t>形状）</a:t>
            </a:r>
            <a:endParaRPr lang="zh-CN" altLang="en-US"/>
          </a:p>
          <a:p>
            <a:r>
              <a:rPr lang="en-US" altLang="zh-CN"/>
              <a:t>torch.zeros/ones/randn(3,4)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运算符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广播机制：（</a:t>
            </a:r>
            <a:r>
              <a:rPr lang="en-US" altLang="zh-CN"/>
              <a:t>3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+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--&gt;(3,2) (7,2)+(6,4) error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7495" y="1198880"/>
            <a:ext cx="87661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访问张量内部元素：基本索引，贴片索引，布尔索引，花式</a:t>
            </a:r>
            <a:r>
              <a:rPr lang="zh-CN" altLang="en-US"/>
              <a:t>索引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节省内存：执行</a:t>
            </a:r>
            <a:r>
              <a:rPr lang="zh-CN" altLang="en-US"/>
              <a:t>原地操作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2.2</a:t>
            </a:r>
            <a:r>
              <a:rPr lang="zh-CN" altLang="en-US"/>
              <a:t>数据</a:t>
            </a:r>
            <a:r>
              <a:rPr lang="zh-CN" altLang="en-US"/>
              <a:t>预处理</a:t>
            </a:r>
            <a:endParaRPr lang="zh-CN" altLang="en-US"/>
          </a:p>
          <a:p>
            <a:r>
              <a:rPr lang="en-US" altLang="zh-CN"/>
              <a:t>1.</a:t>
            </a:r>
            <a:r>
              <a:rPr lang="zh-CN" altLang="en-US"/>
              <a:t>通过</a:t>
            </a:r>
            <a:r>
              <a:rPr lang="en-US" altLang="zh-CN"/>
              <a:t>pandas.read_csv</a:t>
            </a:r>
            <a:r>
              <a:rPr lang="zh-CN" altLang="en-US"/>
              <a:t>读取</a:t>
            </a:r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处理缺失值：插值、</a:t>
            </a:r>
            <a:r>
              <a:rPr lang="zh-CN" altLang="en-US"/>
              <a:t>删除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2.3</a:t>
            </a:r>
            <a:r>
              <a:rPr lang="zh-CN" altLang="en-US"/>
              <a:t>线性</a:t>
            </a:r>
            <a:r>
              <a:rPr lang="zh-CN" altLang="en-US"/>
              <a:t>代数</a:t>
            </a:r>
            <a:endParaRPr lang="zh-CN" altLang="en-US"/>
          </a:p>
          <a:p>
            <a:r>
              <a:rPr lang="zh-CN" altLang="en-US"/>
              <a:t>重要函数</a:t>
            </a:r>
            <a:r>
              <a:rPr lang="en-US" altLang="zh-CN"/>
              <a:t>A.sum(axis=i)</a:t>
            </a:r>
            <a:r>
              <a:rPr lang="zh-CN" altLang="en-US"/>
              <a:t>（将第</a:t>
            </a:r>
            <a:r>
              <a:rPr lang="en-US" altLang="zh-CN"/>
              <a:t>i</a:t>
            </a:r>
            <a:r>
              <a:rPr lang="zh-CN" altLang="en-US"/>
              <a:t>个轴求和，通过</a:t>
            </a:r>
            <a:r>
              <a:rPr lang="en-US" altLang="zh-CN"/>
              <a:t>keepdims</a:t>
            </a:r>
            <a:r>
              <a:rPr lang="zh-CN" altLang="en-US"/>
              <a:t>来调控维度的</a:t>
            </a:r>
            <a:r>
              <a:rPr lang="zh-CN" altLang="en-US"/>
              <a:t>变化）</a:t>
            </a:r>
            <a:endParaRPr lang="zh-CN" altLang="en-US"/>
          </a:p>
          <a:p>
            <a:r>
              <a:rPr lang="en-US" altLang="zh-CN"/>
              <a:t>np.dot(x,y)</a:t>
            </a:r>
            <a:r>
              <a:rPr lang="zh-CN" altLang="en-US"/>
              <a:t>（点</a:t>
            </a:r>
            <a:r>
              <a:rPr lang="zh-CN" altLang="en-US"/>
              <a:t>积）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范数，左下标，</a:t>
            </a:r>
            <a:r>
              <a:rPr lang="en-US" altLang="zh-CN"/>
              <a:t>L</a:t>
            </a:r>
            <a:r>
              <a:rPr lang="en-US" altLang="zh-CN"/>
              <a:t>p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2.4</a:t>
            </a:r>
            <a:r>
              <a:rPr lang="zh-CN" altLang="en-US"/>
              <a:t>自动</a:t>
            </a:r>
            <a:r>
              <a:rPr lang="zh-CN" altLang="en-US"/>
              <a:t>微分</a:t>
            </a:r>
            <a:endParaRPr lang="zh-CN" altLang="en-US"/>
          </a:p>
          <a:p>
            <a:r>
              <a:rPr lang="en-US" altLang="zh-CN"/>
              <a:t>x.requires_grad_(True)                   x.grad.zero_()   </a:t>
            </a:r>
            <a:endParaRPr lang="en-US" altLang="zh-CN"/>
          </a:p>
          <a:p>
            <a:r>
              <a:rPr lang="en-US" altLang="zh-CN"/>
              <a:t>y.backward()           x.grad               </a:t>
            </a:r>
            <a:r>
              <a:rPr lang="zh-CN" altLang="en-US"/>
              <a:t>非标量，通过</a:t>
            </a:r>
            <a:r>
              <a:rPr lang="en-US" altLang="zh-CN"/>
              <a:t>sum</a:t>
            </a:r>
            <a:r>
              <a:rPr lang="zh-CN" altLang="en-US"/>
              <a:t>转为</a:t>
            </a:r>
            <a:r>
              <a:rPr lang="zh-CN" altLang="en-US"/>
              <a:t>标量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3630" y="4654550"/>
            <a:ext cx="17526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" y="1189355"/>
            <a:ext cx="878522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3.1</a:t>
            </a:r>
            <a:r>
              <a:rPr lang="zh-CN" altLang="en-US"/>
              <a:t>线性回归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loss </a:t>
            </a:r>
            <a:r>
              <a:rPr lang="en-US" altLang="zh-CN"/>
              <a:t>function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随机梯度下降</a:t>
            </a:r>
            <a:r>
              <a:rPr lang="en-US" altLang="zh-CN"/>
              <a:t>---</a:t>
            </a:r>
            <a:r>
              <a:rPr lang="zh-CN" altLang="en-US"/>
              <a:t>》小批量随机梯度下降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矢量化</a:t>
            </a:r>
            <a:r>
              <a:rPr lang="zh-CN" altLang="en-US"/>
              <a:t>加速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线性回归实现与简洁</a:t>
            </a:r>
            <a:r>
              <a:rPr lang="zh-CN" altLang="en-US"/>
              <a:t>实现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3.2softmax </a:t>
            </a:r>
            <a:r>
              <a:rPr lang="zh-CN" altLang="en-US"/>
              <a:t>（分类</a:t>
            </a:r>
            <a:r>
              <a:rPr lang="zh-CN" altLang="en-US"/>
              <a:t>问题）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交叉熵是一个衡量两个概率分布之间差异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3725" y="1694180"/>
            <a:ext cx="231457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16481" b="22870"/>
          <a:stretch>
            <a:fillRect/>
          </a:stretch>
        </p:blipFill>
        <p:spPr>
          <a:xfrm>
            <a:off x="1711325" y="2369820"/>
            <a:ext cx="2466975" cy="4159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b="25313"/>
          <a:stretch>
            <a:fillRect/>
          </a:stretch>
        </p:blipFill>
        <p:spPr>
          <a:xfrm>
            <a:off x="2040255" y="5098415"/>
            <a:ext cx="3286125" cy="4552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9555" y="1179830"/>
            <a:ext cx="864298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</a:t>
            </a:r>
            <a:r>
              <a:rPr lang="zh-CN" altLang="en-US"/>
              <a:t>多层</a:t>
            </a:r>
            <a:r>
              <a:rPr lang="zh-CN" altLang="en-US"/>
              <a:t>感知机</a:t>
            </a:r>
            <a:endParaRPr lang="zh-CN" altLang="en-US"/>
          </a:p>
          <a:p>
            <a:r>
              <a:rPr lang="en-US" altLang="zh-CN"/>
              <a:t>hidden layer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线性</a:t>
            </a:r>
            <a:r>
              <a:rPr lang="en-US" altLang="zh-CN"/>
              <a:t>-----&gt;</a:t>
            </a:r>
            <a:r>
              <a:rPr lang="zh-CN" altLang="en-US"/>
              <a:t>非线性，通过引入激活</a:t>
            </a:r>
            <a:r>
              <a:rPr lang="zh-CN" altLang="en-US"/>
              <a:t>函数</a:t>
            </a:r>
            <a:endParaRPr lang="zh-CN" altLang="en-US"/>
          </a:p>
          <a:p>
            <a:r>
              <a:rPr lang="en-US" altLang="zh-CN"/>
              <a:t>REL  ,  sigmoid  ,  tanh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实现与简</a:t>
            </a:r>
            <a:r>
              <a:rPr lang="zh-CN" altLang="en-US"/>
              <a:t>洁实现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过、欠拟合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梯度消失，</a:t>
            </a:r>
            <a:r>
              <a:rPr lang="zh-CN" altLang="en-US"/>
              <a:t>爆炸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7550" y="2912110"/>
            <a:ext cx="5257800" cy="25622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本周工作面临阻碍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86080" y="1189355"/>
            <a:ext cx="86626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什么是</a:t>
            </a:r>
            <a:r>
              <a:rPr lang="zh-CN" altLang="en-US"/>
              <a:t>启发式设计？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通过简化的规则、经验法则或策略性，猜测可行的</a:t>
            </a:r>
            <a:r>
              <a:rPr lang="zh-CN" altLang="en-US"/>
              <a:t>方式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2.softmax</a:t>
            </a:r>
            <a:r>
              <a:rPr lang="zh-CN" altLang="en-US"/>
              <a:t>回归与线性回归的区别，输出层有多个输出，训练也是优化</a:t>
            </a:r>
            <a:r>
              <a:rPr lang="en-US" altLang="zh-CN"/>
              <a:t>w,b</a:t>
            </a:r>
            <a:r>
              <a:rPr lang="zh-CN" altLang="en-US"/>
              <a:t>参数，使</a:t>
            </a:r>
            <a:r>
              <a:rPr lang="en-US" altLang="zh-CN"/>
              <a:t>o(1....k)</a:t>
            </a:r>
            <a:r>
              <a:rPr lang="zh-CN" altLang="en-US"/>
              <a:t>经过</a:t>
            </a:r>
            <a:r>
              <a:rPr lang="en-US" altLang="zh-CN"/>
              <a:t>softmax</a:t>
            </a:r>
            <a:r>
              <a:rPr lang="zh-CN" altLang="en-US"/>
              <a:t>变换后更加符合正确的分布，多了隐藏层，各个隐藏层节点个数这两个</a:t>
            </a:r>
            <a:r>
              <a:rPr lang="zh-CN" altLang="en-US"/>
              <a:t>超参数？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代码的实现过程还需进一步</a:t>
            </a:r>
            <a:r>
              <a:rPr lang="zh-CN" altLang="en-US"/>
              <a:t>熟悉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下周工作计划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77673" y="1252307"/>
            <a:ext cx="8583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如何解决难题，基于此推动自己的研究进展（不要一句我不懂、我不会、不清楚）。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7673" y="2673812"/>
            <a:ext cx="8670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GB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：针对本周遇到的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问题，拟采取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措施（如阅读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文献、尝试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方案），推进自己的毕业进度。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整体工作进度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624114" y="1445985"/>
          <a:ext cx="7895772" cy="3966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  <a:gridCol w="657981"/>
              </a:tblGrid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开题报告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（研一下学期末）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中期报告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（研二下学期中）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（研三下学期中）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国内外研究现状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实验实施与完成</a:t>
                      </a:r>
                      <a:endParaRPr lang="en-GB" dirty="0"/>
                    </a:p>
                    <a:p>
                      <a:pPr algn="ctr"/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整体研究内容</a:t>
                      </a:r>
                      <a:endParaRPr lang="en-GB" altLang="zh-CN" dirty="0"/>
                    </a:p>
                    <a:p>
                      <a:pPr algn="ctr"/>
                      <a:r>
                        <a:rPr lang="zh-CN" altLang="en-US" dirty="0"/>
                        <a:t>（两个研究点）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1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研究点</a:t>
                      </a:r>
                      <a:r>
                        <a:rPr lang="en-GB" altLang="zh-CN" dirty="0"/>
                        <a:t>2</a:t>
                      </a:r>
                      <a:r>
                        <a:rPr lang="zh-CN" altLang="en-US" dirty="0"/>
                        <a:t>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研究方案</a:t>
                      </a:r>
                      <a:endParaRPr lang="en-GB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（两个研究方案）</a:t>
                      </a:r>
                      <a:endParaRPr lang="en-GB" dirty="0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毕业论文撰写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661005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研究基础</a:t>
                      </a:r>
                      <a:endParaRPr lang="en-GB" dirty="0"/>
                    </a:p>
                  </a:txBody>
                  <a:tcPr anchor="ctr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</a:tr>
              <a:tr h="661005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1531</Words>
  <Application>WPS 演示</Application>
  <PresentationFormat>全屏显示(4:3)</PresentationFormat>
  <Paragraphs>259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Gill Sans MT</vt:lpstr>
      <vt:lpstr>Calibri</vt:lpstr>
      <vt:lpstr>Arial Unicode MS</vt:lpstr>
      <vt:lpstr>等线</vt:lpstr>
      <vt:lpstr>Office 主题​​</vt:lpstr>
      <vt:lpstr>每周工作汇报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WPS_1631595263</cp:lastModifiedBy>
  <cp:revision>132</cp:revision>
  <dcterms:created xsi:type="dcterms:W3CDTF">2019-05-14T04:13:00Z</dcterms:created>
  <dcterms:modified xsi:type="dcterms:W3CDTF">2025-07-01T05:57:58Z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48F8554A7E3C4F00972110624D7F2A4A_12</vt:lpwstr>
  </property>
  <property fmtid="{D5CDD505-2E9C-101B-9397-08002B2CF9AE}" pid="3" name="KSOProductBuildVer">
    <vt:lpwstr>2052-12.1.0.21541</vt:lpwstr>
  </property>
</Properties>
</file>