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93" r:id="rId3"/>
    <p:sldId id="294" r:id="rId4"/>
    <p:sldId id="277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80" r:id="rId17"/>
    <p:sldId id="279" r:id="rId18"/>
    <p:sldId id="281" r:id="rId19"/>
    <p:sldId id="25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B4B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43" autoAdjust="0"/>
    <p:restoredTop sz="92010" autoAdjust="0"/>
  </p:normalViewPr>
  <p:slideViewPr>
    <p:cSldViewPr snapToGrid="0">
      <p:cViewPr varScale="1">
        <p:scale>
          <a:sx n="80" d="100"/>
          <a:sy n="80" d="100"/>
        </p:scale>
        <p:origin x="114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3:36:06.5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24575,'7'0'0,"1"1"0,-1 1 0,1 0 0,-1 0 0,10 4 0,25 6 0,0-1 0,0 1 0,-1 2 0,0 2 0,-1 2 0,58 35 0,-30-16 0,124 71 0,-7-6 0,-182-101 0,0 1 0,-1 0 0,1 0 0,-1 0 0,0 0 0,0 0 0,1 0 0,-2 1 0,1-1 0,0 1 0,0-1 0,-1 1 0,1 0 0,-1-1 0,0 1 0,0 0 0,1 4 0,-2-5 0,0 1 0,0-1 0,0 1 0,-1-1 0,1 0 0,-1 1 0,0-1 0,1 0 0,-1 0 0,0 0 0,0 1 0,-1-1 0,1 0 0,0 0 0,-1-1 0,1 1 0,-1 0 0,0 0 0,1-1 0,-1 1 0,0-1 0,0 1 0,0-1 0,0 0 0,0 0 0,0 0 0,-4 1 0,-38 17 0,-1-1 0,0-3 0,-56 11 0,-31 10 0,-207 91 0,323-121-341,0 0 0,-1-1-1,-20 3 1,-7-2-6485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3:36:20.5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24575,'5'0'0,"9"6"0,1 7 0,4 13 0,4 8 0,4 9 0,3 4 0,-4-2 0,0-1 0,2-4 0,0-2 0,2-2 0,2-8 0,0-8 0,1-7 0,-5-12 0,-7-6-8191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3:36:22.0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38 24575,'0'-1'0,"0"0"0,1-1 0,-1 1 0,1 0 0,-1 0 0,1 0 0,0 0 0,-1-1 0,1 1 0,0 0 0,0 0 0,0 0 0,0 1 0,0-1 0,0 0 0,0 0 0,0 0 0,0 1 0,0-1 0,0 1 0,1-1 0,-1 1 0,0-1 0,0 1 0,1 0 0,-1-1 0,2 1 0,43-6 0,-39 5 0,6 0 0,10-2 0,0 1 0,1 0 0,-1 2 0,0 1 0,0 1 0,26 6 0,-46-7 0,0 0 0,0 0 0,0 0 0,-1 1 0,1-1 0,0 1 0,0 0 0,-1 0 0,0 0 0,1 0 0,-1 0 0,0 0 0,0 1 0,0-1 0,0 1 0,0-1 0,-1 1 0,1 0 0,-1 0 0,0 0 0,2 3 0,0 6 0,-1 1 0,1-1 0,-2 1 0,1 14 0,0 6 0,0-5 0,2-1 0,1 0 0,1 0 0,15 40 0,-17-59 0,-1 0 0,1 0 0,0 0 0,1 0 0,0-1 0,0 0 0,0 0 0,1-1 0,0 1 0,0-1 0,1 0 0,0-1 0,0 0 0,0 0 0,1 0 0,-1-1 0,1 0 0,14 5 0,-3-4 0,1 0 0,0-2 0,0 0 0,34 0 0,-51-2 0,0-1 0,0-1 0,1 1 0,-1 0 0,0-1 0,0 0 0,0 1 0,6-4 0,-8 4 0,-1 0 0,1-1 0,-1 1 0,1 0 0,-1 0 0,1-1 0,-1 1 0,0-1 0,1 1 0,-1-1 0,0 1 0,1 0 0,-1-1 0,0 1 0,1-1 0,-1 1 0,0-1 0,0 0 0,0 1 0,1-1 0,-1 1 0,0-1 0,0 1 0,0-1 0,0 1 0,0-1 0,0 0 0,0 1 0,0-1 0,-1 0 0,0-3 0,-2 0 0,1 1 0,0-1 0,-1 1 0,0-1 0,1 1 0,-1 0 0,-1 0 0,1 0 0,0 1 0,-1-1 0,-3-1 0,-50-32-57,-110-50-1,81 44-1192,-60-32-5576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3:36:23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985 0 24575,'1'23'0,"-1"13"0,-1 0 0,-1 0 0,-11 55 0,12-84 0,-1 1 0,0-1 0,0 1 0,-1-1 0,0 0 0,0 0 0,-1 0 0,1 0 0,-2 0 0,1-1 0,-1 0 0,0 0 0,0 0 0,0-1 0,-1 0 0,0 0 0,0 0 0,0 0 0,-1-1 0,0 0 0,1-1 0,-13 5 0,-15-1 0,-1-1 0,0-2 0,0-2 0,0-1 0,-43-5 0,-58 4 0,51 6 0,0 4 0,-136 33 0,216-41 0,-42 14 0,46-15 0,0-1 0,-1 1 0,1-1 0,0 1 0,0-1 0,-1 1 0,1 0 0,0 0 0,0 0 0,0 0 0,0-1 0,0 1 0,0 1 0,0-1 0,0 0 0,1 0 0,-1 0 0,0 0 0,1 1 0,-1-1 0,0 0 0,1 0 0,0 1 0,-1-1 0,1 0 0,-1 4 0,3-1 0,0 1 0,0 0 0,1-1 0,-1 0 0,1 1 0,0-1 0,0 0 0,0 0 0,1 0 0,-1-1 0,1 1 0,5 3 0,61 45 0,-59-45 0,66 43-273,3-3 0,1-4 0,3-3 0,153 50 0,-217-84-6553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3:36:24.2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0 132 24575,'223'-16'0,"-57"2"0,121-11 0,-239 19 0,-44 6 0,-1 0 0,1 0 0,0-1 0,0 0 0,-1 1 0,1-1 0,0-1 0,5-2 0,-8-6 0,-17-5 0,-6-3-1365,0 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3:36:24.8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466 1 24575,'-1'23'0,"-1"0"0,-11 44 0,-2 17 0,14-76 0,0 9 0,-1-1 0,0 0 0,-10 28 0,11-40 0,0 0 0,-1 0 0,0 0 0,0 0 0,0-1 0,0 1 0,-1-1 0,1 0 0,-1 0 0,0 0 0,0 0 0,0 0 0,0 0 0,0-1 0,-1 1 0,1-1 0,-1 0 0,0 0 0,0 0 0,-4 1 0,-16 2 0,-1-1 0,0-2 0,1 0 0,-1-1 0,0-2 0,-25-3 0,-11 1 0,60 3-26,-5 0-69,1 0-1,0 0 0,-1 0 1,1-1-1,0 0 0,0 0 1,-1 0-1,1 0 0,0-1 1,0 0-1,0 0 0,1 0 1,-9-6-1,-1-7-6730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3:36:25.1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24575,'5'0'0,"9"0"0,6 0 0,18 0 0,19 0 0,17 0 0,-5 0-8191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3:36:25.4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24575,'0'5'0,"0"9"0,0 0-8191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3:36:26.8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 24575,'6'-5'0,"1"3"0,6 8 0,0 8 0,-1 8 0,-4 12 0,-8-1 0,-5-5-8191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3:36:27.5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24575,'696'0'0,"-632"6"0,-62-6 0,1 1 0,-1 0 0,0-1 0,0 1 0,0 0 0,0 0 0,0 0 0,0 1 0,0-1 0,-1 0 0,3 3 0,-3-4 0,-1 1 0,1 0 0,-1 0 0,1 0 0,-1 0 0,1 0 0,-1 0 0,0 0 0,1 0 0,-1-1 0,0 1 0,0 0 0,0 0 0,0 0 0,0 0 0,0 0 0,0 0 0,0 0 0,0 0 0,0 0 0,-1 0 0,1 0 0,0 0 0,-1 0 0,1 0 0,-1 1 0,-1 1 0,-1 1 0,1-1 0,-1 0 0,0 0 0,0 0 0,0-1 0,0 1 0,-1-1 0,1 1 0,0-1 0,-1 0 0,0 0 0,0-1 0,1 1 0,-9 1 0,-1 2 0,-36 13-195,-1-3 0,0-1 0,-2-3 0,1-2 0,-1-2 0,-93-1 0,110-6-6631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3:36:28.2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970 0 24575,'1'41'0,"-3"-1"0,-1 1 0,-2-1 0,-18 68 0,18-91 0,-1-1 0,0 0 0,-1 0 0,-1 0 0,0-1 0,-2-1 0,1 1 0,-2-1 0,0-1 0,0 0 0,-1-1 0,-1 0 0,-22 16 0,-15 2 0,-1-2 0,-1-3 0,-1-2 0,-106 31 0,119-45 0,0-2 0,0-1 0,0-3 0,0-1 0,-49-4 0,77 2 0,4 0 19,0 0 0,0-1-1,0 0 1,0 0 0,-13-5 0,18 5-112,0 0 1,0-1 0,0 1-1,0-1 1,0 0 0,1 0-1,-1 0 1,0-1-1,1 1 1,0 0 0,-1-1-1,1 0 1,0 1 0,0-1-1,-1-4 1,-13-30-6734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3:36:08.1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192 1 24575,'0'5'0,"0"8"0,0 8 0,-6 5 0,-1 5 0,-12 7 0,-8-1 0,-5-3 0,-2-6 0,-2-3 0,5-5-8191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3:36:29.2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 24575,'5'-6'0,"8"-1"0,8 0 0,5 1 0,4 2 0,3 1 0,1 2 0,1 0 0,0 1 0,-6 1-8191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3:36:30.1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 24575,'0'5'0,"0"9"0,0 6 0,0 6 0,0 11 0,0 3 0,-5 1 0,-3-6-8191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3:36:30.9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1 24575,'0'6'0,"0"7"0,0 8 0,0 5 0,0 4 0,0 3 0,0 1 0,0 1 0,-6-5 0,-7-9 0,-7-7 0,0-6-8191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3:36:31.4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24575,'6'0'0,"13"0"0,21 0 0,14 0 0,4 0 0,4 0 0,-4 0 0,-67 17 0,-34 6-8191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3:36:32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631 1 24575,'24'-1'0,"42"2"0,-64-1 0,1 0 0,-1 1 0,0-1 0,1 1 0,-1-1 0,1 1 0,-1 0 0,0 0 0,0 0 0,0 0 0,1 0 0,-1 1 0,0-1 0,0 1 0,-1-1 0,1 1 0,0 0 0,-1 0 0,1 0 0,0 0 0,0 2 0,-1-2 0,-1 1 0,0 0 0,0-1 0,0 1 0,0-1 0,0 1 0,-1 0 0,1-1 0,-1 1 0,1-1 0,-1 1 0,0-1 0,0 1 0,0-1 0,0 1 0,-1-1 0,1 0 0,-1 0 0,1 0 0,-1 0 0,0 0 0,-3 3 0,-47 42 0,13-15 0,-80 46 0,101-68 0,-1-1 0,0-1 0,-1 0 0,0-2 0,0 0 0,0-1 0,-25 2 0,18-4 24,0-1 0,0-2 0,0-1 0,-30-4 0,40 2-210,1-1 1,0 0-1,1-1 0,-1 0 1,1-2-1,0 0 1,-26-16-1,2-4-6640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3:36:33.4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24575,'5'0'0,"8"0"0,13 0 0,8 5 0,4 9 0,12 6 0,15 0 0,2 3 0,-5 3 0,5-4 0,-4 1 0,-7-3 0,-8-6 0,18 2 0,2-4 0,-5-2 0,-6-4 0,-14-2-8191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4T13:25:50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267 0 24276,'-267'1236'0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4T13:26:31.7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24575,'0'5'0,"0"9"0,6 11 0,1 9 0,6 9 0,0 4 0,4-2 0,5-2 0,-2-2 0,-3-4 0,0-6 0,9-16 0,5-15 0,4-14 0,-5-10 0,-1-6 0,11-16 0,-1 1-8191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4T13:27:32.0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0 879 24575,'1'-28'0,"1"0"0,1 0 0,1 0 0,2 1 0,1 0 0,1 0 0,1 0 0,25-49 0,110-240 0,-122 266 31,17-56 0,-13 31-1458,-13 39-5399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4T13:27:33.4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299 1 24575,'6'0'0,"-4"0"0,-14 0 0,-10 0 0,-18 5 0,-15 3 0,-8-1 0,0-1 0,11-2-8191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3:36:13.7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6 103 24575,'-5'-5'0,"9"-3"0,15-5 0,10-6 0,6 1 0,3 2 0,0 5 0,0 4 0,-2 3 0,0 2 0,-1 2 0,-1 1 0,0-1 0,-7 13 0,-7 2-8191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4T13:27:34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1 24575,'-6'0'0,"-2"5"0,1 9 0,1 6 0,2 12 0,1 12 0,2 3 0,0 7 0,1-2 0,6-3 0,2-11-8191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4T13:27:37.9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266 39 24575,'-9'-33'0,"1"28"0,-1 20 0,7-8 0,1-1 0,-1 1 0,1 0 0,1 0 0,-1 0 0,1-1 0,1 1 0,-1 0 0,1 0 0,0 0 0,0-1 0,1 1 0,0-1 0,0 1 0,1-1 0,0 0 0,0 1 0,0-1 0,1-1 0,0 1 0,9 10 0,6 3 0,1-1 0,1 0 0,1-2 0,33 20 0,-34-23 0,-1 0 0,0 2 0,-1 0 0,28 29 0,-33-27 0,-1 0 0,-1 2 0,11 21 0,-20-34 0,0-1 0,-1 1 0,1 0 0,-1 0 0,0 0 0,-1 0 0,0 0 0,0 0 0,0 0 0,0 0 0,-1 1 0,0-1 0,0 0 0,-1 0 0,-1 9 0,0-11 0,0-1 0,-1 1 0,1-1 0,-1 1 0,1-1 0,-1 0 0,0 0 0,0 0 0,0 0 0,-1 0 0,1-1 0,-1 0 0,1 1 0,-1-1 0,0-1 0,0 1 0,0 0 0,0-1 0,0 0 0,-5 1 0,-13 3 0,0-1 0,-34 1 0,45-4 0,-3 0 0,-172 5 0,168-7 0,0 0 0,0-1 0,0-1 0,1-1 0,0-1 0,-1 0 0,2-1 0,-22-10 0,35 14-38,-1 0 0,1 1 0,-1-2 1,1 1-1,0 0 0,0-1 0,0 1 0,0-1 0,0 0 0,0 0 0,1 0 0,-1 0 0,1-1 0,0 1 0,0-1 0,0 1 1,1-1-1,-1 0 0,1 1 0,0-1 0,0 0 0,0 0 0,1 0 0,-1 0 0,1 0 0,0 0 0,0 0 0,0 0 0,1 0 1,-1 0-1,1 0 0,0 0 0,0 0 0,1 1 0,2-7 0,10-11-6788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4T13:27:40.4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24575,'1'10'0,"1"1"0,0-1 0,1 0 0,0 1 0,0-1 0,1-1 0,1 1 0,8 15 0,5 9 0,24 53 0,22 52 0,-63-134 0,1 0 0,1 0 0,-1 0 0,1 0 0,0 0 0,0-1 0,0 1 0,7 7 0,-8-11 0,0 0 0,0 1 0,0-1 0,0 0 0,0 0 0,0 0 0,0 0 0,0 0 0,0 0 0,1-1 0,-1 1 0,0-1 0,1 1 0,-1-1 0,0 0 0,1 0 0,-1 0 0,0 0 0,0-1 0,1 1 0,-1-1 0,0 1 0,3-2 0,40-15 0,-2-1 0,46-28 0,42-18 0,-98 51 0,-1-1 0,-1-2 0,0-1 0,-1-1 0,-1-2 0,0 0 0,38-39 0,-63 55 20,0 0 0,0-1 0,0 1 0,-1-1 0,6-11 0,-9 16-59,1-1 0,-1 0 0,1 0 0,-1 0 0,0 0 0,1-1-1,-1 1 1,0 0 0,0 0 0,0 0 0,0 0 0,0 0 0,0 0 0,0 0 0,0 0 0,0 0 0,0 0 0,-1 0-1,1 0 1,0 0 0,-1 0 0,1 0 0,-1 0 0,1 0 0,-1 0 0,0 0 0,1 0 0,-1 0 0,0 1 0,0-1 0,1 0-1,-1 0 1,0 1 0,0-1 0,0 1 0,0-1 0,-1 0 0,-19-6-6787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4T13:27:41.8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1 24575,'2'199'0,"-5"216"0,2-403 0,0 0 0,0 0 0,-2 0 0,-3 12 0,6-24 0,0 0 0,0 0 0,0 1 0,0-1 0,0 0 0,0 0 0,0 0 0,0 1 0,0-1 0,0 0 0,0 0 0,0 1 0,0-1 0,0 0 0,0 0 0,0 0 0,0 1 0,0-1 0,0 0 0,0 0 0,0 0 0,0 1 0,0-1 0,-1 0 0,1 0 0,0 0 0,0 0 0,0 0 0,0 1 0,-1-1 0,1 0 0,0 0 0,0 0 0,0 0 0,0 0 0,-1 0 0,1 0 0,0 1 0,0-1 0,0 0 0,-1 0 0,1 0 0,0 0 0,0 0 0,-1 0 0,1 0 0,0 0 0,0 0 0,0 0 0,-1 0 0,1 0 0,0-1 0,0 1 0,0 0 0,-1 0 0,1 0 0,0 0 0,0 0 0,-1 0 0,-5-19 0,1-28 0,2-332 65,5 195-1495,-2 156-5396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4T13:27:43.8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47 24575,'5'0'0,"0"1"0,1 0 0,-1 0 0,0 1 0,0-1 0,-1 1 0,1 0 0,0 0 0,-1 1 0,1-1 0,-1 1 0,0 0 0,1 1 0,-2-1 0,1 1 0,0-1 0,-1 1 0,1 0 0,-1 0 0,0 1 0,-1-1 0,1 1 0,2 6 0,7 13 0,-2 1 0,-1 1 0,8 31 0,-15-47 0,62 260 0,-64-268 0,1 1 0,-1-1 0,1 1 0,0-1 0,0 1 0,0-1 0,0 1 0,0-1 0,0 0 0,1 0 0,-1 0 0,1 0 0,-1 0 0,1 0 0,0 0 0,2 2 0,-2-4 0,-1 0 0,1 0 0,-1 0 0,0 0 0,1 0 0,-1-1 0,0 1 0,1 0 0,-1-1 0,0 1 0,1-1 0,-1 1 0,0-1 0,0 0 0,0 0 0,0 1 0,1-1 0,-1 0 0,0 0 0,0 0 0,-1 0 0,1 0 0,0 0 0,0-1 0,0 1 0,-1 0 0,1 0 0,-1 0 0,1-1 0,0-1 0,124-254 0,-9 20 0,-115 236 0,28-41 0,-13 30 0,-15 12 0,-1 0 0,1 0 0,-1 0 0,1 1 0,-1-1 0,1 0 0,-1 0 0,1 0 0,-1 0 0,1 0 0,-1 1 0,1-1 0,-1 0 0,0 0 0,1 1 0,-1-1 0,1 0 0,-1 1 0,0-1 0,1 0 0,-1 1 0,0-1 0,1 1 0,-1-1 0,0 0 0,0 1 0,1-1 0,-1 1 0,0-1 0,0 1 0,0-1 0,0 1 0,0-1 0,1 1 0,14 80 0,-5-20 0,63 345 0,-71-397 0,-1 0 0,0 0 0,0 0 0,-1 0 0,0 0 0,-1 0 0,-2 11 0,3-17 0,-1-1 0,0 0 0,0 0 0,0 1 0,0-1 0,0 0 0,-1 0 0,1 0 0,-1-1 0,1 1 0,-1 0 0,0 0 0,1-1 0,-1 1 0,0-1 0,0 0 0,0 1 0,0-1 0,0 0 0,-1 0 0,1 0 0,0-1 0,0 1 0,-1 0 0,1-1 0,0 1 0,-1-1 0,1 0 0,-1 0 0,1 0 0,-4-1 0,-2 0-114,0 0 1,1 0-1,-1-1 0,1 0 0,0 0 1,-1-1-1,1 0 0,0-1 0,1 1 1,-1-1-1,-10-9 0,-29-24-6712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4T13:28:36.5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396 0 24575,'-1'0'0,"0"0"0,0 1 0,0-1 0,0 0 0,0 1 0,0-1 0,0 1 0,0-1 0,1 1 0,-1-1 0,0 1 0,0-1 0,0 1 0,0 0 0,1 0 0,-1-1 0,0 1 0,1 0 0,-1 0 0,1 0 0,-1 0 0,1 0 0,-1 0 0,1 0 0,-1 0 0,1 1 0,-8 34 0,6-25 0,-12 38 0,-2-2 0,-3 0 0,-1 0 0,-37 60 0,-29 68 0,68-123 0,13-35 0,-1 0 0,-12 24 0,3-8 0,-20 59 0,-2 8 0,26-74-1365,3-3-5461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4T13:28:38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24575,'2'0'0,"1"1"0,-1 0 0,0 0 0,0 0 0,0 0 0,0 0 0,0 0 0,0 0 0,0 1 0,0-1 0,0 1 0,-1-1 0,1 1 0,0 0 0,1 3 0,23 31 0,-25-34 0,6 11 0,-1 1 0,0-1 0,-1 1 0,-1 1 0,5 24 0,-7-29 0,-1 0 0,1-1 0,1 1 0,0 0 0,0-1 0,1 1 0,0-1 0,1 0 0,0-1 0,0 1 0,1-1 0,0 0 0,12 12 0,-13-16 0,1 0 0,0-1 0,0 0 0,0 0 0,0 0 0,0-1 0,1 0 0,-1 0 0,13 1 0,62 1 0,-50-3 0,1 0-136,1 0-1,-1-2 1,1-2-1,-1-1 1,0-1-1,0-2 1,-1-1-1,0-2 0,52-22 1,-56 16-6690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4T13:28:39.9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0 24575,'-4'5'0,"1"0"0,-1 0 0,1 1 0,0-1 0,1 1 0,-1-1 0,1 1 0,0 0 0,1 0 0,-1 0 0,1 0 0,0 7 0,-3 80 0,5-67 0,-1-21 0,-8 154 0,5-139 0,-1-1 0,0 0 0,-1-1 0,-1 1 0,-1-1 0,-11 21 0,17-37 0,-2 3 0,0 0 0,1 1 0,-1-1 0,1 1 0,0 0 0,-1 9 0,3-14 0,0 0 0,0 1 0,0-1 0,0 0 0,0 1 0,0-1 0,1 0 0,-1 1 0,1-1 0,-1 0 0,1 1 0,-1-1 0,1 0 0,0 0 0,-1 0 0,1 0 0,0 0 0,0 0 0,0 0 0,0 0 0,0 0 0,0 0 0,0 0 0,0 0 0,0-1 0,1 1 0,-1 0 0,0-1 0,0 1 0,1-1 0,-1 0 0,0 1 0,1-1 0,2 0 0,35 7 0,0-3 0,0-1 0,1-2 0,52-5 0,-11 1 0,-65 2-82,46 1-560,109-16 1,-134 8-6185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4T13:28:42.0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93 24575,'0'-6'0,"0"-7"0,0-8 0,6 1 0,12 2 0,10 6 0,6 9 0,2 18 0,-4 11 0,-14 7 0,-22 4 0,-15-5 0,-10-7 0,-6-9 0,-3-6 0,0-6 0,0 3 0,7 0-8191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4T13:28:43.2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24575,'0'6'0,"0"12"0,0 10 0,0 11 0,0 5 0,0 0 0,0-1 0,0-3 0,0-2 0,0-2 0,0-1 0,0-1 0,0-1 0,0 0 0,6-6 0,41-24 0,13-13-8191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3:36:14.8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24575,'6'0'0,"2"5"0,-1 14 0,-2 9 0,0 6 0,-3 2 0,11-10 0,2-10-8191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4T13:28:44.4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24575,'0'6'0,"1"0"0,0 0 0,1 0 0,-1-1 0,1 1 0,0 0 0,0-1 0,1 0 0,-1 1 0,1-1 0,7 9 0,50 54 0,-27-33 0,92 114 0,162 199 0,-272-327 0,-9-12 0,-1-1 0,1 0 0,1 0 0,-1-1 0,1 1 0,1-2 0,-1 1 0,1-1 0,0 0 0,9 5 0,-16-11 0,-1 0 0,0 0 0,1 1 0,-1-1-1,0 0 1,1 0 0,-1 0 0,1 0 0,-1 0 0,1 0-1,-1 0 1,0 0 0,1 0 0,-1 0 0,1 0 0,-1 0-1,0 0 1,1 0 0,-1 0 0,1 0 0,-1 0 0,0-1 0,1 1-1,-1 0 1,1 0 0,-1 0 0,0-1 0,1 1 0,-1 0-1,0-1 1,0 1 0,1 0 0,-1 0 0,0-1 0,0 1-1,1-1 1,-1 1 0,0 0 0,0-1 0,0 1 0,0 0-1,1-1 1,-1 1 0,0-1 0,0 1 0,0 0 0,0-1-1,0 0 1,-1-22-1024,0 21 691,-6-38-6493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7.67442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7-15T08:54:14.1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4741 11049 0,'21'0'94,"1"0"-78,20 21-1,22-21 1,126 64 15,-42-22 32,-106-42-32,1 0-16,147 42 17,-105-20-17,-22-1 17,-20-21-17,20 0 1,86 21-1,-107-21 1,42 0 15,-20 0-15,63 0 0,42 0-1,22-21 1,-149 21-1,1-21 17,62 21-17,22-43 1,21 22 0,1 21-1,-44 0 1,-20-21-1,-21 0 1,-1 21 0,22-22-1,-22 1 1,1 0 0,-43 21 15,-21-21-16,21 0-15,43-43 32,-43 43-17,0-21 1,-21-1 31,-21 1-32,21-21 1,0 20 0,0-20 15,0-1-15,-21-63-1,21 21 1,0 1-16,0 41 31,0 43 0,0-21 1,0 20-17,-22-20 1,-20-106 15,21 106-15,21-1 15,-42-20-15,-1 42-1,1-22 1,0 22-1,-22 0 1,1-21 0,-1-1-1,22 22 1,-22 0 0,22 0-1,0 21 1,-1 0-1,-63-42 17,43 20-17,-22-41 17,-63 20-17,64 22 1,20 0-1,-21 21 1,1-21 0,-22 21-1,85 0 17,-64 0-17,0 0 1,-21-21-1,1 21 1,-65 0 15,64 0-15,-63 21 0,85-21 15,-1 21-16,-21 0 1,43 0 0,20 22-1,-42-43 17,64 21-17,-42 21 1,-1 22-1,1-43 1,-1 64 0,-20 21-1,41-1 1,1 1 0,0-21 15,42-1-16,-22 1 1,1 21 0,0 0-1,21-21 1,0-1 0,42-20 15,-20 20-16,20 1 1,0-22 0,-20-41-1</inkml:trace>
  <inkml:trace contextRef="#ctx0" brushRef="#br0" timeOffset="1192.49">4508 11176 0,'-105'0'109,"-65"21"-93,1 0 31,-212 1-16,275-22-15,85-43 15,0 43-15,0 0 46,-1-21-46,-20 21 15,21-21-15</inkml:trace>
  <inkml:trace contextRef="#ctx0" brushRef="#br0" timeOffset="2164.08">3514 11070 0,'-64'0'218,"22"0"-202,0 21 15,20 0 110,107 1-125,0 20-1,-22-42 1,-42 21 46,22-21-30,-1 21-1</inkml:trace>
  <inkml:trace contextRef="#ctx0" brushRef="#br0" timeOffset="3644.33">3725 7684 0,'21'0'93,"43"0"-77,21 21 0,20-21 46,-20 21-46,169 63 31,-169-62-32</inkml:trace>
  <inkml:trace contextRef="#ctx0" brushRef="#br0" timeOffset="4612.76">7662 6646 0,'85'0'63,"21"22"-48,21-1 1,-21 0 62,21 21-62,0-42 15,-85 0-15</inkml:trace>
  <inkml:trace contextRef="#ctx0" brushRef="#br0" timeOffset="5501.25">7980 8932 0,'21'0'79,"42"43"-64,-20-43 1,147 63 15,-41-63 0,-107 0-15,0 0 0</inkml:trace>
  <inkml:trace contextRef="#ctx0" brushRef="#br0" timeOffset="7328.96">7599 9334 0,'-21'0'94,"-1"-21"-78,22-21-1,-21 21 63,0-43-62,-21 22 0,-22-64 15</inkml:trace>
  <inkml:trace contextRef="#ctx0" brushRef="#br0" timeOffset="7959.37">7747 8848 0,'0'0'31,"42"0"16,64 21-16,42 21 32,-105-42-32,20 0-31,1 0 31,41 0-15,23 0 0</inkml:trace>
  <inkml:trace contextRef="#ctx0" brushRef="#br0" timeOffset="8635.96">7810 6794 0,'64'0'78,"21"0"-62,-1 22-1,-20-22 17,-1 0-17</inkml:trace>
  <inkml:trace contextRef="#ctx0" brushRef="#br0" timeOffset="9826.54">4276 6985 0,'21'0'125,"64"21"-109,-1 21-1,1-42 1,169 0 15,-169 0-15,-22 0 15,-42-42 0</inkml:trace>
  <inkml:trace contextRef="#ctx0" brushRef="#br0" timeOffset="12564.02">5694 5524 0,'0'0'15,"-21"0"64,-43 22-48,43 84-16,-64-43 1,-20 85 0,20 0 31,0-21-32,43 43 1,-43 190-1,0-43 17,64-190-17,0-21 1,-21 21 0,42 0-1,0-21 1,21 84-1,64 22 17,-1-149-17,-41-20 1,62 62 0,-20-83 15,-42-1-16,41 0 1,-42 21 0,22-42-1,21 21 1,-1 43 15,1-43-15,21 22-1,-64-43 1,64 63 15,-85-63-15,22 0 15,-22 0-15,42 0-1,22 0 1,211-127 15,-127 21-15,-41 21 0,-2 43 15,-41-43-16,21 1 1,-43-43 0,-20 0-1,-22 0 1,-21-148 15,-21 169-15,-64-127-1,-42-63 17,21 63-1,22-21-15,20 63-1,-21 43 1,43 0-1,-21 85 1,42-43 15,-22 84-15,22-20 0,-21 42-1,20 0 141,1 0-46,-84 0-95,-1 0 1,42-21 0,-20 21 15,62 0 16</inkml:trace>
  <inkml:trace contextRef="#ctx0" brushRef="#br0" timeOffset="16531">7768 10096 0,'21'0'47,"0"22"-16,-105-22 16,-22 42-31,-21-42-1,21 0 1,64 0 15,21 0 47</inkml:trace>
  <inkml:trace contextRef="#ctx0" brushRef="#br0" timeOffset="17753.9">7387 9906 0,'-63'21'110,"41"22"-95,-20-22 48,-21 21-48,-1 21 17,-84 43-17,148-84 32,169 20 47,85 42-63,-42 1-15,-22-64-1,-126 1 1</inkml:trace>
  <inkml:trace contextRef="#ctx0" brushRef="#br0" timeOffset="26054.48">5736 5461 0,'21'0'31,"64"0"-15,21 0-1,127-63 16,-191 63 1,43 0-1,-64 21 0</inkml:trace>
  <inkml:trace contextRef="#ctx0" brushRef="#br0" timeOffset="29912.24">4636 12023 0,'21'0'78,"42"21"-63,-21-21 1,1 21 15,42-21 1,20 21-1,128 0-16,381 0 17,-127 1-17,-43-1 17,-190 0-17,-21 0 1,0-21-1,296-21 17,-508 21 30</inkml:trace>
  <inkml:trace contextRef="#ctx0" brushRef="#br0" timeOffset="32093.57">4170 7789 0,'42'0'109,"22"0"-31,20 0-47,-20 0-15,-22 21 0,22-21-1,126 0 17,-169 0 14</inkml:trace>
  <inkml:trace contextRef="#ctx0" brushRef="#br0" timeOffset="34893.62">8086 6710 0,'42'0'140,"0"0"-124,85 0 15,-84 21-15,41-21-1,-20 0 1,-1 0 15,-20 0-31</inkml:trace>
  <inkml:trace contextRef="#ctx0" brushRef="#br0" timeOffset="35707.72">7980 8996 0,'63'0'125,"1"0"-110,42 0 17,105 42-1,-168-42-16,-22 0 1,63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7.67442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7-15T08:56:31.5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 7578 0,'21'0'172,"64"21"-156,63 42-1,64-20 1,-85-1-1,0 0 1,-64-21 47,-20-21-48,105 22 1,106 20 15,-191 0-15,1-42 15,148 0 16,-128 0-16,128 0-15,-106 0 15,-22-42-15,22 21-1,191 21 1,-128 21-1,-63 21 1,-85-42 140</inkml:trace>
  <inkml:trace contextRef="#ctx0" brushRef="#br0" timeOffset="1215.32">7959 8911 0,'63'0'94,"64"0"-78,64 21-1,-1 22 1,276 20-1,-149-21 1,361 1 31,-297-86 15,-275 43-46,-22-21 0,1 0-1,211 21 1,-127 0 0,22 0 15,-64-63-16,-42 20 1</inkml:trace>
  <inkml:trace contextRef="#ctx0" brushRef="#br0" timeOffset="3231.2">7705 6456 0,'21'0'125,"42"63"-110,22-63 1,21 21 0,0 22 62,0 20-63,-43-63 1,22 22 15,105 41-15,-126-63 0,42 21 15,-1 0-16,22-21-15,191 43 32,-149-43-17,0 0 1,1 0 0,-1 0-1,-42 0 1,-21 0 15,-21 0-15,-1 0-1,-41 0 1,-1 0 0,43 0-1,-22 0 16,128 0-15,-86 0 0,23 0-1,104 0 17,-168 0-17,20-22 1,-20 1-1,0 21 1,-1-21 0,-42 21 15,21-21-15,-20 21 15,-1-21-16,0 21 17</inkml:trace>
  <inkml:trace contextRef="#ctx0" brushRef="#br0" timeOffset="10637.33">3725 9800 0,'21'0'31,"43"0"-15,63 21 62,0-21-63,21 21 17,43-42-32,20-42 15,-41 42 1,-64 21 0,-22 0 15,-42 0 31</inkml:trace>
  <inkml:trace contextRef="#ctx0" brushRef="#br0" timeOffset="11212.22">5016 9652 0,'0'0'0,"22"0"94,20 0-79,-21 0 17,-21 21 15,-85-21-16,-126 0-16,147-21-15</inkml:trace>
  <inkml:trace contextRef="#ctx0" brushRef="#br0" timeOffset="13029.18">3810 9462 0,'-21'42'265,"-22"0"-249,1 0 0,21 1 30,0-43 48,21 21-31,-21 0 30,21 22-46,0-22-31,-21-21 62,42 0 0,21 21-62,170 42 15,-64-20-15,-63-1-1,-43-42 17,0 21 61</inkml:trace>
  <inkml:trace contextRef="#ctx0" brushRef="#br0" timeOffset="14259.63">8890 9588 0,'-21'0'94,"-43"0"15,-41-21-109,20 21 16,-21 0-1,21 0 1,-42 0 15,-190 64 1,126 21 14,107-64-46,-1 21 32,0 21-17,22 1-15,42-64 32,21 21-1</inkml:trace>
  <inkml:trace contextRef="#ctx0" brushRef="#br0" timeOffset="14787.35">8001 9377 0,'-21'21'16,"-212"169"0,-21-20 30,317-128-14,1-21-32,0-21 31,-1 0-15</inkml:trace>
  <inkml:trace contextRef="#ctx0" brushRef="#br0" timeOffset="33786.5">1101 11261 0,'0'63'32,"0"85"-17,0 297 16,21-212 1,0-149-17</inkml:trace>
  <inkml:trace contextRef="#ctx0" brushRef="#br0" timeOffset="34306.83">1397 11261 0,'0'21'0,"0"-42"0,0 84 16,-42 212 15,-1 64 0,43-149 1,0-168-32</inkml:trace>
  <inkml:trace contextRef="#ctx0" brushRef="#br0" timeOffset="34702.19">1397 11176 0,'0'0'0,"-21"106"15,21 148 16,0 169 16,-21-42 0,0-339-31</inkml:trace>
  <inkml:trace contextRef="#ctx0" brushRef="#br0" timeOffset="35851.05">1291 11218 0,'64'0'31,"63"0"-15,21 0 0,593-84 15,-149 41 31,-359 86-15,-212 211-16,-21-106-15,0 85 0,-21-149-1,21 43 1,-21-42 0,0 21-1,0-21 1,-22 126 15</inkml:trace>
  <inkml:trace contextRef="#ctx0" brushRef="#br0" timeOffset="36985.44">1270 12361 0,'64'0'31,"41"21"-16,22-21 17,106-21-17,42 21 1,-148 0 0,170 0 15,-234 0 47,-42 0-16,43 0-46,-1 21 0</inkml:trace>
  <inkml:trace contextRef="#ctx0" brushRef="#br0" timeOffset="37953.54">8932 11430 0,'0'64'93,"0"41"-77,0 1-16,0 21 78,-84 0-62,62-42-1,1-1 17,21-62 14</inkml:trace>
  <inkml:trace contextRef="#ctx0" brushRef="#br0" timeOffset="38782.01">8805 11303 0,'0'0'31,"149"0"78,-23 0-93,86-21 0,21-43-1,63 1 1,170-22 0,-254 85-1,-1 0 1,-41 0-1,-1 0 1,-42 0 15,-106 0-15,0 21 0,22 22-1,-22 20 1,-21 43 15,0 85-15,-21 20-1,21 128 1,-43-127 15,43-128-15,0-42 15,-21-42-15,21 43-1,0-1 1,0 1 0</inkml:trace>
  <inkml:trace contextRef="#ctx0" brushRef="#br0" timeOffset="39369.8">9017 12425 0,'0'0'0,"21"0"109,64 0-93,42 0 0,63-21-1,551-85 17,106-42-17,-678 126 16,-126 1-15,-1 21 0,-21 0-16</inkml:trace>
  <inkml:trace contextRef="#ctx0" brushRef="#br0" timeOffset="40669.23">8932 11345 0,'-21'0'172,"-64"0"-157,-41 0 1,-23 0 0,-126 0 15,42 21 31,22 1-30</inkml:trace>
  <inkml:trace contextRef="#ctx0" brushRef="#br0" timeOffset="41388.08">8107 11070 0,'-21'0'93,"-1"21"-77,-126 64 15,85-64-15,63 0 15,0 43 0,-21-22-15,21 22 0,0-1-1,63-42 32,22 1-16,84-22 16</inkml:trace>
  <inkml:trace contextRef="#ctx0" brushRef="#br0" timeOffset="42216.78">3387 11557 0,'21'0'31,"21"0"0,508 0 16,-232-21 0,-22 21-31,-105 0-1,-22 0 1</inkml:trace>
  <inkml:trace contextRef="#ctx0" brushRef="#br0" timeOffset="42801.25">4508 11282 0,'0'0'31,"85"0"47,42 42-62,21-21-1,-21 0 1,-21 1 0,-85 20-1,1-42 17,-22 42-1,-64 22-16,-254 105 1,86-105 15,105-43-15,21-21 0,63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3:36:16.0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0 24575,'6'0'0,"7"0"0,7 0 0,6 0 0,10 0 0,-1 6 0,-6 7 0,-9 53 0,-7 21 0,-12-5 0,-17-16 0,-18-19 0,-14-17 0,-33-15 0,-3-9-8191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3:36:17.1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5 24575,'79'-2'0,"-39"0"0,0 2 0,51 6 0,-89-6 0,-1 0 0,1 0 0,-1 0 0,1 0 0,-1 0 0,1 0 0,-1 1 0,1-1 0,-1 1 0,1-1 0,-1 1 0,0-1 0,1 1 0,-1 0 0,0 0 0,1-1 0,-1 1 0,0 0 0,0 0 0,0 0 0,0 1 0,0-1 0,0 0 0,0 0 0,0 0 0,-1 1 0,1-1 0,0 1 0,-1-1 0,1 0 0,-1 1 0,1-1 0,-1 1 0,0-1 0,0 1 0,1-1 0,-1 1 0,0-1 0,-1 3 0,0-1 0,0 0 0,0-1 0,0 1 0,-1 0 0,1-1 0,-1 1 0,0-1 0,0 0 0,0 1 0,0-1 0,0 0 0,0 0 0,0 0 0,-1-1 0,1 1 0,-1-1 0,1 1 0,-1-1 0,0 0 0,-3 1 0,-17 5 24,-1-2-1,-1-1 0,1-1 1,-42 1-1,-35 3-1505,63 0-5344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3:36:17.7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24575,'12'0'0,"14"0"0,15 0 0,5 0 0,2 0 0,-3 0 0,-2 0 0,-4 0 0,-2 0 0,-2 0 0,4 0 0,-4 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3:36:18.6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567 0 24575,'0'53'0,"1"6"0,-11 94 0,7-133 0,-1 0 0,-1 0 0,-1-1 0,-1 1 0,0-1 0,-1-1 0,-1 0 0,-17 26 0,18-32 0,-1-1 0,1-1 0,-2 1 0,1-1 0,-1-1 0,-1 0 0,0 0 0,0-1 0,-1 0 0,-23 11 0,25-15 0,0-1 0,0 0 0,0 0 0,-1-1 0,1 0 0,-1-1 0,1 0 0,-1 0 0,1-1 0,-1-1 0,0 0 0,1 0 0,-1-1 0,-18-6 0,10 2 40,1-1 0,-33-17 0,45 20-175,-1 0 0,1 0 0,0-1 0,0 1 0,0-1 0,1-1 0,0 1 0,0-1 0,0 0 0,-5-10 0,-8-22-6691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3:36:19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508 14 24575,'347'-12'0,"-338"11"0,0 1 0,0 0 0,0 0 0,0 1 0,0 0 0,0 0 0,17 6 0,-23-6 0,-1-1 0,0 2 0,0-1 0,0 0 0,1 0 0,-1 1 0,0-1 0,0 1 0,-1-1 0,1 1 0,0 0 0,-1 0 0,1 0 0,-1 0 0,1 0 0,-1 0 0,0 0 0,0 1 0,0-1 0,0 0 0,0 0 0,-1 1 0,1-1 0,-1 1 0,1-1 0,-1 1 0,0-1 0,0 1 0,0-1 0,0 1 0,-1-1 0,1 0 0,-1 4 0,0-4 0,1 0 0,-1 1 0,0-1 0,0 0 0,0 0 0,0 0 0,0 0 0,0-1 0,0 1 0,0 0 0,-1 0 0,1-1 0,-1 1 0,1-1 0,-1 1 0,0-1 0,0 1 0,0-1 0,1 0 0,-5 1 0,-19 11 0,-1-1 0,-1-1 0,-32 8 0,-99 24 0,54-18 0,-1-4 0,-157 10 0,249-30-136,1 0-1,-1-1 1,1 0-1,-1-1 1,1-1-1,0 0 1,0 0-1,-1-2 0,-21-8 1,-3-12-6690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08F18-990C-4AD7-8A0E-2287B8B55044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65470-825C-4189-B516-BCE3065A82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673" y="6356351"/>
            <a:ext cx="5486400" cy="365125"/>
          </a:xfrm>
        </p:spPr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 err="1"/>
              <a:t>xxxx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 err="1"/>
              <a:t>xxxx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 err="1"/>
              <a:t>xxxx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5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l"/>
            <a:r>
              <a:rPr lang="zh-CN" altLang="en-US" dirty="0"/>
              <a:t>汇报学生：</a:t>
            </a:r>
            <a:r>
              <a:rPr lang="en-US" altLang="zh-CN" dirty="0" err="1"/>
              <a:t>xxxx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1CEAA7-88DA-437A-A6A9-9795F0CE856C}" type="slidenum">
              <a:rPr lang="zh-CN" altLang="en-US" smtClean="0"/>
              <a:t>‹#›</a:t>
            </a:fld>
            <a:r>
              <a:rPr lang="en-US" altLang="zh-CN" dirty="0"/>
              <a:t>/16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139237" y="1005271"/>
            <a:ext cx="8865525" cy="11991"/>
          </a:xfrm>
          <a:prstGeom prst="line">
            <a:avLst/>
          </a:prstGeom>
          <a:ln w="666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91883" y="6286605"/>
            <a:ext cx="8865525" cy="11991"/>
          </a:xfrm>
          <a:prstGeom prst="line">
            <a:avLst/>
          </a:prstGeom>
          <a:ln w="63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1.xml"/><Relationship Id="rId18" Type="http://schemas.openxmlformats.org/officeDocument/2006/relationships/image" Target="../media/image54.png"/><Relationship Id="rId26" Type="http://schemas.openxmlformats.org/officeDocument/2006/relationships/image" Target="../media/image58.png"/><Relationship Id="rId21" Type="http://schemas.openxmlformats.org/officeDocument/2006/relationships/customXml" Target="../ink/ink35.xml"/><Relationship Id="rId34" Type="http://schemas.openxmlformats.org/officeDocument/2006/relationships/image" Target="../media/image63.png"/><Relationship Id="rId7" Type="http://schemas.openxmlformats.org/officeDocument/2006/relationships/customXml" Target="../ink/ink28.xml"/><Relationship Id="rId12" Type="http://schemas.openxmlformats.org/officeDocument/2006/relationships/image" Target="../media/image51.png"/><Relationship Id="rId17" Type="http://schemas.openxmlformats.org/officeDocument/2006/relationships/customXml" Target="../ink/ink33.xml"/><Relationship Id="rId25" Type="http://schemas.openxmlformats.org/officeDocument/2006/relationships/customXml" Target="../ink/ink37.xml"/><Relationship Id="rId33" Type="http://schemas.openxmlformats.org/officeDocument/2006/relationships/image" Target="../media/image62.png"/><Relationship Id="rId38" Type="http://schemas.openxmlformats.org/officeDocument/2006/relationships/image" Target="../media/image67.png"/><Relationship Id="rId2" Type="http://schemas.openxmlformats.org/officeDocument/2006/relationships/image" Target="../media/image46.png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29" Type="http://schemas.openxmlformats.org/officeDocument/2006/relationships/customXml" Target="../ink/ink3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11" Type="http://schemas.openxmlformats.org/officeDocument/2006/relationships/customXml" Target="../ink/ink30.xml"/><Relationship Id="rId24" Type="http://schemas.openxmlformats.org/officeDocument/2006/relationships/image" Target="../media/image57.png"/><Relationship Id="rId32" Type="http://schemas.openxmlformats.org/officeDocument/2006/relationships/image" Target="../media/image61.png"/><Relationship Id="rId37" Type="http://schemas.openxmlformats.org/officeDocument/2006/relationships/image" Target="../media/image66.png"/><Relationship Id="rId5" Type="http://schemas.openxmlformats.org/officeDocument/2006/relationships/customXml" Target="../ink/ink27.xml"/><Relationship Id="rId15" Type="http://schemas.openxmlformats.org/officeDocument/2006/relationships/customXml" Target="../ink/ink32.xml"/><Relationship Id="rId23" Type="http://schemas.openxmlformats.org/officeDocument/2006/relationships/customXml" Target="../ink/ink36.xml"/><Relationship Id="rId28" Type="http://schemas.openxmlformats.org/officeDocument/2006/relationships/image" Target="../media/image59.png"/><Relationship Id="rId36" Type="http://schemas.openxmlformats.org/officeDocument/2006/relationships/image" Target="../media/image65.png"/><Relationship Id="rId10" Type="http://schemas.openxmlformats.org/officeDocument/2006/relationships/image" Target="../media/image50.png"/><Relationship Id="rId19" Type="http://schemas.openxmlformats.org/officeDocument/2006/relationships/customXml" Target="../ink/ink34.xml"/><Relationship Id="rId31" Type="http://schemas.openxmlformats.org/officeDocument/2006/relationships/customXml" Target="../ink/ink40.xml"/><Relationship Id="rId4" Type="http://schemas.openxmlformats.org/officeDocument/2006/relationships/image" Target="../media/image47.png"/><Relationship Id="rId9" Type="http://schemas.openxmlformats.org/officeDocument/2006/relationships/customXml" Target="../ink/ink29.xml"/><Relationship Id="rId14" Type="http://schemas.openxmlformats.org/officeDocument/2006/relationships/image" Target="../media/image52.png"/><Relationship Id="rId22" Type="http://schemas.openxmlformats.org/officeDocument/2006/relationships/image" Target="../media/image56.png"/><Relationship Id="rId27" Type="http://schemas.openxmlformats.org/officeDocument/2006/relationships/customXml" Target="../ink/ink38.xml"/><Relationship Id="rId30" Type="http://schemas.openxmlformats.org/officeDocument/2006/relationships/image" Target="../media/image60.png"/><Relationship Id="rId35" Type="http://schemas.openxmlformats.org/officeDocument/2006/relationships/image" Target="../media/image64.png"/><Relationship Id="rId8" Type="http://schemas.openxmlformats.org/officeDocument/2006/relationships/image" Target="../media/image49.png"/><Relationship Id="rId3" Type="http://schemas.openxmlformats.org/officeDocument/2006/relationships/customXml" Target="../ink/ink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4.png"/><Relationship Id="rId5" Type="http://schemas.openxmlformats.org/officeDocument/2006/relationships/customXml" Target="../ink/ink42.xml"/><Relationship Id="rId4" Type="http://schemas.openxmlformats.org/officeDocument/2006/relationships/image" Target="../media/image7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9.png"/><Relationship Id="rId21" Type="http://schemas.openxmlformats.org/officeDocument/2006/relationships/image" Target="../media/image20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33.png"/><Relationship Id="rId50" Type="http://schemas.openxmlformats.org/officeDocument/2006/relationships/customXml" Target="../ink/ink24.xml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6" Type="http://schemas.openxmlformats.org/officeDocument/2006/relationships/customXml" Target="../ink/ink7.xml"/><Relationship Id="rId29" Type="http://schemas.openxmlformats.org/officeDocument/2006/relationships/image" Target="../media/image24.png"/><Relationship Id="rId11" Type="http://schemas.openxmlformats.org/officeDocument/2006/relationships/image" Target="../media/image15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8.png"/><Relationship Id="rId40" Type="http://schemas.openxmlformats.org/officeDocument/2006/relationships/customXml" Target="../ink/ink19.xml"/><Relationship Id="rId45" Type="http://schemas.openxmlformats.org/officeDocument/2006/relationships/image" Target="../media/image32.png"/><Relationship Id="rId53" Type="http://schemas.openxmlformats.org/officeDocument/2006/relationships/image" Target="../media/image36.png"/><Relationship Id="rId5" Type="http://schemas.openxmlformats.org/officeDocument/2006/relationships/image" Target="../media/image12.png"/><Relationship Id="rId10" Type="http://schemas.openxmlformats.org/officeDocument/2006/relationships/customXml" Target="../ink/ink4.xml"/><Relationship Id="rId19" Type="http://schemas.openxmlformats.org/officeDocument/2006/relationships/image" Target="../media/image19.png"/><Relationship Id="rId31" Type="http://schemas.openxmlformats.org/officeDocument/2006/relationships/image" Target="../media/image25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4" Type="http://schemas.openxmlformats.org/officeDocument/2006/relationships/customXml" Target="../ink/ink1.xml"/><Relationship Id="rId9" Type="http://schemas.openxmlformats.org/officeDocument/2006/relationships/image" Target="../media/image14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3.png"/><Relationship Id="rId30" Type="http://schemas.openxmlformats.org/officeDocument/2006/relationships/customXml" Target="../ink/ink14.xml"/><Relationship Id="rId35" Type="http://schemas.openxmlformats.org/officeDocument/2006/relationships/image" Target="../media/image27.png"/><Relationship Id="rId43" Type="http://schemas.openxmlformats.org/officeDocument/2006/relationships/image" Target="../media/image31.png"/><Relationship Id="rId48" Type="http://schemas.openxmlformats.org/officeDocument/2006/relationships/customXml" Target="../ink/ink23.xml"/><Relationship Id="rId8" Type="http://schemas.openxmlformats.org/officeDocument/2006/relationships/customXml" Target="../ink/ink3.xml"/><Relationship Id="rId51" Type="http://schemas.openxmlformats.org/officeDocument/2006/relationships/image" Target="../media/image35.png"/><Relationship Id="rId3" Type="http://schemas.openxmlformats.org/officeDocument/2006/relationships/image" Target="../media/image11.png"/><Relationship Id="rId12" Type="http://schemas.openxmlformats.org/officeDocument/2006/relationships/customXml" Target="../ink/ink5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20" Type="http://schemas.openxmlformats.org/officeDocument/2006/relationships/customXml" Target="../ink/ink9.xml"/><Relationship Id="rId41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9586" y="2604546"/>
            <a:ext cx="6858000" cy="824454"/>
          </a:xfrm>
        </p:spPr>
        <p:txBody>
          <a:bodyPr>
            <a:noAutofit/>
          </a:bodyPr>
          <a:lstStyle/>
          <a:p>
            <a:r>
              <a:rPr lang="zh-CN" altLang="en-US" sz="40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每周工作汇报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35300" y="3863340"/>
            <a:ext cx="2867025" cy="1242060"/>
          </a:xfrm>
        </p:spPr>
        <p:txBody>
          <a:bodyPr>
            <a:norm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汇报人：康永佳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pic>
        <p:nvPicPr>
          <p:cNvPr id="10" name="图形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336" y="103860"/>
            <a:ext cx="2564967" cy="8244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FC086C2-D2FA-E8F3-1CA3-2E056777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/>
              <a:t>汇报学生：</a:t>
            </a:r>
            <a:r>
              <a:rPr lang="en-US" altLang="zh-CN"/>
              <a:t>xxxx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0D1477-8351-AE71-A3A2-0C5281F3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8" name="标题 5">
            <a:extLst>
              <a:ext uri="{FF2B5EF4-FFF2-40B4-BE49-F238E27FC236}">
                <a16:creationId xmlns:a16="http://schemas.microsoft.com/office/drawing/2014/main" id="{875B2019-3C41-9729-5379-DEDEC88C2D1B}"/>
              </a:ext>
            </a:extLst>
          </p:cNvPr>
          <p:cNvSpPr txBox="1">
            <a:spLocks/>
          </p:cNvSpPr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本周工作内容总结</a:t>
            </a:r>
          </a:p>
        </p:txBody>
      </p:sp>
      <p:sp>
        <p:nvSpPr>
          <p:cNvPr id="9" name="矩形: 剪去对角 8">
            <a:extLst>
              <a:ext uri="{FF2B5EF4-FFF2-40B4-BE49-F238E27FC236}">
                <a16:creationId xmlns:a16="http://schemas.microsoft.com/office/drawing/2014/main" id="{C6C95C68-9B49-CDBB-FFEF-0E46CBA4619D}"/>
              </a:ext>
            </a:extLst>
          </p:cNvPr>
          <p:cNvSpPr/>
          <p:nvPr/>
        </p:nvSpPr>
        <p:spPr>
          <a:xfrm>
            <a:off x="409074" y="1275347"/>
            <a:ext cx="1431758" cy="481264"/>
          </a:xfrm>
          <a:prstGeom prst="snip2Diag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13.7 SSD</a:t>
            </a:r>
            <a:endParaRPr lang="zh-CN" altLang="en-US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CBF7245-D157-DBA0-A07F-D13D1210A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87" y="2207245"/>
            <a:ext cx="3301768" cy="1811302"/>
          </a:xfrm>
          <a:prstGeom prst="rect">
            <a:avLst/>
          </a:prstGeom>
        </p:spPr>
      </p:pic>
      <p:sp>
        <p:nvSpPr>
          <p:cNvPr id="12" name="对话气泡: 椭圆形 11">
            <a:extLst>
              <a:ext uri="{FF2B5EF4-FFF2-40B4-BE49-F238E27FC236}">
                <a16:creationId xmlns:a16="http://schemas.microsoft.com/office/drawing/2014/main" id="{28EF6FBF-44EE-E22B-F17B-3696541CA9E9}"/>
              </a:ext>
            </a:extLst>
          </p:cNvPr>
          <p:cNvSpPr/>
          <p:nvPr/>
        </p:nvSpPr>
        <p:spPr>
          <a:xfrm>
            <a:off x="2226742" y="1669107"/>
            <a:ext cx="1145108" cy="481264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F7EEB58-6489-89D4-0367-453DE6518586}"/>
              </a:ext>
            </a:extLst>
          </p:cNvPr>
          <p:cNvSpPr txBox="1"/>
          <p:nvPr/>
        </p:nvSpPr>
        <p:spPr>
          <a:xfrm>
            <a:off x="628650" y="4138863"/>
            <a:ext cx="3163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底部拟合小物体，顶部拟合大物体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B0BF4BD-3059-D189-1270-B3706769B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286" y="2603887"/>
            <a:ext cx="4315427" cy="141466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2BF46A0-CD18-C2DB-7F9E-78D74BB20D3B}"/>
              </a:ext>
            </a:extLst>
          </p:cNvPr>
          <p:cNvSpPr txBox="1"/>
          <p:nvPr/>
        </p:nvSpPr>
        <p:spPr>
          <a:xfrm>
            <a:off x="4338286" y="4355432"/>
            <a:ext cx="3554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SSD</a:t>
            </a:r>
            <a:r>
              <a:rPr lang="zh-CN" altLang="en-US" dirty="0"/>
              <a:t>锚框大量重叠，浪费了许多计算</a:t>
            </a:r>
          </a:p>
        </p:txBody>
      </p:sp>
    </p:spTree>
    <p:extLst>
      <p:ext uri="{BB962C8B-B14F-4D97-AF65-F5344CB8AC3E}">
        <p14:creationId xmlns:p14="http://schemas.microsoft.com/office/powerpoint/2010/main" val="1927344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4DEA0B7-A669-59D0-CDD7-25CF7B39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/>
              <a:t>汇报学生：</a:t>
            </a:r>
            <a:r>
              <a:rPr lang="en-US" altLang="zh-CN"/>
              <a:t>xxxx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94D367B-71CE-6B21-836C-0E4F104C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标题 5">
            <a:extLst>
              <a:ext uri="{FF2B5EF4-FFF2-40B4-BE49-F238E27FC236}">
                <a16:creationId xmlns:a16="http://schemas.microsoft.com/office/drawing/2014/main" id="{47413BA0-19E0-E1C2-F027-9A1967BD6A59}"/>
              </a:ext>
            </a:extLst>
          </p:cNvPr>
          <p:cNvSpPr txBox="1">
            <a:spLocks/>
          </p:cNvSpPr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本周工作内容总结</a:t>
            </a:r>
          </a:p>
        </p:txBody>
      </p:sp>
      <p:sp>
        <p:nvSpPr>
          <p:cNvPr id="6" name="矩形: 剪去对角 5">
            <a:extLst>
              <a:ext uri="{FF2B5EF4-FFF2-40B4-BE49-F238E27FC236}">
                <a16:creationId xmlns:a16="http://schemas.microsoft.com/office/drawing/2014/main" id="{7EB68CB5-225C-3BBD-3B60-6D8BB337CF91}"/>
              </a:ext>
            </a:extLst>
          </p:cNvPr>
          <p:cNvSpPr/>
          <p:nvPr/>
        </p:nvSpPr>
        <p:spPr>
          <a:xfrm>
            <a:off x="409073" y="1275347"/>
            <a:ext cx="2358189" cy="481264"/>
          </a:xfrm>
          <a:prstGeom prst="snip2Diag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13.8 RCNNs</a:t>
            </a:r>
            <a:r>
              <a:rPr lang="zh-CN" altLang="en-US" b="1" dirty="0"/>
              <a:t>，</a:t>
            </a:r>
            <a:r>
              <a:rPr lang="en-US" altLang="zh-CN" b="1" dirty="0"/>
              <a:t>YOLO</a:t>
            </a:r>
            <a:endParaRPr lang="zh-CN" altLang="en-US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52C3CBF-3E32-7157-80B6-4D04336C9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7245"/>
            <a:ext cx="4572000" cy="1111557"/>
          </a:xfrm>
          <a:prstGeom prst="rect">
            <a:avLst/>
          </a:prstGeom>
        </p:spPr>
      </p:pic>
      <p:sp>
        <p:nvSpPr>
          <p:cNvPr id="9" name="标注: 弯曲线形(无边框) 8">
            <a:extLst>
              <a:ext uri="{FF2B5EF4-FFF2-40B4-BE49-F238E27FC236}">
                <a16:creationId xmlns:a16="http://schemas.microsoft.com/office/drawing/2014/main" id="{E553D639-29FE-0ECD-F52D-6057F332D96F}"/>
              </a:ext>
            </a:extLst>
          </p:cNvPr>
          <p:cNvSpPr/>
          <p:nvPr/>
        </p:nvSpPr>
        <p:spPr>
          <a:xfrm>
            <a:off x="3104147" y="1900989"/>
            <a:ext cx="1191127" cy="306256"/>
          </a:xfrm>
          <a:prstGeom prst="callout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启发式搜索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8630EAF5-9624-4D6D-223B-3689BBE67825}"/>
                  </a:ext>
                </a:extLst>
              </p14:cNvPr>
              <p14:cNvContentPartPr/>
              <p14:nvPr/>
            </p14:nvContentPartPr>
            <p14:xfrm>
              <a:off x="1828648" y="3007686"/>
              <a:ext cx="96480" cy="44532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8630EAF5-9624-4D6D-223B-3689BBE678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2528" y="3001566"/>
                <a:ext cx="1087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2CDF098F-E72F-95AE-3FE6-736BBFCE34CE}"/>
                  </a:ext>
                </a:extLst>
              </p14:cNvPr>
              <p14:cNvContentPartPr/>
              <p14:nvPr/>
            </p14:nvContentPartPr>
            <p14:xfrm>
              <a:off x="1780408" y="3356526"/>
              <a:ext cx="130680" cy="13716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2CDF098F-E72F-95AE-3FE6-736BBFCE34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74288" y="3350406"/>
                <a:ext cx="142920" cy="1494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51C1F0BB-E9CA-5A44-AB05-5C103430614E}"/>
              </a:ext>
            </a:extLst>
          </p:cNvPr>
          <p:cNvSpPr txBox="1"/>
          <p:nvPr/>
        </p:nvSpPr>
        <p:spPr>
          <a:xfrm>
            <a:off x="1540042" y="3493686"/>
            <a:ext cx="122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预训练模型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63DB9A2-2C53-2FAA-966B-D0AA624F2B34}"/>
              </a:ext>
            </a:extLst>
          </p:cNvPr>
          <p:cNvGrpSpPr/>
          <p:nvPr/>
        </p:nvGrpSpPr>
        <p:grpSpPr>
          <a:xfrm>
            <a:off x="1058968" y="1923006"/>
            <a:ext cx="783720" cy="640080"/>
            <a:chOff x="1058968" y="1923006"/>
            <a:chExt cx="783720" cy="64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EDF8A74E-FDDE-7A2A-E6BC-E12B7246F075}"/>
                    </a:ext>
                  </a:extLst>
                </p14:cNvPr>
                <p14:cNvContentPartPr/>
                <p14:nvPr/>
              </p14:nvContentPartPr>
              <p14:xfrm>
                <a:off x="1094248" y="2246286"/>
                <a:ext cx="114840" cy="31680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EDF8A74E-FDDE-7A2A-E6BC-E12B7246F07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88128" y="2240166"/>
                  <a:ext cx="12708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6D2EC69D-7911-FC2F-A226-B350AEF9E2D3}"/>
                    </a:ext>
                  </a:extLst>
                </p14:cNvPr>
                <p14:cNvContentPartPr/>
                <p14:nvPr/>
              </p14:nvContentPartPr>
              <p14:xfrm>
                <a:off x="1119088" y="2225406"/>
                <a:ext cx="110880" cy="1116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6D2EC69D-7911-FC2F-A226-B350AEF9E2D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12968" y="2219286"/>
                  <a:ext cx="1231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9433C15D-B4A9-D302-00C6-93EC0CC1A927}"/>
                    </a:ext>
                  </a:extLst>
                </p14:cNvPr>
                <p14:cNvContentPartPr/>
                <p14:nvPr/>
              </p14:nvContentPartPr>
              <p14:xfrm>
                <a:off x="1237888" y="2237286"/>
                <a:ext cx="13320" cy="12852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9433C15D-B4A9-D302-00C6-93EC0CC1A92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31768" y="2231166"/>
                  <a:ext cx="255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D204FCF7-7994-45C3-BE9D-B8CD2F231F4B}"/>
                    </a:ext>
                  </a:extLst>
                </p14:cNvPr>
                <p14:cNvContentPartPr/>
                <p14:nvPr/>
              </p14:nvContentPartPr>
              <p14:xfrm>
                <a:off x="1058968" y="1923006"/>
                <a:ext cx="223920" cy="23400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D204FCF7-7994-45C3-BE9D-B8CD2F231F4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52848" y="1916886"/>
                  <a:ext cx="2361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F3030B9C-7190-FE83-F2E1-278E9AA993E6}"/>
                    </a:ext>
                  </a:extLst>
                </p14:cNvPr>
                <p14:cNvContentPartPr/>
                <p14:nvPr/>
              </p14:nvContentPartPr>
              <p14:xfrm>
                <a:off x="1298728" y="1984926"/>
                <a:ext cx="312480" cy="15516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F3030B9C-7190-FE83-F2E1-278E9AA993E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292608" y="1978806"/>
                  <a:ext cx="324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F9973CA8-66E6-B7F0-0FF8-49A57814E053}"/>
                    </a:ext>
                  </a:extLst>
                </p14:cNvPr>
                <p14:cNvContentPartPr/>
                <p14:nvPr/>
              </p14:nvContentPartPr>
              <p14:xfrm>
                <a:off x="1587088" y="1984926"/>
                <a:ext cx="13680" cy="24984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F9973CA8-66E6-B7F0-0FF8-49A57814E05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580968" y="1978806"/>
                  <a:ext cx="259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FFBBD43E-B9FA-AA22-28B9-562F8C9B4650}"/>
                    </a:ext>
                  </a:extLst>
                </p14:cNvPr>
                <p14:cNvContentPartPr/>
                <p14:nvPr/>
              </p14:nvContentPartPr>
              <p14:xfrm>
                <a:off x="1599688" y="1968366"/>
                <a:ext cx="243000" cy="24624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FFBBD43E-B9FA-AA22-28B9-562F8C9B465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593568" y="1962246"/>
                  <a:ext cx="25524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366F8A3-65E1-A7BD-3503-70EC0FE6B80D}"/>
              </a:ext>
            </a:extLst>
          </p:cNvPr>
          <p:cNvGrpSpPr/>
          <p:nvPr/>
        </p:nvGrpSpPr>
        <p:grpSpPr>
          <a:xfrm>
            <a:off x="610048" y="3091926"/>
            <a:ext cx="597240" cy="738720"/>
            <a:chOff x="610048" y="3091926"/>
            <a:chExt cx="597240" cy="73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5109F5B3-52DD-DEBC-7B53-1B691F2A24FE}"/>
                    </a:ext>
                  </a:extLst>
                </p14:cNvPr>
                <p14:cNvContentPartPr/>
                <p14:nvPr/>
              </p14:nvContentPartPr>
              <p14:xfrm>
                <a:off x="988048" y="3091926"/>
                <a:ext cx="142920" cy="33840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5109F5B3-52DD-DEBC-7B53-1B691F2A24F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81928" y="3085806"/>
                  <a:ext cx="1551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9F5A7338-B33E-843E-01A5-79F5E7ACB423}"/>
                    </a:ext>
                  </a:extLst>
                </p14:cNvPr>
                <p14:cNvContentPartPr/>
                <p14:nvPr/>
              </p14:nvContentPartPr>
              <p14:xfrm>
                <a:off x="938008" y="3332046"/>
                <a:ext cx="269280" cy="12420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9F5A7338-B33E-843E-01A5-79F5E7ACB42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31888" y="3325926"/>
                  <a:ext cx="2815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E8A1DC90-7DFE-3E7C-AC35-908FAA3E420B}"/>
                    </a:ext>
                  </a:extLst>
                </p14:cNvPr>
                <p14:cNvContentPartPr/>
                <p14:nvPr/>
              </p14:nvContentPartPr>
              <p14:xfrm>
                <a:off x="610048" y="3488646"/>
                <a:ext cx="232920" cy="22104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E8A1DC90-7DFE-3E7C-AC35-908FAA3E42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03928" y="3482526"/>
                  <a:ext cx="2451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737BB8F8-E600-B9F9-C607-8720CF4F3C1F}"/>
                    </a:ext>
                  </a:extLst>
                </p14:cNvPr>
                <p14:cNvContentPartPr/>
                <p14:nvPr/>
              </p14:nvContentPartPr>
              <p14:xfrm>
                <a:off x="892648" y="3479646"/>
                <a:ext cx="83880" cy="7668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737BB8F8-E600-B9F9-C607-8720CF4F3C1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86528" y="3473526"/>
                  <a:ext cx="961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2C56C3B2-1F1E-4464-3A43-CEB749710BC9}"/>
                    </a:ext>
                  </a:extLst>
                </p14:cNvPr>
                <p14:cNvContentPartPr/>
                <p14:nvPr/>
              </p14:nvContentPartPr>
              <p14:xfrm>
                <a:off x="913888" y="3513126"/>
                <a:ext cx="41040" cy="18072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2C56C3B2-1F1E-4464-3A43-CEB749710BC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07768" y="3507006"/>
                  <a:ext cx="532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5F6260C3-994A-0FD5-C830-1895487E433F}"/>
                    </a:ext>
                  </a:extLst>
                </p14:cNvPr>
                <p14:cNvContentPartPr/>
                <p14:nvPr/>
              </p14:nvContentPartPr>
              <p14:xfrm>
                <a:off x="913888" y="3548766"/>
                <a:ext cx="234000" cy="28188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5F6260C3-994A-0FD5-C830-1895487E433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07768" y="3542646"/>
                  <a:ext cx="246240" cy="2941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9DA80EBA-3408-19D9-6BF9-2E46112108BB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06713" y="3981846"/>
            <a:ext cx="3028950" cy="1016996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8406A943-37EA-E333-456E-54FCC8EBA24C}"/>
              </a:ext>
            </a:extLst>
          </p:cNvPr>
          <p:cNvSpPr txBox="1"/>
          <p:nvPr/>
        </p:nvSpPr>
        <p:spPr>
          <a:xfrm>
            <a:off x="785206" y="5231303"/>
            <a:ext cx="160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Rol pooling</a:t>
            </a:r>
            <a:endParaRPr lang="zh-CN" altLang="en-US" dirty="0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A46DFD96-9A1D-FE52-FAD5-63392EFEFA2A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595910" y="1192995"/>
            <a:ext cx="2053302" cy="210658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FE334DDD-F0B9-F8D4-1094-B4B785B85AB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482144" y="1130905"/>
            <a:ext cx="2149535" cy="2230759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45A43452-F6CF-0A86-9574-E331B0B98D91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3428313" y="3709686"/>
            <a:ext cx="2686737" cy="1677998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FAB845C-1279-0891-0299-ADCA8FCC6567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073692" y="3382863"/>
            <a:ext cx="2441658" cy="2245203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0C11EB35-BEC3-35D6-1827-2CDE24181B36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4616257" y="5415969"/>
            <a:ext cx="1498793" cy="86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00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9AE56FE-ED83-0727-6D3A-322D399A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/>
              <a:t>汇报学生：</a:t>
            </a:r>
            <a:r>
              <a:rPr lang="en-US" altLang="zh-CN"/>
              <a:t>xxxx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2B2B67F-C61A-8B96-0244-DC41C20F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标题 5">
            <a:extLst>
              <a:ext uri="{FF2B5EF4-FFF2-40B4-BE49-F238E27FC236}">
                <a16:creationId xmlns:a16="http://schemas.microsoft.com/office/drawing/2014/main" id="{FB96DF5F-978F-1661-A566-FC71E641A6EB}"/>
              </a:ext>
            </a:extLst>
          </p:cNvPr>
          <p:cNvSpPr txBox="1">
            <a:spLocks/>
          </p:cNvSpPr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本周工作内容总结</a:t>
            </a:r>
          </a:p>
        </p:txBody>
      </p:sp>
      <p:sp>
        <p:nvSpPr>
          <p:cNvPr id="5" name="矩形: 剪去对角 4">
            <a:extLst>
              <a:ext uri="{FF2B5EF4-FFF2-40B4-BE49-F238E27FC236}">
                <a16:creationId xmlns:a16="http://schemas.microsoft.com/office/drawing/2014/main" id="{BE6530DC-7CEB-7B2F-D853-94A4AE4CECAA}"/>
              </a:ext>
            </a:extLst>
          </p:cNvPr>
          <p:cNvSpPr/>
          <p:nvPr/>
        </p:nvSpPr>
        <p:spPr>
          <a:xfrm>
            <a:off x="409073" y="1275347"/>
            <a:ext cx="2598822" cy="481264"/>
          </a:xfrm>
          <a:prstGeom prst="snip2Diag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13.9 </a:t>
            </a:r>
            <a:r>
              <a:rPr lang="zh-CN" altLang="en-US" b="1" dirty="0"/>
              <a:t>语义分割和数据集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AAC5C2-5963-7E33-275D-169EA18DA852}"/>
              </a:ext>
            </a:extLst>
          </p:cNvPr>
          <p:cNvSpPr txBox="1"/>
          <p:nvPr/>
        </p:nvSpPr>
        <p:spPr>
          <a:xfrm>
            <a:off x="276724" y="2077355"/>
            <a:ext cx="4620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如何将图像分割成属于不同语义类别的区域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29D5BB-05DC-80E5-1625-7221EA699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72" y="2527931"/>
            <a:ext cx="6096851" cy="2448267"/>
          </a:xfrm>
          <a:prstGeom prst="rect">
            <a:avLst/>
          </a:prstGeom>
        </p:spPr>
      </p:pic>
      <p:sp>
        <p:nvSpPr>
          <p:cNvPr id="10" name="思想气泡: 云 9">
            <a:extLst>
              <a:ext uri="{FF2B5EF4-FFF2-40B4-BE49-F238E27FC236}">
                <a16:creationId xmlns:a16="http://schemas.microsoft.com/office/drawing/2014/main" id="{BB3CEFD3-92A8-0643-2170-A96ED24DEDF6}"/>
              </a:ext>
            </a:extLst>
          </p:cNvPr>
          <p:cNvSpPr/>
          <p:nvPr/>
        </p:nvSpPr>
        <p:spPr>
          <a:xfrm>
            <a:off x="5715000" y="1756611"/>
            <a:ext cx="1888956" cy="690076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像素级的边框更为精细</a:t>
            </a:r>
          </a:p>
        </p:txBody>
      </p:sp>
    </p:spTree>
    <p:extLst>
      <p:ext uri="{BB962C8B-B14F-4D97-AF65-F5344CB8AC3E}">
        <p14:creationId xmlns:p14="http://schemas.microsoft.com/office/powerpoint/2010/main" val="3890548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5F25ED7-BCE8-25D4-C729-65F3E06F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/>
              <a:t>汇报学生：</a:t>
            </a:r>
            <a:r>
              <a:rPr lang="en-US" altLang="zh-CN"/>
              <a:t>xxxx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CC38CC3-FF62-4943-4C7F-ABD7B5A7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标题 5">
            <a:extLst>
              <a:ext uri="{FF2B5EF4-FFF2-40B4-BE49-F238E27FC236}">
                <a16:creationId xmlns:a16="http://schemas.microsoft.com/office/drawing/2014/main" id="{0A5FFE2C-5C34-8547-5464-D20901F83BC4}"/>
              </a:ext>
            </a:extLst>
          </p:cNvPr>
          <p:cNvSpPr txBox="1">
            <a:spLocks/>
          </p:cNvSpPr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本周工作内容总结</a:t>
            </a:r>
          </a:p>
        </p:txBody>
      </p:sp>
      <p:sp>
        <p:nvSpPr>
          <p:cNvPr id="5" name="矩形: 剪去对角 4">
            <a:extLst>
              <a:ext uri="{FF2B5EF4-FFF2-40B4-BE49-F238E27FC236}">
                <a16:creationId xmlns:a16="http://schemas.microsoft.com/office/drawing/2014/main" id="{1EAE7FE9-B758-F698-93BD-B0A8FAEC1792}"/>
              </a:ext>
            </a:extLst>
          </p:cNvPr>
          <p:cNvSpPr/>
          <p:nvPr/>
        </p:nvSpPr>
        <p:spPr>
          <a:xfrm>
            <a:off x="409073" y="1275347"/>
            <a:ext cx="1864895" cy="481264"/>
          </a:xfrm>
          <a:prstGeom prst="snip2Diag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13.10 </a:t>
            </a:r>
            <a:r>
              <a:rPr lang="zh-CN" altLang="en-US" b="1" dirty="0"/>
              <a:t>转置卷积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74AF34-68B1-0EC4-029B-F793A4969929}"/>
              </a:ext>
            </a:extLst>
          </p:cNvPr>
          <p:cNvSpPr txBox="1"/>
          <p:nvPr/>
        </p:nvSpPr>
        <p:spPr>
          <a:xfrm>
            <a:off x="409073" y="1973179"/>
            <a:ext cx="208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基本操作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DE2D433-EF13-0C22-6636-2EDD4E067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73" y="2559079"/>
            <a:ext cx="3487658" cy="149143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A89F885-A86B-F94B-33A3-0E7282639276}"/>
              </a:ext>
            </a:extLst>
          </p:cNvPr>
          <p:cNvSpPr txBox="1"/>
          <p:nvPr/>
        </p:nvSpPr>
        <p:spPr>
          <a:xfrm>
            <a:off x="4571999" y="1973179"/>
            <a:ext cx="394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在转置卷积中，填充被应用于的输出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7BFD156-4EEB-3925-94AE-1C1C8E9E9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021" y="2559079"/>
            <a:ext cx="3785543" cy="225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48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94ED113-1115-B1CE-00E8-86B3AD38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/>
              <a:t>汇报学生：</a:t>
            </a:r>
            <a:r>
              <a:rPr lang="en-US" altLang="zh-CN"/>
              <a:t>xxxx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470178A-21AA-3274-10A8-04CC5A0A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标题 5">
            <a:extLst>
              <a:ext uri="{FF2B5EF4-FFF2-40B4-BE49-F238E27FC236}">
                <a16:creationId xmlns:a16="http://schemas.microsoft.com/office/drawing/2014/main" id="{94A8E21B-B123-76E0-E666-5601ADD75AF7}"/>
              </a:ext>
            </a:extLst>
          </p:cNvPr>
          <p:cNvSpPr txBox="1">
            <a:spLocks/>
          </p:cNvSpPr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本周工作内容总结</a:t>
            </a:r>
          </a:p>
        </p:txBody>
      </p:sp>
      <p:sp>
        <p:nvSpPr>
          <p:cNvPr id="5" name="矩形: 剪去对角 4">
            <a:extLst>
              <a:ext uri="{FF2B5EF4-FFF2-40B4-BE49-F238E27FC236}">
                <a16:creationId xmlns:a16="http://schemas.microsoft.com/office/drawing/2014/main" id="{A2DB196E-19F3-16A8-10AF-038B702BBAA0}"/>
              </a:ext>
            </a:extLst>
          </p:cNvPr>
          <p:cNvSpPr/>
          <p:nvPr/>
        </p:nvSpPr>
        <p:spPr>
          <a:xfrm>
            <a:off x="409073" y="1275347"/>
            <a:ext cx="2021306" cy="481264"/>
          </a:xfrm>
          <a:prstGeom prst="snip2Diag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13.11 </a:t>
            </a:r>
            <a:r>
              <a:rPr lang="zh-CN" altLang="en-US" b="1" dirty="0"/>
              <a:t>全卷积网络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4DBD44-1D07-6E2D-7F32-B68BA3220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63172"/>
            <a:ext cx="1294970" cy="2961492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909C2804-5B6E-76D2-7280-A13DC72BCAA9}"/>
              </a:ext>
            </a:extLst>
          </p:cNvPr>
          <p:cNvSpPr/>
          <p:nvPr/>
        </p:nvSpPr>
        <p:spPr>
          <a:xfrm>
            <a:off x="2322095" y="3128211"/>
            <a:ext cx="902368" cy="3007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53BC5C-455C-5F3E-A7CC-A02094051C39}"/>
              </a:ext>
            </a:extLst>
          </p:cNvPr>
          <p:cNvSpPr txBox="1"/>
          <p:nvPr/>
        </p:nvSpPr>
        <p:spPr>
          <a:xfrm>
            <a:off x="3537284" y="2514599"/>
            <a:ext cx="39343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全卷积网络先使用卷积神经网络抽取图像特征，然后通过卷积层将通道数变换为类别个数，最后通过转置卷积层将特征图的高和宽变换为输入图像的尺寸。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3332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BBDFD3F-43B0-3873-DE79-5A187DAB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/>
              <a:t>汇报学生：</a:t>
            </a:r>
            <a:r>
              <a:rPr lang="en-US" altLang="zh-CN"/>
              <a:t>xxxx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01D3C3F-7127-86EB-51D8-4EAA2598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标题 5">
            <a:extLst>
              <a:ext uri="{FF2B5EF4-FFF2-40B4-BE49-F238E27FC236}">
                <a16:creationId xmlns:a16="http://schemas.microsoft.com/office/drawing/2014/main" id="{8813071F-5341-B8FB-8062-B5616F1870EF}"/>
              </a:ext>
            </a:extLst>
          </p:cNvPr>
          <p:cNvSpPr txBox="1">
            <a:spLocks/>
          </p:cNvSpPr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本周工作内容总结</a:t>
            </a:r>
          </a:p>
        </p:txBody>
      </p:sp>
      <p:sp>
        <p:nvSpPr>
          <p:cNvPr id="5" name="矩形: 剪去对角 4">
            <a:extLst>
              <a:ext uri="{FF2B5EF4-FFF2-40B4-BE49-F238E27FC236}">
                <a16:creationId xmlns:a16="http://schemas.microsoft.com/office/drawing/2014/main" id="{4ACF56F3-4F52-DB79-7018-9D47A73AA186}"/>
              </a:ext>
            </a:extLst>
          </p:cNvPr>
          <p:cNvSpPr/>
          <p:nvPr/>
        </p:nvSpPr>
        <p:spPr>
          <a:xfrm>
            <a:off x="409073" y="1275347"/>
            <a:ext cx="2021306" cy="481264"/>
          </a:xfrm>
          <a:prstGeom prst="snip2Diag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13.12 </a:t>
            </a:r>
            <a:r>
              <a:rPr lang="zh-CN" altLang="en-US" b="1" dirty="0"/>
              <a:t>风格迁移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7CDC63-5019-B002-A8E3-00338AD92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39" y="1890036"/>
            <a:ext cx="4033945" cy="247374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7C9CA23-B00D-CD4D-C0E9-03F29185D795}"/>
              </a:ext>
            </a:extLst>
          </p:cNvPr>
          <p:cNvSpPr txBox="1"/>
          <p:nvPr/>
        </p:nvSpPr>
        <p:spPr>
          <a:xfrm>
            <a:off x="409073" y="4463716"/>
            <a:ext cx="7615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）内容损失使合成图像与内容图像在内容特征上接近；（</a:t>
            </a:r>
            <a:r>
              <a:rPr lang="en-US" altLang="zh-CN" dirty="0"/>
              <a:t>2</a:t>
            </a:r>
            <a:r>
              <a:rPr lang="zh-CN" altLang="en-US" dirty="0"/>
              <a:t>）风格损失令合成图像与风格图像在风格特征上接近；（</a:t>
            </a:r>
            <a:r>
              <a:rPr lang="en-US" altLang="zh-CN" dirty="0"/>
              <a:t>3</a:t>
            </a:r>
            <a:r>
              <a:rPr lang="zh-CN" altLang="en-US" dirty="0"/>
              <a:t>）全变分损失则有助于减少合成图像中的噪点。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0C0E7FE5-178A-A0A7-69E6-F06AB0E40826}"/>
                  </a:ext>
                </a:extLst>
              </p14:cNvPr>
              <p14:cNvContentPartPr/>
              <p14:nvPr/>
            </p14:nvContentPartPr>
            <p14:xfrm>
              <a:off x="1203840" y="1943280"/>
              <a:ext cx="1890360" cy="245376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0C0E7FE5-178A-A0A7-69E6-F06AB0E408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4480" y="1933920"/>
                <a:ext cx="1909080" cy="247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344CB07A-4DF7-5F82-025D-BE52579889F3}"/>
                  </a:ext>
                </a:extLst>
              </p14:cNvPr>
              <p14:cNvContentPartPr/>
              <p14:nvPr/>
            </p14:nvContentPartPr>
            <p14:xfrm>
              <a:off x="335160" y="2324160"/>
              <a:ext cx="3871440" cy="217980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344CB07A-4DF7-5F82-025D-BE52579889F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5800" y="2314800"/>
                <a:ext cx="3890160" cy="219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2435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本周工作面临阻碍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77673" y="1878241"/>
            <a:ext cx="8532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：在阅读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文献中，遇到了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定义问题。针对该问题，通过方式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A/B/C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查阅了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资料尝试解决，查阅过程中发现了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问题；针对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问题，通过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方式尝试解决，还是难以解决。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7673" y="1343701"/>
            <a:ext cx="718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请详细描述面临的阻碍（别一句看不懂、不清楚、就不懂就结束）。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77673" y="3116323"/>
            <a:ext cx="8401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：针对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问题，找了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文献，尝试了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方法，最终得到了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结果，发现结果不如预期。通过分析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结果，发现问题出在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设计上，查阅了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文献，发现有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A/B/C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等解决方案，不清楚哪个方案合适。该问题是个研究问题难以解决。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468" y="4258539"/>
            <a:ext cx="89615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我们的一对一会议主要内容是针对遇到的阻碍进行讨论！</a:t>
            </a:r>
            <a:endParaRPr lang="en-GB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GB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现在各种互联网资源很丰富，能解决大部分问题。导师需要看到已经通过多种方法尝试解决而不行，这样的问题才是值得花时间讨论。研究生阶段不是导师喂饭式教育，而是自驱的。</a:t>
            </a:r>
          </a:p>
          <a:p>
            <a:pPr algn="ctr"/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下周工作计划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77673" y="1252307"/>
            <a:ext cx="858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如何解决难题，基于此推动自己的研究进展（不要一句我不懂、我不会、不清楚）。</a:t>
            </a:r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7673" y="2673812"/>
            <a:ext cx="8670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：针对本周遇到的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问题，拟采取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措施（如阅读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文献、尝试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方案），推进自己的毕业进度。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整体工作进度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624114" y="1445985"/>
          <a:ext cx="7895772" cy="3966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9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9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9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9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9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9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79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9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61005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开题报告</a:t>
                      </a:r>
                      <a:endParaRPr lang="en-GB" altLang="zh-CN" dirty="0"/>
                    </a:p>
                    <a:p>
                      <a:pPr algn="ctr"/>
                      <a:r>
                        <a:rPr lang="zh-CN" altLang="en-US" dirty="0"/>
                        <a:t>（研一下学期末）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中期报告</a:t>
                      </a:r>
                      <a:endParaRPr lang="en-GB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（研二下学期中）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毕业论文</a:t>
                      </a:r>
                      <a:endParaRPr lang="en-GB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（研三下学期中）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005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国内外研究现状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实验实施与完成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实验实施与完成</a:t>
                      </a:r>
                      <a:endParaRPr lang="en-GB" dirty="0"/>
                    </a:p>
                    <a:p>
                      <a:pPr algn="ctr"/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005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整体研究内容</a:t>
                      </a:r>
                      <a:endParaRPr lang="en-GB" altLang="zh-CN" dirty="0"/>
                    </a:p>
                    <a:p>
                      <a:pPr algn="ctr"/>
                      <a:r>
                        <a:rPr lang="zh-CN" altLang="en-US" dirty="0"/>
                        <a:t>（两个研究点）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研究点</a:t>
                      </a:r>
                      <a:r>
                        <a:rPr lang="en-GB" altLang="zh-CN" dirty="0"/>
                        <a:t>1</a:t>
                      </a:r>
                      <a:r>
                        <a:rPr lang="zh-CN" altLang="en-US" dirty="0"/>
                        <a:t>论文撰写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研究点</a:t>
                      </a:r>
                      <a:r>
                        <a:rPr lang="en-GB" altLang="zh-CN" dirty="0"/>
                        <a:t>2</a:t>
                      </a:r>
                      <a:r>
                        <a:rPr lang="zh-CN" altLang="en-US" dirty="0"/>
                        <a:t>论文撰写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005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研究方案</a:t>
                      </a:r>
                      <a:endParaRPr lang="en-GB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（两个研究方案）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毕业论文撰写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1005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研究基础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1005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912472" y="2533650"/>
            <a:ext cx="7443788" cy="17907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Gill Sans MT" panose="020B0502020104020203" pitchFamily="34" charset="0"/>
              </a:rPr>
              <a:t>Thank you for your attention !</a:t>
            </a:r>
            <a:br>
              <a:rPr lang="en-US" altLang="zh-CN" sz="3600" b="1" dirty="0">
                <a:latin typeface="Gill Sans MT" panose="020B0502020104020203" pitchFamily="34" charset="0"/>
              </a:rPr>
            </a:br>
            <a:endParaRPr lang="zh-CN" altLang="en-US" sz="36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pic>
        <p:nvPicPr>
          <p:cNvPr id="7" name="图形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336" y="103860"/>
            <a:ext cx="2564967" cy="8244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BD28F9A-EF22-6A6C-8647-344F4121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/>
              <a:t>汇报学生：</a:t>
            </a:r>
            <a:r>
              <a:rPr lang="en-US" altLang="zh-CN"/>
              <a:t>xxxx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9535724-BCA4-5B40-EC6C-12428DD1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标题 5">
            <a:extLst>
              <a:ext uri="{FF2B5EF4-FFF2-40B4-BE49-F238E27FC236}">
                <a16:creationId xmlns:a16="http://schemas.microsoft.com/office/drawing/2014/main" id="{74CAF3EB-A5A4-F0C7-3A0D-B929B3D03789}"/>
              </a:ext>
            </a:extLst>
          </p:cNvPr>
          <p:cNvSpPr txBox="1">
            <a:spLocks/>
          </p:cNvSpPr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本周工作内容总结</a:t>
            </a:r>
          </a:p>
        </p:txBody>
      </p:sp>
      <p:sp>
        <p:nvSpPr>
          <p:cNvPr id="5" name="矩形: 剪去对角 4">
            <a:extLst>
              <a:ext uri="{FF2B5EF4-FFF2-40B4-BE49-F238E27FC236}">
                <a16:creationId xmlns:a16="http://schemas.microsoft.com/office/drawing/2014/main" id="{A48E9955-5CAE-47EA-E8BD-1CE40A4F9B8E}"/>
              </a:ext>
            </a:extLst>
          </p:cNvPr>
          <p:cNvSpPr/>
          <p:nvPr/>
        </p:nvSpPr>
        <p:spPr>
          <a:xfrm>
            <a:off x="409074" y="1275347"/>
            <a:ext cx="1828800" cy="481264"/>
          </a:xfrm>
          <a:prstGeom prst="snip2Diag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12.4 </a:t>
            </a:r>
            <a:r>
              <a:rPr lang="zh-CN" altLang="en-US" b="1" dirty="0">
                <a:solidFill>
                  <a:schemeClr val="tx1"/>
                </a:solidFill>
              </a:rPr>
              <a:t>硬件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590337-108F-A43B-0578-2793ABC5C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74" y="2091674"/>
            <a:ext cx="3034136" cy="13098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DBC4F85-DAAF-FDE4-C87E-54A9D8AA9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53" y="3429000"/>
            <a:ext cx="2606009" cy="212432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7A4ABCF-B366-32DF-C159-A28D86BED0BE}"/>
              </a:ext>
            </a:extLst>
          </p:cNvPr>
          <p:cNvSpPr txBox="1"/>
          <p:nvPr/>
        </p:nvSpPr>
        <p:spPr>
          <a:xfrm>
            <a:off x="944479" y="5580784"/>
            <a:ext cx="75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CPU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8DD7701-E4E1-3170-E777-500A6DB58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901" y="1230948"/>
            <a:ext cx="2588709" cy="14605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341D5A4-4D48-807C-DB35-7213E61DF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3163" y="1248051"/>
            <a:ext cx="2554908" cy="146050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FA4C6D3-B06D-C72A-05EC-C39734E4F8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4546" y="3097687"/>
            <a:ext cx="2051322" cy="157794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CC5FDC2-22B9-1C80-FCDB-B7EF5B0C6F7C}"/>
              </a:ext>
            </a:extLst>
          </p:cNvPr>
          <p:cNvSpPr txBox="1"/>
          <p:nvPr/>
        </p:nvSpPr>
        <p:spPr>
          <a:xfrm>
            <a:off x="3994546" y="4812632"/>
            <a:ext cx="45208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1.</a:t>
            </a:r>
            <a:r>
              <a:rPr lang="zh-CN" altLang="en-US" sz="1600" dirty="0"/>
              <a:t>数据传输要争取量大次少而不是量少次多</a:t>
            </a:r>
            <a:endParaRPr lang="en-US" altLang="zh-CN" sz="1600" dirty="0"/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矢量化是性能的关键</a:t>
            </a:r>
            <a:endParaRPr lang="en-US" altLang="zh-CN" sz="1600" dirty="0"/>
          </a:p>
          <a:p>
            <a:r>
              <a:rPr lang="en-US" altLang="zh-CN" sz="1600" dirty="0"/>
              <a:t>3.</a:t>
            </a:r>
            <a:r>
              <a:rPr lang="zh-CN" altLang="en-US" sz="1600" dirty="0"/>
              <a:t>在训练过程中数据类型过小导致的数值溢出可能是个问题（在推断过程中则影响不大</a:t>
            </a:r>
            <a:endParaRPr lang="en-US" altLang="zh-CN" sz="1600" dirty="0"/>
          </a:p>
          <a:p>
            <a:r>
              <a:rPr lang="en-US" altLang="zh-CN" sz="1600" dirty="0"/>
              <a:t>4.</a:t>
            </a:r>
            <a:r>
              <a:rPr lang="zh-CN" altLang="en-US" sz="1600" dirty="0"/>
              <a:t>算法与硬件相匹配</a:t>
            </a:r>
          </a:p>
        </p:txBody>
      </p:sp>
    </p:spTree>
    <p:extLst>
      <p:ext uri="{BB962C8B-B14F-4D97-AF65-F5344CB8AC3E}">
        <p14:creationId xmlns:p14="http://schemas.microsoft.com/office/powerpoint/2010/main" val="125241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6CD4C6A-8D88-BD0C-FA58-9B2E4F90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/>
              <a:t>汇报学生：</a:t>
            </a:r>
            <a:r>
              <a:rPr lang="en-US" altLang="zh-CN"/>
              <a:t>xxxx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C512E74-C7F8-2221-3833-7D133106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标题 5">
            <a:extLst>
              <a:ext uri="{FF2B5EF4-FFF2-40B4-BE49-F238E27FC236}">
                <a16:creationId xmlns:a16="http://schemas.microsoft.com/office/drawing/2014/main" id="{DA2746BE-7063-5A69-4446-DC1B85C8F030}"/>
              </a:ext>
            </a:extLst>
          </p:cNvPr>
          <p:cNvSpPr txBox="1">
            <a:spLocks/>
          </p:cNvSpPr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本周工作内容总结</a:t>
            </a:r>
          </a:p>
        </p:txBody>
      </p:sp>
      <p:sp>
        <p:nvSpPr>
          <p:cNvPr id="5" name="矩形: 剪去对角 4">
            <a:extLst>
              <a:ext uri="{FF2B5EF4-FFF2-40B4-BE49-F238E27FC236}">
                <a16:creationId xmlns:a16="http://schemas.microsoft.com/office/drawing/2014/main" id="{8971A1FC-BF32-D133-96DB-57B75C843A5E}"/>
              </a:ext>
            </a:extLst>
          </p:cNvPr>
          <p:cNvSpPr/>
          <p:nvPr/>
        </p:nvSpPr>
        <p:spPr>
          <a:xfrm>
            <a:off x="409073" y="1275347"/>
            <a:ext cx="2249905" cy="481264"/>
          </a:xfrm>
          <a:prstGeom prst="snip2Diag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12.5 </a:t>
            </a:r>
            <a:r>
              <a:rPr lang="zh-CN" altLang="en-US" b="1" dirty="0">
                <a:solidFill>
                  <a:schemeClr val="tx1"/>
                </a:solidFill>
              </a:rPr>
              <a:t>多</a:t>
            </a:r>
            <a:r>
              <a:rPr lang="en-US" altLang="zh-CN" b="1" dirty="0">
                <a:solidFill>
                  <a:schemeClr val="tx1"/>
                </a:solidFill>
              </a:rPr>
              <a:t>GPU</a:t>
            </a:r>
            <a:r>
              <a:rPr lang="zh-CN" altLang="en-US" b="1" dirty="0">
                <a:solidFill>
                  <a:schemeClr val="tx1"/>
                </a:solidFill>
              </a:rPr>
              <a:t>训练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35F77B-B94B-D3EC-3D74-81E8174FAAEF}"/>
              </a:ext>
            </a:extLst>
          </p:cNvPr>
          <p:cNvSpPr txBox="1"/>
          <p:nvPr/>
        </p:nvSpPr>
        <p:spPr>
          <a:xfrm>
            <a:off x="409073" y="2033337"/>
            <a:ext cx="3320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多个</a:t>
            </a:r>
            <a:r>
              <a:rPr lang="en-US" altLang="zh-CN" dirty="0"/>
              <a:t>GPU</a:t>
            </a:r>
            <a:r>
              <a:rPr lang="zh-CN" altLang="en-US" dirty="0"/>
              <a:t>间拆分网络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拆分层内的工作（通道数拆分）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数据拆分（常用）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14BD09E-4514-C473-D950-93587A593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72" y="3510392"/>
            <a:ext cx="5089359" cy="242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6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 noGrp="1"/>
          </p:cNvSpPr>
          <p:nvPr>
            <p:ph type="title" idx="4294967295"/>
          </p:nvPr>
        </p:nvSpPr>
        <p:spPr>
          <a:xfrm>
            <a:off x="189139" y="239938"/>
            <a:ext cx="7972425" cy="5847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本周工作内容总结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4994C8D-B604-F5EE-217D-DF6AE8C96EA0}"/>
              </a:ext>
            </a:extLst>
          </p:cNvPr>
          <p:cNvSpPr/>
          <p:nvPr/>
        </p:nvSpPr>
        <p:spPr>
          <a:xfrm>
            <a:off x="409074" y="2233400"/>
            <a:ext cx="1167062" cy="4812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数据增强</a:t>
            </a: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81B75754-4242-61B0-1463-ED6A27CE2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5696" y="2079777"/>
            <a:ext cx="490462" cy="7525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631463A-502A-823A-B692-9897CC9C7B06}"/>
              </a:ext>
            </a:extLst>
          </p:cNvPr>
          <p:cNvSpPr txBox="1"/>
          <p:nvPr/>
        </p:nvSpPr>
        <p:spPr>
          <a:xfrm>
            <a:off x="2346158" y="1756611"/>
            <a:ext cx="2192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加入各种不同的背景噪音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459F6E-3D60-B6E8-49E5-40C05FAEE2CE}"/>
              </a:ext>
            </a:extLst>
          </p:cNvPr>
          <p:cNvSpPr txBox="1"/>
          <p:nvPr/>
        </p:nvSpPr>
        <p:spPr>
          <a:xfrm>
            <a:off x="2346158" y="2497345"/>
            <a:ext cx="2037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改变图片的颜色和形状</a:t>
            </a:r>
          </a:p>
        </p:txBody>
      </p:sp>
      <p:sp>
        <p:nvSpPr>
          <p:cNvPr id="22" name="矩形: 剪去对角 21">
            <a:extLst>
              <a:ext uri="{FF2B5EF4-FFF2-40B4-BE49-F238E27FC236}">
                <a16:creationId xmlns:a16="http://schemas.microsoft.com/office/drawing/2014/main" id="{B6E8F405-68E8-FF2B-59B9-68E6CC96AA57}"/>
              </a:ext>
            </a:extLst>
          </p:cNvPr>
          <p:cNvSpPr/>
          <p:nvPr/>
        </p:nvSpPr>
        <p:spPr>
          <a:xfrm>
            <a:off x="409074" y="1275347"/>
            <a:ext cx="1828800" cy="481264"/>
          </a:xfrm>
          <a:prstGeom prst="snip2Diag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13.1</a:t>
            </a:r>
            <a:r>
              <a:rPr lang="zh-CN" altLang="en-US" b="1" dirty="0">
                <a:solidFill>
                  <a:schemeClr val="tx1"/>
                </a:solidFill>
              </a:rPr>
              <a:t>数据增广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A2234AB-EEFD-10EF-8A13-23984650DA93}"/>
              </a:ext>
            </a:extLst>
          </p:cNvPr>
          <p:cNvSpPr/>
          <p:nvPr/>
        </p:nvSpPr>
        <p:spPr>
          <a:xfrm>
            <a:off x="533168" y="4291473"/>
            <a:ext cx="1042968" cy="86363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增广方法</a:t>
            </a:r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8864A60A-F380-63C6-6426-14A4F389F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5696" y="3712434"/>
            <a:ext cx="490462" cy="21295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E2E7C49-424A-DFD4-5E13-678D6E2FF8A6}"/>
              </a:ext>
            </a:extLst>
          </p:cNvPr>
          <p:cNvSpPr txBox="1"/>
          <p:nvPr/>
        </p:nvSpPr>
        <p:spPr>
          <a:xfrm>
            <a:off x="2346158" y="3639267"/>
            <a:ext cx="49250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翻转（上下，左右）和裁剪（随机高宽比</a:t>
            </a:r>
            <a:r>
              <a:rPr lang="en-US" altLang="zh-CN" dirty="0"/>
              <a:t>/</a:t>
            </a:r>
            <a:r>
              <a:rPr lang="zh-CN" altLang="en-US" dirty="0"/>
              <a:t>大小</a:t>
            </a:r>
            <a:r>
              <a:rPr lang="en-US" altLang="zh-CN" dirty="0"/>
              <a:t>/</a:t>
            </a:r>
            <a:r>
              <a:rPr lang="zh-CN" altLang="en-US" dirty="0"/>
              <a:t>位置）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改变颜色：色调、饱和度、明亮度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结合多种图像增广方法，</a:t>
            </a:r>
            <a:r>
              <a:rPr lang="en-US" altLang="zh-CN" dirty="0" err="1"/>
              <a:t>imgaug</a:t>
            </a:r>
            <a:r>
              <a:rPr lang="zh-CN" altLang="en-US" dirty="0"/>
              <a:t>库</a:t>
            </a: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C1C6FA-DDD1-5DB8-3800-BFD669CBC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715" y="1275346"/>
            <a:ext cx="3505459" cy="2153653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94D9E190-67DD-A5BD-6C0C-A178C0EEA13E}"/>
              </a:ext>
            </a:extLst>
          </p:cNvPr>
          <p:cNvSpPr/>
          <p:nvPr/>
        </p:nvSpPr>
        <p:spPr>
          <a:xfrm>
            <a:off x="7591926" y="3639267"/>
            <a:ext cx="1046748" cy="5477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Adam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23C56400-CCA7-E09C-026F-DFDBC9B45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74" y="3653441"/>
            <a:ext cx="3074154" cy="2322095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A583BA-CBDA-EDB5-3A24-0E822062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/>
              <a:t>汇报学生：</a:t>
            </a:r>
            <a:r>
              <a:rPr lang="en-US" altLang="zh-CN"/>
              <a:t>xxxx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420B9E-9623-9068-4D0C-B809CF21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9447609C-2C13-1B9A-E3B7-224C388A943A}"/>
              </a:ext>
            </a:extLst>
          </p:cNvPr>
          <p:cNvSpPr txBox="1">
            <a:spLocks/>
          </p:cNvSpPr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本周工作内容总结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41E9A6BA-7EA9-F9D0-6FCF-3BF24B95A478}"/>
              </a:ext>
            </a:extLst>
          </p:cNvPr>
          <p:cNvSpPr/>
          <p:nvPr/>
        </p:nvSpPr>
        <p:spPr>
          <a:xfrm>
            <a:off x="409074" y="1275347"/>
            <a:ext cx="1828800" cy="481264"/>
          </a:xfrm>
          <a:prstGeom prst="snip2Diag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13.2</a:t>
            </a:r>
            <a:r>
              <a:rPr lang="zh-CN" altLang="en-US" b="1" dirty="0"/>
              <a:t>微调</a:t>
            </a:r>
          </a:p>
        </p:txBody>
      </p:sp>
      <p:sp>
        <p:nvSpPr>
          <p:cNvPr id="2" name="思想气泡: 云 1">
            <a:extLst>
              <a:ext uri="{FF2B5EF4-FFF2-40B4-BE49-F238E27FC236}">
                <a16:creationId xmlns:a16="http://schemas.microsoft.com/office/drawing/2014/main" id="{EDC93EF4-CDA8-4F59-8E01-B8617ED4056A}"/>
              </a:ext>
            </a:extLst>
          </p:cNvPr>
          <p:cNvSpPr/>
          <p:nvPr/>
        </p:nvSpPr>
        <p:spPr>
          <a:xfrm>
            <a:off x="2935705" y="2881547"/>
            <a:ext cx="2249262" cy="771894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标注一个数据集很贵</a:t>
            </a: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8EBBEB3F-CA34-2581-A31A-8C75209E1176}"/>
              </a:ext>
            </a:extLst>
          </p:cNvPr>
          <p:cNvSpPr/>
          <p:nvPr/>
        </p:nvSpPr>
        <p:spPr>
          <a:xfrm>
            <a:off x="1323474" y="2165684"/>
            <a:ext cx="252663" cy="11790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单圆角 10">
            <a:extLst>
              <a:ext uri="{FF2B5EF4-FFF2-40B4-BE49-F238E27FC236}">
                <a16:creationId xmlns:a16="http://schemas.microsoft.com/office/drawing/2014/main" id="{C00CF6C3-C848-71B0-9699-30BFAAB95E8A}"/>
              </a:ext>
            </a:extLst>
          </p:cNvPr>
          <p:cNvSpPr/>
          <p:nvPr/>
        </p:nvSpPr>
        <p:spPr>
          <a:xfrm>
            <a:off x="189139" y="2574758"/>
            <a:ext cx="1134335" cy="365125"/>
          </a:xfrm>
          <a:prstGeom prst="round1Rect">
            <a:avLst/>
          </a:prstGeom>
          <a:solidFill>
            <a:srgbClr val="4B4B4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神经网络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D5463EC-5F99-5B7A-1B46-9DA3BDCFA950}"/>
              </a:ext>
            </a:extLst>
          </p:cNvPr>
          <p:cNvSpPr txBox="1"/>
          <p:nvPr/>
        </p:nvSpPr>
        <p:spPr>
          <a:xfrm>
            <a:off x="1576137" y="1997243"/>
            <a:ext cx="145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特征提取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915482-2183-90BE-F9B8-AFCAB0EDA2DE}"/>
              </a:ext>
            </a:extLst>
          </p:cNvPr>
          <p:cNvSpPr txBox="1"/>
          <p:nvPr/>
        </p:nvSpPr>
        <p:spPr>
          <a:xfrm>
            <a:off x="1576136" y="3169773"/>
            <a:ext cx="145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线性分类器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55AE8B28-56BA-F6AE-855D-DAD08E067BC1}"/>
              </a:ext>
            </a:extLst>
          </p:cNvPr>
          <p:cNvSpPr/>
          <p:nvPr/>
        </p:nvSpPr>
        <p:spPr>
          <a:xfrm>
            <a:off x="3729789" y="4427622"/>
            <a:ext cx="733927" cy="4903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C7C0F2B-6EE9-5AC9-5485-F47231C20E34}"/>
              </a:ext>
            </a:extLst>
          </p:cNvPr>
          <p:cNvSpPr txBox="1"/>
          <p:nvPr/>
        </p:nvSpPr>
        <p:spPr>
          <a:xfrm>
            <a:off x="4463716" y="4531135"/>
            <a:ext cx="116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迁移学习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590CE34-4B29-48D1-2DFD-10E7DB8B1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968" y="1429324"/>
            <a:ext cx="3441674" cy="1795082"/>
          </a:xfrm>
          <a:prstGeom prst="rect">
            <a:avLst/>
          </a:prstGeom>
        </p:spPr>
      </p:pic>
      <p:sp>
        <p:nvSpPr>
          <p:cNvPr id="23" name="左大括号 22">
            <a:extLst>
              <a:ext uri="{FF2B5EF4-FFF2-40B4-BE49-F238E27FC236}">
                <a16:creationId xmlns:a16="http://schemas.microsoft.com/office/drawing/2014/main" id="{3668F88B-01E5-3497-17C6-327AA648DED4}"/>
              </a:ext>
            </a:extLst>
          </p:cNvPr>
          <p:cNvSpPr/>
          <p:nvPr/>
        </p:nvSpPr>
        <p:spPr>
          <a:xfrm rot="5400000">
            <a:off x="6931390" y="3010082"/>
            <a:ext cx="300146" cy="12470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1A4D725-57E2-8A23-54F0-8E1281068DA5}"/>
              </a:ext>
            </a:extLst>
          </p:cNvPr>
          <p:cNvSpPr txBox="1"/>
          <p:nvPr/>
        </p:nvSpPr>
        <p:spPr>
          <a:xfrm>
            <a:off x="5660774" y="3852376"/>
            <a:ext cx="348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更小的学习率     更少的数据迭代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9A9DE182-179D-70C7-2B12-E1B1F3A1CC13}"/>
                  </a:ext>
                </a:extLst>
              </p14:cNvPr>
              <p14:cNvContentPartPr/>
              <p14:nvPr/>
            </p14:nvContentPartPr>
            <p14:xfrm>
              <a:off x="1624168" y="5377926"/>
              <a:ext cx="317160" cy="27684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9A9DE182-179D-70C7-2B12-E1B1F3A1CC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8048" y="5371806"/>
                <a:ext cx="32940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AAB36CCC-F15F-EE5A-8725-78D98DB73359}"/>
                  </a:ext>
                </a:extLst>
              </p14:cNvPr>
              <p14:cNvContentPartPr/>
              <p14:nvPr/>
            </p14:nvContentPartPr>
            <p14:xfrm>
              <a:off x="1326448" y="5774646"/>
              <a:ext cx="69480" cy="10080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AAB36CCC-F15F-EE5A-8725-78D98DB733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20328" y="5768526"/>
                <a:ext cx="81720" cy="11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组合 54">
            <a:extLst>
              <a:ext uri="{FF2B5EF4-FFF2-40B4-BE49-F238E27FC236}">
                <a16:creationId xmlns:a16="http://schemas.microsoft.com/office/drawing/2014/main" id="{FB52B8F1-0FC2-0407-FB08-CABA74BA4A91}"/>
              </a:ext>
            </a:extLst>
          </p:cNvPr>
          <p:cNvGrpSpPr/>
          <p:nvPr/>
        </p:nvGrpSpPr>
        <p:grpSpPr>
          <a:xfrm>
            <a:off x="1239328" y="5821806"/>
            <a:ext cx="1307520" cy="509040"/>
            <a:chOff x="1239328" y="5821806"/>
            <a:chExt cx="1307520" cy="50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562960FC-7DBE-B35D-B43D-A725EFB4789B}"/>
                    </a:ext>
                  </a:extLst>
                </p14:cNvPr>
                <p14:cNvContentPartPr/>
                <p14:nvPr/>
              </p14:nvContentPartPr>
              <p14:xfrm>
                <a:off x="1405288" y="5821806"/>
                <a:ext cx="153000" cy="3744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562960FC-7DBE-B35D-B43D-A725EFB4789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99168" y="5815686"/>
                  <a:ext cx="1652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A276A2AA-5F8F-0640-124F-FD9711587BB5}"/>
                    </a:ext>
                  </a:extLst>
                </p14:cNvPr>
                <p14:cNvContentPartPr/>
                <p14:nvPr/>
              </p14:nvContentPartPr>
              <p14:xfrm>
                <a:off x="1407448" y="5919006"/>
                <a:ext cx="22320" cy="5940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A276A2AA-5F8F-0640-124F-FD9711587BB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01328" y="5912886"/>
                  <a:ext cx="345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D442A14D-CF88-D58B-60B9-2A1F82BCBF35}"/>
                    </a:ext>
                  </a:extLst>
                </p14:cNvPr>
                <p14:cNvContentPartPr/>
                <p14:nvPr/>
              </p14:nvContentPartPr>
              <p14:xfrm>
                <a:off x="1516888" y="5895246"/>
                <a:ext cx="95040" cy="15084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D442A14D-CF88-D58B-60B9-2A1F82BCBF3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10768" y="5889126"/>
                  <a:ext cx="1072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1148B8B8-4D15-28DE-D9B1-F6C99BFD4027}"/>
                    </a:ext>
                  </a:extLst>
                </p14:cNvPr>
                <p14:cNvContentPartPr/>
                <p14:nvPr/>
              </p14:nvContentPartPr>
              <p14:xfrm>
                <a:off x="1447048" y="5965806"/>
                <a:ext cx="124920" cy="4572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1148B8B8-4D15-28DE-D9B1-F6C99BFD40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40928" y="5959686"/>
                  <a:ext cx="1371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FBE5EAB5-C7A6-E7E3-A686-45296D7581A0}"/>
                    </a:ext>
                  </a:extLst>
                </p14:cNvPr>
                <p14:cNvContentPartPr/>
                <p14:nvPr/>
              </p14:nvContentPartPr>
              <p14:xfrm>
                <a:off x="1395568" y="6015126"/>
                <a:ext cx="160920" cy="36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FBE5EAB5-C7A6-E7E3-A686-45296D7581A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89448" y="6009006"/>
                  <a:ext cx="1731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23D95A4C-4676-66C5-0693-F8ACE2E5F354}"/>
                    </a:ext>
                  </a:extLst>
                </p14:cNvPr>
                <p14:cNvContentPartPr/>
                <p14:nvPr/>
              </p14:nvContentPartPr>
              <p14:xfrm>
                <a:off x="1239328" y="6003246"/>
                <a:ext cx="204480" cy="21564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23D95A4C-4676-66C5-0693-F8ACE2E5F35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33208" y="5997126"/>
                  <a:ext cx="2167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1AB9CFEE-A1EE-5306-B12A-57AB9B32FE9C}"/>
                    </a:ext>
                  </a:extLst>
                </p14:cNvPr>
                <p14:cNvContentPartPr/>
                <p14:nvPr/>
              </p14:nvContentPartPr>
              <p14:xfrm>
                <a:off x="1344808" y="6118806"/>
                <a:ext cx="354240" cy="10656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1AB9CFEE-A1EE-5306-B12A-57AB9B32FE9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38688" y="6112686"/>
                  <a:ext cx="3664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93663023-8E4B-20DC-F32F-0E6A9F117856}"/>
                    </a:ext>
                  </a:extLst>
                </p14:cNvPr>
                <p14:cNvContentPartPr/>
                <p14:nvPr/>
              </p14:nvContentPartPr>
              <p14:xfrm>
                <a:off x="1527328" y="6135726"/>
                <a:ext cx="150480" cy="15624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93663023-8E4B-20DC-F32F-0E6A9F11785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21208" y="6129606"/>
                  <a:ext cx="1627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829A36EB-7B21-E252-636B-CCA46094D7B4}"/>
                    </a:ext>
                  </a:extLst>
                </p14:cNvPr>
                <p14:cNvContentPartPr/>
                <p14:nvPr/>
              </p14:nvContentPartPr>
              <p14:xfrm>
                <a:off x="1816048" y="5929446"/>
                <a:ext cx="246240" cy="17604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829A36EB-7B21-E252-636B-CCA46094D7B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09928" y="5923326"/>
                  <a:ext cx="2584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10A699BB-2FAA-7D33-87A8-99329FCE6FF8}"/>
                    </a:ext>
                  </a:extLst>
                </p14:cNvPr>
                <p14:cNvContentPartPr/>
                <p14:nvPr/>
              </p14:nvContentPartPr>
              <p14:xfrm>
                <a:off x="1582048" y="5883366"/>
                <a:ext cx="355320" cy="31608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10A699BB-2FAA-7D33-87A8-99329FCE6FF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75928" y="5877246"/>
                  <a:ext cx="3675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7A083D14-23CC-DAC6-DBC7-2E8C1764F7A4}"/>
                    </a:ext>
                  </a:extLst>
                </p14:cNvPr>
                <p14:cNvContentPartPr/>
                <p14:nvPr/>
              </p14:nvContentPartPr>
              <p14:xfrm>
                <a:off x="1744048" y="6112326"/>
                <a:ext cx="275400" cy="4752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7A083D14-23CC-DAC6-DBC7-2E8C1764F7A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37928" y="6106206"/>
                  <a:ext cx="2876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6AEC3AD7-11A5-1241-946F-72FF8B4CA1F6}"/>
                    </a:ext>
                  </a:extLst>
                </p14:cNvPr>
                <p14:cNvContentPartPr/>
                <p14:nvPr/>
              </p14:nvContentPartPr>
              <p14:xfrm>
                <a:off x="1805248" y="6099726"/>
                <a:ext cx="168120" cy="13572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6AEC3AD7-11A5-1241-946F-72FF8B4CA1F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99128" y="6093606"/>
                  <a:ext cx="1803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90D6F868-02E1-DE1D-97AC-FA93E5144070}"/>
                    </a:ext>
                  </a:extLst>
                </p14:cNvPr>
                <p14:cNvContentPartPr/>
                <p14:nvPr/>
              </p14:nvContentPartPr>
              <p14:xfrm>
                <a:off x="1804168" y="6207726"/>
                <a:ext cx="100440" cy="36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90D6F868-02E1-DE1D-97AC-FA93E514407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98048" y="6201606"/>
                  <a:ext cx="1126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F41688DA-6B29-851E-D410-709EFFDFC4E2}"/>
                    </a:ext>
                  </a:extLst>
                </p14:cNvPr>
                <p14:cNvContentPartPr/>
                <p14:nvPr/>
              </p14:nvContentPartPr>
              <p14:xfrm>
                <a:off x="2081008" y="6207726"/>
                <a:ext cx="360" cy="1224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F41688DA-6B29-851E-D410-709EFFDFC4E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74888" y="6201606"/>
                  <a:ext cx="126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27271502-85E3-4EAC-C0DF-37AD81F24B21}"/>
                    </a:ext>
                  </a:extLst>
                </p14:cNvPr>
                <p14:cNvContentPartPr/>
                <p14:nvPr/>
              </p14:nvContentPartPr>
              <p14:xfrm>
                <a:off x="2334088" y="5892366"/>
                <a:ext cx="21600" cy="4968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27271502-85E3-4EAC-C0DF-37AD81F24B2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27968" y="5886246"/>
                  <a:ext cx="338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E55543A0-FC0F-415E-57D7-133220421582}"/>
                    </a:ext>
                  </a:extLst>
                </p14:cNvPr>
                <p14:cNvContentPartPr/>
                <p14:nvPr/>
              </p14:nvContentPartPr>
              <p14:xfrm>
                <a:off x="2153008" y="5967246"/>
                <a:ext cx="285120" cy="6228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E55543A0-FC0F-415E-57D7-13322042158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46888" y="5961126"/>
                  <a:ext cx="2973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B9B87D71-2CBE-4897-BD08-7FD803646D15}"/>
                    </a:ext>
                  </a:extLst>
                </p14:cNvPr>
                <p14:cNvContentPartPr/>
                <p14:nvPr/>
              </p14:nvContentPartPr>
              <p14:xfrm>
                <a:off x="1864288" y="6039606"/>
                <a:ext cx="349560" cy="24300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B9B87D71-2CBE-4897-BD08-7FD803646D1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58168" y="6033486"/>
                  <a:ext cx="3618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DEA56BAA-4900-460E-133E-60B76809D93C}"/>
                    </a:ext>
                  </a:extLst>
                </p14:cNvPr>
                <p14:cNvContentPartPr/>
                <p14:nvPr/>
              </p14:nvContentPartPr>
              <p14:xfrm>
                <a:off x="2261728" y="6099366"/>
                <a:ext cx="94320" cy="1296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DEA56BAA-4900-460E-133E-60B76809D93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55608" y="6093246"/>
                  <a:ext cx="1065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FFF9DDD8-90F1-787A-6C45-28BF82E8ED0A}"/>
                    </a:ext>
                  </a:extLst>
                </p14:cNvPr>
                <p14:cNvContentPartPr/>
                <p14:nvPr/>
              </p14:nvContentPartPr>
              <p14:xfrm>
                <a:off x="2316808" y="6063366"/>
                <a:ext cx="5040" cy="7920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FFF9DDD8-90F1-787A-6C45-28BF82E8ED0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10688" y="6057246"/>
                  <a:ext cx="172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EBE123BB-3276-7E6F-B721-41BAF0CC513F}"/>
                    </a:ext>
                  </a:extLst>
                </p14:cNvPr>
                <p14:cNvContentPartPr/>
                <p14:nvPr/>
              </p14:nvContentPartPr>
              <p14:xfrm>
                <a:off x="2420488" y="6075246"/>
                <a:ext cx="21600" cy="9792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EBE123BB-3276-7E6F-B721-41BAF0CC513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14368" y="6069126"/>
                  <a:ext cx="338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6E07AD57-308C-6B47-82E1-22B38D5A33BC}"/>
                    </a:ext>
                  </a:extLst>
                </p14:cNvPr>
                <p14:cNvContentPartPr/>
                <p14:nvPr/>
              </p14:nvContentPartPr>
              <p14:xfrm>
                <a:off x="2321488" y="6172086"/>
                <a:ext cx="107280" cy="1440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6E07AD57-308C-6B47-82E1-22B38D5A33B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15368" y="6165966"/>
                  <a:ext cx="1195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E8485FE4-F561-E2EA-AFA5-A5897EBDE802}"/>
                    </a:ext>
                  </a:extLst>
                </p14:cNvPr>
                <p14:cNvContentPartPr/>
                <p14:nvPr/>
              </p14:nvContentPartPr>
              <p14:xfrm>
                <a:off x="2118808" y="6219606"/>
                <a:ext cx="276840" cy="11124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E8485FE4-F561-E2EA-AFA5-A5897EBDE80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112688" y="6213486"/>
                  <a:ext cx="2890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BF6A14EF-4F41-FCD2-BC1A-8835123E480D}"/>
                    </a:ext>
                  </a:extLst>
                </p14:cNvPr>
                <p14:cNvContentPartPr/>
                <p14:nvPr/>
              </p14:nvContentPartPr>
              <p14:xfrm>
                <a:off x="2225368" y="6244086"/>
                <a:ext cx="321480" cy="8496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BF6A14EF-4F41-FCD2-BC1A-8835123E480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19248" y="6237966"/>
                  <a:ext cx="333720" cy="97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448ACD39-0630-FA1E-380A-6D3D71DD99AC}"/>
              </a:ext>
            </a:extLst>
          </p:cNvPr>
          <p:cNvSpPr txBox="1"/>
          <p:nvPr/>
        </p:nvSpPr>
        <p:spPr>
          <a:xfrm>
            <a:off x="5630779" y="4704347"/>
            <a:ext cx="2995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低层次特征（接近输入）更加通用（固定），高层次特征更跟数据集相关</a:t>
            </a:r>
          </a:p>
        </p:txBody>
      </p:sp>
    </p:spTree>
    <p:extLst>
      <p:ext uri="{BB962C8B-B14F-4D97-AF65-F5344CB8AC3E}">
        <p14:creationId xmlns:p14="http://schemas.microsoft.com/office/powerpoint/2010/main" val="94481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012046-792E-BD39-CE77-C564DEF8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/>
              <a:t>汇报学生：</a:t>
            </a:r>
            <a:r>
              <a:rPr lang="en-US" altLang="zh-CN"/>
              <a:t>xxxx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0BCFE2-C8C6-F810-9ABE-4151C588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5B0B68C3-0EBA-1842-61B1-2D62AB24C0E6}"/>
              </a:ext>
            </a:extLst>
          </p:cNvPr>
          <p:cNvSpPr txBox="1">
            <a:spLocks/>
          </p:cNvSpPr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本周工作内容总结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0308919C-BDCD-C34C-97B4-F842C6F0BB72}"/>
              </a:ext>
            </a:extLst>
          </p:cNvPr>
          <p:cNvSpPr/>
          <p:nvPr/>
        </p:nvSpPr>
        <p:spPr>
          <a:xfrm>
            <a:off x="409073" y="1275347"/>
            <a:ext cx="2863515" cy="481264"/>
          </a:xfrm>
          <a:prstGeom prst="snip2Diag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13.3</a:t>
            </a:r>
            <a:r>
              <a:rPr lang="zh-CN" altLang="en-US" b="1" dirty="0"/>
              <a:t>目标检测和边界框</a:t>
            </a:r>
          </a:p>
        </p:txBody>
      </p:sp>
      <p:sp>
        <p:nvSpPr>
          <p:cNvPr id="8" name="矩形: 单圆角 7">
            <a:extLst>
              <a:ext uri="{FF2B5EF4-FFF2-40B4-BE49-F238E27FC236}">
                <a16:creationId xmlns:a16="http://schemas.microsoft.com/office/drawing/2014/main" id="{3F27560B-50D2-AA77-023E-84084E030860}"/>
              </a:ext>
            </a:extLst>
          </p:cNvPr>
          <p:cNvSpPr/>
          <p:nvPr/>
        </p:nvSpPr>
        <p:spPr>
          <a:xfrm>
            <a:off x="189139" y="2069432"/>
            <a:ext cx="1338872" cy="481264"/>
          </a:xfrm>
          <a:prstGeom prst="round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目标检测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DDE796-DF8B-45F3-1BF9-85EB9C8E454D}"/>
              </a:ext>
            </a:extLst>
          </p:cNvPr>
          <p:cNvSpPr txBox="1"/>
          <p:nvPr/>
        </p:nvSpPr>
        <p:spPr>
          <a:xfrm>
            <a:off x="1624263" y="212539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得到图片中物体对象的类别及其具体位置</a:t>
            </a:r>
          </a:p>
        </p:txBody>
      </p:sp>
      <p:sp>
        <p:nvSpPr>
          <p:cNvPr id="11" name="矩形: 单圆角 10">
            <a:extLst>
              <a:ext uri="{FF2B5EF4-FFF2-40B4-BE49-F238E27FC236}">
                <a16:creationId xmlns:a16="http://schemas.microsoft.com/office/drawing/2014/main" id="{41A0B7FC-2E01-0928-31A9-8D19718401A9}"/>
              </a:ext>
            </a:extLst>
          </p:cNvPr>
          <p:cNvSpPr/>
          <p:nvPr/>
        </p:nvSpPr>
        <p:spPr>
          <a:xfrm>
            <a:off x="189139" y="2760698"/>
            <a:ext cx="1338872" cy="481264"/>
          </a:xfrm>
          <a:prstGeom prst="round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边界框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068F24B-756B-E822-15EA-0ACBEAEBE90B}"/>
              </a:ext>
            </a:extLst>
          </p:cNvPr>
          <p:cNvSpPr txBox="1"/>
          <p:nvPr/>
        </p:nvSpPr>
        <p:spPr>
          <a:xfrm>
            <a:off x="1536031" y="2816664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描述对象的空间位置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AD62177-C774-23C3-5A14-154524AA9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010" y="3554783"/>
            <a:ext cx="3697832" cy="253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8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2AC8E91-F6D2-BCD2-11ED-39B35653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/>
              <a:t>汇报学生：</a:t>
            </a:r>
            <a:r>
              <a:rPr lang="en-US" altLang="zh-CN"/>
              <a:t>xxxx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6750409-01C5-C54B-5DAC-FF863717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标题 5">
            <a:extLst>
              <a:ext uri="{FF2B5EF4-FFF2-40B4-BE49-F238E27FC236}">
                <a16:creationId xmlns:a16="http://schemas.microsoft.com/office/drawing/2014/main" id="{983AA061-82AD-4088-F8CA-5AF7661C8CA6}"/>
              </a:ext>
            </a:extLst>
          </p:cNvPr>
          <p:cNvSpPr txBox="1">
            <a:spLocks/>
          </p:cNvSpPr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本周工作内容总结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: 剪去对角 4">
            <a:extLst>
              <a:ext uri="{FF2B5EF4-FFF2-40B4-BE49-F238E27FC236}">
                <a16:creationId xmlns:a16="http://schemas.microsoft.com/office/drawing/2014/main" id="{1D0616F0-AA23-4F4E-83CF-AC611A2DEBCF}"/>
              </a:ext>
            </a:extLst>
          </p:cNvPr>
          <p:cNvSpPr/>
          <p:nvPr/>
        </p:nvSpPr>
        <p:spPr>
          <a:xfrm>
            <a:off x="409074" y="1275347"/>
            <a:ext cx="1395664" cy="481264"/>
          </a:xfrm>
          <a:prstGeom prst="snip2Diag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13.4</a:t>
            </a:r>
            <a:r>
              <a:rPr lang="zh-CN" altLang="en-US" b="1" dirty="0"/>
              <a:t>锚框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1B52D5-E314-DE7B-9CB4-2B8C7F6458A9}"/>
              </a:ext>
            </a:extLst>
          </p:cNvPr>
          <p:cNvSpPr txBox="1"/>
          <p:nvPr/>
        </p:nvSpPr>
        <p:spPr>
          <a:xfrm>
            <a:off x="246649" y="1861977"/>
            <a:ext cx="185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多个边界框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4FF835A-73BB-252B-C960-BF2D6AEC51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89"/>
          <a:stretch>
            <a:fillRect/>
          </a:stretch>
        </p:blipFill>
        <p:spPr>
          <a:xfrm>
            <a:off x="1881082" y="1143627"/>
            <a:ext cx="3155995" cy="239959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52C4B81-8466-90CC-5B21-C8A2F1F9D07D}"/>
              </a:ext>
            </a:extLst>
          </p:cNvPr>
          <p:cNvSpPr txBox="1"/>
          <p:nvPr/>
        </p:nvSpPr>
        <p:spPr>
          <a:xfrm>
            <a:off x="0" y="3862137"/>
            <a:ext cx="271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</a:t>
            </a:r>
            <a:r>
              <a:rPr lang="zh-CN" altLang="en-US" dirty="0"/>
              <a:t>交并比（</a:t>
            </a:r>
            <a:r>
              <a:rPr lang="en-US" altLang="zh-CN" dirty="0" err="1"/>
              <a:t>loU</a:t>
            </a:r>
            <a:r>
              <a:rPr lang="zh-CN" altLang="en-US" dirty="0"/>
              <a:t>）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A1FFBAE-6690-7CA8-F2CA-99987D7B6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13" y="4308065"/>
            <a:ext cx="2391109" cy="100979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006A6B6-AD60-5AA4-C2DC-DE8736197158}"/>
              </a:ext>
            </a:extLst>
          </p:cNvPr>
          <p:cNvSpPr/>
          <p:nvPr/>
        </p:nvSpPr>
        <p:spPr>
          <a:xfrm>
            <a:off x="4812632" y="1167063"/>
            <a:ext cx="45719" cy="5041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3A792A5-797B-0823-A10D-E4F2214FD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843" y="1029404"/>
            <a:ext cx="3982005" cy="275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9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54DE713-D8EA-CA6E-D91D-CAC58C7F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/>
              <a:t>汇报学生：</a:t>
            </a:r>
            <a:r>
              <a:rPr lang="en-US" altLang="zh-CN"/>
              <a:t>xxxx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84C46B0-632E-285D-8FF6-718AFA25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65417E21-AA18-A202-1A83-5D2BB5349894}"/>
              </a:ext>
            </a:extLst>
          </p:cNvPr>
          <p:cNvSpPr txBox="1">
            <a:spLocks/>
          </p:cNvSpPr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本周工作内容总结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B1437B5D-613E-D17A-0E9A-BA1AEF443420}"/>
              </a:ext>
            </a:extLst>
          </p:cNvPr>
          <p:cNvSpPr/>
          <p:nvPr/>
        </p:nvSpPr>
        <p:spPr>
          <a:xfrm>
            <a:off x="409074" y="1275347"/>
            <a:ext cx="1395664" cy="481264"/>
          </a:xfrm>
          <a:prstGeom prst="snip2Diag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13.5</a:t>
            </a:r>
            <a:r>
              <a:rPr lang="zh-CN" altLang="en-US" b="1" dirty="0"/>
              <a:t>多尺度锚框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A7E6450-358E-AF08-20D6-B97D00B47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55" y="3092116"/>
            <a:ext cx="3960023" cy="306001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3B535CE-C88A-3446-5CF6-DB5B3CA6A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913" y="3092116"/>
            <a:ext cx="3960024" cy="283421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8C33109-B1D5-683B-828F-12D1A0BC4709}"/>
              </a:ext>
            </a:extLst>
          </p:cNvPr>
          <p:cNvSpPr txBox="1"/>
          <p:nvPr/>
        </p:nvSpPr>
        <p:spPr>
          <a:xfrm>
            <a:off x="745958" y="1997242"/>
            <a:ext cx="5711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在多个尺度下，可以生成不同尺寸的锚框来检测不同尺寸的目标</a:t>
            </a:r>
            <a:endParaRPr lang="en-US" altLang="zh-CN" dirty="0"/>
          </a:p>
          <a:p>
            <a:r>
              <a:rPr lang="zh-CN" altLang="en-US" dirty="0"/>
              <a:t>通过定义特征图的形状，可以决定任何图像上均匀采样的锚框的中心。</a:t>
            </a:r>
          </a:p>
          <a:p>
            <a:endParaRPr lang="zh-CN" altLang="en-US" dirty="0"/>
          </a:p>
        </p:txBody>
      </p:sp>
      <p:sp>
        <p:nvSpPr>
          <p:cNvPr id="13" name="对话气泡: 椭圆形 12">
            <a:extLst>
              <a:ext uri="{FF2B5EF4-FFF2-40B4-BE49-F238E27FC236}">
                <a16:creationId xmlns:a16="http://schemas.microsoft.com/office/drawing/2014/main" id="{5430F69D-85AD-CBD9-95FC-1FE622D00FD8}"/>
              </a:ext>
            </a:extLst>
          </p:cNvPr>
          <p:cNvSpPr/>
          <p:nvPr/>
        </p:nvSpPr>
        <p:spPr>
          <a:xfrm>
            <a:off x="6457950" y="1756611"/>
            <a:ext cx="2057400" cy="974558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减少锚框的数量</a:t>
            </a:r>
          </a:p>
        </p:txBody>
      </p:sp>
    </p:spTree>
    <p:extLst>
      <p:ext uri="{BB962C8B-B14F-4D97-AF65-F5344CB8AC3E}">
        <p14:creationId xmlns:p14="http://schemas.microsoft.com/office/powerpoint/2010/main" val="202893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85089D0-17BB-222A-C4CD-0A61FAE7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/>
              <a:t>汇报学生：</a:t>
            </a:r>
            <a:r>
              <a:rPr lang="en-US" altLang="zh-CN"/>
              <a:t>xxxx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CC485EE-B2BC-406C-7F7A-5BD049B9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标题 5">
            <a:extLst>
              <a:ext uri="{FF2B5EF4-FFF2-40B4-BE49-F238E27FC236}">
                <a16:creationId xmlns:a16="http://schemas.microsoft.com/office/drawing/2014/main" id="{465D6622-158F-CDBB-89BF-C370A3753B8B}"/>
              </a:ext>
            </a:extLst>
          </p:cNvPr>
          <p:cNvSpPr txBox="1">
            <a:spLocks/>
          </p:cNvSpPr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本周工作内容总结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: 剪去对角 4">
            <a:extLst>
              <a:ext uri="{FF2B5EF4-FFF2-40B4-BE49-F238E27FC236}">
                <a16:creationId xmlns:a16="http://schemas.microsoft.com/office/drawing/2014/main" id="{4D121065-B0E5-DB5D-70D0-F89F7D26256C}"/>
              </a:ext>
            </a:extLst>
          </p:cNvPr>
          <p:cNvSpPr/>
          <p:nvPr/>
        </p:nvSpPr>
        <p:spPr>
          <a:xfrm>
            <a:off x="409074" y="1275347"/>
            <a:ext cx="2442410" cy="481264"/>
          </a:xfrm>
          <a:prstGeom prst="snip2Diag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13.6</a:t>
            </a:r>
            <a:r>
              <a:rPr lang="zh-CN" altLang="en-US" b="1" dirty="0"/>
              <a:t>目标检测数据集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4C4BA9-DE78-7F43-CDB8-30CAF5932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05" y="2369448"/>
            <a:ext cx="7146758" cy="285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4061</TotalTime>
  <Words>956</Words>
  <Application>Microsoft Office PowerPoint</Application>
  <PresentationFormat>全屏显示(4:3)</PresentationFormat>
  <Paragraphs>146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微软雅黑</vt:lpstr>
      <vt:lpstr>Arial</vt:lpstr>
      <vt:lpstr>Calibri</vt:lpstr>
      <vt:lpstr>Gill Sans MT</vt:lpstr>
      <vt:lpstr>Office 主题​​</vt:lpstr>
      <vt:lpstr>每周工作汇报</vt:lpstr>
      <vt:lpstr>PowerPoint 演示文稿</vt:lpstr>
      <vt:lpstr>PowerPoint 演示文稿</vt:lpstr>
      <vt:lpstr>本周工作内容总结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for your attention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Non-coherent Massive MIMO Systems Base on Constellation Design</dc:title>
  <dc:creator>xie hui qiang</dc:creator>
  <cp:lastModifiedBy>e32095</cp:lastModifiedBy>
  <cp:revision>134</cp:revision>
  <dcterms:created xsi:type="dcterms:W3CDTF">2019-05-14T04:13:00Z</dcterms:created>
  <dcterms:modified xsi:type="dcterms:W3CDTF">2025-07-15T14:40:38Z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48F8554A7E3C4F00972110624D7F2A4A_12</vt:lpwstr>
  </property>
  <property fmtid="{D5CDD505-2E9C-101B-9397-08002B2CF9AE}" pid="3" name="KSOProductBuildVer">
    <vt:lpwstr>2052-12.1.0.20784</vt:lpwstr>
  </property>
</Properties>
</file>