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93" r:id="rId4"/>
    <p:sldId id="295" r:id="rId5"/>
    <p:sldId id="294" r:id="rId6"/>
    <p:sldId id="277" r:id="rId7"/>
    <p:sldId id="282" r:id="rId8"/>
    <p:sldId id="283" r:id="rId9"/>
    <p:sldId id="284" r:id="rId10"/>
    <p:sldId id="285" r:id="rId11"/>
    <p:sldId id="2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3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300" y="3863340"/>
            <a:ext cx="2867025" cy="1242060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李家杰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8940" y="1275080"/>
            <a:ext cx="2451735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8.1</a:t>
            </a:r>
            <a:r>
              <a:rPr lang="zh-CN" altLang="en-US" b="1" dirty="0">
                <a:solidFill>
                  <a:schemeClr val="tx1"/>
                </a:solidFill>
              </a:rPr>
              <a:t>序列模型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940" y="4062730"/>
            <a:ext cx="8106410" cy="1067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时序模型中，当前数据跟之前观察到的数据相关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模型思想：使用自身过去数据来预测未来</a:t>
            </a:r>
            <a:endParaRPr lang="zh-CN" altLang="en-US" sz="2400" dirty="0"/>
          </a:p>
          <a:p>
            <a:r>
              <a:rPr lang="zh-CN" altLang="en-US" sz="2400" dirty="0"/>
              <a:t> </a:t>
            </a:r>
            <a:r>
              <a:rPr lang="en-US" altLang="zh-CN" sz="2400" dirty="0"/>
              <a:t>  </a:t>
            </a:r>
            <a:r>
              <a:rPr lang="zh-CN" altLang="en-US" sz="2400" dirty="0"/>
              <a:t>自回归模型：对见过的</a:t>
            </a:r>
            <a:r>
              <a:rPr lang="zh-CN" altLang="en-US" sz="2400" dirty="0"/>
              <a:t>数据建模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13" name="图片 12" descr="QQ20250722-012207"/>
          <p:cNvPicPr>
            <a:picLocks noChangeAspect="1"/>
          </p:cNvPicPr>
          <p:nvPr/>
        </p:nvPicPr>
        <p:blipFill>
          <a:blip r:embed="rId1"/>
          <a:srcRect b="33804"/>
          <a:stretch>
            <a:fillRect/>
          </a:stretch>
        </p:blipFill>
        <p:spPr>
          <a:xfrm>
            <a:off x="400050" y="1756410"/>
            <a:ext cx="5346700" cy="2172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8940" y="1275080"/>
            <a:ext cx="2451735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8.4</a:t>
            </a:r>
            <a:r>
              <a:rPr lang="zh-CN" altLang="en-US" b="1" dirty="0">
                <a:solidFill>
                  <a:schemeClr val="tx1"/>
                </a:solidFill>
              </a:rPr>
              <a:t>循环神经</a:t>
            </a:r>
            <a:r>
              <a:rPr lang="zh-CN" altLang="en-US" b="1" dirty="0">
                <a:solidFill>
                  <a:schemeClr val="tx1"/>
                </a:solidFill>
              </a:rPr>
              <a:t>网络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940" y="5120640"/>
            <a:ext cx="8106410" cy="1067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用隐变量</a:t>
            </a:r>
            <a:r>
              <a:rPr lang="en-US" altLang="zh-CN" sz="1600" dirty="0"/>
              <a:t>ht</a:t>
            </a:r>
            <a:r>
              <a:rPr lang="zh-CN" altLang="en-US" sz="1600" dirty="0"/>
              <a:t>总结过去的</a:t>
            </a:r>
            <a:r>
              <a:rPr lang="zh-CN" altLang="en-US" sz="1600" dirty="0"/>
              <a:t>信息</a:t>
            </a:r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隐变量的更新与当前的输入和前一个时刻的隐变量有关</a:t>
            </a:r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多个矩阵乘法可能导致梯度爆炸，需要进行梯度裁剪</a:t>
            </a:r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11" name="图片 10" descr="QQ20250722-005105"/>
          <p:cNvPicPr>
            <a:picLocks noChangeAspect="1"/>
          </p:cNvPicPr>
          <p:nvPr/>
        </p:nvPicPr>
        <p:blipFill>
          <a:blip r:embed="rId1"/>
          <a:srcRect t="10223" b="2605"/>
          <a:stretch>
            <a:fillRect/>
          </a:stretch>
        </p:blipFill>
        <p:spPr>
          <a:xfrm>
            <a:off x="408940" y="1892935"/>
            <a:ext cx="5772785" cy="3059430"/>
          </a:xfrm>
          <a:prstGeom prst="rect">
            <a:avLst/>
          </a:prstGeom>
        </p:spPr>
      </p:pic>
      <p:pic>
        <p:nvPicPr>
          <p:cNvPr id="6" name="图片 5" descr="QQ20250722-0917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3971290"/>
            <a:ext cx="421005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9073" y="1275347"/>
            <a:ext cx="2249905" cy="481264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9.1 </a:t>
            </a:r>
            <a:r>
              <a:rPr lang="zh-CN" altLang="en-US" b="1" dirty="0">
                <a:solidFill>
                  <a:schemeClr val="tx1"/>
                </a:solidFill>
              </a:rPr>
              <a:t>门控循环单元</a:t>
            </a:r>
            <a:r>
              <a:rPr lang="en-US" altLang="zh-CN" b="1" dirty="0">
                <a:solidFill>
                  <a:schemeClr val="tx1"/>
                </a:solidFill>
              </a:rPr>
              <a:t>GRU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760" y="4906010"/>
            <a:ext cx="7320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1.Rt</a:t>
            </a:r>
            <a:r>
              <a:rPr lang="zh-CN" altLang="en-US" dirty="0"/>
              <a:t>控制用多少过去的隐藏状态信息，</a:t>
            </a:r>
            <a:r>
              <a:rPr lang="en-US" altLang="zh-CN" dirty="0"/>
              <a:t>Zt</a:t>
            </a:r>
            <a:r>
              <a:rPr lang="zh-CN" altLang="en-US" dirty="0"/>
              <a:t>控制用多少现在的</a:t>
            </a:r>
            <a:r>
              <a:rPr lang="en-US" altLang="zh-CN" dirty="0"/>
              <a:t>Xt</a:t>
            </a:r>
            <a:r>
              <a:rPr lang="zh-CN" altLang="en-US" dirty="0"/>
              <a:t>信息</a:t>
            </a: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模型可以学会跳过不相关的临时观测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64480" y="3732530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Z=0</a:t>
            </a:r>
            <a:r>
              <a:rPr lang="zh-CN" altLang="en-US"/>
              <a:t>，</a:t>
            </a:r>
            <a:r>
              <a:rPr lang="en-US" altLang="zh-CN"/>
              <a:t>R=1</a:t>
            </a:r>
            <a:r>
              <a:rPr lang="zh-CN" altLang="en-US"/>
              <a:t>，相当于</a:t>
            </a:r>
            <a:r>
              <a:rPr lang="en-US" altLang="zh-CN"/>
              <a:t>RNN</a:t>
            </a:r>
            <a:endParaRPr lang="en-US" altLang="zh-CN"/>
          </a:p>
          <a:p>
            <a:r>
              <a:rPr lang="en-US" altLang="zh-CN"/>
              <a:t>Z=1</a:t>
            </a:r>
            <a:r>
              <a:rPr lang="zh-CN" altLang="en-US"/>
              <a:t>，忽略</a:t>
            </a:r>
            <a:r>
              <a:rPr lang="en-US" altLang="zh-CN"/>
              <a:t>Xt</a:t>
            </a:r>
            <a:r>
              <a:rPr lang="zh-CN" altLang="en-US"/>
              <a:t>，</a:t>
            </a:r>
            <a:r>
              <a:rPr lang="en-US" altLang="zh-CN"/>
              <a:t>Ht</a:t>
            </a:r>
            <a:r>
              <a:rPr lang="zh-CN" altLang="en-US"/>
              <a:t>继承过去</a:t>
            </a:r>
            <a:endParaRPr lang="en-US" altLang="zh-CN"/>
          </a:p>
          <a:p>
            <a:r>
              <a:rPr lang="en-US" altLang="zh-CN"/>
              <a:t>Z=0</a:t>
            </a:r>
            <a:r>
              <a:rPr lang="zh-CN" altLang="en-US"/>
              <a:t>，</a:t>
            </a:r>
            <a:r>
              <a:rPr lang="en-US" altLang="zh-CN"/>
              <a:t>R=0</a:t>
            </a:r>
            <a:r>
              <a:rPr lang="zh-CN" altLang="en-US"/>
              <a:t>，只与</a:t>
            </a:r>
            <a:r>
              <a:rPr lang="en-US" altLang="zh-CN"/>
              <a:t>Xt</a:t>
            </a:r>
            <a:r>
              <a:rPr lang="zh-CN" altLang="en-US"/>
              <a:t>有关</a:t>
            </a:r>
            <a:endParaRPr lang="zh-CN" altLang="en-US"/>
          </a:p>
        </p:txBody>
      </p:sp>
      <p:pic>
        <p:nvPicPr>
          <p:cNvPr id="10" name="图片 9" descr="QQ20250722-112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1896110"/>
            <a:ext cx="4912995" cy="2776220"/>
          </a:xfrm>
          <a:prstGeom prst="rect">
            <a:avLst/>
          </a:prstGeom>
        </p:spPr>
      </p:pic>
      <p:pic>
        <p:nvPicPr>
          <p:cNvPr id="11" name="图片 10" descr="QQ20250722-113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715" y="1896110"/>
            <a:ext cx="3859530" cy="1386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4294967295"/>
          </p:nvPr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2" name="矩形: 剪去对角 21"/>
          <p:cNvSpPr/>
          <p:nvPr/>
        </p:nvSpPr>
        <p:spPr>
          <a:xfrm>
            <a:off x="408940" y="1275080"/>
            <a:ext cx="2233930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9.2</a:t>
            </a:r>
            <a:r>
              <a:rPr lang="zh-CN" altLang="en-US" b="1" dirty="0">
                <a:solidFill>
                  <a:schemeClr val="tx1"/>
                </a:solidFill>
              </a:rPr>
              <a:t>长短期记忆网络</a:t>
            </a:r>
            <a:r>
              <a:rPr lang="en-US" altLang="zh-CN" b="1" dirty="0">
                <a:solidFill>
                  <a:schemeClr val="tx1"/>
                </a:solidFill>
              </a:rPr>
              <a:t>LSTM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2" name="图片 1" descr="QQ20250722-1150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860550"/>
            <a:ext cx="5078730" cy="26663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5300" y="4986020"/>
            <a:ext cx="838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LSTM</a:t>
            </a:r>
            <a:r>
              <a:rPr lang="zh-CN" altLang="en-US"/>
              <a:t>与</a:t>
            </a:r>
            <a:r>
              <a:rPr lang="en-US" altLang="zh-CN"/>
              <a:t>RNN</a:t>
            </a:r>
            <a:r>
              <a:rPr lang="zh-CN" altLang="en-US"/>
              <a:t>、</a:t>
            </a:r>
            <a:r>
              <a:rPr lang="en-US" altLang="zh-CN"/>
              <a:t>GRU</a:t>
            </a:r>
            <a:r>
              <a:rPr lang="zh-CN" altLang="en-US"/>
              <a:t>的区别，状态有两个，记忆单元</a:t>
            </a:r>
            <a:r>
              <a:rPr lang="en-US" altLang="zh-CN"/>
              <a:t>C</a:t>
            </a:r>
            <a:r>
              <a:rPr lang="zh-CN" altLang="en-US"/>
              <a:t>和隐藏单元</a:t>
            </a:r>
            <a:r>
              <a:rPr lang="en-US" altLang="zh-CN"/>
              <a:t>H</a:t>
            </a:r>
            <a:endParaRPr lang="en-US" altLang="zh-CN"/>
          </a:p>
          <a:p>
            <a:r>
              <a:rPr lang="en-US" altLang="zh-CN"/>
              <a:t>LSTM</a:t>
            </a:r>
            <a:r>
              <a:rPr lang="zh-CN" altLang="en-US"/>
              <a:t>更新</a:t>
            </a:r>
            <a:r>
              <a:rPr lang="en-US" altLang="zh-CN"/>
              <a:t>H</a:t>
            </a:r>
            <a:r>
              <a:rPr lang="zh-CN" altLang="en-US"/>
              <a:t>更加灵活</a:t>
            </a:r>
            <a:endParaRPr lang="zh-CN" altLang="en-US"/>
          </a:p>
        </p:txBody>
      </p:sp>
      <p:pic>
        <p:nvPicPr>
          <p:cNvPr id="8" name="图片 7" descr="QQ20250722-1209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140" y="2202180"/>
            <a:ext cx="2917190" cy="19824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/>
          <p:cNvSpPr/>
          <p:nvPr/>
        </p:nvSpPr>
        <p:spPr>
          <a:xfrm>
            <a:off x="408940" y="1275080"/>
            <a:ext cx="2623185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9.3</a:t>
            </a:r>
            <a:r>
              <a:rPr lang="zh-CN" altLang="en-US" b="1" dirty="0"/>
              <a:t>深度循环</a:t>
            </a:r>
            <a:r>
              <a:rPr lang="zh-CN" altLang="en-US" b="1" dirty="0"/>
              <a:t>神经网络</a:t>
            </a:r>
            <a:endParaRPr lang="zh-CN" altLang="en-US" b="1" dirty="0"/>
          </a:p>
        </p:txBody>
      </p:sp>
      <p:pic>
        <p:nvPicPr>
          <p:cNvPr id="3" name="图片 2" descr="QQ20250722-1235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" y="1756410"/>
            <a:ext cx="3136900" cy="3192145"/>
          </a:xfrm>
          <a:prstGeom prst="rect">
            <a:avLst/>
          </a:prstGeom>
        </p:spPr>
      </p:pic>
      <p:pic>
        <p:nvPicPr>
          <p:cNvPr id="8" name="图片 7" descr="QQ20250722-1236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40" y="2195195"/>
            <a:ext cx="3520440" cy="20701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7680" y="5077460"/>
            <a:ext cx="3878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隐藏层：单层</a:t>
            </a:r>
            <a:r>
              <a:rPr lang="en-US" altLang="zh-CN" sz="2800"/>
              <a:t>→</a:t>
            </a:r>
            <a:r>
              <a:rPr lang="zh-CN" altLang="en-US" sz="2800"/>
              <a:t>多层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/>
          <p:cNvSpPr/>
          <p:nvPr/>
        </p:nvSpPr>
        <p:spPr>
          <a:xfrm>
            <a:off x="409073" y="1275347"/>
            <a:ext cx="2863515" cy="481264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9.4</a:t>
            </a:r>
            <a:r>
              <a:rPr lang="zh-CN" altLang="en-US" b="1" dirty="0"/>
              <a:t>双向</a:t>
            </a:r>
            <a:r>
              <a:rPr lang="en-US" altLang="zh-CN" b="1" dirty="0"/>
              <a:t>RNN</a:t>
            </a:r>
            <a:endParaRPr lang="en-US" altLang="zh-CN" b="1" dirty="0"/>
          </a:p>
        </p:txBody>
      </p:sp>
      <p:sp>
        <p:nvSpPr>
          <p:cNvPr id="8" name="矩形: 单圆角 7"/>
          <p:cNvSpPr/>
          <p:nvPr/>
        </p:nvSpPr>
        <p:spPr>
          <a:xfrm>
            <a:off x="277404" y="4972652"/>
            <a:ext cx="1338872" cy="481264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缺点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12595" y="5028565"/>
            <a:ext cx="652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非常不适合用作推理，几乎不能用于预测下一个</a:t>
            </a:r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11" name="矩形: 单圆角 10"/>
          <p:cNvSpPr/>
          <p:nvPr/>
        </p:nvSpPr>
        <p:spPr>
          <a:xfrm>
            <a:off x="277404" y="5663918"/>
            <a:ext cx="1338872" cy="481264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用途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47850" y="572071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对序列作特征提取、</a:t>
            </a:r>
            <a:r>
              <a:rPr lang="zh-CN" altLang="en-US"/>
              <a:t>填空</a:t>
            </a:r>
            <a:endParaRPr lang="zh-CN" altLang="en-US"/>
          </a:p>
        </p:txBody>
      </p:sp>
      <p:pic>
        <p:nvPicPr>
          <p:cNvPr id="3" name="图片 2" descr="QQ20250722-1300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792605"/>
            <a:ext cx="4589780" cy="3143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8940" y="1275080"/>
            <a:ext cx="2515870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9.6</a:t>
            </a:r>
            <a:r>
              <a:rPr lang="zh-CN" altLang="en-US" b="1" dirty="0"/>
              <a:t>编码器</a:t>
            </a:r>
            <a:r>
              <a:rPr lang="en-US" altLang="zh-CN" b="1" dirty="0"/>
              <a:t>-</a:t>
            </a:r>
            <a:r>
              <a:rPr lang="zh-CN" altLang="en-US" b="1" dirty="0"/>
              <a:t>解码器</a:t>
            </a:r>
            <a:r>
              <a:rPr lang="zh-CN" altLang="en-US" b="1" dirty="0"/>
              <a:t>架构</a:t>
            </a:r>
            <a:endParaRPr lang="zh-CN" altLang="en-US" b="1" dirty="0"/>
          </a:p>
        </p:txBody>
      </p:sp>
      <p:pic>
        <p:nvPicPr>
          <p:cNvPr id="6" name="图片 5" descr="QQ20250722-132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1917065"/>
            <a:ext cx="3547110" cy="3347720"/>
          </a:xfrm>
          <a:prstGeom prst="rect">
            <a:avLst/>
          </a:prstGeom>
        </p:spPr>
      </p:pic>
      <p:pic>
        <p:nvPicPr>
          <p:cNvPr id="8" name="图片 7" descr="QQ20250722-1327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840" y="1839595"/>
            <a:ext cx="4649470" cy="13303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23740" y="3390900"/>
            <a:ext cx="4091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编码器：输入转换成中间表达</a:t>
            </a:r>
            <a:r>
              <a:rPr lang="zh-CN" altLang="en-US"/>
              <a:t>形式</a:t>
            </a:r>
            <a:endParaRPr lang="zh-CN" altLang="en-US"/>
          </a:p>
          <a:p>
            <a:r>
              <a:rPr lang="zh-CN" altLang="en-US"/>
              <a:t>解码器：中间形式表示成</a:t>
            </a:r>
            <a:r>
              <a:rPr lang="zh-CN" altLang="en-US"/>
              <a:t>输出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48480" y="4815840"/>
            <a:ext cx="42672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模型可抽象成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编码器</a:t>
            </a:r>
            <a:r>
              <a:rPr lang="en-US" altLang="zh-CN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-</a:t>
            </a:r>
            <a:r>
              <a:rPr lang="zh-CN" altLang="en-US" sz="32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解码器</a:t>
            </a:r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/>
          <p:cNvSpPr/>
          <p:nvPr/>
        </p:nvSpPr>
        <p:spPr>
          <a:xfrm>
            <a:off x="408940" y="1275080"/>
            <a:ext cx="3323590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9.7</a:t>
            </a:r>
            <a:r>
              <a:rPr lang="zh-CN" altLang="en-US" b="1" dirty="0"/>
              <a:t>序列到序列</a:t>
            </a:r>
            <a:r>
              <a:rPr lang="zh-CN" altLang="en-US" b="1" dirty="0"/>
              <a:t>学习</a:t>
            </a:r>
            <a:endParaRPr lang="zh-CN" altLang="en-US" b="1" dirty="0"/>
          </a:p>
        </p:txBody>
      </p:sp>
      <p:pic>
        <p:nvPicPr>
          <p:cNvPr id="4" name="图片 3" descr="QQ20250722-140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977390"/>
            <a:ext cx="6713220" cy="1970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641</Words>
  <Application>WPS 演示</Application>
  <PresentationFormat>全屏显示(4:3)</PresentationFormat>
  <Paragraphs>114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Gill Sans MT</vt:lpstr>
      <vt:lpstr>Office 主题​​</vt:lpstr>
      <vt:lpstr>每周工作汇报</vt:lpstr>
      <vt:lpstr>PowerPoint 演示文稿</vt:lpstr>
      <vt:lpstr>PowerPoint 演示文稿</vt:lpstr>
      <vt:lpstr>PowerPoint 演示文稿</vt:lpstr>
      <vt:lpstr>本周工作内容总结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WPS_1591349340</cp:lastModifiedBy>
  <cp:revision>138</cp:revision>
  <dcterms:created xsi:type="dcterms:W3CDTF">2019-05-14T04:13:00Z</dcterms:created>
  <dcterms:modified xsi:type="dcterms:W3CDTF">2025-07-22T06:08:24Z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E768034D1A3040679B555B67AB02EDF0_13</vt:lpwstr>
  </property>
  <property fmtid="{D5CDD505-2E9C-101B-9397-08002B2CF9AE}" pid="3" name="KSOProductBuildVer">
    <vt:lpwstr>2052-12.1.0.22175</vt:lpwstr>
  </property>
</Properties>
</file>