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2801600" cy="9601200" type="A3"/>
  <p:notesSz cx="6858000" cy="9144000"/>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02A8EE9E-D5CD-4085-9A68-37204DC81EDC}">
          <p14:sldIdLst/>
        </p14:section>
        <p14:section name="タイトルなしのセクション" id="{A404A663-A1C6-47B5-AEFF-B060413F0452}">
          <p14:sldIdLst/>
        </p14:section>
        <p14:section name="タイトルなしのセクション" id="{07F4B7AE-0B31-4E09-9588-B94170031819}">
          <p14:sldIdLst/>
        </p14:section>
        <p14:section name="タイトルなしのセクション" id="{781931AD-5F2A-4542-B1C8-03F58B15487E}">
          <p14:sldIdLst>
            <p14:sldId id="25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 initials="t" lastIdx="1" clrIdx="0">
    <p:extLst>
      <p:ext uri="{19B8F6BF-5375-455C-9EA6-DF929625EA0E}">
        <p15:presenceInfo xmlns:p15="http://schemas.microsoft.com/office/powerpoint/2012/main" userId="te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32" autoAdjust="0"/>
    <p:restoredTop sz="94660"/>
  </p:normalViewPr>
  <p:slideViewPr>
    <p:cSldViewPr snapToGrid="0">
      <p:cViewPr varScale="1">
        <p:scale>
          <a:sx n="66" d="100"/>
          <a:sy n="66" d="100"/>
        </p:scale>
        <p:origin x="149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23C1C-70CC-4EDB-83AE-9E3139FD3D2A}" type="datetimeFigureOut">
              <a:rPr kumimoji="1" lang="ja-JP" altLang="en-US" smtClean="0"/>
              <a:t>2021/7/15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DB7B-C200-4B02-9CB1-D2F8205322C8}" type="slidenum">
              <a:rPr kumimoji="1" lang="ja-JP" altLang="en-US" smtClean="0"/>
              <a:t>‹#›</a:t>
            </a:fld>
            <a:endParaRPr kumimoji="1" lang="ja-JP" altLang="en-US"/>
          </a:p>
        </p:txBody>
      </p:sp>
    </p:spTree>
    <p:extLst>
      <p:ext uri="{BB962C8B-B14F-4D97-AF65-F5344CB8AC3E}">
        <p14:creationId xmlns:p14="http://schemas.microsoft.com/office/powerpoint/2010/main" val="27367879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F7CDB7B-C200-4B02-9CB1-D2F8205322C8}" type="slidenum">
              <a:rPr kumimoji="1" lang="ja-JP" altLang="en-US" smtClean="0"/>
              <a:t>1</a:t>
            </a:fld>
            <a:endParaRPr kumimoji="1" lang="ja-JP" altLang="en-US"/>
          </a:p>
        </p:txBody>
      </p:sp>
    </p:spTree>
    <p:extLst>
      <p:ext uri="{BB962C8B-B14F-4D97-AF65-F5344CB8AC3E}">
        <p14:creationId xmlns:p14="http://schemas.microsoft.com/office/powerpoint/2010/main" val="268826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378062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407940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194666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40872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126538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315951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smtClean="0"/>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295645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2648762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273318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16660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smtClean="0"/>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F2E557C-48DF-4700-ADF1-0207BACC626F}" type="datetimeFigureOut">
              <a:rPr kumimoji="1" lang="ja-JP" altLang="en-US" smtClean="0"/>
              <a:t>2021/7/15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20662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F2E557C-48DF-4700-ADF1-0207BACC626F}" type="datetimeFigureOut">
              <a:rPr kumimoji="1" lang="ja-JP" altLang="en-US" smtClean="0"/>
              <a:t>2021/7/15</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507C419-8FBF-4B24-ACBA-67BF424347C3}" type="slidenum">
              <a:rPr kumimoji="1" lang="ja-JP" altLang="en-US" smtClean="0"/>
              <a:t>‹#›</a:t>
            </a:fld>
            <a:endParaRPr kumimoji="1" lang="ja-JP" altLang="en-US"/>
          </a:p>
        </p:txBody>
      </p:sp>
    </p:spTree>
    <p:extLst>
      <p:ext uri="{BB962C8B-B14F-4D97-AF65-F5344CB8AC3E}">
        <p14:creationId xmlns:p14="http://schemas.microsoft.com/office/powerpoint/2010/main" val="3731930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1 つの角を切り取り 1 つの角を丸めた四角形 217"/>
          <p:cNvSpPr/>
          <p:nvPr/>
        </p:nvSpPr>
        <p:spPr>
          <a:xfrm>
            <a:off x="68212" y="8138247"/>
            <a:ext cx="3149090" cy="439640"/>
          </a:xfrm>
          <a:prstGeom prst="snipRoundRect">
            <a:avLst>
              <a:gd name="adj1" fmla="val 0"/>
              <a:gd name="adj2"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17" name="1 つの角を切り取り 1 つの角を丸めた四角形 216"/>
          <p:cNvSpPr/>
          <p:nvPr/>
        </p:nvSpPr>
        <p:spPr>
          <a:xfrm>
            <a:off x="68212" y="3941803"/>
            <a:ext cx="1308151" cy="439640"/>
          </a:xfrm>
          <a:prstGeom prst="snipRoundRect">
            <a:avLst>
              <a:gd name="adj1" fmla="val 0"/>
              <a:gd name="adj2" fmla="val 380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16" name="1 つの角を切り取り 1 つの角を丸めた四角形 215"/>
          <p:cNvSpPr/>
          <p:nvPr/>
        </p:nvSpPr>
        <p:spPr>
          <a:xfrm>
            <a:off x="41150" y="874268"/>
            <a:ext cx="3044949" cy="439640"/>
          </a:xfrm>
          <a:prstGeom prst="snipRoundRect">
            <a:avLst>
              <a:gd name="adj1" fmla="val 0"/>
              <a:gd name="adj2" fmla="val 402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正方形/長方形 3"/>
          <p:cNvSpPr/>
          <p:nvPr/>
        </p:nvSpPr>
        <p:spPr>
          <a:xfrm>
            <a:off x="-13897" y="-12246"/>
            <a:ext cx="12793726" cy="834101"/>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2223" dirty="0"/>
          </a:p>
        </p:txBody>
      </p:sp>
      <p:sp>
        <p:nvSpPr>
          <p:cNvPr id="5" name="正方形/長方形 4"/>
          <p:cNvSpPr/>
          <p:nvPr/>
        </p:nvSpPr>
        <p:spPr>
          <a:xfrm>
            <a:off x="0" y="823678"/>
            <a:ext cx="6246235" cy="3035666"/>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2223"/>
          </a:p>
        </p:txBody>
      </p:sp>
      <p:sp>
        <p:nvSpPr>
          <p:cNvPr id="6" name="正方形/長方形 5"/>
          <p:cNvSpPr/>
          <p:nvPr/>
        </p:nvSpPr>
        <p:spPr>
          <a:xfrm>
            <a:off x="6260133" y="823677"/>
            <a:ext cx="6510953" cy="8777523"/>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2223" dirty="0"/>
          </a:p>
        </p:txBody>
      </p:sp>
      <p:sp>
        <p:nvSpPr>
          <p:cNvPr id="9" name="テキスト ボックス 8"/>
          <p:cNvSpPr txBox="1"/>
          <p:nvPr/>
        </p:nvSpPr>
        <p:spPr>
          <a:xfrm>
            <a:off x="138889" y="114876"/>
            <a:ext cx="2553904" cy="584775"/>
          </a:xfrm>
          <a:prstGeom prst="rect">
            <a:avLst/>
          </a:prstGeom>
          <a:noFill/>
        </p:spPr>
        <p:txBody>
          <a:bodyPr wrap="none" rtlCol="0">
            <a:spAutoFit/>
          </a:bodyPr>
          <a:lstStyle/>
          <a:p>
            <a:r>
              <a:rPr lang="en-US" altLang="ja-JP" sz="3200" b="1" dirty="0" smtClean="0"/>
              <a:t>2.</a:t>
            </a:r>
            <a:r>
              <a:rPr lang="ja-JP" altLang="en-US" sz="3200" b="1" dirty="0" smtClean="0"/>
              <a:t>分析</a:t>
            </a:r>
            <a:r>
              <a:rPr lang="ja-JP" altLang="en-US" sz="3200" b="1" dirty="0"/>
              <a:t>モデル</a:t>
            </a:r>
          </a:p>
        </p:txBody>
      </p:sp>
      <p:sp>
        <p:nvSpPr>
          <p:cNvPr id="10" name="テキスト ボックス 9"/>
          <p:cNvSpPr txBox="1"/>
          <p:nvPr/>
        </p:nvSpPr>
        <p:spPr>
          <a:xfrm>
            <a:off x="5878" y="888437"/>
            <a:ext cx="2842445" cy="434414"/>
          </a:xfrm>
          <a:prstGeom prst="rect">
            <a:avLst/>
          </a:prstGeom>
          <a:noFill/>
        </p:spPr>
        <p:txBody>
          <a:bodyPr wrap="none" rtlCol="0">
            <a:spAutoFit/>
          </a:bodyPr>
          <a:lstStyle/>
          <a:p>
            <a:r>
              <a:rPr lang="en-US" altLang="ja-JP" sz="2223" b="1" dirty="0" smtClean="0"/>
              <a:t>2-1</a:t>
            </a:r>
            <a:r>
              <a:rPr lang="ja-JP" altLang="en-US" sz="2223" b="1" dirty="0" smtClean="0"/>
              <a:t>走行体</a:t>
            </a:r>
            <a:r>
              <a:rPr lang="ja-JP" altLang="en-US" sz="2223" b="1" dirty="0"/>
              <a:t>の動作定義</a:t>
            </a:r>
            <a:endParaRPr lang="en-US" altLang="ja-JP" sz="2223" b="1" dirty="0"/>
          </a:p>
        </p:txBody>
      </p:sp>
      <p:sp>
        <p:nvSpPr>
          <p:cNvPr id="11" name="テキスト ボックス 10"/>
          <p:cNvSpPr txBox="1"/>
          <p:nvPr/>
        </p:nvSpPr>
        <p:spPr>
          <a:xfrm>
            <a:off x="44761" y="8138247"/>
            <a:ext cx="3127779" cy="434414"/>
          </a:xfrm>
          <a:prstGeom prst="rect">
            <a:avLst/>
          </a:prstGeom>
          <a:noFill/>
        </p:spPr>
        <p:txBody>
          <a:bodyPr wrap="none" rtlCol="0">
            <a:spAutoFit/>
          </a:bodyPr>
          <a:lstStyle/>
          <a:p>
            <a:r>
              <a:rPr lang="en-US" altLang="ja-JP" sz="2223" b="1" dirty="0"/>
              <a:t>2-3</a:t>
            </a:r>
            <a:r>
              <a:rPr lang="ja-JP" altLang="en-US" sz="2223" b="1" dirty="0" smtClean="0"/>
              <a:t>指針に基づいた解法</a:t>
            </a:r>
            <a:endParaRPr lang="ja-JP" altLang="en-US" sz="2223" b="1" dirty="0"/>
          </a:p>
        </p:txBody>
      </p:sp>
      <p:sp>
        <p:nvSpPr>
          <p:cNvPr id="14" name="テキスト ボックス 13"/>
          <p:cNvSpPr txBox="1"/>
          <p:nvPr/>
        </p:nvSpPr>
        <p:spPr>
          <a:xfrm>
            <a:off x="41150" y="3954780"/>
            <a:ext cx="1130438" cy="434414"/>
          </a:xfrm>
          <a:prstGeom prst="rect">
            <a:avLst/>
          </a:prstGeom>
          <a:noFill/>
        </p:spPr>
        <p:txBody>
          <a:bodyPr wrap="none" rtlCol="0">
            <a:spAutoFit/>
          </a:bodyPr>
          <a:lstStyle/>
          <a:p>
            <a:r>
              <a:rPr lang="en-US" altLang="ja-JP" sz="2223" b="1" dirty="0" smtClean="0"/>
              <a:t>2-2</a:t>
            </a:r>
            <a:r>
              <a:rPr lang="ja-JP" altLang="en-US" sz="2223" b="1" dirty="0" smtClean="0"/>
              <a:t>指針</a:t>
            </a:r>
            <a:endParaRPr lang="ja-JP" altLang="en-US" sz="2223" b="1" dirty="0"/>
          </a:p>
        </p:txBody>
      </p:sp>
      <p:sp>
        <p:nvSpPr>
          <p:cNvPr id="8" name="テキスト ボックス 7"/>
          <p:cNvSpPr txBox="1"/>
          <p:nvPr/>
        </p:nvSpPr>
        <p:spPr>
          <a:xfrm>
            <a:off x="8081" y="1389165"/>
            <a:ext cx="4903907" cy="984885"/>
          </a:xfrm>
          <a:prstGeom prst="rect">
            <a:avLst/>
          </a:prstGeom>
          <a:noFill/>
        </p:spPr>
        <p:txBody>
          <a:bodyPr wrap="none" rtlCol="0">
            <a:spAutoFit/>
          </a:bodyPr>
          <a:lstStyle/>
          <a:p>
            <a:r>
              <a:rPr kumimoji="1" lang="ja-JP" altLang="en-US" sz="1000" b="1" dirty="0" smtClean="0"/>
              <a:t>移動方法</a:t>
            </a:r>
            <a:r>
              <a:rPr kumimoji="1" lang="en-US" altLang="ja-JP" sz="800" b="1" dirty="0" smtClean="0"/>
              <a:t/>
            </a:r>
            <a:br>
              <a:rPr kumimoji="1" lang="en-US" altLang="ja-JP" sz="800" b="1" dirty="0" smtClean="0"/>
            </a:br>
            <a:r>
              <a:rPr kumimoji="1" lang="ja-JP" altLang="en-US" sz="800" dirty="0" smtClean="0"/>
              <a:t>ゲームエリア内では正確な移動が要求されるため基本的に</a:t>
            </a:r>
            <a:r>
              <a:rPr kumimoji="1" lang="ja-JP" altLang="en-US" sz="800" b="1" dirty="0" smtClean="0"/>
              <a:t>ライントレース走行</a:t>
            </a:r>
            <a:r>
              <a:rPr kumimoji="1" lang="ja-JP" altLang="en-US" sz="800" dirty="0" smtClean="0"/>
              <a:t>を行う。</a:t>
            </a:r>
            <a:endParaRPr kumimoji="1" lang="en-US" altLang="ja-JP" sz="800" dirty="0" smtClean="0"/>
          </a:p>
          <a:p>
            <a:r>
              <a:rPr lang="ja-JP" altLang="en-US" sz="800" dirty="0" smtClean="0"/>
              <a:t>交点サークル内などラインの存在しない場所では</a:t>
            </a:r>
            <a:r>
              <a:rPr lang="ja-JP" altLang="en-US" sz="800" b="1" dirty="0" smtClean="0"/>
              <a:t>指定走行*</a:t>
            </a:r>
            <a:r>
              <a:rPr lang="ja-JP" altLang="en-US" sz="800" dirty="0" smtClean="0"/>
              <a:t>を行う。</a:t>
            </a:r>
            <a:r>
              <a:rPr kumimoji="1" lang="en-US" altLang="ja-JP" sz="800" dirty="0" smtClean="0"/>
              <a:t/>
            </a:r>
            <a:br>
              <a:rPr kumimoji="1" lang="en-US" altLang="ja-JP" sz="800" dirty="0" smtClean="0"/>
            </a:br>
            <a:r>
              <a:rPr kumimoji="1" lang="ja-JP" altLang="en-US" sz="800" dirty="0" smtClean="0"/>
              <a:t>ただし、移動中にやむを得ずブロックの配置されている交点サークルを通らなければならない場合は、</a:t>
            </a:r>
            <a:r>
              <a:rPr kumimoji="1" lang="en-US" altLang="ja-JP" sz="800" dirty="0" smtClean="0"/>
              <a:t/>
            </a:r>
            <a:br>
              <a:rPr kumimoji="1" lang="en-US" altLang="ja-JP" sz="800" dirty="0" smtClean="0"/>
            </a:br>
            <a:r>
              <a:rPr kumimoji="1" lang="ja-JP" altLang="en-US" sz="800" b="1" dirty="0" smtClean="0"/>
              <a:t>指定走行*</a:t>
            </a:r>
            <a:r>
              <a:rPr kumimoji="1" lang="ja-JP" altLang="en-US" sz="800" dirty="0" smtClean="0"/>
              <a:t>を</a:t>
            </a:r>
            <a:r>
              <a:rPr lang="ja-JP" altLang="en-US" sz="800" dirty="0" smtClean="0"/>
              <a:t>行うことに</a:t>
            </a:r>
            <a:r>
              <a:rPr kumimoji="1" lang="ja-JP" altLang="en-US" sz="800" dirty="0" smtClean="0"/>
              <a:t>よってブロックを回避して移動することとする。</a:t>
            </a:r>
            <a:endParaRPr kumimoji="1" lang="en-US" altLang="ja-JP" sz="800" dirty="0" smtClean="0"/>
          </a:p>
          <a:p>
            <a:endParaRPr kumimoji="1" lang="en-US" altLang="ja-JP" sz="800" dirty="0" smtClean="0"/>
          </a:p>
          <a:p>
            <a:r>
              <a:rPr kumimoji="1" lang="ja-JP" altLang="en-US" sz="800" b="1" dirty="0" smtClean="0"/>
              <a:t>*指定走行</a:t>
            </a:r>
            <a:r>
              <a:rPr lang="ja-JP" altLang="en-US" sz="800" dirty="0" smtClean="0"/>
              <a:t>・・・走行体の左右のモータの回転数をしていた走行方法</a:t>
            </a:r>
            <a:endParaRPr kumimoji="1" lang="ja-JP" altLang="en-US" sz="800" b="1" dirty="0"/>
          </a:p>
        </p:txBody>
      </p:sp>
      <p:sp>
        <p:nvSpPr>
          <p:cNvPr id="12" name="テキスト ボックス 11"/>
          <p:cNvSpPr txBox="1"/>
          <p:nvPr/>
        </p:nvSpPr>
        <p:spPr>
          <a:xfrm>
            <a:off x="55103" y="2459432"/>
            <a:ext cx="4807946" cy="615553"/>
          </a:xfrm>
          <a:prstGeom prst="rect">
            <a:avLst/>
          </a:prstGeom>
          <a:noFill/>
        </p:spPr>
        <p:txBody>
          <a:bodyPr wrap="square" rtlCol="0">
            <a:spAutoFit/>
          </a:bodyPr>
          <a:lstStyle/>
          <a:p>
            <a:r>
              <a:rPr kumimoji="1" lang="ja-JP" altLang="en-US" sz="1000" b="1" dirty="0" smtClean="0"/>
              <a:t>ブロック取得</a:t>
            </a:r>
            <a:endParaRPr kumimoji="1" lang="en-US" altLang="ja-JP" sz="1000" b="1" dirty="0" smtClean="0"/>
          </a:p>
          <a:p>
            <a:r>
              <a:rPr lang="ja-JP" altLang="en-US" sz="800" dirty="0" smtClean="0"/>
              <a:t>交点</a:t>
            </a:r>
            <a:r>
              <a:rPr lang="ja-JP" altLang="en-US" sz="800" dirty="0"/>
              <a:t>サークル</a:t>
            </a:r>
            <a:r>
              <a:rPr lang="ja-JP" altLang="en-US" sz="800" dirty="0" smtClean="0"/>
              <a:t>に</a:t>
            </a:r>
            <a:r>
              <a:rPr lang="ja-JP" altLang="en-US" sz="800" dirty="0"/>
              <a:t>配置</a:t>
            </a:r>
            <a:r>
              <a:rPr lang="ja-JP" altLang="en-US" sz="800" dirty="0" smtClean="0"/>
              <a:t>されている</a:t>
            </a:r>
            <a:r>
              <a:rPr lang="ja-JP" altLang="en-US" sz="800" dirty="0"/>
              <a:t>ブロック</a:t>
            </a:r>
            <a:r>
              <a:rPr lang="ja-JP" altLang="en-US" sz="800" dirty="0" smtClean="0"/>
              <a:t>は、ライントレース走行によって取得する。</a:t>
            </a:r>
            <a:r>
              <a:rPr lang="en-US" altLang="ja-JP" sz="800" dirty="0" smtClean="0"/>
              <a:t/>
            </a:r>
            <a:br>
              <a:rPr lang="en-US" altLang="ja-JP" sz="800" dirty="0" smtClean="0"/>
            </a:br>
            <a:r>
              <a:rPr lang="ja-JP" altLang="en-US" sz="800" dirty="0" smtClean="0"/>
              <a:t>ブロックサークルに配置されているブロックは、交点サークルから指定走行により配置位置まで移動、</a:t>
            </a:r>
            <a:r>
              <a:rPr lang="en-US" altLang="ja-JP" sz="800" dirty="0" smtClean="0"/>
              <a:t/>
            </a:r>
            <a:br>
              <a:rPr lang="en-US" altLang="ja-JP" sz="800" dirty="0" smtClean="0"/>
            </a:br>
            <a:r>
              <a:rPr lang="ja-JP" altLang="en-US" sz="800" dirty="0" smtClean="0"/>
              <a:t>ブロック取得後その場で旋回し、元の交点サークルに戻る。</a:t>
            </a:r>
            <a:endParaRPr lang="en-US" altLang="ja-JP" sz="800" dirty="0" smtClean="0"/>
          </a:p>
        </p:txBody>
      </p:sp>
      <p:sp>
        <p:nvSpPr>
          <p:cNvPr id="18" name="テキスト ボックス 17"/>
          <p:cNvSpPr txBox="1"/>
          <p:nvPr/>
        </p:nvSpPr>
        <p:spPr>
          <a:xfrm>
            <a:off x="29694" y="3120914"/>
            <a:ext cx="4381868" cy="615553"/>
          </a:xfrm>
          <a:prstGeom prst="rect">
            <a:avLst/>
          </a:prstGeom>
          <a:noFill/>
        </p:spPr>
        <p:txBody>
          <a:bodyPr wrap="square" rtlCol="0">
            <a:spAutoFit/>
          </a:bodyPr>
          <a:lstStyle/>
          <a:p>
            <a:r>
              <a:rPr kumimoji="1" lang="ja-JP" altLang="en-US" sz="1000" b="1" dirty="0" smtClean="0"/>
              <a:t>ブロック配置</a:t>
            </a:r>
            <a:endParaRPr kumimoji="1" lang="en-US" altLang="ja-JP" sz="1000" b="1" dirty="0" smtClean="0"/>
          </a:p>
          <a:p>
            <a:r>
              <a:rPr kumimoji="1" lang="ja-JP" altLang="en-US" sz="800" dirty="0" smtClean="0"/>
              <a:t>所持しているブロックを配置するブロックサークルに最も近い交点サークルのいずれかより、</a:t>
            </a:r>
            <a:r>
              <a:rPr kumimoji="1" lang="en-US" altLang="ja-JP" sz="800" dirty="0" smtClean="0"/>
              <a:t/>
            </a:r>
            <a:br>
              <a:rPr kumimoji="1" lang="en-US" altLang="ja-JP" sz="800" dirty="0" smtClean="0"/>
            </a:br>
            <a:r>
              <a:rPr lang="ja-JP" altLang="en-US" sz="800" dirty="0"/>
              <a:t>指定</a:t>
            </a:r>
            <a:r>
              <a:rPr lang="ja-JP" altLang="en-US" sz="800" dirty="0" smtClean="0"/>
              <a:t>走行で走行体の向きをブロックサークルに向けアームを上げることによってブロックを押し出し、配置を完了させる。</a:t>
            </a:r>
            <a:endParaRPr kumimoji="1" lang="ja-JP" altLang="en-US" sz="800" dirty="0"/>
          </a:p>
        </p:txBody>
      </p:sp>
      <p:sp>
        <p:nvSpPr>
          <p:cNvPr id="20" name="テキスト ボックス 19"/>
          <p:cNvSpPr txBox="1"/>
          <p:nvPr/>
        </p:nvSpPr>
        <p:spPr>
          <a:xfrm>
            <a:off x="76947" y="4440223"/>
            <a:ext cx="6533925" cy="861774"/>
          </a:xfrm>
          <a:prstGeom prst="rect">
            <a:avLst/>
          </a:prstGeom>
          <a:noFill/>
        </p:spPr>
        <p:txBody>
          <a:bodyPr wrap="square" rtlCol="0">
            <a:spAutoFit/>
          </a:bodyPr>
          <a:lstStyle/>
          <a:p>
            <a:r>
              <a:rPr lang="ja-JP" altLang="en-US" sz="1000" b="1" dirty="0" smtClean="0"/>
              <a:t>指針</a:t>
            </a:r>
            <a:r>
              <a:rPr lang="ja-JP" altLang="en-US" sz="1000" b="1" dirty="0"/>
              <a:t>①運搬</a:t>
            </a:r>
            <a:r>
              <a:rPr lang="ja-JP" altLang="en-US" sz="1000" b="1" dirty="0" smtClean="0"/>
              <a:t>ブロック・ブロック配置サークルの決定</a:t>
            </a:r>
            <a:endParaRPr lang="en-US" altLang="ja-JP" sz="1000" b="1" dirty="0" smtClean="0"/>
          </a:p>
          <a:p>
            <a:r>
              <a:rPr lang="ja-JP" altLang="en-US" sz="800" b="1" dirty="0" smtClean="0"/>
              <a:t>運搬</a:t>
            </a:r>
            <a:r>
              <a:rPr lang="ja-JP" altLang="en-US" sz="800" b="1" dirty="0"/>
              <a:t>ブロック</a:t>
            </a:r>
            <a:r>
              <a:rPr lang="ja-JP" altLang="en-US" sz="800" b="1" dirty="0" smtClean="0"/>
              <a:t>を</a:t>
            </a:r>
            <a:r>
              <a:rPr lang="ja-JP" altLang="en-US" sz="800" b="1" dirty="0"/>
              <a:t>決定</a:t>
            </a:r>
            <a:r>
              <a:rPr lang="ja-JP" altLang="en-US" sz="800" b="1" dirty="0" smtClean="0"/>
              <a:t>する</a:t>
            </a:r>
            <a:endParaRPr lang="en-US" altLang="ja-JP" sz="800" b="1" dirty="0" smtClean="0"/>
          </a:p>
          <a:p>
            <a:r>
              <a:rPr lang="ja-JP" altLang="en-US" sz="800" dirty="0"/>
              <a:t>効率的</a:t>
            </a:r>
            <a:r>
              <a:rPr lang="ja-JP" altLang="en-US" sz="800" dirty="0" smtClean="0"/>
              <a:t>にビンゴを達成するため、初期配置によって可動範囲が狭まることやマスエリアの配置完了マス数を考慮して</a:t>
            </a:r>
            <a:endParaRPr lang="en-US" altLang="ja-JP" sz="800" dirty="0" smtClean="0"/>
          </a:p>
          <a:p>
            <a:r>
              <a:rPr lang="ja-JP" altLang="en-US" sz="800" dirty="0" smtClean="0"/>
              <a:t>優先度を決定する。</a:t>
            </a:r>
            <a:endParaRPr lang="en-US" altLang="ja-JP" sz="800" dirty="0" smtClean="0"/>
          </a:p>
          <a:p>
            <a:r>
              <a:rPr lang="ja-JP" altLang="en-US" sz="800" b="1" dirty="0"/>
              <a:t>ブロック配置サークルを決定する</a:t>
            </a:r>
            <a:endParaRPr lang="en-US" altLang="ja-JP" sz="800" b="1" dirty="0"/>
          </a:p>
          <a:p>
            <a:r>
              <a:rPr lang="ja-JP" altLang="en-US" sz="800" dirty="0"/>
              <a:t>時間内により多くのブロックの配置、ビンゴの達成をするために移動距離が最小となるブロックサークルを選択する</a:t>
            </a:r>
            <a:r>
              <a:rPr lang="ja-JP" altLang="en-US" sz="800" dirty="0" smtClean="0"/>
              <a:t>。</a:t>
            </a:r>
            <a:endParaRPr lang="en-US" altLang="ja-JP" sz="800" dirty="0" smtClean="0"/>
          </a:p>
        </p:txBody>
      </p:sp>
      <p:sp>
        <p:nvSpPr>
          <p:cNvPr id="21" name="テキスト ボックス 20"/>
          <p:cNvSpPr txBox="1"/>
          <p:nvPr/>
        </p:nvSpPr>
        <p:spPr>
          <a:xfrm>
            <a:off x="68212" y="5396887"/>
            <a:ext cx="2545382" cy="492443"/>
          </a:xfrm>
          <a:prstGeom prst="rect">
            <a:avLst/>
          </a:prstGeom>
          <a:noFill/>
        </p:spPr>
        <p:txBody>
          <a:bodyPr wrap="square" rtlCol="0">
            <a:spAutoFit/>
          </a:bodyPr>
          <a:lstStyle/>
          <a:p>
            <a:r>
              <a:rPr lang="ja-JP" altLang="en-US" sz="1000" b="1" dirty="0" smtClean="0"/>
              <a:t>指針②エリア移動における経路探索方法</a:t>
            </a:r>
            <a:r>
              <a:rPr lang="en-US" altLang="ja-JP" sz="800" b="1" dirty="0" smtClean="0"/>
              <a:t/>
            </a:r>
            <a:br>
              <a:rPr lang="en-US" altLang="ja-JP" sz="800" b="1" dirty="0" smtClean="0"/>
            </a:br>
            <a:r>
              <a:rPr lang="ja-JP" altLang="en-US" sz="800" dirty="0" smtClean="0"/>
              <a:t>効率的にブロックを取得・運搬するために</a:t>
            </a:r>
            <a:endParaRPr lang="en-US" altLang="ja-JP" sz="800" dirty="0" smtClean="0"/>
          </a:p>
          <a:p>
            <a:r>
              <a:rPr lang="ja-JP" altLang="en-US" sz="800" dirty="0" smtClean="0"/>
              <a:t>最短経路を算出するダイクストラ法を採用する</a:t>
            </a:r>
            <a:r>
              <a:rPr lang="ja-JP" altLang="en-US" sz="800" b="1" dirty="0"/>
              <a:t>。</a:t>
            </a:r>
            <a:endParaRPr lang="en-US" altLang="ja-JP" sz="800" dirty="0" smtClean="0"/>
          </a:p>
        </p:txBody>
      </p:sp>
      <p:sp>
        <p:nvSpPr>
          <p:cNvPr id="23" name="テキスト ボックス 22"/>
          <p:cNvSpPr txBox="1"/>
          <p:nvPr/>
        </p:nvSpPr>
        <p:spPr>
          <a:xfrm>
            <a:off x="2613625" y="5334350"/>
            <a:ext cx="3546300" cy="615553"/>
          </a:xfrm>
          <a:prstGeom prst="rect">
            <a:avLst/>
          </a:prstGeom>
          <a:noFill/>
        </p:spPr>
        <p:txBody>
          <a:bodyPr wrap="square" rtlCol="0">
            <a:spAutoFit/>
          </a:bodyPr>
          <a:lstStyle/>
          <a:p>
            <a:r>
              <a:rPr lang="ja-JP" altLang="en-US" sz="1000" b="1" dirty="0" smtClean="0"/>
              <a:t>指針③経過時間の活用方法</a:t>
            </a:r>
            <a:endParaRPr lang="en-US" altLang="ja-JP" sz="1000" b="1" dirty="0"/>
          </a:p>
          <a:p>
            <a:r>
              <a:rPr lang="ja-JP" altLang="en-US" sz="800" dirty="0" smtClean="0"/>
              <a:t>ゲームエリア攻略中に競技開始からの経過時間が一定時間を超えた場合、</a:t>
            </a:r>
            <a:r>
              <a:rPr lang="en-US" altLang="ja-JP" sz="800" dirty="0" smtClean="0"/>
              <a:t/>
            </a:r>
            <a:br>
              <a:rPr lang="en-US" altLang="ja-JP" sz="800" dirty="0" smtClean="0"/>
            </a:br>
            <a:r>
              <a:rPr lang="ja-JP" altLang="en-US" sz="800" dirty="0" smtClean="0"/>
              <a:t>ゲームエリアから脱出しガレージ駐車へ向かうことでタイムアウトによるリタイアを防ぐ。</a:t>
            </a:r>
            <a:endParaRPr lang="en-US" altLang="ja-JP" sz="800" dirty="0" smtClean="0"/>
          </a:p>
        </p:txBody>
      </p:sp>
      <p:sp>
        <p:nvSpPr>
          <p:cNvPr id="3" name="テキスト ボックス 2"/>
          <p:cNvSpPr txBox="1"/>
          <p:nvPr/>
        </p:nvSpPr>
        <p:spPr>
          <a:xfrm>
            <a:off x="2637830" y="6012984"/>
            <a:ext cx="3443654" cy="2031325"/>
          </a:xfrm>
          <a:prstGeom prst="rect">
            <a:avLst/>
          </a:prstGeom>
          <a:noFill/>
        </p:spPr>
        <p:txBody>
          <a:bodyPr wrap="square" rtlCol="0">
            <a:spAutoFit/>
          </a:bodyPr>
          <a:lstStyle/>
          <a:p>
            <a:r>
              <a:rPr kumimoji="1" lang="ja-JP" altLang="en-US" sz="900" dirty="0" smtClean="0"/>
              <a:t>①予め決められた優先度に従って運搬ブロックを決定する。</a:t>
            </a:r>
            <a:endParaRPr kumimoji="1" lang="en-US" altLang="ja-JP" sz="900" dirty="0" smtClean="0"/>
          </a:p>
          <a:p>
            <a:endParaRPr kumimoji="1" lang="en-US" altLang="ja-JP" sz="900" dirty="0" smtClean="0"/>
          </a:p>
          <a:p>
            <a:r>
              <a:rPr lang="ja-JP" altLang="en-US" sz="900" dirty="0" smtClean="0"/>
              <a:t>②ダイクストラ法により最短経路を算出し、</a:t>
            </a:r>
            <a:endParaRPr lang="en-US" altLang="ja-JP" sz="900" dirty="0" smtClean="0"/>
          </a:p>
          <a:p>
            <a:r>
              <a:rPr lang="ja-JP" altLang="en-US" sz="900" dirty="0" smtClean="0"/>
              <a:t>運搬ブロックが置かれている交点サークルまで移動する。</a:t>
            </a:r>
            <a:endParaRPr lang="en-US" altLang="ja-JP" sz="900" dirty="0" smtClean="0"/>
          </a:p>
          <a:p>
            <a:r>
              <a:rPr lang="en-US" altLang="ja-JP" sz="900" dirty="0" smtClean="0"/>
              <a:t/>
            </a:r>
            <a:br>
              <a:rPr lang="en-US" altLang="ja-JP" sz="900" dirty="0" smtClean="0"/>
            </a:br>
            <a:r>
              <a:rPr lang="ja-JP" altLang="en-US" sz="900" dirty="0" smtClean="0"/>
              <a:t>③効率的にビンゴをすることを考慮して、取得したブロックを配置するブロックサークルを選択し、最寄りの交点サークルを</a:t>
            </a:r>
            <a:r>
              <a:rPr lang="ja-JP" altLang="en-US" sz="900" dirty="0"/>
              <a:t>目的</a:t>
            </a:r>
            <a:r>
              <a:rPr lang="ja-JP" altLang="en-US" sz="900" dirty="0" smtClean="0"/>
              <a:t>地に</a:t>
            </a:r>
            <a:r>
              <a:rPr lang="ja-JP" altLang="en-US" sz="900" dirty="0"/>
              <a:t>設定</a:t>
            </a:r>
            <a:r>
              <a:rPr lang="ja-JP" altLang="en-US" sz="900" dirty="0" smtClean="0"/>
              <a:t>する。</a:t>
            </a:r>
            <a:endParaRPr lang="en-US" altLang="ja-JP" sz="900" dirty="0" smtClean="0"/>
          </a:p>
          <a:p>
            <a:endParaRPr lang="en-US" altLang="ja-JP" sz="900" dirty="0" smtClean="0"/>
          </a:p>
          <a:p>
            <a:r>
              <a:rPr lang="ja-JP" altLang="en-US" sz="900" dirty="0"/>
              <a:t>④</a:t>
            </a:r>
            <a:r>
              <a:rPr lang="ja-JP" altLang="en-US" sz="900" dirty="0" smtClean="0"/>
              <a:t>再びダイクストラ法により最短経路を算出し、目的地の交点サークルからブロックサークルにブロックを配置する。</a:t>
            </a:r>
            <a:endParaRPr lang="en-US" altLang="ja-JP" sz="900" dirty="0" smtClean="0"/>
          </a:p>
          <a:p>
            <a:endParaRPr lang="en-US" altLang="ja-JP" sz="900" dirty="0"/>
          </a:p>
          <a:p>
            <a:r>
              <a:rPr kumimoji="1" lang="ja-JP" altLang="en-US" sz="900" dirty="0" smtClean="0"/>
              <a:t>上記①～④を繰り返すことによってゲームエリアを攻略する。</a:t>
            </a:r>
            <a:endParaRPr kumimoji="1" lang="en-US" altLang="ja-JP" sz="900" dirty="0"/>
          </a:p>
          <a:p>
            <a:endParaRPr kumimoji="1" lang="ja-JP" altLang="en-US" sz="900" dirty="0"/>
          </a:p>
        </p:txBody>
      </p:sp>
      <p:sp>
        <p:nvSpPr>
          <p:cNvPr id="7" name="テキスト ボックス 6"/>
          <p:cNvSpPr txBox="1"/>
          <p:nvPr/>
        </p:nvSpPr>
        <p:spPr>
          <a:xfrm>
            <a:off x="6390338" y="951941"/>
            <a:ext cx="4157335" cy="1969770"/>
          </a:xfrm>
          <a:prstGeom prst="rect">
            <a:avLst/>
          </a:prstGeom>
          <a:noFill/>
        </p:spPr>
        <p:txBody>
          <a:bodyPr wrap="square" rtlCol="0">
            <a:spAutoFit/>
          </a:bodyPr>
          <a:lstStyle/>
          <a:p>
            <a:r>
              <a:rPr lang="ja-JP" altLang="en-US" sz="1000" b="1" dirty="0" smtClean="0"/>
              <a:t>解法②　運搬ブロックの優先度</a:t>
            </a:r>
            <a:endParaRPr lang="en-US" altLang="ja-JP" sz="1000" b="1" dirty="0" smtClean="0"/>
          </a:p>
          <a:p>
            <a:r>
              <a:rPr kumimoji="1" lang="ja-JP" altLang="en-US" sz="800" dirty="0" smtClean="0"/>
              <a:t>初期配置によって置かれたブロックが、ブロック運搬時に経路を絶ってしまうリスクを軽減するため、</a:t>
            </a:r>
            <a:r>
              <a:rPr kumimoji="1" lang="en-US" altLang="ja-JP" sz="800" dirty="0" smtClean="0"/>
              <a:t>3</a:t>
            </a:r>
            <a:r>
              <a:rPr kumimoji="1" lang="ja-JP" altLang="en-US" sz="800" dirty="0" smtClean="0"/>
              <a:t>個目までのブロックは現在地から最も近いブロックを優先する。</a:t>
            </a:r>
            <a:r>
              <a:rPr kumimoji="1" lang="en-US" altLang="ja-JP" sz="800" dirty="0" smtClean="0"/>
              <a:t/>
            </a:r>
            <a:br>
              <a:rPr kumimoji="1" lang="en-US" altLang="ja-JP" sz="800" dirty="0" smtClean="0"/>
            </a:br>
            <a:r>
              <a:rPr kumimoji="1" lang="ja-JP" altLang="en-US" sz="800" dirty="0" smtClean="0"/>
              <a:t>ブロックまでの距離が等しい場合はブロックに</a:t>
            </a:r>
            <a:r>
              <a:rPr lang="ja-JP" altLang="en-US" sz="800" dirty="0" smtClean="0"/>
              <a:t>予め設定するブロック番号と</a:t>
            </a:r>
            <a:endParaRPr lang="en-US" altLang="ja-JP" sz="800" dirty="0" smtClean="0"/>
          </a:p>
          <a:p>
            <a:r>
              <a:rPr lang="ja-JP" altLang="en-US" sz="800" dirty="0" smtClean="0"/>
              <a:t>走行体の向きを考慮して選択する。</a:t>
            </a:r>
            <a:endParaRPr lang="en-US" altLang="ja-JP" sz="800" dirty="0" smtClean="0"/>
          </a:p>
          <a:p>
            <a:endParaRPr lang="en-US" altLang="ja-JP" sz="800" dirty="0" smtClean="0"/>
          </a:p>
          <a:p>
            <a:r>
              <a:rPr kumimoji="1" lang="en-US" altLang="ja-JP" sz="800" dirty="0"/>
              <a:t>4</a:t>
            </a:r>
            <a:r>
              <a:rPr kumimoji="1" lang="ja-JP" altLang="en-US" sz="800" dirty="0" smtClean="0"/>
              <a:t>個目</a:t>
            </a:r>
            <a:r>
              <a:rPr kumimoji="1" lang="ja-JP" altLang="en-US" sz="800" dirty="0"/>
              <a:t>以降</a:t>
            </a:r>
            <a:r>
              <a:rPr kumimoji="1" lang="ja-JP" altLang="en-US" sz="800" dirty="0" smtClean="0"/>
              <a:t>の</a:t>
            </a:r>
            <a:r>
              <a:rPr kumimoji="1" lang="ja-JP" altLang="en-US" sz="800" dirty="0"/>
              <a:t>優先度</a:t>
            </a:r>
            <a:r>
              <a:rPr kumimoji="1" lang="ja-JP" altLang="en-US" sz="800" dirty="0" smtClean="0"/>
              <a:t>は以下の通りである。</a:t>
            </a:r>
            <a:endParaRPr kumimoji="1" lang="en-US" altLang="ja-JP" sz="800" dirty="0" smtClean="0"/>
          </a:p>
          <a:p>
            <a:r>
              <a:rPr kumimoji="1" lang="en-US" altLang="ja-JP" sz="800" dirty="0" smtClean="0"/>
              <a:t>1.</a:t>
            </a:r>
            <a:r>
              <a:rPr kumimoji="1" lang="ja-JP" altLang="en-US" sz="800" dirty="0" smtClean="0"/>
              <a:t>角が空いている場合は、現在地から最も近い角におけるブロックを優先</a:t>
            </a:r>
            <a:endParaRPr kumimoji="1" lang="en-US" altLang="ja-JP" sz="800" dirty="0" smtClean="0"/>
          </a:p>
          <a:p>
            <a:r>
              <a:rPr lang="en-US" altLang="ja-JP" sz="800" dirty="0" smtClean="0"/>
              <a:t>2.</a:t>
            </a:r>
            <a:r>
              <a:rPr lang="ja-JP" altLang="en-US" sz="800" dirty="0" smtClean="0"/>
              <a:t>マスエリアの配置完了マス数が２＞１＞３の順で優先</a:t>
            </a:r>
            <a:r>
              <a:rPr lang="en-US" altLang="ja-JP" sz="800" dirty="0" smtClean="0"/>
              <a:t/>
            </a:r>
            <a:br>
              <a:rPr lang="en-US" altLang="ja-JP" sz="800" dirty="0" smtClean="0"/>
            </a:br>
            <a:r>
              <a:rPr lang="en-US" altLang="ja-JP" sz="800" dirty="0" smtClean="0"/>
              <a:t>(</a:t>
            </a:r>
            <a:r>
              <a:rPr lang="ja-JP" altLang="en-US" sz="800" dirty="0" smtClean="0"/>
              <a:t>配置完了マス数が等しいマスエリアが複数ある場合は</a:t>
            </a:r>
            <a:endParaRPr lang="en-US" altLang="ja-JP" sz="800" dirty="0" smtClean="0"/>
          </a:p>
          <a:p>
            <a:r>
              <a:rPr lang="ja-JP" altLang="en-US" sz="800" dirty="0" smtClean="0"/>
              <a:t>ライン番号の小さいほうを優先する</a:t>
            </a:r>
            <a:r>
              <a:rPr lang="en-US" altLang="ja-JP" sz="800" dirty="0" smtClean="0"/>
              <a:t>)</a:t>
            </a:r>
          </a:p>
          <a:p>
            <a:endParaRPr kumimoji="1" lang="en-US" altLang="ja-JP" sz="800" dirty="0"/>
          </a:p>
          <a:p>
            <a:r>
              <a:rPr lang="en-US" altLang="ja-JP" sz="800" dirty="0" smtClean="0"/>
              <a:t>※</a:t>
            </a:r>
            <a:r>
              <a:rPr lang="ja-JP" altLang="en-US" sz="800" dirty="0" smtClean="0"/>
              <a:t>初期配置により色の異なるブロック</a:t>
            </a:r>
            <a:r>
              <a:rPr lang="en-US" altLang="ja-JP" sz="800" dirty="0" smtClean="0"/>
              <a:t>(</a:t>
            </a:r>
            <a:r>
              <a:rPr lang="ja-JP" altLang="en-US" sz="800" dirty="0" smtClean="0"/>
              <a:t>以下</a:t>
            </a:r>
            <a:r>
              <a:rPr lang="en-US" altLang="ja-JP" sz="800" dirty="0" smtClean="0"/>
              <a:t>E</a:t>
            </a:r>
            <a:r>
              <a:rPr lang="ja-JP" altLang="en-US" sz="800" dirty="0" smtClean="0"/>
              <a:t>ブロックとする</a:t>
            </a:r>
            <a:r>
              <a:rPr lang="en-US" altLang="ja-JP" sz="800" dirty="0" smtClean="0"/>
              <a:t>)</a:t>
            </a:r>
            <a:r>
              <a:rPr lang="ja-JP" altLang="en-US" sz="800" dirty="0" smtClean="0"/>
              <a:t>が配置されているブロックサークルと同色のブロックを配置した場合、</a:t>
            </a:r>
            <a:r>
              <a:rPr kumimoji="1" lang="ja-JP" altLang="en-US" sz="800" dirty="0" smtClean="0"/>
              <a:t>例外的に</a:t>
            </a:r>
            <a:r>
              <a:rPr kumimoji="1" lang="ja-JP" altLang="en-US" sz="800" dirty="0"/>
              <a:t>直後</a:t>
            </a:r>
            <a:r>
              <a:rPr kumimoji="1" lang="ja-JP" altLang="en-US" sz="800" dirty="0" smtClean="0"/>
              <a:t>に運ぶ</a:t>
            </a:r>
            <a:r>
              <a:rPr kumimoji="1" lang="ja-JP" altLang="en-US" sz="800" dirty="0"/>
              <a:t>ブロック</a:t>
            </a:r>
            <a:r>
              <a:rPr kumimoji="1" lang="ja-JP" altLang="en-US" sz="800" dirty="0" smtClean="0"/>
              <a:t>は</a:t>
            </a:r>
            <a:endParaRPr kumimoji="1" lang="en-US" altLang="ja-JP" sz="800" dirty="0" smtClean="0"/>
          </a:p>
          <a:p>
            <a:r>
              <a:rPr kumimoji="1" lang="en-US" altLang="ja-JP" sz="800" dirty="0" smtClean="0"/>
              <a:t>E</a:t>
            </a:r>
            <a:r>
              <a:rPr kumimoji="1" lang="ja-JP" altLang="en-US" sz="800" dirty="0" smtClean="0"/>
              <a:t>ブロックとする。</a:t>
            </a:r>
            <a:endParaRPr kumimoji="1" lang="ja-JP" altLang="en-US" sz="800" dirty="0"/>
          </a:p>
        </p:txBody>
      </p:sp>
      <p:sp>
        <p:nvSpPr>
          <p:cNvPr id="24" name="テキスト ボックス 23"/>
          <p:cNvSpPr txBox="1"/>
          <p:nvPr/>
        </p:nvSpPr>
        <p:spPr>
          <a:xfrm>
            <a:off x="49060" y="8609575"/>
            <a:ext cx="6156714" cy="861774"/>
          </a:xfrm>
          <a:prstGeom prst="rect">
            <a:avLst/>
          </a:prstGeom>
          <a:noFill/>
        </p:spPr>
        <p:txBody>
          <a:bodyPr wrap="square" rtlCol="0">
            <a:spAutoFit/>
          </a:bodyPr>
          <a:lstStyle/>
          <a:p>
            <a:r>
              <a:rPr kumimoji="1" lang="ja-JP" altLang="en-US" sz="1000" b="1" dirty="0" smtClean="0"/>
              <a:t>解法①ブロック配置サークル及び目的地の決定</a:t>
            </a:r>
            <a:endParaRPr kumimoji="1" lang="en-US" altLang="ja-JP" sz="1000" b="1" dirty="0" smtClean="0"/>
          </a:p>
          <a:p>
            <a:r>
              <a:rPr lang="ja-JP" altLang="en-US" sz="800" dirty="0" smtClean="0"/>
              <a:t>より</a:t>
            </a:r>
            <a:r>
              <a:rPr lang="ja-JP" altLang="en-US" sz="800" dirty="0"/>
              <a:t>効率的</a:t>
            </a:r>
            <a:r>
              <a:rPr lang="ja-JP" altLang="en-US" sz="800" dirty="0" smtClean="0"/>
              <a:t>に</a:t>
            </a:r>
            <a:r>
              <a:rPr lang="ja-JP" altLang="en-US" sz="800" dirty="0"/>
              <a:t>ブロック</a:t>
            </a:r>
            <a:r>
              <a:rPr lang="ja-JP" altLang="en-US" sz="800" dirty="0" smtClean="0"/>
              <a:t>を</a:t>
            </a:r>
            <a:r>
              <a:rPr lang="ja-JP" altLang="en-US" sz="800" dirty="0"/>
              <a:t>配置</a:t>
            </a:r>
            <a:r>
              <a:rPr lang="ja-JP" altLang="en-US" sz="800" dirty="0" smtClean="0"/>
              <a:t>するために角に運ぶ場合を除いて、最も近い同色のブロックサークルをブロック配置サークルとして、</a:t>
            </a:r>
            <a:endParaRPr lang="en-US" altLang="ja-JP" sz="800" dirty="0" smtClean="0"/>
          </a:p>
          <a:p>
            <a:r>
              <a:rPr lang="ja-JP" altLang="en-US" sz="800" dirty="0" smtClean="0"/>
              <a:t>そのブロックサークルの周囲４つの交点サークルのうち、すでに利用済み</a:t>
            </a:r>
            <a:r>
              <a:rPr lang="en-US" altLang="ja-JP" sz="800" dirty="0"/>
              <a:t>*1</a:t>
            </a:r>
            <a:r>
              <a:rPr lang="ja-JP" altLang="en-US" sz="800" dirty="0" smtClean="0"/>
              <a:t>でなく、現在地から最も近いものを目的地とする。</a:t>
            </a:r>
            <a:r>
              <a:rPr lang="en-US" altLang="ja-JP" sz="800" dirty="0" smtClean="0"/>
              <a:t/>
            </a:r>
            <a:br>
              <a:rPr lang="en-US" altLang="ja-JP" sz="800" dirty="0" smtClean="0"/>
            </a:br>
            <a:endParaRPr lang="en-US" altLang="ja-JP" sz="800" dirty="0" smtClean="0"/>
          </a:p>
          <a:p>
            <a:r>
              <a:rPr kumimoji="1" lang="en-US" altLang="ja-JP" sz="800" dirty="0" smtClean="0"/>
              <a:t>*</a:t>
            </a:r>
            <a:r>
              <a:rPr lang="en-US" altLang="ja-JP" sz="800" dirty="0" smtClean="0"/>
              <a:t>1</a:t>
            </a:r>
            <a:r>
              <a:rPr lang="ja-JP" altLang="en-US" sz="800" dirty="0" smtClean="0"/>
              <a:t>　</a:t>
            </a:r>
            <a:r>
              <a:rPr lang="en-US" altLang="ja-JP" sz="800" dirty="0" smtClean="0"/>
              <a:t>1</a:t>
            </a:r>
            <a:r>
              <a:rPr lang="ja-JP" altLang="en-US" sz="800" dirty="0" err="1" smtClean="0"/>
              <a:t>つの</a:t>
            </a:r>
            <a:r>
              <a:rPr lang="ja-JP" altLang="en-US" sz="800" dirty="0" smtClean="0"/>
              <a:t>ブロックサークル内に複数のブロックを配置する場合、同じ交点サークルから配置することによって</a:t>
            </a:r>
            <a:endParaRPr lang="en-US" altLang="ja-JP" sz="800" dirty="0" smtClean="0"/>
          </a:p>
          <a:p>
            <a:r>
              <a:rPr lang="ja-JP" altLang="en-US" sz="800" dirty="0" smtClean="0"/>
              <a:t>配置済みブロックを配置不成立にしてしまうことを危惧して、利用していない交点サークルからブロックを配置することとする。</a:t>
            </a:r>
            <a:endParaRPr lang="en-US" altLang="ja-JP" sz="800" dirty="0" smtClean="0"/>
          </a:p>
        </p:txBody>
      </p:sp>
      <p:sp>
        <p:nvSpPr>
          <p:cNvPr id="25" name="テキスト ボックス 24"/>
          <p:cNvSpPr txBox="1"/>
          <p:nvPr/>
        </p:nvSpPr>
        <p:spPr>
          <a:xfrm>
            <a:off x="6335072" y="3224295"/>
            <a:ext cx="5622292" cy="1477328"/>
          </a:xfrm>
          <a:prstGeom prst="rect">
            <a:avLst/>
          </a:prstGeom>
          <a:noFill/>
        </p:spPr>
        <p:txBody>
          <a:bodyPr wrap="square" rtlCol="0">
            <a:spAutoFit/>
          </a:bodyPr>
          <a:lstStyle/>
          <a:p>
            <a:r>
              <a:rPr kumimoji="1" lang="ja-JP" altLang="en-US" sz="1000" b="1" dirty="0" smtClean="0"/>
              <a:t>解法③経路探索方法</a:t>
            </a:r>
            <a:endParaRPr kumimoji="1" lang="en-US" altLang="ja-JP" sz="1000" b="1" dirty="0" smtClean="0"/>
          </a:p>
          <a:p>
            <a:r>
              <a:rPr kumimoji="1" lang="ja-JP" altLang="en-US" sz="800" dirty="0" smtClean="0"/>
              <a:t>効率的にエリア内を移動するためにダイクストラ法を採用した。</a:t>
            </a:r>
            <a:endParaRPr kumimoji="1" lang="en-US" altLang="ja-JP" sz="800" dirty="0" smtClean="0"/>
          </a:p>
          <a:p>
            <a:r>
              <a:rPr lang="ja-JP" altLang="en-US" sz="800" dirty="0" smtClean="0"/>
              <a:t>各交点</a:t>
            </a:r>
            <a:r>
              <a:rPr lang="ja-JP" altLang="en-US" sz="800" dirty="0"/>
              <a:t>サークル</a:t>
            </a:r>
            <a:r>
              <a:rPr lang="ja-JP" altLang="en-US" sz="800" dirty="0" smtClean="0"/>
              <a:t>を</a:t>
            </a:r>
            <a:r>
              <a:rPr lang="ja-JP" altLang="en-US" sz="800" dirty="0"/>
              <a:t>ノード</a:t>
            </a:r>
            <a:r>
              <a:rPr lang="ja-JP" altLang="en-US" sz="800" dirty="0" smtClean="0"/>
              <a:t>に見立て、以下の方法でコストを振り、目的地への経路を確立する。</a:t>
            </a:r>
            <a:endParaRPr lang="en-US" altLang="ja-JP" sz="800" dirty="0" smtClean="0"/>
          </a:p>
          <a:p>
            <a:endParaRPr kumimoji="1" lang="en-US" altLang="ja-JP" sz="800" dirty="0"/>
          </a:p>
          <a:p>
            <a:r>
              <a:rPr lang="ja-JP" altLang="en-US" sz="800" dirty="0" smtClean="0"/>
              <a:t>①すべての交点サークルのコストをリセットする</a:t>
            </a:r>
            <a:endParaRPr lang="en-US" altLang="ja-JP" sz="800" dirty="0" smtClean="0"/>
          </a:p>
          <a:p>
            <a:r>
              <a:rPr kumimoji="1" lang="ja-JP" altLang="en-US" sz="800" dirty="0" smtClean="0"/>
              <a:t>②現在地</a:t>
            </a:r>
            <a:r>
              <a:rPr kumimoji="1" lang="en-US" altLang="ja-JP" sz="800" dirty="0" smtClean="0"/>
              <a:t>(</a:t>
            </a:r>
            <a:r>
              <a:rPr kumimoji="1" lang="ja-JP" altLang="en-US" sz="800" dirty="0" smtClean="0"/>
              <a:t>交点サークル</a:t>
            </a:r>
            <a:r>
              <a:rPr kumimoji="1" lang="en-US" altLang="ja-JP" sz="800" dirty="0" smtClean="0"/>
              <a:t>)</a:t>
            </a:r>
            <a:r>
              <a:rPr kumimoji="1" lang="ja-JP" altLang="en-US" sz="800" dirty="0" smtClean="0"/>
              <a:t>を起点としてコストに</a:t>
            </a:r>
            <a:r>
              <a:rPr kumimoji="1" lang="en-US" altLang="ja-JP" sz="800" dirty="0" smtClean="0"/>
              <a:t>0</a:t>
            </a:r>
            <a:r>
              <a:rPr kumimoji="1" lang="ja-JP" altLang="en-US" sz="800" dirty="0" smtClean="0"/>
              <a:t>を設定。隣接する交点サークル全てのコストに</a:t>
            </a:r>
            <a:r>
              <a:rPr kumimoji="1" lang="en-US" altLang="ja-JP" sz="800" dirty="0" smtClean="0"/>
              <a:t>1</a:t>
            </a:r>
            <a:r>
              <a:rPr kumimoji="1" lang="ja-JP" altLang="en-US" sz="800" dirty="0" smtClean="0"/>
              <a:t>を設定する。</a:t>
            </a:r>
            <a:endParaRPr kumimoji="1" lang="en-US" altLang="ja-JP" sz="800" dirty="0" smtClean="0"/>
          </a:p>
          <a:p>
            <a:r>
              <a:rPr lang="ja-JP" altLang="en-US" sz="800" dirty="0"/>
              <a:t>　</a:t>
            </a:r>
            <a:r>
              <a:rPr kumimoji="1" lang="ja-JP" altLang="en-US" sz="800" dirty="0" smtClean="0"/>
              <a:t>さらにそれ交点サークルに隣接している交点サークルのコストに</a:t>
            </a:r>
            <a:r>
              <a:rPr kumimoji="1" lang="en-US" altLang="ja-JP" sz="800" dirty="0" smtClean="0"/>
              <a:t>2</a:t>
            </a:r>
            <a:r>
              <a:rPr kumimoji="1" lang="ja-JP" altLang="en-US" sz="800" dirty="0" smtClean="0"/>
              <a:t>を設定する。</a:t>
            </a:r>
            <a:endParaRPr kumimoji="1" lang="en-US" altLang="ja-JP" sz="800" dirty="0" smtClean="0"/>
          </a:p>
          <a:p>
            <a:r>
              <a:rPr lang="ja-JP" altLang="en-US" sz="800" dirty="0"/>
              <a:t>　</a:t>
            </a:r>
            <a:r>
              <a:rPr lang="ja-JP" altLang="en-US" sz="800" dirty="0" smtClean="0"/>
              <a:t>というようにしてすべての交点サークルにコストを振る。</a:t>
            </a:r>
            <a:endParaRPr lang="en-US" altLang="ja-JP" sz="800" dirty="0" smtClean="0"/>
          </a:p>
          <a:p>
            <a:r>
              <a:rPr kumimoji="1" lang="ja-JP" altLang="en-US" sz="800" dirty="0" smtClean="0"/>
              <a:t>③目的地</a:t>
            </a:r>
            <a:r>
              <a:rPr lang="ja-JP" altLang="en-US" sz="800" dirty="0" smtClean="0"/>
              <a:t>となる交点サークルを算出し設定する。</a:t>
            </a:r>
            <a:endParaRPr lang="en-US" altLang="ja-JP" sz="800" dirty="0" smtClean="0"/>
          </a:p>
          <a:p>
            <a:r>
              <a:rPr kumimoji="1" lang="ja-JP" altLang="en-US" sz="800" dirty="0" smtClean="0"/>
              <a:t>④目的地</a:t>
            </a:r>
            <a:r>
              <a:rPr kumimoji="1" lang="en-US" altLang="ja-JP" sz="800" dirty="0" smtClean="0"/>
              <a:t>(</a:t>
            </a:r>
            <a:r>
              <a:rPr kumimoji="1" lang="ja-JP" altLang="en-US" sz="800" dirty="0" smtClean="0"/>
              <a:t>交点サークル</a:t>
            </a:r>
            <a:r>
              <a:rPr kumimoji="1" lang="en-US" altLang="ja-JP" sz="800" dirty="0" smtClean="0"/>
              <a:t>)</a:t>
            </a:r>
            <a:r>
              <a:rPr kumimoji="1" lang="ja-JP" altLang="en-US" sz="800" dirty="0" smtClean="0"/>
              <a:t>を起点としてコストに</a:t>
            </a:r>
            <a:r>
              <a:rPr kumimoji="1" lang="en-US" altLang="ja-JP" sz="800" dirty="0" smtClean="0"/>
              <a:t>0</a:t>
            </a:r>
            <a:r>
              <a:rPr kumimoji="1" lang="ja-JP" altLang="en-US" sz="800" dirty="0" smtClean="0"/>
              <a:t>を設定。②と同じようにコストを振る。</a:t>
            </a:r>
            <a:endParaRPr kumimoji="1" lang="en-US" altLang="ja-JP" sz="800" dirty="0" smtClean="0"/>
          </a:p>
          <a:p>
            <a:r>
              <a:rPr lang="ja-JP" altLang="en-US" sz="800" dirty="0" smtClean="0"/>
              <a:t>⑤現在地から“現在地のコスト</a:t>
            </a:r>
            <a:r>
              <a:rPr lang="en-US" altLang="ja-JP" sz="800" dirty="0" smtClean="0"/>
              <a:t>―1</a:t>
            </a:r>
            <a:r>
              <a:rPr lang="ja-JP" altLang="en-US" sz="800" dirty="0" smtClean="0"/>
              <a:t>”となる交点サークルをたどることによって最短経路での移動とする。</a:t>
            </a:r>
            <a:endParaRPr kumimoji="1" lang="ja-JP" altLang="en-US" sz="800" dirty="0"/>
          </a:p>
        </p:txBody>
      </p:sp>
      <p:grpSp>
        <p:nvGrpSpPr>
          <p:cNvPr id="219" name="グループ化 218"/>
          <p:cNvGrpSpPr/>
          <p:nvPr/>
        </p:nvGrpSpPr>
        <p:grpSpPr>
          <a:xfrm>
            <a:off x="9254676" y="6987726"/>
            <a:ext cx="3217503" cy="2569029"/>
            <a:chOff x="8950302" y="6833927"/>
            <a:chExt cx="3521580" cy="2737411"/>
          </a:xfrm>
        </p:grpSpPr>
        <p:pic>
          <p:nvPicPr>
            <p:cNvPr id="29" name="図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3555" y="6990561"/>
              <a:ext cx="3448327" cy="2580777"/>
            </a:xfrm>
            <a:prstGeom prst="rect">
              <a:avLst/>
            </a:prstGeom>
          </p:spPr>
        </p:pic>
        <p:sp>
          <p:nvSpPr>
            <p:cNvPr id="26" name="テキスト ボックス 25"/>
            <p:cNvSpPr txBox="1"/>
            <p:nvPr/>
          </p:nvSpPr>
          <p:spPr>
            <a:xfrm>
              <a:off x="8950302" y="6833927"/>
              <a:ext cx="1723549" cy="246221"/>
            </a:xfrm>
            <a:prstGeom prst="rect">
              <a:avLst/>
            </a:prstGeom>
            <a:noFill/>
          </p:spPr>
          <p:txBody>
            <a:bodyPr wrap="none" rtlCol="0">
              <a:spAutoFit/>
            </a:bodyPr>
            <a:lstStyle/>
            <a:p>
              <a:r>
                <a:rPr kumimoji="1" lang="ja-JP" altLang="en-US" sz="1000" b="1" dirty="0" smtClean="0"/>
                <a:t>解法を可能にするクラス図</a:t>
              </a:r>
              <a:endParaRPr kumimoji="1" lang="ja-JP" altLang="en-US" sz="1000" b="1" dirty="0"/>
            </a:p>
          </p:txBody>
        </p:sp>
      </p:grpSp>
      <p:grpSp>
        <p:nvGrpSpPr>
          <p:cNvPr id="17" name="グループ化 16"/>
          <p:cNvGrpSpPr/>
          <p:nvPr/>
        </p:nvGrpSpPr>
        <p:grpSpPr>
          <a:xfrm>
            <a:off x="6427918" y="6991950"/>
            <a:ext cx="2496703" cy="2520143"/>
            <a:chOff x="6324328" y="4377680"/>
            <a:chExt cx="2524378" cy="2577640"/>
          </a:xfrm>
        </p:grpSpPr>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5043" y="4561600"/>
              <a:ext cx="2443663" cy="2393720"/>
            </a:xfrm>
            <a:prstGeom prst="rect">
              <a:avLst/>
            </a:prstGeom>
          </p:spPr>
        </p:pic>
        <p:sp>
          <p:nvSpPr>
            <p:cNvPr id="27" name="テキスト ボックス 26"/>
            <p:cNvSpPr txBox="1"/>
            <p:nvPr/>
          </p:nvSpPr>
          <p:spPr>
            <a:xfrm>
              <a:off x="6324328" y="4377680"/>
              <a:ext cx="2108269" cy="246221"/>
            </a:xfrm>
            <a:prstGeom prst="rect">
              <a:avLst/>
            </a:prstGeom>
            <a:noFill/>
          </p:spPr>
          <p:txBody>
            <a:bodyPr wrap="none" rtlCol="0">
              <a:spAutoFit/>
            </a:bodyPr>
            <a:lstStyle/>
            <a:p>
              <a:r>
                <a:rPr kumimoji="1" lang="ja-JP" altLang="en-US" sz="1000" b="1" dirty="0" smtClean="0"/>
                <a:t>全体の流れを表したシーケンス図</a:t>
              </a:r>
              <a:endParaRPr kumimoji="1" lang="ja-JP" altLang="en-US" sz="1000" b="1" dirty="0"/>
            </a:p>
          </p:txBody>
        </p:sp>
      </p:grpSp>
      <p:grpSp>
        <p:nvGrpSpPr>
          <p:cNvPr id="33" name="グループ化 32"/>
          <p:cNvGrpSpPr/>
          <p:nvPr/>
        </p:nvGrpSpPr>
        <p:grpSpPr>
          <a:xfrm>
            <a:off x="96119" y="5972064"/>
            <a:ext cx="2418842" cy="2095800"/>
            <a:chOff x="67217" y="6276573"/>
            <a:chExt cx="2418842" cy="2095800"/>
          </a:xfrm>
        </p:grpSpPr>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648" y="6276573"/>
              <a:ext cx="2258411" cy="2095800"/>
            </a:xfrm>
            <a:prstGeom prst="rect">
              <a:avLst/>
            </a:prstGeom>
          </p:spPr>
        </p:pic>
        <p:sp>
          <p:nvSpPr>
            <p:cNvPr id="22" name="テキスト ボックス 21"/>
            <p:cNvSpPr txBox="1"/>
            <p:nvPr/>
          </p:nvSpPr>
          <p:spPr>
            <a:xfrm>
              <a:off x="67217" y="6353603"/>
              <a:ext cx="825867" cy="246221"/>
            </a:xfrm>
            <a:prstGeom prst="rect">
              <a:avLst/>
            </a:prstGeom>
            <a:noFill/>
          </p:spPr>
          <p:txBody>
            <a:bodyPr wrap="none" rtlCol="0">
              <a:spAutoFit/>
            </a:bodyPr>
            <a:lstStyle/>
            <a:p>
              <a:r>
                <a:rPr lang="ja-JP" altLang="en-US" sz="1000" b="1" dirty="0"/>
                <a:t>全体</a:t>
              </a:r>
              <a:r>
                <a:rPr lang="ja-JP" altLang="en-US" sz="1000" b="1" dirty="0" smtClean="0"/>
                <a:t>の</a:t>
              </a:r>
              <a:r>
                <a:rPr lang="ja-JP" altLang="en-US" sz="1000" b="1" dirty="0"/>
                <a:t>指針</a:t>
              </a:r>
              <a:endParaRPr lang="en-US" altLang="ja-JP" sz="1000" b="1" dirty="0" smtClean="0"/>
            </a:p>
          </p:txBody>
        </p:sp>
        <p:sp>
          <p:nvSpPr>
            <p:cNvPr id="19" name="テキスト ボックス 18"/>
            <p:cNvSpPr txBox="1"/>
            <p:nvPr/>
          </p:nvSpPr>
          <p:spPr>
            <a:xfrm>
              <a:off x="666749" y="7030864"/>
              <a:ext cx="287258" cy="215444"/>
            </a:xfrm>
            <a:prstGeom prst="rect">
              <a:avLst/>
            </a:prstGeom>
            <a:noFill/>
          </p:spPr>
          <p:txBody>
            <a:bodyPr wrap="none" rtlCol="0">
              <a:spAutoFit/>
            </a:bodyPr>
            <a:lstStyle/>
            <a:p>
              <a:r>
                <a:rPr kumimoji="1" lang="ja-JP" altLang="en-US" sz="800" b="1" dirty="0" smtClean="0"/>
                <a:t>①</a:t>
              </a:r>
              <a:endParaRPr kumimoji="1" lang="ja-JP" altLang="en-US" sz="800" b="1" dirty="0"/>
            </a:p>
          </p:txBody>
        </p:sp>
        <p:sp>
          <p:nvSpPr>
            <p:cNvPr id="30" name="テキスト ボックス 29"/>
            <p:cNvSpPr txBox="1"/>
            <p:nvPr/>
          </p:nvSpPr>
          <p:spPr>
            <a:xfrm>
              <a:off x="709865" y="7470285"/>
              <a:ext cx="287258" cy="215444"/>
            </a:xfrm>
            <a:prstGeom prst="rect">
              <a:avLst/>
            </a:prstGeom>
            <a:noFill/>
          </p:spPr>
          <p:txBody>
            <a:bodyPr wrap="none" rtlCol="0">
              <a:spAutoFit/>
            </a:bodyPr>
            <a:lstStyle/>
            <a:p>
              <a:r>
                <a:rPr lang="ja-JP" altLang="en-US" sz="800" b="1" dirty="0"/>
                <a:t>④</a:t>
              </a:r>
              <a:endParaRPr kumimoji="1" lang="ja-JP" altLang="en-US" sz="800" b="1" dirty="0"/>
            </a:p>
          </p:txBody>
        </p:sp>
        <p:sp>
          <p:nvSpPr>
            <p:cNvPr id="31" name="テキスト ボックス 30"/>
            <p:cNvSpPr txBox="1"/>
            <p:nvPr/>
          </p:nvSpPr>
          <p:spPr>
            <a:xfrm>
              <a:off x="588169" y="7470285"/>
              <a:ext cx="287258" cy="215444"/>
            </a:xfrm>
            <a:prstGeom prst="rect">
              <a:avLst/>
            </a:prstGeom>
            <a:noFill/>
          </p:spPr>
          <p:txBody>
            <a:bodyPr wrap="none" rtlCol="0">
              <a:spAutoFit/>
            </a:bodyPr>
            <a:lstStyle/>
            <a:p>
              <a:r>
                <a:rPr lang="ja-JP" altLang="en-US" sz="800" b="1" dirty="0"/>
                <a:t>②</a:t>
              </a:r>
              <a:endParaRPr kumimoji="1" lang="ja-JP" altLang="en-US" sz="800" b="1" dirty="0"/>
            </a:p>
          </p:txBody>
        </p:sp>
        <p:sp>
          <p:nvSpPr>
            <p:cNvPr id="32" name="テキスト ボックス 31"/>
            <p:cNvSpPr txBox="1"/>
            <p:nvPr/>
          </p:nvSpPr>
          <p:spPr>
            <a:xfrm>
              <a:off x="1591065" y="7038009"/>
              <a:ext cx="287258" cy="215444"/>
            </a:xfrm>
            <a:prstGeom prst="rect">
              <a:avLst/>
            </a:prstGeom>
            <a:noFill/>
          </p:spPr>
          <p:txBody>
            <a:bodyPr wrap="none" rtlCol="0">
              <a:spAutoFit/>
            </a:bodyPr>
            <a:lstStyle/>
            <a:p>
              <a:r>
                <a:rPr lang="ja-JP" altLang="en-US" sz="800" b="1" dirty="0"/>
                <a:t>③</a:t>
              </a:r>
              <a:endParaRPr kumimoji="1" lang="ja-JP" altLang="en-US" sz="800" b="1" dirty="0"/>
            </a:p>
          </p:txBody>
        </p:sp>
      </p:grpSp>
      <p:sp>
        <p:nvSpPr>
          <p:cNvPr id="34" name="正方形/長方形 33"/>
          <p:cNvSpPr/>
          <p:nvPr/>
        </p:nvSpPr>
        <p:spPr>
          <a:xfrm>
            <a:off x="-1" y="8057186"/>
            <a:ext cx="6246235" cy="1544014"/>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2223"/>
          </a:p>
        </p:txBody>
      </p:sp>
      <p:grpSp>
        <p:nvGrpSpPr>
          <p:cNvPr id="15" name="グループ化 14"/>
          <p:cNvGrpSpPr/>
          <p:nvPr/>
        </p:nvGrpSpPr>
        <p:grpSpPr>
          <a:xfrm>
            <a:off x="6314289" y="4723398"/>
            <a:ext cx="6352217" cy="2190421"/>
            <a:chOff x="6360813" y="7359923"/>
            <a:chExt cx="6352217" cy="2190421"/>
          </a:xfrm>
        </p:grpSpPr>
        <p:pic>
          <p:nvPicPr>
            <p:cNvPr id="2" name="図 1"/>
            <p:cNvPicPr>
              <a:picLocks noChangeAspect="1"/>
            </p:cNvPicPr>
            <p:nvPr/>
          </p:nvPicPr>
          <p:blipFill rotWithShape="1">
            <a:blip r:embed="rId6" cstate="print">
              <a:extLst>
                <a:ext uri="{28A0092B-C50C-407E-A947-70E740481C1C}">
                  <a14:useLocalDpi xmlns:a14="http://schemas.microsoft.com/office/drawing/2010/main" val="0"/>
                </a:ext>
              </a:extLst>
            </a:blip>
            <a:srcRect l="2418" t="5451" r="2279" b="11832"/>
            <a:stretch/>
          </p:blipFill>
          <p:spPr>
            <a:xfrm>
              <a:off x="6360813" y="7359923"/>
              <a:ext cx="6352217" cy="2190421"/>
            </a:xfrm>
            <a:prstGeom prst="rect">
              <a:avLst/>
            </a:prstGeom>
          </p:spPr>
        </p:pic>
        <p:sp>
          <p:nvSpPr>
            <p:cNvPr id="28" name="テキスト ボックス 27"/>
            <p:cNvSpPr txBox="1"/>
            <p:nvPr/>
          </p:nvSpPr>
          <p:spPr>
            <a:xfrm>
              <a:off x="6426255" y="8985915"/>
              <a:ext cx="2775119" cy="215444"/>
            </a:xfrm>
            <a:prstGeom prst="rect">
              <a:avLst/>
            </a:prstGeom>
            <a:noFill/>
          </p:spPr>
          <p:txBody>
            <a:bodyPr wrap="none" rtlCol="0">
              <a:spAutoFit/>
            </a:bodyPr>
            <a:lstStyle/>
            <a:p>
              <a:r>
                <a:rPr lang="en-US" altLang="ja-JP" sz="800" dirty="0"/>
                <a:t>※</a:t>
              </a:r>
              <a:r>
                <a:rPr kumimoji="1" lang="ja-JP" altLang="en-US" sz="800" dirty="0" smtClean="0"/>
                <a:t>紙面の関係上、</a:t>
              </a:r>
              <a:r>
                <a:rPr kumimoji="1" lang="en-US" altLang="ja-JP" sz="800" dirty="0" smtClean="0"/>
                <a:t>16.</a:t>
              </a:r>
              <a:r>
                <a:rPr kumimoji="1" lang="ja-JP" altLang="en-US" sz="800" dirty="0" smtClean="0"/>
                <a:t>以降のコストの設定は省略してある</a:t>
              </a:r>
              <a:endParaRPr kumimoji="1" lang="ja-JP" altLang="en-US" sz="800" dirty="0"/>
            </a:p>
          </p:txBody>
        </p:sp>
        <p:sp>
          <p:nvSpPr>
            <p:cNvPr id="37" name="テキスト ボックス 36"/>
            <p:cNvSpPr txBox="1"/>
            <p:nvPr/>
          </p:nvSpPr>
          <p:spPr>
            <a:xfrm>
              <a:off x="6400800" y="7359923"/>
              <a:ext cx="2108269" cy="246221"/>
            </a:xfrm>
            <a:prstGeom prst="rect">
              <a:avLst/>
            </a:prstGeom>
            <a:noFill/>
          </p:spPr>
          <p:txBody>
            <a:bodyPr wrap="none" rtlCol="0">
              <a:spAutoFit/>
            </a:bodyPr>
            <a:lstStyle/>
            <a:p>
              <a:r>
                <a:rPr kumimoji="1" lang="ja-JP" altLang="en-US" sz="1000" b="1" dirty="0" smtClean="0"/>
                <a:t>目的地決定～経路探索の振る舞い</a:t>
              </a:r>
              <a:endParaRPr kumimoji="1" lang="ja-JP" altLang="en-US" sz="1000" b="1" dirty="0"/>
            </a:p>
          </p:txBody>
        </p:sp>
      </p:grpSp>
      <p:sp>
        <p:nvSpPr>
          <p:cNvPr id="35" name="正方形/長方形 34"/>
          <p:cNvSpPr/>
          <p:nvPr/>
        </p:nvSpPr>
        <p:spPr>
          <a:xfrm>
            <a:off x="0" y="3871258"/>
            <a:ext cx="6246235" cy="4185928"/>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2223"/>
          </a:p>
        </p:txBody>
      </p:sp>
      <p:sp>
        <p:nvSpPr>
          <p:cNvPr id="80" name="正方形/長方形 79"/>
          <p:cNvSpPr/>
          <p:nvPr/>
        </p:nvSpPr>
        <p:spPr>
          <a:xfrm>
            <a:off x="4614610" y="2634449"/>
            <a:ext cx="1460284" cy="1236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grpSp>
        <p:nvGrpSpPr>
          <p:cNvPr id="214" name="グループ化 213"/>
          <p:cNvGrpSpPr>
            <a:grpSpLocks noChangeAspect="1"/>
          </p:cNvGrpSpPr>
          <p:nvPr/>
        </p:nvGrpSpPr>
        <p:grpSpPr>
          <a:xfrm>
            <a:off x="10931590" y="924051"/>
            <a:ext cx="1327258" cy="1375307"/>
            <a:chOff x="10752481" y="1253023"/>
            <a:chExt cx="1495634" cy="1549778"/>
          </a:xfrm>
        </p:grpSpPr>
        <p:pic>
          <p:nvPicPr>
            <p:cNvPr id="39" name="図 38"/>
            <p:cNvPicPr>
              <a:picLocks noChangeAspect="1"/>
            </p:cNvPicPr>
            <p:nvPr/>
          </p:nvPicPr>
          <p:blipFill rotWithShape="1">
            <a:blip r:embed="rId7">
              <a:extLst>
                <a:ext uri="{28A0092B-C50C-407E-A947-70E740481C1C}">
                  <a14:useLocalDpi xmlns:a14="http://schemas.microsoft.com/office/drawing/2010/main" val="0"/>
                </a:ext>
              </a:extLst>
            </a:blip>
            <a:srcRect b="13004"/>
            <a:stretch/>
          </p:blipFill>
          <p:spPr>
            <a:xfrm>
              <a:off x="10752481" y="1253023"/>
              <a:ext cx="1495634" cy="1549778"/>
            </a:xfrm>
            <a:prstGeom prst="rect">
              <a:avLst/>
            </a:prstGeom>
          </p:spPr>
        </p:pic>
        <p:sp>
          <p:nvSpPr>
            <p:cNvPr id="42" name="フローチャート: 磁気ディスク 442"/>
            <p:cNvSpPr/>
            <p:nvPr/>
          </p:nvSpPr>
          <p:spPr>
            <a:xfrm>
              <a:off x="10846414" y="2129196"/>
              <a:ext cx="84488" cy="114206"/>
            </a:xfrm>
            <a:prstGeom prst="flowChartMagneticDisk">
              <a:avLst/>
            </a:prstGeom>
            <a:solidFill>
              <a:srgbClr val="FF000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p:cNvGrpSpPr>
              <a:grpSpLocks noChangeAspect="1"/>
            </p:cNvGrpSpPr>
            <p:nvPr/>
          </p:nvGrpSpPr>
          <p:grpSpPr>
            <a:xfrm rot="5400000">
              <a:off x="11145752" y="1234680"/>
              <a:ext cx="140904" cy="263342"/>
              <a:chOff x="9150789" y="4499774"/>
              <a:chExt cx="290566" cy="616077"/>
            </a:xfrm>
          </p:grpSpPr>
          <p:sp>
            <p:nvSpPr>
              <p:cNvPr id="44"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減算記号 84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ブローチ 59"/>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5" name="フローチャート: 磁気ディスク 442"/>
            <p:cNvSpPr/>
            <p:nvPr/>
          </p:nvSpPr>
          <p:spPr>
            <a:xfrm>
              <a:off x="11886931" y="1925462"/>
              <a:ext cx="84488" cy="114206"/>
            </a:xfrm>
            <a:prstGeom prst="flowChartMagneticDisk">
              <a:avLst/>
            </a:prstGeom>
            <a:solidFill>
              <a:srgbClr val="FFFF0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フローチャート: 磁気ディスク 442"/>
            <p:cNvSpPr/>
            <p:nvPr/>
          </p:nvSpPr>
          <p:spPr>
            <a:xfrm>
              <a:off x="11054284" y="1508227"/>
              <a:ext cx="84488" cy="114206"/>
            </a:xfrm>
            <a:prstGeom prst="flowChartMagneticDisk">
              <a:avLst/>
            </a:prstGeom>
            <a:solidFill>
              <a:srgbClr val="FFFF0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フローチャート: 磁気ディスク 442"/>
            <p:cNvSpPr/>
            <p:nvPr/>
          </p:nvSpPr>
          <p:spPr>
            <a:xfrm>
              <a:off x="11046953" y="2337176"/>
              <a:ext cx="84488" cy="114206"/>
            </a:xfrm>
            <a:prstGeom prst="flowChartMagneticDisk">
              <a:avLst/>
            </a:prstGeom>
            <a:solidFill>
              <a:srgbClr val="00B05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フローチャート: 磁気ディスク 442"/>
            <p:cNvSpPr/>
            <p:nvPr/>
          </p:nvSpPr>
          <p:spPr>
            <a:xfrm>
              <a:off x="11470319" y="2346316"/>
              <a:ext cx="84488" cy="114206"/>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フローチャート: 磁気ディスク 442"/>
            <p:cNvSpPr/>
            <p:nvPr/>
          </p:nvSpPr>
          <p:spPr>
            <a:xfrm>
              <a:off x="11679927" y="2131193"/>
              <a:ext cx="84488" cy="114206"/>
            </a:xfrm>
            <a:prstGeom prst="flowChartMagneticDisk">
              <a:avLst/>
            </a:prstGeom>
            <a:solidFill>
              <a:srgbClr val="00B0F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フローチャート: 磁気ディスク 442"/>
            <p:cNvSpPr/>
            <p:nvPr/>
          </p:nvSpPr>
          <p:spPr>
            <a:xfrm>
              <a:off x="12097269" y="1706743"/>
              <a:ext cx="84488" cy="114206"/>
            </a:xfrm>
            <a:prstGeom prst="flowChartMagneticDisk">
              <a:avLst/>
            </a:prstGeom>
            <a:solidFill>
              <a:srgbClr val="FF000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フローチャート: 磁気ディスク 442"/>
            <p:cNvSpPr/>
            <p:nvPr/>
          </p:nvSpPr>
          <p:spPr>
            <a:xfrm>
              <a:off x="12097269" y="2545370"/>
              <a:ext cx="84488" cy="114206"/>
            </a:xfrm>
            <a:prstGeom prst="flowChartMagneticDisk">
              <a:avLst/>
            </a:prstGeom>
            <a:solidFill>
              <a:schemeClr val="tx1">
                <a:lumMod val="50000"/>
                <a:lumOff val="50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フローチャート: 磁気ディスク 442"/>
            <p:cNvSpPr/>
            <p:nvPr/>
          </p:nvSpPr>
          <p:spPr>
            <a:xfrm>
              <a:off x="11679927" y="1284399"/>
              <a:ext cx="84488" cy="114206"/>
            </a:xfrm>
            <a:prstGeom prst="flowChartMagneticDisk">
              <a:avLst/>
            </a:prstGeom>
            <a:solidFill>
              <a:schemeClr val="tx1">
                <a:lumMod val="50000"/>
                <a:lumOff val="50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フローチャート: 磁気ディスク 442"/>
            <p:cNvSpPr/>
            <p:nvPr/>
          </p:nvSpPr>
          <p:spPr>
            <a:xfrm>
              <a:off x="11470319" y="1500568"/>
              <a:ext cx="84488" cy="114206"/>
            </a:xfrm>
            <a:prstGeom prst="flowChartMagneticDisk">
              <a:avLst/>
            </a:prstGeom>
            <a:solidFill>
              <a:srgbClr val="00B050"/>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20" name="正方形/長方形 219"/>
          <p:cNvSpPr/>
          <p:nvPr/>
        </p:nvSpPr>
        <p:spPr>
          <a:xfrm>
            <a:off x="6354276" y="3224295"/>
            <a:ext cx="6312230" cy="368262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10852855" y="2267936"/>
            <a:ext cx="1467068" cy="338554"/>
          </a:xfrm>
          <a:prstGeom prst="rect">
            <a:avLst/>
          </a:prstGeom>
          <a:noFill/>
        </p:spPr>
        <p:txBody>
          <a:bodyPr wrap="none" rtlCol="0">
            <a:spAutoFit/>
          </a:bodyPr>
          <a:lstStyle/>
          <a:p>
            <a:r>
              <a:rPr lang="ja-JP" altLang="en-US" sz="800" b="1" dirty="0" smtClean="0"/>
              <a:t>例：</a:t>
            </a:r>
            <a:r>
              <a:rPr lang="en-US" altLang="ja-JP" sz="800" b="1" dirty="0" smtClean="0"/>
              <a:t>3</a:t>
            </a:r>
            <a:r>
              <a:rPr lang="ja-JP" altLang="en-US" sz="800" b="1" dirty="0" smtClean="0"/>
              <a:t>個のブロックを運搬後</a:t>
            </a:r>
            <a:endParaRPr lang="en-US" altLang="ja-JP" sz="800" b="1" dirty="0" smtClean="0"/>
          </a:p>
          <a:p>
            <a:r>
              <a:rPr kumimoji="1" lang="ja-JP" altLang="en-US" sz="800" b="1" dirty="0"/>
              <a:t>　</a:t>
            </a:r>
            <a:r>
              <a:rPr kumimoji="1" lang="ja-JP" altLang="en-US" sz="800" b="1" dirty="0" smtClean="0"/>
              <a:t>　数字カード：３</a:t>
            </a:r>
            <a:endParaRPr kumimoji="1" lang="ja-JP" altLang="en-US" sz="800" b="1" dirty="0"/>
          </a:p>
        </p:txBody>
      </p:sp>
      <p:sp>
        <p:nvSpPr>
          <p:cNvPr id="222" name="テキスト ボックス 221"/>
          <p:cNvSpPr txBox="1"/>
          <p:nvPr/>
        </p:nvSpPr>
        <p:spPr>
          <a:xfrm>
            <a:off x="10541482" y="2567107"/>
            <a:ext cx="2204450" cy="630942"/>
          </a:xfrm>
          <a:prstGeom prst="rect">
            <a:avLst/>
          </a:prstGeom>
          <a:noFill/>
        </p:spPr>
        <p:txBody>
          <a:bodyPr wrap="none" rtlCol="0">
            <a:spAutoFit/>
          </a:bodyPr>
          <a:lstStyle/>
          <a:p>
            <a:r>
              <a:rPr kumimoji="1" lang="ja-JP" altLang="en-US" sz="700" dirty="0" smtClean="0"/>
              <a:t>角かつライン番号①のマスラインの成立</a:t>
            </a:r>
            <a:r>
              <a:rPr lang="ja-JP" altLang="en-US" sz="700" dirty="0" smtClean="0"/>
              <a:t>マス数＝</a:t>
            </a:r>
            <a:r>
              <a:rPr lang="en-US" altLang="ja-JP" sz="700" dirty="0" smtClean="0"/>
              <a:t>2</a:t>
            </a:r>
          </a:p>
          <a:p>
            <a:r>
              <a:rPr lang="ja-JP" altLang="en-US" sz="700" dirty="0" smtClean="0"/>
              <a:t>より</a:t>
            </a:r>
            <a:r>
              <a:rPr lang="en-US" altLang="ja-JP" sz="700" dirty="0" smtClean="0"/>
              <a:t>3</a:t>
            </a:r>
            <a:r>
              <a:rPr lang="ja-JP" altLang="en-US" sz="700" dirty="0" smtClean="0"/>
              <a:t>番のブロックサークルにおけるブロック</a:t>
            </a:r>
            <a:r>
              <a:rPr lang="en-US" altLang="ja-JP" sz="700" dirty="0" smtClean="0"/>
              <a:t/>
            </a:r>
            <a:br>
              <a:rPr lang="en-US" altLang="ja-JP" sz="700" dirty="0" smtClean="0"/>
            </a:br>
            <a:r>
              <a:rPr lang="ja-JP" altLang="en-US" sz="700" dirty="0" smtClean="0"/>
              <a:t>→候補は数字カード黒ブロック・赤ブロック</a:t>
            </a:r>
            <a:r>
              <a:rPr lang="en-US" altLang="ja-JP" sz="700" dirty="0" smtClean="0"/>
              <a:t>×2</a:t>
            </a:r>
            <a:br>
              <a:rPr lang="en-US" altLang="ja-JP" sz="700" dirty="0" smtClean="0"/>
            </a:br>
            <a:r>
              <a:rPr lang="ja-JP" altLang="en-US" sz="700" dirty="0" smtClean="0"/>
              <a:t>→</a:t>
            </a:r>
            <a:r>
              <a:rPr lang="ja-JP" altLang="en-US" sz="700" b="1" dirty="0" smtClean="0"/>
              <a:t>走行体の向き・ブロックまでの距離から</a:t>
            </a:r>
            <a:r>
              <a:rPr lang="en-US" altLang="ja-JP" sz="700" dirty="0" smtClean="0"/>
              <a:t/>
            </a:r>
            <a:br>
              <a:rPr lang="en-US" altLang="ja-JP" sz="700" dirty="0" smtClean="0"/>
            </a:br>
            <a:r>
              <a:rPr lang="ja-JP" altLang="en-US" sz="700" dirty="0" smtClean="0"/>
              <a:t>　</a:t>
            </a:r>
            <a:r>
              <a:rPr lang="ja-JP" altLang="en-US" sz="700" b="1" dirty="0" smtClean="0"/>
              <a:t>数字カード黒ブロックに決定する</a:t>
            </a:r>
            <a:endParaRPr kumimoji="1" lang="ja-JP" altLang="en-US" sz="700" b="1" dirty="0"/>
          </a:p>
        </p:txBody>
      </p:sp>
      <p:sp>
        <p:nvSpPr>
          <p:cNvPr id="223" name="正方形/長方形 222"/>
          <p:cNvSpPr/>
          <p:nvPr/>
        </p:nvSpPr>
        <p:spPr>
          <a:xfrm>
            <a:off x="6354276" y="6979755"/>
            <a:ext cx="2824949" cy="252848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p:cNvSpPr/>
          <p:nvPr/>
        </p:nvSpPr>
        <p:spPr>
          <a:xfrm>
            <a:off x="9246153" y="6977944"/>
            <a:ext cx="3420353" cy="252848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正方形/長方形 224"/>
          <p:cNvSpPr/>
          <p:nvPr/>
        </p:nvSpPr>
        <p:spPr>
          <a:xfrm>
            <a:off x="6142038" y="8091704"/>
            <a:ext cx="193034" cy="147496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26" name="正方形/長方形 225"/>
          <p:cNvSpPr/>
          <p:nvPr/>
        </p:nvSpPr>
        <p:spPr>
          <a:xfrm>
            <a:off x="6358102" y="914399"/>
            <a:ext cx="6308404" cy="224205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正方形/長方形 226"/>
          <p:cNvSpPr/>
          <p:nvPr/>
        </p:nvSpPr>
        <p:spPr>
          <a:xfrm>
            <a:off x="96120" y="8614801"/>
            <a:ext cx="6059433" cy="8972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8" name="正方形/長方形 227"/>
          <p:cNvSpPr/>
          <p:nvPr/>
        </p:nvSpPr>
        <p:spPr>
          <a:xfrm>
            <a:off x="96120" y="4418357"/>
            <a:ext cx="6059433" cy="86926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9" name="正方形/長方形 228"/>
          <p:cNvSpPr/>
          <p:nvPr/>
        </p:nvSpPr>
        <p:spPr>
          <a:xfrm>
            <a:off x="96120" y="5366309"/>
            <a:ext cx="2457914" cy="5471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正方形/長方形 229"/>
          <p:cNvSpPr/>
          <p:nvPr/>
        </p:nvSpPr>
        <p:spPr>
          <a:xfrm>
            <a:off x="2659641" y="5370356"/>
            <a:ext cx="3495912" cy="5471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1" name="正方形/長方形 230"/>
          <p:cNvSpPr/>
          <p:nvPr/>
        </p:nvSpPr>
        <p:spPr>
          <a:xfrm>
            <a:off x="96119" y="6004500"/>
            <a:ext cx="6059433" cy="196995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6" name="グループ化 265"/>
          <p:cNvGrpSpPr>
            <a:grpSpLocks noChangeAspect="1"/>
          </p:cNvGrpSpPr>
          <p:nvPr/>
        </p:nvGrpSpPr>
        <p:grpSpPr>
          <a:xfrm>
            <a:off x="4762073" y="1008800"/>
            <a:ext cx="1397852" cy="1628981"/>
            <a:chOff x="4764618" y="999072"/>
            <a:chExt cx="1367971" cy="1756377"/>
          </a:xfrm>
        </p:grpSpPr>
        <p:grpSp>
          <p:nvGrpSpPr>
            <p:cNvPr id="260" name="グループ化 259"/>
            <p:cNvGrpSpPr/>
            <p:nvPr/>
          </p:nvGrpSpPr>
          <p:grpSpPr>
            <a:xfrm>
              <a:off x="4764618" y="1271503"/>
              <a:ext cx="1194787" cy="1097525"/>
              <a:chOff x="4764618" y="1132323"/>
              <a:chExt cx="1460284" cy="1236705"/>
            </a:xfrm>
          </p:grpSpPr>
          <p:grpSp>
            <p:nvGrpSpPr>
              <p:cNvPr id="125" name="グループ化 124"/>
              <p:cNvGrpSpPr/>
              <p:nvPr/>
            </p:nvGrpSpPr>
            <p:grpSpPr>
              <a:xfrm>
                <a:off x="4764618" y="1132323"/>
                <a:ext cx="1460284" cy="1236705"/>
                <a:chOff x="4742451" y="2489951"/>
                <a:chExt cx="1460284" cy="1236705"/>
              </a:xfrm>
            </p:grpSpPr>
            <p:cxnSp>
              <p:nvCxnSpPr>
                <p:cNvPr id="126" name="直線コネクタ 125"/>
                <p:cNvCxnSpPr>
                  <a:stCxn id="131" idx="6"/>
                  <a:endCxn id="128" idx="3"/>
                </p:cNvCxnSpPr>
                <p:nvPr/>
              </p:nvCxnSpPr>
              <p:spPr>
                <a:xfrm>
                  <a:off x="5705411" y="3104778"/>
                  <a:ext cx="497324" cy="3526"/>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31" idx="4"/>
                  <a:endCxn id="128" idx="2"/>
                </p:cNvCxnSpPr>
                <p:nvPr/>
              </p:nvCxnSpPr>
              <p:spPr>
                <a:xfrm flipH="1">
                  <a:off x="5472593" y="3342022"/>
                  <a:ext cx="933" cy="384634"/>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正方形/長方形 127"/>
                <p:cNvSpPr/>
                <p:nvPr/>
              </p:nvSpPr>
              <p:spPr>
                <a:xfrm>
                  <a:off x="4742451" y="2489951"/>
                  <a:ext cx="1460284" cy="1236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cxnSp>
              <p:nvCxnSpPr>
                <p:cNvPr id="129" name="直線コネクタ 128"/>
                <p:cNvCxnSpPr>
                  <a:stCxn id="128" idx="0"/>
                  <a:endCxn id="131" idx="0"/>
                </p:cNvCxnSpPr>
                <p:nvPr/>
              </p:nvCxnSpPr>
              <p:spPr>
                <a:xfrm>
                  <a:off x="5472593" y="2489951"/>
                  <a:ext cx="933" cy="377582"/>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a:stCxn id="128" idx="1"/>
                  <a:endCxn id="131" idx="2"/>
                </p:cNvCxnSpPr>
                <p:nvPr/>
              </p:nvCxnSpPr>
              <p:spPr>
                <a:xfrm flipV="1">
                  <a:off x="4742451" y="3104778"/>
                  <a:ext cx="499189" cy="3526"/>
                </a:xfrm>
                <a:prstGeom prst="line">
                  <a:avLst/>
                </a:prstGeom>
                <a:solidFill>
                  <a:schemeClr val="accent1"/>
                </a:solidFill>
                <a:ln w="10795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円: 塗りつぶしなし 135"/>
                <p:cNvSpPr/>
                <p:nvPr/>
              </p:nvSpPr>
              <p:spPr>
                <a:xfrm>
                  <a:off x="5241640" y="2867533"/>
                  <a:ext cx="463771" cy="474489"/>
                </a:xfrm>
                <a:prstGeom prst="donut">
                  <a:avLst>
                    <a:gd name="adj" fmla="val 8940"/>
                  </a:avLst>
                </a:prstGeom>
                <a:solidFill>
                  <a:srgbClr val="0070C0"/>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32" name="矢印: 折線 119"/>
                <p:cNvSpPr/>
                <p:nvPr/>
              </p:nvSpPr>
              <p:spPr>
                <a:xfrm rot="883659">
                  <a:off x="5577634" y="2923897"/>
                  <a:ext cx="223749" cy="171960"/>
                </a:xfrm>
                <a:prstGeom prst="bentArrow">
                  <a:avLst>
                    <a:gd name="adj1" fmla="val 33947"/>
                    <a:gd name="adj2" fmla="val 45306"/>
                    <a:gd name="adj3" fmla="val 44790"/>
                    <a:gd name="adj4" fmla="val 64051"/>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33" name="矢印: 折線 120"/>
                <p:cNvSpPr/>
                <p:nvPr/>
              </p:nvSpPr>
              <p:spPr>
                <a:xfrm rot="21445674" flipH="1">
                  <a:off x="5225976" y="2937743"/>
                  <a:ext cx="250007" cy="173554"/>
                </a:xfrm>
                <a:prstGeom prst="bentArrow">
                  <a:avLst>
                    <a:gd name="adj1" fmla="val 33947"/>
                    <a:gd name="adj2" fmla="val 33217"/>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34" name="矢印: 上 122"/>
                <p:cNvSpPr/>
                <p:nvPr/>
              </p:nvSpPr>
              <p:spPr>
                <a:xfrm>
                  <a:off x="5468388" y="2846444"/>
                  <a:ext cx="124250" cy="287723"/>
                </a:xfrm>
                <a:prstGeom prst="upArrow">
                  <a:avLst>
                    <a:gd name="adj1" fmla="val 50000"/>
                    <a:gd name="adj2" fmla="val 85293"/>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35" name="矢印: 上 128"/>
                <p:cNvSpPr/>
                <p:nvPr/>
              </p:nvSpPr>
              <p:spPr>
                <a:xfrm rot="7755589">
                  <a:off x="5822002" y="3020675"/>
                  <a:ext cx="107874" cy="188726"/>
                </a:xfrm>
                <a:prstGeom prst="upArrow">
                  <a:avLst>
                    <a:gd name="adj1" fmla="val 50000"/>
                    <a:gd name="adj2" fmla="val 89943"/>
                  </a:avLst>
                </a:prstGeom>
                <a:solidFill>
                  <a:srgbClr val="00B050"/>
                </a:solidFill>
                <a:ln>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136" name="矢印: 上 115"/>
                <p:cNvSpPr/>
                <p:nvPr/>
              </p:nvSpPr>
              <p:spPr>
                <a:xfrm>
                  <a:off x="5466106" y="3132017"/>
                  <a:ext cx="124830" cy="190792"/>
                </a:xfrm>
                <a:prstGeom prst="upArrow">
                  <a:avLst>
                    <a:gd name="adj1" fmla="val 50000"/>
                    <a:gd name="adj2" fmla="val 53258"/>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32" name="矢印: 上 122"/>
              <p:cNvSpPr/>
              <p:nvPr/>
            </p:nvSpPr>
            <p:spPr>
              <a:xfrm>
                <a:off x="5501574" y="2010259"/>
                <a:ext cx="124250" cy="287723"/>
              </a:xfrm>
              <a:prstGeom prst="upArrow">
                <a:avLst>
                  <a:gd name="adj1" fmla="val 50000"/>
                  <a:gd name="adj2" fmla="val 8529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33" name="矢印: 上 122"/>
              <p:cNvSpPr/>
              <p:nvPr/>
            </p:nvSpPr>
            <p:spPr>
              <a:xfrm rot="5400000">
                <a:off x="6024604" y="1700818"/>
                <a:ext cx="124250" cy="238089"/>
              </a:xfrm>
              <a:prstGeom prst="upArrow">
                <a:avLst>
                  <a:gd name="adj1" fmla="val 50000"/>
                  <a:gd name="adj2" fmla="val 8529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34" name="矢印: 上 122"/>
              <p:cNvSpPr/>
              <p:nvPr/>
            </p:nvSpPr>
            <p:spPr>
              <a:xfrm rot="16200000">
                <a:off x="5022915" y="1536031"/>
                <a:ext cx="124250" cy="287723"/>
              </a:xfrm>
              <a:prstGeom prst="upArrow">
                <a:avLst>
                  <a:gd name="adj1" fmla="val 50000"/>
                  <a:gd name="adj2" fmla="val 8529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35" name="矢印: 上 122"/>
              <p:cNvSpPr/>
              <p:nvPr/>
            </p:nvSpPr>
            <p:spPr>
              <a:xfrm>
                <a:off x="5494760" y="1175656"/>
                <a:ext cx="124250" cy="287723"/>
              </a:xfrm>
              <a:prstGeom prst="upArrow">
                <a:avLst>
                  <a:gd name="adj1" fmla="val 50000"/>
                  <a:gd name="adj2" fmla="val 8529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grpSp>
        <p:grpSp>
          <p:nvGrpSpPr>
            <p:cNvPr id="137" name="グループ化 136"/>
            <p:cNvGrpSpPr>
              <a:grpSpLocks noChangeAspect="1"/>
            </p:cNvGrpSpPr>
            <p:nvPr/>
          </p:nvGrpSpPr>
          <p:grpSpPr>
            <a:xfrm>
              <a:off x="5251599" y="2171696"/>
              <a:ext cx="312344" cy="583753"/>
              <a:chOff x="9150789" y="4499774"/>
              <a:chExt cx="290566" cy="616077"/>
            </a:xfrm>
          </p:grpSpPr>
          <p:sp>
            <p:nvSpPr>
              <p:cNvPr id="138"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 436"/>
              <p:cNvSpPr/>
              <p:nvPr/>
            </p:nvSpPr>
            <p:spPr>
              <a:xfrm>
                <a:off x="9393035"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減算記号 84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ブローチ 153"/>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5"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9" name="グループ化 258"/>
            <p:cNvGrpSpPr/>
            <p:nvPr/>
          </p:nvGrpSpPr>
          <p:grpSpPr>
            <a:xfrm>
              <a:off x="5162241" y="999072"/>
              <a:ext cx="970348" cy="269062"/>
              <a:chOff x="5326279" y="864030"/>
              <a:chExt cx="970348" cy="269062"/>
            </a:xfrm>
          </p:grpSpPr>
          <p:sp>
            <p:nvSpPr>
              <p:cNvPr id="255" name="矢印: 上 122"/>
              <p:cNvSpPr>
                <a:spLocks noChangeAspect="1"/>
              </p:cNvSpPr>
              <p:nvPr/>
            </p:nvSpPr>
            <p:spPr>
              <a:xfrm rot="5400000">
                <a:off x="5389067" y="836442"/>
                <a:ext cx="94691" cy="219272"/>
              </a:xfrm>
              <a:prstGeom prst="upArrow">
                <a:avLst>
                  <a:gd name="adj1" fmla="val 50000"/>
                  <a:gd name="adj2" fmla="val 85293"/>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56" name="テキスト ボックス 255"/>
              <p:cNvSpPr txBox="1"/>
              <p:nvPr/>
            </p:nvSpPr>
            <p:spPr>
              <a:xfrm>
                <a:off x="5470760" y="864030"/>
                <a:ext cx="825867" cy="169277"/>
              </a:xfrm>
              <a:prstGeom prst="rect">
                <a:avLst/>
              </a:prstGeom>
              <a:noFill/>
            </p:spPr>
            <p:txBody>
              <a:bodyPr wrap="none" rtlCol="0">
                <a:spAutoFit/>
              </a:bodyPr>
              <a:lstStyle/>
              <a:p>
                <a:r>
                  <a:rPr kumimoji="1" lang="ja-JP" altLang="en-US" sz="500" dirty="0" smtClean="0"/>
                  <a:t>：ライントレース走行</a:t>
                </a:r>
                <a:endParaRPr kumimoji="1" lang="ja-JP" altLang="en-US" sz="500" dirty="0"/>
              </a:p>
            </p:txBody>
          </p:sp>
          <p:sp>
            <p:nvSpPr>
              <p:cNvPr id="257" name="矢印: 上 122"/>
              <p:cNvSpPr>
                <a:spLocks noChangeAspect="1"/>
              </p:cNvSpPr>
              <p:nvPr/>
            </p:nvSpPr>
            <p:spPr>
              <a:xfrm rot="5400000">
                <a:off x="5388569" y="941013"/>
                <a:ext cx="94691" cy="219272"/>
              </a:xfrm>
              <a:prstGeom prst="upArrow">
                <a:avLst>
                  <a:gd name="adj1" fmla="val 50000"/>
                  <a:gd name="adj2" fmla="val 85293"/>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58" name="テキスト ボックス 257"/>
              <p:cNvSpPr txBox="1"/>
              <p:nvPr/>
            </p:nvSpPr>
            <p:spPr>
              <a:xfrm>
                <a:off x="5477275" y="963815"/>
                <a:ext cx="505267" cy="169277"/>
              </a:xfrm>
              <a:prstGeom prst="rect">
                <a:avLst/>
              </a:prstGeom>
              <a:noFill/>
            </p:spPr>
            <p:txBody>
              <a:bodyPr wrap="none" rtlCol="0">
                <a:spAutoFit/>
              </a:bodyPr>
              <a:lstStyle/>
              <a:p>
                <a:r>
                  <a:rPr kumimoji="1" lang="ja-JP" altLang="en-US" sz="500" dirty="0" smtClean="0"/>
                  <a:t>：指定走行</a:t>
                </a:r>
                <a:endParaRPr kumimoji="1" lang="ja-JP" altLang="en-US" sz="500" dirty="0"/>
              </a:p>
            </p:txBody>
          </p:sp>
        </p:grpSp>
      </p:grpSp>
      <p:grpSp>
        <p:nvGrpSpPr>
          <p:cNvPr id="265" name="グループ化 264"/>
          <p:cNvGrpSpPr/>
          <p:nvPr/>
        </p:nvGrpSpPr>
        <p:grpSpPr>
          <a:xfrm>
            <a:off x="5253530" y="2839623"/>
            <a:ext cx="876989" cy="809354"/>
            <a:chOff x="5061769" y="2741084"/>
            <a:chExt cx="1026789" cy="983527"/>
          </a:xfrm>
        </p:grpSpPr>
        <p:grpSp>
          <p:nvGrpSpPr>
            <p:cNvPr id="261" name="グループ化 260"/>
            <p:cNvGrpSpPr/>
            <p:nvPr/>
          </p:nvGrpSpPr>
          <p:grpSpPr>
            <a:xfrm>
              <a:off x="5061769" y="2741084"/>
              <a:ext cx="1020827" cy="983527"/>
              <a:chOff x="5065949" y="2776580"/>
              <a:chExt cx="1020827" cy="983527"/>
            </a:xfrm>
          </p:grpSpPr>
          <p:grpSp>
            <p:nvGrpSpPr>
              <p:cNvPr id="248" name="グループ化 247"/>
              <p:cNvGrpSpPr/>
              <p:nvPr/>
            </p:nvGrpSpPr>
            <p:grpSpPr>
              <a:xfrm>
                <a:off x="5195492" y="2916979"/>
                <a:ext cx="891284" cy="843128"/>
                <a:chOff x="5190200" y="2916127"/>
                <a:chExt cx="891284" cy="843128"/>
              </a:xfrm>
            </p:grpSpPr>
            <p:sp>
              <p:nvSpPr>
                <p:cNvPr id="240" name="正方形/長方形 239"/>
                <p:cNvSpPr/>
                <p:nvPr/>
              </p:nvSpPr>
              <p:spPr>
                <a:xfrm>
                  <a:off x="5710980" y="2916127"/>
                  <a:ext cx="45719" cy="3638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正方形/長方形 242"/>
                <p:cNvSpPr/>
                <p:nvPr/>
              </p:nvSpPr>
              <p:spPr>
                <a:xfrm>
                  <a:off x="5710980" y="3546904"/>
                  <a:ext cx="48476" cy="2123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正方形/長方形 241"/>
                <p:cNvSpPr>
                  <a:spLocks/>
                </p:cNvSpPr>
                <p:nvPr/>
              </p:nvSpPr>
              <p:spPr>
                <a:xfrm>
                  <a:off x="5190200" y="3401770"/>
                  <a:ext cx="43016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正方形/長方形 240"/>
                <p:cNvSpPr>
                  <a:spLocks/>
                </p:cNvSpPr>
                <p:nvPr/>
              </p:nvSpPr>
              <p:spPr>
                <a:xfrm>
                  <a:off x="5873455" y="3398939"/>
                  <a:ext cx="20802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 塗りつぶしなし 135"/>
                <p:cNvSpPr>
                  <a:spLocks noChangeAspect="1"/>
                </p:cNvSpPr>
                <p:nvPr/>
              </p:nvSpPr>
              <p:spPr>
                <a:xfrm>
                  <a:off x="5613103" y="3297405"/>
                  <a:ext cx="244230" cy="249874"/>
                </a:xfrm>
                <a:prstGeom prst="donut">
                  <a:avLst>
                    <a:gd name="adj" fmla="val 0"/>
                  </a:avLst>
                </a:prstGeom>
                <a:solidFill>
                  <a:srgbClr val="FF00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grpSp>
          <p:sp>
            <p:nvSpPr>
              <p:cNvPr id="247" name="円: 塗りつぶしなし 135"/>
              <p:cNvSpPr>
                <a:spLocks noChangeAspect="1"/>
              </p:cNvSpPr>
              <p:nvPr/>
            </p:nvSpPr>
            <p:spPr>
              <a:xfrm>
                <a:off x="5065949" y="2776580"/>
                <a:ext cx="440369" cy="440369"/>
              </a:xfrm>
              <a:prstGeom prst="donut">
                <a:avLst>
                  <a:gd name="adj" fmla="val 0"/>
                </a:avLst>
              </a:prstGeom>
              <a:solidFill>
                <a:srgbClr val="0070C0"/>
              </a:solidFill>
              <a:ln w="984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46" name="楕円 245"/>
              <p:cNvSpPr/>
              <p:nvPr/>
            </p:nvSpPr>
            <p:spPr>
              <a:xfrm>
                <a:off x="5397364" y="3085719"/>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p:cNvGrpSpPr>
              <a:grpSpLocks noChangeAspect="1"/>
            </p:cNvGrpSpPr>
            <p:nvPr/>
          </p:nvGrpSpPr>
          <p:grpSpPr>
            <a:xfrm rot="18823509">
              <a:off x="5627419" y="3147742"/>
              <a:ext cx="321470" cy="600809"/>
              <a:chOff x="9150789" y="4499774"/>
              <a:chExt cx="290566" cy="616077"/>
            </a:xfrm>
          </p:grpSpPr>
          <p:sp>
            <p:nvSpPr>
              <p:cNvPr id="172" name="フリーフォーム 424"/>
              <p:cNvSpPr/>
              <p:nvPr/>
            </p:nvSpPr>
            <p:spPr>
              <a:xfrm>
                <a:off x="9365531" y="4566539"/>
                <a:ext cx="45719"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フリーフォーム 425"/>
              <p:cNvSpPr/>
              <p:nvPr/>
            </p:nvSpPr>
            <p:spPr>
              <a:xfrm>
                <a:off x="9229592" y="4562114"/>
                <a:ext cx="0" cy="144000"/>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角丸四角形 426"/>
              <p:cNvSpPr/>
              <p:nvPr/>
            </p:nvSpPr>
            <p:spPr>
              <a:xfrm>
                <a:off x="9238321" y="4547628"/>
                <a:ext cx="114679"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角丸四角形 427"/>
              <p:cNvSpPr/>
              <p:nvPr/>
            </p:nvSpPr>
            <p:spPr>
              <a:xfrm>
                <a:off x="9254217" y="4884843"/>
                <a:ext cx="78814" cy="11505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角丸四角形 428"/>
              <p:cNvSpPr/>
              <p:nvPr/>
            </p:nvSpPr>
            <p:spPr>
              <a:xfrm>
                <a:off x="9271333" y="4855225"/>
                <a:ext cx="45719" cy="11446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角丸四角形 429"/>
              <p:cNvSpPr/>
              <p:nvPr/>
            </p:nvSpPr>
            <p:spPr>
              <a:xfrm>
                <a:off x="9193309" y="4674134"/>
                <a:ext cx="45719" cy="64868"/>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角丸四角形 430"/>
              <p:cNvSpPr/>
              <p:nvPr/>
            </p:nvSpPr>
            <p:spPr>
              <a:xfrm>
                <a:off x="9154776" y="4642190"/>
                <a:ext cx="45719" cy="136873"/>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角丸四角形 431"/>
              <p:cNvSpPr/>
              <p:nvPr/>
            </p:nvSpPr>
            <p:spPr>
              <a:xfrm>
                <a:off x="9357829" y="4674134"/>
                <a:ext cx="45719" cy="6186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9274303" y="4598585"/>
                <a:ext cx="45719" cy="1490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角丸四角形 433"/>
              <p:cNvSpPr/>
              <p:nvPr/>
            </p:nvSpPr>
            <p:spPr>
              <a:xfrm>
                <a:off x="9218352" y="4652661"/>
                <a:ext cx="157623" cy="235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434"/>
              <p:cNvSpPr/>
              <p:nvPr/>
            </p:nvSpPr>
            <p:spPr>
              <a:xfrm>
                <a:off x="9218882" y="4771554"/>
                <a:ext cx="154605" cy="107481"/>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角丸四角形 435"/>
              <p:cNvSpPr/>
              <p:nvPr/>
            </p:nvSpPr>
            <p:spPr>
              <a:xfrm>
                <a:off x="9150789" y="4773357"/>
                <a:ext cx="65379" cy="85025"/>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角丸四角形 436"/>
              <p:cNvSpPr/>
              <p:nvPr/>
            </p:nvSpPr>
            <p:spPr>
              <a:xfrm>
                <a:off x="9393023" y="4630743"/>
                <a:ext cx="45719" cy="148320"/>
              </a:xfrm>
              <a:prstGeom prst="round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角丸四角形 437"/>
              <p:cNvSpPr/>
              <p:nvPr/>
            </p:nvSpPr>
            <p:spPr>
              <a:xfrm>
                <a:off x="9375974" y="4783648"/>
                <a:ext cx="65381" cy="64896"/>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角丸四角形 438"/>
              <p:cNvSpPr/>
              <p:nvPr/>
            </p:nvSpPr>
            <p:spPr>
              <a:xfrm>
                <a:off x="9271283" y="4965330"/>
                <a:ext cx="45719" cy="64293"/>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減算記号 842"/>
              <p:cNvSpPr/>
              <p:nvPr/>
            </p:nvSpPr>
            <p:spPr>
              <a:xfrm>
                <a:off x="9259864" y="5011388"/>
                <a:ext cx="156541" cy="63529"/>
              </a:xfrm>
              <a:prstGeom prst="mathMinus">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ブローチ 187"/>
              <p:cNvSpPr/>
              <p:nvPr/>
            </p:nvSpPr>
            <p:spPr>
              <a:xfrm>
                <a:off x="9165358" y="4803983"/>
                <a:ext cx="36239" cy="22092"/>
              </a:xfrm>
              <a:prstGeom prst="plaqu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9" name="フリーフォーム 441"/>
              <p:cNvSpPr/>
              <p:nvPr/>
            </p:nvSpPr>
            <p:spPr>
              <a:xfrm>
                <a:off x="9279955" y="4965832"/>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フリーフォーム 442"/>
              <p:cNvSpPr/>
              <p:nvPr/>
            </p:nvSpPr>
            <p:spPr>
              <a:xfrm>
                <a:off x="9277573"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フリーフォーム 443"/>
              <p:cNvSpPr/>
              <p:nvPr/>
            </p:nvSpPr>
            <p:spPr>
              <a:xfrm flipH="1" flipV="1">
                <a:off x="9317002" y="4963451"/>
                <a:ext cx="112971" cy="15240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フリーフォーム 444"/>
              <p:cNvSpPr/>
              <p:nvPr/>
            </p:nvSpPr>
            <p:spPr>
              <a:xfrm>
                <a:off x="9282335" y="4963451"/>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フリーフォーム 445"/>
              <p:cNvSpPr/>
              <p:nvPr/>
            </p:nvSpPr>
            <p:spPr>
              <a:xfrm>
                <a:off x="9285416" y="4968213"/>
                <a:ext cx="26194" cy="0"/>
              </a:xfrm>
              <a:custGeom>
                <a:avLst/>
                <a:gdLst>
                  <a:gd name="connsiteX0" fmla="*/ 0 w 26194"/>
                  <a:gd name="connsiteY0" fmla="*/ 0 h 0"/>
                  <a:gd name="connsiteX1" fmla="*/ 26194 w 26194"/>
                  <a:gd name="connsiteY1" fmla="*/ 0 h 0"/>
                </a:gdLst>
                <a:ahLst/>
                <a:cxnLst>
                  <a:cxn ang="0">
                    <a:pos x="connsiteX0" y="connsiteY0"/>
                  </a:cxn>
                  <a:cxn ang="0">
                    <a:pos x="connsiteX1" y="connsiteY1"/>
                  </a:cxn>
                </a:cxnLst>
                <a:rect l="l" t="t" r="r" b="b"/>
                <a:pathLst>
                  <a:path w="26194">
                    <a:moveTo>
                      <a:pt x="0" y="0"/>
                    </a:moveTo>
                    <a:lnTo>
                      <a:pt x="26194"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フリーフォーム 446"/>
              <p:cNvSpPr/>
              <p:nvPr/>
            </p:nvSpPr>
            <p:spPr>
              <a:xfrm>
                <a:off x="9282935" y="4964474"/>
                <a:ext cx="26193" cy="2383"/>
              </a:xfrm>
              <a:custGeom>
                <a:avLst/>
                <a:gdLst>
                  <a:gd name="connsiteX0" fmla="*/ 0 w 26193"/>
                  <a:gd name="connsiteY0" fmla="*/ 0 h 2383"/>
                  <a:gd name="connsiteX1" fmla="*/ 26193 w 26193"/>
                  <a:gd name="connsiteY1" fmla="*/ 2381 h 2383"/>
                </a:gdLst>
                <a:ahLst/>
                <a:cxnLst>
                  <a:cxn ang="0">
                    <a:pos x="connsiteX0" y="connsiteY0"/>
                  </a:cxn>
                  <a:cxn ang="0">
                    <a:pos x="connsiteX1" y="connsiteY1"/>
                  </a:cxn>
                </a:cxnLst>
                <a:rect l="l" t="t" r="r" b="b"/>
                <a:pathLst>
                  <a:path w="26193" h="2383">
                    <a:moveTo>
                      <a:pt x="0" y="0"/>
                    </a:moveTo>
                    <a:cubicBezTo>
                      <a:pt x="23009" y="2556"/>
                      <a:pt x="14243" y="2381"/>
                      <a:pt x="26193" y="2381"/>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フリーフォーム 447"/>
              <p:cNvSpPr/>
              <p:nvPr/>
            </p:nvSpPr>
            <p:spPr>
              <a:xfrm>
                <a:off x="9282476" y="4949332"/>
                <a:ext cx="0" cy="26194"/>
              </a:xfrm>
              <a:custGeom>
                <a:avLst/>
                <a:gdLst>
                  <a:gd name="connsiteX0" fmla="*/ 0 w 0"/>
                  <a:gd name="connsiteY0" fmla="*/ 0 h 26194"/>
                  <a:gd name="connsiteX1" fmla="*/ 0 w 0"/>
                  <a:gd name="connsiteY1" fmla="*/ 26194 h 26194"/>
                </a:gdLst>
                <a:ahLst/>
                <a:cxnLst>
                  <a:cxn ang="0">
                    <a:pos x="connsiteX0" y="connsiteY0"/>
                  </a:cxn>
                  <a:cxn ang="0">
                    <a:pos x="connsiteX1" y="connsiteY1"/>
                  </a:cxn>
                </a:cxnLst>
                <a:rect l="l" t="t" r="r" b="b"/>
                <a:pathLst>
                  <a:path h="26194">
                    <a:moveTo>
                      <a:pt x="0" y="0"/>
                    </a:moveTo>
                    <a:lnTo>
                      <a:pt x="0" y="26194"/>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フリーフォーム 448"/>
              <p:cNvSpPr/>
              <p:nvPr/>
            </p:nvSpPr>
            <p:spPr>
              <a:xfrm>
                <a:off x="9303767" y="4942020"/>
                <a:ext cx="0" cy="30956"/>
              </a:xfrm>
              <a:custGeom>
                <a:avLst/>
                <a:gdLst>
                  <a:gd name="connsiteX0" fmla="*/ 0 w 0"/>
                  <a:gd name="connsiteY0" fmla="*/ 0 h 30956"/>
                  <a:gd name="connsiteX1" fmla="*/ 0 w 0"/>
                  <a:gd name="connsiteY1" fmla="*/ 30956 h 30956"/>
                </a:gdLst>
                <a:ahLst/>
                <a:cxnLst>
                  <a:cxn ang="0">
                    <a:pos x="connsiteX0" y="connsiteY0"/>
                  </a:cxn>
                  <a:cxn ang="0">
                    <a:pos x="connsiteX1" y="connsiteY1"/>
                  </a:cxn>
                </a:cxnLst>
                <a:rect l="l" t="t" r="r" b="b"/>
                <a:pathLst>
                  <a:path h="30956">
                    <a:moveTo>
                      <a:pt x="0" y="0"/>
                    </a:moveTo>
                    <a:lnTo>
                      <a:pt x="0" y="3095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フリーフォーム 449"/>
              <p:cNvSpPr/>
              <p:nvPr/>
            </p:nvSpPr>
            <p:spPr>
              <a:xfrm>
                <a:off x="9303767" y="4944401"/>
                <a:ext cx="0" cy="28575"/>
              </a:xfrm>
              <a:custGeom>
                <a:avLst/>
                <a:gdLst>
                  <a:gd name="connsiteX0" fmla="*/ 0 w 0"/>
                  <a:gd name="connsiteY0" fmla="*/ 0 h 28575"/>
                  <a:gd name="connsiteX1" fmla="*/ 0 w 0"/>
                  <a:gd name="connsiteY1" fmla="*/ 28575 h 28575"/>
                </a:gdLst>
                <a:ahLst/>
                <a:cxnLst>
                  <a:cxn ang="0">
                    <a:pos x="connsiteX0" y="connsiteY0"/>
                  </a:cxn>
                  <a:cxn ang="0">
                    <a:pos x="connsiteX1" y="connsiteY1"/>
                  </a:cxn>
                </a:cxnLst>
                <a:rect l="l" t="t" r="r" b="b"/>
                <a:pathLst>
                  <a:path h="28575">
                    <a:moveTo>
                      <a:pt x="0" y="0"/>
                    </a:moveTo>
                    <a:lnTo>
                      <a:pt x="0" y="285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450"/>
              <p:cNvSpPr/>
              <p:nvPr/>
            </p:nvSpPr>
            <p:spPr>
              <a:xfrm>
                <a:off x="9304466" y="4949164"/>
                <a:ext cx="0" cy="23812"/>
              </a:xfrm>
              <a:custGeom>
                <a:avLst/>
                <a:gdLst>
                  <a:gd name="connsiteX0" fmla="*/ 0 w 0"/>
                  <a:gd name="connsiteY0" fmla="*/ 0 h 23812"/>
                  <a:gd name="connsiteX1" fmla="*/ 0 w 0"/>
                  <a:gd name="connsiteY1" fmla="*/ 23812 h 23812"/>
                </a:gdLst>
                <a:ahLst/>
                <a:cxnLst>
                  <a:cxn ang="0">
                    <a:pos x="connsiteX0" y="connsiteY0"/>
                  </a:cxn>
                  <a:cxn ang="0">
                    <a:pos x="connsiteX1" y="connsiteY1"/>
                  </a:cxn>
                </a:cxnLst>
                <a:rect l="l" t="t" r="r" b="b"/>
                <a:pathLst>
                  <a:path h="23812">
                    <a:moveTo>
                      <a:pt x="0" y="0"/>
                    </a:moveTo>
                    <a:lnTo>
                      <a:pt x="0" y="23812"/>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フリーフォーム 451"/>
              <p:cNvSpPr/>
              <p:nvPr/>
            </p:nvSpPr>
            <p:spPr>
              <a:xfrm rot="10380000">
                <a:off x="9305269" y="4944273"/>
                <a:ext cx="2389" cy="28575"/>
              </a:xfrm>
              <a:custGeom>
                <a:avLst/>
                <a:gdLst>
                  <a:gd name="connsiteX0" fmla="*/ 2389 w 2389"/>
                  <a:gd name="connsiteY0" fmla="*/ 0 h 28575"/>
                  <a:gd name="connsiteX1" fmla="*/ 7 w 2389"/>
                  <a:gd name="connsiteY1" fmla="*/ 28575 h 28575"/>
                </a:gdLst>
                <a:ahLst/>
                <a:cxnLst>
                  <a:cxn ang="0">
                    <a:pos x="connsiteX0" y="connsiteY0"/>
                  </a:cxn>
                  <a:cxn ang="0">
                    <a:pos x="connsiteX1" y="connsiteY1"/>
                  </a:cxn>
                </a:cxnLst>
                <a:rect l="l" t="t" r="r" b="b"/>
                <a:pathLst>
                  <a:path w="2389" h="28575">
                    <a:moveTo>
                      <a:pt x="2389" y="0"/>
                    </a:moveTo>
                    <a:cubicBezTo>
                      <a:pt x="-256" y="23798"/>
                      <a:pt x="7" y="14243"/>
                      <a:pt x="7" y="28575"/>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角丸四角形 452"/>
              <p:cNvSpPr/>
              <p:nvPr/>
            </p:nvSpPr>
            <p:spPr>
              <a:xfrm>
                <a:off x="9236629" y="4562499"/>
                <a:ext cx="118753" cy="45719"/>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四方向矢印 453"/>
              <p:cNvSpPr/>
              <p:nvPr/>
            </p:nvSpPr>
            <p:spPr>
              <a:xfrm>
                <a:off x="9266450" y="4672621"/>
                <a:ext cx="60666" cy="60852"/>
              </a:xfrm>
              <a:prstGeom prst="quad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角丸四角形 454"/>
              <p:cNvSpPr/>
              <p:nvPr/>
            </p:nvSpPr>
            <p:spPr>
              <a:xfrm>
                <a:off x="9237774" y="4798584"/>
                <a:ext cx="117942" cy="5879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フリーフォーム 455"/>
              <p:cNvSpPr/>
              <p:nvPr/>
            </p:nvSpPr>
            <p:spPr>
              <a:xfrm>
                <a:off x="9222392"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フリーフォーム 456"/>
              <p:cNvSpPr/>
              <p:nvPr/>
            </p:nvSpPr>
            <p:spPr>
              <a:xfrm>
                <a:off x="9373487" y="4499774"/>
                <a:ext cx="0" cy="130969"/>
              </a:xfrm>
              <a:custGeom>
                <a:avLst/>
                <a:gdLst>
                  <a:gd name="connsiteX0" fmla="*/ 0 w 0"/>
                  <a:gd name="connsiteY0" fmla="*/ 0 h 130969"/>
                  <a:gd name="connsiteX1" fmla="*/ 0 w 0"/>
                  <a:gd name="connsiteY1" fmla="*/ 130969 h 130969"/>
                </a:gdLst>
                <a:ahLst/>
                <a:cxnLst>
                  <a:cxn ang="0">
                    <a:pos x="connsiteX0" y="connsiteY0"/>
                  </a:cxn>
                  <a:cxn ang="0">
                    <a:pos x="connsiteX1" y="connsiteY1"/>
                  </a:cxn>
                </a:cxnLst>
                <a:rect l="l" t="t" r="r" b="b"/>
                <a:pathLst>
                  <a:path h="130969">
                    <a:moveTo>
                      <a:pt x="0" y="0"/>
                    </a:moveTo>
                    <a:lnTo>
                      <a:pt x="0" y="130969"/>
                    </a:ln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4" name="グループ化 263"/>
          <p:cNvGrpSpPr/>
          <p:nvPr/>
        </p:nvGrpSpPr>
        <p:grpSpPr>
          <a:xfrm>
            <a:off x="4527145" y="3056054"/>
            <a:ext cx="778547" cy="757454"/>
            <a:chOff x="4444037" y="3075435"/>
            <a:chExt cx="713206" cy="674672"/>
          </a:xfrm>
        </p:grpSpPr>
        <p:grpSp>
          <p:nvGrpSpPr>
            <p:cNvPr id="249" name="グループ化 248"/>
            <p:cNvGrpSpPr>
              <a:grpSpLocks noChangeAspect="1"/>
            </p:cNvGrpSpPr>
            <p:nvPr/>
          </p:nvGrpSpPr>
          <p:grpSpPr>
            <a:xfrm>
              <a:off x="4444037" y="3075435"/>
              <a:ext cx="713206" cy="674672"/>
              <a:chOff x="5190200" y="2916127"/>
              <a:chExt cx="891284" cy="843128"/>
            </a:xfrm>
          </p:grpSpPr>
          <p:sp>
            <p:nvSpPr>
              <p:cNvPr id="250" name="正方形/長方形 249"/>
              <p:cNvSpPr/>
              <p:nvPr/>
            </p:nvSpPr>
            <p:spPr>
              <a:xfrm>
                <a:off x="5710980" y="2916127"/>
                <a:ext cx="45719" cy="3638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正方形/長方形 250"/>
              <p:cNvSpPr/>
              <p:nvPr/>
            </p:nvSpPr>
            <p:spPr>
              <a:xfrm>
                <a:off x="5710980" y="3546904"/>
                <a:ext cx="48476" cy="2123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正方形/長方形 251"/>
              <p:cNvSpPr>
                <a:spLocks/>
              </p:cNvSpPr>
              <p:nvPr/>
            </p:nvSpPr>
            <p:spPr>
              <a:xfrm>
                <a:off x="5190200" y="3401770"/>
                <a:ext cx="430165"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3" name="正方形/長方形 252"/>
              <p:cNvSpPr>
                <a:spLocks/>
              </p:cNvSpPr>
              <p:nvPr/>
            </p:nvSpPr>
            <p:spPr>
              <a:xfrm>
                <a:off x="5873455" y="3398939"/>
                <a:ext cx="20802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円: 塗りつぶしなし 135"/>
              <p:cNvSpPr>
                <a:spLocks noChangeAspect="1"/>
              </p:cNvSpPr>
              <p:nvPr/>
            </p:nvSpPr>
            <p:spPr>
              <a:xfrm>
                <a:off x="5613103" y="3297405"/>
                <a:ext cx="244230" cy="249874"/>
              </a:xfrm>
              <a:prstGeom prst="donut">
                <a:avLst>
                  <a:gd name="adj" fmla="val 0"/>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grpSp>
        <p:sp>
          <p:nvSpPr>
            <p:cNvPr id="85" name="矢印: 折線 120"/>
            <p:cNvSpPr/>
            <p:nvPr/>
          </p:nvSpPr>
          <p:spPr>
            <a:xfrm rot="678995" flipH="1">
              <a:off x="4790014" y="3347020"/>
              <a:ext cx="181720" cy="173554"/>
            </a:xfrm>
            <a:prstGeom prst="bentArrow">
              <a:avLst>
                <a:gd name="adj1" fmla="val 33947"/>
                <a:gd name="adj2" fmla="val 33217"/>
                <a:gd name="adj3" fmla="val 39943"/>
                <a:gd name="adj4" fmla="val 6469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91" name="矢印: 上 115"/>
            <p:cNvSpPr/>
            <p:nvPr/>
          </p:nvSpPr>
          <p:spPr>
            <a:xfrm>
              <a:off x="4859498" y="3559065"/>
              <a:ext cx="124830" cy="190792"/>
            </a:xfrm>
            <a:prstGeom prst="upArrow">
              <a:avLst>
                <a:gd name="adj1" fmla="val 50000"/>
                <a:gd name="adj2" fmla="val 53258"/>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上 115"/>
            <p:cNvSpPr/>
            <p:nvPr/>
          </p:nvSpPr>
          <p:spPr>
            <a:xfrm rot="18457605">
              <a:off x="4650506" y="3236405"/>
              <a:ext cx="124830" cy="174380"/>
            </a:xfrm>
            <a:prstGeom prst="upArrow">
              <a:avLst>
                <a:gd name="adj1" fmla="val 50000"/>
                <a:gd name="adj2" fmla="val 53258"/>
              </a:avLst>
            </a:prstGeom>
            <a:solidFill>
              <a:srgbClr val="FF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7" name="矢印: 上 122"/>
          <p:cNvSpPr>
            <a:spLocks noChangeAspect="1"/>
          </p:cNvSpPr>
          <p:nvPr/>
        </p:nvSpPr>
        <p:spPr>
          <a:xfrm rot="5400000">
            <a:off x="5281544" y="3596747"/>
            <a:ext cx="119597" cy="224062"/>
          </a:xfrm>
          <a:prstGeom prst="upArrow">
            <a:avLst>
              <a:gd name="adj1" fmla="val 50000"/>
              <a:gd name="adj2" fmla="val 85293"/>
            </a:avLst>
          </a:prstGeom>
          <a:solidFill>
            <a:srgbClr val="FF66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268" name="テキスト ボックス 267"/>
          <p:cNvSpPr txBox="1"/>
          <p:nvPr/>
        </p:nvSpPr>
        <p:spPr>
          <a:xfrm>
            <a:off x="5353980" y="3635992"/>
            <a:ext cx="697627" cy="169277"/>
          </a:xfrm>
          <a:prstGeom prst="rect">
            <a:avLst/>
          </a:prstGeom>
          <a:noFill/>
        </p:spPr>
        <p:txBody>
          <a:bodyPr wrap="none" rtlCol="0">
            <a:spAutoFit/>
          </a:bodyPr>
          <a:lstStyle/>
          <a:p>
            <a:r>
              <a:rPr kumimoji="1" lang="ja-JP" altLang="en-US" sz="500" dirty="0" smtClean="0"/>
              <a:t>：</a:t>
            </a:r>
            <a:r>
              <a:rPr lang="ja-JP" altLang="en-US" sz="500" dirty="0" smtClean="0"/>
              <a:t>アーム</a:t>
            </a:r>
            <a:r>
              <a:rPr lang="ja-JP" altLang="en-US" sz="500" dirty="0"/>
              <a:t>振り上</a:t>
            </a:r>
            <a:r>
              <a:rPr lang="ja-JP" altLang="en-US" sz="500" dirty="0" smtClean="0"/>
              <a:t>げ</a:t>
            </a:r>
            <a:endParaRPr kumimoji="1" lang="ja-JP" altLang="en-US" sz="500" dirty="0"/>
          </a:p>
        </p:txBody>
      </p:sp>
      <p:sp>
        <p:nvSpPr>
          <p:cNvPr id="269" name="テキスト ボックス 268"/>
          <p:cNvSpPr txBox="1"/>
          <p:nvPr/>
        </p:nvSpPr>
        <p:spPr>
          <a:xfrm>
            <a:off x="3106510" y="934307"/>
            <a:ext cx="1826141" cy="338554"/>
          </a:xfrm>
          <a:prstGeom prst="rect">
            <a:avLst/>
          </a:prstGeom>
          <a:noFill/>
        </p:spPr>
        <p:txBody>
          <a:bodyPr wrap="none" rtlCol="0">
            <a:spAutoFit/>
          </a:bodyPr>
          <a:lstStyle/>
          <a:p>
            <a:r>
              <a:rPr kumimoji="1" lang="ja-JP" altLang="en-US" sz="800" b="1" dirty="0" smtClean="0"/>
              <a:t>ブロックビンゴを攻略する上で</a:t>
            </a:r>
            <a:r>
              <a:rPr kumimoji="1" lang="en-US" altLang="ja-JP" sz="800" b="1" dirty="0" smtClean="0"/>
              <a:t/>
            </a:r>
            <a:br>
              <a:rPr kumimoji="1" lang="en-US" altLang="ja-JP" sz="800" b="1" dirty="0" smtClean="0"/>
            </a:br>
            <a:r>
              <a:rPr kumimoji="1" lang="ja-JP" altLang="en-US" sz="800" b="1" dirty="0" smtClean="0"/>
              <a:t>必要となる走行体の動作を定義する</a:t>
            </a:r>
            <a:endParaRPr kumimoji="1" lang="ja-JP" altLang="en-US" sz="800" b="1" dirty="0"/>
          </a:p>
        </p:txBody>
      </p:sp>
      <p:sp>
        <p:nvSpPr>
          <p:cNvPr id="270" name="テキスト ボックス 269"/>
          <p:cNvSpPr txBox="1"/>
          <p:nvPr/>
        </p:nvSpPr>
        <p:spPr>
          <a:xfrm>
            <a:off x="1470506" y="4017020"/>
            <a:ext cx="4548040" cy="215444"/>
          </a:xfrm>
          <a:prstGeom prst="rect">
            <a:avLst/>
          </a:prstGeom>
          <a:noFill/>
        </p:spPr>
        <p:txBody>
          <a:bodyPr wrap="none" rtlCol="0">
            <a:spAutoFit/>
          </a:bodyPr>
          <a:lstStyle/>
          <a:p>
            <a:r>
              <a:rPr kumimoji="1" lang="ja-JP" altLang="en-US" sz="800" b="1" dirty="0" smtClean="0"/>
              <a:t>２</a:t>
            </a:r>
            <a:r>
              <a:rPr kumimoji="1" lang="en-US" altLang="ja-JP" sz="800" b="1" dirty="0" smtClean="0"/>
              <a:t>‐</a:t>
            </a:r>
            <a:r>
              <a:rPr lang="ja-JP" altLang="en-US" sz="800" b="1" dirty="0" smtClean="0"/>
              <a:t>１ 走行体の動作定義を前提として、ブロックビンゴを攻略するための有効な指針を記述する</a:t>
            </a:r>
            <a:endParaRPr kumimoji="1" lang="ja-JP" altLang="en-US" sz="800" b="1" dirty="0"/>
          </a:p>
        </p:txBody>
      </p:sp>
      <p:sp>
        <p:nvSpPr>
          <p:cNvPr id="271" name="テキスト ボックス 270"/>
          <p:cNvSpPr txBox="1"/>
          <p:nvPr/>
        </p:nvSpPr>
        <p:spPr>
          <a:xfrm>
            <a:off x="3346813" y="8172356"/>
            <a:ext cx="2855800" cy="338554"/>
          </a:xfrm>
          <a:prstGeom prst="rect">
            <a:avLst/>
          </a:prstGeom>
          <a:noFill/>
        </p:spPr>
        <p:txBody>
          <a:bodyPr wrap="square" rtlCol="0">
            <a:spAutoFit/>
          </a:bodyPr>
          <a:lstStyle/>
          <a:p>
            <a:r>
              <a:rPr lang="ja-JP" altLang="en-US" sz="800" b="1" dirty="0" smtClean="0"/>
              <a:t>２</a:t>
            </a:r>
            <a:r>
              <a:rPr lang="en-US" altLang="ja-JP" sz="800" b="1" dirty="0" smtClean="0"/>
              <a:t>‐</a:t>
            </a:r>
            <a:r>
              <a:rPr lang="ja-JP" altLang="en-US" sz="800" b="1" dirty="0" smtClean="0"/>
              <a:t>２ 指針の指針①～③に沿ってブロックビンゴを攻略する要素の定義、及びそれらの方法・振る舞いを記述する</a:t>
            </a:r>
            <a:endParaRPr kumimoji="1" lang="ja-JP" altLang="en-US" sz="800" b="1" dirty="0"/>
          </a:p>
        </p:txBody>
      </p:sp>
    </p:spTree>
    <p:extLst>
      <p:ext uri="{BB962C8B-B14F-4D97-AF65-F5344CB8AC3E}">
        <p14:creationId xmlns:p14="http://schemas.microsoft.com/office/powerpoint/2010/main" val="12101741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4204</TotalTime>
  <Words>1124</Words>
  <Application>Microsoft Office PowerPoint</Application>
  <PresentationFormat>A3 297x420 mm</PresentationFormat>
  <Paragraphs>78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test</dc:creator>
  <cp:lastModifiedBy>test</cp:lastModifiedBy>
  <cp:revision>87</cp:revision>
  <dcterms:created xsi:type="dcterms:W3CDTF">2020-10-03T14:21:56Z</dcterms:created>
  <dcterms:modified xsi:type="dcterms:W3CDTF">2021-07-15T01:38:35Z</dcterms:modified>
</cp:coreProperties>
</file>