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7" r:id="rId2"/>
    <p:sldId id="258" r:id="rId3"/>
    <p:sldId id="259" r:id="rId4"/>
    <p:sldId id="260" r:id="rId5"/>
    <p:sldId id="261" r:id="rId6"/>
  </p:sldIdLst>
  <p:sldSz cx="13522325" cy="9601200"/>
  <p:notesSz cx="6797675" cy="9926638"/>
  <p:defaultTextStyle>
    <a:defPPr>
      <a:defRPr lang="ja-JP"/>
    </a:defPPr>
    <a:lvl1pPr marL="0" algn="l" defTabSz="1321308" rtl="0" eaLnBrk="1" latinLnBrk="0" hangingPunct="1">
      <a:defRPr kumimoji="1" sz="2601" kern="1200">
        <a:solidFill>
          <a:schemeClr val="tx1"/>
        </a:solidFill>
        <a:latin typeface="+mn-lt"/>
        <a:ea typeface="+mn-ea"/>
        <a:cs typeface="+mn-cs"/>
      </a:defRPr>
    </a:lvl1pPr>
    <a:lvl2pPr marL="660654" algn="l" defTabSz="1321308" rtl="0" eaLnBrk="1" latinLnBrk="0" hangingPunct="1">
      <a:defRPr kumimoji="1" sz="2601" kern="1200">
        <a:solidFill>
          <a:schemeClr val="tx1"/>
        </a:solidFill>
        <a:latin typeface="+mn-lt"/>
        <a:ea typeface="+mn-ea"/>
        <a:cs typeface="+mn-cs"/>
      </a:defRPr>
    </a:lvl2pPr>
    <a:lvl3pPr marL="1321308" algn="l" defTabSz="1321308" rtl="0" eaLnBrk="1" latinLnBrk="0" hangingPunct="1">
      <a:defRPr kumimoji="1" sz="2601" kern="1200">
        <a:solidFill>
          <a:schemeClr val="tx1"/>
        </a:solidFill>
        <a:latin typeface="+mn-lt"/>
        <a:ea typeface="+mn-ea"/>
        <a:cs typeface="+mn-cs"/>
      </a:defRPr>
    </a:lvl3pPr>
    <a:lvl4pPr marL="1981962" algn="l" defTabSz="1321308" rtl="0" eaLnBrk="1" latinLnBrk="0" hangingPunct="1">
      <a:defRPr kumimoji="1" sz="2601" kern="1200">
        <a:solidFill>
          <a:schemeClr val="tx1"/>
        </a:solidFill>
        <a:latin typeface="+mn-lt"/>
        <a:ea typeface="+mn-ea"/>
        <a:cs typeface="+mn-cs"/>
      </a:defRPr>
    </a:lvl4pPr>
    <a:lvl5pPr marL="2642616" algn="l" defTabSz="1321308" rtl="0" eaLnBrk="1" latinLnBrk="0" hangingPunct="1">
      <a:defRPr kumimoji="1" sz="2601" kern="1200">
        <a:solidFill>
          <a:schemeClr val="tx1"/>
        </a:solidFill>
        <a:latin typeface="+mn-lt"/>
        <a:ea typeface="+mn-ea"/>
        <a:cs typeface="+mn-cs"/>
      </a:defRPr>
    </a:lvl5pPr>
    <a:lvl6pPr marL="3303270" algn="l" defTabSz="1321308" rtl="0" eaLnBrk="1" latinLnBrk="0" hangingPunct="1">
      <a:defRPr kumimoji="1" sz="2601" kern="1200">
        <a:solidFill>
          <a:schemeClr val="tx1"/>
        </a:solidFill>
        <a:latin typeface="+mn-lt"/>
        <a:ea typeface="+mn-ea"/>
        <a:cs typeface="+mn-cs"/>
      </a:defRPr>
    </a:lvl6pPr>
    <a:lvl7pPr marL="3963924" algn="l" defTabSz="1321308" rtl="0" eaLnBrk="1" latinLnBrk="0" hangingPunct="1">
      <a:defRPr kumimoji="1" sz="2601" kern="1200">
        <a:solidFill>
          <a:schemeClr val="tx1"/>
        </a:solidFill>
        <a:latin typeface="+mn-lt"/>
        <a:ea typeface="+mn-ea"/>
        <a:cs typeface="+mn-cs"/>
      </a:defRPr>
    </a:lvl7pPr>
    <a:lvl8pPr marL="4624578" algn="l" defTabSz="1321308" rtl="0" eaLnBrk="1" latinLnBrk="0" hangingPunct="1">
      <a:defRPr kumimoji="1" sz="2601" kern="1200">
        <a:solidFill>
          <a:schemeClr val="tx1"/>
        </a:solidFill>
        <a:latin typeface="+mn-lt"/>
        <a:ea typeface="+mn-ea"/>
        <a:cs typeface="+mn-cs"/>
      </a:defRPr>
    </a:lvl8pPr>
    <a:lvl9pPr marL="5285232" algn="l" defTabSz="1321308" rtl="0" eaLnBrk="1" latinLnBrk="0" hangingPunct="1">
      <a:defRPr kumimoji="1" sz="260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F2FF"/>
    <a:srgbClr val="00CCFF"/>
    <a:srgbClr val="00FFCC"/>
    <a:srgbClr val="FFE5E5"/>
    <a:srgbClr val="B2DE82"/>
    <a:srgbClr val="93FF93"/>
    <a:srgbClr val="66FF66"/>
    <a:srgbClr val="FFEBEB"/>
    <a:srgbClr val="FFFFCD"/>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642" autoAdjust="0"/>
  </p:normalViewPr>
  <p:slideViewPr>
    <p:cSldViewPr snapToGrid="0">
      <p:cViewPr varScale="1">
        <p:scale>
          <a:sx n="43" d="100"/>
          <a:sy n="43" d="100"/>
        </p:scale>
        <p:origin x="58" y="7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95337231122872"/>
          <c:y val="0.1410105520709474"/>
          <c:w val="0.71627900669088518"/>
          <c:h val="0.71797889585810526"/>
        </c:manualLayout>
      </c:layout>
      <c:lineChart>
        <c:grouping val="standard"/>
        <c:varyColors val="0"/>
        <c:ser>
          <c:idx val="0"/>
          <c:order val="0"/>
          <c:spPr>
            <a:ln w="9525" cap="rnd">
              <a:solidFill>
                <a:schemeClr val="accent1"/>
              </a:solidFill>
              <a:round/>
            </a:ln>
            <a:effectLst/>
          </c:spPr>
          <c:marker>
            <c:symbol val="none"/>
          </c:marker>
          <c:val>
            <c:numRef>
              <c:f>Sheet4!$A$1:$A$544</c:f>
              <c:numCache>
                <c:formatCode>General</c:formatCode>
                <c:ptCount val="544"/>
                <c:pt idx="0">
                  <c:v>11</c:v>
                </c:pt>
                <c:pt idx="1">
                  <c:v>13</c:v>
                </c:pt>
                <c:pt idx="2">
                  <c:v>13</c:v>
                </c:pt>
                <c:pt idx="3">
                  <c:v>12</c:v>
                </c:pt>
                <c:pt idx="4">
                  <c:v>9</c:v>
                </c:pt>
                <c:pt idx="5">
                  <c:v>9</c:v>
                </c:pt>
                <c:pt idx="6">
                  <c:v>9</c:v>
                </c:pt>
                <c:pt idx="7">
                  <c:v>9</c:v>
                </c:pt>
                <c:pt idx="8">
                  <c:v>11</c:v>
                </c:pt>
                <c:pt idx="9">
                  <c:v>11</c:v>
                </c:pt>
                <c:pt idx="10">
                  <c:v>13</c:v>
                </c:pt>
                <c:pt idx="11">
                  <c:v>13</c:v>
                </c:pt>
                <c:pt idx="12">
                  <c:v>12</c:v>
                </c:pt>
                <c:pt idx="13">
                  <c:v>11</c:v>
                </c:pt>
                <c:pt idx="14">
                  <c:v>11</c:v>
                </c:pt>
                <c:pt idx="15">
                  <c:v>11</c:v>
                </c:pt>
                <c:pt idx="16">
                  <c:v>11</c:v>
                </c:pt>
                <c:pt idx="17">
                  <c:v>13</c:v>
                </c:pt>
                <c:pt idx="18">
                  <c:v>13</c:v>
                </c:pt>
                <c:pt idx="19">
                  <c:v>13</c:v>
                </c:pt>
                <c:pt idx="20">
                  <c:v>13</c:v>
                </c:pt>
                <c:pt idx="21">
                  <c:v>11</c:v>
                </c:pt>
                <c:pt idx="22">
                  <c:v>11</c:v>
                </c:pt>
                <c:pt idx="23">
                  <c:v>11</c:v>
                </c:pt>
                <c:pt idx="24">
                  <c:v>9</c:v>
                </c:pt>
                <c:pt idx="25">
                  <c:v>11</c:v>
                </c:pt>
                <c:pt idx="26">
                  <c:v>11</c:v>
                </c:pt>
                <c:pt idx="27">
                  <c:v>11</c:v>
                </c:pt>
                <c:pt idx="28">
                  <c:v>12</c:v>
                </c:pt>
                <c:pt idx="29">
                  <c:v>13</c:v>
                </c:pt>
                <c:pt idx="30">
                  <c:v>12</c:v>
                </c:pt>
                <c:pt idx="31">
                  <c:v>12</c:v>
                </c:pt>
                <c:pt idx="32">
                  <c:v>12</c:v>
                </c:pt>
                <c:pt idx="33">
                  <c:v>12</c:v>
                </c:pt>
                <c:pt idx="34">
                  <c:v>12</c:v>
                </c:pt>
                <c:pt idx="35">
                  <c:v>15</c:v>
                </c:pt>
                <c:pt idx="36">
                  <c:v>16</c:v>
                </c:pt>
                <c:pt idx="37">
                  <c:v>18</c:v>
                </c:pt>
                <c:pt idx="38">
                  <c:v>18</c:v>
                </c:pt>
                <c:pt idx="39">
                  <c:v>18</c:v>
                </c:pt>
                <c:pt idx="40">
                  <c:v>13</c:v>
                </c:pt>
                <c:pt idx="41">
                  <c:v>13</c:v>
                </c:pt>
                <c:pt idx="42">
                  <c:v>13</c:v>
                </c:pt>
                <c:pt idx="43">
                  <c:v>13</c:v>
                </c:pt>
                <c:pt idx="44">
                  <c:v>13</c:v>
                </c:pt>
                <c:pt idx="45">
                  <c:v>13</c:v>
                </c:pt>
                <c:pt idx="46">
                  <c:v>12</c:v>
                </c:pt>
                <c:pt idx="47">
                  <c:v>11</c:v>
                </c:pt>
                <c:pt idx="48">
                  <c:v>8</c:v>
                </c:pt>
                <c:pt idx="49">
                  <c:v>8</c:v>
                </c:pt>
                <c:pt idx="50">
                  <c:v>8</c:v>
                </c:pt>
                <c:pt idx="51">
                  <c:v>8</c:v>
                </c:pt>
                <c:pt idx="52">
                  <c:v>11</c:v>
                </c:pt>
                <c:pt idx="53">
                  <c:v>11</c:v>
                </c:pt>
                <c:pt idx="54">
                  <c:v>11</c:v>
                </c:pt>
                <c:pt idx="55">
                  <c:v>13</c:v>
                </c:pt>
                <c:pt idx="56">
                  <c:v>13</c:v>
                </c:pt>
                <c:pt idx="57">
                  <c:v>13</c:v>
                </c:pt>
                <c:pt idx="58">
                  <c:v>13</c:v>
                </c:pt>
                <c:pt idx="59">
                  <c:v>13</c:v>
                </c:pt>
                <c:pt idx="60">
                  <c:v>12</c:v>
                </c:pt>
                <c:pt idx="61">
                  <c:v>13</c:v>
                </c:pt>
                <c:pt idx="62">
                  <c:v>13</c:v>
                </c:pt>
                <c:pt idx="63">
                  <c:v>13</c:v>
                </c:pt>
                <c:pt idx="64">
                  <c:v>13</c:v>
                </c:pt>
                <c:pt idx="65">
                  <c:v>13</c:v>
                </c:pt>
                <c:pt idx="66">
                  <c:v>13</c:v>
                </c:pt>
                <c:pt idx="67">
                  <c:v>13</c:v>
                </c:pt>
                <c:pt idx="68">
                  <c:v>12</c:v>
                </c:pt>
                <c:pt idx="69">
                  <c:v>13</c:v>
                </c:pt>
                <c:pt idx="70">
                  <c:v>13</c:v>
                </c:pt>
                <c:pt idx="71">
                  <c:v>11</c:v>
                </c:pt>
                <c:pt idx="72">
                  <c:v>12</c:v>
                </c:pt>
                <c:pt idx="73">
                  <c:v>12</c:v>
                </c:pt>
                <c:pt idx="74">
                  <c:v>9</c:v>
                </c:pt>
                <c:pt idx="75">
                  <c:v>12</c:v>
                </c:pt>
                <c:pt idx="76">
                  <c:v>12</c:v>
                </c:pt>
                <c:pt idx="77">
                  <c:v>12</c:v>
                </c:pt>
                <c:pt idx="78">
                  <c:v>12</c:v>
                </c:pt>
                <c:pt idx="79">
                  <c:v>13</c:v>
                </c:pt>
                <c:pt idx="80">
                  <c:v>11</c:v>
                </c:pt>
                <c:pt idx="81">
                  <c:v>11</c:v>
                </c:pt>
                <c:pt idx="82">
                  <c:v>12</c:v>
                </c:pt>
                <c:pt idx="83">
                  <c:v>12</c:v>
                </c:pt>
                <c:pt idx="84">
                  <c:v>12</c:v>
                </c:pt>
                <c:pt idx="85">
                  <c:v>11</c:v>
                </c:pt>
                <c:pt idx="86">
                  <c:v>12</c:v>
                </c:pt>
                <c:pt idx="87">
                  <c:v>12</c:v>
                </c:pt>
                <c:pt idx="88">
                  <c:v>11</c:v>
                </c:pt>
                <c:pt idx="89">
                  <c:v>12</c:v>
                </c:pt>
                <c:pt idx="90">
                  <c:v>11</c:v>
                </c:pt>
                <c:pt idx="91">
                  <c:v>11</c:v>
                </c:pt>
                <c:pt idx="92">
                  <c:v>11</c:v>
                </c:pt>
                <c:pt idx="93">
                  <c:v>11</c:v>
                </c:pt>
                <c:pt idx="94">
                  <c:v>13</c:v>
                </c:pt>
                <c:pt idx="95">
                  <c:v>11</c:v>
                </c:pt>
                <c:pt idx="96">
                  <c:v>12</c:v>
                </c:pt>
                <c:pt idx="97">
                  <c:v>9</c:v>
                </c:pt>
                <c:pt idx="98">
                  <c:v>9</c:v>
                </c:pt>
                <c:pt idx="99">
                  <c:v>9</c:v>
                </c:pt>
                <c:pt idx="100">
                  <c:v>18</c:v>
                </c:pt>
                <c:pt idx="101">
                  <c:v>29</c:v>
                </c:pt>
                <c:pt idx="102">
                  <c:v>50</c:v>
                </c:pt>
                <c:pt idx="103">
                  <c:v>72</c:v>
                </c:pt>
                <c:pt idx="104">
                  <c:v>65</c:v>
                </c:pt>
                <c:pt idx="105">
                  <c:v>82</c:v>
                </c:pt>
                <c:pt idx="106">
                  <c:v>66</c:v>
                </c:pt>
                <c:pt idx="107">
                  <c:v>66</c:v>
                </c:pt>
                <c:pt idx="108">
                  <c:v>59</c:v>
                </c:pt>
                <c:pt idx="109">
                  <c:v>47</c:v>
                </c:pt>
                <c:pt idx="110">
                  <c:v>43</c:v>
                </c:pt>
                <c:pt idx="111">
                  <c:v>29</c:v>
                </c:pt>
                <c:pt idx="112">
                  <c:v>20</c:v>
                </c:pt>
                <c:pt idx="113">
                  <c:v>16</c:v>
                </c:pt>
                <c:pt idx="114">
                  <c:v>19</c:v>
                </c:pt>
                <c:pt idx="115">
                  <c:v>22</c:v>
                </c:pt>
                <c:pt idx="116">
                  <c:v>22</c:v>
                </c:pt>
                <c:pt idx="117">
                  <c:v>26</c:v>
                </c:pt>
                <c:pt idx="118">
                  <c:v>36</c:v>
                </c:pt>
                <c:pt idx="119">
                  <c:v>33</c:v>
                </c:pt>
                <c:pt idx="120">
                  <c:v>32</c:v>
                </c:pt>
                <c:pt idx="121">
                  <c:v>32</c:v>
                </c:pt>
                <c:pt idx="122">
                  <c:v>25</c:v>
                </c:pt>
                <c:pt idx="123">
                  <c:v>20</c:v>
                </c:pt>
                <c:pt idx="124">
                  <c:v>18</c:v>
                </c:pt>
                <c:pt idx="125">
                  <c:v>18</c:v>
                </c:pt>
                <c:pt idx="126">
                  <c:v>18</c:v>
                </c:pt>
                <c:pt idx="127">
                  <c:v>18</c:v>
                </c:pt>
                <c:pt idx="128">
                  <c:v>22</c:v>
                </c:pt>
                <c:pt idx="129">
                  <c:v>23</c:v>
                </c:pt>
                <c:pt idx="130">
                  <c:v>29</c:v>
                </c:pt>
                <c:pt idx="131">
                  <c:v>29</c:v>
                </c:pt>
                <c:pt idx="132">
                  <c:v>35</c:v>
                </c:pt>
                <c:pt idx="133">
                  <c:v>38</c:v>
                </c:pt>
                <c:pt idx="134">
                  <c:v>45</c:v>
                </c:pt>
                <c:pt idx="135">
                  <c:v>52</c:v>
                </c:pt>
                <c:pt idx="136">
                  <c:v>56</c:v>
                </c:pt>
                <c:pt idx="137">
                  <c:v>57</c:v>
                </c:pt>
                <c:pt idx="138">
                  <c:v>65</c:v>
                </c:pt>
                <c:pt idx="139">
                  <c:v>69</c:v>
                </c:pt>
                <c:pt idx="140">
                  <c:v>72</c:v>
                </c:pt>
                <c:pt idx="141">
                  <c:v>79</c:v>
                </c:pt>
                <c:pt idx="142">
                  <c:v>79</c:v>
                </c:pt>
                <c:pt idx="143">
                  <c:v>83</c:v>
                </c:pt>
                <c:pt idx="144">
                  <c:v>82</c:v>
                </c:pt>
                <c:pt idx="145">
                  <c:v>60</c:v>
                </c:pt>
                <c:pt idx="146">
                  <c:v>70</c:v>
                </c:pt>
                <c:pt idx="147">
                  <c:v>77</c:v>
                </c:pt>
                <c:pt idx="148">
                  <c:v>70</c:v>
                </c:pt>
                <c:pt idx="149">
                  <c:v>76</c:v>
                </c:pt>
                <c:pt idx="150">
                  <c:v>76</c:v>
                </c:pt>
                <c:pt idx="151">
                  <c:v>76</c:v>
                </c:pt>
                <c:pt idx="152">
                  <c:v>76</c:v>
                </c:pt>
                <c:pt idx="153">
                  <c:v>73</c:v>
                </c:pt>
                <c:pt idx="154">
                  <c:v>57</c:v>
                </c:pt>
                <c:pt idx="155">
                  <c:v>50</c:v>
                </c:pt>
                <c:pt idx="156">
                  <c:v>45</c:v>
                </c:pt>
                <c:pt idx="157">
                  <c:v>32</c:v>
                </c:pt>
                <c:pt idx="158">
                  <c:v>20</c:v>
                </c:pt>
                <c:pt idx="159">
                  <c:v>-6</c:v>
                </c:pt>
                <c:pt idx="160">
                  <c:v>-24</c:v>
                </c:pt>
                <c:pt idx="161">
                  <c:v>-33</c:v>
                </c:pt>
                <c:pt idx="162">
                  <c:v>-45</c:v>
                </c:pt>
                <c:pt idx="163">
                  <c:v>-51</c:v>
                </c:pt>
                <c:pt idx="164">
                  <c:v>-65</c:v>
                </c:pt>
                <c:pt idx="165">
                  <c:v>-71</c:v>
                </c:pt>
                <c:pt idx="166">
                  <c:v>-82</c:v>
                </c:pt>
                <c:pt idx="167">
                  <c:v>-82</c:v>
                </c:pt>
                <c:pt idx="168">
                  <c:v>-88</c:v>
                </c:pt>
                <c:pt idx="169">
                  <c:v>-89</c:v>
                </c:pt>
                <c:pt idx="170">
                  <c:v>-98</c:v>
                </c:pt>
                <c:pt idx="171">
                  <c:v>-106</c:v>
                </c:pt>
                <c:pt idx="172">
                  <c:v>-50</c:v>
                </c:pt>
                <c:pt idx="173">
                  <c:v>-60</c:v>
                </c:pt>
                <c:pt idx="174">
                  <c:v>-61</c:v>
                </c:pt>
                <c:pt idx="175">
                  <c:v>-87</c:v>
                </c:pt>
                <c:pt idx="176">
                  <c:v>-34</c:v>
                </c:pt>
                <c:pt idx="177">
                  <c:v>-4</c:v>
                </c:pt>
                <c:pt idx="178">
                  <c:v>5</c:v>
                </c:pt>
                <c:pt idx="179">
                  <c:v>18</c:v>
                </c:pt>
                <c:pt idx="180">
                  <c:v>18</c:v>
                </c:pt>
                <c:pt idx="181">
                  <c:v>22</c:v>
                </c:pt>
                <c:pt idx="182">
                  <c:v>33</c:v>
                </c:pt>
                <c:pt idx="183">
                  <c:v>38</c:v>
                </c:pt>
                <c:pt idx="184">
                  <c:v>43</c:v>
                </c:pt>
                <c:pt idx="185">
                  <c:v>39</c:v>
                </c:pt>
                <c:pt idx="186">
                  <c:v>30</c:v>
                </c:pt>
                <c:pt idx="187">
                  <c:v>26</c:v>
                </c:pt>
                <c:pt idx="188">
                  <c:v>25</c:v>
                </c:pt>
                <c:pt idx="189">
                  <c:v>23</c:v>
                </c:pt>
                <c:pt idx="190">
                  <c:v>19</c:v>
                </c:pt>
                <c:pt idx="191">
                  <c:v>9</c:v>
                </c:pt>
                <c:pt idx="192">
                  <c:v>-1</c:v>
                </c:pt>
                <c:pt idx="193">
                  <c:v>-10</c:v>
                </c:pt>
                <c:pt idx="194">
                  <c:v>-21</c:v>
                </c:pt>
                <c:pt idx="195">
                  <c:v>-25</c:v>
                </c:pt>
                <c:pt idx="196">
                  <c:v>-30</c:v>
                </c:pt>
                <c:pt idx="197">
                  <c:v>-30</c:v>
                </c:pt>
                <c:pt idx="198">
                  <c:v>-21</c:v>
                </c:pt>
                <c:pt idx="199">
                  <c:v>-14</c:v>
                </c:pt>
                <c:pt idx="200">
                  <c:v>-3</c:v>
                </c:pt>
                <c:pt idx="201">
                  <c:v>6</c:v>
                </c:pt>
                <c:pt idx="202">
                  <c:v>23</c:v>
                </c:pt>
                <c:pt idx="203">
                  <c:v>28</c:v>
                </c:pt>
                <c:pt idx="204">
                  <c:v>30</c:v>
                </c:pt>
                <c:pt idx="205">
                  <c:v>30</c:v>
                </c:pt>
                <c:pt idx="206">
                  <c:v>25</c:v>
                </c:pt>
                <c:pt idx="207">
                  <c:v>25</c:v>
                </c:pt>
                <c:pt idx="208">
                  <c:v>18</c:v>
                </c:pt>
                <c:pt idx="209">
                  <c:v>13</c:v>
                </c:pt>
                <c:pt idx="210">
                  <c:v>9</c:v>
                </c:pt>
                <c:pt idx="211">
                  <c:v>6</c:v>
                </c:pt>
                <c:pt idx="212">
                  <c:v>6</c:v>
                </c:pt>
                <c:pt idx="213">
                  <c:v>5</c:v>
                </c:pt>
                <c:pt idx="214">
                  <c:v>3</c:v>
                </c:pt>
                <c:pt idx="215">
                  <c:v>1</c:v>
                </c:pt>
                <c:pt idx="216">
                  <c:v>1</c:v>
                </c:pt>
                <c:pt idx="217">
                  <c:v>1</c:v>
                </c:pt>
                <c:pt idx="218">
                  <c:v>3</c:v>
                </c:pt>
                <c:pt idx="219">
                  <c:v>3</c:v>
                </c:pt>
                <c:pt idx="220">
                  <c:v>9</c:v>
                </c:pt>
                <c:pt idx="221">
                  <c:v>16</c:v>
                </c:pt>
                <c:pt idx="222">
                  <c:v>16</c:v>
                </c:pt>
                <c:pt idx="223">
                  <c:v>22</c:v>
                </c:pt>
                <c:pt idx="224">
                  <c:v>23</c:v>
                </c:pt>
                <c:pt idx="225">
                  <c:v>29</c:v>
                </c:pt>
                <c:pt idx="226">
                  <c:v>29</c:v>
                </c:pt>
                <c:pt idx="227">
                  <c:v>26</c:v>
                </c:pt>
                <c:pt idx="228">
                  <c:v>26</c:v>
                </c:pt>
                <c:pt idx="229">
                  <c:v>25</c:v>
                </c:pt>
                <c:pt idx="230">
                  <c:v>23</c:v>
                </c:pt>
                <c:pt idx="231">
                  <c:v>19</c:v>
                </c:pt>
                <c:pt idx="232">
                  <c:v>18</c:v>
                </c:pt>
                <c:pt idx="233">
                  <c:v>15</c:v>
                </c:pt>
                <c:pt idx="234">
                  <c:v>15</c:v>
                </c:pt>
                <c:pt idx="235">
                  <c:v>8</c:v>
                </c:pt>
                <c:pt idx="236">
                  <c:v>8</c:v>
                </c:pt>
                <c:pt idx="237">
                  <c:v>2</c:v>
                </c:pt>
                <c:pt idx="238">
                  <c:v>2</c:v>
                </c:pt>
                <c:pt idx="239">
                  <c:v>1</c:v>
                </c:pt>
                <c:pt idx="240">
                  <c:v>2</c:v>
                </c:pt>
                <c:pt idx="241">
                  <c:v>2</c:v>
                </c:pt>
                <c:pt idx="242">
                  <c:v>8</c:v>
                </c:pt>
                <c:pt idx="243">
                  <c:v>11</c:v>
                </c:pt>
                <c:pt idx="244">
                  <c:v>16</c:v>
                </c:pt>
                <c:pt idx="245">
                  <c:v>22</c:v>
                </c:pt>
                <c:pt idx="246">
                  <c:v>26</c:v>
                </c:pt>
                <c:pt idx="247">
                  <c:v>29</c:v>
                </c:pt>
                <c:pt idx="248">
                  <c:v>29</c:v>
                </c:pt>
                <c:pt idx="249">
                  <c:v>30</c:v>
                </c:pt>
                <c:pt idx="250">
                  <c:v>32</c:v>
                </c:pt>
                <c:pt idx="251">
                  <c:v>32</c:v>
                </c:pt>
                <c:pt idx="252">
                  <c:v>28</c:v>
                </c:pt>
                <c:pt idx="253">
                  <c:v>28</c:v>
                </c:pt>
                <c:pt idx="254">
                  <c:v>28</c:v>
                </c:pt>
                <c:pt idx="255">
                  <c:v>22</c:v>
                </c:pt>
                <c:pt idx="256">
                  <c:v>20</c:v>
                </c:pt>
                <c:pt idx="257">
                  <c:v>20</c:v>
                </c:pt>
                <c:pt idx="258">
                  <c:v>18</c:v>
                </c:pt>
                <c:pt idx="259">
                  <c:v>18</c:v>
                </c:pt>
                <c:pt idx="260">
                  <c:v>18</c:v>
                </c:pt>
                <c:pt idx="261">
                  <c:v>12</c:v>
                </c:pt>
                <c:pt idx="262">
                  <c:v>12</c:v>
                </c:pt>
                <c:pt idx="263">
                  <c:v>8</c:v>
                </c:pt>
                <c:pt idx="264">
                  <c:v>6</c:v>
                </c:pt>
                <c:pt idx="265">
                  <c:v>0</c:v>
                </c:pt>
                <c:pt idx="266">
                  <c:v>0</c:v>
                </c:pt>
                <c:pt idx="267">
                  <c:v>0</c:v>
                </c:pt>
                <c:pt idx="268">
                  <c:v>1</c:v>
                </c:pt>
                <c:pt idx="269">
                  <c:v>1</c:v>
                </c:pt>
                <c:pt idx="270">
                  <c:v>5</c:v>
                </c:pt>
                <c:pt idx="271">
                  <c:v>6</c:v>
                </c:pt>
                <c:pt idx="272">
                  <c:v>3</c:v>
                </c:pt>
                <c:pt idx="273">
                  <c:v>-1</c:v>
                </c:pt>
                <c:pt idx="274">
                  <c:v>-11</c:v>
                </c:pt>
                <c:pt idx="275">
                  <c:v>-20</c:v>
                </c:pt>
                <c:pt idx="276">
                  <c:v>-30</c:v>
                </c:pt>
                <c:pt idx="277">
                  <c:v>-38</c:v>
                </c:pt>
                <c:pt idx="278">
                  <c:v>-38</c:v>
                </c:pt>
                <c:pt idx="279">
                  <c:v>-31</c:v>
                </c:pt>
                <c:pt idx="280">
                  <c:v>-24</c:v>
                </c:pt>
                <c:pt idx="281">
                  <c:v>-25</c:v>
                </c:pt>
                <c:pt idx="282">
                  <c:v>-14</c:v>
                </c:pt>
                <c:pt idx="283">
                  <c:v>-10</c:v>
                </c:pt>
                <c:pt idx="284">
                  <c:v>-6</c:v>
                </c:pt>
                <c:pt idx="285">
                  <c:v>1</c:v>
                </c:pt>
                <c:pt idx="286">
                  <c:v>2</c:v>
                </c:pt>
                <c:pt idx="287">
                  <c:v>6</c:v>
                </c:pt>
                <c:pt idx="288">
                  <c:v>16</c:v>
                </c:pt>
                <c:pt idx="289">
                  <c:v>33</c:v>
                </c:pt>
                <c:pt idx="290">
                  <c:v>39</c:v>
                </c:pt>
                <c:pt idx="291">
                  <c:v>49</c:v>
                </c:pt>
                <c:pt idx="292">
                  <c:v>56</c:v>
                </c:pt>
                <c:pt idx="293">
                  <c:v>56</c:v>
                </c:pt>
                <c:pt idx="294">
                  <c:v>59</c:v>
                </c:pt>
                <c:pt idx="295">
                  <c:v>62</c:v>
                </c:pt>
                <c:pt idx="296">
                  <c:v>62</c:v>
                </c:pt>
                <c:pt idx="297">
                  <c:v>50</c:v>
                </c:pt>
                <c:pt idx="298">
                  <c:v>43</c:v>
                </c:pt>
                <c:pt idx="299">
                  <c:v>36</c:v>
                </c:pt>
                <c:pt idx="300">
                  <c:v>33</c:v>
                </c:pt>
                <c:pt idx="301">
                  <c:v>25</c:v>
                </c:pt>
                <c:pt idx="302">
                  <c:v>23</c:v>
                </c:pt>
                <c:pt idx="303">
                  <c:v>20</c:v>
                </c:pt>
                <c:pt idx="304">
                  <c:v>16</c:v>
                </c:pt>
                <c:pt idx="305">
                  <c:v>18</c:v>
                </c:pt>
                <c:pt idx="306">
                  <c:v>18</c:v>
                </c:pt>
                <c:pt idx="307">
                  <c:v>15</c:v>
                </c:pt>
                <c:pt idx="308">
                  <c:v>12</c:v>
                </c:pt>
                <c:pt idx="309">
                  <c:v>11</c:v>
                </c:pt>
                <c:pt idx="310">
                  <c:v>8</c:v>
                </c:pt>
                <c:pt idx="311">
                  <c:v>8</c:v>
                </c:pt>
                <c:pt idx="312">
                  <c:v>8</c:v>
                </c:pt>
                <c:pt idx="313">
                  <c:v>11</c:v>
                </c:pt>
                <c:pt idx="314">
                  <c:v>13</c:v>
                </c:pt>
                <c:pt idx="315">
                  <c:v>18</c:v>
                </c:pt>
                <c:pt idx="316">
                  <c:v>19</c:v>
                </c:pt>
                <c:pt idx="317">
                  <c:v>19</c:v>
                </c:pt>
                <c:pt idx="318">
                  <c:v>13</c:v>
                </c:pt>
                <c:pt idx="319">
                  <c:v>13</c:v>
                </c:pt>
                <c:pt idx="320">
                  <c:v>6</c:v>
                </c:pt>
                <c:pt idx="321">
                  <c:v>5</c:v>
                </c:pt>
                <c:pt idx="322">
                  <c:v>5</c:v>
                </c:pt>
                <c:pt idx="323">
                  <c:v>1</c:v>
                </c:pt>
                <c:pt idx="324">
                  <c:v>-1</c:v>
                </c:pt>
                <c:pt idx="325">
                  <c:v>1</c:v>
                </c:pt>
                <c:pt idx="326">
                  <c:v>0</c:v>
                </c:pt>
                <c:pt idx="327">
                  <c:v>2</c:v>
                </c:pt>
                <c:pt idx="328">
                  <c:v>0</c:v>
                </c:pt>
                <c:pt idx="329">
                  <c:v>1</c:v>
                </c:pt>
                <c:pt idx="330">
                  <c:v>-3</c:v>
                </c:pt>
                <c:pt idx="331">
                  <c:v>-3</c:v>
                </c:pt>
                <c:pt idx="332">
                  <c:v>-3</c:v>
                </c:pt>
                <c:pt idx="333">
                  <c:v>-3</c:v>
                </c:pt>
                <c:pt idx="334">
                  <c:v>-6</c:v>
                </c:pt>
                <c:pt idx="335">
                  <c:v>-6</c:v>
                </c:pt>
                <c:pt idx="336">
                  <c:v>-7</c:v>
                </c:pt>
                <c:pt idx="337">
                  <c:v>-6</c:v>
                </c:pt>
                <c:pt idx="338">
                  <c:v>-6</c:v>
                </c:pt>
                <c:pt idx="339">
                  <c:v>-6</c:v>
                </c:pt>
                <c:pt idx="340">
                  <c:v>-6</c:v>
                </c:pt>
                <c:pt idx="341">
                  <c:v>-3</c:v>
                </c:pt>
                <c:pt idx="342">
                  <c:v>-3</c:v>
                </c:pt>
                <c:pt idx="343">
                  <c:v>-1</c:v>
                </c:pt>
                <c:pt idx="344">
                  <c:v>0</c:v>
                </c:pt>
                <c:pt idx="345">
                  <c:v>0</c:v>
                </c:pt>
                <c:pt idx="346">
                  <c:v>-1</c:v>
                </c:pt>
                <c:pt idx="347">
                  <c:v>-7</c:v>
                </c:pt>
                <c:pt idx="348">
                  <c:v>-8</c:v>
                </c:pt>
                <c:pt idx="349">
                  <c:v>-15</c:v>
                </c:pt>
                <c:pt idx="350">
                  <c:v>-38</c:v>
                </c:pt>
                <c:pt idx="351">
                  <c:v>-31</c:v>
                </c:pt>
                <c:pt idx="352">
                  <c:v>-38</c:v>
                </c:pt>
                <c:pt idx="353">
                  <c:v>-45</c:v>
                </c:pt>
                <c:pt idx="354">
                  <c:v>-54</c:v>
                </c:pt>
                <c:pt idx="355">
                  <c:v>-55</c:v>
                </c:pt>
                <c:pt idx="356">
                  <c:v>-45</c:v>
                </c:pt>
                <c:pt idx="357">
                  <c:v>-35</c:v>
                </c:pt>
                <c:pt idx="358">
                  <c:v>-28</c:v>
                </c:pt>
                <c:pt idx="359">
                  <c:v>-13</c:v>
                </c:pt>
                <c:pt idx="360">
                  <c:v>0</c:v>
                </c:pt>
                <c:pt idx="361">
                  <c:v>6</c:v>
                </c:pt>
                <c:pt idx="362">
                  <c:v>11</c:v>
                </c:pt>
                <c:pt idx="363">
                  <c:v>20</c:v>
                </c:pt>
                <c:pt idx="364">
                  <c:v>28</c:v>
                </c:pt>
                <c:pt idx="365">
                  <c:v>33</c:v>
                </c:pt>
                <c:pt idx="366">
                  <c:v>32</c:v>
                </c:pt>
                <c:pt idx="367">
                  <c:v>30</c:v>
                </c:pt>
                <c:pt idx="368">
                  <c:v>29</c:v>
                </c:pt>
                <c:pt idx="369">
                  <c:v>23</c:v>
                </c:pt>
                <c:pt idx="370">
                  <c:v>23</c:v>
                </c:pt>
                <c:pt idx="371">
                  <c:v>15</c:v>
                </c:pt>
                <c:pt idx="372">
                  <c:v>8</c:v>
                </c:pt>
                <c:pt idx="373">
                  <c:v>6</c:v>
                </c:pt>
                <c:pt idx="374">
                  <c:v>5</c:v>
                </c:pt>
                <c:pt idx="375">
                  <c:v>3</c:v>
                </c:pt>
                <c:pt idx="376">
                  <c:v>-3</c:v>
                </c:pt>
                <c:pt idx="377">
                  <c:v>-3</c:v>
                </c:pt>
                <c:pt idx="378">
                  <c:v>-6</c:v>
                </c:pt>
                <c:pt idx="379">
                  <c:v>-6</c:v>
                </c:pt>
                <c:pt idx="380">
                  <c:v>-7</c:v>
                </c:pt>
                <c:pt idx="381">
                  <c:v>-4</c:v>
                </c:pt>
                <c:pt idx="382">
                  <c:v>-3</c:v>
                </c:pt>
                <c:pt idx="383">
                  <c:v>1</c:v>
                </c:pt>
                <c:pt idx="384">
                  <c:v>6</c:v>
                </c:pt>
                <c:pt idx="385">
                  <c:v>6</c:v>
                </c:pt>
                <c:pt idx="386">
                  <c:v>13</c:v>
                </c:pt>
                <c:pt idx="387">
                  <c:v>15</c:v>
                </c:pt>
                <c:pt idx="388">
                  <c:v>22</c:v>
                </c:pt>
                <c:pt idx="389">
                  <c:v>23</c:v>
                </c:pt>
                <c:pt idx="390">
                  <c:v>23</c:v>
                </c:pt>
                <c:pt idx="391">
                  <c:v>25</c:v>
                </c:pt>
                <c:pt idx="392">
                  <c:v>25</c:v>
                </c:pt>
                <c:pt idx="393">
                  <c:v>18</c:v>
                </c:pt>
                <c:pt idx="394">
                  <c:v>15</c:v>
                </c:pt>
                <c:pt idx="395">
                  <c:v>12</c:v>
                </c:pt>
                <c:pt idx="396">
                  <c:v>11</c:v>
                </c:pt>
                <c:pt idx="397">
                  <c:v>9</c:v>
                </c:pt>
                <c:pt idx="398">
                  <c:v>9</c:v>
                </c:pt>
                <c:pt idx="399">
                  <c:v>8</c:v>
                </c:pt>
                <c:pt idx="400">
                  <c:v>6</c:v>
                </c:pt>
                <c:pt idx="401">
                  <c:v>5</c:v>
                </c:pt>
                <c:pt idx="402">
                  <c:v>6</c:v>
                </c:pt>
                <c:pt idx="403">
                  <c:v>6</c:v>
                </c:pt>
                <c:pt idx="404">
                  <c:v>12</c:v>
                </c:pt>
                <c:pt idx="405">
                  <c:v>12</c:v>
                </c:pt>
                <c:pt idx="406">
                  <c:v>18</c:v>
                </c:pt>
                <c:pt idx="407">
                  <c:v>18</c:v>
                </c:pt>
                <c:pt idx="408">
                  <c:v>23</c:v>
                </c:pt>
                <c:pt idx="409">
                  <c:v>23</c:v>
                </c:pt>
                <c:pt idx="410">
                  <c:v>23</c:v>
                </c:pt>
                <c:pt idx="411">
                  <c:v>25</c:v>
                </c:pt>
                <c:pt idx="412">
                  <c:v>26</c:v>
                </c:pt>
                <c:pt idx="413">
                  <c:v>25</c:v>
                </c:pt>
                <c:pt idx="414">
                  <c:v>23</c:v>
                </c:pt>
                <c:pt idx="415">
                  <c:v>22</c:v>
                </c:pt>
                <c:pt idx="416">
                  <c:v>22</c:v>
                </c:pt>
                <c:pt idx="417">
                  <c:v>22</c:v>
                </c:pt>
                <c:pt idx="418">
                  <c:v>22</c:v>
                </c:pt>
                <c:pt idx="419">
                  <c:v>16</c:v>
                </c:pt>
                <c:pt idx="420">
                  <c:v>15</c:v>
                </c:pt>
                <c:pt idx="421">
                  <c:v>16</c:v>
                </c:pt>
                <c:pt idx="422">
                  <c:v>13</c:v>
                </c:pt>
                <c:pt idx="423">
                  <c:v>12</c:v>
                </c:pt>
                <c:pt idx="424">
                  <c:v>9</c:v>
                </c:pt>
                <c:pt idx="425">
                  <c:v>8</c:v>
                </c:pt>
                <c:pt idx="426">
                  <c:v>8</c:v>
                </c:pt>
                <c:pt idx="427">
                  <c:v>8</c:v>
                </c:pt>
                <c:pt idx="428">
                  <c:v>8</c:v>
                </c:pt>
                <c:pt idx="429">
                  <c:v>13</c:v>
                </c:pt>
                <c:pt idx="430">
                  <c:v>13</c:v>
                </c:pt>
                <c:pt idx="431">
                  <c:v>20</c:v>
                </c:pt>
                <c:pt idx="432">
                  <c:v>18</c:v>
                </c:pt>
                <c:pt idx="433">
                  <c:v>22</c:v>
                </c:pt>
                <c:pt idx="434">
                  <c:v>25</c:v>
                </c:pt>
                <c:pt idx="435">
                  <c:v>25</c:v>
                </c:pt>
                <c:pt idx="436">
                  <c:v>20</c:v>
                </c:pt>
                <c:pt idx="437">
                  <c:v>19</c:v>
                </c:pt>
                <c:pt idx="438">
                  <c:v>19</c:v>
                </c:pt>
                <c:pt idx="439">
                  <c:v>13</c:v>
                </c:pt>
                <c:pt idx="440">
                  <c:v>13</c:v>
                </c:pt>
                <c:pt idx="441">
                  <c:v>11</c:v>
                </c:pt>
                <c:pt idx="442">
                  <c:v>9</c:v>
                </c:pt>
                <c:pt idx="443">
                  <c:v>8</c:v>
                </c:pt>
                <c:pt idx="444">
                  <c:v>12</c:v>
                </c:pt>
                <c:pt idx="445">
                  <c:v>12</c:v>
                </c:pt>
                <c:pt idx="446">
                  <c:v>13</c:v>
                </c:pt>
                <c:pt idx="447">
                  <c:v>15</c:v>
                </c:pt>
                <c:pt idx="448">
                  <c:v>13</c:v>
                </c:pt>
                <c:pt idx="449">
                  <c:v>12</c:v>
                </c:pt>
                <c:pt idx="450">
                  <c:v>8</c:v>
                </c:pt>
                <c:pt idx="451">
                  <c:v>1</c:v>
                </c:pt>
                <c:pt idx="452">
                  <c:v>3</c:v>
                </c:pt>
                <c:pt idx="453">
                  <c:v>8</c:v>
                </c:pt>
                <c:pt idx="454">
                  <c:v>13</c:v>
                </c:pt>
                <c:pt idx="455">
                  <c:v>15</c:v>
                </c:pt>
                <c:pt idx="456">
                  <c:v>19</c:v>
                </c:pt>
                <c:pt idx="457">
                  <c:v>22</c:v>
                </c:pt>
                <c:pt idx="458">
                  <c:v>26</c:v>
                </c:pt>
                <c:pt idx="459">
                  <c:v>18</c:v>
                </c:pt>
                <c:pt idx="460">
                  <c:v>15</c:v>
                </c:pt>
                <c:pt idx="461">
                  <c:v>13</c:v>
                </c:pt>
                <c:pt idx="462">
                  <c:v>13</c:v>
                </c:pt>
                <c:pt idx="463">
                  <c:v>13</c:v>
                </c:pt>
                <c:pt idx="464">
                  <c:v>11</c:v>
                </c:pt>
                <c:pt idx="465">
                  <c:v>11</c:v>
                </c:pt>
                <c:pt idx="466">
                  <c:v>16</c:v>
                </c:pt>
                <c:pt idx="467">
                  <c:v>16</c:v>
                </c:pt>
                <c:pt idx="468">
                  <c:v>16</c:v>
                </c:pt>
                <c:pt idx="469">
                  <c:v>15</c:v>
                </c:pt>
                <c:pt idx="470">
                  <c:v>12</c:v>
                </c:pt>
                <c:pt idx="471">
                  <c:v>11</c:v>
                </c:pt>
                <c:pt idx="472">
                  <c:v>11</c:v>
                </c:pt>
                <c:pt idx="473">
                  <c:v>11</c:v>
                </c:pt>
                <c:pt idx="474">
                  <c:v>12</c:v>
                </c:pt>
                <c:pt idx="475">
                  <c:v>12</c:v>
                </c:pt>
                <c:pt idx="476">
                  <c:v>12</c:v>
                </c:pt>
                <c:pt idx="477">
                  <c:v>12</c:v>
                </c:pt>
                <c:pt idx="478">
                  <c:v>12</c:v>
                </c:pt>
                <c:pt idx="479">
                  <c:v>12</c:v>
                </c:pt>
                <c:pt idx="480">
                  <c:v>12</c:v>
                </c:pt>
                <c:pt idx="481">
                  <c:v>16</c:v>
                </c:pt>
                <c:pt idx="482">
                  <c:v>16</c:v>
                </c:pt>
                <c:pt idx="483">
                  <c:v>16</c:v>
                </c:pt>
                <c:pt idx="484">
                  <c:v>18</c:v>
                </c:pt>
                <c:pt idx="485">
                  <c:v>18</c:v>
                </c:pt>
                <c:pt idx="486">
                  <c:v>18</c:v>
                </c:pt>
                <c:pt idx="487">
                  <c:v>18</c:v>
                </c:pt>
                <c:pt idx="488">
                  <c:v>18</c:v>
                </c:pt>
                <c:pt idx="489">
                  <c:v>23</c:v>
                </c:pt>
                <c:pt idx="490">
                  <c:v>23</c:v>
                </c:pt>
                <c:pt idx="491">
                  <c:v>23</c:v>
                </c:pt>
                <c:pt idx="492">
                  <c:v>23</c:v>
                </c:pt>
                <c:pt idx="493">
                  <c:v>22</c:v>
                </c:pt>
                <c:pt idx="494">
                  <c:v>20</c:v>
                </c:pt>
                <c:pt idx="495">
                  <c:v>20</c:v>
                </c:pt>
                <c:pt idx="496">
                  <c:v>18</c:v>
                </c:pt>
                <c:pt idx="497">
                  <c:v>18</c:v>
                </c:pt>
                <c:pt idx="498">
                  <c:v>20</c:v>
                </c:pt>
                <c:pt idx="499">
                  <c:v>18</c:v>
                </c:pt>
                <c:pt idx="500">
                  <c:v>16</c:v>
                </c:pt>
                <c:pt idx="501">
                  <c:v>16</c:v>
                </c:pt>
                <c:pt idx="502">
                  <c:v>16</c:v>
                </c:pt>
                <c:pt idx="503">
                  <c:v>16</c:v>
                </c:pt>
                <c:pt idx="504">
                  <c:v>16</c:v>
                </c:pt>
                <c:pt idx="505">
                  <c:v>18</c:v>
                </c:pt>
                <c:pt idx="506">
                  <c:v>19</c:v>
                </c:pt>
                <c:pt idx="507">
                  <c:v>19</c:v>
                </c:pt>
                <c:pt idx="508">
                  <c:v>15</c:v>
                </c:pt>
                <c:pt idx="509">
                  <c:v>15</c:v>
                </c:pt>
                <c:pt idx="510">
                  <c:v>15</c:v>
                </c:pt>
                <c:pt idx="511">
                  <c:v>15</c:v>
                </c:pt>
                <c:pt idx="512">
                  <c:v>16</c:v>
                </c:pt>
                <c:pt idx="513">
                  <c:v>16</c:v>
                </c:pt>
                <c:pt idx="514">
                  <c:v>16</c:v>
                </c:pt>
                <c:pt idx="515">
                  <c:v>13</c:v>
                </c:pt>
                <c:pt idx="516">
                  <c:v>12</c:v>
                </c:pt>
                <c:pt idx="517">
                  <c:v>3</c:v>
                </c:pt>
                <c:pt idx="518">
                  <c:v>2</c:v>
                </c:pt>
                <c:pt idx="519">
                  <c:v>-8</c:v>
                </c:pt>
                <c:pt idx="520">
                  <c:v>-7</c:v>
                </c:pt>
                <c:pt idx="521">
                  <c:v>-7</c:v>
                </c:pt>
                <c:pt idx="522">
                  <c:v>-7</c:v>
                </c:pt>
                <c:pt idx="523">
                  <c:v>-10</c:v>
                </c:pt>
                <c:pt idx="524">
                  <c:v>-7</c:v>
                </c:pt>
                <c:pt idx="525">
                  <c:v>-6</c:v>
                </c:pt>
                <c:pt idx="526">
                  <c:v>-6</c:v>
                </c:pt>
                <c:pt idx="527">
                  <c:v>-4</c:v>
                </c:pt>
                <c:pt idx="528">
                  <c:v>-1</c:v>
                </c:pt>
                <c:pt idx="529">
                  <c:v>5</c:v>
                </c:pt>
                <c:pt idx="530">
                  <c:v>2</c:v>
                </c:pt>
                <c:pt idx="531">
                  <c:v>5</c:v>
                </c:pt>
                <c:pt idx="532">
                  <c:v>5</c:v>
                </c:pt>
                <c:pt idx="533">
                  <c:v>8</c:v>
                </c:pt>
                <c:pt idx="534">
                  <c:v>9</c:v>
                </c:pt>
                <c:pt idx="535">
                  <c:v>3</c:v>
                </c:pt>
                <c:pt idx="536">
                  <c:v>-3</c:v>
                </c:pt>
                <c:pt idx="537">
                  <c:v>-3</c:v>
                </c:pt>
                <c:pt idx="538">
                  <c:v>-7</c:v>
                </c:pt>
                <c:pt idx="539">
                  <c:v>-10</c:v>
                </c:pt>
                <c:pt idx="540">
                  <c:v>-13</c:v>
                </c:pt>
                <c:pt idx="541">
                  <c:v>-17</c:v>
                </c:pt>
                <c:pt idx="542">
                  <c:v>-17</c:v>
                </c:pt>
                <c:pt idx="543">
                  <c:v>-17</c:v>
                </c:pt>
              </c:numCache>
            </c:numRef>
          </c:val>
          <c:smooth val="0"/>
        </c:ser>
        <c:dLbls>
          <c:showLegendKey val="0"/>
          <c:showVal val="0"/>
          <c:showCatName val="0"/>
          <c:showSerName val="0"/>
          <c:showPercent val="0"/>
          <c:showBubbleSize val="0"/>
        </c:dLbls>
        <c:marker val="1"/>
        <c:smooth val="0"/>
        <c:axId val="672950064"/>
        <c:axId val="672957120"/>
      </c:lineChart>
      <c:lineChart>
        <c:grouping val="standard"/>
        <c:varyColors val="0"/>
        <c:ser>
          <c:idx val="1"/>
          <c:order val="1"/>
          <c:spPr>
            <a:ln w="6350" cap="rnd">
              <a:solidFill>
                <a:schemeClr val="accent2"/>
              </a:solidFill>
              <a:prstDash val="sysDot"/>
              <a:round/>
            </a:ln>
            <a:effectLst/>
          </c:spPr>
          <c:marker>
            <c:symbol val="none"/>
          </c:marker>
          <c:val>
            <c:numRef>
              <c:f>Sheet4!$B$1:$B$544</c:f>
              <c:numCache>
                <c:formatCode>General</c:formatCode>
                <c:ptCount val="544"/>
                <c:pt idx="0">
                  <c:v>2</c:v>
                </c:pt>
                <c:pt idx="1">
                  <c:v>2</c:v>
                </c:pt>
                <c:pt idx="2">
                  <c:v>1</c:v>
                </c:pt>
                <c:pt idx="3">
                  <c:v>2</c:v>
                </c:pt>
                <c:pt idx="4">
                  <c:v>2</c:v>
                </c:pt>
                <c:pt idx="5">
                  <c:v>2</c:v>
                </c:pt>
                <c:pt idx="6">
                  <c:v>1</c:v>
                </c:pt>
                <c:pt idx="7">
                  <c:v>2</c:v>
                </c:pt>
                <c:pt idx="8">
                  <c:v>2</c:v>
                </c:pt>
                <c:pt idx="9">
                  <c:v>2</c:v>
                </c:pt>
                <c:pt idx="10">
                  <c:v>1</c:v>
                </c:pt>
                <c:pt idx="11">
                  <c:v>2</c:v>
                </c:pt>
                <c:pt idx="12">
                  <c:v>2</c:v>
                </c:pt>
                <c:pt idx="13">
                  <c:v>2</c:v>
                </c:pt>
                <c:pt idx="14">
                  <c:v>1</c:v>
                </c:pt>
                <c:pt idx="15">
                  <c:v>2</c:v>
                </c:pt>
                <c:pt idx="16">
                  <c:v>2</c:v>
                </c:pt>
                <c:pt idx="17">
                  <c:v>2</c:v>
                </c:pt>
                <c:pt idx="18">
                  <c:v>1</c:v>
                </c:pt>
                <c:pt idx="19">
                  <c:v>2</c:v>
                </c:pt>
                <c:pt idx="20">
                  <c:v>1</c:v>
                </c:pt>
                <c:pt idx="21">
                  <c:v>3</c:v>
                </c:pt>
                <c:pt idx="22">
                  <c:v>1</c:v>
                </c:pt>
                <c:pt idx="23">
                  <c:v>2</c:v>
                </c:pt>
                <c:pt idx="24">
                  <c:v>1</c:v>
                </c:pt>
                <c:pt idx="25">
                  <c:v>2</c:v>
                </c:pt>
                <c:pt idx="26">
                  <c:v>2</c:v>
                </c:pt>
                <c:pt idx="27">
                  <c:v>2</c:v>
                </c:pt>
                <c:pt idx="28">
                  <c:v>1</c:v>
                </c:pt>
                <c:pt idx="29">
                  <c:v>2</c:v>
                </c:pt>
                <c:pt idx="30">
                  <c:v>2</c:v>
                </c:pt>
                <c:pt idx="31">
                  <c:v>2</c:v>
                </c:pt>
                <c:pt idx="32">
                  <c:v>1</c:v>
                </c:pt>
                <c:pt idx="33">
                  <c:v>3</c:v>
                </c:pt>
                <c:pt idx="34">
                  <c:v>1</c:v>
                </c:pt>
                <c:pt idx="35">
                  <c:v>2</c:v>
                </c:pt>
                <c:pt idx="36">
                  <c:v>1</c:v>
                </c:pt>
                <c:pt idx="37">
                  <c:v>3</c:v>
                </c:pt>
                <c:pt idx="38">
                  <c:v>1</c:v>
                </c:pt>
                <c:pt idx="39">
                  <c:v>2</c:v>
                </c:pt>
                <c:pt idx="40">
                  <c:v>1</c:v>
                </c:pt>
                <c:pt idx="41">
                  <c:v>3</c:v>
                </c:pt>
                <c:pt idx="42">
                  <c:v>1</c:v>
                </c:pt>
                <c:pt idx="43">
                  <c:v>2</c:v>
                </c:pt>
                <c:pt idx="44">
                  <c:v>2</c:v>
                </c:pt>
                <c:pt idx="45">
                  <c:v>2</c:v>
                </c:pt>
                <c:pt idx="46">
                  <c:v>1</c:v>
                </c:pt>
                <c:pt idx="47">
                  <c:v>2</c:v>
                </c:pt>
                <c:pt idx="48">
                  <c:v>2</c:v>
                </c:pt>
                <c:pt idx="49">
                  <c:v>2</c:v>
                </c:pt>
                <c:pt idx="50">
                  <c:v>1</c:v>
                </c:pt>
                <c:pt idx="51">
                  <c:v>2</c:v>
                </c:pt>
                <c:pt idx="52">
                  <c:v>2</c:v>
                </c:pt>
                <c:pt idx="53">
                  <c:v>2</c:v>
                </c:pt>
                <c:pt idx="54">
                  <c:v>1</c:v>
                </c:pt>
                <c:pt idx="55">
                  <c:v>3</c:v>
                </c:pt>
                <c:pt idx="56">
                  <c:v>1</c:v>
                </c:pt>
                <c:pt idx="57">
                  <c:v>2</c:v>
                </c:pt>
                <c:pt idx="58">
                  <c:v>2</c:v>
                </c:pt>
                <c:pt idx="59">
                  <c:v>2</c:v>
                </c:pt>
                <c:pt idx="60">
                  <c:v>1</c:v>
                </c:pt>
                <c:pt idx="61">
                  <c:v>2</c:v>
                </c:pt>
                <c:pt idx="62">
                  <c:v>2</c:v>
                </c:pt>
                <c:pt idx="63">
                  <c:v>2</c:v>
                </c:pt>
                <c:pt idx="64">
                  <c:v>1</c:v>
                </c:pt>
                <c:pt idx="65">
                  <c:v>2</c:v>
                </c:pt>
                <c:pt idx="66">
                  <c:v>2</c:v>
                </c:pt>
                <c:pt idx="67">
                  <c:v>2</c:v>
                </c:pt>
                <c:pt idx="68">
                  <c:v>1</c:v>
                </c:pt>
                <c:pt idx="69">
                  <c:v>2</c:v>
                </c:pt>
                <c:pt idx="70">
                  <c:v>2</c:v>
                </c:pt>
                <c:pt idx="71">
                  <c:v>2</c:v>
                </c:pt>
                <c:pt idx="72">
                  <c:v>1</c:v>
                </c:pt>
                <c:pt idx="73">
                  <c:v>2</c:v>
                </c:pt>
                <c:pt idx="74">
                  <c:v>2</c:v>
                </c:pt>
                <c:pt idx="75">
                  <c:v>2</c:v>
                </c:pt>
                <c:pt idx="76">
                  <c:v>1</c:v>
                </c:pt>
                <c:pt idx="77">
                  <c:v>2</c:v>
                </c:pt>
                <c:pt idx="78">
                  <c:v>2</c:v>
                </c:pt>
                <c:pt idx="79">
                  <c:v>2</c:v>
                </c:pt>
                <c:pt idx="80">
                  <c:v>1</c:v>
                </c:pt>
                <c:pt idx="81">
                  <c:v>2</c:v>
                </c:pt>
                <c:pt idx="82">
                  <c:v>2</c:v>
                </c:pt>
                <c:pt idx="83">
                  <c:v>2</c:v>
                </c:pt>
                <c:pt idx="84">
                  <c:v>1</c:v>
                </c:pt>
                <c:pt idx="85">
                  <c:v>2</c:v>
                </c:pt>
                <c:pt idx="86">
                  <c:v>2</c:v>
                </c:pt>
                <c:pt idx="87">
                  <c:v>2</c:v>
                </c:pt>
                <c:pt idx="88">
                  <c:v>1</c:v>
                </c:pt>
                <c:pt idx="89">
                  <c:v>2</c:v>
                </c:pt>
                <c:pt idx="90">
                  <c:v>2</c:v>
                </c:pt>
                <c:pt idx="91">
                  <c:v>2</c:v>
                </c:pt>
                <c:pt idx="92">
                  <c:v>1</c:v>
                </c:pt>
                <c:pt idx="93">
                  <c:v>2</c:v>
                </c:pt>
                <c:pt idx="94">
                  <c:v>2</c:v>
                </c:pt>
                <c:pt idx="95">
                  <c:v>2</c:v>
                </c:pt>
                <c:pt idx="96">
                  <c:v>1</c:v>
                </c:pt>
                <c:pt idx="97">
                  <c:v>2</c:v>
                </c:pt>
                <c:pt idx="98">
                  <c:v>2</c:v>
                </c:pt>
                <c:pt idx="99">
                  <c:v>2</c:v>
                </c:pt>
                <c:pt idx="100">
                  <c:v>1</c:v>
                </c:pt>
                <c:pt idx="101">
                  <c:v>2</c:v>
                </c:pt>
                <c:pt idx="102">
                  <c:v>2</c:v>
                </c:pt>
                <c:pt idx="103">
                  <c:v>2</c:v>
                </c:pt>
                <c:pt idx="104">
                  <c:v>1</c:v>
                </c:pt>
                <c:pt idx="105">
                  <c:v>2</c:v>
                </c:pt>
                <c:pt idx="106">
                  <c:v>2</c:v>
                </c:pt>
                <c:pt idx="107">
                  <c:v>2</c:v>
                </c:pt>
                <c:pt idx="108">
                  <c:v>1</c:v>
                </c:pt>
                <c:pt idx="109">
                  <c:v>2</c:v>
                </c:pt>
                <c:pt idx="110">
                  <c:v>2</c:v>
                </c:pt>
                <c:pt idx="111">
                  <c:v>2</c:v>
                </c:pt>
                <c:pt idx="112">
                  <c:v>1</c:v>
                </c:pt>
                <c:pt idx="113">
                  <c:v>2</c:v>
                </c:pt>
                <c:pt idx="114">
                  <c:v>2</c:v>
                </c:pt>
                <c:pt idx="115">
                  <c:v>2</c:v>
                </c:pt>
                <c:pt idx="116">
                  <c:v>1</c:v>
                </c:pt>
                <c:pt idx="117">
                  <c:v>2</c:v>
                </c:pt>
                <c:pt idx="118">
                  <c:v>1</c:v>
                </c:pt>
                <c:pt idx="119">
                  <c:v>2</c:v>
                </c:pt>
                <c:pt idx="120">
                  <c:v>1</c:v>
                </c:pt>
                <c:pt idx="121">
                  <c:v>2</c:v>
                </c:pt>
                <c:pt idx="122">
                  <c:v>1</c:v>
                </c:pt>
                <c:pt idx="123">
                  <c:v>2</c:v>
                </c:pt>
                <c:pt idx="124">
                  <c:v>1</c:v>
                </c:pt>
                <c:pt idx="125">
                  <c:v>2</c:v>
                </c:pt>
                <c:pt idx="126">
                  <c:v>1</c:v>
                </c:pt>
                <c:pt idx="127">
                  <c:v>1</c:v>
                </c:pt>
                <c:pt idx="128">
                  <c:v>1</c:v>
                </c:pt>
                <c:pt idx="129">
                  <c:v>2</c:v>
                </c:pt>
                <c:pt idx="130">
                  <c:v>1</c:v>
                </c:pt>
                <c:pt idx="131">
                  <c:v>1</c:v>
                </c:pt>
                <c:pt idx="132">
                  <c:v>1</c:v>
                </c:pt>
                <c:pt idx="133">
                  <c:v>1</c:v>
                </c:pt>
                <c:pt idx="134">
                  <c:v>1</c:v>
                </c:pt>
                <c:pt idx="135">
                  <c:v>1</c:v>
                </c:pt>
                <c:pt idx="136">
                  <c:v>1</c:v>
                </c:pt>
                <c:pt idx="137">
                  <c:v>2</c:v>
                </c:pt>
                <c:pt idx="138">
                  <c:v>1</c:v>
                </c:pt>
                <c:pt idx="139">
                  <c:v>1</c:v>
                </c:pt>
                <c:pt idx="140">
                  <c:v>1</c:v>
                </c:pt>
                <c:pt idx="141">
                  <c:v>1</c:v>
                </c:pt>
                <c:pt idx="142">
                  <c:v>1</c:v>
                </c:pt>
                <c:pt idx="143">
                  <c:v>1</c:v>
                </c:pt>
                <c:pt idx="144">
                  <c:v>1</c:v>
                </c:pt>
                <c:pt idx="145">
                  <c:v>2</c:v>
                </c:pt>
                <c:pt idx="146">
                  <c:v>1</c:v>
                </c:pt>
                <c:pt idx="147">
                  <c:v>2</c:v>
                </c:pt>
                <c:pt idx="148">
                  <c:v>1</c:v>
                </c:pt>
                <c:pt idx="149">
                  <c:v>1</c:v>
                </c:pt>
                <c:pt idx="150">
                  <c:v>2</c:v>
                </c:pt>
                <c:pt idx="151">
                  <c:v>2</c:v>
                </c:pt>
                <c:pt idx="152">
                  <c:v>1</c:v>
                </c:pt>
                <c:pt idx="153">
                  <c:v>2</c:v>
                </c:pt>
                <c:pt idx="154">
                  <c:v>1</c:v>
                </c:pt>
                <c:pt idx="155">
                  <c:v>2</c:v>
                </c:pt>
                <c:pt idx="156">
                  <c:v>2</c:v>
                </c:pt>
                <c:pt idx="157">
                  <c:v>2</c:v>
                </c:pt>
                <c:pt idx="158">
                  <c:v>2</c:v>
                </c:pt>
                <c:pt idx="159">
                  <c:v>2</c:v>
                </c:pt>
                <c:pt idx="160">
                  <c:v>1</c:v>
                </c:pt>
                <c:pt idx="161">
                  <c:v>3</c:v>
                </c:pt>
                <c:pt idx="162">
                  <c:v>1</c:v>
                </c:pt>
                <c:pt idx="163">
                  <c:v>3</c:v>
                </c:pt>
                <c:pt idx="164">
                  <c:v>1</c:v>
                </c:pt>
                <c:pt idx="165">
                  <c:v>3</c:v>
                </c:pt>
                <c:pt idx="166">
                  <c:v>1</c:v>
                </c:pt>
                <c:pt idx="167">
                  <c:v>3</c:v>
                </c:pt>
                <c:pt idx="168">
                  <c:v>1</c:v>
                </c:pt>
                <c:pt idx="169">
                  <c:v>3</c:v>
                </c:pt>
                <c:pt idx="170">
                  <c:v>1</c:v>
                </c:pt>
                <c:pt idx="171">
                  <c:v>3</c:v>
                </c:pt>
                <c:pt idx="172">
                  <c:v>1</c:v>
                </c:pt>
                <c:pt idx="173">
                  <c:v>3</c:v>
                </c:pt>
                <c:pt idx="174">
                  <c:v>1</c:v>
                </c:pt>
                <c:pt idx="175">
                  <c:v>3</c:v>
                </c:pt>
                <c:pt idx="176">
                  <c:v>1</c:v>
                </c:pt>
                <c:pt idx="177">
                  <c:v>3</c:v>
                </c:pt>
                <c:pt idx="178">
                  <c:v>1</c:v>
                </c:pt>
                <c:pt idx="179">
                  <c:v>2</c:v>
                </c:pt>
                <c:pt idx="180">
                  <c:v>2</c:v>
                </c:pt>
                <c:pt idx="181">
                  <c:v>2</c:v>
                </c:pt>
                <c:pt idx="182">
                  <c:v>2</c:v>
                </c:pt>
                <c:pt idx="183">
                  <c:v>3</c:v>
                </c:pt>
                <c:pt idx="184">
                  <c:v>1</c:v>
                </c:pt>
                <c:pt idx="185">
                  <c:v>3</c:v>
                </c:pt>
                <c:pt idx="186">
                  <c:v>2</c:v>
                </c:pt>
                <c:pt idx="187">
                  <c:v>2</c:v>
                </c:pt>
                <c:pt idx="188">
                  <c:v>2</c:v>
                </c:pt>
                <c:pt idx="189">
                  <c:v>3</c:v>
                </c:pt>
                <c:pt idx="190">
                  <c:v>2</c:v>
                </c:pt>
                <c:pt idx="191">
                  <c:v>2</c:v>
                </c:pt>
                <c:pt idx="192">
                  <c:v>2</c:v>
                </c:pt>
                <c:pt idx="193">
                  <c:v>2</c:v>
                </c:pt>
                <c:pt idx="194">
                  <c:v>2</c:v>
                </c:pt>
                <c:pt idx="195">
                  <c:v>3</c:v>
                </c:pt>
                <c:pt idx="196">
                  <c:v>2</c:v>
                </c:pt>
                <c:pt idx="197">
                  <c:v>2</c:v>
                </c:pt>
                <c:pt idx="198">
                  <c:v>2</c:v>
                </c:pt>
                <c:pt idx="199">
                  <c:v>3</c:v>
                </c:pt>
                <c:pt idx="200">
                  <c:v>1</c:v>
                </c:pt>
                <c:pt idx="201">
                  <c:v>3</c:v>
                </c:pt>
                <c:pt idx="202">
                  <c:v>2</c:v>
                </c:pt>
                <c:pt idx="203">
                  <c:v>2</c:v>
                </c:pt>
                <c:pt idx="204">
                  <c:v>2</c:v>
                </c:pt>
                <c:pt idx="205">
                  <c:v>3</c:v>
                </c:pt>
                <c:pt idx="206">
                  <c:v>1</c:v>
                </c:pt>
                <c:pt idx="207">
                  <c:v>3</c:v>
                </c:pt>
                <c:pt idx="208">
                  <c:v>1</c:v>
                </c:pt>
                <c:pt idx="209">
                  <c:v>3</c:v>
                </c:pt>
                <c:pt idx="210">
                  <c:v>2</c:v>
                </c:pt>
                <c:pt idx="211">
                  <c:v>2</c:v>
                </c:pt>
                <c:pt idx="212">
                  <c:v>2</c:v>
                </c:pt>
                <c:pt idx="213">
                  <c:v>2</c:v>
                </c:pt>
                <c:pt idx="214">
                  <c:v>2</c:v>
                </c:pt>
                <c:pt idx="215">
                  <c:v>2</c:v>
                </c:pt>
                <c:pt idx="216">
                  <c:v>2</c:v>
                </c:pt>
                <c:pt idx="217">
                  <c:v>2</c:v>
                </c:pt>
                <c:pt idx="218">
                  <c:v>2</c:v>
                </c:pt>
                <c:pt idx="219">
                  <c:v>2</c:v>
                </c:pt>
                <c:pt idx="220">
                  <c:v>1</c:v>
                </c:pt>
                <c:pt idx="221">
                  <c:v>3</c:v>
                </c:pt>
                <c:pt idx="222">
                  <c:v>1</c:v>
                </c:pt>
                <c:pt idx="223">
                  <c:v>2</c:v>
                </c:pt>
                <c:pt idx="224">
                  <c:v>2</c:v>
                </c:pt>
                <c:pt idx="225">
                  <c:v>2</c:v>
                </c:pt>
                <c:pt idx="226">
                  <c:v>1</c:v>
                </c:pt>
                <c:pt idx="227">
                  <c:v>3</c:v>
                </c:pt>
                <c:pt idx="228">
                  <c:v>1</c:v>
                </c:pt>
                <c:pt idx="229">
                  <c:v>2</c:v>
                </c:pt>
                <c:pt idx="230">
                  <c:v>2</c:v>
                </c:pt>
                <c:pt idx="231">
                  <c:v>2</c:v>
                </c:pt>
                <c:pt idx="232">
                  <c:v>1</c:v>
                </c:pt>
                <c:pt idx="233">
                  <c:v>2</c:v>
                </c:pt>
                <c:pt idx="234">
                  <c:v>2</c:v>
                </c:pt>
                <c:pt idx="235">
                  <c:v>2</c:v>
                </c:pt>
                <c:pt idx="236">
                  <c:v>1</c:v>
                </c:pt>
                <c:pt idx="237">
                  <c:v>2</c:v>
                </c:pt>
                <c:pt idx="238">
                  <c:v>2</c:v>
                </c:pt>
                <c:pt idx="239">
                  <c:v>2</c:v>
                </c:pt>
                <c:pt idx="240">
                  <c:v>1</c:v>
                </c:pt>
                <c:pt idx="241">
                  <c:v>2</c:v>
                </c:pt>
                <c:pt idx="242">
                  <c:v>2</c:v>
                </c:pt>
                <c:pt idx="243">
                  <c:v>2</c:v>
                </c:pt>
                <c:pt idx="244">
                  <c:v>1</c:v>
                </c:pt>
                <c:pt idx="245">
                  <c:v>2</c:v>
                </c:pt>
                <c:pt idx="246">
                  <c:v>1</c:v>
                </c:pt>
                <c:pt idx="247">
                  <c:v>2</c:v>
                </c:pt>
                <c:pt idx="248">
                  <c:v>2</c:v>
                </c:pt>
                <c:pt idx="249">
                  <c:v>1</c:v>
                </c:pt>
                <c:pt idx="250">
                  <c:v>2</c:v>
                </c:pt>
                <c:pt idx="251">
                  <c:v>2</c:v>
                </c:pt>
                <c:pt idx="252">
                  <c:v>1</c:v>
                </c:pt>
                <c:pt idx="253">
                  <c:v>2</c:v>
                </c:pt>
                <c:pt idx="254">
                  <c:v>1</c:v>
                </c:pt>
                <c:pt idx="255">
                  <c:v>2</c:v>
                </c:pt>
                <c:pt idx="256">
                  <c:v>1</c:v>
                </c:pt>
                <c:pt idx="257">
                  <c:v>2</c:v>
                </c:pt>
                <c:pt idx="258">
                  <c:v>1</c:v>
                </c:pt>
                <c:pt idx="259">
                  <c:v>2</c:v>
                </c:pt>
                <c:pt idx="260">
                  <c:v>1</c:v>
                </c:pt>
                <c:pt idx="261">
                  <c:v>2</c:v>
                </c:pt>
                <c:pt idx="262">
                  <c:v>1</c:v>
                </c:pt>
                <c:pt idx="263">
                  <c:v>2</c:v>
                </c:pt>
                <c:pt idx="264">
                  <c:v>1</c:v>
                </c:pt>
                <c:pt idx="265">
                  <c:v>2</c:v>
                </c:pt>
                <c:pt idx="266">
                  <c:v>1</c:v>
                </c:pt>
                <c:pt idx="267">
                  <c:v>2</c:v>
                </c:pt>
                <c:pt idx="268">
                  <c:v>1</c:v>
                </c:pt>
                <c:pt idx="269">
                  <c:v>2</c:v>
                </c:pt>
                <c:pt idx="270">
                  <c:v>1</c:v>
                </c:pt>
                <c:pt idx="271">
                  <c:v>2</c:v>
                </c:pt>
                <c:pt idx="272">
                  <c:v>1</c:v>
                </c:pt>
                <c:pt idx="273">
                  <c:v>2</c:v>
                </c:pt>
                <c:pt idx="274">
                  <c:v>1</c:v>
                </c:pt>
                <c:pt idx="275">
                  <c:v>2</c:v>
                </c:pt>
                <c:pt idx="276">
                  <c:v>1</c:v>
                </c:pt>
                <c:pt idx="277">
                  <c:v>2</c:v>
                </c:pt>
                <c:pt idx="278">
                  <c:v>1</c:v>
                </c:pt>
                <c:pt idx="279">
                  <c:v>2</c:v>
                </c:pt>
                <c:pt idx="280">
                  <c:v>1</c:v>
                </c:pt>
                <c:pt idx="281">
                  <c:v>2</c:v>
                </c:pt>
                <c:pt idx="282">
                  <c:v>1</c:v>
                </c:pt>
                <c:pt idx="283">
                  <c:v>2</c:v>
                </c:pt>
                <c:pt idx="284">
                  <c:v>1</c:v>
                </c:pt>
                <c:pt idx="285">
                  <c:v>2</c:v>
                </c:pt>
                <c:pt idx="286">
                  <c:v>1</c:v>
                </c:pt>
                <c:pt idx="287">
                  <c:v>2</c:v>
                </c:pt>
                <c:pt idx="288">
                  <c:v>1</c:v>
                </c:pt>
                <c:pt idx="289">
                  <c:v>2</c:v>
                </c:pt>
                <c:pt idx="290">
                  <c:v>1</c:v>
                </c:pt>
                <c:pt idx="291">
                  <c:v>1</c:v>
                </c:pt>
                <c:pt idx="292">
                  <c:v>1</c:v>
                </c:pt>
                <c:pt idx="293">
                  <c:v>2</c:v>
                </c:pt>
                <c:pt idx="294">
                  <c:v>1</c:v>
                </c:pt>
                <c:pt idx="295">
                  <c:v>1</c:v>
                </c:pt>
                <c:pt idx="296">
                  <c:v>1</c:v>
                </c:pt>
                <c:pt idx="297">
                  <c:v>1</c:v>
                </c:pt>
                <c:pt idx="298">
                  <c:v>1</c:v>
                </c:pt>
                <c:pt idx="299">
                  <c:v>2</c:v>
                </c:pt>
                <c:pt idx="300">
                  <c:v>1</c:v>
                </c:pt>
                <c:pt idx="301">
                  <c:v>1</c:v>
                </c:pt>
                <c:pt idx="302">
                  <c:v>1</c:v>
                </c:pt>
                <c:pt idx="303">
                  <c:v>2</c:v>
                </c:pt>
                <c:pt idx="304">
                  <c:v>0</c:v>
                </c:pt>
                <c:pt idx="305">
                  <c:v>1</c:v>
                </c:pt>
                <c:pt idx="306">
                  <c:v>1</c:v>
                </c:pt>
                <c:pt idx="307">
                  <c:v>2</c:v>
                </c:pt>
                <c:pt idx="308">
                  <c:v>1</c:v>
                </c:pt>
                <c:pt idx="309">
                  <c:v>1</c:v>
                </c:pt>
                <c:pt idx="310">
                  <c:v>1</c:v>
                </c:pt>
                <c:pt idx="311">
                  <c:v>1</c:v>
                </c:pt>
                <c:pt idx="312">
                  <c:v>1</c:v>
                </c:pt>
                <c:pt idx="313">
                  <c:v>1</c:v>
                </c:pt>
                <c:pt idx="314">
                  <c:v>1</c:v>
                </c:pt>
                <c:pt idx="315">
                  <c:v>1</c:v>
                </c:pt>
                <c:pt idx="316">
                  <c:v>1</c:v>
                </c:pt>
                <c:pt idx="317">
                  <c:v>2</c:v>
                </c:pt>
                <c:pt idx="318">
                  <c:v>0</c:v>
                </c:pt>
                <c:pt idx="319">
                  <c:v>1</c:v>
                </c:pt>
                <c:pt idx="320">
                  <c:v>2</c:v>
                </c:pt>
                <c:pt idx="321">
                  <c:v>1</c:v>
                </c:pt>
                <c:pt idx="322">
                  <c:v>1</c:v>
                </c:pt>
                <c:pt idx="323">
                  <c:v>1</c:v>
                </c:pt>
                <c:pt idx="324">
                  <c:v>1</c:v>
                </c:pt>
                <c:pt idx="325">
                  <c:v>2</c:v>
                </c:pt>
                <c:pt idx="326">
                  <c:v>1</c:v>
                </c:pt>
                <c:pt idx="327">
                  <c:v>2</c:v>
                </c:pt>
                <c:pt idx="328">
                  <c:v>1</c:v>
                </c:pt>
                <c:pt idx="329">
                  <c:v>1</c:v>
                </c:pt>
                <c:pt idx="330">
                  <c:v>1</c:v>
                </c:pt>
                <c:pt idx="331">
                  <c:v>2</c:v>
                </c:pt>
                <c:pt idx="332">
                  <c:v>2</c:v>
                </c:pt>
                <c:pt idx="333">
                  <c:v>1</c:v>
                </c:pt>
                <c:pt idx="334">
                  <c:v>2</c:v>
                </c:pt>
                <c:pt idx="335">
                  <c:v>1</c:v>
                </c:pt>
                <c:pt idx="336">
                  <c:v>2</c:v>
                </c:pt>
                <c:pt idx="337">
                  <c:v>2</c:v>
                </c:pt>
                <c:pt idx="338">
                  <c:v>2</c:v>
                </c:pt>
                <c:pt idx="339">
                  <c:v>2</c:v>
                </c:pt>
                <c:pt idx="340">
                  <c:v>1</c:v>
                </c:pt>
                <c:pt idx="341">
                  <c:v>2</c:v>
                </c:pt>
                <c:pt idx="342">
                  <c:v>2</c:v>
                </c:pt>
                <c:pt idx="343">
                  <c:v>2</c:v>
                </c:pt>
                <c:pt idx="344">
                  <c:v>1</c:v>
                </c:pt>
                <c:pt idx="345">
                  <c:v>3</c:v>
                </c:pt>
                <c:pt idx="346">
                  <c:v>2</c:v>
                </c:pt>
                <c:pt idx="347">
                  <c:v>2</c:v>
                </c:pt>
                <c:pt idx="348">
                  <c:v>2</c:v>
                </c:pt>
                <c:pt idx="349">
                  <c:v>3</c:v>
                </c:pt>
                <c:pt idx="350">
                  <c:v>1</c:v>
                </c:pt>
                <c:pt idx="351">
                  <c:v>3</c:v>
                </c:pt>
                <c:pt idx="352">
                  <c:v>2</c:v>
                </c:pt>
                <c:pt idx="353">
                  <c:v>3</c:v>
                </c:pt>
                <c:pt idx="354">
                  <c:v>2</c:v>
                </c:pt>
                <c:pt idx="355">
                  <c:v>3</c:v>
                </c:pt>
                <c:pt idx="356">
                  <c:v>2</c:v>
                </c:pt>
                <c:pt idx="357">
                  <c:v>3</c:v>
                </c:pt>
                <c:pt idx="358">
                  <c:v>1</c:v>
                </c:pt>
                <c:pt idx="359">
                  <c:v>4</c:v>
                </c:pt>
                <c:pt idx="360">
                  <c:v>2</c:v>
                </c:pt>
                <c:pt idx="361">
                  <c:v>3</c:v>
                </c:pt>
                <c:pt idx="362">
                  <c:v>2</c:v>
                </c:pt>
                <c:pt idx="363">
                  <c:v>3</c:v>
                </c:pt>
                <c:pt idx="364">
                  <c:v>2</c:v>
                </c:pt>
                <c:pt idx="365">
                  <c:v>3</c:v>
                </c:pt>
                <c:pt idx="366">
                  <c:v>2</c:v>
                </c:pt>
                <c:pt idx="367">
                  <c:v>3</c:v>
                </c:pt>
                <c:pt idx="368">
                  <c:v>2</c:v>
                </c:pt>
                <c:pt idx="369">
                  <c:v>3</c:v>
                </c:pt>
                <c:pt idx="370">
                  <c:v>3</c:v>
                </c:pt>
                <c:pt idx="371">
                  <c:v>2</c:v>
                </c:pt>
                <c:pt idx="372">
                  <c:v>2</c:v>
                </c:pt>
                <c:pt idx="373">
                  <c:v>3</c:v>
                </c:pt>
                <c:pt idx="374">
                  <c:v>2</c:v>
                </c:pt>
                <c:pt idx="375">
                  <c:v>3</c:v>
                </c:pt>
                <c:pt idx="376">
                  <c:v>2</c:v>
                </c:pt>
                <c:pt idx="377">
                  <c:v>3</c:v>
                </c:pt>
                <c:pt idx="378">
                  <c:v>2</c:v>
                </c:pt>
                <c:pt idx="379">
                  <c:v>3</c:v>
                </c:pt>
                <c:pt idx="380">
                  <c:v>2</c:v>
                </c:pt>
                <c:pt idx="381">
                  <c:v>3</c:v>
                </c:pt>
                <c:pt idx="382">
                  <c:v>2</c:v>
                </c:pt>
                <c:pt idx="383">
                  <c:v>2</c:v>
                </c:pt>
                <c:pt idx="384">
                  <c:v>2</c:v>
                </c:pt>
                <c:pt idx="385">
                  <c:v>3</c:v>
                </c:pt>
                <c:pt idx="386">
                  <c:v>1</c:v>
                </c:pt>
                <c:pt idx="387">
                  <c:v>3</c:v>
                </c:pt>
                <c:pt idx="388">
                  <c:v>1</c:v>
                </c:pt>
                <c:pt idx="389">
                  <c:v>3</c:v>
                </c:pt>
                <c:pt idx="390">
                  <c:v>2</c:v>
                </c:pt>
                <c:pt idx="391">
                  <c:v>2</c:v>
                </c:pt>
                <c:pt idx="392">
                  <c:v>2</c:v>
                </c:pt>
                <c:pt idx="393">
                  <c:v>2</c:v>
                </c:pt>
                <c:pt idx="394">
                  <c:v>2</c:v>
                </c:pt>
                <c:pt idx="395">
                  <c:v>2</c:v>
                </c:pt>
                <c:pt idx="396">
                  <c:v>1</c:v>
                </c:pt>
                <c:pt idx="397">
                  <c:v>3</c:v>
                </c:pt>
                <c:pt idx="398">
                  <c:v>1</c:v>
                </c:pt>
                <c:pt idx="399">
                  <c:v>3</c:v>
                </c:pt>
                <c:pt idx="400">
                  <c:v>1</c:v>
                </c:pt>
                <c:pt idx="401">
                  <c:v>2</c:v>
                </c:pt>
                <c:pt idx="402">
                  <c:v>2</c:v>
                </c:pt>
                <c:pt idx="403">
                  <c:v>2</c:v>
                </c:pt>
                <c:pt idx="404">
                  <c:v>1</c:v>
                </c:pt>
                <c:pt idx="405">
                  <c:v>2</c:v>
                </c:pt>
                <c:pt idx="406">
                  <c:v>2</c:v>
                </c:pt>
                <c:pt idx="407">
                  <c:v>2</c:v>
                </c:pt>
                <c:pt idx="408">
                  <c:v>1</c:v>
                </c:pt>
                <c:pt idx="409">
                  <c:v>2</c:v>
                </c:pt>
                <c:pt idx="410">
                  <c:v>2</c:v>
                </c:pt>
                <c:pt idx="411">
                  <c:v>2</c:v>
                </c:pt>
                <c:pt idx="412">
                  <c:v>1</c:v>
                </c:pt>
                <c:pt idx="413">
                  <c:v>2</c:v>
                </c:pt>
                <c:pt idx="414">
                  <c:v>2</c:v>
                </c:pt>
                <c:pt idx="415">
                  <c:v>2</c:v>
                </c:pt>
                <c:pt idx="416">
                  <c:v>1</c:v>
                </c:pt>
                <c:pt idx="417">
                  <c:v>2</c:v>
                </c:pt>
                <c:pt idx="418">
                  <c:v>1</c:v>
                </c:pt>
                <c:pt idx="419">
                  <c:v>2</c:v>
                </c:pt>
                <c:pt idx="420">
                  <c:v>2</c:v>
                </c:pt>
                <c:pt idx="421">
                  <c:v>2</c:v>
                </c:pt>
                <c:pt idx="422">
                  <c:v>1</c:v>
                </c:pt>
                <c:pt idx="423">
                  <c:v>2</c:v>
                </c:pt>
                <c:pt idx="424">
                  <c:v>1</c:v>
                </c:pt>
                <c:pt idx="425">
                  <c:v>2</c:v>
                </c:pt>
                <c:pt idx="426">
                  <c:v>1</c:v>
                </c:pt>
                <c:pt idx="427">
                  <c:v>2</c:v>
                </c:pt>
                <c:pt idx="428">
                  <c:v>1</c:v>
                </c:pt>
                <c:pt idx="429">
                  <c:v>2</c:v>
                </c:pt>
                <c:pt idx="430">
                  <c:v>2</c:v>
                </c:pt>
                <c:pt idx="431">
                  <c:v>1</c:v>
                </c:pt>
                <c:pt idx="432">
                  <c:v>1</c:v>
                </c:pt>
                <c:pt idx="433">
                  <c:v>2</c:v>
                </c:pt>
                <c:pt idx="434">
                  <c:v>1</c:v>
                </c:pt>
                <c:pt idx="435">
                  <c:v>2</c:v>
                </c:pt>
                <c:pt idx="436">
                  <c:v>1</c:v>
                </c:pt>
                <c:pt idx="437">
                  <c:v>2</c:v>
                </c:pt>
                <c:pt idx="438">
                  <c:v>1</c:v>
                </c:pt>
                <c:pt idx="439">
                  <c:v>2</c:v>
                </c:pt>
                <c:pt idx="440">
                  <c:v>1</c:v>
                </c:pt>
                <c:pt idx="441">
                  <c:v>2</c:v>
                </c:pt>
                <c:pt idx="442">
                  <c:v>1</c:v>
                </c:pt>
                <c:pt idx="443">
                  <c:v>2</c:v>
                </c:pt>
                <c:pt idx="444">
                  <c:v>1</c:v>
                </c:pt>
                <c:pt idx="445">
                  <c:v>2</c:v>
                </c:pt>
                <c:pt idx="446">
                  <c:v>1</c:v>
                </c:pt>
                <c:pt idx="447">
                  <c:v>2</c:v>
                </c:pt>
                <c:pt idx="448">
                  <c:v>1</c:v>
                </c:pt>
                <c:pt idx="449">
                  <c:v>2</c:v>
                </c:pt>
                <c:pt idx="450">
                  <c:v>1</c:v>
                </c:pt>
                <c:pt idx="451">
                  <c:v>2</c:v>
                </c:pt>
                <c:pt idx="452">
                  <c:v>1</c:v>
                </c:pt>
                <c:pt idx="453">
                  <c:v>2</c:v>
                </c:pt>
                <c:pt idx="454">
                  <c:v>2</c:v>
                </c:pt>
                <c:pt idx="455">
                  <c:v>1</c:v>
                </c:pt>
                <c:pt idx="456">
                  <c:v>2</c:v>
                </c:pt>
                <c:pt idx="457">
                  <c:v>2</c:v>
                </c:pt>
                <c:pt idx="458">
                  <c:v>1</c:v>
                </c:pt>
                <c:pt idx="459">
                  <c:v>2</c:v>
                </c:pt>
                <c:pt idx="460">
                  <c:v>1</c:v>
                </c:pt>
                <c:pt idx="461">
                  <c:v>2</c:v>
                </c:pt>
                <c:pt idx="462">
                  <c:v>2</c:v>
                </c:pt>
                <c:pt idx="463">
                  <c:v>2</c:v>
                </c:pt>
                <c:pt idx="464">
                  <c:v>1</c:v>
                </c:pt>
                <c:pt idx="465">
                  <c:v>2</c:v>
                </c:pt>
                <c:pt idx="466">
                  <c:v>1</c:v>
                </c:pt>
                <c:pt idx="467">
                  <c:v>2</c:v>
                </c:pt>
                <c:pt idx="468">
                  <c:v>2</c:v>
                </c:pt>
                <c:pt idx="469">
                  <c:v>2</c:v>
                </c:pt>
                <c:pt idx="470">
                  <c:v>1</c:v>
                </c:pt>
                <c:pt idx="471">
                  <c:v>2</c:v>
                </c:pt>
                <c:pt idx="472">
                  <c:v>1</c:v>
                </c:pt>
                <c:pt idx="473">
                  <c:v>2</c:v>
                </c:pt>
                <c:pt idx="474">
                  <c:v>1</c:v>
                </c:pt>
                <c:pt idx="475">
                  <c:v>2</c:v>
                </c:pt>
                <c:pt idx="476">
                  <c:v>1</c:v>
                </c:pt>
                <c:pt idx="477">
                  <c:v>2</c:v>
                </c:pt>
                <c:pt idx="478">
                  <c:v>2</c:v>
                </c:pt>
                <c:pt idx="479">
                  <c:v>1</c:v>
                </c:pt>
                <c:pt idx="480">
                  <c:v>2</c:v>
                </c:pt>
                <c:pt idx="481">
                  <c:v>1</c:v>
                </c:pt>
                <c:pt idx="482">
                  <c:v>2</c:v>
                </c:pt>
                <c:pt idx="483">
                  <c:v>2</c:v>
                </c:pt>
                <c:pt idx="484">
                  <c:v>1</c:v>
                </c:pt>
                <c:pt idx="485">
                  <c:v>2</c:v>
                </c:pt>
                <c:pt idx="486">
                  <c:v>1</c:v>
                </c:pt>
                <c:pt idx="487">
                  <c:v>2</c:v>
                </c:pt>
                <c:pt idx="488">
                  <c:v>1</c:v>
                </c:pt>
                <c:pt idx="489">
                  <c:v>1</c:v>
                </c:pt>
                <c:pt idx="490">
                  <c:v>2</c:v>
                </c:pt>
                <c:pt idx="491">
                  <c:v>1</c:v>
                </c:pt>
                <c:pt idx="492">
                  <c:v>1</c:v>
                </c:pt>
                <c:pt idx="493">
                  <c:v>2</c:v>
                </c:pt>
                <c:pt idx="494">
                  <c:v>1</c:v>
                </c:pt>
                <c:pt idx="495">
                  <c:v>2</c:v>
                </c:pt>
                <c:pt idx="496">
                  <c:v>1</c:v>
                </c:pt>
                <c:pt idx="497">
                  <c:v>2</c:v>
                </c:pt>
                <c:pt idx="498">
                  <c:v>1</c:v>
                </c:pt>
                <c:pt idx="499">
                  <c:v>2</c:v>
                </c:pt>
                <c:pt idx="500">
                  <c:v>1</c:v>
                </c:pt>
                <c:pt idx="501">
                  <c:v>2</c:v>
                </c:pt>
                <c:pt idx="502">
                  <c:v>1</c:v>
                </c:pt>
                <c:pt idx="503">
                  <c:v>2</c:v>
                </c:pt>
                <c:pt idx="504">
                  <c:v>1</c:v>
                </c:pt>
                <c:pt idx="505">
                  <c:v>2</c:v>
                </c:pt>
                <c:pt idx="506">
                  <c:v>1</c:v>
                </c:pt>
                <c:pt idx="507">
                  <c:v>2</c:v>
                </c:pt>
                <c:pt idx="508">
                  <c:v>1</c:v>
                </c:pt>
                <c:pt idx="509">
                  <c:v>2</c:v>
                </c:pt>
                <c:pt idx="510">
                  <c:v>1</c:v>
                </c:pt>
                <c:pt idx="511">
                  <c:v>2</c:v>
                </c:pt>
                <c:pt idx="512">
                  <c:v>1</c:v>
                </c:pt>
                <c:pt idx="513">
                  <c:v>2</c:v>
                </c:pt>
                <c:pt idx="514">
                  <c:v>1</c:v>
                </c:pt>
                <c:pt idx="515">
                  <c:v>2</c:v>
                </c:pt>
                <c:pt idx="516">
                  <c:v>2</c:v>
                </c:pt>
                <c:pt idx="517">
                  <c:v>2</c:v>
                </c:pt>
                <c:pt idx="518">
                  <c:v>2</c:v>
                </c:pt>
                <c:pt idx="519">
                  <c:v>2</c:v>
                </c:pt>
                <c:pt idx="520">
                  <c:v>1</c:v>
                </c:pt>
                <c:pt idx="521">
                  <c:v>2</c:v>
                </c:pt>
                <c:pt idx="522">
                  <c:v>2</c:v>
                </c:pt>
                <c:pt idx="523">
                  <c:v>2</c:v>
                </c:pt>
                <c:pt idx="524">
                  <c:v>2</c:v>
                </c:pt>
                <c:pt idx="525">
                  <c:v>3</c:v>
                </c:pt>
                <c:pt idx="526">
                  <c:v>1</c:v>
                </c:pt>
                <c:pt idx="527">
                  <c:v>2</c:v>
                </c:pt>
                <c:pt idx="528">
                  <c:v>2</c:v>
                </c:pt>
                <c:pt idx="529">
                  <c:v>2</c:v>
                </c:pt>
                <c:pt idx="530">
                  <c:v>2</c:v>
                </c:pt>
                <c:pt idx="531">
                  <c:v>2</c:v>
                </c:pt>
                <c:pt idx="532">
                  <c:v>2</c:v>
                </c:pt>
                <c:pt idx="533">
                  <c:v>2</c:v>
                </c:pt>
                <c:pt idx="534">
                  <c:v>1</c:v>
                </c:pt>
                <c:pt idx="535">
                  <c:v>3</c:v>
                </c:pt>
                <c:pt idx="536">
                  <c:v>2</c:v>
                </c:pt>
                <c:pt idx="537">
                  <c:v>2</c:v>
                </c:pt>
                <c:pt idx="538">
                  <c:v>2</c:v>
                </c:pt>
                <c:pt idx="539">
                  <c:v>2</c:v>
                </c:pt>
                <c:pt idx="540">
                  <c:v>2</c:v>
                </c:pt>
                <c:pt idx="541">
                  <c:v>2</c:v>
                </c:pt>
                <c:pt idx="542">
                  <c:v>2</c:v>
                </c:pt>
                <c:pt idx="543">
                  <c:v>2</c:v>
                </c:pt>
              </c:numCache>
            </c:numRef>
          </c:val>
          <c:smooth val="0"/>
        </c:ser>
        <c:dLbls>
          <c:showLegendKey val="0"/>
          <c:showVal val="0"/>
          <c:showCatName val="0"/>
          <c:showSerName val="0"/>
          <c:showPercent val="0"/>
          <c:showBubbleSize val="0"/>
        </c:dLbls>
        <c:marker val="1"/>
        <c:smooth val="0"/>
        <c:axId val="672953984"/>
        <c:axId val="672951240"/>
      </c:lineChart>
      <c:catAx>
        <c:axId val="672950064"/>
        <c:scaling>
          <c:orientation val="minMax"/>
        </c:scaling>
        <c:delete val="1"/>
        <c:axPos val="b"/>
        <c:majorTickMark val="none"/>
        <c:minorTickMark val="none"/>
        <c:tickLblPos val="nextTo"/>
        <c:crossAx val="672957120"/>
        <c:crosses val="autoZero"/>
        <c:auto val="1"/>
        <c:lblAlgn val="ctr"/>
        <c:lblOffset val="100"/>
        <c:noMultiLvlLbl val="0"/>
      </c:catAx>
      <c:valAx>
        <c:axId val="67295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700" dirty="0"/>
                  <a:t>ジャイロの値</a:t>
                </a:r>
              </a:p>
            </c:rich>
          </c:tx>
          <c:layout>
            <c:manualLayout>
              <c:xMode val="edge"/>
              <c:yMode val="edge"/>
              <c:x val="5.5974924861037414E-3"/>
              <c:y val="0.2068262431034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72950064"/>
        <c:crosses val="autoZero"/>
        <c:crossBetween val="between"/>
      </c:valAx>
      <c:valAx>
        <c:axId val="672951240"/>
        <c:scaling>
          <c:orientation val="minMax"/>
        </c:scaling>
        <c:delete val="0"/>
        <c:axPos val="r"/>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600" b="0" i="0" baseline="0" dirty="0">
                    <a:effectLst/>
                  </a:rPr>
                  <a:t>4</a:t>
                </a:r>
                <a:r>
                  <a:rPr lang="ja-JP" altLang="en-US" sz="600" b="0" i="0" baseline="0" dirty="0">
                    <a:effectLst/>
                  </a:rPr>
                  <a:t>㎜秒毎の回転角度</a:t>
                </a:r>
                <a:endParaRPr lang="ja-JP" altLang="en-US" sz="600" dirty="0"/>
              </a:p>
            </c:rich>
          </c:tx>
          <c:layout>
            <c:manualLayout>
              <c:xMode val="edge"/>
              <c:yMode val="edge"/>
              <c:x val="0.93627470092743448"/>
              <c:y val="0.19545657339311562"/>
            </c:manualLayout>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72953984"/>
        <c:crosses val="max"/>
        <c:crossBetween val="between"/>
        <c:majorUnit val="1"/>
      </c:valAx>
      <c:catAx>
        <c:axId val="672953984"/>
        <c:scaling>
          <c:orientation val="minMax"/>
        </c:scaling>
        <c:delete val="1"/>
        <c:axPos val="b"/>
        <c:majorTickMark val="out"/>
        <c:minorTickMark val="none"/>
        <c:tickLblPos val="nextTo"/>
        <c:crossAx val="67295124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5444" cy="497313"/>
          </a:xfrm>
          <a:prstGeom prst="rect">
            <a:avLst/>
          </a:prstGeom>
        </p:spPr>
        <p:txBody>
          <a:bodyPr vert="horz" lIns="62469" tIns="31235" rIns="62469" bIns="31235" rtlCol="0"/>
          <a:lstStyle>
            <a:lvl1pPr algn="l">
              <a:defRPr sz="800"/>
            </a:lvl1pPr>
          </a:lstStyle>
          <a:p>
            <a:endParaRPr kumimoji="1" lang="ja-JP" altLang="en-US"/>
          </a:p>
        </p:txBody>
      </p:sp>
      <p:sp>
        <p:nvSpPr>
          <p:cNvPr id="3" name="日付プレースホルダー 2"/>
          <p:cNvSpPr>
            <a:spLocks noGrp="1"/>
          </p:cNvSpPr>
          <p:nvPr>
            <p:ph type="dt" idx="1"/>
          </p:nvPr>
        </p:nvSpPr>
        <p:spPr>
          <a:xfrm>
            <a:off x="3850078" y="0"/>
            <a:ext cx="2946521" cy="497313"/>
          </a:xfrm>
          <a:prstGeom prst="rect">
            <a:avLst/>
          </a:prstGeom>
        </p:spPr>
        <p:txBody>
          <a:bodyPr vert="horz" lIns="62469" tIns="31235" rIns="62469" bIns="31235" rtlCol="0"/>
          <a:lstStyle>
            <a:lvl1pPr algn="r">
              <a:defRPr sz="800"/>
            </a:lvl1pPr>
          </a:lstStyle>
          <a:p>
            <a:fld id="{EB0430BE-B464-4B9C-9AA0-2C2C98C5A5C1}" type="datetimeFigureOut">
              <a:rPr kumimoji="1" lang="ja-JP" altLang="en-US" smtClean="0"/>
              <a:t>2015/9/1</a:t>
            </a:fld>
            <a:endParaRPr kumimoji="1" lang="ja-JP" altLang="en-US"/>
          </a:p>
        </p:txBody>
      </p:sp>
      <p:sp>
        <p:nvSpPr>
          <p:cNvPr id="4" name="スライド イメージ プレースホルダー 3"/>
          <p:cNvSpPr>
            <a:spLocks noGrp="1" noRot="1" noChangeAspect="1"/>
          </p:cNvSpPr>
          <p:nvPr>
            <p:ph type="sldImg" idx="2"/>
          </p:nvPr>
        </p:nvSpPr>
        <p:spPr>
          <a:xfrm>
            <a:off x="1039813" y="1241425"/>
            <a:ext cx="4718050" cy="3351213"/>
          </a:xfrm>
          <a:prstGeom prst="rect">
            <a:avLst/>
          </a:prstGeom>
          <a:noFill/>
          <a:ln w="12700">
            <a:solidFill>
              <a:prstClr val="black"/>
            </a:solidFill>
          </a:ln>
        </p:spPr>
        <p:txBody>
          <a:bodyPr vert="horz" lIns="62469" tIns="31235" rIns="62469" bIns="31235" rtlCol="0" anchor="ctr"/>
          <a:lstStyle/>
          <a:p>
            <a:endParaRPr lang="ja-JP" altLang="en-US"/>
          </a:p>
        </p:txBody>
      </p:sp>
      <p:sp>
        <p:nvSpPr>
          <p:cNvPr id="5" name="ノート プレースホルダー 4"/>
          <p:cNvSpPr>
            <a:spLocks noGrp="1"/>
          </p:cNvSpPr>
          <p:nvPr>
            <p:ph type="body" sz="quarter" idx="3"/>
          </p:nvPr>
        </p:nvSpPr>
        <p:spPr>
          <a:xfrm>
            <a:off x="679556" y="4776829"/>
            <a:ext cx="5438571" cy="3908708"/>
          </a:xfrm>
          <a:prstGeom prst="rect">
            <a:avLst/>
          </a:prstGeom>
        </p:spPr>
        <p:txBody>
          <a:bodyPr vert="horz" lIns="62469" tIns="31235" rIns="62469" bIns="31235"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9429325"/>
            <a:ext cx="2945444" cy="497313"/>
          </a:xfrm>
          <a:prstGeom prst="rect">
            <a:avLst/>
          </a:prstGeom>
        </p:spPr>
        <p:txBody>
          <a:bodyPr vert="horz" lIns="62469" tIns="31235" rIns="62469" bIns="31235" rtlCol="0" anchor="b"/>
          <a:lstStyle>
            <a:lvl1pPr algn="l">
              <a:defRPr sz="800"/>
            </a:lvl1pPr>
          </a:lstStyle>
          <a:p>
            <a:endParaRPr kumimoji="1" lang="ja-JP" altLang="en-US"/>
          </a:p>
        </p:txBody>
      </p:sp>
      <p:sp>
        <p:nvSpPr>
          <p:cNvPr id="7" name="スライド番号プレースホルダー 6"/>
          <p:cNvSpPr>
            <a:spLocks noGrp="1"/>
          </p:cNvSpPr>
          <p:nvPr>
            <p:ph type="sldNum" sz="quarter" idx="5"/>
          </p:nvPr>
        </p:nvSpPr>
        <p:spPr>
          <a:xfrm>
            <a:off x="3850078" y="9429325"/>
            <a:ext cx="2946521" cy="497313"/>
          </a:xfrm>
          <a:prstGeom prst="rect">
            <a:avLst/>
          </a:prstGeom>
        </p:spPr>
        <p:txBody>
          <a:bodyPr vert="horz" lIns="62469" tIns="31235" rIns="62469" bIns="31235" rtlCol="0" anchor="b"/>
          <a:lstStyle>
            <a:lvl1pPr algn="r">
              <a:defRPr sz="800"/>
            </a:lvl1pPr>
          </a:lstStyle>
          <a:p>
            <a:fld id="{934A2F5D-7D58-4248-9BAD-159BE59AF5F0}" type="slidenum">
              <a:rPr kumimoji="1" lang="ja-JP" altLang="en-US" smtClean="0"/>
              <a:t>‹#›</a:t>
            </a:fld>
            <a:endParaRPr kumimoji="1" lang="ja-JP" altLang="en-US"/>
          </a:p>
        </p:txBody>
      </p:sp>
    </p:spTree>
    <p:extLst>
      <p:ext uri="{BB962C8B-B14F-4D97-AF65-F5344CB8AC3E}">
        <p14:creationId xmlns:p14="http://schemas.microsoft.com/office/powerpoint/2010/main" val="1950867566"/>
      </p:ext>
    </p:extLst>
  </p:cSld>
  <p:clrMap bg1="lt1" tx1="dk1" bg2="lt2" tx2="dk2" accent1="accent1" accent2="accent2" accent3="accent3" accent4="accent4" accent5="accent5" accent6="accent6" hlink="hlink" folHlink="folHlink"/>
  <p:notesStyle>
    <a:lvl1pPr marL="0" algn="l" defTabSz="1321308" rtl="0" eaLnBrk="1" latinLnBrk="0" hangingPunct="1">
      <a:defRPr kumimoji="1" sz="1734" kern="1200">
        <a:solidFill>
          <a:schemeClr val="tx1"/>
        </a:solidFill>
        <a:latin typeface="+mn-lt"/>
        <a:ea typeface="+mn-ea"/>
        <a:cs typeface="+mn-cs"/>
      </a:defRPr>
    </a:lvl1pPr>
    <a:lvl2pPr marL="660654" algn="l" defTabSz="1321308" rtl="0" eaLnBrk="1" latinLnBrk="0" hangingPunct="1">
      <a:defRPr kumimoji="1" sz="1734" kern="1200">
        <a:solidFill>
          <a:schemeClr val="tx1"/>
        </a:solidFill>
        <a:latin typeface="+mn-lt"/>
        <a:ea typeface="+mn-ea"/>
        <a:cs typeface="+mn-cs"/>
      </a:defRPr>
    </a:lvl2pPr>
    <a:lvl3pPr marL="1321308" algn="l" defTabSz="1321308" rtl="0" eaLnBrk="1" latinLnBrk="0" hangingPunct="1">
      <a:defRPr kumimoji="1" sz="1734" kern="1200">
        <a:solidFill>
          <a:schemeClr val="tx1"/>
        </a:solidFill>
        <a:latin typeface="+mn-lt"/>
        <a:ea typeface="+mn-ea"/>
        <a:cs typeface="+mn-cs"/>
      </a:defRPr>
    </a:lvl3pPr>
    <a:lvl4pPr marL="1981962" algn="l" defTabSz="1321308" rtl="0" eaLnBrk="1" latinLnBrk="0" hangingPunct="1">
      <a:defRPr kumimoji="1" sz="1734" kern="1200">
        <a:solidFill>
          <a:schemeClr val="tx1"/>
        </a:solidFill>
        <a:latin typeface="+mn-lt"/>
        <a:ea typeface="+mn-ea"/>
        <a:cs typeface="+mn-cs"/>
      </a:defRPr>
    </a:lvl4pPr>
    <a:lvl5pPr marL="2642616" algn="l" defTabSz="1321308" rtl="0" eaLnBrk="1" latinLnBrk="0" hangingPunct="1">
      <a:defRPr kumimoji="1" sz="1734" kern="1200">
        <a:solidFill>
          <a:schemeClr val="tx1"/>
        </a:solidFill>
        <a:latin typeface="+mn-lt"/>
        <a:ea typeface="+mn-ea"/>
        <a:cs typeface="+mn-cs"/>
      </a:defRPr>
    </a:lvl5pPr>
    <a:lvl6pPr marL="3303270" algn="l" defTabSz="1321308" rtl="0" eaLnBrk="1" latinLnBrk="0" hangingPunct="1">
      <a:defRPr kumimoji="1" sz="1734" kern="1200">
        <a:solidFill>
          <a:schemeClr val="tx1"/>
        </a:solidFill>
        <a:latin typeface="+mn-lt"/>
        <a:ea typeface="+mn-ea"/>
        <a:cs typeface="+mn-cs"/>
      </a:defRPr>
    </a:lvl6pPr>
    <a:lvl7pPr marL="3963924" algn="l" defTabSz="1321308" rtl="0" eaLnBrk="1" latinLnBrk="0" hangingPunct="1">
      <a:defRPr kumimoji="1" sz="1734" kern="1200">
        <a:solidFill>
          <a:schemeClr val="tx1"/>
        </a:solidFill>
        <a:latin typeface="+mn-lt"/>
        <a:ea typeface="+mn-ea"/>
        <a:cs typeface="+mn-cs"/>
      </a:defRPr>
    </a:lvl7pPr>
    <a:lvl8pPr marL="4624578" algn="l" defTabSz="1321308" rtl="0" eaLnBrk="1" latinLnBrk="0" hangingPunct="1">
      <a:defRPr kumimoji="1" sz="1734" kern="1200">
        <a:solidFill>
          <a:schemeClr val="tx1"/>
        </a:solidFill>
        <a:latin typeface="+mn-lt"/>
        <a:ea typeface="+mn-ea"/>
        <a:cs typeface="+mn-cs"/>
      </a:defRPr>
    </a:lvl8pPr>
    <a:lvl9pPr marL="5285232" algn="l" defTabSz="1321308" rtl="0" eaLnBrk="1" latinLnBrk="0" hangingPunct="1">
      <a:defRPr kumimoji="1" sz="17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95388" y="1084263"/>
            <a:ext cx="7629525" cy="541813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3F4ED5-8E09-4685-BF60-773ABE9CD242}" type="slidenum">
              <a:rPr kumimoji="1" lang="ja-JP" altLang="en-US" smtClean="0"/>
              <a:t>2</a:t>
            </a:fld>
            <a:endParaRPr kumimoji="1" lang="ja-JP" altLang="en-US"/>
          </a:p>
        </p:txBody>
      </p:sp>
    </p:spTree>
    <p:extLst>
      <p:ext uri="{BB962C8B-B14F-4D97-AF65-F5344CB8AC3E}">
        <p14:creationId xmlns:p14="http://schemas.microsoft.com/office/powerpoint/2010/main" val="336918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5A37003-D36F-4182-AC29-1A515688E2E6}" type="slidenum">
              <a:rPr kumimoji="1" lang="ja-JP" altLang="en-US" smtClean="0"/>
              <a:t>3</a:t>
            </a:fld>
            <a:endParaRPr kumimoji="1" lang="ja-JP" altLang="en-US"/>
          </a:p>
        </p:txBody>
      </p:sp>
    </p:spTree>
    <p:extLst>
      <p:ext uri="{BB962C8B-B14F-4D97-AF65-F5344CB8AC3E}">
        <p14:creationId xmlns:p14="http://schemas.microsoft.com/office/powerpoint/2010/main" val="122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B9703B1-87C1-439B-A7A3-072B6121F8E9}" type="slidenum">
              <a:rPr kumimoji="1" lang="ja-JP" altLang="en-US" smtClean="0"/>
              <a:t>4</a:t>
            </a:fld>
            <a:endParaRPr kumimoji="1" lang="ja-JP" altLang="en-US"/>
          </a:p>
        </p:txBody>
      </p:sp>
    </p:spTree>
    <p:extLst>
      <p:ext uri="{BB962C8B-B14F-4D97-AF65-F5344CB8AC3E}">
        <p14:creationId xmlns:p14="http://schemas.microsoft.com/office/powerpoint/2010/main" val="3824898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2965D11-0502-42D4-AD5C-AED8E9F8462D}" type="slidenum">
              <a:rPr kumimoji="1" lang="ja-JP" altLang="en-US" smtClean="0"/>
              <a:t>5</a:t>
            </a:fld>
            <a:endParaRPr kumimoji="1" lang="ja-JP" altLang="en-US" dirty="0"/>
          </a:p>
        </p:txBody>
      </p:sp>
    </p:spTree>
    <p:extLst>
      <p:ext uri="{BB962C8B-B14F-4D97-AF65-F5344CB8AC3E}">
        <p14:creationId xmlns:p14="http://schemas.microsoft.com/office/powerpoint/2010/main" val="125339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014175" y="1571308"/>
            <a:ext cx="11493976" cy="3342640"/>
          </a:xfrm>
        </p:spPr>
        <p:txBody>
          <a:bodyPr anchor="b"/>
          <a:lstStyle>
            <a:lvl1pPr algn="ctr">
              <a:defRPr sz="8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690291" y="5042853"/>
            <a:ext cx="10141744"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141643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26898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6915" y="511175"/>
            <a:ext cx="2915751" cy="81365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29661" y="511175"/>
            <a:ext cx="8578225" cy="813657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25790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93458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22618" y="2393635"/>
            <a:ext cx="11663005" cy="3993832"/>
          </a:xfrm>
        </p:spPr>
        <p:txBody>
          <a:bodyPr anchor="b"/>
          <a:lstStyle>
            <a:lvl1pPr>
              <a:defRPr sz="8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22618" y="6425250"/>
            <a:ext cx="11663005"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172921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929660" y="2555875"/>
            <a:ext cx="5746988" cy="60918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845677" y="2555875"/>
            <a:ext cx="5746988" cy="60918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77582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31421" y="511177"/>
            <a:ext cx="11663005" cy="1855788"/>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31423" y="2353628"/>
            <a:ext cx="57205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smtClean="0"/>
              <a:t>マスター テキストの書式設定</a:t>
            </a:r>
          </a:p>
        </p:txBody>
      </p:sp>
      <p:sp>
        <p:nvSpPr>
          <p:cNvPr id="4" name="Content Placeholder 3"/>
          <p:cNvSpPr>
            <a:spLocks noGrp="1"/>
          </p:cNvSpPr>
          <p:nvPr>
            <p:ph sz="half" idx="2"/>
          </p:nvPr>
        </p:nvSpPr>
        <p:spPr>
          <a:xfrm>
            <a:off x="931423" y="3507105"/>
            <a:ext cx="5720576" cy="515842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845678" y="2353628"/>
            <a:ext cx="5748749"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845678" y="3507105"/>
            <a:ext cx="5748749" cy="515842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30468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32043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69269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48749" y="1382397"/>
            <a:ext cx="6845677"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53003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748749" y="1382397"/>
            <a:ext cx="6845677"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smtClean="0"/>
              <a:t>図を追加</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2015/9/1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1282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9660" y="511177"/>
            <a:ext cx="11663005" cy="185578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29660" y="2555875"/>
            <a:ext cx="11663005" cy="60918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929660" y="8898892"/>
            <a:ext cx="3042523"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21B71D6E-443A-48AD-BB4B-C496D718792C}" type="datetimeFigureOut">
              <a:rPr kumimoji="1" lang="ja-JP" altLang="en-US" smtClean="0"/>
              <a:t>2015/9/1</a:t>
            </a:fld>
            <a:endParaRPr kumimoji="1" lang="ja-JP" altLang="en-US"/>
          </a:p>
        </p:txBody>
      </p:sp>
      <p:sp>
        <p:nvSpPr>
          <p:cNvPr id="5" name="Footer Placeholder 4"/>
          <p:cNvSpPr>
            <a:spLocks noGrp="1"/>
          </p:cNvSpPr>
          <p:nvPr>
            <p:ph type="ftr" sz="quarter" idx="3"/>
          </p:nvPr>
        </p:nvSpPr>
        <p:spPr>
          <a:xfrm>
            <a:off x="4479270" y="8898892"/>
            <a:ext cx="4563785"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550142" y="8898892"/>
            <a:ext cx="3042523"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818404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8.png"/><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emf"/><Relationship Id="rId7"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1.emf"/><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jpeg"/><Relationship Id="rId18" Type="http://schemas.openxmlformats.org/officeDocument/2006/relationships/image" Target="../media/image25.emf"/><Relationship Id="rId3" Type="http://schemas.openxmlformats.org/officeDocument/2006/relationships/image" Target="../media/image13.emf"/><Relationship Id="rId7" Type="http://schemas.openxmlformats.org/officeDocument/2006/relationships/image" Target="../media/image3.jpeg"/><Relationship Id="rId12" Type="http://schemas.openxmlformats.org/officeDocument/2006/relationships/image" Target="../media/image20.pn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2.emf"/><Relationship Id="rId10" Type="http://schemas.openxmlformats.org/officeDocument/2006/relationships/image" Target="../media/image18.png"/><Relationship Id="rId19" Type="http://schemas.openxmlformats.org/officeDocument/2006/relationships/image" Target="../media/image26.emf"/><Relationship Id="rId4" Type="http://schemas.openxmlformats.org/officeDocument/2006/relationships/image" Target="../media/image14.emf"/><Relationship Id="rId9" Type="http://schemas.openxmlformats.org/officeDocument/2006/relationships/image" Target="../media/image17.png"/><Relationship Id="rId1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chart" Target="../charts/chart1.xm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21.png"/><Relationship Id="rId10" Type="http://schemas.openxmlformats.org/officeDocument/2006/relationships/image" Target="../media/image4.jpeg"/><Relationship Id="rId4" Type="http://schemas.openxmlformats.org/officeDocument/2006/relationships/image" Target="../media/image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8107" y="3149600"/>
            <a:ext cx="3492355" cy="1885995"/>
          </a:xfrm>
          <a:prstGeom prst="rect">
            <a:avLst/>
          </a:prstGeom>
        </p:spPr>
      </p:pic>
      <p:sp>
        <p:nvSpPr>
          <p:cNvPr id="743" name="正方形/長方形 742"/>
          <p:cNvSpPr/>
          <p:nvPr/>
        </p:nvSpPr>
        <p:spPr>
          <a:xfrm>
            <a:off x="-1" y="13651"/>
            <a:ext cx="13522325" cy="1108800"/>
          </a:xfrm>
          <a:prstGeom prst="rect">
            <a:avLst/>
          </a:prstGeom>
          <a:gradFill flip="none" rotWithShape="1">
            <a:gsLst>
              <a:gs pos="34000">
                <a:srgbClr val="00B0F0">
                  <a:tint val="66000"/>
                  <a:satMod val="160000"/>
                </a:srgbClr>
              </a:gs>
              <a:gs pos="67000">
                <a:srgbClr val="00B0F0">
                  <a:tint val="44500"/>
                  <a:satMod val="160000"/>
                </a:srgbClr>
              </a:gs>
              <a:gs pos="94000">
                <a:srgbClr val="00B0F0">
                  <a:tint val="23500"/>
                  <a:satMod val="160000"/>
                </a:srgbClr>
              </a:gs>
            </a:gsLst>
            <a:lin ang="5400000" scaled="1"/>
            <a:tileRect/>
          </a:gra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nvGrpSpPr>
          <p:cNvPr id="744" name="グループ化 743"/>
          <p:cNvGrpSpPr/>
          <p:nvPr/>
        </p:nvGrpSpPr>
        <p:grpSpPr>
          <a:xfrm>
            <a:off x="12490787" y="65970"/>
            <a:ext cx="579632" cy="575564"/>
            <a:chOff x="3410739" y="446370"/>
            <a:chExt cx="607510" cy="603246"/>
          </a:xfrm>
        </p:grpSpPr>
        <p:sp>
          <p:nvSpPr>
            <p:cNvPr id="745" name="円/楕円 744"/>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46" name="円/楕円 745"/>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47" name="円/楕円 746"/>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48" name="グループ化 747"/>
          <p:cNvGrpSpPr/>
          <p:nvPr/>
        </p:nvGrpSpPr>
        <p:grpSpPr>
          <a:xfrm rot="19367070">
            <a:off x="12116387" y="156414"/>
            <a:ext cx="345667" cy="343241"/>
            <a:chOff x="3410739" y="446370"/>
            <a:chExt cx="607510" cy="603246"/>
          </a:xfrm>
        </p:grpSpPr>
        <p:sp>
          <p:nvSpPr>
            <p:cNvPr id="749" name="円/楕円 748"/>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50" name="円/楕円 749"/>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51" name="円/楕円 750"/>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52" name="グループ化 751"/>
          <p:cNvGrpSpPr/>
          <p:nvPr/>
        </p:nvGrpSpPr>
        <p:grpSpPr>
          <a:xfrm>
            <a:off x="471770" y="193927"/>
            <a:ext cx="719992" cy="714938"/>
            <a:chOff x="3410739" y="446370"/>
            <a:chExt cx="607510" cy="603246"/>
          </a:xfrm>
        </p:grpSpPr>
        <p:sp>
          <p:nvSpPr>
            <p:cNvPr id="753" name="円/楕円 75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54" name="円/楕円 753"/>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55" name="円/楕円 754"/>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sp>
        <p:nvSpPr>
          <p:cNvPr id="756" name="テキスト ボックス 755"/>
          <p:cNvSpPr txBox="1"/>
          <p:nvPr/>
        </p:nvSpPr>
        <p:spPr>
          <a:xfrm>
            <a:off x="5231708" y="-25400"/>
            <a:ext cx="3058909" cy="609398"/>
          </a:xfrm>
          <a:prstGeom prst="rect">
            <a:avLst/>
          </a:prstGeom>
          <a:noFill/>
          <a:ln>
            <a:noFill/>
          </a:ln>
        </p:spPr>
        <p:txBody>
          <a:bodyPr wrap="square" rtlCol="0">
            <a:spAutoFit/>
          </a:bodyPr>
          <a:lstStyle/>
          <a:p>
            <a:r>
              <a:rPr lang="en-US" altLang="ja-JP"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rPr>
              <a:t>Science Fairy</a:t>
            </a:r>
            <a:endParaRPr lang="ja-JP" altLang="en-US"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endParaRPr>
          </a:p>
        </p:txBody>
      </p:sp>
      <p:sp>
        <p:nvSpPr>
          <p:cNvPr id="757" name="テキスト ボックス 756"/>
          <p:cNvSpPr txBox="1"/>
          <p:nvPr/>
        </p:nvSpPr>
        <p:spPr>
          <a:xfrm>
            <a:off x="413912" y="207262"/>
            <a:ext cx="3054041" cy="781752"/>
          </a:xfrm>
          <a:prstGeom prst="rect">
            <a:avLst/>
          </a:prstGeom>
          <a:noFill/>
        </p:spPr>
        <p:txBody>
          <a:bodyPr wrap="none" rtlCol="0">
            <a:spAutoFit/>
          </a:bodyPr>
          <a:lstStyle/>
          <a:p>
            <a:r>
              <a:rPr lang="ja-JP" altLang="en-US" sz="4480" b="1" u="sng" dirty="0">
                <a:ln>
                  <a:solidFill>
                    <a:schemeClr val="bg1"/>
                  </a:solidFill>
                </a:ln>
                <a:solidFill>
                  <a:schemeClr val="tx1">
                    <a:lumMod val="75000"/>
                    <a:lumOff val="25000"/>
                  </a:schemeClr>
                </a:solidFill>
                <a:latin typeface="游ゴシック" panose="020B0400000000000000" pitchFamily="50" charset="-128"/>
                <a:ea typeface="游ゴシック" panose="020B0400000000000000" pitchFamily="50" charset="-128"/>
              </a:rPr>
              <a:t>科学の妖精</a:t>
            </a:r>
          </a:p>
        </p:txBody>
      </p:sp>
      <p:sp>
        <p:nvSpPr>
          <p:cNvPr id="758" name="山形 757"/>
          <p:cNvSpPr/>
          <p:nvPr/>
        </p:nvSpPr>
        <p:spPr>
          <a:xfrm>
            <a:off x="3390399" y="529085"/>
            <a:ext cx="1946700" cy="529200"/>
          </a:xfrm>
          <a:prstGeom prst="chevron">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P1.</a:t>
            </a:r>
            <a:r>
              <a:rPr lang="ja-JP" altLang="en-US" sz="1960" b="1" dirty="0">
                <a:solidFill>
                  <a:schemeClr val="tx1"/>
                </a:solidFill>
              </a:rPr>
              <a:t>要求分析</a:t>
            </a:r>
          </a:p>
        </p:txBody>
      </p:sp>
      <p:sp>
        <p:nvSpPr>
          <p:cNvPr id="759" name="山形 758"/>
          <p:cNvSpPr/>
          <p:nvPr/>
        </p:nvSpPr>
        <p:spPr>
          <a:xfrm>
            <a:off x="5162470"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P2.</a:t>
            </a:r>
            <a:r>
              <a:rPr lang="ja-JP" altLang="en-US" sz="1960" b="1" dirty="0">
                <a:solidFill>
                  <a:schemeClr val="tx1"/>
                </a:solidFill>
              </a:rPr>
              <a:t>構造</a:t>
            </a:r>
          </a:p>
        </p:txBody>
      </p:sp>
      <p:sp>
        <p:nvSpPr>
          <p:cNvPr id="760" name="山形 759"/>
          <p:cNvSpPr/>
          <p:nvPr/>
        </p:nvSpPr>
        <p:spPr>
          <a:xfrm>
            <a:off x="6921470"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P3.</a:t>
            </a:r>
            <a:r>
              <a:rPr lang="ja-JP" altLang="en-US" sz="1960" b="1" dirty="0">
                <a:solidFill>
                  <a:schemeClr val="tx1"/>
                </a:solidFill>
              </a:rPr>
              <a:t>振る舞い</a:t>
            </a:r>
          </a:p>
        </p:txBody>
      </p:sp>
      <p:sp>
        <p:nvSpPr>
          <p:cNvPr id="761" name="山形 760"/>
          <p:cNvSpPr/>
          <p:nvPr/>
        </p:nvSpPr>
        <p:spPr>
          <a:xfrm>
            <a:off x="8682246"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P4.</a:t>
            </a:r>
            <a:r>
              <a:rPr lang="ja-JP" altLang="en-US" sz="1960" b="1" dirty="0">
                <a:solidFill>
                  <a:schemeClr val="tx1"/>
                </a:solidFill>
              </a:rPr>
              <a:t>走行戦略</a:t>
            </a:r>
          </a:p>
        </p:txBody>
      </p:sp>
      <p:sp>
        <p:nvSpPr>
          <p:cNvPr id="762" name="山形 761"/>
          <p:cNvSpPr/>
          <p:nvPr/>
        </p:nvSpPr>
        <p:spPr>
          <a:xfrm>
            <a:off x="10452543"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P5.</a:t>
            </a:r>
            <a:r>
              <a:rPr lang="ja-JP" altLang="en-US" sz="1960" b="1" dirty="0">
                <a:solidFill>
                  <a:schemeClr val="tx1"/>
                </a:solidFill>
              </a:rPr>
              <a:t>要素技術</a:t>
            </a:r>
          </a:p>
        </p:txBody>
      </p:sp>
      <p:pic>
        <p:nvPicPr>
          <p:cNvPr id="763" name="図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4933" y="47509"/>
            <a:ext cx="2871673" cy="46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4" name="グループ化 763"/>
          <p:cNvGrpSpPr/>
          <p:nvPr/>
        </p:nvGrpSpPr>
        <p:grpSpPr>
          <a:xfrm flipH="1">
            <a:off x="4728922" y="756256"/>
            <a:ext cx="885620" cy="324344"/>
            <a:chOff x="10086109" y="1283190"/>
            <a:chExt cx="950191" cy="368411"/>
          </a:xfrm>
        </p:grpSpPr>
        <p:grpSp>
          <p:nvGrpSpPr>
            <p:cNvPr id="765" name="グループ化 764"/>
            <p:cNvGrpSpPr/>
            <p:nvPr/>
          </p:nvGrpSpPr>
          <p:grpSpPr>
            <a:xfrm>
              <a:off x="10086109" y="1283190"/>
              <a:ext cx="637309" cy="368411"/>
              <a:chOff x="4655374" y="2403589"/>
              <a:chExt cx="7300750" cy="4220366"/>
            </a:xfrm>
          </p:grpSpPr>
          <p:sp>
            <p:nvSpPr>
              <p:cNvPr id="767" name="正方形/長方形 766"/>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nvGrpSpPr>
              <p:cNvPr id="768" name="グループ化 767"/>
              <p:cNvGrpSpPr/>
              <p:nvPr/>
            </p:nvGrpSpPr>
            <p:grpSpPr>
              <a:xfrm>
                <a:off x="4655374" y="2403589"/>
                <a:ext cx="7300750" cy="4220366"/>
                <a:chOff x="1930770" y="1662545"/>
                <a:chExt cx="8485730" cy="4821549"/>
              </a:xfrm>
            </p:grpSpPr>
            <p:grpSp>
              <p:nvGrpSpPr>
                <p:cNvPr id="769" name="グループ化 768"/>
                <p:cNvGrpSpPr/>
                <p:nvPr/>
              </p:nvGrpSpPr>
              <p:grpSpPr>
                <a:xfrm>
                  <a:off x="4963264" y="2844681"/>
                  <a:ext cx="1412854" cy="920911"/>
                  <a:chOff x="4963264" y="2844681"/>
                  <a:chExt cx="1412854" cy="920911"/>
                </a:xfrm>
              </p:grpSpPr>
              <p:sp>
                <p:nvSpPr>
                  <p:cNvPr id="798" name="角丸四角形 797"/>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99" name="環状矢印 798"/>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sp>
                <p:nvSpPr>
                  <p:cNvPr id="800" name="環状矢印 799"/>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grpSp>
            <p:sp>
              <p:nvSpPr>
                <p:cNvPr id="770" name="角丸四角形 769"/>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71" name="角丸四角形 770"/>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72" name="斜め縞 771"/>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grpSp>
              <p:nvGrpSpPr>
                <p:cNvPr id="773" name="グループ化 772"/>
                <p:cNvGrpSpPr/>
                <p:nvPr/>
              </p:nvGrpSpPr>
              <p:grpSpPr>
                <a:xfrm rot="1113318">
                  <a:off x="6183265" y="2629560"/>
                  <a:ext cx="3315970" cy="2076456"/>
                  <a:chOff x="1751527" y="592427"/>
                  <a:chExt cx="4031088" cy="2524259"/>
                </a:xfrm>
              </p:grpSpPr>
              <p:sp>
                <p:nvSpPr>
                  <p:cNvPr id="795" name="角丸四角形 794"/>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96" name="正方形/長方形 795"/>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97" name="ひし形 796"/>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74" name="グループ化 773"/>
                <p:cNvGrpSpPr/>
                <p:nvPr/>
              </p:nvGrpSpPr>
              <p:grpSpPr>
                <a:xfrm>
                  <a:off x="7565231" y="4332050"/>
                  <a:ext cx="2118830" cy="2118832"/>
                  <a:chOff x="7565231" y="4332050"/>
                  <a:chExt cx="2118830" cy="2118832"/>
                </a:xfrm>
              </p:grpSpPr>
              <p:sp>
                <p:nvSpPr>
                  <p:cNvPr id="793" name="円/楕円 792"/>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94" name="円/楕円 793"/>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75" name="グループ化 774"/>
                <p:cNvGrpSpPr/>
                <p:nvPr/>
              </p:nvGrpSpPr>
              <p:grpSpPr>
                <a:xfrm>
                  <a:off x="5642209" y="1662545"/>
                  <a:ext cx="849390" cy="1236335"/>
                  <a:chOff x="5642209" y="1662545"/>
                  <a:chExt cx="849390" cy="1236335"/>
                </a:xfrm>
              </p:grpSpPr>
              <p:sp>
                <p:nvSpPr>
                  <p:cNvPr id="791" name="ブローチ 790"/>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92" name="角丸四角形 791"/>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76" name="グループ化 775"/>
                <p:cNvGrpSpPr/>
                <p:nvPr/>
              </p:nvGrpSpPr>
              <p:grpSpPr>
                <a:xfrm>
                  <a:off x="2361155" y="4923541"/>
                  <a:ext cx="1560551" cy="1560553"/>
                  <a:chOff x="2672862" y="3710354"/>
                  <a:chExt cx="1897098" cy="1897098"/>
                </a:xfrm>
              </p:grpSpPr>
              <p:sp>
                <p:nvSpPr>
                  <p:cNvPr id="789" name="円/楕円 788"/>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90" name="円/楕円 789"/>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sp>
              <p:nvSpPr>
                <p:cNvPr id="777" name="角丸四角形 776"/>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78" name="角丸四角形 777"/>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79" name="L 字 778"/>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nvGrpSpPr>
                <p:cNvPr id="780" name="グループ化 779"/>
                <p:cNvGrpSpPr/>
                <p:nvPr/>
              </p:nvGrpSpPr>
              <p:grpSpPr>
                <a:xfrm>
                  <a:off x="3050221" y="2421712"/>
                  <a:ext cx="1586034" cy="1004876"/>
                  <a:chOff x="4273062" y="290692"/>
                  <a:chExt cx="1928076" cy="1221585"/>
                </a:xfrm>
              </p:grpSpPr>
              <p:sp>
                <p:nvSpPr>
                  <p:cNvPr id="787" name="角丸四角形 786"/>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88" name="角丸四角形 787"/>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81" name="グループ化 780"/>
                <p:cNvGrpSpPr/>
                <p:nvPr/>
              </p:nvGrpSpPr>
              <p:grpSpPr>
                <a:xfrm>
                  <a:off x="3832946" y="2542178"/>
                  <a:ext cx="2543394" cy="2300113"/>
                  <a:chOff x="3832946" y="2542178"/>
                  <a:chExt cx="2543394" cy="2300113"/>
                </a:xfrm>
              </p:grpSpPr>
              <p:sp>
                <p:nvSpPr>
                  <p:cNvPr id="785" name="斜め縞 784"/>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sp>
                <p:nvSpPr>
                  <p:cNvPr id="786" name="円/楕円 785"/>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82" name="グループ化 781"/>
                <p:cNvGrpSpPr/>
                <p:nvPr/>
              </p:nvGrpSpPr>
              <p:grpSpPr>
                <a:xfrm>
                  <a:off x="9569783" y="2811635"/>
                  <a:ext cx="846717" cy="806454"/>
                  <a:chOff x="9569783" y="2811635"/>
                  <a:chExt cx="846717" cy="806454"/>
                </a:xfrm>
              </p:grpSpPr>
              <p:sp>
                <p:nvSpPr>
                  <p:cNvPr id="783" name="円/楕円 782"/>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84" name="弦 783"/>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grpSp>
        <p:sp>
          <p:nvSpPr>
            <p:cNvPr id="766" name="フリーフォーム 765"/>
            <p:cNvSpPr/>
            <p:nvPr/>
          </p:nvSpPr>
          <p:spPr>
            <a:xfrm>
              <a:off x="10725150" y="1511287"/>
              <a:ext cx="311150" cy="127136"/>
            </a:xfrm>
            <a:custGeom>
              <a:avLst/>
              <a:gdLst>
                <a:gd name="connsiteX0" fmla="*/ 0 w 311150"/>
                <a:gd name="connsiteY0" fmla="*/ 120663 h 127136"/>
                <a:gd name="connsiteX1" fmla="*/ 107950 w 311150"/>
                <a:gd name="connsiteY1" fmla="*/ 13 h 127136"/>
                <a:gd name="connsiteX2" fmla="*/ 203200 w 311150"/>
                <a:gd name="connsiteY2" fmla="*/ 127013 h 127136"/>
                <a:gd name="connsiteX3" fmla="*/ 311150 w 311150"/>
                <a:gd name="connsiteY3" fmla="*/ 25413 h 127136"/>
                <a:gd name="connsiteX4" fmla="*/ 311150 w 311150"/>
                <a:gd name="connsiteY4" fmla="*/ 25413 h 127136"/>
                <a:gd name="connsiteX5" fmla="*/ 311150 w 311150"/>
                <a:gd name="connsiteY5" fmla="*/ 25413 h 12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150" h="127136">
                  <a:moveTo>
                    <a:pt x="0" y="120663"/>
                  </a:moveTo>
                  <a:cubicBezTo>
                    <a:pt x="37041" y="59809"/>
                    <a:pt x="74083" y="-1045"/>
                    <a:pt x="107950" y="13"/>
                  </a:cubicBezTo>
                  <a:cubicBezTo>
                    <a:pt x="141817" y="1071"/>
                    <a:pt x="169333" y="122780"/>
                    <a:pt x="203200" y="127013"/>
                  </a:cubicBezTo>
                  <a:cubicBezTo>
                    <a:pt x="237067" y="131246"/>
                    <a:pt x="311150" y="25413"/>
                    <a:pt x="311150" y="25413"/>
                  </a:cubicBezTo>
                  <a:lnTo>
                    <a:pt x="311150" y="25413"/>
                  </a:lnTo>
                  <a:lnTo>
                    <a:pt x="311150" y="254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cxnSp>
        <p:nvCxnSpPr>
          <p:cNvPr id="802" name="直線コネクタ 801"/>
          <p:cNvCxnSpPr/>
          <p:nvPr/>
        </p:nvCxnSpPr>
        <p:spPr>
          <a:xfrm>
            <a:off x="7535679" y="1574375"/>
            <a:ext cx="2780" cy="34222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03" name="対角する 2 つの角を切り取った四角形 802"/>
          <p:cNvSpPr/>
          <p:nvPr/>
        </p:nvSpPr>
        <p:spPr>
          <a:xfrm>
            <a:off x="10486" y="1586534"/>
            <a:ext cx="3417385"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804" name="テキスト ボックス 803"/>
          <p:cNvSpPr txBox="1"/>
          <p:nvPr/>
        </p:nvSpPr>
        <p:spPr>
          <a:xfrm>
            <a:off x="345993" y="1557851"/>
            <a:ext cx="2136829" cy="400110"/>
          </a:xfrm>
          <a:prstGeom prst="rect">
            <a:avLst/>
          </a:prstGeom>
          <a:noFill/>
          <a:ln>
            <a:noFill/>
          </a:ln>
        </p:spPr>
        <p:txBody>
          <a:bodyPr wrap="square" rtlCol="0">
            <a:spAutoFit/>
          </a:bodyPr>
          <a:lstStyle/>
          <a:p>
            <a:r>
              <a:rPr lang="en-US" altLang="ja-JP" sz="2000" dirty="0" smtClean="0">
                <a:solidFill>
                  <a:schemeClr val="bg2">
                    <a:lumMod val="25000"/>
                  </a:schemeClr>
                </a:solidFill>
              </a:rPr>
              <a:t>【</a:t>
            </a:r>
            <a:r>
              <a:rPr lang="en-US" altLang="ja-JP" sz="2000" dirty="0">
                <a:solidFill>
                  <a:schemeClr val="bg2">
                    <a:lumMod val="25000"/>
                  </a:schemeClr>
                </a:solidFill>
              </a:rPr>
              <a:t>1</a:t>
            </a:r>
            <a:r>
              <a:rPr lang="en-US" altLang="ja-JP" sz="2000" dirty="0" smtClean="0">
                <a:solidFill>
                  <a:schemeClr val="bg2">
                    <a:lumMod val="25000"/>
                  </a:schemeClr>
                </a:solidFill>
              </a:rPr>
              <a:t>】</a:t>
            </a:r>
            <a:r>
              <a:rPr lang="ja-JP" altLang="en-US" sz="2000" dirty="0" smtClean="0">
                <a:solidFill>
                  <a:schemeClr val="bg2">
                    <a:lumMod val="25000"/>
                  </a:schemeClr>
                </a:solidFill>
              </a:rPr>
              <a:t>ユースケース</a:t>
            </a:r>
            <a:endParaRPr lang="en-US" altLang="ja-JP" sz="2000" dirty="0" smtClean="0">
              <a:solidFill>
                <a:schemeClr val="bg2">
                  <a:lumMod val="25000"/>
                </a:schemeClr>
              </a:solidFill>
            </a:endParaRPr>
          </a:p>
        </p:txBody>
      </p:sp>
      <p:grpSp>
        <p:nvGrpSpPr>
          <p:cNvPr id="806" name="グループ化 805"/>
          <p:cNvGrpSpPr/>
          <p:nvPr/>
        </p:nvGrpSpPr>
        <p:grpSpPr>
          <a:xfrm>
            <a:off x="7576819" y="1576058"/>
            <a:ext cx="3087624" cy="374603"/>
            <a:chOff x="111407" y="1316062"/>
            <a:chExt cx="3087624" cy="374603"/>
          </a:xfrm>
        </p:grpSpPr>
        <p:sp>
          <p:nvSpPr>
            <p:cNvPr id="807" name="対角する 2 つの角を切り取った四角形 806"/>
            <p:cNvSpPr/>
            <p:nvPr/>
          </p:nvSpPr>
          <p:spPr>
            <a:xfrm>
              <a:off x="111407" y="1316062"/>
              <a:ext cx="3087624"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808" name="グループ化 807"/>
            <p:cNvGrpSpPr/>
            <p:nvPr/>
          </p:nvGrpSpPr>
          <p:grpSpPr>
            <a:xfrm rot="-2280000">
              <a:off x="143435" y="1347424"/>
              <a:ext cx="345667" cy="343241"/>
              <a:chOff x="3410739" y="446370"/>
              <a:chExt cx="607510" cy="603246"/>
            </a:xfrm>
          </p:grpSpPr>
          <p:sp>
            <p:nvSpPr>
              <p:cNvPr id="809" name="円/楕円 808"/>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10" name="円/楕円 809"/>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11" name="円/楕円 810"/>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812" name="テキスト ボックス 811"/>
          <p:cNvSpPr txBox="1"/>
          <p:nvPr/>
        </p:nvSpPr>
        <p:spPr>
          <a:xfrm>
            <a:off x="7917485" y="1564941"/>
            <a:ext cx="2733441" cy="400110"/>
          </a:xfrm>
          <a:prstGeom prst="rect">
            <a:avLst/>
          </a:prstGeom>
          <a:noFill/>
          <a:ln>
            <a:noFill/>
          </a:ln>
        </p:spPr>
        <p:txBody>
          <a:bodyPr wrap="none" rtlCol="0">
            <a:spAutoFit/>
          </a:bodyPr>
          <a:lstStyle/>
          <a:p>
            <a:r>
              <a:rPr lang="en-US" altLang="ja-JP" sz="2000" dirty="0" smtClean="0">
                <a:solidFill>
                  <a:schemeClr val="bg2">
                    <a:lumMod val="25000"/>
                  </a:schemeClr>
                </a:solidFill>
              </a:rPr>
              <a:t>【3】</a:t>
            </a:r>
            <a:r>
              <a:rPr lang="ja-JP" altLang="en-US" sz="2000" dirty="0">
                <a:solidFill>
                  <a:schemeClr val="bg2">
                    <a:lumMod val="25000"/>
                  </a:schemeClr>
                </a:solidFill>
              </a:rPr>
              <a:t>コース</a:t>
            </a:r>
            <a:r>
              <a:rPr lang="ja-JP" altLang="en-US" sz="2000" dirty="0" smtClean="0">
                <a:solidFill>
                  <a:schemeClr val="bg2">
                    <a:lumMod val="25000"/>
                  </a:schemeClr>
                </a:solidFill>
              </a:rPr>
              <a:t>と技術の対応</a:t>
            </a:r>
            <a:endParaRPr lang="en-US" altLang="ja-JP" sz="2000" dirty="0" smtClean="0">
              <a:solidFill>
                <a:schemeClr val="bg2">
                  <a:lumMod val="25000"/>
                </a:schemeClr>
              </a:solidFill>
            </a:endParaRPr>
          </a:p>
        </p:txBody>
      </p:sp>
      <p:sp>
        <p:nvSpPr>
          <p:cNvPr id="813" name="円/楕円 812"/>
          <p:cNvSpPr/>
          <p:nvPr/>
        </p:nvSpPr>
        <p:spPr>
          <a:xfrm rot="19320000">
            <a:off x="35274" y="1638275"/>
            <a:ext cx="345667" cy="343241"/>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14" name="円/楕円 813"/>
          <p:cNvSpPr/>
          <p:nvPr/>
        </p:nvSpPr>
        <p:spPr>
          <a:xfrm rot="19320000">
            <a:off x="116000" y="1702202"/>
            <a:ext cx="187455" cy="18745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15" name="円/楕円 814"/>
          <p:cNvSpPr/>
          <p:nvPr/>
        </p:nvSpPr>
        <p:spPr>
          <a:xfrm rot="19320000">
            <a:off x="58617" y="1657518"/>
            <a:ext cx="302223" cy="30222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aphicFrame>
        <p:nvGraphicFramePr>
          <p:cNvPr id="816" name="表 815"/>
          <p:cNvGraphicFramePr>
            <a:graphicFrameLocks noGrp="1"/>
          </p:cNvGraphicFramePr>
          <p:nvPr>
            <p:extLst>
              <p:ext uri="{D42A27DB-BD31-4B8C-83A1-F6EECF244321}">
                <p14:modId xmlns:p14="http://schemas.microsoft.com/office/powerpoint/2010/main" val="710252913"/>
              </p:ext>
            </p:extLst>
          </p:nvPr>
        </p:nvGraphicFramePr>
        <p:xfrm>
          <a:off x="7564840" y="1950147"/>
          <a:ext cx="5940596" cy="3035108"/>
        </p:xfrm>
        <a:graphic>
          <a:graphicData uri="http://schemas.openxmlformats.org/drawingml/2006/table">
            <a:tbl>
              <a:tblPr firstRow="1" firstCol="1" bandRow="1">
                <a:tableStyleId>{5C22544A-7EE6-4342-B048-85BDC9FD1C3A}</a:tableStyleId>
              </a:tblPr>
              <a:tblGrid>
                <a:gridCol w="1013996"/>
                <a:gridCol w="703800"/>
                <a:gridCol w="703800"/>
                <a:gridCol w="703800"/>
                <a:gridCol w="703800"/>
                <a:gridCol w="703800"/>
                <a:gridCol w="703800"/>
                <a:gridCol w="703800"/>
              </a:tblGrid>
              <a:tr h="481622">
                <a:tc>
                  <a:txBody>
                    <a:bodyPr/>
                    <a:lstStyle/>
                    <a:p>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E82"/>
                    </a:solidFill>
                  </a:tcPr>
                </a:tc>
                <a:tc>
                  <a:txBody>
                    <a:bodyPr/>
                    <a:lstStyle/>
                    <a:p>
                      <a:pPr algn="ctr"/>
                      <a:endParaRPr kumimoji="1" lang="en-US" altLang="ja-JP" sz="900"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E82"/>
                    </a:solidFill>
                  </a:tcPr>
                </a:tc>
                <a:tc>
                  <a:txBody>
                    <a:bodyPr/>
                    <a:lstStyle/>
                    <a:p>
                      <a:pPr algn="ctr"/>
                      <a:endParaRPr kumimoji="1" lang="ja-JP"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E82"/>
                    </a:solidFill>
                  </a:tcPr>
                </a:tc>
                <a:tc>
                  <a:txBody>
                    <a:bodyPr/>
                    <a:lstStyle/>
                    <a:p>
                      <a:pPr algn="ctr"/>
                      <a:endParaRPr kumimoji="1" lang="ja-JP"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E82"/>
                    </a:solidFill>
                  </a:tcPr>
                </a:tc>
                <a:tc>
                  <a:txBody>
                    <a:bodyPr/>
                    <a:lstStyle/>
                    <a:p>
                      <a:pPr algn="ctr"/>
                      <a:endParaRPr kumimoji="1" lang="ja-JP"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E82"/>
                    </a:solidFill>
                  </a:tcPr>
                </a:tc>
                <a:tc>
                  <a:txBody>
                    <a:bodyPr/>
                    <a:lstStyle/>
                    <a:p>
                      <a:pPr algn="ctr"/>
                      <a:endParaRPr kumimoji="1" lang="en-US" altLang="ja-JP" sz="900" dirty="0" smtClean="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E82"/>
                    </a:solidFill>
                  </a:tcPr>
                </a:tc>
                <a:tc>
                  <a:txBody>
                    <a:bodyPr/>
                    <a:lstStyle/>
                    <a:p>
                      <a:pPr algn="ctr"/>
                      <a:endParaRPr kumimoji="1" lang="ja-JP" altLang="en-US" sz="9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r>
              <a:tr h="196422">
                <a:tc>
                  <a:txBody>
                    <a:bodyPr/>
                    <a:lstStyle/>
                    <a:p>
                      <a:pPr algn="ctr"/>
                      <a:r>
                        <a:rPr kumimoji="1" lang="ja-JP" altLang="en-US" sz="800" dirty="0" smtClean="0">
                          <a:solidFill>
                            <a:schemeClr val="tx1"/>
                          </a:solidFill>
                        </a:rPr>
                        <a:t>ライントレース走行</a:t>
                      </a:r>
                      <a:endParaRPr kumimoji="1" lang="en-US" altLang="ja-JP" sz="800" dirty="0" smtClean="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指定走行</a:t>
                      </a:r>
                      <a:endParaRPr kumimoji="1" lang="en-US" altLang="ja-JP" sz="800" dirty="0" smtClean="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r>
                        <a:rPr kumimoji="1" lang="ja-JP" altLang="en-US" sz="1000" b="1" dirty="0" smtClean="0">
                          <a:latin typeface="+mn-ea"/>
                          <a:ea typeface="+mn-ea"/>
                        </a:rPr>
                        <a:t>○</a:t>
                      </a: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段差越え</a:t>
                      </a:r>
                      <a:endParaRPr kumimoji="1" lang="en-US" altLang="ja-JP" sz="800" dirty="0" smtClean="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r>
                        <a:rPr kumimoji="1" lang="ja-JP" altLang="en-US" sz="1000" b="1" dirty="0" smtClean="0">
                          <a:latin typeface="+mn-ea"/>
                          <a:ea typeface="+mn-ea"/>
                        </a:rPr>
                        <a:t>○</a:t>
                      </a: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前輪上げ</a:t>
                      </a:r>
                      <a:endParaRPr kumimoji="1" lang="en-US" altLang="ja-JP" sz="800" dirty="0" smtClean="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ライン探索</a:t>
                      </a:r>
                      <a:endParaRPr kumimoji="1" lang="en-US" altLang="ja-JP" sz="800" dirty="0" smtClean="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差動制御</a:t>
                      </a:r>
                      <a:endParaRPr kumimoji="1" lang="en-US" altLang="ja-JP" sz="800" dirty="0" smtClean="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加減速補正</a:t>
                      </a:r>
                      <a:endParaRPr kumimoji="1" lang="en-US" altLang="ja-JP" sz="800" dirty="0" smtClean="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バーコードリーダー</a:t>
                      </a:r>
                      <a:endParaRPr kumimoji="1" lang="en-US" altLang="ja-JP" sz="800" dirty="0" smtClean="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r>
                        <a:rPr kumimoji="1" lang="ja-JP" altLang="en-US" sz="1000" b="1" dirty="0" smtClean="0">
                          <a:latin typeface="+mn-ea"/>
                          <a:ea typeface="+mn-ea"/>
                        </a:rPr>
                        <a:t>○</a:t>
                      </a: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障害物検知</a:t>
                      </a:r>
                      <a:endParaRPr kumimoji="1" lang="ja-JP" altLang="en-US" sz="800" dirty="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r>
                        <a:rPr kumimoji="1" lang="ja-JP" altLang="en-US" sz="1000" b="1" dirty="0" smtClean="0">
                          <a:latin typeface="+mn-ea"/>
                          <a:ea typeface="+mn-ea"/>
                        </a:rPr>
                        <a:t>○</a:t>
                      </a: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走行距離検知</a:t>
                      </a:r>
                      <a:endParaRPr kumimoji="1" lang="ja-JP" altLang="en-US" sz="800" dirty="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ステアリング検知</a:t>
                      </a:r>
                      <a:endParaRPr kumimoji="1" lang="ja-JP" altLang="en-US" sz="800" dirty="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r>
                        <a:rPr kumimoji="1" lang="ja-JP" altLang="en-US" sz="1000" b="1" dirty="0" smtClean="0">
                          <a:latin typeface="+mn-ea"/>
                          <a:ea typeface="+mn-ea"/>
                        </a:rPr>
                        <a:t>○</a:t>
                      </a: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時間検知</a:t>
                      </a:r>
                      <a:endParaRPr kumimoji="1" lang="ja-JP" altLang="en-US" sz="800" dirty="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r h="196422">
                <a:tc>
                  <a:txBody>
                    <a:bodyPr/>
                    <a:lstStyle/>
                    <a:p>
                      <a:pPr algn="ctr"/>
                      <a:r>
                        <a:rPr kumimoji="1" lang="ja-JP" altLang="en-US" sz="800" dirty="0" smtClean="0">
                          <a:solidFill>
                            <a:schemeClr val="tx1"/>
                          </a:solidFill>
                        </a:rPr>
                        <a:t>方向検知</a:t>
                      </a:r>
                      <a:endParaRPr kumimoji="1" lang="ja-JP" altLang="en-US" sz="800" dirty="0">
                        <a:solidFill>
                          <a:schemeClr val="tx1"/>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F2FF"/>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r>
                        <a:rPr kumimoji="1" lang="ja-JP" altLang="en-US" sz="1000" b="1" dirty="0" smtClean="0">
                          <a:latin typeface="+mn-ea"/>
                          <a:ea typeface="+mn-ea"/>
                        </a:rPr>
                        <a:t>○</a:t>
                      </a: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en-US" altLang="ja-JP" sz="1000" b="1" dirty="0" smtClean="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c>
                  <a:txBody>
                    <a:bodyPr/>
                    <a:lstStyle/>
                    <a:p>
                      <a:pPr algn="ctr"/>
                      <a:endParaRPr kumimoji="1" lang="ja-JP" altLang="en-US" sz="1000" b="1" dirty="0">
                        <a:latin typeface="+mn-ea"/>
                        <a:ea typeface="+mn-ea"/>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tr>
            </a:tbl>
          </a:graphicData>
        </a:graphic>
      </p:graphicFrame>
      <p:sp>
        <p:nvSpPr>
          <p:cNvPr id="817" name="テキスト ボックス 816"/>
          <p:cNvSpPr txBox="1"/>
          <p:nvPr/>
        </p:nvSpPr>
        <p:spPr>
          <a:xfrm>
            <a:off x="12288932" y="1736763"/>
            <a:ext cx="80060" cy="233810"/>
          </a:xfrm>
          <a:prstGeom prst="rect">
            <a:avLst/>
          </a:prstGeom>
          <a:noFill/>
        </p:spPr>
        <p:txBody>
          <a:bodyPr wrap="square" rtlCol="0">
            <a:spAutoFit/>
          </a:bodyPr>
          <a:lstStyle/>
          <a:p>
            <a:endParaRPr kumimoji="1" lang="ja-JP" altLang="en-US" sz="900" dirty="0"/>
          </a:p>
        </p:txBody>
      </p:sp>
      <p:grpSp>
        <p:nvGrpSpPr>
          <p:cNvPr id="827" name="グループ化 826"/>
          <p:cNvGrpSpPr/>
          <p:nvPr/>
        </p:nvGrpSpPr>
        <p:grpSpPr>
          <a:xfrm>
            <a:off x="8684564" y="2078442"/>
            <a:ext cx="512997" cy="325403"/>
            <a:chOff x="9203380" y="6932981"/>
            <a:chExt cx="512091" cy="321259"/>
          </a:xfrm>
        </p:grpSpPr>
        <p:grpSp>
          <p:nvGrpSpPr>
            <p:cNvPr id="829" name="グループ化 828"/>
            <p:cNvGrpSpPr/>
            <p:nvPr/>
          </p:nvGrpSpPr>
          <p:grpSpPr>
            <a:xfrm>
              <a:off x="9203380" y="6932981"/>
              <a:ext cx="321761" cy="321259"/>
              <a:chOff x="258810" y="317208"/>
              <a:chExt cx="4302962" cy="4296238"/>
            </a:xfrm>
          </p:grpSpPr>
          <p:grpSp>
            <p:nvGrpSpPr>
              <p:cNvPr id="839" name="グループ化 838"/>
              <p:cNvGrpSpPr/>
              <p:nvPr/>
            </p:nvGrpSpPr>
            <p:grpSpPr>
              <a:xfrm>
                <a:off x="258810" y="317208"/>
                <a:ext cx="4302962" cy="4296238"/>
                <a:chOff x="258810" y="317208"/>
                <a:chExt cx="4302962" cy="4296238"/>
              </a:xfrm>
            </p:grpSpPr>
            <p:sp>
              <p:nvSpPr>
                <p:cNvPr id="844" name="正方形/長方形 843"/>
                <p:cNvSpPr/>
                <p:nvPr/>
              </p:nvSpPr>
              <p:spPr>
                <a:xfrm>
                  <a:off x="263236" y="319335"/>
                  <a:ext cx="4294110" cy="4294110"/>
                </a:xfrm>
                <a:prstGeom prst="rect">
                  <a:avLst/>
                </a:prstGeom>
                <a:blipFill>
                  <a:blip r:embed="rId4"/>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5" name="正方形/長方形 844"/>
                <p:cNvSpPr/>
                <p:nvPr/>
              </p:nvSpPr>
              <p:spPr>
                <a:xfrm>
                  <a:off x="484909" y="319336"/>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6" name="正方形/長方形 845"/>
                <p:cNvSpPr/>
                <p:nvPr/>
              </p:nvSpPr>
              <p:spPr>
                <a:xfrm>
                  <a:off x="4212273" y="319335"/>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7" name="正方形/長方形 846"/>
                <p:cNvSpPr/>
                <p:nvPr/>
              </p:nvSpPr>
              <p:spPr>
                <a:xfrm>
                  <a:off x="3299160" y="317208"/>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8" name="正方形/長方形 847"/>
                <p:cNvSpPr/>
                <p:nvPr/>
              </p:nvSpPr>
              <p:spPr>
                <a:xfrm>
                  <a:off x="2343520" y="317208"/>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9" name="正方形/長方形 848"/>
                <p:cNvSpPr/>
                <p:nvPr/>
              </p:nvSpPr>
              <p:spPr>
                <a:xfrm>
                  <a:off x="1431453" y="317208"/>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0" name="正方形/長方形 849"/>
                <p:cNvSpPr/>
                <p:nvPr/>
              </p:nvSpPr>
              <p:spPr>
                <a:xfrm rot="5400000">
                  <a:off x="2343520" y="2186247"/>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1" name="正方形/長方形 850"/>
                <p:cNvSpPr/>
                <p:nvPr/>
              </p:nvSpPr>
              <p:spPr>
                <a:xfrm rot="5400000">
                  <a:off x="2343519" y="317208"/>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2" name="正方形/長方形 851"/>
                <p:cNvSpPr/>
                <p:nvPr/>
              </p:nvSpPr>
              <p:spPr>
                <a:xfrm rot="5400000">
                  <a:off x="2352371" y="-1551831"/>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3" name="正方形/長方形 852"/>
                <p:cNvSpPr/>
                <p:nvPr/>
              </p:nvSpPr>
              <p:spPr>
                <a:xfrm rot="5400000">
                  <a:off x="2352371" y="-617312"/>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4" name="正方形/長方形 853"/>
                <p:cNvSpPr/>
                <p:nvPr/>
              </p:nvSpPr>
              <p:spPr>
                <a:xfrm rot="5400000">
                  <a:off x="2352371" y="1253143"/>
                  <a:ext cx="124691" cy="429411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40" name="円/楕円 839"/>
              <p:cNvSpPr/>
              <p:nvPr/>
            </p:nvSpPr>
            <p:spPr>
              <a:xfrm>
                <a:off x="3513993" y="2584437"/>
                <a:ext cx="657225" cy="657225"/>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1" name="円/楕円 840"/>
              <p:cNvSpPr/>
              <p:nvPr/>
            </p:nvSpPr>
            <p:spPr>
              <a:xfrm>
                <a:off x="2551793" y="713023"/>
                <a:ext cx="657225" cy="657225"/>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2" name="円/楕円 841"/>
              <p:cNvSpPr/>
              <p:nvPr/>
            </p:nvSpPr>
            <p:spPr>
              <a:xfrm>
                <a:off x="1640344" y="1672082"/>
                <a:ext cx="657225" cy="657225"/>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3" name="円/楕円 842"/>
              <p:cNvSpPr/>
              <p:nvPr/>
            </p:nvSpPr>
            <p:spPr>
              <a:xfrm>
                <a:off x="650655" y="1713148"/>
                <a:ext cx="657225" cy="657225"/>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0" name="グループ化 829"/>
            <p:cNvGrpSpPr/>
            <p:nvPr/>
          </p:nvGrpSpPr>
          <p:grpSpPr>
            <a:xfrm>
              <a:off x="9543596" y="6935873"/>
              <a:ext cx="171875" cy="312567"/>
              <a:chOff x="5297677" y="1467396"/>
              <a:chExt cx="1728787" cy="3143922"/>
            </a:xfrm>
          </p:grpSpPr>
          <p:sp>
            <p:nvSpPr>
              <p:cNvPr id="831" name="正方形/長方形 830"/>
              <p:cNvSpPr/>
              <p:nvPr/>
            </p:nvSpPr>
            <p:spPr>
              <a:xfrm>
                <a:off x="5297677" y="1467396"/>
                <a:ext cx="1728787" cy="3143922"/>
              </a:xfrm>
              <a:prstGeom prst="rect">
                <a:avLst/>
              </a:prstGeom>
              <a:blipFill>
                <a:blip r:embed="rId4"/>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2" name="正方形/長方形 831"/>
              <p:cNvSpPr/>
              <p:nvPr/>
            </p:nvSpPr>
            <p:spPr>
              <a:xfrm>
                <a:off x="6095700" y="1467396"/>
                <a:ext cx="132859" cy="3143922"/>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3" name="グループ化 832"/>
              <p:cNvGrpSpPr/>
              <p:nvPr/>
            </p:nvGrpSpPr>
            <p:grpSpPr>
              <a:xfrm>
                <a:off x="5754933" y="2198453"/>
                <a:ext cx="818604" cy="1643062"/>
                <a:chOff x="5754933" y="2198453"/>
                <a:chExt cx="818604" cy="1643062"/>
              </a:xfrm>
            </p:grpSpPr>
            <p:sp>
              <p:nvSpPr>
                <p:cNvPr id="834" name="正方形/長方形 833"/>
                <p:cNvSpPr/>
                <p:nvPr/>
              </p:nvSpPr>
              <p:spPr>
                <a:xfrm>
                  <a:off x="5754935" y="2198453"/>
                  <a:ext cx="814387" cy="164306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5" name="正方形/長方形 834"/>
                <p:cNvSpPr/>
                <p:nvPr/>
              </p:nvSpPr>
              <p:spPr>
                <a:xfrm>
                  <a:off x="5754934" y="2427177"/>
                  <a:ext cx="814387" cy="208536"/>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6" name="正方形/長方形 835"/>
                <p:cNvSpPr/>
                <p:nvPr/>
              </p:nvSpPr>
              <p:spPr>
                <a:xfrm>
                  <a:off x="5754933" y="3237190"/>
                  <a:ext cx="814387" cy="195943"/>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7" name="正方形/長方形 836"/>
                <p:cNvSpPr/>
                <p:nvPr/>
              </p:nvSpPr>
              <p:spPr>
                <a:xfrm>
                  <a:off x="5754933" y="3561226"/>
                  <a:ext cx="814387" cy="132948"/>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8" name="正方形/長方形 837"/>
                <p:cNvSpPr/>
                <p:nvPr/>
              </p:nvSpPr>
              <p:spPr>
                <a:xfrm>
                  <a:off x="5759150" y="2972883"/>
                  <a:ext cx="814387" cy="132948"/>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856" name="グループ化 855"/>
          <p:cNvGrpSpPr/>
          <p:nvPr/>
        </p:nvGrpSpPr>
        <p:grpSpPr>
          <a:xfrm>
            <a:off x="9399718" y="2057272"/>
            <a:ext cx="521650" cy="346412"/>
            <a:chOff x="7354735" y="3529013"/>
            <a:chExt cx="4518178" cy="3049240"/>
          </a:xfrm>
        </p:grpSpPr>
        <p:sp>
          <p:nvSpPr>
            <p:cNvPr id="858" name="角丸四角形 857"/>
            <p:cNvSpPr/>
            <p:nvPr/>
          </p:nvSpPr>
          <p:spPr>
            <a:xfrm>
              <a:off x="7354735" y="3529013"/>
              <a:ext cx="4518178" cy="3049240"/>
            </a:xfrm>
            <a:prstGeom prst="roundRect">
              <a:avLst/>
            </a:prstGeom>
            <a:solidFill>
              <a:schemeClr val="accent5">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9" name="角丸四角形 858"/>
            <p:cNvSpPr/>
            <p:nvPr/>
          </p:nvSpPr>
          <p:spPr>
            <a:xfrm>
              <a:off x="7548442" y="3698635"/>
              <a:ext cx="4153020" cy="2677570"/>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0" name="正方形/長方形 859"/>
            <p:cNvSpPr/>
            <p:nvPr/>
          </p:nvSpPr>
          <p:spPr>
            <a:xfrm>
              <a:off x="8727999" y="3698154"/>
              <a:ext cx="1771650" cy="2678051"/>
            </a:xfrm>
            <a:prstGeom prst="rect">
              <a:avLst/>
            </a:prstGeom>
            <a:blipFill>
              <a:blip r:embed="rId4"/>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1" name="直線コネクタ 860"/>
            <p:cNvCxnSpPr/>
            <p:nvPr/>
          </p:nvCxnSpPr>
          <p:spPr>
            <a:xfrm>
              <a:off x="9613824" y="3712923"/>
              <a:ext cx="0" cy="2663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3" name="グループ化 862"/>
          <p:cNvGrpSpPr/>
          <p:nvPr/>
        </p:nvGrpSpPr>
        <p:grpSpPr>
          <a:xfrm rot="10800000" flipH="1">
            <a:off x="10120527" y="2052890"/>
            <a:ext cx="504171" cy="352270"/>
            <a:chOff x="4274618" y="4714875"/>
            <a:chExt cx="2754832" cy="1903680"/>
          </a:xfrm>
        </p:grpSpPr>
        <p:grpSp>
          <p:nvGrpSpPr>
            <p:cNvPr id="865" name="グループ化 864"/>
            <p:cNvGrpSpPr/>
            <p:nvPr/>
          </p:nvGrpSpPr>
          <p:grpSpPr>
            <a:xfrm>
              <a:off x="4274618" y="4714875"/>
              <a:ext cx="2754832" cy="1903680"/>
              <a:chOff x="4274618" y="4714875"/>
              <a:chExt cx="2754832" cy="1903680"/>
            </a:xfrm>
          </p:grpSpPr>
          <p:sp>
            <p:nvSpPr>
              <p:cNvPr id="867" name="正方形/長方形 866"/>
              <p:cNvSpPr/>
              <p:nvPr/>
            </p:nvSpPr>
            <p:spPr>
              <a:xfrm>
                <a:off x="4274618" y="5532705"/>
                <a:ext cx="1700441" cy="1085850"/>
              </a:xfrm>
              <a:prstGeom prst="rect">
                <a:avLst/>
              </a:prstGeom>
              <a:blipFill>
                <a:blip r:embed="rId4"/>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8" name="正方形/長方形 867"/>
              <p:cNvSpPr/>
              <p:nvPr/>
            </p:nvSpPr>
            <p:spPr>
              <a:xfrm>
                <a:off x="5969442" y="4714875"/>
                <a:ext cx="1060008" cy="1903680"/>
              </a:xfrm>
              <a:prstGeom prst="rect">
                <a:avLst/>
              </a:prstGeom>
              <a:blipFill>
                <a:blip r:embed="rId4"/>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9" name="正方形/長方形 868"/>
              <p:cNvSpPr/>
              <p:nvPr/>
            </p:nvSpPr>
            <p:spPr>
              <a:xfrm>
                <a:off x="4274618" y="6033707"/>
                <a:ext cx="2754832" cy="80712"/>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0" name="正方形/長方形 869"/>
              <p:cNvSpPr/>
              <p:nvPr/>
            </p:nvSpPr>
            <p:spPr>
              <a:xfrm rot="16200000">
                <a:off x="5838040" y="5331771"/>
                <a:ext cx="1315736" cy="88136"/>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66" name="正方形/長方形 865"/>
            <p:cNvSpPr/>
            <p:nvPr/>
          </p:nvSpPr>
          <p:spPr>
            <a:xfrm>
              <a:off x="4274619" y="5880088"/>
              <a:ext cx="141634" cy="38795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dirty="0">
                <a:solidFill>
                  <a:srgbClr val="00FFFF"/>
                </a:solidFill>
              </a:endParaRPr>
            </a:p>
          </p:txBody>
        </p:sp>
      </p:grpSp>
      <p:grpSp>
        <p:nvGrpSpPr>
          <p:cNvPr id="873" name="グループ化 872"/>
          <p:cNvGrpSpPr/>
          <p:nvPr/>
        </p:nvGrpSpPr>
        <p:grpSpPr>
          <a:xfrm rot="16200000">
            <a:off x="10889742" y="1997660"/>
            <a:ext cx="316473" cy="469492"/>
            <a:chOff x="9634835" y="3400198"/>
            <a:chExt cx="1080790" cy="1571852"/>
          </a:xfrm>
        </p:grpSpPr>
        <p:sp>
          <p:nvSpPr>
            <p:cNvPr id="875" name="正方形/長方形 874"/>
            <p:cNvSpPr/>
            <p:nvPr/>
          </p:nvSpPr>
          <p:spPr>
            <a:xfrm>
              <a:off x="9634835" y="3400198"/>
              <a:ext cx="1080790" cy="1571852"/>
            </a:xfrm>
            <a:prstGeom prst="rect">
              <a:avLst/>
            </a:prstGeom>
            <a:blipFill>
              <a:blip r:embed="rId5"/>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6" name="正方形/長方形 875"/>
            <p:cNvSpPr/>
            <p:nvPr/>
          </p:nvSpPr>
          <p:spPr>
            <a:xfrm>
              <a:off x="9758363" y="3528000"/>
              <a:ext cx="828675" cy="144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78" name="グループ化 877"/>
          <p:cNvGrpSpPr/>
          <p:nvPr/>
        </p:nvGrpSpPr>
        <p:grpSpPr>
          <a:xfrm rot="16200000">
            <a:off x="11585258" y="1996880"/>
            <a:ext cx="319707" cy="474289"/>
            <a:chOff x="10730344" y="3482365"/>
            <a:chExt cx="1080790" cy="1571852"/>
          </a:xfrm>
        </p:grpSpPr>
        <p:sp>
          <p:nvSpPr>
            <p:cNvPr id="880" name="正方形/長方形 879"/>
            <p:cNvSpPr/>
            <p:nvPr/>
          </p:nvSpPr>
          <p:spPr>
            <a:xfrm>
              <a:off x="10730344" y="3482365"/>
              <a:ext cx="1080790" cy="1571852"/>
            </a:xfrm>
            <a:prstGeom prst="rect">
              <a:avLst/>
            </a:prstGeom>
            <a:blipFill>
              <a:blip r:embed="rId5"/>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1" name="正方形/長方形 880"/>
            <p:cNvSpPr/>
            <p:nvPr/>
          </p:nvSpPr>
          <p:spPr>
            <a:xfrm>
              <a:off x="10842856" y="3610168"/>
              <a:ext cx="968278" cy="1331999"/>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83" name="図 882"/>
          <p:cNvPicPr>
            <a:picLocks noChangeAspect="1"/>
          </p:cNvPicPr>
          <p:nvPr/>
        </p:nvPicPr>
        <p:blipFill>
          <a:blip r:embed="rId6"/>
          <a:stretch>
            <a:fillRect/>
          </a:stretch>
        </p:blipFill>
        <p:spPr>
          <a:xfrm>
            <a:off x="12893254" y="2050441"/>
            <a:ext cx="524441" cy="372129"/>
          </a:xfrm>
          <a:prstGeom prst="rect">
            <a:avLst/>
          </a:prstGeom>
        </p:spPr>
      </p:pic>
      <p:graphicFrame>
        <p:nvGraphicFramePr>
          <p:cNvPr id="885" name="表 884"/>
          <p:cNvGraphicFramePr>
            <a:graphicFrameLocks noGrp="1"/>
          </p:cNvGraphicFramePr>
          <p:nvPr>
            <p:extLst>
              <p:ext uri="{D42A27DB-BD31-4B8C-83A1-F6EECF244321}">
                <p14:modId xmlns:p14="http://schemas.microsoft.com/office/powerpoint/2010/main" val="4082966220"/>
              </p:ext>
            </p:extLst>
          </p:nvPr>
        </p:nvGraphicFramePr>
        <p:xfrm>
          <a:off x="3440676" y="1581996"/>
          <a:ext cx="4064904" cy="3406975"/>
        </p:xfrm>
        <a:graphic>
          <a:graphicData uri="http://schemas.openxmlformats.org/drawingml/2006/table">
            <a:tbl>
              <a:tblPr firstRow="1" bandRow="1">
                <a:tableStyleId>{F5AB1C69-6EDB-4FF4-983F-18BD219EF322}</a:tableStyleId>
              </a:tblPr>
              <a:tblGrid>
                <a:gridCol w="733950"/>
                <a:gridCol w="3330954"/>
              </a:tblGrid>
              <a:tr h="273123">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ＵＣ名</a:t>
                      </a:r>
                    </a:p>
                  </a:txBody>
                  <a:tcPr marL="103067" marR="103067" marT="51534" marB="51534" anchor="ctr">
                    <a:solidFill>
                      <a:schemeClr val="bg1">
                        <a:lumMod val="6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コースを走行する</a:t>
                      </a:r>
                      <a:endParaRPr kumimoji="1" lang="en-US" altLang="ja-JP" sz="1100" dirty="0" smtClean="0"/>
                    </a:p>
                  </a:txBody>
                  <a:tcPr marL="103067" marR="103067" marT="51534" marB="51534" anchor="ctr">
                    <a:solidFill>
                      <a:schemeClr val="bg1">
                        <a:lumMod val="65000"/>
                      </a:schemeClr>
                    </a:solidFill>
                  </a:tcPr>
                </a:tc>
              </a:tr>
              <a:tr h="257747">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アクター</a:t>
                      </a:r>
                    </a:p>
                  </a:txBody>
                  <a:tcPr marL="103067" marR="103067" marT="51534" marB="51534">
                    <a:solidFill>
                      <a:schemeClr val="bg2"/>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競技者</a:t>
                      </a:r>
                    </a:p>
                  </a:txBody>
                  <a:tcPr marL="103067" marR="103067" marT="51534" marB="51534">
                    <a:solidFill>
                      <a:schemeClr val="bg2"/>
                    </a:solidFill>
                  </a:tcPr>
                </a:tc>
              </a:tr>
              <a:tr h="257747">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事前条件</a:t>
                      </a:r>
                    </a:p>
                  </a:txBody>
                  <a:tcPr marL="103067" marR="103067" marT="51534" marB="51534">
                    <a:solidFill>
                      <a:schemeClr val="bg1">
                        <a:lumMod val="9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キャリブレーションが完了している</a:t>
                      </a:r>
                    </a:p>
                  </a:txBody>
                  <a:tcPr marL="103067" marR="103067" marT="51534" marB="51534">
                    <a:solidFill>
                      <a:schemeClr val="bg1">
                        <a:lumMod val="95000"/>
                      </a:schemeClr>
                    </a:solidFill>
                  </a:tcPr>
                </a:tc>
              </a:tr>
              <a:tr h="257747">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事後条件</a:t>
                      </a:r>
                    </a:p>
                  </a:txBody>
                  <a:tcPr marL="103067" marR="103067" marT="51534" marB="51534">
                    <a:solidFill>
                      <a:schemeClr val="bg2"/>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smtClean="0">
                          <a:solidFill>
                            <a:schemeClr val="tx1"/>
                          </a:solidFill>
                        </a:rPr>
                        <a:t>サーボモータがすべて停止している</a:t>
                      </a:r>
                    </a:p>
                  </a:txBody>
                  <a:tcPr marL="103067" marR="103067" marT="51534" marB="51534">
                    <a:solidFill>
                      <a:schemeClr val="bg2"/>
                    </a:solidFill>
                  </a:tcPr>
                </a:tc>
              </a:tr>
              <a:tr h="1487825">
                <a:tc>
                  <a:txBody>
                    <a:bodyPr/>
                    <a:lstStyle/>
                    <a:p>
                      <a:r>
                        <a:rPr kumimoji="1" lang="ja-JP" altLang="en-US" sz="1000" b="0" dirty="0" smtClean="0">
                          <a:solidFill>
                            <a:schemeClr val="tx1"/>
                          </a:solidFill>
                        </a:rPr>
                        <a:t>基本系列</a:t>
                      </a:r>
                      <a:endParaRPr kumimoji="1" lang="en-US" altLang="ja-JP" sz="1000" b="0" dirty="0" smtClean="0">
                        <a:solidFill>
                          <a:schemeClr val="tx1"/>
                        </a:solidFill>
                      </a:endParaRPr>
                    </a:p>
                  </a:txBody>
                  <a:tcPr marL="103067" marR="103067" marT="51534" marB="51534">
                    <a:solidFill>
                      <a:schemeClr val="bg1">
                        <a:lumMod val="95000"/>
                      </a:schemeClr>
                    </a:solidFill>
                  </a:tcPr>
                </a:tc>
                <a:tc>
                  <a:txBody>
                    <a:bodyPr/>
                    <a:lstStyle/>
                    <a:p>
                      <a:r>
                        <a:rPr kumimoji="1" lang="ja-JP" altLang="en-US" sz="1000" b="0" dirty="0" smtClean="0">
                          <a:solidFill>
                            <a:schemeClr val="tx1"/>
                          </a:solidFill>
                        </a:rPr>
                        <a:t>①競技者は走行を要求する</a:t>
                      </a:r>
                      <a:endParaRPr kumimoji="1" lang="en-US" altLang="ja-JP" sz="1000" b="0" dirty="0" smtClean="0">
                        <a:solidFill>
                          <a:schemeClr val="tx1"/>
                        </a:solidFill>
                      </a:endParaRPr>
                    </a:p>
                    <a:p>
                      <a:r>
                        <a:rPr kumimoji="1" lang="ja-JP" altLang="en-US" sz="1000" b="0" dirty="0" smtClean="0">
                          <a:solidFill>
                            <a:schemeClr val="tx1"/>
                          </a:solidFill>
                        </a:rPr>
                        <a:t>②システムは走行区画を把握する</a:t>
                      </a:r>
                      <a:endParaRPr kumimoji="1" lang="en-US" altLang="ja-JP" sz="1000" b="0" dirty="0" smtClean="0">
                        <a:solidFill>
                          <a:schemeClr val="tx1"/>
                        </a:solidFill>
                      </a:endParaRPr>
                    </a:p>
                    <a:p>
                      <a:r>
                        <a:rPr kumimoji="1" lang="ja-JP" altLang="en-US" sz="1000" b="0" dirty="0" smtClean="0">
                          <a:solidFill>
                            <a:schemeClr val="tx1"/>
                          </a:solidFill>
                        </a:rPr>
                        <a:t>③システムは走行区画の走行方法と終了条件を判断する</a:t>
                      </a:r>
                      <a:endParaRPr kumimoji="1" lang="en-US" altLang="ja-JP" sz="1000" b="0" dirty="0" smtClean="0">
                        <a:solidFill>
                          <a:schemeClr val="tx1"/>
                        </a:solidFill>
                      </a:endParaRPr>
                    </a:p>
                    <a:p>
                      <a:r>
                        <a:rPr kumimoji="1" lang="ja-JP" altLang="en-US" sz="1000" b="0" dirty="0" smtClean="0">
                          <a:solidFill>
                            <a:schemeClr val="tx1"/>
                          </a:solidFill>
                        </a:rPr>
                        <a:t>④システムは走行方法に応じてサーボモータへの要求値を算出する</a:t>
                      </a:r>
                      <a:endParaRPr kumimoji="1" lang="en-US" altLang="ja-JP" sz="1000" b="0" dirty="0" smtClean="0">
                        <a:solidFill>
                          <a:schemeClr val="tx1"/>
                        </a:solidFill>
                      </a:endParaRPr>
                    </a:p>
                    <a:p>
                      <a:r>
                        <a:rPr kumimoji="1" lang="ja-JP" altLang="en-US" sz="1000" b="0" dirty="0" smtClean="0">
                          <a:solidFill>
                            <a:schemeClr val="tx1"/>
                          </a:solidFill>
                        </a:rPr>
                        <a:t>⑤システムは要求値からサーボモータへ制御を指示する</a:t>
                      </a:r>
                      <a:endParaRPr kumimoji="1" lang="en-US" altLang="ja-JP" sz="1000" b="0" dirty="0" smtClean="0">
                        <a:solidFill>
                          <a:schemeClr val="tx1"/>
                        </a:solidFill>
                      </a:endParaRPr>
                    </a:p>
                    <a:p>
                      <a:r>
                        <a:rPr kumimoji="1" lang="ja-JP" altLang="en-US" sz="1000" b="0" dirty="0" smtClean="0">
                          <a:solidFill>
                            <a:schemeClr val="tx1"/>
                          </a:solidFill>
                        </a:rPr>
                        <a:t>⑥システムは終了条件が満たされているか判定する</a:t>
                      </a:r>
                      <a:endParaRPr kumimoji="1" lang="en-US" altLang="ja-JP" sz="1000" b="0" dirty="0" smtClean="0">
                        <a:solidFill>
                          <a:schemeClr val="tx1"/>
                        </a:solidFill>
                      </a:endParaRPr>
                    </a:p>
                    <a:p>
                      <a:r>
                        <a:rPr kumimoji="1" lang="ja-JP" altLang="en-US" sz="1000" b="0" dirty="0" smtClean="0">
                          <a:solidFill>
                            <a:schemeClr val="tx1"/>
                          </a:solidFill>
                        </a:rPr>
                        <a:t>⑦システムは終了条件が満たされるまで②～⑥を繰り返す</a:t>
                      </a:r>
                      <a:endParaRPr kumimoji="1" lang="en-US" altLang="ja-JP" sz="1000" b="0" dirty="0" smtClean="0">
                        <a:solidFill>
                          <a:schemeClr val="tx1"/>
                        </a:solidFill>
                      </a:endParaRPr>
                    </a:p>
                    <a:p>
                      <a:r>
                        <a:rPr kumimoji="1" lang="ja-JP" altLang="en-US" sz="1000" b="0" dirty="0" smtClean="0">
                          <a:solidFill>
                            <a:schemeClr val="tx1"/>
                          </a:solidFill>
                        </a:rPr>
                        <a:t>⑧システムは次の走行区画へ移行する</a:t>
                      </a:r>
                      <a:endParaRPr kumimoji="1" lang="ja-JP" altLang="en-US" sz="1000" b="0" dirty="0">
                        <a:solidFill>
                          <a:schemeClr val="tx1"/>
                        </a:solidFill>
                      </a:endParaRPr>
                    </a:p>
                  </a:txBody>
                  <a:tcPr marL="103067" marR="103067" marT="51534" marB="51534">
                    <a:solidFill>
                      <a:schemeClr val="bg1">
                        <a:lumMod val="95000"/>
                      </a:schemeClr>
                    </a:solidFill>
                  </a:tcPr>
                </a:tc>
              </a:tr>
              <a:tr h="872786">
                <a:tc>
                  <a:txBody>
                    <a:bodyPr/>
                    <a:lstStyle/>
                    <a:p>
                      <a:r>
                        <a:rPr kumimoji="1" lang="ja-JP" altLang="en-US" sz="1000" dirty="0" smtClean="0">
                          <a:solidFill>
                            <a:schemeClr val="tx1"/>
                          </a:solidFill>
                        </a:rPr>
                        <a:t>代替系列</a:t>
                      </a:r>
                      <a:endParaRPr kumimoji="1" lang="en-US" altLang="ja-JP" sz="1000" dirty="0" smtClean="0">
                        <a:solidFill>
                          <a:schemeClr val="tx1"/>
                        </a:solidFill>
                      </a:endParaRPr>
                    </a:p>
                  </a:txBody>
                  <a:tcPr marL="103067" marR="103067" marT="51534" marB="51534"/>
                </a:tc>
                <a:tc>
                  <a:txBody>
                    <a:bodyPr/>
                    <a:lstStyle/>
                    <a:p>
                      <a:r>
                        <a:rPr kumimoji="1" lang="en-US" altLang="ja-JP" sz="1000" dirty="0" smtClean="0"/>
                        <a:t>Alt-1:</a:t>
                      </a:r>
                      <a:r>
                        <a:rPr kumimoji="1" lang="ja-JP" altLang="en-US" sz="1000" dirty="0" smtClean="0"/>
                        <a:t>次の走行区画が存在しなかった場合</a:t>
                      </a:r>
                      <a:endParaRPr kumimoji="1" lang="en-US" altLang="ja-JP" sz="1000" dirty="0" smtClean="0"/>
                    </a:p>
                    <a:p>
                      <a:r>
                        <a:rPr kumimoji="1" lang="ja-JP" altLang="en-US" sz="1000" dirty="0" smtClean="0"/>
                        <a:t>　　</a:t>
                      </a:r>
                      <a:r>
                        <a:rPr kumimoji="1" lang="ja-JP" altLang="en-US" sz="1000" baseline="0" dirty="0" smtClean="0"/>
                        <a:t> 　</a:t>
                      </a:r>
                      <a:r>
                        <a:rPr kumimoji="1" lang="en-US" altLang="ja-JP" sz="1000" baseline="0" dirty="0" smtClean="0"/>
                        <a:t>1.</a:t>
                      </a:r>
                      <a:r>
                        <a:rPr kumimoji="1" lang="ja-JP" altLang="en-US" sz="1000" baseline="0" dirty="0" smtClean="0"/>
                        <a:t>次の走行エリアへ移行する</a:t>
                      </a:r>
                      <a:endParaRPr kumimoji="1" lang="en-US" altLang="ja-JP" sz="1000" baseline="0" dirty="0" smtClean="0"/>
                    </a:p>
                    <a:p>
                      <a:r>
                        <a:rPr kumimoji="1" lang="ja-JP" altLang="en-US" sz="1000" baseline="0" dirty="0" smtClean="0"/>
                        <a:t>　　　 </a:t>
                      </a:r>
                      <a:r>
                        <a:rPr kumimoji="1" lang="en-US" altLang="ja-JP" sz="1000" baseline="0" dirty="0" smtClean="0"/>
                        <a:t>2.</a:t>
                      </a:r>
                      <a:r>
                        <a:rPr kumimoji="1" lang="ja-JP" altLang="en-US" sz="1000" baseline="0" dirty="0" smtClean="0"/>
                        <a:t>基本系列②へ戻る</a:t>
                      </a:r>
                      <a:endParaRPr kumimoji="1" lang="en-US" altLang="ja-JP" sz="1000" baseline="0" dirty="0" smtClean="0"/>
                    </a:p>
                    <a:p>
                      <a:r>
                        <a:rPr kumimoji="1" lang="en-US" altLang="ja-JP" sz="1000" baseline="0" dirty="0" smtClean="0"/>
                        <a:t>Alt-2:</a:t>
                      </a:r>
                      <a:r>
                        <a:rPr kumimoji="1" lang="ja-JP" altLang="en-US" sz="1000" baseline="0" dirty="0" smtClean="0"/>
                        <a:t>次の走行エリアが存在しなかった場合</a:t>
                      </a:r>
                      <a:endParaRPr kumimoji="1" lang="en-US" altLang="ja-JP" sz="1000" baseline="0" dirty="0" smtClean="0"/>
                    </a:p>
                    <a:p>
                      <a:r>
                        <a:rPr kumimoji="1" lang="ja-JP" altLang="en-US" sz="1000" baseline="0" dirty="0" smtClean="0"/>
                        <a:t>　　　 </a:t>
                      </a:r>
                      <a:r>
                        <a:rPr kumimoji="1" lang="en-US" altLang="ja-JP" sz="1000" baseline="0" dirty="0" smtClean="0"/>
                        <a:t>1.</a:t>
                      </a:r>
                      <a:r>
                        <a:rPr kumimoji="1" lang="ja-JP" altLang="en-US" sz="1000" baseline="0" dirty="0" smtClean="0"/>
                        <a:t>駆動系をすべて停止させる</a:t>
                      </a:r>
                      <a:endParaRPr kumimoji="1" lang="ja-JP" altLang="en-US" sz="1000" dirty="0"/>
                    </a:p>
                  </a:txBody>
                  <a:tcPr marL="103067" marR="103067" marT="51534" marB="51534"/>
                </a:tc>
              </a:tr>
            </a:tbl>
          </a:graphicData>
        </a:graphic>
      </p:graphicFrame>
      <p:sp>
        <p:nvSpPr>
          <p:cNvPr id="888" name="テキスト ボックス 887"/>
          <p:cNvSpPr txBox="1"/>
          <p:nvPr/>
        </p:nvSpPr>
        <p:spPr>
          <a:xfrm>
            <a:off x="10611066" y="1580057"/>
            <a:ext cx="3008310" cy="369332"/>
          </a:xfrm>
          <a:prstGeom prst="rect">
            <a:avLst/>
          </a:prstGeom>
          <a:noFill/>
        </p:spPr>
        <p:txBody>
          <a:bodyPr wrap="square" rtlCol="0">
            <a:spAutoFit/>
          </a:bodyPr>
          <a:lstStyle/>
          <a:p>
            <a:r>
              <a:rPr lang="ja-JP" altLang="en-US" sz="900" dirty="0" smtClean="0"/>
              <a:t>要素技術の重要度を確認するために表にまとめ、</a:t>
            </a:r>
            <a:endParaRPr lang="en-US" altLang="ja-JP" sz="900" dirty="0" smtClean="0"/>
          </a:p>
          <a:p>
            <a:r>
              <a:rPr kumimoji="1" lang="ja-JP" altLang="en-US" sz="900" dirty="0" smtClean="0"/>
              <a:t>開発</a:t>
            </a:r>
            <a:r>
              <a:rPr lang="ja-JP" altLang="en-US" sz="900" dirty="0" smtClean="0"/>
              <a:t>の優先度を決める上で活用した</a:t>
            </a:r>
            <a:r>
              <a:rPr lang="ja-JP" altLang="en-US" sz="900" dirty="0"/>
              <a:t>。</a:t>
            </a:r>
            <a:endParaRPr lang="en-US" altLang="ja-JP" sz="900" dirty="0" smtClean="0"/>
          </a:p>
        </p:txBody>
      </p:sp>
      <p:cxnSp>
        <p:nvCxnSpPr>
          <p:cNvPr id="936" name="直線コネクタ 935"/>
          <p:cNvCxnSpPr/>
          <p:nvPr/>
        </p:nvCxnSpPr>
        <p:spPr>
          <a:xfrm>
            <a:off x="-52765" y="4996931"/>
            <a:ext cx="1384191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37" name="グループ化 936"/>
          <p:cNvGrpSpPr/>
          <p:nvPr/>
        </p:nvGrpSpPr>
        <p:grpSpPr>
          <a:xfrm>
            <a:off x="17293" y="5013031"/>
            <a:ext cx="3087624" cy="374603"/>
            <a:chOff x="111407" y="1316062"/>
            <a:chExt cx="3087624" cy="374603"/>
          </a:xfrm>
        </p:grpSpPr>
        <p:sp>
          <p:nvSpPr>
            <p:cNvPr id="938" name="対角する 2 つの角を切り取った四角形 937"/>
            <p:cNvSpPr/>
            <p:nvPr/>
          </p:nvSpPr>
          <p:spPr>
            <a:xfrm>
              <a:off x="111407" y="1316062"/>
              <a:ext cx="3087624"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939" name="グループ化 938"/>
            <p:cNvGrpSpPr/>
            <p:nvPr/>
          </p:nvGrpSpPr>
          <p:grpSpPr>
            <a:xfrm rot="-2280000">
              <a:off x="143435" y="1347424"/>
              <a:ext cx="345667" cy="343241"/>
              <a:chOff x="3410739" y="446370"/>
              <a:chExt cx="607510" cy="603246"/>
            </a:xfrm>
          </p:grpSpPr>
          <p:sp>
            <p:nvSpPr>
              <p:cNvPr id="940" name="円/楕円 939"/>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41" name="円/楕円 94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42" name="円/楕円 94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943" name="テキスト ボックス 942"/>
          <p:cNvSpPr txBox="1"/>
          <p:nvPr/>
        </p:nvSpPr>
        <p:spPr>
          <a:xfrm>
            <a:off x="352799" y="4984348"/>
            <a:ext cx="2537874" cy="400110"/>
          </a:xfrm>
          <a:prstGeom prst="rect">
            <a:avLst/>
          </a:prstGeom>
          <a:noFill/>
          <a:ln>
            <a:noFill/>
          </a:ln>
        </p:spPr>
        <p:txBody>
          <a:bodyPr wrap="none" rtlCol="0">
            <a:spAutoFit/>
          </a:bodyPr>
          <a:lstStyle/>
          <a:p>
            <a:r>
              <a:rPr lang="en-US" altLang="ja-JP" sz="2000" dirty="0" smtClean="0">
                <a:solidFill>
                  <a:schemeClr val="bg2">
                    <a:lumMod val="25000"/>
                  </a:schemeClr>
                </a:solidFill>
              </a:rPr>
              <a:t>【2】</a:t>
            </a:r>
            <a:r>
              <a:rPr lang="ja-JP" altLang="en-US" sz="2000" dirty="0" smtClean="0">
                <a:solidFill>
                  <a:schemeClr val="bg2">
                    <a:lumMod val="25000"/>
                  </a:schemeClr>
                </a:solidFill>
              </a:rPr>
              <a:t>要求図による分析</a:t>
            </a:r>
            <a:endParaRPr lang="en-US" altLang="ja-JP" sz="2000" dirty="0" smtClean="0">
              <a:solidFill>
                <a:schemeClr val="bg2">
                  <a:lumMod val="25000"/>
                </a:schemeClr>
              </a:solidFill>
            </a:endParaRPr>
          </a:p>
        </p:txBody>
      </p:sp>
      <p:sp>
        <p:nvSpPr>
          <p:cNvPr id="944" name="テキスト ボックス 943"/>
          <p:cNvSpPr txBox="1"/>
          <p:nvPr/>
        </p:nvSpPr>
        <p:spPr>
          <a:xfrm>
            <a:off x="3226179" y="5169014"/>
            <a:ext cx="79919" cy="230832"/>
          </a:xfrm>
          <a:prstGeom prst="rect">
            <a:avLst/>
          </a:prstGeom>
          <a:noFill/>
        </p:spPr>
        <p:txBody>
          <a:bodyPr wrap="square" rtlCol="0">
            <a:spAutoFit/>
          </a:bodyPr>
          <a:lstStyle/>
          <a:p>
            <a:endParaRPr kumimoji="1" lang="ja-JP" altLang="en-US" sz="900" dirty="0"/>
          </a:p>
        </p:txBody>
      </p:sp>
      <p:sp>
        <p:nvSpPr>
          <p:cNvPr id="946" name="テキスト ボックス 945"/>
          <p:cNvSpPr txBox="1"/>
          <p:nvPr/>
        </p:nvSpPr>
        <p:spPr>
          <a:xfrm>
            <a:off x="8210" y="5352278"/>
            <a:ext cx="3324949" cy="646331"/>
          </a:xfrm>
          <a:prstGeom prst="rect">
            <a:avLst/>
          </a:prstGeom>
          <a:noFill/>
        </p:spPr>
        <p:txBody>
          <a:bodyPr wrap="none" rtlCol="0">
            <a:spAutoFit/>
          </a:bodyPr>
          <a:lstStyle/>
          <a:p>
            <a:r>
              <a:rPr lang="ja-JP" altLang="en-US" sz="1200" dirty="0" smtClean="0"/>
              <a:t>「コースを走行する」機能を要求図で分析し、</a:t>
            </a:r>
            <a:endParaRPr lang="en-US" altLang="ja-JP" sz="1200" dirty="0" smtClean="0"/>
          </a:p>
          <a:p>
            <a:r>
              <a:rPr kumimoji="1" lang="ja-JP" altLang="en-US" sz="1200" dirty="0" smtClean="0"/>
              <a:t>「正確かつ、素早くコースを走行する」のに必要な</a:t>
            </a:r>
            <a:endParaRPr kumimoji="1" lang="en-US" altLang="ja-JP" sz="1200" dirty="0" smtClean="0"/>
          </a:p>
          <a:p>
            <a:r>
              <a:rPr kumimoji="1" lang="ja-JP" altLang="en-US" sz="1200" dirty="0" smtClean="0"/>
              <a:t>要素技術を洗い出した。</a:t>
            </a:r>
            <a:endParaRPr kumimoji="1" lang="en-US" altLang="ja-JP" sz="1200" dirty="0" smtClean="0"/>
          </a:p>
        </p:txBody>
      </p:sp>
      <p:sp>
        <p:nvSpPr>
          <p:cNvPr id="2128" name="正方形/長方形 2127"/>
          <p:cNvSpPr/>
          <p:nvPr/>
        </p:nvSpPr>
        <p:spPr>
          <a:xfrm>
            <a:off x="-11614" y="1145261"/>
            <a:ext cx="13556072" cy="423453"/>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lumMod val="75000"/>
                    <a:lumOff val="25000"/>
                  </a:schemeClr>
                </a:solidFill>
              </a:rPr>
              <a:t>目標（チャンピオンシップ大会入賞）の実現のために必要な機能を洗い出す</a:t>
            </a:r>
            <a:endParaRPr kumimoji="1" lang="ja-JP" altLang="en-US" dirty="0">
              <a:solidFill>
                <a:schemeClr val="tx1">
                  <a:lumMod val="75000"/>
                  <a:lumOff val="25000"/>
                </a:schemeClr>
              </a:solidFill>
            </a:endParaRPr>
          </a:p>
        </p:txBody>
      </p:sp>
      <p:sp>
        <p:nvSpPr>
          <p:cNvPr id="2129" name="テキスト ボックス 2128"/>
          <p:cNvSpPr txBox="1"/>
          <p:nvPr/>
        </p:nvSpPr>
        <p:spPr>
          <a:xfrm>
            <a:off x="8488749" y="1927031"/>
            <a:ext cx="898003" cy="192360"/>
          </a:xfrm>
          <a:prstGeom prst="rect">
            <a:avLst/>
          </a:prstGeom>
          <a:noFill/>
        </p:spPr>
        <p:txBody>
          <a:bodyPr wrap="none" rtlCol="0">
            <a:spAutoFit/>
          </a:bodyPr>
          <a:lstStyle/>
          <a:p>
            <a:r>
              <a:rPr kumimoji="1" lang="ja-JP" altLang="en-US" sz="650" b="1" dirty="0" smtClean="0"/>
              <a:t>仕様未確定エリア</a:t>
            </a:r>
            <a:r>
              <a:rPr kumimoji="1" lang="en-US" altLang="ja-JP" sz="650" b="1" dirty="0" smtClean="0"/>
              <a:t>Ⅱ</a:t>
            </a:r>
            <a:endParaRPr kumimoji="1" lang="ja-JP" altLang="en-US" sz="650" b="1" dirty="0"/>
          </a:p>
        </p:txBody>
      </p:sp>
      <p:sp>
        <p:nvSpPr>
          <p:cNvPr id="2130" name="テキスト ボックス 2129"/>
          <p:cNvSpPr txBox="1"/>
          <p:nvPr/>
        </p:nvSpPr>
        <p:spPr>
          <a:xfrm>
            <a:off x="9444461" y="1917529"/>
            <a:ext cx="434734" cy="192360"/>
          </a:xfrm>
          <a:prstGeom prst="rect">
            <a:avLst/>
          </a:prstGeom>
          <a:noFill/>
        </p:spPr>
        <p:txBody>
          <a:bodyPr wrap="none" rtlCol="0">
            <a:spAutoFit/>
          </a:bodyPr>
          <a:lstStyle/>
          <a:p>
            <a:r>
              <a:rPr kumimoji="1" lang="ja-JP" altLang="en-US" sz="650" b="1" dirty="0" smtClean="0"/>
              <a:t>新幹線</a:t>
            </a:r>
            <a:endParaRPr kumimoji="1" lang="ja-JP" altLang="en-US" sz="650" b="1" dirty="0"/>
          </a:p>
        </p:txBody>
      </p:sp>
      <p:sp>
        <p:nvSpPr>
          <p:cNvPr id="2131" name="テキスト ボックス 2130"/>
          <p:cNvSpPr txBox="1"/>
          <p:nvPr/>
        </p:nvSpPr>
        <p:spPr>
          <a:xfrm>
            <a:off x="10079813" y="1913164"/>
            <a:ext cx="564578" cy="192360"/>
          </a:xfrm>
          <a:prstGeom prst="rect">
            <a:avLst/>
          </a:prstGeom>
          <a:noFill/>
        </p:spPr>
        <p:txBody>
          <a:bodyPr wrap="none" rtlCol="0">
            <a:spAutoFit/>
          </a:bodyPr>
          <a:lstStyle/>
          <a:p>
            <a:r>
              <a:rPr kumimoji="1" lang="ja-JP" altLang="en-US" sz="650" b="1" dirty="0" smtClean="0"/>
              <a:t>フィギュア</a:t>
            </a:r>
            <a:r>
              <a:rPr kumimoji="1" lang="en-US" altLang="ja-JP" sz="650" b="1" dirty="0" smtClean="0"/>
              <a:t>L</a:t>
            </a:r>
            <a:endParaRPr kumimoji="1" lang="ja-JP" altLang="en-US" sz="650" b="1" dirty="0"/>
          </a:p>
        </p:txBody>
      </p:sp>
      <p:sp>
        <p:nvSpPr>
          <p:cNvPr id="2133" name="テキスト ボックス 2132"/>
          <p:cNvSpPr txBox="1"/>
          <p:nvPr/>
        </p:nvSpPr>
        <p:spPr>
          <a:xfrm>
            <a:off x="10752925" y="1925485"/>
            <a:ext cx="601447" cy="192360"/>
          </a:xfrm>
          <a:prstGeom prst="rect">
            <a:avLst/>
          </a:prstGeom>
          <a:noFill/>
        </p:spPr>
        <p:txBody>
          <a:bodyPr wrap="none" rtlCol="0">
            <a:spAutoFit/>
          </a:bodyPr>
          <a:lstStyle/>
          <a:p>
            <a:r>
              <a:rPr kumimoji="1" lang="ja-JP" altLang="en-US" sz="650" b="1" dirty="0" smtClean="0"/>
              <a:t>直角駐車場</a:t>
            </a:r>
            <a:endParaRPr kumimoji="1" lang="ja-JP" altLang="en-US" sz="650" b="1" dirty="0"/>
          </a:p>
        </p:txBody>
      </p:sp>
      <p:sp>
        <p:nvSpPr>
          <p:cNvPr id="2134" name="テキスト ボックス 2133"/>
          <p:cNvSpPr txBox="1"/>
          <p:nvPr/>
        </p:nvSpPr>
        <p:spPr>
          <a:xfrm>
            <a:off x="11451634" y="1925061"/>
            <a:ext cx="601447" cy="192360"/>
          </a:xfrm>
          <a:prstGeom prst="rect">
            <a:avLst/>
          </a:prstGeom>
          <a:noFill/>
        </p:spPr>
        <p:txBody>
          <a:bodyPr wrap="none" rtlCol="0">
            <a:spAutoFit/>
          </a:bodyPr>
          <a:lstStyle/>
          <a:p>
            <a:r>
              <a:rPr kumimoji="1" lang="ja-JP" altLang="en-US" sz="650" b="1" dirty="0" smtClean="0"/>
              <a:t>縦列駐車場</a:t>
            </a:r>
            <a:endParaRPr kumimoji="1" lang="ja-JP" altLang="en-US" sz="650" b="1" dirty="0"/>
          </a:p>
        </p:txBody>
      </p:sp>
      <p:sp>
        <p:nvSpPr>
          <p:cNvPr id="2135" name="テキスト ボックス 2134"/>
          <p:cNvSpPr txBox="1"/>
          <p:nvPr/>
        </p:nvSpPr>
        <p:spPr>
          <a:xfrm>
            <a:off x="12776165" y="1908531"/>
            <a:ext cx="797013" cy="192360"/>
          </a:xfrm>
          <a:prstGeom prst="rect">
            <a:avLst/>
          </a:prstGeom>
          <a:noFill/>
        </p:spPr>
        <p:txBody>
          <a:bodyPr wrap="none" rtlCol="0">
            <a:spAutoFit/>
          </a:bodyPr>
          <a:lstStyle/>
          <a:p>
            <a:r>
              <a:rPr kumimoji="1" lang="ja-JP" altLang="en-US" sz="650" b="1" dirty="0" smtClean="0"/>
              <a:t>ベーシックの走行</a:t>
            </a:r>
            <a:endParaRPr kumimoji="1" lang="ja-JP" altLang="en-US" sz="650" b="1" dirty="0"/>
          </a:p>
        </p:txBody>
      </p:sp>
      <p:sp>
        <p:nvSpPr>
          <p:cNvPr id="2137" name="テキスト ボックス 2136"/>
          <p:cNvSpPr txBox="1"/>
          <p:nvPr/>
        </p:nvSpPr>
        <p:spPr>
          <a:xfrm>
            <a:off x="-84409" y="1887385"/>
            <a:ext cx="3552361" cy="1384995"/>
          </a:xfrm>
          <a:prstGeom prst="rect">
            <a:avLst/>
          </a:prstGeom>
          <a:noFill/>
        </p:spPr>
        <p:txBody>
          <a:bodyPr wrap="square" rtlCol="0">
            <a:spAutoFit/>
          </a:bodyPr>
          <a:lstStyle/>
          <a:p>
            <a:r>
              <a:rPr lang="ja-JP" altLang="en-US" sz="1200" dirty="0" smtClean="0"/>
              <a:t>今年度大会においての目標を、「チャンピオンシップ大会入賞」とした。</a:t>
            </a:r>
            <a:endParaRPr lang="en-US" altLang="ja-JP" sz="1200" dirty="0" smtClean="0"/>
          </a:p>
          <a:p>
            <a:r>
              <a:rPr lang="ja-JP" altLang="en-US" sz="1200" dirty="0" smtClean="0"/>
              <a:t>この目標を実現するには、「正確かつ、素早くコースを走行する」ことが重要になる。</a:t>
            </a:r>
            <a:endParaRPr lang="en-US" altLang="ja-JP" sz="1200" dirty="0"/>
          </a:p>
          <a:p>
            <a:r>
              <a:rPr lang="ja-JP" altLang="en-US" sz="1200" dirty="0" smtClean="0"/>
              <a:t>また、仕様未確定エリア</a:t>
            </a:r>
            <a:r>
              <a:rPr lang="en-US" altLang="ja-JP" sz="1200" dirty="0" smtClean="0"/>
              <a:t>Ⅱ</a:t>
            </a:r>
            <a:r>
              <a:rPr lang="ja-JP" altLang="en-US" sz="1200" dirty="0" smtClean="0"/>
              <a:t>や、動く難所である新幹線を攻略するためには</a:t>
            </a:r>
            <a:r>
              <a:rPr lang="ja-JP" altLang="en-US" sz="1200" dirty="0"/>
              <a:t>、</a:t>
            </a:r>
            <a:r>
              <a:rPr lang="ja-JP" altLang="en-US" sz="1200" dirty="0" smtClean="0"/>
              <a:t>状況に応じてルートを変更する柔軟さも必要であると考えた。</a:t>
            </a:r>
            <a:endParaRPr lang="en-US" altLang="ja-JP" sz="1200" dirty="0" smtClean="0"/>
          </a:p>
        </p:txBody>
      </p:sp>
      <p:grpSp>
        <p:nvGrpSpPr>
          <p:cNvPr id="559" name="グループ化 558"/>
          <p:cNvGrpSpPr/>
          <p:nvPr/>
        </p:nvGrpSpPr>
        <p:grpSpPr>
          <a:xfrm>
            <a:off x="12142798" y="2133478"/>
            <a:ext cx="602179" cy="235605"/>
            <a:chOff x="6415650" y="5579651"/>
            <a:chExt cx="2633381" cy="1018994"/>
          </a:xfrm>
        </p:grpSpPr>
        <p:grpSp>
          <p:nvGrpSpPr>
            <p:cNvPr id="560" name="グループ化 559"/>
            <p:cNvGrpSpPr/>
            <p:nvPr/>
          </p:nvGrpSpPr>
          <p:grpSpPr>
            <a:xfrm>
              <a:off x="6415650" y="5579651"/>
              <a:ext cx="2633381" cy="1018994"/>
              <a:chOff x="6285105" y="5718157"/>
              <a:chExt cx="2633381" cy="1018994"/>
            </a:xfrm>
          </p:grpSpPr>
          <p:sp>
            <p:nvSpPr>
              <p:cNvPr id="563" name="二等辺三角形 562"/>
              <p:cNvSpPr/>
              <p:nvPr/>
            </p:nvSpPr>
            <p:spPr>
              <a:xfrm rot="9420000">
                <a:off x="8379884" y="5718157"/>
                <a:ext cx="374647" cy="978983"/>
              </a:xfrm>
              <a:prstGeom prst="triangle">
                <a:avLst/>
              </a:prstGeom>
              <a:blipFill>
                <a:blip r:embed="rId4"/>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4" name="正方形/長方形 563"/>
              <p:cNvSpPr/>
              <p:nvPr/>
            </p:nvSpPr>
            <p:spPr>
              <a:xfrm rot="20880000">
                <a:off x="8733463" y="6277378"/>
                <a:ext cx="180000" cy="459773"/>
              </a:xfrm>
              <a:prstGeom prst="rect">
                <a:avLst/>
              </a:prstGeom>
              <a:blipFill>
                <a:blip r:embed="rId4"/>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5" name="平行四辺形 564"/>
              <p:cNvSpPr/>
              <p:nvPr/>
            </p:nvSpPr>
            <p:spPr>
              <a:xfrm rot="20820000" flipV="1">
                <a:off x="6285105" y="5816718"/>
                <a:ext cx="2542556" cy="714388"/>
              </a:xfrm>
              <a:prstGeom prst="parallelogram">
                <a:avLst/>
              </a:prstGeom>
              <a:blipFill>
                <a:blip r:embed="rId4"/>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6" name="正方形/長方形 565"/>
              <p:cNvSpPr/>
              <p:nvPr/>
            </p:nvSpPr>
            <p:spPr>
              <a:xfrm rot="20820000">
                <a:off x="6560306" y="6500243"/>
                <a:ext cx="2358180" cy="108000"/>
              </a:xfrm>
              <a:prstGeom prst="rect">
                <a:avLst/>
              </a:prstGeom>
              <a:blipFill>
                <a:blip r:embed="rId4"/>
                <a:tile tx="0" ty="0" sx="100000" sy="100000" flip="none" algn="tl"/>
              </a:bli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1" name="平行四辺形 560"/>
            <p:cNvSpPr/>
            <p:nvPr/>
          </p:nvSpPr>
          <p:spPr>
            <a:xfrm rot="20820000" flipH="1">
              <a:off x="6487865" y="6028572"/>
              <a:ext cx="829253" cy="367536"/>
            </a:xfrm>
            <a:prstGeom prst="parallelogram">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62" name="直線コネクタ 561"/>
            <p:cNvCxnSpPr>
              <a:stCxn id="561" idx="5"/>
              <a:endCxn id="565" idx="2"/>
            </p:cNvCxnSpPr>
            <p:nvPr/>
          </p:nvCxnSpPr>
          <p:spPr>
            <a:xfrm flipV="1">
              <a:off x="7261727" y="5769518"/>
              <a:ext cx="1576887" cy="3598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7" name="テキスト ボックス 566"/>
          <p:cNvSpPr txBox="1"/>
          <p:nvPr/>
        </p:nvSpPr>
        <p:spPr>
          <a:xfrm>
            <a:off x="12221524" y="1915903"/>
            <a:ext cx="434734" cy="192360"/>
          </a:xfrm>
          <a:prstGeom prst="rect">
            <a:avLst/>
          </a:prstGeom>
          <a:noFill/>
        </p:spPr>
        <p:txBody>
          <a:bodyPr wrap="none" rtlCol="0">
            <a:spAutoFit/>
          </a:bodyPr>
          <a:lstStyle/>
          <a:p>
            <a:r>
              <a:rPr kumimoji="1" lang="ja-JP" altLang="en-US" sz="650" b="1" dirty="0" smtClean="0"/>
              <a:t>二本橋</a:t>
            </a:r>
            <a:endParaRPr kumimoji="1" lang="ja-JP" altLang="en-US" sz="650" b="1" dirty="0"/>
          </a:p>
        </p:txBody>
      </p:sp>
      <p:grpSp>
        <p:nvGrpSpPr>
          <p:cNvPr id="14" name="グループ化 13"/>
          <p:cNvGrpSpPr/>
          <p:nvPr/>
        </p:nvGrpSpPr>
        <p:grpSpPr>
          <a:xfrm>
            <a:off x="6322376" y="1656110"/>
            <a:ext cx="1050412" cy="1228991"/>
            <a:chOff x="12368992" y="5235412"/>
            <a:chExt cx="1050412" cy="1228991"/>
          </a:xfrm>
        </p:grpSpPr>
        <p:grpSp>
          <p:nvGrpSpPr>
            <p:cNvPr id="12" name="グループ化 11"/>
            <p:cNvGrpSpPr/>
            <p:nvPr/>
          </p:nvGrpSpPr>
          <p:grpSpPr>
            <a:xfrm>
              <a:off x="12368992" y="5235412"/>
              <a:ext cx="1039528" cy="1228991"/>
              <a:chOff x="12368992" y="5235412"/>
              <a:chExt cx="1039528" cy="1228991"/>
            </a:xfrm>
          </p:grpSpPr>
          <p:grpSp>
            <p:nvGrpSpPr>
              <p:cNvPr id="11" name="グループ化 10"/>
              <p:cNvGrpSpPr/>
              <p:nvPr/>
            </p:nvGrpSpPr>
            <p:grpSpPr>
              <a:xfrm>
                <a:off x="12368992" y="5235412"/>
                <a:ext cx="1039528" cy="1228991"/>
                <a:chOff x="12368992" y="5235412"/>
                <a:chExt cx="1039528" cy="1228991"/>
              </a:xfrm>
            </p:grpSpPr>
            <p:sp>
              <p:nvSpPr>
                <p:cNvPr id="3" name="角丸四角形 2"/>
                <p:cNvSpPr/>
                <p:nvPr/>
              </p:nvSpPr>
              <p:spPr>
                <a:xfrm>
                  <a:off x="12368992" y="5263612"/>
                  <a:ext cx="1039528" cy="1200791"/>
                </a:xfrm>
                <a:prstGeom prst="roundRect">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4" name="テキスト ボックス 3"/>
                <p:cNvSpPr txBox="1"/>
                <p:nvPr/>
              </p:nvSpPr>
              <p:spPr>
                <a:xfrm>
                  <a:off x="12452992" y="5235412"/>
                  <a:ext cx="721672" cy="230832"/>
                </a:xfrm>
                <a:prstGeom prst="rect">
                  <a:avLst/>
                </a:prstGeom>
                <a:noFill/>
              </p:spPr>
              <p:txBody>
                <a:bodyPr wrap="none" rtlCol="0">
                  <a:spAutoFit/>
                </a:bodyPr>
                <a:lstStyle/>
                <a:p>
                  <a:r>
                    <a:rPr kumimoji="1" lang="ja-JP" altLang="en-US" sz="900" dirty="0" smtClean="0"/>
                    <a:t>走行コース</a:t>
                  </a:r>
                  <a:endParaRPr kumimoji="1" lang="ja-JP" altLang="en-US" sz="900" dirty="0"/>
                </a:p>
              </p:txBody>
            </p:sp>
            <p:sp>
              <p:nvSpPr>
                <p:cNvPr id="5" name="テキスト ボックス 4"/>
                <p:cNvSpPr txBox="1"/>
                <p:nvPr/>
              </p:nvSpPr>
              <p:spPr>
                <a:xfrm>
                  <a:off x="12432172" y="5530712"/>
                  <a:ext cx="708848" cy="230832"/>
                </a:xfrm>
                <a:prstGeom prst="rect">
                  <a:avLst/>
                </a:prstGeom>
                <a:noFill/>
              </p:spPr>
              <p:txBody>
                <a:bodyPr wrap="none" rtlCol="0">
                  <a:spAutoFit/>
                </a:bodyPr>
                <a:lstStyle/>
                <a:p>
                  <a:r>
                    <a:rPr kumimoji="1" lang="ja-JP" altLang="en-US" sz="900" dirty="0" smtClean="0"/>
                    <a:t>走行エリア</a:t>
                  </a:r>
                  <a:endParaRPr kumimoji="1" lang="ja-JP" altLang="en-US" sz="900" dirty="0"/>
                </a:p>
              </p:txBody>
            </p:sp>
            <p:sp>
              <p:nvSpPr>
                <p:cNvPr id="6" name="テキスト ボックス 5"/>
                <p:cNvSpPr txBox="1"/>
                <p:nvPr/>
              </p:nvSpPr>
              <p:spPr>
                <a:xfrm>
                  <a:off x="12452327" y="5884914"/>
                  <a:ext cx="646331" cy="230832"/>
                </a:xfrm>
                <a:prstGeom prst="rect">
                  <a:avLst/>
                </a:prstGeom>
                <a:noFill/>
              </p:spPr>
              <p:txBody>
                <a:bodyPr wrap="none" rtlCol="0">
                  <a:spAutoFit/>
                </a:bodyPr>
                <a:lstStyle/>
                <a:p>
                  <a:r>
                    <a:rPr kumimoji="1" lang="ja-JP" altLang="en-US" sz="900" dirty="0" smtClean="0"/>
                    <a:t>走行区画</a:t>
                  </a:r>
                  <a:endParaRPr kumimoji="1" lang="ja-JP" altLang="en-US" sz="900" dirty="0"/>
                </a:p>
              </p:txBody>
            </p:sp>
          </p:grpSp>
          <p:cxnSp>
            <p:nvCxnSpPr>
              <p:cNvPr id="10" name="直線コネクタ 9"/>
              <p:cNvCxnSpPr/>
              <p:nvPr/>
            </p:nvCxnSpPr>
            <p:spPr>
              <a:xfrm>
                <a:off x="12795719" y="5421616"/>
                <a:ext cx="0" cy="172452"/>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a:off x="12775493" y="5725839"/>
                <a:ext cx="0" cy="172452"/>
              </a:xfrm>
              <a:prstGeom prst="line">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63" name="直線コネクタ 162"/>
            <p:cNvCxnSpPr/>
            <p:nvPr/>
          </p:nvCxnSpPr>
          <p:spPr>
            <a:xfrm>
              <a:off x="13098658" y="5336723"/>
              <a:ext cx="0" cy="720000"/>
            </a:xfrm>
            <a:prstGeom prst="line">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3080850" y="5528085"/>
              <a:ext cx="338554" cy="472245"/>
            </a:xfrm>
            <a:prstGeom prst="rect">
              <a:avLst/>
            </a:prstGeom>
            <a:noFill/>
          </p:spPr>
          <p:txBody>
            <a:bodyPr vert="eaVert" wrap="none" rtlCol="0">
              <a:spAutoFit/>
            </a:bodyPr>
            <a:lstStyle/>
            <a:p>
              <a:r>
                <a:rPr kumimoji="1" lang="ja-JP" altLang="en-US" sz="1000" b="1" dirty="0" smtClean="0"/>
                <a:t>細分化</a:t>
              </a:r>
              <a:endParaRPr kumimoji="1" lang="ja-JP" altLang="en-US" sz="1000" b="1" dirty="0"/>
            </a:p>
          </p:txBody>
        </p:sp>
      </p:grpSp>
      <p:cxnSp>
        <p:nvCxnSpPr>
          <p:cNvPr id="16" name="直線コネクタ 15"/>
          <p:cNvCxnSpPr/>
          <p:nvPr/>
        </p:nvCxnSpPr>
        <p:spPr>
          <a:xfrm>
            <a:off x="7584707" y="1953928"/>
            <a:ext cx="988305" cy="4588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8051141" y="1954489"/>
            <a:ext cx="492443" cy="276999"/>
          </a:xfrm>
          <a:prstGeom prst="rect">
            <a:avLst/>
          </a:prstGeom>
          <a:noFill/>
        </p:spPr>
        <p:txBody>
          <a:bodyPr wrap="none" rtlCol="0">
            <a:spAutoFit/>
          </a:bodyPr>
          <a:lstStyle/>
          <a:p>
            <a:r>
              <a:rPr kumimoji="1" lang="ja-JP" altLang="en-US" sz="1200" b="1" dirty="0" smtClean="0"/>
              <a:t>難所</a:t>
            </a:r>
            <a:endParaRPr kumimoji="1" lang="ja-JP" altLang="en-US" sz="1200" b="1" dirty="0"/>
          </a:p>
        </p:txBody>
      </p:sp>
      <p:sp>
        <p:nvSpPr>
          <p:cNvPr id="20" name="テキスト ボックス 19"/>
          <p:cNvSpPr txBox="1"/>
          <p:nvPr/>
        </p:nvSpPr>
        <p:spPr>
          <a:xfrm>
            <a:off x="7504952" y="2184172"/>
            <a:ext cx="800219" cy="276999"/>
          </a:xfrm>
          <a:prstGeom prst="rect">
            <a:avLst/>
          </a:prstGeom>
          <a:noFill/>
        </p:spPr>
        <p:txBody>
          <a:bodyPr wrap="none" rtlCol="0">
            <a:spAutoFit/>
          </a:bodyPr>
          <a:lstStyle/>
          <a:p>
            <a:r>
              <a:rPr kumimoji="1" lang="ja-JP" altLang="en-US" sz="1200" b="1" dirty="0" smtClean="0"/>
              <a:t>要素技術</a:t>
            </a:r>
            <a:endParaRPr kumimoji="1" lang="ja-JP" altLang="en-US" sz="1200" b="1" dirty="0"/>
          </a:p>
        </p:txBody>
      </p:sp>
      <p:sp>
        <p:nvSpPr>
          <p:cNvPr id="2" name="テキスト ボックス 1"/>
          <p:cNvSpPr txBox="1"/>
          <p:nvPr/>
        </p:nvSpPr>
        <p:spPr>
          <a:xfrm>
            <a:off x="6300966" y="2463711"/>
            <a:ext cx="1082348" cy="415498"/>
          </a:xfrm>
          <a:prstGeom prst="rect">
            <a:avLst/>
          </a:prstGeom>
          <a:noFill/>
        </p:spPr>
        <p:txBody>
          <a:bodyPr wrap="none" rtlCol="0">
            <a:spAutoFit/>
          </a:bodyPr>
          <a:lstStyle/>
          <a:p>
            <a:r>
              <a:rPr kumimoji="1" lang="ja-JP" altLang="en-US" sz="700" dirty="0" smtClean="0"/>
              <a:t>走行コース、走行エリア</a:t>
            </a:r>
            <a:endParaRPr kumimoji="1" lang="en-US" altLang="ja-JP" sz="700" dirty="0" smtClean="0"/>
          </a:p>
          <a:p>
            <a:r>
              <a:rPr lang="ja-JP" altLang="en-US" sz="700" dirty="0" smtClean="0"/>
              <a:t>走行</a:t>
            </a:r>
            <a:r>
              <a:rPr lang="ja-JP" altLang="en-US" sz="700" dirty="0"/>
              <a:t>区画</a:t>
            </a:r>
            <a:r>
              <a:rPr lang="ja-JP" altLang="en-US" sz="700" dirty="0" smtClean="0"/>
              <a:t>の定義の詳細</a:t>
            </a:r>
            <a:endParaRPr lang="en-US" altLang="ja-JP" sz="700" dirty="0" smtClean="0"/>
          </a:p>
          <a:p>
            <a:r>
              <a:rPr kumimoji="1" lang="ja-JP" altLang="en-US" sz="700" dirty="0" smtClean="0"/>
              <a:t>は、</a:t>
            </a:r>
            <a:r>
              <a:rPr kumimoji="1" lang="en-US" altLang="ja-JP" sz="700" dirty="0" smtClean="0"/>
              <a:t>P2.</a:t>
            </a:r>
            <a:r>
              <a:rPr kumimoji="1" lang="ja-JP" altLang="en-US" sz="700" dirty="0" smtClean="0"/>
              <a:t>構造を参照</a:t>
            </a:r>
            <a:endParaRPr kumimoji="1" lang="ja-JP" altLang="en-US" sz="700" dirty="0"/>
          </a:p>
        </p:txBody>
      </p:sp>
      <p:pic>
        <p:nvPicPr>
          <p:cNvPr id="15" name="図 14"/>
          <p:cNvPicPr>
            <a:picLocks noChangeAspect="1"/>
          </p:cNvPicPr>
          <p:nvPr/>
        </p:nvPicPr>
        <p:blipFill>
          <a:blip r:embed="rId7"/>
          <a:stretch>
            <a:fillRect/>
          </a:stretch>
        </p:blipFill>
        <p:spPr>
          <a:xfrm>
            <a:off x="-19701" y="4994423"/>
            <a:ext cx="13556303" cy="4646564"/>
          </a:xfrm>
          <a:prstGeom prst="rect">
            <a:avLst/>
          </a:prstGeom>
        </p:spPr>
      </p:pic>
    </p:spTree>
    <p:extLst>
      <p:ext uri="{BB962C8B-B14F-4D97-AF65-F5344CB8AC3E}">
        <p14:creationId xmlns:p14="http://schemas.microsoft.com/office/powerpoint/2010/main" val="1956255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1" y="13651"/>
            <a:ext cx="13522325" cy="1108800"/>
          </a:xfrm>
          <a:prstGeom prst="rect">
            <a:avLst/>
          </a:prstGeom>
          <a:gradFill flip="none" rotWithShape="1">
            <a:gsLst>
              <a:gs pos="34000">
                <a:srgbClr val="00B0F0">
                  <a:tint val="66000"/>
                  <a:satMod val="160000"/>
                </a:srgbClr>
              </a:gs>
              <a:gs pos="67000">
                <a:srgbClr val="00B0F0">
                  <a:tint val="44500"/>
                  <a:satMod val="160000"/>
                </a:srgbClr>
              </a:gs>
              <a:gs pos="94000">
                <a:srgbClr val="00B0F0">
                  <a:tint val="23500"/>
                  <a:satMod val="160000"/>
                </a:srgbClr>
              </a:gs>
            </a:gsLst>
            <a:lin ang="5400000" scaled="1"/>
            <a:tileRect/>
          </a:gra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nvGrpSpPr>
          <p:cNvPr id="32" name="グループ化 31"/>
          <p:cNvGrpSpPr/>
          <p:nvPr/>
        </p:nvGrpSpPr>
        <p:grpSpPr>
          <a:xfrm>
            <a:off x="12490787" y="65973"/>
            <a:ext cx="579632" cy="575564"/>
            <a:chOff x="3410739" y="446370"/>
            <a:chExt cx="607510" cy="603246"/>
          </a:xfrm>
        </p:grpSpPr>
        <p:sp>
          <p:nvSpPr>
            <p:cNvPr id="33" name="円/楕円 3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37" name="円/楕円 36"/>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38" name="円/楕円 37"/>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39" name="グループ化 38"/>
          <p:cNvGrpSpPr/>
          <p:nvPr/>
        </p:nvGrpSpPr>
        <p:grpSpPr>
          <a:xfrm rot="19367070">
            <a:off x="12116393" y="156420"/>
            <a:ext cx="345667" cy="343241"/>
            <a:chOff x="3410739" y="446370"/>
            <a:chExt cx="607510" cy="603246"/>
          </a:xfrm>
        </p:grpSpPr>
        <p:sp>
          <p:nvSpPr>
            <p:cNvPr id="40" name="円/楕円 39"/>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41" name="円/楕円 4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42" name="円/楕円 4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43" name="グループ化 42"/>
          <p:cNvGrpSpPr/>
          <p:nvPr/>
        </p:nvGrpSpPr>
        <p:grpSpPr>
          <a:xfrm>
            <a:off x="471773" y="193929"/>
            <a:ext cx="719992" cy="714938"/>
            <a:chOff x="3410739" y="446370"/>
            <a:chExt cx="607510" cy="603246"/>
          </a:xfrm>
        </p:grpSpPr>
        <p:sp>
          <p:nvSpPr>
            <p:cNvPr id="44" name="円/楕円 43"/>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45" name="円/楕円 44"/>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46" name="円/楕円 45"/>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sp>
        <p:nvSpPr>
          <p:cNvPr id="47" name="テキスト ボックス 46"/>
          <p:cNvSpPr txBox="1"/>
          <p:nvPr/>
        </p:nvSpPr>
        <p:spPr>
          <a:xfrm>
            <a:off x="5231711" y="-25399"/>
            <a:ext cx="3058910" cy="609398"/>
          </a:xfrm>
          <a:prstGeom prst="rect">
            <a:avLst/>
          </a:prstGeom>
          <a:noFill/>
          <a:ln>
            <a:noFill/>
          </a:ln>
        </p:spPr>
        <p:txBody>
          <a:bodyPr wrap="square" rtlCol="0">
            <a:spAutoFit/>
          </a:bodyPr>
          <a:lstStyle/>
          <a:p>
            <a:r>
              <a:rPr lang="en-US" altLang="ja-JP"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rPr>
              <a:t>Science Fairy</a:t>
            </a:r>
            <a:endParaRPr lang="ja-JP" altLang="en-US"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endParaRPr>
          </a:p>
        </p:txBody>
      </p:sp>
      <p:sp>
        <p:nvSpPr>
          <p:cNvPr id="48" name="テキスト ボックス 47"/>
          <p:cNvSpPr txBox="1"/>
          <p:nvPr/>
        </p:nvSpPr>
        <p:spPr>
          <a:xfrm>
            <a:off x="413915" y="207262"/>
            <a:ext cx="3054041" cy="781752"/>
          </a:xfrm>
          <a:prstGeom prst="rect">
            <a:avLst/>
          </a:prstGeom>
          <a:noFill/>
        </p:spPr>
        <p:txBody>
          <a:bodyPr wrap="none" rtlCol="0">
            <a:spAutoFit/>
          </a:bodyPr>
          <a:lstStyle/>
          <a:p>
            <a:r>
              <a:rPr lang="ja-JP" altLang="en-US" sz="4480" b="1" u="sng" dirty="0">
                <a:ln>
                  <a:solidFill>
                    <a:schemeClr val="bg1"/>
                  </a:solidFill>
                </a:ln>
                <a:solidFill>
                  <a:schemeClr val="tx1">
                    <a:lumMod val="75000"/>
                    <a:lumOff val="25000"/>
                  </a:schemeClr>
                </a:solidFill>
                <a:latin typeface="游ゴシック" panose="020B0400000000000000" pitchFamily="50" charset="-128"/>
                <a:ea typeface="游ゴシック" panose="020B0400000000000000" pitchFamily="50" charset="-128"/>
              </a:rPr>
              <a:t>科学の妖精</a:t>
            </a:r>
          </a:p>
        </p:txBody>
      </p:sp>
      <p:sp>
        <p:nvSpPr>
          <p:cNvPr id="49" name="山形 48"/>
          <p:cNvSpPr/>
          <p:nvPr/>
        </p:nvSpPr>
        <p:spPr>
          <a:xfrm>
            <a:off x="3390402"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P1.</a:t>
            </a:r>
            <a:r>
              <a:rPr lang="ja-JP" altLang="en-US" sz="1960" b="1" dirty="0">
                <a:solidFill>
                  <a:schemeClr val="tx1"/>
                </a:solidFill>
              </a:rPr>
              <a:t>要求分析</a:t>
            </a:r>
          </a:p>
        </p:txBody>
      </p:sp>
      <p:sp>
        <p:nvSpPr>
          <p:cNvPr id="50" name="山形 49"/>
          <p:cNvSpPr/>
          <p:nvPr/>
        </p:nvSpPr>
        <p:spPr>
          <a:xfrm>
            <a:off x="5162473" y="529085"/>
            <a:ext cx="1946700" cy="529200"/>
          </a:xfrm>
          <a:prstGeom prst="chevron">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P2.</a:t>
            </a:r>
            <a:r>
              <a:rPr lang="ja-JP" altLang="en-US" sz="1960" b="1" dirty="0">
                <a:solidFill>
                  <a:schemeClr val="tx1"/>
                </a:solidFill>
              </a:rPr>
              <a:t>構造</a:t>
            </a:r>
          </a:p>
        </p:txBody>
      </p:sp>
      <p:sp>
        <p:nvSpPr>
          <p:cNvPr id="51" name="山形 50"/>
          <p:cNvSpPr/>
          <p:nvPr/>
        </p:nvSpPr>
        <p:spPr>
          <a:xfrm>
            <a:off x="6921473"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P3.</a:t>
            </a:r>
            <a:r>
              <a:rPr lang="ja-JP" altLang="en-US" sz="1960" b="1" dirty="0">
                <a:solidFill>
                  <a:schemeClr val="tx1"/>
                </a:solidFill>
              </a:rPr>
              <a:t>振る舞い</a:t>
            </a:r>
          </a:p>
        </p:txBody>
      </p:sp>
      <p:sp>
        <p:nvSpPr>
          <p:cNvPr id="52" name="山形 51"/>
          <p:cNvSpPr/>
          <p:nvPr/>
        </p:nvSpPr>
        <p:spPr>
          <a:xfrm>
            <a:off x="8682248"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P4.</a:t>
            </a:r>
            <a:r>
              <a:rPr lang="ja-JP" altLang="en-US" sz="1960" b="1" dirty="0">
                <a:solidFill>
                  <a:schemeClr val="tx1"/>
                </a:solidFill>
              </a:rPr>
              <a:t>走行戦略</a:t>
            </a:r>
          </a:p>
        </p:txBody>
      </p:sp>
      <p:sp>
        <p:nvSpPr>
          <p:cNvPr id="53" name="山形 52"/>
          <p:cNvSpPr/>
          <p:nvPr/>
        </p:nvSpPr>
        <p:spPr>
          <a:xfrm>
            <a:off x="10452545"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P5.</a:t>
            </a:r>
            <a:r>
              <a:rPr lang="ja-JP" altLang="en-US" sz="1960" b="1" dirty="0">
                <a:solidFill>
                  <a:schemeClr val="tx1"/>
                </a:solidFill>
              </a:rPr>
              <a:t>要素技術</a:t>
            </a:r>
          </a:p>
        </p:txBody>
      </p:sp>
      <p:pic>
        <p:nvPicPr>
          <p:cNvPr id="54" name="図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4937" y="47509"/>
            <a:ext cx="2871673" cy="46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グループ化 54"/>
          <p:cNvGrpSpPr/>
          <p:nvPr/>
        </p:nvGrpSpPr>
        <p:grpSpPr>
          <a:xfrm flipH="1">
            <a:off x="6423781" y="756259"/>
            <a:ext cx="885620" cy="324344"/>
            <a:chOff x="10086109" y="1283190"/>
            <a:chExt cx="950191" cy="368411"/>
          </a:xfrm>
        </p:grpSpPr>
        <p:grpSp>
          <p:nvGrpSpPr>
            <p:cNvPr id="56" name="グループ化 55"/>
            <p:cNvGrpSpPr/>
            <p:nvPr/>
          </p:nvGrpSpPr>
          <p:grpSpPr>
            <a:xfrm>
              <a:off x="10086109" y="1283190"/>
              <a:ext cx="637309" cy="368411"/>
              <a:chOff x="4655374" y="2403589"/>
              <a:chExt cx="7300750" cy="4220366"/>
            </a:xfrm>
          </p:grpSpPr>
          <p:sp>
            <p:nvSpPr>
              <p:cNvPr id="58" name="正方形/長方形 57"/>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nvGrpSpPr>
              <p:cNvPr id="59" name="グループ化 58"/>
              <p:cNvGrpSpPr/>
              <p:nvPr/>
            </p:nvGrpSpPr>
            <p:grpSpPr>
              <a:xfrm>
                <a:off x="4655374" y="2403589"/>
                <a:ext cx="7300750" cy="4220366"/>
                <a:chOff x="1930770" y="1662545"/>
                <a:chExt cx="8485730" cy="4821549"/>
              </a:xfrm>
            </p:grpSpPr>
            <p:grpSp>
              <p:nvGrpSpPr>
                <p:cNvPr id="60" name="グループ化 59"/>
                <p:cNvGrpSpPr/>
                <p:nvPr/>
              </p:nvGrpSpPr>
              <p:grpSpPr>
                <a:xfrm>
                  <a:off x="4963264" y="2844681"/>
                  <a:ext cx="1412854" cy="920911"/>
                  <a:chOff x="4963264" y="2844681"/>
                  <a:chExt cx="1412854" cy="920911"/>
                </a:xfrm>
              </p:grpSpPr>
              <p:sp>
                <p:nvSpPr>
                  <p:cNvPr id="89" name="角丸四角形 88"/>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90" name="環状矢印 89"/>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sp>
                <p:nvSpPr>
                  <p:cNvPr id="91" name="環状矢印 90"/>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grpSp>
            <p:sp>
              <p:nvSpPr>
                <p:cNvPr id="61" name="角丸四角形 60"/>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62" name="角丸四角形 61"/>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63" name="斜め縞 62"/>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grpSp>
              <p:nvGrpSpPr>
                <p:cNvPr id="64" name="グループ化 63"/>
                <p:cNvGrpSpPr/>
                <p:nvPr/>
              </p:nvGrpSpPr>
              <p:grpSpPr>
                <a:xfrm rot="1113318">
                  <a:off x="6183265" y="2629560"/>
                  <a:ext cx="3315970" cy="2076456"/>
                  <a:chOff x="1751527" y="592427"/>
                  <a:chExt cx="4031088" cy="2524259"/>
                </a:xfrm>
              </p:grpSpPr>
              <p:sp>
                <p:nvSpPr>
                  <p:cNvPr id="86" name="角丸四角形 85"/>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87" name="正方形/長方形 86"/>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8" name="ひし形 87"/>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65" name="グループ化 64"/>
                <p:cNvGrpSpPr/>
                <p:nvPr/>
              </p:nvGrpSpPr>
              <p:grpSpPr>
                <a:xfrm>
                  <a:off x="7565231" y="4332050"/>
                  <a:ext cx="2118830" cy="2118832"/>
                  <a:chOff x="7565231" y="4332050"/>
                  <a:chExt cx="2118830" cy="2118832"/>
                </a:xfrm>
              </p:grpSpPr>
              <p:sp>
                <p:nvSpPr>
                  <p:cNvPr id="84" name="円/楕円 83"/>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85" name="円/楕円 84"/>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66" name="グループ化 65"/>
                <p:cNvGrpSpPr/>
                <p:nvPr/>
              </p:nvGrpSpPr>
              <p:grpSpPr>
                <a:xfrm>
                  <a:off x="5642209" y="1662545"/>
                  <a:ext cx="849390" cy="1236335"/>
                  <a:chOff x="5642209" y="1662545"/>
                  <a:chExt cx="849390" cy="1236335"/>
                </a:xfrm>
              </p:grpSpPr>
              <p:sp>
                <p:nvSpPr>
                  <p:cNvPr id="82" name="ブローチ 81"/>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83" name="角丸四角形 82"/>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67" name="グループ化 66"/>
                <p:cNvGrpSpPr/>
                <p:nvPr/>
              </p:nvGrpSpPr>
              <p:grpSpPr>
                <a:xfrm>
                  <a:off x="2361155" y="4923541"/>
                  <a:ext cx="1560551" cy="1560553"/>
                  <a:chOff x="2672862" y="3710354"/>
                  <a:chExt cx="1897098" cy="1897098"/>
                </a:xfrm>
              </p:grpSpPr>
              <p:sp>
                <p:nvSpPr>
                  <p:cNvPr id="80" name="円/楕円 79"/>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81" name="円/楕円 80"/>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sp>
              <p:nvSpPr>
                <p:cNvPr id="68" name="角丸四角形 67"/>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69" name="角丸四角形 68"/>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0" name="L 字 69"/>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nvGrpSpPr>
                <p:cNvPr id="71" name="グループ化 70"/>
                <p:cNvGrpSpPr/>
                <p:nvPr/>
              </p:nvGrpSpPr>
              <p:grpSpPr>
                <a:xfrm>
                  <a:off x="3050221" y="2421712"/>
                  <a:ext cx="1586034" cy="1004876"/>
                  <a:chOff x="4273062" y="290692"/>
                  <a:chExt cx="1928076" cy="1221585"/>
                </a:xfrm>
              </p:grpSpPr>
              <p:sp>
                <p:nvSpPr>
                  <p:cNvPr id="78" name="角丸四角形 77"/>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9" name="角丸四角形 78"/>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2" name="グループ化 71"/>
                <p:cNvGrpSpPr/>
                <p:nvPr/>
              </p:nvGrpSpPr>
              <p:grpSpPr>
                <a:xfrm>
                  <a:off x="3832946" y="2542178"/>
                  <a:ext cx="2543394" cy="2300113"/>
                  <a:chOff x="3832946" y="2542178"/>
                  <a:chExt cx="2543394" cy="2300113"/>
                </a:xfrm>
              </p:grpSpPr>
              <p:sp>
                <p:nvSpPr>
                  <p:cNvPr id="76" name="斜め縞 75"/>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sp>
                <p:nvSpPr>
                  <p:cNvPr id="77" name="円/楕円 76"/>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3" name="グループ化 72"/>
                <p:cNvGrpSpPr/>
                <p:nvPr/>
              </p:nvGrpSpPr>
              <p:grpSpPr>
                <a:xfrm>
                  <a:off x="9569783" y="2811635"/>
                  <a:ext cx="846717" cy="806454"/>
                  <a:chOff x="9569783" y="2811635"/>
                  <a:chExt cx="846717" cy="806454"/>
                </a:xfrm>
              </p:grpSpPr>
              <p:sp>
                <p:nvSpPr>
                  <p:cNvPr id="74" name="円/楕円 73"/>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5" name="弦 74"/>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grpSp>
        <p:sp>
          <p:nvSpPr>
            <p:cNvPr id="57" name="フリーフォーム 56"/>
            <p:cNvSpPr/>
            <p:nvPr/>
          </p:nvSpPr>
          <p:spPr>
            <a:xfrm>
              <a:off x="10725150" y="1511287"/>
              <a:ext cx="311150" cy="127136"/>
            </a:xfrm>
            <a:custGeom>
              <a:avLst/>
              <a:gdLst>
                <a:gd name="connsiteX0" fmla="*/ 0 w 311150"/>
                <a:gd name="connsiteY0" fmla="*/ 120663 h 127136"/>
                <a:gd name="connsiteX1" fmla="*/ 107950 w 311150"/>
                <a:gd name="connsiteY1" fmla="*/ 13 h 127136"/>
                <a:gd name="connsiteX2" fmla="*/ 203200 w 311150"/>
                <a:gd name="connsiteY2" fmla="*/ 127013 h 127136"/>
                <a:gd name="connsiteX3" fmla="*/ 311150 w 311150"/>
                <a:gd name="connsiteY3" fmla="*/ 25413 h 127136"/>
                <a:gd name="connsiteX4" fmla="*/ 311150 w 311150"/>
                <a:gd name="connsiteY4" fmla="*/ 25413 h 127136"/>
                <a:gd name="connsiteX5" fmla="*/ 311150 w 311150"/>
                <a:gd name="connsiteY5" fmla="*/ 25413 h 12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150" h="127136">
                  <a:moveTo>
                    <a:pt x="0" y="120663"/>
                  </a:moveTo>
                  <a:cubicBezTo>
                    <a:pt x="37041" y="59809"/>
                    <a:pt x="74083" y="-1045"/>
                    <a:pt x="107950" y="13"/>
                  </a:cubicBezTo>
                  <a:cubicBezTo>
                    <a:pt x="141817" y="1071"/>
                    <a:pt x="169333" y="122780"/>
                    <a:pt x="203200" y="127013"/>
                  </a:cubicBezTo>
                  <a:cubicBezTo>
                    <a:pt x="237067" y="131246"/>
                    <a:pt x="311150" y="25413"/>
                    <a:pt x="311150" y="25413"/>
                  </a:cubicBezTo>
                  <a:lnTo>
                    <a:pt x="311150" y="25413"/>
                  </a:lnTo>
                  <a:lnTo>
                    <a:pt x="311150" y="254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92" name="グループ化 91"/>
          <p:cNvGrpSpPr/>
          <p:nvPr/>
        </p:nvGrpSpPr>
        <p:grpSpPr>
          <a:xfrm>
            <a:off x="3420635" y="1274147"/>
            <a:ext cx="3967117" cy="1952382"/>
            <a:chOff x="3568900" y="1421433"/>
            <a:chExt cx="2808738" cy="1262203"/>
          </a:xfrm>
        </p:grpSpPr>
        <p:sp>
          <p:nvSpPr>
            <p:cNvPr id="111" name="Rectangle 352"/>
            <p:cNvSpPr>
              <a:spLocks noChangeArrowheads="1"/>
            </p:cNvSpPr>
            <p:nvPr/>
          </p:nvSpPr>
          <p:spPr bwMode="auto">
            <a:xfrm>
              <a:off x="5593553" y="2105911"/>
              <a:ext cx="445811" cy="80064"/>
            </a:xfrm>
            <a:prstGeom prst="rect">
              <a:avLst/>
            </a:prstGeom>
            <a:solidFill>
              <a:srgbClr val="FFFFCC"/>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12" name="Rectangle 353"/>
            <p:cNvSpPr>
              <a:spLocks noChangeArrowheads="1"/>
            </p:cNvSpPr>
            <p:nvPr/>
          </p:nvSpPr>
          <p:spPr bwMode="auto">
            <a:xfrm>
              <a:off x="5593553" y="2185976"/>
              <a:ext cx="784083" cy="497660"/>
            </a:xfrm>
            <a:prstGeom prst="rect">
              <a:avLst/>
            </a:prstGeom>
            <a:solidFill>
              <a:srgbClr val="FFFFCC"/>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13" name="Rectangle 354"/>
            <p:cNvSpPr>
              <a:spLocks noChangeArrowheads="1"/>
            </p:cNvSpPr>
            <p:nvPr/>
          </p:nvSpPr>
          <p:spPr bwMode="auto">
            <a:xfrm>
              <a:off x="5647258" y="2100031"/>
              <a:ext cx="217908"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en-US" sz="600" b="1" dirty="0">
                  <a:solidFill>
                    <a:srgbClr val="000000"/>
                  </a:solidFill>
                  <a:latin typeface="ＭＳ ゴシック" panose="020B0609070205080204" pitchFamily="49" charset="-128"/>
                  <a:ea typeface="ＭＳ ゴシック" panose="020B0609070205080204" pitchFamily="49" charset="-128"/>
                </a:rPr>
                <a:t>走行方法</a:t>
              </a:r>
              <a:endParaRPr kumimoji="0" lang="ja-JP" altLang="en-US" sz="2000" dirty="0"/>
            </a:p>
          </p:txBody>
        </p:sp>
        <p:sp>
          <p:nvSpPr>
            <p:cNvPr id="114" name="Rectangle 355"/>
            <p:cNvSpPr>
              <a:spLocks noChangeArrowheads="1"/>
            </p:cNvSpPr>
            <p:nvPr/>
          </p:nvSpPr>
          <p:spPr bwMode="auto">
            <a:xfrm>
              <a:off x="5674110" y="2302336"/>
              <a:ext cx="624761" cy="302534"/>
            </a:xfrm>
            <a:prstGeom prst="rect">
              <a:avLst/>
            </a:prstGeom>
            <a:solidFill>
              <a:srgbClr val="FCC6D6"/>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15" name="Rectangle 356"/>
            <p:cNvSpPr>
              <a:spLocks noChangeArrowheads="1"/>
            </p:cNvSpPr>
            <p:nvPr/>
          </p:nvSpPr>
          <p:spPr bwMode="auto">
            <a:xfrm>
              <a:off x="5740313" y="2483780"/>
              <a:ext cx="335941" cy="6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i="1" dirty="0">
                  <a:solidFill>
                    <a:srgbClr val="000000"/>
                  </a:solidFill>
                  <a:latin typeface="ＭＳ ゴシック" panose="020B0609070205080204" pitchFamily="49" charset="-128"/>
                  <a:ea typeface="ＭＳ ゴシック" panose="020B0609070205080204" pitchFamily="49" charset="-128"/>
                </a:rPr>
                <a:t>+ </a:t>
              </a:r>
              <a:r>
                <a:rPr kumimoji="0" lang="ja-JP" altLang="en-US" sz="600" i="1" dirty="0">
                  <a:solidFill>
                    <a:srgbClr val="000000"/>
                  </a:solidFill>
                  <a:latin typeface="ＭＳ ゴシック" panose="020B0609070205080204" pitchFamily="49" charset="-128"/>
                  <a:ea typeface="ＭＳ ゴシック" panose="020B0609070205080204" pitchFamily="49" charset="-128"/>
                </a:rPr>
                <a:t>走行する</a:t>
              </a:r>
              <a:r>
                <a:rPr kumimoji="0" lang="en-US" altLang="ja-JP" sz="700" dirty="0">
                  <a:solidFill>
                    <a:srgbClr val="000000"/>
                  </a:solidFill>
                  <a:latin typeface="ＭＳ ゴシック" panose="020B0609070205080204" pitchFamily="49" charset="-128"/>
                  <a:ea typeface="ＭＳ ゴシック" panose="020B0609070205080204" pitchFamily="49" charset="-128"/>
                </a:rPr>
                <a:t>()</a:t>
              </a:r>
              <a:endParaRPr kumimoji="0" lang="ja-JP" altLang="ja-JP" sz="6600" dirty="0"/>
            </a:p>
          </p:txBody>
        </p:sp>
        <p:sp>
          <p:nvSpPr>
            <p:cNvPr id="116" name="Line 358"/>
            <p:cNvSpPr>
              <a:spLocks noChangeShapeType="1"/>
            </p:cNvSpPr>
            <p:nvPr/>
          </p:nvSpPr>
          <p:spPr bwMode="auto">
            <a:xfrm>
              <a:off x="5674110" y="2467029"/>
              <a:ext cx="62476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17" name="Line 359"/>
            <p:cNvSpPr>
              <a:spLocks noChangeShapeType="1"/>
            </p:cNvSpPr>
            <p:nvPr/>
          </p:nvSpPr>
          <p:spPr bwMode="auto">
            <a:xfrm>
              <a:off x="5674110" y="2424065"/>
              <a:ext cx="62476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18" name="Rectangle 360"/>
            <p:cNvSpPr>
              <a:spLocks noChangeArrowheads="1"/>
            </p:cNvSpPr>
            <p:nvPr/>
          </p:nvSpPr>
          <p:spPr bwMode="auto">
            <a:xfrm>
              <a:off x="5847754" y="2338139"/>
              <a:ext cx="217908"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en-US" sz="600" b="1" i="1" dirty="0">
                  <a:solidFill>
                    <a:srgbClr val="000000"/>
                  </a:solidFill>
                  <a:latin typeface="ＭＳ ゴシック" panose="020B0609070205080204" pitchFamily="49" charset="-128"/>
                  <a:ea typeface="ＭＳ ゴシック" panose="020B0609070205080204" pitchFamily="49" charset="-128"/>
                </a:rPr>
                <a:t>走行方法</a:t>
              </a:r>
              <a:endParaRPr kumimoji="0" lang="ja-JP" altLang="en-US" sz="2000" dirty="0"/>
            </a:p>
          </p:txBody>
        </p:sp>
        <p:sp>
          <p:nvSpPr>
            <p:cNvPr id="119" name="Rectangle 361"/>
            <p:cNvSpPr>
              <a:spLocks noChangeArrowheads="1"/>
            </p:cNvSpPr>
            <p:nvPr/>
          </p:nvSpPr>
          <p:spPr bwMode="auto">
            <a:xfrm>
              <a:off x="3568900" y="1421433"/>
              <a:ext cx="506367" cy="86078"/>
            </a:xfrm>
            <a:prstGeom prst="rect">
              <a:avLst/>
            </a:prstGeom>
            <a:solidFill>
              <a:srgbClr val="FFFFCC"/>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20" name="Rectangle 362"/>
            <p:cNvSpPr>
              <a:spLocks noChangeArrowheads="1"/>
            </p:cNvSpPr>
            <p:nvPr/>
          </p:nvSpPr>
          <p:spPr bwMode="auto">
            <a:xfrm>
              <a:off x="3568900" y="1507511"/>
              <a:ext cx="2808738" cy="513771"/>
            </a:xfrm>
            <a:prstGeom prst="rect">
              <a:avLst/>
            </a:prstGeom>
            <a:solidFill>
              <a:srgbClr val="FFFFCC"/>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21" name="Rectangle 363"/>
            <p:cNvSpPr>
              <a:spLocks noChangeArrowheads="1"/>
            </p:cNvSpPr>
            <p:nvPr/>
          </p:nvSpPr>
          <p:spPr bwMode="auto">
            <a:xfrm>
              <a:off x="3613602" y="1421433"/>
              <a:ext cx="217908" cy="25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en-US" sz="600" b="1" dirty="0" smtClean="0">
                  <a:latin typeface="ＭＳ ゴシック" panose="020B0609070205080204" pitchFamily="49" charset="-128"/>
                  <a:ea typeface="ＭＳ ゴシック" panose="020B0609070205080204" pitchFamily="49" charset="-128"/>
                </a:rPr>
                <a:t>走路</a:t>
              </a:r>
              <a:r>
                <a:rPr kumimoji="0" lang="ja-JP" altLang="en-US" sz="600" b="1" dirty="0" smtClean="0">
                  <a:solidFill>
                    <a:srgbClr val="000000"/>
                  </a:solidFill>
                  <a:latin typeface="ＭＳ ゴシック" panose="020B0609070205080204" pitchFamily="49" charset="-128"/>
                  <a:ea typeface="ＭＳ ゴシック" panose="020B0609070205080204" pitchFamily="49" charset="-128"/>
                </a:rPr>
                <a:t>案内</a:t>
              </a:r>
              <a:endParaRPr kumimoji="0" lang="en-US" altLang="ja-JP" sz="600" b="1" dirty="0">
                <a:solidFill>
                  <a:srgbClr val="000000"/>
                </a:solidFill>
                <a:latin typeface="ＭＳ ゴシック" panose="020B0609070205080204" pitchFamily="49" charset="-128"/>
                <a:ea typeface="ＭＳ ゴシック" panose="020B0609070205080204" pitchFamily="49" charset="-128"/>
              </a:endParaRPr>
            </a:p>
            <a:p>
              <a:pPr defTabSz="914399"/>
              <a:endParaRPr kumimoji="0" lang="ja-JP" altLang="en-US" sz="2000" dirty="0"/>
            </a:p>
          </p:txBody>
        </p:sp>
        <p:sp>
          <p:nvSpPr>
            <p:cNvPr id="122" name="Rectangle 364"/>
            <p:cNvSpPr>
              <a:spLocks noChangeArrowheads="1"/>
            </p:cNvSpPr>
            <p:nvPr/>
          </p:nvSpPr>
          <p:spPr bwMode="auto">
            <a:xfrm>
              <a:off x="3653036" y="1561215"/>
              <a:ext cx="746491" cy="381300"/>
            </a:xfrm>
            <a:prstGeom prst="rect">
              <a:avLst/>
            </a:prstGeom>
            <a:solidFill>
              <a:srgbClr val="CCFFCC"/>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23" name="Rectangle 365"/>
            <p:cNvSpPr>
              <a:spLocks noChangeArrowheads="1"/>
            </p:cNvSpPr>
            <p:nvPr/>
          </p:nvSpPr>
          <p:spPr bwMode="auto">
            <a:xfrm>
              <a:off x="3706741" y="1840478"/>
              <a:ext cx="335941" cy="6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dirty="0">
                  <a:solidFill>
                    <a:srgbClr val="000000"/>
                  </a:solidFill>
                  <a:latin typeface="ＭＳ ゴシック" panose="020B0609070205080204" pitchFamily="49" charset="-128"/>
                  <a:ea typeface="ＭＳ ゴシック" panose="020B0609070205080204" pitchFamily="49" charset="-128"/>
                </a:rPr>
                <a:t>+ </a:t>
              </a:r>
              <a:r>
                <a:rPr kumimoji="0" lang="ja-JP" altLang="en-US" sz="600" dirty="0">
                  <a:solidFill>
                    <a:srgbClr val="000000"/>
                  </a:solidFill>
                  <a:latin typeface="ＭＳ ゴシック" panose="020B0609070205080204" pitchFamily="49" charset="-128"/>
                  <a:ea typeface="ＭＳ ゴシック" panose="020B0609070205080204" pitchFamily="49" charset="-128"/>
                </a:rPr>
                <a:t>走行する</a:t>
              </a:r>
              <a:r>
                <a:rPr kumimoji="0" lang="en-US" altLang="ja-JP" sz="700" dirty="0">
                  <a:solidFill>
                    <a:srgbClr val="000000"/>
                  </a:solidFill>
                  <a:latin typeface="ＭＳ ゴシック" panose="020B0609070205080204" pitchFamily="49" charset="-128"/>
                  <a:ea typeface="ＭＳ ゴシック" panose="020B0609070205080204" pitchFamily="49" charset="-128"/>
                </a:rPr>
                <a:t>()</a:t>
              </a:r>
              <a:endParaRPr kumimoji="0" lang="ja-JP" altLang="ja-JP" sz="6600" dirty="0"/>
            </a:p>
          </p:txBody>
        </p:sp>
        <p:sp>
          <p:nvSpPr>
            <p:cNvPr id="124" name="Rectangle 367"/>
            <p:cNvSpPr>
              <a:spLocks noChangeArrowheads="1"/>
            </p:cNvSpPr>
            <p:nvPr/>
          </p:nvSpPr>
          <p:spPr bwMode="auto">
            <a:xfrm>
              <a:off x="3706741" y="1754338"/>
              <a:ext cx="435814"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dirty="0">
                  <a:solidFill>
                    <a:srgbClr val="000000"/>
                  </a:solidFill>
                  <a:latin typeface="ＭＳ ゴシック" panose="020B0609070205080204" pitchFamily="49" charset="-128"/>
                  <a:ea typeface="ＭＳ ゴシック" panose="020B0609070205080204" pitchFamily="49" charset="-128"/>
                </a:rPr>
                <a:t>+ </a:t>
              </a:r>
              <a:r>
                <a:rPr kumimoji="0" lang="ja-JP" altLang="en-US" sz="600" dirty="0">
                  <a:solidFill>
                    <a:srgbClr val="000000"/>
                  </a:solidFill>
                  <a:latin typeface="ＭＳ ゴシック" panose="020B0609070205080204" pitchFamily="49" charset="-128"/>
                  <a:ea typeface="ＭＳ ゴシック" panose="020B0609070205080204" pitchFamily="49" charset="-128"/>
                </a:rPr>
                <a:t>走行準備する</a:t>
              </a:r>
              <a:r>
                <a:rPr kumimoji="0" lang="en-US" altLang="ja-JP" sz="600" dirty="0">
                  <a:solidFill>
                    <a:srgbClr val="000000"/>
                  </a:solidFill>
                  <a:latin typeface="ＭＳ ゴシック" panose="020B0609070205080204" pitchFamily="49" charset="-128"/>
                  <a:ea typeface="ＭＳ ゴシック" panose="020B0609070205080204" pitchFamily="49" charset="-128"/>
                </a:rPr>
                <a:t>()</a:t>
              </a:r>
              <a:endParaRPr kumimoji="0" lang="ja-JP" altLang="en-US" sz="2000" dirty="0"/>
            </a:p>
          </p:txBody>
        </p:sp>
        <p:sp>
          <p:nvSpPr>
            <p:cNvPr id="125" name="Line 369"/>
            <p:cNvSpPr>
              <a:spLocks noChangeShapeType="1"/>
            </p:cNvSpPr>
            <p:nvPr/>
          </p:nvSpPr>
          <p:spPr bwMode="auto">
            <a:xfrm>
              <a:off x="3653036" y="1725909"/>
              <a:ext cx="74649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26" name="Line 370"/>
            <p:cNvSpPr>
              <a:spLocks noChangeShapeType="1"/>
            </p:cNvSpPr>
            <p:nvPr/>
          </p:nvSpPr>
          <p:spPr bwMode="auto">
            <a:xfrm>
              <a:off x="3653036" y="1682945"/>
              <a:ext cx="74649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27" name="Rectangle 371"/>
            <p:cNvSpPr>
              <a:spLocks noChangeArrowheads="1"/>
            </p:cNvSpPr>
            <p:nvPr/>
          </p:nvSpPr>
          <p:spPr bwMode="auto">
            <a:xfrm>
              <a:off x="3853532" y="1597018"/>
              <a:ext cx="272384"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en-US" sz="600" b="1" dirty="0">
                  <a:solidFill>
                    <a:srgbClr val="000000"/>
                  </a:solidFill>
                  <a:latin typeface="ＭＳ ゴシック" panose="020B0609070205080204" pitchFamily="49" charset="-128"/>
                  <a:ea typeface="ＭＳ ゴシック" panose="020B0609070205080204" pitchFamily="49" charset="-128"/>
                </a:rPr>
                <a:t>走行コース</a:t>
              </a:r>
              <a:endParaRPr kumimoji="0" lang="ja-JP" altLang="en-US" sz="2000" dirty="0"/>
            </a:p>
          </p:txBody>
        </p:sp>
        <p:sp>
          <p:nvSpPr>
            <p:cNvPr id="128" name="Rectangle 372"/>
            <p:cNvSpPr>
              <a:spLocks noChangeArrowheads="1"/>
            </p:cNvSpPr>
            <p:nvPr/>
          </p:nvSpPr>
          <p:spPr bwMode="auto">
            <a:xfrm>
              <a:off x="4648357" y="2107209"/>
              <a:ext cx="243460" cy="78766"/>
            </a:xfrm>
            <a:prstGeom prst="rect">
              <a:avLst/>
            </a:prstGeom>
            <a:solidFill>
              <a:srgbClr val="FFFFCC"/>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29" name="Rectangle 373"/>
            <p:cNvSpPr>
              <a:spLocks noChangeArrowheads="1"/>
            </p:cNvSpPr>
            <p:nvPr/>
          </p:nvSpPr>
          <p:spPr bwMode="auto">
            <a:xfrm>
              <a:off x="4648357" y="2185976"/>
              <a:ext cx="803776" cy="497660"/>
            </a:xfrm>
            <a:prstGeom prst="rect">
              <a:avLst/>
            </a:prstGeom>
            <a:solidFill>
              <a:srgbClr val="FFFFCC"/>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30" name="Rectangle 374"/>
            <p:cNvSpPr>
              <a:spLocks noChangeArrowheads="1"/>
            </p:cNvSpPr>
            <p:nvPr/>
          </p:nvSpPr>
          <p:spPr bwMode="auto">
            <a:xfrm>
              <a:off x="4700272" y="2107109"/>
              <a:ext cx="108953"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en-US" sz="600" b="1" dirty="0">
                  <a:solidFill>
                    <a:srgbClr val="000000"/>
                  </a:solidFill>
                  <a:latin typeface="ＭＳ ゴシック" panose="020B0609070205080204" pitchFamily="49" charset="-128"/>
                  <a:ea typeface="ＭＳ ゴシック" panose="020B0609070205080204" pitchFamily="49" charset="-128"/>
                </a:rPr>
                <a:t>条件</a:t>
              </a:r>
              <a:endParaRPr kumimoji="0" lang="ja-JP" altLang="en-US" sz="2000" dirty="0"/>
            </a:p>
          </p:txBody>
        </p:sp>
        <p:sp>
          <p:nvSpPr>
            <p:cNvPr id="131" name="Rectangle 375"/>
            <p:cNvSpPr>
              <a:spLocks noChangeArrowheads="1"/>
            </p:cNvSpPr>
            <p:nvPr/>
          </p:nvSpPr>
          <p:spPr bwMode="auto">
            <a:xfrm>
              <a:off x="4743235" y="1604179"/>
              <a:ext cx="617601" cy="300744"/>
            </a:xfrm>
            <a:prstGeom prst="rect">
              <a:avLst/>
            </a:prstGeom>
            <a:solidFill>
              <a:srgbClr val="CCFFCC"/>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32" name="Rectangle 376"/>
            <p:cNvSpPr>
              <a:spLocks noChangeArrowheads="1"/>
            </p:cNvSpPr>
            <p:nvPr/>
          </p:nvSpPr>
          <p:spPr bwMode="auto">
            <a:xfrm>
              <a:off x="4795149" y="1789927"/>
              <a:ext cx="335941" cy="6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dirty="0">
                  <a:solidFill>
                    <a:srgbClr val="000000"/>
                  </a:solidFill>
                  <a:latin typeface="ＭＳ ゴシック" panose="020B0609070205080204" pitchFamily="49" charset="-128"/>
                  <a:ea typeface="ＭＳ ゴシック" panose="020B0609070205080204" pitchFamily="49" charset="-128"/>
                </a:rPr>
                <a:t>+ </a:t>
              </a:r>
              <a:r>
                <a:rPr kumimoji="0" lang="ja-JP" altLang="en-US" sz="600" dirty="0">
                  <a:solidFill>
                    <a:srgbClr val="000000"/>
                  </a:solidFill>
                  <a:latin typeface="ＭＳ ゴシック" panose="020B0609070205080204" pitchFamily="49" charset="-128"/>
                  <a:ea typeface="ＭＳ ゴシック" panose="020B0609070205080204" pitchFamily="49" charset="-128"/>
                </a:rPr>
                <a:t>開始する</a:t>
              </a:r>
              <a:r>
                <a:rPr kumimoji="0" lang="en-US" altLang="ja-JP" sz="700" dirty="0">
                  <a:solidFill>
                    <a:srgbClr val="000000"/>
                  </a:solidFill>
                  <a:latin typeface="ＭＳ ゴシック" panose="020B0609070205080204" pitchFamily="49" charset="-128"/>
                  <a:ea typeface="ＭＳ ゴシック" panose="020B0609070205080204" pitchFamily="49" charset="-128"/>
                </a:rPr>
                <a:t>()</a:t>
              </a:r>
              <a:endParaRPr kumimoji="0" lang="ja-JP" altLang="ja-JP" sz="6600" dirty="0"/>
            </a:p>
          </p:txBody>
        </p:sp>
        <p:sp>
          <p:nvSpPr>
            <p:cNvPr id="133" name="Line 378"/>
            <p:cNvSpPr>
              <a:spLocks noChangeShapeType="1"/>
            </p:cNvSpPr>
            <p:nvPr/>
          </p:nvSpPr>
          <p:spPr bwMode="auto">
            <a:xfrm>
              <a:off x="4743235" y="1767082"/>
              <a:ext cx="61760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34" name="Line 379"/>
            <p:cNvSpPr>
              <a:spLocks noChangeShapeType="1"/>
            </p:cNvSpPr>
            <p:nvPr/>
          </p:nvSpPr>
          <p:spPr bwMode="auto">
            <a:xfrm>
              <a:off x="4743235" y="1725909"/>
              <a:ext cx="61760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35" name="Rectangle 380"/>
            <p:cNvSpPr>
              <a:spLocks noChangeArrowheads="1"/>
            </p:cNvSpPr>
            <p:nvPr/>
          </p:nvSpPr>
          <p:spPr bwMode="auto">
            <a:xfrm>
              <a:off x="4899682" y="1635091"/>
              <a:ext cx="272384" cy="25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en-US" sz="600" b="1" dirty="0">
                  <a:solidFill>
                    <a:srgbClr val="000000"/>
                  </a:solidFill>
                  <a:latin typeface="ＭＳ ゴシック" panose="020B0609070205080204" pitchFamily="49" charset="-128"/>
                  <a:ea typeface="ＭＳ ゴシック" panose="020B0609070205080204" pitchFamily="49" charset="-128"/>
                </a:rPr>
                <a:t>走行エリア</a:t>
              </a:r>
              <a:endParaRPr kumimoji="0" lang="en-US" altLang="ja-JP" sz="600" b="1" dirty="0">
                <a:solidFill>
                  <a:srgbClr val="000000"/>
                </a:solidFill>
                <a:latin typeface="ＭＳ ゴシック" panose="020B0609070205080204" pitchFamily="49" charset="-128"/>
                <a:ea typeface="ＭＳ ゴシック" panose="020B0609070205080204" pitchFamily="49" charset="-128"/>
              </a:endParaRPr>
            </a:p>
            <a:p>
              <a:pPr defTabSz="914399"/>
              <a:endParaRPr kumimoji="0" lang="ja-JP" altLang="en-US" sz="2000" dirty="0"/>
            </a:p>
          </p:txBody>
        </p:sp>
        <p:sp>
          <p:nvSpPr>
            <p:cNvPr id="136" name="Rectangle 381"/>
            <p:cNvSpPr>
              <a:spLocks noChangeArrowheads="1"/>
            </p:cNvSpPr>
            <p:nvPr/>
          </p:nvSpPr>
          <p:spPr bwMode="auto">
            <a:xfrm>
              <a:off x="5679480" y="1604179"/>
              <a:ext cx="619390" cy="300744"/>
            </a:xfrm>
            <a:prstGeom prst="rect">
              <a:avLst/>
            </a:prstGeom>
            <a:solidFill>
              <a:srgbClr val="CCFFCC"/>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37" name="Rectangle 382"/>
            <p:cNvSpPr>
              <a:spLocks noChangeArrowheads="1"/>
            </p:cNvSpPr>
            <p:nvPr/>
          </p:nvSpPr>
          <p:spPr bwMode="auto">
            <a:xfrm>
              <a:off x="5731395" y="1789927"/>
              <a:ext cx="335941" cy="6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dirty="0">
                  <a:solidFill>
                    <a:srgbClr val="000000"/>
                  </a:solidFill>
                  <a:latin typeface="ＭＳ ゴシック" panose="020B0609070205080204" pitchFamily="49" charset="-128"/>
                  <a:ea typeface="ＭＳ ゴシック" panose="020B0609070205080204" pitchFamily="49" charset="-128"/>
                </a:rPr>
                <a:t>+ </a:t>
              </a:r>
              <a:r>
                <a:rPr kumimoji="0" lang="ja-JP" altLang="en-US" sz="600" dirty="0">
                  <a:solidFill>
                    <a:srgbClr val="000000"/>
                  </a:solidFill>
                  <a:latin typeface="ＭＳ ゴシック" panose="020B0609070205080204" pitchFamily="49" charset="-128"/>
                  <a:ea typeface="ＭＳ ゴシック" panose="020B0609070205080204" pitchFamily="49" charset="-128"/>
                </a:rPr>
                <a:t>開始する</a:t>
              </a:r>
              <a:r>
                <a:rPr kumimoji="0" lang="en-US" altLang="ja-JP" sz="700" dirty="0">
                  <a:solidFill>
                    <a:srgbClr val="000000"/>
                  </a:solidFill>
                  <a:latin typeface="ＭＳ ゴシック" panose="020B0609070205080204" pitchFamily="49" charset="-128"/>
                  <a:ea typeface="ＭＳ ゴシック" panose="020B0609070205080204" pitchFamily="49" charset="-128"/>
                </a:rPr>
                <a:t>()</a:t>
              </a:r>
              <a:endParaRPr kumimoji="0" lang="ja-JP" altLang="ja-JP" sz="6600" dirty="0"/>
            </a:p>
          </p:txBody>
        </p:sp>
        <p:sp>
          <p:nvSpPr>
            <p:cNvPr id="138" name="Line 384"/>
            <p:cNvSpPr>
              <a:spLocks noChangeShapeType="1"/>
            </p:cNvSpPr>
            <p:nvPr/>
          </p:nvSpPr>
          <p:spPr bwMode="auto">
            <a:xfrm>
              <a:off x="5679480" y="1767082"/>
              <a:ext cx="619390"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39" name="Line 385"/>
            <p:cNvSpPr>
              <a:spLocks noChangeShapeType="1"/>
            </p:cNvSpPr>
            <p:nvPr/>
          </p:nvSpPr>
          <p:spPr bwMode="auto">
            <a:xfrm>
              <a:off x="5679480" y="1725909"/>
              <a:ext cx="619390"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40" name="Rectangle 386"/>
            <p:cNvSpPr>
              <a:spLocks noChangeArrowheads="1"/>
            </p:cNvSpPr>
            <p:nvPr/>
          </p:nvSpPr>
          <p:spPr bwMode="auto">
            <a:xfrm>
              <a:off x="5847754" y="1639982"/>
              <a:ext cx="217908"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en-US" sz="600" b="1" dirty="0">
                  <a:solidFill>
                    <a:srgbClr val="000000"/>
                  </a:solidFill>
                  <a:latin typeface="ＭＳ ゴシック" panose="020B0609070205080204" pitchFamily="49" charset="-128"/>
                  <a:ea typeface="ＭＳ ゴシック" panose="020B0609070205080204" pitchFamily="49" charset="-128"/>
                </a:rPr>
                <a:t>走行区画</a:t>
              </a:r>
              <a:endParaRPr kumimoji="0" lang="ja-JP" altLang="en-US" sz="2000" dirty="0"/>
            </a:p>
          </p:txBody>
        </p:sp>
        <p:sp>
          <p:nvSpPr>
            <p:cNvPr id="141" name="Rectangle 387"/>
            <p:cNvSpPr>
              <a:spLocks noChangeArrowheads="1"/>
            </p:cNvSpPr>
            <p:nvPr/>
          </p:nvSpPr>
          <p:spPr bwMode="auto">
            <a:xfrm>
              <a:off x="4737864" y="2302336"/>
              <a:ext cx="633711" cy="302534"/>
            </a:xfrm>
            <a:prstGeom prst="rect">
              <a:avLst/>
            </a:prstGeom>
            <a:solidFill>
              <a:srgbClr val="CCCCF7"/>
            </a:solidFill>
            <a:ln w="793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42" name="Rectangle 388"/>
            <p:cNvSpPr>
              <a:spLocks noChangeArrowheads="1"/>
            </p:cNvSpPr>
            <p:nvPr/>
          </p:nvSpPr>
          <p:spPr bwMode="auto">
            <a:xfrm>
              <a:off x="4808831" y="2488543"/>
              <a:ext cx="335941" cy="6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i="1" dirty="0">
                  <a:solidFill>
                    <a:srgbClr val="000000"/>
                  </a:solidFill>
                  <a:latin typeface="ＭＳ ゴシック" panose="020B0609070205080204" pitchFamily="49" charset="-128"/>
                  <a:ea typeface="ＭＳ ゴシック" panose="020B0609070205080204" pitchFamily="49" charset="-128"/>
                </a:rPr>
                <a:t>+ </a:t>
              </a:r>
              <a:r>
                <a:rPr kumimoji="0" lang="ja-JP" altLang="en-US" sz="600" i="1" dirty="0">
                  <a:solidFill>
                    <a:srgbClr val="000000"/>
                  </a:solidFill>
                  <a:latin typeface="ＭＳ ゴシック" panose="020B0609070205080204" pitchFamily="49" charset="-128"/>
                  <a:ea typeface="ＭＳ ゴシック" panose="020B0609070205080204" pitchFamily="49" charset="-128"/>
                </a:rPr>
                <a:t>判定する</a:t>
              </a:r>
              <a:r>
                <a:rPr kumimoji="0" lang="en-US" altLang="ja-JP" sz="700" dirty="0">
                  <a:solidFill>
                    <a:srgbClr val="000000"/>
                  </a:solidFill>
                  <a:latin typeface="ＭＳ ゴシック" panose="020B0609070205080204" pitchFamily="49" charset="-128"/>
                  <a:ea typeface="ＭＳ ゴシック" panose="020B0609070205080204" pitchFamily="49" charset="-128"/>
                </a:rPr>
                <a:t>()</a:t>
              </a:r>
              <a:endParaRPr kumimoji="0" lang="ja-JP" altLang="ja-JP" sz="6600" dirty="0"/>
            </a:p>
          </p:txBody>
        </p:sp>
        <p:sp>
          <p:nvSpPr>
            <p:cNvPr id="143" name="Line 390"/>
            <p:cNvSpPr>
              <a:spLocks noChangeShapeType="1"/>
            </p:cNvSpPr>
            <p:nvPr/>
          </p:nvSpPr>
          <p:spPr bwMode="auto">
            <a:xfrm>
              <a:off x="4737864" y="2467029"/>
              <a:ext cx="63371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44" name="Line 391"/>
            <p:cNvSpPr>
              <a:spLocks noChangeShapeType="1"/>
            </p:cNvSpPr>
            <p:nvPr/>
          </p:nvSpPr>
          <p:spPr bwMode="auto">
            <a:xfrm>
              <a:off x="4737864" y="2424065"/>
              <a:ext cx="633711"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45" name="Rectangle 392"/>
            <p:cNvSpPr>
              <a:spLocks noChangeArrowheads="1"/>
            </p:cNvSpPr>
            <p:nvPr/>
          </p:nvSpPr>
          <p:spPr bwMode="auto">
            <a:xfrm>
              <a:off x="4916879" y="2338139"/>
              <a:ext cx="217908"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en-US" sz="600" b="1" i="1" dirty="0">
                  <a:solidFill>
                    <a:srgbClr val="000000"/>
                  </a:solidFill>
                  <a:latin typeface="ＭＳ ゴシック" panose="020B0609070205080204" pitchFamily="49" charset="-128"/>
                  <a:ea typeface="ＭＳ ゴシック" panose="020B0609070205080204" pitchFamily="49" charset="-128"/>
                </a:rPr>
                <a:t>検知条件</a:t>
              </a:r>
              <a:endParaRPr kumimoji="0" lang="ja-JP" altLang="en-US" sz="2000" dirty="0"/>
            </a:p>
          </p:txBody>
        </p:sp>
        <p:sp>
          <p:nvSpPr>
            <p:cNvPr id="146" name="Line 393"/>
            <p:cNvSpPr>
              <a:spLocks noChangeShapeType="1"/>
            </p:cNvSpPr>
            <p:nvPr/>
          </p:nvSpPr>
          <p:spPr bwMode="auto">
            <a:xfrm>
              <a:off x="4472923" y="1750971"/>
              <a:ext cx="270312"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47" name="Line 394"/>
            <p:cNvSpPr>
              <a:spLocks noChangeShapeType="1"/>
            </p:cNvSpPr>
            <p:nvPr/>
          </p:nvSpPr>
          <p:spPr bwMode="auto">
            <a:xfrm flipH="1">
              <a:off x="4684160" y="1750971"/>
              <a:ext cx="59075" cy="32223"/>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48" name="Line 395"/>
            <p:cNvSpPr>
              <a:spLocks noChangeShapeType="1"/>
            </p:cNvSpPr>
            <p:nvPr/>
          </p:nvSpPr>
          <p:spPr bwMode="auto">
            <a:xfrm flipH="1" flipV="1">
              <a:off x="4684160" y="1720538"/>
              <a:ext cx="59075" cy="30432"/>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49" name="Freeform 396"/>
            <p:cNvSpPr>
              <a:spLocks/>
            </p:cNvSpPr>
            <p:nvPr/>
          </p:nvSpPr>
          <p:spPr bwMode="auto">
            <a:xfrm>
              <a:off x="4399527" y="1731279"/>
              <a:ext cx="73397" cy="46544"/>
            </a:xfrm>
            <a:custGeom>
              <a:avLst/>
              <a:gdLst>
                <a:gd name="T0" fmla="*/ 0 w 41"/>
                <a:gd name="T1" fmla="*/ 11 h 26"/>
                <a:gd name="T2" fmla="*/ 20 w 41"/>
                <a:gd name="T3" fmla="*/ 26 h 26"/>
                <a:gd name="T4" fmla="*/ 41 w 41"/>
                <a:gd name="T5" fmla="*/ 11 h 26"/>
                <a:gd name="T6" fmla="*/ 20 w 41"/>
                <a:gd name="T7" fmla="*/ 0 h 26"/>
                <a:gd name="T8" fmla="*/ 0 w 41"/>
                <a:gd name="T9" fmla="*/ 11 h 26"/>
              </a:gdLst>
              <a:ahLst/>
              <a:cxnLst>
                <a:cxn ang="0">
                  <a:pos x="T0" y="T1"/>
                </a:cxn>
                <a:cxn ang="0">
                  <a:pos x="T2" y="T3"/>
                </a:cxn>
                <a:cxn ang="0">
                  <a:pos x="T4" y="T5"/>
                </a:cxn>
                <a:cxn ang="0">
                  <a:pos x="T6" y="T7"/>
                </a:cxn>
                <a:cxn ang="0">
                  <a:pos x="T8" y="T9"/>
                </a:cxn>
              </a:cxnLst>
              <a:rect l="0" t="0" r="r" b="b"/>
              <a:pathLst>
                <a:path w="41" h="26">
                  <a:moveTo>
                    <a:pt x="0" y="11"/>
                  </a:moveTo>
                  <a:lnTo>
                    <a:pt x="20" y="26"/>
                  </a:lnTo>
                  <a:lnTo>
                    <a:pt x="41" y="11"/>
                  </a:lnTo>
                  <a:lnTo>
                    <a:pt x="20" y="0"/>
                  </a:lnTo>
                  <a:lnTo>
                    <a:pt x="0" y="11"/>
                  </a:lnTo>
                  <a:close/>
                </a:path>
              </a:pathLst>
            </a:custGeom>
            <a:solidFill>
              <a:srgbClr val="FFFFFF"/>
            </a:solidFill>
            <a:ln w="476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50" name="Rectangle 397"/>
            <p:cNvSpPr>
              <a:spLocks noChangeArrowheads="1"/>
            </p:cNvSpPr>
            <p:nvPr/>
          </p:nvSpPr>
          <p:spPr bwMode="auto">
            <a:xfrm>
              <a:off x="4610764" y="1793934"/>
              <a:ext cx="81715"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a:solidFill>
                    <a:srgbClr val="000000"/>
                  </a:solidFill>
                </a:rPr>
                <a:t>1..*</a:t>
              </a:r>
              <a:endParaRPr kumimoji="0" lang="ja-JP" altLang="ja-JP" sz="2000"/>
            </a:p>
          </p:txBody>
        </p:sp>
        <p:sp>
          <p:nvSpPr>
            <p:cNvPr id="151" name="Rectangle 398"/>
            <p:cNvSpPr>
              <a:spLocks noChangeArrowheads="1"/>
            </p:cNvSpPr>
            <p:nvPr/>
          </p:nvSpPr>
          <p:spPr bwMode="auto">
            <a:xfrm>
              <a:off x="4419218" y="1793934"/>
              <a:ext cx="30644"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a:solidFill>
                    <a:srgbClr val="000000"/>
                  </a:solidFill>
                </a:rPr>
                <a:t>1</a:t>
              </a:r>
              <a:endParaRPr kumimoji="0" lang="ja-JP" altLang="ja-JP" sz="2000"/>
            </a:p>
          </p:txBody>
        </p:sp>
        <p:sp>
          <p:nvSpPr>
            <p:cNvPr id="152" name="Line 399"/>
            <p:cNvSpPr>
              <a:spLocks noChangeShapeType="1"/>
            </p:cNvSpPr>
            <p:nvPr/>
          </p:nvSpPr>
          <p:spPr bwMode="auto">
            <a:xfrm flipH="1">
              <a:off x="5214043" y="1869120"/>
              <a:ext cx="465438" cy="43321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53" name="Line 400"/>
            <p:cNvSpPr>
              <a:spLocks noChangeShapeType="1"/>
            </p:cNvSpPr>
            <p:nvPr/>
          </p:nvSpPr>
          <p:spPr bwMode="auto">
            <a:xfrm flipV="1">
              <a:off x="5214043" y="2245051"/>
              <a:ext cx="21482" cy="57285"/>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54" name="Line 401"/>
            <p:cNvSpPr>
              <a:spLocks noChangeShapeType="1"/>
            </p:cNvSpPr>
            <p:nvPr/>
          </p:nvSpPr>
          <p:spPr bwMode="auto">
            <a:xfrm flipV="1">
              <a:off x="5214043" y="2286224"/>
              <a:ext cx="62656" cy="16111"/>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55" name="Rectangle 402"/>
            <p:cNvSpPr>
              <a:spLocks noChangeArrowheads="1"/>
            </p:cNvSpPr>
            <p:nvPr/>
          </p:nvSpPr>
          <p:spPr bwMode="auto">
            <a:xfrm>
              <a:off x="4849246" y="2209162"/>
              <a:ext cx="272384"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dirty="0">
                  <a:solidFill>
                    <a:srgbClr val="000000"/>
                  </a:solidFill>
                  <a:latin typeface="ＭＳ ゴシック" panose="020B0609070205080204" pitchFamily="49" charset="-128"/>
                  <a:ea typeface="ＭＳ ゴシック" panose="020B0609070205080204" pitchFamily="49" charset="-128"/>
                </a:rPr>
                <a:t>- </a:t>
              </a:r>
              <a:r>
                <a:rPr kumimoji="0" lang="ja-JP" altLang="en-US" sz="600" dirty="0">
                  <a:solidFill>
                    <a:srgbClr val="000000"/>
                  </a:solidFill>
                  <a:latin typeface="ＭＳ ゴシック" panose="020B0609070205080204" pitchFamily="49" charset="-128"/>
                  <a:ea typeface="ＭＳ ゴシック" panose="020B0609070205080204" pitchFamily="49" charset="-128"/>
                </a:rPr>
                <a:t>終了条件</a:t>
              </a:r>
              <a:endParaRPr kumimoji="0" lang="ja-JP" altLang="en-US" sz="2000" dirty="0"/>
            </a:p>
          </p:txBody>
        </p:sp>
        <p:sp>
          <p:nvSpPr>
            <p:cNvPr id="156" name="Rectangle 403"/>
            <p:cNvSpPr>
              <a:spLocks noChangeArrowheads="1"/>
            </p:cNvSpPr>
            <p:nvPr/>
          </p:nvSpPr>
          <p:spPr bwMode="auto">
            <a:xfrm>
              <a:off x="5303550" y="2211038"/>
              <a:ext cx="30644"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a:solidFill>
                    <a:srgbClr val="000000"/>
                  </a:solidFill>
                </a:rPr>
                <a:t>1</a:t>
              </a:r>
              <a:endParaRPr kumimoji="0" lang="ja-JP" altLang="ja-JP" sz="2000"/>
            </a:p>
          </p:txBody>
        </p:sp>
        <p:sp>
          <p:nvSpPr>
            <p:cNvPr id="157" name="Rectangle 404"/>
            <p:cNvSpPr>
              <a:spLocks noChangeArrowheads="1"/>
            </p:cNvSpPr>
            <p:nvPr/>
          </p:nvSpPr>
          <p:spPr bwMode="auto">
            <a:xfrm>
              <a:off x="5630539" y="1927652"/>
              <a:ext cx="30644"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dirty="0">
                  <a:solidFill>
                    <a:srgbClr val="000000"/>
                  </a:solidFill>
                </a:rPr>
                <a:t>1</a:t>
              </a:r>
              <a:endParaRPr kumimoji="0" lang="ja-JP" altLang="ja-JP" sz="2000" dirty="0"/>
            </a:p>
          </p:txBody>
        </p:sp>
        <p:sp>
          <p:nvSpPr>
            <p:cNvPr id="158" name="Line 405"/>
            <p:cNvSpPr>
              <a:spLocks noChangeShapeType="1"/>
            </p:cNvSpPr>
            <p:nvPr/>
          </p:nvSpPr>
          <p:spPr bwMode="auto">
            <a:xfrm flipV="1">
              <a:off x="5436021" y="1754921"/>
              <a:ext cx="157532" cy="142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59" name="Line 406"/>
            <p:cNvSpPr>
              <a:spLocks noChangeShapeType="1"/>
            </p:cNvSpPr>
            <p:nvPr/>
          </p:nvSpPr>
          <p:spPr bwMode="auto">
            <a:xfrm>
              <a:off x="5593553" y="1753502"/>
              <a:ext cx="85927"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60" name="Line 407"/>
            <p:cNvSpPr>
              <a:spLocks noChangeShapeType="1"/>
            </p:cNvSpPr>
            <p:nvPr/>
          </p:nvSpPr>
          <p:spPr bwMode="auto">
            <a:xfrm flipH="1">
              <a:off x="5620406" y="1753502"/>
              <a:ext cx="59075" cy="32223"/>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61" name="Line 408"/>
            <p:cNvSpPr>
              <a:spLocks noChangeShapeType="1"/>
            </p:cNvSpPr>
            <p:nvPr/>
          </p:nvSpPr>
          <p:spPr bwMode="auto">
            <a:xfrm flipH="1" flipV="1">
              <a:off x="5620406" y="1724273"/>
              <a:ext cx="59075" cy="30432"/>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62" name="Freeform 409"/>
            <p:cNvSpPr>
              <a:spLocks/>
            </p:cNvSpPr>
            <p:nvPr/>
          </p:nvSpPr>
          <p:spPr bwMode="auto">
            <a:xfrm>
              <a:off x="5360835" y="1731279"/>
              <a:ext cx="75186" cy="51914"/>
            </a:xfrm>
            <a:custGeom>
              <a:avLst/>
              <a:gdLst>
                <a:gd name="T0" fmla="*/ 0 w 42"/>
                <a:gd name="T1" fmla="*/ 14 h 29"/>
                <a:gd name="T2" fmla="*/ 18 w 42"/>
                <a:gd name="T3" fmla="*/ 29 h 29"/>
                <a:gd name="T4" fmla="*/ 42 w 42"/>
                <a:gd name="T5" fmla="*/ 14 h 29"/>
                <a:gd name="T6" fmla="*/ 21 w 42"/>
                <a:gd name="T7" fmla="*/ 0 h 29"/>
                <a:gd name="T8" fmla="*/ 0 w 42"/>
                <a:gd name="T9" fmla="*/ 14 h 29"/>
              </a:gdLst>
              <a:ahLst/>
              <a:cxnLst>
                <a:cxn ang="0">
                  <a:pos x="T0" y="T1"/>
                </a:cxn>
                <a:cxn ang="0">
                  <a:pos x="T2" y="T3"/>
                </a:cxn>
                <a:cxn ang="0">
                  <a:pos x="T4" y="T5"/>
                </a:cxn>
                <a:cxn ang="0">
                  <a:pos x="T6" y="T7"/>
                </a:cxn>
                <a:cxn ang="0">
                  <a:pos x="T8" y="T9"/>
                </a:cxn>
              </a:cxnLst>
              <a:rect l="0" t="0" r="r" b="b"/>
              <a:pathLst>
                <a:path w="42" h="29">
                  <a:moveTo>
                    <a:pt x="0" y="14"/>
                  </a:moveTo>
                  <a:lnTo>
                    <a:pt x="18" y="29"/>
                  </a:lnTo>
                  <a:lnTo>
                    <a:pt x="42" y="14"/>
                  </a:lnTo>
                  <a:lnTo>
                    <a:pt x="21" y="0"/>
                  </a:lnTo>
                  <a:lnTo>
                    <a:pt x="0" y="14"/>
                  </a:lnTo>
                  <a:close/>
                </a:path>
              </a:pathLst>
            </a:custGeom>
            <a:solidFill>
              <a:srgbClr val="FFFFFF"/>
            </a:solidFill>
            <a:ln w="476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sz="2800"/>
            </a:p>
          </p:txBody>
        </p:sp>
        <p:sp>
          <p:nvSpPr>
            <p:cNvPr id="163" name="Rectangle 410"/>
            <p:cNvSpPr>
              <a:spLocks noChangeArrowheads="1"/>
            </p:cNvSpPr>
            <p:nvPr/>
          </p:nvSpPr>
          <p:spPr bwMode="auto">
            <a:xfrm>
              <a:off x="5547010" y="1799304"/>
              <a:ext cx="81715"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a:solidFill>
                    <a:srgbClr val="000000"/>
                  </a:solidFill>
                </a:rPr>
                <a:t>1..*</a:t>
              </a:r>
              <a:endParaRPr kumimoji="0" lang="ja-JP" altLang="ja-JP" sz="2000"/>
            </a:p>
          </p:txBody>
        </p:sp>
        <p:sp>
          <p:nvSpPr>
            <p:cNvPr id="164" name="Rectangle 411"/>
            <p:cNvSpPr>
              <a:spLocks noChangeArrowheads="1"/>
            </p:cNvSpPr>
            <p:nvPr/>
          </p:nvSpPr>
          <p:spPr bwMode="auto">
            <a:xfrm>
              <a:off x="5398428" y="1804675"/>
              <a:ext cx="30644"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a:solidFill>
                    <a:srgbClr val="000000"/>
                  </a:solidFill>
                </a:rPr>
                <a:t>1</a:t>
              </a:r>
              <a:endParaRPr kumimoji="0" lang="ja-JP" altLang="ja-JP" sz="2000"/>
            </a:p>
          </p:txBody>
        </p:sp>
        <p:sp>
          <p:nvSpPr>
            <p:cNvPr id="165" name="Line 412"/>
            <p:cNvSpPr>
              <a:spLocks noChangeShapeType="1"/>
            </p:cNvSpPr>
            <p:nvPr/>
          </p:nvSpPr>
          <p:spPr bwMode="auto">
            <a:xfrm>
              <a:off x="6075103" y="1904923"/>
              <a:ext cx="0" cy="397412"/>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66" name="Line 413"/>
            <p:cNvSpPr>
              <a:spLocks noChangeShapeType="1"/>
            </p:cNvSpPr>
            <p:nvPr/>
          </p:nvSpPr>
          <p:spPr bwMode="auto">
            <a:xfrm flipH="1" flipV="1">
              <a:off x="6044670" y="2250421"/>
              <a:ext cx="30433" cy="51914"/>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67" name="Line 414"/>
            <p:cNvSpPr>
              <a:spLocks noChangeShapeType="1"/>
            </p:cNvSpPr>
            <p:nvPr/>
          </p:nvSpPr>
          <p:spPr bwMode="auto">
            <a:xfrm flipV="1">
              <a:off x="6075103" y="2250421"/>
              <a:ext cx="32223" cy="51914"/>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800"/>
            </a:p>
          </p:txBody>
        </p:sp>
        <p:sp>
          <p:nvSpPr>
            <p:cNvPr id="168" name="Rectangle 415"/>
            <p:cNvSpPr>
              <a:spLocks noChangeArrowheads="1"/>
            </p:cNvSpPr>
            <p:nvPr/>
          </p:nvSpPr>
          <p:spPr bwMode="auto">
            <a:xfrm>
              <a:off x="6106436" y="2196866"/>
              <a:ext cx="163430"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dirty="0">
                  <a:solidFill>
                    <a:srgbClr val="000000"/>
                  </a:solidFill>
                  <a:latin typeface="ＭＳ ゴシック" panose="020B0609070205080204" pitchFamily="49" charset="-128"/>
                  <a:ea typeface="ＭＳ ゴシック" panose="020B0609070205080204" pitchFamily="49" charset="-128"/>
                </a:rPr>
                <a:t>- </a:t>
              </a:r>
              <a:r>
                <a:rPr kumimoji="0" lang="ja-JP" altLang="en-US" sz="600" dirty="0">
                  <a:solidFill>
                    <a:srgbClr val="000000"/>
                  </a:solidFill>
                  <a:latin typeface="ＭＳ ゴシック" panose="020B0609070205080204" pitchFamily="49" charset="-128"/>
                  <a:ea typeface="ＭＳ ゴシック" panose="020B0609070205080204" pitchFamily="49" charset="-128"/>
                </a:rPr>
                <a:t>走法</a:t>
              </a:r>
              <a:endParaRPr kumimoji="0" lang="ja-JP" altLang="en-US" sz="2000" dirty="0"/>
            </a:p>
          </p:txBody>
        </p:sp>
        <p:sp>
          <p:nvSpPr>
            <p:cNvPr id="169" name="Rectangle 416"/>
            <p:cNvSpPr>
              <a:spLocks noChangeArrowheads="1"/>
            </p:cNvSpPr>
            <p:nvPr/>
          </p:nvSpPr>
          <p:spPr bwMode="auto">
            <a:xfrm>
              <a:off x="5958743" y="2205668"/>
              <a:ext cx="30644"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a:solidFill>
                    <a:srgbClr val="000000"/>
                  </a:solidFill>
                </a:rPr>
                <a:t>1</a:t>
              </a:r>
              <a:endParaRPr kumimoji="0" lang="ja-JP" altLang="ja-JP" sz="2000"/>
            </a:p>
          </p:txBody>
        </p:sp>
        <p:sp>
          <p:nvSpPr>
            <p:cNvPr id="170" name="Rectangle 417"/>
            <p:cNvSpPr>
              <a:spLocks noChangeArrowheads="1"/>
            </p:cNvSpPr>
            <p:nvPr/>
          </p:nvSpPr>
          <p:spPr bwMode="auto">
            <a:xfrm>
              <a:off x="6101955" y="1922889"/>
              <a:ext cx="30644" cy="5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399"/>
              <a:r>
                <a:rPr kumimoji="0" lang="ja-JP" altLang="ja-JP" sz="600" dirty="0">
                  <a:solidFill>
                    <a:srgbClr val="000000"/>
                  </a:solidFill>
                </a:rPr>
                <a:t>1</a:t>
              </a:r>
              <a:endParaRPr kumimoji="0" lang="ja-JP" altLang="ja-JP" sz="2000" dirty="0"/>
            </a:p>
          </p:txBody>
        </p:sp>
      </p:grpSp>
      <p:sp>
        <p:nvSpPr>
          <p:cNvPr id="171" name="テキスト ボックス 170"/>
          <p:cNvSpPr txBox="1"/>
          <p:nvPr/>
        </p:nvSpPr>
        <p:spPr>
          <a:xfrm rot="21020577">
            <a:off x="3140129" y="2395843"/>
            <a:ext cx="1700639" cy="769441"/>
          </a:xfrm>
          <a:prstGeom prst="rect">
            <a:avLst/>
          </a:prstGeom>
          <a:noFill/>
        </p:spPr>
        <p:txBody>
          <a:bodyPr wrap="square" rtlCol="0">
            <a:spAutoFit/>
          </a:bodyPr>
          <a:lstStyle/>
          <a:p>
            <a:r>
              <a:rPr lang="ja-JP" altLang="en-US" sz="1400" dirty="0" smtClean="0">
                <a:latin typeface="AR P丸ゴシック体M" panose="020B0600010101010101" pitchFamily="50" charset="-128"/>
                <a:ea typeface="AR P丸ゴシック体M" panose="020B0600010101010101" pitchFamily="50" charset="-128"/>
              </a:rPr>
              <a:t>細分化した</a:t>
            </a:r>
            <a:endParaRPr lang="en-US" altLang="ja-JP" sz="1400" dirty="0" smtClean="0">
              <a:latin typeface="AR P丸ゴシック体M" panose="020B0600010101010101" pitchFamily="50" charset="-128"/>
              <a:ea typeface="AR P丸ゴシック体M" panose="020B0600010101010101" pitchFamily="50" charset="-128"/>
            </a:endParaRPr>
          </a:p>
          <a:p>
            <a:r>
              <a:rPr lang="ja-JP" altLang="en-US" sz="1400" dirty="0" smtClean="0">
                <a:latin typeface="AR P丸ゴシック体M" panose="020B0600010101010101" pitchFamily="50" charset="-128"/>
                <a:ea typeface="AR P丸ゴシック体M" panose="020B0600010101010101" pitchFamily="50" charset="-128"/>
              </a:rPr>
              <a:t>区画によって</a:t>
            </a:r>
            <a:endParaRPr lang="en-US" altLang="ja-JP" sz="1400" dirty="0" smtClean="0">
              <a:latin typeface="AR P丸ゴシック体M" panose="020B0600010101010101" pitchFamily="50" charset="-128"/>
              <a:ea typeface="AR P丸ゴシック体M" panose="020B0600010101010101" pitchFamily="50" charset="-128"/>
            </a:endParaRPr>
          </a:p>
          <a:p>
            <a:r>
              <a:rPr lang="ja-JP" altLang="en-US" sz="1600" b="1" dirty="0" smtClean="0">
                <a:solidFill>
                  <a:srgbClr val="FF0000"/>
                </a:solidFill>
                <a:latin typeface="AR P丸ゴシック体M" panose="020B0600010101010101" pitchFamily="50" charset="-128"/>
                <a:ea typeface="AR P丸ゴシック体M" panose="020B0600010101010101" pitchFamily="50" charset="-128"/>
              </a:rPr>
              <a:t>変更</a:t>
            </a:r>
            <a:r>
              <a:rPr lang="ja-JP" altLang="en-US" sz="1600" b="1" dirty="0">
                <a:solidFill>
                  <a:srgbClr val="FF0000"/>
                </a:solidFill>
                <a:latin typeface="AR P丸ゴシック体M" panose="020B0600010101010101" pitchFamily="50" charset="-128"/>
                <a:ea typeface="AR P丸ゴシック体M" panose="020B0600010101010101" pitchFamily="50" charset="-128"/>
              </a:rPr>
              <a:t>容易性抜群</a:t>
            </a:r>
            <a:r>
              <a:rPr lang="en-US" altLang="ja-JP" sz="1600" b="1" dirty="0">
                <a:solidFill>
                  <a:srgbClr val="FF0000"/>
                </a:solidFill>
                <a:latin typeface="AR P丸ゴシック体M" panose="020B0600010101010101" pitchFamily="50" charset="-128"/>
                <a:ea typeface="AR P丸ゴシック体M" panose="020B0600010101010101" pitchFamily="50" charset="-128"/>
              </a:rPr>
              <a:t>!</a:t>
            </a:r>
          </a:p>
        </p:txBody>
      </p:sp>
      <p:grpSp>
        <p:nvGrpSpPr>
          <p:cNvPr id="216" name="グループ化 215"/>
          <p:cNvGrpSpPr/>
          <p:nvPr/>
        </p:nvGrpSpPr>
        <p:grpSpPr>
          <a:xfrm>
            <a:off x="10826300" y="1343356"/>
            <a:ext cx="2396458" cy="1945014"/>
            <a:chOff x="2497119" y="5076430"/>
            <a:chExt cx="2717469" cy="1959908"/>
          </a:xfrm>
        </p:grpSpPr>
        <p:grpSp>
          <p:nvGrpSpPr>
            <p:cNvPr id="11" name="グループ化 10"/>
            <p:cNvGrpSpPr/>
            <p:nvPr/>
          </p:nvGrpSpPr>
          <p:grpSpPr>
            <a:xfrm>
              <a:off x="2497119" y="5076430"/>
              <a:ext cx="1242793" cy="546028"/>
              <a:chOff x="372098" y="4474630"/>
              <a:chExt cx="1581829" cy="790383"/>
            </a:xfrm>
          </p:grpSpPr>
          <p:sp>
            <p:nvSpPr>
              <p:cNvPr id="10" name="正方形/長方形 9"/>
              <p:cNvSpPr/>
              <p:nvPr/>
            </p:nvSpPr>
            <p:spPr>
              <a:xfrm>
                <a:off x="372098" y="4474630"/>
                <a:ext cx="550939" cy="394636"/>
              </a:xfrm>
              <a:prstGeom prst="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9" name="正方形/長方形 8"/>
              <p:cNvSpPr/>
              <p:nvPr/>
            </p:nvSpPr>
            <p:spPr>
              <a:xfrm>
                <a:off x="372496" y="4639372"/>
                <a:ext cx="1581431" cy="625641"/>
              </a:xfrm>
              <a:prstGeom prst="rect">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走路</a:t>
                </a:r>
                <a:r>
                  <a:rPr lang="ja-JP" altLang="en-US" sz="1000" dirty="0" smtClean="0">
                    <a:solidFill>
                      <a:schemeClr val="tx1"/>
                    </a:solidFill>
                  </a:rPr>
                  <a:t>案内</a:t>
                </a:r>
                <a:endParaRPr lang="ja-JP" altLang="en-US" sz="1000" dirty="0">
                  <a:solidFill>
                    <a:schemeClr val="tx1"/>
                  </a:solidFill>
                </a:endParaRPr>
              </a:p>
            </p:txBody>
          </p:sp>
        </p:grpSp>
        <p:grpSp>
          <p:nvGrpSpPr>
            <p:cNvPr id="173" name="グループ化 172"/>
            <p:cNvGrpSpPr/>
            <p:nvPr/>
          </p:nvGrpSpPr>
          <p:grpSpPr>
            <a:xfrm>
              <a:off x="4100201" y="5832408"/>
              <a:ext cx="912866" cy="476450"/>
              <a:chOff x="538831" y="4221307"/>
              <a:chExt cx="1432629" cy="822961"/>
            </a:xfrm>
            <a:solidFill>
              <a:srgbClr val="FFFF99"/>
            </a:solidFill>
          </p:grpSpPr>
          <p:sp>
            <p:nvSpPr>
              <p:cNvPr id="174" name="正方形/長方形 173"/>
              <p:cNvSpPr/>
              <p:nvPr/>
            </p:nvSpPr>
            <p:spPr>
              <a:xfrm>
                <a:off x="538831" y="4221307"/>
                <a:ext cx="550938" cy="394637"/>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175" name="正方形/長方形 174"/>
              <p:cNvSpPr/>
              <p:nvPr/>
            </p:nvSpPr>
            <p:spPr>
              <a:xfrm>
                <a:off x="538831" y="4418625"/>
                <a:ext cx="1432629" cy="625643"/>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計測器</a:t>
                </a:r>
                <a:endParaRPr lang="en-US" altLang="ja-JP" sz="1000" dirty="0">
                  <a:solidFill>
                    <a:schemeClr val="tx1"/>
                  </a:solidFill>
                </a:endParaRPr>
              </a:p>
            </p:txBody>
          </p:sp>
        </p:grpSp>
        <p:grpSp>
          <p:nvGrpSpPr>
            <p:cNvPr id="176" name="グループ化 175"/>
            <p:cNvGrpSpPr/>
            <p:nvPr/>
          </p:nvGrpSpPr>
          <p:grpSpPr>
            <a:xfrm>
              <a:off x="4301722" y="5092453"/>
              <a:ext cx="912866" cy="527323"/>
              <a:chOff x="521298" y="4405367"/>
              <a:chExt cx="1432629" cy="910829"/>
            </a:xfrm>
            <a:solidFill>
              <a:srgbClr val="FF99CC"/>
            </a:solidFill>
          </p:grpSpPr>
          <p:sp>
            <p:nvSpPr>
              <p:cNvPr id="177" name="正方形/長方形 176"/>
              <p:cNvSpPr/>
              <p:nvPr/>
            </p:nvSpPr>
            <p:spPr>
              <a:xfrm>
                <a:off x="521298" y="4405367"/>
                <a:ext cx="550938" cy="394635"/>
              </a:xfrm>
              <a:prstGeom prst="rect">
                <a:avLst/>
              </a:prstGeom>
              <a:solidFill>
                <a:srgbClr val="FCC6D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178" name="正方形/長方形 177"/>
              <p:cNvSpPr/>
              <p:nvPr/>
            </p:nvSpPr>
            <p:spPr>
              <a:xfrm>
                <a:off x="521298" y="4602688"/>
                <a:ext cx="1432629" cy="713508"/>
              </a:xfrm>
              <a:prstGeom prst="rect">
                <a:avLst/>
              </a:prstGeom>
              <a:solidFill>
                <a:srgbClr val="FCC6D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走行方法</a:t>
                </a:r>
              </a:p>
            </p:txBody>
          </p:sp>
        </p:grpSp>
        <p:grpSp>
          <p:nvGrpSpPr>
            <p:cNvPr id="179" name="グループ化 178"/>
            <p:cNvGrpSpPr/>
            <p:nvPr/>
          </p:nvGrpSpPr>
          <p:grpSpPr>
            <a:xfrm>
              <a:off x="2662037" y="5832410"/>
              <a:ext cx="913621" cy="476450"/>
              <a:chOff x="282330" y="4298968"/>
              <a:chExt cx="1433814" cy="822960"/>
            </a:xfrm>
            <a:solidFill>
              <a:schemeClr val="accent1">
                <a:lumMod val="40000"/>
                <a:lumOff val="60000"/>
              </a:schemeClr>
            </a:solidFill>
          </p:grpSpPr>
          <p:sp>
            <p:nvSpPr>
              <p:cNvPr id="180" name="正方形/長方形 179"/>
              <p:cNvSpPr/>
              <p:nvPr/>
            </p:nvSpPr>
            <p:spPr>
              <a:xfrm>
                <a:off x="282330" y="4298968"/>
                <a:ext cx="550938" cy="394636"/>
              </a:xfrm>
              <a:prstGeom prst="rect">
                <a:avLst/>
              </a:prstGeom>
              <a:solidFill>
                <a:srgbClr val="CCCCF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181" name="正方形/長方形 180"/>
              <p:cNvSpPr/>
              <p:nvPr/>
            </p:nvSpPr>
            <p:spPr>
              <a:xfrm>
                <a:off x="283515" y="4496285"/>
                <a:ext cx="1432629" cy="625643"/>
              </a:xfrm>
              <a:prstGeom prst="rect">
                <a:avLst/>
              </a:prstGeom>
              <a:solidFill>
                <a:srgbClr val="CCCCF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条件</a:t>
                </a:r>
              </a:p>
            </p:txBody>
          </p:sp>
        </p:grpSp>
        <p:grpSp>
          <p:nvGrpSpPr>
            <p:cNvPr id="185" name="グループ化 184"/>
            <p:cNvGrpSpPr/>
            <p:nvPr/>
          </p:nvGrpSpPr>
          <p:grpSpPr>
            <a:xfrm>
              <a:off x="2531228" y="6558203"/>
              <a:ext cx="2683360" cy="478135"/>
              <a:chOff x="-2257271" y="4173900"/>
              <a:chExt cx="4211198" cy="825871"/>
            </a:xfrm>
            <a:solidFill>
              <a:schemeClr val="bg1">
                <a:lumMod val="85000"/>
              </a:schemeClr>
            </a:solidFill>
          </p:grpSpPr>
          <p:sp>
            <p:nvSpPr>
              <p:cNvPr id="186" name="正方形/長方形 185"/>
              <p:cNvSpPr/>
              <p:nvPr/>
            </p:nvSpPr>
            <p:spPr>
              <a:xfrm>
                <a:off x="-2257271" y="4173900"/>
                <a:ext cx="550938" cy="394637"/>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00"/>
              </a:p>
            </p:txBody>
          </p:sp>
          <p:sp>
            <p:nvSpPr>
              <p:cNvPr id="187" name="正方形/長方形 186"/>
              <p:cNvSpPr/>
              <p:nvPr/>
            </p:nvSpPr>
            <p:spPr>
              <a:xfrm>
                <a:off x="-2257271" y="4374127"/>
                <a:ext cx="4211198" cy="62564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デバイス</a:t>
                </a:r>
              </a:p>
            </p:txBody>
          </p:sp>
        </p:grpSp>
        <p:cxnSp>
          <p:nvCxnSpPr>
            <p:cNvPr id="13" name="直線矢印コネクタ 12"/>
            <p:cNvCxnSpPr/>
            <p:nvPr/>
          </p:nvCxnSpPr>
          <p:spPr>
            <a:xfrm>
              <a:off x="5119050" y="5619775"/>
              <a:ext cx="0" cy="1067823"/>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9" name="直線矢印コネクタ 188"/>
            <p:cNvCxnSpPr>
              <a:stCxn id="9" idx="2"/>
              <a:endCxn id="181" idx="0"/>
            </p:cNvCxnSpPr>
            <p:nvPr/>
          </p:nvCxnSpPr>
          <p:spPr>
            <a:xfrm>
              <a:off x="3118672" y="5622458"/>
              <a:ext cx="552" cy="324187"/>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0" name="直線矢印コネクタ 189"/>
            <p:cNvCxnSpPr>
              <a:stCxn id="181" idx="3"/>
              <a:endCxn id="175" idx="1"/>
            </p:cNvCxnSpPr>
            <p:nvPr/>
          </p:nvCxnSpPr>
          <p:spPr>
            <a:xfrm flipV="1">
              <a:off x="3575657" y="6127752"/>
              <a:ext cx="524544" cy="1"/>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1" name="直線矢印コネクタ 190"/>
            <p:cNvCxnSpPr>
              <a:stCxn id="178" idx="2"/>
            </p:cNvCxnSpPr>
            <p:nvPr/>
          </p:nvCxnSpPr>
          <p:spPr>
            <a:xfrm>
              <a:off x="4758155" y="5619776"/>
              <a:ext cx="0" cy="320162"/>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2" name="直線矢印コネクタ 191"/>
            <p:cNvCxnSpPr/>
            <p:nvPr/>
          </p:nvCxnSpPr>
          <p:spPr>
            <a:xfrm>
              <a:off x="4757458" y="6326748"/>
              <a:ext cx="0" cy="347377"/>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5" name="直線矢印コネクタ 194"/>
            <p:cNvCxnSpPr>
              <a:stCxn id="9" idx="3"/>
              <a:endCxn id="178" idx="1"/>
            </p:cNvCxnSpPr>
            <p:nvPr/>
          </p:nvCxnSpPr>
          <p:spPr>
            <a:xfrm>
              <a:off x="3739912" y="5406349"/>
              <a:ext cx="561810" cy="6885"/>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3" name="直線矢印コネクタ 202"/>
            <p:cNvCxnSpPr>
              <a:endCxn id="174" idx="1"/>
            </p:cNvCxnSpPr>
            <p:nvPr/>
          </p:nvCxnSpPr>
          <p:spPr>
            <a:xfrm>
              <a:off x="3739913" y="5526482"/>
              <a:ext cx="360290" cy="42016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1" name="直線矢印コネクタ 210"/>
            <p:cNvCxnSpPr>
              <a:stCxn id="181" idx="2"/>
            </p:cNvCxnSpPr>
            <p:nvPr/>
          </p:nvCxnSpPr>
          <p:spPr>
            <a:xfrm>
              <a:off x="3119224" y="6308860"/>
              <a:ext cx="0" cy="378738"/>
            </a:xfrm>
            <a:prstGeom prst="straightConnector1">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20" name="テキスト ボックス 219"/>
          <p:cNvSpPr txBox="1"/>
          <p:nvPr/>
        </p:nvSpPr>
        <p:spPr>
          <a:xfrm>
            <a:off x="11485571" y="1122451"/>
            <a:ext cx="1107996" cy="292388"/>
          </a:xfrm>
          <a:prstGeom prst="rect">
            <a:avLst/>
          </a:prstGeom>
          <a:noFill/>
        </p:spPr>
        <p:txBody>
          <a:bodyPr wrap="none" rtlCol="0">
            <a:spAutoFit/>
          </a:bodyPr>
          <a:lstStyle/>
          <a:p>
            <a:r>
              <a:rPr lang="ja-JP" altLang="en-US" sz="1300" b="1" dirty="0" smtClean="0"/>
              <a:t>パッケージ図</a:t>
            </a:r>
            <a:endParaRPr lang="en-US" altLang="ja-JP" sz="1300" b="1" dirty="0"/>
          </a:p>
        </p:txBody>
      </p:sp>
      <p:grpSp>
        <p:nvGrpSpPr>
          <p:cNvPr id="4" name="グループ化 3"/>
          <p:cNvGrpSpPr/>
          <p:nvPr/>
        </p:nvGrpSpPr>
        <p:grpSpPr>
          <a:xfrm>
            <a:off x="1653" y="1132538"/>
            <a:ext cx="2736829" cy="400110"/>
            <a:chOff x="5742694" y="5362555"/>
            <a:chExt cx="2736829" cy="400110"/>
          </a:xfrm>
        </p:grpSpPr>
        <p:sp>
          <p:nvSpPr>
            <p:cNvPr id="194" name="対角する 2 つの角を切り取った四角形 193"/>
            <p:cNvSpPr/>
            <p:nvPr/>
          </p:nvSpPr>
          <p:spPr>
            <a:xfrm>
              <a:off x="5742694" y="5372950"/>
              <a:ext cx="2701357"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196" name="グループ化 195"/>
            <p:cNvGrpSpPr/>
            <p:nvPr/>
          </p:nvGrpSpPr>
          <p:grpSpPr>
            <a:xfrm rot="19320000">
              <a:off x="5774722" y="5404312"/>
              <a:ext cx="345667" cy="343241"/>
              <a:chOff x="3410739" y="446370"/>
              <a:chExt cx="607510" cy="603246"/>
            </a:xfrm>
          </p:grpSpPr>
          <p:sp>
            <p:nvSpPr>
              <p:cNvPr id="197" name="円/楕円 196"/>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98" name="円/楕円 197"/>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99" name="円/楕円 198"/>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sp>
          <p:nvSpPr>
            <p:cNvPr id="200" name="テキスト ボックス 199"/>
            <p:cNvSpPr txBox="1"/>
            <p:nvPr/>
          </p:nvSpPr>
          <p:spPr>
            <a:xfrm>
              <a:off x="6113170" y="5362555"/>
              <a:ext cx="2366353" cy="400110"/>
            </a:xfrm>
            <a:prstGeom prst="rect">
              <a:avLst/>
            </a:prstGeom>
            <a:noFill/>
            <a:ln>
              <a:noFill/>
            </a:ln>
          </p:spPr>
          <p:txBody>
            <a:bodyPr wrap="none" rtlCol="0">
              <a:spAutoFit/>
            </a:bodyPr>
            <a:lstStyle/>
            <a:p>
              <a:r>
                <a:rPr lang="en-US" altLang="ja-JP" sz="2000" dirty="0">
                  <a:solidFill>
                    <a:schemeClr val="bg2">
                      <a:lumMod val="25000"/>
                    </a:schemeClr>
                  </a:solidFill>
                </a:rPr>
                <a:t>【</a:t>
              </a:r>
              <a:r>
                <a:rPr lang="en-US" altLang="ja-JP" sz="2000" dirty="0" smtClean="0">
                  <a:solidFill>
                    <a:schemeClr val="bg2">
                      <a:lumMod val="25000"/>
                    </a:schemeClr>
                  </a:solidFill>
                </a:rPr>
                <a:t>1】</a:t>
              </a:r>
              <a:r>
                <a:rPr lang="ja-JP" altLang="en-US" sz="2000" dirty="0">
                  <a:solidFill>
                    <a:schemeClr val="bg2">
                      <a:lumMod val="25000"/>
                    </a:schemeClr>
                  </a:solidFill>
                </a:rPr>
                <a:t>構造設計の方針</a:t>
              </a:r>
              <a:endParaRPr lang="en-US" altLang="ja-JP" sz="2000" dirty="0">
                <a:solidFill>
                  <a:schemeClr val="bg2">
                    <a:lumMod val="25000"/>
                  </a:schemeClr>
                </a:solidFill>
              </a:endParaRPr>
            </a:p>
          </p:txBody>
        </p:sp>
      </p:grpSp>
      <p:grpSp>
        <p:nvGrpSpPr>
          <p:cNvPr id="205" name="グループ化 204"/>
          <p:cNvGrpSpPr/>
          <p:nvPr/>
        </p:nvGrpSpPr>
        <p:grpSpPr>
          <a:xfrm>
            <a:off x="7718765" y="1132636"/>
            <a:ext cx="2701357" cy="400110"/>
            <a:chOff x="5742694" y="5362555"/>
            <a:chExt cx="2701357" cy="400110"/>
          </a:xfrm>
        </p:grpSpPr>
        <p:sp>
          <p:nvSpPr>
            <p:cNvPr id="206" name="対角する 2 つの角を切り取った四角形 205"/>
            <p:cNvSpPr/>
            <p:nvPr/>
          </p:nvSpPr>
          <p:spPr>
            <a:xfrm>
              <a:off x="5742694" y="5372950"/>
              <a:ext cx="2701357"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207" name="グループ化 206"/>
            <p:cNvGrpSpPr/>
            <p:nvPr/>
          </p:nvGrpSpPr>
          <p:grpSpPr>
            <a:xfrm rot="19320000">
              <a:off x="5774722" y="5404312"/>
              <a:ext cx="345667" cy="343241"/>
              <a:chOff x="3410739" y="446370"/>
              <a:chExt cx="607510" cy="603246"/>
            </a:xfrm>
          </p:grpSpPr>
          <p:sp>
            <p:nvSpPr>
              <p:cNvPr id="209" name="円/楕円 208"/>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210" name="円/楕円 209"/>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212" name="円/楕円 21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sp>
          <p:nvSpPr>
            <p:cNvPr id="208" name="テキスト ボックス 207"/>
            <p:cNvSpPr txBox="1"/>
            <p:nvPr/>
          </p:nvSpPr>
          <p:spPr>
            <a:xfrm>
              <a:off x="6113170" y="5362555"/>
              <a:ext cx="2246128" cy="400110"/>
            </a:xfrm>
            <a:prstGeom prst="rect">
              <a:avLst/>
            </a:prstGeom>
            <a:noFill/>
            <a:ln>
              <a:noFill/>
            </a:ln>
          </p:spPr>
          <p:txBody>
            <a:bodyPr wrap="none" rtlCol="0">
              <a:spAutoFit/>
            </a:bodyPr>
            <a:lstStyle/>
            <a:p>
              <a:r>
                <a:rPr lang="en-US" altLang="ja-JP" sz="2000" dirty="0" smtClean="0">
                  <a:solidFill>
                    <a:schemeClr val="bg2">
                      <a:lumMod val="25000"/>
                    </a:schemeClr>
                  </a:solidFill>
                </a:rPr>
                <a:t>【2】</a:t>
              </a:r>
              <a:r>
                <a:rPr lang="ja-JP" altLang="en-US" sz="2000" dirty="0">
                  <a:solidFill>
                    <a:schemeClr val="bg2">
                      <a:lumMod val="25000"/>
                    </a:schemeClr>
                  </a:solidFill>
                </a:rPr>
                <a:t>パッケージ構成</a:t>
              </a:r>
              <a:endParaRPr lang="en-US" altLang="ja-JP" sz="2000" dirty="0">
                <a:solidFill>
                  <a:schemeClr val="bg2">
                    <a:lumMod val="25000"/>
                  </a:schemeClr>
                </a:solidFill>
              </a:endParaRPr>
            </a:p>
          </p:txBody>
        </p:sp>
      </p:grpSp>
      <p:sp>
        <p:nvSpPr>
          <p:cNvPr id="4052" name="テキスト ボックス 4051"/>
          <p:cNvSpPr txBox="1"/>
          <p:nvPr/>
        </p:nvSpPr>
        <p:spPr>
          <a:xfrm>
            <a:off x="-9069" y="3586516"/>
            <a:ext cx="2476203" cy="307777"/>
          </a:xfrm>
          <a:prstGeom prst="rect">
            <a:avLst/>
          </a:prstGeom>
          <a:noFill/>
        </p:spPr>
        <p:txBody>
          <a:bodyPr wrap="square" rtlCol="0">
            <a:spAutoFit/>
          </a:bodyPr>
          <a:lstStyle/>
          <a:p>
            <a:r>
              <a:rPr lang="ja-JP" altLang="en-US" sz="1400" dirty="0" smtClean="0"/>
              <a:t>走行エリア・走行区画の定義</a:t>
            </a:r>
            <a:endParaRPr lang="en-US" altLang="ja-JP" sz="1400" dirty="0" smtClean="0"/>
          </a:p>
        </p:txBody>
      </p:sp>
      <p:sp>
        <p:nvSpPr>
          <p:cNvPr id="3" name="正方形/長方形 2"/>
          <p:cNvSpPr/>
          <p:nvPr/>
        </p:nvSpPr>
        <p:spPr>
          <a:xfrm>
            <a:off x="1654" y="1450843"/>
            <a:ext cx="3104057" cy="2215991"/>
          </a:xfrm>
          <a:prstGeom prst="rect">
            <a:avLst/>
          </a:prstGeom>
        </p:spPr>
        <p:txBody>
          <a:bodyPr wrap="square">
            <a:spAutoFit/>
          </a:bodyPr>
          <a:lstStyle/>
          <a:p>
            <a:r>
              <a:rPr lang="ja-JP" altLang="en-US" sz="1300" b="1" dirty="0"/>
              <a:t>走行コース</a:t>
            </a:r>
            <a:r>
              <a:rPr lang="ja-JP" altLang="en-US" sz="1300" dirty="0"/>
              <a:t>を</a:t>
            </a:r>
            <a:r>
              <a:rPr lang="ja-JP" altLang="en-US" sz="1300" b="1" dirty="0"/>
              <a:t>走行エリア</a:t>
            </a:r>
            <a:r>
              <a:rPr lang="ja-JP" altLang="en-US" sz="1300" dirty="0"/>
              <a:t>と</a:t>
            </a:r>
            <a:r>
              <a:rPr lang="ja-JP" altLang="en-US" sz="1300" b="1" dirty="0"/>
              <a:t>走行区画</a:t>
            </a:r>
            <a:r>
              <a:rPr lang="ja-JP" altLang="en-US" sz="1300" dirty="0" smtClean="0"/>
              <a:t>の</a:t>
            </a:r>
            <a:r>
              <a:rPr lang="en-US" altLang="ja-JP" sz="1300" dirty="0" smtClean="0"/>
              <a:t>2</a:t>
            </a:r>
            <a:r>
              <a:rPr lang="ja-JP" altLang="en-US" sz="1300" dirty="0" smtClean="0"/>
              <a:t>段階で細分化！！</a:t>
            </a:r>
            <a:endParaRPr lang="en-US" altLang="ja-JP" sz="1300" dirty="0" smtClean="0"/>
          </a:p>
          <a:p>
            <a:r>
              <a:rPr lang="ja-JP" altLang="en-US" sz="1400" dirty="0" smtClean="0"/>
              <a:t> </a:t>
            </a:r>
            <a:r>
              <a:rPr lang="ja-JP" altLang="en-US" sz="1400" dirty="0"/>
              <a:t>「</a:t>
            </a:r>
            <a:r>
              <a:rPr lang="en-US" altLang="ja-JP" sz="1400" dirty="0"/>
              <a:t>L</a:t>
            </a:r>
            <a:r>
              <a:rPr lang="ja-JP" altLang="en-US" sz="1400" dirty="0"/>
              <a:t>コース」「</a:t>
            </a:r>
            <a:r>
              <a:rPr lang="en-US" altLang="ja-JP" sz="1400" dirty="0"/>
              <a:t>R</a:t>
            </a:r>
            <a:r>
              <a:rPr lang="ja-JP" altLang="en-US" sz="1400" dirty="0"/>
              <a:t>コース」という大きな</a:t>
            </a:r>
            <a:r>
              <a:rPr lang="ja-JP" altLang="en-US" sz="1400" dirty="0" smtClean="0"/>
              <a:t>まとまりを走行コースとし、「フィギュア</a:t>
            </a:r>
            <a:r>
              <a:rPr lang="en-US" altLang="ja-JP" sz="1400" dirty="0" smtClean="0"/>
              <a:t>L</a:t>
            </a:r>
            <a:r>
              <a:rPr lang="ja-JP" altLang="en-US" sz="1400" dirty="0" smtClean="0"/>
              <a:t>エリア」や「新幹線エリア」など、難所に入るところから、出るところまでを走行エリアとした。さらに「</a:t>
            </a:r>
            <a:r>
              <a:rPr lang="en-US" altLang="ja-JP" sz="1400" dirty="0" smtClean="0"/>
              <a:t>90°</a:t>
            </a:r>
            <a:r>
              <a:rPr lang="ja-JP" altLang="en-US" sz="1400" dirty="0" smtClean="0"/>
              <a:t>曲がるまで旋回する」や「段差を検知するまで前進」など、</a:t>
            </a:r>
            <a:r>
              <a:rPr lang="en-US" altLang="ja-JP" sz="1400" dirty="0" smtClean="0"/>
              <a:t>1</a:t>
            </a:r>
            <a:r>
              <a:rPr lang="ja-JP" altLang="en-US" sz="1400" dirty="0" err="1" smtClean="0"/>
              <a:t>つの</a:t>
            </a:r>
            <a:r>
              <a:rPr lang="ja-JP" altLang="en-US" sz="1400" dirty="0" smtClean="0"/>
              <a:t>走行方法で走行する区間を走行区画とした。</a:t>
            </a:r>
            <a:endParaRPr lang="ja-JP" altLang="en-US" sz="1300" dirty="0" smtClean="0">
              <a:solidFill>
                <a:schemeClr val="accent1"/>
              </a:solidFill>
            </a:endParaRP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6025" y="3196279"/>
            <a:ext cx="10038268" cy="64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4" name="グループ化 273"/>
          <p:cNvGrpSpPr/>
          <p:nvPr/>
        </p:nvGrpSpPr>
        <p:grpSpPr>
          <a:xfrm>
            <a:off x="108016" y="3878419"/>
            <a:ext cx="2840016" cy="2373241"/>
            <a:chOff x="107503" y="1522246"/>
            <a:chExt cx="4810126" cy="4019550"/>
          </a:xfrm>
        </p:grpSpPr>
        <p:pic>
          <p:nvPicPr>
            <p:cNvPr id="27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3" y="1522246"/>
              <a:ext cx="4810126" cy="4019550"/>
            </a:xfrm>
            <a:prstGeom prst="rect">
              <a:avLst/>
            </a:prstGeom>
            <a:solidFill>
              <a:schemeClr val="bg1"/>
            </a:solidFill>
            <a:ln w="12700">
              <a:solidFill>
                <a:schemeClr val="tx1"/>
              </a:solidFill>
            </a:ln>
            <a:extLst/>
          </p:spPr>
        </p:pic>
        <p:grpSp>
          <p:nvGrpSpPr>
            <p:cNvPr id="276" name="グループ化 275"/>
            <p:cNvGrpSpPr/>
            <p:nvPr/>
          </p:nvGrpSpPr>
          <p:grpSpPr>
            <a:xfrm rot="5400000" flipV="1">
              <a:off x="3792765" y="3868509"/>
              <a:ext cx="792000" cy="604404"/>
              <a:chOff x="4274618" y="4714875"/>
              <a:chExt cx="2777021" cy="1903680"/>
            </a:xfrm>
          </p:grpSpPr>
          <p:grpSp>
            <p:nvGrpSpPr>
              <p:cNvPr id="301" name="グループ化 300"/>
              <p:cNvGrpSpPr/>
              <p:nvPr/>
            </p:nvGrpSpPr>
            <p:grpSpPr>
              <a:xfrm>
                <a:off x="4274618" y="4714875"/>
                <a:ext cx="2777021" cy="1903680"/>
                <a:chOff x="4274618" y="4714875"/>
                <a:chExt cx="2777021" cy="1903680"/>
              </a:xfrm>
            </p:grpSpPr>
            <p:sp>
              <p:nvSpPr>
                <p:cNvPr id="303" name="正方形/長方形 302"/>
                <p:cNvSpPr/>
                <p:nvPr/>
              </p:nvSpPr>
              <p:spPr>
                <a:xfrm>
                  <a:off x="4274618" y="5532705"/>
                  <a:ext cx="1700441" cy="1085850"/>
                </a:xfrm>
                <a:prstGeom prst="rect">
                  <a:avLst/>
                </a:prstGeom>
                <a:blipFill>
                  <a:blip r:embed="rId6"/>
                  <a:tile tx="0" ty="0" sx="100000" sy="100000" flip="none" algn="tl"/>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4" name="正方形/長方形 303"/>
                <p:cNvSpPr/>
                <p:nvPr/>
              </p:nvSpPr>
              <p:spPr>
                <a:xfrm>
                  <a:off x="5969442" y="4714875"/>
                  <a:ext cx="1060008" cy="1903680"/>
                </a:xfrm>
                <a:prstGeom prst="rect">
                  <a:avLst/>
                </a:prstGeom>
                <a:blipFill>
                  <a:blip r:embed="rId6"/>
                  <a:tile tx="0" ty="0" sx="100000" sy="100000" flip="none" algn="tl"/>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5" name="正方形/長方形 304"/>
                <p:cNvSpPr/>
                <p:nvPr/>
              </p:nvSpPr>
              <p:spPr>
                <a:xfrm>
                  <a:off x="4274619" y="6033708"/>
                  <a:ext cx="2777020" cy="80712"/>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6" name="正方形/長方形 305"/>
                <p:cNvSpPr/>
                <p:nvPr/>
              </p:nvSpPr>
              <p:spPr>
                <a:xfrm rot="16200000">
                  <a:off x="5838040" y="5331771"/>
                  <a:ext cx="1315736" cy="88136"/>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302" name="正方形/長方形 301"/>
              <p:cNvSpPr/>
              <p:nvPr/>
            </p:nvSpPr>
            <p:spPr>
              <a:xfrm>
                <a:off x="4274619" y="5880088"/>
                <a:ext cx="141634" cy="3879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277" name="グループ化 276"/>
            <p:cNvGrpSpPr/>
            <p:nvPr/>
          </p:nvGrpSpPr>
          <p:grpSpPr>
            <a:xfrm>
              <a:off x="1684100" y="3651139"/>
              <a:ext cx="1189060" cy="1505923"/>
              <a:chOff x="6733303" y="188640"/>
              <a:chExt cx="1169504" cy="1481156"/>
            </a:xfrm>
          </p:grpSpPr>
          <p:sp>
            <p:nvSpPr>
              <p:cNvPr id="296" name="角丸四角形 295"/>
              <p:cNvSpPr/>
              <p:nvPr/>
            </p:nvSpPr>
            <p:spPr>
              <a:xfrm rot="5400000">
                <a:off x="6577477" y="344466"/>
                <a:ext cx="1481156" cy="1169504"/>
              </a:xfrm>
              <a:prstGeom prst="roundRect">
                <a:avLst/>
              </a:prstGeom>
              <a:solidFill>
                <a:schemeClr val="accent5">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7" name="角丸四角形 296"/>
              <p:cNvSpPr/>
              <p:nvPr/>
            </p:nvSpPr>
            <p:spPr>
              <a:xfrm rot="5400000">
                <a:off x="6979929" y="752570"/>
                <a:ext cx="677078" cy="103037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8" name="角丸四角形 297"/>
              <p:cNvSpPr/>
              <p:nvPr/>
            </p:nvSpPr>
            <p:spPr>
              <a:xfrm rot="5400000">
                <a:off x="6976767" y="77205"/>
                <a:ext cx="677078" cy="1026954"/>
              </a:xfrm>
              <a:prstGeom prst="roundRect">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9" name="正方形/長方形 298"/>
              <p:cNvSpPr/>
              <p:nvPr/>
            </p:nvSpPr>
            <p:spPr>
              <a:xfrm rot="5400000">
                <a:off x="7023250" y="414091"/>
                <a:ext cx="580785" cy="1030253"/>
              </a:xfrm>
              <a:prstGeom prst="rect">
                <a:avLst/>
              </a:prstGeom>
              <a:blipFill>
                <a:blip r:embed="rId6"/>
                <a:tile tx="0" ty="0" sx="100000" sy="100000" flip="none" algn="tl"/>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00" name="直線コネクタ 299"/>
              <p:cNvCxnSpPr/>
              <p:nvPr/>
            </p:nvCxnSpPr>
            <p:spPr>
              <a:xfrm rot="5400000">
                <a:off x="7319229" y="418482"/>
                <a:ext cx="0" cy="10214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8" name="フリーフォーム 277"/>
            <p:cNvSpPr/>
            <p:nvPr/>
          </p:nvSpPr>
          <p:spPr>
            <a:xfrm>
              <a:off x="3451773" y="2829326"/>
              <a:ext cx="1268789" cy="2491866"/>
            </a:xfrm>
            <a:custGeom>
              <a:avLst/>
              <a:gdLst>
                <a:gd name="connsiteX0" fmla="*/ 1828 w 1268789"/>
                <a:gd name="connsiteY0" fmla="*/ 1828853 h 2050979"/>
                <a:gd name="connsiteX1" fmla="*/ 20878 w 1268789"/>
                <a:gd name="connsiteY1" fmla="*/ 1933628 h 2050979"/>
                <a:gd name="connsiteX2" fmla="*/ 87553 w 1268789"/>
                <a:gd name="connsiteY2" fmla="*/ 2000303 h 2050979"/>
                <a:gd name="connsiteX3" fmla="*/ 192328 w 1268789"/>
                <a:gd name="connsiteY3" fmla="*/ 2028878 h 2050979"/>
                <a:gd name="connsiteX4" fmla="*/ 735253 w 1268789"/>
                <a:gd name="connsiteY4" fmla="*/ 2047928 h 2050979"/>
                <a:gd name="connsiteX5" fmla="*/ 982903 w 1268789"/>
                <a:gd name="connsiteY5" fmla="*/ 1962203 h 2050979"/>
                <a:gd name="connsiteX6" fmla="*/ 1173403 w 1268789"/>
                <a:gd name="connsiteY6" fmla="*/ 1762178 h 2050979"/>
                <a:gd name="connsiteX7" fmla="*/ 1259128 w 1268789"/>
                <a:gd name="connsiteY7" fmla="*/ 1447853 h 2050979"/>
                <a:gd name="connsiteX8" fmla="*/ 1249603 w 1268789"/>
                <a:gd name="connsiteY8" fmla="*/ 609653 h 2050979"/>
                <a:gd name="connsiteX9" fmla="*/ 1240078 w 1268789"/>
                <a:gd name="connsiteY9" fmla="*/ 133403 h 2050979"/>
                <a:gd name="connsiteX10" fmla="*/ 887653 w 1268789"/>
                <a:gd name="connsiteY10" fmla="*/ 53 h 2050979"/>
                <a:gd name="connsiteX11" fmla="*/ 640003 w 1268789"/>
                <a:gd name="connsiteY11" fmla="*/ 142928 h 2050979"/>
                <a:gd name="connsiteX12" fmla="*/ 392353 w 1268789"/>
                <a:gd name="connsiteY12" fmla="*/ 362003 h 2050979"/>
                <a:gd name="connsiteX13" fmla="*/ 201853 w 1268789"/>
                <a:gd name="connsiteY13" fmla="*/ 704903 h 2050979"/>
                <a:gd name="connsiteX14" fmla="*/ 58978 w 1268789"/>
                <a:gd name="connsiteY14" fmla="*/ 1400228 h 2050979"/>
                <a:gd name="connsiteX15" fmla="*/ 1828 w 1268789"/>
                <a:gd name="connsiteY15" fmla="*/ 1828853 h 205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68789" h="2050979">
                  <a:moveTo>
                    <a:pt x="1828" y="1828853"/>
                  </a:moveTo>
                  <a:cubicBezTo>
                    <a:pt x="-4522" y="1917753"/>
                    <a:pt x="6591" y="1905053"/>
                    <a:pt x="20878" y="1933628"/>
                  </a:cubicBezTo>
                  <a:cubicBezTo>
                    <a:pt x="35165" y="1962203"/>
                    <a:pt x="58978" y="1984428"/>
                    <a:pt x="87553" y="2000303"/>
                  </a:cubicBezTo>
                  <a:cubicBezTo>
                    <a:pt x="116128" y="2016178"/>
                    <a:pt x="84378" y="2020941"/>
                    <a:pt x="192328" y="2028878"/>
                  </a:cubicBezTo>
                  <a:cubicBezTo>
                    <a:pt x="300278" y="2036816"/>
                    <a:pt x="603491" y="2059040"/>
                    <a:pt x="735253" y="2047928"/>
                  </a:cubicBezTo>
                  <a:cubicBezTo>
                    <a:pt x="867015" y="2036816"/>
                    <a:pt x="909878" y="2009828"/>
                    <a:pt x="982903" y="1962203"/>
                  </a:cubicBezTo>
                  <a:cubicBezTo>
                    <a:pt x="1055928" y="1914578"/>
                    <a:pt x="1127366" y="1847903"/>
                    <a:pt x="1173403" y="1762178"/>
                  </a:cubicBezTo>
                  <a:cubicBezTo>
                    <a:pt x="1219440" y="1676453"/>
                    <a:pt x="1246428" y="1639940"/>
                    <a:pt x="1259128" y="1447853"/>
                  </a:cubicBezTo>
                  <a:cubicBezTo>
                    <a:pt x="1271828" y="1255766"/>
                    <a:pt x="1252778" y="828728"/>
                    <a:pt x="1249603" y="609653"/>
                  </a:cubicBezTo>
                  <a:cubicBezTo>
                    <a:pt x="1246428" y="390578"/>
                    <a:pt x="1300403" y="235003"/>
                    <a:pt x="1240078" y="133403"/>
                  </a:cubicBezTo>
                  <a:cubicBezTo>
                    <a:pt x="1179753" y="31803"/>
                    <a:pt x="987665" y="-1534"/>
                    <a:pt x="887653" y="53"/>
                  </a:cubicBezTo>
                  <a:cubicBezTo>
                    <a:pt x="787641" y="1640"/>
                    <a:pt x="722553" y="82603"/>
                    <a:pt x="640003" y="142928"/>
                  </a:cubicBezTo>
                  <a:cubicBezTo>
                    <a:pt x="557453" y="203253"/>
                    <a:pt x="465378" y="268341"/>
                    <a:pt x="392353" y="362003"/>
                  </a:cubicBezTo>
                  <a:cubicBezTo>
                    <a:pt x="319328" y="455665"/>
                    <a:pt x="257415" y="531866"/>
                    <a:pt x="201853" y="704903"/>
                  </a:cubicBezTo>
                  <a:cubicBezTo>
                    <a:pt x="146291" y="877940"/>
                    <a:pt x="92315" y="1212903"/>
                    <a:pt x="58978" y="1400228"/>
                  </a:cubicBezTo>
                  <a:cubicBezTo>
                    <a:pt x="25641" y="1587553"/>
                    <a:pt x="8178" y="1739953"/>
                    <a:pt x="1828" y="1828853"/>
                  </a:cubicBezTo>
                  <a:close/>
                </a:path>
              </a:pathLst>
            </a:custGeom>
            <a:solidFill>
              <a:srgbClr val="7030A0">
                <a:alpha val="50000"/>
              </a:srgbClr>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9" name="フリーフォーム 278"/>
            <p:cNvSpPr/>
            <p:nvPr/>
          </p:nvSpPr>
          <p:spPr>
            <a:xfrm>
              <a:off x="1429305" y="3389831"/>
              <a:ext cx="2099127" cy="2041428"/>
            </a:xfrm>
            <a:custGeom>
              <a:avLst/>
              <a:gdLst>
                <a:gd name="connsiteX0" fmla="*/ 1897008 w 1925126"/>
                <a:gd name="connsiteY0" fmla="*/ 363739 h 690450"/>
                <a:gd name="connsiteX1" fmla="*/ 1897008 w 1925126"/>
                <a:gd name="connsiteY1" fmla="*/ 192289 h 690450"/>
                <a:gd name="connsiteX2" fmla="*/ 1782708 w 1925126"/>
                <a:gd name="connsiteY2" fmla="*/ 77989 h 690450"/>
                <a:gd name="connsiteX3" fmla="*/ 1106433 w 1925126"/>
                <a:gd name="connsiteY3" fmla="*/ 11314 h 690450"/>
                <a:gd name="connsiteX4" fmla="*/ 230133 w 1925126"/>
                <a:gd name="connsiteY4" fmla="*/ 39889 h 690450"/>
                <a:gd name="connsiteX5" fmla="*/ 1533 w 1925126"/>
                <a:gd name="connsiteY5" fmla="*/ 382789 h 690450"/>
                <a:gd name="connsiteX6" fmla="*/ 230133 w 1925126"/>
                <a:gd name="connsiteY6" fmla="*/ 649489 h 690450"/>
                <a:gd name="connsiteX7" fmla="*/ 1582683 w 1925126"/>
                <a:gd name="connsiteY7" fmla="*/ 659014 h 690450"/>
                <a:gd name="connsiteX8" fmla="*/ 1897008 w 1925126"/>
                <a:gd name="connsiteY8" fmla="*/ 363739 h 69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5126" h="690450">
                  <a:moveTo>
                    <a:pt x="1897008" y="363739"/>
                  </a:moveTo>
                  <a:cubicBezTo>
                    <a:pt x="1949396" y="285951"/>
                    <a:pt x="1916058" y="239914"/>
                    <a:pt x="1897008" y="192289"/>
                  </a:cubicBezTo>
                  <a:cubicBezTo>
                    <a:pt x="1877958" y="144664"/>
                    <a:pt x="1914470" y="108151"/>
                    <a:pt x="1782708" y="77989"/>
                  </a:cubicBezTo>
                  <a:cubicBezTo>
                    <a:pt x="1650946" y="47827"/>
                    <a:pt x="1365195" y="17664"/>
                    <a:pt x="1106433" y="11314"/>
                  </a:cubicBezTo>
                  <a:cubicBezTo>
                    <a:pt x="847671" y="4964"/>
                    <a:pt x="414283" y="-22023"/>
                    <a:pt x="230133" y="39889"/>
                  </a:cubicBezTo>
                  <a:cubicBezTo>
                    <a:pt x="45983" y="101801"/>
                    <a:pt x="1533" y="281189"/>
                    <a:pt x="1533" y="382789"/>
                  </a:cubicBezTo>
                  <a:cubicBezTo>
                    <a:pt x="1533" y="484389"/>
                    <a:pt x="-33392" y="603452"/>
                    <a:pt x="230133" y="649489"/>
                  </a:cubicBezTo>
                  <a:cubicBezTo>
                    <a:pt x="493658" y="695526"/>
                    <a:pt x="1303283" y="708226"/>
                    <a:pt x="1582683" y="659014"/>
                  </a:cubicBezTo>
                  <a:cubicBezTo>
                    <a:pt x="1862083" y="609802"/>
                    <a:pt x="1844620" y="441527"/>
                    <a:pt x="1897008" y="363739"/>
                  </a:cubicBezTo>
                  <a:close/>
                </a:path>
              </a:pathLst>
            </a:custGeom>
            <a:solidFill>
              <a:srgbClr val="00B0F0">
                <a:alpha val="50000"/>
              </a:srgb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0" name="フリーフォーム 279"/>
            <p:cNvSpPr/>
            <p:nvPr/>
          </p:nvSpPr>
          <p:spPr>
            <a:xfrm>
              <a:off x="426869" y="1613848"/>
              <a:ext cx="4300669" cy="3741398"/>
            </a:xfrm>
            <a:custGeom>
              <a:avLst/>
              <a:gdLst>
                <a:gd name="connsiteX0" fmla="*/ 230356 w 4300669"/>
                <a:gd name="connsiteY0" fmla="*/ 3691577 h 3741398"/>
                <a:gd name="connsiteX1" fmla="*/ 544681 w 4300669"/>
                <a:gd name="connsiteY1" fmla="*/ 3653477 h 3741398"/>
                <a:gd name="connsiteX2" fmla="*/ 897106 w 4300669"/>
                <a:gd name="connsiteY2" fmla="*/ 3453452 h 3741398"/>
                <a:gd name="connsiteX3" fmla="*/ 982831 w 4300669"/>
                <a:gd name="connsiteY3" fmla="*/ 2834327 h 3741398"/>
                <a:gd name="connsiteX4" fmla="*/ 1039981 w 4300669"/>
                <a:gd name="connsiteY4" fmla="*/ 2119952 h 3741398"/>
                <a:gd name="connsiteX5" fmla="*/ 1573381 w 4300669"/>
                <a:gd name="connsiteY5" fmla="*/ 1719902 h 3741398"/>
                <a:gd name="connsiteX6" fmla="*/ 3173581 w 4300669"/>
                <a:gd name="connsiteY6" fmla="*/ 1310327 h 3741398"/>
                <a:gd name="connsiteX7" fmla="*/ 4164181 w 4300669"/>
                <a:gd name="connsiteY7" fmla="*/ 1062677 h 3741398"/>
                <a:gd name="connsiteX8" fmla="*/ 4249906 w 4300669"/>
                <a:gd name="connsiteY8" fmla="*/ 462602 h 3741398"/>
                <a:gd name="connsiteX9" fmla="*/ 3764131 w 4300669"/>
                <a:gd name="connsiteY9" fmla="*/ 62552 h 3741398"/>
                <a:gd name="connsiteX10" fmla="*/ 2954506 w 4300669"/>
                <a:gd name="connsiteY10" fmla="*/ 129227 h 3741398"/>
                <a:gd name="connsiteX11" fmla="*/ 935206 w 4300669"/>
                <a:gd name="connsiteY11" fmla="*/ 1262702 h 3741398"/>
                <a:gd name="connsiteX12" fmla="*/ 173206 w 4300669"/>
                <a:gd name="connsiteY12" fmla="*/ 2005652 h 3741398"/>
                <a:gd name="connsiteX13" fmla="*/ 1756 w 4300669"/>
                <a:gd name="connsiteY13" fmla="*/ 2967677 h 3741398"/>
                <a:gd name="connsiteX14" fmla="*/ 230356 w 4300669"/>
                <a:gd name="connsiteY14" fmla="*/ 3691577 h 374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00669" h="3741398">
                  <a:moveTo>
                    <a:pt x="230356" y="3691577"/>
                  </a:moveTo>
                  <a:cubicBezTo>
                    <a:pt x="320844" y="3805877"/>
                    <a:pt x="433556" y="3693164"/>
                    <a:pt x="544681" y="3653477"/>
                  </a:cubicBezTo>
                  <a:cubicBezTo>
                    <a:pt x="655806" y="3613790"/>
                    <a:pt x="824081" y="3589977"/>
                    <a:pt x="897106" y="3453452"/>
                  </a:cubicBezTo>
                  <a:cubicBezTo>
                    <a:pt x="970131" y="3316927"/>
                    <a:pt x="959018" y="3056577"/>
                    <a:pt x="982831" y="2834327"/>
                  </a:cubicBezTo>
                  <a:cubicBezTo>
                    <a:pt x="1006644" y="2612077"/>
                    <a:pt x="941556" y="2305689"/>
                    <a:pt x="1039981" y="2119952"/>
                  </a:cubicBezTo>
                  <a:cubicBezTo>
                    <a:pt x="1138406" y="1934214"/>
                    <a:pt x="1217781" y="1854839"/>
                    <a:pt x="1573381" y="1719902"/>
                  </a:cubicBezTo>
                  <a:cubicBezTo>
                    <a:pt x="1928981" y="1584965"/>
                    <a:pt x="3173581" y="1310327"/>
                    <a:pt x="3173581" y="1310327"/>
                  </a:cubicBezTo>
                  <a:cubicBezTo>
                    <a:pt x="3605381" y="1200790"/>
                    <a:pt x="3984794" y="1203964"/>
                    <a:pt x="4164181" y="1062677"/>
                  </a:cubicBezTo>
                  <a:cubicBezTo>
                    <a:pt x="4343569" y="921389"/>
                    <a:pt x="4316581" y="629289"/>
                    <a:pt x="4249906" y="462602"/>
                  </a:cubicBezTo>
                  <a:cubicBezTo>
                    <a:pt x="4183231" y="295914"/>
                    <a:pt x="3980031" y="118114"/>
                    <a:pt x="3764131" y="62552"/>
                  </a:cubicBezTo>
                  <a:cubicBezTo>
                    <a:pt x="3548231" y="6990"/>
                    <a:pt x="3425993" y="-70798"/>
                    <a:pt x="2954506" y="129227"/>
                  </a:cubicBezTo>
                  <a:cubicBezTo>
                    <a:pt x="2483019" y="329252"/>
                    <a:pt x="1398756" y="949965"/>
                    <a:pt x="935206" y="1262702"/>
                  </a:cubicBezTo>
                  <a:cubicBezTo>
                    <a:pt x="471656" y="1575439"/>
                    <a:pt x="328781" y="1721490"/>
                    <a:pt x="173206" y="2005652"/>
                  </a:cubicBezTo>
                  <a:cubicBezTo>
                    <a:pt x="17631" y="2289814"/>
                    <a:pt x="-7769" y="2686689"/>
                    <a:pt x="1756" y="2967677"/>
                  </a:cubicBezTo>
                  <a:cubicBezTo>
                    <a:pt x="11281" y="3248664"/>
                    <a:pt x="139868" y="3577277"/>
                    <a:pt x="230356" y="3691577"/>
                  </a:cubicBezTo>
                  <a:close/>
                </a:path>
              </a:pathLst>
            </a:custGeom>
            <a:solidFill>
              <a:srgbClr val="FFFF00">
                <a:alpha val="50000"/>
              </a:srgbClr>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281" name="角丸四角形 280"/>
            <p:cNvSpPr/>
            <p:nvPr/>
          </p:nvSpPr>
          <p:spPr>
            <a:xfrm>
              <a:off x="1887627" y="3428609"/>
              <a:ext cx="910255" cy="631295"/>
            </a:xfrm>
            <a:prstGeom prst="round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200" dirty="0">
                  <a:solidFill>
                    <a:schemeClr val="tx1"/>
                  </a:solidFill>
                </a:rPr>
                <a:t>新幹線エリア</a:t>
              </a:r>
            </a:p>
          </p:txBody>
        </p:sp>
        <p:sp>
          <p:nvSpPr>
            <p:cNvPr id="282" name="角丸四角形 281"/>
            <p:cNvSpPr/>
            <p:nvPr/>
          </p:nvSpPr>
          <p:spPr>
            <a:xfrm>
              <a:off x="2342753" y="2558473"/>
              <a:ext cx="1518123" cy="703834"/>
            </a:xfrm>
            <a:prstGeom prst="roundRect">
              <a:avLst/>
            </a:prstGeom>
            <a:solidFill>
              <a:schemeClr val="bg1"/>
            </a:solid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200" dirty="0">
                  <a:solidFill>
                    <a:schemeClr val="tx1"/>
                  </a:solidFill>
                </a:rPr>
                <a:t>ライントレースエリア</a:t>
              </a:r>
            </a:p>
          </p:txBody>
        </p:sp>
        <p:sp>
          <p:nvSpPr>
            <p:cNvPr id="283" name="角丸四角形 282"/>
            <p:cNvSpPr/>
            <p:nvPr/>
          </p:nvSpPr>
          <p:spPr>
            <a:xfrm>
              <a:off x="3512301" y="4694991"/>
              <a:ext cx="1175995" cy="660256"/>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1200" dirty="0" smtClean="0">
                  <a:solidFill>
                    <a:schemeClr val="tx1"/>
                  </a:solidFill>
                </a:rPr>
                <a:t>フィギュア</a:t>
              </a:r>
              <a:r>
                <a:rPr lang="en-US" altLang="ja-JP" sz="1200" dirty="0">
                  <a:solidFill>
                    <a:schemeClr val="tx1"/>
                  </a:solidFill>
                </a:rPr>
                <a:t>L</a:t>
              </a:r>
              <a:r>
                <a:rPr lang="ja-JP" altLang="en-US" sz="1200" dirty="0" smtClean="0">
                  <a:solidFill>
                    <a:schemeClr val="tx1"/>
                  </a:solidFill>
                </a:rPr>
                <a:t>エリア</a:t>
              </a:r>
              <a:endParaRPr lang="ja-JP" altLang="en-US" sz="1200" dirty="0">
                <a:solidFill>
                  <a:schemeClr val="tx1"/>
                </a:solidFill>
              </a:endParaRPr>
            </a:p>
          </p:txBody>
        </p:sp>
        <p:cxnSp>
          <p:nvCxnSpPr>
            <p:cNvPr id="284" name="直線コネクタ 283"/>
            <p:cNvCxnSpPr/>
            <p:nvPr/>
          </p:nvCxnSpPr>
          <p:spPr>
            <a:xfrm>
              <a:off x="755576" y="4975076"/>
              <a:ext cx="0" cy="25961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直線コネクタ 284"/>
            <p:cNvCxnSpPr/>
            <p:nvPr/>
          </p:nvCxnSpPr>
          <p:spPr>
            <a:xfrm flipV="1">
              <a:off x="980814" y="4169988"/>
              <a:ext cx="216024" cy="144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1144270" y="3428609"/>
              <a:ext cx="144001"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a:off x="3468893" y="2047131"/>
              <a:ext cx="144000" cy="216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4195115" y="2571254"/>
              <a:ext cx="252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9" name="角丸四角形 288"/>
            <p:cNvSpPr/>
            <p:nvPr/>
          </p:nvSpPr>
          <p:spPr>
            <a:xfrm>
              <a:off x="277073" y="1714328"/>
              <a:ext cx="1270589" cy="560473"/>
            </a:xfrm>
            <a:prstGeom prst="roundRect">
              <a:avLst>
                <a:gd name="adj" fmla="val 2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70000"/>
                </a:lnSpc>
              </a:pPr>
              <a:r>
                <a:rPr lang="en-US" altLang="ja-JP" sz="1100" dirty="0" smtClean="0"/>
                <a:t>R</a:t>
              </a:r>
              <a:r>
                <a:rPr lang="en-US" altLang="ja-JP" sz="1100" dirty="0"/>
                <a:t> </a:t>
              </a:r>
              <a:r>
                <a:rPr lang="en-US" altLang="ja-JP" sz="1100" dirty="0" err="1">
                  <a:solidFill>
                    <a:schemeClr val="tx1"/>
                  </a:solidFill>
                </a:rPr>
                <a:t>R</a:t>
              </a:r>
              <a:r>
                <a:rPr lang="ja-JP" altLang="en-US" sz="1100" dirty="0" smtClean="0">
                  <a:solidFill>
                    <a:schemeClr val="tx1"/>
                  </a:solidFill>
                </a:rPr>
                <a:t>コース</a:t>
              </a:r>
              <a:r>
                <a:rPr lang="en-US" altLang="ja-JP" sz="1100" dirty="0" smtClean="0">
                  <a:solidFill>
                    <a:schemeClr val="tx1"/>
                  </a:solidFill>
                  <a:latin typeface="+mn-ea"/>
                </a:rPr>
                <a:t>(</a:t>
              </a:r>
              <a:r>
                <a:rPr lang="ja-JP" altLang="en-US" sz="1100" dirty="0">
                  <a:solidFill>
                    <a:schemeClr val="tx1"/>
                  </a:solidFill>
                  <a:latin typeface="+mn-ea"/>
                </a:rPr>
                <a:t>一部</a:t>
              </a:r>
              <a:r>
                <a:rPr lang="en-US" altLang="ja-JP" sz="1100" dirty="0">
                  <a:solidFill>
                    <a:schemeClr val="tx1"/>
                  </a:solidFill>
                  <a:latin typeface="+mn-ea"/>
                </a:rPr>
                <a:t>)</a:t>
              </a:r>
              <a:endParaRPr lang="ja-JP" altLang="en-US" sz="1100" dirty="0">
                <a:solidFill>
                  <a:schemeClr val="tx1"/>
                </a:solidFill>
                <a:latin typeface="+mn-ea"/>
              </a:endParaRPr>
            </a:p>
          </p:txBody>
        </p:sp>
        <p:cxnSp>
          <p:nvCxnSpPr>
            <p:cNvPr id="290" name="直線コネクタ 289"/>
            <p:cNvCxnSpPr/>
            <p:nvPr/>
          </p:nvCxnSpPr>
          <p:spPr>
            <a:xfrm>
              <a:off x="4188765" y="3772446"/>
              <a:ext cx="25199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4190802" y="4258568"/>
              <a:ext cx="25199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888113" y="4280640"/>
              <a:ext cx="0" cy="2519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2876262" y="4286571"/>
              <a:ext cx="0" cy="252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p:cNvCxnSpPr/>
            <p:nvPr/>
          </p:nvCxnSpPr>
          <p:spPr>
            <a:xfrm>
              <a:off x="1750548" y="4284627"/>
              <a:ext cx="0" cy="2519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1547664" y="4280638"/>
              <a:ext cx="0" cy="2520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217" name="表 216"/>
          <p:cNvGraphicFramePr>
            <a:graphicFrameLocks noGrp="1"/>
          </p:cNvGraphicFramePr>
          <p:nvPr>
            <p:extLst/>
          </p:nvPr>
        </p:nvGraphicFramePr>
        <p:xfrm>
          <a:off x="7719871" y="1600918"/>
          <a:ext cx="2711489" cy="1615440"/>
        </p:xfrm>
        <a:graphic>
          <a:graphicData uri="http://schemas.openxmlformats.org/drawingml/2006/table">
            <a:tbl>
              <a:tblPr firstRow="1" bandRow="1">
                <a:tableStyleId>{5C22544A-7EE6-4342-B048-85BDC9FD1C3A}</a:tableStyleId>
              </a:tblPr>
              <a:tblGrid>
                <a:gridCol w="947458"/>
                <a:gridCol w="1764031"/>
              </a:tblGrid>
              <a:tr h="177900">
                <a:tc>
                  <a:txBody>
                    <a:bodyPr/>
                    <a:lstStyle/>
                    <a:p>
                      <a:r>
                        <a:rPr kumimoji="1" lang="ja-JP" altLang="en-US" sz="1000" dirty="0" smtClean="0">
                          <a:latin typeface="+mn-ea"/>
                          <a:ea typeface="+mn-ea"/>
                        </a:rPr>
                        <a:t>パッケージ名</a:t>
                      </a:r>
                      <a:endParaRPr kumimoji="1" lang="ja-JP" altLang="en-US" sz="1000" dirty="0">
                        <a:latin typeface="+mn-ea"/>
                        <a:ea typeface="+mn-ea"/>
                      </a:endParaRPr>
                    </a:p>
                  </a:txBody>
                  <a:tcPr/>
                </a:tc>
                <a:tc>
                  <a:txBody>
                    <a:bodyPr/>
                    <a:lstStyle/>
                    <a:p>
                      <a:r>
                        <a:rPr kumimoji="1" lang="ja-JP" altLang="en-US" sz="1000" dirty="0" smtClean="0">
                          <a:latin typeface="+mn-ea"/>
                          <a:ea typeface="+mn-ea"/>
                        </a:rPr>
                        <a:t>　　　　　　　説明</a:t>
                      </a:r>
                      <a:endParaRPr kumimoji="1" lang="ja-JP" altLang="en-US" sz="1000" dirty="0">
                        <a:latin typeface="+mn-ea"/>
                        <a:ea typeface="+mn-ea"/>
                      </a:endParaRPr>
                    </a:p>
                  </a:txBody>
                  <a:tcPr/>
                </a:tc>
              </a:tr>
              <a:tr h="396240">
                <a:tc>
                  <a:txBody>
                    <a:bodyPr/>
                    <a:lstStyle/>
                    <a:p>
                      <a:r>
                        <a:rPr kumimoji="1" lang="ja-JP" altLang="en-US" sz="1000" dirty="0" smtClean="0">
                          <a:solidFill>
                            <a:schemeClr val="tx1"/>
                          </a:solidFill>
                          <a:latin typeface="+mn-ea"/>
                          <a:ea typeface="+mn-ea"/>
                        </a:rPr>
                        <a:t>走路</a:t>
                      </a:r>
                      <a:r>
                        <a:rPr kumimoji="1" lang="ja-JP" altLang="en-US" sz="1000" dirty="0" smtClean="0">
                          <a:latin typeface="+mn-ea"/>
                          <a:ea typeface="+mn-ea"/>
                        </a:rPr>
                        <a:t>案内</a:t>
                      </a:r>
                      <a:endParaRPr kumimoji="1" lang="ja-JP" altLang="en-US" sz="1000" dirty="0">
                        <a:latin typeface="+mn-ea"/>
                        <a:ea typeface="+mn-ea"/>
                      </a:endParaRPr>
                    </a:p>
                  </a:txBody>
                  <a:tcPr/>
                </a:tc>
                <a:tc>
                  <a:txBody>
                    <a:bodyPr/>
                    <a:lstStyle/>
                    <a:p>
                      <a:r>
                        <a:rPr kumimoji="1" lang="ja-JP" altLang="en-US" sz="1000" dirty="0" smtClean="0">
                          <a:latin typeface="+mn-ea"/>
                          <a:ea typeface="+mn-ea"/>
                        </a:rPr>
                        <a:t>ルート情報を持ち、区画の走行方法と終了条件を指示する</a:t>
                      </a:r>
                      <a:endParaRPr kumimoji="1" lang="en-US" altLang="ja-JP" sz="1000" dirty="0" smtClean="0">
                        <a:latin typeface="+mn-ea"/>
                        <a:ea typeface="+mn-ea"/>
                      </a:endParaRPr>
                    </a:p>
                  </a:txBody>
                  <a:tcPr/>
                </a:tc>
              </a:tr>
              <a:tr h="243840">
                <a:tc>
                  <a:txBody>
                    <a:bodyPr/>
                    <a:lstStyle/>
                    <a:p>
                      <a:r>
                        <a:rPr kumimoji="1" lang="ja-JP" altLang="en-US" sz="1000" dirty="0" smtClean="0">
                          <a:latin typeface="+mn-ea"/>
                          <a:ea typeface="+mn-ea"/>
                        </a:rPr>
                        <a:t>走行方法</a:t>
                      </a:r>
                      <a:endParaRPr kumimoji="1" lang="en-US" altLang="ja-JP" sz="1000" dirty="0" smtClean="0">
                        <a:latin typeface="+mn-ea"/>
                        <a:ea typeface="+mn-ea"/>
                      </a:endParaRPr>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smtClean="0">
                          <a:latin typeface="+mn-ea"/>
                          <a:ea typeface="+mn-ea"/>
                        </a:rPr>
                        <a:t>各区画で使用する走行方法</a:t>
                      </a:r>
                    </a:p>
                  </a:txBody>
                  <a:tcPr/>
                </a:tc>
              </a:tr>
              <a:tr h="243840">
                <a:tc>
                  <a:txBody>
                    <a:bodyPr/>
                    <a:lstStyle/>
                    <a:p>
                      <a:r>
                        <a:rPr kumimoji="1" lang="ja-JP" altLang="en-US" sz="1000" dirty="0" smtClean="0">
                          <a:latin typeface="+mn-ea"/>
                          <a:ea typeface="+mn-ea"/>
                        </a:rPr>
                        <a:t>条件</a:t>
                      </a:r>
                      <a:endParaRPr kumimoji="1" lang="en-US" altLang="ja-JP" sz="1000" dirty="0" smtClean="0">
                        <a:latin typeface="+mn-ea"/>
                        <a:ea typeface="+mn-ea"/>
                      </a:endParaRPr>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smtClean="0">
                          <a:latin typeface="+mn-ea"/>
                          <a:ea typeface="+mn-ea"/>
                        </a:rPr>
                        <a:t>各区画の終了を判定する</a:t>
                      </a:r>
                    </a:p>
                  </a:txBody>
                  <a:tcPr/>
                </a:tc>
              </a:tr>
              <a:tr h="243840">
                <a:tc>
                  <a:txBody>
                    <a:bodyPr/>
                    <a:lstStyle/>
                    <a:p>
                      <a:r>
                        <a:rPr kumimoji="1" lang="ja-JP" altLang="en-US" sz="1000" dirty="0" smtClean="0">
                          <a:latin typeface="+mn-ea"/>
                          <a:ea typeface="+mn-ea"/>
                        </a:rPr>
                        <a:t>計測器</a:t>
                      </a:r>
                      <a:endParaRPr kumimoji="1" lang="ja-JP" altLang="en-US" sz="1000" dirty="0">
                        <a:latin typeface="+mn-ea"/>
                        <a:ea typeface="+mn-ea"/>
                      </a:endParaRPr>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00" dirty="0" smtClean="0">
                          <a:latin typeface="+mn-ea"/>
                          <a:ea typeface="+mn-ea"/>
                        </a:rPr>
                        <a:t>さまざまな値の計測を行う</a:t>
                      </a:r>
                    </a:p>
                  </a:txBody>
                  <a:tcPr/>
                </a:tc>
              </a:tr>
              <a:tr h="243840">
                <a:tc>
                  <a:txBody>
                    <a:bodyPr/>
                    <a:lstStyle/>
                    <a:p>
                      <a:r>
                        <a:rPr kumimoji="1" lang="ja-JP" altLang="en-US" sz="1000" dirty="0" smtClean="0">
                          <a:latin typeface="+mn-ea"/>
                          <a:ea typeface="+mn-ea"/>
                        </a:rPr>
                        <a:t>デバイス</a:t>
                      </a:r>
                      <a:endParaRPr kumimoji="1" lang="ja-JP" altLang="en-US" sz="1000" dirty="0">
                        <a:latin typeface="+mn-ea"/>
                        <a:ea typeface="+mn-ea"/>
                      </a:endParaRPr>
                    </a:p>
                  </a:txBody>
                  <a:tcPr/>
                </a:tc>
                <a:tc>
                  <a:txBody>
                    <a:bodyPr/>
                    <a:lstStyle/>
                    <a:p>
                      <a:r>
                        <a:rPr kumimoji="1" lang="ja-JP" altLang="en-US" sz="1000" dirty="0" smtClean="0">
                          <a:latin typeface="+mn-ea"/>
                          <a:ea typeface="+mn-ea"/>
                        </a:rPr>
                        <a:t>入出力を行う　</a:t>
                      </a:r>
                      <a:r>
                        <a:rPr kumimoji="1" lang="en-US" altLang="ja-JP" sz="1000" dirty="0" smtClean="0">
                          <a:latin typeface="+mn-ea"/>
                          <a:ea typeface="+mn-ea"/>
                        </a:rPr>
                        <a:t>EV3API</a:t>
                      </a:r>
                    </a:p>
                  </a:txBody>
                  <a:tcPr/>
                </a:tc>
              </a:tr>
            </a:tbl>
          </a:graphicData>
        </a:graphic>
      </p:graphicFrame>
      <p:sp>
        <p:nvSpPr>
          <p:cNvPr id="2" name="テキスト ボックス 1"/>
          <p:cNvSpPr txBox="1"/>
          <p:nvPr/>
        </p:nvSpPr>
        <p:spPr>
          <a:xfrm>
            <a:off x="103562" y="6316372"/>
            <a:ext cx="2979625" cy="3323987"/>
          </a:xfrm>
          <a:prstGeom prst="rect">
            <a:avLst/>
          </a:prstGeom>
          <a:noFill/>
        </p:spPr>
        <p:txBody>
          <a:bodyPr wrap="square" rtlCol="0">
            <a:spAutoFit/>
          </a:bodyPr>
          <a:lstStyle/>
          <a:p>
            <a:r>
              <a:rPr lang="ja-JP" altLang="en-US" sz="1400" b="1" dirty="0" smtClean="0"/>
              <a:t>変化する難所に対応した汎用性の高い構造</a:t>
            </a:r>
            <a:r>
              <a:rPr lang="ja-JP" altLang="en-US" sz="1200" b="1" dirty="0" smtClean="0"/>
              <a:t>！！</a:t>
            </a:r>
            <a:endParaRPr lang="en-US" altLang="ja-JP" sz="1400" b="1" dirty="0"/>
          </a:p>
          <a:p>
            <a:r>
              <a:rPr kumimoji="1" lang="ja-JP" altLang="en-US" sz="1400" dirty="0" smtClean="0"/>
              <a:t>新幹線エリアや仕様未確定エリア</a:t>
            </a:r>
            <a:r>
              <a:rPr kumimoji="1" lang="en-US" altLang="ja-JP" sz="1400" dirty="0" smtClean="0"/>
              <a:t>Ⅱ</a:t>
            </a:r>
            <a:r>
              <a:rPr kumimoji="1" lang="ja-JP" altLang="en-US" sz="1400" dirty="0" smtClean="0"/>
              <a:t>などでは、状況に応じた</a:t>
            </a:r>
            <a:r>
              <a:rPr lang="ja-JP" altLang="en-US" sz="1400" dirty="0" smtClean="0"/>
              <a:t>ルートの設定が必要になる</a:t>
            </a:r>
            <a:r>
              <a:rPr kumimoji="1" lang="ja-JP" altLang="en-US" sz="1400" dirty="0" smtClean="0"/>
              <a:t>。</a:t>
            </a:r>
            <a:endParaRPr lang="en-US" altLang="ja-JP" sz="1400" dirty="0" smtClean="0"/>
          </a:p>
          <a:p>
            <a:r>
              <a:rPr kumimoji="1" lang="ja-JP" altLang="en-US" sz="1400" dirty="0" smtClean="0"/>
              <a:t>ルート探索走行区画で新幹線の位置やバーコードなどルートの設定に必要な情報を取得する。</a:t>
            </a:r>
            <a:r>
              <a:rPr lang="ja-JP" altLang="en-US" sz="1400" dirty="0" smtClean="0"/>
              <a:t>それ</a:t>
            </a:r>
            <a:r>
              <a:rPr lang="ja-JP" altLang="en-US" sz="1400" dirty="0"/>
              <a:t>を利用して</a:t>
            </a:r>
            <a:r>
              <a:rPr lang="ja-JP" altLang="en-US" sz="1400" dirty="0" smtClean="0"/>
              <a:t>動的</a:t>
            </a:r>
            <a:r>
              <a:rPr lang="ja-JP" altLang="en-US" sz="1400" dirty="0"/>
              <a:t>ルート選択走行</a:t>
            </a:r>
            <a:r>
              <a:rPr lang="ja-JP" altLang="en-US" sz="1400" dirty="0" smtClean="0"/>
              <a:t>エリアであらかじめ用意された走行区画の中から</a:t>
            </a:r>
            <a:r>
              <a:rPr kumimoji="1" lang="ja-JP" altLang="en-US" sz="1400" dirty="0" smtClean="0"/>
              <a:t>通るべき走行区画を判断する。</a:t>
            </a:r>
            <a:endParaRPr kumimoji="1" lang="en-US" altLang="ja-JP" sz="1400" dirty="0" smtClean="0"/>
          </a:p>
          <a:p>
            <a:r>
              <a:rPr lang="ja-JP" altLang="en-US" sz="1400" dirty="0" smtClean="0"/>
              <a:t>動的ルート選択走行エリアを使用することで、動的なルートの設定が必要とされる難所を同じ構造で走行することが可能になる。</a:t>
            </a:r>
            <a:endParaRPr kumimoji="1" lang="en-US" altLang="ja-JP" sz="1400" dirty="0" smtClean="0"/>
          </a:p>
        </p:txBody>
      </p:sp>
      <p:sp>
        <p:nvSpPr>
          <p:cNvPr id="5" name="テキスト ボックス 4"/>
          <p:cNvSpPr txBox="1"/>
          <p:nvPr/>
        </p:nvSpPr>
        <p:spPr>
          <a:xfrm>
            <a:off x="1763616" y="3914885"/>
            <a:ext cx="1154162" cy="153888"/>
          </a:xfrm>
          <a:prstGeom prst="rect">
            <a:avLst/>
          </a:prstGeom>
          <a:solidFill>
            <a:schemeClr val="bg1"/>
          </a:solidFill>
        </p:spPr>
        <p:txBody>
          <a:bodyPr wrap="none" lIns="0" tIns="0" rIns="0" bIns="0" rtlCol="0">
            <a:spAutoFit/>
          </a:bodyPr>
          <a:lstStyle/>
          <a:p>
            <a:r>
              <a:rPr kumimoji="1" lang="en-US" altLang="ja-JP" sz="1000" dirty="0" smtClean="0"/>
              <a:t>※</a:t>
            </a:r>
            <a:r>
              <a:rPr kumimoji="1" lang="ja-JP" altLang="en-US" sz="1000" dirty="0" smtClean="0">
                <a:solidFill>
                  <a:srgbClr val="FF0000"/>
                </a:solidFill>
              </a:rPr>
              <a:t>赤線間</a:t>
            </a:r>
            <a:r>
              <a:rPr lang="ja-JP" altLang="en-US" sz="1000" dirty="0" smtClean="0"/>
              <a:t>が走行区画</a:t>
            </a:r>
            <a:endParaRPr kumimoji="1" lang="ja-JP" altLang="en-US" sz="1000" dirty="0">
              <a:solidFill>
                <a:srgbClr val="FF0000"/>
              </a:solidFill>
            </a:endParaRPr>
          </a:p>
        </p:txBody>
      </p:sp>
    </p:spTree>
    <p:extLst>
      <p:ext uri="{BB962C8B-B14F-4D97-AF65-F5344CB8AC3E}">
        <p14:creationId xmlns:p14="http://schemas.microsoft.com/office/powerpoint/2010/main" val="49463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対角する 2 つの角を切り取った四角形 130"/>
          <p:cNvSpPr/>
          <p:nvPr/>
        </p:nvSpPr>
        <p:spPr>
          <a:xfrm>
            <a:off x="0" y="1168793"/>
            <a:ext cx="3536422"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132" name="グループ化 131"/>
          <p:cNvGrpSpPr/>
          <p:nvPr/>
        </p:nvGrpSpPr>
        <p:grpSpPr>
          <a:xfrm rot="19320000">
            <a:off x="32028" y="1200155"/>
            <a:ext cx="345667" cy="343241"/>
            <a:chOff x="3410739" y="446370"/>
            <a:chExt cx="607510" cy="603246"/>
          </a:xfrm>
        </p:grpSpPr>
        <p:sp>
          <p:nvSpPr>
            <p:cNvPr id="137" name="円/楕円 136"/>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8" name="円/楕円 137"/>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9" name="円/楕円 138"/>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sp>
        <p:nvSpPr>
          <p:cNvPr id="140" name="テキスト ボックス 139"/>
          <p:cNvSpPr txBox="1"/>
          <p:nvPr/>
        </p:nvSpPr>
        <p:spPr>
          <a:xfrm>
            <a:off x="329195" y="1155046"/>
            <a:ext cx="3316934" cy="400110"/>
          </a:xfrm>
          <a:prstGeom prst="rect">
            <a:avLst/>
          </a:prstGeom>
          <a:noFill/>
          <a:ln>
            <a:noFill/>
          </a:ln>
        </p:spPr>
        <p:txBody>
          <a:bodyPr wrap="none" rtlCol="0">
            <a:spAutoFit/>
          </a:bodyPr>
          <a:lstStyle/>
          <a:p>
            <a:r>
              <a:rPr lang="en-US" altLang="ja-JP" sz="2000" dirty="0" smtClean="0">
                <a:solidFill>
                  <a:schemeClr val="bg2">
                    <a:lumMod val="25000"/>
                  </a:schemeClr>
                </a:solidFill>
              </a:rPr>
              <a:t>【1】</a:t>
            </a:r>
            <a:r>
              <a:rPr lang="ja-JP" altLang="en-US" sz="2000" dirty="0">
                <a:solidFill>
                  <a:schemeClr val="bg2">
                    <a:lumMod val="25000"/>
                  </a:schemeClr>
                </a:solidFill>
              </a:rPr>
              <a:t>基本的</a:t>
            </a:r>
            <a:r>
              <a:rPr lang="ja-JP" altLang="en-US" sz="2000" dirty="0" smtClean="0">
                <a:solidFill>
                  <a:schemeClr val="bg2">
                    <a:lumMod val="25000"/>
                  </a:schemeClr>
                </a:solidFill>
              </a:rPr>
              <a:t>な走行の振る舞い</a:t>
            </a:r>
            <a:endParaRPr lang="en-US" altLang="ja-JP" sz="2000" dirty="0" smtClean="0">
              <a:solidFill>
                <a:schemeClr val="bg2">
                  <a:lumMod val="25000"/>
                </a:schemeClr>
              </a:solidFill>
            </a:endParaRPr>
          </a:p>
        </p:txBody>
      </p:sp>
      <p:pic>
        <p:nvPicPr>
          <p:cNvPr id="12" name="図 11"/>
          <p:cNvPicPr>
            <a:picLocks noChangeAspect="1"/>
          </p:cNvPicPr>
          <p:nvPr/>
        </p:nvPicPr>
        <p:blipFill>
          <a:blip r:embed="rId3"/>
          <a:stretch>
            <a:fillRect/>
          </a:stretch>
        </p:blipFill>
        <p:spPr>
          <a:xfrm>
            <a:off x="5845303" y="1888874"/>
            <a:ext cx="7677022" cy="5220956"/>
          </a:xfrm>
          <a:prstGeom prst="rect">
            <a:avLst/>
          </a:prstGeom>
        </p:spPr>
      </p:pic>
      <p:cxnSp>
        <p:nvCxnSpPr>
          <p:cNvPr id="215" name="直線矢印コネクタ 214"/>
          <p:cNvCxnSpPr/>
          <p:nvPr/>
        </p:nvCxnSpPr>
        <p:spPr>
          <a:xfrm flipH="1">
            <a:off x="11790706" y="4392278"/>
            <a:ext cx="288421" cy="1808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4" name="図 3"/>
          <p:cNvPicPr>
            <a:picLocks noChangeAspect="1"/>
          </p:cNvPicPr>
          <p:nvPr/>
        </p:nvPicPr>
        <p:blipFill>
          <a:blip r:embed="rId4"/>
          <a:stretch>
            <a:fillRect/>
          </a:stretch>
        </p:blipFill>
        <p:spPr>
          <a:xfrm>
            <a:off x="13205" y="1473456"/>
            <a:ext cx="5834835" cy="4623425"/>
          </a:xfrm>
          <a:prstGeom prst="rect">
            <a:avLst/>
          </a:prstGeom>
        </p:spPr>
      </p:pic>
      <p:pic>
        <p:nvPicPr>
          <p:cNvPr id="16" name="図 15"/>
          <p:cNvPicPr>
            <a:picLocks noChangeAspect="1"/>
          </p:cNvPicPr>
          <p:nvPr/>
        </p:nvPicPr>
        <p:blipFill>
          <a:blip r:embed="rId5"/>
          <a:stretch>
            <a:fillRect/>
          </a:stretch>
        </p:blipFill>
        <p:spPr>
          <a:xfrm>
            <a:off x="721597" y="8128795"/>
            <a:ext cx="6067855" cy="654620"/>
          </a:xfrm>
          <a:prstGeom prst="rect">
            <a:avLst/>
          </a:prstGeom>
        </p:spPr>
      </p:pic>
      <p:grpSp>
        <p:nvGrpSpPr>
          <p:cNvPr id="142" name="グループ化 141"/>
          <p:cNvGrpSpPr/>
          <p:nvPr/>
        </p:nvGrpSpPr>
        <p:grpSpPr>
          <a:xfrm>
            <a:off x="22630" y="6132011"/>
            <a:ext cx="3167666" cy="400110"/>
            <a:chOff x="9110976" y="1630171"/>
            <a:chExt cx="3167666" cy="400110"/>
          </a:xfrm>
        </p:grpSpPr>
        <p:grpSp>
          <p:nvGrpSpPr>
            <p:cNvPr id="143" name="グループ化 142"/>
            <p:cNvGrpSpPr/>
            <p:nvPr/>
          </p:nvGrpSpPr>
          <p:grpSpPr>
            <a:xfrm>
              <a:off x="9110976" y="1645678"/>
              <a:ext cx="3087624" cy="374603"/>
              <a:chOff x="111407" y="1316062"/>
              <a:chExt cx="3087624" cy="374603"/>
            </a:xfrm>
          </p:grpSpPr>
          <p:sp>
            <p:nvSpPr>
              <p:cNvPr id="147" name="対角する 2 つの角を切り取った四角形 146"/>
              <p:cNvSpPr/>
              <p:nvPr/>
            </p:nvSpPr>
            <p:spPr>
              <a:xfrm>
                <a:off x="111407" y="1316062"/>
                <a:ext cx="3087624"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148" name="グループ化 147"/>
              <p:cNvGrpSpPr/>
              <p:nvPr/>
            </p:nvGrpSpPr>
            <p:grpSpPr>
              <a:xfrm rot="-2280000">
                <a:off x="143435" y="1347424"/>
                <a:ext cx="345667" cy="343241"/>
                <a:chOff x="3410739" y="446370"/>
                <a:chExt cx="607510" cy="603246"/>
              </a:xfrm>
            </p:grpSpPr>
            <p:sp>
              <p:nvSpPr>
                <p:cNvPr id="149" name="円/楕円 148"/>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51" name="円/楕円 15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52" name="円/楕円 15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46" name="テキスト ボックス 145"/>
            <p:cNvSpPr txBox="1"/>
            <p:nvPr/>
          </p:nvSpPr>
          <p:spPr>
            <a:xfrm>
              <a:off x="9449021" y="1630171"/>
              <a:ext cx="2829621" cy="400110"/>
            </a:xfrm>
            <a:prstGeom prst="rect">
              <a:avLst/>
            </a:prstGeom>
            <a:noFill/>
            <a:ln>
              <a:noFill/>
            </a:ln>
          </p:spPr>
          <p:txBody>
            <a:bodyPr wrap="none" rtlCol="0">
              <a:spAutoFit/>
            </a:bodyPr>
            <a:lstStyle/>
            <a:p>
              <a:r>
                <a:rPr lang="en-US" altLang="ja-JP" sz="2000" dirty="0" smtClean="0">
                  <a:solidFill>
                    <a:schemeClr val="bg2">
                      <a:lumMod val="25000"/>
                    </a:schemeClr>
                  </a:solidFill>
                </a:rPr>
                <a:t>【</a:t>
              </a:r>
              <a:r>
                <a:rPr lang="en-US" altLang="ja-JP" sz="2000" dirty="0">
                  <a:solidFill>
                    <a:schemeClr val="bg2">
                      <a:lumMod val="25000"/>
                    </a:schemeClr>
                  </a:solidFill>
                </a:rPr>
                <a:t>2</a:t>
              </a:r>
              <a:r>
                <a:rPr lang="en-US" altLang="ja-JP" sz="2000" dirty="0" smtClean="0">
                  <a:solidFill>
                    <a:schemeClr val="bg2">
                      <a:lumMod val="25000"/>
                    </a:schemeClr>
                  </a:solidFill>
                </a:rPr>
                <a:t>】</a:t>
              </a:r>
              <a:r>
                <a:rPr lang="ja-JP" altLang="en-US" sz="2000" dirty="0" smtClean="0">
                  <a:solidFill>
                    <a:schemeClr val="bg2">
                      <a:lumMod val="25000"/>
                    </a:schemeClr>
                  </a:solidFill>
                </a:rPr>
                <a:t>区画分岐の振る舞い</a:t>
              </a:r>
              <a:endParaRPr lang="en-US" altLang="ja-JP" sz="2000" dirty="0" smtClean="0">
                <a:solidFill>
                  <a:schemeClr val="bg2">
                    <a:lumMod val="25000"/>
                  </a:schemeClr>
                </a:solidFill>
              </a:endParaRPr>
            </a:p>
          </p:txBody>
        </p:sp>
      </p:grpSp>
      <p:sp>
        <p:nvSpPr>
          <p:cNvPr id="31" name="正方形/長方形 30"/>
          <p:cNvSpPr/>
          <p:nvPr/>
        </p:nvSpPr>
        <p:spPr>
          <a:xfrm>
            <a:off x="-1" y="13651"/>
            <a:ext cx="13522325" cy="1108800"/>
          </a:xfrm>
          <a:prstGeom prst="rect">
            <a:avLst/>
          </a:prstGeom>
          <a:gradFill flip="none" rotWithShape="1">
            <a:gsLst>
              <a:gs pos="34000">
                <a:srgbClr val="00B0F0">
                  <a:tint val="66000"/>
                  <a:satMod val="160000"/>
                </a:srgbClr>
              </a:gs>
              <a:gs pos="67000">
                <a:srgbClr val="00B0F0">
                  <a:tint val="44500"/>
                  <a:satMod val="160000"/>
                </a:srgbClr>
              </a:gs>
              <a:gs pos="94000">
                <a:srgbClr val="00B0F0">
                  <a:tint val="23500"/>
                  <a:satMod val="160000"/>
                </a:srgbClr>
              </a:gs>
            </a:gsLst>
            <a:lin ang="5400000" scaled="1"/>
            <a:tileRect/>
          </a:gra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nvGrpSpPr>
          <p:cNvPr id="32" name="グループ化 31"/>
          <p:cNvGrpSpPr/>
          <p:nvPr/>
        </p:nvGrpSpPr>
        <p:grpSpPr>
          <a:xfrm>
            <a:off x="12490790" y="65973"/>
            <a:ext cx="579632" cy="575564"/>
            <a:chOff x="3410739" y="446370"/>
            <a:chExt cx="607510" cy="603246"/>
          </a:xfrm>
        </p:grpSpPr>
        <p:sp>
          <p:nvSpPr>
            <p:cNvPr id="33" name="円/楕円 3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37" name="円/楕円 36"/>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38" name="円/楕円 37"/>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39" name="グループ化 38"/>
          <p:cNvGrpSpPr/>
          <p:nvPr/>
        </p:nvGrpSpPr>
        <p:grpSpPr>
          <a:xfrm rot="19367070">
            <a:off x="12116391" y="156415"/>
            <a:ext cx="345667" cy="343241"/>
            <a:chOff x="3410739" y="446370"/>
            <a:chExt cx="607510" cy="603246"/>
          </a:xfrm>
        </p:grpSpPr>
        <p:sp>
          <p:nvSpPr>
            <p:cNvPr id="40" name="円/楕円 39"/>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41" name="円/楕円 4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42" name="円/楕円 4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43" name="グループ化 42"/>
          <p:cNvGrpSpPr/>
          <p:nvPr/>
        </p:nvGrpSpPr>
        <p:grpSpPr>
          <a:xfrm>
            <a:off x="471770" y="193927"/>
            <a:ext cx="719992" cy="714938"/>
            <a:chOff x="3410739" y="446370"/>
            <a:chExt cx="607510" cy="603246"/>
          </a:xfrm>
        </p:grpSpPr>
        <p:sp>
          <p:nvSpPr>
            <p:cNvPr id="44" name="円/楕円 43"/>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45" name="円/楕円 44"/>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46" name="円/楕円 45"/>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sp>
        <p:nvSpPr>
          <p:cNvPr id="47" name="テキスト ボックス 46"/>
          <p:cNvSpPr txBox="1"/>
          <p:nvPr/>
        </p:nvSpPr>
        <p:spPr>
          <a:xfrm>
            <a:off x="5231711" y="-25399"/>
            <a:ext cx="3058909" cy="609398"/>
          </a:xfrm>
          <a:prstGeom prst="rect">
            <a:avLst/>
          </a:prstGeom>
          <a:noFill/>
          <a:ln>
            <a:noFill/>
          </a:ln>
        </p:spPr>
        <p:txBody>
          <a:bodyPr wrap="square" rtlCol="0">
            <a:spAutoFit/>
          </a:bodyPr>
          <a:lstStyle/>
          <a:p>
            <a:r>
              <a:rPr lang="en-US" altLang="ja-JP"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rPr>
              <a:t>Science Fairy</a:t>
            </a:r>
            <a:endParaRPr lang="ja-JP" altLang="en-US"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endParaRPr>
          </a:p>
        </p:txBody>
      </p:sp>
      <p:sp>
        <p:nvSpPr>
          <p:cNvPr id="48" name="テキスト ボックス 47"/>
          <p:cNvSpPr txBox="1"/>
          <p:nvPr/>
        </p:nvSpPr>
        <p:spPr>
          <a:xfrm>
            <a:off x="413913" y="207264"/>
            <a:ext cx="3054041" cy="781752"/>
          </a:xfrm>
          <a:prstGeom prst="rect">
            <a:avLst/>
          </a:prstGeom>
          <a:noFill/>
        </p:spPr>
        <p:txBody>
          <a:bodyPr wrap="none" rtlCol="0">
            <a:spAutoFit/>
          </a:bodyPr>
          <a:lstStyle/>
          <a:p>
            <a:r>
              <a:rPr lang="ja-JP" altLang="en-US" sz="4480" b="1" u="sng" dirty="0">
                <a:ln>
                  <a:solidFill>
                    <a:schemeClr val="bg1"/>
                  </a:solidFill>
                </a:ln>
                <a:solidFill>
                  <a:schemeClr val="tx1">
                    <a:lumMod val="75000"/>
                    <a:lumOff val="25000"/>
                  </a:schemeClr>
                </a:solidFill>
                <a:latin typeface="游ゴシック" panose="020B0400000000000000" pitchFamily="50" charset="-128"/>
                <a:ea typeface="游ゴシック" panose="020B0400000000000000" pitchFamily="50" charset="-128"/>
              </a:rPr>
              <a:t>科学の妖精</a:t>
            </a:r>
          </a:p>
        </p:txBody>
      </p:sp>
      <p:sp>
        <p:nvSpPr>
          <p:cNvPr id="49" name="山形 48"/>
          <p:cNvSpPr/>
          <p:nvPr/>
        </p:nvSpPr>
        <p:spPr>
          <a:xfrm>
            <a:off x="3390399"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P1.</a:t>
            </a:r>
            <a:r>
              <a:rPr lang="ja-JP" altLang="en-US" sz="1960" b="1" dirty="0">
                <a:solidFill>
                  <a:schemeClr val="tx1"/>
                </a:solidFill>
              </a:rPr>
              <a:t>要求分析</a:t>
            </a:r>
          </a:p>
        </p:txBody>
      </p:sp>
      <p:sp>
        <p:nvSpPr>
          <p:cNvPr id="50" name="山形 49"/>
          <p:cNvSpPr/>
          <p:nvPr/>
        </p:nvSpPr>
        <p:spPr>
          <a:xfrm>
            <a:off x="5162470"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P2.</a:t>
            </a:r>
            <a:r>
              <a:rPr lang="ja-JP" altLang="en-US" sz="1960" b="1" dirty="0">
                <a:solidFill>
                  <a:schemeClr val="tx1"/>
                </a:solidFill>
              </a:rPr>
              <a:t>構造</a:t>
            </a:r>
          </a:p>
        </p:txBody>
      </p:sp>
      <p:sp>
        <p:nvSpPr>
          <p:cNvPr id="51" name="山形 50"/>
          <p:cNvSpPr/>
          <p:nvPr/>
        </p:nvSpPr>
        <p:spPr>
          <a:xfrm>
            <a:off x="6921470" y="529085"/>
            <a:ext cx="1946700" cy="529200"/>
          </a:xfrm>
          <a:prstGeom prst="chevron">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P3.</a:t>
            </a:r>
            <a:r>
              <a:rPr lang="ja-JP" altLang="en-US" sz="1960" b="1" dirty="0">
                <a:solidFill>
                  <a:schemeClr val="tx1"/>
                </a:solidFill>
              </a:rPr>
              <a:t>振る舞い</a:t>
            </a:r>
          </a:p>
        </p:txBody>
      </p:sp>
      <p:sp>
        <p:nvSpPr>
          <p:cNvPr id="52" name="山形 51"/>
          <p:cNvSpPr/>
          <p:nvPr/>
        </p:nvSpPr>
        <p:spPr>
          <a:xfrm>
            <a:off x="8682246"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P4.</a:t>
            </a:r>
            <a:r>
              <a:rPr lang="ja-JP" altLang="en-US" sz="1960" b="1" dirty="0">
                <a:solidFill>
                  <a:schemeClr val="tx1"/>
                </a:solidFill>
              </a:rPr>
              <a:t>走行戦略</a:t>
            </a:r>
          </a:p>
        </p:txBody>
      </p:sp>
      <p:sp>
        <p:nvSpPr>
          <p:cNvPr id="53" name="山形 52"/>
          <p:cNvSpPr/>
          <p:nvPr/>
        </p:nvSpPr>
        <p:spPr>
          <a:xfrm>
            <a:off x="10434619" y="530562"/>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P5.</a:t>
            </a:r>
            <a:r>
              <a:rPr lang="ja-JP" altLang="en-US" sz="1960" b="1" dirty="0">
                <a:solidFill>
                  <a:schemeClr val="tx1"/>
                </a:solidFill>
              </a:rPr>
              <a:t>要素技術</a:t>
            </a:r>
          </a:p>
        </p:txBody>
      </p:sp>
      <p:pic>
        <p:nvPicPr>
          <p:cNvPr id="54" name="図 4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54937" y="47509"/>
            <a:ext cx="2871673" cy="46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グループ化 54"/>
          <p:cNvGrpSpPr/>
          <p:nvPr/>
        </p:nvGrpSpPr>
        <p:grpSpPr>
          <a:xfrm flipH="1">
            <a:off x="8226828" y="756256"/>
            <a:ext cx="885620" cy="324344"/>
            <a:chOff x="10086109" y="1283190"/>
            <a:chExt cx="950191" cy="368411"/>
          </a:xfrm>
        </p:grpSpPr>
        <p:grpSp>
          <p:nvGrpSpPr>
            <p:cNvPr id="56" name="グループ化 55"/>
            <p:cNvGrpSpPr/>
            <p:nvPr/>
          </p:nvGrpSpPr>
          <p:grpSpPr>
            <a:xfrm>
              <a:off x="10086109" y="1283190"/>
              <a:ext cx="637309" cy="368411"/>
              <a:chOff x="4655374" y="2403589"/>
              <a:chExt cx="7300750" cy="4220366"/>
            </a:xfrm>
          </p:grpSpPr>
          <p:sp>
            <p:nvSpPr>
              <p:cNvPr id="58" name="正方形/長方形 57"/>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nvGrpSpPr>
              <p:cNvPr id="59" name="グループ化 58"/>
              <p:cNvGrpSpPr/>
              <p:nvPr/>
            </p:nvGrpSpPr>
            <p:grpSpPr>
              <a:xfrm>
                <a:off x="4655374" y="2403589"/>
                <a:ext cx="7300750" cy="4220366"/>
                <a:chOff x="1930770" y="1662545"/>
                <a:chExt cx="8485730" cy="4821549"/>
              </a:xfrm>
            </p:grpSpPr>
            <p:grpSp>
              <p:nvGrpSpPr>
                <p:cNvPr id="60" name="グループ化 59"/>
                <p:cNvGrpSpPr/>
                <p:nvPr/>
              </p:nvGrpSpPr>
              <p:grpSpPr>
                <a:xfrm>
                  <a:off x="4963264" y="2844681"/>
                  <a:ext cx="1412854" cy="920911"/>
                  <a:chOff x="4963264" y="2844681"/>
                  <a:chExt cx="1412854" cy="920911"/>
                </a:xfrm>
              </p:grpSpPr>
              <p:sp>
                <p:nvSpPr>
                  <p:cNvPr id="89" name="角丸四角形 88"/>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90" name="環状矢印 89"/>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sp>
                <p:nvSpPr>
                  <p:cNvPr id="91" name="環状矢印 90"/>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grpSp>
            <p:sp>
              <p:nvSpPr>
                <p:cNvPr id="61" name="角丸四角形 60"/>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62" name="角丸四角形 61"/>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63" name="斜め縞 62"/>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grpSp>
              <p:nvGrpSpPr>
                <p:cNvPr id="64" name="グループ化 63"/>
                <p:cNvGrpSpPr/>
                <p:nvPr/>
              </p:nvGrpSpPr>
              <p:grpSpPr>
                <a:xfrm rot="1113318">
                  <a:off x="6183265" y="2629560"/>
                  <a:ext cx="3315970" cy="2076456"/>
                  <a:chOff x="1751527" y="592427"/>
                  <a:chExt cx="4031088" cy="2524259"/>
                </a:xfrm>
              </p:grpSpPr>
              <p:sp>
                <p:nvSpPr>
                  <p:cNvPr id="86" name="角丸四角形 85"/>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87" name="正方形/長方形 86"/>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8" name="ひし形 87"/>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65" name="グループ化 64"/>
                <p:cNvGrpSpPr/>
                <p:nvPr/>
              </p:nvGrpSpPr>
              <p:grpSpPr>
                <a:xfrm>
                  <a:off x="7565231" y="4332050"/>
                  <a:ext cx="2118830" cy="2118832"/>
                  <a:chOff x="7565231" y="4332050"/>
                  <a:chExt cx="2118830" cy="2118832"/>
                </a:xfrm>
              </p:grpSpPr>
              <p:sp>
                <p:nvSpPr>
                  <p:cNvPr id="84" name="円/楕円 83"/>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85" name="円/楕円 84"/>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66" name="グループ化 65"/>
                <p:cNvGrpSpPr/>
                <p:nvPr/>
              </p:nvGrpSpPr>
              <p:grpSpPr>
                <a:xfrm>
                  <a:off x="5642209" y="1662545"/>
                  <a:ext cx="849390" cy="1236335"/>
                  <a:chOff x="5642209" y="1662545"/>
                  <a:chExt cx="849390" cy="1236335"/>
                </a:xfrm>
              </p:grpSpPr>
              <p:sp>
                <p:nvSpPr>
                  <p:cNvPr id="82" name="ブローチ 81"/>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83" name="角丸四角形 82"/>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67" name="グループ化 66"/>
                <p:cNvGrpSpPr/>
                <p:nvPr/>
              </p:nvGrpSpPr>
              <p:grpSpPr>
                <a:xfrm>
                  <a:off x="2361155" y="4923541"/>
                  <a:ext cx="1560551" cy="1560553"/>
                  <a:chOff x="2672862" y="3710354"/>
                  <a:chExt cx="1897098" cy="1897098"/>
                </a:xfrm>
              </p:grpSpPr>
              <p:sp>
                <p:nvSpPr>
                  <p:cNvPr id="80" name="円/楕円 79"/>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81" name="円/楕円 80"/>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sp>
              <p:nvSpPr>
                <p:cNvPr id="68" name="角丸四角形 67"/>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69" name="角丸四角形 68"/>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0" name="L 字 69"/>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nvGrpSpPr>
                <p:cNvPr id="71" name="グループ化 70"/>
                <p:cNvGrpSpPr/>
                <p:nvPr/>
              </p:nvGrpSpPr>
              <p:grpSpPr>
                <a:xfrm>
                  <a:off x="3050221" y="2421712"/>
                  <a:ext cx="1586034" cy="1004876"/>
                  <a:chOff x="4273062" y="290692"/>
                  <a:chExt cx="1928076" cy="1221585"/>
                </a:xfrm>
              </p:grpSpPr>
              <p:sp>
                <p:nvSpPr>
                  <p:cNvPr id="78" name="角丸四角形 77"/>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9" name="角丸四角形 78"/>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2" name="グループ化 71"/>
                <p:cNvGrpSpPr/>
                <p:nvPr/>
              </p:nvGrpSpPr>
              <p:grpSpPr>
                <a:xfrm>
                  <a:off x="3832946" y="2542178"/>
                  <a:ext cx="2543394" cy="2300113"/>
                  <a:chOff x="3832946" y="2542178"/>
                  <a:chExt cx="2543394" cy="2300113"/>
                </a:xfrm>
              </p:grpSpPr>
              <p:sp>
                <p:nvSpPr>
                  <p:cNvPr id="76" name="斜め縞 75"/>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solidFill>
                        <a:schemeClr val="tx1"/>
                      </a:solidFill>
                    </a:endParaRPr>
                  </a:p>
                </p:txBody>
              </p:sp>
              <p:sp>
                <p:nvSpPr>
                  <p:cNvPr id="77" name="円/楕円 76"/>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73" name="グループ化 72"/>
                <p:cNvGrpSpPr/>
                <p:nvPr/>
              </p:nvGrpSpPr>
              <p:grpSpPr>
                <a:xfrm>
                  <a:off x="9569783" y="2811635"/>
                  <a:ext cx="846717" cy="806454"/>
                  <a:chOff x="9569783" y="2811635"/>
                  <a:chExt cx="846717" cy="806454"/>
                </a:xfrm>
              </p:grpSpPr>
              <p:sp>
                <p:nvSpPr>
                  <p:cNvPr id="74" name="円/楕円 73"/>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75" name="弦 74"/>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grpSp>
        <p:sp>
          <p:nvSpPr>
            <p:cNvPr id="57" name="フリーフォーム 56"/>
            <p:cNvSpPr/>
            <p:nvPr/>
          </p:nvSpPr>
          <p:spPr>
            <a:xfrm>
              <a:off x="10725150" y="1511287"/>
              <a:ext cx="311150" cy="127136"/>
            </a:xfrm>
            <a:custGeom>
              <a:avLst/>
              <a:gdLst>
                <a:gd name="connsiteX0" fmla="*/ 0 w 311150"/>
                <a:gd name="connsiteY0" fmla="*/ 120663 h 127136"/>
                <a:gd name="connsiteX1" fmla="*/ 107950 w 311150"/>
                <a:gd name="connsiteY1" fmla="*/ 13 h 127136"/>
                <a:gd name="connsiteX2" fmla="*/ 203200 w 311150"/>
                <a:gd name="connsiteY2" fmla="*/ 127013 h 127136"/>
                <a:gd name="connsiteX3" fmla="*/ 311150 w 311150"/>
                <a:gd name="connsiteY3" fmla="*/ 25413 h 127136"/>
                <a:gd name="connsiteX4" fmla="*/ 311150 w 311150"/>
                <a:gd name="connsiteY4" fmla="*/ 25413 h 127136"/>
                <a:gd name="connsiteX5" fmla="*/ 311150 w 311150"/>
                <a:gd name="connsiteY5" fmla="*/ 25413 h 12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150" h="127136">
                  <a:moveTo>
                    <a:pt x="0" y="120663"/>
                  </a:moveTo>
                  <a:cubicBezTo>
                    <a:pt x="37041" y="59809"/>
                    <a:pt x="74083" y="-1045"/>
                    <a:pt x="107950" y="13"/>
                  </a:cubicBezTo>
                  <a:cubicBezTo>
                    <a:pt x="141817" y="1071"/>
                    <a:pt x="169333" y="122780"/>
                    <a:pt x="203200" y="127013"/>
                  </a:cubicBezTo>
                  <a:cubicBezTo>
                    <a:pt x="237067" y="131246"/>
                    <a:pt x="311150" y="25413"/>
                    <a:pt x="311150" y="25413"/>
                  </a:cubicBezTo>
                  <a:lnTo>
                    <a:pt x="311150" y="25413"/>
                  </a:lnTo>
                  <a:lnTo>
                    <a:pt x="311150" y="254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269" name="グループ化 268"/>
          <p:cNvGrpSpPr/>
          <p:nvPr/>
        </p:nvGrpSpPr>
        <p:grpSpPr>
          <a:xfrm>
            <a:off x="2702611" y="4868432"/>
            <a:ext cx="3003717" cy="646331"/>
            <a:chOff x="3289408" y="3552775"/>
            <a:chExt cx="3003717" cy="646331"/>
          </a:xfrm>
        </p:grpSpPr>
        <p:sp>
          <p:nvSpPr>
            <p:cNvPr id="8" name="メモ 7"/>
            <p:cNvSpPr/>
            <p:nvPr/>
          </p:nvSpPr>
          <p:spPr>
            <a:xfrm flipV="1">
              <a:off x="3316798" y="3552775"/>
              <a:ext cx="2948939" cy="646331"/>
            </a:xfrm>
            <a:prstGeom prst="foldedCorner">
              <a:avLst>
                <a:gd name="adj" fmla="val 28862"/>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3289408" y="3552775"/>
              <a:ext cx="3003717" cy="646331"/>
            </a:xfrm>
            <a:prstGeom prst="rect">
              <a:avLst/>
            </a:prstGeom>
            <a:noFill/>
          </p:spPr>
          <p:txBody>
            <a:bodyPr wrap="square" rtlCol="0">
              <a:spAutoFit/>
            </a:bodyPr>
            <a:lstStyle/>
            <a:p>
              <a:r>
                <a:rPr lang="ja-JP" altLang="en-US" sz="900" dirty="0"/>
                <a:t>・</a:t>
              </a:r>
              <a:r>
                <a:rPr kumimoji="1" lang="ja-JP" altLang="en-US" sz="900" dirty="0" smtClean="0"/>
                <a:t>それぞれの区画は走行方法と</a:t>
              </a:r>
              <a:r>
                <a:rPr lang="ja-JP" altLang="en-US" sz="900" dirty="0"/>
                <a:t>終了</a:t>
              </a:r>
              <a:r>
                <a:rPr kumimoji="1" lang="ja-JP" altLang="en-US" sz="900" dirty="0" smtClean="0"/>
                <a:t>条件を持っている。</a:t>
              </a:r>
              <a:endParaRPr kumimoji="1" lang="en-US" altLang="ja-JP" sz="900" dirty="0" smtClean="0"/>
            </a:p>
            <a:p>
              <a:r>
                <a:rPr lang="ja-JP" altLang="en-US" sz="900" dirty="0" smtClean="0"/>
                <a:t>・</a:t>
              </a:r>
              <a:r>
                <a:rPr lang="ja-JP" altLang="en-US" sz="900" dirty="0"/>
                <a:t>終了</a:t>
              </a:r>
              <a:r>
                <a:rPr lang="ja-JP" altLang="en-US" sz="900" dirty="0" smtClean="0"/>
                <a:t>条件を満たし次第区画は終了し、次の区画に移る。</a:t>
              </a:r>
              <a:endParaRPr lang="en-US" altLang="ja-JP" sz="900" dirty="0" smtClean="0"/>
            </a:p>
            <a:p>
              <a:r>
                <a:rPr kumimoji="1" lang="ja-JP" altLang="en-US" sz="900" dirty="0" smtClean="0"/>
                <a:t>・全ての区画が終了すると次の走行エリアに移る。</a:t>
              </a:r>
              <a:endParaRPr kumimoji="1" lang="en-US" altLang="ja-JP" sz="900" dirty="0" smtClean="0"/>
            </a:p>
            <a:p>
              <a:r>
                <a:rPr kumimoji="1" lang="ja-JP" altLang="en-US" sz="900" dirty="0" smtClean="0"/>
                <a:t>・すべての走行エリアが終了すると走行</a:t>
              </a:r>
              <a:r>
                <a:rPr lang="ja-JP" altLang="en-US" sz="900" dirty="0" smtClean="0"/>
                <a:t>コースは終了する。</a:t>
              </a:r>
              <a:endParaRPr kumimoji="1" lang="en-US" altLang="ja-JP" sz="900" dirty="0" smtClean="0"/>
            </a:p>
          </p:txBody>
        </p:sp>
      </p:grpSp>
      <p:sp>
        <p:nvSpPr>
          <p:cNvPr id="134" name="テキスト ボックス 133"/>
          <p:cNvSpPr txBox="1"/>
          <p:nvPr/>
        </p:nvSpPr>
        <p:spPr>
          <a:xfrm>
            <a:off x="21576" y="6461203"/>
            <a:ext cx="3878353" cy="1754978"/>
          </a:xfrm>
          <a:prstGeom prst="rect">
            <a:avLst/>
          </a:prstGeom>
          <a:noFill/>
        </p:spPr>
        <p:txBody>
          <a:bodyPr wrap="square" rtlCol="0">
            <a:spAutoFit/>
          </a:bodyPr>
          <a:lstStyle/>
          <a:p>
            <a:r>
              <a:rPr lang="ja-JP" altLang="en-US" sz="900" dirty="0" smtClean="0"/>
              <a:t>仕様未確定エリア</a:t>
            </a:r>
            <a:r>
              <a:rPr lang="en-US" altLang="ja-JP" sz="900" dirty="0" smtClean="0"/>
              <a:t>Ⅱ</a:t>
            </a:r>
            <a:r>
              <a:rPr lang="ja-JP" altLang="en-US" sz="900" dirty="0" smtClean="0"/>
              <a:t>や新幹線などは状況に応じてルートを変更する必要がある。ルートの変更には以下の方法で行う。</a:t>
            </a:r>
            <a:endParaRPr lang="en-US" altLang="ja-JP" sz="900" dirty="0" smtClean="0"/>
          </a:p>
          <a:p>
            <a:endParaRPr lang="en-US" altLang="ja-JP" sz="900" dirty="0" smtClean="0"/>
          </a:p>
          <a:p>
            <a:r>
              <a:rPr lang="ja-JP" altLang="en-US" sz="900" dirty="0"/>
              <a:t>状況に応じてルートを変更</a:t>
            </a:r>
            <a:r>
              <a:rPr lang="ja-JP" altLang="en-US" sz="900" dirty="0" smtClean="0"/>
              <a:t>する走行エリアを「動的ルート選択エリア」とし、状況を読み取る走行区画を「ルート探索走行区画」とした。</a:t>
            </a:r>
            <a:endParaRPr lang="en-US" altLang="ja-JP" sz="900" dirty="0" smtClean="0"/>
          </a:p>
          <a:p>
            <a:r>
              <a:rPr lang="ja-JP" altLang="en-US" sz="900" dirty="0" smtClean="0"/>
              <a:t>各走行区画には区画番号を設定し、「ルート探索走行区画」で決定した分岐番号をもとに、「動的ルート選択エリア」が走行する走行区画を選択する。</a:t>
            </a:r>
            <a:endParaRPr lang="en-US" altLang="ja-JP" sz="900" dirty="0" smtClean="0"/>
          </a:p>
          <a:p>
            <a:r>
              <a:rPr lang="ja-JP" altLang="en-US" sz="900" dirty="0" smtClean="0"/>
              <a:t>走行する走行区画は、走行区画番号が、</a:t>
            </a:r>
            <a:r>
              <a:rPr lang="en-US" altLang="ja-JP" sz="900" dirty="0" smtClean="0"/>
              <a:t>0</a:t>
            </a:r>
            <a:r>
              <a:rPr lang="ja-JP" altLang="en-US" sz="900" dirty="0" smtClean="0"/>
              <a:t>（分岐していない）と</a:t>
            </a:r>
            <a:r>
              <a:rPr lang="ja-JP" altLang="en-US" sz="900" dirty="0"/>
              <a:t>「ルート探索走行区画」で</a:t>
            </a:r>
            <a:r>
              <a:rPr lang="ja-JP" altLang="en-US" sz="900" dirty="0" smtClean="0"/>
              <a:t>決定した分岐番号と同じ番号のみ選ばれる。</a:t>
            </a:r>
            <a:endParaRPr lang="en-US" altLang="ja-JP" sz="900" dirty="0" smtClean="0"/>
          </a:p>
          <a:p>
            <a:r>
              <a:rPr lang="ja-JP" altLang="en-US" sz="900" dirty="0" smtClean="0"/>
              <a:t>例えば、</a:t>
            </a:r>
            <a:endParaRPr lang="en-US" altLang="ja-JP" sz="900" dirty="0" smtClean="0"/>
          </a:p>
          <a:p>
            <a:r>
              <a:rPr lang="ja-JP" altLang="en-US" sz="900" dirty="0" smtClean="0"/>
              <a:t>動的ルート選択エリアでルート探索走行区画から、分岐番号</a:t>
            </a:r>
            <a:r>
              <a:rPr lang="en-US" altLang="ja-JP" sz="900" dirty="0" smtClean="0"/>
              <a:t>1</a:t>
            </a:r>
            <a:r>
              <a:rPr lang="ja-JP" altLang="en-US" sz="900" dirty="0" smtClean="0"/>
              <a:t>また</a:t>
            </a:r>
            <a:r>
              <a:rPr lang="ja-JP" altLang="en-US" sz="900" dirty="0"/>
              <a:t>は</a:t>
            </a:r>
            <a:r>
              <a:rPr lang="en-US" altLang="ja-JP" sz="900" dirty="0" smtClean="0"/>
              <a:t>2</a:t>
            </a:r>
            <a:r>
              <a:rPr lang="ja-JP" altLang="en-US" sz="900" dirty="0" smtClean="0"/>
              <a:t>を取得した場合以下のように走行区画を選択して走行す</a:t>
            </a:r>
            <a:r>
              <a:rPr lang="ja-JP" altLang="en-US" sz="900" dirty="0"/>
              <a:t>る</a:t>
            </a:r>
            <a:r>
              <a:rPr lang="ja-JP" altLang="en-US" sz="900" dirty="0" smtClean="0"/>
              <a:t>。</a:t>
            </a:r>
            <a:endParaRPr lang="en-US" altLang="ja-JP" sz="900" dirty="0" smtClean="0"/>
          </a:p>
        </p:txBody>
      </p:sp>
      <p:sp>
        <p:nvSpPr>
          <p:cNvPr id="150" name="テキスト ボックス 149"/>
          <p:cNvSpPr txBox="1"/>
          <p:nvPr/>
        </p:nvSpPr>
        <p:spPr>
          <a:xfrm>
            <a:off x="853546" y="8692392"/>
            <a:ext cx="256802" cy="261610"/>
          </a:xfrm>
          <a:prstGeom prst="rect">
            <a:avLst/>
          </a:prstGeom>
          <a:noFill/>
        </p:spPr>
        <p:txBody>
          <a:bodyPr wrap="none" rtlCol="0">
            <a:spAutoFit/>
          </a:bodyPr>
          <a:lstStyle/>
          <a:p>
            <a:r>
              <a:rPr lang="en-US" altLang="ja-JP" sz="1100" dirty="0"/>
              <a:t>0</a:t>
            </a:r>
            <a:endParaRPr kumimoji="1" lang="ja-JP" altLang="en-US" sz="1100" dirty="0"/>
          </a:p>
        </p:txBody>
      </p:sp>
      <p:sp>
        <p:nvSpPr>
          <p:cNvPr id="153" name="テキスト ボックス 152"/>
          <p:cNvSpPr txBox="1"/>
          <p:nvPr/>
        </p:nvSpPr>
        <p:spPr>
          <a:xfrm>
            <a:off x="1368910" y="8692392"/>
            <a:ext cx="256802" cy="261610"/>
          </a:xfrm>
          <a:prstGeom prst="rect">
            <a:avLst/>
          </a:prstGeom>
          <a:noFill/>
        </p:spPr>
        <p:txBody>
          <a:bodyPr wrap="none" rtlCol="0">
            <a:spAutoFit/>
          </a:bodyPr>
          <a:lstStyle/>
          <a:p>
            <a:r>
              <a:rPr lang="en-US" altLang="ja-JP" sz="1100" dirty="0"/>
              <a:t>0</a:t>
            </a:r>
            <a:endParaRPr kumimoji="1" lang="ja-JP" altLang="en-US" sz="1100" dirty="0"/>
          </a:p>
        </p:txBody>
      </p:sp>
      <p:sp>
        <p:nvSpPr>
          <p:cNvPr id="154" name="テキスト ボックス 153"/>
          <p:cNvSpPr txBox="1"/>
          <p:nvPr/>
        </p:nvSpPr>
        <p:spPr>
          <a:xfrm>
            <a:off x="1876624" y="8692392"/>
            <a:ext cx="256802" cy="261610"/>
          </a:xfrm>
          <a:prstGeom prst="rect">
            <a:avLst/>
          </a:prstGeom>
          <a:noFill/>
        </p:spPr>
        <p:txBody>
          <a:bodyPr wrap="none" rtlCol="0">
            <a:spAutoFit/>
          </a:bodyPr>
          <a:lstStyle/>
          <a:p>
            <a:r>
              <a:rPr kumimoji="1" lang="en-US" altLang="ja-JP" sz="1100" dirty="0" smtClean="0"/>
              <a:t>0</a:t>
            </a:r>
            <a:endParaRPr kumimoji="1" lang="ja-JP" altLang="en-US" sz="1100" dirty="0"/>
          </a:p>
        </p:txBody>
      </p:sp>
      <p:sp>
        <p:nvSpPr>
          <p:cNvPr id="155" name="テキスト ボックス 154"/>
          <p:cNvSpPr txBox="1"/>
          <p:nvPr/>
        </p:nvSpPr>
        <p:spPr>
          <a:xfrm>
            <a:off x="5362937" y="8694065"/>
            <a:ext cx="256802" cy="261610"/>
          </a:xfrm>
          <a:prstGeom prst="rect">
            <a:avLst/>
          </a:prstGeom>
          <a:noFill/>
        </p:spPr>
        <p:txBody>
          <a:bodyPr wrap="none" rtlCol="0">
            <a:spAutoFit/>
          </a:bodyPr>
          <a:lstStyle/>
          <a:p>
            <a:r>
              <a:rPr lang="en-US" altLang="ja-JP" sz="1100" dirty="0"/>
              <a:t>0</a:t>
            </a:r>
            <a:endParaRPr kumimoji="1" lang="ja-JP" altLang="en-US" sz="1100" dirty="0"/>
          </a:p>
        </p:txBody>
      </p:sp>
      <p:sp>
        <p:nvSpPr>
          <p:cNvPr id="156" name="テキスト ボックス 155"/>
          <p:cNvSpPr txBox="1"/>
          <p:nvPr/>
        </p:nvSpPr>
        <p:spPr>
          <a:xfrm>
            <a:off x="5863661" y="8694065"/>
            <a:ext cx="256802" cy="261610"/>
          </a:xfrm>
          <a:prstGeom prst="rect">
            <a:avLst/>
          </a:prstGeom>
          <a:noFill/>
        </p:spPr>
        <p:txBody>
          <a:bodyPr wrap="none" rtlCol="0">
            <a:spAutoFit/>
          </a:bodyPr>
          <a:lstStyle/>
          <a:p>
            <a:r>
              <a:rPr lang="en-US" altLang="ja-JP" sz="1100" dirty="0"/>
              <a:t>0</a:t>
            </a:r>
            <a:endParaRPr kumimoji="1" lang="ja-JP" altLang="en-US" sz="1100" dirty="0"/>
          </a:p>
        </p:txBody>
      </p:sp>
      <p:sp>
        <p:nvSpPr>
          <p:cNvPr id="157" name="テキスト ボックス 156"/>
          <p:cNvSpPr txBox="1"/>
          <p:nvPr/>
        </p:nvSpPr>
        <p:spPr>
          <a:xfrm>
            <a:off x="2389677" y="8686656"/>
            <a:ext cx="256802" cy="261610"/>
          </a:xfrm>
          <a:prstGeom prst="rect">
            <a:avLst/>
          </a:prstGeom>
          <a:noFill/>
        </p:spPr>
        <p:txBody>
          <a:bodyPr wrap="none" rtlCol="0">
            <a:spAutoFit/>
          </a:bodyPr>
          <a:lstStyle/>
          <a:p>
            <a:r>
              <a:rPr kumimoji="1" lang="en-US" altLang="ja-JP" sz="1100" dirty="0" smtClean="0"/>
              <a:t>1</a:t>
            </a:r>
            <a:endParaRPr kumimoji="1" lang="ja-JP" altLang="en-US" sz="1100" dirty="0"/>
          </a:p>
        </p:txBody>
      </p:sp>
      <p:sp>
        <p:nvSpPr>
          <p:cNvPr id="164" name="テキスト ボックス 163"/>
          <p:cNvSpPr txBox="1"/>
          <p:nvPr/>
        </p:nvSpPr>
        <p:spPr>
          <a:xfrm>
            <a:off x="3871877" y="8686656"/>
            <a:ext cx="256802" cy="261610"/>
          </a:xfrm>
          <a:prstGeom prst="rect">
            <a:avLst/>
          </a:prstGeom>
          <a:noFill/>
        </p:spPr>
        <p:txBody>
          <a:bodyPr wrap="none" rtlCol="0">
            <a:spAutoFit/>
          </a:bodyPr>
          <a:lstStyle/>
          <a:p>
            <a:r>
              <a:rPr kumimoji="1" lang="en-US" altLang="ja-JP" sz="1100" dirty="0" smtClean="0"/>
              <a:t>2</a:t>
            </a:r>
            <a:endParaRPr kumimoji="1" lang="ja-JP" altLang="en-US" sz="1100" dirty="0"/>
          </a:p>
        </p:txBody>
      </p:sp>
      <p:sp>
        <p:nvSpPr>
          <p:cNvPr id="165" name="テキスト ボックス 164"/>
          <p:cNvSpPr txBox="1"/>
          <p:nvPr/>
        </p:nvSpPr>
        <p:spPr>
          <a:xfrm>
            <a:off x="4364850" y="8686656"/>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167" name="テキスト ボックス 166"/>
          <p:cNvSpPr txBox="1"/>
          <p:nvPr/>
        </p:nvSpPr>
        <p:spPr>
          <a:xfrm>
            <a:off x="4872997" y="8694065"/>
            <a:ext cx="256802" cy="261610"/>
          </a:xfrm>
          <a:prstGeom prst="rect">
            <a:avLst/>
          </a:prstGeom>
          <a:noFill/>
        </p:spPr>
        <p:txBody>
          <a:bodyPr wrap="none" rtlCol="0">
            <a:spAutoFit/>
          </a:bodyPr>
          <a:lstStyle/>
          <a:p>
            <a:r>
              <a:rPr lang="en-US" altLang="ja-JP" sz="1100" dirty="0"/>
              <a:t>2</a:t>
            </a:r>
            <a:endParaRPr kumimoji="1" lang="ja-JP" altLang="en-US" sz="1100" dirty="0"/>
          </a:p>
        </p:txBody>
      </p:sp>
      <p:sp>
        <p:nvSpPr>
          <p:cNvPr id="174" name="テキスト ボックス 173"/>
          <p:cNvSpPr txBox="1"/>
          <p:nvPr/>
        </p:nvSpPr>
        <p:spPr>
          <a:xfrm>
            <a:off x="2890126" y="8686656"/>
            <a:ext cx="256802" cy="261610"/>
          </a:xfrm>
          <a:prstGeom prst="rect">
            <a:avLst/>
          </a:prstGeom>
          <a:noFill/>
        </p:spPr>
        <p:txBody>
          <a:bodyPr wrap="none" rtlCol="0">
            <a:spAutoFit/>
          </a:bodyPr>
          <a:lstStyle/>
          <a:p>
            <a:r>
              <a:rPr kumimoji="1" lang="en-US" altLang="ja-JP" sz="1100" dirty="0" smtClean="0"/>
              <a:t>1</a:t>
            </a:r>
            <a:endParaRPr kumimoji="1" lang="ja-JP" altLang="en-US" sz="1100" dirty="0"/>
          </a:p>
        </p:txBody>
      </p:sp>
      <p:sp>
        <p:nvSpPr>
          <p:cNvPr id="175" name="テキスト ボックス 174"/>
          <p:cNvSpPr txBox="1"/>
          <p:nvPr/>
        </p:nvSpPr>
        <p:spPr>
          <a:xfrm>
            <a:off x="3385492" y="8686656"/>
            <a:ext cx="256802" cy="261610"/>
          </a:xfrm>
          <a:prstGeom prst="rect">
            <a:avLst/>
          </a:prstGeom>
          <a:noFill/>
        </p:spPr>
        <p:txBody>
          <a:bodyPr wrap="none" rtlCol="0">
            <a:spAutoFit/>
          </a:bodyPr>
          <a:lstStyle/>
          <a:p>
            <a:r>
              <a:rPr lang="en-US" altLang="ja-JP" sz="1100" dirty="0"/>
              <a:t>1</a:t>
            </a:r>
            <a:endParaRPr kumimoji="1" lang="ja-JP" altLang="en-US" sz="1100" dirty="0"/>
          </a:p>
        </p:txBody>
      </p:sp>
      <p:sp>
        <p:nvSpPr>
          <p:cNvPr id="6" name="テキスト ボックス 5"/>
          <p:cNvSpPr txBox="1"/>
          <p:nvPr/>
        </p:nvSpPr>
        <p:spPr>
          <a:xfrm>
            <a:off x="6355197" y="8696521"/>
            <a:ext cx="256802" cy="261610"/>
          </a:xfrm>
          <a:prstGeom prst="rect">
            <a:avLst/>
          </a:prstGeom>
          <a:noFill/>
        </p:spPr>
        <p:txBody>
          <a:bodyPr wrap="none" rtlCol="0">
            <a:spAutoFit/>
          </a:bodyPr>
          <a:lstStyle/>
          <a:p>
            <a:r>
              <a:rPr lang="en-US" altLang="ja-JP" sz="1100" dirty="0"/>
              <a:t>0</a:t>
            </a:r>
            <a:endParaRPr kumimoji="1" lang="ja-JP" altLang="en-US" sz="1100" dirty="0"/>
          </a:p>
        </p:txBody>
      </p:sp>
      <p:sp>
        <p:nvSpPr>
          <p:cNvPr id="24" name="山形 23"/>
          <p:cNvSpPr/>
          <p:nvPr/>
        </p:nvSpPr>
        <p:spPr>
          <a:xfrm>
            <a:off x="927660" y="8915181"/>
            <a:ext cx="145104" cy="145104"/>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7" name="山形 176"/>
          <p:cNvSpPr/>
          <p:nvPr/>
        </p:nvSpPr>
        <p:spPr>
          <a:xfrm>
            <a:off x="917093" y="9112866"/>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8" name="山形 177"/>
          <p:cNvSpPr/>
          <p:nvPr/>
        </p:nvSpPr>
        <p:spPr>
          <a:xfrm>
            <a:off x="1448799" y="8915181"/>
            <a:ext cx="145104" cy="145104"/>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9" name="山形 178"/>
          <p:cNvSpPr/>
          <p:nvPr/>
        </p:nvSpPr>
        <p:spPr>
          <a:xfrm>
            <a:off x="1952100" y="8915181"/>
            <a:ext cx="145104" cy="145104"/>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0" name="山形 179"/>
          <p:cNvSpPr/>
          <p:nvPr/>
        </p:nvSpPr>
        <p:spPr>
          <a:xfrm>
            <a:off x="2462962" y="8908957"/>
            <a:ext cx="145104" cy="145104"/>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1" name="山形 180"/>
          <p:cNvSpPr/>
          <p:nvPr/>
        </p:nvSpPr>
        <p:spPr>
          <a:xfrm>
            <a:off x="2960106" y="8908957"/>
            <a:ext cx="145104" cy="145104"/>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2" name="山形 181"/>
          <p:cNvSpPr/>
          <p:nvPr/>
        </p:nvSpPr>
        <p:spPr>
          <a:xfrm>
            <a:off x="3464143" y="8913725"/>
            <a:ext cx="145104" cy="145104"/>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5" name="山形 184"/>
          <p:cNvSpPr/>
          <p:nvPr/>
        </p:nvSpPr>
        <p:spPr>
          <a:xfrm>
            <a:off x="1432426" y="9112866"/>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7" name="山形 186"/>
          <p:cNvSpPr/>
          <p:nvPr/>
        </p:nvSpPr>
        <p:spPr>
          <a:xfrm>
            <a:off x="1953130" y="9109233"/>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8" name="山形 187"/>
          <p:cNvSpPr/>
          <p:nvPr/>
        </p:nvSpPr>
        <p:spPr>
          <a:xfrm>
            <a:off x="3939748" y="9107160"/>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9" name="山形 188"/>
          <p:cNvSpPr/>
          <p:nvPr/>
        </p:nvSpPr>
        <p:spPr>
          <a:xfrm>
            <a:off x="4432721" y="9111365"/>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0" name="山形 189"/>
          <p:cNvSpPr/>
          <p:nvPr/>
        </p:nvSpPr>
        <p:spPr>
          <a:xfrm>
            <a:off x="4940868" y="9107160"/>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1" name="山形 190"/>
          <p:cNvSpPr/>
          <p:nvPr/>
        </p:nvSpPr>
        <p:spPr>
          <a:xfrm>
            <a:off x="5437779" y="8904189"/>
            <a:ext cx="145104" cy="145104"/>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2" name="山形 191"/>
          <p:cNvSpPr/>
          <p:nvPr/>
        </p:nvSpPr>
        <p:spPr>
          <a:xfrm>
            <a:off x="5934923" y="8904189"/>
            <a:ext cx="145104" cy="145104"/>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3" name="山形 192"/>
          <p:cNvSpPr/>
          <p:nvPr/>
        </p:nvSpPr>
        <p:spPr>
          <a:xfrm>
            <a:off x="6438960" y="8908957"/>
            <a:ext cx="145104" cy="145104"/>
          </a:xfrm>
          <a:prstGeom prst="chevron">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4" name="山形 193"/>
          <p:cNvSpPr/>
          <p:nvPr/>
        </p:nvSpPr>
        <p:spPr>
          <a:xfrm>
            <a:off x="5428007" y="9097515"/>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5" name="山形 194"/>
          <p:cNvSpPr/>
          <p:nvPr/>
        </p:nvSpPr>
        <p:spPr>
          <a:xfrm>
            <a:off x="5920980" y="9101720"/>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6" name="山形 195"/>
          <p:cNvSpPr/>
          <p:nvPr/>
        </p:nvSpPr>
        <p:spPr>
          <a:xfrm>
            <a:off x="6429127" y="9097515"/>
            <a:ext cx="145104" cy="145104"/>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正方形/長方形 28"/>
          <p:cNvSpPr/>
          <p:nvPr/>
        </p:nvSpPr>
        <p:spPr>
          <a:xfrm>
            <a:off x="2421385" y="9107159"/>
            <a:ext cx="1215890" cy="154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tx1"/>
                </a:solidFill>
              </a:rPr>
              <a:t>走行しない</a:t>
            </a:r>
            <a:endParaRPr kumimoji="1" lang="ja-JP" altLang="en-US" sz="900" dirty="0">
              <a:solidFill>
                <a:schemeClr val="tx1"/>
              </a:solidFill>
            </a:endParaRPr>
          </a:p>
        </p:txBody>
      </p:sp>
      <p:sp>
        <p:nvSpPr>
          <p:cNvPr id="197" name="正方形/長方形 196"/>
          <p:cNvSpPr/>
          <p:nvPr/>
        </p:nvSpPr>
        <p:spPr>
          <a:xfrm>
            <a:off x="3899929" y="8904189"/>
            <a:ext cx="1215890" cy="154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走行</a:t>
            </a:r>
            <a:r>
              <a:rPr kumimoji="1" lang="ja-JP" altLang="en-US" sz="900" dirty="0" smtClean="0">
                <a:solidFill>
                  <a:schemeClr val="tx1"/>
                </a:solidFill>
              </a:rPr>
              <a:t>しない</a:t>
            </a:r>
            <a:endParaRPr kumimoji="1" lang="ja-JP" altLang="en-US" sz="900" dirty="0">
              <a:solidFill>
                <a:schemeClr val="tx1"/>
              </a:solidFill>
            </a:endParaRPr>
          </a:p>
        </p:txBody>
      </p:sp>
      <p:sp>
        <p:nvSpPr>
          <p:cNvPr id="256" name="テキスト ボックス 255"/>
          <p:cNvSpPr txBox="1"/>
          <p:nvPr/>
        </p:nvSpPr>
        <p:spPr>
          <a:xfrm>
            <a:off x="3050817" y="6162284"/>
            <a:ext cx="2997937" cy="276999"/>
          </a:xfrm>
          <a:prstGeom prst="rect">
            <a:avLst/>
          </a:prstGeom>
          <a:noFill/>
        </p:spPr>
        <p:txBody>
          <a:bodyPr wrap="none" rtlCol="0">
            <a:spAutoFit/>
          </a:bodyPr>
          <a:lstStyle/>
          <a:p>
            <a:r>
              <a:rPr lang="ja-JP" altLang="en-US" sz="1200" dirty="0"/>
              <a:t>走行エリアに分岐がある場合の区画</a:t>
            </a:r>
            <a:r>
              <a:rPr lang="ja-JP" altLang="en-US" sz="1200" dirty="0" smtClean="0"/>
              <a:t>の検討</a:t>
            </a:r>
            <a:endParaRPr lang="en-US" altLang="ja-JP" sz="1200" dirty="0" smtClean="0"/>
          </a:p>
        </p:txBody>
      </p:sp>
      <p:sp>
        <p:nvSpPr>
          <p:cNvPr id="257" name="テキスト ボックス 256"/>
          <p:cNvSpPr txBox="1"/>
          <p:nvPr/>
        </p:nvSpPr>
        <p:spPr>
          <a:xfrm>
            <a:off x="328489" y="8711447"/>
            <a:ext cx="646331" cy="230832"/>
          </a:xfrm>
          <a:prstGeom prst="rect">
            <a:avLst/>
          </a:prstGeom>
          <a:noFill/>
        </p:spPr>
        <p:txBody>
          <a:bodyPr wrap="none" rtlCol="0">
            <a:spAutoFit/>
          </a:bodyPr>
          <a:lstStyle/>
          <a:p>
            <a:r>
              <a:rPr kumimoji="1" lang="ja-JP" altLang="en-US" sz="900" dirty="0" smtClean="0"/>
              <a:t>区画番号</a:t>
            </a:r>
            <a:endParaRPr kumimoji="1" lang="ja-JP" altLang="en-US" sz="900" dirty="0"/>
          </a:p>
        </p:txBody>
      </p:sp>
      <p:sp>
        <p:nvSpPr>
          <p:cNvPr id="258" name="テキスト ボックス 257"/>
          <p:cNvSpPr txBox="1"/>
          <p:nvPr/>
        </p:nvSpPr>
        <p:spPr>
          <a:xfrm>
            <a:off x="13059" y="8882527"/>
            <a:ext cx="934871" cy="230832"/>
          </a:xfrm>
          <a:prstGeom prst="rect">
            <a:avLst/>
          </a:prstGeom>
          <a:noFill/>
        </p:spPr>
        <p:txBody>
          <a:bodyPr wrap="none" rtlCol="0">
            <a:spAutoFit/>
          </a:bodyPr>
          <a:lstStyle/>
          <a:p>
            <a:r>
              <a:rPr kumimoji="1" lang="ja-JP" altLang="en-US" sz="900" dirty="0" smtClean="0"/>
              <a:t>分岐番号</a:t>
            </a:r>
            <a:r>
              <a:rPr lang="en-US" altLang="ja-JP" sz="900" dirty="0"/>
              <a:t>1</a:t>
            </a:r>
            <a:r>
              <a:rPr kumimoji="1" lang="ja-JP" altLang="en-US" sz="900" dirty="0" smtClean="0"/>
              <a:t>の時</a:t>
            </a:r>
            <a:endParaRPr kumimoji="1" lang="ja-JP" altLang="en-US" sz="900" dirty="0"/>
          </a:p>
        </p:txBody>
      </p:sp>
      <p:sp>
        <p:nvSpPr>
          <p:cNvPr id="259" name="テキスト ボックス 258"/>
          <p:cNvSpPr txBox="1"/>
          <p:nvPr/>
        </p:nvSpPr>
        <p:spPr>
          <a:xfrm>
            <a:off x="11765" y="9077381"/>
            <a:ext cx="934871" cy="230832"/>
          </a:xfrm>
          <a:prstGeom prst="rect">
            <a:avLst/>
          </a:prstGeom>
          <a:noFill/>
        </p:spPr>
        <p:txBody>
          <a:bodyPr wrap="none" rtlCol="0">
            <a:spAutoFit/>
          </a:bodyPr>
          <a:lstStyle/>
          <a:p>
            <a:r>
              <a:rPr kumimoji="1" lang="ja-JP" altLang="en-US" sz="900" dirty="0" smtClean="0"/>
              <a:t>分岐番号</a:t>
            </a:r>
            <a:r>
              <a:rPr kumimoji="1" lang="en-US" altLang="ja-JP" sz="900" dirty="0" smtClean="0"/>
              <a:t>2</a:t>
            </a:r>
            <a:r>
              <a:rPr kumimoji="1" lang="ja-JP" altLang="en-US" sz="900" dirty="0" smtClean="0"/>
              <a:t>の時</a:t>
            </a:r>
            <a:endParaRPr kumimoji="1" lang="ja-JP" altLang="en-US" sz="900" dirty="0"/>
          </a:p>
        </p:txBody>
      </p:sp>
      <p:sp>
        <p:nvSpPr>
          <p:cNvPr id="199" name="対角する 2 つの角を切り取った四角形 198"/>
          <p:cNvSpPr/>
          <p:nvPr/>
        </p:nvSpPr>
        <p:spPr>
          <a:xfrm>
            <a:off x="5943172" y="1181183"/>
            <a:ext cx="4586387" cy="306788"/>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sz="2000" b="1" dirty="0">
              <a:ln>
                <a:solidFill>
                  <a:schemeClr val="bg1">
                    <a:lumMod val="50000"/>
                  </a:schemeClr>
                </a:solidFill>
              </a:ln>
            </a:endParaRPr>
          </a:p>
        </p:txBody>
      </p:sp>
      <p:sp>
        <p:nvSpPr>
          <p:cNvPr id="198" name="テキスト ボックス 158"/>
          <p:cNvSpPr txBox="1"/>
          <p:nvPr/>
        </p:nvSpPr>
        <p:spPr>
          <a:xfrm>
            <a:off x="6305522" y="1139860"/>
            <a:ext cx="4150495" cy="400110"/>
          </a:xfrm>
          <a:prstGeom prst="rect">
            <a:avLst/>
          </a:prstGeom>
          <a:noFill/>
          <a:ln>
            <a:noFill/>
          </a:ln>
        </p:spPr>
        <p:txBody>
          <a:bodyPr wrap="none" rtlCol="0">
            <a:spAutoFit/>
          </a:bodyP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r>
              <a:rPr lang="en-US" altLang="ja-JP" sz="2000" dirty="0" smtClean="0">
                <a:solidFill>
                  <a:schemeClr val="bg2">
                    <a:lumMod val="25000"/>
                  </a:schemeClr>
                </a:solidFill>
              </a:rPr>
              <a:t>【</a:t>
            </a:r>
            <a:r>
              <a:rPr lang="en-US" altLang="ja-JP" sz="2000" dirty="0">
                <a:solidFill>
                  <a:schemeClr val="bg2">
                    <a:lumMod val="25000"/>
                  </a:schemeClr>
                </a:solidFill>
              </a:rPr>
              <a:t>3</a:t>
            </a:r>
            <a:r>
              <a:rPr lang="en-US" altLang="ja-JP" sz="2000" dirty="0" smtClean="0">
                <a:solidFill>
                  <a:schemeClr val="bg2">
                    <a:lumMod val="25000"/>
                  </a:schemeClr>
                </a:solidFill>
              </a:rPr>
              <a:t>】</a:t>
            </a:r>
            <a:r>
              <a:rPr lang="ja-JP" altLang="en-US" sz="2000" dirty="0" smtClean="0">
                <a:solidFill>
                  <a:schemeClr val="bg2">
                    <a:lumMod val="25000"/>
                  </a:schemeClr>
                </a:solidFill>
              </a:rPr>
              <a:t>ルート未確定エリア</a:t>
            </a:r>
            <a:r>
              <a:rPr lang="en-US" altLang="ja-JP" sz="2000" dirty="0" smtClean="0">
                <a:solidFill>
                  <a:schemeClr val="bg2">
                    <a:lumMod val="25000"/>
                  </a:schemeClr>
                </a:solidFill>
              </a:rPr>
              <a:t>Ⅱ</a:t>
            </a:r>
            <a:r>
              <a:rPr lang="ja-JP" altLang="en-US" sz="2000" dirty="0" smtClean="0">
                <a:solidFill>
                  <a:schemeClr val="bg2">
                    <a:lumMod val="25000"/>
                  </a:schemeClr>
                </a:solidFill>
              </a:rPr>
              <a:t>の振る舞い</a:t>
            </a:r>
            <a:endParaRPr lang="en-US" altLang="ja-JP" sz="2000" dirty="0" smtClean="0">
              <a:solidFill>
                <a:schemeClr val="bg2">
                  <a:lumMod val="25000"/>
                </a:schemeClr>
              </a:solidFill>
            </a:endParaRPr>
          </a:p>
        </p:txBody>
      </p:sp>
      <p:grpSp>
        <p:nvGrpSpPr>
          <p:cNvPr id="205" name="グループ化 204"/>
          <p:cNvGrpSpPr/>
          <p:nvPr/>
        </p:nvGrpSpPr>
        <p:grpSpPr>
          <a:xfrm>
            <a:off x="6092336" y="2127602"/>
            <a:ext cx="1444467" cy="841495"/>
            <a:chOff x="10945010" y="5629422"/>
            <a:chExt cx="1146866" cy="339087"/>
          </a:xfrm>
        </p:grpSpPr>
        <p:sp>
          <p:nvSpPr>
            <p:cNvPr id="206" name="メモ 205"/>
            <p:cNvSpPr/>
            <p:nvPr/>
          </p:nvSpPr>
          <p:spPr>
            <a:xfrm flipV="1">
              <a:off x="10967099" y="5629422"/>
              <a:ext cx="1124777" cy="339087"/>
            </a:xfrm>
            <a:prstGeom prst="foldedCorner">
              <a:avLst>
                <a:gd name="adj" fmla="val 28862"/>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07" name="テキスト ボックス 27"/>
            <p:cNvSpPr txBox="1"/>
            <p:nvPr/>
          </p:nvSpPr>
          <p:spPr>
            <a:xfrm>
              <a:off x="10945010" y="5650310"/>
              <a:ext cx="1046121" cy="318199"/>
            </a:xfrm>
            <a:prstGeom prst="rect">
              <a:avLst/>
            </a:prstGeom>
            <a:noFill/>
          </p:spPr>
          <p:txBody>
            <a:bodyPr wrap="square" rtlCol="0">
              <a:spAutoFit/>
            </a:bodyP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r>
                <a:rPr lang="ja-JP" altLang="en-US" sz="900" dirty="0" smtClean="0"/>
                <a:t>動的ルート選択エリアでは各区画を開始する前に通るべき走行区画を設定された分岐番号から判断する。</a:t>
              </a:r>
              <a:endParaRPr lang="en-US" altLang="ja-JP" sz="900" dirty="0" smtClean="0"/>
            </a:p>
          </p:txBody>
        </p:sp>
      </p:grpSp>
      <p:sp>
        <p:nvSpPr>
          <p:cNvPr id="208" name="テキスト ボックス 207"/>
          <p:cNvSpPr txBox="1"/>
          <p:nvPr/>
        </p:nvSpPr>
        <p:spPr>
          <a:xfrm>
            <a:off x="6029966" y="1506617"/>
            <a:ext cx="5421805" cy="461665"/>
          </a:xfrm>
          <a:prstGeom prst="rect">
            <a:avLst/>
          </a:prstGeom>
          <a:noFill/>
        </p:spPr>
        <p:txBody>
          <a:bodyPr wrap="square" rtlCol="0">
            <a:spAutoFit/>
          </a:bodyPr>
          <a:lstStyle/>
          <a:p>
            <a:r>
              <a:rPr lang="ja-JP" altLang="en-US" sz="1200" dirty="0" smtClean="0"/>
              <a:t>動的ルート選択エリアを使用して実際にルート未確定エリア</a:t>
            </a:r>
            <a:r>
              <a:rPr lang="en-US" altLang="ja-JP" sz="1200" dirty="0" smtClean="0"/>
              <a:t>Ⅱ</a:t>
            </a:r>
            <a:r>
              <a:rPr lang="ja-JP" altLang="en-US" sz="1200" dirty="0" smtClean="0"/>
              <a:t>を走行できることをコミュニケーション図を使用して検証した。</a:t>
            </a:r>
            <a:endParaRPr kumimoji="1" lang="ja-JP" altLang="en-US" sz="1200" dirty="0"/>
          </a:p>
        </p:txBody>
      </p:sp>
      <p:grpSp>
        <p:nvGrpSpPr>
          <p:cNvPr id="209" name="グループ化 208"/>
          <p:cNvGrpSpPr/>
          <p:nvPr/>
        </p:nvGrpSpPr>
        <p:grpSpPr>
          <a:xfrm>
            <a:off x="9909114" y="2372053"/>
            <a:ext cx="1266643" cy="539295"/>
            <a:chOff x="10957747" y="5629422"/>
            <a:chExt cx="846951" cy="513570"/>
          </a:xfrm>
        </p:grpSpPr>
        <p:sp>
          <p:nvSpPr>
            <p:cNvPr id="210" name="メモ 209"/>
            <p:cNvSpPr/>
            <p:nvPr/>
          </p:nvSpPr>
          <p:spPr>
            <a:xfrm flipV="1">
              <a:off x="10967100" y="5629422"/>
              <a:ext cx="824861" cy="475458"/>
            </a:xfrm>
            <a:prstGeom prst="foldedCorner">
              <a:avLst>
                <a:gd name="adj" fmla="val 28862"/>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11" name="テキスト ボックス 27"/>
            <p:cNvSpPr txBox="1"/>
            <p:nvPr/>
          </p:nvSpPr>
          <p:spPr>
            <a:xfrm>
              <a:off x="10957747" y="5659386"/>
              <a:ext cx="846951" cy="483606"/>
            </a:xfrm>
            <a:prstGeom prst="rect">
              <a:avLst/>
            </a:prstGeom>
            <a:noFill/>
          </p:spPr>
          <p:txBody>
            <a:bodyPr wrap="square" lIns="36000" rtlCol="0">
              <a:spAutoFit/>
            </a:bodyP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r>
                <a:rPr lang="ja-JP" altLang="en-US" sz="900" dirty="0" smtClean="0"/>
                <a:t>バーコード走行区画はルート探索走行区画のサブクラスである。</a:t>
              </a:r>
              <a:endParaRPr lang="en-US" altLang="ja-JP" sz="900" dirty="0" smtClean="0"/>
            </a:p>
          </p:txBody>
        </p:sp>
      </p:grpSp>
      <p:grpSp>
        <p:nvGrpSpPr>
          <p:cNvPr id="212" name="グループ化 211"/>
          <p:cNvGrpSpPr/>
          <p:nvPr/>
        </p:nvGrpSpPr>
        <p:grpSpPr>
          <a:xfrm>
            <a:off x="11934826" y="4001135"/>
            <a:ext cx="1541954" cy="696323"/>
            <a:chOff x="10898382" y="5718760"/>
            <a:chExt cx="968010" cy="376505"/>
          </a:xfrm>
        </p:grpSpPr>
        <p:sp>
          <p:nvSpPr>
            <p:cNvPr id="213" name="メモ 212"/>
            <p:cNvSpPr/>
            <p:nvPr/>
          </p:nvSpPr>
          <p:spPr>
            <a:xfrm flipV="1">
              <a:off x="10910342" y="5718760"/>
              <a:ext cx="902463" cy="376505"/>
            </a:xfrm>
            <a:prstGeom prst="foldedCorner">
              <a:avLst>
                <a:gd name="adj" fmla="val 23279"/>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14" name="テキスト ボックス 27"/>
            <p:cNvSpPr txBox="1"/>
            <p:nvPr/>
          </p:nvSpPr>
          <p:spPr>
            <a:xfrm>
              <a:off x="10898382" y="5742942"/>
              <a:ext cx="968010" cy="349474"/>
            </a:xfrm>
            <a:prstGeom prst="rect">
              <a:avLst/>
            </a:prstGeom>
            <a:noFill/>
          </p:spPr>
          <p:txBody>
            <a:bodyPr wrap="square" rtlCol="0">
              <a:spAutoFit/>
            </a:bodyP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r>
                <a:rPr kumimoji="1" lang="ja-JP" altLang="en-US" sz="900" dirty="0" smtClean="0"/>
                <a:t>板に乗りあげる</a:t>
              </a:r>
              <a:r>
                <a:rPr lang="ja-JP" altLang="en-US" sz="900" dirty="0" smtClean="0"/>
                <a:t>位置を</a:t>
              </a:r>
              <a:endParaRPr lang="en-US" altLang="ja-JP" sz="900" dirty="0" smtClean="0"/>
            </a:p>
            <a:p>
              <a:r>
                <a:rPr lang="en-US" altLang="ja-JP" sz="900" dirty="0"/>
                <a:t>4</a:t>
              </a:r>
              <a:r>
                <a:rPr lang="ja-JP" altLang="en-US" sz="900" dirty="0" smtClean="0"/>
                <a:t>列の中から選ぶ。</a:t>
              </a:r>
              <a:endParaRPr lang="en-US" altLang="ja-JP" sz="900" dirty="0" smtClean="0"/>
            </a:p>
            <a:p>
              <a:r>
                <a:rPr lang="ja-JP" altLang="en-US" sz="900" dirty="0" smtClean="0"/>
                <a:t>こ</a:t>
              </a:r>
              <a:r>
                <a:rPr lang="ja-JP" altLang="en-US" sz="900" dirty="0"/>
                <a:t>の</a:t>
              </a:r>
              <a:r>
                <a:rPr lang="ja-JP" altLang="en-US" sz="900" dirty="0" smtClean="0"/>
                <a:t>図では</a:t>
              </a:r>
              <a:r>
                <a:rPr lang="en-US" altLang="ja-JP" sz="900" dirty="0"/>
                <a:t>1</a:t>
              </a:r>
              <a:r>
                <a:rPr lang="ja-JP" altLang="en-US" sz="900" dirty="0" smtClean="0"/>
                <a:t>列目に向かった場合を示している。</a:t>
              </a:r>
              <a:endParaRPr kumimoji="1" lang="ja-JP" altLang="en-US" sz="900" dirty="0"/>
            </a:p>
          </p:txBody>
        </p:sp>
      </p:grpSp>
      <p:cxnSp>
        <p:nvCxnSpPr>
          <p:cNvPr id="220" name="直線矢印コネクタ 219"/>
          <p:cNvCxnSpPr/>
          <p:nvPr/>
        </p:nvCxnSpPr>
        <p:spPr>
          <a:xfrm flipH="1">
            <a:off x="11627587" y="5495928"/>
            <a:ext cx="178037" cy="22504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1" name="テキスト ボックス 14"/>
          <p:cNvSpPr txBox="1"/>
          <p:nvPr/>
        </p:nvSpPr>
        <p:spPr>
          <a:xfrm>
            <a:off x="6771290" y="6003465"/>
            <a:ext cx="341184" cy="553998"/>
          </a:xfrm>
          <a:prstGeom prst="rect">
            <a:avLst/>
          </a:prstGeom>
          <a:noFill/>
        </p:spPr>
        <p:txBody>
          <a:bodyPr vert="eaVert" wrap="square" rtlCol="0">
            <a:spAutoFit/>
          </a:bodyP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pPr algn="ctr"/>
            <a:r>
              <a:rPr lang="en-US" altLang="ja-JP" sz="1000" b="1" dirty="0"/>
              <a:t>1</a:t>
            </a:r>
            <a:r>
              <a:rPr lang="ja-JP" altLang="en-US" sz="1000" b="1" dirty="0" smtClean="0"/>
              <a:t>列目</a:t>
            </a:r>
            <a:endParaRPr kumimoji="1" lang="ja-JP" altLang="en-US" sz="1000" b="1" dirty="0"/>
          </a:p>
        </p:txBody>
      </p:sp>
      <p:grpSp>
        <p:nvGrpSpPr>
          <p:cNvPr id="222" name="グループ化 221"/>
          <p:cNvGrpSpPr/>
          <p:nvPr/>
        </p:nvGrpSpPr>
        <p:grpSpPr>
          <a:xfrm rot="10800000">
            <a:off x="6626001" y="3969797"/>
            <a:ext cx="1974496" cy="2051597"/>
            <a:chOff x="258810" y="317208"/>
            <a:chExt cx="4302962" cy="4296238"/>
          </a:xfrm>
        </p:grpSpPr>
        <p:sp>
          <p:nvSpPr>
            <p:cNvPr id="223" name="正方形/長方形 222"/>
            <p:cNvSpPr/>
            <p:nvPr/>
          </p:nvSpPr>
          <p:spPr>
            <a:xfrm rot="10800000">
              <a:off x="263237" y="319335"/>
              <a:ext cx="4294110" cy="4294111"/>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24" name="正方形/長方形 223"/>
            <p:cNvSpPr/>
            <p:nvPr/>
          </p:nvSpPr>
          <p:spPr>
            <a:xfrm>
              <a:off x="484909" y="319336"/>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25" name="正方形/長方形 224"/>
            <p:cNvSpPr/>
            <p:nvPr/>
          </p:nvSpPr>
          <p:spPr>
            <a:xfrm>
              <a:off x="4212273" y="319335"/>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26" name="正方形/長方形 225"/>
            <p:cNvSpPr/>
            <p:nvPr/>
          </p:nvSpPr>
          <p:spPr>
            <a:xfrm>
              <a:off x="329916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27" name="正方形/長方形 226"/>
            <p:cNvSpPr/>
            <p:nvPr/>
          </p:nvSpPr>
          <p:spPr>
            <a:xfrm>
              <a:off x="234352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28" name="正方形/長方形 227"/>
            <p:cNvSpPr/>
            <p:nvPr/>
          </p:nvSpPr>
          <p:spPr>
            <a:xfrm>
              <a:off x="1431453"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29" name="正方形/長方形 228"/>
            <p:cNvSpPr/>
            <p:nvPr/>
          </p:nvSpPr>
          <p:spPr>
            <a:xfrm rot="5400000">
              <a:off x="2343520" y="2186247"/>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30" name="正方形/長方形 229"/>
            <p:cNvSpPr/>
            <p:nvPr/>
          </p:nvSpPr>
          <p:spPr>
            <a:xfrm rot="5400000">
              <a:off x="2343519"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31" name="正方形/長方形 230"/>
            <p:cNvSpPr/>
            <p:nvPr/>
          </p:nvSpPr>
          <p:spPr>
            <a:xfrm rot="5400000">
              <a:off x="2352371" y="-1551831"/>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32" name="正方形/長方形 231"/>
            <p:cNvSpPr/>
            <p:nvPr/>
          </p:nvSpPr>
          <p:spPr>
            <a:xfrm rot="5400000">
              <a:off x="2352371" y="-617312"/>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33" name="正方形/長方形 232"/>
            <p:cNvSpPr/>
            <p:nvPr/>
          </p:nvSpPr>
          <p:spPr>
            <a:xfrm rot="5400000">
              <a:off x="2352371" y="1253143"/>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grpSp>
      <p:sp>
        <p:nvSpPr>
          <p:cNvPr id="234" name="円/楕円 233"/>
          <p:cNvSpPr/>
          <p:nvPr/>
        </p:nvSpPr>
        <p:spPr>
          <a:xfrm rot="10800000">
            <a:off x="8089736" y="461608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35" name="円/楕円 234"/>
          <p:cNvSpPr/>
          <p:nvPr/>
        </p:nvSpPr>
        <p:spPr>
          <a:xfrm rot="10800000">
            <a:off x="6790142" y="416036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36" name="円/楕円 235"/>
          <p:cNvSpPr/>
          <p:nvPr/>
        </p:nvSpPr>
        <p:spPr>
          <a:xfrm rot="10800000">
            <a:off x="7663415" y="461608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37" name="円/楕円 236"/>
          <p:cNvSpPr/>
          <p:nvPr/>
        </p:nvSpPr>
        <p:spPr>
          <a:xfrm rot="10800000">
            <a:off x="7213936" y="503507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cxnSp>
        <p:nvCxnSpPr>
          <p:cNvPr id="238" name="直線矢印コネクタ 237"/>
          <p:cNvCxnSpPr/>
          <p:nvPr/>
        </p:nvCxnSpPr>
        <p:spPr>
          <a:xfrm flipH="1" flipV="1">
            <a:off x="6936452" y="4705350"/>
            <a:ext cx="13830" cy="1225460"/>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9" name="円弧 238"/>
          <p:cNvSpPr/>
          <p:nvPr/>
        </p:nvSpPr>
        <p:spPr>
          <a:xfrm rot="4394223">
            <a:off x="6260167" y="3629024"/>
            <a:ext cx="1419948" cy="1034667"/>
          </a:xfrm>
          <a:prstGeom prst="arc">
            <a:avLst>
              <a:gd name="adj1" fmla="val 17076651"/>
              <a:gd name="adj2" fmla="val 418417"/>
            </a:avLst>
          </a:prstGeom>
          <a:ln w="101600">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pPr algn="ctr"/>
            <a:endParaRPr kumimoji="1" lang="ja-JP" altLang="en-US"/>
          </a:p>
        </p:txBody>
      </p:sp>
      <p:sp>
        <p:nvSpPr>
          <p:cNvPr id="240" name="テキスト ボックス 127"/>
          <p:cNvSpPr txBox="1"/>
          <p:nvPr/>
        </p:nvSpPr>
        <p:spPr>
          <a:xfrm>
            <a:off x="7222044" y="6003465"/>
            <a:ext cx="341184" cy="553998"/>
          </a:xfrm>
          <a:prstGeom prst="rect">
            <a:avLst/>
          </a:prstGeom>
          <a:noFill/>
        </p:spPr>
        <p:txBody>
          <a:bodyPr vert="eaVert" wrap="square" rtlCol="0">
            <a:spAutoFit/>
          </a:bodyP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pPr algn="ctr"/>
            <a:r>
              <a:rPr lang="en-US" altLang="ja-JP" sz="1000" b="1" dirty="0"/>
              <a:t>2</a:t>
            </a:r>
            <a:r>
              <a:rPr lang="ja-JP" altLang="en-US" sz="1000" b="1" dirty="0" smtClean="0"/>
              <a:t>列目</a:t>
            </a:r>
            <a:endParaRPr kumimoji="1" lang="ja-JP" altLang="en-US" sz="1000" b="1" dirty="0"/>
          </a:p>
        </p:txBody>
      </p:sp>
      <p:sp>
        <p:nvSpPr>
          <p:cNvPr id="241" name="テキスト ボックス 128"/>
          <p:cNvSpPr txBox="1"/>
          <p:nvPr/>
        </p:nvSpPr>
        <p:spPr>
          <a:xfrm>
            <a:off x="7719194" y="6003465"/>
            <a:ext cx="341184" cy="553998"/>
          </a:xfrm>
          <a:prstGeom prst="rect">
            <a:avLst/>
          </a:prstGeom>
          <a:noFill/>
        </p:spPr>
        <p:txBody>
          <a:bodyPr vert="eaVert" wrap="square" rtlCol="0">
            <a:spAutoFit/>
          </a:bodyP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pPr algn="ctr"/>
            <a:r>
              <a:rPr lang="en-US" altLang="ja-JP" sz="1000" b="1" dirty="0"/>
              <a:t>3</a:t>
            </a:r>
            <a:r>
              <a:rPr lang="ja-JP" altLang="en-US" sz="1000" b="1" dirty="0" smtClean="0"/>
              <a:t>列目</a:t>
            </a:r>
            <a:endParaRPr kumimoji="1" lang="ja-JP" altLang="en-US" sz="1000" b="1" dirty="0"/>
          </a:p>
        </p:txBody>
      </p:sp>
      <p:sp>
        <p:nvSpPr>
          <p:cNvPr id="242" name="テキスト ボックス 129"/>
          <p:cNvSpPr txBox="1"/>
          <p:nvPr/>
        </p:nvSpPr>
        <p:spPr>
          <a:xfrm>
            <a:off x="8097710" y="6003465"/>
            <a:ext cx="341184" cy="553998"/>
          </a:xfrm>
          <a:prstGeom prst="rect">
            <a:avLst/>
          </a:prstGeom>
          <a:noFill/>
        </p:spPr>
        <p:txBody>
          <a:bodyPr vert="eaVert" wrap="square" rtlCol="0">
            <a:spAutoFit/>
          </a:bodyP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pPr algn="ctr"/>
            <a:r>
              <a:rPr lang="en-US" altLang="ja-JP" sz="1000" b="1" dirty="0"/>
              <a:t>4</a:t>
            </a:r>
            <a:r>
              <a:rPr lang="ja-JP" altLang="en-US" sz="1000" b="1" dirty="0" smtClean="0"/>
              <a:t>列目</a:t>
            </a:r>
            <a:endParaRPr kumimoji="1" lang="ja-JP" altLang="en-US" sz="1000" b="1" dirty="0"/>
          </a:p>
        </p:txBody>
      </p:sp>
      <p:sp>
        <p:nvSpPr>
          <p:cNvPr id="243" name="角丸四角形吹き出し 242"/>
          <p:cNvSpPr/>
          <p:nvPr/>
        </p:nvSpPr>
        <p:spPr>
          <a:xfrm>
            <a:off x="7054010" y="5510677"/>
            <a:ext cx="855535" cy="382688"/>
          </a:xfrm>
          <a:prstGeom prst="wedgeRoundRectCallout">
            <a:avLst>
              <a:gd name="adj1" fmla="val -59868"/>
              <a:gd name="adj2" fmla="val -3723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r>
              <a:rPr lang="ja-JP" altLang="en-US" sz="900" b="1" dirty="0">
                <a:solidFill>
                  <a:schemeClr val="tx1"/>
                </a:solidFill>
              </a:rPr>
              <a:t>障害物の手前まで</a:t>
            </a:r>
            <a:r>
              <a:rPr lang="ja-JP" altLang="en-US" sz="900" b="1" dirty="0" smtClean="0">
                <a:solidFill>
                  <a:schemeClr val="tx1"/>
                </a:solidFill>
              </a:rPr>
              <a:t>前進</a:t>
            </a:r>
            <a:endParaRPr lang="ja-JP" altLang="en-US" sz="900" b="1" dirty="0">
              <a:solidFill>
                <a:schemeClr val="tx1"/>
              </a:solidFill>
            </a:endParaRPr>
          </a:p>
        </p:txBody>
      </p:sp>
      <p:sp>
        <p:nvSpPr>
          <p:cNvPr id="244" name="角丸四角形吹き出し 243"/>
          <p:cNvSpPr/>
          <p:nvPr/>
        </p:nvSpPr>
        <p:spPr>
          <a:xfrm>
            <a:off x="7658518" y="4220614"/>
            <a:ext cx="845829" cy="385815"/>
          </a:xfrm>
          <a:prstGeom prst="wedgeRoundRectCallout">
            <a:avLst>
              <a:gd name="adj1" fmla="val -65814"/>
              <a:gd name="adj2" fmla="val -30105"/>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r>
              <a:rPr lang="ja-JP" altLang="en-US" sz="900" b="1" dirty="0" smtClean="0">
                <a:solidFill>
                  <a:schemeClr val="tx1"/>
                </a:solidFill>
              </a:rPr>
              <a:t>障害物</a:t>
            </a:r>
            <a:r>
              <a:rPr lang="ja-JP" altLang="en-US" sz="900" b="1" dirty="0">
                <a:solidFill>
                  <a:schemeClr val="tx1"/>
                </a:solidFill>
              </a:rPr>
              <a:t>を</a:t>
            </a:r>
            <a:r>
              <a:rPr lang="ja-JP" altLang="en-US" sz="900" b="1" dirty="0" smtClean="0">
                <a:solidFill>
                  <a:schemeClr val="tx1"/>
                </a:solidFill>
              </a:rPr>
              <a:t>右に避ける</a:t>
            </a:r>
            <a:endParaRPr lang="ja-JP" altLang="en-US" sz="900" b="1" dirty="0">
              <a:solidFill>
                <a:schemeClr val="tx1"/>
              </a:solidFill>
            </a:endParaRPr>
          </a:p>
        </p:txBody>
      </p:sp>
      <p:sp>
        <p:nvSpPr>
          <p:cNvPr id="245" name="角丸四角形 244"/>
          <p:cNvSpPr/>
          <p:nvPr/>
        </p:nvSpPr>
        <p:spPr>
          <a:xfrm>
            <a:off x="11222587" y="1779909"/>
            <a:ext cx="2210922" cy="970811"/>
          </a:xfrm>
          <a:prstGeom prst="round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r>
              <a:rPr kumimoji="1" lang="ja-JP" altLang="en-US" sz="900" dirty="0" smtClean="0">
                <a:solidFill>
                  <a:schemeClr val="tx1"/>
                </a:solidFill>
              </a:rPr>
              <a:t>動的ルート選択走行エリアはバーコード走行区画から得た分岐番号をもとに通るべき走行区画を判断して開始</a:t>
            </a:r>
            <a:r>
              <a:rPr lang="ja-JP" altLang="en-US" sz="900" dirty="0" smtClean="0">
                <a:solidFill>
                  <a:schemeClr val="tx1"/>
                </a:solidFill>
              </a:rPr>
              <a:t>す</a:t>
            </a:r>
            <a:r>
              <a:rPr lang="ja-JP" altLang="en-US" sz="900" dirty="0">
                <a:solidFill>
                  <a:schemeClr val="tx1"/>
                </a:solidFill>
              </a:rPr>
              <a:t>る</a:t>
            </a:r>
            <a:r>
              <a:rPr kumimoji="1" lang="ja-JP" altLang="en-US" sz="900" dirty="0" smtClean="0">
                <a:solidFill>
                  <a:schemeClr val="tx1"/>
                </a:solidFill>
              </a:rPr>
              <a:t>。</a:t>
            </a:r>
            <a:endParaRPr kumimoji="1" lang="en-US" altLang="ja-JP" sz="900" dirty="0" smtClean="0">
              <a:solidFill>
                <a:schemeClr val="tx1"/>
              </a:solidFill>
            </a:endParaRPr>
          </a:p>
          <a:p>
            <a:r>
              <a:rPr lang="ja-JP" altLang="en-US" sz="900" dirty="0" smtClean="0">
                <a:solidFill>
                  <a:schemeClr val="tx1"/>
                </a:solidFill>
              </a:rPr>
              <a:t>コミュニケーション図は</a:t>
            </a:r>
            <a:r>
              <a:rPr lang="en-US" altLang="ja-JP" sz="900" dirty="0" smtClean="0">
                <a:solidFill>
                  <a:srgbClr val="FF0000"/>
                </a:solidFill>
              </a:rPr>
              <a:t>※</a:t>
            </a:r>
            <a:r>
              <a:rPr lang="ja-JP" altLang="en-US" sz="900" dirty="0" smtClean="0">
                <a:solidFill>
                  <a:srgbClr val="FF0000"/>
                </a:solidFill>
              </a:rPr>
              <a:t>図</a:t>
            </a:r>
            <a:r>
              <a:rPr lang="ja-JP" altLang="en-US" sz="900" dirty="0" smtClean="0">
                <a:solidFill>
                  <a:schemeClr val="tx1"/>
                </a:solidFill>
              </a:rPr>
              <a:t>のように障害物が配置された場合の振る舞いを示している。</a:t>
            </a:r>
            <a:endParaRPr kumimoji="1" lang="en-US" altLang="ja-JP" sz="900" dirty="0" smtClean="0">
              <a:solidFill>
                <a:schemeClr val="tx1"/>
              </a:solidFill>
            </a:endParaRPr>
          </a:p>
        </p:txBody>
      </p:sp>
      <p:cxnSp>
        <p:nvCxnSpPr>
          <p:cNvPr id="14" name="直線コネクタ 13"/>
          <p:cNvCxnSpPr/>
          <p:nvPr/>
        </p:nvCxnSpPr>
        <p:spPr>
          <a:xfrm>
            <a:off x="-14364" y="6049593"/>
            <a:ext cx="6834036" cy="9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819672" y="6063003"/>
            <a:ext cx="0" cy="3572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flipV="1">
            <a:off x="5845300" y="1161839"/>
            <a:ext cx="5043" cy="4880819"/>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764968" y="7012037"/>
            <a:ext cx="6668541" cy="230832"/>
          </a:xfrm>
          <a:prstGeom prst="rect">
            <a:avLst/>
          </a:prstGeom>
          <a:noFill/>
        </p:spPr>
        <p:txBody>
          <a:bodyPr wrap="square" rtlCol="0">
            <a:spAutoFit/>
          </a:bodyPr>
          <a:lstStyle/>
          <a:p>
            <a:r>
              <a:rPr lang="ja-JP" altLang="en-US" sz="900" dirty="0" smtClean="0"/>
              <a:t>仕様未確定エリア</a:t>
            </a:r>
            <a:r>
              <a:rPr lang="en-US" altLang="ja-JP" sz="900" dirty="0" smtClean="0"/>
              <a:t>Ⅱ</a:t>
            </a:r>
            <a:r>
              <a:rPr lang="ja-JP" altLang="en-US" sz="900" dirty="0" smtClean="0"/>
              <a:t>において</a:t>
            </a:r>
            <a:r>
              <a:rPr lang="ja-JP" altLang="en-US" sz="900" dirty="0"/>
              <a:t>想定</a:t>
            </a:r>
            <a:r>
              <a:rPr lang="ja-JP" altLang="en-US" sz="900" dirty="0" smtClean="0"/>
              <a:t>される</a:t>
            </a:r>
            <a:r>
              <a:rPr lang="en-US" altLang="ja-JP" sz="900" dirty="0" smtClean="0"/>
              <a:t>6</a:t>
            </a:r>
            <a:r>
              <a:rPr lang="ja-JP" altLang="en-US" sz="900" dirty="0" smtClean="0"/>
              <a:t>パターンが走行する走行区画を表にまとめた。</a:t>
            </a:r>
            <a:r>
              <a:rPr lang="en-US" altLang="ja-JP" sz="900" dirty="0" smtClean="0"/>
              <a:t>(</a:t>
            </a:r>
            <a:r>
              <a:rPr lang="ja-JP" altLang="en-US" sz="900" dirty="0" smtClean="0"/>
              <a:t>○がついている走行区画のみ走行する</a:t>
            </a:r>
            <a:r>
              <a:rPr lang="en-US" altLang="ja-JP" sz="900" dirty="0" smtClean="0"/>
              <a:t>)</a:t>
            </a:r>
            <a:endParaRPr kumimoji="1" lang="en-US" altLang="ja-JP" sz="900" dirty="0" smtClean="0"/>
          </a:p>
        </p:txBody>
      </p:sp>
      <p:graphicFrame>
        <p:nvGraphicFramePr>
          <p:cNvPr id="5" name="表 4"/>
          <p:cNvGraphicFramePr>
            <a:graphicFrameLocks noGrp="1"/>
          </p:cNvGraphicFramePr>
          <p:nvPr>
            <p:extLst/>
          </p:nvPr>
        </p:nvGraphicFramePr>
        <p:xfrm>
          <a:off x="6866394" y="7231959"/>
          <a:ext cx="6567115" cy="2325486"/>
        </p:xfrm>
        <a:graphic>
          <a:graphicData uri="http://schemas.openxmlformats.org/drawingml/2006/table">
            <a:tbl>
              <a:tblPr firstRow="1" bandRow="1">
                <a:tableStyleId>{5C22544A-7EE6-4342-B048-85BDC9FD1C3A}</a:tableStyleId>
              </a:tblPr>
              <a:tblGrid>
                <a:gridCol w="268547"/>
                <a:gridCol w="554353"/>
                <a:gridCol w="418091"/>
                <a:gridCol w="472625"/>
                <a:gridCol w="472625"/>
                <a:gridCol w="454447"/>
                <a:gridCol w="436269"/>
                <a:gridCol w="690760"/>
                <a:gridCol w="690760"/>
                <a:gridCol w="454447"/>
                <a:gridCol w="1145207"/>
                <a:gridCol w="508984"/>
              </a:tblGrid>
              <a:tr h="695684">
                <a:tc gridSpan="2">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b="0" dirty="0" smtClean="0">
                          <a:solidFill>
                            <a:schemeClr val="tx1"/>
                          </a:solidFill>
                        </a:rPr>
                        <a:t>走行区画</a:t>
                      </a:r>
                    </a:p>
                  </a:txBody>
                  <a:tcPr marL="36000" marR="36000" marT="36000" marB="36000" anchor="ctr">
                    <a:solidFill>
                      <a:schemeClr val="accent6">
                        <a:lumMod val="40000"/>
                        <a:lumOff val="60000"/>
                      </a:schemeClr>
                    </a:solidFill>
                  </a:tcPr>
                </a:tc>
                <a:tc hMerge="1">
                  <a:txBody>
                    <a:bodyPr/>
                    <a:lstStyle/>
                    <a:p>
                      <a:pPr algn="l"/>
                      <a:endParaRPr kumimoji="1" lang="ja-JP" altLang="en-US" sz="900" dirty="0"/>
                    </a:p>
                  </a:txBody>
                  <a:tcPr marL="36000" marR="36000" marT="36000" marB="36000" vert="wordArtVertRtl" anchor="ctr"/>
                </a:tc>
                <a:tc>
                  <a:txBody>
                    <a:bodyPr/>
                    <a:lstStyle/>
                    <a:p>
                      <a:pPr algn="l"/>
                      <a:r>
                        <a:rPr kumimoji="1" lang="en-US" altLang="ja-JP" sz="800" b="0" dirty="0" smtClean="0">
                          <a:solidFill>
                            <a:schemeClr val="tx1"/>
                          </a:solidFill>
                        </a:rPr>
                        <a:t>1</a:t>
                      </a:r>
                      <a:r>
                        <a:rPr kumimoji="1" lang="ja-JP" altLang="en-US" sz="800" b="0" dirty="0" smtClean="0">
                          <a:solidFill>
                            <a:schemeClr val="tx1"/>
                          </a:solidFill>
                        </a:rPr>
                        <a:t>列目に</a:t>
                      </a:r>
                      <a:endParaRPr kumimoji="1" lang="en-US" altLang="ja-JP" sz="800" b="0" dirty="0" smtClean="0">
                        <a:solidFill>
                          <a:schemeClr val="tx1"/>
                        </a:solidFill>
                      </a:endParaRPr>
                    </a:p>
                    <a:p>
                      <a:pPr algn="l"/>
                      <a:r>
                        <a:rPr kumimoji="1" lang="ja-JP" altLang="en-US" sz="800" b="0" dirty="0" smtClean="0">
                          <a:solidFill>
                            <a:schemeClr val="tx1"/>
                          </a:solidFill>
                        </a:rPr>
                        <a:t>向かう</a:t>
                      </a:r>
                      <a:endParaRPr kumimoji="1" lang="ja-JP" altLang="en-US" sz="800" b="0" dirty="0">
                        <a:solidFill>
                          <a:schemeClr val="tx1"/>
                        </a:solidFill>
                      </a:endParaRPr>
                    </a:p>
                  </a:txBody>
                  <a:tcPr marL="36000" marR="36000" marT="36000" marB="36000" vert="wordArtVertRtl" anchor="ctr">
                    <a:solidFill>
                      <a:schemeClr val="accent6">
                        <a:lumMod val="40000"/>
                        <a:lumOff val="60000"/>
                      </a:schemeClr>
                    </a:solidFill>
                  </a:tcPr>
                </a:tc>
                <a:tc>
                  <a:txBody>
                    <a:bodyPr/>
                    <a:lstStyle/>
                    <a:p>
                      <a:pPr algn="l"/>
                      <a:r>
                        <a:rPr kumimoji="1" lang="en-US" altLang="ja-JP" sz="800" b="0" dirty="0" smtClean="0">
                          <a:solidFill>
                            <a:schemeClr val="tx1"/>
                          </a:solidFill>
                        </a:rPr>
                        <a:t>2</a:t>
                      </a:r>
                      <a:r>
                        <a:rPr kumimoji="1" lang="ja-JP" altLang="en-US" sz="800" b="0" dirty="0" smtClean="0">
                          <a:solidFill>
                            <a:schemeClr val="tx1"/>
                          </a:solidFill>
                        </a:rPr>
                        <a:t>列目に</a:t>
                      </a:r>
                      <a:endParaRPr kumimoji="1" lang="en-US" altLang="ja-JP" sz="800" b="0" dirty="0" smtClean="0">
                        <a:solidFill>
                          <a:schemeClr val="tx1"/>
                        </a:solidFill>
                      </a:endParaRPr>
                    </a:p>
                    <a:p>
                      <a:pPr algn="l"/>
                      <a:r>
                        <a:rPr kumimoji="1" lang="ja-JP" altLang="en-US" sz="800" b="0" dirty="0" smtClean="0">
                          <a:solidFill>
                            <a:schemeClr val="tx1"/>
                          </a:solidFill>
                        </a:rPr>
                        <a:t>向かう</a:t>
                      </a:r>
                      <a:endParaRPr kumimoji="1" lang="ja-JP" altLang="en-US" sz="800" b="0" dirty="0">
                        <a:solidFill>
                          <a:schemeClr val="tx1"/>
                        </a:solidFill>
                      </a:endParaRPr>
                    </a:p>
                  </a:txBody>
                  <a:tcPr marL="36000" marR="36000" marT="36000" marB="36000" vert="wordArtVertRtl" anchor="ctr">
                    <a:solidFill>
                      <a:schemeClr val="accent6">
                        <a:lumMod val="40000"/>
                        <a:lumOff val="60000"/>
                      </a:schemeClr>
                    </a:solidFill>
                  </a:tcPr>
                </a:tc>
                <a:tc>
                  <a:txBody>
                    <a:bodyPr/>
                    <a:lstStyle/>
                    <a:p>
                      <a:pPr algn="l"/>
                      <a:r>
                        <a:rPr kumimoji="1" lang="en-US" altLang="ja-JP" sz="800" b="0" dirty="0" smtClean="0">
                          <a:solidFill>
                            <a:schemeClr val="tx1"/>
                          </a:solidFill>
                        </a:rPr>
                        <a:t>3</a:t>
                      </a:r>
                      <a:r>
                        <a:rPr kumimoji="1" lang="ja-JP" altLang="en-US" sz="800" b="0" dirty="0" smtClean="0">
                          <a:solidFill>
                            <a:schemeClr val="tx1"/>
                          </a:solidFill>
                        </a:rPr>
                        <a:t>列目に</a:t>
                      </a:r>
                      <a:endParaRPr kumimoji="1" lang="en-US" altLang="ja-JP" sz="800" b="0" dirty="0" smtClean="0">
                        <a:solidFill>
                          <a:schemeClr val="tx1"/>
                        </a:solidFill>
                      </a:endParaRPr>
                    </a:p>
                    <a:p>
                      <a:pPr algn="l"/>
                      <a:r>
                        <a:rPr kumimoji="1" lang="ja-JP" altLang="en-US" sz="800" b="0" dirty="0" smtClean="0">
                          <a:solidFill>
                            <a:schemeClr val="tx1"/>
                          </a:solidFill>
                        </a:rPr>
                        <a:t>向かう</a:t>
                      </a:r>
                      <a:endParaRPr kumimoji="1" lang="ja-JP" altLang="en-US" sz="800" b="0" dirty="0">
                        <a:solidFill>
                          <a:schemeClr val="tx1"/>
                        </a:solidFill>
                      </a:endParaRPr>
                    </a:p>
                  </a:txBody>
                  <a:tcPr marL="36000" marR="36000" marT="36000" marB="36000" vert="wordArtVertRtl" anchor="ctr">
                    <a:solidFill>
                      <a:schemeClr val="accent6">
                        <a:lumMod val="40000"/>
                        <a:lumOff val="60000"/>
                      </a:schemeClr>
                    </a:solidFill>
                  </a:tcPr>
                </a:tc>
                <a:tc>
                  <a:txBody>
                    <a:bodyPr/>
                    <a:lstStyle/>
                    <a:p>
                      <a:pPr algn="l"/>
                      <a:r>
                        <a:rPr kumimoji="1" lang="en-US" altLang="ja-JP" sz="800" b="0" dirty="0" smtClean="0">
                          <a:solidFill>
                            <a:schemeClr val="tx1"/>
                          </a:solidFill>
                        </a:rPr>
                        <a:t>4</a:t>
                      </a:r>
                      <a:r>
                        <a:rPr kumimoji="1" lang="ja-JP" altLang="en-US" sz="800" b="0" dirty="0" smtClean="0">
                          <a:solidFill>
                            <a:schemeClr val="tx1"/>
                          </a:solidFill>
                        </a:rPr>
                        <a:t>列目に</a:t>
                      </a:r>
                      <a:endParaRPr kumimoji="1" lang="en-US" altLang="ja-JP" sz="800" b="0" dirty="0" smtClean="0">
                        <a:solidFill>
                          <a:schemeClr val="tx1"/>
                        </a:solidFill>
                      </a:endParaRPr>
                    </a:p>
                    <a:p>
                      <a:pPr algn="l"/>
                      <a:r>
                        <a:rPr kumimoji="1" lang="ja-JP" altLang="en-US" sz="800" b="0" dirty="0" smtClean="0">
                          <a:solidFill>
                            <a:schemeClr val="tx1"/>
                          </a:solidFill>
                        </a:rPr>
                        <a:t>向かう</a:t>
                      </a:r>
                      <a:endParaRPr kumimoji="1" lang="ja-JP" altLang="en-US" sz="800" b="0" dirty="0">
                        <a:solidFill>
                          <a:schemeClr val="tx1"/>
                        </a:solidFill>
                      </a:endParaRPr>
                    </a:p>
                  </a:txBody>
                  <a:tcPr marL="36000" marR="36000" marT="36000" marB="36000" vert="wordArtVertRtl" anchor="ctr">
                    <a:solidFill>
                      <a:schemeClr val="accent6">
                        <a:lumMod val="40000"/>
                        <a:lumOff val="60000"/>
                      </a:schemeClr>
                    </a:solidFill>
                  </a:tcPr>
                </a:tc>
                <a:tc>
                  <a:txBody>
                    <a:bodyPr/>
                    <a:lstStyle/>
                    <a:p>
                      <a:pPr algn="l"/>
                      <a:r>
                        <a:rPr kumimoji="1" lang="ja-JP" altLang="en-US" sz="800" b="0" dirty="0" smtClean="0">
                          <a:solidFill>
                            <a:schemeClr val="tx1"/>
                          </a:solidFill>
                        </a:rPr>
                        <a:t>障害物の手前まで前進</a:t>
                      </a:r>
                      <a:endParaRPr kumimoji="1" lang="ja-JP" altLang="en-US" sz="800" b="0" dirty="0">
                        <a:solidFill>
                          <a:schemeClr val="tx1"/>
                        </a:solidFill>
                      </a:endParaRPr>
                    </a:p>
                  </a:txBody>
                  <a:tcPr marL="36000" marR="36000" marT="36000" marB="36000" vert="wordArtVertRtl" anchor="ctr">
                    <a:solidFill>
                      <a:schemeClr val="accent6">
                        <a:lumMod val="40000"/>
                        <a:lumOff val="60000"/>
                      </a:schemeClr>
                    </a:solidFill>
                  </a:tcPr>
                </a:tc>
                <a:tc>
                  <a:txBody>
                    <a:bodyPr/>
                    <a:lstStyle/>
                    <a:p>
                      <a:pPr algn="l"/>
                      <a:r>
                        <a:rPr kumimoji="1" lang="ja-JP" altLang="en-US" sz="800" b="0" dirty="0" smtClean="0">
                          <a:solidFill>
                            <a:schemeClr val="tx1"/>
                          </a:solidFill>
                        </a:rPr>
                        <a:t>右によける</a:t>
                      </a:r>
                      <a:endParaRPr kumimoji="1" lang="ja-JP" altLang="en-US" sz="800" b="0" dirty="0">
                        <a:solidFill>
                          <a:schemeClr val="tx1"/>
                        </a:solidFill>
                      </a:endParaRPr>
                    </a:p>
                  </a:txBody>
                  <a:tcPr marL="36000" marR="36000" marT="36000" marB="36000" vert="wordArtVertRtl" anchor="ctr">
                    <a:solidFill>
                      <a:schemeClr val="accent6">
                        <a:lumMod val="40000"/>
                        <a:lumOff val="60000"/>
                      </a:schemeClr>
                    </a:solidFill>
                  </a:tcPr>
                </a:tc>
                <a:tc>
                  <a:txBody>
                    <a:bodyPr/>
                    <a:lstStyle/>
                    <a:p>
                      <a:pPr algn="l"/>
                      <a:r>
                        <a:rPr kumimoji="1" lang="ja-JP" altLang="en-US" sz="800" b="0" dirty="0" smtClean="0">
                          <a:solidFill>
                            <a:schemeClr val="tx1"/>
                          </a:solidFill>
                        </a:rPr>
                        <a:t>左によける</a:t>
                      </a:r>
                      <a:endParaRPr kumimoji="1" lang="ja-JP" altLang="en-US" sz="800" b="0" dirty="0">
                        <a:solidFill>
                          <a:schemeClr val="tx1"/>
                        </a:solidFill>
                      </a:endParaRPr>
                    </a:p>
                  </a:txBody>
                  <a:tcPr marL="36000" marR="36000" marT="36000" marB="36000" vert="wordArtVertRtl" anchor="ctr">
                    <a:solidFill>
                      <a:schemeClr val="accent6">
                        <a:lumMod val="40000"/>
                        <a:lumOff val="60000"/>
                      </a:schemeClr>
                    </a:solidFill>
                  </a:tcPr>
                </a:tc>
                <a:tc>
                  <a:txBody>
                    <a:bodyPr/>
                    <a:lstStyle/>
                    <a:p>
                      <a:pPr algn="l"/>
                      <a:r>
                        <a:rPr kumimoji="1" lang="ja-JP" altLang="en-US" sz="800" b="0" dirty="0" smtClean="0">
                          <a:solidFill>
                            <a:schemeClr val="tx1"/>
                          </a:solidFill>
                        </a:rPr>
                        <a:t>段差を降りるまで前進</a:t>
                      </a:r>
                      <a:endParaRPr kumimoji="1" lang="ja-JP" altLang="en-US" sz="800" b="0" dirty="0">
                        <a:solidFill>
                          <a:schemeClr val="tx1"/>
                        </a:solidFill>
                      </a:endParaRPr>
                    </a:p>
                  </a:txBody>
                  <a:tcPr marL="36000" marR="36000" marT="36000" marB="36000" vert="wordArtVertRtl" anchor="ctr">
                    <a:solidFill>
                      <a:schemeClr val="accent6">
                        <a:lumMod val="40000"/>
                        <a:lumOff val="60000"/>
                      </a:schemeClr>
                    </a:solidFill>
                  </a:tcPr>
                </a:tc>
                <a:tc>
                  <a:txBody>
                    <a:bodyPr/>
                    <a:lstStyle/>
                    <a:p>
                      <a:pPr algn="l"/>
                      <a:r>
                        <a:rPr kumimoji="1" lang="ja-JP" altLang="en-US" sz="800" b="0" dirty="0" smtClean="0">
                          <a:solidFill>
                            <a:schemeClr val="tx1"/>
                          </a:solidFill>
                        </a:rPr>
                        <a:t>ラインまで右に進む</a:t>
                      </a:r>
                      <a:endParaRPr kumimoji="1" lang="en-US" altLang="ja-JP" sz="800" b="0" dirty="0" smtClean="0">
                        <a:solidFill>
                          <a:schemeClr val="tx1"/>
                        </a:solidFill>
                      </a:endParaRPr>
                    </a:p>
                  </a:txBody>
                  <a:tcPr marL="36000" marR="36000" marT="36000" marB="36000" vert="wordArtVertRtl" anchor="ctr">
                    <a:solidFill>
                      <a:schemeClr val="accent6">
                        <a:lumMod val="40000"/>
                        <a:lumOff val="60000"/>
                      </a:schemeClr>
                    </a:solidFill>
                  </a:tcPr>
                </a:tc>
                <a:tc>
                  <a:txBody>
                    <a:bodyPr/>
                    <a:lstStyle/>
                    <a:p>
                      <a:pPr algn="l"/>
                      <a:r>
                        <a:rPr kumimoji="1" lang="ja-JP" altLang="en-US" sz="800" b="0" dirty="0" smtClean="0">
                          <a:solidFill>
                            <a:schemeClr val="tx1"/>
                          </a:solidFill>
                        </a:rPr>
                        <a:t>ラインまで左に進む</a:t>
                      </a:r>
                      <a:endParaRPr kumimoji="1" lang="ja-JP" altLang="en-US" sz="800" b="0" dirty="0">
                        <a:solidFill>
                          <a:schemeClr val="tx1"/>
                        </a:solidFill>
                      </a:endParaRPr>
                    </a:p>
                  </a:txBody>
                  <a:tcPr marL="36000" marR="36000" marT="36000" marB="36000" vert="wordArtVertRtl" anchor="ctr">
                    <a:solidFill>
                      <a:schemeClr val="accent6">
                        <a:lumMod val="40000"/>
                        <a:lumOff val="60000"/>
                      </a:schemeClr>
                    </a:solidFill>
                  </a:tcPr>
                </a:tc>
              </a:tr>
              <a:tr h="221111">
                <a:tc gridSpan="2">
                  <a:txBody>
                    <a:bodyPr/>
                    <a:lstStyle/>
                    <a:p>
                      <a:pPr algn="ctr"/>
                      <a:r>
                        <a:rPr kumimoji="1" lang="ja-JP" altLang="en-US" sz="900" dirty="0" smtClean="0"/>
                        <a:t>区画番号</a:t>
                      </a:r>
                      <a:endParaRPr kumimoji="1" lang="ja-JP" altLang="en-US" sz="900" dirty="0"/>
                    </a:p>
                  </a:txBody>
                  <a:tcPr marL="36000" marR="36000" marT="36000" marB="36000" anchor="ctr">
                    <a:solidFill>
                      <a:schemeClr val="accent6">
                        <a:lumMod val="60000"/>
                        <a:lumOff val="40000"/>
                      </a:schemeClr>
                    </a:solidFill>
                  </a:tcPr>
                </a:tc>
                <a:tc hMerge="1">
                  <a:txBody>
                    <a:bodyPr/>
                    <a:lstStyle/>
                    <a:p>
                      <a:endParaRPr lang="ja-JP" altLang="en-US" sz="900" dirty="0"/>
                    </a:p>
                  </a:txBody>
                  <a:tcPr marL="36000" marR="36000" marT="36000" marB="36000" vert="wordArtVertRtl" anchor="ctr"/>
                </a:tc>
                <a:tc>
                  <a:txBody>
                    <a:bodyPr/>
                    <a:lstStyle/>
                    <a:p>
                      <a:pPr algn="ctr"/>
                      <a:r>
                        <a:rPr kumimoji="1" lang="en-US" altLang="ja-JP" sz="900" dirty="0" smtClean="0"/>
                        <a:t>1</a:t>
                      </a:r>
                      <a:endParaRPr kumimoji="1" lang="ja-JP" altLang="en-US" sz="900" dirty="0"/>
                    </a:p>
                  </a:txBody>
                  <a:tcPr marL="36000" marR="36000" marT="36000" marB="36000" anchor="ctr">
                    <a:solidFill>
                      <a:schemeClr val="accent6">
                        <a:lumMod val="60000"/>
                        <a:lumOff val="40000"/>
                      </a:schemeClr>
                    </a:solidFill>
                  </a:tcPr>
                </a:tc>
                <a:tc>
                  <a:txBody>
                    <a:bodyPr/>
                    <a:lstStyle/>
                    <a:p>
                      <a:pPr algn="ctr"/>
                      <a:r>
                        <a:rPr kumimoji="1" lang="en-US" altLang="ja-JP" sz="900" dirty="0" smtClean="0"/>
                        <a:t>2, 3</a:t>
                      </a:r>
                      <a:endParaRPr kumimoji="1" lang="ja-JP" altLang="en-US" sz="900" dirty="0"/>
                    </a:p>
                  </a:txBody>
                  <a:tcPr marL="36000" marR="36000" marT="36000" marB="36000" anchor="ctr">
                    <a:solidFill>
                      <a:schemeClr val="accent6">
                        <a:lumMod val="60000"/>
                        <a:lumOff val="40000"/>
                      </a:schemeClr>
                    </a:solidFill>
                  </a:tcPr>
                </a:tc>
                <a:tc>
                  <a:txBody>
                    <a:bodyPr/>
                    <a:lstStyle/>
                    <a:p>
                      <a:pPr algn="ctr"/>
                      <a:r>
                        <a:rPr kumimoji="1" lang="en-US" altLang="ja-JP" sz="900" dirty="0" smtClean="0"/>
                        <a:t>4, 5</a:t>
                      </a:r>
                      <a:endParaRPr kumimoji="1" lang="ja-JP" altLang="en-US" sz="900" dirty="0"/>
                    </a:p>
                  </a:txBody>
                  <a:tcPr marL="36000" marR="36000" marT="36000" marB="36000" anchor="ctr">
                    <a:solidFill>
                      <a:schemeClr val="accent6">
                        <a:lumMod val="60000"/>
                        <a:lumOff val="40000"/>
                      </a:schemeClr>
                    </a:solidFill>
                  </a:tcPr>
                </a:tc>
                <a:tc>
                  <a:txBody>
                    <a:bodyPr/>
                    <a:lstStyle/>
                    <a:p>
                      <a:pPr algn="ctr"/>
                      <a:r>
                        <a:rPr kumimoji="1" lang="en-US" altLang="ja-JP" sz="900" dirty="0" smtClean="0"/>
                        <a:t>6</a:t>
                      </a:r>
                      <a:endParaRPr kumimoji="1" lang="ja-JP" altLang="en-US" sz="900" dirty="0"/>
                    </a:p>
                  </a:txBody>
                  <a:tcPr marL="36000" marR="36000" marT="36000" marB="36000" anchor="ctr">
                    <a:solidFill>
                      <a:schemeClr val="accent6">
                        <a:lumMod val="60000"/>
                        <a:lumOff val="40000"/>
                      </a:schemeClr>
                    </a:solidFill>
                  </a:tcPr>
                </a:tc>
                <a:tc>
                  <a:txBody>
                    <a:bodyPr/>
                    <a:lstStyle/>
                    <a:p>
                      <a:pPr algn="ctr"/>
                      <a:r>
                        <a:rPr kumimoji="1" lang="en-US" altLang="ja-JP" sz="900" dirty="0" smtClean="0"/>
                        <a:t>0</a:t>
                      </a:r>
                      <a:endParaRPr kumimoji="1" lang="ja-JP" altLang="en-US" sz="900" dirty="0"/>
                    </a:p>
                  </a:txBody>
                  <a:tcPr marL="36000" marR="36000" marT="36000" marB="36000" anchor="ctr">
                    <a:solidFill>
                      <a:schemeClr val="accent6">
                        <a:lumMod val="60000"/>
                        <a:lumOff val="40000"/>
                      </a:schemeClr>
                    </a:solidFill>
                  </a:tcPr>
                </a:tc>
                <a:tc>
                  <a:txBody>
                    <a:bodyPr/>
                    <a:lstStyle/>
                    <a:p>
                      <a:pPr algn="ctr"/>
                      <a:r>
                        <a:rPr kumimoji="1" lang="en-US" altLang="ja-JP" sz="900" dirty="0" smtClean="0"/>
                        <a:t>1, 3, 5</a:t>
                      </a:r>
                      <a:endParaRPr kumimoji="1" lang="ja-JP" altLang="en-US" sz="900" dirty="0"/>
                    </a:p>
                  </a:txBody>
                  <a:tcPr marL="36000" marR="36000" marT="36000" marB="36000" anchor="ctr">
                    <a:solidFill>
                      <a:schemeClr val="accent6">
                        <a:lumMod val="60000"/>
                        <a:lumOff val="40000"/>
                      </a:schemeClr>
                    </a:solidFill>
                  </a:tcPr>
                </a:tc>
                <a:tc>
                  <a:txBody>
                    <a:bodyPr/>
                    <a:lstStyle/>
                    <a:p>
                      <a:pPr algn="ctr"/>
                      <a:r>
                        <a:rPr kumimoji="1" lang="en-US" altLang="ja-JP" sz="900" dirty="0" smtClean="0"/>
                        <a:t>2, 4, 6</a:t>
                      </a:r>
                      <a:endParaRPr kumimoji="1" lang="ja-JP" altLang="en-US" sz="900" dirty="0"/>
                    </a:p>
                  </a:txBody>
                  <a:tcPr marL="36000" marR="36000" marT="36000" marB="36000" anchor="ctr">
                    <a:solidFill>
                      <a:schemeClr val="accent6">
                        <a:lumMod val="60000"/>
                        <a:lumOff val="40000"/>
                      </a:schemeClr>
                    </a:solidFill>
                  </a:tcPr>
                </a:tc>
                <a:tc>
                  <a:txBody>
                    <a:bodyPr/>
                    <a:lstStyle/>
                    <a:p>
                      <a:pPr algn="ctr"/>
                      <a:r>
                        <a:rPr kumimoji="1" lang="en-US" altLang="ja-JP" sz="900" dirty="0" smtClean="0"/>
                        <a:t>0</a:t>
                      </a:r>
                      <a:endParaRPr kumimoji="1" lang="ja-JP" altLang="en-US" sz="900" dirty="0"/>
                    </a:p>
                  </a:txBody>
                  <a:tcPr marL="36000" marR="36000" marT="36000" marB="36000" anchor="ctr">
                    <a:solidFill>
                      <a:schemeClr val="accent6">
                        <a:lumMod val="60000"/>
                        <a:lumOff val="40000"/>
                      </a:schemeClr>
                    </a:solidFill>
                  </a:tcPr>
                </a:tc>
                <a:tc>
                  <a:txBody>
                    <a:bodyPr/>
                    <a:lstStyle/>
                    <a:p>
                      <a:pPr algn="ctr"/>
                      <a:r>
                        <a:rPr kumimoji="1" lang="en-US" altLang="ja-JP" sz="900" dirty="0" smtClean="0"/>
                        <a:t>1, 2, 3, 4, 6</a:t>
                      </a:r>
                    </a:p>
                  </a:txBody>
                  <a:tcPr marL="36000" marR="36000" marT="36000" marB="36000" anchor="ctr">
                    <a:solidFill>
                      <a:schemeClr val="accent6">
                        <a:lumMod val="60000"/>
                        <a:lumOff val="40000"/>
                      </a:schemeClr>
                    </a:solidFill>
                  </a:tcPr>
                </a:tc>
                <a:tc>
                  <a:txBody>
                    <a:bodyPr/>
                    <a:lstStyle/>
                    <a:p>
                      <a:pPr algn="ctr"/>
                      <a:r>
                        <a:rPr kumimoji="1" lang="en-US" altLang="ja-JP" sz="900" dirty="0" smtClean="0"/>
                        <a:t>5</a:t>
                      </a:r>
                      <a:endParaRPr kumimoji="1" lang="ja-JP" altLang="en-US" sz="900" dirty="0"/>
                    </a:p>
                  </a:txBody>
                  <a:tcPr marL="36000" marR="36000" marT="36000" marB="36000" anchor="ctr">
                    <a:solidFill>
                      <a:schemeClr val="accent6">
                        <a:lumMod val="60000"/>
                        <a:lumOff val="40000"/>
                      </a:schemeClr>
                    </a:solidFill>
                  </a:tcPr>
                </a:tc>
              </a:tr>
              <a:tr h="237516">
                <a:tc rowSpan="6">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分岐番号</a:t>
                      </a:r>
                    </a:p>
                  </a:txBody>
                  <a:tcPr marL="36000" marR="36000" marT="36000" marB="36000" vert="wordArtVertRtl" anchor="ctr"/>
                </a:tc>
                <a:tc>
                  <a:txBody>
                    <a:bodyPr/>
                    <a:lstStyle/>
                    <a:p>
                      <a:pPr algn="ctr"/>
                      <a:r>
                        <a:rPr kumimoji="1" lang="en-US" altLang="ja-JP" sz="900" dirty="0" smtClean="0"/>
                        <a:t>1</a:t>
                      </a:r>
                    </a:p>
                  </a:txBody>
                  <a:tcPr marL="36000" marR="36000" marT="36000" marB="36000" anchor="ctr"/>
                </a:tc>
                <a:tc>
                  <a:txBody>
                    <a:bodyPr/>
                    <a:lstStyle/>
                    <a:p>
                      <a:pPr algn="ctr"/>
                      <a:r>
                        <a:rPr kumimoji="1" lang="ja-JP" altLang="en-US" sz="900" dirty="0" smtClean="0"/>
                        <a:t>○</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r>
              <a:tr h="237516">
                <a:tc vMerge="1">
                  <a:txBody>
                    <a:bodyPr/>
                    <a:lstStyle/>
                    <a:p>
                      <a:pPr algn="l"/>
                      <a:endParaRPr kumimoji="1" lang="ja-JP" altLang="en-US" sz="900" dirty="0"/>
                    </a:p>
                  </a:txBody>
                  <a:tcPr marL="36000" marR="36000" marT="36000" marB="36000" vert="wordArtVert" anchor="ctr"/>
                </a:tc>
                <a:tc>
                  <a:txBody>
                    <a:bodyPr/>
                    <a:lstStyle/>
                    <a:p>
                      <a:pPr algn="ctr"/>
                      <a:r>
                        <a:rPr kumimoji="1" lang="en-US" altLang="ja-JP" sz="900" dirty="0" smtClean="0"/>
                        <a:t>2</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900" dirty="0" smtClean="0"/>
                        <a:t>-</a:t>
                      </a:r>
                      <a:endParaRPr kumimoji="1" lang="ja-JP" altLang="en-US" sz="900" dirty="0" smtClean="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r>
              <a:tr h="221111">
                <a:tc vMerge="1">
                  <a:txBody>
                    <a:bodyPr/>
                    <a:lstStyle/>
                    <a:p>
                      <a:pPr algn="l"/>
                      <a:endParaRPr kumimoji="1" lang="ja-JP" altLang="en-US" sz="900" dirty="0"/>
                    </a:p>
                  </a:txBody>
                  <a:tcPr marL="36000" marR="36000" marT="36000" marB="36000" vert="wordArtVert" anchor="ctr"/>
                </a:tc>
                <a:tc>
                  <a:txBody>
                    <a:bodyPr/>
                    <a:lstStyle/>
                    <a:p>
                      <a:pPr algn="ctr"/>
                      <a:r>
                        <a:rPr kumimoji="1" lang="en-US" altLang="ja-JP" sz="900" dirty="0" smtClean="0"/>
                        <a:t>3</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900" dirty="0" smtClean="0"/>
                        <a:t>-</a:t>
                      </a:r>
                      <a:endParaRPr kumimoji="1" lang="ja-JP" altLang="en-US" sz="900" dirty="0" smtClean="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r>
              <a:tr h="237516">
                <a:tc vMerge="1">
                  <a:txBody>
                    <a:bodyPr/>
                    <a:lstStyle/>
                    <a:p>
                      <a:pPr algn="l"/>
                      <a:endParaRPr kumimoji="1" lang="ja-JP" altLang="en-US" sz="900" dirty="0"/>
                    </a:p>
                  </a:txBody>
                  <a:tcPr marL="36000" marR="36000" marT="36000" marB="36000" vert="wordArtVert" anchor="ctr"/>
                </a:tc>
                <a:tc>
                  <a:txBody>
                    <a:bodyPr/>
                    <a:lstStyle/>
                    <a:p>
                      <a:pPr algn="ctr"/>
                      <a:r>
                        <a:rPr kumimoji="1" lang="en-US" altLang="ja-JP" sz="900" dirty="0" smtClean="0"/>
                        <a:t>4</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900" dirty="0" smtClean="0"/>
                        <a:t>-</a:t>
                      </a:r>
                      <a:endParaRPr kumimoji="1" lang="ja-JP" altLang="en-US" sz="900" dirty="0" smtClean="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r>
              <a:tr h="237516">
                <a:tc vMerge="1">
                  <a:txBody>
                    <a:bodyPr/>
                    <a:lstStyle/>
                    <a:p>
                      <a:pPr algn="l"/>
                      <a:endParaRPr kumimoji="1" lang="ja-JP" altLang="en-US" sz="900" dirty="0"/>
                    </a:p>
                  </a:txBody>
                  <a:tcPr marL="36000" marR="36000" marT="36000" marB="36000" vert="wordArtVert" anchor="ctr"/>
                </a:tc>
                <a:tc>
                  <a:txBody>
                    <a:bodyPr/>
                    <a:lstStyle/>
                    <a:p>
                      <a:pPr algn="ctr"/>
                      <a:r>
                        <a:rPr kumimoji="1" lang="en-US" altLang="ja-JP" sz="900" dirty="0" smtClean="0"/>
                        <a:t>5</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ja-JP" altLang="en-US"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900" dirty="0" smtClean="0"/>
                        <a:t>-</a:t>
                      </a:r>
                      <a:endParaRPr kumimoji="1" lang="ja-JP" altLang="en-US" sz="900" dirty="0" smtClean="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r>
              <a:tr h="237516">
                <a:tc vMerge="1">
                  <a:txBody>
                    <a:bodyPr/>
                    <a:lstStyle/>
                    <a:p>
                      <a:pPr algn="l"/>
                      <a:endParaRPr kumimoji="1" lang="ja-JP" altLang="en-US" sz="900" dirty="0"/>
                    </a:p>
                  </a:txBody>
                  <a:tcPr marL="36000" marR="36000" marT="36000" marB="36000" vert="wordArtVert" anchor="ctr"/>
                </a:tc>
                <a:tc>
                  <a:txBody>
                    <a:bodyPr/>
                    <a:lstStyle/>
                    <a:p>
                      <a:pPr algn="ctr"/>
                      <a:r>
                        <a:rPr kumimoji="1" lang="en-US" altLang="ja-JP" sz="900" smtClean="0"/>
                        <a:t>6</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900" dirty="0" smtClean="0"/>
                        <a:t>-</a:t>
                      </a:r>
                      <a:endParaRPr kumimoji="1" lang="ja-JP" altLang="en-US" sz="900" dirty="0" smtClean="0"/>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900" dirty="0" smtClean="0"/>
                        <a:t>○</a:t>
                      </a:r>
                    </a:p>
                  </a:txBody>
                  <a:tcPr marL="36000" marR="36000" marT="36000" marB="36000" anchor="ctr"/>
                </a:tc>
                <a:tc>
                  <a:txBody>
                    <a:bodyPr/>
                    <a:lstStyle/>
                    <a:p>
                      <a:pPr algn="ctr"/>
                      <a:r>
                        <a:rPr kumimoji="1" lang="en-US" altLang="ja-JP" sz="900" dirty="0" smtClean="0"/>
                        <a:t>-</a:t>
                      </a:r>
                      <a:endParaRPr kumimoji="1" lang="ja-JP" altLang="en-US" sz="900" dirty="0"/>
                    </a:p>
                  </a:txBody>
                  <a:tcPr marL="36000" marR="36000" marT="36000" marB="36000" anchor="ctr"/>
                </a:tc>
              </a:tr>
            </a:tbl>
          </a:graphicData>
        </a:graphic>
      </p:graphicFrame>
      <p:grpSp>
        <p:nvGrpSpPr>
          <p:cNvPr id="217" name="グループ化 216"/>
          <p:cNvGrpSpPr/>
          <p:nvPr/>
        </p:nvGrpSpPr>
        <p:grpSpPr>
          <a:xfrm>
            <a:off x="11730499" y="5355545"/>
            <a:ext cx="1580318" cy="687113"/>
            <a:chOff x="12235685" y="8627545"/>
            <a:chExt cx="1027735" cy="388239"/>
          </a:xfrm>
        </p:grpSpPr>
        <p:sp>
          <p:nvSpPr>
            <p:cNvPr id="218" name="メモ 217"/>
            <p:cNvSpPr/>
            <p:nvPr/>
          </p:nvSpPr>
          <p:spPr>
            <a:xfrm flipV="1">
              <a:off x="12257344" y="8627545"/>
              <a:ext cx="993687" cy="365344"/>
            </a:xfrm>
            <a:prstGeom prst="foldedCorner">
              <a:avLst>
                <a:gd name="adj" fmla="val 28862"/>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280083" rtl="0" eaLnBrk="1" latinLnBrk="0" hangingPunct="1">
                <a:defRPr kumimoji="1" sz="2520" kern="1200">
                  <a:solidFill>
                    <a:schemeClr val="lt1"/>
                  </a:solidFill>
                  <a:latin typeface="+mn-lt"/>
                  <a:ea typeface="+mn-ea"/>
                  <a:cs typeface="+mn-cs"/>
                </a:defRPr>
              </a:lvl1pPr>
              <a:lvl2pPr marL="640042" algn="l" defTabSz="1280083" rtl="0" eaLnBrk="1" latinLnBrk="0" hangingPunct="1">
                <a:defRPr kumimoji="1" sz="2520" kern="1200">
                  <a:solidFill>
                    <a:schemeClr val="lt1"/>
                  </a:solidFill>
                  <a:latin typeface="+mn-lt"/>
                  <a:ea typeface="+mn-ea"/>
                  <a:cs typeface="+mn-cs"/>
                </a:defRPr>
              </a:lvl2pPr>
              <a:lvl3pPr marL="1280083" algn="l" defTabSz="1280083" rtl="0" eaLnBrk="1" latinLnBrk="0" hangingPunct="1">
                <a:defRPr kumimoji="1" sz="2520" kern="1200">
                  <a:solidFill>
                    <a:schemeClr val="lt1"/>
                  </a:solidFill>
                  <a:latin typeface="+mn-lt"/>
                  <a:ea typeface="+mn-ea"/>
                  <a:cs typeface="+mn-cs"/>
                </a:defRPr>
              </a:lvl3pPr>
              <a:lvl4pPr marL="1920125" algn="l" defTabSz="1280083" rtl="0" eaLnBrk="1" latinLnBrk="0" hangingPunct="1">
                <a:defRPr kumimoji="1" sz="2520" kern="1200">
                  <a:solidFill>
                    <a:schemeClr val="lt1"/>
                  </a:solidFill>
                  <a:latin typeface="+mn-lt"/>
                  <a:ea typeface="+mn-ea"/>
                  <a:cs typeface="+mn-cs"/>
                </a:defRPr>
              </a:lvl4pPr>
              <a:lvl5pPr marL="2560166" algn="l" defTabSz="1280083" rtl="0" eaLnBrk="1" latinLnBrk="0" hangingPunct="1">
                <a:defRPr kumimoji="1" sz="2520" kern="1200">
                  <a:solidFill>
                    <a:schemeClr val="lt1"/>
                  </a:solidFill>
                  <a:latin typeface="+mn-lt"/>
                  <a:ea typeface="+mn-ea"/>
                  <a:cs typeface="+mn-cs"/>
                </a:defRPr>
              </a:lvl5pPr>
              <a:lvl6pPr marL="3200208" algn="l" defTabSz="1280083" rtl="0" eaLnBrk="1" latinLnBrk="0" hangingPunct="1">
                <a:defRPr kumimoji="1" sz="2520" kern="1200">
                  <a:solidFill>
                    <a:schemeClr val="lt1"/>
                  </a:solidFill>
                  <a:latin typeface="+mn-lt"/>
                  <a:ea typeface="+mn-ea"/>
                  <a:cs typeface="+mn-cs"/>
                </a:defRPr>
              </a:lvl6pPr>
              <a:lvl7pPr marL="3840249" algn="l" defTabSz="1280083" rtl="0" eaLnBrk="1" latinLnBrk="0" hangingPunct="1">
                <a:defRPr kumimoji="1" sz="2520" kern="1200">
                  <a:solidFill>
                    <a:schemeClr val="lt1"/>
                  </a:solidFill>
                  <a:latin typeface="+mn-lt"/>
                  <a:ea typeface="+mn-ea"/>
                  <a:cs typeface="+mn-cs"/>
                </a:defRPr>
              </a:lvl7pPr>
              <a:lvl8pPr marL="4480291" algn="l" defTabSz="1280083" rtl="0" eaLnBrk="1" latinLnBrk="0" hangingPunct="1">
                <a:defRPr kumimoji="1" sz="2520" kern="1200">
                  <a:solidFill>
                    <a:schemeClr val="lt1"/>
                  </a:solidFill>
                  <a:latin typeface="+mn-lt"/>
                  <a:ea typeface="+mn-ea"/>
                  <a:cs typeface="+mn-cs"/>
                </a:defRPr>
              </a:lvl8pPr>
              <a:lvl9pPr marL="5120333" algn="l" defTabSz="1280083" rtl="0" eaLnBrk="1" latinLnBrk="0" hangingPunct="1">
                <a:defRPr kumimoji="1" sz="2520" kern="1200">
                  <a:solidFill>
                    <a:schemeClr val="lt1"/>
                  </a:solidFill>
                  <a:latin typeface="+mn-lt"/>
                  <a:ea typeface="+mn-ea"/>
                  <a:cs typeface="+mn-cs"/>
                </a:defRPr>
              </a:lvl9pPr>
            </a:lstStyle>
            <a:p>
              <a:pPr algn="ctr"/>
              <a:endParaRPr kumimoji="1" lang="ja-JP" altLang="en-US"/>
            </a:p>
          </p:txBody>
        </p:sp>
        <p:sp>
          <p:nvSpPr>
            <p:cNvPr id="219" name="テキスト ボックス 171"/>
            <p:cNvSpPr txBox="1"/>
            <p:nvPr/>
          </p:nvSpPr>
          <p:spPr>
            <a:xfrm>
              <a:off x="12235685" y="8650588"/>
              <a:ext cx="1027735" cy="365196"/>
            </a:xfrm>
            <a:prstGeom prst="rect">
              <a:avLst/>
            </a:prstGeom>
            <a:noFill/>
          </p:spPr>
          <p:txBody>
            <a:bodyPr wrap="square" rtlCol="0">
              <a:spAutoFit/>
            </a:bodyPr>
            <a:lstStyle>
              <a:defPPr>
                <a:defRPr lang="ja-JP"/>
              </a:defPPr>
              <a:lvl1pPr marL="0" algn="l" defTabSz="1280083" rtl="0" eaLnBrk="1" latinLnBrk="0" hangingPunct="1">
                <a:defRPr kumimoji="1" sz="2520" kern="1200">
                  <a:solidFill>
                    <a:schemeClr val="tx1"/>
                  </a:solidFill>
                  <a:latin typeface="+mn-lt"/>
                  <a:ea typeface="+mn-ea"/>
                  <a:cs typeface="+mn-cs"/>
                </a:defRPr>
              </a:lvl1pPr>
              <a:lvl2pPr marL="640042" algn="l" defTabSz="1280083" rtl="0" eaLnBrk="1" latinLnBrk="0" hangingPunct="1">
                <a:defRPr kumimoji="1" sz="2520" kern="1200">
                  <a:solidFill>
                    <a:schemeClr val="tx1"/>
                  </a:solidFill>
                  <a:latin typeface="+mn-lt"/>
                  <a:ea typeface="+mn-ea"/>
                  <a:cs typeface="+mn-cs"/>
                </a:defRPr>
              </a:lvl2pPr>
              <a:lvl3pPr marL="1280083" algn="l" defTabSz="1280083" rtl="0" eaLnBrk="1" latinLnBrk="0" hangingPunct="1">
                <a:defRPr kumimoji="1" sz="2520" kern="1200">
                  <a:solidFill>
                    <a:schemeClr val="tx1"/>
                  </a:solidFill>
                  <a:latin typeface="+mn-lt"/>
                  <a:ea typeface="+mn-ea"/>
                  <a:cs typeface="+mn-cs"/>
                </a:defRPr>
              </a:lvl3pPr>
              <a:lvl4pPr marL="1920125" algn="l" defTabSz="1280083" rtl="0" eaLnBrk="1" latinLnBrk="0" hangingPunct="1">
                <a:defRPr kumimoji="1" sz="2520" kern="1200">
                  <a:solidFill>
                    <a:schemeClr val="tx1"/>
                  </a:solidFill>
                  <a:latin typeface="+mn-lt"/>
                  <a:ea typeface="+mn-ea"/>
                  <a:cs typeface="+mn-cs"/>
                </a:defRPr>
              </a:lvl4pPr>
              <a:lvl5pPr marL="2560166" algn="l" defTabSz="1280083" rtl="0" eaLnBrk="1" latinLnBrk="0" hangingPunct="1">
                <a:defRPr kumimoji="1" sz="2520" kern="1200">
                  <a:solidFill>
                    <a:schemeClr val="tx1"/>
                  </a:solidFill>
                  <a:latin typeface="+mn-lt"/>
                  <a:ea typeface="+mn-ea"/>
                  <a:cs typeface="+mn-cs"/>
                </a:defRPr>
              </a:lvl5pPr>
              <a:lvl6pPr marL="3200208" algn="l" defTabSz="1280083" rtl="0" eaLnBrk="1" latinLnBrk="0" hangingPunct="1">
                <a:defRPr kumimoji="1" sz="2520" kern="1200">
                  <a:solidFill>
                    <a:schemeClr val="tx1"/>
                  </a:solidFill>
                  <a:latin typeface="+mn-lt"/>
                  <a:ea typeface="+mn-ea"/>
                  <a:cs typeface="+mn-cs"/>
                </a:defRPr>
              </a:lvl6pPr>
              <a:lvl7pPr marL="3840249" algn="l" defTabSz="1280083" rtl="0" eaLnBrk="1" latinLnBrk="0" hangingPunct="1">
                <a:defRPr kumimoji="1" sz="2520" kern="1200">
                  <a:solidFill>
                    <a:schemeClr val="tx1"/>
                  </a:solidFill>
                  <a:latin typeface="+mn-lt"/>
                  <a:ea typeface="+mn-ea"/>
                  <a:cs typeface="+mn-cs"/>
                </a:defRPr>
              </a:lvl7pPr>
              <a:lvl8pPr marL="4480291" algn="l" defTabSz="1280083" rtl="0" eaLnBrk="1" latinLnBrk="0" hangingPunct="1">
                <a:defRPr kumimoji="1" sz="2520" kern="1200">
                  <a:solidFill>
                    <a:schemeClr val="tx1"/>
                  </a:solidFill>
                  <a:latin typeface="+mn-lt"/>
                  <a:ea typeface="+mn-ea"/>
                  <a:cs typeface="+mn-cs"/>
                </a:defRPr>
              </a:lvl8pPr>
              <a:lvl9pPr marL="5120333" algn="l" defTabSz="1280083" rtl="0" eaLnBrk="1" latinLnBrk="0" hangingPunct="1">
                <a:defRPr kumimoji="1" sz="2520" kern="1200">
                  <a:solidFill>
                    <a:schemeClr val="tx1"/>
                  </a:solidFill>
                  <a:latin typeface="+mn-lt"/>
                  <a:ea typeface="+mn-ea"/>
                  <a:cs typeface="+mn-cs"/>
                </a:defRPr>
              </a:lvl9pPr>
            </a:lstStyle>
            <a:p>
              <a:r>
                <a:rPr lang="ja-JP" altLang="en-US" sz="900" dirty="0" smtClean="0"/>
                <a:t>障害物を避ける方向を左右から選ぶ。</a:t>
              </a:r>
              <a:endParaRPr lang="en-US" altLang="ja-JP" sz="900" dirty="0" smtClean="0"/>
            </a:p>
            <a:p>
              <a:r>
                <a:rPr lang="ja-JP" altLang="en-US" sz="900" dirty="0" smtClean="0"/>
                <a:t>この図では右によける場合を示している。</a:t>
              </a:r>
              <a:endParaRPr kumimoji="1" lang="ja-JP" altLang="en-US" sz="900" dirty="0"/>
            </a:p>
          </p:txBody>
        </p:sp>
      </p:grpSp>
      <p:sp>
        <p:nvSpPr>
          <p:cNvPr id="20" name="テキスト ボックス 19"/>
          <p:cNvSpPr txBox="1"/>
          <p:nvPr/>
        </p:nvSpPr>
        <p:spPr>
          <a:xfrm>
            <a:off x="6164644" y="3991110"/>
            <a:ext cx="581588" cy="307777"/>
          </a:xfrm>
          <a:prstGeom prst="rect">
            <a:avLst/>
          </a:prstGeom>
          <a:noFill/>
        </p:spPr>
        <p:txBody>
          <a:bodyPr wrap="square" rtlCol="0">
            <a:spAutoFit/>
          </a:bodyPr>
          <a:lstStyle/>
          <a:p>
            <a:r>
              <a:rPr kumimoji="1" lang="en-US" altLang="ja-JP" sz="1400" b="1" dirty="0" smtClean="0">
                <a:solidFill>
                  <a:srgbClr val="FF0000"/>
                </a:solidFill>
              </a:rPr>
              <a:t>※</a:t>
            </a:r>
            <a:r>
              <a:rPr kumimoji="1" lang="ja-JP" altLang="en-US" sz="1400" b="1" dirty="0" smtClean="0">
                <a:solidFill>
                  <a:srgbClr val="FF0000"/>
                </a:solidFill>
              </a:rPr>
              <a:t>図</a:t>
            </a:r>
            <a:endParaRPr kumimoji="1" lang="ja-JP" altLang="en-US" sz="1400" b="1" dirty="0">
              <a:solidFill>
                <a:srgbClr val="FF0000"/>
              </a:solidFill>
            </a:endParaRPr>
          </a:p>
        </p:txBody>
      </p:sp>
      <p:grpSp>
        <p:nvGrpSpPr>
          <p:cNvPr id="216" name="グループ化 215"/>
          <p:cNvGrpSpPr/>
          <p:nvPr/>
        </p:nvGrpSpPr>
        <p:grpSpPr>
          <a:xfrm rot="19320000">
            <a:off x="5991810" y="1218666"/>
            <a:ext cx="345667" cy="343241"/>
            <a:chOff x="3410739" y="446370"/>
            <a:chExt cx="607510" cy="603246"/>
          </a:xfrm>
        </p:grpSpPr>
        <p:sp>
          <p:nvSpPr>
            <p:cNvPr id="250" name="円/楕円 249"/>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251" name="円/楕円 25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252" name="円/楕円 25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sp>
        <p:nvSpPr>
          <p:cNvPr id="17" name="テキスト ボックス 16"/>
          <p:cNvSpPr txBox="1"/>
          <p:nvPr/>
        </p:nvSpPr>
        <p:spPr>
          <a:xfrm>
            <a:off x="3832104" y="6396632"/>
            <a:ext cx="3315865" cy="200055"/>
          </a:xfrm>
          <a:prstGeom prst="rect">
            <a:avLst/>
          </a:prstGeom>
          <a:noFill/>
        </p:spPr>
        <p:txBody>
          <a:bodyPr wrap="square" rtlCol="0">
            <a:spAutoFit/>
          </a:bodyPr>
          <a:lstStyle/>
          <a:p>
            <a:r>
              <a:rPr lang="ja-JP" altLang="en-US" sz="700" dirty="0"/>
              <a:t>例</a:t>
            </a:r>
            <a:r>
              <a:rPr lang="ja-JP" altLang="en-US" sz="700" dirty="0" smtClean="0"/>
              <a:t>として新幹線エリアを走行するための振る舞いをシーケンス図に示した。</a:t>
            </a:r>
            <a:endParaRPr kumimoji="1" lang="ja-JP" altLang="en-US" sz="700" dirty="0"/>
          </a:p>
        </p:txBody>
      </p:sp>
      <p:pic>
        <p:nvPicPr>
          <p:cNvPr id="3" name="図 2"/>
          <p:cNvPicPr>
            <a:picLocks noChangeAspect="1"/>
          </p:cNvPicPr>
          <p:nvPr/>
        </p:nvPicPr>
        <p:blipFill>
          <a:blip r:embed="rId8"/>
          <a:stretch>
            <a:fillRect/>
          </a:stretch>
        </p:blipFill>
        <p:spPr>
          <a:xfrm>
            <a:off x="3794773" y="6508980"/>
            <a:ext cx="2975726" cy="1990719"/>
          </a:xfrm>
          <a:prstGeom prst="rect">
            <a:avLst/>
          </a:prstGeom>
        </p:spPr>
      </p:pic>
    </p:spTree>
    <p:extLst>
      <p:ext uri="{BB962C8B-B14F-4D97-AF65-F5344CB8AC3E}">
        <p14:creationId xmlns:p14="http://schemas.microsoft.com/office/powerpoint/2010/main" val="1006389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7091363" y="5289550"/>
            <a:ext cx="2740025" cy="3571875"/>
            <a:chOff x="4467" y="3332"/>
            <a:chExt cx="1726" cy="2250"/>
          </a:xfrm>
        </p:grpSpPr>
        <p:sp>
          <p:nvSpPr>
            <p:cNvPr id="29" name="AutoShape 3"/>
            <p:cNvSpPr>
              <a:spLocks noChangeAspect="1" noChangeArrowheads="1" noTextEdit="1"/>
            </p:cNvSpPr>
            <p:nvPr/>
          </p:nvSpPr>
          <p:spPr bwMode="auto">
            <a:xfrm>
              <a:off x="4467" y="3332"/>
              <a:ext cx="1726" cy="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93" name="AutoShape 5"/>
            <p:cNvSpPr>
              <a:spLocks noChangeArrowheads="1"/>
            </p:cNvSpPr>
            <p:nvPr/>
          </p:nvSpPr>
          <p:spPr bwMode="auto">
            <a:xfrm>
              <a:off x="4515" y="3791"/>
              <a:ext cx="918" cy="111"/>
            </a:xfrm>
            <a:prstGeom prst="roundRect">
              <a:avLst>
                <a:gd name="adj" fmla="val 21741"/>
              </a:avLst>
            </a:prstGeom>
            <a:solidFill>
              <a:srgbClr val="FFFFCC"/>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94" name="Rectangle 6"/>
            <p:cNvSpPr>
              <a:spLocks noChangeArrowheads="1"/>
            </p:cNvSpPr>
            <p:nvPr/>
          </p:nvSpPr>
          <p:spPr bwMode="auto">
            <a:xfrm>
              <a:off x="4568" y="3825"/>
              <a:ext cx="466"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新幹線を探知するため待機する</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95" name="AutoShape 7"/>
            <p:cNvSpPr>
              <a:spLocks noChangeArrowheads="1"/>
            </p:cNvSpPr>
            <p:nvPr/>
          </p:nvSpPr>
          <p:spPr bwMode="auto">
            <a:xfrm>
              <a:off x="5400" y="4717"/>
              <a:ext cx="740" cy="183"/>
            </a:xfrm>
            <a:prstGeom prst="roundRect">
              <a:avLst>
                <a:gd name="adj" fmla="val 15792"/>
              </a:avLst>
            </a:prstGeom>
            <a:solidFill>
              <a:srgbClr val="FFFFCC"/>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96" name="Rectangle 8"/>
            <p:cNvSpPr>
              <a:spLocks noChangeArrowheads="1"/>
            </p:cNvSpPr>
            <p:nvPr/>
          </p:nvSpPr>
          <p:spPr bwMode="auto">
            <a:xfrm>
              <a:off x="5481" y="4746"/>
              <a:ext cx="341"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奥の線路を越えるまで</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97" name="Rectangle 9"/>
            <p:cNvSpPr>
              <a:spLocks noChangeArrowheads="1"/>
            </p:cNvSpPr>
            <p:nvPr/>
          </p:nvSpPr>
          <p:spPr bwMode="auto">
            <a:xfrm>
              <a:off x="5481" y="4818"/>
              <a:ext cx="15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走行する</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99" name="AutoShape 10"/>
            <p:cNvSpPr>
              <a:spLocks noChangeArrowheads="1"/>
            </p:cNvSpPr>
            <p:nvPr/>
          </p:nvSpPr>
          <p:spPr bwMode="auto">
            <a:xfrm>
              <a:off x="4606" y="4273"/>
              <a:ext cx="741" cy="111"/>
            </a:xfrm>
            <a:prstGeom prst="roundRect">
              <a:avLst>
                <a:gd name="adj" fmla="val 21741"/>
              </a:avLst>
            </a:prstGeom>
            <a:solidFill>
              <a:srgbClr val="FFFFCC"/>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00" name="Rectangle 11"/>
            <p:cNvSpPr>
              <a:spLocks noChangeArrowheads="1"/>
            </p:cNvSpPr>
            <p:nvPr/>
          </p:nvSpPr>
          <p:spPr bwMode="auto">
            <a:xfrm>
              <a:off x="4659" y="4307"/>
              <a:ext cx="40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次の線路前まで走行する</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01" name="AutoShape 12"/>
            <p:cNvSpPr>
              <a:spLocks noChangeArrowheads="1"/>
            </p:cNvSpPr>
            <p:nvPr/>
          </p:nvSpPr>
          <p:spPr bwMode="auto">
            <a:xfrm>
              <a:off x="4645" y="3574"/>
              <a:ext cx="649" cy="111"/>
            </a:xfrm>
            <a:prstGeom prst="roundRect">
              <a:avLst>
                <a:gd name="adj" fmla="val 21741"/>
              </a:avLst>
            </a:prstGeom>
            <a:solidFill>
              <a:srgbClr val="FFFFCC"/>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02" name="Rectangle 13"/>
            <p:cNvSpPr>
              <a:spLocks noChangeArrowheads="1"/>
            </p:cNvSpPr>
            <p:nvPr/>
          </p:nvSpPr>
          <p:spPr bwMode="auto">
            <a:xfrm>
              <a:off x="4712" y="3608"/>
              <a:ext cx="341"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線路前まで走行する</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403" name="Line 14"/>
            <p:cNvSpPr>
              <a:spLocks noChangeShapeType="1"/>
            </p:cNvSpPr>
            <p:nvPr/>
          </p:nvSpPr>
          <p:spPr bwMode="auto">
            <a:xfrm>
              <a:off x="4972" y="3685"/>
              <a:ext cx="0" cy="106"/>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04" name="Line 15"/>
            <p:cNvSpPr>
              <a:spLocks noChangeShapeType="1"/>
            </p:cNvSpPr>
            <p:nvPr/>
          </p:nvSpPr>
          <p:spPr bwMode="auto">
            <a:xfrm flipH="1" flipV="1">
              <a:off x="4943" y="3738"/>
              <a:ext cx="29" cy="53"/>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05" name="Line 16"/>
            <p:cNvSpPr>
              <a:spLocks noChangeShapeType="1"/>
            </p:cNvSpPr>
            <p:nvPr/>
          </p:nvSpPr>
          <p:spPr bwMode="auto">
            <a:xfrm flipV="1">
              <a:off x="4972" y="3738"/>
              <a:ext cx="29" cy="53"/>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06" name="AutoShape 17"/>
            <p:cNvSpPr>
              <a:spLocks noChangeArrowheads="1"/>
            </p:cNvSpPr>
            <p:nvPr/>
          </p:nvSpPr>
          <p:spPr bwMode="auto">
            <a:xfrm>
              <a:off x="4520" y="4481"/>
              <a:ext cx="918" cy="111"/>
            </a:xfrm>
            <a:prstGeom prst="roundRect">
              <a:avLst>
                <a:gd name="adj" fmla="val 21741"/>
              </a:avLst>
            </a:prstGeom>
            <a:solidFill>
              <a:srgbClr val="FFFFCC"/>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07" name="Rectangle 18"/>
            <p:cNvSpPr>
              <a:spLocks noChangeArrowheads="1"/>
            </p:cNvSpPr>
            <p:nvPr/>
          </p:nvSpPr>
          <p:spPr bwMode="auto">
            <a:xfrm>
              <a:off x="4578" y="4515"/>
              <a:ext cx="466"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新幹線を探知するため待機する</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96" name="AutoShape 19"/>
            <p:cNvSpPr>
              <a:spLocks noChangeArrowheads="1"/>
            </p:cNvSpPr>
            <p:nvPr/>
          </p:nvSpPr>
          <p:spPr bwMode="auto">
            <a:xfrm>
              <a:off x="4582" y="4717"/>
              <a:ext cx="789" cy="111"/>
            </a:xfrm>
            <a:prstGeom prst="roundRect">
              <a:avLst>
                <a:gd name="adj" fmla="val 21741"/>
              </a:avLst>
            </a:prstGeom>
            <a:solidFill>
              <a:srgbClr val="FFFFCC"/>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97" name="Rectangle 20"/>
            <p:cNvSpPr>
              <a:spLocks noChangeArrowheads="1"/>
            </p:cNvSpPr>
            <p:nvPr/>
          </p:nvSpPr>
          <p:spPr bwMode="auto">
            <a:xfrm>
              <a:off x="4630" y="4751"/>
              <a:ext cx="40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線路を越えるまで前進する</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99" name="AutoShape 21"/>
            <p:cNvSpPr>
              <a:spLocks noChangeArrowheads="1"/>
            </p:cNvSpPr>
            <p:nvPr/>
          </p:nvSpPr>
          <p:spPr bwMode="auto">
            <a:xfrm>
              <a:off x="4654" y="5160"/>
              <a:ext cx="650" cy="145"/>
            </a:xfrm>
            <a:prstGeom prst="roundRect">
              <a:avLst>
                <a:gd name="adj" fmla="val 18333"/>
              </a:avLst>
            </a:prstGeom>
            <a:solidFill>
              <a:srgbClr val="FFFFCC"/>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02" name="Rectangle 22"/>
            <p:cNvSpPr>
              <a:spLocks noChangeArrowheads="1"/>
            </p:cNvSpPr>
            <p:nvPr/>
          </p:nvSpPr>
          <p:spPr bwMode="auto">
            <a:xfrm>
              <a:off x="4751" y="5214"/>
              <a:ext cx="45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dirty="0" smtClean="0">
                  <a:ln>
                    <a:noFill/>
                  </a:ln>
                  <a:solidFill>
                    <a:srgbClr val="000000"/>
                  </a:solidFill>
                  <a:effectLst/>
                  <a:latin typeface="ＭＳ ゴシック" pitchFamily="49" charset="-128"/>
                  <a:ea typeface="ＭＳ ゴシック" pitchFamily="49" charset="-128"/>
                  <a:cs typeface="ＭＳ Ｐゴシック" pitchFamily="50" charset="-128"/>
                </a:rPr>
                <a:t>ライン</a:t>
              </a:r>
              <a:r>
                <a:rPr lang="ja-JP" altLang="en-US" sz="700" dirty="0" smtClean="0">
                  <a:solidFill>
                    <a:srgbClr val="000000"/>
                  </a:solidFill>
                  <a:latin typeface="ＭＳ ゴシック" pitchFamily="49" charset="-128"/>
                  <a:ea typeface="ＭＳ ゴシック" pitchFamily="49" charset="-128"/>
                </a:rPr>
                <a:t>探索</a:t>
              </a:r>
              <a:r>
                <a:rPr kumimoji="1" lang="ja-JP" altLang="ja-JP" sz="700" b="0" i="0" u="none" strike="noStrike" cap="none" normalizeH="0" baseline="0" dirty="0" smtClean="0">
                  <a:ln>
                    <a:noFill/>
                  </a:ln>
                  <a:solidFill>
                    <a:srgbClr val="000000"/>
                  </a:solidFill>
                  <a:effectLst/>
                  <a:latin typeface="ＭＳ ゴシック" pitchFamily="49" charset="-128"/>
                  <a:ea typeface="ＭＳ ゴシック" pitchFamily="49" charset="-128"/>
                  <a:cs typeface="ＭＳ Ｐゴシック" pitchFamily="50" charset="-128"/>
                </a:rPr>
                <a:t>をする</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03" name="Oval 23"/>
            <p:cNvSpPr>
              <a:spLocks noChangeArrowheads="1"/>
            </p:cNvSpPr>
            <p:nvPr/>
          </p:nvSpPr>
          <p:spPr bwMode="auto">
            <a:xfrm>
              <a:off x="4905" y="5402"/>
              <a:ext cx="144" cy="144"/>
            </a:xfrm>
            <a:prstGeom prst="ellipse">
              <a:avLst/>
            </a:prstGeom>
            <a:solidFill>
              <a:srgbClr val="FFFFFF"/>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04" name="Oval 24"/>
            <p:cNvSpPr>
              <a:spLocks noChangeArrowheads="1"/>
            </p:cNvSpPr>
            <p:nvPr/>
          </p:nvSpPr>
          <p:spPr bwMode="auto">
            <a:xfrm>
              <a:off x="4929" y="5426"/>
              <a:ext cx="96" cy="96"/>
            </a:xfrm>
            <a:prstGeom prst="ellipse">
              <a:avLst/>
            </a:prstGeom>
            <a:solidFill>
              <a:srgbClr val="000000"/>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05" name="Line 25"/>
            <p:cNvSpPr>
              <a:spLocks noChangeShapeType="1"/>
            </p:cNvSpPr>
            <p:nvPr/>
          </p:nvSpPr>
          <p:spPr bwMode="auto">
            <a:xfrm>
              <a:off x="4977" y="5305"/>
              <a:ext cx="0" cy="97"/>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0" name="Line 26"/>
            <p:cNvSpPr>
              <a:spLocks noChangeShapeType="1"/>
            </p:cNvSpPr>
            <p:nvPr/>
          </p:nvSpPr>
          <p:spPr bwMode="auto">
            <a:xfrm flipH="1" flipV="1">
              <a:off x="4948" y="5348"/>
              <a:ext cx="29" cy="54"/>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9" name="Line 27"/>
            <p:cNvSpPr>
              <a:spLocks noChangeShapeType="1"/>
            </p:cNvSpPr>
            <p:nvPr/>
          </p:nvSpPr>
          <p:spPr bwMode="auto">
            <a:xfrm flipV="1">
              <a:off x="4977" y="5348"/>
              <a:ext cx="28" cy="54"/>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0" name="Oval 28"/>
            <p:cNvSpPr>
              <a:spLocks noChangeArrowheads="1"/>
            </p:cNvSpPr>
            <p:nvPr/>
          </p:nvSpPr>
          <p:spPr bwMode="auto">
            <a:xfrm>
              <a:off x="4914" y="3386"/>
              <a:ext cx="111" cy="111"/>
            </a:xfrm>
            <a:prstGeom prst="ellipse">
              <a:avLst/>
            </a:prstGeom>
            <a:solidFill>
              <a:srgbClr val="000000"/>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1" name="Line 29"/>
            <p:cNvSpPr>
              <a:spLocks noChangeShapeType="1"/>
            </p:cNvSpPr>
            <p:nvPr/>
          </p:nvSpPr>
          <p:spPr bwMode="auto">
            <a:xfrm>
              <a:off x="4972" y="3497"/>
              <a:ext cx="0" cy="77"/>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2" name="Line 30"/>
            <p:cNvSpPr>
              <a:spLocks noChangeShapeType="1"/>
            </p:cNvSpPr>
            <p:nvPr/>
          </p:nvSpPr>
          <p:spPr bwMode="auto">
            <a:xfrm flipH="1" flipV="1">
              <a:off x="4943" y="3521"/>
              <a:ext cx="29" cy="53"/>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3" name="Line 31"/>
            <p:cNvSpPr>
              <a:spLocks noChangeShapeType="1"/>
            </p:cNvSpPr>
            <p:nvPr/>
          </p:nvSpPr>
          <p:spPr bwMode="auto">
            <a:xfrm flipV="1">
              <a:off x="4972" y="3521"/>
              <a:ext cx="29" cy="53"/>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Freeform 32"/>
            <p:cNvSpPr>
              <a:spLocks/>
            </p:cNvSpPr>
            <p:nvPr/>
          </p:nvSpPr>
          <p:spPr bwMode="auto">
            <a:xfrm>
              <a:off x="4885" y="4018"/>
              <a:ext cx="178" cy="145"/>
            </a:xfrm>
            <a:custGeom>
              <a:avLst/>
              <a:gdLst>
                <a:gd name="T0" fmla="*/ 0 w 178"/>
                <a:gd name="T1" fmla="*/ 72 h 145"/>
                <a:gd name="T2" fmla="*/ 87 w 178"/>
                <a:gd name="T3" fmla="*/ 0 h 145"/>
                <a:gd name="T4" fmla="*/ 178 w 178"/>
                <a:gd name="T5" fmla="*/ 72 h 145"/>
                <a:gd name="T6" fmla="*/ 87 w 178"/>
                <a:gd name="T7" fmla="*/ 145 h 145"/>
                <a:gd name="T8" fmla="*/ 0 w 178"/>
                <a:gd name="T9" fmla="*/ 72 h 145"/>
              </a:gdLst>
              <a:ahLst/>
              <a:cxnLst>
                <a:cxn ang="0">
                  <a:pos x="T0" y="T1"/>
                </a:cxn>
                <a:cxn ang="0">
                  <a:pos x="T2" y="T3"/>
                </a:cxn>
                <a:cxn ang="0">
                  <a:pos x="T4" y="T5"/>
                </a:cxn>
                <a:cxn ang="0">
                  <a:pos x="T6" y="T7"/>
                </a:cxn>
                <a:cxn ang="0">
                  <a:pos x="T8" y="T9"/>
                </a:cxn>
              </a:cxnLst>
              <a:rect l="0" t="0" r="r" b="b"/>
              <a:pathLst>
                <a:path w="178" h="145">
                  <a:moveTo>
                    <a:pt x="0" y="72"/>
                  </a:moveTo>
                  <a:lnTo>
                    <a:pt x="87" y="0"/>
                  </a:lnTo>
                  <a:lnTo>
                    <a:pt x="178" y="72"/>
                  </a:lnTo>
                  <a:lnTo>
                    <a:pt x="87" y="145"/>
                  </a:lnTo>
                  <a:lnTo>
                    <a:pt x="0" y="72"/>
                  </a:lnTo>
                  <a:close/>
                </a:path>
              </a:pathLst>
            </a:custGeom>
            <a:solidFill>
              <a:srgbClr val="FFFFCC"/>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5" name="Freeform 33"/>
            <p:cNvSpPr>
              <a:spLocks/>
            </p:cNvSpPr>
            <p:nvPr/>
          </p:nvSpPr>
          <p:spPr bwMode="auto">
            <a:xfrm>
              <a:off x="4890" y="4939"/>
              <a:ext cx="178" cy="144"/>
            </a:xfrm>
            <a:custGeom>
              <a:avLst/>
              <a:gdLst>
                <a:gd name="T0" fmla="*/ 0 w 178"/>
                <a:gd name="T1" fmla="*/ 72 h 144"/>
                <a:gd name="T2" fmla="*/ 91 w 178"/>
                <a:gd name="T3" fmla="*/ 0 h 144"/>
                <a:gd name="T4" fmla="*/ 178 w 178"/>
                <a:gd name="T5" fmla="*/ 72 h 144"/>
                <a:gd name="T6" fmla="*/ 91 w 178"/>
                <a:gd name="T7" fmla="*/ 144 h 144"/>
                <a:gd name="T8" fmla="*/ 0 w 178"/>
                <a:gd name="T9" fmla="*/ 72 h 144"/>
              </a:gdLst>
              <a:ahLst/>
              <a:cxnLst>
                <a:cxn ang="0">
                  <a:pos x="T0" y="T1"/>
                </a:cxn>
                <a:cxn ang="0">
                  <a:pos x="T2" y="T3"/>
                </a:cxn>
                <a:cxn ang="0">
                  <a:pos x="T4" y="T5"/>
                </a:cxn>
                <a:cxn ang="0">
                  <a:pos x="T6" y="T7"/>
                </a:cxn>
                <a:cxn ang="0">
                  <a:pos x="T8" y="T9"/>
                </a:cxn>
              </a:cxnLst>
              <a:rect l="0" t="0" r="r" b="b"/>
              <a:pathLst>
                <a:path w="178" h="144">
                  <a:moveTo>
                    <a:pt x="0" y="72"/>
                  </a:moveTo>
                  <a:lnTo>
                    <a:pt x="91" y="0"/>
                  </a:lnTo>
                  <a:lnTo>
                    <a:pt x="178" y="72"/>
                  </a:lnTo>
                  <a:lnTo>
                    <a:pt x="91" y="144"/>
                  </a:lnTo>
                  <a:lnTo>
                    <a:pt x="0" y="72"/>
                  </a:lnTo>
                  <a:close/>
                </a:path>
              </a:pathLst>
            </a:custGeom>
            <a:solidFill>
              <a:srgbClr val="FFFFCC"/>
            </a:solidFill>
            <a:ln w="15875"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6" name="Line 34"/>
            <p:cNvSpPr>
              <a:spLocks noChangeShapeType="1"/>
            </p:cNvSpPr>
            <p:nvPr/>
          </p:nvSpPr>
          <p:spPr bwMode="auto">
            <a:xfrm>
              <a:off x="4972" y="3902"/>
              <a:ext cx="0" cy="116"/>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Line 35"/>
            <p:cNvSpPr>
              <a:spLocks noChangeShapeType="1"/>
            </p:cNvSpPr>
            <p:nvPr/>
          </p:nvSpPr>
          <p:spPr bwMode="auto">
            <a:xfrm flipH="1" flipV="1">
              <a:off x="4943" y="3965"/>
              <a:ext cx="29" cy="53"/>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0" name="Line 36"/>
            <p:cNvSpPr>
              <a:spLocks noChangeShapeType="1"/>
            </p:cNvSpPr>
            <p:nvPr/>
          </p:nvSpPr>
          <p:spPr bwMode="auto">
            <a:xfrm flipV="1">
              <a:off x="4972" y="3965"/>
              <a:ext cx="29" cy="53"/>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1" name="Line 37"/>
            <p:cNvSpPr>
              <a:spLocks noChangeShapeType="1"/>
            </p:cNvSpPr>
            <p:nvPr/>
          </p:nvSpPr>
          <p:spPr bwMode="auto">
            <a:xfrm>
              <a:off x="4977" y="4384"/>
              <a:ext cx="0" cy="97"/>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2" name="Line 38"/>
            <p:cNvSpPr>
              <a:spLocks noChangeShapeType="1"/>
            </p:cNvSpPr>
            <p:nvPr/>
          </p:nvSpPr>
          <p:spPr bwMode="auto">
            <a:xfrm flipH="1" flipV="1">
              <a:off x="4948" y="4432"/>
              <a:ext cx="29" cy="49"/>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3" name="Line 39"/>
            <p:cNvSpPr>
              <a:spLocks noChangeShapeType="1"/>
            </p:cNvSpPr>
            <p:nvPr/>
          </p:nvSpPr>
          <p:spPr bwMode="auto">
            <a:xfrm flipV="1">
              <a:off x="4977" y="4432"/>
              <a:ext cx="28" cy="49"/>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4" name="Line 40"/>
            <p:cNvSpPr>
              <a:spLocks noChangeShapeType="1"/>
            </p:cNvSpPr>
            <p:nvPr/>
          </p:nvSpPr>
          <p:spPr bwMode="auto">
            <a:xfrm>
              <a:off x="4977" y="4592"/>
              <a:ext cx="0" cy="125"/>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5" name="Line 41"/>
            <p:cNvSpPr>
              <a:spLocks noChangeShapeType="1"/>
            </p:cNvSpPr>
            <p:nvPr/>
          </p:nvSpPr>
          <p:spPr bwMode="auto">
            <a:xfrm flipH="1" flipV="1">
              <a:off x="4948" y="4669"/>
              <a:ext cx="29" cy="48"/>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6" name="Line 42"/>
            <p:cNvSpPr>
              <a:spLocks noChangeShapeType="1"/>
            </p:cNvSpPr>
            <p:nvPr/>
          </p:nvSpPr>
          <p:spPr bwMode="auto">
            <a:xfrm flipV="1">
              <a:off x="4977" y="4669"/>
              <a:ext cx="28" cy="48"/>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7" name="Rectangle 43"/>
            <p:cNvSpPr>
              <a:spLocks noChangeArrowheads="1"/>
            </p:cNvSpPr>
            <p:nvPr/>
          </p:nvSpPr>
          <p:spPr bwMode="auto">
            <a:xfrm>
              <a:off x="4996" y="4606"/>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38" name="Rectangle 44"/>
            <p:cNvSpPr>
              <a:spLocks noChangeArrowheads="1"/>
            </p:cNvSpPr>
            <p:nvPr/>
          </p:nvSpPr>
          <p:spPr bwMode="auto">
            <a:xfrm>
              <a:off x="5010" y="4611"/>
              <a:ext cx="279"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新幹線を検知する</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53" name="Rectangle 45"/>
            <p:cNvSpPr>
              <a:spLocks noChangeArrowheads="1"/>
            </p:cNvSpPr>
            <p:nvPr/>
          </p:nvSpPr>
          <p:spPr bwMode="auto">
            <a:xfrm>
              <a:off x="5472" y="4606"/>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59" name="Line 46"/>
            <p:cNvSpPr>
              <a:spLocks noChangeShapeType="1"/>
            </p:cNvSpPr>
            <p:nvPr/>
          </p:nvSpPr>
          <p:spPr bwMode="auto">
            <a:xfrm>
              <a:off x="4977" y="4828"/>
              <a:ext cx="0" cy="111"/>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0" name="Line 47"/>
            <p:cNvSpPr>
              <a:spLocks noChangeShapeType="1"/>
            </p:cNvSpPr>
            <p:nvPr/>
          </p:nvSpPr>
          <p:spPr bwMode="auto">
            <a:xfrm flipH="1" flipV="1">
              <a:off x="4948" y="4890"/>
              <a:ext cx="29" cy="49"/>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1" name="Line 48"/>
            <p:cNvSpPr>
              <a:spLocks noChangeShapeType="1"/>
            </p:cNvSpPr>
            <p:nvPr/>
          </p:nvSpPr>
          <p:spPr bwMode="auto">
            <a:xfrm flipV="1">
              <a:off x="4977" y="4890"/>
              <a:ext cx="28" cy="49"/>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2" name="Line 49"/>
            <p:cNvSpPr>
              <a:spLocks noChangeShapeType="1"/>
            </p:cNvSpPr>
            <p:nvPr/>
          </p:nvSpPr>
          <p:spPr bwMode="auto">
            <a:xfrm>
              <a:off x="4981" y="5083"/>
              <a:ext cx="0" cy="77"/>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3" name="Line 50"/>
            <p:cNvSpPr>
              <a:spLocks noChangeShapeType="1"/>
            </p:cNvSpPr>
            <p:nvPr/>
          </p:nvSpPr>
          <p:spPr bwMode="auto">
            <a:xfrm flipH="1" flipV="1">
              <a:off x="4953" y="5112"/>
              <a:ext cx="28" cy="48"/>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4" name="Line 51"/>
            <p:cNvSpPr>
              <a:spLocks noChangeShapeType="1"/>
            </p:cNvSpPr>
            <p:nvPr/>
          </p:nvSpPr>
          <p:spPr bwMode="auto">
            <a:xfrm flipV="1">
              <a:off x="4981" y="5112"/>
              <a:ext cx="29" cy="48"/>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5" name="Line 52"/>
            <p:cNvSpPr>
              <a:spLocks noChangeShapeType="1"/>
            </p:cNvSpPr>
            <p:nvPr/>
          </p:nvSpPr>
          <p:spPr bwMode="auto">
            <a:xfrm>
              <a:off x="5063" y="4090"/>
              <a:ext cx="587" cy="0"/>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6" name="Line 53"/>
            <p:cNvSpPr>
              <a:spLocks noChangeShapeType="1"/>
            </p:cNvSpPr>
            <p:nvPr/>
          </p:nvSpPr>
          <p:spPr bwMode="auto">
            <a:xfrm>
              <a:off x="5650" y="4090"/>
              <a:ext cx="5" cy="627"/>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7" name="Line 54"/>
            <p:cNvSpPr>
              <a:spLocks noChangeShapeType="1"/>
            </p:cNvSpPr>
            <p:nvPr/>
          </p:nvSpPr>
          <p:spPr bwMode="auto">
            <a:xfrm flipH="1" flipV="1">
              <a:off x="5626" y="4669"/>
              <a:ext cx="29" cy="48"/>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9" name="Line 55"/>
            <p:cNvSpPr>
              <a:spLocks noChangeShapeType="1"/>
            </p:cNvSpPr>
            <p:nvPr/>
          </p:nvSpPr>
          <p:spPr bwMode="auto">
            <a:xfrm flipV="1">
              <a:off x="5655" y="4669"/>
              <a:ext cx="28" cy="48"/>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6" name="Rectangle 56"/>
            <p:cNvSpPr>
              <a:spLocks noChangeArrowheads="1"/>
            </p:cNvSpPr>
            <p:nvPr/>
          </p:nvSpPr>
          <p:spPr bwMode="auto">
            <a:xfrm>
              <a:off x="5030" y="3975"/>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78" name="Rectangle 57"/>
            <p:cNvSpPr>
              <a:spLocks noChangeArrowheads="1"/>
            </p:cNvSpPr>
            <p:nvPr/>
          </p:nvSpPr>
          <p:spPr bwMode="auto">
            <a:xfrm>
              <a:off x="5044" y="3980"/>
              <a:ext cx="341"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ＭＳ ゴシック" pitchFamily="49" charset="-128"/>
                  <a:ea typeface="ＭＳ ゴシック" pitchFamily="49" charset="-128"/>
                  <a:cs typeface="ＭＳ Ｐゴシック" pitchFamily="50" charset="-128"/>
                </a:rPr>
                <a:t>新幹線を奥で検知する</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80" name="Rectangle 58"/>
            <p:cNvSpPr>
              <a:spLocks noChangeArrowheads="1"/>
            </p:cNvSpPr>
            <p:nvPr/>
          </p:nvSpPr>
          <p:spPr bwMode="auto">
            <a:xfrm>
              <a:off x="5621" y="3975"/>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dirty="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82" name="Line 59"/>
            <p:cNvSpPr>
              <a:spLocks noChangeShapeType="1"/>
            </p:cNvSpPr>
            <p:nvPr/>
          </p:nvSpPr>
          <p:spPr bwMode="auto">
            <a:xfrm>
              <a:off x="5664" y="4900"/>
              <a:ext cx="0" cy="111"/>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4" name="Line 60"/>
            <p:cNvSpPr>
              <a:spLocks noChangeShapeType="1"/>
            </p:cNvSpPr>
            <p:nvPr/>
          </p:nvSpPr>
          <p:spPr bwMode="auto">
            <a:xfrm flipH="1">
              <a:off x="5068" y="5011"/>
              <a:ext cx="596" cy="0"/>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5" name="Line 61"/>
            <p:cNvSpPr>
              <a:spLocks noChangeShapeType="1"/>
            </p:cNvSpPr>
            <p:nvPr/>
          </p:nvSpPr>
          <p:spPr bwMode="auto">
            <a:xfrm flipV="1">
              <a:off x="5068" y="4982"/>
              <a:ext cx="48" cy="29"/>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6" name="Line 62"/>
            <p:cNvSpPr>
              <a:spLocks noChangeShapeType="1"/>
            </p:cNvSpPr>
            <p:nvPr/>
          </p:nvSpPr>
          <p:spPr bwMode="auto">
            <a:xfrm>
              <a:off x="5068" y="5011"/>
              <a:ext cx="48" cy="29"/>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7" name="Line 63"/>
            <p:cNvSpPr>
              <a:spLocks noChangeShapeType="1"/>
            </p:cNvSpPr>
            <p:nvPr/>
          </p:nvSpPr>
          <p:spPr bwMode="auto">
            <a:xfrm>
              <a:off x="4972" y="4163"/>
              <a:ext cx="5" cy="110"/>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8" name="Line 64"/>
            <p:cNvSpPr>
              <a:spLocks noChangeShapeType="1"/>
            </p:cNvSpPr>
            <p:nvPr/>
          </p:nvSpPr>
          <p:spPr bwMode="auto">
            <a:xfrm flipH="1" flipV="1">
              <a:off x="4948" y="4225"/>
              <a:ext cx="29" cy="48"/>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9" name="Line 65"/>
            <p:cNvSpPr>
              <a:spLocks noChangeShapeType="1"/>
            </p:cNvSpPr>
            <p:nvPr/>
          </p:nvSpPr>
          <p:spPr bwMode="auto">
            <a:xfrm flipV="1">
              <a:off x="4977" y="4225"/>
              <a:ext cx="28" cy="48"/>
            </a:xfrm>
            <a:prstGeom prst="line">
              <a:avLst/>
            </a:prstGeom>
            <a:noFill/>
            <a:ln w="7938"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0" name="Rectangle 66"/>
            <p:cNvSpPr>
              <a:spLocks noChangeArrowheads="1"/>
            </p:cNvSpPr>
            <p:nvPr/>
          </p:nvSpPr>
          <p:spPr bwMode="auto">
            <a:xfrm>
              <a:off x="4996" y="4158"/>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91" name="Rectangle 67"/>
            <p:cNvSpPr>
              <a:spLocks noChangeArrowheads="1"/>
            </p:cNvSpPr>
            <p:nvPr/>
          </p:nvSpPr>
          <p:spPr bwMode="auto">
            <a:xfrm>
              <a:off x="5015" y="4163"/>
              <a:ext cx="62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dirty="0" smtClean="0">
                  <a:ln>
                    <a:noFill/>
                  </a:ln>
                  <a:solidFill>
                    <a:srgbClr val="000000"/>
                  </a:solidFill>
                  <a:effectLst/>
                  <a:latin typeface="ＭＳ ゴシック" pitchFamily="49" charset="-128"/>
                  <a:ea typeface="ＭＳ ゴシック" pitchFamily="49" charset="-128"/>
                  <a:cs typeface="ＭＳ Ｐゴシック" pitchFamily="50" charset="-128"/>
                </a:rPr>
                <a:t>新幹線を手前で検知</a:t>
              </a:r>
              <a:r>
                <a:rPr kumimoji="1" lang="ja-JP" altLang="en-US" sz="700" b="0" i="0" u="none" strike="noStrike" cap="none" normalizeH="0" baseline="0" dirty="0" smtClean="0">
                  <a:ln>
                    <a:noFill/>
                  </a:ln>
                  <a:solidFill>
                    <a:srgbClr val="000000"/>
                  </a:solidFill>
                  <a:effectLst/>
                  <a:latin typeface="ＭＳ ゴシック" pitchFamily="49" charset="-128"/>
                  <a:ea typeface="ＭＳ ゴシック" pitchFamily="49" charset="-128"/>
                  <a:cs typeface="ＭＳ Ｐゴシック" pitchFamily="50" charset="-128"/>
                </a:rPr>
                <a:t>する</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208" name="Rectangle 68"/>
            <p:cNvSpPr>
              <a:spLocks noChangeArrowheads="1"/>
            </p:cNvSpPr>
            <p:nvPr/>
          </p:nvSpPr>
          <p:spPr bwMode="auto">
            <a:xfrm>
              <a:off x="5629" y="4159"/>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1pPr>
              <a:lvl2pPr marL="457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2pPr>
              <a:lvl3pPr marL="914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3pPr>
              <a:lvl4pPr marL="1371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4pPr>
              <a:lvl5pPr marL="18288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5pPr>
              <a:lvl6pPr marL="22860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6pPr>
              <a:lvl7pPr marL="27432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7pPr>
              <a:lvl8pPr marL="32004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8pPr>
              <a:lvl9pPr marL="3657600" fontAlgn="base">
                <a:spcBef>
                  <a:spcPct val="0"/>
                </a:spcBef>
                <a:spcAft>
                  <a:spcPct val="0"/>
                </a:spcAft>
                <a:defRPr kumimoji="1">
                  <a:solidFill>
                    <a:schemeClr val="tx1"/>
                  </a:solidFill>
                  <a:latin typeface="Arial" pitchFamily="34" charset="0"/>
                  <a:ea typeface="ＭＳ Ｐゴシック" pitchFamily="50" charset="-128"/>
                  <a:cs typeface="ＭＳ Ｐゴシック"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ja-JP" sz="700" b="0" i="0" u="none" strike="noStrike" cap="none" normalizeH="0" baseline="0" dirty="0" smtClean="0">
                  <a:ln>
                    <a:noFill/>
                  </a:ln>
                  <a:solidFill>
                    <a:srgbClr val="000000"/>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grpSp>
      <p:pic>
        <p:nvPicPr>
          <p:cNvPr id="1398" name="図 1397"/>
          <p:cNvPicPr>
            <a:picLocks noChangeAspect="1"/>
          </p:cNvPicPr>
          <p:nvPr/>
        </p:nvPicPr>
        <p:blipFill>
          <a:blip r:embed="rId3"/>
          <a:stretch>
            <a:fillRect/>
          </a:stretch>
        </p:blipFill>
        <p:spPr>
          <a:xfrm>
            <a:off x="-62279" y="5396718"/>
            <a:ext cx="1248450" cy="2732734"/>
          </a:xfrm>
          <a:prstGeom prst="rect">
            <a:avLst/>
          </a:prstGeom>
        </p:spPr>
      </p:pic>
      <p:pic>
        <p:nvPicPr>
          <p:cNvPr id="731" name="図 730"/>
          <p:cNvPicPr>
            <a:picLocks noChangeAspect="1"/>
          </p:cNvPicPr>
          <p:nvPr/>
        </p:nvPicPr>
        <p:blipFill>
          <a:blip r:embed="rId4"/>
          <a:stretch>
            <a:fillRect/>
          </a:stretch>
        </p:blipFill>
        <p:spPr>
          <a:xfrm>
            <a:off x="3623809" y="5240239"/>
            <a:ext cx="1256063" cy="2351067"/>
          </a:xfrm>
          <a:prstGeom prst="rect">
            <a:avLst/>
          </a:prstGeom>
        </p:spPr>
      </p:pic>
      <p:grpSp>
        <p:nvGrpSpPr>
          <p:cNvPr id="116" name="グループ化 115"/>
          <p:cNvGrpSpPr/>
          <p:nvPr/>
        </p:nvGrpSpPr>
        <p:grpSpPr>
          <a:xfrm>
            <a:off x="5319496" y="1127333"/>
            <a:ext cx="2405924" cy="396493"/>
            <a:chOff x="2545130" y="1384994"/>
            <a:chExt cx="2405924" cy="396493"/>
          </a:xfrm>
        </p:grpSpPr>
        <p:grpSp>
          <p:nvGrpSpPr>
            <p:cNvPr id="115" name="グループ化 114"/>
            <p:cNvGrpSpPr/>
            <p:nvPr/>
          </p:nvGrpSpPr>
          <p:grpSpPr>
            <a:xfrm>
              <a:off x="2545130" y="1406884"/>
              <a:ext cx="2338666" cy="374603"/>
              <a:chOff x="2545130" y="1406884"/>
              <a:chExt cx="2338666" cy="374603"/>
            </a:xfrm>
          </p:grpSpPr>
          <p:sp>
            <p:nvSpPr>
              <p:cNvPr id="913" name="対角する 2 つの角を切り取った四角形 912"/>
              <p:cNvSpPr/>
              <p:nvPr/>
            </p:nvSpPr>
            <p:spPr>
              <a:xfrm>
                <a:off x="2545130" y="1406884"/>
                <a:ext cx="2338666" cy="236398"/>
              </a:xfrm>
              <a:prstGeom prst="snip2DiagRect">
                <a:avLst>
                  <a:gd name="adj1" fmla="val 0"/>
                  <a:gd name="adj2" fmla="val 25199"/>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914" name="グループ化 913"/>
              <p:cNvGrpSpPr/>
              <p:nvPr/>
            </p:nvGrpSpPr>
            <p:grpSpPr>
              <a:xfrm rot="19320000">
                <a:off x="2577158" y="1438246"/>
                <a:ext cx="345667" cy="343241"/>
                <a:chOff x="3410739" y="446370"/>
                <a:chExt cx="607510" cy="603246"/>
              </a:xfrm>
            </p:grpSpPr>
            <p:sp>
              <p:nvSpPr>
                <p:cNvPr id="915" name="円/楕円 914"/>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16" name="円/楕円 915"/>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17" name="円/楕円 916"/>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912" name="テキスト ボックス 911"/>
            <p:cNvSpPr txBox="1"/>
            <p:nvPr/>
          </p:nvSpPr>
          <p:spPr>
            <a:xfrm>
              <a:off x="2873241" y="1384994"/>
              <a:ext cx="2077813" cy="307777"/>
            </a:xfrm>
            <a:prstGeom prst="rect">
              <a:avLst/>
            </a:prstGeom>
            <a:noFill/>
            <a:ln>
              <a:noFill/>
            </a:ln>
          </p:spPr>
          <p:txBody>
            <a:bodyPr wrap="none" rtlCol="0">
              <a:spAutoFit/>
            </a:bodyPr>
            <a:lstStyle/>
            <a:p>
              <a:r>
                <a:rPr lang="ja-JP" altLang="en-US" sz="1400" dirty="0">
                  <a:solidFill>
                    <a:schemeClr val="bg2">
                      <a:lumMod val="25000"/>
                    </a:schemeClr>
                  </a:solidFill>
                </a:rPr>
                <a:t>仕様</a:t>
              </a:r>
              <a:r>
                <a:rPr lang="ja-JP" altLang="en-US" sz="1400" dirty="0" smtClean="0">
                  <a:solidFill>
                    <a:schemeClr val="bg2">
                      <a:lumMod val="25000"/>
                    </a:schemeClr>
                  </a:solidFill>
                </a:rPr>
                <a:t>未確定エリアの走行</a:t>
              </a:r>
              <a:endParaRPr lang="ja-JP" altLang="en-US" sz="1400" dirty="0">
                <a:solidFill>
                  <a:schemeClr val="bg2">
                    <a:lumMod val="25000"/>
                  </a:schemeClr>
                </a:solidFill>
              </a:endParaRPr>
            </a:p>
          </p:txBody>
        </p:sp>
      </p:grpSp>
      <p:grpSp>
        <p:nvGrpSpPr>
          <p:cNvPr id="95" name="グループ化 94"/>
          <p:cNvGrpSpPr/>
          <p:nvPr/>
        </p:nvGrpSpPr>
        <p:grpSpPr>
          <a:xfrm>
            <a:off x="1139351" y="7234852"/>
            <a:ext cx="2316367" cy="1781990"/>
            <a:chOff x="1226357" y="7201525"/>
            <a:chExt cx="2316367" cy="1781990"/>
          </a:xfrm>
        </p:grpSpPr>
        <p:grpSp>
          <p:nvGrpSpPr>
            <p:cNvPr id="94" name="グループ化 93"/>
            <p:cNvGrpSpPr/>
            <p:nvPr/>
          </p:nvGrpSpPr>
          <p:grpSpPr>
            <a:xfrm>
              <a:off x="1226357" y="7201525"/>
              <a:ext cx="2316367" cy="1114948"/>
              <a:chOff x="1127708" y="7104104"/>
              <a:chExt cx="2316367" cy="1114948"/>
            </a:xfrm>
          </p:grpSpPr>
          <p:sp>
            <p:nvSpPr>
              <p:cNvPr id="436" name="テキスト ボックス 435"/>
              <p:cNvSpPr txBox="1"/>
              <p:nvPr/>
            </p:nvSpPr>
            <p:spPr>
              <a:xfrm>
                <a:off x="1654595" y="7944423"/>
                <a:ext cx="778991" cy="215444"/>
              </a:xfrm>
              <a:prstGeom prst="rect">
                <a:avLst/>
              </a:prstGeom>
              <a:noFill/>
            </p:spPr>
            <p:txBody>
              <a:bodyPr wrap="square" rtlCol="0">
                <a:spAutoFit/>
              </a:bodyPr>
              <a:lstStyle/>
              <a:p>
                <a:r>
                  <a:rPr lang="ja-JP" altLang="en-US" sz="800" dirty="0"/>
                  <a:t>ミスケース③</a:t>
                </a:r>
              </a:p>
            </p:txBody>
          </p:sp>
          <p:pic>
            <p:nvPicPr>
              <p:cNvPr id="479" name="図 47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157924" y="7144799"/>
                <a:ext cx="2123713" cy="1074253"/>
              </a:xfrm>
              <a:prstGeom prst="rect">
                <a:avLst/>
              </a:prstGeom>
            </p:spPr>
          </p:pic>
          <p:sp>
            <p:nvSpPr>
              <p:cNvPr id="480" name="右矢印 479"/>
              <p:cNvSpPr/>
              <p:nvPr/>
            </p:nvSpPr>
            <p:spPr>
              <a:xfrm>
                <a:off x="1173849" y="7285876"/>
                <a:ext cx="1038819" cy="173358"/>
              </a:xfrm>
              <a:prstGeom prst="rightArrow">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1" name="正方形/長方形 480"/>
              <p:cNvSpPr/>
              <p:nvPr/>
            </p:nvSpPr>
            <p:spPr>
              <a:xfrm>
                <a:off x="2223120" y="7154752"/>
                <a:ext cx="175226" cy="61645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2" name="テキスト ボックス 481"/>
              <p:cNvSpPr txBox="1"/>
              <p:nvPr/>
            </p:nvSpPr>
            <p:spPr>
              <a:xfrm rot="5400000">
                <a:off x="2002674" y="7330676"/>
                <a:ext cx="609600" cy="307777"/>
              </a:xfrm>
              <a:prstGeom prst="rect">
                <a:avLst/>
              </a:prstGeom>
              <a:noFill/>
            </p:spPr>
            <p:txBody>
              <a:bodyPr wrap="square" rtlCol="0">
                <a:spAutoFit/>
              </a:bodyPr>
              <a:lstStyle/>
              <a:p>
                <a:r>
                  <a:rPr lang="en-US" altLang="ja-JP" sz="1400" b="1" dirty="0"/>
                  <a:t>STOP</a:t>
                </a:r>
                <a:endParaRPr lang="ja-JP" altLang="en-US" sz="1400" b="1" dirty="0"/>
              </a:p>
            </p:txBody>
          </p:sp>
          <p:sp>
            <p:nvSpPr>
              <p:cNvPr id="483" name="テキスト ボックス 482"/>
              <p:cNvSpPr txBox="1"/>
              <p:nvPr/>
            </p:nvSpPr>
            <p:spPr>
              <a:xfrm>
                <a:off x="1127708" y="7152306"/>
                <a:ext cx="978416" cy="261610"/>
              </a:xfrm>
              <a:prstGeom prst="rect">
                <a:avLst/>
              </a:prstGeom>
              <a:noFill/>
              <a:ln>
                <a:noFill/>
              </a:ln>
              <a:effectLst>
                <a:glow rad="127000">
                  <a:schemeClr val="accent1">
                    <a:alpha val="55000"/>
                  </a:schemeClr>
                </a:glow>
              </a:effectLst>
            </p:spPr>
            <p:txBody>
              <a:bodyPr wrap="square" rtlCol="0">
                <a:spAutoFit/>
              </a:bodyPr>
              <a:lstStyle/>
              <a:p>
                <a:r>
                  <a:rPr lang="ja-JP" altLang="en-US" sz="1100" b="1" dirty="0"/>
                  <a:t>距離で停止</a:t>
                </a:r>
              </a:p>
            </p:txBody>
          </p:sp>
          <p:sp>
            <p:nvSpPr>
              <p:cNvPr id="484" name="テキスト ボックス 483"/>
              <p:cNvSpPr txBox="1"/>
              <p:nvPr/>
            </p:nvSpPr>
            <p:spPr>
              <a:xfrm>
                <a:off x="1921729" y="7139881"/>
                <a:ext cx="253167" cy="215444"/>
              </a:xfrm>
              <a:prstGeom prst="rect">
                <a:avLst/>
              </a:prstGeom>
              <a:noFill/>
            </p:spPr>
            <p:txBody>
              <a:bodyPr wrap="square" lIns="0" tIns="0" rIns="0" bIns="0" rtlCol="0">
                <a:spAutoFit/>
              </a:bodyPr>
              <a:lstStyle/>
              <a:p>
                <a:r>
                  <a:rPr lang="ja-JP" altLang="en-US" sz="1400" b="1" dirty="0"/>
                  <a:t>②</a:t>
                </a:r>
              </a:p>
            </p:txBody>
          </p:sp>
          <p:sp>
            <p:nvSpPr>
              <p:cNvPr id="5" name="テキスト ボックス 4"/>
              <p:cNvSpPr txBox="1"/>
              <p:nvPr/>
            </p:nvSpPr>
            <p:spPr>
              <a:xfrm>
                <a:off x="2608013" y="7202040"/>
                <a:ext cx="263592" cy="215444"/>
              </a:xfrm>
              <a:prstGeom prst="rect">
                <a:avLst/>
              </a:prstGeom>
              <a:noFill/>
            </p:spPr>
            <p:txBody>
              <a:bodyPr wrap="square" lIns="0" tIns="0" rIns="0" bIns="0" rtlCol="0">
                <a:spAutoFit/>
              </a:bodyPr>
              <a:lstStyle/>
              <a:p>
                <a:r>
                  <a:rPr lang="ja-JP" altLang="en-US" sz="1400" b="1" dirty="0"/>
                  <a:t>③</a:t>
                </a:r>
              </a:p>
            </p:txBody>
          </p:sp>
          <p:sp>
            <p:nvSpPr>
              <p:cNvPr id="92" name="角丸四角形吹き出し 91"/>
              <p:cNvSpPr/>
              <p:nvPr/>
            </p:nvSpPr>
            <p:spPr>
              <a:xfrm>
                <a:off x="2815378" y="7104104"/>
                <a:ext cx="628697" cy="301823"/>
              </a:xfrm>
              <a:prstGeom prst="wedgeRoundRectCallout">
                <a:avLst>
                  <a:gd name="adj1" fmla="val -63563"/>
                  <a:gd name="adj2" fmla="val 52937"/>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800" dirty="0" smtClean="0">
                    <a:solidFill>
                      <a:schemeClr val="tx1"/>
                    </a:solidFill>
                  </a:rPr>
                  <a:t>左エッジから大きく曲がる</a:t>
                </a:r>
                <a:endParaRPr kumimoji="1" lang="ja-JP" altLang="en-US" sz="800" dirty="0">
                  <a:solidFill>
                    <a:schemeClr val="tx1"/>
                  </a:solidFill>
                </a:endParaRPr>
              </a:p>
            </p:txBody>
          </p:sp>
        </p:grpSp>
        <p:sp>
          <p:nvSpPr>
            <p:cNvPr id="487" name="円弧 486"/>
            <p:cNvSpPr/>
            <p:nvPr/>
          </p:nvSpPr>
          <p:spPr>
            <a:xfrm>
              <a:off x="1946502" y="7467951"/>
              <a:ext cx="1148787" cy="1515564"/>
            </a:xfrm>
            <a:prstGeom prst="arc">
              <a:avLst>
                <a:gd name="adj1" fmla="val 16200000"/>
                <a:gd name="adj2" fmla="val 22518"/>
              </a:avLst>
            </a:prstGeom>
            <a:ln w="76200">
              <a:solidFill>
                <a:schemeClr val="accent1">
                  <a:alpha val="75000"/>
                </a:schemeClr>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grpSp>
      <p:sp>
        <p:nvSpPr>
          <p:cNvPr id="31" name="正方形/長方形 30"/>
          <p:cNvSpPr/>
          <p:nvPr/>
        </p:nvSpPr>
        <p:spPr>
          <a:xfrm>
            <a:off x="1" y="13651"/>
            <a:ext cx="13522324" cy="1108800"/>
          </a:xfrm>
          <a:prstGeom prst="rect">
            <a:avLst/>
          </a:prstGeom>
          <a:gradFill flip="none" rotWithShape="1">
            <a:gsLst>
              <a:gs pos="34000">
                <a:srgbClr val="00B0F0">
                  <a:tint val="66000"/>
                  <a:satMod val="160000"/>
                </a:srgbClr>
              </a:gs>
              <a:gs pos="67000">
                <a:srgbClr val="00B0F0">
                  <a:tint val="44500"/>
                  <a:satMod val="160000"/>
                </a:srgbClr>
              </a:gs>
              <a:gs pos="94000">
                <a:srgbClr val="00B0F0">
                  <a:tint val="23500"/>
                  <a:satMod val="160000"/>
                </a:srgbClr>
              </a:gs>
            </a:gsLst>
            <a:lin ang="5400000" scaled="1"/>
            <a:tileRect/>
          </a:gra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nvGrpSpPr>
          <p:cNvPr id="32" name="グループ化 31"/>
          <p:cNvGrpSpPr/>
          <p:nvPr/>
        </p:nvGrpSpPr>
        <p:grpSpPr>
          <a:xfrm>
            <a:off x="12490787" y="65970"/>
            <a:ext cx="579632" cy="575564"/>
            <a:chOff x="3410739" y="446370"/>
            <a:chExt cx="607510" cy="603246"/>
          </a:xfrm>
        </p:grpSpPr>
        <p:sp>
          <p:nvSpPr>
            <p:cNvPr id="33" name="円/楕円 3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37" name="円/楕円 36"/>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38" name="円/楕円 37"/>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39" name="グループ化 38"/>
          <p:cNvGrpSpPr/>
          <p:nvPr/>
        </p:nvGrpSpPr>
        <p:grpSpPr>
          <a:xfrm rot="19367070">
            <a:off x="12116388" y="156415"/>
            <a:ext cx="345667" cy="343241"/>
            <a:chOff x="3410739" y="446370"/>
            <a:chExt cx="607510" cy="603246"/>
          </a:xfrm>
        </p:grpSpPr>
        <p:sp>
          <p:nvSpPr>
            <p:cNvPr id="40" name="円/楕円 39"/>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1" name="円/楕円 4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2" name="円/楕円 4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43" name="グループ化 42"/>
          <p:cNvGrpSpPr/>
          <p:nvPr/>
        </p:nvGrpSpPr>
        <p:grpSpPr>
          <a:xfrm>
            <a:off x="471770" y="193927"/>
            <a:ext cx="719992" cy="714938"/>
            <a:chOff x="3410739" y="446370"/>
            <a:chExt cx="607510" cy="603246"/>
          </a:xfrm>
        </p:grpSpPr>
        <p:sp>
          <p:nvSpPr>
            <p:cNvPr id="44" name="円/楕円 43"/>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5" name="円/楕円 44"/>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6" name="円/楕円 45"/>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sp>
        <p:nvSpPr>
          <p:cNvPr id="47" name="テキスト ボックス 46"/>
          <p:cNvSpPr txBox="1"/>
          <p:nvPr/>
        </p:nvSpPr>
        <p:spPr>
          <a:xfrm>
            <a:off x="5231709" y="-25400"/>
            <a:ext cx="3058909" cy="609398"/>
          </a:xfrm>
          <a:prstGeom prst="rect">
            <a:avLst/>
          </a:prstGeom>
          <a:noFill/>
          <a:ln>
            <a:noFill/>
          </a:ln>
        </p:spPr>
        <p:txBody>
          <a:bodyPr wrap="square" rtlCol="0">
            <a:spAutoFit/>
          </a:bodyPr>
          <a:lstStyle/>
          <a:p>
            <a:r>
              <a:rPr lang="en-US" altLang="ja-JP"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rPr>
              <a:t>Science Fairy</a:t>
            </a:r>
            <a:endParaRPr lang="ja-JP" altLang="en-US"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endParaRPr>
          </a:p>
        </p:txBody>
      </p:sp>
      <p:sp>
        <p:nvSpPr>
          <p:cNvPr id="48" name="テキスト ボックス 47"/>
          <p:cNvSpPr txBox="1"/>
          <p:nvPr/>
        </p:nvSpPr>
        <p:spPr>
          <a:xfrm>
            <a:off x="413913" y="134110"/>
            <a:ext cx="3070071" cy="781752"/>
          </a:xfrm>
          <a:prstGeom prst="rect">
            <a:avLst/>
          </a:prstGeom>
          <a:noFill/>
        </p:spPr>
        <p:txBody>
          <a:bodyPr wrap="none" rtlCol="0">
            <a:spAutoFit/>
          </a:bodyPr>
          <a:lstStyle/>
          <a:p>
            <a:r>
              <a:rPr lang="ja-JP" altLang="en-US" sz="4480" b="1" u="sng" dirty="0">
                <a:ln>
                  <a:solidFill>
                    <a:schemeClr val="bg1"/>
                  </a:solidFill>
                </a:ln>
                <a:solidFill>
                  <a:schemeClr val="tx1">
                    <a:lumMod val="75000"/>
                    <a:lumOff val="25000"/>
                  </a:schemeClr>
                </a:solidFill>
                <a:latin typeface="游ゴシック" panose="020B0400000000000000" pitchFamily="50" charset="-128"/>
                <a:ea typeface="游ゴシック" panose="020B0400000000000000" pitchFamily="50" charset="-128"/>
              </a:rPr>
              <a:t>科学の妖精</a:t>
            </a:r>
          </a:p>
        </p:txBody>
      </p:sp>
      <p:sp>
        <p:nvSpPr>
          <p:cNvPr id="49" name="山形 48"/>
          <p:cNvSpPr/>
          <p:nvPr/>
        </p:nvSpPr>
        <p:spPr>
          <a:xfrm>
            <a:off x="3390399"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P1.</a:t>
            </a:r>
            <a:r>
              <a:rPr lang="ja-JP" altLang="en-US" sz="1960" b="1" dirty="0">
                <a:solidFill>
                  <a:schemeClr val="tx1"/>
                </a:solidFill>
              </a:rPr>
              <a:t>要求分析</a:t>
            </a:r>
          </a:p>
        </p:txBody>
      </p:sp>
      <p:sp>
        <p:nvSpPr>
          <p:cNvPr id="50" name="山形 49"/>
          <p:cNvSpPr/>
          <p:nvPr/>
        </p:nvSpPr>
        <p:spPr>
          <a:xfrm>
            <a:off x="5162470"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P2.</a:t>
            </a:r>
            <a:r>
              <a:rPr lang="ja-JP" altLang="en-US" sz="1960" b="1" dirty="0">
                <a:solidFill>
                  <a:schemeClr val="tx1"/>
                </a:solidFill>
              </a:rPr>
              <a:t>構造</a:t>
            </a:r>
          </a:p>
        </p:txBody>
      </p:sp>
      <p:sp>
        <p:nvSpPr>
          <p:cNvPr id="51" name="山形 50"/>
          <p:cNvSpPr/>
          <p:nvPr/>
        </p:nvSpPr>
        <p:spPr>
          <a:xfrm>
            <a:off x="6921470"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P3.</a:t>
            </a:r>
            <a:r>
              <a:rPr lang="ja-JP" altLang="en-US" sz="1960" b="1" dirty="0">
                <a:solidFill>
                  <a:schemeClr val="tx1"/>
                </a:solidFill>
              </a:rPr>
              <a:t>振る舞い</a:t>
            </a:r>
          </a:p>
        </p:txBody>
      </p:sp>
      <p:sp>
        <p:nvSpPr>
          <p:cNvPr id="52" name="山形 51"/>
          <p:cNvSpPr/>
          <p:nvPr/>
        </p:nvSpPr>
        <p:spPr>
          <a:xfrm>
            <a:off x="8682246" y="529085"/>
            <a:ext cx="1946700" cy="529200"/>
          </a:xfrm>
          <a:prstGeom prst="chevron">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P4.</a:t>
            </a:r>
            <a:r>
              <a:rPr lang="ja-JP" altLang="en-US" sz="1960" b="1" dirty="0">
                <a:solidFill>
                  <a:schemeClr val="tx1"/>
                </a:solidFill>
              </a:rPr>
              <a:t>走行戦略</a:t>
            </a:r>
          </a:p>
        </p:txBody>
      </p:sp>
      <p:sp>
        <p:nvSpPr>
          <p:cNvPr id="53" name="山形 52"/>
          <p:cNvSpPr/>
          <p:nvPr/>
        </p:nvSpPr>
        <p:spPr>
          <a:xfrm>
            <a:off x="10452543"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P5.</a:t>
            </a:r>
            <a:r>
              <a:rPr lang="ja-JP" altLang="en-US" sz="1960" b="1" dirty="0">
                <a:solidFill>
                  <a:schemeClr val="tx1"/>
                </a:solidFill>
              </a:rPr>
              <a:t>要素技術</a:t>
            </a:r>
          </a:p>
        </p:txBody>
      </p:sp>
      <p:pic>
        <p:nvPicPr>
          <p:cNvPr id="54" name="図 4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54934" y="47509"/>
            <a:ext cx="2871673" cy="46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グループ化 54"/>
          <p:cNvGrpSpPr/>
          <p:nvPr/>
        </p:nvGrpSpPr>
        <p:grpSpPr>
          <a:xfrm flipH="1">
            <a:off x="10029870" y="756252"/>
            <a:ext cx="885620" cy="324344"/>
            <a:chOff x="10086109" y="1283190"/>
            <a:chExt cx="950191" cy="368411"/>
          </a:xfrm>
        </p:grpSpPr>
        <p:grpSp>
          <p:nvGrpSpPr>
            <p:cNvPr id="56" name="グループ化 55"/>
            <p:cNvGrpSpPr/>
            <p:nvPr/>
          </p:nvGrpSpPr>
          <p:grpSpPr>
            <a:xfrm>
              <a:off x="10086109" y="1283190"/>
              <a:ext cx="637309" cy="368411"/>
              <a:chOff x="4655374" y="2403589"/>
              <a:chExt cx="7300750" cy="4220366"/>
            </a:xfrm>
          </p:grpSpPr>
          <p:sp>
            <p:nvSpPr>
              <p:cNvPr id="58" name="正方形/長方形 57"/>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nvGrpSpPr>
              <p:cNvPr id="59" name="グループ化 58"/>
              <p:cNvGrpSpPr/>
              <p:nvPr/>
            </p:nvGrpSpPr>
            <p:grpSpPr>
              <a:xfrm>
                <a:off x="4655374" y="2403589"/>
                <a:ext cx="7300750" cy="4220366"/>
                <a:chOff x="1930770" y="1662545"/>
                <a:chExt cx="8485730" cy="4821549"/>
              </a:xfrm>
            </p:grpSpPr>
            <p:grpSp>
              <p:nvGrpSpPr>
                <p:cNvPr id="60" name="グループ化 59"/>
                <p:cNvGrpSpPr/>
                <p:nvPr/>
              </p:nvGrpSpPr>
              <p:grpSpPr>
                <a:xfrm>
                  <a:off x="4963264" y="2844681"/>
                  <a:ext cx="1412854" cy="920911"/>
                  <a:chOff x="4963264" y="2844681"/>
                  <a:chExt cx="1412854" cy="920911"/>
                </a:xfrm>
              </p:grpSpPr>
              <p:sp>
                <p:nvSpPr>
                  <p:cNvPr id="89" name="角丸四角形 88"/>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0" name="環状矢印 89"/>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solidFill>
                        <a:schemeClr val="tx1"/>
                      </a:solidFill>
                    </a:endParaRPr>
                  </a:p>
                </p:txBody>
              </p:sp>
              <p:sp>
                <p:nvSpPr>
                  <p:cNvPr id="91" name="環状矢印 90"/>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solidFill>
                        <a:schemeClr val="tx1"/>
                      </a:solidFill>
                    </a:endParaRPr>
                  </a:p>
                </p:txBody>
              </p:sp>
            </p:grpSp>
            <p:sp>
              <p:nvSpPr>
                <p:cNvPr id="61" name="角丸四角形 60"/>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62" name="角丸四角形 61"/>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63" name="斜め縞 62"/>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solidFill>
                      <a:schemeClr val="tx1"/>
                    </a:solidFill>
                  </a:endParaRPr>
                </a:p>
              </p:txBody>
            </p:sp>
            <p:grpSp>
              <p:nvGrpSpPr>
                <p:cNvPr id="64" name="グループ化 63"/>
                <p:cNvGrpSpPr/>
                <p:nvPr/>
              </p:nvGrpSpPr>
              <p:grpSpPr>
                <a:xfrm rot="1113318">
                  <a:off x="6183265" y="2629560"/>
                  <a:ext cx="3315970" cy="2076456"/>
                  <a:chOff x="1751527" y="592427"/>
                  <a:chExt cx="4031088" cy="2524259"/>
                </a:xfrm>
              </p:grpSpPr>
              <p:sp>
                <p:nvSpPr>
                  <p:cNvPr id="86" name="角丸四角形 85"/>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7" name="正方形/長方形 86"/>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8" name="ひし形 87"/>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65" name="グループ化 64"/>
                <p:cNvGrpSpPr/>
                <p:nvPr/>
              </p:nvGrpSpPr>
              <p:grpSpPr>
                <a:xfrm>
                  <a:off x="7565231" y="4332050"/>
                  <a:ext cx="2118830" cy="2118832"/>
                  <a:chOff x="7565231" y="4332050"/>
                  <a:chExt cx="2118830" cy="2118832"/>
                </a:xfrm>
              </p:grpSpPr>
              <p:sp>
                <p:nvSpPr>
                  <p:cNvPr id="84" name="円/楕円 83"/>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5" name="円/楕円 84"/>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66" name="グループ化 65"/>
                <p:cNvGrpSpPr/>
                <p:nvPr/>
              </p:nvGrpSpPr>
              <p:grpSpPr>
                <a:xfrm>
                  <a:off x="5642209" y="1662545"/>
                  <a:ext cx="849390" cy="1236335"/>
                  <a:chOff x="5642209" y="1662545"/>
                  <a:chExt cx="849390" cy="1236335"/>
                </a:xfrm>
              </p:grpSpPr>
              <p:sp>
                <p:nvSpPr>
                  <p:cNvPr id="82" name="ブローチ 81"/>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3" name="角丸四角形 82"/>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67" name="グループ化 66"/>
                <p:cNvGrpSpPr/>
                <p:nvPr/>
              </p:nvGrpSpPr>
              <p:grpSpPr>
                <a:xfrm>
                  <a:off x="2361155" y="4923541"/>
                  <a:ext cx="1560551" cy="1560553"/>
                  <a:chOff x="2672862" y="3710354"/>
                  <a:chExt cx="1897098" cy="1897098"/>
                </a:xfrm>
              </p:grpSpPr>
              <p:sp>
                <p:nvSpPr>
                  <p:cNvPr id="80" name="円/楕円 79"/>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1" name="円/楕円 80"/>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sp>
              <p:nvSpPr>
                <p:cNvPr id="68" name="角丸四角形 67"/>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69" name="角丸四角形 68"/>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0" name="L 字 69"/>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nvGrpSpPr>
                <p:cNvPr id="71" name="グループ化 70"/>
                <p:cNvGrpSpPr/>
                <p:nvPr/>
              </p:nvGrpSpPr>
              <p:grpSpPr>
                <a:xfrm>
                  <a:off x="3050221" y="2421712"/>
                  <a:ext cx="1586034" cy="1004876"/>
                  <a:chOff x="4273062" y="290692"/>
                  <a:chExt cx="1928076" cy="1221585"/>
                </a:xfrm>
              </p:grpSpPr>
              <p:sp>
                <p:nvSpPr>
                  <p:cNvPr id="78" name="角丸四角形 77"/>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9" name="角丸四角形 78"/>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72" name="グループ化 71"/>
                <p:cNvGrpSpPr/>
                <p:nvPr/>
              </p:nvGrpSpPr>
              <p:grpSpPr>
                <a:xfrm>
                  <a:off x="3832946" y="2542178"/>
                  <a:ext cx="2543394" cy="2300113"/>
                  <a:chOff x="3832946" y="2542178"/>
                  <a:chExt cx="2543394" cy="2300113"/>
                </a:xfrm>
              </p:grpSpPr>
              <p:sp>
                <p:nvSpPr>
                  <p:cNvPr id="76" name="斜め縞 75"/>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solidFill>
                        <a:schemeClr val="tx1"/>
                      </a:solidFill>
                    </a:endParaRPr>
                  </a:p>
                </p:txBody>
              </p:sp>
              <p:sp>
                <p:nvSpPr>
                  <p:cNvPr id="77" name="円/楕円 76"/>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73" name="グループ化 72"/>
                <p:cNvGrpSpPr/>
                <p:nvPr/>
              </p:nvGrpSpPr>
              <p:grpSpPr>
                <a:xfrm>
                  <a:off x="9569783" y="2811635"/>
                  <a:ext cx="846717" cy="806454"/>
                  <a:chOff x="9569783" y="2811635"/>
                  <a:chExt cx="846717" cy="806454"/>
                </a:xfrm>
              </p:grpSpPr>
              <p:sp>
                <p:nvSpPr>
                  <p:cNvPr id="74" name="円/楕円 73"/>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5" name="弦 74"/>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grpSp>
        <p:sp>
          <p:nvSpPr>
            <p:cNvPr id="57" name="フリーフォーム 56"/>
            <p:cNvSpPr/>
            <p:nvPr/>
          </p:nvSpPr>
          <p:spPr>
            <a:xfrm>
              <a:off x="10725150" y="1511287"/>
              <a:ext cx="311150" cy="127136"/>
            </a:xfrm>
            <a:custGeom>
              <a:avLst/>
              <a:gdLst>
                <a:gd name="connsiteX0" fmla="*/ 0 w 311150"/>
                <a:gd name="connsiteY0" fmla="*/ 120663 h 127136"/>
                <a:gd name="connsiteX1" fmla="*/ 107950 w 311150"/>
                <a:gd name="connsiteY1" fmla="*/ 13 h 127136"/>
                <a:gd name="connsiteX2" fmla="*/ 203200 w 311150"/>
                <a:gd name="connsiteY2" fmla="*/ 127013 h 127136"/>
                <a:gd name="connsiteX3" fmla="*/ 311150 w 311150"/>
                <a:gd name="connsiteY3" fmla="*/ 25413 h 127136"/>
                <a:gd name="connsiteX4" fmla="*/ 311150 w 311150"/>
                <a:gd name="connsiteY4" fmla="*/ 25413 h 127136"/>
                <a:gd name="connsiteX5" fmla="*/ 311150 w 311150"/>
                <a:gd name="connsiteY5" fmla="*/ 25413 h 12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150" h="127136">
                  <a:moveTo>
                    <a:pt x="0" y="120663"/>
                  </a:moveTo>
                  <a:cubicBezTo>
                    <a:pt x="37041" y="59809"/>
                    <a:pt x="74083" y="-1045"/>
                    <a:pt x="107950" y="13"/>
                  </a:cubicBezTo>
                  <a:cubicBezTo>
                    <a:pt x="141817" y="1071"/>
                    <a:pt x="169333" y="122780"/>
                    <a:pt x="203200" y="127013"/>
                  </a:cubicBezTo>
                  <a:cubicBezTo>
                    <a:pt x="237067" y="131246"/>
                    <a:pt x="311150" y="25413"/>
                    <a:pt x="311150" y="25413"/>
                  </a:cubicBezTo>
                  <a:lnTo>
                    <a:pt x="311150" y="25413"/>
                  </a:lnTo>
                  <a:lnTo>
                    <a:pt x="311150" y="254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cxnSp>
        <p:nvCxnSpPr>
          <p:cNvPr id="7" name="直線コネクタ 6"/>
          <p:cNvCxnSpPr/>
          <p:nvPr/>
        </p:nvCxnSpPr>
        <p:spPr>
          <a:xfrm>
            <a:off x="-271" y="4883293"/>
            <a:ext cx="108059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3585802" y="4883637"/>
            <a:ext cx="0" cy="474035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9" name="グループ化 18"/>
          <p:cNvGrpSpPr/>
          <p:nvPr/>
        </p:nvGrpSpPr>
        <p:grpSpPr>
          <a:xfrm>
            <a:off x="3980" y="1117688"/>
            <a:ext cx="3087624" cy="403288"/>
            <a:chOff x="380329" y="1138027"/>
            <a:chExt cx="3087624" cy="403288"/>
          </a:xfrm>
        </p:grpSpPr>
        <p:grpSp>
          <p:nvGrpSpPr>
            <p:cNvPr id="6" name="グループ化 5"/>
            <p:cNvGrpSpPr/>
            <p:nvPr/>
          </p:nvGrpSpPr>
          <p:grpSpPr>
            <a:xfrm>
              <a:off x="380329" y="1166712"/>
              <a:ext cx="3087624" cy="374603"/>
              <a:chOff x="111407" y="1316062"/>
              <a:chExt cx="3087624" cy="374603"/>
            </a:xfrm>
          </p:grpSpPr>
          <p:sp>
            <p:nvSpPr>
              <p:cNvPr id="4" name="対角する 2 つの角を切り取った四角形 3"/>
              <p:cNvSpPr/>
              <p:nvPr/>
            </p:nvSpPr>
            <p:spPr>
              <a:xfrm>
                <a:off x="111407" y="1316062"/>
                <a:ext cx="3087624"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106" name="グループ化 105"/>
              <p:cNvGrpSpPr/>
              <p:nvPr/>
            </p:nvGrpSpPr>
            <p:grpSpPr>
              <a:xfrm rot="-2280000">
                <a:off x="143435" y="1347424"/>
                <a:ext cx="345667" cy="343241"/>
                <a:chOff x="3410739" y="446370"/>
                <a:chExt cx="607510" cy="603246"/>
              </a:xfrm>
            </p:grpSpPr>
            <p:sp>
              <p:nvSpPr>
                <p:cNvPr id="107" name="円/楕円 106"/>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08" name="円/楕円 107"/>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09" name="円/楕円 108"/>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9" name="テキスト ボックス 8"/>
            <p:cNvSpPr txBox="1"/>
            <p:nvPr/>
          </p:nvSpPr>
          <p:spPr>
            <a:xfrm>
              <a:off x="715835" y="1138027"/>
              <a:ext cx="2374368" cy="400110"/>
            </a:xfrm>
            <a:prstGeom prst="rect">
              <a:avLst/>
            </a:prstGeom>
            <a:noFill/>
            <a:ln>
              <a:noFill/>
            </a:ln>
          </p:spPr>
          <p:txBody>
            <a:bodyPr wrap="none" rtlCol="0">
              <a:spAutoFit/>
            </a:bodyPr>
            <a:lstStyle/>
            <a:p>
              <a:r>
                <a:rPr lang="ja-JP" altLang="en-US" sz="2000" dirty="0" smtClean="0">
                  <a:solidFill>
                    <a:schemeClr val="bg2">
                      <a:lumMod val="25000"/>
                    </a:schemeClr>
                  </a:solidFill>
                </a:rPr>
                <a:t>仕様</a:t>
              </a:r>
              <a:r>
                <a:rPr lang="ja-JP" altLang="en-US" sz="2000" dirty="0">
                  <a:solidFill>
                    <a:schemeClr val="bg2">
                      <a:lumMod val="25000"/>
                    </a:schemeClr>
                  </a:solidFill>
                </a:rPr>
                <a:t>未確定エリア</a:t>
              </a:r>
              <a:r>
                <a:rPr lang="en-US" altLang="ja-JP" sz="2000" dirty="0">
                  <a:solidFill>
                    <a:schemeClr val="bg2">
                      <a:lumMod val="25000"/>
                    </a:schemeClr>
                  </a:solidFill>
                </a:rPr>
                <a:t>Ⅱ</a:t>
              </a:r>
              <a:endParaRPr lang="ja-JP" altLang="en-US" sz="2000" dirty="0">
                <a:solidFill>
                  <a:schemeClr val="bg2">
                    <a:lumMod val="25000"/>
                  </a:schemeClr>
                </a:solidFill>
              </a:endParaRPr>
            </a:p>
          </p:txBody>
        </p:sp>
      </p:grpSp>
      <p:sp>
        <p:nvSpPr>
          <p:cNvPr id="140" name="テキスト ボックス 139"/>
          <p:cNvSpPr txBox="1"/>
          <p:nvPr/>
        </p:nvSpPr>
        <p:spPr>
          <a:xfrm>
            <a:off x="6745644" y="1424965"/>
            <a:ext cx="4022989" cy="1338828"/>
          </a:xfrm>
          <a:prstGeom prst="rect">
            <a:avLst/>
          </a:prstGeom>
          <a:noFill/>
        </p:spPr>
        <p:txBody>
          <a:bodyPr wrap="square" rtlCol="0">
            <a:spAutoFit/>
          </a:bodyPr>
          <a:lstStyle/>
          <a:p>
            <a:r>
              <a:rPr lang="en-US" altLang="ja-JP" sz="900" dirty="0"/>
              <a:t>【</a:t>
            </a:r>
            <a:r>
              <a:rPr lang="ja-JP" altLang="en-US" sz="900" dirty="0"/>
              <a:t>未確定エリア</a:t>
            </a:r>
            <a:r>
              <a:rPr lang="en-US" altLang="ja-JP" sz="900" dirty="0" smtClean="0"/>
              <a:t>Ⅱ</a:t>
            </a:r>
            <a:r>
              <a:rPr lang="ja-JP" altLang="en-US" sz="900" dirty="0" smtClean="0"/>
              <a:t>の走行経路算出方法</a:t>
            </a:r>
            <a:r>
              <a:rPr lang="en-US" altLang="ja-JP" sz="900" dirty="0" smtClean="0"/>
              <a:t>】</a:t>
            </a:r>
          </a:p>
          <a:p>
            <a:r>
              <a:rPr lang="ja-JP" altLang="en-US" sz="900" dirty="0"/>
              <a:t>　</a:t>
            </a:r>
            <a:r>
              <a:rPr lang="ja-JP" altLang="en-US" sz="900" dirty="0" smtClean="0"/>
              <a:t>　・各列</a:t>
            </a:r>
            <a:r>
              <a:rPr lang="ja-JP" altLang="en-US" sz="900" dirty="0"/>
              <a:t>には障害物</a:t>
            </a:r>
            <a:r>
              <a:rPr lang="ja-JP" altLang="en-US" sz="900" dirty="0" smtClean="0"/>
              <a:t>が</a:t>
            </a:r>
            <a:r>
              <a:rPr lang="en-US" altLang="ja-JP" sz="900" dirty="0"/>
              <a:t>1</a:t>
            </a:r>
            <a:r>
              <a:rPr lang="ja-JP" altLang="en-US" sz="900" dirty="0" err="1" smtClean="0"/>
              <a:t>つずつ</a:t>
            </a:r>
            <a:r>
              <a:rPr lang="ja-JP" altLang="en-US" sz="900" dirty="0"/>
              <a:t>配置される。</a:t>
            </a:r>
            <a:endParaRPr lang="en-US" altLang="ja-JP" sz="900" dirty="0"/>
          </a:p>
          <a:p>
            <a:r>
              <a:rPr lang="ja-JP" altLang="en-US" sz="900" dirty="0" smtClean="0"/>
              <a:t>　　・障害物を避けて通れる</a:t>
            </a:r>
            <a:r>
              <a:rPr lang="ja-JP" altLang="en-US" sz="900" dirty="0"/>
              <a:t>ことが保障されて</a:t>
            </a:r>
            <a:r>
              <a:rPr lang="ja-JP" altLang="en-US" sz="900" dirty="0" smtClean="0"/>
              <a:t>いる。</a:t>
            </a:r>
            <a:endParaRPr lang="en-US" altLang="ja-JP" sz="900" dirty="0"/>
          </a:p>
          <a:p>
            <a:r>
              <a:rPr lang="ja-JP" altLang="en-US" sz="900" dirty="0" smtClean="0"/>
              <a:t>　　・斜めに障害物が置かれると、その間は通れない。</a:t>
            </a:r>
            <a:endParaRPr lang="en-US" altLang="ja-JP" sz="900" dirty="0"/>
          </a:p>
          <a:p>
            <a:r>
              <a:rPr lang="ja-JP" altLang="en-US" sz="900" dirty="0" smtClean="0"/>
              <a:t>以上のことから、</a:t>
            </a:r>
            <a:r>
              <a:rPr lang="en-US" altLang="ja-JP" sz="900" dirty="0" smtClean="0"/>
              <a:t>2</a:t>
            </a:r>
            <a:r>
              <a:rPr lang="ja-JP" altLang="en-US" sz="900" dirty="0" smtClean="0"/>
              <a:t>列</a:t>
            </a:r>
            <a:r>
              <a:rPr lang="ja-JP" altLang="en-US" sz="900" dirty="0"/>
              <a:t>ごと</a:t>
            </a:r>
            <a:r>
              <a:rPr lang="ja-JP" altLang="en-US" sz="900" dirty="0" smtClean="0"/>
              <a:t>に障害物の配置を調べる</a:t>
            </a:r>
            <a:r>
              <a:rPr lang="ja-JP" altLang="en-US" sz="900" dirty="0"/>
              <a:t>と</a:t>
            </a:r>
            <a:r>
              <a:rPr lang="ja-JP" altLang="en-US" sz="900" dirty="0" smtClean="0"/>
              <a:t>、</a:t>
            </a:r>
            <a:r>
              <a:rPr lang="ja-JP" altLang="en-US" sz="900" dirty="0"/>
              <a:t>障害物が真横または斜め</a:t>
            </a:r>
            <a:r>
              <a:rPr lang="ja-JP" altLang="en-US" sz="900" dirty="0" smtClean="0"/>
              <a:t>に配置</a:t>
            </a:r>
            <a:r>
              <a:rPr lang="ja-JP" altLang="en-US" sz="900" dirty="0"/>
              <a:t>されて</a:t>
            </a:r>
            <a:r>
              <a:rPr lang="ja-JP" altLang="en-US" sz="900" dirty="0" smtClean="0"/>
              <a:t>いない</a:t>
            </a:r>
            <a:r>
              <a:rPr lang="en-US" altLang="ja-JP" sz="900" dirty="0"/>
              <a:t>2</a:t>
            </a:r>
            <a:r>
              <a:rPr lang="ja-JP" altLang="en-US" sz="900" dirty="0" smtClean="0"/>
              <a:t>列</a:t>
            </a:r>
            <a:r>
              <a:rPr lang="ja-JP" altLang="en-US" sz="900" dirty="0"/>
              <a:t>が存在する</a:t>
            </a:r>
            <a:r>
              <a:rPr lang="ja-JP" altLang="en-US" sz="900" dirty="0" smtClean="0"/>
              <a:t>。</a:t>
            </a:r>
            <a:r>
              <a:rPr lang="ja-JP" altLang="en-US" sz="900" dirty="0"/>
              <a:t>要する</a:t>
            </a:r>
            <a:r>
              <a:rPr lang="ja-JP" altLang="en-US" sz="900" dirty="0" smtClean="0"/>
              <a:t>に</a:t>
            </a:r>
            <a:r>
              <a:rPr lang="ja-JP" altLang="en-US" sz="900" dirty="0"/>
              <a:t>、</a:t>
            </a:r>
            <a:r>
              <a:rPr lang="ja-JP" altLang="en-US" sz="900" dirty="0" smtClean="0"/>
              <a:t>下図</a:t>
            </a:r>
            <a:r>
              <a:rPr lang="ja-JP" altLang="en-US" sz="900" dirty="0"/>
              <a:t>のように</a:t>
            </a:r>
            <a:r>
              <a:rPr lang="ja-JP" altLang="en-US" sz="900" dirty="0" smtClean="0"/>
              <a:t>最低</a:t>
            </a:r>
            <a:r>
              <a:rPr lang="en-US" altLang="ja-JP" sz="900" dirty="0" smtClean="0"/>
              <a:t>1</a:t>
            </a:r>
            <a:r>
              <a:rPr lang="ja-JP" altLang="en-US" sz="900" dirty="0" smtClean="0"/>
              <a:t>か所</a:t>
            </a:r>
            <a:r>
              <a:rPr lang="ja-JP" altLang="en-US" sz="900" dirty="0"/>
              <a:t>縦</a:t>
            </a:r>
            <a:r>
              <a:rPr lang="ja-JP" altLang="en-US" sz="900" dirty="0" smtClean="0"/>
              <a:t>に</a:t>
            </a:r>
            <a:r>
              <a:rPr lang="en-US" altLang="ja-JP" sz="900" dirty="0" smtClean="0"/>
              <a:t>1</a:t>
            </a:r>
            <a:r>
              <a:rPr lang="ja-JP" altLang="en-US" sz="900" dirty="0" smtClean="0"/>
              <a:t>マス分のスペース</a:t>
            </a:r>
            <a:r>
              <a:rPr lang="ja-JP" altLang="en-US" sz="900" dirty="0"/>
              <a:t>が</a:t>
            </a:r>
            <a:r>
              <a:rPr lang="ja-JP" altLang="en-US" sz="900" dirty="0" smtClean="0"/>
              <a:t>空いていることになる。このスペースを探して、通過すれば、攻略できる。よって、</a:t>
            </a:r>
            <a:r>
              <a:rPr lang="en-US" altLang="ja-JP" sz="900" dirty="0"/>
              <a:t>2</a:t>
            </a:r>
            <a:r>
              <a:rPr lang="ja-JP" altLang="en-US" sz="900" dirty="0" smtClean="0"/>
              <a:t>列ずつ</a:t>
            </a:r>
            <a:r>
              <a:rPr lang="en-US" altLang="ja-JP" sz="900" dirty="0" smtClean="0"/>
              <a:t>3</a:t>
            </a:r>
            <a:r>
              <a:rPr lang="ja-JP" altLang="en-US" sz="900" dirty="0" smtClean="0"/>
              <a:t>回</a:t>
            </a:r>
            <a:r>
              <a:rPr lang="ja-JP" altLang="en-US" sz="900" dirty="0"/>
              <a:t>調べるだけ</a:t>
            </a:r>
            <a:r>
              <a:rPr lang="ja-JP" altLang="en-US" sz="900" dirty="0" smtClean="0"/>
              <a:t>で「</a:t>
            </a:r>
            <a:r>
              <a:rPr lang="ja-JP" altLang="en-US" sz="900" dirty="0"/>
              <a:t>入る位置」「曲がる向き</a:t>
            </a:r>
            <a:r>
              <a:rPr lang="ja-JP" altLang="en-US" sz="900" dirty="0" smtClean="0"/>
              <a:t>」</a:t>
            </a:r>
            <a:endParaRPr lang="en-US" altLang="ja-JP" sz="900" dirty="0"/>
          </a:p>
          <a:p>
            <a:r>
              <a:rPr lang="ja-JP" altLang="en-US" sz="900" dirty="0" smtClean="0"/>
              <a:t>「</a:t>
            </a:r>
            <a:r>
              <a:rPr lang="ja-JP" altLang="en-US" sz="900" dirty="0"/>
              <a:t>出る位置」を</a:t>
            </a:r>
            <a:r>
              <a:rPr lang="ja-JP" altLang="en-US" sz="900" dirty="0" smtClean="0"/>
              <a:t>割り出し通り抜ける</a:t>
            </a:r>
            <a:r>
              <a:rPr lang="ja-JP" altLang="en-US" sz="900" dirty="0"/>
              <a:t>こと</a:t>
            </a:r>
            <a:r>
              <a:rPr lang="ja-JP" altLang="en-US" sz="900" dirty="0" smtClean="0"/>
              <a:t>が可能</a:t>
            </a:r>
            <a:r>
              <a:rPr lang="ja-JP" altLang="en-US" sz="900" dirty="0"/>
              <a:t>となる。</a:t>
            </a:r>
          </a:p>
        </p:txBody>
      </p:sp>
      <p:sp>
        <p:nvSpPr>
          <p:cNvPr id="417" name="テキスト ボックス 416"/>
          <p:cNvSpPr txBox="1"/>
          <p:nvPr/>
        </p:nvSpPr>
        <p:spPr>
          <a:xfrm>
            <a:off x="987189" y="5259595"/>
            <a:ext cx="2374368" cy="2185214"/>
          </a:xfrm>
          <a:prstGeom prst="rect">
            <a:avLst/>
          </a:prstGeom>
          <a:noFill/>
        </p:spPr>
        <p:txBody>
          <a:bodyPr wrap="square" rtlCol="0">
            <a:spAutoFit/>
          </a:bodyPr>
          <a:lstStyle/>
          <a:p>
            <a:r>
              <a:rPr lang="en-US" altLang="ja-JP" sz="900" dirty="0" smtClean="0"/>
              <a:t>【</a:t>
            </a:r>
            <a:r>
              <a:rPr lang="ja-JP" altLang="en-US" sz="900" dirty="0"/>
              <a:t>攻略時の課題</a:t>
            </a:r>
            <a:r>
              <a:rPr lang="ja-JP" altLang="en-US" sz="900" dirty="0" smtClean="0"/>
              <a:t>と</a:t>
            </a:r>
            <a:r>
              <a:rPr lang="ja-JP" altLang="en-US" sz="900" dirty="0"/>
              <a:t>対策</a:t>
            </a:r>
            <a:r>
              <a:rPr lang="en-US" altLang="ja-JP" sz="900" dirty="0" smtClean="0"/>
              <a:t>】</a:t>
            </a:r>
            <a:endParaRPr lang="en-US" altLang="ja-JP" sz="900" b="1" dirty="0"/>
          </a:p>
          <a:p>
            <a:pPr marL="108000" indent="-457200"/>
            <a:r>
              <a:rPr lang="ja-JP" altLang="en-US" sz="900" b="1" dirty="0" smtClean="0"/>
              <a:t>① </a:t>
            </a:r>
            <a:r>
              <a:rPr lang="ja-JP" altLang="en-US" sz="900" dirty="0" smtClean="0"/>
              <a:t>前輪</a:t>
            </a:r>
            <a:r>
              <a:rPr lang="ja-JP" altLang="en-US" sz="900" dirty="0"/>
              <a:t>が板に当たった</a:t>
            </a:r>
            <a:r>
              <a:rPr lang="ja-JP" altLang="en-US" sz="900" dirty="0" smtClean="0"/>
              <a:t>時に前輪</a:t>
            </a:r>
            <a:r>
              <a:rPr lang="ja-JP" altLang="en-US" sz="900" dirty="0"/>
              <a:t>が跳ね上がり、予期せぬ場所に着地して</a:t>
            </a:r>
            <a:r>
              <a:rPr lang="ja-JP" altLang="en-US" sz="900" dirty="0" smtClean="0"/>
              <a:t>しまう。</a:t>
            </a:r>
            <a:endParaRPr lang="en-US" altLang="ja-JP" sz="900" dirty="0"/>
          </a:p>
          <a:p>
            <a:r>
              <a:rPr lang="ja-JP" altLang="en-US" sz="900" dirty="0">
                <a:solidFill>
                  <a:srgbClr val="FF0000"/>
                </a:solidFill>
              </a:rPr>
              <a:t>対策</a:t>
            </a:r>
            <a:r>
              <a:rPr lang="ja-JP" altLang="en-US" sz="900" dirty="0" smtClean="0">
                <a:solidFill>
                  <a:srgbClr val="FF0000"/>
                </a:solidFill>
              </a:rPr>
              <a:t>：</a:t>
            </a:r>
            <a:r>
              <a:rPr lang="ja-JP" altLang="en-US" sz="900" u="sng" dirty="0" smtClean="0"/>
              <a:t>要素</a:t>
            </a:r>
            <a:r>
              <a:rPr lang="ja-JP" altLang="en-US" sz="900" u="sng" dirty="0"/>
              <a:t>技術「</a:t>
            </a:r>
            <a:r>
              <a:rPr lang="ja-JP" altLang="en-US" sz="900" u="sng" dirty="0" smtClean="0"/>
              <a:t>段差越え」</a:t>
            </a:r>
            <a:r>
              <a:rPr lang="ja-JP" altLang="en-US" sz="900" u="sng" dirty="0"/>
              <a:t>を使用する</a:t>
            </a:r>
            <a:r>
              <a:rPr lang="ja-JP" altLang="en-US" sz="900" u="sng" dirty="0" smtClean="0"/>
              <a:t>。</a:t>
            </a:r>
            <a:endParaRPr lang="en-US" altLang="ja-JP" sz="900" u="sng" dirty="0" smtClean="0"/>
          </a:p>
          <a:p>
            <a:pPr marL="108000" indent="-457200">
              <a:spcBef>
                <a:spcPts val="600"/>
              </a:spcBef>
            </a:pPr>
            <a:r>
              <a:rPr lang="ja-JP" altLang="en-US" sz="900" b="1" dirty="0" smtClean="0"/>
              <a:t>② </a:t>
            </a:r>
            <a:r>
              <a:rPr lang="ja-JP" altLang="en-US" sz="900" dirty="0" smtClean="0"/>
              <a:t>Ｌ字に曲が</a:t>
            </a:r>
            <a:r>
              <a:rPr lang="ja-JP" altLang="en-US" sz="900" dirty="0"/>
              <a:t>る</a:t>
            </a:r>
            <a:r>
              <a:rPr lang="ja-JP" altLang="en-US" sz="900" dirty="0" smtClean="0"/>
              <a:t>とき、直交しているラインを目印にすると、光センサより前輪が前方に位置しているため、前輪</a:t>
            </a:r>
            <a:r>
              <a:rPr lang="ja-JP" altLang="en-US" sz="900" dirty="0"/>
              <a:t>が板から落ちて</a:t>
            </a:r>
            <a:r>
              <a:rPr lang="ja-JP" altLang="en-US" sz="900" dirty="0" smtClean="0"/>
              <a:t>しまう。</a:t>
            </a:r>
            <a:endParaRPr lang="en-US" altLang="ja-JP" sz="900" dirty="0"/>
          </a:p>
          <a:p>
            <a:pPr marL="108000" indent="-457200"/>
            <a:r>
              <a:rPr lang="ja-JP" altLang="en-US" sz="900" dirty="0">
                <a:solidFill>
                  <a:srgbClr val="FF0000"/>
                </a:solidFill>
              </a:rPr>
              <a:t>対策</a:t>
            </a:r>
            <a:r>
              <a:rPr lang="ja-JP" altLang="en-US" sz="900" dirty="0" smtClean="0">
                <a:solidFill>
                  <a:srgbClr val="FF0000"/>
                </a:solidFill>
              </a:rPr>
              <a:t>：</a:t>
            </a:r>
            <a:r>
              <a:rPr lang="ja-JP" altLang="en-US" sz="900" u="sng" dirty="0" smtClean="0"/>
              <a:t>板の端からの距離を検知し、Ｌ字の手前からカーブ</a:t>
            </a:r>
            <a:r>
              <a:rPr lang="ja-JP" altLang="en-US" sz="900" u="sng" dirty="0"/>
              <a:t>に移行</a:t>
            </a:r>
            <a:r>
              <a:rPr lang="ja-JP" altLang="en-US" sz="900" u="sng" dirty="0" smtClean="0"/>
              <a:t>する。</a:t>
            </a:r>
            <a:endParaRPr lang="en-US" altLang="ja-JP" sz="900" u="sng" dirty="0"/>
          </a:p>
          <a:p>
            <a:pPr marL="108000" indent="-457200">
              <a:spcBef>
                <a:spcPts val="600"/>
              </a:spcBef>
            </a:pPr>
            <a:r>
              <a:rPr lang="ja-JP" altLang="en-US" sz="900" b="1" dirty="0" smtClean="0"/>
              <a:t>③ </a:t>
            </a:r>
            <a:r>
              <a:rPr lang="ja-JP" altLang="en-US" sz="900" dirty="0" smtClean="0"/>
              <a:t>曲がった先の板の幅が狭い</a:t>
            </a:r>
            <a:r>
              <a:rPr lang="ja-JP" altLang="en-US" sz="900" dirty="0"/>
              <a:t>ため曲がり切れず落ちて</a:t>
            </a:r>
            <a:r>
              <a:rPr lang="ja-JP" altLang="en-US" sz="900" dirty="0" smtClean="0"/>
              <a:t>しまう。</a:t>
            </a:r>
            <a:endParaRPr lang="en-US" altLang="ja-JP" sz="900" dirty="0"/>
          </a:p>
          <a:p>
            <a:pPr marL="108000" indent="-457200"/>
            <a:r>
              <a:rPr lang="ja-JP" altLang="en-US" sz="900" dirty="0">
                <a:solidFill>
                  <a:srgbClr val="FF0000"/>
                </a:solidFill>
              </a:rPr>
              <a:t>対策</a:t>
            </a:r>
            <a:r>
              <a:rPr lang="ja-JP" altLang="en-US" sz="900" dirty="0" smtClean="0">
                <a:solidFill>
                  <a:srgbClr val="FF0000"/>
                </a:solidFill>
              </a:rPr>
              <a:t>：</a:t>
            </a:r>
            <a:r>
              <a:rPr lang="ja-JP" altLang="en-US" sz="900" u="sng" dirty="0" smtClean="0"/>
              <a:t>左</a:t>
            </a:r>
            <a:r>
              <a:rPr lang="ja-JP" altLang="en-US" sz="900" u="sng" dirty="0"/>
              <a:t>エッジを走行することで大きく右カーブするスペースを</a:t>
            </a:r>
            <a:r>
              <a:rPr lang="ja-JP" altLang="en-US" sz="900" u="sng" dirty="0" smtClean="0"/>
              <a:t>とる。</a:t>
            </a:r>
            <a:endParaRPr lang="en-US" altLang="ja-JP" sz="900" u="sng" dirty="0"/>
          </a:p>
          <a:p>
            <a:endParaRPr lang="en-US" altLang="ja-JP" sz="900" u="sng" dirty="0"/>
          </a:p>
        </p:txBody>
      </p:sp>
      <p:grpSp>
        <p:nvGrpSpPr>
          <p:cNvPr id="21" name="グループ化 20"/>
          <p:cNvGrpSpPr/>
          <p:nvPr/>
        </p:nvGrpSpPr>
        <p:grpSpPr>
          <a:xfrm>
            <a:off x="5469" y="4845189"/>
            <a:ext cx="2229260" cy="418683"/>
            <a:chOff x="46059" y="4883264"/>
            <a:chExt cx="2229260" cy="418683"/>
          </a:xfrm>
        </p:grpSpPr>
        <p:grpSp>
          <p:nvGrpSpPr>
            <p:cNvPr id="309" name="グループ化 308"/>
            <p:cNvGrpSpPr/>
            <p:nvPr/>
          </p:nvGrpSpPr>
          <p:grpSpPr>
            <a:xfrm>
              <a:off x="46059" y="4927344"/>
              <a:ext cx="2229260" cy="374603"/>
              <a:chOff x="111407" y="1316062"/>
              <a:chExt cx="2229260" cy="374603"/>
            </a:xfrm>
          </p:grpSpPr>
          <p:sp>
            <p:nvSpPr>
              <p:cNvPr id="310" name="対角する 2 つの角を切り取った四角形 309"/>
              <p:cNvSpPr/>
              <p:nvPr/>
            </p:nvSpPr>
            <p:spPr>
              <a:xfrm>
                <a:off x="111407" y="1316062"/>
                <a:ext cx="2229260"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312" name="グループ化 311"/>
              <p:cNvGrpSpPr/>
              <p:nvPr/>
            </p:nvGrpSpPr>
            <p:grpSpPr>
              <a:xfrm rot="-2280000">
                <a:off x="143435" y="1347424"/>
                <a:ext cx="345667" cy="343241"/>
                <a:chOff x="3410739" y="446370"/>
                <a:chExt cx="607510" cy="603246"/>
              </a:xfrm>
            </p:grpSpPr>
            <p:sp>
              <p:nvSpPr>
                <p:cNvPr id="313" name="円/楕円 31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314" name="円/楕円 313"/>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315" name="円/楕円 314"/>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316" name="テキスト ボックス 315"/>
            <p:cNvSpPr txBox="1"/>
            <p:nvPr/>
          </p:nvSpPr>
          <p:spPr>
            <a:xfrm>
              <a:off x="400204" y="4883264"/>
              <a:ext cx="1406154" cy="400110"/>
            </a:xfrm>
            <a:prstGeom prst="rect">
              <a:avLst/>
            </a:prstGeom>
            <a:noFill/>
          </p:spPr>
          <p:txBody>
            <a:bodyPr wrap="none" rtlCol="0">
              <a:spAutoFit/>
            </a:bodyPr>
            <a:lstStyle/>
            <a:p>
              <a:r>
                <a:rPr lang="ja-JP" altLang="en-US" sz="2000" smtClean="0">
                  <a:solidFill>
                    <a:schemeClr val="bg2">
                      <a:lumMod val="25000"/>
                    </a:schemeClr>
                  </a:solidFill>
                </a:rPr>
                <a:t>フィギュア</a:t>
              </a:r>
              <a:r>
                <a:rPr lang="ja-JP" altLang="en-US" sz="2000" dirty="0" smtClean="0">
                  <a:solidFill>
                    <a:schemeClr val="bg2">
                      <a:lumMod val="25000"/>
                    </a:schemeClr>
                  </a:solidFill>
                </a:rPr>
                <a:t>Ｌ</a:t>
              </a:r>
              <a:endParaRPr lang="ja-JP" altLang="en-US" sz="2000" dirty="0">
                <a:solidFill>
                  <a:schemeClr val="bg2">
                    <a:lumMod val="25000"/>
                  </a:schemeClr>
                </a:solidFill>
              </a:endParaRPr>
            </a:p>
          </p:txBody>
        </p:sp>
      </p:grpSp>
      <p:grpSp>
        <p:nvGrpSpPr>
          <p:cNvPr id="118" name="グループ化 117"/>
          <p:cNvGrpSpPr/>
          <p:nvPr/>
        </p:nvGrpSpPr>
        <p:grpSpPr>
          <a:xfrm>
            <a:off x="6603881" y="2679947"/>
            <a:ext cx="2949402" cy="2190416"/>
            <a:chOff x="5507382" y="2676449"/>
            <a:chExt cx="2963146" cy="2211936"/>
          </a:xfrm>
        </p:grpSpPr>
        <p:sp>
          <p:nvSpPr>
            <p:cNvPr id="379" name="正方形/長方形 378"/>
            <p:cNvSpPr/>
            <p:nvPr/>
          </p:nvSpPr>
          <p:spPr>
            <a:xfrm>
              <a:off x="6964725" y="3030265"/>
              <a:ext cx="531863" cy="35524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8" name="正方形/長方形 377"/>
            <p:cNvSpPr/>
            <p:nvPr/>
          </p:nvSpPr>
          <p:spPr>
            <a:xfrm>
              <a:off x="7326675" y="2953960"/>
              <a:ext cx="531863" cy="336302"/>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6" name="正方形/長方形 375"/>
            <p:cNvSpPr/>
            <p:nvPr/>
          </p:nvSpPr>
          <p:spPr>
            <a:xfrm>
              <a:off x="7726725" y="2868437"/>
              <a:ext cx="531863" cy="33610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72" name="グループ化 371"/>
            <p:cNvGrpSpPr/>
            <p:nvPr/>
          </p:nvGrpSpPr>
          <p:grpSpPr>
            <a:xfrm>
              <a:off x="6747206" y="3130632"/>
              <a:ext cx="1723322" cy="1723530"/>
              <a:chOff x="5639297" y="3025719"/>
              <a:chExt cx="1723322" cy="1723530"/>
            </a:xfrm>
          </p:grpSpPr>
          <p:grpSp>
            <p:nvGrpSpPr>
              <p:cNvPr id="141" name="グループ化 140"/>
              <p:cNvGrpSpPr/>
              <p:nvPr/>
            </p:nvGrpSpPr>
            <p:grpSpPr>
              <a:xfrm rot="10800000">
                <a:off x="5639297" y="3028620"/>
                <a:ext cx="1723322" cy="1720629"/>
                <a:chOff x="258810" y="317208"/>
                <a:chExt cx="4302962" cy="4296238"/>
              </a:xfrm>
            </p:grpSpPr>
            <p:sp>
              <p:nvSpPr>
                <p:cNvPr id="142" name="正方形/長方形 141"/>
                <p:cNvSpPr/>
                <p:nvPr/>
              </p:nvSpPr>
              <p:spPr>
                <a:xfrm rot="10800000">
                  <a:off x="263237" y="319335"/>
                  <a:ext cx="4294110" cy="4294111"/>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3" name="正方形/長方形 142"/>
                <p:cNvSpPr/>
                <p:nvPr/>
              </p:nvSpPr>
              <p:spPr>
                <a:xfrm>
                  <a:off x="484909" y="319336"/>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4" name="正方形/長方形 143"/>
                <p:cNvSpPr/>
                <p:nvPr/>
              </p:nvSpPr>
              <p:spPr>
                <a:xfrm>
                  <a:off x="4212273" y="319335"/>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5" name="正方形/長方形 144"/>
                <p:cNvSpPr/>
                <p:nvPr/>
              </p:nvSpPr>
              <p:spPr>
                <a:xfrm>
                  <a:off x="329916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6" name="正方形/長方形 145"/>
                <p:cNvSpPr/>
                <p:nvPr/>
              </p:nvSpPr>
              <p:spPr>
                <a:xfrm>
                  <a:off x="234352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7" name="正方形/長方形 146"/>
                <p:cNvSpPr/>
                <p:nvPr/>
              </p:nvSpPr>
              <p:spPr>
                <a:xfrm>
                  <a:off x="1431453"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8" name="正方形/長方形 147"/>
                <p:cNvSpPr/>
                <p:nvPr/>
              </p:nvSpPr>
              <p:spPr>
                <a:xfrm rot="5400000">
                  <a:off x="2343520" y="2186247"/>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9" name="正方形/長方形 148"/>
                <p:cNvSpPr/>
                <p:nvPr/>
              </p:nvSpPr>
              <p:spPr>
                <a:xfrm rot="5400000">
                  <a:off x="2343519"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0" name="正方形/長方形 149"/>
                <p:cNvSpPr/>
                <p:nvPr/>
              </p:nvSpPr>
              <p:spPr>
                <a:xfrm rot="5400000">
                  <a:off x="2352371" y="-1551831"/>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1" name="正方形/長方形 150"/>
                <p:cNvSpPr/>
                <p:nvPr/>
              </p:nvSpPr>
              <p:spPr>
                <a:xfrm rot="5400000">
                  <a:off x="2352371" y="-617312"/>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2" name="正方形/長方形 151"/>
                <p:cNvSpPr/>
                <p:nvPr/>
              </p:nvSpPr>
              <p:spPr>
                <a:xfrm rot="5400000">
                  <a:off x="2352371" y="1253143"/>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54" name="円/楕円 153"/>
              <p:cNvSpPr/>
              <p:nvPr/>
            </p:nvSpPr>
            <p:spPr>
              <a:xfrm rot="10800000">
                <a:off x="6908971" y="4291995"/>
                <a:ext cx="302066" cy="3020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円/楕円 154"/>
              <p:cNvSpPr/>
              <p:nvPr/>
            </p:nvSpPr>
            <p:spPr>
              <a:xfrm rot="10800000">
                <a:off x="6533739" y="3547624"/>
                <a:ext cx="302066" cy="3020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6" name="円/楕円 155"/>
              <p:cNvSpPr/>
              <p:nvPr/>
            </p:nvSpPr>
            <p:spPr>
              <a:xfrm rot="10800000">
                <a:off x="6161490" y="3922514"/>
                <a:ext cx="302066" cy="3020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7" name="円/楕円 156"/>
              <p:cNvSpPr/>
              <p:nvPr/>
            </p:nvSpPr>
            <p:spPr>
              <a:xfrm rot="10800000">
                <a:off x="5785788" y="3928192"/>
                <a:ext cx="302066" cy="30206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5" name="直線矢印コネクタ 24"/>
              <p:cNvCxnSpPr/>
              <p:nvPr/>
            </p:nvCxnSpPr>
            <p:spPr>
              <a:xfrm flipV="1">
                <a:off x="6698826" y="4147990"/>
                <a:ext cx="0" cy="5243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6704631" y="4067875"/>
                <a:ext cx="35266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7048704" y="3025719"/>
                <a:ext cx="11300" cy="94406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8" name="円/楕円 157"/>
              <p:cNvSpPr/>
              <p:nvPr/>
            </p:nvSpPr>
            <p:spPr>
              <a:xfrm rot="10800000">
                <a:off x="6562641" y="3723765"/>
                <a:ext cx="682895" cy="68289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380" name="テキスト ボックス 379"/>
            <p:cNvSpPr txBox="1"/>
            <p:nvPr/>
          </p:nvSpPr>
          <p:spPr>
            <a:xfrm>
              <a:off x="7770611" y="2676449"/>
              <a:ext cx="443202" cy="217561"/>
            </a:xfrm>
            <a:prstGeom prst="rect">
              <a:avLst/>
            </a:prstGeom>
            <a:noFill/>
          </p:spPr>
          <p:txBody>
            <a:bodyPr wrap="none" rtlCol="0">
              <a:spAutoFit/>
            </a:bodyPr>
            <a:lstStyle/>
            <a:p>
              <a:r>
                <a:rPr lang="en-US" altLang="ja-JP" sz="800" b="1" dirty="0">
                  <a:solidFill>
                    <a:srgbClr val="7030A0"/>
                  </a:solidFill>
                </a:rPr>
                <a:t>3</a:t>
              </a:r>
              <a:r>
                <a:rPr lang="ja-JP" altLang="en-US" sz="800" b="1" dirty="0" smtClean="0">
                  <a:solidFill>
                    <a:srgbClr val="7030A0"/>
                  </a:solidFill>
                </a:rPr>
                <a:t>回目</a:t>
              </a:r>
              <a:endParaRPr lang="ja-JP" altLang="en-US" sz="800" b="1" dirty="0">
                <a:solidFill>
                  <a:srgbClr val="7030A0"/>
                </a:solidFill>
              </a:endParaRPr>
            </a:p>
          </p:txBody>
        </p:sp>
        <p:sp>
          <p:nvSpPr>
            <p:cNvPr id="381" name="テキスト ボックス 380"/>
            <p:cNvSpPr txBox="1"/>
            <p:nvPr/>
          </p:nvSpPr>
          <p:spPr>
            <a:xfrm>
              <a:off x="7322891" y="2762920"/>
              <a:ext cx="443202" cy="217561"/>
            </a:xfrm>
            <a:prstGeom prst="rect">
              <a:avLst/>
            </a:prstGeom>
            <a:noFill/>
          </p:spPr>
          <p:txBody>
            <a:bodyPr wrap="none" rtlCol="0">
              <a:spAutoFit/>
            </a:bodyPr>
            <a:lstStyle/>
            <a:p>
              <a:r>
                <a:rPr lang="en-US" altLang="ja-JP" sz="800" b="1" dirty="0">
                  <a:solidFill>
                    <a:srgbClr val="002060"/>
                  </a:solidFill>
                </a:rPr>
                <a:t>2</a:t>
              </a:r>
              <a:r>
                <a:rPr lang="ja-JP" altLang="en-US" sz="800" b="1" dirty="0" smtClean="0">
                  <a:solidFill>
                    <a:srgbClr val="002060"/>
                  </a:solidFill>
                </a:rPr>
                <a:t>回目</a:t>
              </a:r>
              <a:endParaRPr lang="ja-JP" altLang="en-US" sz="800" b="1" dirty="0">
                <a:solidFill>
                  <a:srgbClr val="002060"/>
                </a:solidFill>
              </a:endParaRPr>
            </a:p>
          </p:txBody>
        </p:sp>
        <p:sp>
          <p:nvSpPr>
            <p:cNvPr id="382" name="テキスト ボックス 381"/>
            <p:cNvSpPr txBox="1"/>
            <p:nvPr/>
          </p:nvSpPr>
          <p:spPr>
            <a:xfrm>
              <a:off x="6908302" y="2842471"/>
              <a:ext cx="443202" cy="217561"/>
            </a:xfrm>
            <a:prstGeom prst="rect">
              <a:avLst/>
            </a:prstGeom>
            <a:noFill/>
          </p:spPr>
          <p:txBody>
            <a:bodyPr wrap="none" rtlCol="0">
              <a:spAutoFit/>
            </a:bodyPr>
            <a:lstStyle/>
            <a:p>
              <a:r>
                <a:rPr lang="en-US" altLang="ja-JP" sz="800" b="1" dirty="0">
                  <a:solidFill>
                    <a:srgbClr val="00B0F0"/>
                  </a:solidFill>
                </a:rPr>
                <a:t>1</a:t>
              </a:r>
              <a:r>
                <a:rPr lang="ja-JP" altLang="en-US" sz="800" b="1" dirty="0" smtClean="0">
                  <a:solidFill>
                    <a:srgbClr val="00B0F0"/>
                  </a:solidFill>
                </a:rPr>
                <a:t>回目</a:t>
              </a:r>
              <a:endParaRPr lang="ja-JP" altLang="en-US" sz="800" b="1" dirty="0">
                <a:solidFill>
                  <a:srgbClr val="00B0F0"/>
                </a:solidFill>
              </a:endParaRPr>
            </a:p>
          </p:txBody>
        </p:sp>
        <p:sp>
          <p:nvSpPr>
            <p:cNvPr id="3" name="正方形/長方形 2"/>
            <p:cNvSpPr/>
            <p:nvPr/>
          </p:nvSpPr>
          <p:spPr>
            <a:xfrm>
              <a:off x="7726725" y="2868437"/>
              <a:ext cx="531863" cy="1991480"/>
            </a:xfrm>
            <a:prstGeom prst="rect">
              <a:avLst/>
            </a:prstGeom>
            <a:noFill/>
            <a:ln>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正方形/長方形 7"/>
            <p:cNvSpPr/>
            <p:nvPr/>
          </p:nvSpPr>
          <p:spPr>
            <a:xfrm>
              <a:off x="7322892" y="2953961"/>
              <a:ext cx="535645" cy="1899349"/>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正方形/長方形 9"/>
            <p:cNvSpPr/>
            <p:nvPr/>
          </p:nvSpPr>
          <p:spPr>
            <a:xfrm>
              <a:off x="6964725" y="3030264"/>
              <a:ext cx="531863" cy="1829654"/>
            </a:xfrm>
            <a:prstGeom prst="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四角形吹き出し 97"/>
            <p:cNvSpPr/>
            <p:nvPr/>
          </p:nvSpPr>
          <p:spPr>
            <a:xfrm rot="16200000">
              <a:off x="5619655" y="3646104"/>
              <a:ext cx="1163714" cy="1284564"/>
            </a:xfrm>
            <a:prstGeom prst="wedgeRectCallout">
              <a:avLst>
                <a:gd name="adj1" fmla="val -20833"/>
                <a:gd name="adj2" fmla="val 58941"/>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テキスト ボックス 10"/>
            <p:cNvSpPr txBox="1"/>
            <p:nvPr/>
          </p:nvSpPr>
          <p:spPr>
            <a:xfrm>
              <a:off x="5507382" y="3676263"/>
              <a:ext cx="1451621" cy="1212122"/>
            </a:xfrm>
            <a:prstGeom prst="rect">
              <a:avLst/>
            </a:prstGeom>
            <a:noFill/>
          </p:spPr>
          <p:txBody>
            <a:bodyPr wrap="square" rtlCol="0">
              <a:spAutoFit/>
            </a:bodyPr>
            <a:lstStyle/>
            <a:p>
              <a:r>
                <a:rPr lang="en-US" altLang="ja-JP" sz="800" b="1" dirty="0" smtClean="0">
                  <a:solidFill>
                    <a:srgbClr val="00B0F0"/>
                  </a:solidFill>
                </a:rPr>
                <a:t>1</a:t>
              </a:r>
              <a:r>
                <a:rPr lang="ja-JP" altLang="en-US" sz="800" b="1" dirty="0" smtClean="0">
                  <a:solidFill>
                    <a:srgbClr val="00B0F0"/>
                  </a:solidFill>
                </a:rPr>
                <a:t>回目</a:t>
              </a:r>
              <a:endParaRPr lang="en-US" altLang="ja-JP" sz="800" b="1" dirty="0">
                <a:solidFill>
                  <a:srgbClr val="00B0F0"/>
                </a:solidFill>
              </a:endParaRPr>
            </a:p>
            <a:p>
              <a:r>
                <a:rPr lang="ja-JP" altLang="en-US" sz="800" dirty="0">
                  <a:solidFill>
                    <a:schemeClr val="tx1">
                      <a:lumMod val="65000"/>
                      <a:lumOff val="35000"/>
                    </a:schemeClr>
                  </a:solidFill>
                </a:rPr>
                <a:t>真横に障害物が並んでいて、</a:t>
              </a:r>
              <a:endParaRPr lang="en-US" altLang="ja-JP" sz="800" dirty="0">
                <a:solidFill>
                  <a:schemeClr val="tx1">
                    <a:lumMod val="65000"/>
                    <a:lumOff val="35000"/>
                  </a:schemeClr>
                </a:solidFill>
              </a:endParaRPr>
            </a:p>
            <a:p>
              <a:r>
                <a:rPr lang="ja-JP" altLang="en-US" sz="800" dirty="0">
                  <a:solidFill>
                    <a:schemeClr val="tx1">
                      <a:lumMod val="65000"/>
                      <a:lumOff val="35000"/>
                    </a:schemeClr>
                  </a:solidFill>
                </a:rPr>
                <a:t>通ることができない</a:t>
              </a:r>
              <a:endParaRPr lang="en-US" altLang="ja-JP" sz="800" dirty="0">
                <a:solidFill>
                  <a:schemeClr val="tx1">
                    <a:lumMod val="65000"/>
                    <a:lumOff val="35000"/>
                  </a:schemeClr>
                </a:solidFill>
              </a:endParaRPr>
            </a:p>
            <a:p>
              <a:r>
                <a:rPr lang="en-US" altLang="ja-JP" sz="800" b="1" dirty="0">
                  <a:solidFill>
                    <a:srgbClr val="002060"/>
                  </a:solidFill>
                </a:rPr>
                <a:t>2</a:t>
              </a:r>
              <a:r>
                <a:rPr lang="ja-JP" altLang="en-US" sz="800" b="1" dirty="0" smtClean="0">
                  <a:solidFill>
                    <a:srgbClr val="002060"/>
                  </a:solidFill>
                </a:rPr>
                <a:t>回目</a:t>
              </a:r>
              <a:endParaRPr lang="en-US" altLang="ja-JP" sz="800" b="1" dirty="0">
                <a:solidFill>
                  <a:srgbClr val="002060"/>
                </a:solidFill>
              </a:endParaRPr>
            </a:p>
            <a:p>
              <a:r>
                <a:rPr lang="ja-JP" altLang="en-US" sz="800" dirty="0">
                  <a:solidFill>
                    <a:schemeClr val="tx1">
                      <a:lumMod val="65000"/>
                      <a:lumOff val="35000"/>
                    </a:schemeClr>
                  </a:solidFill>
                </a:rPr>
                <a:t>斜めに障害物が並んでいて、</a:t>
              </a:r>
              <a:endParaRPr lang="en-US" altLang="ja-JP" sz="800" dirty="0">
                <a:solidFill>
                  <a:schemeClr val="tx1">
                    <a:lumMod val="65000"/>
                    <a:lumOff val="35000"/>
                  </a:schemeClr>
                </a:solidFill>
              </a:endParaRPr>
            </a:p>
            <a:p>
              <a:r>
                <a:rPr lang="ja-JP" altLang="en-US" sz="800" dirty="0">
                  <a:solidFill>
                    <a:schemeClr val="tx1">
                      <a:lumMod val="65000"/>
                      <a:lumOff val="35000"/>
                    </a:schemeClr>
                  </a:solidFill>
                </a:rPr>
                <a:t>通ることができない</a:t>
              </a:r>
              <a:endParaRPr lang="en-US" altLang="ja-JP" sz="800" dirty="0">
                <a:solidFill>
                  <a:schemeClr val="tx1">
                    <a:lumMod val="65000"/>
                    <a:lumOff val="35000"/>
                  </a:schemeClr>
                </a:solidFill>
              </a:endParaRPr>
            </a:p>
            <a:p>
              <a:r>
                <a:rPr lang="en-US" altLang="ja-JP" sz="800" b="1" dirty="0">
                  <a:solidFill>
                    <a:srgbClr val="7030A0"/>
                  </a:solidFill>
                </a:rPr>
                <a:t>3</a:t>
              </a:r>
              <a:r>
                <a:rPr lang="ja-JP" altLang="en-US" sz="800" b="1" dirty="0" smtClean="0">
                  <a:solidFill>
                    <a:srgbClr val="7030A0"/>
                  </a:solidFill>
                </a:rPr>
                <a:t>回目</a:t>
              </a:r>
              <a:endParaRPr lang="en-US" altLang="ja-JP" sz="800" b="1" dirty="0">
                <a:solidFill>
                  <a:srgbClr val="7030A0"/>
                </a:solidFill>
              </a:endParaRPr>
            </a:p>
            <a:p>
              <a:r>
                <a:rPr lang="ja-JP" altLang="en-US" sz="800" dirty="0">
                  <a:solidFill>
                    <a:schemeClr val="tx1">
                      <a:lumMod val="65000"/>
                      <a:lumOff val="35000"/>
                    </a:schemeClr>
                  </a:solidFill>
                </a:rPr>
                <a:t>縦にスペースが空いていて、</a:t>
              </a:r>
              <a:endParaRPr lang="en-US" altLang="ja-JP" sz="800" dirty="0">
                <a:solidFill>
                  <a:schemeClr val="tx1">
                    <a:lumMod val="65000"/>
                    <a:lumOff val="35000"/>
                  </a:schemeClr>
                </a:solidFill>
              </a:endParaRPr>
            </a:p>
            <a:p>
              <a:r>
                <a:rPr lang="ja-JP" altLang="en-US" sz="800" dirty="0">
                  <a:solidFill>
                    <a:schemeClr val="tx1">
                      <a:lumMod val="65000"/>
                      <a:lumOff val="35000"/>
                    </a:schemeClr>
                  </a:solidFill>
                </a:rPr>
                <a:t>通ることができる！</a:t>
              </a:r>
              <a:endParaRPr lang="en-US" altLang="ja-JP" sz="800" dirty="0">
                <a:solidFill>
                  <a:schemeClr val="tx1">
                    <a:lumMod val="65000"/>
                    <a:lumOff val="35000"/>
                  </a:schemeClr>
                </a:solidFill>
              </a:endParaRPr>
            </a:p>
          </p:txBody>
        </p:sp>
        <p:sp>
          <p:nvSpPr>
            <p:cNvPr id="100" name="四角形吹き出し 99"/>
            <p:cNvSpPr/>
            <p:nvPr/>
          </p:nvSpPr>
          <p:spPr>
            <a:xfrm rot="16200000">
              <a:off x="6152706" y="3125943"/>
              <a:ext cx="411027" cy="687717"/>
            </a:xfrm>
            <a:prstGeom prst="wedgeRect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1" name="テキスト ボックス 100"/>
            <p:cNvSpPr txBox="1"/>
            <p:nvPr/>
          </p:nvSpPr>
          <p:spPr>
            <a:xfrm>
              <a:off x="5950969" y="3224123"/>
              <a:ext cx="860899" cy="466201"/>
            </a:xfrm>
            <a:prstGeom prst="rect">
              <a:avLst/>
            </a:prstGeom>
            <a:noFill/>
          </p:spPr>
          <p:txBody>
            <a:bodyPr wrap="square" rtlCol="0">
              <a:spAutoFit/>
            </a:bodyPr>
            <a:lstStyle/>
            <a:p>
              <a:r>
                <a:rPr lang="en-US" altLang="ja-JP" sz="800" b="1" dirty="0">
                  <a:solidFill>
                    <a:srgbClr val="00B0F0"/>
                  </a:solidFill>
                </a:rPr>
                <a:t>4</a:t>
              </a:r>
              <a:r>
                <a:rPr lang="ja-JP" altLang="en-US" sz="800" b="1" dirty="0" smtClean="0">
                  <a:solidFill>
                    <a:srgbClr val="00B0F0"/>
                  </a:solidFill>
                </a:rPr>
                <a:t>列を</a:t>
              </a:r>
              <a:r>
                <a:rPr lang="en-US" altLang="ja-JP" sz="800" b="1" dirty="0" smtClean="0">
                  <a:solidFill>
                    <a:srgbClr val="00B0F0"/>
                  </a:solidFill>
                </a:rPr>
                <a:t>2</a:t>
              </a:r>
              <a:r>
                <a:rPr lang="ja-JP" altLang="en-US" sz="800" b="1" dirty="0" smtClean="0">
                  <a:solidFill>
                    <a:srgbClr val="00B0F0"/>
                  </a:solidFill>
                </a:rPr>
                <a:t>列ずつ</a:t>
              </a:r>
              <a:endParaRPr lang="en-US" altLang="ja-JP" sz="800" b="1" dirty="0" smtClean="0">
                <a:solidFill>
                  <a:srgbClr val="00B0F0"/>
                </a:solidFill>
              </a:endParaRPr>
            </a:p>
            <a:p>
              <a:r>
                <a:rPr lang="en-US" altLang="ja-JP" sz="800" b="1" dirty="0" smtClean="0">
                  <a:solidFill>
                    <a:srgbClr val="00B0F0"/>
                  </a:solidFill>
                </a:rPr>
                <a:t>3</a:t>
              </a:r>
              <a:r>
                <a:rPr lang="ja-JP" altLang="en-US" sz="800" b="1" dirty="0" smtClean="0">
                  <a:solidFill>
                    <a:srgbClr val="00B0F0"/>
                  </a:solidFill>
                </a:rPr>
                <a:t>回に分けて</a:t>
              </a:r>
              <a:endParaRPr lang="en-US" altLang="ja-JP" sz="800" b="1" dirty="0" smtClean="0">
                <a:solidFill>
                  <a:srgbClr val="00B0F0"/>
                </a:solidFill>
              </a:endParaRPr>
            </a:p>
            <a:p>
              <a:r>
                <a:rPr lang="ja-JP" altLang="en-US" sz="800" b="1" dirty="0" smtClean="0">
                  <a:solidFill>
                    <a:srgbClr val="00B0F0"/>
                  </a:solidFill>
                </a:rPr>
                <a:t>調べる</a:t>
              </a:r>
              <a:r>
                <a:rPr lang="ja-JP" altLang="en-US" sz="800" b="1" dirty="0">
                  <a:solidFill>
                    <a:srgbClr val="00B0F0"/>
                  </a:solidFill>
                </a:rPr>
                <a:t>！</a:t>
              </a:r>
            </a:p>
          </p:txBody>
        </p:sp>
      </p:grpSp>
      <p:grpSp>
        <p:nvGrpSpPr>
          <p:cNvPr id="478" name="グループ化 477"/>
          <p:cNvGrpSpPr/>
          <p:nvPr/>
        </p:nvGrpSpPr>
        <p:grpSpPr>
          <a:xfrm>
            <a:off x="3596394" y="4892124"/>
            <a:ext cx="1728000" cy="374603"/>
            <a:chOff x="111407" y="1316062"/>
            <a:chExt cx="1728000" cy="374603"/>
          </a:xfrm>
        </p:grpSpPr>
        <p:sp>
          <p:nvSpPr>
            <p:cNvPr id="488" name="対角する 2 つの角を切り取った四角形 487"/>
            <p:cNvSpPr/>
            <p:nvPr/>
          </p:nvSpPr>
          <p:spPr>
            <a:xfrm>
              <a:off x="111407" y="1316062"/>
              <a:ext cx="1728000"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489" name="グループ化 488"/>
            <p:cNvGrpSpPr/>
            <p:nvPr/>
          </p:nvGrpSpPr>
          <p:grpSpPr>
            <a:xfrm rot="-2280000">
              <a:off x="143435" y="1347424"/>
              <a:ext cx="345667" cy="343241"/>
              <a:chOff x="3410739" y="446370"/>
              <a:chExt cx="607510" cy="603246"/>
            </a:xfrm>
          </p:grpSpPr>
          <p:sp>
            <p:nvSpPr>
              <p:cNvPr id="490" name="円/楕円 489"/>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91" name="円/楕円 49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92" name="円/楕円 49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493" name="テキスト ボックス 492"/>
          <p:cNvSpPr txBox="1"/>
          <p:nvPr/>
        </p:nvSpPr>
        <p:spPr>
          <a:xfrm>
            <a:off x="3991536" y="4910824"/>
            <a:ext cx="954107" cy="400110"/>
          </a:xfrm>
          <a:prstGeom prst="rect">
            <a:avLst/>
          </a:prstGeom>
          <a:noFill/>
        </p:spPr>
        <p:txBody>
          <a:bodyPr wrap="none" rtlCol="0">
            <a:spAutoFit/>
          </a:bodyPr>
          <a:lstStyle/>
          <a:p>
            <a:r>
              <a:rPr lang="ja-JP" altLang="en-US" sz="2000" dirty="0">
                <a:solidFill>
                  <a:schemeClr val="bg2">
                    <a:lumMod val="25000"/>
                  </a:schemeClr>
                </a:solidFill>
              </a:rPr>
              <a:t>二</a:t>
            </a:r>
            <a:r>
              <a:rPr lang="ja-JP" altLang="en-US" sz="2000" dirty="0" smtClean="0">
                <a:solidFill>
                  <a:schemeClr val="bg2">
                    <a:lumMod val="25000"/>
                  </a:schemeClr>
                </a:solidFill>
              </a:rPr>
              <a:t>本橋</a:t>
            </a:r>
            <a:endParaRPr lang="ja-JP" altLang="en-US" sz="2000" dirty="0">
              <a:solidFill>
                <a:schemeClr val="bg2">
                  <a:lumMod val="25000"/>
                </a:schemeClr>
              </a:solidFill>
            </a:endParaRPr>
          </a:p>
        </p:txBody>
      </p:sp>
      <p:sp>
        <p:nvSpPr>
          <p:cNvPr id="414" name="テキスト ボックス 413"/>
          <p:cNvSpPr txBox="1"/>
          <p:nvPr/>
        </p:nvSpPr>
        <p:spPr>
          <a:xfrm>
            <a:off x="4844019" y="5319990"/>
            <a:ext cx="2186444" cy="1415772"/>
          </a:xfrm>
          <a:prstGeom prst="rect">
            <a:avLst/>
          </a:prstGeom>
          <a:noFill/>
        </p:spPr>
        <p:txBody>
          <a:bodyPr wrap="square" rtlCol="0">
            <a:spAutoFit/>
          </a:bodyPr>
          <a:lstStyle/>
          <a:p>
            <a:r>
              <a:rPr lang="en-US" altLang="ja-JP" sz="900" dirty="0" smtClean="0"/>
              <a:t>【</a:t>
            </a:r>
            <a:r>
              <a:rPr lang="ja-JP" altLang="en-US" sz="900" dirty="0"/>
              <a:t>攻略時の課題</a:t>
            </a:r>
            <a:r>
              <a:rPr lang="ja-JP" altLang="en-US" sz="900" dirty="0" smtClean="0"/>
              <a:t>と対策</a:t>
            </a:r>
            <a:r>
              <a:rPr lang="en-US" altLang="ja-JP" sz="900" dirty="0" smtClean="0"/>
              <a:t>】</a:t>
            </a:r>
          </a:p>
          <a:p>
            <a:pPr marL="108000" indent="-457200"/>
            <a:r>
              <a:rPr lang="ja-JP" altLang="en-US" sz="900" dirty="0" smtClean="0"/>
              <a:t>① 前輪が溝に引っかかる。</a:t>
            </a:r>
            <a:endParaRPr lang="en-US" altLang="ja-JP" sz="900" dirty="0" smtClean="0"/>
          </a:p>
          <a:p>
            <a:r>
              <a:rPr lang="ja-JP" altLang="en-US" sz="900" dirty="0" smtClean="0">
                <a:solidFill>
                  <a:srgbClr val="FF0000"/>
                </a:solidFill>
              </a:rPr>
              <a:t>対策</a:t>
            </a:r>
            <a:r>
              <a:rPr lang="ja-JP" altLang="en-US" sz="900" dirty="0" smtClean="0"/>
              <a:t>：</a:t>
            </a:r>
            <a:r>
              <a:rPr lang="ja-JP" altLang="en-US" sz="900" u="sng" dirty="0" smtClean="0"/>
              <a:t>前輪上げて走行し、溝を乗り越える。</a:t>
            </a:r>
            <a:endParaRPr lang="en-US" altLang="ja-JP" sz="900" u="sng" dirty="0" smtClean="0"/>
          </a:p>
          <a:p>
            <a:pPr marL="108000" indent="-457200">
              <a:spcBef>
                <a:spcPts val="600"/>
              </a:spcBef>
            </a:pPr>
            <a:r>
              <a:rPr lang="ja-JP" altLang="en-US" sz="900" dirty="0" smtClean="0"/>
              <a:t>② 大きな動作で前輪を上げて走行すると、中央のラインから離れてステージに乗ってしまい脇から落ちてしまう。</a:t>
            </a:r>
            <a:endParaRPr lang="en-US" altLang="ja-JP" sz="900" dirty="0" smtClean="0"/>
          </a:p>
          <a:p>
            <a:pPr marL="108000" indent="-457200"/>
            <a:r>
              <a:rPr lang="ja-JP" altLang="en-US" sz="900" dirty="0" smtClean="0">
                <a:solidFill>
                  <a:srgbClr val="FF0000"/>
                </a:solidFill>
              </a:rPr>
              <a:t>対策</a:t>
            </a:r>
            <a:r>
              <a:rPr lang="ja-JP" altLang="en-US" sz="900" dirty="0" smtClean="0"/>
              <a:t>：できるだけ移動せずに溝を越えるようにするため、</a:t>
            </a:r>
            <a:r>
              <a:rPr lang="ja-JP" altLang="en-US" sz="900" u="sng" dirty="0" smtClean="0"/>
              <a:t>要素技術「前輪上げ走行」を使用する。</a:t>
            </a:r>
            <a:endParaRPr lang="en-US" altLang="ja-JP" sz="900" u="sng" dirty="0"/>
          </a:p>
        </p:txBody>
      </p:sp>
      <p:pic>
        <p:nvPicPr>
          <p:cNvPr id="423" name="図 422"/>
          <p:cNvPicPr>
            <a:picLocks noChangeAspect="1"/>
          </p:cNvPicPr>
          <p:nvPr/>
        </p:nvPicPr>
        <p:blipFill rotWithShape="1">
          <a:blip r:embed="rId8"/>
          <a:srcRect r="65084"/>
          <a:stretch/>
        </p:blipFill>
        <p:spPr>
          <a:xfrm>
            <a:off x="4864173" y="7352440"/>
            <a:ext cx="838207" cy="487210"/>
          </a:xfrm>
          <a:prstGeom prst="rect">
            <a:avLst/>
          </a:prstGeom>
        </p:spPr>
      </p:pic>
      <p:sp>
        <p:nvSpPr>
          <p:cNvPr id="424" name="四角形吹き出し 423"/>
          <p:cNvSpPr/>
          <p:nvPr/>
        </p:nvSpPr>
        <p:spPr>
          <a:xfrm>
            <a:off x="4928656" y="7008527"/>
            <a:ext cx="677944" cy="347298"/>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900" dirty="0">
                <a:solidFill>
                  <a:sysClr val="windowText" lastClr="000000"/>
                </a:solidFill>
              </a:rPr>
              <a:t>溝に</a:t>
            </a:r>
            <a:r>
              <a:rPr lang="ja-JP" altLang="en-US" sz="900" dirty="0" smtClean="0">
                <a:solidFill>
                  <a:sysClr val="windowText" lastClr="000000"/>
                </a:solidFill>
              </a:rPr>
              <a:t>前輪を引っかける</a:t>
            </a:r>
            <a:endParaRPr lang="ja-JP" altLang="en-US" sz="900" dirty="0">
              <a:solidFill>
                <a:sysClr val="windowText" lastClr="000000"/>
              </a:solidFill>
            </a:endParaRPr>
          </a:p>
        </p:txBody>
      </p:sp>
      <p:sp>
        <p:nvSpPr>
          <p:cNvPr id="425" name="四角形吹き出し 424"/>
          <p:cNvSpPr/>
          <p:nvPr/>
        </p:nvSpPr>
        <p:spPr>
          <a:xfrm>
            <a:off x="5782029" y="7006032"/>
            <a:ext cx="735903" cy="349428"/>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900" dirty="0">
                <a:solidFill>
                  <a:sysClr val="windowText" lastClr="000000"/>
                </a:solidFill>
              </a:rPr>
              <a:t>前輪上げ走行をする</a:t>
            </a:r>
          </a:p>
        </p:txBody>
      </p:sp>
      <p:sp>
        <p:nvSpPr>
          <p:cNvPr id="426" name="四角形吹き出し 425"/>
          <p:cNvSpPr/>
          <p:nvPr/>
        </p:nvSpPr>
        <p:spPr>
          <a:xfrm>
            <a:off x="3749975" y="7796575"/>
            <a:ext cx="886498" cy="304166"/>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900" dirty="0">
                <a:solidFill>
                  <a:sysClr val="windowText" lastClr="000000"/>
                </a:solidFill>
              </a:rPr>
              <a:t>前輪のみ</a:t>
            </a:r>
            <a:endParaRPr lang="en-US" altLang="ja-JP" sz="900" dirty="0">
              <a:solidFill>
                <a:sysClr val="windowText" lastClr="000000"/>
              </a:solidFill>
            </a:endParaRPr>
          </a:p>
          <a:p>
            <a:pPr algn="ctr"/>
            <a:r>
              <a:rPr lang="ja-JP" altLang="en-US" sz="900" dirty="0">
                <a:solidFill>
                  <a:sysClr val="windowText" lastClr="000000"/>
                </a:solidFill>
              </a:rPr>
              <a:t>ステージに登る</a:t>
            </a:r>
          </a:p>
        </p:txBody>
      </p:sp>
      <p:pic>
        <p:nvPicPr>
          <p:cNvPr id="427" name="図 426"/>
          <p:cNvPicPr>
            <a:picLocks noChangeAspect="1"/>
          </p:cNvPicPr>
          <p:nvPr/>
        </p:nvPicPr>
        <p:blipFill>
          <a:blip r:embed="rId9"/>
          <a:stretch>
            <a:fillRect/>
          </a:stretch>
        </p:blipFill>
        <p:spPr>
          <a:xfrm>
            <a:off x="5797329" y="8259350"/>
            <a:ext cx="586808" cy="334003"/>
          </a:xfrm>
          <a:prstGeom prst="rect">
            <a:avLst/>
          </a:prstGeom>
        </p:spPr>
      </p:pic>
      <p:pic>
        <p:nvPicPr>
          <p:cNvPr id="428" name="図 427"/>
          <p:cNvPicPr>
            <a:picLocks noChangeAspect="1"/>
          </p:cNvPicPr>
          <p:nvPr/>
        </p:nvPicPr>
        <p:blipFill>
          <a:blip r:embed="rId10"/>
          <a:stretch>
            <a:fillRect/>
          </a:stretch>
        </p:blipFill>
        <p:spPr>
          <a:xfrm>
            <a:off x="4897350" y="8100375"/>
            <a:ext cx="585267" cy="487722"/>
          </a:xfrm>
          <a:prstGeom prst="rect">
            <a:avLst/>
          </a:prstGeom>
        </p:spPr>
      </p:pic>
      <p:sp>
        <p:nvSpPr>
          <p:cNvPr id="429" name="四角形吹き出し 428"/>
          <p:cNvSpPr/>
          <p:nvPr/>
        </p:nvSpPr>
        <p:spPr>
          <a:xfrm>
            <a:off x="4816711" y="7796682"/>
            <a:ext cx="814603" cy="304166"/>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900" dirty="0">
                <a:solidFill>
                  <a:schemeClr val="tx1"/>
                </a:solidFill>
              </a:rPr>
              <a:t>ゆっくりと</a:t>
            </a:r>
            <a:endParaRPr lang="en-US" altLang="ja-JP" sz="900" dirty="0">
              <a:solidFill>
                <a:schemeClr val="tx1"/>
              </a:solidFill>
            </a:endParaRPr>
          </a:p>
          <a:p>
            <a:pPr algn="ctr"/>
            <a:r>
              <a:rPr lang="ja-JP" altLang="en-US" sz="900" dirty="0" smtClean="0">
                <a:solidFill>
                  <a:schemeClr val="tx1"/>
                </a:solidFill>
              </a:rPr>
              <a:t>直進する</a:t>
            </a:r>
            <a:endParaRPr lang="ja-JP" altLang="en-US" sz="900" dirty="0">
              <a:solidFill>
                <a:schemeClr val="tx1"/>
              </a:solidFill>
            </a:endParaRPr>
          </a:p>
        </p:txBody>
      </p:sp>
      <p:sp>
        <p:nvSpPr>
          <p:cNvPr id="471" name="四角形吹き出し 470"/>
          <p:cNvSpPr/>
          <p:nvPr/>
        </p:nvSpPr>
        <p:spPr>
          <a:xfrm>
            <a:off x="5917305" y="7796576"/>
            <a:ext cx="790336" cy="303799"/>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900" dirty="0">
                <a:solidFill>
                  <a:schemeClr val="tx1"/>
                </a:solidFill>
              </a:rPr>
              <a:t>降りた直後</a:t>
            </a:r>
            <a:endParaRPr lang="en-US" altLang="ja-JP" sz="900" dirty="0">
              <a:solidFill>
                <a:schemeClr val="tx1"/>
              </a:solidFill>
            </a:endParaRPr>
          </a:p>
          <a:p>
            <a:pPr algn="ctr"/>
            <a:r>
              <a:rPr lang="ja-JP" altLang="en-US" sz="900" dirty="0">
                <a:solidFill>
                  <a:schemeClr val="tx1"/>
                </a:solidFill>
              </a:rPr>
              <a:t>ライン探索</a:t>
            </a:r>
          </a:p>
        </p:txBody>
      </p:sp>
      <p:pic>
        <p:nvPicPr>
          <p:cNvPr id="473" name="図 472"/>
          <p:cNvPicPr>
            <a:picLocks noChangeAspect="1"/>
          </p:cNvPicPr>
          <p:nvPr/>
        </p:nvPicPr>
        <p:blipFill>
          <a:blip r:embed="rId11"/>
          <a:stretch>
            <a:fillRect/>
          </a:stretch>
        </p:blipFill>
        <p:spPr>
          <a:xfrm>
            <a:off x="6395776" y="8241875"/>
            <a:ext cx="420145" cy="327756"/>
          </a:xfrm>
          <a:prstGeom prst="rect">
            <a:avLst/>
          </a:prstGeom>
        </p:spPr>
      </p:pic>
      <p:sp>
        <p:nvSpPr>
          <p:cNvPr id="476" name="テキスト ボックス 475"/>
          <p:cNvSpPr txBox="1"/>
          <p:nvPr/>
        </p:nvSpPr>
        <p:spPr>
          <a:xfrm>
            <a:off x="4816515" y="8159534"/>
            <a:ext cx="312906" cy="246221"/>
          </a:xfrm>
          <a:prstGeom prst="rect">
            <a:avLst/>
          </a:prstGeom>
          <a:noFill/>
        </p:spPr>
        <p:txBody>
          <a:bodyPr wrap="none" rtlCol="0">
            <a:spAutoFit/>
          </a:bodyPr>
          <a:lstStyle/>
          <a:p>
            <a:r>
              <a:rPr lang="en-US" altLang="ja-JP" sz="1000" dirty="0"/>
              <a:t>Ⅳ</a:t>
            </a:r>
            <a:endParaRPr lang="ja-JP" altLang="en-US" sz="1000" dirty="0"/>
          </a:p>
        </p:txBody>
      </p:sp>
      <p:pic>
        <p:nvPicPr>
          <p:cNvPr id="15" name="図 14"/>
          <p:cNvPicPr>
            <a:picLocks noChangeAspect="1"/>
          </p:cNvPicPr>
          <p:nvPr/>
        </p:nvPicPr>
        <p:blipFill>
          <a:blip r:embed="rId12"/>
          <a:stretch>
            <a:fillRect/>
          </a:stretch>
        </p:blipFill>
        <p:spPr>
          <a:xfrm>
            <a:off x="3767792" y="8159867"/>
            <a:ext cx="792549" cy="475529"/>
          </a:xfrm>
          <a:prstGeom prst="rect">
            <a:avLst/>
          </a:prstGeom>
        </p:spPr>
      </p:pic>
      <p:sp>
        <p:nvSpPr>
          <p:cNvPr id="17" name="テキスト ボックス 16"/>
          <p:cNvSpPr txBox="1"/>
          <p:nvPr/>
        </p:nvSpPr>
        <p:spPr>
          <a:xfrm>
            <a:off x="3725037" y="8157884"/>
            <a:ext cx="300082" cy="230832"/>
          </a:xfrm>
          <a:prstGeom prst="rect">
            <a:avLst/>
          </a:prstGeom>
          <a:noFill/>
        </p:spPr>
        <p:txBody>
          <a:bodyPr wrap="none" rtlCol="0">
            <a:spAutoFit/>
          </a:bodyPr>
          <a:lstStyle/>
          <a:p>
            <a:r>
              <a:rPr lang="en-US" altLang="ja-JP" sz="900" dirty="0"/>
              <a:t>Ⅲ</a:t>
            </a:r>
            <a:endParaRPr lang="ja-JP" altLang="en-US" sz="900" dirty="0"/>
          </a:p>
        </p:txBody>
      </p:sp>
      <p:pic>
        <p:nvPicPr>
          <p:cNvPr id="421" name="図 420"/>
          <p:cNvPicPr>
            <a:picLocks noChangeAspect="1"/>
          </p:cNvPicPr>
          <p:nvPr/>
        </p:nvPicPr>
        <p:blipFill>
          <a:blip r:embed="rId9"/>
          <a:stretch>
            <a:fillRect/>
          </a:stretch>
        </p:blipFill>
        <p:spPr>
          <a:xfrm>
            <a:off x="6150338" y="7436722"/>
            <a:ext cx="586808" cy="334003"/>
          </a:xfrm>
          <a:prstGeom prst="rect">
            <a:avLst/>
          </a:prstGeom>
        </p:spPr>
      </p:pic>
      <p:pic>
        <p:nvPicPr>
          <p:cNvPr id="494" name="図 493"/>
          <p:cNvPicPr>
            <a:picLocks noChangeAspect="1"/>
          </p:cNvPicPr>
          <p:nvPr/>
        </p:nvPicPr>
        <p:blipFill>
          <a:blip r:embed="rId11"/>
          <a:stretch>
            <a:fillRect/>
          </a:stretch>
        </p:blipFill>
        <p:spPr>
          <a:xfrm rot="19779001">
            <a:off x="5900348" y="7412138"/>
            <a:ext cx="420145" cy="327756"/>
          </a:xfrm>
          <a:prstGeom prst="rect">
            <a:avLst/>
          </a:prstGeom>
        </p:spPr>
      </p:pic>
      <p:sp>
        <p:nvSpPr>
          <p:cNvPr id="495" name="テキスト ボックス 494"/>
          <p:cNvSpPr txBox="1"/>
          <p:nvPr/>
        </p:nvSpPr>
        <p:spPr>
          <a:xfrm>
            <a:off x="5768381" y="7368442"/>
            <a:ext cx="312906" cy="246221"/>
          </a:xfrm>
          <a:prstGeom prst="rect">
            <a:avLst/>
          </a:prstGeom>
          <a:noFill/>
        </p:spPr>
        <p:txBody>
          <a:bodyPr wrap="none" rtlCol="0">
            <a:spAutoFit/>
          </a:bodyPr>
          <a:lstStyle/>
          <a:p>
            <a:r>
              <a:rPr lang="en-US" altLang="ja-JP" sz="1000" dirty="0"/>
              <a:t>Ⅱ</a:t>
            </a:r>
            <a:endParaRPr lang="ja-JP" altLang="en-US" sz="1000" dirty="0"/>
          </a:p>
        </p:txBody>
      </p:sp>
      <p:graphicFrame>
        <p:nvGraphicFramePr>
          <p:cNvPr id="22" name="表 21"/>
          <p:cNvGraphicFramePr>
            <a:graphicFrameLocks noGrp="1"/>
          </p:cNvGraphicFramePr>
          <p:nvPr>
            <p:extLst/>
          </p:nvPr>
        </p:nvGraphicFramePr>
        <p:xfrm>
          <a:off x="3648888" y="8661896"/>
          <a:ext cx="3404128" cy="902284"/>
        </p:xfrm>
        <a:graphic>
          <a:graphicData uri="http://schemas.openxmlformats.org/drawingml/2006/table">
            <a:tbl>
              <a:tblPr firstRow="1" bandRow="1">
                <a:tableStyleId>{5C22544A-7EE6-4342-B048-85BDC9FD1C3A}</a:tableStyleId>
              </a:tblPr>
              <a:tblGrid>
                <a:gridCol w="372857"/>
                <a:gridCol w="823783"/>
                <a:gridCol w="428950"/>
                <a:gridCol w="428950"/>
                <a:gridCol w="580768"/>
                <a:gridCol w="768820"/>
              </a:tblGrid>
              <a:tr h="149702">
                <a:tc>
                  <a:txBody>
                    <a:bodyPr/>
                    <a:lstStyle/>
                    <a:p>
                      <a:pPr algn="ct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走行方法</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左モータ</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右モータ</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ステアリング</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終了条件</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52036">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700" dirty="0" smtClean="0">
                          <a:latin typeface="+mn-ea"/>
                          <a:ea typeface="+mn-ea"/>
                        </a:rPr>
                        <a:t>区画</a:t>
                      </a:r>
                      <a:r>
                        <a:rPr kumimoji="1" lang="en-US" altLang="ja-JP" sz="700" dirty="0" smtClean="0">
                          <a:latin typeface="+mn-ea"/>
                          <a:ea typeface="+mn-ea"/>
                        </a:rPr>
                        <a:t>Ⅰ</a:t>
                      </a:r>
                      <a:endParaRPr kumimoji="1" lang="ja-JP" altLang="en-US" sz="700" dirty="0" smtClean="0">
                        <a:latin typeface="+mn-ea"/>
                        <a:ea typeface="+mn-ea"/>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ライントレース走行</a:t>
                      </a:r>
                      <a:endParaRPr kumimoji="1" lang="ja-JP" altLang="en-US" sz="700" dirty="0">
                        <a:latin typeface="+mn-ea"/>
                        <a:ea typeface="+mn-ea"/>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30</a:t>
                      </a:r>
                      <a:r>
                        <a:rPr kumimoji="1" lang="ja-JP" altLang="en-US" sz="600" dirty="0" smtClean="0">
                          <a:latin typeface="+mn-ea"/>
                          <a:ea typeface="+mn-ea"/>
                        </a:rPr>
                        <a:t>（基準値）</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 0°</a:t>
                      </a:r>
                      <a:r>
                        <a:rPr kumimoji="1" lang="ja-JP" altLang="en-US" sz="600" dirty="0" smtClean="0">
                          <a:latin typeface="+mn-ea"/>
                          <a:ea typeface="+mn-ea"/>
                        </a:rPr>
                        <a:t>（基準値）</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1" lang="ja-JP" altLang="en-US" sz="700" dirty="0" smtClean="0">
                          <a:latin typeface="+mn-ea"/>
                          <a:ea typeface="+mn-ea"/>
                        </a:rPr>
                        <a:t>段差検知</a:t>
                      </a:r>
                      <a:endParaRPr kumimoji="1" lang="ja-JP" altLang="en-US" sz="700" dirty="0">
                        <a:latin typeface="+mn-ea"/>
                        <a:ea typeface="+mn-ea"/>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9702">
                <a:tc>
                  <a:txBody>
                    <a:bodyPr/>
                    <a:lstStyle/>
                    <a:p>
                      <a:pPr algn="l"/>
                      <a:r>
                        <a:rPr kumimoji="1" lang="ja-JP" altLang="en-US" sz="700" dirty="0" smtClean="0">
                          <a:latin typeface="+mn-ea"/>
                          <a:ea typeface="+mn-ea"/>
                        </a:rPr>
                        <a:t>区画</a:t>
                      </a:r>
                      <a:r>
                        <a:rPr kumimoji="1" lang="en-US" altLang="ja-JP" sz="700" dirty="0" smtClean="0">
                          <a:latin typeface="+mn-ea"/>
                          <a:ea typeface="+mn-ea"/>
                        </a:rPr>
                        <a:t>Ⅱ</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1" lang="ja-JP" altLang="en-US" sz="700" dirty="0" smtClean="0">
                          <a:latin typeface="+mn-ea"/>
                          <a:ea typeface="+mn-ea"/>
                        </a:rPr>
                        <a:t>指定走行（後進）</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ea"/>
                          <a:ea typeface="+mn-ea"/>
                        </a:rPr>
                        <a:t>‐100</a:t>
                      </a:r>
                      <a:endParaRPr kumimoji="1" lang="ja-JP" altLang="en-US" sz="700" dirty="0" smtClean="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ea"/>
                          <a:ea typeface="+mn-ea"/>
                        </a:rPr>
                        <a:t>‐100</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0°</a:t>
                      </a:r>
                      <a:r>
                        <a:rPr kumimoji="1" lang="ja-JP" altLang="en-US" sz="600" dirty="0" smtClean="0">
                          <a:latin typeface="+mn-ea"/>
                          <a:ea typeface="+mn-ea"/>
                        </a:rPr>
                        <a:t>（基準値）</a:t>
                      </a: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700" dirty="0" smtClean="0">
                          <a:latin typeface="+mn-ea"/>
                          <a:ea typeface="+mn-ea"/>
                        </a:rPr>
                        <a:t>距離検知</a:t>
                      </a:r>
                      <a:r>
                        <a:rPr kumimoji="1" lang="en-US" altLang="ja-JP" sz="700" dirty="0" smtClean="0">
                          <a:latin typeface="+mn-lt"/>
                          <a:ea typeface="+mn-ea"/>
                        </a:rPr>
                        <a:t>(-3cm)</a:t>
                      </a:r>
                      <a:endParaRPr kumimoji="1" lang="ja-JP" altLang="en-US" sz="700" dirty="0" smtClean="0">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9702">
                <a:tc>
                  <a:txBody>
                    <a:bodyPr/>
                    <a:lstStyle/>
                    <a:p>
                      <a:pPr algn="l"/>
                      <a:r>
                        <a:rPr kumimoji="1" lang="ja-JP" altLang="en-US" sz="700" dirty="0" smtClean="0">
                          <a:latin typeface="+mn-ea"/>
                          <a:ea typeface="+mn-ea"/>
                        </a:rPr>
                        <a:t>区画</a:t>
                      </a:r>
                      <a:r>
                        <a:rPr kumimoji="1" lang="en-US" altLang="ja-JP" sz="700" dirty="0" smtClean="0">
                          <a:latin typeface="+mn-ea"/>
                          <a:ea typeface="+mn-ea"/>
                        </a:rPr>
                        <a:t>Ⅲ</a:t>
                      </a: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1" lang="ja-JP" altLang="en-US" sz="700" dirty="0" smtClean="0">
                          <a:latin typeface="+mn-ea"/>
                          <a:ea typeface="+mn-ea"/>
                        </a:rPr>
                        <a:t>指定走行（前進）</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100</a:t>
                      </a:r>
                      <a:endParaRPr kumimoji="1" lang="ja-JP" altLang="en-US" sz="700" dirty="0">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100</a:t>
                      </a:r>
                      <a:endParaRPr kumimoji="1" lang="ja-JP" altLang="en-US" sz="700" dirty="0" smtClean="0">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0°</a:t>
                      </a:r>
                      <a:endParaRPr kumimoji="1" lang="ja-JP" altLang="en-US" sz="700" dirty="0">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1" lang="ja-JP" altLang="en-US" sz="700" dirty="0" smtClean="0">
                          <a:latin typeface="+mn-ea"/>
                          <a:ea typeface="+mn-ea"/>
                        </a:rPr>
                        <a:t>距離検知</a:t>
                      </a:r>
                      <a:r>
                        <a:rPr kumimoji="1" lang="en-US" altLang="ja-JP" sz="700" dirty="0" smtClean="0">
                          <a:latin typeface="+mn-lt"/>
                          <a:ea typeface="+mn-ea"/>
                        </a:rPr>
                        <a:t>(5cm)</a:t>
                      </a:r>
                      <a:endParaRPr kumimoji="1" lang="ja-JP" altLang="en-US" sz="700" dirty="0">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9702">
                <a:tc>
                  <a:txBody>
                    <a:bodyPr/>
                    <a:lstStyle/>
                    <a:p>
                      <a:pPr algn="l"/>
                      <a:r>
                        <a:rPr kumimoji="1" lang="ja-JP" altLang="en-US" sz="700" dirty="0" smtClean="0">
                          <a:latin typeface="+mn-ea"/>
                          <a:ea typeface="+mn-ea"/>
                        </a:rPr>
                        <a:t>区画</a:t>
                      </a:r>
                      <a:r>
                        <a:rPr kumimoji="1" lang="en-US" altLang="ja-JP" sz="700" dirty="0" smtClean="0">
                          <a:latin typeface="+mn-ea"/>
                          <a:ea typeface="+mn-ea"/>
                        </a:rPr>
                        <a:t>Ⅳ</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kumimoji="1" lang="ja-JP" altLang="en-US" sz="700" dirty="0" smtClean="0">
                          <a:latin typeface="+mn-ea"/>
                          <a:ea typeface="+mn-ea"/>
                        </a:rPr>
                        <a:t>指定走行</a:t>
                      </a:r>
                      <a:r>
                        <a:rPr kumimoji="1" lang="en-US" altLang="ja-JP" sz="700" dirty="0" smtClean="0">
                          <a:latin typeface="+mn-ea"/>
                          <a:ea typeface="+mn-ea"/>
                        </a:rPr>
                        <a:t>(</a:t>
                      </a:r>
                      <a:r>
                        <a:rPr kumimoji="1" lang="ja-JP" altLang="en-US" sz="700" dirty="0" smtClean="0">
                          <a:latin typeface="+mn-ea"/>
                          <a:ea typeface="+mn-ea"/>
                        </a:rPr>
                        <a:t>停止</a:t>
                      </a:r>
                      <a:r>
                        <a:rPr kumimoji="1" lang="en-US" altLang="ja-JP" sz="700" dirty="0" smtClean="0">
                          <a:latin typeface="+mn-ea"/>
                          <a:ea typeface="+mn-ea"/>
                        </a:rPr>
                        <a:t>)</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0</a:t>
                      </a:r>
                      <a:endParaRPr kumimoji="1" lang="ja-JP" altLang="en-US" sz="700" dirty="0" smtClean="0">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0</a:t>
                      </a:r>
                      <a:endParaRPr kumimoji="1" lang="ja-JP" altLang="en-US" sz="700" dirty="0" smtClean="0">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0°</a:t>
                      </a:r>
                      <a:endParaRPr kumimoji="1" lang="ja-JP" altLang="en-US" sz="700" dirty="0">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700" dirty="0" smtClean="0"/>
                        <a:t>時間検知（</a:t>
                      </a:r>
                      <a:r>
                        <a:rPr kumimoji="1" lang="en-US" altLang="ja-JP" sz="700" dirty="0" smtClean="0"/>
                        <a:t>1s</a:t>
                      </a:r>
                      <a:r>
                        <a:rPr kumimoji="1" lang="ja-JP" altLang="en-US" sz="700" dirty="0" smtClean="0"/>
                        <a:t>）</a:t>
                      </a: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51440">
                <a:tc>
                  <a:txBody>
                    <a:bodyPr/>
                    <a:lstStyle/>
                    <a:p>
                      <a:pPr algn="l"/>
                      <a:r>
                        <a:rPr kumimoji="1" lang="ja-JP" altLang="en-US" sz="700" dirty="0" smtClean="0">
                          <a:latin typeface="+mn-ea"/>
                          <a:ea typeface="+mn-ea"/>
                        </a:rPr>
                        <a:t>区画</a:t>
                      </a:r>
                      <a:r>
                        <a:rPr kumimoji="1" lang="en-US" altLang="ja-JP" sz="700" dirty="0" smtClean="0">
                          <a:latin typeface="+mn-ea"/>
                          <a:ea typeface="+mn-ea"/>
                        </a:rPr>
                        <a:t>Ⅴ</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700" dirty="0" smtClean="0">
                          <a:latin typeface="+mn-ea"/>
                          <a:ea typeface="+mn-ea"/>
                        </a:rPr>
                        <a:t>指定走行（前進）</a:t>
                      </a: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ea"/>
                          <a:ea typeface="+mn-ea"/>
                        </a:rPr>
                        <a:t>20</a:t>
                      </a:r>
                      <a:endParaRPr kumimoji="1" lang="ja-JP" altLang="en-US" sz="700" dirty="0" smtClean="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ea"/>
                          <a:ea typeface="+mn-ea"/>
                        </a:rPr>
                        <a:t>20</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0</a:t>
                      </a:r>
                      <a:r>
                        <a:rPr kumimoji="1" lang="en-US" altLang="ja-JP" sz="800" dirty="0" smtClean="0">
                          <a:latin typeface="+mn-lt"/>
                          <a:ea typeface="+mn-ea"/>
                        </a:rPr>
                        <a:t>°</a:t>
                      </a:r>
                      <a:r>
                        <a:rPr kumimoji="1" lang="ja-JP" altLang="en-US" sz="600" dirty="0" smtClean="0">
                          <a:latin typeface="+mn-ea"/>
                          <a:ea typeface="+mn-ea"/>
                        </a:rPr>
                        <a:t>（基準値）</a:t>
                      </a:r>
                      <a:endParaRPr kumimoji="1" lang="ja-JP" altLang="en-US" sz="6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700" dirty="0" smtClean="0">
                          <a:latin typeface="+mn-ea"/>
                          <a:ea typeface="+mn-ea"/>
                        </a:rPr>
                        <a:t>距離検知</a:t>
                      </a:r>
                      <a:r>
                        <a:rPr kumimoji="1" lang="en-US" altLang="ja-JP" sz="700" dirty="0" smtClean="0">
                          <a:latin typeface="+mn-lt"/>
                          <a:ea typeface="+mn-ea"/>
                        </a:rPr>
                        <a:t>(50cm)</a:t>
                      </a:r>
                      <a:endParaRPr kumimoji="1" lang="ja-JP" altLang="en-US" sz="700" dirty="0" smtClean="0">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8" name="ホームベース 27"/>
          <p:cNvSpPr/>
          <p:nvPr/>
        </p:nvSpPr>
        <p:spPr>
          <a:xfrm>
            <a:off x="6293029" y="6807332"/>
            <a:ext cx="814188" cy="158069"/>
          </a:xfrm>
          <a:prstGeom prst="homePlate">
            <a:avLst>
              <a:gd name="adj" fmla="val 9429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800" b="1" i="1" dirty="0" smtClean="0">
                <a:solidFill>
                  <a:schemeClr val="tx1">
                    <a:lumMod val="95000"/>
                    <a:lumOff val="5000"/>
                  </a:schemeClr>
                </a:solidFill>
                <a:latin typeface="AR P丸ゴシック体M" panose="020B0600010101010101" pitchFamily="50" charset="-128"/>
                <a:ea typeface="AR P丸ゴシック体M" panose="020B0600010101010101" pitchFamily="50" charset="-128"/>
              </a:rPr>
              <a:t>前輪上げ走行へ</a:t>
            </a:r>
            <a:endParaRPr kumimoji="1" lang="ja-JP" altLang="en-US" sz="800" b="1" i="1" dirty="0">
              <a:solidFill>
                <a:schemeClr val="tx1">
                  <a:lumMod val="95000"/>
                  <a:lumOff val="5000"/>
                </a:schemeClr>
              </a:solidFill>
              <a:latin typeface="AR P丸ゴシック体M" panose="020B0600010101010101" pitchFamily="50" charset="-128"/>
              <a:ea typeface="AR P丸ゴシック体M" panose="020B0600010101010101" pitchFamily="50" charset="-128"/>
            </a:endParaRPr>
          </a:p>
        </p:txBody>
      </p:sp>
      <p:graphicFrame>
        <p:nvGraphicFramePr>
          <p:cNvPr id="475" name="表 474"/>
          <p:cNvGraphicFramePr>
            <a:graphicFrameLocks noGrp="1"/>
          </p:cNvGraphicFramePr>
          <p:nvPr>
            <p:extLst/>
          </p:nvPr>
        </p:nvGraphicFramePr>
        <p:xfrm>
          <a:off x="91566" y="8569102"/>
          <a:ext cx="3348104" cy="998760"/>
        </p:xfrm>
        <a:graphic>
          <a:graphicData uri="http://schemas.openxmlformats.org/drawingml/2006/table">
            <a:tbl>
              <a:tblPr firstRow="1" bandRow="1">
                <a:tableStyleId>{5C22544A-7EE6-4342-B048-85BDC9FD1C3A}</a:tableStyleId>
              </a:tblPr>
              <a:tblGrid>
                <a:gridCol w="371373"/>
                <a:gridCol w="805346"/>
                <a:gridCol w="420401"/>
                <a:gridCol w="430531"/>
                <a:gridCol w="582483"/>
                <a:gridCol w="737970"/>
              </a:tblGrid>
              <a:tr h="0">
                <a:tc>
                  <a:txBody>
                    <a:bodyPr/>
                    <a:lstStyle/>
                    <a:p>
                      <a:endParaRPr kumimoji="1" lang="ja-JP" altLang="en-US" sz="700" dirty="0"/>
                    </a:p>
                  </a:txBody>
                  <a:tcPr marL="18000" marR="18000" marT="18000" marB="18000" anchor="ctr" anchorCtr="1">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a:txBody>
                    <a:bodyPr/>
                    <a:lstStyle/>
                    <a:p>
                      <a:r>
                        <a:rPr kumimoji="1" lang="ja-JP" altLang="en-US" sz="700" dirty="0" smtClean="0"/>
                        <a:t>走行方法</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a:txBody>
                    <a:bodyPr/>
                    <a:lstStyle/>
                    <a:p>
                      <a:r>
                        <a:rPr kumimoji="1" lang="ja-JP" altLang="en-US" sz="700" dirty="0" smtClean="0"/>
                        <a:t>右モータ</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a:txBody>
                    <a:bodyPr/>
                    <a:lstStyle/>
                    <a:p>
                      <a:r>
                        <a:rPr kumimoji="1" lang="ja-JP" altLang="en-US" sz="700" dirty="0" smtClean="0"/>
                        <a:t>左モータ</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a:txBody>
                    <a:bodyPr/>
                    <a:lstStyle/>
                    <a:p>
                      <a:r>
                        <a:rPr kumimoji="1" lang="ja-JP" altLang="en-US" sz="700" dirty="0" smtClean="0"/>
                        <a:t>ステアリング</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tcPr>
                </a:tc>
                <a:tc>
                  <a:txBody>
                    <a:bodyPr/>
                    <a:lstStyle/>
                    <a:p>
                      <a:r>
                        <a:rPr kumimoji="1" lang="ja-JP" altLang="en-US" sz="700" dirty="0" smtClean="0"/>
                        <a:t>終了条件</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tcPr>
                </a:tc>
              </a:tr>
              <a:tr h="0">
                <a:tc>
                  <a:txBody>
                    <a:bodyPr/>
                    <a:lstStyle/>
                    <a:p>
                      <a:r>
                        <a:rPr kumimoji="1" lang="ja-JP" altLang="en-US" sz="700" dirty="0" smtClean="0"/>
                        <a:t>区画</a:t>
                      </a:r>
                      <a:r>
                        <a:rPr kumimoji="1" lang="en-US" altLang="ja-JP" sz="700" dirty="0" smtClean="0"/>
                        <a:t>Ⅰ</a:t>
                      </a:r>
                      <a:endParaRPr kumimoji="1" lang="ja-JP" altLang="en-US" sz="700" dirty="0"/>
                    </a:p>
                  </a:txBody>
                  <a:tcPr marL="18000" marR="18000" marT="18000" marB="18000" anchor="ctr" anchorCtr="1">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ライントレース走行</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2">
                  <a:txBody>
                    <a:bodyPr/>
                    <a:lstStyle/>
                    <a:p>
                      <a:r>
                        <a:rPr kumimoji="1" lang="ja-JP" altLang="en-US" sz="700" dirty="0" smtClean="0"/>
                        <a:t>　</a:t>
                      </a:r>
                      <a:r>
                        <a:rPr kumimoji="1" lang="en-US" altLang="ja-JP" sz="700" dirty="0" smtClean="0"/>
                        <a:t>30</a:t>
                      </a:r>
                      <a:r>
                        <a:rPr kumimoji="1" lang="ja-JP" altLang="en-US" sz="700" dirty="0" smtClean="0"/>
                        <a:t>（基準値）</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endParaRPr kumimoji="1" lang="ja-JP" altLang="en-US"/>
                    </a:p>
                  </a:txBody>
                  <a:tcPr/>
                </a:tc>
                <a:tc>
                  <a:txBody>
                    <a:bodyPr/>
                    <a:lstStyle/>
                    <a:p>
                      <a:r>
                        <a:rPr kumimoji="1" lang="en-US" altLang="ja-JP" sz="700" dirty="0" smtClean="0"/>
                        <a:t>0°</a:t>
                      </a:r>
                      <a:r>
                        <a:rPr kumimoji="1" lang="ja-JP" altLang="en-US" sz="700" dirty="0" smtClean="0"/>
                        <a:t>（基準値）</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速度検知（減速）</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r>
              <a:tr h="0">
                <a:tc>
                  <a:txBody>
                    <a:bodyPr/>
                    <a:lstStyle/>
                    <a:p>
                      <a:r>
                        <a:rPr kumimoji="1" lang="ja-JP" altLang="en-US" sz="700" dirty="0" smtClean="0"/>
                        <a:t>区画</a:t>
                      </a:r>
                      <a:r>
                        <a:rPr kumimoji="1" lang="en-US" altLang="ja-JP" sz="700" dirty="0" smtClean="0"/>
                        <a:t>Ⅱ</a:t>
                      </a:r>
                      <a:endParaRPr kumimoji="1" lang="ja-JP" altLang="en-US" sz="700" dirty="0"/>
                    </a:p>
                  </a:txBody>
                  <a:tcPr marL="18000" marR="18000" marT="18000" marB="18000" anchor="ctr" anchorCtr="1">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指定走行（停止）</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altLang="ja-JP" sz="700" dirty="0" smtClean="0"/>
                        <a:t>0</a:t>
                      </a:r>
                      <a:endParaRPr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altLang="ja-JP" sz="700" dirty="0" smtClean="0"/>
                        <a:t>0</a:t>
                      </a:r>
                      <a:endParaRPr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　</a:t>
                      </a:r>
                      <a:r>
                        <a:rPr kumimoji="1" lang="en-US" altLang="ja-JP" sz="700" dirty="0" smtClean="0"/>
                        <a:t>0°</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時間検知（</a:t>
                      </a:r>
                      <a:r>
                        <a:rPr kumimoji="1" lang="en-US" altLang="ja-JP" sz="700" dirty="0" smtClean="0"/>
                        <a:t>1s</a:t>
                      </a:r>
                      <a:r>
                        <a:rPr kumimoji="1" lang="ja-JP" altLang="en-US" sz="700" dirty="0" smtClean="0"/>
                        <a:t>）</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r>
              <a:tr h="0">
                <a:tc>
                  <a:txBody>
                    <a:bodyPr/>
                    <a:lstStyle/>
                    <a:p>
                      <a:r>
                        <a:rPr kumimoji="1" lang="ja-JP" altLang="en-US" sz="700" dirty="0" smtClean="0"/>
                        <a:t>区画</a:t>
                      </a:r>
                      <a:r>
                        <a:rPr kumimoji="1" lang="en-US" altLang="ja-JP" sz="700" dirty="0" smtClean="0"/>
                        <a:t>Ⅲ</a:t>
                      </a:r>
                      <a:endParaRPr kumimoji="1" lang="ja-JP" altLang="en-US" sz="700" dirty="0"/>
                    </a:p>
                  </a:txBody>
                  <a:tcPr marL="18000" marR="18000" marT="18000" marB="18000" anchor="ctr" anchorCtr="1">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指定走行（前進）</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en-US" altLang="ja-JP" sz="700" dirty="0" smtClean="0"/>
                        <a:t>30</a:t>
                      </a:r>
                      <a:r>
                        <a:rPr kumimoji="1" lang="ja-JP" altLang="en-US" sz="700" dirty="0" smtClean="0"/>
                        <a:t>（加速）</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en-US" altLang="ja-JP" sz="700" dirty="0" smtClean="0"/>
                        <a:t>30</a:t>
                      </a:r>
                      <a:r>
                        <a:rPr kumimoji="1" lang="ja-JP" altLang="en-US" sz="700" dirty="0" smtClean="0"/>
                        <a:t>（加速）</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　</a:t>
                      </a:r>
                      <a:r>
                        <a:rPr kumimoji="1" lang="en-US" altLang="ja-JP" sz="700" dirty="0" smtClean="0"/>
                        <a:t>0°</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距離検知（</a:t>
                      </a:r>
                      <a:r>
                        <a:rPr kumimoji="1" lang="en-US" altLang="ja-JP" sz="700" dirty="0" smtClean="0"/>
                        <a:t>5cm</a:t>
                      </a:r>
                      <a:r>
                        <a:rPr kumimoji="1" lang="ja-JP" altLang="en-US" sz="700" dirty="0" smtClean="0"/>
                        <a:t>）</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r>
              <a:tr h="0">
                <a:tc>
                  <a:txBody>
                    <a:bodyPr/>
                    <a:lstStyle/>
                    <a:p>
                      <a:r>
                        <a:rPr kumimoji="1" lang="ja-JP" altLang="en-US" sz="700" dirty="0" smtClean="0"/>
                        <a:t>区画</a:t>
                      </a:r>
                      <a:r>
                        <a:rPr kumimoji="1" lang="en-US" altLang="ja-JP" sz="700" dirty="0" smtClean="0"/>
                        <a:t>Ⅳ</a:t>
                      </a:r>
                      <a:endParaRPr kumimoji="1" lang="ja-JP" altLang="en-US" sz="700" dirty="0"/>
                    </a:p>
                  </a:txBody>
                  <a:tcPr marL="18000" marR="18000" marT="18000" marB="18000" anchor="ctr" anchorCtr="1">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ライントレース走行</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2">
                  <a:txBody>
                    <a:bodyPr/>
                    <a:lstStyle/>
                    <a:p>
                      <a:r>
                        <a:rPr kumimoji="1" lang="ja-JP" altLang="en-US" sz="700" dirty="0" smtClean="0"/>
                        <a:t>　</a:t>
                      </a:r>
                      <a:r>
                        <a:rPr kumimoji="1" lang="en-US" altLang="ja-JP" sz="700" dirty="0" smtClean="0"/>
                        <a:t>30</a:t>
                      </a:r>
                      <a:r>
                        <a:rPr kumimoji="1" lang="ja-JP" altLang="en-US" sz="700" dirty="0" smtClean="0"/>
                        <a:t>（基準値）</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endParaRPr kumimoji="1" lang="ja-JP" altLang="en-US"/>
                    </a:p>
                  </a:txBody>
                  <a:tcPr/>
                </a:tc>
                <a:tc>
                  <a:txBody>
                    <a:bodyPr/>
                    <a:lstStyle/>
                    <a:p>
                      <a:r>
                        <a:rPr kumimoji="1" lang="en-US" altLang="ja-JP" sz="700" dirty="0" smtClean="0"/>
                        <a:t>0°</a:t>
                      </a:r>
                      <a:r>
                        <a:rPr kumimoji="1" lang="ja-JP" altLang="en-US" sz="700" dirty="0" smtClean="0"/>
                        <a:t>（基準値）</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距離検知（</a:t>
                      </a:r>
                      <a:r>
                        <a:rPr kumimoji="1" lang="en-US" altLang="ja-JP" sz="700" dirty="0" smtClean="0"/>
                        <a:t>30cm</a:t>
                      </a:r>
                      <a:r>
                        <a:rPr kumimoji="1" lang="ja-JP" altLang="en-US" sz="700" dirty="0" smtClean="0"/>
                        <a:t>）</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r>
              <a:tr h="0">
                <a:tc>
                  <a:txBody>
                    <a:bodyPr/>
                    <a:lstStyle/>
                    <a:p>
                      <a:r>
                        <a:rPr kumimoji="1" lang="ja-JP" altLang="en-US" sz="700" dirty="0" smtClean="0"/>
                        <a:t>区画</a:t>
                      </a:r>
                      <a:r>
                        <a:rPr kumimoji="1" lang="en-US" altLang="ja-JP" sz="700" dirty="0" smtClean="0"/>
                        <a:t>Ⅴ</a:t>
                      </a:r>
                      <a:endParaRPr kumimoji="1" lang="ja-JP" altLang="en-US" sz="700" dirty="0"/>
                    </a:p>
                  </a:txBody>
                  <a:tcPr marL="18000" marR="18000" marT="18000" marB="18000" anchor="ctr" anchorCtr="1">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指定走行（）</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en-US" altLang="ja-JP" sz="700" dirty="0" smtClean="0"/>
                        <a:t>10</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en-US" altLang="ja-JP" sz="700" dirty="0" smtClean="0"/>
                        <a:t>40</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en-US" altLang="ja-JP" sz="700" dirty="0" smtClean="0"/>
                        <a:t>45°</a:t>
                      </a:r>
                      <a:r>
                        <a:rPr kumimoji="1" lang="ja-JP" altLang="en-US" sz="700" dirty="0" smtClean="0"/>
                        <a:t>（右）</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kumimoji="1" lang="ja-JP" altLang="en-US" sz="700" dirty="0" smtClean="0"/>
                        <a:t>方向検知（</a:t>
                      </a:r>
                      <a:r>
                        <a:rPr kumimoji="1" lang="en-US" altLang="ja-JP" sz="700" dirty="0" smtClean="0"/>
                        <a:t>90°</a:t>
                      </a:r>
                      <a:r>
                        <a:rPr kumimoji="1" lang="ja-JP" altLang="en-US" sz="700" dirty="0" smtClean="0"/>
                        <a:t>）</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r>
              <a:tr h="0">
                <a:tc>
                  <a:txBody>
                    <a:bodyPr/>
                    <a:lstStyle/>
                    <a:p>
                      <a:r>
                        <a:rPr kumimoji="1" lang="ja-JP" altLang="en-US" sz="700" dirty="0" smtClean="0"/>
                        <a:t>区画</a:t>
                      </a:r>
                      <a:r>
                        <a:rPr kumimoji="1" lang="en-US" altLang="ja-JP" sz="700" dirty="0" smtClean="0"/>
                        <a:t>Ⅵ</a:t>
                      </a:r>
                      <a:endParaRPr kumimoji="1" lang="ja-JP" altLang="en-US" sz="700" dirty="0"/>
                    </a:p>
                  </a:txBody>
                  <a:tcPr marL="18000" marR="18000" marT="18000" marB="18000" anchor="ctr" anchorCtr="1">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tcPr>
                </a:tc>
                <a:tc>
                  <a:txBody>
                    <a:bodyPr/>
                    <a:lstStyle/>
                    <a:p>
                      <a:r>
                        <a:rPr kumimoji="1" lang="ja-JP" altLang="en-US" sz="700" dirty="0" smtClean="0"/>
                        <a:t>ライントレース走行</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tcPr>
                </a:tc>
                <a:tc gridSpan="2">
                  <a:txBody>
                    <a:bodyPr/>
                    <a:lstStyle/>
                    <a:p>
                      <a:r>
                        <a:rPr kumimoji="1" lang="ja-JP" altLang="en-US" sz="700" dirty="0" smtClean="0"/>
                        <a:t>　</a:t>
                      </a:r>
                      <a:r>
                        <a:rPr kumimoji="1" lang="en-US" altLang="ja-JP" sz="700" dirty="0" smtClean="0"/>
                        <a:t>30</a:t>
                      </a:r>
                      <a:r>
                        <a:rPr kumimoji="1" lang="ja-JP" altLang="en-US" sz="700" dirty="0" smtClean="0"/>
                        <a:t>（基準値）</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tcPr>
                </a:tc>
                <a:tc hMerge="1">
                  <a:txBody>
                    <a:bodyPr/>
                    <a:lstStyle/>
                    <a:p>
                      <a:endParaRPr kumimoji="1" lang="ja-JP" altLang="en-US"/>
                    </a:p>
                  </a:txBody>
                  <a:tcPr/>
                </a:tc>
                <a:tc>
                  <a:txBody>
                    <a:bodyPr/>
                    <a:lstStyle/>
                    <a:p>
                      <a:r>
                        <a:rPr kumimoji="1" lang="en-US" altLang="ja-JP" sz="700" dirty="0" smtClean="0"/>
                        <a:t>0°</a:t>
                      </a:r>
                      <a:r>
                        <a:rPr kumimoji="1" lang="ja-JP" altLang="en-US" sz="700" dirty="0" smtClean="0"/>
                        <a:t>（基準値）</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tcPr>
                </a:tc>
                <a:tc>
                  <a:txBody>
                    <a:bodyPr/>
                    <a:lstStyle/>
                    <a:p>
                      <a:r>
                        <a:rPr kumimoji="1" lang="ja-JP" altLang="en-US" sz="700" dirty="0" smtClean="0"/>
                        <a:t>距離検知（</a:t>
                      </a:r>
                      <a:r>
                        <a:rPr kumimoji="1" lang="en-US" altLang="ja-JP" sz="700" dirty="0" smtClean="0"/>
                        <a:t>30cm</a:t>
                      </a:r>
                      <a:r>
                        <a:rPr kumimoji="1" lang="ja-JP" altLang="en-US" sz="700" dirty="0" smtClean="0"/>
                        <a:t>）</a:t>
                      </a:r>
                      <a:endParaRPr kumimoji="1" lang="ja-JP" altLang="en-US" sz="700" dirty="0"/>
                    </a:p>
                  </a:txBody>
                  <a:tcPr marL="18000" marR="18000" marT="18000" marB="18000" anchor="ctr" anchorCtr="1">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tcPr>
                </a:tc>
              </a:tr>
            </a:tbl>
          </a:graphicData>
        </a:graphic>
      </p:graphicFrame>
      <p:grpSp>
        <p:nvGrpSpPr>
          <p:cNvPr id="547" name="グループ化 546"/>
          <p:cNvGrpSpPr/>
          <p:nvPr/>
        </p:nvGrpSpPr>
        <p:grpSpPr>
          <a:xfrm flipV="1">
            <a:off x="415820" y="8140419"/>
            <a:ext cx="492795" cy="237045"/>
            <a:chOff x="4274618" y="4714875"/>
            <a:chExt cx="2754832" cy="1903680"/>
          </a:xfrm>
        </p:grpSpPr>
        <p:grpSp>
          <p:nvGrpSpPr>
            <p:cNvPr id="548" name="グループ化 547"/>
            <p:cNvGrpSpPr/>
            <p:nvPr/>
          </p:nvGrpSpPr>
          <p:grpSpPr>
            <a:xfrm>
              <a:off x="4274618" y="4714875"/>
              <a:ext cx="2754832" cy="1903680"/>
              <a:chOff x="4274618" y="4714875"/>
              <a:chExt cx="2754832" cy="1903680"/>
            </a:xfrm>
          </p:grpSpPr>
          <p:sp>
            <p:nvSpPr>
              <p:cNvPr id="550" name="正方形/長方形 549"/>
              <p:cNvSpPr/>
              <p:nvPr/>
            </p:nvSpPr>
            <p:spPr>
              <a:xfrm>
                <a:off x="4274618" y="5532705"/>
                <a:ext cx="1700441" cy="1085850"/>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1" name="正方形/長方形 550"/>
              <p:cNvSpPr/>
              <p:nvPr/>
            </p:nvSpPr>
            <p:spPr>
              <a:xfrm>
                <a:off x="5969442" y="4714875"/>
                <a:ext cx="1060008" cy="1903680"/>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2" name="正方形/長方形 551"/>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3" name="正方形/長方形 552"/>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9" name="正方形/長方形 548"/>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54" name="図 553"/>
          <p:cNvPicPr>
            <a:picLocks noChangeAspect="1"/>
          </p:cNvPicPr>
          <p:nvPr/>
        </p:nvPicPr>
        <p:blipFill>
          <a:blip r:embed="rId11"/>
          <a:stretch>
            <a:fillRect/>
          </a:stretch>
        </p:blipFill>
        <p:spPr>
          <a:xfrm>
            <a:off x="214301" y="8036727"/>
            <a:ext cx="292272" cy="228002"/>
          </a:xfrm>
          <a:prstGeom prst="rect">
            <a:avLst/>
          </a:prstGeom>
        </p:spPr>
      </p:pic>
      <p:grpSp>
        <p:nvGrpSpPr>
          <p:cNvPr id="556" name="グループ化 555"/>
          <p:cNvGrpSpPr/>
          <p:nvPr/>
        </p:nvGrpSpPr>
        <p:grpSpPr>
          <a:xfrm flipV="1">
            <a:off x="1043456" y="8139852"/>
            <a:ext cx="492795" cy="237045"/>
            <a:chOff x="4274618" y="4714875"/>
            <a:chExt cx="2754832" cy="1903680"/>
          </a:xfrm>
        </p:grpSpPr>
        <p:grpSp>
          <p:nvGrpSpPr>
            <p:cNvPr id="557" name="グループ化 556"/>
            <p:cNvGrpSpPr/>
            <p:nvPr/>
          </p:nvGrpSpPr>
          <p:grpSpPr>
            <a:xfrm>
              <a:off x="4274618" y="4714875"/>
              <a:ext cx="2754832" cy="1903680"/>
              <a:chOff x="4274618" y="4714875"/>
              <a:chExt cx="2754832" cy="1903680"/>
            </a:xfrm>
          </p:grpSpPr>
          <p:sp>
            <p:nvSpPr>
              <p:cNvPr id="559" name="正方形/長方形 558"/>
              <p:cNvSpPr/>
              <p:nvPr/>
            </p:nvSpPr>
            <p:spPr>
              <a:xfrm>
                <a:off x="4274618" y="5532705"/>
                <a:ext cx="1700441" cy="1085850"/>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0" name="正方形/長方形 559"/>
              <p:cNvSpPr/>
              <p:nvPr/>
            </p:nvSpPr>
            <p:spPr>
              <a:xfrm>
                <a:off x="5969442" y="4714875"/>
                <a:ext cx="1060008" cy="1903680"/>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1" name="正方形/長方形 560"/>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2" name="正方形/長方形 561"/>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58" name="正方形/長方形 557"/>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5" name="グループ化 614"/>
          <p:cNvGrpSpPr/>
          <p:nvPr/>
        </p:nvGrpSpPr>
        <p:grpSpPr>
          <a:xfrm rot="13444370">
            <a:off x="1238200" y="8195059"/>
            <a:ext cx="291205" cy="84894"/>
            <a:chOff x="-224554" y="126101"/>
            <a:chExt cx="6856974" cy="2731496"/>
          </a:xfrm>
        </p:grpSpPr>
        <p:grpSp>
          <p:nvGrpSpPr>
            <p:cNvPr id="616" name="グループ化 615"/>
            <p:cNvGrpSpPr/>
            <p:nvPr/>
          </p:nvGrpSpPr>
          <p:grpSpPr>
            <a:xfrm rot="16200000">
              <a:off x="1719446" y="-1817899"/>
              <a:ext cx="2731496" cy="6619495"/>
              <a:chOff x="1263335" y="-124691"/>
              <a:chExt cx="2731496" cy="6722339"/>
            </a:xfrm>
          </p:grpSpPr>
          <p:sp>
            <p:nvSpPr>
              <p:cNvPr id="619" name="角丸四角形 618"/>
              <p:cNvSpPr/>
              <p:nvPr/>
            </p:nvSpPr>
            <p:spPr>
              <a:xfrm>
                <a:off x="2046423" y="240252"/>
                <a:ext cx="1086613" cy="1828800"/>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0" name="角丸四角形 619"/>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1" name="角丸四角形 620"/>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2" name="角丸四角形 621"/>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3" name="片側の 2 つの角を切り取った四角形 622"/>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4" name="片側の 2 つの角を切り取った四角形 623"/>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5" name="正方形/長方形 624"/>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6" name="正方形/長方形 625"/>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7" name="角丸四角形 626"/>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8" name="角丸四角形 627"/>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9" name="角丸四角形 628"/>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0" name="正方形/長方形 629"/>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1" name="1 つの角を丸めた四角形 630"/>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2" name="1 つの角を丸めた四角形 631"/>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3" name="1 つの角を丸めた四角形 632"/>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4" name="1 つの角を丸めた四角形 633"/>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5" name="グループ化 634"/>
              <p:cNvGrpSpPr/>
              <p:nvPr/>
            </p:nvGrpSpPr>
            <p:grpSpPr>
              <a:xfrm>
                <a:off x="2903119" y="2410131"/>
                <a:ext cx="629363" cy="629363"/>
                <a:chOff x="2911236" y="2165787"/>
                <a:chExt cx="863704" cy="863704"/>
              </a:xfrm>
            </p:grpSpPr>
            <p:sp>
              <p:nvSpPr>
                <p:cNvPr id="639" name="角丸四角形 638"/>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0" name="ブローチ 639"/>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36" name="角丸四角形 635"/>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7" name="角丸四角形 636"/>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8" name="角丸四角形 637"/>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7" name="円/楕円 616"/>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8" name="弦 617"/>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1" name="グループ化 640"/>
          <p:cNvGrpSpPr/>
          <p:nvPr/>
        </p:nvGrpSpPr>
        <p:grpSpPr>
          <a:xfrm flipV="1">
            <a:off x="1650515" y="8145392"/>
            <a:ext cx="492795" cy="237045"/>
            <a:chOff x="4274618" y="4714875"/>
            <a:chExt cx="2754832" cy="1903680"/>
          </a:xfrm>
        </p:grpSpPr>
        <p:grpSp>
          <p:nvGrpSpPr>
            <p:cNvPr id="642" name="グループ化 641"/>
            <p:cNvGrpSpPr/>
            <p:nvPr/>
          </p:nvGrpSpPr>
          <p:grpSpPr>
            <a:xfrm>
              <a:off x="4274618" y="4714875"/>
              <a:ext cx="2754832" cy="1903680"/>
              <a:chOff x="4274618" y="4714875"/>
              <a:chExt cx="2754832" cy="1903680"/>
            </a:xfrm>
          </p:grpSpPr>
          <p:sp>
            <p:nvSpPr>
              <p:cNvPr id="644" name="正方形/長方形 643"/>
              <p:cNvSpPr/>
              <p:nvPr/>
            </p:nvSpPr>
            <p:spPr>
              <a:xfrm>
                <a:off x="4274618" y="5532705"/>
                <a:ext cx="1700441" cy="1085850"/>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5" name="正方形/長方形 644"/>
              <p:cNvSpPr/>
              <p:nvPr/>
            </p:nvSpPr>
            <p:spPr>
              <a:xfrm>
                <a:off x="5969442" y="4714875"/>
                <a:ext cx="1060008" cy="1903680"/>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6" name="正方形/長方形 645"/>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7" name="正方形/長方形 646"/>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3" name="正方形/長方形 642"/>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8" name="グループ化 647"/>
          <p:cNvGrpSpPr/>
          <p:nvPr/>
        </p:nvGrpSpPr>
        <p:grpSpPr>
          <a:xfrm rot="16200000">
            <a:off x="1903661" y="8359118"/>
            <a:ext cx="291205" cy="84894"/>
            <a:chOff x="-224554" y="126101"/>
            <a:chExt cx="6856974" cy="2731496"/>
          </a:xfrm>
        </p:grpSpPr>
        <p:grpSp>
          <p:nvGrpSpPr>
            <p:cNvPr id="649" name="グループ化 648"/>
            <p:cNvGrpSpPr/>
            <p:nvPr/>
          </p:nvGrpSpPr>
          <p:grpSpPr>
            <a:xfrm rot="16200000">
              <a:off x="1719446" y="-1817899"/>
              <a:ext cx="2731496" cy="6619495"/>
              <a:chOff x="1263335" y="-124691"/>
              <a:chExt cx="2731496" cy="6722339"/>
            </a:xfrm>
          </p:grpSpPr>
          <p:sp>
            <p:nvSpPr>
              <p:cNvPr id="652" name="角丸四角形 651"/>
              <p:cNvSpPr/>
              <p:nvPr/>
            </p:nvSpPr>
            <p:spPr>
              <a:xfrm>
                <a:off x="2046423" y="240252"/>
                <a:ext cx="1086613" cy="1828800"/>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3" name="角丸四角形 652"/>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4" name="角丸四角形 653"/>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5" name="角丸四角形 654"/>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6" name="片側の 2 つの角を切り取った四角形 655"/>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7" name="片側の 2 つの角を切り取った四角形 656"/>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8" name="正方形/長方形 657"/>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9" name="正方形/長方形 658"/>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0" name="角丸四角形 659"/>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1" name="角丸四角形 660"/>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2" name="角丸四角形 661"/>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3" name="正方形/長方形 662"/>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4" name="1 つの角を丸めた四角形 663"/>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5" name="1 つの角を丸めた四角形 664"/>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6" name="1 つの角を丸めた四角形 665"/>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7" name="1 つの角を丸めた四角形 666"/>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68" name="グループ化 667"/>
              <p:cNvGrpSpPr/>
              <p:nvPr/>
            </p:nvGrpSpPr>
            <p:grpSpPr>
              <a:xfrm>
                <a:off x="2903119" y="2410131"/>
                <a:ext cx="629363" cy="629363"/>
                <a:chOff x="2911236" y="2165787"/>
                <a:chExt cx="863704" cy="863704"/>
              </a:xfrm>
            </p:grpSpPr>
            <p:sp>
              <p:nvSpPr>
                <p:cNvPr id="672" name="角丸四角形 671"/>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3" name="ブローチ 672"/>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9" name="角丸四角形 668"/>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0" name="角丸四角形 669"/>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1" name="角丸四角形 670"/>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50" name="円/楕円 649"/>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1" name="弦 650"/>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p:cNvSpPr txBox="1"/>
          <p:nvPr/>
        </p:nvSpPr>
        <p:spPr>
          <a:xfrm>
            <a:off x="291429" y="8283101"/>
            <a:ext cx="300082" cy="173427"/>
          </a:xfrm>
          <a:prstGeom prst="rect">
            <a:avLst/>
          </a:prstGeom>
          <a:noFill/>
        </p:spPr>
        <p:txBody>
          <a:bodyPr wrap="none" rtlCol="0">
            <a:spAutoFit/>
          </a:bodyPr>
          <a:lstStyle/>
          <a:p>
            <a:r>
              <a:rPr kumimoji="1" lang="en-US" altLang="ja-JP" sz="900" dirty="0" smtClean="0"/>
              <a:t>Ⅰ</a:t>
            </a:r>
            <a:endParaRPr kumimoji="1" lang="ja-JP" altLang="en-US" sz="900" dirty="0"/>
          </a:p>
        </p:txBody>
      </p:sp>
      <p:sp>
        <p:nvSpPr>
          <p:cNvPr id="20" name="正方形/長方形 19"/>
          <p:cNvSpPr/>
          <p:nvPr/>
        </p:nvSpPr>
        <p:spPr>
          <a:xfrm>
            <a:off x="6489293" y="4538990"/>
            <a:ext cx="184731" cy="523220"/>
          </a:xfrm>
          <a:prstGeom prst="rect">
            <a:avLst/>
          </a:prstGeom>
        </p:spPr>
        <p:txBody>
          <a:bodyPr wrap="none">
            <a:spAutoFit/>
          </a:bodyPr>
          <a:lstStyle/>
          <a:p>
            <a:endParaRPr lang="ja-JP" altLang="en-US" sz="2800" dirty="0"/>
          </a:p>
        </p:txBody>
      </p:sp>
      <p:sp>
        <p:nvSpPr>
          <p:cNvPr id="26" name="正方形/長方形 25"/>
          <p:cNvSpPr/>
          <p:nvPr/>
        </p:nvSpPr>
        <p:spPr>
          <a:xfrm>
            <a:off x="972481" y="8282914"/>
            <a:ext cx="300082" cy="173427"/>
          </a:xfrm>
          <a:prstGeom prst="rect">
            <a:avLst/>
          </a:prstGeom>
        </p:spPr>
        <p:txBody>
          <a:bodyPr wrap="none">
            <a:spAutoFit/>
          </a:bodyPr>
          <a:lstStyle/>
          <a:p>
            <a:r>
              <a:rPr lang="en-US" altLang="ja-JP" sz="900" dirty="0" smtClean="0"/>
              <a:t>Ⅴ</a:t>
            </a:r>
            <a:endParaRPr lang="ja-JP" altLang="en-US" sz="900" dirty="0"/>
          </a:p>
        </p:txBody>
      </p:sp>
      <p:sp>
        <p:nvSpPr>
          <p:cNvPr id="34" name="テキスト ボックス 33"/>
          <p:cNvSpPr txBox="1"/>
          <p:nvPr/>
        </p:nvSpPr>
        <p:spPr>
          <a:xfrm>
            <a:off x="1600185" y="8282351"/>
            <a:ext cx="300082" cy="173427"/>
          </a:xfrm>
          <a:prstGeom prst="rect">
            <a:avLst/>
          </a:prstGeom>
          <a:noFill/>
        </p:spPr>
        <p:txBody>
          <a:bodyPr wrap="none" rtlCol="0">
            <a:spAutoFit/>
          </a:bodyPr>
          <a:lstStyle/>
          <a:p>
            <a:r>
              <a:rPr kumimoji="1" lang="en-US" altLang="ja-JP" sz="900" dirty="0" smtClean="0"/>
              <a:t>Ⅵ</a:t>
            </a:r>
            <a:endParaRPr kumimoji="1" lang="ja-JP" altLang="en-US" sz="900" dirty="0"/>
          </a:p>
        </p:txBody>
      </p:sp>
      <p:cxnSp>
        <p:nvCxnSpPr>
          <p:cNvPr id="503" name="直線コネクタ 502"/>
          <p:cNvCxnSpPr/>
          <p:nvPr/>
        </p:nvCxnSpPr>
        <p:spPr>
          <a:xfrm>
            <a:off x="7127599" y="4881729"/>
            <a:ext cx="1" cy="47194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04" name="グループ化 503"/>
          <p:cNvGrpSpPr/>
          <p:nvPr/>
        </p:nvGrpSpPr>
        <p:grpSpPr>
          <a:xfrm rot="5400000">
            <a:off x="10242278" y="8950489"/>
            <a:ext cx="301372" cy="128433"/>
            <a:chOff x="-224554" y="126101"/>
            <a:chExt cx="6856974" cy="2731496"/>
          </a:xfrm>
        </p:grpSpPr>
        <p:grpSp>
          <p:nvGrpSpPr>
            <p:cNvPr id="505" name="グループ化 504"/>
            <p:cNvGrpSpPr/>
            <p:nvPr/>
          </p:nvGrpSpPr>
          <p:grpSpPr>
            <a:xfrm rot="16200000">
              <a:off x="1719446" y="-1817899"/>
              <a:ext cx="2731496" cy="6619495"/>
              <a:chOff x="1263335" y="-124691"/>
              <a:chExt cx="2731496" cy="6722339"/>
            </a:xfrm>
          </p:grpSpPr>
          <p:sp>
            <p:nvSpPr>
              <p:cNvPr id="508" name="角丸四角形 507"/>
              <p:cNvSpPr/>
              <p:nvPr/>
            </p:nvSpPr>
            <p:spPr>
              <a:xfrm>
                <a:off x="2046423" y="240252"/>
                <a:ext cx="1086613" cy="1828800"/>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09" name="角丸四角形 508"/>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0" name="角丸四角形 509"/>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1" name="角丸四角形 510"/>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2" name="片側の 2 つの角を切り取った四角形 511"/>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3" name="片側の 2 つの角を切り取った四角形 512"/>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4" name="正方形/長方形 513"/>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5" name="正方形/長方形 514"/>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6" name="角丸四角形 515"/>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7" name="角丸四角形 516"/>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8" name="角丸四角形 517"/>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19" name="正方形/長方形 518"/>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20" name="1 つの角を丸めた四角形 519"/>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21" name="1 つの角を丸めた四角形 520"/>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22" name="1 つの角を丸めた四角形 521"/>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23" name="1 つの角を丸めた四角形 522"/>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524" name="グループ化 523"/>
              <p:cNvGrpSpPr/>
              <p:nvPr/>
            </p:nvGrpSpPr>
            <p:grpSpPr>
              <a:xfrm>
                <a:off x="2903119" y="2410131"/>
                <a:ext cx="629363" cy="629363"/>
                <a:chOff x="2911236" y="2165787"/>
                <a:chExt cx="863704" cy="863704"/>
              </a:xfrm>
            </p:grpSpPr>
            <p:sp>
              <p:nvSpPr>
                <p:cNvPr id="528" name="角丸四角形 527"/>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29" name="ブローチ 528"/>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525" name="角丸四角形 524"/>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26" name="角丸四角形 525"/>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27" name="角丸四角形 526"/>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506" name="円/楕円 505"/>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07" name="弦 506"/>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571" name="右矢印 570"/>
          <p:cNvSpPr/>
          <p:nvPr/>
        </p:nvSpPr>
        <p:spPr>
          <a:xfrm rot="16200000">
            <a:off x="10334832" y="8145118"/>
            <a:ext cx="125318" cy="134160"/>
          </a:xfrm>
          <a:prstGeom prst="rightArrow">
            <a:avLst>
              <a:gd name="adj1" fmla="val 57580"/>
              <a:gd name="adj2" fmla="val 50000"/>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72" name="右矢印 571"/>
          <p:cNvSpPr/>
          <p:nvPr/>
        </p:nvSpPr>
        <p:spPr>
          <a:xfrm rot="1953502" flipH="1">
            <a:off x="9729776" y="8365130"/>
            <a:ext cx="261991" cy="136840"/>
          </a:xfrm>
          <a:prstGeom prst="rightArrow">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573" name="グループ化 572"/>
          <p:cNvGrpSpPr/>
          <p:nvPr/>
        </p:nvGrpSpPr>
        <p:grpSpPr>
          <a:xfrm>
            <a:off x="9013697" y="7883407"/>
            <a:ext cx="693642" cy="486674"/>
            <a:chOff x="10303195" y="4123989"/>
            <a:chExt cx="693642" cy="486674"/>
          </a:xfrm>
        </p:grpSpPr>
        <p:grpSp>
          <p:nvGrpSpPr>
            <p:cNvPr id="574" name="グループ化 573"/>
            <p:cNvGrpSpPr/>
            <p:nvPr/>
          </p:nvGrpSpPr>
          <p:grpSpPr>
            <a:xfrm>
              <a:off x="10303195" y="4142536"/>
              <a:ext cx="693642" cy="468127"/>
              <a:chOff x="7354735" y="3529013"/>
              <a:chExt cx="4518178" cy="3049240"/>
            </a:xfrm>
          </p:grpSpPr>
          <p:sp>
            <p:nvSpPr>
              <p:cNvPr id="605" name="角丸四角形 604"/>
              <p:cNvSpPr/>
              <p:nvPr/>
            </p:nvSpPr>
            <p:spPr>
              <a:xfrm>
                <a:off x="7354735" y="3529013"/>
                <a:ext cx="4518178" cy="3049240"/>
              </a:xfrm>
              <a:prstGeom prst="roundRect">
                <a:avLst/>
              </a:prstGeom>
              <a:solidFill>
                <a:schemeClr val="accent5">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06" name="角丸四角形 605"/>
              <p:cNvSpPr/>
              <p:nvPr/>
            </p:nvSpPr>
            <p:spPr>
              <a:xfrm>
                <a:off x="7548442" y="3698635"/>
                <a:ext cx="4153020" cy="267757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07" name="正方形/長方形 606"/>
              <p:cNvSpPr/>
              <p:nvPr/>
            </p:nvSpPr>
            <p:spPr>
              <a:xfrm>
                <a:off x="8727999" y="3698154"/>
                <a:ext cx="1771650" cy="2678051"/>
              </a:xfrm>
              <a:prstGeom prst="rect">
                <a:avLst/>
              </a:prstGeom>
              <a:blipFill>
                <a:blip r:embed="rId7"/>
                <a:tile tx="0" ty="0" sx="100000" sy="100000" flip="none" algn="tl"/>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608" name="直線コネクタ 607"/>
              <p:cNvCxnSpPr/>
              <p:nvPr/>
            </p:nvCxnSpPr>
            <p:spPr>
              <a:xfrm>
                <a:off x="9613826" y="3712923"/>
                <a:ext cx="0" cy="2663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5" name="グループ化 574"/>
            <p:cNvGrpSpPr/>
            <p:nvPr/>
          </p:nvGrpSpPr>
          <p:grpSpPr>
            <a:xfrm rot="5400000">
              <a:off x="10499186" y="4291725"/>
              <a:ext cx="301372" cy="128433"/>
              <a:chOff x="-224554" y="126101"/>
              <a:chExt cx="6856974" cy="2731496"/>
            </a:xfrm>
          </p:grpSpPr>
          <p:grpSp>
            <p:nvGrpSpPr>
              <p:cNvPr id="580" name="グループ化 579"/>
              <p:cNvGrpSpPr/>
              <p:nvPr/>
            </p:nvGrpSpPr>
            <p:grpSpPr>
              <a:xfrm rot="16200000">
                <a:off x="1719446" y="-1817899"/>
                <a:ext cx="2731496" cy="6619495"/>
                <a:chOff x="1263335" y="-124691"/>
                <a:chExt cx="2731496" cy="6722339"/>
              </a:xfrm>
            </p:grpSpPr>
            <p:sp>
              <p:nvSpPr>
                <p:cNvPr id="583" name="角丸四角形 582"/>
                <p:cNvSpPr/>
                <p:nvPr/>
              </p:nvSpPr>
              <p:spPr>
                <a:xfrm>
                  <a:off x="2046423" y="240252"/>
                  <a:ext cx="1086613" cy="1828800"/>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84" name="角丸四角形 583"/>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85" name="角丸四角形 584"/>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86" name="角丸四角形 585"/>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87" name="片側の 2 つの角を切り取った四角形 586"/>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88" name="片側の 2 つの角を切り取った四角形 587"/>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89" name="正方形/長方形 588"/>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90" name="正方形/長方形 589"/>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91" name="角丸四角形 590"/>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92" name="角丸四角形 591"/>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93" name="角丸四角形 592"/>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94" name="正方形/長方形 593"/>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95" name="1 つの角を丸めた四角形 594"/>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96" name="1 つの角を丸めた四角形 595"/>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97" name="1 つの角を丸めた四角形 596"/>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98" name="1 つの角を丸めた四角形 597"/>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599" name="グループ化 598"/>
                <p:cNvGrpSpPr/>
                <p:nvPr/>
              </p:nvGrpSpPr>
              <p:grpSpPr>
                <a:xfrm>
                  <a:off x="2903119" y="2410131"/>
                  <a:ext cx="629363" cy="629363"/>
                  <a:chOff x="2911236" y="2165787"/>
                  <a:chExt cx="863704" cy="863704"/>
                </a:xfrm>
              </p:grpSpPr>
              <p:sp>
                <p:nvSpPr>
                  <p:cNvPr id="603" name="角丸四角形 602"/>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04" name="ブローチ 603"/>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600" name="角丸四角形 599"/>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01" name="角丸四角形 600"/>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02" name="角丸四角形 601"/>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581" name="円/楕円 580"/>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82" name="弦 581"/>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576" name="ホームベース 575"/>
            <p:cNvSpPr/>
            <p:nvPr/>
          </p:nvSpPr>
          <p:spPr>
            <a:xfrm rot="10800000">
              <a:off x="10445728" y="4125828"/>
              <a:ext cx="122916" cy="55610"/>
            </a:xfrm>
            <a:prstGeom prst="homePlate">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577" name="ホームベース 576"/>
            <p:cNvSpPr/>
            <p:nvPr/>
          </p:nvSpPr>
          <p:spPr>
            <a:xfrm>
              <a:off x="10721511" y="4127080"/>
              <a:ext cx="112269" cy="55610"/>
            </a:xfrm>
            <a:prstGeom prst="homePlate">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578" name="正方形/長方形 577"/>
            <p:cNvSpPr/>
            <p:nvPr/>
          </p:nvSpPr>
          <p:spPr>
            <a:xfrm rot="10800000">
              <a:off x="10593257" y="4123989"/>
              <a:ext cx="102869" cy="54319"/>
            </a:xfrm>
            <a:prstGeom prst="rect">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579" name="上矢印 578"/>
            <p:cNvSpPr/>
            <p:nvPr/>
          </p:nvSpPr>
          <p:spPr>
            <a:xfrm rot="5477634">
              <a:off x="10625162" y="4119873"/>
              <a:ext cx="45719" cy="65446"/>
            </a:xfrm>
            <a:prstGeom prst="upArrow">
              <a:avLst/>
            </a:prstGeom>
            <a:solidFill>
              <a:srgbClr val="FF33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grpSp>
        <p:nvGrpSpPr>
          <p:cNvPr id="609" name="グループ化 608"/>
          <p:cNvGrpSpPr/>
          <p:nvPr/>
        </p:nvGrpSpPr>
        <p:grpSpPr>
          <a:xfrm>
            <a:off x="10043323" y="7600885"/>
            <a:ext cx="736439" cy="526226"/>
            <a:chOff x="11781053" y="4103802"/>
            <a:chExt cx="736439" cy="526226"/>
          </a:xfrm>
        </p:grpSpPr>
        <p:grpSp>
          <p:nvGrpSpPr>
            <p:cNvPr id="610" name="グループ化 609"/>
            <p:cNvGrpSpPr/>
            <p:nvPr/>
          </p:nvGrpSpPr>
          <p:grpSpPr>
            <a:xfrm>
              <a:off x="11801644" y="4138550"/>
              <a:ext cx="693642" cy="468127"/>
              <a:chOff x="7354735" y="3529013"/>
              <a:chExt cx="4518178" cy="3049240"/>
            </a:xfrm>
          </p:grpSpPr>
          <p:sp>
            <p:nvSpPr>
              <p:cNvPr id="678" name="角丸四角形 677"/>
              <p:cNvSpPr/>
              <p:nvPr/>
            </p:nvSpPr>
            <p:spPr>
              <a:xfrm>
                <a:off x="7354735" y="3529013"/>
                <a:ext cx="4518178" cy="3049240"/>
              </a:xfrm>
              <a:prstGeom prst="roundRect">
                <a:avLst/>
              </a:prstGeom>
              <a:solidFill>
                <a:schemeClr val="accent5">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79" name="角丸四角形 678"/>
              <p:cNvSpPr/>
              <p:nvPr/>
            </p:nvSpPr>
            <p:spPr>
              <a:xfrm>
                <a:off x="7548441" y="3698634"/>
                <a:ext cx="4153022" cy="2677573"/>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80" name="正方形/長方形 679"/>
              <p:cNvSpPr/>
              <p:nvPr/>
            </p:nvSpPr>
            <p:spPr>
              <a:xfrm>
                <a:off x="8727999" y="3698154"/>
                <a:ext cx="1771650" cy="2678051"/>
              </a:xfrm>
              <a:prstGeom prst="rect">
                <a:avLst/>
              </a:prstGeom>
              <a:blipFill>
                <a:blip r:embed="rId7"/>
                <a:tile tx="0" ty="0" sx="100000" sy="100000" flip="none" algn="tl"/>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681" name="直線コネクタ 680"/>
              <p:cNvCxnSpPr/>
              <p:nvPr/>
            </p:nvCxnSpPr>
            <p:spPr>
              <a:xfrm>
                <a:off x="9613826" y="3712923"/>
                <a:ext cx="0" cy="2663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1" name="ホームベース 610"/>
            <p:cNvSpPr/>
            <p:nvPr/>
          </p:nvSpPr>
          <p:spPr>
            <a:xfrm>
              <a:off x="12037756" y="4574418"/>
              <a:ext cx="112269" cy="55610"/>
            </a:xfrm>
            <a:prstGeom prst="homePlat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12" name="ホームベース 611"/>
            <p:cNvSpPr/>
            <p:nvPr/>
          </p:nvSpPr>
          <p:spPr>
            <a:xfrm rot="12259337">
              <a:off x="11781053" y="4544916"/>
              <a:ext cx="112269" cy="55610"/>
            </a:xfrm>
            <a:prstGeom prst="homePlat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13" name="正方形/長方形 612"/>
            <p:cNvSpPr/>
            <p:nvPr/>
          </p:nvSpPr>
          <p:spPr>
            <a:xfrm>
              <a:off x="11910360" y="4573843"/>
              <a:ext cx="102869" cy="5431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14" name="上矢印 613"/>
            <p:cNvSpPr/>
            <p:nvPr/>
          </p:nvSpPr>
          <p:spPr>
            <a:xfrm rot="16200000">
              <a:off x="11942621" y="4563562"/>
              <a:ext cx="51399" cy="73577"/>
            </a:xfrm>
            <a:prstGeom prst="upArrow">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74" name="ホームベース 673"/>
            <p:cNvSpPr/>
            <p:nvPr/>
          </p:nvSpPr>
          <p:spPr>
            <a:xfrm rot="5400000">
              <a:off x="12428229" y="4300573"/>
              <a:ext cx="122916" cy="55610"/>
            </a:xfrm>
            <a:prstGeom prst="homePlate">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75" name="ホームベース 674"/>
            <p:cNvSpPr/>
            <p:nvPr/>
          </p:nvSpPr>
          <p:spPr>
            <a:xfrm rot="11716491">
              <a:off x="12316609" y="4103802"/>
              <a:ext cx="112269" cy="55610"/>
            </a:xfrm>
            <a:prstGeom prst="homePlate">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76" name="正方形/長方形 675"/>
            <p:cNvSpPr/>
            <p:nvPr/>
          </p:nvSpPr>
          <p:spPr>
            <a:xfrm rot="14539412">
              <a:off x="12417030" y="4179931"/>
              <a:ext cx="102869" cy="54319"/>
            </a:xfrm>
            <a:prstGeom prst="rect">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77" name="上矢印 676"/>
            <p:cNvSpPr/>
            <p:nvPr/>
          </p:nvSpPr>
          <p:spPr>
            <a:xfrm rot="9139412">
              <a:off x="12444102" y="4171306"/>
              <a:ext cx="45719" cy="68209"/>
            </a:xfrm>
            <a:prstGeom prst="upArrow">
              <a:avLst/>
            </a:prstGeom>
            <a:solidFill>
              <a:srgbClr val="FF33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682" name="右矢印 681"/>
          <p:cNvSpPr/>
          <p:nvPr/>
        </p:nvSpPr>
        <p:spPr>
          <a:xfrm rot="20319825">
            <a:off x="9722876" y="7773560"/>
            <a:ext cx="240401" cy="130894"/>
          </a:xfrm>
          <a:prstGeom prst="rightArrow">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683" name="グループ化 682"/>
          <p:cNvGrpSpPr/>
          <p:nvPr/>
        </p:nvGrpSpPr>
        <p:grpSpPr>
          <a:xfrm>
            <a:off x="10052360" y="8304378"/>
            <a:ext cx="693642" cy="507473"/>
            <a:chOff x="10289783" y="2849942"/>
            <a:chExt cx="693642" cy="507473"/>
          </a:xfrm>
        </p:grpSpPr>
        <p:grpSp>
          <p:nvGrpSpPr>
            <p:cNvPr id="684" name="グループ化 683"/>
            <p:cNvGrpSpPr/>
            <p:nvPr/>
          </p:nvGrpSpPr>
          <p:grpSpPr>
            <a:xfrm>
              <a:off x="10289783" y="2870554"/>
              <a:ext cx="693642" cy="468127"/>
              <a:chOff x="7354735" y="3529013"/>
              <a:chExt cx="4518178" cy="3049240"/>
            </a:xfrm>
          </p:grpSpPr>
          <p:sp>
            <p:nvSpPr>
              <p:cNvPr id="693" name="角丸四角形 692"/>
              <p:cNvSpPr/>
              <p:nvPr/>
            </p:nvSpPr>
            <p:spPr>
              <a:xfrm>
                <a:off x="7354735" y="3529013"/>
                <a:ext cx="4518178" cy="3049240"/>
              </a:xfrm>
              <a:prstGeom prst="roundRect">
                <a:avLst/>
              </a:prstGeom>
              <a:solidFill>
                <a:schemeClr val="accent5">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94" name="角丸四角形 693"/>
              <p:cNvSpPr/>
              <p:nvPr/>
            </p:nvSpPr>
            <p:spPr>
              <a:xfrm>
                <a:off x="7548441" y="3698634"/>
                <a:ext cx="4153022" cy="2677572"/>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95" name="正方形/長方形 694"/>
              <p:cNvSpPr/>
              <p:nvPr/>
            </p:nvSpPr>
            <p:spPr>
              <a:xfrm>
                <a:off x="8727999" y="3698154"/>
                <a:ext cx="1771650" cy="2678051"/>
              </a:xfrm>
              <a:prstGeom prst="rect">
                <a:avLst/>
              </a:prstGeom>
              <a:blipFill>
                <a:blip r:embed="rId7"/>
                <a:tile tx="0" ty="0" sx="100000" sy="100000" flip="none" algn="tl"/>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cxnSp>
            <p:nvCxnSpPr>
              <p:cNvPr id="696" name="直線コネクタ 695"/>
              <p:cNvCxnSpPr/>
              <p:nvPr/>
            </p:nvCxnSpPr>
            <p:spPr>
              <a:xfrm>
                <a:off x="9613826" y="3712923"/>
                <a:ext cx="0" cy="26632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5" name="ホームベース 684"/>
            <p:cNvSpPr/>
            <p:nvPr/>
          </p:nvSpPr>
          <p:spPr>
            <a:xfrm>
              <a:off x="10703216" y="2853335"/>
              <a:ext cx="122916" cy="55610"/>
            </a:xfrm>
            <a:prstGeom prst="homePlat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86" name="ホームベース 685"/>
            <p:cNvSpPr/>
            <p:nvPr/>
          </p:nvSpPr>
          <p:spPr>
            <a:xfrm rot="10800000">
              <a:off x="10432151" y="2853334"/>
              <a:ext cx="112269" cy="55610"/>
            </a:xfrm>
            <a:prstGeom prst="homePlat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87" name="正方形/長方形 686"/>
            <p:cNvSpPr/>
            <p:nvPr/>
          </p:nvSpPr>
          <p:spPr>
            <a:xfrm>
              <a:off x="10573409" y="2852760"/>
              <a:ext cx="102869" cy="5431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88" name="ホームベース 687"/>
            <p:cNvSpPr/>
            <p:nvPr/>
          </p:nvSpPr>
          <p:spPr>
            <a:xfrm>
              <a:off x="10714377" y="3300305"/>
              <a:ext cx="122916" cy="55610"/>
            </a:xfrm>
            <a:prstGeom prst="homePlate">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89" name="ホームベース 688"/>
            <p:cNvSpPr/>
            <p:nvPr/>
          </p:nvSpPr>
          <p:spPr>
            <a:xfrm rot="10800000">
              <a:off x="10432150" y="3300304"/>
              <a:ext cx="112269" cy="55610"/>
            </a:xfrm>
            <a:prstGeom prst="homePlate">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90" name="正方形/長方形 689"/>
            <p:cNvSpPr/>
            <p:nvPr/>
          </p:nvSpPr>
          <p:spPr>
            <a:xfrm>
              <a:off x="10575366" y="3299730"/>
              <a:ext cx="102869" cy="54319"/>
            </a:xfrm>
            <a:prstGeom prst="rect">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0000"/>
                </a:solidFill>
              </a:endParaRPr>
            </a:p>
          </p:txBody>
        </p:sp>
        <p:sp>
          <p:nvSpPr>
            <p:cNvPr id="691" name="上矢印 690"/>
            <p:cNvSpPr/>
            <p:nvPr/>
          </p:nvSpPr>
          <p:spPr>
            <a:xfrm rot="16200000">
              <a:off x="10599004" y="3278335"/>
              <a:ext cx="59956" cy="98203"/>
            </a:xfrm>
            <a:prstGeom prst="upArrow">
              <a:avLst/>
            </a:prstGeom>
            <a:solidFill>
              <a:srgbClr val="FF33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692" name="上矢印 691"/>
            <p:cNvSpPr/>
            <p:nvPr/>
          </p:nvSpPr>
          <p:spPr>
            <a:xfrm rot="5400000">
              <a:off x="10600865" y="2830818"/>
              <a:ext cx="59956" cy="98203"/>
            </a:xfrm>
            <a:prstGeom prst="upArrow">
              <a:avLst/>
            </a:prstGeom>
            <a:solidFill>
              <a:schemeClr val="accent5">
                <a:lumMod val="75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grpSp>
        <p:nvGrpSpPr>
          <p:cNvPr id="697" name="グループ化 696"/>
          <p:cNvGrpSpPr/>
          <p:nvPr/>
        </p:nvGrpSpPr>
        <p:grpSpPr>
          <a:xfrm>
            <a:off x="8506953" y="8289572"/>
            <a:ext cx="1318362" cy="1022799"/>
            <a:chOff x="11459855" y="2985888"/>
            <a:chExt cx="1454747" cy="1268999"/>
          </a:xfrm>
        </p:grpSpPr>
        <p:sp>
          <p:nvSpPr>
            <p:cNvPr id="698" name="正方形/長方形 697"/>
            <p:cNvSpPr/>
            <p:nvPr/>
          </p:nvSpPr>
          <p:spPr>
            <a:xfrm>
              <a:off x="11459855" y="2985888"/>
              <a:ext cx="1454747" cy="1268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2"/>
                  </a:solidFill>
                </a:rPr>
                <a:t>　　・</a:t>
              </a:r>
              <a:r>
                <a:rPr lang="ja-JP" altLang="en-US" sz="900" dirty="0">
                  <a:solidFill>
                    <a:schemeClr val="tx2"/>
                  </a:solidFill>
                </a:rPr>
                <a:t>・・新幹線が</a:t>
              </a:r>
              <a:r>
                <a:rPr lang="ja-JP" altLang="en-US" sz="900" dirty="0" smtClean="0">
                  <a:solidFill>
                    <a:schemeClr val="tx2"/>
                  </a:solidFill>
                </a:rPr>
                <a:t>、奥</a:t>
              </a:r>
              <a:endParaRPr lang="en-US" altLang="ja-JP" sz="900" dirty="0">
                <a:solidFill>
                  <a:schemeClr val="tx2"/>
                </a:solidFill>
              </a:endParaRPr>
            </a:p>
            <a:p>
              <a:pPr algn="ctr"/>
              <a:r>
                <a:rPr lang="ja-JP" altLang="en-US" sz="900" dirty="0">
                  <a:solidFill>
                    <a:schemeClr val="tx2"/>
                  </a:solidFill>
                </a:rPr>
                <a:t>　　　</a:t>
              </a:r>
              <a:r>
                <a:rPr lang="ja-JP" altLang="en-US" sz="900" dirty="0" smtClean="0">
                  <a:solidFill>
                    <a:srgbClr val="0070C0"/>
                  </a:solidFill>
                </a:rPr>
                <a:t>（青）</a:t>
              </a:r>
              <a:r>
                <a:rPr lang="ja-JP" altLang="en-US" sz="900" dirty="0" smtClean="0">
                  <a:solidFill>
                    <a:schemeClr val="tx2"/>
                  </a:solidFill>
                </a:rPr>
                <a:t>の</a:t>
              </a:r>
              <a:r>
                <a:rPr lang="ja-JP" altLang="en-US" sz="900" dirty="0">
                  <a:solidFill>
                    <a:schemeClr val="tx2"/>
                  </a:solidFill>
                </a:rPr>
                <a:t>位置の時</a:t>
              </a:r>
              <a:endParaRPr lang="en-US" altLang="ja-JP" sz="900" dirty="0">
                <a:solidFill>
                  <a:schemeClr val="tx2"/>
                </a:solidFill>
              </a:endParaRPr>
            </a:p>
            <a:p>
              <a:pPr algn="ctr"/>
              <a:endParaRPr lang="en-US" altLang="ja-JP" sz="500" dirty="0">
                <a:solidFill>
                  <a:schemeClr val="tx2"/>
                </a:solidFill>
              </a:endParaRPr>
            </a:p>
            <a:p>
              <a:r>
                <a:rPr lang="ja-JP" altLang="en-US" sz="900" dirty="0" smtClean="0">
                  <a:solidFill>
                    <a:schemeClr val="tx2"/>
                  </a:solidFill>
                </a:rPr>
                <a:t>　　・</a:t>
              </a:r>
              <a:r>
                <a:rPr lang="ja-JP" altLang="en-US" sz="900" dirty="0">
                  <a:solidFill>
                    <a:schemeClr val="tx2"/>
                  </a:solidFill>
                </a:rPr>
                <a:t>・・新幹線が</a:t>
              </a:r>
              <a:r>
                <a:rPr lang="ja-JP" altLang="en-US" sz="900" dirty="0" smtClean="0">
                  <a:solidFill>
                    <a:schemeClr val="tx2"/>
                  </a:solidFill>
                </a:rPr>
                <a:t>、手前</a:t>
              </a:r>
              <a:endParaRPr lang="en-US" altLang="ja-JP" sz="900" dirty="0">
                <a:solidFill>
                  <a:schemeClr val="tx2"/>
                </a:solidFill>
              </a:endParaRPr>
            </a:p>
            <a:p>
              <a:pPr algn="ctr"/>
              <a:r>
                <a:rPr lang="ja-JP" altLang="en-US" sz="900" dirty="0">
                  <a:solidFill>
                    <a:schemeClr val="tx2"/>
                  </a:solidFill>
                </a:rPr>
                <a:t>　　　</a:t>
              </a:r>
              <a:r>
                <a:rPr lang="ja-JP" altLang="en-US" sz="900" dirty="0" smtClean="0">
                  <a:solidFill>
                    <a:srgbClr val="FF0000"/>
                  </a:solidFill>
                </a:rPr>
                <a:t>（赤）</a:t>
              </a:r>
              <a:r>
                <a:rPr lang="ja-JP" altLang="en-US" sz="900" dirty="0" smtClean="0">
                  <a:solidFill>
                    <a:schemeClr val="tx2"/>
                  </a:solidFill>
                </a:rPr>
                <a:t>の</a:t>
              </a:r>
              <a:r>
                <a:rPr lang="ja-JP" altLang="en-US" sz="900" dirty="0">
                  <a:solidFill>
                    <a:schemeClr val="tx2"/>
                  </a:solidFill>
                </a:rPr>
                <a:t>位置の</a:t>
              </a:r>
              <a:r>
                <a:rPr lang="ja-JP" altLang="en-US" sz="900" dirty="0" smtClean="0">
                  <a:solidFill>
                    <a:schemeClr val="tx2"/>
                  </a:solidFill>
                </a:rPr>
                <a:t>時</a:t>
              </a:r>
              <a:endParaRPr lang="en-US" altLang="ja-JP" sz="900" dirty="0">
                <a:solidFill>
                  <a:schemeClr val="tx2"/>
                </a:solidFill>
              </a:endParaRPr>
            </a:p>
          </p:txBody>
        </p:sp>
        <p:sp>
          <p:nvSpPr>
            <p:cNvPr id="699" name="右矢印 698"/>
            <p:cNvSpPr/>
            <p:nvPr/>
          </p:nvSpPr>
          <p:spPr>
            <a:xfrm rot="16200000">
              <a:off x="11531590" y="3671823"/>
              <a:ext cx="216807" cy="120310"/>
            </a:xfrm>
            <a:prstGeom prst="rightArrow">
              <a:avLst/>
            </a:prstGeom>
            <a:solidFill>
              <a:schemeClr val="accent2">
                <a:lumMod val="20000"/>
                <a:lumOff val="80000"/>
              </a:schemeClr>
            </a:solidFill>
            <a:ln>
              <a:solidFill>
                <a:srgbClr val="FF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00" name="右矢印 699"/>
            <p:cNvSpPr/>
            <p:nvPr/>
          </p:nvSpPr>
          <p:spPr>
            <a:xfrm rot="16200000">
              <a:off x="11534426" y="3275672"/>
              <a:ext cx="212809" cy="118637"/>
            </a:xfrm>
            <a:prstGeom prst="rightArrow">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701" name="角丸四角形 700"/>
            <p:cNvSpPr/>
            <p:nvPr/>
          </p:nvSpPr>
          <p:spPr>
            <a:xfrm>
              <a:off x="11501419" y="3230099"/>
              <a:ext cx="1405050" cy="871907"/>
            </a:xfrm>
            <a:prstGeom prst="round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702" name="正方形/長方形 701"/>
          <p:cNvSpPr/>
          <p:nvPr/>
        </p:nvSpPr>
        <p:spPr>
          <a:xfrm>
            <a:off x="8894635" y="5252019"/>
            <a:ext cx="2009169" cy="2139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900" dirty="0" smtClean="0">
                <a:solidFill>
                  <a:schemeClr val="tx1"/>
                </a:solidFill>
              </a:rPr>
              <a:t>【</a:t>
            </a:r>
            <a:r>
              <a:rPr lang="ja-JP" altLang="en-US" sz="900" dirty="0">
                <a:solidFill>
                  <a:schemeClr val="tx1"/>
                </a:solidFill>
              </a:rPr>
              <a:t>攻略時の</a:t>
            </a:r>
            <a:r>
              <a:rPr lang="ja-JP" altLang="en-US" sz="900" dirty="0" smtClean="0">
                <a:solidFill>
                  <a:schemeClr val="tx1"/>
                </a:solidFill>
              </a:rPr>
              <a:t>課題と</a:t>
            </a:r>
            <a:r>
              <a:rPr lang="ja-JP" altLang="en-US" sz="900" dirty="0">
                <a:solidFill>
                  <a:schemeClr val="tx1"/>
                </a:solidFill>
              </a:rPr>
              <a:t>対策</a:t>
            </a:r>
            <a:r>
              <a:rPr lang="en-US" altLang="ja-JP" sz="900" dirty="0">
                <a:solidFill>
                  <a:schemeClr val="tx1"/>
                </a:solidFill>
              </a:rPr>
              <a:t>】</a:t>
            </a:r>
          </a:p>
          <a:p>
            <a:pPr marL="108000" indent="-457200"/>
            <a:r>
              <a:rPr lang="ja-JP" altLang="en-US" sz="900" dirty="0" smtClean="0">
                <a:solidFill>
                  <a:schemeClr val="tx1"/>
                </a:solidFill>
              </a:rPr>
              <a:t>① 新幹線</a:t>
            </a:r>
            <a:r>
              <a:rPr lang="ja-JP" altLang="en-US" sz="900" dirty="0">
                <a:solidFill>
                  <a:schemeClr val="tx1"/>
                </a:solidFill>
              </a:rPr>
              <a:t>と機体が、同時に踏切</a:t>
            </a:r>
            <a:r>
              <a:rPr lang="ja-JP" altLang="en-US" sz="900" dirty="0" smtClean="0">
                <a:solidFill>
                  <a:schemeClr val="tx1"/>
                </a:solidFill>
              </a:rPr>
              <a:t>に進入</a:t>
            </a:r>
            <a:r>
              <a:rPr lang="ja-JP" altLang="en-US" sz="900" dirty="0">
                <a:solidFill>
                  <a:schemeClr val="tx1"/>
                </a:solidFill>
              </a:rPr>
              <a:t>した場合に、新幹線と衝突</a:t>
            </a:r>
            <a:r>
              <a:rPr lang="ja-JP" altLang="en-US" sz="900" dirty="0" smtClean="0">
                <a:solidFill>
                  <a:schemeClr val="tx1"/>
                </a:solidFill>
              </a:rPr>
              <a:t>してしまう。</a:t>
            </a:r>
            <a:endParaRPr lang="en-US" altLang="ja-JP" sz="900" dirty="0">
              <a:solidFill>
                <a:schemeClr val="tx1"/>
              </a:solidFill>
            </a:endParaRPr>
          </a:p>
          <a:p>
            <a:pPr marL="108000" indent="-457200"/>
            <a:r>
              <a:rPr lang="ja-JP" altLang="en-US" sz="900" dirty="0">
                <a:solidFill>
                  <a:srgbClr val="FF0000"/>
                </a:solidFill>
              </a:rPr>
              <a:t>対策</a:t>
            </a:r>
            <a:r>
              <a:rPr lang="ja-JP" altLang="en-US" sz="900" dirty="0" smtClean="0">
                <a:solidFill>
                  <a:srgbClr val="FF0000"/>
                </a:solidFill>
              </a:rPr>
              <a:t>：</a:t>
            </a:r>
            <a:r>
              <a:rPr lang="ja-JP" altLang="en-US" sz="900" u="sng" dirty="0" smtClean="0">
                <a:solidFill>
                  <a:schemeClr val="tx1"/>
                </a:solidFill>
              </a:rPr>
              <a:t>超音波</a:t>
            </a:r>
            <a:r>
              <a:rPr lang="ja-JP" altLang="en-US" sz="900" u="sng" dirty="0">
                <a:solidFill>
                  <a:schemeClr val="tx1"/>
                </a:solidFill>
              </a:rPr>
              <a:t>センサを使用し</a:t>
            </a:r>
            <a:r>
              <a:rPr lang="ja-JP" altLang="en-US" sz="900" u="sng" dirty="0" smtClean="0">
                <a:solidFill>
                  <a:schemeClr val="tx1"/>
                </a:solidFill>
              </a:rPr>
              <a:t>、新幹線</a:t>
            </a:r>
            <a:r>
              <a:rPr lang="ja-JP" altLang="en-US" sz="900" u="sng" dirty="0">
                <a:solidFill>
                  <a:schemeClr val="tx1"/>
                </a:solidFill>
              </a:rPr>
              <a:t>が通過するまで待機</a:t>
            </a:r>
            <a:r>
              <a:rPr lang="ja-JP" altLang="en-US" sz="900" u="sng" dirty="0" smtClean="0">
                <a:solidFill>
                  <a:schemeClr val="tx1"/>
                </a:solidFill>
              </a:rPr>
              <a:t>する。（要素技術「障害物検知」を使用。）</a:t>
            </a:r>
            <a:endParaRPr lang="en-US" altLang="ja-JP" sz="900" u="sng" dirty="0">
              <a:solidFill>
                <a:schemeClr val="tx1"/>
              </a:solidFill>
            </a:endParaRPr>
          </a:p>
          <a:p>
            <a:pPr marL="108000" indent="-457200">
              <a:spcBef>
                <a:spcPts val="600"/>
              </a:spcBef>
            </a:pPr>
            <a:r>
              <a:rPr lang="ja-JP" altLang="en-US" sz="900" dirty="0" smtClean="0">
                <a:solidFill>
                  <a:schemeClr val="tx1"/>
                </a:solidFill>
              </a:rPr>
              <a:t>② 新幹線</a:t>
            </a:r>
            <a:r>
              <a:rPr lang="ja-JP" altLang="en-US" sz="900" dirty="0">
                <a:solidFill>
                  <a:schemeClr val="tx1"/>
                </a:solidFill>
              </a:rPr>
              <a:t>が通過するまで</a:t>
            </a:r>
            <a:r>
              <a:rPr lang="ja-JP" altLang="en-US" sz="900" dirty="0" smtClean="0">
                <a:solidFill>
                  <a:schemeClr val="tx1"/>
                </a:solidFill>
              </a:rPr>
              <a:t>待機する場合、新幹線が</a:t>
            </a:r>
            <a:r>
              <a:rPr lang="ja-JP" altLang="en-US" sz="900" dirty="0">
                <a:solidFill>
                  <a:schemeClr val="tx1"/>
                </a:solidFill>
              </a:rPr>
              <a:t>来</a:t>
            </a:r>
            <a:r>
              <a:rPr lang="ja-JP" altLang="en-US" sz="900" dirty="0" smtClean="0">
                <a:solidFill>
                  <a:schemeClr val="tx1"/>
                </a:solidFill>
              </a:rPr>
              <a:t>るタイミングにより攻略に時間</a:t>
            </a:r>
            <a:r>
              <a:rPr lang="ja-JP" altLang="en-US" sz="900" dirty="0">
                <a:solidFill>
                  <a:schemeClr val="tx1"/>
                </a:solidFill>
              </a:rPr>
              <a:t>が</a:t>
            </a:r>
            <a:r>
              <a:rPr lang="ja-JP" altLang="en-US" sz="900" dirty="0" smtClean="0">
                <a:solidFill>
                  <a:schemeClr val="tx1"/>
                </a:solidFill>
              </a:rPr>
              <a:t>かかりすぎる場合がある。</a:t>
            </a:r>
            <a:endParaRPr lang="en-US" altLang="ja-JP" sz="900" dirty="0">
              <a:solidFill>
                <a:schemeClr val="tx1"/>
              </a:solidFill>
            </a:endParaRPr>
          </a:p>
          <a:p>
            <a:pPr marL="108000" indent="-457200"/>
            <a:r>
              <a:rPr lang="ja-JP" altLang="en-US" sz="900" dirty="0">
                <a:solidFill>
                  <a:srgbClr val="FF0000"/>
                </a:solidFill>
              </a:rPr>
              <a:t>対策</a:t>
            </a:r>
            <a:r>
              <a:rPr lang="ja-JP" altLang="en-US" sz="900" dirty="0" smtClean="0">
                <a:solidFill>
                  <a:srgbClr val="FF0000"/>
                </a:solidFill>
              </a:rPr>
              <a:t>：</a:t>
            </a:r>
            <a:r>
              <a:rPr lang="ja-JP" altLang="en-US" sz="900" u="sng" dirty="0" smtClean="0">
                <a:solidFill>
                  <a:schemeClr val="tx1"/>
                </a:solidFill>
              </a:rPr>
              <a:t>新幹線</a:t>
            </a:r>
            <a:r>
              <a:rPr lang="ja-JP" altLang="en-US" sz="900" u="sng" dirty="0">
                <a:solidFill>
                  <a:schemeClr val="tx1"/>
                </a:solidFill>
              </a:rPr>
              <a:t>を検知する場所を奥と手前で</a:t>
            </a:r>
            <a:r>
              <a:rPr lang="ja-JP" altLang="en-US" sz="900" u="sng" dirty="0" smtClean="0">
                <a:solidFill>
                  <a:schemeClr val="tx1"/>
                </a:solidFill>
              </a:rPr>
              <a:t>分け、</a:t>
            </a:r>
            <a:r>
              <a:rPr lang="ja-JP" altLang="en-US" sz="900" u="sng" dirty="0">
                <a:solidFill>
                  <a:schemeClr val="tx1"/>
                </a:solidFill>
              </a:rPr>
              <a:t>奥で検知した</a:t>
            </a:r>
            <a:r>
              <a:rPr lang="ja-JP" altLang="en-US" sz="900" u="sng" dirty="0" smtClean="0">
                <a:solidFill>
                  <a:schemeClr val="tx1"/>
                </a:solidFill>
              </a:rPr>
              <a:t>場合は、一気に通り過ぎることで衝突</a:t>
            </a:r>
            <a:r>
              <a:rPr lang="ja-JP" altLang="en-US" sz="900" u="sng" dirty="0">
                <a:solidFill>
                  <a:schemeClr val="tx1"/>
                </a:solidFill>
              </a:rPr>
              <a:t>を回避でき、時間も短縮</a:t>
            </a:r>
            <a:r>
              <a:rPr lang="ja-JP" altLang="en-US" sz="900" u="sng" dirty="0" smtClean="0">
                <a:solidFill>
                  <a:schemeClr val="tx1"/>
                </a:solidFill>
              </a:rPr>
              <a:t>できる。</a:t>
            </a:r>
            <a:endParaRPr lang="en-US" altLang="ja-JP" sz="900" u="sng" dirty="0">
              <a:solidFill>
                <a:schemeClr val="tx1"/>
              </a:solidFill>
            </a:endParaRPr>
          </a:p>
          <a:p>
            <a:endParaRPr lang="ja-JP" altLang="en-US" sz="900" u="sng" dirty="0">
              <a:solidFill>
                <a:schemeClr val="tx1"/>
              </a:solidFill>
            </a:endParaRPr>
          </a:p>
        </p:txBody>
      </p:sp>
      <p:sp>
        <p:nvSpPr>
          <p:cNvPr id="703" name="四角形吹き出し 702"/>
          <p:cNvSpPr/>
          <p:nvPr/>
        </p:nvSpPr>
        <p:spPr>
          <a:xfrm>
            <a:off x="5782029" y="7006032"/>
            <a:ext cx="735903" cy="349428"/>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900" dirty="0">
                <a:solidFill>
                  <a:sysClr val="windowText" lastClr="000000"/>
                </a:solidFill>
              </a:rPr>
              <a:t>前輪上げ走行をする</a:t>
            </a:r>
          </a:p>
        </p:txBody>
      </p:sp>
      <p:pic>
        <p:nvPicPr>
          <p:cNvPr id="704" name="図 703"/>
          <p:cNvPicPr>
            <a:picLocks noChangeAspect="1"/>
          </p:cNvPicPr>
          <p:nvPr/>
        </p:nvPicPr>
        <p:blipFill>
          <a:blip r:embed="rId9"/>
          <a:stretch>
            <a:fillRect/>
          </a:stretch>
        </p:blipFill>
        <p:spPr>
          <a:xfrm>
            <a:off x="5797329" y="8259350"/>
            <a:ext cx="586808" cy="334003"/>
          </a:xfrm>
          <a:prstGeom prst="rect">
            <a:avLst/>
          </a:prstGeom>
        </p:spPr>
      </p:pic>
      <p:sp>
        <p:nvSpPr>
          <p:cNvPr id="705" name="四角形吹き出し 704"/>
          <p:cNvSpPr/>
          <p:nvPr/>
        </p:nvSpPr>
        <p:spPr>
          <a:xfrm>
            <a:off x="5917304" y="7796576"/>
            <a:ext cx="864889" cy="303799"/>
          </a:xfrm>
          <a:prstGeom prst="wedge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900" dirty="0">
                <a:solidFill>
                  <a:schemeClr val="tx1"/>
                </a:solidFill>
              </a:rPr>
              <a:t>降りた直後</a:t>
            </a:r>
            <a:endParaRPr lang="en-US" altLang="ja-JP" sz="900" dirty="0">
              <a:solidFill>
                <a:schemeClr val="tx1"/>
              </a:solidFill>
            </a:endParaRPr>
          </a:p>
          <a:p>
            <a:pPr algn="ctr"/>
            <a:r>
              <a:rPr lang="ja-JP" altLang="en-US" sz="900" dirty="0">
                <a:solidFill>
                  <a:schemeClr val="tx1"/>
                </a:solidFill>
              </a:rPr>
              <a:t>ライン</a:t>
            </a:r>
            <a:r>
              <a:rPr lang="ja-JP" altLang="en-US" sz="900" dirty="0" smtClean="0">
                <a:solidFill>
                  <a:schemeClr val="tx1"/>
                </a:solidFill>
              </a:rPr>
              <a:t>探索する</a:t>
            </a:r>
            <a:endParaRPr lang="ja-JP" altLang="en-US" sz="900" dirty="0">
              <a:solidFill>
                <a:schemeClr val="tx1"/>
              </a:solidFill>
            </a:endParaRPr>
          </a:p>
        </p:txBody>
      </p:sp>
      <p:pic>
        <p:nvPicPr>
          <p:cNvPr id="706" name="図 705"/>
          <p:cNvPicPr>
            <a:picLocks noChangeAspect="1"/>
          </p:cNvPicPr>
          <p:nvPr/>
        </p:nvPicPr>
        <p:blipFill>
          <a:blip r:embed="rId11"/>
          <a:stretch>
            <a:fillRect/>
          </a:stretch>
        </p:blipFill>
        <p:spPr>
          <a:xfrm>
            <a:off x="6395776" y="8241875"/>
            <a:ext cx="420145" cy="327756"/>
          </a:xfrm>
          <a:prstGeom prst="rect">
            <a:avLst/>
          </a:prstGeom>
        </p:spPr>
      </p:pic>
      <p:pic>
        <p:nvPicPr>
          <p:cNvPr id="707" name="図 706"/>
          <p:cNvPicPr>
            <a:picLocks noChangeAspect="1"/>
          </p:cNvPicPr>
          <p:nvPr/>
        </p:nvPicPr>
        <p:blipFill>
          <a:blip r:embed="rId9"/>
          <a:stretch>
            <a:fillRect/>
          </a:stretch>
        </p:blipFill>
        <p:spPr>
          <a:xfrm>
            <a:off x="6150338" y="7436722"/>
            <a:ext cx="586808" cy="334003"/>
          </a:xfrm>
          <a:prstGeom prst="rect">
            <a:avLst/>
          </a:prstGeom>
        </p:spPr>
      </p:pic>
      <p:pic>
        <p:nvPicPr>
          <p:cNvPr id="708" name="図 707"/>
          <p:cNvPicPr>
            <a:picLocks noChangeAspect="1"/>
          </p:cNvPicPr>
          <p:nvPr/>
        </p:nvPicPr>
        <p:blipFill>
          <a:blip r:embed="rId11"/>
          <a:stretch>
            <a:fillRect/>
          </a:stretch>
        </p:blipFill>
        <p:spPr>
          <a:xfrm rot="19779001">
            <a:off x="5900348" y="7412138"/>
            <a:ext cx="420145" cy="327756"/>
          </a:xfrm>
          <a:prstGeom prst="rect">
            <a:avLst/>
          </a:prstGeom>
        </p:spPr>
      </p:pic>
      <p:sp>
        <p:nvSpPr>
          <p:cNvPr id="709" name="テキスト ボックス 708"/>
          <p:cNvSpPr txBox="1"/>
          <p:nvPr/>
        </p:nvSpPr>
        <p:spPr>
          <a:xfrm>
            <a:off x="5768381" y="7368442"/>
            <a:ext cx="312906" cy="246221"/>
          </a:xfrm>
          <a:prstGeom prst="rect">
            <a:avLst/>
          </a:prstGeom>
          <a:noFill/>
        </p:spPr>
        <p:txBody>
          <a:bodyPr wrap="none" rtlCol="0">
            <a:spAutoFit/>
          </a:bodyPr>
          <a:lstStyle/>
          <a:p>
            <a:r>
              <a:rPr lang="en-US" altLang="ja-JP" sz="1000" dirty="0"/>
              <a:t>Ⅱ</a:t>
            </a:r>
            <a:endParaRPr lang="ja-JP" altLang="en-US" sz="1000" dirty="0"/>
          </a:p>
        </p:txBody>
      </p:sp>
      <p:sp>
        <p:nvSpPr>
          <p:cNvPr id="710" name="ホームベース 709"/>
          <p:cNvSpPr/>
          <p:nvPr/>
        </p:nvSpPr>
        <p:spPr>
          <a:xfrm>
            <a:off x="6002805" y="6807332"/>
            <a:ext cx="1104412" cy="158069"/>
          </a:xfrm>
          <a:prstGeom prst="homePlate">
            <a:avLst>
              <a:gd name="adj" fmla="val 9429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b="1" i="1" dirty="0" smtClean="0">
                <a:solidFill>
                  <a:schemeClr val="tx1">
                    <a:lumMod val="95000"/>
                    <a:lumOff val="5000"/>
                  </a:schemeClr>
                </a:solidFill>
                <a:latin typeface="AR P丸ゴシック体M" panose="020B0600010101010101" pitchFamily="50" charset="-128"/>
                <a:ea typeface="AR P丸ゴシック体M" panose="020B0600010101010101" pitchFamily="50" charset="-128"/>
              </a:rPr>
              <a:t>P5.</a:t>
            </a:r>
            <a:r>
              <a:rPr kumimoji="1" lang="ja-JP" altLang="en-US" sz="800" b="1" i="1" dirty="0" smtClean="0">
                <a:solidFill>
                  <a:schemeClr val="tx1">
                    <a:lumMod val="95000"/>
                    <a:lumOff val="5000"/>
                  </a:schemeClr>
                </a:solidFill>
                <a:latin typeface="AR P丸ゴシック体M" panose="020B0600010101010101" pitchFamily="50" charset="-128"/>
                <a:ea typeface="AR P丸ゴシック体M" panose="020B0600010101010101" pitchFamily="50" charset="-128"/>
              </a:rPr>
              <a:t>前輪上げ走行へ</a:t>
            </a:r>
            <a:endParaRPr kumimoji="1" lang="ja-JP" altLang="en-US" sz="800" b="1" i="1" dirty="0">
              <a:solidFill>
                <a:schemeClr val="tx1">
                  <a:lumMod val="95000"/>
                  <a:lumOff val="5000"/>
                </a:schemeClr>
              </a:solidFill>
              <a:latin typeface="AR P丸ゴシック体M" panose="020B0600010101010101" pitchFamily="50" charset="-128"/>
              <a:ea typeface="AR P丸ゴシック体M" panose="020B0600010101010101" pitchFamily="50" charset="-128"/>
            </a:endParaRPr>
          </a:p>
        </p:txBody>
      </p:sp>
      <p:grpSp>
        <p:nvGrpSpPr>
          <p:cNvPr id="2" name="グループ化 1"/>
          <p:cNvGrpSpPr/>
          <p:nvPr/>
        </p:nvGrpSpPr>
        <p:grpSpPr>
          <a:xfrm>
            <a:off x="7141263" y="4867998"/>
            <a:ext cx="1764000" cy="400110"/>
            <a:chOff x="7266608" y="4930498"/>
            <a:chExt cx="1764000" cy="400110"/>
          </a:xfrm>
        </p:grpSpPr>
        <p:grpSp>
          <p:nvGrpSpPr>
            <p:cNvPr id="887" name="グループ化 886"/>
            <p:cNvGrpSpPr/>
            <p:nvPr/>
          </p:nvGrpSpPr>
          <p:grpSpPr>
            <a:xfrm>
              <a:off x="7266608" y="4951563"/>
              <a:ext cx="1764000" cy="374603"/>
              <a:chOff x="111407" y="1316062"/>
              <a:chExt cx="1764000" cy="374603"/>
            </a:xfrm>
          </p:grpSpPr>
          <p:sp>
            <p:nvSpPr>
              <p:cNvPr id="888" name="対角する 2 つの角を切り取った四角形 887"/>
              <p:cNvSpPr/>
              <p:nvPr/>
            </p:nvSpPr>
            <p:spPr>
              <a:xfrm>
                <a:off x="111407" y="1316062"/>
                <a:ext cx="1764000"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889" name="グループ化 888"/>
              <p:cNvGrpSpPr/>
              <p:nvPr/>
            </p:nvGrpSpPr>
            <p:grpSpPr>
              <a:xfrm rot="-2280000">
                <a:off x="143435" y="1347424"/>
                <a:ext cx="345667" cy="343241"/>
                <a:chOff x="3410739" y="446370"/>
                <a:chExt cx="607510" cy="603246"/>
              </a:xfrm>
            </p:grpSpPr>
            <p:sp>
              <p:nvSpPr>
                <p:cNvPr id="890" name="円/楕円 889"/>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91" name="円/楕円 89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92" name="円/楕円 89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893" name="テキスト ボックス 892"/>
            <p:cNvSpPr txBox="1"/>
            <p:nvPr/>
          </p:nvSpPr>
          <p:spPr>
            <a:xfrm>
              <a:off x="7620402" y="4930498"/>
              <a:ext cx="954107" cy="400110"/>
            </a:xfrm>
            <a:prstGeom prst="rect">
              <a:avLst/>
            </a:prstGeom>
            <a:noFill/>
          </p:spPr>
          <p:txBody>
            <a:bodyPr wrap="none" rtlCol="0">
              <a:spAutoFit/>
            </a:bodyPr>
            <a:lstStyle/>
            <a:p>
              <a:r>
                <a:rPr lang="ja-JP" altLang="en-US" sz="2000" dirty="0" smtClean="0">
                  <a:solidFill>
                    <a:schemeClr val="tx1">
                      <a:lumMod val="85000"/>
                      <a:lumOff val="15000"/>
                    </a:schemeClr>
                  </a:solidFill>
                </a:rPr>
                <a:t>新幹線</a:t>
              </a:r>
              <a:endParaRPr lang="ja-JP" altLang="en-US" sz="2000" dirty="0">
                <a:solidFill>
                  <a:schemeClr val="tx1">
                    <a:lumMod val="85000"/>
                    <a:lumOff val="15000"/>
                  </a:schemeClr>
                </a:solidFill>
              </a:endParaRPr>
            </a:p>
          </p:txBody>
        </p:sp>
      </p:grpSp>
      <p:grpSp>
        <p:nvGrpSpPr>
          <p:cNvPr id="530" name="グループ化 529"/>
          <p:cNvGrpSpPr/>
          <p:nvPr/>
        </p:nvGrpSpPr>
        <p:grpSpPr>
          <a:xfrm rot="5400000">
            <a:off x="10261608" y="7401885"/>
            <a:ext cx="301372" cy="128433"/>
            <a:chOff x="-224554" y="126101"/>
            <a:chExt cx="6856974" cy="2731496"/>
          </a:xfrm>
        </p:grpSpPr>
        <p:grpSp>
          <p:nvGrpSpPr>
            <p:cNvPr id="531" name="グループ化 530"/>
            <p:cNvGrpSpPr/>
            <p:nvPr/>
          </p:nvGrpSpPr>
          <p:grpSpPr>
            <a:xfrm rot="16200000">
              <a:off x="1719446" y="-1817899"/>
              <a:ext cx="2731496" cy="6619495"/>
              <a:chOff x="1263335" y="-124691"/>
              <a:chExt cx="2731496" cy="6722339"/>
            </a:xfrm>
          </p:grpSpPr>
          <p:sp>
            <p:nvSpPr>
              <p:cNvPr id="534" name="角丸四角形 533"/>
              <p:cNvSpPr/>
              <p:nvPr/>
            </p:nvSpPr>
            <p:spPr>
              <a:xfrm>
                <a:off x="2046423" y="240252"/>
                <a:ext cx="1086613" cy="1828800"/>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35" name="角丸四角形 534"/>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36" name="角丸四角形 535"/>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37" name="角丸四角形 536"/>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38" name="片側の 2 つの角を切り取った四角形 537"/>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39" name="片側の 2 つの角を切り取った四角形 538"/>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40" name="正方形/長方形 539"/>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41" name="正方形/長方形 540"/>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42" name="角丸四角形 541"/>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43" name="角丸四角形 542"/>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44" name="角丸四角形 543"/>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45" name="正方形/長方形 544"/>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46" name="1 つの角を丸めた四角形 545"/>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55" name="1 つの角を丸めた四角形 554"/>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63" name="1 つの角を丸めた四角形 562"/>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64" name="1 つの角を丸めた四角形 563"/>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565" name="グループ化 564"/>
              <p:cNvGrpSpPr/>
              <p:nvPr/>
            </p:nvGrpSpPr>
            <p:grpSpPr>
              <a:xfrm>
                <a:off x="2903119" y="2410131"/>
                <a:ext cx="629363" cy="629363"/>
                <a:chOff x="2911236" y="2165787"/>
                <a:chExt cx="863704" cy="863704"/>
              </a:xfrm>
            </p:grpSpPr>
            <p:sp>
              <p:nvSpPr>
                <p:cNvPr id="569" name="角丸四角形 568"/>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70" name="ブローチ 569"/>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566" name="角丸四角形 565"/>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67" name="角丸四角形 566"/>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68" name="角丸四角形 567"/>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532" name="円/楕円 531"/>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33" name="弦 532"/>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886" name="テキスト ボックス 885"/>
          <p:cNvSpPr txBox="1"/>
          <p:nvPr/>
        </p:nvSpPr>
        <p:spPr>
          <a:xfrm>
            <a:off x="7171233" y="9064004"/>
            <a:ext cx="3243196" cy="461665"/>
          </a:xfrm>
          <a:prstGeom prst="rect">
            <a:avLst/>
          </a:prstGeom>
          <a:noFill/>
        </p:spPr>
        <p:txBody>
          <a:bodyPr wrap="none" rtlCol="0">
            <a:spAutoFit/>
          </a:bodyPr>
          <a:lstStyle/>
          <a:p>
            <a:r>
              <a:rPr lang="en-US" altLang="ja-JP" sz="800" dirty="0" smtClean="0"/>
              <a:t>【</a:t>
            </a:r>
            <a:r>
              <a:rPr lang="ja-JP" altLang="en-US" sz="800" dirty="0" smtClean="0"/>
              <a:t>検証</a:t>
            </a:r>
            <a:r>
              <a:rPr lang="en-US" altLang="ja-JP" sz="800" dirty="0" smtClean="0"/>
              <a:t>】</a:t>
            </a:r>
          </a:p>
          <a:p>
            <a:r>
              <a:rPr kumimoji="1" lang="ja-JP" altLang="en-US" sz="800" dirty="0" smtClean="0"/>
              <a:t>右図の赤ルートのみの場合と、赤・青両ルートの場合を比較したところ、</a:t>
            </a:r>
            <a:endParaRPr kumimoji="1" lang="en-US" altLang="ja-JP" sz="800" dirty="0" smtClean="0"/>
          </a:p>
          <a:p>
            <a:r>
              <a:rPr lang="ja-JP" altLang="en-US" sz="800" b="1" dirty="0" smtClean="0">
                <a:solidFill>
                  <a:srgbClr val="FF0000"/>
                </a:solidFill>
              </a:rPr>
              <a:t>最大半周分</a:t>
            </a:r>
            <a:r>
              <a:rPr lang="ja-JP" altLang="en-US" sz="800" dirty="0" smtClean="0"/>
              <a:t>の通過時間の短縮を実現した。</a:t>
            </a:r>
            <a:endParaRPr kumimoji="1" lang="ja-JP" altLang="en-US" sz="800" dirty="0"/>
          </a:p>
        </p:txBody>
      </p:sp>
      <p:grpSp>
        <p:nvGrpSpPr>
          <p:cNvPr id="114" name="グループ化 113"/>
          <p:cNvGrpSpPr/>
          <p:nvPr/>
        </p:nvGrpSpPr>
        <p:grpSpPr>
          <a:xfrm>
            <a:off x="2693" y="1465812"/>
            <a:ext cx="2001475" cy="395992"/>
            <a:chOff x="120987" y="1595227"/>
            <a:chExt cx="2001475" cy="395992"/>
          </a:xfrm>
        </p:grpSpPr>
        <p:grpSp>
          <p:nvGrpSpPr>
            <p:cNvPr id="113" name="グループ化 112"/>
            <p:cNvGrpSpPr/>
            <p:nvPr/>
          </p:nvGrpSpPr>
          <p:grpSpPr>
            <a:xfrm>
              <a:off x="120987" y="1616616"/>
              <a:ext cx="1958004" cy="374603"/>
              <a:chOff x="120987" y="1616616"/>
              <a:chExt cx="1958004" cy="374603"/>
            </a:xfrm>
          </p:grpSpPr>
          <p:sp>
            <p:nvSpPr>
              <p:cNvPr id="905" name="対角する 2 つの角を切り取った四角形 904"/>
              <p:cNvSpPr/>
              <p:nvPr/>
            </p:nvSpPr>
            <p:spPr>
              <a:xfrm>
                <a:off x="120987" y="1616616"/>
                <a:ext cx="1958004" cy="23639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906" name="グループ化 905"/>
              <p:cNvGrpSpPr/>
              <p:nvPr/>
            </p:nvGrpSpPr>
            <p:grpSpPr>
              <a:xfrm rot="19320000">
                <a:off x="153015" y="1647978"/>
                <a:ext cx="345667" cy="343241"/>
                <a:chOff x="3410739" y="446370"/>
                <a:chExt cx="607510" cy="603246"/>
              </a:xfrm>
            </p:grpSpPr>
            <p:sp>
              <p:nvSpPr>
                <p:cNvPr id="907" name="円/楕円 906"/>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08" name="円/楕円 907"/>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09" name="円/楕円 908"/>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904" name="テキスト ボックス 903"/>
            <p:cNvSpPr txBox="1"/>
            <p:nvPr/>
          </p:nvSpPr>
          <p:spPr>
            <a:xfrm>
              <a:off x="469445" y="1595227"/>
              <a:ext cx="1653017" cy="307777"/>
            </a:xfrm>
            <a:prstGeom prst="rect">
              <a:avLst/>
            </a:prstGeom>
            <a:noFill/>
            <a:ln>
              <a:noFill/>
            </a:ln>
          </p:spPr>
          <p:txBody>
            <a:bodyPr wrap="none" rtlCol="0">
              <a:spAutoFit/>
            </a:bodyPr>
            <a:lstStyle/>
            <a:p>
              <a:r>
                <a:rPr lang="ja-JP" altLang="en-US" sz="1400" dirty="0" smtClean="0">
                  <a:solidFill>
                    <a:schemeClr val="bg2">
                      <a:lumMod val="25000"/>
                    </a:schemeClr>
                  </a:solidFill>
                </a:rPr>
                <a:t>バーコード</a:t>
              </a:r>
              <a:r>
                <a:rPr lang="ja-JP" altLang="en-US" sz="1400" dirty="0">
                  <a:solidFill>
                    <a:schemeClr val="bg2">
                      <a:lumMod val="25000"/>
                    </a:schemeClr>
                  </a:solidFill>
                </a:rPr>
                <a:t>読み取り</a:t>
              </a:r>
            </a:p>
          </p:txBody>
        </p:sp>
      </p:grpSp>
      <p:grpSp>
        <p:nvGrpSpPr>
          <p:cNvPr id="221" name="グループ化 220"/>
          <p:cNvGrpSpPr/>
          <p:nvPr/>
        </p:nvGrpSpPr>
        <p:grpSpPr>
          <a:xfrm>
            <a:off x="2259182" y="5016869"/>
            <a:ext cx="934778" cy="289211"/>
            <a:chOff x="2259125" y="4966050"/>
            <a:chExt cx="1211429" cy="374803"/>
          </a:xfrm>
        </p:grpSpPr>
        <p:sp>
          <p:nvSpPr>
            <p:cNvPr id="129" name="角丸四角形 128"/>
            <p:cNvSpPr/>
            <p:nvPr/>
          </p:nvSpPr>
          <p:spPr>
            <a:xfrm>
              <a:off x="2259125" y="4967619"/>
              <a:ext cx="373235" cy="37323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段差</a:t>
              </a:r>
              <a:endParaRPr lang="en-US" altLang="ja-JP" sz="600" dirty="0" smtClean="0">
                <a:solidFill>
                  <a:schemeClr val="tx1"/>
                </a:solidFill>
              </a:endParaRPr>
            </a:p>
            <a:p>
              <a:pPr algn="ctr"/>
              <a:r>
                <a:rPr lang="ja-JP" altLang="en-US" sz="600" dirty="0" smtClean="0">
                  <a:solidFill>
                    <a:schemeClr val="tx1"/>
                  </a:solidFill>
                </a:rPr>
                <a:t>越え</a:t>
              </a:r>
              <a:endParaRPr kumimoji="1" lang="ja-JP" altLang="en-US" sz="600" dirty="0">
                <a:solidFill>
                  <a:schemeClr val="tx1"/>
                </a:solidFill>
              </a:endParaRPr>
            </a:p>
          </p:txBody>
        </p:sp>
        <p:sp>
          <p:nvSpPr>
            <p:cNvPr id="894" name="角丸四角形 893"/>
            <p:cNvSpPr/>
            <p:nvPr/>
          </p:nvSpPr>
          <p:spPr>
            <a:xfrm>
              <a:off x="2680673" y="4967006"/>
              <a:ext cx="373235" cy="37323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ライン</a:t>
              </a:r>
              <a:endParaRPr lang="en-US" altLang="ja-JP" sz="600" dirty="0" smtClean="0">
                <a:solidFill>
                  <a:schemeClr val="tx1"/>
                </a:solidFill>
              </a:endParaRPr>
            </a:p>
            <a:p>
              <a:pPr algn="ctr"/>
              <a:r>
                <a:rPr lang="ja-JP" altLang="en-US" sz="600" dirty="0" smtClean="0">
                  <a:solidFill>
                    <a:schemeClr val="tx1"/>
                  </a:solidFill>
                </a:rPr>
                <a:t>トレース</a:t>
              </a:r>
              <a:endParaRPr kumimoji="1" lang="ja-JP" altLang="en-US" sz="600" dirty="0">
                <a:solidFill>
                  <a:schemeClr val="tx1"/>
                </a:solidFill>
              </a:endParaRPr>
            </a:p>
          </p:txBody>
        </p:sp>
        <p:sp>
          <p:nvSpPr>
            <p:cNvPr id="902" name="角丸四角形 901"/>
            <p:cNvSpPr/>
            <p:nvPr/>
          </p:nvSpPr>
          <p:spPr>
            <a:xfrm>
              <a:off x="3097319" y="4966050"/>
              <a:ext cx="373235" cy="373234"/>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指定</a:t>
              </a:r>
              <a:endParaRPr lang="en-US" altLang="ja-JP" sz="600" dirty="0" smtClean="0">
                <a:solidFill>
                  <a:schemeClr val="tx1"/>
                </a:solidFill>
              </a:endParaRPr>
            </a:p>
            <a:p>
              <a:pPr algn="ctr"/>
              <a:r>
                <a:rPr lang="ja-JP" altLang="en-US" sz="600" dirty="0" smtClean="0">
                  <a:solidFill>
                    <a:schemeClr val="tx1"/>
                  </a:solidFill>
                </a:rPr>
                <a:t>走行</a:t>
              </a:r>
              <a:endParaRPr kumimoji="1" lang="ja-JP" altLang="en-US" sz="600" dirty="0">
                <a:solidFill>
                  <a:schemeClr val="tx1"/>
                </a:solidFill>
              </a:endParaRPr>
            </a:p>
          </p:txBody>
        </p:sp>
      </p:grpSp>
      <p:grpSp>
        <p:nvGrpSpPr>
          <p:cNvPr id="212" name="グループ化 211"/>
          <p:cNvGrpSpPr/>
          <p:nvPr/>
        </p:nvGrpSpPr>
        <p:grpSpPr>
          <a:xfrm>
            <a:off x="3105765" y="1222161"/>
            <a:ext cx="1052775" cy="297876"/>
            <a:chOff x="3166587" y="1183790"/>
            <a:chExt cx="1052775" cy="297876"/>
          </a:xfrm>
        </p:grpSpPr>
        <p:sp>
          <p:nvSpPr>
            <p:cNvPr id="943" name="角丸四角形 942"/>
            <p:cNvSpPr/>
            <p:nvPr/>
          </p:nvSpPr>
          <p:spPr>
            <a:xfrm>
              <a:off x="3166587" y="1193666"/>
              <a:ext cx="396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バーコード</a:t>
              </a:r>
              <a:r>
                <a:rPr lang="ja-JP" altLang="en-US" sz="600" dirty="0">
                  <a:solidFill>
                    <a:schemeClr val="tx1"/>
                  </a:solidFill>
                </a:rPr>
                <a:t>リーダ</a:t>
              </a:r>
              <a:r>
                <a:rPr lang="ja-JP" altLang="en-US" sz="600" dirty="0" smtClean="0">
                  <a:solidFill>
                    <a:schemeClr val="tx1"/>
                  </a:solidFill>
                </a:rPr>
                <a:t>ー</a:t>
              </a:r>
              <a:endParaRPr kumimoji="1" lang="ja-JP" altLang="en-US" sz="600" dirty="0">
                <a:solidFill>
                  <a:schemeClr val="tx1"/>
                </a:solidFill>
              </a:endParaRPr>
            </a:p>
          </p:txBody>
        </p:sp>
        <p:sp>
          <p:nvSpPr>
            <p:cNvPr id="944" name="角丸四角形 943"/>
            <p:cNvSpPr/>
            <p:nvPr/>
          </p:nvSpPr>
          <p:spPr>
            <a:xfrm>
              <a:off x="3601459" y="1193666"/>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ライン</a:t>
              </a:r>
              <a:endParaRPr lang="en-US" altLang="ja-JP" sz="600" dirty="0" smtClean="0">
                <a:solidFill>
                  <a:schemeClr val="tx1"/>
                </a:solidFill>
              </a:endParaRPr>
            </a:p>
            <a:p>
              <a:pPr algn="ctr"/>
              <a:r>
                <a:rPr lang="ja-JP" altLang="en-US" sz="600" dirty="0" smtClean="0">
                  <a:solidFill>
                    <a:schemeClr val="tx1"/>
                  </a:solidFill>
                </a:rPr>
                <a:t>探索</a:t>
              </a:r>
              <a:endParaRPr kumimoji="1" lang="ja-JP" altLang="en-US" sz="600" dirty="0">
                <a:solidFill>
                  <a:schemeClr val="tx1"/>
                </a:solidFill>
              </a:endParaRPr>
            </a:p>
          </p:txBody>
        </p:sp>
        <p:sp>
          <p:nvSpPr>
            <p:cNvPr id="945" name="角丸四角形 944"/>
            <p:cNvSpPr/>
            <p:nvPr/>
          </p:nvSpPr>
          <p:spPr>
            <a:xfrm>
              <a:off x="3931362" y="1183790"/>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指定</a:t>
              </a:r>
              <a:endParaRPr lang="en-US" altLang="ja-JP" sz="600" dirty="0" smtClean="0">
                <a:solidFill>
                  <a:schemeClr val="tx1"/>
                </a:solidFill>
              </a:endParaRPr>
            </a:p>
            <a:p>
              <a:pPr algn="ctr"/>
              <a:r>
                <a:rPr lang="ja-JP" altLang="en-US" sz="600" dirty="0" smtClean="0">
                  <a:solidFill>
                    <a:schemeClr val="tx1"/>
                  </a:solidFill>
                </a:rPr>
                <a:t>走行</a:t>
              </a:r>
              <a:endParaRPr kumimoji="1" lang="ja-JP" altLang="en-US" sz="600" dirty="0">
                <a:solidFill>
                  <a:schemeClr val="tx1"/>
                </a:solidFill>
              </a:endParaRPr>
            </a:p>
          </p:txBody>
        </p:sp>
      </p:grpSp>
      <p:graphicFrame>
        <p:nvGraphicFramePr>
          <p:cNvPr id="954" name="表 953"/>
          <p:cNvGraphicFramePr>
            <a:graphicFrameLocks noGrp="1"/>
          </p:cNvGraphicFramePr>
          <p:nvPr>
            <p:extLst/>
          </p:nvPr>
        </p:nvGraphicFramePr>
        <p:xfrm>
          <a:off x="10862984" y="8888053"/>
          <a:ext cx="2649582" cy="685800"/>
        </p:xfrm>
        <a:graphic>
          <a:graphicData uri="http://schemas.openxmlformats.org/drawingml/2006/table">
            <a:tbl>
              <a:tblPr firstRow="1" bandRow="1">
                <a:tableStyleId>{5C22544A-7EE6-4342-B048-85BDC9FD1C3A}</a:tableStyleId>
              </a:tblPr>
              <a:tblGrid>
                <a:gridCol w="487454"/>
                <a:gridCol w="422228"/>
                <a:gridCol w="419100"/>
                <a:gridCol w="546100"/>
                <a:gridCol w="774700"/>
              </a:tblGrid>
              <a:tr h="137160">
                <a:tc>
                  <a:txBody>
                    <a:bodyPr/>
                    <a:lstStyle/>
                    <a:p>
                      <a:pPr algn="ctr"/>
                      <a:r>
                        <a:rPr kumimoji="1" lang="ja-JP" altLang="en-US" sz="700" dirty="0" smtClean="0">
                          <a:latin typeface="+mn-ea"/>
                          <a:ea typeface="+mn-ea"/>
                        </a:rPr>
                        <a:t>走行方法</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左モータ</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右モータ</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ステアリング</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終了条件</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37160">
                <a:tc>
                  <a:txBody>
                    <a:bodyPr/>
                    <a:lstStyle/>
                    <a:p>
                      <a:pPr algn="l"/>
                      <a:r>
                        <a:rPr kumimoji="1" lang="ja-JP" altLang="en-US" sz="700" dirty="0" smtClean="0">
                          <a:latin typeface="+mn-lt"/>
                          <a:ea typeface="+mn-ea"/>
                        </a:rPr>
                        <a:t>区画</a:t>
                      </a:r>
                      <a:r>
                        <a:rPr kumimoji="1" lang="en-US" altLang="ja-JP" sz="700" dirty="0" smtClean="0">
                          <a:latin typeface="+mn-lt"/>
                          <a:ea typeface="+mn-ea"/>
                        </a:rPr>
                        <a:t>Ⅰ</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10</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-10</a:t>
                      </a: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solidFill>
                            <a:schemeClr val="tx1"/>
                          </a:solidFill>
                          <a:latin typeface="+mn-lt"/>
                          <a:ea typeface="+mn-ea"/>
                        </a:rPr>
                        <a:t>85°</a:t>
                      </a:r>
                      <a:endParaRPr kumimoji="1" lang="ja-JP" altLang="en-US" sz="600" dirty="0" smtClean="0">
                        <a:solidFill>
                          <a:srgbClr val="FF0000"/>
                        </a:solidFill>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lt"/>
                          <a:ea typeface="+mn-ea"/>
                        </a:rPr>
                        <a:t>方向検知（</a:t>
                      </a:r>
                      <a:r>
                        <a:rPr kumimoji="1" lang="en-US" altLang="ja-JP" sz="700" dirty="0" smtClean="0">
                          <a:latin typeface="+mn-lt"/>
                          <a:ea typeface="+mn-ea"/>
                        </a:rPr>
                        <a:t>45°</a:t>
                      </a:r>
                      <a:r>
                        <a:rPr kumimoji="1" lang="ja-JP" altLang="en-US" sz="700" dirty="0" smtClean="0">
                          <a:latin typeface="+mn-lt"/>
                          <a:ea typeface="+mn-ea"/>
                        </a:rPr>
                        <a:t>）</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37160">
                <a:tc>
                  <a:txBody>
                    <a:bodyPr/>
                    <a:lstStyle/>
                    <a:p>
                      <a:pPr algn="l"/>
                      <a:r>
                        <a:rPr kumimoji="1" lang="ja-JP" altLang="en-US" sz="700" dirty="0" smtClean="0">
                          <a:latin typeface="+mn-ea"/>
                          <a:ea typeface="+mn-ea"/>
                        </a:rPr>
                        <a:t>区画</a:t>
                      </a:r>
                      <a:r>
                        <a:rPr kumimoji="1" lang="en-US" altLang="ja-JP" sz="700" dirty="0" smtClean="0">
                          <a:latin typeface="+mn-ea"/>
                          <a:ea typeface="+mn-ea"/>
                        </a:rPr>
                        <a:t>Ⅱ</a:t>
                      </a: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-30</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-30</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0°</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lt"/>
                          <a:ea typeface="+mn-ea"/>
                        </a:rPr>
                        <a:t>距離検知（</a:t>
                      </a:r>
                      <a:r>
                        <a:rPr kumimoji="1" lang="en-US" altLang="ja-JP" sz="700" dirty="0" smtClean="0">
                          <a:latin typeface="+mn-lt"/>
                          <a:ea typeface="+mn-ea"/>
                        </a:rPr>
                        <a:t>-6cm</a:t>
                      </a:r>
                      <a:r>
                        <a:rPr kumimoji="1" lang="ja-JP" altLang="en-US" sz="700" dirty="0" smtClean="0">
                          <a:latin typeface="+mn-lt"/>
                          <a:ea typeface="+mn-ea"/>
                        </a:rPr>
                        <a:t>）</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37160">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700" dirty="0" smtClean="0">
                          <a:latin typeface="+mn-lt"/>
                          <a:ea typeface="+mn-ea"/>
                        </a:rPr>
                        <a:t>区画</a:t>
                      </a:r>
                      <a:r>
                        <a:rPr kumimoji="1" lang="en-US" altLang="ja-JP" sz="700" dirty="0" smtClean="0">
                          <a:latin typeface="+mn-lt"/>
                          <a:ea typeface="+mn-ea"/>
                        </a:rPr>
                        <a:t>Ⅲ</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-10</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10</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solidFill>
                            <a:schemeClr val="tx1"/>
                          </a:solidFill>
                          <a:latin typeface="+mn-lt"/>
                          <a:ea typeface="+mn-ea"/>
                        </a:rPr>
                        <a:t>85°</a:t>
                      </a:r>
                      <a:endParaRPr kumimoji="1" lang="ja-JP" altLang="en-US" sz="700" dirty="0">
                        <a:solidFill>
                          <a:schemeClr val="tx1"/>
                        </a:solidFill>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700" dirty="0" smtClean="0">
                          <a:latin typeface="+mn-lt"/>
                          <a:ea typeface="+mn-ea"/>
                        </a:rPr>
                        <a:t>方向検知</a:t>
                      </a:r>
                      <a:r>
                        <a:rPr kumimoji="1" lang="en-US" altLang="ja-JP" sz="700" dirty="0" smtClean="0">
                          <a:latin typeface="+mn-lt"/>
                          <a:ea typeface="+mn-ea"/>
                        </a:rPr>
                        <a:t>(-45°)</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37160">
                <a:tc>
                  <a:txBody>
                    <a:bodyPr/>
                    <a:lstStyle/>
                    <a:p>
                      <a:pPr algn="l"/>
                      <a:r>
                        <a:rPr kumimoji="1" lang="ja-JP" altLang="en-US" sz="700" dirty="0" smtClean="0">
                          <a:latin typeface="+mn-ea"/>
                          <a:ea typeface="+mn-ea"/>
                        </a:rPr>
                        <a:t>区画</a:t>
                      </a:r>
                      <a:r>
                        <a:rPr kumimoji="1" lang="en-US" altLang="ja-JP" sz="700" dirty="0" smtClean="0">
                          <a:latin typeface="+mn-ea"/>
                          <a:ea typeface="+mn-ea"/>
                        </a:rPr>
                        <a:t>Ⅳ</a:t>
                      </a:r>
                      <a:endParaRPr kumimoji="1" lang="ja-JP" altLang="en-US" sz="700" dirty="0">
                        <a:latin typeface="+mn-ea"/>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0</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0</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solidFill>
                            <a:schemeClr val="tx1"/>
                          </a:solidFill>
                          <a:latin typeface="+mn-lt"/>
                          <a:ea typeface="+mn-ea"/>
                        </a:rPr>
                        <a:t>85°</a:t>
                      </a:r>
                      <a:endParaRPr kumimoji="1" lang="ja-JP" altLang="en-US" sz="700" dirty="0">
                        <a:solidFill>
                          <a:schemeClr val="tx1"/>
                        </a:solidFill>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700" dirty="0" smtClean="0">
                          <a:latin typeface="+mn-lt"/>
                          <a:ea typeface="+mn-ea"/>
                        </a:rPr>
                        <a:t>時間検知（</a:t>
                      </a:r>
                      <a:r>
                        <a:rPr kumimoji="1" lang="en-US" altLang="ja-JP" sz="700" dirty="0" smtClean="0">
                          <a:latin typeface="+mn-lt"/>
                          <a:ea typeface="+mn-ea"/>
                        </a:rPr>
                        <a:t>3</a:t>
                      </a:r>
                      <a:r>
                        <a:rPr kumimoji="1" lang="ja-JP" altLang="en-US" sz="700" dirty="0" smtClean="0">
                          <a:latin typeface="+mn-lt"/>
                          <a:ea typeface="+mn-ea"/>
                        </a:rPr>
                        <a:t>ｓ）</a:t>
                      </a: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55" name="表 954"/>
          <p:cNvGraphicFramePr>
            <a:graphicFrameLocks noGrp="1"/>
          </p:cNvGraphicFramePr>
          <p:nvPr>
            <p:extLst/>
          </p:nvPr>
        </p:nvGraphicFramePr>
        <p:xfrm>
          <a:off x="10898588" y="6284357"/>
          <a:ext cx="2615501" cy="548640"/>
        </p:xfrm>
        <a:graphic>
          <a:graphicData uri="http://schemas.openxmlformats.org/drawingml/2006/table">
            <a:tbl>
              <a:tblPr firstRow="1" bandRow="1">
                <a:tableStyleId>{5C22544A-7EE6-4342-B048-85BDC9FD1C3A}</a:tableStyleId>
              </a:tblPr>
              <a:tblGrid>
                <a:gridCol w="487454"/>
                <a:gridCol w="422228"/>
                <a:gridCol w="419100"/>
                <a:gridCol w="546100"/>
                <a:gridCol w="740619"/>
              </a:tblGrid>
              <a:tr h="137160">
                <a:tc>
                  <a:txBody>
                    <a:bodyPr/>
                    <a:lstStyle/>
                    <a:p>
                      <a:pPr algn="ctr"/>
                      <a:r>
                        <a:rPr kumimoji="1" lang="ja-JP" altLang="en-US" sz="700" dirty="0" smtClean="0">
                          <a:latin typeface="+mn-ea"/>
                          <a:ea typeface="+mn-ea"/>
                        </a:rPr>
                        <a:t>区画</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左モータ</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右モータ</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ステアリング</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ea"/>
                          <a:ea typeface="+mn-ea"/>
                        </a:rPr>
                        <a:t>終了条件</a:t>
                      </a:r>
                      <a:endParaRPr kumimoji="1" lang="ja-JP" altLang="en-US" sz="700" dirty="0">
                        <a:latin typeface="+mn-ea"/>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37160">
                <a:tc>
                  <a:txBody>
                    <a:bodyPr/>
                    <a:lstStyle/>
                    <a:p>
                      <a:pPr algn="l"/>
                      <a:r>
                        <a:rPr kumimoji="1" lang="ja-JP" altLang="en-US" sz="700" dirty="0" smtClean="0">
                          <a:latin typeface="+mn-lt"/>
                          <a:ea typeface="+mn-ea"/>
                        </a:rPr>
                        <a:t>区画</a:t>
                      </a:r>
                      <a:r>
                        <a:rPr kumimoji="1" lang="en-US" altLang="ja-JP" sz="700" dirty="0" smtClean="0">
                          <a:latin typeface="+mn-lt"/>
                          <a:ea typeface="+mn-ea"/>
                        </a:rPr>
                        <a:t>Ⅰ</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0</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-30</a:t>
                      </a: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solidFill>
                            <a:schemeClr val="tx1"/>
                          </a:solidFill>
                          <a:latin typeface="+mn-lt"/>
                          <a:ea typeface="+mn-ea"/>
                        </a:rPr>
                        <a:t>85°</a:t>
                      </a:r>
                      <a:endParaRPr kumimoji="1" lang="ja-JP" altLang="en-US" sz="600" dirty="0" smtClean="0">
                        <a:solidFill>
                          <a:schemeClr val="tx1"/>
                        </a:solidFill>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lt"/>
                          <a:ea typeface="+mn-ea"/>
                        </a:rPr>
                        <a:t>方向検知（</a:t>
                      </a:r>
                      <a:r>
                        <a:rPr kumimoji="1" lang="en-US" altLang="ja-JP" sz="700" dirty="0" smtClean="0">
                          <a:latin typeface="+mn-lt"/>
                          <a:ea typeface="+mn-ea"/>
                        </a:rPr>
                        <a:t>90°</a:t>
                      </a:r>
                      <a:r>
                        <a:rPr kumimoji="1" lang="ja-JP" altLang="en-US" sz="700" dirty="0" smtClean="0">
                          <a:latin typeface="+mn-lt"/>
                          <a:ea typeface="+mn-ea"/>
                        </a:rPr>
                        <a:t>）</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37160">
                <a:tc>
                  <a:txBody>
                    <a:bodyPr/>
                    <a:lstStyle/>
                    <a:p>
                      <a:pPr algn="l"/>
                      <a:r>
                        <a:rPr kumimoji="1" lang="ja-JP" altLang="en-US" sz="700" dirty="0" smtClean="0">
                          <a:latin typeface="+mn-ea"/>
                          <a:ea typeface="+mn-ea"/>
                        </a:rPr>
                        <a:t>区画</a:t>
                      </a:r>
                      <a:r>
                        <a:rPr kumimoji="1" lang="en-US" altLang="ja-JP" sz="700" dirty="0" smtClean="0">
                          <a:latin typeface="+mn-ea"/>
                          <a:ea typeface="+mn-ea"/>
                        </a:rPr>
                        <a:t>Ⅱ</a:t>
                      </a: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-30</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-30</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0°</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700" dirty="0" smtClean="0">
                          <a:latin typeface="+mn-lt"/>
                          <a:ea typeface="+mn-ea"/>
                        </a:rPr>
                        <a:t>距離検知（</a:t>
                      </a:r>
                      <a:r>
                        <a:rPr kumimoji="1" lang="en-US" altLang="ja-JP" sz="700" dirty="0" smtClean="0">
                          <a:latin typeface="+mn-lt"/>
                          <a:ea typeface="+mn-ea"/>
                        </a:rPr>
                        <a:t>-5cm</a:t>
                      </a:r>
                      <a:r>
                        <a:rPr kumimoji="1" lang="ja-JP" altLang="en-US" sz="700" dirty="0" smtClean="0">
                          <a:latin typeface="+mn-lt"/>
                          <a:ea typeface="+mn-ea"/>
                        </a:rPr>
                        <a:t>）</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37160">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700" dirty="0" smtClean="0">
                          <a:latin typeface="+mn-lt"/>
                          <a:ea typeface="+mn-ea"/>
                        </a:rPr>
                        <a:t>区画</a:t>
                      </a:r>
                      <a:r>
                        <a:rPr kumimoji="1" lang="en-US" altLang="ja-JP" sz="700" dirty="0" smtClean="0">
                          <a:latin typeface="+mn-lt"/>
                          <a:ea typeface="+mn-ea"/>
                        </a:rPr>
                        <a:t>Ⅲ</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0</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en-US" altLang="ja-JP" sz="700" dirty="0" smtClean="0">
                          <a:latin typeface="+mn-lt"/>
                          <a:ea typeface="+mn-ea"/>
                        </a:rPr>
                        <a:t>0</a:t>
                      </a:r>
                      <a:endParaRPr kumimoji="1" lang="ja-JP" altLang="en-US" sz="700" dirty="0" smtClean="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700" dirty="0" smtClean="0">
                          <a:latin typeface="+mn-lt"/>
                          <a:ea typeface="+mn-ea"/>
                        </a:rPr>
                        <a:t>0°</a:t>
                      </a:r>
                      <a:endParaRPr kumimoji="1" lang="ja-JP" altLang="en-US" sz="700" dirty="0">
                        <a:latin typeface="+mn-lt"/>
                        <a:ea typeface="+mn-ea"/>
                      </a:endParaRP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kumimoji="1" lang="ja-JP" altLang="en-US" sz="700" dirty="0" smtClean="0">
                          <a:latin typeface="+mn-lt"/>
                          <a:ea typeface="+mn-ea"/>
                        </a:rPr>
                        <a:t>時間検知（</a:t>
                      </a:r>
                      <a:r>
                        <a:rPr kumimoji="1" lang="en-US" altLang="ja-JP" sz="700" dirty="0" smtClean="0">
                          <a:latin typeface="+mn-lt"/>
                          <a:ea typeface="+mn-ea"/>
                        </a:rPr>
                        <a:t>3s</a:t>
                      </a:r>
                      <a:r>
                        <a:rPr kumimoji="1" lang="ja-JP" altLang="en-US" sz="700" dirty="0" smtClean="0">
                          <a:latin typeface="+mn-lt"/>
                          <a:ea typeface="+mn-ea"/>
                        </a:rPr>
                        <a:t>）</a:t>
                      </a:r>
                    </a:p>
                  </a:txBody>
                  <a:tcPr marL="36000" marR="0" marT="0" marB="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956" name="直線コネクタ 955"/>
          <p:cNvCxnSpPr/>
          <p:nvPr/>
        </p:nvCxnSpPr>
        <p:spPr>
          <a:xfrm flipH="1">
            <a:off x="11803349" y="8562407"/>
            <a:ext cx="15140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7" name="直線コネクタ 956"/>
          <p:cNvCxnSpPr/>
          <p:nvPr/>
        </p:nvCxnSpPr>
        <p:spPr>
          <a:xfrm flipV="1">
            <a:off x="11905125" y="8534019"/>
            <a:ext cx="1209815" cy="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58" name="グループ化 957"/>
          <p:cNvGrpSpPr/>
          <p:nvPr/>
        </p:nvGrpSpPr>
        <p:grpSpPr>
          <a:xfrm rot="10800000">
            <a:off x="12976426" y="8477704"/>
            <a:ext cx="394324" cy="168046"/>
            <a:chOff x="-224554" y="126101"/>
            <a:chExt cx="6856974" cy="2731496"/>
          </a:xfrm>
          <a:effectLst>
            <a:reflection endPos="0" dist="50800" dir="5400000" sy="-100000" algn="bl" rotWithShape="0"/>
          </a:effectLst>
        </p:grpSpPr>
        <p:grpSp>
          <p:nvGrpSpPr>
            <p:cNvPr id="959" name="グループ化 958"/>
            <p:cNvGrpSpPr/>
            <p:nvPr/>
          </p:nvGrpSpPr>
          <p:grpSpPr>
            <a:xfrm rot="16200000">
              <a:off x="1719446" y="-1817899"/>
              <a:ext cx="2731496" cy="6619495"/>
              <a:chOff x="1263335" y="-124691"/>
              <a:chExt cx="2731496" cy="6722339"/>
            </a:xfrm>
          </p:grpSpPr>
          <p:sp>
            <p:nvSpPr>
              <p:cNvPr id="962" name="角丸四角形 961"/>
              <p:cNvSpPr/>
              <p:nvPr/>
            </p:nvSpPr>
            <p:spPr>
              <a:xfrm>
                <a:off x="2046423" y="240252"/>
                <a:ext cx="1086613" cy="1828800"/>
              </a:xfrm>
              <a:prstGeom prst="roundRect">
                <a:avLst/>
              </a:prstGeom>
              <a:solidFill>
                <a:schemeClr val="bg2">
                  <a:lumMod val="1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63" name="角丸四角形 962"/>
              <p:cNvSpPr/>
              <p:nvPr/>
            </p:nvSpPr>
            <p:spPr>
              <a:xfrm>
                <a:off x="2475059" y="-124691"/>
                <a:ext cx="282780" cy="2193743"/>
              </a:xfrm>
              <a:prstGeom prst="roundRect">
                <a:avLst/>
              </a:prstGeom>
              <a:solidFill>
                <a:schemeClr val="tx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64" name="角丸四角形 963"/>
              <p:cNvSpPr/>
              <p:nvPr/>
            </p:nvSpPr>
            <p:spPr>
              <a:xfrm>
                <a:off x="2919360" y="1744149"/>
                <a:ext cx="299115" cy="1742139"/>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65" name="角丸四角形 964"/>
              <p:cNvSpPr/>
              <p:nvPr/>
            </p:nvSpPr>
            <p:spPr>
              <a:xfrm>
                <a:off x="1977224" y="1745142"/>
                <a:ext cx="299115" cy="1742139"/>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66" name="片側の 2 つの角を切り取った四角形 965"/>
              <p:cNvSpPr/>
              <p:nvPr/>
            </p:nvSpPr>
            <p:spPr>
              <a:xfrm>
                <a:off x="1916901" y="892482"/>
                <a:ext cx="558158" cy="262170"/>
              </a:xfrm>
              <a:prstGeom prst="snip2Same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67" name="片側の 2 つの角を切り取った四角形 966"/>
              <p:cNvSpPr/>
              <p:nvPr/>
            </p:nvSpPr>
            <p:spPr>
              <a:xfrm>
                <a:off x="2704399" y="892482"/>
                <a:ext cx="558158" cy="262170"/>
              </a:xfrm>
              <a:prstGeom prst="snip2Same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68" name="正方形/長方形 967"/>
              <p:cNvSpPr/>
              <p:nvPr/>
            </p:nvSpPr>
            <p:spPr>
              <a:xfrm>
                <a:off x="2976168" y="3741746"/>
                <a:ext cx="558996" cy="2178615"/>
              </a:xfrm>
              <a:prstGeom prst="rect">
                <a:avLst/>
              </a:prstGeom>
              <a:solidFill>
                <a:schemeClr val="bg2">
                  <a:lumMod val="7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69" name="正方形/長方形 968"/>
              <p:cNvSpPr/>
              <p:nvPr/>
            </p:nvSpPr>
            <p:spPr>
              <a:xfrm>
                <a:off x="1717343" y="3742277"/>
                <a:ext cx="558996" cy="2178615"/>
              </a:xfrm>
              <a:prstGeom prst="rect">
                <a:avLst/>
              </a:prstGeom>
              <a:solidFill>
                <a:schemeClr val="bg2">
                  <a:lumMod val="7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70" name="角丸四角形 969"/>
              <p:cNvSpPr/>
              <p:nvPr/>
            </p:nvSpPr>
            <p:spPr>
              <a:xfrm>
                <a:off x="3697927" y="4743436"/>
                <a:ext cx="296904" cy="1854211"/>
              </a:xfrm>
              <a:prstGeom prst="roundRect">
                <a:avLst/>
              </a:prstGeom>
              <a:solidFill>
                <a:schemeClr val="bg2">
                  <a:lumMod val="1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71" name="角丸四角形 970"/>
              <p:cNvSpPr/>
              <p:nvPr/>
            </p:nvSpPr>
            <p:spPr>
              <a:xfrm>
                <a:off x="1263335" y="4743437"/>
                <a:ext cx="296904" cy="1854211"/>
              </a:xfrm>
              <a:prstGeom prst="roundRect">
                <a:avLst/>
              </a:prstGeom>
              <a:solidFill>
                <a:schemeClr val="bg2">
                  <a:lumMod val="1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72" name="角丸四角形 971"/>
              <p:cNvSpPr/>
              <p:nvPr/>
            </p:nvSpPr>
            <p:spPr>
              <a:xfrm rot="16200000">
                <a:off x="1113349" y="3911366"/>
                <a:ext cx="3034796" cy="1307043"/>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73" name="正方形/長方形 972"/>
              <p:cNvSpPr/>
              <p:nvPr/>
            </p:nvSpPr>
            <p:spPr>
              <a:xfrm>
                <a:off x="1346613" y="1745673"/>
                <a:ext cx="630611" cy="2265751"/>
              </a:xfrm>
              <a:prstGeom prst="rect">
                <a:avLst/>
              </a:prstGeom>
              <a:solidFill>
                <a:schemeClr val="bg2">
                  <a:lumMod val="9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74" name="1 つの角を丸めた四角形 973"/>
              <p:cNvSpPr/>
              <p:nvPr/>
            </p:nvSpPr>
            <p:spPr>
              <a:xfrm>
                <a:off x="1263335" y="1745142"/>
                <a:ext cx="85143" cy="664989"/>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75" name="1 つの角を丸めた四角形 974"/>
              <p:cNvSpPr/>
              <p:nvPr/>
            </p:nvSpPr>
            <p:spPr>
              <a:xfrm>
                <a:off x="1987179" y="1745142"/>
                <a:ext cx="83277" cy="664989"/>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76" name="1 つの角を丸めた四角形 975"/>
              <p:cNvSpPr/>
              <p:nvPr/>
            </p:nvSpPr>
            <p:spPr>
              <a:xfrm>
                <a:off x="1567786" y="5166256"/>
                <a:ext cx="146434" cy="754105"/>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77" name="1 つの角を丸めた四角形 976"/>
              <p:cNvSpPr/>
              <p:nvPr/>
            </p:nvSpPr>
            <p:spPr>
              <a:xfrm>
                <a:off x="3532483" y="5166256"/>
                <a:ext cx="146434" cy="754105"/>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978" name="グループ化 977"/>
              <p:cNvGrpSpPr/>
              <p:nvPr/>
            </p:nvGrpSpPr>
            <p:grpSpPr>
              <a:xfrm>
                <a:off x="2903119" y="2410131"/>
                <a:ext cx="629363" cy="629363"/>
                <a:chOff x="2911236" y="2165787"/>
                <a:chExt cx="863704" cy="863704"/>
              </a:xfrm>
            </p:grpSpPr>
            <p:sp>
              <p:nvSpPr>
                <p:cNvPr id="982" name="角丸四角形 981"/>
                <p:cNvSpPr/>
                <p:nvPr/>
              </p:nvSpPr>
              <p:spPr>
                <a:xfrm>
                  <a:off x="2911236" y="2165787"/>
                  <a:ext cx="863704" cy="863704"/>
                </a:xfrm>
                <a:prstGeom prst="roundRect">
                  <a:avLst/>
                </a:prstGeom>
                <a:solidFill>
                  <a:schemeClr val="bg2">
                    <a:lumMod val="7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83" name="ブローチ 982"/>
                <p:cNvSpPr/>
                <p:nvPr/>
              </p:nvSpPr>
              <p:spPr>
                <a:xfrm>
                  <a:off x="3131797" y="2387050"/>
                  <a:ext cx="415210" cy="415210"/>
                </a:xfrm>
                <a:prstGeom prst="plaque">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979" name="角丸四角形 978"/>
              <p:cNvSpPr/>
              <p:nvPr/>
            </p:nvSpPr>
            <p:spPr>
              <a:xfrm>
                <a:off x="2276339" y="1995055"/>
                <a:ext cx="626780" cy="1044439"/>
              </a:xfrm>
              <a:prstGeom prst="roundRect">
                <a:avLst/>
              </a:prstGeom>
              <a:solidFill>
                <a:schemeClr val="bg2">
                  <a:lumMod val="9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80" name="角丸四角形 979"/>
              <p:cNvSpPr/>
              <p:nvPr/>
            </p:nvSpPr>
            <p:spPr>
              <a:xfrm>
                <a:off x="2195980" y="1427018"/>
                <a:ext cx="787498" cy="568037"/>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81" name="角丸四角形 980"/>
              <p:cNvSpPr/>
              <p:nvPr/>
            </p:nvSpPr>
            <p:spPr>
              <a:xfrm>
                <a:off x="1763643" y="942620"/>
                <a:ext cx="1652172" cy="594983"/>
              </a:xfrm>
              <a:prstGeom prst="roundRect">
                <a:avLst/>
              </a:prstGeom>
              <a:solidFill>
                <a:schemeClr val="bg2">
                  <a:lumMod val="2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960" name="円/楕円 959"/>
            <p:cNvSpPr/>
            <p:nvPr/>
          </p:nvSpPr>
          <p:spPr>
            <a:xfrm rot="20466538">
              <a:off x="5966471" y="1183279"/>
              <a:ext cx="603419" cy="630796"/>
            </a:xfrm>
            <a:prstGeom prst="ellipse">
              <a:avLst/>
            </a:prstGeom>
            <a:solidFill>
              <a:schemeClr val="bg1">
                <a:lumMod val="8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61" name="弦 960"/>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grpSp>
        <p:nvGrpSpPr>
          <p:cNvPr id="984" name="グループ化 983"/>
          <p:cNvGrpSpPr/>
          <p:nvPr/>
        </p:nvGrpSpPr>
        <p:grpSpPr>
          <a:xfrm rot="13057486">
            <a:off x="12104488" y="8074078"/>
            <a:ext cx="397914" cy="169576"/>
            <a:chOff x="-224554" y="126101"/>
            <a:chExt cx="6856974" cy="2731496"/>
          </a:xfrm>
          <a:effectLst>
            <a:reflection endPos="0" dist="50800" dir="5400000" sy="-100000" algn="bl" rotWithShape="0"/>
          </a:effectLst>
        </p:grpSpPr>
        <p:grpSp>
          <p:nvGrpSpPr>
            <p:cNvPr id="985" name="グループ化 984"/>
            <p:cNvGrpSpPr/>
            <p:nvPr/>
          </p:nvGrpSpPr>
          <p:grpSpPr>
            <a:xfrm rot="16200000">
              <a:off x="1719446" y="-1817899"/>
              <a:ext cx="2731496" cy="6619495"/>
              <a:chOff x="1263335" y="-124691"/>
              <a:chExt cx="2731496" cy="6722339"/>
            </a:xfrm>
          </p:grpSpPr>
          <p:sp>
            <p:nvSpPr>
              <p:cNvPr id="988" name="角丸四角形 987"/>
              <p:cNvSpPr/>
              <p:nvPr/>
            </p:nvSpPr>
            <p:spPr>
              <a:xfrm>
                <a:off x="2046423" y="240252"/>
                <a:ext cx="1086613" cy="1828800"/>
              </a:xfrm>
              <a:prstGeom prst="roundRect">
                <a:avLst/>
              </a:prstGeom>
              <a:solidFill>
                <a:schemeClr val="bg2">
                  <a:lumMod val="1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89" name="角丸四角形 988"/>
              <p:cNvSpPr/>
              <p:nvPr/>
            </p:nvSpPr>
            <p:spPr>
              <a:xfrm>
                <a:off x="2475059" y="-124691"/>
                <a:ext cx="282780" cy="2193743"/>
              </a:xfrm>
              <a:prstGeom prst="roundRect">
                <a:avLst/>
              </a:prstGeom>
              <a:solidFill>
                <a:schemeClr val="tx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0" name="角丸四角形 989"/>
              <p:cNvSpPr/>
              <p:nvPr/>
            </p:nvSpPr>
            <p:spPr>
              <a:xfrm>
                <a:off x="2919360" y="1744149"/>
                <a:ext cx="299115" cy="1742139"/>
              </a:xfrm>
              <a:prstGeom prst="roundRect">
                <a:avLst/>
              </a:prstGeom>
              <a:solidFill>
                <a:schemeClr val="bg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1" name="角丸四角形 990"/>
              <p:cNvSpPr/>
              <p:nvPr/>
            </p:nvSpPr>
            <p:spPr>
              <a:xfrm>
                <a:off x="1977224" y="1745142"/>
                <a:ext cx="299115" cy="1742139"/>
              </a:xfrm>
              <a:prstGeom prst="roundRect">
                <a:avLst/>
              </a:prstGeom>
              <a:solidFill>
                <a:schemeClr val="bg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2" name="片側の 2 つの角を切り取った四角形 991"/>
              <p:cNvSpPr/>
              <p:nvPr/>
            </p:nvSpPr>
            <p:spPr>
              <a:xfrm>
                <a:off x="1916901" y="892482"/>
                <a:ext cx="558158" cy="262170"/>
              </a:xfrm>
              <a:prstGeom prst="snip2Same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3" name="片側の 2 つの角を切り取った四角形 992"/>
              <p:cNvSpPr/>
              <p:nvPr/>
            </p:nvSpPr>
            <p:spPr>
              <a:xfrm>
                <a:off x="2704399" y="892482"/>
                <a:ext cx="558158" cy="262170"/>
              </a:xfrm>
              <a:prstGeom prst="snip2Same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4" name="正方形/長方形 993"/>
              <p:cNvSpPr/>
              <p:nvPr/>
            </p:nvSpPr>
            <p:spPr>
              <a:xfrm>
                <a:off x="2976168" y="3741746"/>
                <a:ext cx="558996" cy="2178615"/>
              </a:xfrm>
              <a:prstGeom prst="rect">
                <a:avLst/>
              </a:prstGeom>
              <a:solidFill>
                <a:schemeClr val="bg2">
                  <a:lumMod val="7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5" name="正方形/長方形 994"/>
              <p:cNvSpPr/>
              <p:nvPr/>
            </p:nvSpPr>
            <p:spPr>
              <a:xfrm>
                <a:off x="1717343" y="3742277"/>
                <a:ext cx="558996" cy="2178615"/>
              </a:xfrm>
              <a:prstGeom prst="rect">
                <a:avLst/>
              </a:prstGeom>
              <a:solidFill>
                <a:schemeClr val="bg2">
                  <a:lumMod val="7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6" name="角丸四角形 995"/>
              <p:cNvSpPr/>
              <p:nvPr/>
            </p:nvSpPr>
            <p:spPr>
              <a:xfrm>
                <a:off x="3697927" y="4743436"/>
                <a:ext cx="296904" cy="1854211"/>
              </a:xfrm>
              <a:prstGeom prst="roundRect">
                <a:avLst/>
              </a:prstGeom>
              <a:solidFill>
                <a:schemeClr val="bg2">
                  <a:lumMod val="1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7" name="角丸四角形 996"/>
              <p:cNvSpPr/>
              <p:nvPr/>
            </p:nvSpPr>
            <p:spPr>
              <a:xfrm>
                <a:off x="1263335" y="4743437"/>
                <a:ext cx="296904" cy="1854211"/>
              </a:xfrm>
              <a:prstGeom prst="roundRect">
                <a:avLst/>
              </a:prstGeom>
              <a:solidFill>
                <a:schemeClr val="bg2">
                  <a:lumMod val="1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8" name="角丸四角形 997"/>
              <p:cNvSpPr/>
              <p:nvPr/>
            </p:nvSpPr>
            <p:spPr>
              <a:xfrm rot="16200000">
                <a:off x="1113349" y="3911366"/>
                <a:ext cx="3034796" cy="1307043"/>
              </a:xfrm>
              <a:prstGeom prst="roundRect">
                <a:avLst/>
              </a:prstGeom>
              <a:solidFill>
                <a:schemeClr val="bg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99" name="正方形/長方形 998"/>
              <p:cNvSpPr/>
              <p:nvPr/>
            </p:nvSpPr>
            <p:spPr>
              <a:xfrm>
                <a:off x="1346613" y="1745673"/>
                <a:ext cx="630611" cy="2265751"/>
              </a:xfrm>
              <a:prstGeom prst="rect">
                <a:avLst/>
              </a:prstGeom>
              <a:solidFill>
                <a:schemeClr val="bg2">
                  <a:lumMod val="9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00" name="1 つの角を丸めた四角形 999"/>
              <p:cNvSpPr/>
              <p:nvPr/>
            </p:nvSpPr>
            <p:spPr>
              <a:xfrm>
                <a:off x="1263335" y="1745142"/>
                <a:ext cx="85143" cy="664989"/>
              </a:xfrm>
              <a:prstGeom prst="snipRound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01" name="1 つの角を丸めた四角形 1000"/>
              <p:cNvSpPr/>
              <p:nvPr/>
            </p:nvSpPr>
            <p:spPr>
              <a:xfrm>
                <a:off x="1987179" y="1745142"/>
                <a:ext cx="83277" cy="664989"/>
              </a:xfrm>
              <a:prstGeom prst="snipRound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02" name="1 つの角を丸めた四角形 1001"/>
              <p:cNvSpPr/>
              <p:nvPr/>
            </p:nvSpPr>
            <p:spPr>
              <a:xfrm>
                <a:off x="1567786" y="5166256"/>
                <a:ext cx="146434" cy="754105"/>
              </a:xfrm>
              <a:prstGeom prst="snipRound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03" name="1 つの角を丸めた四角形 1002"/>
              <p:cNvSpPr/>
              <p:nvPr/>
            </p:nvSpPr>
            <p:spPr>
              <a:xfrm>
                <a:off x="3532483" y="5166256"/>
                <a:ext cx="146434" cy="754105"/>
              </a:xfrm>
              <a:prstGeom prst="snipRound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004" name="グループ化 1003"/>
              <p:cNvGrpSpPr/>
              <p:nvPr/>
            </p:nvGrpSpPr>
            <p:grpSpPr>
              <a:xfrm>
                <a:off x="2903119" y="2410131"/>
                <a:ext cx="629363" cy="629363"/>
                <a:chOff x="2911236" y="2165787"/>
                <a:chExt cx="863704" cy="863704"/>
              </a:xfrm>
            </p:grpSpPr>
            <p:sp>
              <p:nvSpPr>
                <p:cNvPr id="1008" name="角丸四角形 1007"/>
                <p:cNvSpPr/>
                <p:nvPr/>
              </p:nvSpPr>
              <p:spPr>
                <a:xfrm>
                  <a:off x="2911236" y="2165787"/>
                  <a:ext cx="863704" cy="863704"/>
                </a:xfrm>
                <a:prstGeom prst="roundRect">
                  <a:avLst/>
                </a:prstGeom>
                <a:solidFill>
                  <a:schemeClr val="bg2">
                    <a:lumMod val="7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09" name="ブローチ 1008"/>
                <p:cNvSpPr/>
                <p:nvPr/>
              </p:nvSpPr>
              <p:spPr>
                <a:xfrm>
                  <a:off x="3131797" y="2387050"/>
                  <a:ext cx="415210" cy="415210"/>
                </a:xfrm>
                <a:prstGeom prst="plaque">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005" name="角丸四角形 1004"/>
              <p:cNvSpPr/>
              <p:nvPr/>
            </p:nvSpPr>
            <p:spPr>
              <a:xfrm>
                <a:off x="2276339" y="1995055"/>
                <a:ext cx="626780" cy="1044439"/>
              </a:xfrm>
              <a:prstGeom prst="roundRect">
                <a:avLst/>
              </a:prstGeom>
              <a:solidFill>
                <a:schemeClr val="bg2">
                  <a:lumMod val="9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06" name="角丸四角形 1005"/>
              <p:cNvSpPr/>
              <p:nvPr/>
            </p:nvSpPr>
            <p:spPr>
              <a:xfrm>
                <a:off x="2195980" y="1427018"/>
                <a:ext cx="787498" cy="568037"/>
              </a:xfrm>
              <a:prstGeom prst="roundRect">
                <a:avLst/>
              </a:prstGeom>
              <a:solidFill>
                <a:schemeClr val="bg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07" name="角丸四角形 1006"/>
              <p:cNvSpPr/>
              <p:nvPr/>
            </p:nvSpPr>
            <p:spPr>
              <a:xfrm>
                <a:off x="1763643" y="942620"/>
                <a:ext cx="1652172" cy="594983"/>
              </a:xfrm>
              <a:prstGeom prst="roundRect">
                <a:avLst/>
              </a:prstGeom>
              <a:solidFill>
                <a:schemeClr val="bg2">
                  <a:lumMod val="2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986" name="円/楕円 985"/>
            <p:cNvSpPr/>
            <p:nvPr/>
          </p:nvSpPr>
          <p:spPr>
            <a:xfrm rot="20466538">
              <a:off x="5966471" y="1183279"/>
              <a:ext cx="603419" cy="630796"/>
            </a:xfrm>
            <a:prstGeom prst="ellipse">
              <a:avLst/>
            </a:prstGeom>
            <a:solidFill>
              <a:schemeClr val="bg1">
                <a:lumMod val="8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987" name="弦 986"/>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grpSp>
        <p:nvGrpSpPr>
          <p:cNvPr id="1010" name="グループ化 1009"/>
          <p:cNvGrpSpPr/>
          <p:nvPr/>
        </p:nvGrpSpPr>
        <p:grpSpPr>
          <a:xfrm rot="12999649">
            <a:off x="12896466" y="8578991"/>
            <a:ext cx="426478" cy="179844"/>
            <a:chOff x="-224554" y="126101"/>
            <a:chExt cx="6856974" cy="2731496"/>
          </a:xfrm>
          <a:effectLst>
            <a:reflection endPos="0" dist="50800" dir="5400000" sy="-100000" algn="bl" rotWithShape="0"/>
          </a:effectLst>
        </p:grpSpPr>
        <p:grpSp>
          <p:nvGrpSpPr>
            <p:cNvPr id="1011" name="グループ化 1010"/>
            <p:cNvGrpSpPr/>
            <p:nvPr/>
          </p:nvGrpSpPr>
          <p:grpSpPr>
            <a:xfrm rot="16200000">
              <a:off x="1719446" y="-1817899"/>
              <a:ext cx="2731496" cy="6619495"/>
              <a:chOff x="1263335" y="-124691"/>
              <a:chExt cx="2731496" cy="6722339"/>
            </a:xfrm>
          </p:grpSpPr>
          <p:sp>
            <p:nvSpPr>
              <p:cNvPr id="1014" name="角丸四角形 1013"/>
              <p:cNvSpPr/>
              <p:nvPr/>
            </p:nvSpPr>
            <p:spPr>
              <a:xfrm>
                <a:off x="2046423" y="240252"/>
                <a:ext cx="1086613" cy="1828800"/>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15" name="角丸四角形 1014"/>
              <p:cNvSpPr/>
              <p:nvPr/>
            </p:nvSpPr>
            <p:spPr>
              <a:xfrm>
                <a:off x="2475059" y="-124691"/>
                <a:ext cx="282780" cy="2193743"/>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16" name="角丸四角形 1015"/>
              <p:cNvSpPr/>
              <p:nvPr/>
            </p:nvSpPr>
            <p:spPr>
              <a:xfrm>
                <a:off x="2919360" y="1744149"/>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17" name="角丸四角形 1016"/>
              <p:cNvSpPr/>
              <p:nvPr/>
            </p:nvSpPr>
            <p:spPr>
              <a:xfrm>
                <a:off x="1977224" y="1745142"/>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18" name="片側の 2 つの角を切り取った四角形 1017"/>
              <p:cNvSpPr/>
              <p:nvPr/>
            </p:nvSpPr>
            <p:spPr>
              <a:xfrm>
                <a:off x="1916901"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19" name="片側の 2 つの角を切り取った四角形 1018"/>
              <p:cNvSpPr/>
              <p:nvPr/>
            </p:nvSpPr>
            <p:spPr>
              <a:xfrm>
                <a:off x="2704399"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20" name="正方形/長方形 1019"/>
              <p:cNvSpPr/>
              <p:nvPr/>
            </p:nvSpPr>
            <p:spPr>
              <a:xfrm>
                <a:off x="2976168" y="3741746"/>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21" name="正方形/長方形 1020"/>
              <p:cNvSpPr/>
              <p:nvPr/>
            </p:nvSpPr>
            <p:spPr>
              <a:xfrm>
                <a:off x="1717343" y="3742277"/>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22" name="角丸四角形 1021"/>
              <p:cNvSpPr/>
              <p:nvPr/>
            </p:nvSpPr>
            <p:spPr>
              <a:xfrm>
                <a:off x="3697927" y="4743436"/>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23" name="角丸四角形 1022"/>
              <p:cNvSpPr/>
              <p:nvPr/>
            </p:nvSpPr>
            <p:spPr>
              <a:xfrm>
                <a:off x="1263335" y="4743437"/>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30" name="角丸四角形 1029"/>
              <p:cNvSpPr/>
              <p:nvPr/>
            </p:nvSpPr>
            <p:spPr>
              <a:xfrm rot="16200000">
                <a:off x="1113349" y="3911366"/>
                <a:ext cx="3034796" cy="130704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31" name="正方形/長方形 1030"/>
              <p:cNvSpPr/>
              <p:nvPr/>
            </p:nvSpPr>
            <p:spPr>
              <a:xfrm>
                <a:off x="1346613" y="1745673"/>
                <a:ext cx="630611" cy="2265751"/>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32" name="1 つの角を丸めた四角形 1031"/>
              <p:cNvSpPr/>
              <p:nvPr/>
            </p:nvSpPr>
            <p:spPr>
              <a:xfrm>
                <a:off x="1263335" y="1745142"/>
                <a:ext cx="85143"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60" name="1 つの角を丸めた四角形 1059"/>
              <p:cNvSpPr/>
              <p:nvPr/>
            </p:nvSpPr>
            <p:spPr>
              <a:xfrm>
                <a:off x="1987179" y="1745142"/>
                <a:ext cx="83277"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61" name="1 つの角を丸めた四角形 1060"/>
              <p:cNvSpPr/>
              <p:nvPr/>
            </p:nvSpPr>
            <p:spPr>
              <a:xfrm>
                <a:off x="1567786"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62" name="1 つの角を丸めた四角形 1061"/>
              <p:cNvSpPr/>
              <p:nvPr/>
            </p:nvSpPr>
            <p:spPr>
              <a:xfrm>
                <a:off x="3532483"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063" name="グループ化 1062"/>
              <p:cNvGrpSpPr/>
              <p:nvPr/>
            </p:nvGrpSpPr>
            <p:grpSpPr>
              <a:xfrm>
                <a:off x="2903119" y="2410131"/>
                <a:ext cx="629363" cy="629363"/>
                <a:chOff x="2911236" y="2165787"/>
                <a:chExt cx="863704" cy="863704"/>
              </a:xfrm>
            </p:grpSpPr>
            <p:sp>
              <p:nvSpPr>
                <p:cNvPr id="1067" name="角丸四角形 1066"/>
                <p:cNvSpPr/>
                <p:nvPr/>
              </p:nvSpPr>
              <p:spPr>
                <a:xfrm>
                  <a:off x="2911236" y="2165787"/>
                  <a:ext cx="863704" cy="863704"/>
                </a:xfrm>
                <a:prstGeom prst="round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68" name="ブローチ 1067"/>
                <p:cNvSpPr/>
                <p:nvPr/>
              </p:nvSpPr>
              <p:spPr>
                <a:xfrm>
                  <a:off x="3131797" y="2387050"/>
                  <a:ext cx="415210" cy="415210"/>
                </a:xfrm>
                <a:prstGeom prst="plaqu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064" name="角丸四角形 1063"/>
              <p:cNvSpPr/>
              <p:nvPr/>
            </p:nvSpPr>
            <p:spPr>
              <a:xfrm>
                <a:off x="2276339" y="1995055"/>
                <a:ext cx="626780" cy="1044439"/>
              </a:xfrm>
              <a:prstGeom prst="round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65" name="角丸四角形 1064"/>
              <p:cNvSpPr/>
              <p:nvPr/>
            </p:nvSpPr>
            <p:spPr>
              <a:xfrm>
                <a:off x="2195980" y="1427018"/>
                <a:ext cx="787498" cy="568037"/>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66" name="角丸四角形 1065"/>
              <p:cNvSpPr/>
              <p:nvPr/>
            </p:nvSpPr>
            <p:spPr>
              <a:xfrm>
                <a:off x="1763643" y="942620"/>
                <a:ext cx="1652172" cy="594983"/>
              </a:xfrm>
              <a:prstGeom prst="roundRect">
                <a:avLst/>
              </a:prstGeom>
              <a:solidFill>
                <a:schemeClr val="bg2">
                  <a:lumMod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012" name="円/楕円 1011"/>
            <p:cNvSpPr/>
            <p:nvPr/>
          </p:nvSpPr>
          <p:spPr>
            <a:xfrm rot="20466538">
              <a:off x="5966471" y="1183279"/>
              <a:ext cx="603419" cy="6307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13" name="弦 1012"/>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grpSp>
        <p:nvGrpSpPr>
          <p:cNvPr id="1069" name="グループ化 1068"/>
          <p:cNvGrpSpPr/>
          <p:nvPr/>
        </p:nvGrpSpPr>
        <p:grpSpPr>
          <a:xfrm rot="10800000">
            <a:off x="12178650" y="7996289"/>
            <a:ext cx="405438" cy="172781"/>
            <a:chOff x="-224554" y="126101"/>
            <a:chExt cx="6856974" cy="2731496"/>
          </a:xfrm>
          <a:effectLst>
            <a:reflection endPos="0" dist="50800" dir="5400000" sy="-100000" algn="bl" rotWithShape="0"/>
          </a:effectLst>
        </p:grpSpPr>
        <p:grpSp>
          <p:nvGrpSpPr>
            <p:cNvPr id="1070" name="グループ化 1069"/>
            <p:cNvGrpSpPr/>
            <p:nvPr/>
          </p:nvGrpSpPr>
          <p:grpSpPr>
            <a:xfrm rot="16200000">
              <a:off x="1719446" y="-1817899"/>
              <a:ext cx="2731496" cy="6619495"/>
              <a:chOff x="1263335" y="-124691"/>
              <a:chExt cx="2731496" cy="6722339"/>
            </a:xfrm>
          </p:grpSpPr>
          <p:sp>
            <p:nvSpPr>
              <p:cNvPr id="1073" name="角丸四角形 1072"/>
              <p:cNvSpPr/>
              <p:nvPr/>
            </p:nvSpPr>
            <p:spPr>
              <a:xfrm>
                <a:off x="2046423" y="240252"/>
                <a:ext cx="1086613" cy="1828800"/>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74" name="角丸四角形 1073"/>
              <p:cNvSpPr/>
              <p:nvPr/>
            </p:nvSpPr>
            <p:spPr>
              <a:xfrm>
                <a:off x="2475059" y="-124691"/>
                <a:ext cx="282780" cy="2193743"/>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75" name="角丸四角形 1074"/>
              <p:cNvSpPr/>
              <p:nvPr/>
            </p:nvSpPr>
            <p:spPr>
              <a:xfrm>
                <a:off x="2919360" y="1744149"/>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76" name="角丸四角形 1075"/>
              <p:cNvSpPr/>
              <p:nvPr/>
            </p:nvSpPr>
            <p:spPr>
              <a:xfrm>
                <a:off x="1977224" y="1745142"/>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77" name="片側の 2 つの角を切り取った四角形 1076"/>
              <p:cNvSpPr/>
              <p:nvPr/>
            </p:nvSpPr>
            <p:spPr>
              <a:xfrm>
                <a:off x="1916901"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78" name="片側の 2 つの角を切り取った四角形 1077"/>
              <p:cNvSpPr/>
              <p:nvPr/>
            </p:nvSpPr>
            <p:spPr>
              <a:xfrm>
                <a:off x="2704399"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79" name="正方形/長方形 1078"/>
              <p:cNvSpPr/>
              <p:nvPr/>
            </p:nvSpPr>
            <p:spPr>
              <a:xfrm>
                <a:off x="2976168" y="3741746"/>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80" name="正方形/長方形 1079"/>
              <p:cNvSpPr/>
              <p:nvPr/>
            </p:nvSpPr>
            <p:spPr>
              <a:xfrm>
                <a:off x="1717343" y="3742277"/>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81" name="角丸四角形 1080"/>
              <p:cNvSpPr/>
              <p:nvPr/>
            </p:nvSpPr>
            <p:spPr>
              <a:xfrm>
                <a:off x="3697927" y="4743436"/>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82" name="角丸四角形 1081"/>
              <p:cNvSpPr/>
              <p:nvPr/>
            </p:nvSpPr>
            <p:spPr>
              <a:xfrm>
                <a:off x="1263335" y="4743437"/>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83" name="角丸四角形 1082"/>
              <p:cNvSpPr/>
              <p:nvPr/>
            </p:nvSpPr>
            <p:spPr>
              <a:xfrm rot="16200000">
                <a:off x="1113349" y="3911366"/>
                <a:ext cx="3034796" cy="130704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84" name="正方形/長方形 1083"/>
              <p:cNvSpPr/>
              <p:nvPr/>
            </p:nvSpPr>
            <p:spPr>
              <a:xfrm>
                <a:off x="1346613" y="1745673"/>
                <a:ext cx="630611" cy="2265751"/>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85" name="1 つの角を丸めた四角形 1084"/>
              <p:cNvSpPr/>
              <p:nvPr/>
            </p:nvSpPr>
            <p:spPr>
              <a:xfrm>
                <a:off x="1263335" y="1745142"/>
                <a:ext cx="85143"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66" name="1 つの角を丸めた四角形 1165"/>
              <p:cNvSpPr/>
              <p:nvPr/>
            </p:nvSpPr>
            <p:spPr>
              <a:xfrm>
                <a:off x="1987179" y="1745142"/>
                <a:ext cx="83277"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67" name="1 つの角を丸めた四角形 1166"/>
              <p:cNvSpPr/>
              <p:nvPr/>
            </p:nvSpPr>
            <p:spPr>
              <a:xfrm>
                <a:off x="1567786"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68" name="1 つの角を丸めた四角形 1167"/>
              <p:cNvSpPr/>
              <p:nvPr/>
            </p:nvSpPr>
            <p:spPr>
              <a:xfrm>
                <a:off x="3532483"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169" name="グループ化 1168"/>
              <p:cNvGrpSpPr/>
              <p:nvPr/>
            </p:nvGrpSpPr>
            <p:grpSpPr>
              <a:xfrm>
                <a:off x="2903119" y="2410131"/>
                <a:ext cx="629363" cy="629363"/>
                <a:chOff x="2911236" y="2165787"/>
                <a:chExt cx="863704" cy="863704"/>
              </a:xfrm>
            </p:grpSpPr>
            <p:sp>
              <p:nvSpPr>
                <p:cNvPr id="1173" name="角丸四角形 1172"/>
                <p:cNvSpPr/>
                <p:nvPr/>
              </p:nvSpPr>
              <p:spPr>
                <a:xfrm>
                  <a:off x="2911236" y="2165787"/>
                  <a:ext cx="863704" cy="863704"/>
                </a:xfrm>
                <a:prstGeom prst="round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74" name="ブローチ 1173"/>
                <p:cNvSpPr/>
                <p:nvPr/>
              </p:nvSpPr>
              <p:spPr>
                <a:xfrm>
                  <a:off x="3131797" y="2387050"/>
                  <a:ext cx="415210" cy="415210"/>
                </a:xfrm>
                <a:prstGeom prst="plaqu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170" name="角丸四角形 1169"/>
              <p:cNvSpPr/>
              <p:nvPr/>
            </p:nvSpPr>
            <p:spPr>
              <a:xfrm>
                <a:off x="2276339" y="1995055"/>
                <a:ext cx="626780" cy="1044439"/>
              </a:xfrm>
              <a:prstGeom prst="round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71" name="角丸四角形 1170"/>
              <p:cNvSpPr/>
              <p:nvPr/>
            </p:nvSpPr>
            <p:spPr>
              <a:xfrm>
                <a:off x="2195980" y="1427018"/>
                <a:ext cx="787498" cy="568037"/>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72" name="角丸四角形 1171"/>
              <p:cNvSpPr/>
              <p:nvPr/>
            </p:nvSpPr>
            <p:spPr>
              <a:xfrm>
                <a:off x="1763643" y="942620"/>
                <a:ext cx="1652172" cy="594983"/>
              </a:xfrm>
              <a:prstGeom prst="roundRect">
                <a:avLst/>
              </a:prstGeom>
              <a:solidFill>
                <a:schemeClr val="bg2">
                  <a:lumMod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071" name="円/楕円 1070"/>
            <p:cNvSpPr/>
            <p:nvPr/>
          </p:nvSpPr>
          <p:spPr>
            <a:xfrm rot="20466538">
              <a:off x="5966471" y="1183279"/>
              <a:ext cx="603419" cy="6307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072" name="弦 1071"/>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175" name="フリーフォーム 1174"/>
          <p:cNvSpPr/>
          <p:nvPr/>
        </p:nvSpPr>
        <p:spPr>
          <a:xfrm rot="3092436" flipV="1">
            <a:off x="12459441" y="8092053"/>
            <a:ext cx="149947" cy="264820"/>
          </a:xfrm>
          <a:custGeom>
            <a:avLst/>
            <a:gdLst>
              <a:gd name="connsiteX0" fmla="*/ 47625 w 88572"/>
              <a:gd name="connsiteY0" fmla="*/ 0 h 276225"/>
              <a:gd name="connsiteX1" fmla="*/ 85725 w 88572"/>
              <a:gd name="connsiteY1" fmla="*/ 95250 h 276225"/>
              <a:gd name="connsiteX2" fmla="*/ 76200 w 88572"/>
              <a:gd name="connsiteY2" fmla="*/ 204788 h 276225"/>
              <a:gd name="connsiteX3" fmla="*/ 0 w 88572"/>
              <a:gd name="connsiteY3" fmla="*/ 276225 h 276225"/>
            </a:gdLst>
            <a:ahLst/>
            <a:cxnLst>
              <a:cxn ang="0">
                <a:pos x="connsiteX0" y="connsiteY0"/>
              </a:cxn>
              <a:cxn ang="0">
                <a:pos x="connsiteX1" y="connsiteY1"/>
              </a:cxn>
              <a:cxn ang="0">
                <a:pos x="connsiteX2" y="connsiteY2"/>
              </a:cxn>
              <a:cxn ang="0">
                <a:pos x="connsiteX3" y="connsiteY3"/>
              </a:cxn>
            </a:cxnLst>
            <a:rect l="l" t="t" r="r" b="b"/>
            <a:pathLst>
              <a:path w="88572" h="276225">
                <a:moveTo>
                  <a:pt x="47625" y="0"/>
                </a:moveTo>
                <a:cubicBezTo>
                  <a:pt x="64294" y="30559"/>
                  <a:pt x="80963" y="61119"/>
                  <a:pt x="85725" y="95250"/>
                </a:cubicBezTo>
                <a:cubicBezTo>
                  <a:pt x="90487" y="129381"/>
                  <a:pt x="90487" y="174626"/>
                  <a:pt x="76200" y="204788"/>
                </a:cubicBezTo>
                <a:cubicBezTo>
                  <a:pt x="61913" y="234950"/>
                  <a:pt x="30956" y="255587"/>
                  <a:pt x="0" y="276225"/>
                </a:cubicBezTo>
              </a:path>
            </a:pathLst>
          </a:custGeom>
          <a:noFill/>
          <a:ln>
            <a:prstDash val="sysDot"/>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176" name="グループ化 1175"/>
          <p:cNvGrpSpPr/>
          <p:nvPr/>
        </p:nvGrpSpPr>
        <p:grpSpPr>
          <a:xfrm rot="5400000">
            <a:off x="12164589" y="7624862"/>
            <a:ext cx="533037" cy="866246"/>
            <a:chOff x="10860290" y="3400198"/>
            <a:chExt cx="1080790" cy="1571852"/>
          </a:xfrm>
        </p:grpSpPr>
        <p:sp>
          <p:nvSpPr>
            <p:cNvPr id="1177" name="正方形/長方形 1176"/>
            <p:cNvSpPr/>
            <p:nvPr/>
          </p:nvSpPr>
          <p:spPr>
            <a:xfrm>
              <a:off x="10860290" y="3400198"/>
              <a:ext cx="1080790" cy="1571852"/>
            </a:xfrm>
            <a:prstGeom prst="rect">
              <a:avLst/>
            </a:prstGeom>
            <a:blipFill>
              <a:blip r:embed="rId13"/>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8" name="正方形/長方形 1177"/>
            <p:cNvSpPr/>
            <p:nvPr/>
          </p:nvSpPr>
          <p:spPr>
            <a:xfrm>
              <a:off x="10972800" y="3528000"/>
              <a:ext cx="968280" cy="13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179" name="直線コネクタ 1178"/>
          <p:cNvCxnSpPr/>
          <p:nvPr/>
        </p:nvCxnSpPr>
        <p:spPr>
          <a:xfrm flipH="1">
            <a:off x="11778778" y="8557191"/>
            <a:ext cx="15140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0" name="直線コネクタ 1179"/>
          <p:cNvCxnSpPr/>
          <p:nvPr/>
        </p:nvCxnSpPr>
        <p:spPr>
          <a:xfrm flipV="1">
            <a:off x="11880554" y="8534662"/>
            <a:ext cx="867901" cy="119"/>
          </a:xfrm>
          <a:prstGeom prst="line">
            <a:avLst/>
          </a:prstGeom>
          <a:ln w="12700">
            <a:solidFill>
              <a:srgbClr val="FFC000"/>
            </a:solidFill>
            <a:headEnd type="none" w="sm" len="med"/>
            <a:tailEnd type="triangle"/>
          </a:ln>
        </p:spPr>
        <p:style>
          <a:lnRef idx="1">
            <a:schemeClr val="accent1"/>
          </a:lnRef>
          <a:fillRef idx="0">
            <a:schemeClr val="accent1"/>
          </a:fillRef>
          <a:effectRef idx="0">
            <a:schemeClr val="accent1"/>
          </a:effectRef>
          <a:fontRef idx="minor">
            <a:schemeClr val="tx1"/>
          </a:fontRef>
        </p:style>
      </p:cxnSp>
      <p:cxnSp>
        <p:nvCxnSpPr>
          <p:cNvPr id="1181" name="直線矢印コネクタ 1180"/>
          <p:cNvCxnSpPr>
            <a:stCxn id="1316" idx="2"/>
          </p:cNvCxnSpPr>
          <p:nvPr/>
        </p:nvCxnSpPr>
        <p:spPr>
          <a:xfrm flipH="1" flipV="1">
            <a:off x="12081129" y="8086648"/>
            <a:ext cx="1021928" cy="585036"/>
          </a:xfrm>
          <a:prstGeom prst="straightConnector1">
            <a:avLst/>
          </a:prstGeom>
          <a:ln w="19050">
            <a:solidFill>
              <a:srgbClr val="FF0000"/>
            </a:solidFill>
            <a:headEnd type="none"/>
            <a:tailEnd type="triangle" w="sm" len="sm"/>
          </a:ln>
        </p:spPr>
        <p:style>
          <a:lnRef idx="1">
            <a:schemeClr val="accent1"/>
          </a:lnRef>
          <a:fillRef idx="0">
            <a:schemeClr val="accent1"/>
          </a:fillRef>
          <a:effectRef idx="0">
            <a:schemeClr val="accent1"/>
          </a:effectRef>
          <a:fontRef idx="minor">
            <a:schemeClr val="tx1"/>
          </a:fontRef>
        </p:style>
      </p:cxnSp>
      <p:grpSp>
        <p:nvGrpSpPr>
          <p:cNvPr id="1182" name="グループ化 1181"/>
          <p:cNvGrpSpPr/>
          <p:nvPr/>
        </p:nvGrpSpPr>
        <p:grpSpPr>
          <a:xfrm rot="10800000">
            <a:off x="12951855" y="8472488"/>
            <a:ext cx="394324" cy="168046"/>
            <a:chOff x="-224554" y="126101"/>
            <a:chExt cx="6856974" cy="2731496"/>
          </a:xfrm>
          <a:effectLst>
            <a:reflection endPos="0" dist="50800" dir="5400000" sy="-100000" algn="bl" rotWithShape="0"/>
          </a:effectLst>
        </p:grpSpPr>
        <p:grpSp>
          <p:nvGrpSpPr>
            <p:cNvPr id="1183" name="グループ化 1182"/>
            <p:cNvGrpSpPr/>
            <p:nvPr/>
          </p:nvGrpSpPr>
          <p:grpSpPr>
            <a:xfrm rot="16200000">
              <a:off x="1719446" y="-1817899"/>
              <a:ext cx="2731496" cy="6619495"/>
              <a:chOff x="1263335" y="-124691"/>
              <a:chExt cx="2731496" cy="6722339"/>
            </a:xfrm>
          </p:grpSpPr>
          <p:sp>
            <p:nvSpPr>
              <p:cNvPr id="1186" name="角丸四角形 1185"/>
              <p:cNvSpPr/>
              <p:nvPr/>
            </p:nvSpPr>
            <p:spPr>
              <a:xfrm>
                <a:off x="2046423" y="240252"/>
                <a:ext cx="1086613" cy="1828800"/>
              </a:xfrm>
              <a:prstGeom prst="roundRect">
                <a:avLst/>
              </a:prstGeom>
              <a:solidFill>
                <a:schemeClr val="bg2">
                  <a:lumMod val="1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87" name="角丸四角形 1186"/>
              <p:cNvSpPr/>
              <p:nvPr/>
            </p:nvSpPr>
            <p:spPr>
              <a:xfrm>
                <a:off x="2475059" y="-124691"/>
                <a:ext cx="282780" cy="2193743"/>
              </a:xfrm>
              <a:prstGeom prst="roundRect">
                <a:avLst/>
              </a:prstGeom>
              <a:solidFill>
                <a:schemeClr val="tx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88" name="角丸四角形 1187"/>
              <p:cNvSpPr/>
              <p:nvPr/>
            </p:nvSpPr>
            <p:spPr>
              <a:xfrm>
                <a:off x="2919360" y="1744149"/>
                <a:ext cx="299115" cy="1742139"/>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89" name="角丸四角形 1188"/>
              <p:cNvSpPr/>
              <p:nvPr/>
            </p:nvSpPr>
            <p:spPr>
              <a:xfrm>
                <a:off x="1977224" y="1745142"/>
                <a:ext cx="299115" cy="1742139"/>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0" name="片側の 2 つの角を切り取った四角形 1189"/>
              <p:cNvSpPr/>
              <p:nvPr/>
            </p:nvSpPr>
            <p:spPr>
              <a:xfrm>
                <a:off x="1916901" y="892482"/>
                <a:ext cx="558158" cy="262170"/>
              </a:xfrm>
              <a:prstGeom prst="snip2Same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1" name="片側の 2 つの角を切り取った四角形 1190"/>
              <p:cNvSpPr/>
              <p:nvPr/>
            </p:nvSpPr>
            <p:spPr>
              <a:xfrm>
                <a:off x="2704399" y="892482"/>
                <a:ext cx="558158" cy="262170"/>
              </a:xfrm>
              <a:prstGeom prst="snip2Same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2" name="正方形/長方形 1191"/>
              <p:cNvSpPr/>
              <p:nvPr/>
            </p:nvSpPr>
            <p:spPr>
              <a:xfrm>
                <a:off x="2976168" y="3741746"/>
                <a:ext cx="558996" cy="2178615"/>
              </a:xfrm>
              <a:prstGeom prst="rect">
                <a:avLst/>
              </a:prstGeom>
              <a:solidFill>
                <a:schemeClr val="bg2">
                  <a:lumMod val="7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3" name="正方形/長方形 1192"/>
              <p:cNvSpPr/>
              <p:nvPr/>
            </p:nvSpPr>
            <p:spPr>
              <a:xfrm>
                <a:off x="1717343" y="3742277"/>
                <a:ext cx="558996" cy="2178615"/>
              </a:xfrm>
              <a:prstGeom prst="rect">
                <a:avLst/>
              </a:prstGeom>
              <a:solidFill>
                <a:schemeClr val="bg2">
                  <a:lumMod val="7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4" name="角丸四角形 1193"/>
              <p:cNvSpPr/>
              <p:nvPr/>
            </p:nvSpPr>
            <p:spPr>
              <a:xfrm>
                <a:off x="3697927" y="4743436"/>
                <a:ext cx="296904" cy="1854211"/>
              </a:xfrm>
              <a:prstGeom prst="roundRect">
                <a:avLst/>
              </a:prstGeom>
              <a:solidFill>
                <a:schemeClr val="bg2">
                  <a:lumMod val="1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5" name="角丸四角形 1194"/>
              <p:cNvSpPr/>
              <p:nvPr/>
            </p:nvSpPr>
            <p:spPr>
              <a:xfrm>
                <a:off x="1263335" y="4743437"/>
                <a:ext cx="296904" cy="1854211"/>
              </a:xfrm>
              <a:prstGeom prst="roundRect">
                <a:avLst/>
              </a:prstGeom>
              <a:solidFill>
                <a:schemeClr val="bg2">
                  <a:lumMod val="1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6" name="角丸四角形 1195"/>
              <p:cNvSpPr/>
              <p:nvPr/>
            </p:nvSpPr>
            <p:spPr>
              <a:xfrm rot="16200000">
                <a:off x="1113349" y="3911366"/>
                <a:ext cx="3034796" cy="1307043"/>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7" name="正方形/長方形 1196"/>
              <p:cNvSpPr/>
              <p:nvPr/>
            </p:nvSpPr>
            <p:spPr>
              <a:xfrm>
                <a:off x="1346613" y="1745673"/>
                <a:ext cx="630611" cy="2265751"/>
              </a:xfrm>
              <a:prstGeom prst="rect">
                <a:avLst/>
              </a:prstGeom>
              <a:solidFill>
                <a:schemeClr val="bg2">
                  <a:lumMod val="9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8" name="1 つの角を丸めた四角形 1197"/>
              <p:cNvSpPr/>
              <p:nvPr/>
            </p:nvSpPr>
            <p:spPr>
              <a:xfrm>
                <a:off x="1263335" y="1745142"/>
                <a:ext cx="85143" cy="664989"/>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99" name="1 つの角を丸めた四角形 1198"/>
              <p:cNvSpPr/>
              <p:nvPr/>
            </p:nvSpPr>
            <p:spPr>
              <a:xfrm>
                <a:off x="1987179" y="1745142"/>
                <a:ext cx="83277" cy="664989"/>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00" name="1 つの角を丸めた四角形 1199"/>
              <p:cNvSpPr/>
              <p:nvPr/>
            </p:nvSpPr>
            <p:spPr>
              <a:xfrm>
                <a:off x="1567786" y="5166256"/>
                <a:ext cx="146434" cy="754105"/>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01" name="1 つの角を丸めた四角形 1200"/>
              <p:cNvSpPr/>
              <p:nvPr/>
            </p:nvSpPr>
            <p:spPr>
              <a:xfrm>
                <a:off x="3532483" y="5166256"/>
                <a:ext cx="146434" cy="754105"/>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202" name="グループ化 1201"/>
              <p:cNvGrpSpPr/>
              <p:nvPr/>
            </p:nvGrpSpPr>
            <p:grpSpPr>
              <a:xfrm>
                <a:off x="2903119" y="2410131"/>
                <a:ext cx="629363" cy="629363"/>
                <a:chOff x="2911236" y="2165787"/>
                <a:chExt cx="863704" cy="863704"/>
              </a:xfrm>
            </p:grpSpPr>
            <p:sp>
              <p:nvSpPr>
                <p:cNvPr id="1206" name="角丸四角形 1205"/>
                <p:cNvSpPr/>
                <p:nvPr/>
              </p:nvSpPr>
              <p:spPr>
                <a:xfrm>
                  <a:off x="2911236" y="2165787"/>
                  <a:ext cx="863704" cy="863704"/>
                </a:xfrm>
                <a:prstGeom prst="roundRect">
                  <a:avLst/>
                </a:prstGeom>
                <a:solidFill>
                  <a:schemeClr val="bg2">
                    <a:lumMod val="7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07" name="ブローチ 1206"/>
                <p:cNvSpPr/>
                <p:nvPr/>
              </p:nvSpPr>
              <p:spPr>
                <a:xfrm>
                  <a:off x="3131797" y="2387050"/>
                  <a:ext cx="415210" cy="415210"/>
                </a:xfrm>
                <a:prstGeom prst="plaque">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203" name="角丸四角形 1202"/>
              <p:cNvSpPr/>
              <p:nvPr/>
            </p:nvSpPr>
            <p:spPr>
              <a:xfrm>
                <a:off x="2276339" y="1995055"/>
                <a:ext cx="626780" cy="1044439"/>
              </a:xfrm>
              <a:prstGeom prst="roundRect">
                <a:avLst/>
              </a:prstGeom>
              <a:solidFill>
                <a:schemeClr val="bg2">
                  <a:lumMod val="9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04" name="角丸四角形 1203"/>
              <p:cNvSpPr/>
              <p:nvPr/>
            </p:nvSpPr>
            <p:spPr>
              <a:xfrm>
                <a:off x="2195980" y="1427018"/>
                <a:ext cx="787498" cy="568037"/>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05" name="角丸四角形 1204"/>
              <p:cNvSpPr/>
              <p:nvPr/>
            </p:nvSpPr>
            <p:spPr>
              <a:xfrm>
                <a:off x="1763643" y="942620"/>
                <a:ext cx="1652172" cy="594983"/>
              </a:xfrm>
              <a:prstGeom prst="roundRect">
                <a:avLst/>
              </a:prstGeom>
              <a:solidFill>
                <a:schemeClr val="bg2">
                  <a:lumMod val="2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184" name="円/楕円 1183"/>
            <p:cNvSpPr/>
            <p:nvPr/>
          </p:nvSpPr>
          <p:spPr>
            <a:xfrm rot="20466538">
              <a:off x="5966471" y="1183279"/>
              <a:ext cx="603419" cy="630796"/>
            </a:xfrm>
            <a:prstGeom prst="ellipse">
              <a:avLst/>
            </a:prstGeom>
            <a:solidFill>
              <a:schemeClr val="bg1">
                <a:lumMod val="8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185" name="弦 1184"/>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grpSp>
        <p:nvGrpSpPr>
          <p:cNvPr id="1208" name="グループ化 1207"/>
          <p:cNvGrpSpPr/>
          <p:nvPr/>
        </p:nvGrpSpPr>
        <p:grpSpPr>
          <a:xfrm>
            <a:off x="12272880" y="5018962"/>
            <a:ext cx="1118487" cy="1223697"/>
            <a:chOff x="12207157" y="5345018"/>
            <a:chExt cx="1118487" cy="1223697"/>
          </a:xfrm>
        </p:grpSpPr>
        <p:grpSp>
          <p:nvGrpSpPr>
            <p:cNvPr id="1209" name="グループ化 1208"/>
            <p:cNvGrpSpPr/>
            <p:nvPr/>
          </p:nvGrpSpPr>
          <p:grpSpPr>
            <a:xfrm>
              <a:off x="12380102" y="5345018"/>
              <a:ext cx="545142" cy="792829"/>
              <a:chOff x="9634835" y="3400198"/>
              <a:chExt cx="1080790" cy="1571852"/>
            </a:xfrm>
          </p:grpSpPr>
          <p:sp>
            <p:nvSpPr>
              <p:cNvPr id="1266" name="正方形/長方形 1265"/>
              <p:cNvSpPr/>
              <p:nvPr/>
            </p:nvSpPr>
            <p:spPr>
              <a:xfrm>
                <a:off x="9634835" y="3400198"/>
                <a:ext cx="1080790" cy="1571852"/>
              </a:xfrm>
              <a:prstGeom prst="rect">
                <a:avLst/>
              </a:prstGeom>
              <a:blipFill>
                <a:blip r:embed="rId13"/>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7" name="正方形/長方形 1266"/>
              <p:cNvSpPr/>
              <p:nvPr/>
            </p:nvSpPr>
            <p:spPr>
              <a:xfrm>
                <a:off x="9758363" y="3528000"/>
                <a:ext cx="828675"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210" name="直線コネクタ 1209"/>
            <p:cNvCxnSpPr/>
            <p:nvPr/>
          </p:nvCxnSpPr>
          <p:spPr>
            <a:xfrm flipV="1">
              <a:off x="12207157" y="6286997"/>
              <a:ext cx="1118487" cy="54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1" name="直線コネクタ 1210"/>
            <p:cNvCxnSpPr/>
            <p:nvPr/>
          </p:nvCxnSpPr>
          <p:spPr>
            <a:xfrm>
              <a:off x="12224146" y="6265409"/>
              <a:ext cx="285454" cy="2250"/>
            </a:xfrm>
            <a:prstGeom prst="line">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12" name="直線矢印コネクタ 1211"/>
            <p:cNvCxnSpPr>
              <a:stCxn id="1220" idx="0"/>
            </p:cNvCxnSpPr>
            <p:nvPr/>
          </p:nvCxnSpPr>
          <p:spPr>
            <a:xfrm flipH="1" flipV="1">
              <a:off x="12624786" y="5514530"/>
              <a:ext cx="4458" cy="1054185"/>
            </a:xfrm>
            <a:prstGeom prst="straightConnector1">
              <a:avLst/>
            </a:prstGeom>
            <a:ln w="12700">
              <a:solidFill>
                <a:srgbClr val="FF0000"/>
              </a:solidFill>
              <a:headEnd type="none"/>
              <a:tailEnd type="triangle" w="sm" len="sm"/>
            </a:ln>
          </p:spPr>
          <p:style>
            <a:lnRef idx="1">
              <a:schemeClr val="accent1"/>
            </a:lnRef>
            <a:fillRef idx="0">
              <a:schemeClr val="accent1"/>
            </a:fillRef>
            <a:effectRef idx="0">
              <a:schemeClr val="accent1"/>
            </a:effectRef>
            <a:fontRef idx="minor">
              <a:schemeClr val="tx1"/>
            </a:fontRef>
          </p:style>
        </p:cxnSp>
        <p:grpSp>
          <p:nvGrpSpPr>
            <p:cNvPr id="1213" name="グループ化 1212"/>
            <p:cNvGrpSpPr/>
            <p:nvPr/>
          </p:nvGrpSpPr>
          <p:grpSpPr>
            <a:xfrm rot="10800000">
              <a:off x="12685882" y="6172583"/>
              <a:ext cx="459441" cy="195795"/>
              <a:chOff x="-224554" y="126101"/>
              <a:chExt cx="6856974" cy="2731496"/>
            </a:xfrm>
            <a:effectLst>
              <a:reflection endPos="0" dist="50800" dir="5400000" sy="-100000" algn="bl" rotWithShape="0"/>
            </a:effectLst>
          </p:grpSpPr>
          <p:grpSp>
            <p:nvGrpSpPr>
              <p:cNvPr id="1241" name="グループ化 1240"/>
              <p:cNvGrpSpPr/>
              <p:nvPr/>
            </p:nvGrpSpPr>
            <p:grpSpPr>
              <a:xfrm rot="16200000">
                <a:off x="1719446" y="-1817899"/>
                <a:ext cx="2731496" cy="6619495"/>
                <a:chOff x="1263335" y="-124691"/>
                <a:chExt cx="2731496" cy="6722339"/>
              </a:xfrm>
            </p:grpSpPr>
            <p:sp>
              <p:nvSpPr>
                <p:cNvPr id="1244" name="角丸四角形 1243"/>
                <p:cNvSpPr/>
                <p:nvPr/>
              </p:nvSpPr>
              <p:spPr>
                <a:xfrm>
                  <a:off x="2046423" y="240252"/>
                  <a:ext cx="1086613" cy="1828800"/>
                </a:xfrm>
                <a:prstGeom prst="roundRect">
                  <a:avLst/>
                </a:prstGeom>
                <a:solidFill>
                  <a:schemeClr val="bg2">
                    <a:lumMod val="1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45" name="角丸四角形 1244"/>
                <p:cNvSpPr/>
                <p:nvPr/>
              </p:nvSpPr>
              <p:spPr>
                <a:xfrm>
                  <a:off x="2475059" y="-124691"/>
                  <a:ext cx="282780" cy="2193743"/>
                </a:xfrm>
                <a:prstGeom prst="roundRect">
                  <a:avLst/>
                </a:prstGeom>
                <a:solidFill>
                  <a:schemeClr val="tx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46" name="角丸四角形 1245"/>
                <p:cNvSpPr/>
                <p:nvPr/>
              </p:nvSpPr>
              <p:spPr>
                <a:xfrm>
                  <a:off x="2919360" y="1744149"/>
                  <a:ext cx="299115" cy="1742139"/>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47" name="角丸四角形 1246"/>
                <p:cNvSpPr/>
                <p:nvPr/>
              </p:nvSpPr>
              <p:spPr>
                <a:xfrm>
                  <a:off x="1977224" y="1745142"/>
                  <a:ext cx="299115" cy="1742139"/>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48" name="片側の 2 つの角を切り取った四角形 1247"/>
                <p:cNvSpPr/>
                <p:nvPr/>
              </p:nvSpPr>
              <p:spPr>
                <a:xfrm>
                  <a:off x="1916901" y="892482"/>
                  <a:ext cx="558158" cy="262170"/>
                </a:xfrm>
                <a:prstGeom prst="snip2Same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49" name="片側の 2 つの角を切り取った四角形 1248"/>
                <p:cNvSpPr/>
                <p:nvPr/>
              </p:nvSpPr>
              <p:spPr>
                <a:xfrm>
                  <a:off x="2704399" y="892482"/>
                  <a:ext cx="558158" cy="262170"/>
                </a:xfrm>
                <a:prstGeom prst="snip2Same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0" name="正方形/長方形 1249"/>
                <p:cNvSpPr/>
                <p:nvPr/>
              </p:nvSpPr>
              <p:spPr>
                <a:xfrm>
                  <a:off x="2976168" y="3741746"/>
                  <a:ext cx="558996" cy="2178615"/>
                </a:xfrm>
                <a:prstGeom prst="rect">
                  <a:avLst/>
                </a:prstGeom>
                <a:solidFill>
                  <a:schemeClr val="bg2">
                    <a:lumMod val="7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1" name="正方形/長方形 1250"/>
                <p:cNvSpPr/>
                <p:nvPr/>
              </p:nvSpPr>
              <p:spPr>
                <a:xfrm>
                  <a:off x="1717343" y="3742277"/>
                  <a:ext cx="558996" cy="2178615"/>
                </a:xfrm>
                <a:prstGeom prst="rect">
                  <a:avLst/>
                </a:prstGeom>
                <a:solidFill>
                  <a:schemeClr val="bg2">
                    <a:lumMod val="7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2" name="角丸四角形 1251"/>
                <p:cNvSpPr/>
                <p:nvPr/>
              </p:nvSpPr>
              <p:spPr>
                <a:xfrm>
                  <a:off x="3697927" y="4743436"/>
                  <a:ext cx="296904" cy="1854211"/>
                </a:xfrm>
                <a:prstGeom prst="roundRect">
                  <a:avLst/>
                </a:prstGeom>
                <a:solidFill>
                  <a:schemeClr val="bg2">
                    <a:lumMod val="1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3" name="角丸四角形 1252"/>
                <p:cNvSpPr/>
                <p:nvPr/>
              </p:nvSpPr>
              <p:spPr>
                <a:xfrm>
                  <a:off x="1263335" y="4743437"/>
                  <a:ext cx="296904" cy="1854211"/>
                </a:xfrm>
                <a:prstGeom prst="roundRect">
                  <a:avLst/>
                </a:prstGeom>
                <a:solidFill>
                  <a:schemeClr val="bg2">
                    <a:lumMod val="1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4" name="角丸四角形 1253"/>
                <p:cNvSpPr/>
                <p:nvPr/>
              </p:nvSpPr>
              <p:spPr>
                <a:xfrm rot="16200000">
                  <a:off x="1113349" y="3911366"/>
                  <a:ext cx="3034796" cy="1307043"/>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5" name="正方形/長方形 1254"/>
                <p:cNvSpPr/>
                <p:nvPr/>
              </p:nvSpPr>
              <p:spPr>
                <a:xfrm>
                  <a:off x="1346613" y="1745673"/>
                  <a:ext cx="630611" cy="2265751"/>
                </a:xfrm>
                <a:prstGeom prst="rect">
                  <a:avLst/>
                </a:prstGeom>
                <a:solidFill>
                  <a:schemeClr val="bg2">
                    <a:lumMod val="9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6" name="1 つの角を丸めた四角形 1255"/>
                <p:cNvSpPr/>
                <p:nvPr/>
              </p:nvSpPr>
              <p:spPr>
                <a:xfrm>
                  <a:off x="1263335" y="1745142"/>
                  <a:ext cx="85143" cy="664989"/>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7" name="1 つの角を丸めた四角形 1256"/>
                <p:cNvSpPr/>
                <p:nvPr/>
              </p:nvSpPr>
              <p:spPr>
                <a:xfrm>
                  <a:off x="1987179" y="1745142"/>
                  <a:ext cx="83277" cy="664989"/>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8" name="1 つの角を丸めた四角形 1257"/>
                <p:cNvSpPr/>
                <p:nvPr/>
              </p:nvSpPr>
              <p:spPr>
                <a:xfrm>
                  <a:off x="1567786" y="5166256"/>
                  <a:ext cx="146434" cy="754105"/>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59" name="1 つの角を丸めた四角形 1258"/>
                <p:cNvSpPr/>
                <p:nvPr/>
              </p:nvSpPr>
              <p:spPr>
                <a:xfrm>
                  <a:off x="3532483" y="5166256"/>
                  <a:ext cx="146434" cy="754105"/>
                </a:xfrm>
                <a:prstGeom prst="snipRoundRect">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260" name="グループ化 1259"/>
                <p:cNvGrpSpPr/>
                <p:nvPr/>
              </p:nvGrpSpPr>
              <p:grpSpPr>
                <a:xfrm>
                  <a:off x="2903119" y="2410131"/>
                  <a:ext cx="629363" cy="629363"/>
                  <a:chOff x="2911236" y="2165787"/>
                  <a:chExt cx="863704" cy="863704"/>
                </a:xfrm>
              </p:grpSpPr>
              <p:sp>
                <p:nvSpPr>
                  <p:cNvPr id="1264" name="角丸四角形 1263"/>
                  <p:cNvSpPr/>
                  <p:nvPr/>
                </p:nvSpPr>
                <p:spPr>
                  <a:xfrm>
                    <a:off x="2911236" y="2165787"/>
                    <a:ext cx="863704" cy="863704"/>
                  </a:xfrm>
                  <a:prstGeom prst="roundRect">
                    <a:avLst/>
                  </a:prstGeom>
                  <a:solidFill>
                    <a:schemeClr val="bg2">
                      <a:lumMod val="7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65" name="ブローチ 1264"/>
                  <p:cNvSpPr/>
                  <p:nvPr/>
                </p:nvSpPr>
                <p:spPr>
                  <a:xfrm>
                    <a:off x="3131797" y="2387050"/>
                    <a:ext cx="415210" cy="415210"/>
                  </a:xfrm>
                  <a:prstGeom prst="plaque">
                    <a:avLst/>
                  </a:prstGeom>
                  <a:solidFill>
                    <a:srgbClr val="FF0000"/>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261" name="角丸四角形 1260"/>
                <p:cNvSpPr/>
                <p:nvPr/>
              </p:nvSpPr>
              <p:spPr>
                <a:xfrm>
                  <a:off x="2276339" y="1995055"/>
                  <a:ext cx="626780" cy="1044439"/>
                </a:xfrm>
                <a:prstGeom prst="roundRect">
                  <a:avLst/>
                </a:prstGeom>
                <a:solidFill>
                  <a:schemeClr val="bg2">
                    <a:lumMod val="9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62" name="角丸四角形 1261"/>
                <p:cNvSpPr/>
                <p:nvPr/>
              </p:nvSpPr>
              <p:spPr>
                <a:xfrm>
                  <a:off x="2195980" y="1427018"/>
                  <a:ext cx="787498" cy="568037"/>
                </a:xfrm>
                <a:prstGeom prst="roundRect">
                  <a:avLst/>
                </a:prstGeom>
                <a:solidFill>
                  <a:schemeClr val="bg1"/>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63" name="角丸四角形 1262"/>
                <p:cNvSpPr/>
                <p:nvPr/>
              </p:nvSpPr>
              <p:spPr>
                <a:xfrm>
                  <a:off x="1763643" y="942620"/>
                  <a:ext cx="1652172" cy="594983"/>
                </a:xfrm>
                <a:prstGeom prst="roundRect">
                  <a:avLst/>
                </a:prstGeom>
                <a:solidFill>
                  <a:schemeClr val="bg2">
                    <a:lumMod val="2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242" name="円/楕円 1241"/>
              <p:cNvSpPr/>
              <p:nvPr/>
            </p:nvSpPr>
            <p:spPr>
              <a:xfrm rot="20466538">
                <a:off x="5966471" y="1183279"/>
                <a:ext cx="603419" cy="630796"/>
              </a:xfrm>
              <a:prstGeom prst="ellipse">
                <a:avLst/>
              </a:prstGeom>
              <a:solidFill>
                <a:schemeClr val="bg1">
                  <a:lumMod val="85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43" name="弦 1242"/>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lumMod val="75000"/>
                    <a:lumOff val="2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grpSp>
          <p:nvGrpSpPr>
            <p:cNvPr id="1214" name="グループ化 1213"/>
            <p:cNvGrpSpPr/>
            <p:nvPr/>
          </p:nvGrpSpPr>
          <p:grpSpPr>
            <a:xfrm rot="16200000">
              <a:off x="12392520" y="6232434"/>
              <a:ext cx="471589" cy="200973"/>
              <a:chOff x="-224554" y="126101"/>
              <a:chExt cx="6856974" cy="2731496"/>
            </a:xfrm>
            <a:effectLst>
              <a:reflection endPos="0" dist="50800" dir="5400000" sy="-100000" algn="bl" rotWithShape="0"/>
            </a:effectLst>
          </p:grpSpPr>
          <p:grpSp>
            <p:nvGrpSpPr>
              <p:cNvPr id="1216" name="グループ化 1215"/>
              <p:cNvGrpSpPr/>
              <p:nvPr/>
            </p:nvGrpSpPr>
            <p:grpSpPr>
              <a:xfrm rot="16200000">
                <a:off x="1719446" y="-1817899"/>
                <a:ext cx="2731496" cy="6619495"/>
                <a:chOff x="1263335" y="-124691"/>
                <a:chExt cx="2731496" cy="6722339"/>
              </a:xfrm>
            </p:grpSpPr>
            <p:sp>
              <p:nvSpPr>
                <p:cNvPr id="1219" name="角丸四角形 1218"/>
                <p:cNvSpPr/>
                <p:nvPr/>
              </p:nvSpPr>
              <p:spPr>
                <a:xfrm>
                  <a:off x="2046423" y="240252"/>
                  <a:ext cx="1086613" cy="1828800"/>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0" name="角丸四角形 1219"/>
                <p:cNvSpPr/>
                <p:nvPr/>
              </p:nvSpPr>
              <p:spPr>
                <a:xfrm>
                  <a:off x="2475059" y="-124691"/>
                  <a:ext cx="282780" cy="2193743"/>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1" name="角丸四角形 1220"/>
                <p:cNvSpPr/>
                <p:nvPr/>
              </p:nvSpPr>
              <p:spPr>
                <a:xfrm>
                  <a:off x="2919360" y="1744149"/>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2" name="角丸四角形 1221"/>
                <p:cNvSpPr/>
                <p:nvPr/>
              </p:nvSpPr>
              <p:spPr>
                <a:xfrm>
                  <a:off x="1977224" y="1745142"/>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3" name="片側の 2 つの角を切り取った四角形 1222"/>
                <p:cNvSpPr/>
                <p:nvPr/>
              </p:nvSpPr>
              <p:spPr>
                <a:xfrm>
                  <a:off x="1916901"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4" name="片側の 2 つの角を切り取った四角形 1223"/>
                <p:cNvSpPr/>
                <p:nvPr/>
              </p:nvSpPr>
              <p:spPr>
                <a:xfrm>
                  <a:off x="2704399"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5" name="正方形/長方形 1224"/>
                <p:cNvSpPr/>
                <p:nvPr/>
              </p:nvSpPr>
              <p:spPr>
                <a:xfrm>
                  <a:off x="2976168" y="3741746"/>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6" name="正方形/長方形 1225"/>
                <p:cNvSpPr/>
                <p:nvPr/>
              </p:nvSpPr>
              <p:spPr>
                <a:xfrm>
                  <a:off x="1717343" y="3742277"/>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7" name="角丸四角形 1226"/>
                <p:cNvSpPr/>
                <p:nvPr/>
              </p:nvSpPr>
              <p:spPr>
                <a:xfrm>
                  <a:off x="3697927" y="4743436"/>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8" name="角丸四角形 1227"/>
                <p:cNvSpPr/>
                <p:nvPr/>
              </p:nvSpPr>
              <p:spPr>
                <a:xfrm>
                  <a:off x="1263335" y="4743437"/>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29" name="角丸四角形 1228"/>
                <p:cNvSpPr/>
                <p:nvPr/>
              </p:nvSpPr>
              <p:spPr>
                <a:xfrm rot="16200000">
                  <a:off x="1113349" y="3911366"/>
                  <a:ext cx="3034796" cy="130704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30" name="正方形/長方形 1229"/>
                <p:cNvSpPr/>
                <p:nvPr/>
              </p:nvSpPr>
              <p:spPr>
                <a:xfrm>
                  <a:off x="1346613" y="1745673"/>
                  <a:ext cx="630611" cy="2265751"/>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31" name="1 つの角を丸めた四角形 1230"/>
                <p:cNvSpPr/>
                <p:nvPr/>
              </p:nvSpPr>
              <p:spPr>
                <a:xfrm>
                  <a:off x="1263335" y="1745142"/>
                  <a:ext cx="85143"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32" name="1 つの角を丸めた四角形 1231"/>
                <p:cNvSpPr/>
                <p:nvPr/>
              </p:nvSpPr>
              <p:spPr>
                <a:xfrm>
                  <a:off x="1987179" y="1745142"/>
                  <a:ext cx="83277"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33" name="1 つの角を丸めた四角形 1232"/>
                <p:cNvSpPr/>
                <p:nvPr/>
              </p:nvSpPr>
              <p:spPr>
                <a:xfrm>
                  <a:off x="1567786"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34" name="1 つの角を丸めた四角形 1233"/>
                <p:cNvSpPr/>
                <p:nvPr/>
              </p:nvSpPr>
              <p:spPr>
                <a:xfrm>
                  <a:off x="3532483"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235" name="グループ化 1234"/>
                <p:cNvGrpSpPr/>
                <p:nvPr/>
              </p:nvGrpSpPr>
              <p:grpSpPr>
                <a:xfrm>
                  <a:off x="2903119" y="2410131"/>
                  <a:ext cx="629363" cy="629363"/>
                  <a:chOff x="2911236" y="2165787"/>
                  <a:chExt cx="863704" cy="863704"/>
                </a:xfrm>
              </p:grpSpPr>
              <p:sp>
                <p:nvSpPr>
                  <p:cNvPr id="1239" name="角丸四角形 1238"/>
                  <p:cNvSpPr/>
                  <p:nvPr/>
                </p:nvSpPr>
                <p:spPr>
                  <a:xfrm>
                    <a:off x="2911236" y="2165787"/>
                    <a:ext cx="863704" cy="863704"/>
                  </a:xfrm>
                  <a:prstGeom prst="round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40" name="ブローチ 1239"/>
                  <p:cNvSpPr/>
                  <p:nvPr/>
                </p:nvSpPr>
                <p:spPr>
                  <a:xfrm>
                    <a:off x="3131797" y="2387050"/>
                    <a:ext cx="415210" cy="415210"/>
                  </a:xfrm>
                  <a:prstGeom prst="plaqu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236" name="角丸四角形 1235"/>
                <p:cNvSpPr/>
                <p:nvPr/>
              </p:nvSpPr>
              <p:spPr>
                <a:xfrm>
                  <a:off x="2276339" y="1995055"/>
                  <a:ext cx="626780" cy="1044439"/>
                </a:xfrm>
                <a:prstGeom prst="round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37" name="角丸四角形 1236"/>
                <p:cNvSpPr/>
                <p:nvPr/>
              </p:nvSpPr>
              <p:spPr>
                <a:xfrm>
                  <a:off x="2195980" y="1427018"/>
                  <a:ext cx="787498" cy="568037"/>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38" name="角丸四角形 1237"/>
                <p:cNvSpPr/>
                <p:nvPr/>
              </p:nvSpPr>
              <p:spPr>
                <a:xfrm>
                  <a:off x="1763643" y="942620"/>
                  <a:ext cx="1652172" cy="594983"/>
                </a:xfrm>
                <a:prstGeom prst="roundRect">
                  <a:avLst/>
                </a:prstGeom>
                <a:solidFill>
                  <a:schemeClr val="bg2">
                    <a:lumMod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217" name="円/楕円 1216"/>
              <p:cNvSpPr/>
              <p:nvPr/>
            </p:nvSpPr>
            <p:spPr>
              <a:xfrm rot="20466538">
                <a:off x="5966471" y="1183279"/>
                <a:ext cx="603419" cy="6307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18" name="弦 1217"/>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215" name="フリーフォーム 1214"/>
            <p:cNvSpPr/>
            <p:nvPr/>
          </p:nvSpPr>
          <p:spPr>
            <a:xfrm rot="373891">
              <a:off x="12720159" y="6244275"/>
              <a:ext cx="276225" cy="285750"/>
            </a:xfrm>
            <a:custGeom>
              <a:avLst/>
              <a:gdLst>
                <a:gd name="connsiteX0" fmla="*/ 276225 w 276225"/>
                <a:gd name="connsiteY0" fmla="*/ 0 h 285750"/>
                <a:gd name="connsiteX1" fmla="*/ 223837 w 276225"/>
                <a:gd name="connsiteY1" fmla="*/ 147638 h 285750"/>
                <a:gd name="connsiteX2" fmla="*/ 128587 w 276225"/>
                <a:gd name="connsiteY2" fmla="*/ 242888 h 285750"/>
                <a:gd name="connsiteX3" fmla="*/ 0 w 276225"/>
                <a:gd name="connsiteY3" fmla="*/ 285750 h 285750"/>
                <a:gd name="connsiteX4" fmla="*/ 0 w 276225"/>
                <a:gd name="connsiteY4" fmla="*/ 285750 h 285750"/>
                <a:gd name="connsiteX5" fmla="*/ 0 w 276225"/>
                <a:gd name="connsiteY5" fmla="*/ 28575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225" h="285750">
                  <a:moveTo>
                    <a:pt x="276225" y="0"/>
                  </a:moveTo>
                  <a:cubicBezTo>
                    <a:pt x="262334" y="53578"/>
                    <a:pt x="248443" y="107157"/>
                    <a:pt x="223837" y="147638"/>
                  </a:cubicBezTo>
                  <a:cubicBezTo>
                    <a:pt x="199231" y="188119"/>
                    <a:pt x="165893" y="219869"/>
                    <a:pt x="128587" y="242888"/>
                  </a:cubicBezTo>
                  <a:cubicBezTo>
                    <a:pt x="91281" y="265907"/>
                    <a:pt x="0" y="285750"/>
                    <a:pt x="0" y="285750"/>
                  </a:cubicBezTo>
                  <a:lnTo>
                    <a:pt x="0" y="285750"/>
                  </a:lnTo>
                  <a:lnTo>
                    <a:pt x="0" y="285750"/>
                  </a:lnTo>
                </a:path>
              </a:pathLst>
            </a:custGeom>
            <a:noFill/>
            <a:ln>
              <a:prstDash val="sysDot"/>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268" name="フリーフォーム 1267"/>
          <p:cNvSpPr/>
          <p:nvPr/>
        </p:nvSpPr>
        <p:spPr>
          <a:xfrm>
            <a:off x="13307199" y="8532609"/>
            <a:ext cx="149947" cy="276225"/>
          </a:xfrm>
          <a:custGeom>
            <a:avLst/>
            <a:gdLst>
              <a:gd name="connsiteX0" fmla="*/ 47625 w 88572"/>
              <a:gd name="connsiteY0" fmla="*/ 0 h 276225"/>
              <a:gd name="connsiteX1" fmla="*/ 85725 w 88572"/>
              <a:gd name="connsiteY1" fmla="*/ 95250 h 276225"/>
              <a:gd name="connsiteX2" fmla="*/ 76200 w 88572"/>
              <a:gd name="connsiteY2" fmla="*/ 204788 h 276225"/>
              <a:gd name="connsiteX3" fmla="*/ 0 w 88572"/>
              <a:gd name="connsiteY3" fmla="*/ 276225 h 276225"/>
            </a:gdLst>
            <a:ahLst/>
            <a:cxnLst>
              <a:cxn ang="0">
                <a:pos x="connsiteX0" y="connsiteY0"/>
              </a:cxn>
              <a:cxn ang="0">
                <a:pos x="connsiteX1" y="connsiteY1"/>
              </a:cxn>
              <a:cxn ang="0">
                <a:pos x="connsiteX2" y="connsiteY2"/>
              </a:cxn>
              <a:cxn ang="0">
                <a:pos x="connsiteX3" y="connsiteY3"/>
              </a:cxn>
            </a:cxnLst>
            <a:rect l="l" t="t" r="r" b="b"/>
            <a:pathLst>
              <a:path w="88572" h="276225">
                <a:moveTo>
                  <a:pt x="47625" y="0"/>
                </a:moveTo>
                <a:cubicBezTo>
                  <a:pt x="64294" y="30559"/>
                  <a:pt x="80963" y="61119"/>
                  <a:pt x="85725" y="95250"/>
                </a:cubicBezTo>
                <a:cubicBezTo>
                  <a:pt x="90487" y="129381"/>
                  <a:pt x="90487" y="174626"/>
                  <a:pt x="76200" y="204788"/>
                </a:cubicBezTo>
                <a:cubicBezTo>
                  <a:pt x="61913" y="234950"/>
                  <a:pt x="30956" y="255587"/>
                  <a:pt x="0" y="276225"/>
                </a:cubicBezTo>
              </a:path>
            </a:pathLst>
          </a:custGeom>
          <a:noFill/>
          <a:ln>
            <a:prstDash val="sysDot"/>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69" name="グループ化 1268"/>
          <p:cNvGrpSpPr/>
          <p:nvPr/>
        </p:nvGrpSpPr>
        <p:grpSpPr>
          <a:xfrm rot="13057486">
            <a:off x="12095878" y="8171376"/>
            <a:ext cx="517500" cy="220539"/>
            <a:chOff x="-224554" y="126101"/>
            <a:chExt cx="6856974" cy="2731496"/>
          </a:xfrm>
          <a:effectLst>
            <a:reflection endPos="0" dist="50800" dir="5400000" sy="-100000" algn="bl" rotWithShape="0"/>
          </a:effectLst>
        </p:grpSpPr>
        <p:grpSp>
          <p:nvGrpSpPr>
            <p:cNvPr id="1270" name="グループ化 1269"/>
            <p:cNvGrpSpPr/>
            <p:nvPr/>
          </p:nvGrpSpPr>
          <p:grpSpPr>
            <a:xfrm rot="16200000">
              <a:off x="1719446" y="-1817899"/>
              <a:ext cx="2731496" cy="6619495"/>
              <a:chOff x="1263335" y="-124691"/>
              <a:chExt cx="2731496" cy="6722339"/>
            </a:xfrm>
          </p:grpSpPr>
          <p:sp>
            <p:nvSpPr>
              <p:cNvPr id="1273" name="角丸四角形 1272"/>
              <p:cNvSpPr/>
              <p:nvPr/>
            </p:nvSpPr>
            <p:spPr>
              <a:xfrm>
                <a:off x="2046423" y="240252"/>
                <a:ext cx="1086613" cy="1828800"/>
              </a:xfrm>
              <a:prstGeom prst="roundRect">
                <a:avLst/>
              </a:prstGeom>
              <a:solidFill>
                <a:schemeClr val="bg2">
                  <a:lumMod val="1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74" name="角丸四角形 1273"/>
              <p:cNvSpPr/>
              <p:nvPr/>
            </p:nvSpPr>
            <p:spPr>
              <a:xfrm>
                <a:off x="2475059" y="-124691"/>
                <a:ext cx="282780" cy="2193743"/>
              </a:xfrm>
              <a:prstGeom prst="roundRect">
                <a:avLst/>
              </a:prstGeom>
              <a:solidFill>
                <a:schemeClr val="tx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75" name="角丸四角形 1274"/>
              <p:cNvSpPr/>
              <p:nvPr/>
            </p:nvSpPr>
            <p:spPr>
              <a:xfrm>
                <a:off x="2919360" y="1744149"/>
                <a:ext cx="299115" cy="1742139"/>
              </a:xfrm>
              <a:prstGeom prst="roundRect">
                <a:avLst/>
              </a:prstGeom>
              <a:solidFill>
                <a:schemeClr val="bg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76" name="角丸四角形 1275"/>
              <p:cNvSpPr/>
              <p:nvPr/>
            </p:nvSpPr>
            <p:spPr>
              <a:xfrm>
                <a:off x="1977224" y="1745142"/>
                <a:ext cx="299115" cy="1742139"/>
              </a:xfrm>
              <a:prstGeom prst="roundRect">
                <a:avLst/>
              </a:prstGeom>
              <a:solidFill>
                <a:schemeClr val="bg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77" name="片側の 2 つの角を切り取った四角形 1276"/>
              <p:cNvSpPr/>
              <p:nvPr/>
            </p:nvSpPr>
            <p:spPr>
              <a:xfrm>
                <a:off x="1916901" y="892482"/>
                <a:ext cx="558158" cy="262170"/>
              </a:xfrm>
              <a:prstGeom prst="snip2Same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78" name="片側の 2 つの角を切り取った四角形 1277"/>
              <p:cNvSpPr/>
              <p:nvPr/>
            </p:nvSpPr>
            <p:spPr>
              <a:xfrm>
                <a:off x="2704399" y="892482"/>
                <a:ext cx="558158" cy="262170"/>
              </a:xfrm>
              <a:prstGeom prst="snip2Same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79" name="正方形/長方形 1278"/>
              <p:cNvSpPr/>
              <p:nvPr/>
            </p:nvSpPr>
            <p:spPr>
              <a:xfrm>
                <a:off x="2976168" y="3741746"/>
                <a:ext cx="558996" cy="2178615"/>
              </a:xfrm>
              <a:prstGeom prst="rect">
                <a:avLst/>
              </a:prstGeom>
              <a:solidFill>
                <a:schemeClr val="bg2">
                  <a:lumMod val="7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80" name="正方形/長方形 1279"/>
              <p:cNvSpPr/>
              <p:nvPr/>
            </p:nvSpPr>
            <p:spPr>
              <a:xfrm>
                <a:off x="1717343" y="3742277"/>
                <a:ext cx="558996" cy="2178615"/>
              </a:xfrm>
              <a:prstGeom prst="rect">
                <a:avLst/>
              </a:prstGeom>
              <a:solidFill>
                <a:schemeClr val="bg2">
                  <a:lumMod val="7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81" name="角丸四角形 1280"/>
              <p:cNvSpPr/>
              <p:nvPr/>
            </p:nvSpPr>
            <p:spPr>
              <a:xfrm>
                <a:off x="3697927" y="4743436"/>
                <a:ext cx="296904" cy="1854211"/>
              </a:xfrm>
              <a:prstGeom prst="roundRect">
                <a:avLst/>
              </a:prstGeom>
              <a:solidFill>
                <a:schemeClr val="bg2">
                  <a:lumMod val="1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82" name="角丸四角形 1281"/>
              <p:cNvSpPr/>
              <p:nvPr/>
            </p:nvSpPr>
            <p:spPr>
              <a:xfrm>
                <a:off x="1263335" y="4743437"/>
                <a:ext cx="296904" cy="1854211"/>
              </a:xfrm>
              <a:prstGeom prst="roundRect">
                <a:avLst/>
              </a:prstGeom>
              <a:solidFill>
                <a:schemeClr val="bg2">
                  <a:lumMod val="1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83" name="角丸四角形 1282"/>
              <p:cNvSpPr/>
              <p:nvPr/>
            </p:nvSpPr>
            <p:spPr>
              <a:xfrm rot="16200000">
                <a:off x="1113349" y="3911366"/>
                <a:ext cx="3034796" cy="1307043"/>
              </a:xfrm>
              <a:prstGeom prst="roundRect">
                <a:avLst/>
              </a:prstGeom>
              <a:solidFill>
                <a:schemeClr val="bg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84" name="正方形/長方形 1283"/>
              <p:cNvSpPr/>
              <p:nvPr/>
            </p:nvSpPr>
            <p:spPr>
              <a:xfrm>
                <a:off x="1346613" y="1745673"/>
                <a:ext cx="630611" cy="2265751"/>
              </a:xfrm>
              <a:prstGeom prst="rect">
                <a:avLst/>
              </a:prstGeom>
              <a:solidFill>
                <a:schemeClr val="bg2">
                  <a:lumMod val="9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85" name="1 つの角を丸めた四角形 1284"/>
              <p:cNvSpPr/>
              <p:nvPr/>
            </p:nvSpPr>
            <p:spPr>
              <a:xfrm>
                <a:off x="1263335" y="1745142"/>
                <a:ext cx="85143" cy="664989"/>
              </a:xfrm>
              <a:prstGeom prst="snipRound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86" name="1 つの角を丸めた四角形 1285"/>
              <p:cNvSpPr/>
              <p:nvPr/>
            </p:nvSpPr>
            <p:spPr>
              <a:xfrm>
                <a:off x="1987179" y="1745142"/>
                <a:ext cx="83277" cy="664989"/>
              </a:xfrm>
              <a:prstGeom prst="snipRound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87" name="1 つの角を丸めた四角形 1286"/>
              <p:cNvSpPr/>
              <p:nvPr/>
            </p:nvSpPr>
            <p:spPr>
              <a:xfrm>
                <a:off x="1567786" y="5166256"/>
                <a:ext cx="146434" cy="754105"/>
              </a:xfrm>
              <a:prstGeom prst="snipRound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88" name="1 つの角を丸めた四角形 1287"/>
              <p:cNvSpPr/>
              <p:nvPr/>
            </p:nvSpPr>
            <p:spPr>
              <a:xfrm>
                <a:off x="3532483" y="5166256"/>
                <a:ext cx="146434" cy="754105"/>
              </a:xfrm>
              <a:prstGeom prst="snipRoundRect">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289" name="グループ化 1288"/>
              <p:cNvGrpSpPr/>
              <p:nvPr/>
            </p:nvGrpSpPr>
            <p:grpSpPr>
              <a:xfrm>
                <a:off x="2903119" y="2410131"/>
                <a:ext cx="629363" cy="629363"/>
                <a:chOff x="2911236" y="2165787"/>
                <a:chExt cx="863704" cy="863704"/>
              </a:xfrm>
            </p:grpSpPr>
            <p:sp>
              <p:nvSpPr>
                <p:cNvPr id="1293" name="角丸四角形 1292"/>
                <p:cNvSpPr/>
                <p:nvPr/>
              </p:nvSpPr>
              <p:spPr>
                <a:xfrm>
                  <a:off x="2911236" y="2165787"/>
                  <a:ext cx="863704" cy="863704"/>
                </a:xfrm>
                <a:prstGeom prst="roundRect">
                  <a:avLst/>
                </a:prstGeom>
                <a:solidFill>
                  <a:schemeClr val="bg2">
                    <a:lumMod val="7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94" name="ブローチ 1293"/>
                <p:cNvSpPr/>
                <p:nvPr/>
              </p:nvSpPr>
              <p:spPr>
                <a:xfrm>
                  <a:off x="3131797" y="2387050"/>
                  <a:ext cx="415210" cy="415210"/>
                </a:xfrm>
                <a:prstGeom prst="plaque">
                  <a:avLst/>
                </a:prstGeom>
                <a:solidFill>
                  <a:srgbClr val="FF0000"/>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290" name="角丸四角形 1289"/>
              <p:cNvSpPr/>
              <p:nvPr/>
            </p:nvSpPr>
            <p:spPr>
              <a:xfrm>
                <a:off x="2276339" y="1995055"/>
                <a:ext cx="626780" cy="1044439"/>
              </a:xfrm>
              <a:prstGeom prst="roundRect">
                <a:avLst/>
              </a:prstGeom>
              <a:solidFill>
                <a:schemeClr val="bg2">
                  <a:lumMod val="9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91" name="角丸四角形 1290"/>
              <p:cNvSpPr/>
              <p:nvPr/>
            </p:nvSpPr>
            <p:spPr>
              <a:xfrm>
                <a:off x="2195980" y="1427018"/>
                <a:ext cx="787498" cy="568037"/>
              </a:xfrm>
              <a:prstGeom prst="roundRect">
                <a:avLst/>
              </a:prstGeom>
              <a:solidFill>
                <a:schemeClr val="bg1"/>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92" name="角丸四角形 1291"/>
              <p:cNvSpPr/>
              <p:nvPr/>
            </p:nvSpPr>
            <p:spPr>
              <a:xfrm>
                <a:off x="1763643" y="942620"/>
                <a:ext cx="1652172" cy="594983"/>
              </a:xfrm>
              <a:prstGeom prst="roundRect">
                <a:avLst/>
              </a:prstGeom>
              <a:solidFill>
                <a:schemeClr val="bg2">
                  <a:lumMod val="2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271" name="円/楕円 1270"/>
            <p:cNvSpPr/>
            <p:nvPr/>
          </p:nvSpPr>
          <p:spPr>
            <a:xfrm rot="20466538">
              <a:off x="5966471" y="1183279"/>
              <a:ext cx="603419" cy="630796"/>
            </a:xfrm>
            <a:prstGeom prst="ellipse">
              <a:avLst/>
            </a:prstGeom>
            <a:solidFill>
              <a:schemeClr val="bg1">
                <a:lumMod val="85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72" name="弦 1271"/>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lumMod val="85000"/>
                  <a:lumOff val="1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grpSp>
        <p:nvGrpSpPr>
          <p:cNvPr id="1295" name="グループ化 1294"/>
          <p:cNvGrpSpPr/>
          <p:nvPr/>
        </p:nvGrpSpPr>
        <p:grpSpPr>
          <a:xfrm rot="12696502">
            <a:off x="12871895" y="8573775"/>
            <a:ext cx="426478" cy="179844"/>
            <a:chOff x="-224554" y="126101"/>
            <a:chExt cx="6856974" cy="2731496"/>
          </a:xfrm>
          <a:effectLst>
            <a:reflection endPos="0" dist="50800" dir="5400000" sy="-100000" algn="bl" rotWithShape="0"/>
          </a:effectLst>
        </p:grpSpPr>
        <p:grpSp>
          <p:nvGrpSpPr>
            <p:cNvPr id="1296" name="グループ化 1295"/>
            <p:cNvGrpSpPr/>
            <p:nvPr/>
          </p:nvGrpSpPr>
          <p:grpSpPr>
            <a:xfrm rot="16200000">
              <a:off x="1719446" y="-1817899"/>
              <a:ext cx="2731496" cy="6619495"/>
              <a:chOff x="1263335" y="-124691"/>
              <a:chExt cx="2731496" cy="6722339"/>
            </a:xfrm>
          </p:grpSpPr>
          <p:sp>
            <p:nvSpPr>
              <p:cNvPr id="1299" name="角丸四角形 1298"/>
              <p:cNvSpPr/>
              <p:nvPr/>
            </p:nvSpPr>
            <p:spPr>
              <a:xfrm>
                <a:off x="2046423" y="240252"/>
                <a:ext cx="1086613" cy="1828800"/>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0" name="角丸四角形 1299"/>
              <p:cNvSpPr/>
              <p:nvPr/>
            </p:nvSpPr>
            <p:spPr>
              <a:xfrm>
                <a:off x="2475059" y="-124691"/>
                <a:ext cx="282780" cy="2193743"/>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1" name="角丸四角形 1300"/>
              <p:cNvSpPr/>
              <p:nvPr/>
            </p:nvSpPr>
            <p:spPr>
              <a:xfrm>
                <a:off x="2919360" y="1744149"/>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2" name="角丸四角形 1301"/>
              <p:cNvSpPr/>
              <p:nvPr/>
            </p:nvSpPr>
            <p:spPr>
              <a:xfrm>
                <a:off x="1977224" y="1745142"/>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3" name="片側の 2 つの角を切り取った四角形 1302"/>
              <p:cNvSpPr/>
              <p:nvPr/>
            </p:nvSpPr>
            <p:spPr>
              <a:xfrm>
                <a:off x="1916901"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4" name="片側の 2 つの角を切り取った四角形 1303"/>
              <p:cNvSpPr/>
              <p:nvPr/>
            </p:nvSpPr>
            <p:spPr>
              <a:xfrm>
                <a:off x="2704399"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5" name="正方形/長方形 1304"/>
              <p:cNvSpPr/>
              <p:nvPr/>
            </p:nvSpPr>
            <p:spPr>
              <a:xfrm>
                <a:off x="2976168" y="3741746"/>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6" name="正方形/長方形 1305"/>
              <p:cNvSpPr/>
              <p:nvPr/>
            </p:nvSpPr>
            <p:spPr>
              <a:xfrm>
                <a:off x="1717343" y="3742277"/>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7" name="角丸四角形 1306"/>
              <p:cNvSpPr/>
              <p:nvPr/>
            </p:nvSpPr>
            <p:spPr>
              <a:xfrm>
                <a:off x="3697927" y="4743436"/>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8" name="角丸四角形 1307"/>
              <p:cNvSpPr/>
              <p:nvPr/>
            </p:nvSpPr>
            <p:spPr>
              <a:xfrm>
                <a:off x="1263335" y="4743437"/>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09" name="角丸四角形 1308"/>
              <p:cNvSpPr/>
              <p:nvPr/>
            </p:nvSpPr>
            <p:spPr>
              <a:xfrm rot="16200000">
                <a:off x="1113349" y="3911366"/>
                <a:ext cx="3034796" cy="130704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10" name="正方形/長方形 1309"/>
              <p:cNvSpPr/>
              <p:nvPr/>
            </p:nvSpPr>
            <p:spPr>
              <a:xfrm>
                <a:off x="1346613" y="1745673"/>
                <a:ext cx="630611" cy="2265751"/>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11" name="1 つの角を丸めた四角形 1310"/>
              <p:cNvSpPr/>
              <p:nvPr/>
            </p:nvSpPr>
            <p:spPr>
              <a:xfrm>
                <a:off x="1263335" y="1745142"/>
                <a:ext cx="85143"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12" name="1 つの角を丸めた四角形 1311"/>
              <p:cNvSpPr/>
              <p:nvPr/>
            </p:nvSpPr>
            <p:spPr>
              <a:xfrm>
                <a:off x="1987179" y="1745142"/>
                <a:ext cx="83277"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13" name="1 つの角を丸めた四角形 1312"/>
              <p:cNvSpPr/>
              <p:nvPr/>
            </p:nvSpPr>
            <p:spPr>
              <a:xfrm>
                <a:off x="1567786"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14" name="1 つの角を丸めた四角形 1313"/>
              <p:cNvSpPr/>
              <p:nvPr/>
            </p:nvSpPr>
            <p:spPr>
              <a:xfrm>
                <a:off x="3532483"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315" name="グループ化 1314"/>
              <p:cNvGrpSpPr/>
              <p:nvPr/>
            </p:nvGrpSpPr>
            <p:grpSpPr>
              <a:xfrm>
                <a:off x="2903119" y="2410131"/>
                <a:ext cx="629363" cy="629363"/>
                <a:chOff x="2911236" y="2165787"/>
                <a:chExt cx="863704" cy="863704"/>
              </a:xfrm>
            </p:grpSpPr>
            <p:sp>
              <p:nvSpPr>
                <p:cNvPr id="1319" name="角丸四角形 1318"/>
                <p:cNvSpPr/>
                <p:nvPr/>
              </p:nvSpPr>
              <p:spPr>
                <a:xfrm>
                  <a:off x="2911236" y="2165787"/>
                  <a:ext cx="863704" cy="863704"/>
                </a:xfrm>
                <a:prstGeom prst="round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20" name="ブローチ 1319"/>
                <p:cNvSpPr/>
                <p:nvPr/>
              </p:nvSpPr>
              <p:spPr>
                <a:xfrm>
                  <a:off x="3131797" y="2387050"/>
                  <a:ext cx="415210" cy="415210"/>
                </a:xfrm>
                <a:prstGeom prst="plaqu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316" name="角丸四角形 1315"/>
              <p:cNvSpPr/>
              <p:nvPr/>
            </p:nvSpPr>
            <p:spPr>
              <a:xfrm>
                <a:off x="2276339" y="1995055"/>
                <a:ext cx="626780" cy="1044439"/>
              </a:xfrm>
              <a:prstGeom prst="round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17" name="角丸四角形 1316"/>
              <p:cNvSpPr/>
              <p:nvPr/>
            </p:nvSpPr>
            <p:spPr>
              <a:xfrm>
                <a:off x="2195980" y="1427018"/>
                <a:ext cx="787498" cy="568037"/>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18" name="角丸四角形 1317"/>
              <p:cNvSpPr/>
              <p:nvPr/>
            </p:nvSpPr>
            <p:spPr>
              <a:xfrm>
                <a:off x="1763643" y="942620"/>
                <a:ext cx="1652172" cy="594983"/>
              </a:xfrm>
              <a:prstGeom prst="roundRect">
                <a:avLst/>
              </a:prstGeom>
              <a:solidFill>
                <a:schemeClr val="bg2">
                  <a:lumMod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297" name="円/楕円 1296"/>
            <p:cNvSpPr/>
            <p:nvPr/>
          </p:nvSpPr>
          <p:spPr>
            <a:xfrm rot="20466538">
              <a:off x="5966471" y="1183279"/>
              <a:ext cx="603419" cy="6307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298" name="弦 1297"/>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grpSp>
        <p:nvGrpSpPr>
          <p:cNvPr id="1321" name="グループ化 1320"/>
          <p:cNvGrpSpPr/>
          <p:nvPr/>
        </p:nvGrpSpPr>
        <p:grpSpPr>
          <a:xfrm rot="10800000">
            <a:off x="12078765" y="8048495"/>
            <a:ext cx="518307" cy="220881"/>
            <a:chOff x="-224554" y="126101"/>
            <a:chExt cx="6856974" cy="2731496"/>
          </a:xfrm>
          <a:effectLst>
            <a:reflection endPos="0" dist="50800" dir="5400000" sy="-100000" algn="bl" rotWithShape="0"/>
          </a:effectLst>
        </p:grpSpPr>
        <p:grpSp>
          <p:nvGrpSpPr>
            <p:cNvPr id="1322" name="グループ化 1321"/>
            <p:cNvGrpSpPr/>
            <p:nvPr/>
          </p:nvGrpSpPr>
          <p:grpSpPr>
            <a:xfrm rot="16200000">
              <a:off x="1719446" y="-1817899"/>
              <a:ext cx="2731496" cy="6619495"/>
              <a:chOff x="1263335" y="-124691"/>
              <a:chExt cx="2731496" cy="6722339"/>
            </a:xfrm>
          </p:grpSpPr>
          <p:sp>
            <p:nvSpPr>
              <p:cNvPr id="1325" name="角丸四角形 1324"/>
              <p:cNvSpPr/>
              <p:nvPr/>
            </p:nvSpPr>
            <p:spPr>
              <a:xfrm>
                <a:off x="2046423" y="240252"/>
                <a:ext cx="1086613" cy="1828800"/>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26" name="角丸四角形 1325"/>
              <p:cNvSpPr/>
              <p:nvPr/>
            </p:nvSpPr>
            <p:spPr>
              <a:xfrm>
                <a:off x="2475059" y="-124691"/>
                <a:ext cx="282780" cy="2193743"/>
              </a:xfrm>
              <a:prstGeom prst="round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27" name="角丸四角形 1326"/>
              <p:cNvSpPr/>
              <p:nvPr/>
            </p:nvSpPr>
            <p:spPr>
              <a:xfrm>
                <a:off x="2919360" y="1744149"/>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28" name="角丸四角形 1327"/>
              <p:cNvSpPr/>
              <p:nvPr/>
            </p:nvSpPr>
            <p:spPr>
              <a:xfrm>
                <a:off x="1977224" y="1745142"/>
                <a:ext cx="299115" cy="1742139"/>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29" name="片側の 2 つの角を切り取った四角形 1328"/>
              <p:cNvSpPr/>
              <p:nvPr/>
            </p:nvSpPr>
            <p:spPr>
              <a:xfrm>
                <a:off x="1916901"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0" name="片側の 2 つの角を切り取った四角形 1329"/>
              <p:cNvSpPr/>
              <p:nvPr/>
            </p:nvSpPr>
            <p:spPr>
              <a:xfrm>
                <a:off x="2704399" y="892482"/>
                <a:ext cx="558158" cy="262170"/>
              </a:xfrm>
              <a:prstGeom prst="snip2Same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1" name="正方形/長方形 1330"/>
              <p:cNvSpPr/>
              <p:nvPr/>
            </p:nvSpPr>
            <p:spPr>
              <a:xfrm>
                <a:off x="2976168" y="3741746"/>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2" name="正方形/長方形 1331"/>
              <p:cNvSpPr/>
              <p:nvPr/>
            </p:nvSpPr>
            <p:spPr>
              <a:xfrm>
                <a:off x="1717343" y="3742277"/>
                <a:ext cx="558996" cy="2178615"/>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3" name="角丸四角形 1332"/>
              <p:cNvSpPr/>
              <p:nvPr/>
            </p:nvSpPr>
            <p:spPr>
              <a:xfrm>
                <a:off x="3697927" y="4743436"/>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4" name="角丸四角形 1333"/>
              <p:cNvSpPr/>
              <p:nvPr/>
            </p:nvSpPr>
            <p:spPr>
              <a:xfrm>
                <a:off x="1263335" y="4743437"/>
                <a:ext cx="296904" cy="1854211"/>
              </a:xfrm>
              <a:prstGeom prst="roundRect">
                <a:avLst/>
              </a:prstGeom>
              <a:solidFill>
                <a:schemeClr val="bg2">
                  <a:lumMod val="1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5" name="角丸四角形 1334"/>
              <p:cNvSpPr/>
              <p:nvPr/>
            </p:nvSpPr>
            <p:spPr>
              <a:xfrm rot="16200000">
                <a:off x="1113349" y="3911366"/>
                <a:ext cx="3034796" cy="130704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6" name="正方形/長方形 1335"/>
              <p:cNvSpPr/>
              <p:nvPr/>
            </p:nvSpPr>
            <p:spPr>
              <a:xfrm>
                <a:off x="1346613" y="1745673"/>
                <a:ext cx="630611" cy="2265751"/>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7" name="1 つの角を丸めた四角形 1336"/>
              <p:cNvSpPr/>
              <p:nvPr/>
            </p:nvSpPr>
            <p:spPr>
              <a:xfrm>
                <a:off x="1263335" y="1745142"/>
                <a:ext cx="85143"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8" name="1 つの角を丸めた四角形 1337"/>
              <p:cNvSpPr/>
              <p:nvPr/>
            </p:nvSpPr>
            <p:spPr>
              <a:xfrm>
                <a:off x="1987179" y="1745142"/>
                <a:ext cx="83277" cy="664989"/>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39" name="1 つの角を丸めた四角形 1338"/>
              <p:cNvSpPr/>
              <p:nvPr/>
            </p:nvSpPr>
            <p:spPr>
              <a:xfrm>
                <a:off x="1567786"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40" name="1 つの角を丸めた四角形 1339"/>
              <p:cNvSpPr/>
              <p:nvPr/>
            </p:nvSpPr>
            <p:spPr>
              <a:xfrm>
                <a:off x="3532483" y="5166256"/>
                <a:ext cx="146434" cy="754105"/>
              </a:xfrm>
              <a:prstGeom prst="snipRound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nvGrpSpPr>
              <p:cNvPr id="1341" name="グループ化 1340"/>
              <p:cNvGrpSpPr/>
              <p:nvPr/>
            </p:nvGrpSpPr>
            <p:grpSpPr>
              <a:xfrm>
                <a:off x="2903119" y="2410131"/>
                <a:ext cx="629363" cy="629363"/>
                <a:chOff x="2911236" y="2165787"/>
                <a:chExt cx="863704" cy="863704"/>
              </a:xfrm>
            </p:grpSpPr>
            <p:sp>
              <p:nvSpPr>
                <p:cNvPr id="1345" name="角丸四角形 1344"/>
                <p:cNvSpPr/>
                <p:nvPr/>
              </p:nvSpPr>
              <p:spPr>
                <a:xfrm>
                  <a:off x="2911236" y="2165787"/>
                  <a:ext cx="863704" cy="863704"/>
                </a:xfrm>
                <a:prstGeom prst="round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46" name="ブローチ 1345"/>
                <p:cNvSpPr/>
                <p:nvPr/>
              </p:nvSpPr>
              <p:spPr>
                <a:xfrm>
                  <a:off x="3131797" y="2387050"/>
                  <a:ext cx="415210" cy="415210"/>
                </a:xfrm>
                <a:prstGeom prst="plaqu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342" name="角丸四角形 1341"/>
              <p:cNvSpPr/>
              <p:nvPr/>
            </p:nvSpPr>
            <p:spPr>
              <a:xfrm>
                <a:off x="2276339" y="1995055"/>
                <a:ext cx="626780" cy="1044439"/>
              </a:xfrm>
              <a:prstGeom prst="round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43" name="角丸四角形 1342"/>
              <p:cNvSpPr/>
              <p:nvPr/>
            </p:nvSpPr>
            <p:spPr>
              <a:xfrm>
                <a:off x="2195980" y="1427018"/>
                <a:ext cx="787498" cy="568037"/>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44" name="角丸四角形 1343"/>
              <p:cNvSpPr/>
              <p:nvPr/>
            </p:nvSpPr>
            <p:spPr>
              <a:xfrm>
                <a:off x="1763643" y="942620"/>
                <a:ext cx="1652172" cy="594983"/>
              </a:xfrm>
              <a:prstGeom prst="roundRect">
                <a:avLst/>
              </a:prstGeom>
              <a:solidFill>
                <a:schemeClr val="bg2">
                  <a:lumMod val="2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323" name="円/楕円 1322"/>
            <p:cNvSpPr/>
            <p:nvPr/>
          </p:nvSpPr>
          <p:spPr>
            <a:xfrm rot="20466538">
              <a:off x="5966471" y="1183279"/>
              <a:ext cx="603419" cy="6307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324" name="弦 1323"/>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grpSp>
      <p:sp>
        <p:nvSpPr>
          <p:cNvPr id="1347" name="フリーフォーム 1346"/>
          <p:cNvSpPr/>
          <p:nvPr/>
        </p:nvSpPr>
        <p:spPr>
          <a:xfrm rot="1950094" flipV="1">
            <a:off x="12553746" y="8196638"/>
            <a:ext cx="149947" cy="264820"/>
          </a:xfrm>
          <a:custGeom>
            <a:avLst/>
            <a:gdLst>
              <a:gd name="connsiteX0" fmla="*/ 47625 w 88572"/>
              <a:gd name="connsiteY0" fmla="*/ 0 h 276225"/>
              <a:gd name="connsiteX1" fmla="*/ 85725 w 88572"/>
              <a:gd name="connsiteY1" fmla="*/ 95250 h 276225"/>
              <a:gd name="connsiteX2" fmla="*/ 76200 w 88572"/>
              <a:gd name="connsiteY2" fmla="*/ 204788 h 276225"/>
              <a:gd name="connsiteX3" fmla="*/ 0 w 88572"/>
              <a:gd name="connsiteY3" fmla="*/ 276225 h 276225"/>
            </a:gdLst>
            <a:ahLst/>
            <a:cxnLst>
              <a:cxn ang="0">
                <a:pos x="connsiteX0" y="connsiteY0"/>
              </a:cxn>
              <a:cxn ang="0">
                <a:pos x="connsiteX1" y="connsiteY1"/>
              </a:cxn>
              <a:cxn ang="0">
                <a:pos x="connsiteX2" y="connsiteY2"/>
              </a:cxn>
              <a:cxn ang="0">
                <a:pos x="connsiteX3" y="connsiteY3"/>
              </a:cxn>
            </a:cxnLst>
            <a:rect l="l" t="t" r="r" b="b"/>
            <a:pathLst>
              <a:path w="88572" h="276225">
                <a:moveTo>
                  <a:pt x="47625" y="0"/>
                </a:moveTo>
                <a:cubicBezTo>
                  <a:pt x="64294" y="30559"/>
                  <a:pt x="80963" y="61119"/>
                  <a:pt x="85725" y="95250"/>
                </a:cubicBezTo>
                <a:cubicBezTo>
                  <a:pt x="90487" y="129381"/>
                  <a:pt x="90487" y="174626"/>
                  <a:pt x="76200" y="204788"/>
                </a:cubicBezTo>
                <a:cubicBezTo>
                  <a:pt x="61913" y="234950"/>
                  <a:pt x="30956" y="255587"/>
                  <a:pt x="0" y="276225"/>
                </a:cubicBezTo>
              </a:path>
            </a:pathLst>
          </a:custGeom>
          <a:noFill/>
          <a:ln>
            <a:prstDash val="sysDot"/>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8" name="テキスト ボックス 1347"/>
          <p:cNvSpPr txBox="1"/>
          <p:nvPr/>
        </p:nvSpPr>
        <p:spPr>
          <a:xfrm>
            <a:off x="10786199" y="8716508"/>
            <a:ext cx="992579" cy="215444"/>
          </a:xfrm>
          <a:prstGeom prst="rect">
            <a:avLst/>
          </a:prstGeom>
          <a:noFill/>
        </p:spPr>
        <p:txBody>
          <a:bodyPr wrap="none" rtlCol="0">
            <a:spAutoFit/>
          </a:bodyPr>
          <a:lstStyle/>
          <a:p>
            <a:r>
              <a:rPr kumimoji="1" lang="en-US" altLang="ja-JP" sz="800" dirty="0" smtClean="0"/>
              <a:t>※</a:t>
            </a:r>
            <a:r>
              <a:rPr kumimoji="1" lang="ja-JP" altLang="en-US" sz="800" dirty="0" smtClean="0"/>
              <a:t>すべて指定走行</a:t>
            </a:r>
            <a:endParaRPr kumimoji="1" lang="ja-JP" altLang="en-US" sz="800" dirty="0"/>
          </a:p>
        </p:txBody>
      </p:sp>
      <p:sp>
        <p:nvSpPr>
          <p:cNvPr id="1349" name="テキスト ボックス 1348"/>
          <p:cNvSpPr txBox="1"/>
          <p:nvPr/>
        </p:nvSpPr>
        <p:spPr>
          <a:xfrm>
            <a:off x="10836590" y="6071971"/>
            <a:ext cx="992579" cy="215444"/>
          </a:xfrm>
          <a:prstGeom prst="rect">
            <a:avLst/>
          </a:prstGeom>
          <a:noFill/>
        </p:spPr>
        <p:txBody>
          <a:bodyPr wrap="none" rtlCol="0">
            <a:spAutoFit/>
          </a:bodyPr>
          <a:lstStyle/>
          <a:p>
            <a:r>
              <a:rPr kumimoji="1" lang="en-US" altLang="ja-JP" sz="800" dirty="0" smtClean="0"/>
              <a:t>※</a:t>
            </a:r>
            <a:r>
              <a:rPr kumimoji="1" lang="ja-JP" altLang="en-US" sz="800" dirty="0" smtClean="0"/>
              <a:t>すべて指定走行</a:t>
            </a:r>
            <a:endParaRPr kumimoji="1" lang="ja-JP" altLang="en-US" sz="800" dirty="0"/>
          </a:p>
        </p:txBody>
      </p:sp>
      <p:grpSp>
        <p:nvGrpSpPr>
          <p:cNvPr id="1350" name="グループ化 1349"/>
          <p:cNvGrpSpPr/>
          <p:nvPr/>
        </p:nvGrpSpPr>
        <p:grpSpPr>
          <a:xfrm>
            <a:off x="10813398" y="1128655"/>
            <a:ext cx="2356279" cy="400110"/>
            <a:chOff x="10849551" y="1512419"/>
            <a:chExt cx="2591907" cy="400110"/>
          </a:xfrm>
        </p:grpSpPr>
        <p:grpSp>
          <p:nvGrpSpPr>
            <p:cNvPr id="1351" name="グループ化 1350"/>
            <p:cNvGrpSpPr/>
            <p:nvPr/>
          </p:nvGrpSpPr>
          <p:grpSpPr>
            <a:xfrm>
              <a:off x="10849551" y="1533647"/>
              <a:ext cx="2591907" cy="374603"/>
              <a:chOff x="10849551" y="1533647"/>
              <a:chExt cx="2591907" cy="374603"/>
            </a:xfrm>
          </p:grpSpPr>
          <p:sp>
            <p:nvSpPr>
              <p:cNvPr id="1353" name="対角する 2 つの角を切り取った四角形 1352"/>
              <p:cNvSpPr/>
              <p:nvPr/>
            </p:nvSpPr>
            <p:spPr>
              <a:xfrm>
                <a:off x="10849551" y="1533647"/>
                <a:ext cx="2591907"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1354" name="グループ化 1353"/>
              <p:cNvGrpSpPr/>
              <p:nvPr/>
            </p:nvGrpSpPr>
            <p:grpSpPr>
              <a:xfrm rot="19320000">
                <a:off x="10881580" y="1565009"/>
                <a:ext cx="345667" cy="343241"/>
                <a:chOff x="3410739" y="446370"/>
                <a:chExt cx="607510" cy="603246"/>
              </a:xfrm>
            </p:grpSpPr>
            <p:sp>
              <p:nvSpPr>
                <p:cNvPr id="1355" name="円/楕円 1354"/>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56" name="円/楕円 1355"/>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57" name="円/楕円 1356"/>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352" name="テキスト ボックス 1351"/>
            <p:cNvSpPr txBox="1"/>
            <p:nvPr/>
          </p:nvSpPr>
          <p:spPr>
            <a:xfrm>
              <a:off x="11203346" y="1512419"/>
              <a:ext cx="1851789" cy="400110"/>
            </a:xfrm>
            <a:prstGeom prst="rect">
              <a:avLst/>
            </a:prstGeom>
            <a:noFill/>
          </p:spPr>
          <p:txBody>
            <a:bodyPr wrap="none" rtlCol="0">
              <a:spAutoFit/>
            </a:bodyPr>
            <a:lstStyle/>
            <a:p>
              <a:r>
                <a:rPr lang="ja-JP" altLang="en-US" sz="2000" dirty="0" smtClean="0">
                  <a:solidFill>
                    <a:schemeClr val="tx1">
                      <a:lumMod val="85000"/>
                      <a:lumOff val="15000"/>
                    </a:schemeClr>
                  </a:solidFill>
                </a:rPr>
                <a:t>直角・縦列駐車</a:t>
              </a:r>
              <a:endParaRPr lang="ja-JP" altLang="en-US" sz="2000" dirty="0">
                <a:solidFill>
                  <a:schemeClr val="tx1">
                    <a:lumMod val="85000"/>
                    <a:lumOff val="15000"/>
                  </a:schemeClr>
                </a:solidFill>
              </a:endParaRPr>
            </a:p>
          </p:txBody>
        </p:sp>
      </p:grpSp>
      <p:grpSp>
        <p:nvGrpSpPr>
          <p:cNvPr id="1358" name="グループ化 1357"/>
          <p:cNvGrpSpPr/>
          <p:nvPr/>
        </p:nvGrpSpPr>
        <p:grpSpPr>
          <a:xfrm>
            <a:off x="10813313" y="1466223"/>
            <a:ext cx="1969415" cy="395992"/>
            <a:chOff x="120987" y="1595227"/>
            <a:chExt cx="1969415" cy="395992"/>
          </a:xfrm>
        </p:grpSpPr>
        <p:grpSp>
          <p:nvGrpSpPr>
            <p:cNvPr id="1359" name="グループ化 1358"/>
            <p:cNvGrpSpPr/>
            <p:nvPr/>
          </p:nvGrpSpPr>
          <p:grpSpPr>
            <a:xfrm>
              <a:off x="120987" y="1616616"/>
              <a:ext cx="1958004" cy="374603"/>
              <a:chOff x="120987" y="1616616"/>
              <a:chExt cx="1958004" cy="374603"/>
            </a:xfrm>
          </p:grpSpPr>
          <p:sp>
            <p:nvSpPr>
              <p:cNvPr id="1361" name="対角する 2 つの角を切り取った四角形 1360"/>
              <p:cNvSpPr/>
              <p:nvPr/>
            </p:nvSpPr>
            <p:spPr>
              <a:xfrm>
                <a:off x="120987" y="1616616"/>
                <a:ext cx="1958004" cy="23639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1362" name="グループ化 1361"/>
              <p:cNvGrpSpPr/>
              <p:nvPr/>
            </p:nvGrpSpPr>
            <p:grpSpPr>
              <a:xfrm rot="19320000">
                <a:off x="153015" y="1647978"/>
                <a:ext cx="345667" cy="343241"/>
                <a:chOff x="3410739" y="446370"/>
                <a:chExt cx="607510" cy="603246"/>
              </a:xfrm>
            </p:grpSpPr>
            <p:sp>
              <p:nvSpPr>
                <p:cNvPr id="1363" name="円/楕円 136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64" name="円/楕円 1363"/>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65" name="円/楕円 1364"/>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360" name="テキスト ボックス 1359"/>
            <p:cNvSpPr txBox="1"/>
            <p:nvPr/>
          </p:nvSpPr>
          <p:spPr>
            <a:xfrm>
              <a:off x="469445" y="1595227"/>
              <a:ext cx="1620957" cy="307777"/>
            </a:xfrm>
            <a:prstGeom prst="rect">
              <a:avLst/>
            </a:prstGeom>
            <a:noFill/>
            <a:ln>
              <a:noFill/>
            </a:ln>
          </p:spPr>
          <p:txBody>
            <a:bodyPr wrap="none" rtlCol="0">
              <a:spAutoFit/>
            </a:bodyPr>
            <a:lstStyle/>
            <a:p>
              <a:r>
                <a:rPr lang="ja-JP" altLang="en-US" sz="1400" dirty="0" smtClean="0">
                  <a:solidFill>
                    <a:schemeClr val="bg2">
                      <a:lumMod val="25000"/>
                    </a:schemeClr>
                  </a:solidFill>
                </a:rPr>
                <a:t>駐車場の位置把握</a:t>
              </a:r>
              <a:endParaRPr lang="ja-JP" altLang="en-US" sz="1400" dirty="0">
                <a:solidFill>
                  <a:schemeClr val="bg2">
                    <a:lumMod val="25000"/>
                  </a:schemeClr>
                </a:solidFill>
              </a:endParaRPr>
            </a:p>
          </p:txBody>
        </p:sp>
      </p:grpSp>
      <p:grpSp>
        <p:nvGrpSpPr>
          <p:cNvPr id="1366" name="グループ化 1365"/>
          <p:cNvGrpSpPr/>
          <p:nvPr/>
        </p:nvGrpSpPr>
        <p:grpSpPr>
          <a:xfrm>
            <a:off x="10815205" y="4049339"/>
            <a:ext cx="1452138" cy="386257"/>
            <a:chOff x="10974513" y="2258515"/>
            <a:chExt cx="1452138" cy="386257"/>
          </a:xfrm>
        </p:grpSpPr>
        <p:grpSp>
          <p:nvGrpSpPr>
            <p:cNvPr id="1367" name="グループ化 1366"/>
            <p:cNvGrpSpPr/>
            <p:nvPr/>
          </p:nvGrpSpPr>
          <p:grpSpPr>
            <a:xfrm>
              <a:off x="10974513" y="2270169"/>
              <a:ext cx="1346715" cy="374603"/>
              <a:chOff x="10974513" y="2270169"/>
              <a:chExt cx="1346715" cy="374603"/>
            </a:xfrm>
          </p:grpSpPr>
          <p:sp>
            <p:nvSpPr>
              <p:cNvPr id="1369" name="対角する 2 つの角を切り取った四角形 1368"/>
              <p:cNvSpPr/>
              <p:nvPr/>
            </p:nvSpPr>
            <p:spPr>
              <a:xfrm>
                <a:off x="10974513" y="2270169"/>
                <a:ext cx="1346715" cy="23639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1370" name="グループ化 1369"/>
              <p:cNvGrpSpPr/>
              <p:nvPr/>
            </p:nvGrpSpPr>
            <p:grpSpPr>
              <a:xfrm rot="19320000">
                <a:off x="11006542" y="2301531"/>
                <a:ext cx="345667" cy="343241"/>
                <a:chOff x="3410739" y="446370"/>
                <a:chExt cx="607510" cy="603246"/>
              </a:xfrm>
            </p:grpSpPr>
            <p:sp>
              <p:nvSpPr>
                <p:cNvPr id="1371" name="円/楕円 1370"/>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72" name="円/楕円 1371"/>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73" name="円/楕円 1372"/>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368" name="テキスト ボックス 1367"/>
            <p:cNvSpPr txBox="1"/>
            <p:nvPr/>
          </p:nvSpPr>
          <p:spPr>
            <a:xfrm>
              <a:off x="11344303" y="2258515"/>
              <a:ext cx="1082348" cy="307777"/>
            </a:xfrm>
            <a:prstGeom prst="rect">
              <a:avLst/>
            </a:prstGeom>
            <a:noFill/>
            <a:ln>
              <a:noFill/>
            </a:ln>
          </p:spPr>
          <p:txBody>
            <a:bodyPr wrap="none" rtlCol="0">
              <a:spAutoFit/>
            </a:bodyPr>
            <a:lstStyle/>
            <a:p>
              <a:r>
                <a:rPr lang="ja-JP" altLang="en-US" sz="1400" dirty="0" smtClean="0">
                  <a:solidFill>
                    <a:schemeClr val="bg2">
                      <a:lumMod val="25000"/>
                    </a:schemeClr>
                  </a:solidFill>
                </a:rPr>
                <a:t>直角駐車場</a:t>
              </a:r>
              <a:endParaRPr lang="ja-JP" altLang="en-US" sz="1400" dirty="0">
                <a:solidFill>
                  <a:schemeClr val="bg2">
                    <a:lumMod val="25000"/>
                  </a:schemeClr>
                </a:solidFill>
              </a:endParaRPr>
            </a:p>
          </p:txBody>
        </p:sp>
      </p:grpSp>
      <p:grpSp>
        <p:nvGrpSpPr>
          <p:cNvPr id="1374" name="グループ化 1373"/>
          <p:cNvGrpSpPr/>
          <p:nvPr/>
        </p:nvGrpSpPr>
        <p:grpSpPr>
          <a:xfrm>
            <a:off x="10817538" y="6822212"/>
            <a:ext cx="1452137" cy="386257"/>
            <a:chOff x="10974514" y="2258515"/>
            <a:chExt cx="1452137" cy="386257"/>
          </a:xfrm>
        </p:grpSpPr>
        <p:grpSp>
          <p:nvGrpSpPr>
            <p:cNvPr id="1375" name="グループ化 1374"/>
            <p:cNvGrpSpPr/>
            <p:nvPr/>
          </p:nvGrpSpPr>
          <p:grpSpPr>
            <a:xfrm>
              <a:off x="10974514" y="2270169"/>
              <a:ext cx="1356080" cy="374603"/>
              <a:chOff x="10974514" y="2270169"/>
              <a:chExt cx="1356080" cy="374603"/>
            </a:xfrm>
          </p:grpSpPr>
          <p:sp>
            <p:nvSpPr>
              <p:cNvPr id="1377" name="対角する 2 つの角を切り取った四角形 1376"/>
              <p:cNvSpPr/>
              <p:nvPr/>
            </p:nvSpPr>
            <p:spPr>
              <a:xfrm>
                <a:off x="10974514" y="2270169"/>
                <a:ext cx="1356080" cy="236398"/>
              </a:xfrm>
              <a:prstGeom prst="snip2Diag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b="1" dirty="0">
                  <a:ln>
                    <a:solidFill>
                      <a:schemeClr val="bg1">
                        <a:lumMod val="50000"/>
                      </a:schemeClr>
                    </a:solidFill>
                  </a:ln>
                </a:endParaRPr>
              </a:p>
            </p:txBody>
          </p:sp>
          <p:grpSp>
            <p:nvGrpSpPr>
              <p:cNvPr id="1378" name="グループ化 1377"/>
              <p:cNvGrpSpPr/>
              <p:nvPr/>
            </p:nvGrpSpPr>
            <p:grpSpPr>
              <a:xfrm rot="19320000">
                <a:off x="11006542" y="2301531"/>
                <a:ext cx="345667" cy="343241"/>
                <a:chOff x="3410739" y="446370"/>
                <a:chExt cx="607510" cy="603246"/>
              </a:xfrm>
            </p:grpSpPr>
            <p:sp>
              <p:nvSpPr>
                <p:cNvPr id="1379" name="円/楕円 1378"/>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80" name="円/楕円 1379"/>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381" name="円/楕円 1380"/>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376" name="テキスト ボックス 1375"/>
            <p:cNvSpPr txBox="1"/>
            <p:nvPr/>
          </p:nvSpPr>
          <p:spPr>
            <a:xfrm>
              <a:off x="11344303" y="2258515"/>
              <a:ext cx="1082348" cy="307777"/>
            </a:xfrm>
            <a:prstGeom prst="rect">
              <a:avLst/>
            </a:prstGeom>
            <a:noFill/>
            <a:ln>
              <a:noFill/>
            </a:ln>
          </p:spPr>
          <p:txBody>
            <a:bodyPr wrap="none" rtlCol="0">
              <a:spAutoFit/>
            </a:bodyPr>
            <a:lstStyle/>
            <a:p>
              <a:r>
                <a:rPr lang="ja-JP" altLang="en-US" sz="1400" dirty="0">
                  <a:solidFill>
                    <a:schemeClr val="bg2">
                      <a:lumMod val="25000"/>
                    </a:schemeClr>
                  </a:solidFill>
                </a:rPr>
                <a:t>縦列</a:t>
              </a:r>
              <a:r>
                <a:rPr lang="ja-JP" altLang="en-US" sz="1400" dirty="0" smtClean="0">
                  <a:solidFill>
                    <a:schemeClr val="bg2">
                      <a:lumMod val="25000"/>
                    </a:schemeClr>
                  </a:solidFill>
                </a:rPr>
                <a:t>駐車場</a:t>
              </a:r>
              <a:endParaRPr lang="ja-JP" altLang="en-US" sz="1400" dirty="0">
                <a:solidFill>
                  <a:schemeClr val="bg2">
                    <a:lumMod val="25000"/>
                  </a:schemeClr>
                </a:solidFill>
              </a:endParaRPr>
            </a:p>
          </p:txBody>
        </p:sp>
      </p:grpSp>
      <p:sp>
        <p:nvSpPr>
          <p:cNvPr id="1383" name="フローチャート: 処理 1382"/>
          <p:cNvSpPr/>
          <p:nvPr/>
        </p:nvSpPr>
        <p:spPr>
          <a:xfrm>
            <a:off x="10854810" y="1853455"/>
            <a:ext cx="2635492" cy="100616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ja-JP" sz="900" dirty="0" smtClean="0">
                <a:solidFill>
                  <a:schemeClr val="tx1"/>
                </a:solidFill>
              </a:rPr>
              <a:t>【</a:t>
            </a:r>
            <a:r>
              <a:rPr lang="ja-JP" altLang="en-US" sz="900" dirty="0" smtClean="0">
                <a:solidFill>
                  <a:schemeClr val="tx1"/>
                </a:solidFill>
              </a:rPr>
              <a:t>攻略時の課題と対策</a:t>
            </a:r>
            <a:r>
              <a:rPr lang="en-US" altLang="ja-JP" sz="900" dirty="0" smtClean="0">
                <a:solidFill>
                  <a:schemeClr val="tx1"/>
                </a:solidFill>
              </a:rPr>
              <a:t>】</a:t>
            </a:r>
          </a:p>
          <a:p>
            <a:pPr marL="108000" indent="-457200"/>
            <a:r>
              <a:rPr lang="ja-JP" altLang="en-US" sz="900" dirty="0" smtClean="0">
                <a:solidFill>
                  <a:schemeClr val="tx1"/>
                </a:solidFill>
              </a:rPr>
              <a:t>① 去年と違って灰色マーカがないため、駐車場の位置を把握するのが難しい</a:t>
            </a:r>
            <a:endParaRPr lang="en-US" altLang="ja-JP" sz="900" dirty="0">
              <a:solidFill>
                <a:schemeClr val="tx1"/>
              </a:solidFill>
            </a:endParaRPr>
          </a:p>
          <a:p>
            <a:pPr marL="108000" indent="-457200"/>
            <a:r>
              <a:rPr lang="ja-JP" altLang="en-US" sz="900" dirty="0" smtClean="0">
                <a:solidFill>
                  <a:srgbClr val="FF0000"/>
                </a:solidFill>
              </a:rPr>
              <a:t>対策</a:t>
            </a:r>
            <a:r>
              <a:rPr lang="ja-JP" altLang="en-US" sz="900" dirty="0">
                <a:solidFill>
                  <a:schemeClr val="tx1"/>
                </a:solidFill>
              </a:rPr>
              <a:t>：</a:t>
            </a:r>
            <a:r>
              <a:rPr lang="ja-JP" altLang="en-US" sz="900" dirty="0" smtClean="0">
                <a:solidFill>
                  <a:schemeClr val="tx1"/>
                </a:solidFill>
              </a:rPr>
              <a:t>左右両コースともに、下図の</a:t>
            </a:r>
            <a:r>
              <a:rPr lang="ja-JP" altLang="en-US" sz="900" dirty="0" smtClean="0">
                <a:solidFill>
                  <a:schemeClr val="accent5">
                    <a:lumMod val="60000"/>
                    <a:lumOff val="40000"/>
                  </a:schemeClr>
                </a:solidFill>
              </a:rPr>
              <a:t>●</a:t>
            </a:r>
            <a:r>
              <a:rPr lang="ja-JP" altLang="en-US" sz="900" dirty="0" smtClean="0">
                <a:solidFill>
                  <a:schemeClr val="tx1"/>
                </a:solidFill>
              </a:rPr>
              <a:t>で方向検知により、機体が</a:t>
            </a:r>
            <a:r>
              <a:rPr kumimoji="1" lang="ja-JP" altLang="en-US" sz="900" dirty="0" smtClean="0">
                <a:solidFill>
                  <a:schemeClr val="tx1"/>
                </a:solidFill>
              </a:rPr>
              <a:t>直線上に入ったことを確認し、</a:t>
            </a:r>
            <a:r>
              <a:rPr lang="ja-JP" altLang="en-US" sz="900" dirty="0" smtClean="0">
                <a:solidFill>
                  <a:schemeClr val="accent5">
                    <a:lumMod val="60000"/>
                    <a:lumOff val="40000"/>
                  </a:schemeClr>
                </a:solidFill>
              </a:rPr>
              <a:t>●</a:t>
            </a:r>
            <a:r>
              <a:rPr lang="ja-JP" altLang="en-US" sz="900" dirty="0" smtClean="0">
                <a:solidFill>
                  <a:schemeClr val="tx1"/>
                </a:solidFill>
              </a:rPr>
              <a:t>を起点とし、そこから目標位置</a:t>
            </a:r>
            <a:r>
              <a:rPr lang="ja-JP" altLang="en-US" sz="900" dirty="0" smtClean="0">
                <a:solidFill>
                  <a:srgbClr val="FFC000"/>
                </a:solidFill>
              </a:rPr>
              <a:t>★</a:t>
            </a:r>
            <a:r>
              <a:rPr lang="ja-JP" altLang="en-US" sz="900" dirty="0" smtClean="0">
                <a:solidFill>
                  <a:schemeClr val="tx1"/>
                </a:solidFill>
              </a:rPr>
              <a:t>までの距離で駐車場の位置を把握する。</a:t>
            </a:r>
            <a:endParaRPr kumimoji="1" lang="ja-JP" altLang="en-US" sz="900" dirty="0">
              <a:solidFill>
                <a:schemeClr val="tx1"/>
              </a:solidFill>
            </a:endParaRPr>
          </a:p>
        </p:txBody>
      </p:sp>
      <p:sp>
        <p:nvSpPr>
          <p:cNvPr id="1389" name="フローチャート: 処理 1388"/>
          <p:cNvSpPr/>
          <p:nvPr/>
        </p:nvSpPr>
        <p:spPr>
          <a:xfrm>
            <a:off x="12164751" y="4456223"/>
            <a:ext cx="1325550" cy="575749"/>
          </a:xfrm>
          <a:prstGeom prst="flowChartProcess">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kumimoji="1" lang="ja-JP" altLang="en-US" sz="900" dirty="0" smtClean="0">
                <a:solidFill>
                  <a:schemeClr val="tx1"/>
                </a:solidFill>
              </a:rPr>
              <a:t>ステアリングの遊びが大きいため、その影響を最小にするためバックでの駐車</a:t>
            </a:r>
            <a:r>
              <a:rPr lang="ja-JP" altLang="en-US" sz="900" dirty="0" smtClean="0">
                <a:solidFill>
                  <a:schemeClr val="tx1"/>
                </a:solidFill>
              </a:rPr>
              <a:t>を選択</a:t>
            </a:r>
            <a:r>
              <a:rPr kumimoji="1" lang="ja-JP" altLang="en-US" sz="900" dirty="0" smtClean="0">
                <a:solidFill>
                  <a:schemeClr val="tx1"/>
                </a:solidFill>
              </a:rPr>
              <a:t>し</a:t>
            </a:r>
            <a:r>
              <a:rPr lang="ja-JP" altLang="en-US" sz="900" dirty="0">
                <a:solidFill>
                  <a:schemeClr val="tx1"/>
                </a:solidFill>
              </a:rPr>
              <a:t>た</a:t>
            </a:r>
            <a:r>
              <a:rPr kumimoji="1" lang="ja-JP" altLang="en-US" sz="900" dirty="0" smtClean="0">
                <a:solidFill>
                  <a:schemeClr val="tx1"/>
                </a:solidFill>
              </a:rPr>
              <a:t>。</a:t>
            </a:r>
            <a:endParaRPr kumimoji="1" lang="ja-JP" altLang="en-US" sz="900" dirty="0">
              <a:solidFill>
                <a:schemeClr val="tx1"/>
              </a:solidFill>
            </a:endParaRPr>
          </a:p>
        </p:txBody>
      </p:sp>
      <p:sp>
        <p:nvSpPr>
          <p:cNvPr id="1390" name="フローチャート: 処理 1389"/>
          <p:cNvSpPr/>
          <p:nvPr/>
        </p:nvSpPr>
        <p:spPr>
          <a:xfrm>
            <a:off x="12050013" y="7219006"/>
            <a:ext cx="1327552" cy="588436"/>
          </a:xfrm>
          <a:prstGeom prst="flowChartProcess">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900" dirty="0" smtClean="0">
                <a:solidFill>
                  <a:schemeClr val="tx1"/>
                </a:solidFill>
              </a:rPr>
              <a:t>右の後輪がしっかりと入るように、最適な角度を設定した。</a:t>
            </a:r>
            <a:endParaRPr kumimoji="1" lang="ja-JP" altLang="en-US" sz="900" dirty="0">
              <a:solidFill>
                <a:schemeClr val="tx1"/>
              </a:solidFill>
            </a:endParaRPr>
          </a:p>
        </p:txBody>
      </p:sp>
      <p:pic>
        <p:nvPicPr>
          <p:cNvPr id="1391"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20562" y="7042319"/>
            <a:ext cx="1170303" cy="176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41415" y="4437917"/>
            <a:ext cx="1336392" cy="171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2" name="グループ化 221"/>
          <p:cNvGrpSpPr/>
          <p:nvPr/>
        </p:nvGrpSpPr>
        <p:grpSpPr>
          <a:xfrm>
            <a:off x="10825191" y="3487762"/>
            <a:ext cx="2646486" cy="553918"/>
            <a:chOff x="10844241" y="3563962"/>
            <a:chExt cx="2646486" cy="553918"/>
          </a:xfrm>
        </p:grpSpPr>
        <p:pic>
          <p:nvPicPr>
            <p:cNvPr id="1385" name="図 138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44241" y="3563962"/>
              <a:ext cx="2646486" cy="553918"/>
            </a:xfrm>
            <a:prstGeom prst="rect">
              <a:avLst/>
            </a:prstGeom>
            <a:ln w="12700">
              <a:solidFill>
                <a:schemeClr val="accent1"/>
              </a:solidFill>
            </a:ln>
          </p:spPr>
        </p:pic>
        <p:sp>
          <p:nvSpPr>
            <p:cNvPr id="1387" name="フローチャート : 結合子 1386"/>
            <p:cNvSpPr/>
            <p:nvPr/>
          </p:nvSpPr>
          <p:spPr>
            <a:xfrm flipV="1">
              <a:off x="11140489" y="3650413"/>
              <a:ext cx="84507" cy="84507"/>
            </a:xfrm>
            <a:prstGeom prst="flowChartConnector">
              <a:avLst/>
            </a:prstGeom>
            <a:solidFill>
              <a:schemeClr val="accent5">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8" name="星 5 1387"/>
            <p:cNvSpPr/>
            <p:nvPr/>
          </p:nvSpPr>
          <p:spPr>
            <a:xfrm>
              <a:off x="13292825" y="3612273"/>
              <a:ext cx="139699" cy="139699"/>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207" name="正方形/長方形 206"/>
            <p:cNvSpPr/>
            <p:nvPr/>
          </p:nvSpPr>
          <p:spPr>
            <a:xfrm>
              <a:off x="11990035" y="3723399"/>
              <a:ext cx="520403" cy="212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smtClean="0">
                  <a:solidFill>
                    <a:srgbClr val="FF0000"/>
                  </a:solidFill>
                </a:rPr>
                <a:t>367cm</a:t>
              </a:r>
              <a:endParaRPr kumimoji="1" lang="ja-JP" altLang="en-US" sz="900" dirty="0">
                <a:solidFill>
                  <a:srgbClr val="FF0000"/>
                </a:solidFill>
              </a:endParaRPr>
            </a:p>
          </p:txBody>
        </p:sp>
        <p:sp>
          <p:nvSpPr>
            <p:cNvPr id="195" name="フリーフォーム 194"/>
            <p:cNvSpPr/>
            <p:nvPr/>
          </p:nvSpPr>
          <p:spPr>
            <a:xfrm>
              <a:off x="10934375" y="3693319"/>
              <a:ext cx="150344" cy="357187"/>
            </a:xfrm>
            <a:custGeom>
              <a:avLst/>
              <a:gdLst>
                <a:gd name="connsiteX0" fmla="*/ 109863 w 150344"/>
                <a:gd name="connsiteY0" fmla="*/ 357187 h 357187"/>
                <a:gd name="connsiteX1" fmla="*/ 62238 w 150344"/>
                <a:gd name="connsiteY1" fmla="*/ 321469 h 357187"/>
                <a:gd name="connsiteX2" fmla="*/ 19375 w 150344"/>
                <a:gd name="connsiteY2" fmla="*/ 264319 h 357187"/>
                <a:gd name="connsiteX3" fmla="*/ 325 w 150344"/>
                <a:gd name="connsiteY3" fmla="*/ 161925 h 357187"/>
                <a:gd name="connsiteX4" fmla="*/ 33663 w 150344"/>
                <a:gd name="connsiteY4" fmla="*/ 78581 h 357187"/>
                <a:gd name="connsiteX5" fmla="*/ 93194 w 150344"/>
                <a:gd name="connsiteY5" fmla="*/ 26194 h 357187"/>
                <a:gd name="connsiteX6" fmla="*/ 150344 w 150344"/>
                <a:gd name="connsiteY6" fmla="*/ 0 h 35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344" h="357187">
                  <a:moveTo>
                    <a:pt x="109863" y="357187"/>
                  </a:moveTo>
                  <a:cubicBezTo>
                    <a:pt x="93591" y="347067"/>
                    <a:pt x="77319" y="336947"/>
                    <a:pt x="62238" y="321469"/>
                  </a:cubicBezTo>
                  <a:cubicBezTo>
                    <a:pt x="47157" y="305991"/>
                    <a:pt x="29694" y="290910"/>
                    <a:pt x="19375" y="264319"/>
                  </a:cubicBezTo>
                  <a:cubicBezTo>
                    <a:pt x="9056" y="237728"/>
                    <a:pt x="-2056" y="192881"/>
                    <a:pt x="325" y="161925"/>
                  </a:cubicBezTo>
                  <a:cubicBezTo>
                    <a:pt x="2706" y="130969"/>
                    <a:pt x="18185" y="101203"/>
                    <a:pt x="33663" y="78581"/>
                  </a:cubicBezTo>
                  <a:cubicBezTo>
                    <a:pt x="49141" y="55959"/>
                    <a:pt x="73747" y="39291"/>
                    <a:pt x="93194" y="26194"/>
                  </a:cubicBezTo>
                  <a:cubicBezTo>
                    <a:pt x="112641" y="13097"/>
                    <a:pt x="131492" y="6548"/>
                    <a:pt x="150344" y="0"/>
                  </a:cubicBezTo>
                </a:path>
              </a:pathLst>
            </a:custGeom>
            <a:noFill/>
            <a:ln w="254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9" name="四角形吹き出し 928"/>
            <p:cNvSpPr/>
            <p:nvPr/>
          </p:nvSpPr>
          <p:spPr>
            <a:xfrm rot="10800000" flipV="1">
              <a:off x="11298420" y="3881648"/>
              <a:ext cx="798147" cy="193783"/>
            </a:xfrm>
            <a:prstGeom prst="wedgeRectCallout">
              <a:avLst>
                <a:gd name="adj1" fmla="val 63162"/>
                <a:gd name="adj2" fmla="val -14108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800" dirty="0" smtClean="0">
                  <a:solidFill>
                    <a:schemeClr val="tx1"/>
                  </a:solidFill>
                </a:rPr>
                <a:t>ここで距離検知</a:t>
              </a:r>
              <a:endParaRPr kumimoji="1" lang="ja-JP" altLang="en-US" sz="800" dirty="0">
                <a:solidFill>
                  <a:schemeClr val="tx1"/>
                </a:solidFill>
              </a:endParaRPr>
            </a:p>
          </p:txBody>
        </p:sp>
        <p:sp>
          <p:nvSpPr>
            <p:cNvPr id="931" name="四角形吹き出し 930"/>
            <p:cNvSpPr/>
            <p:nvPr/>
          </p:nvSpPr>
          <p:spPr>
            <a:xfrm rot="10800000" flipV="1">
              <a:off x="12430465" y="3843057"/>
              <a:ext cx="613739" cy="193783"/>
            </a:xfrm>
            <a:prstGeom prst="wedgeRectCallout">
              <a:avLst>
                <a:gd name="adj1" fmla="val -96992"/>
                <a:gd name="adj2" fmla="val -131258"/>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800" dirty="0" smtClean="0">
                  <a:solidFill>
                    <a:schemeClr val="tx1"/>
                  </a:solidFill>
                </a:rPr>
                <a:t>ここで止まる</a:t>
              </a:r>
              <a:endParaRPr kumimoji="1" lang="ja-JP" altLang="en-US" sz="800" dirty="0">
                <a:solidFill>
                  <a:schemeClr val="tx1"/>
                </a:solidFill>
              </a:endParaRPr>
            </a:p>
          </p:txBody>
        </p:sp>
        <p:cxnSp>
          <p:nvCxnSpPr>
            <p:cNvPr id="202" name="直線コネクタ 201"/>
            <p:cNvCxnSpPr/>
            <p:nvPr/>
          </p:nvCxnSpPr>
          <p:spPr>
            <a:xfrm flipV="1">
              <a:off x="11237057" y="3736147"/>
              <a:ext cx="2068811" cy="1844"/>
            </a:xfrm>
            <a:prstGeom prst="line">
              <a:avLst/>
            </a:prstGeom>
            <a:ln w="9525">
              <a:solidFill>
                <a:srgbClr val="C00000"/>
              </a:solidFill>
              <a:headEnd type="diamond" w="sm" len="sm"/>
              <a:tailEnd type="diamond" w="sm" len="sm"/>
            </a:ln>
          </p:spPr>
          <p:style>
            <a:lnRef idx="1">
              <a:schemeClr val="accent1"/>
            </a:lnRef>
            <a:fillRef idx="0">
              <a:schemeClr val="accent1"/>
            </a:fillRef>
            <a:effectRef idx="0">
              <a:schemeClr val="accent1"/>
            </a:effectRef>
            <a:fontRef idx="minor">
              <a:schemeClr val="tx1"/>
            </a:fontRef>
          </p:style>
        </p:cxnSp>
      </p:grpSp>
      <p:grpSp>
        <p:nvGrpSpPr>
          <p:cNvPr id="215" name="グループ化 214"/>
          <p:cNvGrpSpPr/>
          <p:nvPr/>
        </p:nvGrpSpPr>
        <p:grpSpPr>
          <a:xfrm>
            <a:off x="12820755" y="1589099"/>
            <a:ext cx="628339" cy="294880"/>
            <a:chOff x="12787709" y="1505712"/>
            <a:chExt cx="628339" cy="294880"/>
          </a:xfrm>
        </p:grpSpPr>
        <p:sp>
          <p:nvSpPr>
            <p:cNvPr id="935" name="角丸四角形 934"/>
            <p:cNvSpPr/>
            <p:nvPr/>
          </p:nvSpPr>
          <p:spPr>
            <a:xfrm>
              <a:off x="12787709" y="1512592"/>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ライン</a:t>
              </a:r>
              <a:endParaRPr lang="en-US" altLang="ja-JP" sz="600" dirty="0" smtClean="0">
                <a:solidFill>
                  <a:schemeClr val="tx1"/>
                </a:solidFill>
              </a:endParaRPr>
            </a:p>
            <a:p>
              <a:pPr algn="ctr"/>
              <a:r>
                <a:rPr lang="ja-JP" altLang="en-US" sz="600" dirty="0" smtClean="0">
                  <a:solidFill>
                    <a:schemeClr val="tx1"/>
                  </a:solidFill>
                </a:rPr>
                <a:t>トレース</a:t>
              </a:r>
              <a:endParaRPr kumimoji="1" lang="ja-JP" altLang="en-US" sz="600" dirty="0">
                <a:solidFill>
                  <a:schemeClr val="tx1"/>
                </a:solidFill>
              </a:endParaRPr>
            </a:p>
          </p:txBody>
        </p:sp>
        <p:sp>
          <p:nvSpPr>
            <p:cNvPr id="936" name="角丸四角形 935"/>
            <p:cNvSpPr/>
            <p:nvPr/>
          </p:nvSpPr>
          <p:spPr>
            <a:xfrm>
              <a:off x="13128048" y="1505712"/>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方向</a:t>
              </a:r>
              <a:endParaRPr lang="en-US" altLang="ja-JP" sz="600" dirty="0" smtClean="0">
                <a:solidFill>
                  <a:schemeClr val="tx1"/>
                </a:solidFill>
              </a:endParaRPr>
            </a:p>
            <a:p>
              <a:pPr algn="ctr"/>
              <a:r>
                <a:rPr lang="ja-JP" altLang="en-US" sz="600" dirty="0" smtClean="0">
                  <a:solidFill>
                    <a:schemeClr val="tx1"/>
                  </a:solidFill>
                </a:rPr>
                <a:t>検知</a:t>
              </a:r>
              <a:endParaRPr kumimoji="1" lang="ja-JP" altLang="en-US" sz="600" dirty="0">
                <a:solidFill>
                  <a:schemeClr val="tx1"/>
                </a:solidFill>
              </a:endParaRPr>
            </a:p>
          </p:txBody>
        </p:sp>
      </p:grpSp>
      <p:grpSp>
        <p:nvGrpSpPr>
          <p:cNvPr id="216" name="グループ化 215"/>
          <p:cNvGrpSpPr/>
          <p:nvPr/>
        </p:nvGrpSpPr>
        <p:grpSpPr>
          <a:xfrm>
            <a:off x="12239217" y="4191580"/>
            <a:ext cx="633077" cy="288000"/>
            <a:chOff x="12050428" y="4159262"/>
            <a:chExt cx="807330" cy="252000"/>
          </a:xfrm>
        </p:grpSpPr>
        <p:sp>
          <p:nvSpPr>
            <p:cNvPr id="934" name="角丸四角形 933"/>
            <p:cNvSpPr/>
            <p:nvPr/>
          </p:nvSpPr>
          <p:spPr>
            <a:xfrm>
              <a:off x="12050428" y="4159262"/>
              <a:ext cx="367272" cy="252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指定</a:t>
              </a:r>
              <a:endParaRPr lang="en-US" altLang="ja-JP" sz="600" dirty="0" smtClean="0">
                <a:solidFill>
                  <a:schemeClr val="tx1"/>
                </a:solidFill>
              </a:endParaRPr>
            </a:p>
            <a:p>
              <a:pPr algn="ctr"/>
              <a:r>
                <a:rPr lang="ja-JP" altLang="en-US" sz="600" dirty="0" smtClean="0">
                  <a:solidFill>
                    <a:schemeClr val="tx1"/>
                  </a:solidFill>
                </a:rPr>
                <a:t>走行</a:t>
              </a:r>
              <a:endParaRPr kumimoji="1" lang="ja-JP" altLang="en-US" sz="600" dirty="0">
                <a:solidFill>
                  <a:schemeClr val="tx1"/>
                </a:solidFill>
              </a:endParaRPr>
            </a:p>
          </p:txBody>
        </p:sp>
        <p:sp>
          <p:nvSpPr>
            <p:cNvPr id="937" name="角丸四角形 936"/>
            <p:cNvSpPr/>
            <p:nvPr/>
          </p:nvSpPr>
          <p:spPr>
            <a:xfrm>
              <a:off x="12490486" y="4159463"/>
              <a:ext cx="367272" cy="250387"/>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方向</a:t>
              </a:r>
              <a:endParaRPr lang="en-US" altLang="ja-JP" sz="600" dirty="0" smtClean="0">
                <a:solidFill>
                  <a:schemeClr val="tx1"/>
                </a:solidFill>
              </a:endParaRPr>
            </a:p>
            <a:p>
              <a:pPr algn="ctr"/>
              <a:r>
                <a:rPr lang="ja-JP" altLang="en-US" sz="600" dirty="0" smtClean="0">
                  <a:solidFill>
                    <a:schemeClr val="tx1"/>
                  </a:solidFill>
                </a:rPr>
                <a:t>検知</a:t>
              </a:r>
              <a:endParaRPr kumimoji="1" lang="ja-JP" altLang="en-US" sz="600" dirty="0">
                <a:solidFill>
                  <a:schemeClr val="tx1"/>
                </a:solidFill>
              </a:endParaRPr>
            </a:p>
          </p:txBody>
        </p:sp>
      </p:grpSp>
      <p:grpSp>
        <p:nvGrpSpPr>
          <p:cNvPr id="218" name="グループ化 217"/>
          <p:cNvGrpSpPr/>
          <p:nvPr/>
        </p:nvGrpSpPr>
        <p:grpSpPr>
          <a:xfrm>
            <a:off x="12216570" y="6960576"/>
            <a:ext cx="627066" cy="291647"/>
            <a:chOff x="12073640" y="6861296"/>
            <a:chExt cx="627066" cy="291647"/>
          </a:xfrm>
        </p:grpSpPr>
        <p:sp>
          <p:nvSpPr>
            <p:cNvPr id="933" name="角丸四角形 932"/>
            <p:cNvSpPr/>
            <p:nvPr/>
          </p:nvSpPr>
          <p:spPr>
            <a:xfrm>
              <a:off x="12073640" y="6864943"/>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指定</a:t>
              </a:r>
              <a:endParaRPr lang="en-US" altLang="ja-JP" sz="600" dirty="0" smtClean="0">
                <a:solidFill>
                  <a:schemeClr val="tx1"/>
                </a:solidFill>
              </a:endParaRPr>
            </a:p>
            <a:p>
              <a:pPr algn="ctr"/>
              <a:r>
                <a:rPr lang="ja-JP" altLang="en-US" sz="600" dirty="0" smtClean="0">
                  <a:solidFill>
                    <a:schemeClr val="tx1"/>
                  </a:solidFill>
                </a:rPr>
                <a:t>走行</a:t>
              </a:r>
              <a:endParaRPr kumimoji="1" lang="ja-JP" altLang="en-US" sz="600" dirty="0">
                <a:solidFill>
                  <a:schemeClr val="tx1"/>
                </a:solidFill>
              </a:endParaRPr>
            </a:p>
          </p:txBody>
        </p:sp>
        <p:sp>
          <p:nvSpPr>
            <p:cNvPr id="938" name="角丸四角形 937"/>
            <p:cNvSpPr/>
            <p:nvPr/>
          </p:nvSpPr>
          <p:spPr>
            <a:xfrm>
              <a:off x="12412706" y="6861296"/>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方向</a:t>
              </a:r>
              <a:endParaRPr lang="en-US" altLang="ja-JP" sz="600" dirty="0" smtClean="0">
                <a:solidFill>
                  <a:schemeClr val="tx1"/>
                </a:solidFill>
              </a:endParaRPr>
            </a:p>
            <a:p>
              <a:pPr algn="ctr"/>
              <a:r>
                <a:rPr lang="ja-JP" altLang="en-US" sz="600" dirty="0" smtClean="0">
                  <a:solidFill>
                    <a:schemeClr val="tx1"/>
                  </a:solidFill>
                </a:rPr>
                <a:t>検知</a:t>
              </a:r>
              <a:endParaRPr kumimoji="1" lang="ja-JP" altLang="en-US" sz="600" dirty="0">
                <a:solidFill>
                  <a:schemeClr val="tx1"/>
                </a:solidFill>
              </a:endParaRPr>
            </a:p>
          </p:txBody>
        </p:sp>
      </p:grpSp>
      <p:sp>
        <p:nvSpPr>
          <p:cNvPr id="939" name="ホームベース 938"/>
          <p:cNvSpPr/>
          <p:nvPr/>
        </p:nvSpPr>
        <p:spPr>
          <a:xfrm>
            <a:off x="2930687" y="5606256"/>
            <a:ext cx="744201" cy="149176"/>
          </a:xfrm>
          <a:prstGeom prst="homePlate">
            <a:avLst>
              <a:gd name="adj" fmla="val 9429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b="1" i="1" dirty="0" smtClean="0">
                <a:solidFill>
                  <a:schemeClr val="tx1">
                    <a:lumMod val="95000"/>
                    <a:lumOff val="5000"/>
                  </a:schemeClr>
                </a:solidFill>
                <a:latin typeface="AR P丸ゴシック体M" panose="020B0600010101010101" pitchFamily="50" charset="-128"/>
                <a:ea typeface="AR P丸ゴシック体M" panose="020B0600010101010101" pitchFamily="50" charset="-128"/>
              </a:rPr>
              <a:t>P5.</a:t>
            </a:r>
            <a:r>
              <a:rPr lang="ja-JP" altLang="en-US" sz="800" b="1" i="1" dirty="0" smtClean="0">
                <a:solidFill>
                  <a:schemeClr val="tx1">
                    <a:lumMod val="95000"/>
                    <a:lumOff val="5000"/>
                  </a:schemeClr>
                </a:solidFill>
                <a:latin typeface="AR P丸ゴシック体M" panose="020B0600010101010101" pitchFamily="50" charset="-128"/>
                <a:ea typeface="AR P丸ゴシック体M" panose="020B0600010101010101" pitchFamily="50" charset="-128"/>
              </a:rPr>
              <a:t>段差越え</a:t>
            </a:r>
            <a:r>
              <a:rPr kumimoji="1" lang="ja-JP" altLang="en-US" sz="800" b="1" i="1" dirty="0" smtClean="0">
                <a:solidFill>
                  <a:schemeClr val="tx1">
                    <a:lumMod val="95000"/>
                    <a:lumOff val="5000"/>
                  </a:schemeClr>
                </a:solidFill>
                <a:latin typeface="AR P丸ゴシック体M" panose="020B0600010101010101" pitchFamily="50" charset="-128"/>
                <a:ea typeface="AR P丸ゴシック体M" panose="020B0600010101010101" pitchFamily="50" charset="-128"/>
              </a:rPr>
              <a:t>へ</a:t>
            </a:r>
            <a:endParaRPr kumimoji="1" lang="ja-JP" altLang="en-US" sz="800" b="1" i="1" dirty="0">
              <a:solidFill>
                <a:schemeClr val="tx1">
                  <a:lumMod val="95000"/>
                  <a:lumOff val="5000"/>
                </a:schemeClr>
              </a:solidFill>
              <a:latin typeface="AR P丸ゴシック体M" panose="020B0600010101010101" pitchFamily="50" charset="-128"/>
              <a:ea typeface="AR P丸ゴシック体M" panose="020B0600010101010101" pitchFamily="50" charset="-128"/>
            </a:endParaRPr>
          </a:p>
        </p:txBody>
      </p:sp>
      <p:grpSp>
        <p:nvGrpSpPr>
          <p:cNvPr id="220" name="グループ化 219"/>
          <p:cNvGrpSpPr/>
          <p:nvPr/>
        </p:nvGrpSpPr>
        <p:grpSpPr>
          <a:xfrm>
            <a:off x="5370175" y="5025629"/>
            <a:ext cx="995003" cy="298478"/>
            <a:chOff x="5872947" y="4966974"/>
            <a:chExt cx="995003" cy="298478"/>
          </a:xfrm>
        </p:grpSpPr>
        <p:sp>
          <p:nvSpPr>
            <p:cNvPr id="903" name="角丸四角形 902"/>
            <p:cNvSpPr/>
            <p:nvPr/>
          </p:nvSpPr>
          <p:spPr>
            <a:xfrm>
              <a:off x="5872947" y="4966974"/>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600" dirty="0" smtClean="0">
                  <a:solidFill>
                    <a:schemeClr val="tx1"/>
                  </a:solidFill>
                </a:rPr>
                <a:t>前輪</a:t>
              </a:r>
              <a:endParaRPr kumimoji="1" lang="en-US" altLang="ja-JP" sz="600" dirty="0" smtClean="0">
                <a:solidFill>
                  <a:schemeClr val="tx1"/>
                </a:solidFill>
              </a:endParaRPr>
            </a:p>
            <a:p>
              <a:pPr algn="ctr"/>
              <a:r>
                <a:rPr kumimoji="1" lang="ja-JP" altLang="en-US" sz="600" dirty="0" smtClean="0">
                  <a:solidFill>
                    <a:schemeClr val="tx1"/>
                  </a:solidFill>
                </a:rPr>
                <a:t>上げ</a:t>
              </a:r>
              <a:endParaRPr kumimoji="1" lang="ja-JP" altLang="en-US" sz="600" dirty="0">
                <a:solidFill>
                  <a:schemeClr val="tx1"/>
                </a:solidFill>
              </a:endParaRPr>
            </a:p>
          </p:txBody>
        </p:sp>
        <p:sp>
          <p:nvSpPr>
            <p:cNvPr id="911" name="角丸四角形 910"/>
            <p:cNvSpPr/>
            <p:nvPr/>
          </p:nvSpPr>
          <p:spPr>
            <a:xfrm>
              <a:off x="6234004" y="4977452"/>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指定</a:t>
              </a:r>
              <a:endParaRPr lang="en-US" altLang="ja-JP" sz="600" dirty="0" smtClean="0">
                <a:solidFill>
                  <a:schemeClr val="tx1"/>
                </a:solidFill>
              </a:endParaRPr>
            </a:p>
            <a:p>
              <a:pPr algn="ctr"/>
              <a:r>
                <a:rPr lang="ja-JP" altLang="en-US" sz="600" dirty="0" smtClean="0">
                  <a:solidFill>
                    <a:schemeClr val="tx1"/>
                  </a:solidFill>
                </a:rPr>
                <a:t>走行</a:t>
              </a:r>
              <a:endParaRPr kumimoji="1" lang="ja-JP" altLang="en-US" sz="600" dirty="0">
                <a:solidFill>
                  <a:schemeClr val="tx1"/>
                </a:solidFill>
              </a:endParaRPr>
            </a:p>
          </p:txBody>
        </p:sp>
        <p:sp>
          <p:nvSpPr>
            <p:cNvPr id="920" name="角丸四角形 919"/>
            <p:cNvSpPr/>
            <p:nvPr/>
          </p:nvSpPr>
          <p:spPr>
            <a:xfrm>
              <a:off x="6579950" y="4977318"/>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ライン</a:t>
              </a:r>
              <a:endParaRPr lang="en-US" altLang="ja-JP" sz="600" dirty="0" smtClean="0">
                <a:solidFill>
                  <a:schemeClr val="tx1"/>
                </a:solidFill>
              </a:endParaRPr>
            </a:p>
            <a:p>
              <a:pPr algn="ctr"/>
              <a:r>
                <a:rPr lang="ja-JP" altLang="en-US" sz="600" dirty="0" smtClean="0">
                  <a:solidFill>
                    <a:schemeClr val="tx1"/>
                  </a:solidFill>
                </a:rPr>
                <a:t>探索</a:t>
              </a:r>
              <a:endParaRPr kumimoji="1" lang="ja-JP" altLang="en-US" sz="600" dirty="0">
                <a:solidFill>
                  <a:schemeClr val="tx1"/>
                </a:solidFill>
              </a:endParaRPr>
            </a:p>
          </p:txBody>
        </p:sp>
      </p:grpSp>
      <p:grpSp>
        <p:nvGrpSpPr>
          <p:cNvPr id="219" name="グループ化 218"/>
          <p:cNvGrpSpPr/>
          <p:nvPr/>
        </p:nvGrpSpPr>
        <p:grpSpPr>
          <a:xfrm>
            <a:off x="8957654" y="4998719"/>
            <a:ext cx="1007021" cy="293195"/>
            <a:chOff x="9464718" y="4989043"/>
            <a:chExt cx="1007021" cy="293195"/>
          </a:xfrm>
        </p:grpSpPr>
        <p:sp>
          <p:nvSpPr>
            <p:cNvPr id="926" name="角丸四角形 925"/>
            <p:cNvSpPr/>
            <p:nvPr/>
          </p:nvSpPr>
          <p:spPr>
            <a:xfrm>
              <a:off x="10183739" y="4993136"/>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障害物</a:t>
              </a:r>
              <a:endParaRPr lang="en-US" altLang="ja-JP" sz="600" dirty="0" smtClean="0">
                <a:solidFill>
                  <a:schemeClr val="tx1"/>
                </a:solidFill>
              </a:endParaRPr>
            </a:p>
            <a:p>
              <a:pPr algn="ctr"/>
              <a:r>
                <a:rPr lang="ja-JP" altLang="en-US" sz="600" dirty="0" smtClean="0">
                  <a:solidFill>
                    <a:schemeClr val="tx1"/>
                  </a:solidFill>
                </a:rPr>
                <a:t>検知</a:t>
              </a:r>
              <a:endParaRPr kumimoji="1" lang="ja-JP" altLang="en-US" sz="600" dirty="0">
                <a:solidFill>
                  <a:schemeClr val="tx1"/>
                </a:solidFill>
              </a:endParaRPr>
            </a:p>
          </p:txBody>
        </p:sp>
        <p:sp>
          <p:nvSpPr>
            <p:cNvPr id="942" name="角丸四角形 941"/>
            <p:cNvSpPr/>
            <p:nvPr/>
          </p:nvSpPr>
          <p:spPr>
            <a:xfrm>
              <a:off x="9464718" y="4994238"/>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指定</a:t>
              </a:r>
              <a:endParaRPr lang="en-US" altLang="ja-JP" sz="600" dirty="0" smtClean="0">
                <a:solidFill>
                  <a:schemeClr val="tx1"/>
                </a:solidFill>
              </a:endParaRPr>
            </a:p>
            <a:p>
              <a:pPr algn="ctr"/>
              <a:r>
                <a:rPr lang="ja-JP" altLang="en-US" sz="600" dirty="0" smtClean="0">
                  <a:solidFill>
                    <a:schemeClr val="tx1"/>
                  </a:solidFill>
                </a:rPr>
                <a:t>走行</a:t>
              </a:r>
              <a:endParaRPr kumimoji="1" lang="ja-JP" altLang="en-US" sz="600" dirty="0">
                <a:solidFill>
                  <a:schemeClr val="tx1"/>
                </a:solidFill>
              </a:endParaRPr>
            </a:p>
          </p:txBody>
        </p:sp>
        <p:sp>
          <p:nvSpPr>
            <p:cNvPr id="923" name="角丸四角形 922"/>
            <p:cNvSpPr/>
            <p:nvPr/>
          </p:nvSpPr>
          <p:spPr>
            <a:xfrm>
              <a:off x="9827557" y="4989043"/>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ライン</a:t>
              </a:r>
              <a:endParaRPr lang="en-US" altLang="ja-JP" sz="600" dirty="0" smtClean="0">
                <a:solidFill>
                  <a:schemeClr val="tx1"/>
                </a:solidFill>
              </a:endParaRPr>
            </a:p>
            <a:p>
              <a:pPr algn="ctr"/>
              <a:r>
                <a:rPr lang="ja-JP" altLang="en-US" sz="600" dirty="0" smtClean="0">
                  <a:solidFill>
                    <a:schemeClr val="tx1"/>
                  </a:solidFill>
                </a:rPr>
                <a:t>探索</a:t>
              </a:r>
              <a:endParaRPr kumimoji="1" lang="ja-JP" altLang="en-US" sz="600" dirty="0">
                <a:solidFill>
                  <a:schemeClr val="tx1"/>
                </a:solidFill>
              </a:endParaRPr>
            </a:p>
          </p:txBody>
        </p:sp>
      </p:grpSp>
      <p:grpSp>
        <p:nvGrpSpPr>
          <p:cNvPr id="223" name="グループ化 222"/>
          <p:cNvGrpSpPr/>
          <p:nvPr/>
        </p:nvGrpSpPr>
        <p:grpSpPr>
          <a:xfrm>
            <a:off x="10830082" y="2893498"/>
            <a:ext cx="2660219" cy="527586"/>
            <a:chOff x="10830082" y="2931598"/>
            <a:chExt cx="2660219" cy="527586"/>
          </a:xfrm>
        </p:grpSpPr>
        <p:pic>
          <p:nvPicPr>
            <p:cNvPr id="1382" name="図 138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830082" y="2931598"/>
              <a:ext cx="2660219" cy="527586"/>
            </a:xfrm>
            <a:prstGeom prst="rect">
              <a:avLst/>
            </a:prstGeom>
            <a:ln w="12700" cap="rnd" cmpd="sng">
              <a:solidFill>
                <a:schemeClr val="accent1"/>
              </a:solidFill>
              <a:prstDash val="solid"/>
            </a:ln>
          </p:spPr>
        </p:pic>
        <p:sp>
          <p:nvSpPr>
            <p:cNvPr id="1384" name="フローチャート : 結合子 1383"/>
            <p:cNvSpPr/>
            <p:nvPr/>
          </p:nvSpPr>
          <p:spPr>
            <a:xfrm flipV="1">
              <a:off x="11114794" y="3288319"/>
              <a:ext cx="84507" cy="84507"/>
            </a:xfrm>
            <a:prstGeom prst="flowChartConnector">
              <a:avLst/>
            </a:prstGeom>
            <a:solidFill>
              <a:schemeClr val="accent5">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6" name="星 5 1385"/>
            <p:cNvSpPr/>
            <p:nvPr/>
          </p:nvSpPr>
          <p:spPr>
            <a:xfrm>
              <a:off x="13273733" y="3248842"/>
              <a:ext cx="139699" cy="139699"/>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2" name="正方形/長方形 921"/>
            <p:cNvSpPr/>
            <p:nvPr/>
          </p:nvSpPr>
          <p:spPr>
            <a:xfrm>
              <a:off x="12012678" y="3073580"/>
              <a:ext cx="520403" cy="21289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dirty="0" smtClean="0">
                  <a:solidFill>
                    <a:srgbClr val="FF0000"/>
                  </a:solidFill>
                </a:rPr>
                <a:t>367cm</a:t>
              </a:r>
            </a:p>
          </p:txBody>
        </p:sp>
        <p:sp>
          <p:nvSpPr>
            <p:cNvPr id="928" name="四角形吹き出し 927"/>
            <p:cNvSpPr/>
            <p:nvPr/>
          </p:nvSpPr>
          <p:spPr>
            <a:xfrm rot="10800000" flipV="1">
              <a:off x="11264530" y="3020019"/>
              <a:ext cx="767543" cy="193783"/>
            </a:xfrm>
            <a:prstGeom prst="wedgeRectCallout">
              <a:avLst>
                <a:gd name="adj1" fmla="val 56012"/>
                <a:gd name="adj2" fmla="val 88292"/>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800" smtClean="0">
                  <a:solidFill>
                    <a:schemeClr val="tx1"/>
                  </a:solidFill>
                </a:rPr>
                <a:t>ここで距離</a:t>
              </a:r>
              <a:r>
                <a:rPr kumimoji="1" lang="ja-JP" altLang="en-US" sz="800" dirty="0" smtClean="0">
                  <a:solidFill>
                    <a:schemeClr val="tx1"/>
                  </a:solidFill>
                </a:rPr>
                <a:t>検知</a:t>
              </a:r>
              <a:endParaRPr kumimoji="1" lang="ja-JP" altLang="en-US" sz="800" dirty="0">
                <a:solidFill>
                  <a:schemeClr val="tx1"/>
                </a:solidFill>
              </a:endParaRPr>
            </a:p>
          </p:txBody>
        </p:sp>
        <p:sp>
          <p:nvSpPr>
            <p:cNvPr id="930" name="四角形吹き出し 929"/>
            <p:cNvSpPr/>
            <p:nvPr/>
          </p:nvSpPr>
          <p:spPr>
            <a:xfrm rot="10800000" flipV="1">
              <a:off x="12524767" y="2956752"/>
              <a:ext cx="628120" cy="193783"/>
            </a:xfrm>
            <a:prstGeom prst="wedgeRectCallout">
              <a:avLst>
                <a:gd name="adj1" fmla="val -81400"/>
                <a:gd name="adj2" fmla="val 134169"/>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800" dirty="0" smtClean="0">
                  <a:solidFill>
                    <a:schemeClr val="tx1"/>
                  </a:solidFill>
                </a:rPr>
                <a:t>ここで止まる</a:t>
              </a:r>
              <a:endParaRPr kumimoji="1" lang="ja-JP" altLang="en-US" sz="800" dirty="0">
                <a:solidFill>
                  <a:schemeClr val="tx1"/>
                </a:solidFill>
              </a:endParaRPr>
            </a:p>
          </p:txBody>
        </p:sp>
        <p:sp>
          <p:nvSpPr>
            <p:cNvPr id="194" name="フリーフォーム 193"/>
            <p:cNvSpPr/>
            <p:nvPr/>
          </p:nvSpPr>
          <p:spPr>
            <a:xfrm>
              <a:off x="10963013" y="2964656"/>
              <a:ext cx="102656" cy="352425"/>
            </a:xfrm>
            <a:custGeom>
              <a:avLst/>
              <a:gdLst>
                <a:gd name="connsiteX0" fmla="*/ 102656 w 128850"/>
                <a:gd name="connsiteY0" fmla="*/ 0 h 362976"/>
                <a:gd name="connsiteX1" fmla="*/ 9787 w 128850"/>
                <a:gd name="connsiteY1" fmla="*/ 152400 h 362976"/>
                <a:gd name="connsiteX2" fmla="*/ 12168 w 128850"/>
                <a:gd name="connsiteY2" fmla="*/ 271463 h 362976"/>
                <a:gd name="connsiteX3" fmla="*/ 93131 w 128850"/>
                <a:gd name="connsiteY3" fmla="*/ 352425 h 362976"/>
                <a:gd name="connsiteX4" fmla="*/ 128850 w 128850"/>
                <a:gd name="connsiteY4" fmla="*/ 359569 h 362976"/>
                <a:gd name="connsiteX0" fmla="*/ 102656 w 128850"/>
                <a:gd name="connsiteY0" fmla="*/ 0 h 359586"/>
                <a:gd name="connsiteX1" fmla="*/ 9787 w 128850"/>
                <a:gd name="connsiteY1" fmla="*/ 152400 h 359586"/>
                <a:gd name="connsiteX2" fmla="*/ 12168 w 128850"/>
                <a:gd name="connsiteY2" fmla="*/ 271463 h 359586"/>
                <a:gd name="connsiteX3" fmla="*/ 93131 w 128850"/>
                <a:gd name="connsiteY3" fmla="*/ 352425 h 359586"/>
                <a:gd name="connsiteX4" fmla="*/ 107418 w 128850"/>
                <a:gd name="connsiteY4" fmla="*/ 352425 h 359586"/>
                <a:gd name="connsiteX5" fmla="*/ 128850 w 128850"/>
                <a:gd name="connsiteY5" fmla="*/ 359569 h 359586"/>
                <a:gd name="connsiteX0" fmla="*/ 102656 w 128850"/>
                <a:gd name="connsiteY0" fmla="*/ 0 h 361073"/>
                <a:gd name="connsiteX1" fmla="*/ 9787 w 128850"/>
                <a:gd name="connsiteY1" fmla="*/ 152400 h 361073"/>
                <a:gd name="connsiteX2" fmla="*/ 12168 w 128850"/>
                <a:gd name="connsiteY2" fmla="*/ 271463 h 361073"/>
                <a:gd name="connsiteX3" fmla="*/ 93131 w 128850"/>
                <a:gd name="connsiteY3" fmla="*/ 352425 h 361073"/>
                <a:gd name="connsiteX4" fmla="*/ 107418 w 128850"/>
                <a:gd name="connsiteY4" fmla="*/ 359569 h 361073"/>
                <a:gd name="connsiteX5" fmla="*/ 128850 w 128850"/>
                <a:gd name="connsiteY5" fmla="*/ 359569 h 361073"/>
                <a:gd name="connsiteX0" fmla="*/ 102656 w 128850"/>
                <a:gd name="connsiteY0" fmla="*/ 0 h 360969"/>
                <a:gd name="connsiteX1" fmla="*/ 9787 w 128850"/>
                <a:gd name="connsiteY1" fmla="*/ 152400 h 360969"/>
                <a:gd name="connsiteX2" fmla="*/ 12168 w 128850"/>
                <a:gd name="connsiteY2" fmla="*/ 271463 h 360969"/>
                <a:gd name="connsiteX3" fmla="*/ 93131 w 128850"/>
                <a:gd name="connsiteY3" fmla="*/ 352425 h 360969"/>
                <a:gd name="connsiteX4" fmla="*/ 128850 w 128850"/>
                <a:gd name="connsiteY4" fmla="*/ 359569 h 360969"/>
                <a:gd name="connsiteX0" fmla="*/ 102656 w 126468"/>
                <a:gd name="connsiteY0" fmla="*/ 0 h 366713"/>
                <a:gd name="connsiteX1" fmla="*/ 9787 w 126468"/>
                <a:gd name="connsiteY1" fmla="*/ 152400 h 366713"/>
                <a:gd name="connsiteX2" fmla="*/ 12168 w 126468"/>
                <a:gd name="connsiteY2" fmla="*/ 271463 h 366713"/>
                <a:gd name="connsiteX3" fmla="*/ 93131 w 126468"/>
                <a:gd name="connsiteY3" fmla="*/ 352425 h 366713"/>
                <a:gd name="connsiteX4" fmla="*/ 126468 w 126468"/>
                <a:gd name="connsiteY4" fmla="*/ 366713 h 366713"/>
                <a:gd name="connsiteX0" fmla="*/ 102656 w 102656"/>
                <a:gd name="connsiteY0" fmla="*/ 0 h 352425"/>
                <a:gd name="connsiteX1" fmla="*/ 9787 w 102656"/>
                <a:gd name="connsiteY1" fmla="*/ 152400 h 352425"/>
                <a:gd name="connsiteX2" fmla="*/ 12168 w 102656"/>
                <a:gd name="connsiteY2" fmla="*/ 271463 h 352425"/>
                <a:gd name="connsiteX3" fmla="*/ 93131 w 102656"/>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102656" h="352425">
                  <a:moveTo>
                    <a:pt x="102656" y="0"/>
                  </a:moveTo>
                  <a:cubicBezTo>
                    <a:pt x="63762" y="53578"/>
                    <a:pt x="24868" y="107156"/>
                    <a:pt x="9787" y="152400"/>
                  </a:cubicBezTo>
                  <a:cubicBezTo>
                    <a:pt x="-5294" y="197644"/>
                    <a:pt x="-1723" y="238126"/>
                    <a:pt x="12168" y="271463"/>
                  </a:cubicBezTo>
                  <a:cubicBezTo>
                    <a:pt x="26059" y="304800"/>
                    <a:pt x="74081" y="336550"/>
                    <a:pt x="93131" y="352425"/>
                  </a:cubicBezTo>
                </a:path>
              </a:pathLst>
            </a:custGeom>
            <a:noFill/>
            <a:ln w="254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1" name="直線コネクタ 920"/>
            <p:cNvCxnSpPr/>
            <p:nvPr/>
          </p:nvCxnSpPr>
          <p:spPr>
            <a:xfrm flipV="1">
              <a:off x="11208810" y="3286475"/>
              <a:ext cx="2068811" cy="1844"/>
            </a:xfrm>
            <a:prstGeom prst="line">
              <a:avLst/>
            </a:prstGeom>
            <a:ln w="9525">
              <a:solidFill>
                <a:srgbClr val="C00000"/>
              </a:solidFill>
              <a:headEnd type="diamond" w="sm" len="sm"/>
              <a:tailEnd type="diamond" w="sm" len="sm"/>
            </a:ln>
          </p:spPr>
          <p:style>
            <a:lnRef idx="1">
              <a:schemeClr val="accent1"/>
            </a:lnRef>
            <a:fillRef idx="0">
              <a:schemeClr val="accent1"/>
            </a:fillRef>
            <a:effectRef idx="0">
              <a:schemeClr val="accent1"/>
            </a:effectRef>
            <a:fontRef idx="minor">
              <a:schemeClr val="tx1"/>
            </a:fontRef>
          </p:style>
        </p:cxnSp>
      </p:grpSp>
      <p:grpSp>
        <p:nvGrpSpPr>
          <p:cNvPr id="214" name="グループ化 213"/>
          <p:cNvGrpSpPr/>
          <p:nvPr/>
        </p:nvGrpSpPr>
        <p:grpSpPr>
          <a:xfrm>
            <a:off x="2225930" y="1545111"/>
            <a:ext cx="3139955" cy="3315487"/>
            <a:chOff x="2227226" y="1525370"/>
            <a:chExt cx="3139955" cy="3315487"/>
          </a:xfrm>
        </p:grpSpPr>
        <p:sp>
          <p:nvSpPr>
            <p:cNvPr id="192" name="角丸四角形吹き出し 191"/>
            <p:cNvSpPr/>
            <p:nvPr/>
          </p:nvSpPr>
          <p:spPr>
            <a:xfrm rot="5400000">
              <a:off x="2128174" y="1624422"/>
              <a:ext cx="3315487" cy="3117384"/>
            </a:xfrm>
            <a:custGeom>
              <a:avLst/>
              <a:gdLst>
                <a:gd name="connsiteX0" fmla="*/ 0 w 3388902"/>
                <a:gd name="connsiteY0" fmla="*/ 480024 h 2880088"/>
                <a:gd name="connsiteX1" fmla="*/ 480024 w 3388902"/>
                <a:gd name="connsiteY1" fmla="*/ 0 h 2880088"/>
                <a:gd name="connsiteX2" fmla="*/ 1976860 w 3388902"/>
                <a:gd name="connsiteY2" fmla="*/ 0 h 2880088"/>
                <a:gd name="connsiteX3" fmla="*/ 1976860 w 3388902"/>
                <a:gd name="connsiteY3" fmla="*/ 0 h 2880088"/>
                <a:gd name="connsiteX4" fmla="*/ 2824085 w 3388902"/>
                <a:gd name="connsiteY4" fmla="*/ 0 h 2880088"/>
                <a:gd name="connsiteX5" fmla="*/ 2908878 w 3388902"/>
                <a:gd name="connsiteY5" fmla="*/ 0 h 2880088"/>
                <a:gd name="connsiteX6" fmla="*/ 3388902 w 3388902"/>
                <a:gd name="connsiteY6" fmla="*/ 480024 h 2880088"/>
                <a:gd name="connsiteX7" fmla="*/ 3388902 w 3388902"/>
                <a:gd name="connsiteY7" fmla="*/ 1680051 h 2880088"/>
                <a:gd name="connsiteX8" fmla="*/ 3388902 w 3388902"/>
                <a:gd name="connsiteY8" fmla="*/ 1680051 h 2880088"/>
                <a:gd name="connsiteX9" fmla="*/ 3388902 w 3388902"/>
                <a:gd name="connsiteY9" fmla="*/ 2400073 h 2880088"/>
                <a:gd name="connsiteX10" fmla="*/ 3388902 w 3388902"/>
                <a:gd name="connsiteY10" fmla="*/ 2400064 h 2880088"/>
                <a:gd name="connsiteX11" fmla="*/ 2908878 w 3388902"/>
                <a:gd name="connsiteY11" fmla="*/ 2880088 h 2880088"/>
                <a:gd name="connsiteX12" fmla="*/ 2824085 w 3388902"/>
                <a:gd name="connsiteY12" fmla="*/ 2880088 h 2880088"/>
                <a:gd name="connsiteX13" fmla="*/ 1946382 w 3388902"/>
                <a:gd name="connsiteY13" fmla="*/ 3036909 h 2880088"/>
                <a:gd name="connsiteX14" fmla="*/ 1976860 w 3388902"/>
                <a:gd name="connsiteY14" fmla="*/ 2880088 h 2880088"/>
                <a:gd name="connsiteX15" fmla="*/ 480024 w 3388902"/>
                <a:gd name="connsiteY15" fmla="*/ 2880088 h 2880088"/>
                <a:gd name="connsiteX16" fmla="*/ 0 w 3388902"/>
                <a:gd name="connsiteY16" fmla="*/ 2400064 h 2880088"/>
                <a:gd name="connsiteX17" fmla="*/ 0 w 3388902"/>
                <a:gd name="connsiteY17" fmla="*/ 2400073 h 2880088"/>
                <a:gd name="connsiteX18" fmla="*/ 0 w 3388902"/>
                <a:gd name="connsiteY18" fmla="*/ 1680051 h 2880088"/>
                <a:gd name="connsiteX19" fmla="*/ 0 w 3388902"/>
                <a:gd name="connsiteY19" fmla="*/ 1680051 h 2880088"/>
                <a:gd name="connsiteX20" fmla="*/ 0 w 3388902"/>
                <a:gd name="connsiteY20" fmla="*/ 480024 h 2880088"/>
                <a:gd name="connsiteX0" fmla="*/ 0 w 3388902"/>
                <a:gd name="connsiteY0" fmla="*/ 480024 h 3036909"/>
                <a:gd name="connsiteX1" fmla="*/ 480024 w 3388902"/>
                <a:gd name="connsiteY1" fmla="*/ 0 h 3036909"/>
                <a:gd name="connsiteX2" fmla="*/ 1976860 w 3388902"/>
                <a:gd name="connsiteY2" fmla="*/ 0 h 3036909"/>
                <a:gd name="connsiteX3" fmla="*/ 1976860 w 3388902"/>
                <a:gd name="connsiteY3" fmla="*/ 0 h 3036909"/>
                <a:gd name="connsiteX4" fmla="*/ 2824085 w 3388902"/>
                <a:gd name="connsiteY4" fmla="*/ 0 h 3036909"/>
                <a:gd name="connsiteX5" fmla="*/ 2908878 w 3388902"/>
                <a:gd name="connsiteY5" fmla="*/ 0 h 3036909"/>
                <a:gd name="connsiteX6" fmla="*/ 3388902 w 3388902"/>
                <a:gd name="connsiteY6" fmla="*/ 480024 h 3036909"/>
                <a:gd name="connsiteX7" fmla="*/ 3388902 w 3388902"/>
                <a:gd name="connsiteY7" fmla="*/ 1680051 h 3036909"/>
                <a:gd name="connsiteX8" fmla="*/ 3388902 w 3388902"/>
                <a:gd name="connsiteY8" fmla="*/ 1680051 h 3036909"/>
                <a:gd name="connsiteX9" fmla="*/ 3388902 w 3388902"/>
                <a:gd name="connsiteY9" fmla="*/ 2400073 h 3036909"/>
                <a:gd name="connsiteX10" fmla="*/ 3388902 w 3388902"/>
                <a:gd name="connsiteY10" fmla="*/ 2400064 h 3036909"/>
                <a:gd name="connsiteX11" fmla="*/ 2908878 w 3388902"/>
                <a:gd name="connsiteY11" fmla="*/ 2880088 h 3036909"/>
                <a:gd name="connsiteX12" fmla="*/ 2824085 w 3388902"/>
                <a:gd name="connsiteY12" fmla="*/ 2880088 h 3036909"/>
                <a:gd name="connsiteX13" fmla="*/ 1946382 w 3388902"/>
                <a:gd name="connsiteY13" fmla="*/ 3036909 h 3036909"/>
                <a:gd name="connsiteX14" fmla="*/ 1309203 w 3388902"/>
                <a:gd name="connsiteY14" fmla="*/ 2865574 h 3036909"/>
                <a:gd name="connsiteX15" fmla="*/ 480024 w 3388902"/>
                <a:gd name="connsiteY15" fmla="*/ 2880088 h 3036909"/>
                <a:gd name="connsiteX16" fmla="*/ 0 w 3388902"/>
                <a:gd name="connsiteY16" fmla="*/ 2400064 h 3036909"/>
                <a:gd name="connsiteX17" fmla="*/ 0 w 3388902"/>
                <a:gd name="connsiteY17" fmla="*/ 2400073 h 3036909"/>
                <a:gd name="connsiteX18" fmla="*/ 0 w 3388902"/>
                <a:gd name="connsiteY18" fmla="*/ 1680051 h 3036909"/>
                <a:gd name="connsiteX19" fmla="*/ 0 w 3388902"/>
                <a:gd name="connsiteY19" fmla="*/ 1680051 h 3036909"/>
                <a:gd name="connsiteX20" fmla="*/ 0 w 3388902"/>
                <a:gd name="connsiteY20" fmla="*/ 480024 h 3036909"/>
                <a:gd name="connsiteX0" fmla="*/ 0 w 3388902"/>
                <a:gd name="connsiteY0" fmla="*/ 480024 h 3036909"/>
                <a:gd name="connsiteX1" fmla="*/ 480024 w 3388902"/>
                <a:gd name="connsiteY1" fmla="*/ 0 h 3036909"/>
                <a:gd name="connsiteX2" fmla="*/ 1976860 w 3388902"/>
                <a:gd name="connsiteY2" fmla="*/ 0 h 3036909"/>
                <a:gd name="connsiteX3" fmla="*/ 1976860 w 3388902"/>
                <a:gd name="connsiteY3" fmla="*/ 0 h 3036909"/>
                <a:gd name="connsiteX4" fmla="*/ 2824085 w 3388902"/>
                <a:gd name="connsiteY4" fmla="*/ 0 h 3036909"/>
                <a:gd name="connsiteX5" fmla="*/ 2908878 w 3388902"/>
                <a:gd name="connsiteY5" fmla="*/ 0 h 3036909"/>
                <a:gd name="connsiteX6" fmla="*/ 3388902 w 3388902"/>
                <a:gd name="connsiteY6" fmla="*/ 480024 h 3036909"/>
                <a:gd name="connsiteX7" fmla="*/ 3388902 w 3388902"/>
                <a:gd name="connsiteY7" fmla="*/ 1680051 h 3036909"/>
                <a:gd name="connsiteX8" fmla="*/ 3388902 w 3388902"/>
                <a:gd name="connsiteY8" fmla="*/ 1680051 h 3036909"/>
                <a:gd name="connsiteX9" fmla="*/ 3388902 w 3388902"/>
                <a:gd name="connsiteY9" fmla="*/ 2400073 h 3036909"/>
                <a:gd name="connsiteX10" fmla="*/ 3388902 w 3388902"/>
                <a:gd name="connsiteY10" fmla="*/ 2400064 h 3036909"/>
                <a:gd name="connsiteX11" fmla="*/ 2908878 w 3388902"/>
                <a:gd name="connsiteY11" fmla="*/ 2880088 h 3036909"/>
                <a:gd name="connsiteX12" fmla="*/ 2156430 w 3388902"/>
                <a:gd name="connsiteY12" fmla="*/ 2909116 h 3036909"/>
                <a:gd name="connsiteX13" fmla="*/ 1946382 w 3388902"/>
                <a:gd name="connsiteY13" fmla="*/ 3036909 h 3036909"/>
                <a:gd name="connsiteX14" fmla="*/ 1309203 w 3388902"/>
                <a:gd name="connsiteY14" fmla="*/ 2865574 h 3036909"/>
                <a:gd name="connsiteX15" fmla="*/ 480024 w 3388902"/>
                <a:gd name="connsiteY15" fmla="*/ 2880088 h 3036909"/>
                <a:gd name="connsiteX16" fmla="*/ 0 w 3388902"/>
                <a:gd name="connsiteY16" fmla="*/ 2400064 h 3036909"/>
                <a:gd name="connsiteX17" fmla="*/ 0 w 3388902"/>
                <a:gd name="connsiteY17" fmla="*/ 2400073 h 3036909"/>
                <a:gd name="connsiteX18" fmla="*/ 0 w 3388902"/>
                <a:gd name="connsiteY18" fmla="*/ 1680051 h 3036909"/>
                <a:gd name="connsiteX19" fmla="*/ 0 w 3388902"/>
                <a:gd name="connsiteY19" fmla="*/ 1680051 h 3036909"/>
                <a:gd name="connsiteX20" fmla="*/ 0 w 3388902"/>
                <a:gd name="connsiteY20" fmla="*/ 480024 h 3036909"/>
                <a:gd name="connsiteX0" fmla="*/ 0 w 3388902"/>
                <a:gd name="connsiteY0" fmla="*/ 480024 h 3036909"/>
                <a:gd name="connsiteX1" fmla="*/ 480024 w 3388902"/>
                <a:gd name="connsiteY1" fmla="*/ 0 h 3036909"/>
                <a:gd name="connsiteX2" fmla="*/ 1976860 w 3388902"/>
                <a:gd name="connsiteY2" fmla="*/ 0 h 3036909"/>
                <a:gd name="connsiteX3" fmla="*/ 1976860 w 3388902"/>
                <a:gd name="connsiteY3" fmla="*/ 0 h 3036909"/>
                <a:gd name="connsiteX4" fmla="*/ 2824085 w 3388902"/>
                <a:gd name="connsiteY4" fmla="*/ 0 h 3036909"/>
                <a:gd name="connsiteX5" fmla="*/ 2908878 w 3388902"/>
                <a:gd name="connsiteY5" fmla="*/ 0 h 3036909"/>
                <a:gd name="connsiteX6" fmla="*/ 3388902 w 3388902"/>
                <a:gd name="connsiteY6" fmla="*/ 480024 h 3036909"/>
                <a:gd name="connsiteX7" fmla="*/ 3388902 w 3388902"/>
                <a:gd name="connsiteY7" fmla="*/ 1680051 h 3036909"/>
                <a:gd name="connsiteX8" fmla="*/ 3388902 w 3388902"/>
                <a:gd name="connsiteY8" fmla="*/ 1680051 h 3036909"/>
                <a:gd name="connsiteX9" fmla="*/ 3388902 w 3388902"/>
                <a:gd name="connsiteY9" fmla="*/ 2400073 h 3036909"/>
                <a:gd name="connsiteX10" fmla="*/ 3388902 w 3388902"/>
                <a:gd name="connsiteY10" fmla="*/ 2400064 h 3036909"/>
                <a:gd name="connsiteX11" fmla="*/ 2908878 w 3388902"/>
                <a:gd name="connsiteY11" fmla="*/ 2880088 h 3036909"/>
                <a:gd name="connsiteX12" fmla="*/ 2141917 w 3388902"/>
                <a:gd name="connsiteY12" fmla="*/ 2865573 h 3036909"/>
                <a:gd name="connsiteX13" fmla="*/ 1946382 w 3388902"/>
                <a:gd name="connsiteY13" fmla="*/ 3036909 h 3036909"/>
                <a:gd name="connsiteX14" fmla="*/ 1309203 w 3388902"/>
                <a:gd name="connsiteY14" fmla="*/ 2865574 h 3036909"/>
                <a:gd name="connsiteX15" fmla="*/ 480024 w 3388902"/>
                <a:gd name="connsiteY15" fmla="*/ 2880088 h 3036909"/>
                <a:gd name="connsiteX16" fmla="*/ 0 w 3388902"/>
                <a:gd name="connsiteY16" fmla="*/ 2400064 h 3036909"/>
                <a:gd name="connsiteX17" fmla="*/ 0 w 3388902"/>
                <a:gd name="connsiteY17" fmla="*/ 2400073 h 3036909"/>
                <a:gd name="connsiteX18" fmla="*/ 0 w 3388902"/>
                <a:gd name="connsiteY18" fmla="*/ 1680051 h 3036909"/>
                <a:gd name="connsiteX19" fmla="*/ 0 w 3388902"/>
                <a:gd name="connsiteY19" fmla="*/ 1680051 h 3036909"/>
                <a:gd name="connsiteX20" fmla="*/ 0 w 3388902"/>
                <a:gd name="connsiteY20" fmla="*/ 480024 h 3036909"/>
                <a:gd name="connsiteX0" fmla="*/ 0 w 3388902"/>
                <a:gd name="connsiteY0" fmla="*/ 480024 h 3036909"/>
                <a:gd name="connsiteX1" fmla="*/ 480024 w 3388902"/>
                <a:gd name="connsiteY1" fmla="*/ 0 h 3036909"/>
                <a:gd name="connsiteX2" fmla="*/ 1976860 w 3388902"/>
                <a:gd name="connsiteY2" fmla="*/ 0 h 3036909"/>
                <a:gd name="connsiteX3" fmla="*/ 1976860 w 3388902"/>
                <a:gd name="connsiteY3" fmla="*/ 0 h 3036909"/>
                <a:gd name="connsiteX4" fmla="*/ 2824085 w 3388902"/>
                <a:gd name="connsiteY4" fmla="*/ 0 h 3036909"/>
                <a:gd name="connsiteX5" fmla="*/ 2908878 w 3388902"/>
                <a:gd name="connsiteY5" fmla="*/ 0 h 3036909"/>
                <a:gd name="connsiteX6" fmla="*/ 3388902 w 3388902"/>
                <a:gd name="connsiteY6" fmla="*/ 480024 h 3036909"/>
                <a:gd name="connsiteX7" fmla="*/ 3388902 w 3388902"/>
                <a:gd name="connsiteY7" fmla="*/ 1680051 h 3036909"/>
                <a:gd name="connsiteX8" fmla="*/ 3388902 w 3388902"/>
                <a:gd name="connsiteY8" fmla="*/ 1680051 h 3036909"/>
                <a:gd name="connsiteX9" fmla="*/ 3388902 w 3388902"/>
                <a:gd name="connsiteY9" fmla="*/ 2400073 h 3036909"/>
                <a:gd name="connsiteX10" fmla="*/ 3388902 w 3388902"/>
                <a:gd name="connsiteY10" fmla="*/ 2400064 h 3036909"/>
                <a:gd name="connsiteX11" fmla="*/ 2908878 w 3388902"/>
                <a:gd name="connsiteY11" fmla="*/ 2880088 h 3036909"/>
                <a:gd name="connsiteX12" fmla="*/ 2141917 w 3388902"/>
                <a:gd name="connsiteY12" fmla="*/ 2865573 h 3036909"/>
                <a:gd name="connsiteX13" fmla="*/ 1946382 w 3388902"/>
                <a:gd name="connsiteY13" fmla="*/ 3036909 h 3036909"/>
                <a:gd name="connsiteX14" fmla="*/ 1686577 w 3388902"/>
                <a:gd name="connsiteY14" fmla="*/ 2865574 h 3036909"/>
                <a:gd name="connsiteX15" fmla="*/ 480024 w 3388902"/>
                <a:gd name="connsiteY15" fmla="*/ 2880088 h 3036909"/>
                <a:gd name="connsiteX16" fmla="*/ 0 w 3388902"/>
                <a:gd name="connsiteY16" fmla="*/ 2400064 h 3036909"/>
                <a:gd name="connsiteX17" fmla="*/ 0 w 3388902"/>
                <a:gd name="connsiteY17" fmla="*/ 2400073 h 3036909"/>
                <a:gd name="connsiteX18" fmla="*/ 0 w 3388902"/>
                <a:gd name="connsiteY18" fmla="*/ 1680051 h 3036909"/>
                <a:gd name="connsiteX19" fmla="*/ 0 w 3388902"/>
                <a:gd name="connsiteY19" fmla="*/ 1680051 h 3036909"/>
                <a:gd name="connsiteX20" fmla="*/ 0 w 3388902"/>
                <a:gd name="connsiteY20" fmla="*/ 480024 h 303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88902" h="3036909">
                  <a:moveTo>
                    <a:pt x="0" y="480024"/>
                  </a:moveTo>
                  <a:cubicBezTo>
                    <a:pt x="0" y="214914"/>
                    <a:pt x="214914" y="0"/>
                    <a:pt x="480024" y="0"/>
                  </a:cubicBezTo>
                  <a:lnTo>
                    <a:pt x="1976860" y="0"/>
                  </a:lnTo>
                  <a:lnTo>
                    <a:pt x="1976860" y="0"/>
                  </a:lnTo>
                  <a:lnTo>
                    <a:pt x="2824085" y="0"/>
                  </a:lnTo>
                  <a:lnTo>
                    <a:pt x="2908878" y="0"/>
                  </a:lnTo>
                  <a:cubicBezTo>
                    <a:pt x="3173988" y="0"/>
                    <a:pt x="3388902" y="214914"/>
                    <a:pt x="3388902" y="480024"/>
                  </a:cubicBezTo>
                  <a:lnTo>
                    <a:pt x="3388902" y="1680051"/>
                  </a:lnTo>
                  <a:lnTo>
                    <a:pt x="3388902" y="1680051"/>
                  </a:lnTo>
                  <a:lnTo>
                    <a:pt x="3388902" y="2400073"/>
                  </a:lnTo>
                  <a:lnTo>
                    <a:pt x="3388902" y="2400064"/>
                  </a:lnTo>
                  <a:cubicBezTo>
                    <a:pt x="3388902" y="2665174"/>
                    <a:pt x="3173988" y="2880088"/>
                    <a:pt x="2908878" y="2880088"/>
                  </a:cubicBezTo>
                  <a:lnTo>
                    <a:pt x="2141917" y="2865573"/>
                  </a:lnTo>
                  <a:lnTo>
                    <a:pt x="1946382" y="3036909"/>
                  </a:lnTo>
                  <a:lnTo>
                    <a:pt x="1686577" y="2865574"/>
                  </a:lnTo>
                  <a:cubicBezTo>
                    <a:pt x="1187632" y="2865574"/>
                    <a:pt x="978969" y="2880088"/>
                    <a:pt x="480024" y="2880088"/>
                  </a:cubicBezTo>
                  <a:cubicBezTo>
                    <a:pt x="214914" y="2880088"/>
                    <a:pt x="0" y="2665174"/>
                    <a:pt x="0" y="2400064"/>
                  </a:cubicBezTo>
                  <a:lnTo>
                    <a:pt x="0" y="2400073"/>
                  </a:lnTo>
                  <a:lnTo>
                    <a:pt x="0" y="1680051"/>
                  </a:lnTo>
                  <a:lnTo>
                    <a:pt x="0" y="1680051"/>
                  </a:lnTo>
                  <a:lnTo>
                    <a:pt x="0" y="480024"/>
                  </a:lnTo>
                  <a:close/>
                </a:path>
              </a:pathLst>
            </a:custGeom>
            <a:solidFill>
              <a:srgbClr val="D7F5F9"/>
            </a:solidFill>
            <a:ln w="19050">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9" name="テキスト ボックス 138"/>
            <p:cNvSpPr txBox="1"/>
            <p:nvPr/>
          </p:nvSpPr>
          <p:spPr>
            <a:xfrm>
              <a:off x="2390090" y="1593155"/>
              <a:ext cx="2977091" cy="1969770"/>
            </a:xfrm>
            <a:prstGeom prst="rect">
              <a:avLst/>
            </a:prstGeom>
            <a:noFill/>
          </p:spPr>
          <p:txBody>
            <a:bodyPr wrap="square" lIns="72000" tIns="36000" rIns="72000" bIns="36000" rtlCol="0">
              <a:spAutoFit/>
            </a:bodyPr>
            <a:lstStyle/>
            <a:p>
              <a:r>
                <a:rPr lang="ja-JP" altLang="en-US" sz="900" dirty="0" smtClean="0"/>
                <a:t>　　</a:t>
              </a:r>
              <a:r>
                <a:rPr lang="en-US" altLang="ja-JP" sz="900" dirty="0" smtClean="0"/>
                <a:t>【</a:t>
              </a:r>
              <a:r>
                <a:rPr lang="ja-JP" altLang="en-US" sz="900" dirty="0" smtClean="0"/>
                <a:t>攻略時の課題と</a:t>
              </a:r>
              <a:r>
                <a:rPr lang="ja-JP" altLang="en-US" sz="900" dirty="0"/>
                <a:t>対策</a:t>
              </a:r>
              <a:r>
                <a:rPr lang="en-US" altLang="ja-JP" sz="900" dirty="0"/>
                <a:t>】</a:t>
              </a:r>
            </a:p>
            <a:p>
              <a:pPr marL="108000" indent="-457200"/>
              <a:r>
                <a:rPr lang="ja-JP" altLang="en-US" sz="900" b="1" dirty="0" smtClean="0"/>
                <a:t>① </a:t>
              </a:r>
              <a:r>
                <a:rPr lang="ja-JP" altLang="en-US" sz="900" dirty="0" smtClean="0"/>
                <a:t>読み取り</a:t>
              </a:r>
              <a:r>
                <a:rPr lang="ja-JP" altLang="en-US" sz="900" dirty="0"/>
                <a:t>開始点がずれると正確な値</a:t>
              </a:r>
              <a:r>
                <a:rPr lang="ja-JP" altLang="en-US" sz="900" dirty="0" smtClean="0"/>
                <a:t>が取得出来ない。</a:t>
              </a:r>
              <a:endParaRPr lang="en-US" altLang="ja-JP" sz="900" dirty="0"/>
            </a:p>
            <a:p>
              <a:pPr marL="108000" indent="-457200"/>
              <a:r>
                <a:rPr lang="ja-JP" altLang="en-US" sz="900" dirty="0">
                  <a:solidFill>
                    <a:srgbClr val="FF0000"/>
                  </a:solidFill>
                </a:rPr>
                <a:t>対策</a:t>
              </a:r>
              <a:r>
                <a:rPr lang="ja-JP" altLang="en-US" sz="900" dirty="0" smtClean="0">
                  <a:solidFill>
                    <a:srgbClr val="FF0000"/>
                  </a:solidFill>
                </a:rPr>
                <a:t>： </a:t>
              </a:r>
              <a:r>
                <a:rPr lang="ja-JP" altLang="en-US" sz="900" u="sng" dirty="0" smtClean="0"/>
                <a:t>ひとつ</a:t>
              </a:r>
              <a:r>
                <a:rPr lang="en-US" altLang="ja-JP" sz="900" u="sng" dirty="0" smtClean="0"/>
                <a:t>30mm</a:t>
              </a:r>
              <a:r>
                <a:rPr lang="ja-JP" altLang="en-US" sz="900" u="sng" dirty="0"/>
                <a:t>間隔</a:t>
              </a:r>
              <a:r>
                <a:rPr lang="ja-JP" altLang="en-US" sz="900" u="sng" dirty="0" smtClean="0"/>
                <a:t>のバーコードを</a:t>
              </a:r>
              <a:r>
                <a:rPr lang="en-US" altLang="ja-JP" sz="900" u="sng" dirty="0"/>
                <a:t>6</a:t>
              </a:r>
              <a:r>
                <a:rPr lang="en-US" altLang="ja-JP" sz="900" u="sng" dirty="0" smtClean="0"/>
                <a:t>mm</a:t>
              </a:r>
              <a:r>
                <a:rPr lang="ja-JP" altLang="en-US" sz="900" u="sng" dirty="0" smtClean="0"/>
                <a:t>間隔</a:t>
              </a:r>
              <a:r>
                <a:rPr lang="ja-JP" altLang="en-US" sz="900" u="sng" dirty="0"/>
                <a:t>で値をとることにより</a:t>
              </a:r>
              <a:r>
                <a:rPr lang="ja-JP" altLang="en-US" sz="900" u="sng" dirty="0" smtClean="0"/>
                <a:t>、</a:t>
              </a:r>
              <a:r>
                <a:rPr lang="en-US" altLang="ja-JP" sz="900" u="sng" dirty="0" smtClean="0"/>
                <a:t>5</a:t>
              </a:r>
              <a:r>
                <a:rPr lang="ja-JP" altLang="en-US" sz="900" u="sng" dirty="0"/>
                <a:t>個</a:t>
              </a:r>
              <a:r>
                <a:rPr lang="ja-JP" altLang="en-US" sz="900" u="sng" dirty="0" smtClean="0"/>
                <a:t>の</a:t>
              </a:r>
              <a:r>
                <a:rPr lang="ja-JP" altLang="en-US" sz="900" u="sng" dirty="0"/>
                <a:t>パターン</a:t>
              </a:r>
              <a:r>
                <a:rPr lang="ja-JP" altLang="en-US" sz="900" u="sng" dirty="0" smtClean="0"/>
                <a:t>の値</a:t>
              </a:r>
              <a:r>
                <a:rPr lang="ja-JP" altLang="en-US" sz="900" u="sng" dirty="0"/>
                <a:t>の配列を取得</a:t>
              </a:r>
              <a:r>
                <a:rPr lang="ja-JP" altLang="en-US" sz="900" u="sng" dirty="0" smtClean="0"/>
                <a:t>できる。明らかに誤りの値（最初</a:t>
              </a:r>
              <a:r>
                <a:rPr lang="ja-JP" altLang="en-US" sz="900" u="sng" dirty="0"/>
                <a:t>が白で最後</a:t>
              </a:r>
              <a:r>
                <a:rPr lang="ja-JP" altLang="en-US" sz="900" u="sng" dirty="0" smtClean="0"/>
                <a:t>が黒</a:t>
              </a:r>
              <a:r>
                <a:rPr lang="ja-JP" altLang="en-US" sz="900" u="sng" dirty="0"/>
                <a:t>でない</a:t>
              </a:r>
              <a:r>
                <a:rPr lang="ja-JP" altLang="en-US" sz="900" u="sng" dirty="0" smtClean="0"/>
                <a:t>もの）を</a:t>
              </a:r>
              <a:r>
                <a:rPr lang="ja-JP" altLang="en-US" sz="900" u="sng" dirty="0"/>
                <a:t>除外</a:t>
              </a:r>
              <a:r>
                <a:rPr lang="ja-JP" altLang="en-US" sz="900" u="sng" dirty="0" smtClean="0"/>
                <a:t>し、残ったパターン</a:t>
              </a:r>
              <a:r>
                <a:rPr lang="ja-JP" altLang="en-US" sz="900" u="sng" dirty="0"/>
                <a:t>の</a:t>
              </a:r>
              <a:r>
                <a:rPr lang="ja-JP" altLang="en-US" sz="900" u="sng" dirty="0" smtClean="0"/>
                <a:t>うち、もっとも多い</a:t>
              </a:r>
              <a:r>
                <a:rPr lang="ja-JP" altLang="en-US" sz="900" u="sng" dirty="0"/>
                <a:t>もの</a:t>
              </a:r>
              <a:r>
                <a:rPr lang="ja-JP" altLang="en-US" sz="900" u="sng" dirty="0" smtClean="0"/>
                <a:t>を採用する。これ</a:t>
              </a:r>
              <a:r>
                <a:rPr lang="ja-JP" altLang="en-US" sz="900" u="sng" dirty="0"/>
                <a:t>に</a:t>
              </a:r>
              <a:r>
                <a:rPr lang="ja-JP" altLang="en-US" sz="900" u="sng" dirty="0" smtClean="0"/>
                <a:t>より、正確</a:t>
              </a:r>
              <a:r>
                <a:rPr lang="ja-JP" altLang="en-US" sz="900" u="sng" dirty="0"/>
                <a:t>な</a:t>
              </a:r>
              <a:r>
                <a:rPr lang="ja-JP" altLang="en-US" sz="900" u="sng" dirty="0" smtClean="0"/>
                <a:t>バーコード値の取得</a:t>
              </a:r>
              <a:r>
                <a:rPr lang="ja-JP" altLang="en-US" sz="900" u="sng" dirty="0"/>
                <a:t>が</a:t>
              </a:r>
              <a:r>
                <a:rPr lang="ja-JP" altLang="en-US" sz="900" u="sng" dirty="0" smtClean="0"/>
                <a:t>可能となる。</a:t>
              </a:r>
              <a:endParaRPr lang="en-US" altLang="ja-JP" sz="900" u="sng" dirty="0" smtClean="0"/>
            </a:p>
            <a:p>
              <a:pPr marL="108000" indent="-457200"/>
              <a:endParaRPr lang="en-US" altLang="ja-JP" sz="900" u="sng" dirty="0"/>
            </a:p>
            <a:p>
              <a:pPr marL="108000" indent="-457200"/>
              <a:endParaRPr lang="en-US" altLang="ja-JP" sz="900" u="sng" dirty="0"/>
            </a:p>
            <a:p>
              <a:pPr marL="108000" indent="-457200">
                <a:spcBef>
                  <a:spcPts val="600"/>
                </a:spcBef>
              </a:pPr>
              <a:r>
                <a:rPr lang="ja-JP" altLang="en-US" sz="900" b="1" dirty="0" smtClean="0"/>
                <a:t>② </a:t>
              </a:r>
              <a:r>
                <a:rPr lang="ja-JP" altLang="en-US" sz="900" dirty="0" smtClean="0"/>
                <a:t>昇段</a:t>
              </a:r>
              <a:r>
                <a:rPr lang="ja-JP" altLang="en-US" sz="900" dirty="0"/>
                <a:t>時に車体が大きくずれてバーコード</a:t>
              </a:r>
              <a:r>
                <a:rPr lang="ja-JP" altLang="en-US" sz="900" dirty="0" smtClean="0"/>
                <a:t>を大きく</a:t>
              </a:r>
              <a:r>
                <a:rPr lang="ja-JP" altLang="en-US" sz="900" dirty="0"/>
                <a:t>外れて</a:t>
              </a:r>
              <a:r>
                <a:rPr lang="ja-JP" altLang="en-US" sz="900" dirty="0" smtClean="0"/>
                <a:t>しまう。</a:t>
              </a:r>
              <a:endParaRPr lang="en-US" altLang="ja-JP" sz="900" dirty="0"/>
            </a:p>
            <a:p>
              <a:pPr marL="108000" indent="-457200"/>
              <a:r>
                <a:rPr lang="ja-JP" altLang="en-US" sz="900" dirty="0">
                  <a:solidFill>
                    <a:srgbClr val="FF0000"/>
                  </a:solidFill>
                </a:rPr>
                <a:t>対策</a:t>
              </a:r>
              <a:r>
                <a:rPr lang="en-US" altLang="ja-JP" sz="900" dirty="0" smtClean="0">
                  <a:solidFill>
                    <a:srgbClr val="FF0000"/>
                  </a:solidFill>
                </a:rPr>
                <a:t>:</a:t>
              </a:r>
              <a:r>
                <a:rPr lang="ja-JP" altLang="en-US" sz="900" dirty="0"/>
                <a:t> </a:t>
              </a:r>
              <a:r>
                <a:rPr lang="ja-JP" altLang="en-US" sz="900" u="sng" dirty="0" smtClean="0"/>
                <a:t>除外</a:t>
              </a:r>
              <a:r>
                <a:rPr lang="ja-JP" altLang="en-US" sz="900" u="sng" dirty="0"/>
                <a:t>した</a:t>
              </a:r>
              <a:r>
                <a:rPr lang="ja-JP" altLang="en-US" sz="900" u="sng" dirty="0" smtClean="0"/>
                <a:t>パターンが</a:t>
              </a:r>
              <a:r>
                <a:rPr lang="en-US" altLang="ja-JP" sz="900" u="sng" dirty="0" smtClean="0"/>
                <a:t>3</a:t>
              </a:r>
              <a:r>
                <a:rPr lang="ja-JP" altLang="en-US" sz="900" u="sng" dirty="0" smtClean="0"/>
                <a:t>個以上</a:t>
              </a:r>
              <a:r>
                <a:rPr lang="ja-JP" altLang="en-US" sz="900" u="sng" dirty="0"/>
                <a:t>の場合</a:t>
              </a:r>
              <a:r>
                <a:rPr lang="ja-JP" altLang="en-US" sz="900" u="sng" dirty="0" smtClean="0"/>
                <a:t>、取得</a:t>
              </a:r>
              <a:r>
                <a:rPr lang="ja-JP" altLang="en-US" sz="900" u="sng" dirty="0"/>
                <a:t>できていないと判断し再取得</a:t>
              </a:r>
              <a:r>
                <a:rPr lang="ja-JP" altLang="en-US" sz="900" u="sng" dirty="0" smtClean="0"/>
                <a:t>する。</a:t>
              </a:r>
              <a:endParaRPr lang="en-US" altLang="ja-JP" sz="900" u="sng" dirty="0"/>
            </a:p>
          </p:txBody>
        </p:sp>
        <p:sp>
          <p:nvSpPr>
            <p:cNvPr id="918" name="ホームベース 917"/>
            <p:cNvSpPr/>
            <p:nvPr/>
          </p:nvSpPr>
          <p:spPr>
            <a:xfrm>
              <a:off x="3705073" y="2671121"/>
              <a:ext cx="1337976" cy="158069"/>
            </a:xfrm>
            <a:prstGeom prst="homePlate">
              <a:avLst>
                <a:gd name="adj" fmla="val 94298"/>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b="1" i="1" dirty="0" smtClean="0">
                  <a:solidFill>
                    <a:schemeClr val="tx1">
                      <a:lumMod val="95000"/>
                      <a:lumOff val="5000"/>
                    </a:schemeClr>
                  </a:solidFill>
                  <a:latin typeface="AR P丸ゴシック体M" panose="020B0600010101010101" pitchFamily="50" charset="-128"/>
                  <a:ea typeface="AR P丸ゴシック体M" panose="020B0600010101010101" pitchFamily="50" charset="-128"/>
                </a:rPr>
                <a:t>P5</a:t>
              </a:r>
              <a:r>
                <a:rPr lang="ja-JP" altLang="en-US" sz="800" b="1" i="1" dirty="0" smtClean="0">
                  <a:solidFill>
                    <a:schemeClr val="tx1">
                      <a:lumMod val="95000"/>
                      <a:lumOff val="5000"/>
                    </a:schemeClr>
                  </a:solidFill>
                  <a:latin typeface="AR P丸ゴシック体M" panose="020B0600010101010101" pitchFamily="50" charset="-128"/>
                  <a:ea typeface="AR P丸ゴシック体M" panose="020B0600010101010101" pitchFamily="50" charset="-128"/>
                </a:rPr>
                <a:t>バーコードリーダー</a:t>
              </a:r>
              <a:r>
                <a:rPr kumimoji="1" lang="ja-JP" altLang="en-US" sz="800" b="1" i="1" dirty="0" smtClean="0">
                  <a:solidFill>
                    <a:schemeClr val="tx1">
                      <a:lumMod val="95000"/>
                      <a:lumOff val="5000"/>
                    </a:schemeClr>
                  </a:solidFill>
                  <a:latin typeface="AR P丸ゴシック体M" panose="020B0600010101010101" pitchFamily="50" charset="-128"/>
                  <a:ea typeface="AR P丸ゴシック体M" panose="020B0600010101010101" pitchFamily="50" charset="-128"/>
                </a:rPr>
                <a:t>へ</a:t>
              </a:r>
              <a:endParaRPr kumimoji="1" lang="ja-JP" altLang="en-US" sz="800" b="1" i="1" dirty="0">
                <a:solidFill>
                  <a:schemeClr val="tx1">
                    <a:lumMod val="95000"/>
                    <a:lumOff val="5000"/>
                  </a:schemeClr>
                </a:solidFill>
                <a:latin typeface="AR P丸ゴシック体M" panose="020B0600010101010101" pitchFamily="50" charset="-128"/>
                <a:ea typeface="AR P丸ゴシック体M" panose="020B0600010101010101" pitchFamily="50" charset="-128"/>
              </a:endParaRPr>
            </a:p>
          </p:txBody>
        </p:sp>
        <p:grpSp>
          <p:nvGrpSpPr>
            <p:cNvPr id="199" name="グループ化 198"/>
            <p:cNvGrpSpPr/>
            <p:nvPr/>
          </p:nvGrpSpPr>
          <p:grpSpPr>
            <a:xfrm>
              <a:off x="2408554" y="3461887"/>
              <a:ext cx="2812623" cy="1212600"/>
              <a:chOff x="2408554" y="3461887"/>
              <a:chExt cx="2812623" cy="1212600"/>
            </a:xfrm>
          </p:grpSpPr>
          <p:sp>
            <p:nvSpPr>
              <p:cNvPr id="168" name="正方形/長方形 167"/>
              <p:cNvSpPr/>
              <p:nvPr/>
            </p:nvSpPr>
            <p:spPr>
              <a:xfrm rot="5400000">
                <a:off x="3515284" y="3371681"/>
                <a:ext cx="823103" cy="1782509"/>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70" name="グループ化 169"/>
              <p:cNvGrpSpPr/>
              <p:nvPr/>
            </p:nvGrpSpPr>
            <p:grpSpPr>
              <a:xfrm rot="5400000">
                <a:off x="3778529" y="3899617"/>
                <a:ext cx="286894" cy="736317"/>
                <a:chOff x="5754893" y="2198453"/>
                <a:chExt cx="818643" cy="1495722"/>
              </a:xfrm>
            </p:grpSpPr>
            <p:sp>
              <p:nvSpPr>
                <p:cNvPr id="171" name="正方形/長方形 170"/>
                <p:cNvSpPr/>
                <p:nvPr/>
              </p:nvSpPr>
              <p:spPr>
                <a:xfrm>
                  <a:off x="5754935" y="2198453"/>
                  <a:ext cx="814388" cy="1495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2" name="正方形/長方形 171"/>
                <p:cNvSpPr/>
                <p:nvPr/>
              </p:nvSpPr>
              <p:spPr>
                <a:xfrm>
                  <a:off x="5754947" y="2225949"/>
                  <a:ext cx="814374" cy="2085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3" name="正方形/長方形 172"/>
                <p:cNvSpPr/>
                <p:nvPr/>
              </p:nvSpPr>
              <p:spPr>
                <a:xfrm>
                  <a:off x="5754946" y="3080101"/>
                  <a:ext cx="814371"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4" name="正方形/長方形 173"/>
                <p:cNvSpPr/>
                <p:nvPr/>
              </p:nvSpPr>
              <p:spPr>
                <a:xfrm>
                  <a:off x="5754893" y="3239512"/>
                  <a:ext cx="814424" cy="2279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5" name="正方形/長方形 174"/>
                <p:cNvSpPr/>
                <p:nvPr/>
              </p:nvSpPr>
              <p:spPr>
                <a:xfrm>
                  <a:off x="5759165" y="2741467"/>
                  <a:ext cx="814371"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cxnSp>
            <p:nvCxnSpPr>
              <p:cNvPr id="177" name="直線コネクタ 176"/>
              <p:cNvCxnSpPr/>
              <p:nvPr/>
            </p:nvCxnSpPr>
            <p:spPr>
              <a:xfrm flipV="1">
                <a:off x="4298671" y="4268292"/>
                <a:ext cx="519525" cy="42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a:stCxn id="171" idx="2"/>
                <a:endCxn id="168" idx="2"/>
              </p:cNvCxnSpPr>
              <p:nvPr/>
            </p:nvCxnSpPr>
            <p:spPr>
              <a:xfrm flipH="1" flipV="1">
                <a:off x="3035581" y="4262936"/>
                <a:ext cx="518239" cy="406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a:stCxn id="168" idx="2"/>
              </p:cNvCxnSpPr>
              <p:nvPr/>
            </p:nvCxnSpPr>
            <p:spPr>
              <a:xfrm flipH="1">
                <a:off x="2408554" y="4262934"/>
                <a:ext cx="62702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7" name="グループ化 256"/>
              <p:cNvGrpSpPr/>
              <p:nvPr/>
            </p:nvGrpSpPr>
            <p:grpSpPr>
              <a:xfrm rot="10800000">
                <a:off x="2630123" y="4027257"/>
                <a:ext cx="791143" cy="461878"/>
                <a:chOff x="-224554" y="126101"/>
                <a:chExt cx="6856974" cy="2731496"/>
              </a:xfrm>
            </p:grpSpPr>
            <p:grpSp>
              <p:nvGrpSpPr>
                <p:cNvPr id="258" name="グループ化 257"/>
                <p:cNvGrpSpPr/>
                <p:nvPr/>
              </p:nvGrpSpPr>
              <p:grpSpPr>
                <a:xfrm rot="16200000">
                  <a:off x="1719446" y="-1817899"/>
                  <a:ext cx="2731496" cy="6619495"/>
                  <a:chOff x="1263335" y="-124691"/>
                  <a:chExt cx="2731496" cy="6722339"/>
                </a:xfrm>
              </p:grpSpPr>
              <p:sp>
                <p:nvSpPr>
                  <p:cNvPr id="261" name="角丸四角形 260"/>
                  <p:cNvSpPr/>
                  <p:nvPr/>
                </p:nvSpPr>
                <p:spPr>
                  <a:xfrm>
                    <a:off x="2046423" y="240252"/>
                    <a:ext cx="1086613" cy="1828800"/>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2" name="角丸四角形 261"/>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3" name="角丸四角形 262"/>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4" name="角丸四角形 263"/>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5" name="片側の 2 つの角を切り取った四角形 264"/>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6" name="片側の 2 つの角を切り取った四角形 265"/>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7" name="正方形/長方形 266"/>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8" name="正方形/長方形 267"/>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9" name="角丸四角形 268"/>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0" name="角丸四角形 269"/>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1" name="角丸四角形 270"/>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2" name="正方形/長方形 271"/>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3" name="1 つの角を丸めた四角形 272"/>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4" name="1 つの角を丸めた四角形 273"/>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5" name="1 つの角を丸めた四角形 274"/>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6" name="1 つの角を丸めた四角形 275"/>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7" name="グループ化 276"/>
                  <p:cNvGrpSpPr/>
                  <p:nvPr/>
                </p:nvGrpSpPr>
                <p:grpSpPr>
                  <a:xfrm>
                    <a:off x="2903119" y="2410131"/>
                    <a:ext cx="629363" cy="629363"/>
                    <a:chOff x="2911236" y="2165787"/>
                    <a:chExt cx="863704" cy="863704"/>
                  </a:xfrm>
                </p:grpSpPr>
                <p:sp>
                  <p:nvSpPr>
                    <p:cNvPr id="281" name="角丸四角形 280"/>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2" name="ブローチ 281"/>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78" name="角丸四角形 277"/>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9" name="角丸四角形 278"/>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0" name="角丸四角形 279"/>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59" name="円/楕円 258"/>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0" name="弦 259"/>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352" name="グループ化 351"/>
              <p:cNvGrpSpPr/>
              <p:nvPr/>
            </p:nvGrpSpPr>
            <p:grpSpPr>
              <a:xfrm>
                <a:off x="2941400" y="3709200"/>
                <a:ext cx="315752" cy="347852"/>
                <a:chOff x="4301965" y="3822789"/>
                <a:chExt cx="315752" cy="347852"/>
              </a:xfrm>
            </p:grpSpPr>
            <p:sp>
              <p:nvSpPr>
                <p:cNvPr id="353" name="角丸四角形吹き出し 352"/>
                <p:cNvSpPr/>
                <p:nvPr/>
              </p:nvSpPr>
              <p:spPr>
                <a:xfrm flipH="1">
                  <a:off x="4301965" y="3822789"/>
                  <a:ext cx="315752" cy="347852"/>
                </a:xfrm>
                <a:prstGeom prst="wedgeRound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54" name="グループ化 353"/>
                <p:cNvGrpSpPr/>
                <p:nvPr/>
              </p:nvGrpSpPr>
              <p:grpSpPr>
                <a:xfrm>
                  <a:off x="4355636" y="3976482"/>
                  <a:ext cx="212408" cy="169338"/>
                  <a:chOff x="4355636" y="3976482"/>
                  <a:chExt cx="212408" cy="169338"/>
                </a:xfrm>
              </p:grpSpPr>
              <p:cxnSp>
                <p:nvCxnSpPr>
                  <p:cNvPr id="355" name="直線コネクタ 354"/>
                  <p:cNvCxnSpPr/>
                  <p:nvPr/>
                </p:nvCxnSpPr>
                <p:spPr>
                  <a:xfrm>
                    <a:off x="4355636" y="3977312"/>
                    <a:ext cx="0" cy="14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線コネクタ 355"/>
                  <p:cNvCxnSpPr/>
                  <p:nvPr/>
                </p:nvCxnSpPr>
                <p:spPr>
                  <a:xfrm>
                    <a:off x="4378496" y="3977312"/>
                    <a:ext cx="0" cy="142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直線コネクタ 356"/>
                  <p:cNvCxnSpPr/>
                  <p:nvPr/>
                </p:nvCxnSpPr>
                <p:spPr>
                  <a:xfrm>
                    <a:off x="4416056" y="3976620"/>
                    <a:ext cx="0" cy="169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線コネクタ 357"/>
                  <p:cNvCxnSpPr/>
                  <p:nvPr/>
                </p:nvCxnSpPr>
                <p:spPr>
                  <a:xfrm>
                    <a:off x="4443156" y="3977312"/>
                    <a:ext cx="0" cy="14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線コネクタ 358"/>
                  <p:cNvCxnSpPr/>
                  <p:nvPr/>
                </p:nvCxnSpPr>
                <p:spPr>
                  <a:xfrm>
                    <a:off x="4466016" y="3977312"/>
                    <a:ext cx="0" cy="142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線コネクタ 359"/>
                  <p:cNvCxnSpPr/>
                  <p:nvPr/>
                </p:nvCxnSpPr>
                <p:spPr>
                  <a:xfrm>
                    <a:off x="4497569" y="3976482"/>
                    <a:ext cx="0" cy="1596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線コネクタ 360"/>
                  <p:cNvCxnSpPr/>
                  <p:nvPr/>
                </p:nvCxnSpPr>
                <p:spPr>
                  <a:xfrm>
                    <a:off x="4522324" y="3977312"/>
                    <a:ext cx="0" cy="14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線コネクタ 361"/>
                  <p:cNvCxnSpPr/>
                  <p:nvPr/>
                </p:nvCxnSpPr>
                <p:spPr>
                  <a:xfrm>
                    <a:off x="4545184" y="3977312"/>
                    <a:ext cx="0" cy="142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線コネクタ 362"/>
                  <p:cNvCxnSpPr/>
                  <p:nvPr/>
                </p:nvCxnSpPr>
                <p:spPr>
                  <a:xfrm>
                    <a:off x="4568044" y="3977312"/>
                    <a:ext cx="0" cy="14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65" name="乗算記号 364"/>
              <p:cNvSpPr/>
              <p:nvPr/>
            </p:nvSpPr>
            <p:spPr>
              <a:xfrm>
                <a:off x="2757486" y="3968625"/>
                <a:ext cx="548821" cy="548821"/>
              </a:xfrm>
              <a:prstGeom prst="mathMultiply">
                <a:avLst/>
              </a:prstGeom>
              <a:solidFill>
                <a:srgbClr val="FF0000">
                  <a:alpha val="7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4" name="直線矢印コネクタ 13"/>
              <p:cNvCxnSpPr>
                <a:stCxn id="16" idx="2"/>
              </p:cNvCxnSpPr>
              <p:nvPr/>
            </p:nvCxnSpPr>
            <p:spPr>
              <a:xfrm flipH="1">
                <a:off x="3321200" y="3690598"/>
                <a:ext cx="38696" cy="368650"/>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769831" y="3475154"/>
                <a:ext cx="1180131" cy="215444"/>
              </a:xfrm>
              <a:prstGeom prst="rect">
                <a:avLst/>
              </a:prstGeom>
              <a:noFill/>
            </p:spPr>
            <p:txBody>
              <a:bodyPr wrap="square" rtlCol="0">
                <a:spAutoFit/>
              </a:bodyPr>
              <a:lstStyle/>
              <a:p>
                <a:r>
                  <a:rPr lang="ja-JP" altLang="en-US" sz="800" b="1" dirty="0">
                    <a:solidFill>
                      <a:srgbClr val="00B0F0"/>
                    </a:solidFill>
                  </a:rPr>
                  <a:t>開始地点がずれている</a:t>
                </a:r>
              </a:p>
            </p:txBody>
          </p:sp>
          <p:grpSp>
            <p:nvGrpSpPr>
              <p:cNvPr id="112" name="グループ化 111"/>
              <p:cNvGrpSpPr/>
              <p:nvPr/>
            </p:nvGrpSpPr>
            <p:grpSpPr>
              <a:xfrm>
                <a:off x="2893338" y="3668937"/>
                <a:ext cx="385042" cy="244873"/>
                <a:chOff x="3851825" y="5033964"/>
                <a:chExt cx="604480" cy="384428"/>
              </a:xfrm>
            </p:grpSpPr>
            <p:cxnSp>
              <p:nvCxnSpPr>
                <p:cNvPr id="23" name="直線コネクタ 22"/>
                <p:cNvCxnSpPr/>
                <p:nvPr/>
              </p:nvCxnSpPr>
              <p:spPr>
                <a:xfrm>
                  <a:off x="3957119" y="5169128"/>
                  <a:ext cx="40414" cy="2492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大波 23"/>
                <p:cNvSpPr/>
                <p:nvPr/>
              </p:nvSpPr>
              <p:spPr>
                <a:xfrm rot="21087513">
                  <a:off x="3971482" y="5120570"/>
                  <a:ext cx="365894" cy="205759"/>
                </a:xfrm>
                <a:prstGeom prst="wav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1" name="テキスト ボックス 110"/>
                <p:cNvSpPr txBox="1"/>
                <p:nvPr/>
              </p:nvSpPr>
              <p:spPr>
                <a:xfrm>
                  <a:off x="3851825" y="5033964"/>
                  <a:ext cx="604480" cy="338227"/>
                </a:xfrm>
                <a:prstGeom prst="rect">
                  <a:avLst/>
                </a:prstGeom>
                <a:noFill/>
              </p:spPr>
              <p:txBody>
                <a:bodyPr wrap="none" rtlCol="0">
                  <a:spAutoFit/>
                </a:bodyPr>
                <a:lstStyle/>
                <a:p>
                  <a:r>
                    <a:rPr lang="en-US" altLang="ja-JP" sz="800" b="1" dirty="0">
                      <a:solidFill>
                        <a:schemeClr val="bg1"/>
                      </a:solidFill>
                    </a:rPr>
                    <a:t>start</a:t>
                  </a:r>
                  <a:endParaRPr lang="ja-JP" altLang="en-US" sz="800" b="1" dirty="0">
                    <a:solidFill>
                      <a:schemeClr val="bg1"/>
                    </a:solidFill>
                  </a:endParaRPr>
                </a:p>
              </p:txBody>
            </p:sp>
          </p:grpSp>
          <p:sp>
            <p:nvSpPr>
              <p:cNvPr id="35" name="テキスト ボックス 34"/>
              <p:cNvSpPr txBox="1"/>
              <p:nvPr/>
            </p:nvSpPr>
            <p:spPr>
              <a:xfrm>
                <a:off x="3944420" y="3461887"/>
                <a:ext cx="1181734" cy="215444"/>
              </a:xfrm>
              <a:prstGeom prst="rect">
                <a:avLst/>
              </a:prstGeom>
              <a:noFill/>
            </p:spPr>
            <p:txBody>
              <a:bodyPr wrap="none" rtlCol="0">
                <a:spAutoFit/>
              </a:bodyPr>
              <a:lstStyle/>
              <a:p>
                <a:r>
                  <a:rPr lang="ja-JP" altLang="en-US" sz="800" b="1" dirty="0">
                    <a:solidFill>
                      <a:srgbClr val="00B0F0"/>
                    </a:solidFill>
                  </a:rPr>
                  <a:t>終了地点がずれている</a:t>
                </a:r>
              </a:p>
            </p:txBody>
          </p:sp>
          <p:grpSp>
            <p:nvGrpSpPr>
              <p:cNvPr id="117" name="グループ化 116"/>
              <p:cNvGrpSpPr/>
              <p:nvPr/>
            </p:nvGrpSpPr>
            <p:grpSpPr>
              <a:xfrm>
                <a:off x="4514615" y="3727910"/>
                <a:ext cx="706562" cy="528304"/>
                <a:chOff x="4430479" y="3776567"/>
                <a:chExt cx="706562" cy="528304"/>
              </a:xfrm>
            </p:grpSpPr>
            <p:cxnSp>
              <p:nvCxnSpPr>
                <p:cNvPr id="181" name="直線コネクタ 180"/>
                <p:cNvCxnSpPr/>
                <p:nvPr/>
              </p:nvCxnSpPr>
              <p:spPr>
                <a:xfrm>
                  <a:off x="4687060" y="4301270"/>
                  <a:ext cx="449981" cy="360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11" name="角丸四角形吹き出し 310"/>
                <p:cNvSpPr/>
                <p:nvPr/>
              </p:nvSpPr>
              <p:spPr>
                <a:xfrm flipH="1">
                  <a:off x="4610530" y="3804593"/>
                  <a:ext cx="315752" cy="357752"/>
                </a:xfrm>
                <a:prstGeom prst="wedgeRound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38" name="グループ化 337"/>
                <p:cNvGrpSpPr/>
                <p:nvPr/>
              </p:nvGrpSpPr>
              <p:grpSpPr>
                <a:xfrm>
                  <a:off x="4664200" y="3963018"/>
                  <a:ext cx="212408" cy="169338"/>
                  <a:chOff x="4355636" y="3976482"/>
                  <a:chExt cx="212408" cy="169338"/>
                </a:xfrm>
              </p:grpSpPr>
              <p:cxnSp>
                <p:nvCxnSpPr>
                  <p:cNvPr id="322" name="直線コネクタ 321"/>
                  <p:cNvCxnSpPr/>
                  <p:nvPr/>
                </p:nvCxnSpPr>
                <p:spPr>
                  <a:xfrm>
                    <a:off x="4355636" y="3977312"/>
                    <a:ext cx="0" cy="14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線コネクタ 324"/>
                  <p:cNvCxnSpPr/>
                  <p:nvPr/>
                </p:nvCxnSpPr>
                <p:spPr>
                  <a:xfrm>
                    <a:off x="4378496" y="3977312"/>
                    <a:ext cx="0" cy="142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a:off x="4416056" y="3976620"/>
                    <a:ext cx="0" cy="169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p:cNvCxnSpPr/>
                  <p:nvPr/>
                </p:nvCxnSpPr>
                <p:spPr>
                  <a:xfrm>
                    <a:off x="4443156" y="3977312"/>
                    <a:ext cx="0" cy="14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直線コネクタ 328"/>
                  <p:cNvCxnSpPr/>
                  <p:nvPr/>
                </p:nvCxnSpPr>
                <p:spPr>
                  <a:xfrm>
                    <a:off x="4466016" y="3977312"/>
                    <a:ext cx="0" cy="142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線コネクタ 330"/>
                  <p:cNvCxnSpPr/>
                  <p:nvPr/>
                </p:nvCxnSpPr>
                <p:spPr>
                  <a:xfrm>
                    <a:off x="4497569" y="3976482"/>
                    <a:ext cx="0" cy="1596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a:off x="4522324" y="3977312"/>
                    <a:ext cx="0" cy="14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4545184" y="3977312"/>
                    <a:ext cx="0" cy="1427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直線コネクタ 333"/>
                  <p:cNvCxnSpPr/>
                  <p:nvPr/>
                </p:nvCxnSpPr>
                <p:spPr>
                  <a:xfrm>
                    <a:off x="4568044" y="3977312"/>
                    <a:ext cx="0" cy="14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4558169" y="3776567"/>
                  <a:ext cx="418704" cy="238523"/>
                  <a:chOff x="3841856" y="5043933"/>
                  <a:chExt cx="657324" cy="374459"/>
                </a:xfrm>
              </p:grpSpPr>
              <p:cxnSp>
                <p:nvCxnSpPr>
                  <p:cNvPr id="326" name="直線コネクタ 325"/>
                  <p:cNvCxnSpPr/>
                  <p:nvPr/>
                </p:nvCxnSpPr>
                <p:spPr>
                  <a:xfrm>
                    <a:off x="3957119" y="5169128"/>
                    <a:ext cx="40414" cy="2492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0" name="大波 329"/>
                  <p:cNvSpPr/>
                  <p:nvPr/>
                </p:nvSpPr>
                <p:spPr>
                  <a:xfrm rot="21087513">
                    <a:off x="3971482" y="5120570"/>
                    <a:ext cx="365894" cy="205759"/>
                  </a:xfrm>
                  <a:prstGeom prst="wav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5" name="テキスト ボックス 334"/>
                  <p:cNvSpPr txBox="1"/>
                  <p:nvPr/>
                </p:nvSpPr>
                <p:spPr>
                  <a:xfrm>
                    <a:off x="3841856" y="5043933"/>
                    <a:ext cx="657324" cy="338227"/>
                  </a:xfrm>
                  <a:prstGeom prst="rect">
                    <a:avLst/>
                  </a:prstGeom>
                  <a:noFill/>
                </p:spPr>
                <p:txBody>
                  <a:bodyPr wrap="none" rtlCol="0">
                    <a:spAutoFit/>
                  </a:bodyPr>
                  <a:lstStyle/>
                  <a:p>
                    <a:r>
                      <a:rPr lang="en-US" altLang="ja-JP" sz="800" b="1" dirty="0">
                        <a:solidFill>
                          <a:schemeClr val="bg1"/>
                        </a:solidFill>
                      </a:rPr>
                      <a:t>finish</a:t>
                    </a:r>
                    <a:endParaRPr lang="ja-JP" altLang="en-US" sz="800" b="1" dirty="0">
                      <a:solidFill>
                        <a:schemeClr val="bg1"/>
                      </a:solidFill>
                    </a:endParaRPr>
                  </a:p>
                </p:txBody>
              </p:sp>
            </p:grpSp>
            <p:cxnSp>
              <p:nvCxnSpPr>
                <p:cNvPr id="93" name="直線矢印コネクタ 92"/>
                <p:cNvCxnSpPr/>
                <p:nvPr/>
              </p:nvCxnSpPr>
              <p:spPr>
                <a:xfrm>
                  <a:off x="4430479" y="3807311"/>
                  <a:ext cx="96018" cy="291277"/>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p:cNvGrpSpPr/>
              <p:nvPr/>
            </p:nvGrpSpPr>
            <p:grpSpPr>
              <a:xfrm rot="10800000">
                <a:off x="4247918" y="4034877"/>
                <a:ext cx="831616" cy="461878"/>
                <a:chOff x="-224554" y="126101"/>
                <a:chExt cx="6856974" cy="2731496"/>
              </a:xfrm>
            </p:grpSpPr>
            <p:grpSp>
              <p:nvGrpSpPr>
                <p:cNvPr id="232" name="グループ化 231"/>
                <p:cNvGrpSpPr/>
                <p:nvPr/>
              </p:nvGrpSpPr>
              <p:grpSpPr>
                <a:xfrm rot="16200000">
                  <a:off x="1719446" y="-1817899"/>
                  <a:ext cx="2731496" cy="6619495"/>
                  <a:chOff x="1263335" y="-124691"/>
                  <a:chExt cx="2731496" cy="6722339"/>
                </a:xfrm>
              </p:grpSpPr>
              <p:sp>
                <p:nvSpPr>
                  <p:cNvPr id="235" name="角丸四角形 234"/>
                  <p:cNvSpPr/>
                  <p:nvPr/>
                </p:nvSpPr>
                <p:spPr>
                  <a:xfrm>
                    <a:off x="2046423" y="240252"/>
                    <a:ext cx="1086613" cy="1828800"/>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6" name="角丸四角形 235"/>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7" name="角丸四角形 236"/>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8" name="角丸四角形 237"/>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9" name="片側の 2 つの角を切り取った四角形 238"/>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0" name="片側の 2 つの角を切り取った四角形 239"/>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1" name="正方形/長方形 240"/>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2" name="正方形/長方形 241"/>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3" name="角丸四角形 242"/>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4" name="角丸四角形 243"/>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5" name="角丸四角形 244"/>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6" name="正方形/長方形 245"/>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7" name="1 つの角を丸めた四角形 246"/>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8" name="1 つの角を丸めた四角形 247"/>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9" name="1 つの角を丸めた四角形 248"/>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0" name="1 つの角を丸めた四角形 249"/>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51" name="グループ化 250"/>
                  <p:cNvGrpSpPr/>
                  <p:nvPr/>
                </p:nvGrpSpPr>
                <p:grpSpPr>
                  <a:xfrm>
                    <a:off x="2903119" y="2410131"/>
                    <a:ext cx="629363" cy="629363"/>
                    <a:chOff x="2911236" y="2165787"/>
                    <a:chExt cx="863704" cy="863704"/>
                  </a:xfrm>
                </p:grpSpPr>
                <p:sp>
                  <p:nvSpPr>
                    <p:cNvPr id="255" name="角丸四角形 254"/>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6" name="ブローチ 255"/>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52" name="角丸四角形 251"/>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3" name="角丸四角形 252"/>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4" name="角丸四角形 253"/>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33" name="円/楕円 232"/>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4" name="弦 233"/>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83" name="乗算記号 282"/>
              <p:cNvSpPr/>
              <p:nvPr/>
            </p:nvSpPr>
            <p:spPr>
              <a:xfrm>
                <a:off x="4403600" y="3968633"/>
                <a:ext cx="548821" cy="548821"/>
              </a:xfrm>
              <a:prstGeom prst="mathMultiply">
                <a:avLst/>
              </a:prstGeom>
              <a:solidFill>
                <a:srgbClr val="FF0000">
                  <a:alpha val="7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grpSp>
        <p:nvGrpSpPr>
          <p:cNvPr id="302" name="グループ化 301"/>
          <p:cNvGrpSpPr/>
          <p:nvPr/>
        </p:nvGrpSpPr>
        <p:grpSpPr>
          <a:xfrm>
            <a:off x="9532264" y="2679645"/>
            <a:ext cx="1367602" cy="1778645"/>
            <a:chOff x="9524467" y="3031509"/>
            <a:chExt cx="1367602" cy="1778645"/>
          </a:xfrm>
        </p:grpSpPr>
        <p:grpSp>
          <p:nvGrpSpPr>
            <p:cNvPr id="298" name="グループ化 297"/>
            <p:cNvGrpSpPr/>
            <p:nvPr/>
          </p:nvGrpSpPr>
          <p:grpSpPr>
            <a:xfrm>
              <a:off x="9524467" y="3031509"/>
              <a:ext cx="1367602" cy="1555171"/>
              <a:chOff x="9575363" y="3231050"/>
              <a:chExt cx="1367602" cy="1555171"/>
            </a:xfrm>
          </p:grpSpPr>
          <p:sp>
            <p:nvSpPr>
              <p:cNvPr id="290" name="テキスト ボックス 289"/>
              <p:cNvSpPr txBox="1"/>
              <p:nvPr/>
            </p:nvSpPr>
            <p:spPr>
              <a:xfrm>
                <a:off x="10293935" y="4570777"/>
                <a:ext cx="604653" cy="215444"/>
              </a:xfrm>
              <a:prstGeom prst="rect">
                <a:avLst/>
              </a:prstGeom>
              <a:noFill/>
            </p:spPr>
            <p:txBody>
              <a:bodyPr wrap="none" rtlCol="0">
                <a:spAutoFit/>
              </a:bodyPr>
              <a:lstStyle/>
              <a:p>
                <a:r>
                  <a:rPr kumimoji="1" lang="en-US" altLang="ja-JP" sz="800" dirty="0" smtClean="0"/>
                  <a:t>4</a:t>
                </a:r>
                <a:r>
                  <a:rPr kumimoji="1" lang="ja-JP" altLang="en-US" sz="800" dirty="0" smtClean="0"/>
                  <a:t>パターン</a:t>
                </a:r>
                <a:endParaRPr kumimoji="1" lang="ja-JP" altLang="en-US" sz="800" dirty="0"/>
              </a:p>
            </p:txBody>
          </p:sp>
          <p:sp>
            <p:nvSpPr>
              <p:cNvPr id="293" name="テキスト ボックス 292"/>
              <p:cNvSpPr txBox="1"/>
              <p:nvPr/>
            </p:nvSpPr>
            <p:spPr>
              <a:xfrm>
                <a:off x="10286916" y="3992542"/>
                <a:ext cx="604653" cy="215444"/>
              </a:xfrm>
              <a:prstGeom prst="rect">
                <a:avLst/>
              </a:prstGeom>
              <a:noFill/>
            </p:spPr>
            <p:txBody>
              <a:bodyPr wrap="none" rtlCol="0">
                <a:spAutoFit/>
              </a:bodyPr>
              <a:lstStyle/>
              <a:p>
                <a:r>
                  <a:rPr kumimoji="1" lang="en-US" altLang="ja-JP" sz="800" dirty="0" smtClean="0"/>
                  <a:t>2</a:t>
                </a:r>
                <a:r>
                  <a:rPr kumimoji="1" lang="ja-JP" altLang="en-US" sz="800" dirty="0" smtClean="0"/>
                  <a:t>パターン</a:t>
                </a:r>
                <a:endParaRPr kumimoji="1" lang="ja-JP" altLang="en-US" sz="800" dirty="0"/>
              </a:p>
            </p:txBody>
          </p:sp>
          <p:sp>
            <p:nvSpPr>
              <p:cNvPr id="294" name="テキスト ボックス 293"/>
              <p:cNvSpPr txBox="1"/>
              <p:nvPr/>
            </p:nvSpPr>
            <p:spPr>
              <a:xfrm>
                <a:off x="10284408" y="3566481"/>
                <a:ext cx="604653" cy="215444"/>
              </a:xfrm>
              <a:prstGeom prst="rect">
                <a:avLst/>
              </a:prstGeom>
              <a:noFill/>
            </p:spPr>
            <p:txBody>
              <a:bodyPr wrap="none" rtlCol="0">
                <a:spAutoFit/>
              </a:bodyPr>
              <a:lstStyle/>
              <a:p>
                <a:r>
                  <a:rPr kumimoji="1" lang="en-US" altLang="ja-JP" sz="800" dirty="0" smtClean="0"/>
                  <a:t>2</a:t>
                </a:r>
                <a:r>
                  <a:rPr kumimoji="1" lang="ja-JP" altLang="en-US" sz="800" dirty="0" smtClean="0"/>
                  <a:t>パターン</a:t>
                </a:r>
                <a:endParaRPr kumimoji="1" lang="ja-JP" altLang="en-US" sz="800" dirty="0"/>
              </a:p>
            </p:txBody>
          </p:sp>
          <p:sp>
            <p:nvSpPr>
              <p:cNvPr id="297" name="テキスト ボックス 296"/>
              <p:cNvSpPr txBox="1"/>
              <p:nvPr/>
            </p:nvSpPr>
            <p:spPr>
              <a:xfrm>
                <a:off x="10289866" y="3443724"/>
                <a:ext cx="580608" cy="215444"/>
              </a:xfrm>
              <a:prstGeom prst="rect">
                <a:avLst/>
              </a:prstGeom>
              <a:noFill/>
            </p:spPr>
            <p:txBody>
              <a:bodyPr wrap="none" rtlCol="0">
                <a:spAutoFit/>
              </a:bodyPr>
              <a:lstStyle/>
              <a:p>
                <a:r>
                  <a:rPr kumimoji="1" lang="ja-JP" altLang="en-US" sz="800" dirty="0" smtClean="0"/>
                  <a:t>出る位置</a:t>
                </a:r>
                <a:endParaRPr kumimoji="1" lang="ja-JP" altLang="en-US" sz="800" dirty="0"/>
              </a:p>
            </p:txBody>
          </p:sp>
          <p:sp>
            <p:nvSpPr>
              <p:cNvPr id="200" name="テキスト ボックス 199"/>
              <p:cNvSpPr txBox="1"/>
              <p:nvPr/>
            </p:nvSpPr>
            <p:spPr>
              <a:xfrm>
                <a:off x="9575363" y="3231050"/>
                <a:ext cx="1255472" cy="261610"/>
              </a:xfrm>
              <a:prstGeom prst="rect">
                <a:avLst/>
              </a:prstGeom>
              <a:noFill/>
            </p:spPr>
            <p:txBody>
              <a:bodyPr wrap="none" rtlCol="0">
                <a:spAutoFit/>
              </a:bodyPr>
              <a:lstStyle/>
              <a:p>
                <a:r>
                  <a:rPr kumimoji="1" lang="ja-JP" altLang="en-US" sz="1100" b="1" dirty="0" smtClean="0"/>
                  <a:t>走行パターンの数</a:t>
                </a:r>
                <a:endParaRPr kumimoji="1" lang="ja-JP" altLang="en-US" sz="1100" b="1" dirty="0"/>
              </a:p>
            </p:txBody>
          </p:sp>
          <p:grpSp>
            <p:nvGrpSpPr>
              <p:cNvPr id="289" name="グループ化 288"/>
              <p:cNvGrpSpPr/>
              <p:nvPr/>
            </p:nvGrpSpPr>
            <p:grpSpPr>
              <a:xfrm>
                <a:off x="9638545" y="3485268"/>
                <a:ext cx="720000" cy="1267443"/>
                <a:chOff x="9861963" y="3469550"/>
                <a:chExt cx="720000" cy="1267443"/>
              </a:xfrm>
            </p:grpSpPr>
            <p:grpSp>
              <p:nvGrpSpPr>
                <p:cNvPr id="932" name="グループ化 931"/>
                <p:cNvGrpSpPr/>
                <p:nvPr/>
              </p:nvGrpSpPr>
              <p:grpSpPr>
                <a:xfrm>
                  <a:off x="9861963" y="3793060"/>
                  <a:ext cx="720000" cy="720000"/>
                  <a:chOff x="258810" y="317208"/>
                  <a:chExt cx="4302962" cy="4296238"/>
                </a:xfrm>
              </p:grpSpPr>
              <p:sp>
                <p:nvSpPr>
                  <p:cNvPr id="940" name="正方形/長方形 939"/>
                  <p:cNvSpPr/>
                  <p:nvPr/>
                </p:nvSpPr>
                <p:spPr>
                  <a:xfrm>
                    <a:off x="263236" y="319335"/>
                    <a:ext cx="4294110" cy="4294110"/>
                  </a:xfrm>
                  <a:prstGeom prst="rect">
                    <a:avLst/>
                  </a:prstGeom>
                  <a:blipFill>
                    <a:blip r:embed="rId7"/>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1" name="正方形/長方形 940"/>
                  <p:cNvSpPr/>
                  <p:nvPr/>
                </p:nvSpPr>
                <p:spPr>
                  <a:xfrm>
                    <a:off x="484909" y="319336"/>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6" name="正方形/長方形 945"/>
                  <p:cNvSpPr/>
                  <p:nvPr/>
                </p:nvSpPr>
                <p:spPr>
                  <a:xfrm>
                    <a:off x="4212273" y="319335"/>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7" name="正方形/長方形 946"/>
                  <p:cNvSpPr/>
                  <p:nvPr/>
                </p:nvSpPr>
                <p:spPr>
                  <a:xfrm>
                    <a:off x="329916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8" name="正方形/長方形 947"/>
                  <p:cNvSpPr/>
                  <p:nvPr/>
                </p:nvSpPr>
                <p:spPr>
                  <a:xfrm>
                    <a:off x="234352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9" name="正方形/長方形 948"/>
                  <p:cNvSpPr/>
                  <p:nvPr/>
                </p:nvSpPr>
                <p:spPr>
                  <a:xfrm>
                    <a:off x="1431453"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0" name="正方形/長方形 949"/>
                  <p:cNvSpPr/>
                  <p:nvPr/>
                </p:nvSpPr>
                <p:spPr>
                  <a:xfrm rot="5400000">
                    <a:off x="2343520" y="2186247"/>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1" name="正方形/長方形 950"/>
                  <p:cNvSpPr/>
                  <p:nvPr/>
                </p:nvSpPr>
                <p:spPr>
                  <a:xfrm rot="5400000">
                    <a:off x="2343519"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2" name="正方形/長方形 951"/>
                  <p:cNvSpPr/>
                  <p:nvPr/>
                </p:nvSpPr>
                <p:spPr>
                  <a:xfrm rot="5400000">
                    <a:off x="2352371" y="-1551831"/>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4" name="正方形/長方形 1023"/>
                  <p:cNvSpPr/>
                  <p:nvPr/>
                </p:nvSpPr>
                <p:spPr>
                  <a:xfrm rot="5400000">
                    <a:off x="2352371" y="-617312"/>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5" name="正方形/長方形 1024"/>
                  <p:cNvSpPr/>
                  <p:nvPr/>
                </p:nvSpPr>
                <p:spPr>
                  <a:xfrm rot="5400000">
                    <a:off x="2352371" y="1253143"/>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7" name="直線コネクタ 216"/>
                <p:cNvCxnSpPr/>
                <p:nvPr/>
              </p:nvCxnSpPr>
              <p:spPr>
                <a:xfrm flipV="1">
                  <a:off x="9980344" y="4509522"/>
                  <a:ext cx="0" cy="215526"/>
                </a:xfrm>
                <a:prstGeom prst="line">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27" name="直線コネクタ 1026"/>
                <p:cNvCxnSpPr/>
                <p:nvPr/>
              </p:nvCxnSpPr>
              <p:spPr>
                <a:xfrm flipV="1">
                  <a:off x="10137897" y="4511942"/>
                  <a:ext cx="0" cy="215526"/>
                </a:xfrm>
                <a:prstGeom prst="line">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28" name="直線コネクタ 1027"/>
                <p:cNvCxnSpPr/>
                <p:nvPr/>
              </p:nvCxnSpPr>
              <p:spPr>
                <a:xfrm flipV="1">
                  <a:off x="10309439" y="4516705"/>
                  <a:ext cx="0" cy="215526"/>
                </a:xfrm>
                <a:prstGeom prst="line">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33" name="直線コネクタ 1032"/>
                <p:cNvCxnSpPr/>
                <p:nvPr/>
              </p:nvCxnSpPr>
              <p:spPr>
                <a:xfrm flipV="1">
                  <a:off x="10465519" y="4521467"/>
                  <a:ext cx="0" cy="215526"/>
                </a:xfrm>
                <a:prstGeom prst="line">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34" name="直線コネクタ 1033"/>
                <p:cNvCxnSpPr/>
                <p:nvPr/>
              </p:nvCxnSpPr>
              <p:spPr>
                <a:xfrm flipH="1" flipV="1">
                  <a:off x="10291829" y="4052897"/>
                  <a:ext cx="4171" cy="360000"/>
                </a:xfrm>
                <a:prstGeom prst="line">
                  <a:avLst/>
                </a:prstGeom>
                <a:ln w="1905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5" name="直線コネクタ 1034"/>
                <p:cNvCxnSpPr/>
                <p:nvPr/>
              </p:nvCxnSpPr>
              <p:spPr>
                <a:xfrm flipV="1">
                  <a:off x="10247263" y="4063675"/>
                  <a:ext cx="207384" cy="274"/>
                </a:xfrm>
                <a:prstGeom prst="line">
                  <a:avLst/>
                </a:prstGeom>
                <a:ln w="19050">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6" name="直線コネクタ 1035"/>
                <p:cNvCxnSpPr/>
                <p:nvPr/>
              </p:nvCxnSpPr>
              <p:spPr>
                <a:xfrm flipV="1">
                  <a:off x="10142564" y="4062430"/>
                  <a:ext cx="207384" cy="274"/>
                </a:xfrm>
                <a:prstGeom prst="line">
                  <a:avLst/>
                </a:prstGeom>
                <a:ln w="1905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7" name="直線コネクタ 1036"/>
                <p:cNvCxnSpPr/>
                <p:nvPr/>
              </p:nvCxnSpPr>
              <p:spPr>
                <a:xfrm flipV="1">
                  <a:off x="10460157" y="3886309"/>
                  <a:ext cx="0" cy="180000"/>
                </a:xfrm>
                <a:prstGeom prst="line">
                  <a:avLst/>
                </a:prstGeom>
                <a:ln w="19050">
                  <a:solidFill>
                    <a:schemeClr val="accent4"/>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38" name="直線コネクタ 1037"/>
                <p:cNvCxnSpPr/>
                <p:nvPr/>
              </p:nvCxnSpPr>
              <p:spPr>
                <a:xfrm flipV="1">
                  <a:off x="10155483" y="3881109"/>
                  <a:ext cx="0" cy="180000"/>
                </a:xfrm>
                <a:prstGeom prst="line">
                  <a:avLst/>
                </a:prstGeom>
                <a:ln w="19050">
                  <a:solidFill>
                    <a:schemeClr val="accent4"/>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39" name="直線コネクタ 1038"/>
                <p:cNvCxnSpPr/>
                <p:nvPr/>
              </p:nvCxnSpPr>
              <p:spPr>
                <a:xfrm flipH="1" flipV="1">
                  <a:off x="10383986" y="3548452"/>
                  <a:ext cx="95693" cy="255773"/>
                </a:xfrm>
                <a:prstGeom prst="line">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40" name="直線コネクタ 1039"/>
                <p:cNvCxnSpPr/>
                <p:nvPr/>
              </p:nvCxnSpPr>
              <p:spPr>
                <a:xfrm flipV="1">
                  <a:off x="10075276" y="3561218"/>
                  <a:ext cx="251101" cy="247002"/>
                </a:xfrm>
                <a:prstGeom prst="line">
                  <a:avLst/>
                </a:prstGeom>
                <a:ln w="190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a:off x="10337942" y="3469550"/>
                  <a:ext cx="1" cy="32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3" name="円/楕円 1042"/>
                <p:cNvSpPr/>
                <p:nvPr/>
              </p:nvSpPr>
              <p:spPr>
                <a:xfrm>
                  <a:off x="9942364" y="4177899"/>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円/楕円 1043"/>
                <p:cNvSpPr/>
                <p:nvPr/>
              </p:nvSpPr>
              <p:spPr>
                <a:xfrm>
                  <a:off x="10092258" y="4175170"/>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5" name="円/楕円 1044"/>
                <p:cNvSpPr/>
                <p:nvPr/>
              </p:nvSpPr>
              <p:spPr>
                <a:xfrm>
                  <a:off x="10248876" y="3869514"/>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6" name="円/楕円 1045"/>
                <p:cNvSpPr/>
                <p:nvPr/>
              </p:nvSpPr>
              <p:spPr>
                <a:xfrm>
                  <a:off x="10397378" y="4181389"/>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1" name="角丸四角形吹き出し 290"/>
              <p:cNvSpPr/>
              <p:nvPr/>
            </p:nvSpPr>
            <p:spPr>
              <a:xfrm rot="5400000">
                <a:off x="10523812" y="4459060"/>
                <a:ext cx="114835" cy="430478"/>
              </a:xfrm>
              <a:prstGeom prst="wedgeRoundRectCallout">
                <a:avLst>
                  <a:gd name="adj1" fmla="val -29131"/>
                  <a:gd name="adj2" fmla="val 63232"/>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7" name="角丸四角形吹き出し 1046"/>
              <p:cNvSpPr/>
              <p:nvPr/>
            </p:nvSpPr>
            <p:spPr>
              <a:xfrm rot="5400000">
                <a:off x="10528879" y="3883888"/>
                <a:ext cx="114835" cy="430478"/>
              </a:xfrm>
              <a:prstGeom prst="wedgeRoundRectCallout">
                <a:avLst>
                  <a:gd name="adj1" fmla="val -29131"/>
                  <a:gd name="adj2" fmla="val 63232"/>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8" name="角丸四角形吹き出し 1047"/>
              <p:cNvSpPr/>
              <p:nvPr/>
            </p:nvSpPr>
            <p:spPr>
              <a:xfrm rot="5400000">
                <a:off x="10520418" y="3452976"/>
                <a:ext cx="114835" cy="430478"/>
              </a:xfrm>
              <a:prstGeom prst="wedgeRoundRectCallout">
                <a:avLst>
                  <a:gd name="adj1" fmla="val -29131"/>
                  <a:gd name="adj2" fmla="val 63232"/>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テキスト ボックス 294"/>
              <p:cNvSpPr txBox="1"/>
              <p:nvPr/>
            </p:nvSpPr>
            <p:spPr>
              <a:xfrm>
                <a:off x="10305957" y="4448554"/>
                <a:ext cx="580608" cy="215444"/>
              </a:xfrm>
              <a:prstGeom prst="rect">
                <a:avLst/>
              </a:prstGeom>
              <a:noFill/>
            </p:spPr>
            <p:txBody>
              <a:bodyPr wrap="none" rtlCol="0">
                <a:spAutoFit/>
              </a:bodyPr>
              <a:lstStyle/>
              <a:p>
                <a:r>
                  <a:rPr kumimoji="1" lang="ja-JP" altLang="en-US" sz="800" dirty="0" smtClean="0"/>
                  <a:t>入る位置</a:t>
                </a:r>
                <a:endParaRPr kumimoji="1" lang="ja-JP" altLang="en-US" sz="800" dirty="0"/>
              </a:p>
            </p:txBody>
          </p:sp>
          <p:sp>
            <p:nvSpPr>
              <p:cNvPr id="296" name="テキスト ボックス 295"/>
              <p:cNvSpPr txBox="1"/>
              <p:nvPr/>
            </p:nvSpPr>
            <p:spPr>
              <a:xfrm>
                <a:off x="10275795" y="3870121"/>
                <a:ext cx="667170" cy="215444"/>
              </a:xfrm>
              <a:prstGeom prst="rect">
                <a:avLst/>
              </a:prstGeom>
              <a:noFill/>
            </p:spPr>
            <p:txBody>
              <a:bodyPr wrap="none" rtlCol="0">
                <a:spAutoFit/>
              </a:bodyPr>
              <a:lstStyle/>
              <a:p>
                <a:r>
                  <a:rPr kumimoji="1" lang="ja-JP" altLang="en-US" sz="800" dirty="0" smtClean="0"/>
                  <a:t>曲がる向き</a:t>
                </a:r>
                <a:endParaRPr kumimoji="1" lang="ja-JP" altLang="en-US" sz="800" dirty="0"/>
              </a:p>
            </p:txBody>
          </p:sp>
        </p:grpSp>
        <p:sp>
          <p:nvSpPr>
            <p:cNvPr id="299" name="テキスト ボックス 298"/>
            <p:cNvSpPr txBox="1"/>
            <p:nvPr/>
          </p:nvSpPr>
          <p:spPr>
            <a:xfrm>
              <a:off x="10375989" y="3503964"/>
              <a:ext cx="338554" cy="276999"/>
            </a:xfrm>
            <a:prstGeom prst="rect">
              <a:avLst/>
            </a:prstGeom>
            <a:noFill/>
          </p:spPr>
          <p:txBody>
            <a:bodyPr wrap="none" rtlCol="0">
              <a:spAutoFit/>
            </a:bodyPr>
            <a:lstStyle/>
            <a:p>
              <a:r>
                <a:rPr kumimoji="1" lang="en-US" altLang="ja-JP" sz="1200" b="1" dirty="0" smtClean="0"/>
                <a:t>×</a:t>
              </a:r>
              <a:endParaRPr kumimoji="1" lang="ja-JP" altLang="en-US" sz="1200" b="1" dirty="0"/>
            </a:p>
          </p:txBody>
        </p:sp>
        <p:sp>
          <p:nvSpPr>
            <p:cNvPr id="1050" name="テキスト ボックス 1049"/>
            <p:cNvSpPr txBox="1"/>
            <p:nvPr/>
          </p:nvSpPr>
          <p:spPr>
            <a:xfrm>
              <a:off x="10375989" y="3989694"/>
              <a:ext cx="338554" cy="276999"/>
            </a:xfrm>
            <a:prstGeom prst="rect">
              <a:avLst/>
            </a:prstGeom>
            <a:noFill/>
          </p:spPr>
          <p:txBody>
            <a:bodyPr wrap="none" rtlCol="0">
              <a:spAutoFit/>
            </a:bodyPr>
            <a:lstStyle/>
            <a:p>
              <a:r>
                <a:rPr kumimoji="1" lang="en-US" altLang="ja-JP" sz="1200" b="1" dirty="0" smtClean="0"/>
                <a:t>×</a:t>
              </a:r>
              <a:endParaRPr kumimoji="1" lang="ja-JP" altLang="en-US" sz="1200" b="1" dirty="0"/>
            </a:p>
          </p:txBody>
        </p:sp>
        <p:sp>
          <p:nvSpPr>
            <p:cNvPr id="301" name="テキスト ボックス 300"/>
            <p:cNvSpPr txBox="1"/>
            <p:nvPr/>
          </p:nvSpPr>
          <p:spPr>
            <a:xfrm rot="5400000">
              <a:off x="10327713" y="4420848"/>
              <a:ext cx="298480" cy="480131"/>
            </a:xfrm>
            <a:prstGeom prst="rect">
              <a:avLst/>
            </a:prstGeom>
            <a:noFill/>
          </p:spPr>
          <p:txBody>
            <a:bodyPr wrap="none" rtlCol="0">
              <a:spAutoFit/>
            </a:bodyPr>
            <a:lstStyle/>
            <a:p>
              <a:r>
                <a:rPr kumimoji="1" lang="ja-JP" altLang="en-US" dirty="0" smtClean="0"/>
                <a:t>⁼</a:t>
              </a:r>
              <a:endParaRPr kumimoji="1" lang="ja-JP" altLang="en-US" sz="1200" dirty="0"/>
            </a:p>
          </p:txBody>
        </p:sp>
      </p:grpSp>
      <p:sp>
        <p:nvSpPr>
          <p:cNvPr id="303" name="テキスト ボックス 302"/>
          <p:cNvSpPr txBox="1"/>
          <p:nvPr/>
        </p:nvSpPr>
        <p:spPr>
          <a:xfrm>
            <a:off x="10177398" y="4319261"/>
            <a:ext cx="657552" cy="215444"/>
          </a:xfrm>
          <a:prstGeom prst="rect">
            <a:avLst/>
          </a:prstGeom>
          <a:noFill/>
        </p:spPr>
        <p:txBody>
          <a:bodyPr wrap="none" rtlCol="0">
            <a:spAutoFit/>
          </a:bodyPr>
          <a:lstStyle/>
          <a:p>
            <a:r>
              <a:rPr kumimoji="1" lang="en-US" altLang="ja-JP" sz="800" b="1" i="1" u="sng" dirty="0" smtClean="0"/>
              <a:t>16</a:t>
            </a:r>
            <a:r>
              <a:rPr kumimoji="1" lang="ja-JP" altLang="en-US" sz="800" b="1" i="1" u="sng" dirty="0" smtClean="0"/>
              <a:t>パターン</a:t>
            </a:r>
            <a:endParaRPr kumimoji="1" lang="ja-JP" altLang="en-US" sz="800" b="1" i="1" u="sng" dirty="0"/>
          </a:p>
        </p:txBody>
      </p:sp>
      <p:sp>
        <p:nvSpPr>
          <p:cNvPr id="128" name="テキスト ボックス 127"/>
          <p:cNvSpPr txBox="1"/>
          <p:nvPr/>
        </p:nvSpPr>
        <p:spPr>
          <a:xfrm>
            <a:off x="39278" y="5610355"/>
            <a:ext cx="287258" cy="215444"/>
          </a:xfrm>
          <a:prstGeom prst="rect">
            <a:avLst/>
          </a:prstGeom>
          <a:noFill/>
        </p:spPr>
        <p:txBody>
          <a:bodyPr wrap="none" rtlCol="0">
            <a:spAutoFit/>
          </a:bodyPr>
          <a:lstStyle/>
          <a:p>
            <a:r>
              <a:rPr kumimoji="1" lang="en-US" altLang="ja-JP" sz="800" dirty="0" smtClean="0"/>
              <a:t>Ⅰ</a:t>
            </a:r>
            <a:endParaRPr kumimoji="1" lang="ja-JP" altLang="en-US" sz="800" dirty="0"/>
          </a:p>
        </p:txBody>
      </p:sp>
      <p:sp>
        <p:nvSpPr>
          <p:cNvPr id="193" name="テキスト ボックス 192"/>
          <p:cNvSpPr txBox="1"/>
          <p:nvPr/>
        </p:nvSpPr>
        <p:spPr>
          <a:xfrm>
            <a:off x="49884" y="6069299"/>
            <a:ext cx="458780" cy="215444"/>
          </a:xfrm>
          <a:prstGeom prst="rect">
            <a:avLst/>
          </a:prstGeom>
          <a:noFill/>
        </p:spPr>
        <p:txBody>
          <a:bodyPr wrap="none" rtlCol="0">
            <a:spAutoFit/>
          </a:bodyPr>
          <a:lstStyle/>
          <a:p>
            <a:r>
              <a:rPr kumimoji="1" lang="en-US" altLang="ja-JP" sz="800" dirty="0" smtClean="0"/>
              <a:t>Ⅱ</a:t>
            </a:r>
            <a:r>
              <a:rPr kumimoji="1" lang="ja-JP" altLang="en-US" sz="800" dirty="0" smtClean="0"/>
              <a:t>　</a:t>
            </a:r>
            <a:r>
              <a:rPr kumimoji="1" lang="en-US" altLang="ja-JP" sz="800" dirty="0" smtClean="0"/>
              <a:t>Ⅲ</a:t>
            </a:r>
            <a:endParaRPr kumimoji="1" lang="ja-JP" altLang="en-US" sz="800" dirty="0"/>
          </a:p>
        </p:txBody>
      </p:sp>
      <p:sp>
        <p:nvSpPr>
          <p:cNvPr id="196" name="テキスト ボックス 195"/>
          <p:cNvSpPr txBox="1"/>
          <p:nvPr/>
        </p:nvSpPr>
        <p:spPr>
          <a:xfrm>
            <a:off x="-42280" y="6393070"/>
            <a:ext cx="630301" cy="215444"/>
          </a:xfrm>
          <a:prstGeom prst="rect">
            <a:avLst/>
          </a:prstGeom>
          <a:noFill/>
        </p:spPr>
        <p:txBody>
          <a:bodyPr wrap="none" rtlCol="0">
            <a:spAutoFit/>
          </a:bodyPr>
          <a:lstStyle/>
          <a:p>
            <a:r>
              <a:rPr kumimoji="1" lang="en-US" altLang="ja-JP" sz="800" dirty="0" smtClean="0"/>
              <a:t>Ⅳ</a:t>
            </a:r>
            <a:r>
              <a:rPr kumimoji="1" lang="ja-JP" altLang="en-US" sz="800" dirty="0" smtClean="0"/>
              <a:t>　</a:t>
            </a:r>
            <a:r>
              <a:rPr kumimoji="1" lang="en-US" altLang="ja-JP" sz="800" dirty="0" smtClean="0"/>
              <a:t>Ⅴ</a:t>
            </a:r>
            <a:r>
              <a:rPr kumimoji="1" lang="ja-JP" altLang="en-US" sz="800" dirty="0" smtClean="0"/>
              <a:t>　</a:t>
            </a:r>
            <a:r>
              <a:rPr kumimoji="1" lang="en-US" altLang="ja-JP" sz="800" dirty="0" smtClean="0"/>
              <a:t>Ⅵ</a:t>
            </a:r>
          </a:p>
        </p:txBody>
      </p:sp>
      <p:sp>
        <p:nvSpPr>
          <p:cNvPr id="197" name="テキスト ボックス 196"/>
          <p:cNvSpPr txBox="1"/>
          <p:nvPr/>
        </p:nvSpPr>
        <p:spPr>
          <a:xfrm>
            <a:off x="10830099" y="7569673"/>
            <a:ext cx="287258" cy="215444"/>
          </a:xfrm>
          <a:prstGeom prst="rect">
            <a:avLst/>
          </a:prstGeom>
          <a:noFill/>
        </p:spPr>
        <p:txBody>
          <a:bodyPr wrap="none" rtlCol="0">
            <a:spAutoFit/>
          </a:bodyPr>
          <a:lstStyle/>
          <a:p>
            <a:r>
              <a:rPr kumimoji="1" lang="en-US" altLang="ja-JP" sz="800" dirty="0" smtClean="0"/>
              <a:t>Ⅰ</a:t>
            </a:r>
            <a:endParaRPr kumimoji="1" lang="ja-JP" altLang="en-US" sz="800" dirty="0"/>
          </a:p>
        </p:txBody>
      </p:sp>
      <p:sp>
        <p:nvSpPr>
          <p:cNvPr id="198" name="テキスト ボックス 197"/>
          <p:cNvSpPr txBox="1"/>
          <p:nvPr/>
        </p:nvSpPr>
        <p:spPr>
          <a:xfrm>
            <a:off x="10882683" y="7822941"/>
            <a:ext cx="287258" cy="215444"/>
          </a:xfrm>
          <a:prstGeom prst="rect">
            <a:avLst/>
          </a:prstGeom>
          <a:noFill/>
        </p:spPr>
        <p:txBody>
          <a:bodyPr wrap="none" rtlCol="0">
            <a:spAutoFit/>
          </a:bodyPr>
          <a:lstStyle/>
          <a:p>
            <a:r>
              <a:rPr kumimoji="1" lang="en-US" altLang="ja-JP" sz="800" dirty="0" smtClean="0"/>
              <a:t>Ⅱ</a:t>
            </a:r>
            <a:endParaRPr kumimoji="1" lang="ja-JP" altLang="en-US" sz="800" dirty="0"/>
          </a:p>
        </p:txBody>
      </p:sp>
      <p:sp>
        <p:nvSpPr>
          <p:cNvPr id="201" name="テキスト ボックス 200"/>
          <p:cNvSpPr txBox="1"/>
          <p:nvPr/>
        </p:nvSpPr>
        <p:spPr>
          <a:xfrm>
            <a:off x="10805689" y="8102323"/>
            <a:ext cx="287258" cy="215444"/>
          </a:xfrm>
          <a:prstGeom prst="rect">
            <a:avLst/>
          </a:prstGeom>
          <a:noFill/>
        </p:spPr>
        <p:txBody>
          <a:bodyPr wrap="none" rtlCol="0">
            <a:spAutoFit/>
          </a:bodyPr>
          <a:lstStyle/>
          <a:p>
            <a:r>
              <a:rPr kumimoji="1" lang="en-US" altLang="ja-JP" sz="800" dirty="0" smtClean="0"/>
              <a:t>Ⅲ</a:t>
            </a:r>
            <a:endParaRPr kumimoji="1" lang="ja-JP" altLang="en-US" sz="800" dirty="0"/>
          </a:p>
        </p:txBody>
      </p:sp>
      <p:sp>
        <p:nvSpPr>
          <p:cNvPr id="203" name="テキスト ボックス 202"/>
          <p:cNvSpPr txBox="1"/>
          <p:nvPr/>
        </p:nvSpPr>
        <p:spPr>
          <a:xfrm>
            <a:off x="10895190" y="8346170"/>
            <a:ext cx="287258" cy="215444"/>
          </a:xfrm>
          <a:prstGeom prst="rect">
            <a:avLst/>
          </a:prstGeom>
          <a:noFill/>
        </p:spPr>
        <p:txBody>
          <a:bodyPr wrap="none" rtlCol="0">
            <a:spAutoFit/>
          </a:bodyPr>
          <a:lstStyle/>
          <a:p>
            <a:r>
              <a:rPr kumimoji="1" lang="en-US" altLang="ja-JP" sz="800" dirty="0" smtClean="0"/>
              <a:t>Ⅳ</a:t>
            </a:r>
          </a:p>
        </p:txBody>
      </p:sp>
      <p:sp>
        <p:nvSpPr>
          <p:cNvPr id="204" name="テキスト ボックス 203"/>
          <p:cNvSpPr txBox="1"/>
          <p:nvPr/>
        </p:nvSpPr>
        <p:spPr>
          <a:xfrm>
            <a:off x="10844638" y="5055825"/>
            <a:ext cx="287258" cy="215444"/>
          </a:xfrm>
          <a:prstGeom prst="rect">
            <a:avLst/>
          </a:prstGeom>
          <a:noFill/>
        </p:spPr>
        <p:txBody>
          <a:bodyPr wrap="none" rtlCol="0">
            <a:spAutoFit/>
          </a:bodyPr>
          <a:lstStyle/>
          <a:p>
            <a:r>
              <a:rPr kumimoji="1" lang="en-US" altLang="ja-JP" sz="800" dirty="0" smtClean="0"/>
              <a:t>Ⅰ</a:t>
            </a:r>
            <a:endParaRPr kumimoji="1" lang="ja-JP" altLang="en-US" sz="800" dirty="0"/>
          </a:p>
        </p:txBody>
      </p:sp>
      <p:sp>
        <p:nvSpPr>
          <p:cNvPr id="205" name="テキスト ボックス 204"/>
          <p:cNvSpPr txBox="1"/>
          <p:nvPr/>
        </p:nvSpPr>
        <p:spPr>
          <a:xfrm>
            <a:off x="10949799" y="5348454"/>
            <a:ext cx="287258" cy="215444"/>
          </a:xfrm>
          <a:prstGeom prst="rect">
            <a:avLst/>
          </a:prstGeom>
          <a:noFill/>
        </p:spPr>
        <p:txBody>
          <a:bodyPr wrap="none" rtlCol="0">
            <a:spAutoFit/>
          </a:bodyPr>
          <a:lstStyle/>
          <a:p>
            <a:r>
              <a:rPr kumimoji="1" lang="en-US" altLang="ja-JP" sz="800" dirty="0" smtClean="0"/>
              <a:t>Ⅱ</a:t>
            </a:r>
            <a:endParaRPr kumimoji="1" lang="ja-JP" altLang="en-US" sz="800" dirty="0"/>
          </a:p>
        </p:txBody>
      </p:sp>
      <p:sp>
        <p:nvSpPr>
          <p:cNvPr id="206" name="テキスト ボックス 205"/>
          <p:cNvSpPr txBox="1"/>
          <p:nvPr/>
        </p:nvSpPr>
        <p:spPr>
          <a:xfrm>
            <a:off x="10945345" y="5643806"/>
            <a:ext cx="287258" cy="215444"/>
          </a:xfrm>
          <a:prstGeom prst="rect">
            <a:avLst/>
          </a:prstGeom>
          <a:noFill/>
        </p:spPr>
        <p:txBody>
          <a:bodyPr wrap="none" rtlCol="0">
            <a:spAutoFit/>
          </a:bodyPr>
          <a:lstStyle/>
          <a:p>
            <a:r>
              <a:rPr kumimoji="1" lang="en-US" altLang="ja-JP" sz="800" dirty="0" smtClean="0"/>
              <a:t>Ⅲ</a:t>
            </a:r>
            <a:endParaRPr kumimoji="1" lang="ja-JP" altLang="en-US" sz="800" dirty="0"/>
          </a:p>
        </p:txBody>
      </p:sp>
      <p:sp>
        <p:nvSpPr>
          <p:cNvPr id="213" name="テキスト ボックス 212"/>
          <p:cNvSpPr txBox="1"/>
          <p:nvPr/>
        </p:nvSpPr>
        <p:spPr>
          <a:xfrm>
            <a:off x="3022243" y="1096389"/>
            <a:ext cx="785793" cy="184666"/>
          </a:xfrm>
          <a:prstGeom prst="rect">
            <a:avLst/>
          </a:prstGeom>
          <a:noFill/>
        </p:spPr>
        <p:txBody>
          <a:bodyPr wrap="none" rtlCol="0">
            <a:spAutoFit/>
          </a:bodyPr>
          <a:lstStyle/>
          <a:p>
            <a:r>
              <a:rPr kumimoji="1" lang="ja-JP" altLang="en-US" sz="600" dirty="0" smtClean="0"/>
              <a:t>使用する要素技術</a:t>
            </a:r>
            <a:endParaRPr kumimoji="1" lang="ja-JP" altLang="en-US" sz="600" dirty="0"/>
          </a:p>
        </p:txBody>
      </p:sp>
      <p:sp>
        <p:nvSpPr>
          <p:cNvPr id="1029" name="テキスト ボックス 1028"/>
          <p:cNvSpPr txBox="1"/>
          <p:nvPr/>
        </p:nvSpPr>
        <p:spPr>
          <a:xfrm>
            <a:off x="12719991" y="1456517"/>
            <a:ext cx="785793" cy="184666"/>
          </a:xfrm>
          <a:prstGeom prst="rect">
            <a:avLst/>
          </a:prstGeom>
          <a:noFill/>
        </p:spPr>
        <p:txBody>
          <a:bodyPr wrap="none" rtlCol="0">
            <a:spAutoFit/>
          </a:bodyPr>
          <a:lstStyle/>
          <a:p>
            <a:r>
              <a:rPr kumimoji="1" lang="ja-JP" altLang="en-US" sz="600" dirty="0" smtClean="0"/>
              <a:t>使用する要素技術</a:t>
            </a:r>
            <a:endParaRPr kumimoji="1" lang="ja-JP" altLang="en-US" sz="600" dirty="0"/>
          </a:p>
        </p:txBody>
      </p:sp>
      <p:sp>
        <p:nvSpPr>
          <p:cNvPr id="1041" name="テキスト ボックス 1040"/>
          <p:cNvSpPr txBox="1"/>
          <p:nvPr/>
        </p:nvSpPr>
        <p:spPr>
          <a:xfrm>
            <a:off x="12105998" y="4039437"/>
            <a:ext cx="785793" cy="184666"/>
          </a:xfrm>
          <a:prstGeom prst="rect">
            <a:avLst/>
          </a:prstGeom>
          <a:noFill/>
        </p:spPr>
        <p:txBody>
          <a:bodyPr wrap="none" rtlCol="0">
            <a:spAutoFit/>
          </a:bodyPr>
          <a:lstStyle/>
          <a:p>
            <a:r>
              <a:rPr kumimoji="1" lang="ja-JP" altLang="en-US" sz="600" dirty="0" smtClean="0"/>
              <a:t>使用する要素技術</a:t>
            </a:r>
            <a:endParaRPr kumimoji="1" lang="ja-JP" altLang="en-US" sz="600" dirty="0"/>
          </a:p>
        </p:txBody>
      </p:sp>
      <p:sp>
        <p:nvSpPr>
          <p:cNvPr id="1042" name="テキスト ボックス 1041"/>
          <p:cNvSpPr txBox="1"/>
          <p:nvPr/>
        </p:nvSpPr>
        <p:spPr>
          <a:xfrm>
            <a:off x="12128750" y="6818552"/>
            <a:ext cx="785793" cy="184666"/>
          </a:xfrm>
          <a:prstGeom prst="rect">
            <a:avLst/>
          </a:prstGeom>
          <a:noFill/>
        </p:spPr>
        <p:txBody>
          <a:bodyPr wrap="none" rtlCol="0">
            <a:spAutoFit/>
          </a:bodyPr>
          <a:lstStyle/>
          <a:p>
            <a:r>
              <a:rPr kumimoji="1" lang="ja-JP" altLang="en-US" sz="600" dirty="0" smtClean="0"/>
              <a:t>使用する要素技術</a:t>
            </a:r>
            <a:endParaRPr kumimoji="1" lang="ja-JP" altLang="en-US" sz="600" dirty="0"/>
          </a:p>
        </p:txBody>
      </p:sp>
      <p:sp>
        <p:nvSpPr>
          <p:cNvPr id="1049" name="テキスト ボックス 1048"/>
          <p:cNvSpPr txBox="1"/>
          <p:nvPr/>
        </p:nvSpPr>
        <p:spPr>
          <a:xfrm>
            <a:off x="8854919" y="4856550"/>
            <a:ext cx="785793" cy="184666"/>
          </a:xfrm>
          <a:prstGeom prst="rect">
            <a:avLst/>
          </a:prstGeom>
          <a:noFill/>
        </p:spPr>
        <p:txBody>
          <a:bodyPr wrap="none" rtlCol="0">
            <a:spAutoFit/>
          </a:bodyPr>
          <a:lstStyle/>
          <a:p>
            <a:r>
              <a:rPr kumimoji="1" lang="ja-JP" altLang="en-US" sz="600" dirty="0" smtClean="0"/>
              <a:t>使用する要素技術</a:t>
            </a:r>
            <a:endParaRPr kumimoji="1" lang="ja-JP" altLang="en-US" sz="600" dirty="0"/>
          </a:p>
        </p:txBody>
      </p:sp>
      <p:sp>
        <p:nvSpPr>
          <p:cNvPr id="1051" name="テキスト ボックス 1050"/>
          <p:cNvSpPr txBox="1"/>
          <p:nvPr/>
        </p:nvSpPr>
        <p:spPr>
          <a:xfrm>
            <a:off x="2156656" y="4870994"/>
            <a:ext cx="785793" cy="184666"/>
          </a:xfrm>
          <a:prstGeom prst="rect">
            <a:avLst/>
          </a:prstGeom>
          <a:noFill/>
        </p:spPr>
        <p:txBody>
          <a:bodyPr wrap="none" rtlCol="0">
            <a:spAutoFit/>
          </a:bodyPr>
          <a:lstStyle/>
          <a:p>
            <a:r>
              <a:rPr kumimoji="1" lang="ja-JP" altLang="en-US" sz="600" dirty="0" smtClean="0"/>
              <a:t>使用する要素技術</a:t>
            </a:r>
            <a:endParaRPr kumimoji="1" lang="ja-JP" altLang="en-US" sz="600" dirty="0"/>
          </a:p>
        </p:txBody>
      </p:sp>
      <p:sp>
        <p:nvSpPr>
          <p:cNvPr id="1052" name="テキスト ボックス 1051"/>
          <p:cNvSpPr txBox="1"/>
          <p:nvPr/>
        </p:nvSpPr>
        <p:spPr>
          <a:xfrm>
            <a:off x="5275542" y="4886638"/>
            <a:ext cx="785793" cy="184666"/>
          </a:xfrm>
          <a:prstGeom prst="rect">
            <a:avLst/>
          </a:prstGeom>
          <a:noFill/>
        </p:spPr>
        <p:txBody>
          <a:bodyPr wrap="none" rtlCol="0">
            <a:spAutoFit/>
          </a:bodyPr>
          <a:lstStyle/>
          <a:p>
            <a:r>
              <a:rPr kumimoji="1" lang="ja-JP" altLang="en-US" sz="600" dirty="0" smtClean="0"/>
              <a:t>使用する要素技術</a:t>
            </a:r>
            <a:endParaRPr kumimoji="1" lang="ja-JP" altLang="en-US" sz="600" dirty="0"/>
          </a:p>
        </p:txBody>
      </p:sp>
      <p:sp>
        <p:nvSpPr>
          <p:cNvPr id="13" name="テキスト ボックス 12"/>
          <p:cNvSpPr txBox="1"/>
          <p:nvPr/>
        </p:nvSpPr>
        <p:spPr>
          <a:xfrm>
            <a:off x="9503558" y="4481925"/>
            <a:ext cx="1404886" cy="384721"/>
          </a:xfrm>
          <a:prstGeom prst="rect">
            <a:avLst/>
          </a:prstGeom>
          <a:noFill/>
        </p:spPr>
        <p:txBody>
          <a:bodyPr wrap="square" rtlCol="0">
            <a:spAutoFit/>
          </a:bodyPr>
          <a:lstStyle/>
          <a:p>
            <a:r>
              <a:rPr kumimoji="1" lang="ja-JP" altLang="en-US" sz="800" dirty="0" smtClean="0"/>
              <a:t>更にコースアウトを除くとたった</a:t>
            </a:r>
            <a:r>
              <a:rPr lang="en-US" altLang="ja-JP" sz="1100" dirty="0" smtClean="0">
                <a:solidFill>
                  <a:srgbClr val="FF0000"/>
                </a:solidFill>
              </a:rPr>
              <a:t>6</a:t>
            </a:r>
            <a:r>
              <a:rPr kumimoji="1" lang="ja-JP" altLang="en-US" sz="1100" dirty="0" smtClean="0">
                <a:solidFill>
                  <a:srgbClr val="FF0000"/>
                </a:solidFill>
              </a:rPr>
              <a:t>パターン</a:t>
            </a:r>
            <a:r>
              <a:rPr kumimoji="1" lang="ja-JP" altLang="en-US" sz="800" dirty="0" smtClean="0"/>
              <a:t>になる！</a:t>
            </a:r>
            <a:endParaRPr kumimoji="1" lang="en-US" altLang="ja-JP" sz="800" dirty="0" smtClean="0"/>
          </a:p>
        </p:txBody>
      </p:sp>
      <p:sp>
        <p:nvSpPr>
          <p:cNvPr id="1053" name="角丸四角形 1052"/>
          <p:cNvSpPr/>
          <p:nvPr/>
        </p:nvSpPr>
        <p:spPr>
          <a:xfrm>
            <a:off x="4204280" y="1226201"/>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段差</a:t>
            </a:r>
            <a:endParaRPr lang="en-US" altLang="ja-JP" sz="600" dirty="0" smtClean="0">
              <a:solidFill>
                <a:schemeClr val="tx1"/>
              </a:solidFill>
            </a:endParaRPr>
          </a:p>
          <a:p>
            <a:pPr algn="ctr"/>
            <a:r>
              <a:rPr lang="ja-JP" altLang="en-US" sz="600" dirty="0" smtClean="0">
                <a:solidFill>
                  <a:schemeClr val="tx1"/>
                </a:solidFill>
              </a:rPr>
              <a:t>越え</a:t>
            </a:r>
            <a:endParaRPr kumimoji="1" lang="ja-JP" altLang="en-US" sz="600" dirty="0">
              <a:solidFill>
                <a:schemeClr val="tx1"/>
              </a:solidFill>
            </a:endParaRPr>
          </a:p>
        </p:txBody>
      </p:sp>
      <p:sp>
        <p:nvSpPr>
          <p:cNvPr id="1054" name="角丸四角形 1053"/>
          <p:cNvSpPr/>
          <p:nvPr/>
        </p:nvSpPr>
        <p:spPr>
          <a:xfrm>
            <a:off x="4534100" y="1226483"/>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障害物</a:t>
            </a:r>
            <a:endParaRPr lang="en-US" altLang="ja-JP" sz="600" dirty="0" smtClean="0">
              <a:solidFill>
                <a:schemeClr val="tx1"/>
              </a:solidFill>
            </a:endParaRPr>
          </a:p>
          <a:p>
            <a:pPr algn="ctr"/>
            <a:r>
              <a:rPr lang="ja-JP" altLang="en-US" sz="600" dirty="0" smtClean="0">
                <a:solidFill>
                  <a:schemeClr val="tx1"/>
                </a:solidFill>
              </a:rPr>
              <a:t>検知</a:t>
            </a:r>
            <a:endParaRPr kumimoji="1" lang="ja-JP" altLang="en-US" sz="600" dirty="0">
              <a:solidFill>
                <a:schemeClr val="tx1"/>
              </a:solidFill>
            </a:endParaRPr>
          </a:p>
        </p:txBody>
      </p:sp>
      <p:pic>
        <p:nvPicPr>
          <p:cNvPr id="411" name="図 410"/>
          <p:cNvPicPr>
            <a:picLocks noChangeAspect="1"/>
          </p:cNvPicPr>
          <p:nvPr/>
        </p:nvPicPr>
        <p:blipFill>
          <a:blip r:embed="rId18"/>
          <a:stretch>
            <a:fillRect/>
          </a:stretch>
        </p:blipFill>
        <p:spPr>
          <a:xfrm>
            <a:off x="-14039" y="1748896"/>
            <a:ext cx="2344650" cy="2961734"/>
          </a:xfrm>
          <a:prstGeom prst="rect">
            <a:avLst/>
          </a:prstGeom>
        </p:spPr>
      </p:pic>
      <p:pic>
        <p:nvPicPr>
          <p:cNvPr id="412" name="図 411"/>
          <p:cNvPicPr>
            <a:picLocks noChangeAspect="1"/>
          </p:cNvPicPr>
          <p:nvPr/>
        </p:nvPicPr>
        <p:blipFill>
          <a:blip r:embed="rId19"/>
          <a:stretch>
            <a:fillRect/>
          </a:stretch>
        </p:blipFill>
        <p:spPr>
          <a:xfrm>
            <a:off x="5369806" y="1757818"/>
            <a:ext cx="1334982" cy="2735114"/>
          </a:xfrm>
          <a:prstGeom prst="rect">
            <a:avLst/>
          </a:prstGeom>
        </p:spPr>
      </p:pic>
      <p:sp>
        <p:nvSpPr>
          <p:cNvPr id="209" name="テキスト ボックス 208"/>
          <p:cNvSpPr txBox="1"/>
          <p:nvPr/>
        </p:nvSpPr>
        <p:spPr>
          <a:xfrm>
            <a:off x="3673704" y="5495260"/>
            <a:ext cx="287258" cy="215444"/>
          </a:xfrm>
          <a:prstGeom prst="rect">
            <a:avLst/>
          </a:prstGeom>
          <a:noFill/>
        </p:spPr>
        <p:txBody>
          <a:bodyPr wrap="none" rtlCol="0">
            <a:spAutoFit/>
          </a:bodyPr>
          <a:lstStyle/>
          <a:p>
            <a:r>
              <a:rPr kumimoji="1" lang="en-US" altLang="ja-JP" sz="800" dirty="0" smtClean="0"/>
              <a:t>Ⅰ</a:t>
            </a:r>
            <a:endParaRPr kumimoji="1" lang="ja-JP" altLang="en-US" sz="800" dirty="0"/>
          </a:p>
        </p:txBody>
      </p:sp>
      <p:sp>
        <p:nvSpPr>
          <p:cNvPr id="210" name="テキスト ボックス 209"/>
          <p:cNvSpPr txBox="1"/>
          <p:nvPr/>
        </p:nvSpPr>
        <p:spPr>
          <a:xfrm>
            <a:off x="3664021" y="5844379"/>
            <a:ext cx="458780" cy="215444"/>
          </a:xfrm>
          <a:prstGeom prst="rect">
            <a:avLst/>
          </a:prstGeom>
          <a:noFill/>
        </p:spPr>
        <p:txBody>
          <a:bodyPr wrap="none" rtlCol="0">
            <a:spAutoFit/>
          </a:bodyPr>
          <a:lstStyle/>
          <a:p>
            <a:r>
              <a:rPr kumimoji="1" lang="en-US" altLang="ja-JP" sz="800" dirty="0" smtClean="0"/>
              <a:t>Ⅱ</a:t>
            </a:r>
            <a:r>
              <a:rPr kumimoji="1" lang="ja-JP" altLang="en-US" sz="800" dirty="0" smtClean="0"/>
              <a:t>　</a:t>
            </a:r>
            <a:r>
              <a:rPr kumimoji="1" lang="en-US" altLang="ja-JP" sz="800" dirty="0" smtClean="0"/>
              <a:t>Ⅲ</a:t>
            </a:r>
            <a:endParaRPr kumimoji="1" lang="ja-JP" altLang="en-US" sz="800" dirty="0"/>
          </a:p>
        </p:txBody>
      </p:sp>
      <p:sp>
        <p:nvSpPr>
          <p:cNvPr id="211" name="テキスト ボックス 210"/>
          <p:cNvSpPr txBox="1"/>
          <p:nvPr/>
        </p:nvSpPr>
        <p:spPr>
          <a:xfrm>
            <a:off x="3682126" y="6404520"/>
            <a:ext cx="287258" cy="215444"/>
          </a:xfrm>
          <a:prstGeom prst="rect">
            <a:avLst/>
          </a:prstGeom>
          <a:noFill/>
        </p:spPr>
        <p:txBody>
          <a:bodyPr wrap="none" rtlCol="0">
            <a:spAutoFit/>
          </a:bodyPr>
          <a:lstStyle/>
          <a:p>
            <a:r>
              <a:rPr kumimoji="1" lang="en-US" altLang="ja-JP" sz="800" dirty="0" smtClean="0"/>
              <a:t>Ⅳ</a:t>
            </a:r>
            <a:endParaRPr kumimoji="1" lang="ja-JP" altLang="en-US" sz="800" dirty="0"/>
          </a:p>
        </p:txBody>
      </p:sp>
      <p:sp>
        <p:nvSpPr>
          <p:cNvPr id="1055" name="角丸四角形 1054"/>
          <p:cNvSpPr/>
          <p:nvPr/>
        </p:nvSpPr>
        <p:spPr>
          <a:xfrm>
            <a:off x="3229228" y="5015068"/>
            <a:ext cx="288000" cy="28800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chemeClr val="tx1"/>
                </a:solidFill>
              </a:rPr>
              <a:t>ライン</a:t>
            </a:r>
            <a:endParaRPr lang="en-US" altLang="ja-JP" sz="600" dirty="0" smtClean="0">
              <a:solidFill>
                <a:schemeClr val="tx1"/>
              </a:solidFill>
            </a:endParaRPr>
          </a:p>
          <a:p>
            <a:pPr algn="ctr"/>
            <a:r>
              <a:rPr lang="ja-JP" altLang="en-US" sz="600" dirty="0" smtClean="0">
                <a:solidFill>
                  <a:schemeClr val="tx1"/>
                </a:solidFill>
              </a:rPr>
              <a:t>探索</a:t>
            </a:r>
            <a:endParaRPr lang="en-US" altLang="ja-JP" sz="600" dirty="0" smtClean="0">
              <a:solidFill>
                <a:schemeClr val="tx1"/>
              </a:solidFill>
            </a:endParaRPr>
          </a:p>
        </p:txBody>
      </p:sp>
      <p:cxnSp>
        <p:nvCxnSpPr>
          <p:cNvPr id="953" name="直線コネクタ 952"/>
          <p:cNvCxnSpPr/>
          <p:nvPr/>
        </p:nvCxnSpPr>
        <p:spPr>
          <a:xfrm>
            <a:off x="10806738" y="1130005"/>
            <a:ext cx="0" cy="84711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997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6253536" y="1147484"/>
            <a:ext cx="2015507" cy="374603"/>
            <a:chOff x="6253536" y="1152247"/>
            <a:chExt cx="2015507" cy="374603"/>
          </a:xfrm>
        </p:grpSpPr>
        <p:grpSp>
          <p:nvGrpSpPr>
            <p:cNvPr id="24" name="グループ化 23"/>
            <p:cNvGrpSpPr/>
            <p:nvPr/>
          </p:nvGrpSpPr>
          <p:grpSpPr>
            <a:xfrm>
              <a:off x="6253536" y="1152247"/>
              <a:ext cx="2015507" cy="374603"/>
              <a:chOff x="4774868" y="1139621"/>
              <a:chExt cx="2015507" cy="374603"/>
            </a:xfr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p:grpSpPr>
          <p:sp>
            <p:nvSpPr>
              <p:cNvPr id="111" name="対角する 2 つの角を切り取った四角形 110"/>
              <p:cNvSpPr/>
              <p:nvPr/>
            </p:nvSpPr>
            <p:spPr>
              <a:xfrm>
                <a:off x="4774868" y="1139621"/>
                <a:ext cx="2015507" cy="333280"/>
              </a:xfrm>
              <a:prstGeom prst="snip2Diag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112" name="グループ化 111"/>
              <p:cNvGrpSpPr/>
              <p:nvPr/>
            </p:nvGrpSpPr>
            <p:grpSpPr>
              <a:xfrm rot="19320000">
                <a:off x="4806897" y="1170983"/>
                <a:ext cx="345667" cy="343241"/>
                <a:chOff x="3410739" y="446370"/>
                <a:chExt cx="607510" cy="603246"/>
              </a:xfrm>
              <a:grpFill/>
            </p:grpSpPr>
            <p:sp>
              <p:nvSpPr>
                <p:cNvPr id="113" name="円/楕円 112"/>
                <p:cNvSpPr/>
                <p:nvPr/>
              </p:nvSpPr>
              <p:spPr>
                <a:xfrm>
                  <a:off x="3410739" y="446370"/>
                  <a:ext cx="607510" cy="603246"/>
                </a:xfrm>
                <a:prstGeom prst="ellipse">
                  <a:avLst/>
                </a:prstGeom>
                <a:grp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14" name="円/楕円 113"/>
                <p:cNvSpPr/>
                <p:nvPr/>
              </p:nvSpPr>
              <p:spPr>
                <a:xfrm>
                  <a:off x="3553381" y="583266"/>
                  <a:ext cx="329453" cy="329453"/>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15" name="円/楕円 114"/>
                <p:cNvSpPr/>
                <p:nvPr/>
              </p:nvSpPr>
              <p:spPr>
                <a:xfrm>
                  <a:off x="3452530" y="482415"/>
                  <a:ext cx="531157" cy="531157"/>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036" name="円/楕円 1035"/>
            <p:cNvSpPr/>
            <p:nvPr/>
          </p:nvSpPr>
          <p:spPr>
            <a:xfrm rot="19320000">
              <a:off x="6369161" y="1260236"/>
              <a:ext cx="187455" cy="18745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sp>
        <p:nvSpPr>
          <p:cNvPr id="977" name="四角形吹き出し 976"/>
          <p:cNvSpPr/>
          <p:nvPr/>
        </p:nvSpPr>
        <p:spPr>
          <a:xfrm>
            <a:off x="12177182" y="5783979"/>
            <a:ext cx="681330" cy="172620"/>
          </a:xfrm>
          <a:prstGeom prst="wedgeRectCallout">
            <a:avLst>
              <a:gd name="adj1" fmla="val -149214"/>
              <a:gd name="adj2" fmla="val -20911"/>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600" dirty="0" smtClean="0">
                <a:solidFill>
                  <a:sysClr val="windowText" lastClr="000000"/>
                </a:solidFill>
              </a:rPr>
              <a:t>機体の上下運動をジャイロが</a:t>
            </a:r>
            <a:r>
              <a:rPr lang="ja-JP" altLang="en-US" sz="600" dirty="0">
                <a:solidFill>
                  <a:sysClr val="windowText" lastClr="000000"/>
                </a:solidFill>
              </a:rPr>
              <a:t>検知</a:t>
            </a:r>
            <a:endParaRPr kumimoji="1" lang="ja-JP" altLang="en-US" sz="600" dirty="0">
              <a:solidFill>
                <a:sysClr val="windowText" lastClr="000000"/>
              </a:solidFill>
            </a:endParaRPr>
          </a:p>
        </p:txBody>
      </p:sp>
      <p:graphicFrame>
        <p:nvGraphicFramePr>
          <p:cNvPr id="931" name="グラフ 930"/>
          <p:cNvGraphicFramePr>
            <a:graphicFrameLocks/>
          </p:cNvGraphicFramePr>
          <p:nvPr>
            <p:extLst/>
          </p:nvPr>
        </p:nvGraphicFramePr>
        <p:xfrm>
          <a:off x="10538512" y="5649509"/>
          <a:ext cx="2949535" cy="990706"/>
        </p:xfrm>
        <a:graphic>
          <a:graphicData uri="http://schemas.openxmlformats.org/drawingml/2006/chart">
            <c:chart xmlns:c="http://schemas.openxmlformats.org/drawingml/2006/chart" xmlns:r="http://schemas.openxmlformats.org/officeDocument/2006/relationships" r:id="rId3"/>
          </a:graphicData>
        </a:graphic>
      </p:graphicFrame>
      <p:grpSp>
        <p:nvGrpSpPr>
          <p:cNvPr id="728" name="グループ化 727"/>
          <p:cNvGrpSpPr/>
          <p:nvPr/>
        </p:nvGrpSpPr>
        <p:grpSpPr>
          <a:xfrm>
            <a:off x="10525868" y="4169812"/>
            <a:ext cx="2015507" cy="407890"/>
            <a:chOff x="4865968" y="7371208"/>
            <a:chExt cx="2015507" cy="407890"/>
          </a:xfrm>
        </p:grpSpPr>
        <p:grpSp>
          <p:nvGrpSpPr>
            <p:cNvPr id="729" name="グループ化 728"/>
            <p:cNvGrpSpPr/>
            <p:nvPr/>
          </p:nvGrpSpPr>
          <p:grpSpPr>
            <a:xfrm>
              <a:off x="4865968" y="7394228"/>
              <a:ext cx="2015507" cy="384870"/>
              <a:chOff x="2197759" y="6922044"/>
              <a:chExt cx="2015507" cy="384870"/>
            </a:xfrm>
          </p:grpSpPr>
          <p:sp>
            <p:nvSpPr>
              <p:cNvPr id="731" name="対角する 2 つの角を切り取った四角形 730"/>
              <p:cNvSpPr/>
              <p:nvPr/>
            </p:nvSpPr>
            <p:spPr>
              <a:xfrm>
                <a:off x="2197759" y="6922044"/>
                <a:ext cx="2015507" cy="343675"/>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732" name="グループ化 731"/>
              <p:cNvGrpSpPr/>
              <p:nvPr/>
            </p:nvGrpSpPr>
            <p:grpSpPr>
              <a:xfrm rot="19320000">
                <a:off x="2226058" y="6952966"/>
                <a:ext cx="349773" cy="353948"/>
                <a:chOff x="3410739" y="446370"/>
                <a:chExt cx="607510" cy="603246"/>
              </a:xfrm>
            </p:grpSpPr>
            <p:sp>
              <p:nvSpPr>
                <p:cNvPr id="733" name="円/楕円 73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34" name="円/楕円 733"/>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35" name="円/楕円 734"/>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730" name="テキスト ボックス 729"/>
            <p:cNvSpPr txBox="1"/>
            <p:nvPr/>
          </p:nvSpPr>
          <p:spPr>
            <a:xfrm>
              <a:off x="5284564" y="7371208"/>
              <a:ext cx="1210588" cy="400110"/>
            </a:xfrm>
            <a:prstGeom prst="rect">
              <a:avLst/>
            </a:prstGeom>
            <a:noFill/>
          </p:spPr>
          <p:txBody>
            <a:bodyPr wrap="none" rtlCol="0">
              <a:spAutoFit/>
            </a:bodyPr>
            <a:lstStyle/>
            <a:p>
              <a:r>
                <a:rPr kumimoji="1" lang="ja-JP" altLang="en-US" sz="2000" dirty="0" smtClean="0"/>
                <a:t>段差検知</a:t>
              </a:r>
              <a:endParaRPr kumimoji="1" lang="en-US" altLang="ja-JP" sz="2000" dirty="0" smtClean="0"/>
            </a:p>
          </p:txBody>
        </p:sp>
      </p:grpSp>
      <p:sp>
        <p:nvSpPr>
          <p:cNvPr id="737" name="テキスト ボックス 736"/>
          <p:cNvSpPr txBox="1"/>
          <p:nvPr/>
        </p:nvSpPr>
        <p:spPr>
          <a:xfrm>
            <a:off x="10538512" y="4501690"/>
            <a:ext cx="3054059" cy="1292662"/>
          </a:xfrm>
          <a:prstGeom prst="rect">
            <a:avLst/>
          </a:prstGeom>
          <a:noFill/>
        </p:spPr>
        <p:txBody>
          <a:bodyPr wrap="square" rtlCol="0">
            <a:spAutoFit/>
          </a:bodyPr>
          <a:lstStyle/>
          <a:p>
            <a:r>
              <a:rPr lang="ja-JP" altLang="ja-JP" sz="900" b="1" dirty="0">
                <a:solidFill>
                  <a:srgbClr val="00B050"/>
                </a:solidFill>
              </a:rPr>
              <a:t>目的</a:t>
            </a:r>
            <a:endParaRPr lang="en-US" altLang="ja-JP" sz="900" b="1" dirty="0">
              <a:solidFill>
                <a:srgbClr val="00B050"/>
              </a:solidFill>
            </a:endParaRPr>
          </a:p>
          <a:p>
            <a:r>
              <a:rPr lang="ja-JP" altLang="en-US" sz="900" dirty="0" smtClean="0"/>
              <a:t>　</a:t>
            </a:r>
            <a:r>
              <a:rPr lang="ja-JP" altLang="ja-JP" sz="900" dirty="0" smtClean="0"/>
              <a:t>段差を</a:t>
            </a:r>
            <a:r>
              <a:rPr lang="ja-JP" altLang="en-US" sz="900" dirty="0" smtClean="0"/>
              <a:t>昇る前に段差を</a:t>
            </a:r>
            <a:r>
              <a:rPr lang="ja-JP" altLang="ja-JP" sz="900" dirty="0" smtClean="0"/>
              <a:t>見つ</a:t>
            </a:r>
            <a:r>
              <a:rPr lang="ja-JP" altLang="en-US" sz="900" dirty="0" smtClean="0"/>
              <a:t>けたい。</a:t>
            </a:r>
            <a:endParaRPr lang="en-US" altLang="ja-JP" sz="900" dirty="0" smtClean="0"/>
          </a:p>
          <a:p>
            <a:r>
              <a:rPr lang="ja-JP" altLang="ja-JP" sz="900" b="1" dirty="0" smtClean="0">
                <a:solidFill>
                  <a:srgbClr val="C00000"/>
                </a:solidFill>
              </a:rPr>
              <a:t>実現方法</a:t>
            </a:r>
            <a:endParaRPr lang="en-US" altLang="ja-JP" sz="900" b="1" dirty="0" smtClean="0">
              <a:solidFill>
                <a:srgbClr val="C00000"/>
              </a:solidFill>
            </a:endParaRPr>
          </a:p>
          <a:p>
            <a:r>
              <a:rPr lang="ja-JP" altLang="en-US" sz="900" dirty="0"/>
              <a:t>　</a:t>
            </a:r>
            <a:r>
              <a:rPr lang="ja-JP" altLang="ja-JP" sz="700" dirty="0" smtClean="0"/>
              <a:t>ゆっくり</a:t>
            </a:r>
            <a:r>
              <a:rPr lang="ja-JP" altLang="ja-JP" sz="700" dirty="0"/>
              <a:t>走行し</a:t>
            </a:r>
            <a:r>
              <a:rPr lang="ja-JP" altLang="ja-JP" sz="700" dirty="0" smtClean="0"/>
              <a:t>、</a:t>
            </a:r>
            <a:r>
              <a:rPr lang="ja-JP" altLang="en-US" sz="700" dirty="0" smtClean="0"/>
              <a:t>段差に前輪がぶつかったときの</a:t>
            </a:r>
            <a:r>
              <a:rPr lang="ja-JP" altLang="ja-JP" sz="700" dirty="0" smtClean="0"/>
              <a:t>速度</a:t>
            </a:r>
            <a:r>
              <a:rPr lang="ja-JP" altLang="en-US" sz="700" dirty="0" smtClean="0"/>
              <a:t>低下と機体の上下運動を検知する。ジャイロセンサのみでの検知では、機体の速度が遅く上下運動によるジャイロ値の変動が一定値に達さない</a:t>
            </a:r>
            <a:r>
              <a:rPr lang="ja-JP" altLang="en-US" sz="700" dirty="0"/>
              <a:t>可能性</a:t>
            </a:r>
            <a:r>
              <a:rPr lang="ja-JP" altLang="en-US" sz="700" dirty="0" smtClean="0"/>
              <a:t>があり、逆に速度低下の検知のみでは前輪が段差にひっかからないで、減速せずに昇段してしまう</a:t>
            </a:r>
            <a:r>
              <a:rPr lang="ja-JP" altLang="en-US" sz="700" dirty="0"/>
              <a:t>可能性</a:t>
            </a:r>
            <a:r>
              <a:rPr lang="ja-JP" altLang="en-US" sz="700" dirty="0" smtClean="0"/>
              <a:t>がある。そこで機体の上下運動をジャイロセンサで検知と、速度低下をモータで検知する二重検知でどちらか一方が</a:t>
            </a:r>
            <a:r>
              <a:rPr lang="ja-JP" altLang="en-US" sz="700" dirty="0"/>
              <a:t>検知</a:t>
            </a:r>
            <a:r>
              <a:rPr lang="ja-JP" altLang="en-US" sz="700" dirty="0" smtClean="0"/>
              <a:t>すれば、確実に段差を見つけられる</a:t>
            </a:r>
            <a:endParaRPr lang="ja-JP" altLang="ja-JP" sz="700" dirty="0"/>
          </a:p>
        </p:txBody>
      </p:sp>
      <p:sp>
        <p:nvSpPr>
          <p:cNvPr id="715" name="正方形/長方形 714"/>
          <p:cNvSpPr/>
          <p:nvPr/>
        </p:nvSpPr>
        <p:spPr>
          <a:xfrm rot="16200000">
            <a:off x="7582413" y="5610432"/>
            <a:ext cx="582410" cy="252554"/>
          </a:xfrm>
          <a:prstGeom prst="rect">
            <a:avLst/>
          </a:prstGeom>
          <a:gradFill flip="none" rotWithShape="1">
            <a:gsLst>
              <a:gs pos="61000">
                <a:schemeClr val="bg2">
                  <a:tint val="66000"/>
                  <a:satMod val="160000"/>
                  <a:lumMod val="50000"/>
                </a:schemeClr>
              </a:gs>
              <a:gs pos="82000">
                <a:srgbClr val="BDBABA"/>
              </a:gs>
              <a:gs pos="100000">
                <a:schemeClr val="bg2">
                  <a:tint val="44500"/>
                  <a:satMod val="160000"/>
                  <a:lumMod val="0"/>
                  <a:lumOff val="100000"/>
                </a:schemeClr>
              </a:gs>
              <a:gs pos="32000">
                <a:srgbClr val="3E3A3A">
                  <a:lumMod val="30000"/>
                </a:srgbClr>
              </a:gs>
              <a:gs pos="30000">
                <a:schemeClr val="bg2">
                  <a:tint val="44500"/>
                  <a:satMod val="160000"/>
                  <a:lumMod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p>
        </p:txBody>
      </p:sp>
      <p:sp>
        <p:nvSpPr>
          <p:cNvPr id="31" name="正方形/長方形 30"/>
          <p:cNvSpPr/>
          <p:nvPr/>
        </p:nvSpPr>
        <p:spPr>
          <a:xfrm>
            <a:off x="-1" y="13651"/>
            <a:ext cx="13522325" cy="1108800"/>
          </a:xfrm>
          <a:prstGeom prst="rect">
            <a:avLst/>
          </a:prstGeom>
          <a:gradFill flip="none" rotWithShape="1">
            <a:gsLst>
              <a:gs pos="34000">
                <a:srgbClr val="00B0F0">
                  <a:tint val="66000"/>
                  <a:satMod val="160000"/>
                </a:srgbClr>
              </a:gs>
              <a:gs pos="67000">
                <a:srgbClr val="00B0F0">
                  <a:tint val="44500"/>
                  <a:satMod val="160000"/>
                </a:srgbClr>
              </a:gs>
              <a:gs pos="94000">
                <a:srgbClr val="00B0F0">
                  <a:tint val="23500"/>
                  <a:satMod val="160000"/>
                </a:srgbClr>
              </a:gs>
            </a:gsLst>
            <a:lin ang="5400000" scaled="1"/>
            <a:tileRect/>
          </a:gra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nvGrpSpPr>
          <p:cNvPr id="32" name="グループ化 31"/>
          <p:cNvGrpSpPr/>
          <p:nvPr/>
        </p:nvGrpSpPr>
        <p:grpSpPr>
          <a:xfrm>
            <a:off x="12490787" y="65970"/>
            <a:ext cx="579632" cy="575564"/>
            <a:chOff x="3410739" y="446370"/>
            <a:chExt cx="607510" cy="603246"/>
          </a:xfrm>
        </p:grpSpPr>
        <p:sp>
          <p:nvSpPr>
            <p:cNvPr id="33" name="円/楕円 32"/>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37" name="円/楕円 36"/>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38" name="円/楕円 37"/>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39" name="グループ化 38"/>
          <p:cNvGrpSpPr/>
          <p:nvPr/>
        </p:nvGrpSpPr>
        <p:grpSpPr>
          <a:xfrm rot="19367070">
            <a:off x="12116388" y="156415"/>
            <a:ext cx="345667" cy="343241"/>
            <a:chOff x="3410739" y="446370"/>
            <a:chExt cx="607510" cy="603246"/>
          </a:xfrm>
        </p:grpSpPr>
        <p:sp>
          <p:nvSpPr>
            <p:cNvPr id="40" name="円/楕円 39"/>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1" name="円/楕円 4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2" name="円/楕円 4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43" name="グループ化 42"/>
          <p:cNvGrpSpPr/>
          <p:nvPr/>
        </p:nvGrpSpPr>
        <p:grpSpPr>
          <a:xfrm>
            <a:off x="471770" y="193927"/>
            <a:ext cx="719992" cy="714938"/>
            <a:chOff x="3410739" y="446370"/>
            <a:chExt cx="607510" cy="603246"/>
          </a:xfrm>
        </p:grpSpPr>
        <p:sp>
          <p:nvSpPr>
            <p:cNvPr id="44" name="円/楕円 43"/>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5" name="円/楕円 44"/>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46" name="円/楕円 45"/>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sp>
        <p:nvSpPr>
          <p:cNvPr id="47" name="テキスト ボックス 46"/>
          <p:cNvSpPr txBox="1"/>
          <p:nvPr/>
        </p:nvSpPr>
        <p:spPr>
          <a:xfrm>
            <a:off x="5231709" y="-25400"/>
            <a:ext cx="3058909" cy="609398"/>
          </a:xfrm>
          <a:prstGeom prst="rect">
            <a:avLst/>
          </a:prstGeom>
          <a:noFill/>
          <a:ln>
            <a:noFill/>
          </a:ln>
        </p:spPr>
        <p:txBody>
          <a:bodyPr wrap="square" rtlCol="0">
            <a:spAutoFit/>
          </a:bodyPr>
          <a:lstStyle/>
          <a:p>
            <a:r>
              <a:rPr lang="en-US" altLang="ja-JP"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rPr>
              <a:t>Science Fairy</a:t>
            </a:r>
            <a:endParaRPr lang="ja-JP" altLang="en-US" sz="3360" b="1" u="sng" dirty="0">
              <a:ln>
                <a:solidFill>
                  <a:schemeClr val="bg1"/>
                </a:solidFill>
              </a:ln>
              <a:solidFill>
                <a:schemeClr val="tx1">
                  <a:lumMod val="75000"/>
                  <a:lumOff val="25000"/>
                  <a:alpha val="98000"/>
                </a:schemeClr>
              </a:solidFill>
              <a:latin typeface="游ゴシック" panose="020B0400000000000000" pitchFamily="50" charset="-128"/>
              <a:ea typeface="游ゴシック" panose="020B0400000000000000" pitchFamily="50" charset="-128"/>
            </a:endParaRPr>
          </a:p>
        </p:txBody>
      </p:sp>
      <p:sp>
        <p:nvSpPr>
          <p:cNvPr id="48" name="テキスト ボックス 47"/>
          <p:cNvSpPr txBox="1"/>
          <p:nvPr/>
        </p:nvSpPr>
        <p:spPr>
          <a:xfrm>
            <a:off x="413913" y="207262"/>
            <a:ext cx="3054041" cy="781752"/>
          </a:xfrm>
          <a:prstGeom prst="rect">
            <a:avLst/>
          </a:prstGeom>
          <a:noFill/>
        </p:spPr>
        <p:txBody>
          <a:bodyPr wrap="none" rtlCol="0">
            <a:spAutoFit/>
          </a:bodyPr>
          <a:lstStyle/>
          <a:p>
            <a:r>
              <a:rPr lang="ja-JP" altLang="en-US" sz="4480" b="1" u="sng" dirty="0">
                <a:ln>
                  <a:solidFill>
                    <a:schemeClr val="bg1"/>
                  </a:solidFill>
                </a:ln>
                <a:solidFill>
                  <a:schemeClr val="tx1">
                    <a:lumMod val="75000"/>
                    <a:lumOff val="25000"/>
                  </a:schemeClr>
                </a:solidFill>
                <a:latin typeface="游ゴシック" panose="020B0400000000000000" pitchFamily="50" charset="-128"/>
                <a:ea typeface="游ゴシック" panose="020B0400000000000000" pitchFamily="50" charset="-128"/>
              </a:rPr>
              <a:t>科学の妖精</a:t>
            </a:r>
          </a:p>
        </p:txBody>
      </p:sp>
      <p:sp>
        <p:nvSpPr>
          <p:cNvPr id="49" name="山形 48"/>
          <p:cNvSpPr/>
          <p:nvPr/>
        </p:nvSpPr>
        <p:spPr>
          <a:xfrm>
            <a:off x="3390399"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P1.</a:t>
            </a:r>
            <a:r>
              <a:rPr lang="ja-JP" altLang="en-US" sz="1960" b="1" dirty="0">
                <a:solidFill>
                  <a:schemeClr val="tx1"/>
                </a:solidFill>
              </a:rPr>
              <a:t>要求分析</a:t>
            </a:r>
          </a:p>
        </p:txBody>
      </p:sp>
      <p:sp>
        <p:nvSpPr>
          <p:cNvPr id="50" name="山形 49"/>
          <p:cNvSpPr/>
          <p:nvPr/>
        </p:nvSpPr>
        <p:spPr>
          <a:xfrm>
            <a:off x="5162470"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P2.</a:t>
            </a:r>
            <a:r>
              <a:rPr lang="ja-JP" altLang="en-US" sz="1960" b="1" dirty="0">
                <a:solidFill>
                  <a:schemeClr val="tx1"/>
                </a:solidFill>
              </a:rPr>
              <a:t>構造</a:t>
            </a:r>
          </a:p>
        </p:txBody>
      </p:sp>
      <p:sp>
        <p:nvSpPr>
          <p:cNvPr id="51" name="山形 50"/>
          <p:cNvSpPr/>
          <p:nvPr/>
        </p:nvSpPr>
        <p:spPr>
          <a:xfrm>
            <a:off x="6921470"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P3.</a:t>
            </a:r>
            <a:r>
              <a:rPr lang="ja-JP" altLang="en-US" sz="1960" b="1" dirty="0">
                <a:solidFill>
                  <a:schemeClr val="tx1"/>
                </a:solidFill>
              </a:rPr>
              <a:t>振る舞い</a:t>
            </a:r>
          </a:p>
        </p:txBody>
      </p:sp>
      <p:sp>
        <p:nvSpPr>
          <p:cNvPr id="52" name="山形 51"/>
          <p:cNvSpPr/>
          <p:nvPr/>
        </p:nvSpPr>
        <p:spPr>
          <a:xfrm>
            <a:off x="8682246" y="529085"/>
            <a:ext cx="1946700" cy="529200"/>
          </a:xfrm>
          <a:prstGeom prst="chevron">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P4.</a:t>
            </a:r>
            <a:r>
              <a:rPr lang="ja-JP" altLang="en-US" sz="1960" b="1" dirty="0">
                <a:solidFill>
                  <a:schemeClr val="tx1"/>
                </a:solidFill>
              </a:rPr>
              <a:t>走行戦略</a:t>
            </a:r>
          </a:p>
        </p:txBody>
      </p:sp>
      <p:sp>
        <p:nvSpPr>
          <p:cNvPr id="53" name="山形 52"/>
          <p:cNvSpPr/>
          <p:nvPr/>
        </p:nvSpPr>
        <p:spPr>
          <a:xfrm>
            <a:off x="10452543" y="529085"/>
            <a:ext cx="1946700" cy="529200"/>
          </a:xfrm>
          <a:prstGeom prst="chevron">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1960" b="1" dirty="0">
                <a:solidFill>
                  <a:schemeClr val="tx1"/>
                </a:solidFill>
              </a:rPr>
              <a:t>P5.</a:t>
            </a:r>
            <a:r>
              <a:rPr lang="ja-JP" altLang="en-US" sz="1960" b="1" dirty="0">
                <a:solidFill>
                  <a:schemeClr val="tx1"/>
                </a:solidFill>
              </a:rPr>
              <a:t>要素技術</a:t>
            </a:r>
          </a:p>
        </p:txBody>
      </p:sp>
      <p:pic>
        <p:nvPicPr>
          <p:cNvPr id="54" name="図 4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4934" y="47509"/>
            <a:ext cx="2871673" cy="46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グループ化 54"/>
          <p:cNvGrpSpPr/>
          <p:nvPr/>
        </p:nvGrpSpPr>
        <p:grpSpPr>
          <a:xfrm flipH="1">
            <a:off x="11796852" y="756256"/>
            <a:ext cx="885620" cy="324344"/>
            <a:chOff x="10086109" y="1283190"/>
            <a:chExt cx="950191" cy="368411"/>
          </a:xfrm>
        </p:grpSpPr>
        <p:grpSp>
          <p:nvGrpSpPr>
            <p:cNvPr id="56" name="グループ化 55"/>
            <p:cNvGrpSpPr/>
            <p:nvPr/>
          </p:nvGrpSpPr>
          <p:grpSpPr>
            <a:xfrm>
              <a:off x="10086109" y="1283190"/>
              <a:ext cx="637309" cy="368411"/>
              <a:chOff x="4655374" y="2403589"/>
              <a:chExt cx="7300750" cy="4220366"/>
            </a:xfrm>
          </p:grpSpPr>
          <p:sp>
            <p:nvSpPr>
              <p:cNvPr id="58" name="正方形/長方形 57"/>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nvGrpSpPr>
              <p:cNvPr id="59" name="グループ化 58"/>
              <p:cNvGrpSpPr/>
              <p:nvPr/>
            </p:nvGrpSpPr>
            <p:grpSpPr>
              <a:xfrm>
                <a:off x="4655374" y="2403589"/>
                <a:ext cx="7300750" cy="4220366"/>
                <a:chOff x="1930770" y="1662545"/>
                <a:chExt cx="8485730" cy="4821549"/>
              </a:xfrm>
            </p:grpSpPr>
            <p:grpSp>
              <p:nvGrpSpPr>
                <p:cNvPr id="60" name="グループ化 59"/>
                <p:cNvGrpSpPr/>
                <p:nvPr/>
              </p:nvGrpSpPr>
              <p:grpSpPr>
                <a:xfrm>
                  <a:off x="4963264" y="2844681"/>
                  <a:ext cx="1412854" cy="920911"/>
                  <a:chOff x="4963264" y="2844681"/>
                  <a:chExt cx="1412854" cy="920911"/>
                </a:xfrm>
              </p:grpSpPr>
              <p:sp>
                <p:nvSpPr>
                  <p:cNvPr id="89" name="角丸四角形 88"/>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0" name="環状矢印 89"/>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solidFill>
                        <a:schemeClr val="tx1"/>
                      </a:solidFill>
                    </a:endParaRPr>
                  </a:p>
                </p:txBody>
              </p:sp>
              <p:sp>
                <p:nvSpPr>
                  <p:cNvPr id="91" name="環状矢印 90"/>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solidFill>
                        <a:schemeClr val="tx1"/>
                      </a:solidFill>
                    </a:endParaRPr>
                  </a:p>
                </p:txBody>
              </p:sp>
            </p:grpSp>
            <p:sp>
              <p:nvSpPr>
                <p:cNvPr id="61" name="角丸四角形 60"/>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62" name="角丸四角形 61"/>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63" name="斜め縞 62"/>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solidFill>
                      <a:schemeClr val="tx1"/>
                    </a:solidFill>
                  </a:endParaRPr>
                </a:p>
              </p:txBody>
            </p:sp>
            <p:grpSp>
              <p:nvGrpSpPr>
                <p:cNvPr id="64" name="グループ化 63"/>
                <p:cNvGrpSpPr/>
                <p:nvPr/>
              </p:nvGrpSpPr>
              <p:grpSpPr>
                <a:xfrm rot="1113318">
                  <a:off x="6183265" y="2629560"/>
                  <a:ext cx="3315970" cy="2076456"/>
                  <a:chOff x="1751527" y="592427"/>
                  <a:chExt cx="4031088" cy="2524259"/>
                </a:xfrm>
              </p:grpSpPr>
              <p:sp>
                <p:nvSpPr>
                  <p:cNvPr id="86" name="角丸四角形 85"/>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7" name="正方形/長方形 86"/>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8" name="ひし形 87"/>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65" name="グループ化 64"/>
                <p:cNvGrpSpPr/>
                <p:nvPr/>
              </p:nvGrpSpPr>
              <p:grpSpPr>
                <a:xfrm>
                  <a:off x="7565231" y="4332050"/>
                  <a:ext cx="2118830" cy="2118832"/>
                  <a:chOff x="7565231" y="4332050"/>
                  <a:chExt cx="2118830" cy="2118832"/>
                </a:xfrm>
              </p:grpSpPr>
              <p:sp>
                <p:nvSpPr>
                  <p:cNvPr id="84" name="円/楕円 83"/>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5" name="円/楕円 84"/>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66" name="グループ化 65"/>
                <p:cNvGrpSpPr/>
                <p:nvPr/>
              </p:nvGrpSpPr>
              <p:grpSpPr>
                <a:xfrm>
                  <a:off x="5642209" y="1662545"/>
                  <a:ext cx="849390" cy="1236335"/>
                  <a:chOff x="5642209" y="1662545"/>
                  <a:chExt cx="849390" cy="1236335"/>
                </a:xfrm>
              </p:grpSpPr>
              <p:sp>
                <p:nvSpPr>
                  <p:cNvPr id="82" name="ブローチ 81"/>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3" name="角丸四角形 82"/>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67" name="グループ化 66"/>
                <p:cNvGrpSpPr/>
                <p:nvPr/>
              </p:nvGrpSpPr>
              <p:grpSpPr>
                <a:xfrm>
                  <a:off x="2361155" y="4923541"/>
                  <a:ext cx="1560551" cy="1560553"/>
                  <a:chOff x="2672862" y="3710354"/>
                  <a:chExt cx="1897098" cy="1897098"/>
                </a:xfrm>
              </p:grpSpPr>
              <p:sp>
                <p:nvSpPr>
                  <p:cNvPr id="80" name="円/楕円 79"/>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81" name="円/楕円 80"/>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sp>
              <p:nvSpPr>
                <p:cNvPr id="68" name="角丸四角形 67"/>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69" name="角丸四角形 68"/>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0" name="L 字 69"/>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nvGrpSpPr>
                <p:cNvPr id="71" name="グループ化 70"/>
                <p:cNvGrpSpPr/>
                <p:nvPr/>
              </p:nvGrpSpPr>
              <p:grpSpPr>
                <a:xfrm>
                  <a:off x="3050221" y="2421712"/>
                  <a:ext cx="1586034" cy="1004876"/>
                  <a:chOff x="4273062" y="290692"/>
                  <a:chExt cx="1928076" cy="1221585"/>
                </a:xfrm>
              </p:grpSpPr>
              <p:sp>
                <p:nvSpPr>
                  <p:cNvPr id="78" name="角丸四角形 77"/>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9" name="角丸四角形 78"/>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72" name="グループ化 71"/>
                <p:cNvGrpSpPr/>
                <p:nvPr/>
              </p:nvGrpSpPr>
              <p:grpSpPr>
                <a:xfrm>
                  <a:off x="3832946" y="2542178"/>
                  <a:ext cx="2543394" cy="2300113"/>
                  <a:chOff x="3832946" y="2542178"/>
                  <a:chExt cx="2543394" cy="2300113"/>
                </a:xfrm>
              </p:grpSpPr>
              <p:sp>
                <p:nvSpPr>
                  <p:cNvPr id="76" name="斜め縞 75"/>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solidFill>
                        <a:schemeClr val="tx1"/>
                      </a:solidFill>
                    </a:endParaRPr>
                  </a:p>
                </p:txBody>
              </p:sp>
              <p:sp>
                <p:nvSpPr>
                  <p:cNvPr id="77" name="円/楕円 76"/>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73" name="グループ化 72"/>
                <p:cNvGrpSpPr/>
                <p:nvPr/>
              </p:nvGrpSpPr>
              <p:grpSpPr>
                <a:xfrm>
                  <a:off x="9569783" y="2811635"/>
                  <a:ext cx="846717" cy="806454"/>
                  <a:chOff x="9569783" y="2811635"/>
                  <a:chExt cx="846717" cy="806454"/>
                </a:xfrm>
              </p:grpSpPr>
              <p:sp>
                <p:nvSpPr>
                  <p:cNvPr id="74" name="円/楕円 73"/>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5" name="弦 74"/>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grpSp>
        <p:sp>
          <p:nvSpPr>
            <p:cNvPr id="57" name="フリーフォーム 56"/>
            <p:cNvSpPr/>
            <p:nvPr/>
          </p:nvSpPr>
          <p:spPr>
            <a:xfrm>
              <a:off x="10725150" y="1511287"/>
              <a:ext cx="311150" cy="127136"/>
            </a:xfrm>
            <a:custGeom>
              <a:avLst/>
              <a:gdLst>
                <a:gd name="connsiteX0" fmla="*/ 0 w 311150"/>
                <a:gd name="connsiteY0" fmla="*/ 120663 h 127136"/>
                <a:gd name="connsiteX1" fmla="*/ 107950 w 311150"/>
                <a:gd name="connsiteY1" fmla="*/ 13 h 127136"/>
                <a:gd name="connsiteX2" fmla="*/ 203200 w 311150"/>
                <a:gd name="connsiteY2" fmla="*/ 127013 h 127136"/>
                <a:gd name="connsiteX3" fmla="*/ 311150 w 311150"/>
                <a:gd name="connsiteY3" fmla="*/ 25413 h 127136"/>
                <a:gd name="connsiteX4" fmla="*/ 311150 w 311150"/>
                <a:gd name="connsiteY4" fmla="*/ 25413 h 127136"/>
                <a:gd name="connsiteX5" fmla="*/ 311150 w 311150"/>
                <a:gd name="connsiteY5" fmla="*/ 25413 h 12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150" h="127136">
                  <a:moveTo>
                    <a:pt x="0" y="120663"/>
                  </a:moveTo>
                  <a:cubicBezTo>
                    <a:pt x="37041" y="59809"/>
                    <a:pt x="74083" y="-1045"/>
                    <a:pt x="107950" y="13"/>
                  </a:cubicBezTo>
                  <a:cubicBezTo>
                    <a:pt x="141817" y="1071"/>
                    <a:pt x="169333" y="122780"/>
                    <a:pt x="203200" y="127013"/>
                  </a:cubicBezTo>
                  <a:cubicBezTo>
                    <a:pt x="237067" y="131246"/>
                    <a:pt x="311150" y="25413"/>
                    <a:pt x="311150" y="25413"/>
                  </a:cubicBezTo>
                  <a:lnTo>
                    <a:pt x="311150" y="25413"/>
                  </a:lnTo>
                  <a:lnTo>
                    <a:pt x="311150" y="2541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nvGrpSpPr>
          <p:cNvPr id="8" name="グループ化 7"/>
          <p:cNvGrpSpPr/>
          <p:nvPr/>
        </p:nvGrpSpPr>
        <p:grpSpPr>
          <a:xfrm>
            <a:off x="4348" y="1149749"/>
            <a:ext cx="2990766" cy="374603"/>
            <a:chOff x="-415" y="1140223"/>
            <a:chExt cx="2990766" cy="374603"/>
          </a:xfrm>
        </p:grpSpPr>
        <p:sp>
          <p:nvSpPr>
            <p:cNvPr id="93" name="対角する 2 つの角を切り取った四角形 92"/>
            <p:cNvSpPr/>
            <p:nvPr/>
          </p:nvSpPr>
          <p:spPr>
            <a:xfrm>
              <a:off x="-415" y="1140223"/>
              <a:ext cx="2990766"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94" name="グループ化 93"/>
            <p:cNvGrpSpPr/>
            <p:nvPr/>
          </p:nvGrpSpPr>
          <p:grpSpPr>
            <a:xfrm rot="19320000">
              <a:off x="31614" y="1171585"/>
              <a:ext cx="345667" cy="343241"/>
              <a:chOff x="3410739" y="446370"/>
              <a:chExt cx="607510" cy="603246"/>
            </a:xfrm>
          </p:grpSpPr>
          <p:sp>
            <p:nvSpPr>
              <p:cNvPr id="95" name="円/楕円 94"/>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6" name="円/楕円 95"/>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97" name="円/楕円 96"/>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5" name="テキスト ボックス 4"/>
          <p:cNvSpPr txBox="1"/>
          <p:nvPr/>
        </p:nvSpPr>
        <p:spPr>
          <a:xfrm>
            <a:off x="404387" y="1106808"/>
            <a:ext cx="2199641" cy="400110"/>
          </a:xfrm>
          <a:prstGeom prst="rect">
            <a:avLst/>
          </a:prstGeom>
          <a:noFill/>
        </p:spPr>
        <p:txBody>
          <a:bodyPr wrap="none" rtlCol="0">
            <a:spAutoFit/>
          </a:bodyPr>
          <a:lstStyle/>
          <a:p>
            <a:r>
              <a:rPr kumimoji="1" lang="ja-JP" altLang="en-US" sz="2000" dirty="0" smtClean="0"/>
              <a:t>ライントレース走行</a:t>
            </a:r>
            <a:endParaRPr kumimoji="1" lang="en-US" altLang="ja-JP" sz="2000" dirty="0" smtClean="0"/>
          </a:p>
        </p:txBody>
      </p:sp>
      <p:sp>
        <p:nvSpPr>
          <p:cNvPr id="103" name="テキスト ボックス 102"/>
          <p:cNvSpPr txBox="1"/>
          <p:nvPr/>
        </p:nvSpPr>
        <p:spPr>
          <a:xfrm>
            <a:off x="6672131" y="1114069"/>
            <a:ext cx="1210588" cy="400110"/>
          </a:xfrm>
          <a:prstGeom prst="rect">
            <a:avLst/>
          </a:prstGeom>
          <a:noFill/>
        </p:spPr>
        <p:txBody>
          <a:bodyPr wrap="none" rtlCol="0">
            <a:spAutoFit/>
          </a:bodyPr>
          <a:lstStyle/>
          <a:p>
            <a:r>
              <a:rPr lang="ja-JP" altLang="en-US" sz="2000" dirty="0" smtClean="0"/>
              <a:t>差</a:t>
            </a:r>
            <a:r>
              <a:rPr kumimoji="1" lang="ja-JP" altLang="en-US" sz="2000" dirty="0" smtClean="0"/>
              <a:t>動制御</a:t>
            </a:r>
            <a:endParaRPr kumimoji="1" lang="en-US" altLang="ja-JP" sz="2000" dirty="0" smtClean="0"/>
          </a:p>
        </p:txBody>
      </p:sp>
      <p:grpSp>
        <p:nvGrpSpPr>
          <p:cNvPr id="2" name="グループ化 1"/>
          <p:cNvGrpSpPr/>
          <p:nvPr/>
        </p:nvGrpSpPr>
        <p:grpSpPr>
          <a:xfrm>
            <a:off x="10906502" y="1119615"/>
            <a:ext cx="1936425" cy="408887"/>
            <a:chOff x="-1" y="4191088"/>
            <a:chExt cx="2015507" cy="408887"/>
          </a:xfrm>
        </p:grpSpPr>
        <p:grpSp>
          <p:nvGrpSpPr>
            <p:cNvPr id="28" name="グループ化 27"/>
            <p:cNvGrpSpPr/>
            <p:nvPr/>
          </p:nvGrpSpPr>
          <p:grpSpPr>
            <a:xfrm>
              <a:off x="-1" y="4214108"/>
              <a:ext cx="2015507" cy="385867"/>
              <a:chOff x="-1" y="4214108"/>
              <a:chExt cx="2015507" cy="385867"/>
            </a:xfrm>
          </p:grpSpPr>
          <p:sp>
            <p:nvSpPr>
              <p:cNvPr id="98" name="対角する 2 つの角を切り取った四角形 97"/>
              <p:cNvSpPr/>
              <p:nvPr/>
            </p:nvSpPr>
            <p:spPr>
              <a:xfrm>
                <a:off x="-1" y="4214108"/>
                <a:ext cx="2015507" cy="343675"/>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99" name="グループ化 98"/>
              <p:cNvGrpSpPr/>
              <p:nvPr/>
            </p:nvGrpSpPr>
            <p:grpSpPr>
              <a:xfrm rot="19320000">
                <a:off x="28778" y="4246027"/>
                <a:ext cx="349773" cy="353948"/>
                <a:chOff x="3410328" y="448213"/>
                <a:chExt cx="607510" cy="603246"/>
              </a:xfrm>
            </p:grpSpPr>
            <p:sp>
              <p:nvSpPr>
                <p:cNvPr id="100" name="円/楕円 99"/>
                <p:cNvSpPr/>
                <p:nvPr/>
              </p:nvSpPr>
              <p:spPr>
                <a:xfrm>
                  <a:off x="3410328" y="448213"/>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01" name="円/楕円 10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02" name="円/楕円 101"/>
                <p:cNvSpPr/>
                <p:nvPr/>
              </p:nvSpPr>
              <p:spPr>
                <a:xfrm>
                  <a:off x="3452238" y="489552"/>
                  <a:ext cx="531157" cy="53115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16" name="テキスト ボックス 115"/>
            <p:cNvSpPr txBox="1"/>
            <p:nvPr/>
          </p:nvSpPr>
          <p:spPr>
            <a:xfrm>
              <a:off x="418595" y="4191088"/>
              <a:ext cx="1210588" cy="400110"/>
            </a:xfrm>
            <a:prstGeom prst="rect">
              <a:avLst/>
            </a:prstGeom>
            <a:noFill/>
          </p:spPr>
          <p:txBody>
            <a:bodyPr wrap="none" rtlCol="0">
              <a:spAutoFit/>
            </a:bodyPr>
            <a:lstStyle/>
            <a:p>
              <a:r>
                <a:rPr kumimoji="1" lang="ja-JP" altLang="en-US" sz="2000" dirty="0" smtClean="0"/>
                <a:t>指定走行</a:t>
              </a:r>
              <a:endParaRPr kumimoji="1" lang="en-US" altLang="ja-JP" sz="2000" dirty="0" smtClean="0"/>
            </a:p>
          </p:txBody>
        </p:sp>
      </p:grpSp>
      <p:grpSp>
        <p:nvGrpSpPr>
          <p:cNvPr id="35" name="グループ化 34"/>
          <p:cNvGrpSpPr/>
          <p:nvPr/>
        </p:nvGrpSpPr>
        <p:grpSpPr>
          <a:xfrm>
            <a:off x="4555728" y="6920654"/>
            <a:ext cx="2142145" cy="407890"/>
            <a:chOff x="10912949" y="4274465"/>
            <a:chExt cx="2142145" cy="407890"/>
          </a:xfrm>
        </p:grpSpPr>
        <p:grpSp>
          <p:nvGrpSpPr>
            <p:cNvPr id="30" name="グループ化 29"/>
            <p:cNvGrpSpPr/>
            <p:nvPr/>
          </p:nvGrpSpPr>
          <p:grpSpPr>
            <a:xfrm>
              <a:off x="10912949" y="4297485"/>
              <a:ext cx="2142145" cy="384870"/>
              <a:chOff x="6754722" y="4214059"/>
              <a:chExt cx="2142145" cy="384870"/>
            </a:xfrm>
          </p:grpSpPr>
          <p:sp>
            <p:nvSpPr>
              <p:cNvPr id="118" name="対角する 2 つの角を切り取った四角形 117"/>
              <p:cNvSpPr/>
              <p:nvPr/>
            </p:nvSpPr>
            <p:spPr>
              <a:xfrm>
                <a:off x="6754722" y="4214059"/>
                <a:ext cx="2142145" cy="343675"/>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119" name="グループ化 118"/>
              <p:cNvGrpSpPr/>
              <p:nvPr/>
            </p:nvGrpSpPr>
            <p:grpSpPr>
              <a:xfrm rot="19320000">
                <a:off x="6783021" y="4244981"/>
                <a:ext cx="349773" cy="353948"/>
                <a:chOff x="3410739" y="446370"/>
                <a:chExt cx="607510" cy="603246"/>
              </a:xfrm>
            </p:grpSpPr>
            <p:sp>
              <p:nvSpPr>
                <p:cNvPr id="120" name="円/楕円 119"/>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21" name="円/楕円 120"/>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22" name="円/楕円 121"/>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23" name="テキスト ボックス 122"/>
            <p:cNvSpPr txBox="1"/>
            <p:nvPr/>
          </p:nvSpPr>
          <p:spPr>
            <a:xfrm>
              <a:off x="11331545" y="4274465"/>
              <a:ext cx="1337226" cy="400110"/>
            </a:xfrm>
            <a:prstGeom prst="rect">
              <a:avLst/>
            </a:prstGeom>
            <a:noFill/>
          </p:spPr>
          <p:txBody>
            <a:bodyPr wrap="none" rtlCol="0">
              <a:spAutoFit/>
            </a:bodyPr>
            <a:lstStyle/>
            <a:p>
              <a:r>
                <a:rPr kumimoji="1" lang="ja-JP" altLang="en-US" sz="2000" dirty="0" smtClean="0"/>
                <a:t>ライン</a:t>
              </a:r>
              <a:r>
                <a:rPr lang="ja-JP" altLang="en-US" sz="2000" dirty="0"/>
                <a:t>探索</a:t>
              </a:r>
              <a:endParaRPr kumimoji="1" lang="en-US" altLang="ja-JP" sz="2000" dirty="0" smtClean="0"/>
            </a:p>
          </p:txBody>
        </p:sp>
      </p:grpSp>
      <p:grpSp>
        <p:nvGrpSpPr>
          <p:cNvPr id="27" name="グループ化 26"/>
          <p:cNvGrpSpPr/>
          <p:nvPr/>
        </p:nvGrpSpPr>
        <p:grpSpPr>
          <a:xfrm>
            <a:off x="2590" y="6943698"/>
            <a:ext cx="1989859" cy="384870"/>
            <a:chOff x="4506977" y="6919346"/>
            <a:chExt cx="1989859" cy="384870"/>
          </a:xfrm>
        </p:grpSpPr>
        <p:sp>
          <p:nvSpPr>
            <p:cNvPr id="153" name="対角する 2 つの角を切り取った四角形 152"/>
            <p:cNvSpPr/>
            <p:nvPr/>
          </p:nvSpPr>
          <p:spPr>
            <a:xfrm>
              <a:off x="4506977" y="6919346"/>
              <a:ext cx="1989859" cy="343675"/>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154" name="グループ化 153"/>
            <p:cNvGrpSpPr/>
            <p:nvPr/>
          </p:nvGrpSpPr>
          <p:grpSpPr>
            <a:xfrm rot="19320000">
              <a:off x="4535276" y="6950268"/>
              <a:ext cx="349773" cy="353948"/>
              <a:chOff x="3410739" y="446370"/>
              <a:chExt cx="607510" cy="603246"/>
            </a:xfrm>
          </p:grpSpPr>
          <p:sp>
            <p:nvSpPr>
              <p:cNvPr id="155" name="円/楕円 154"/>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56" name="円/楕円 155"/>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57" name="円/楕円 156"/>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58" name="テキスト ボックス 157"/>
          <p:cNvSpPr txBox="1"/>
          <p:nvPr/>
        </p:nvSpPr>
        <p:spPr>
          <a:xfrm>
            <a:off x="427094" y="6949230"/>
            <a:ext cx="1184940" cy="400110"/>
          </a:xfrm>
          <a:prstGeom prst="rect">
            <a:avLst/>
          </a:prstGeom>
          <a:noFill/>
        </p:spPr>
        <p:txBody>
          <a:bodyPr wrap="none" rtlCol="0">
            <a:spAutoFit/>
          </a:bodyPr>
          <a:lstStyle/>
          <a:p>
            <a:r>
              <a:rPr kumimoji="1" lang="ja-JP" altLang="en-US" sz="2000" dirty="0" smtClean="0"/>
              <a:t>段差越え</a:t>
            </a:r>
            <a:endParaRPr kumimoji="1" lang="en-US" altLang="ja-JP" sz="2000" dirty="0" smtClean="0"/>
          </a:p>
        </p:txBody>
      </p:sp>
      <p:grpSp>
        <p:nvGrpSpPr>
          <p:cNvPr id="11" name="グループ化 10"/>
          <p:cNvGrpSpPr/>
          <p:nvPr/>
        </p:nvGrpSpPr>
        <p:grpSpPr>
          <a:xfrm>
            <a:off x="1299" y="4170621"/>
            <a:ext cx="2010698" cy="407890"/>
            <a:chOff x="11476" y="4203766"/>
            <a:chExt cx="2010698" cy="407890"/>
          </a:xfrm>
        </p:grpSpPr>
        <p:grpSp>
          <p:nvGrpSpPr>
            <p:cNvPr id="29" name="グループ化 28"/>
            <p:cNvGrpSpPr/>
            <p:nvPr/>
          </p:nvGrpSpPr>
          <p:grpSpPr>
            <a:xfrm>
              <a:off x="11476" y="4226786"/>
              <a:ext cx="2010698" cy="384870"/>
              <a:chOff x="2197045" y="4214075"/>
              <a:chExt cx="2010698" cy="384870"/>
            </a:xfrm>
          </p:grpSpPr>
          <p:sp>
            <p:nvSpPr>
              <p:cNvPr id="160" name="対角する 2 つの角を切り取った四角形 159"/>
              <p:cNvSpPr/>
              <p:nvPr/>
            </p:nvSpPr>
            <p:spPr>
              <a:xfrm>
                <a:off x="2197045" y="4214075"/>
                <a:ext cx="2010698" cy="343675"/>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161" name="グループ化 160"/>
              <p:cNvGrpSpPr/>
              <p:nvPr/>
            </p:nvGrpSpPr>
            <p:grpSpPr>
              <a:xfrm rot="19320000">
                <a:off x="2225343" y="4244997"/>
                <a:ext cx="349773" cy="353948"/>
                <a:chOff x="3410739" y="446370"/>
                <a:chExt cx="607510" cy="603246"/>
              </a:xfrm>
            </p:grpSpPr>
            <p:sp>
              <p:nvSpPr>
                <p:cNvPr id="162" name="円/楕円 161"/>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63" name="円/楕円 162"/>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164" name="円/楕円 163"/>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165" name="テキスト ボックス 164"/>
            <p:cNvSpPr txBox="1"/>
            <p:nvPr/>
          </p:nvSpPr>
          <p:spPr>
            <a:xfrm>
              <a:off x="430071" y="4203766"/>
              <a:ext cx="1205779" cy="400110"/>
            </a:xfrm>
            <a:prstGeom prst="rect">
              <a:avLst/>
            </a:prstGeom>
            <a:noFill/>
          </p:spPr>
          <p:txBody>
            <a:bodyPr wrap="none" rtlCol="0">
              <a:spAutoFit/>
            </a:bodyPr>
            <a:lstStyle/>
            <a:p>
              <a:r>
                <a:rPr kumimoji="1" lang="ja-JP" altLang="en-US" sz="2000" dirty="0" smtClean="0"/>
                <a:t>前輪上げ</a:t>
              </a:r>
              <a:endParaRPr kumimoji="1" lang="en-US" altLang="ja-JP" sz="2000" dirty="0" smtClean="0"/>
            </a:p>
          </p:txBody>
        </p:sp>
      </p:grpSp>
      <p:grpSp>
        <p:nvGrpSpPr>
          <p:cNvPr id="4" name="グループ化 3"/>
          <p:cNvGrpSpPr/>
          <p:nvPr/>
        </p:nvGrpSpPr>
        <p:grpSpPr>
          <a:xfrm>
            <a:off x="10896676" y="2851454"/>
            <a:ext cx="2274646" cy="412434"/>
            <a:chOff x="9419859" y="5301230"/>
            <a:chExt cx="2274646" cy="412434"/>
          </a:xfrm>
        </p:grpSpPr>
        <p:grpSp>
          <p:nvGrpSpPr>
            <p:cNvPr id="227" name="グループ化 226"/>
            <p:cNvGrpSpPr/>
            <p:nvPr/>
          </p:nvGrpSpPr>
          <p:grpSpPr>
            <a:xfrm>
              <a:off x="9419859" y="5328794"/>
              <a:ext cx="2274646" cy="384870"/>
              <a:chOff x="9419859" y="5328794"/>
              <a:chExt cx="2274646" cy="384870"/>
            </a:xfrm>
          </p:grpSpPr>
          <p:sp>
            <p:nvSpPr>
              <p:cNvPr id="247" name="対角する 2 つの角を切り取った四角形 246"/>
              <p:cNvSpPr/>
              <p:nvPr/>
            </p:nvSpPr>
            <p:spPr>
              <a:xfrm>
                <a:off x="9419859" y="5328794"/>
                <a:ext cx="2274646" cy="343675"/>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248" name="グループ化 247"/>
              <p:cNvGrpSpPr/>
              <p:nvPr/>
            </p:nvGrpSpPr>
            <p:grpSpPr>
              <a:xfrm rot="19320000">
                <a:off x="9448158" y="5359716"/>
                <a:ext cx="349773" cy="353948"/>
                <a:chOff x="3410738" y="446371"/>
                <a:chExt cx="607510" cy="603246"/>
              </a:xfrm>
            </p:grpSpPr>
            <p:sp>
              <p:nvSpPr>
                <p:cNvPr id="249" name="円/楕円 248"/>
                <p:cNvSpPr/>
                <p:nvPr/>
              </p:nvSpPr>
              <p:spPr>
                <a:xfrm>
                  <a:off x="3410738" y="446371"/>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250" name="円/楕円 249"/>
                <p:cNvSpPr/>
                <p:nvPr/>
              </p:nvSpPr>
              <p:spPr>
                <a:xfrm>
                  <a:off x="3553381" y="583267"/>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251" name="円/楕円 250"/>
                <p:cNvSpPr/>
                <p:nvPr/>
              </p:nvSpPr>
              <p:spPr>
                <a:xfrm>
                  <a:off x="3452529" y="482415"/>
                  <a:ext cx="531157" cy="53115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253" name="テキスト ボックス 252"/>
            <p:cNvSpPr txBox="1"/>
            <p:nvPr/>
          </p:nvSpPr>
          <p:spPr>
            <a:xfrm>
              <a:off x="9841113" y="5301230"/>
              <a:ext cx="1467068" cy="400110"/>
            </a:xfrm>
            <a:prstGeom prst="rect">
              <a:avLst/>
            </a:prstGeom>
            <a:noFill/>
          </p:spPr>
          <p:txBody>
            <a:bodyPr wrap="none" rtlCol="0">
              <a:spAutoFit/>
            </a:bodyPr>
            <a:lstStyle/>
            <a:p>
              <a:r>
                <a:rPr lang="ja-JP" altLang="en-US" sz="2000" dirty="0" smtClean="0"/>
                <a:t>加減速</a:t>
              </a:r>
              <a:r>
                <a:rPr lang="ja-JP" altLang="en-US" sz="2000" dirty="0"/>
                <a:t>補正</a:t>
              </a:r>
              <a:endParaRPr kumimoji="1" lang="en-US" altLang="ja-JP" sz="2000" dirty="0" smtClean="0"/>
            </a:p>
          </p:txBody>
        </p:sp>
      </p:grpSp>
      <p:cxnSp>
        <p:nvCxnSpPr>
          <p:cNvPr id="261" name="直線コネクタ 260"/>
          <p:cNvCxnSpPr/>
          <p:nvPr/>
        </p:nvCxnSpPr>
        <p:spPr>
          <a:xfrm flipH="1">
            <a:off x="-414" y="4185314"/>
            <a:ext cx="13522739" cy="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H="1">
            <a:off x="10883723" y="1137259"/>
            <a:ext cx="14729" cy="30474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4546120" y="4185585"/>
            <a:ext cx="7227" cy="54156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0877204" y="1614427"/>
            <a:ext cx="2639636" cy="1354217"/>
          </a:xfrm>
          <a:prstGeom prst="rect">
            <a:avLst/>
          </a:prstGeom>
          <a:noFill/>
        </p:spPr>
        <p:txBody>
          <a:bodyPr wrap="square" rtlCol="0">
            <a:spAutoFit/>
          </a:bodyPr>
          <a:lstStyle/>
          <a:p>
            <a:r>
              <a:rPr lang="ja-JP" altLang="ja-JP" sz="900" b="1" dirty="0">
                <a:solidFill>
                  <a:srgbClr val="00B050"/>
                </a:solidFill>
              </a:rPr>
              <a:t>目的</a:t>
            </a:r>
            <a:endParaRPr lang="en-US" altLang="ja-JP" sz="900" b="1" dirty="0">
              <a:solidFill>
                <a:srgbClr val="00B050"/>
              </a:solidFill>
            </a:endParaRPr>
          </a:p>
          <a:p>
            <a:r>
              <a:rPr lang="ja-JP" altLang="en-US" sz="900" dirty="0" smtClean="0"/>
              <a:t>　柔軟に</a:t>
            </a:r>
            <a:r>
              <a:rPr lang="ja-JP" altLang="ja-JP" sz="900" dirty="0" smtClean="0"/>
              <a:t>走行</a:t>
            </a:r>
            <a:r>
              <a:rPr lang="ja-JP" altLang="en-US" sz="900" dirty="0" smtClean="0"/>
              <a:t>し</a:t>
            </a:r>
            <a:r>
              <a:rPr lang="ja-JP" altLang="ja-JP" sz="900" dirty="0" smtClean="0"/>
              <a:t>たい</a:t>
            </a:r>
            <a:r>
              <a:rPr lang="ja-JP" altLang="ja-JP" sz="900" dirty="0"/>
              <a:t>。</a:t>
            </a:r>
          </a:p>
          <a:p>
            <a:pPr>
              <a:spcBef>
                <a:spcPts val="600"/>
              </a:spcBef>
            </a:pPr>
            <a:r>
              <a:rPr lang="en-US" altLang="ja-JP" sz="900" dirty="0"/>
              <a:t> </a:t>
            </a:r>
            <a:r>
              <a:rPr lang="ja-JP" altLang="ja-JP" sz="900" b="1" dirty="0">
                <a:solidFill>
                  <a:srgbClr val="C00000"/>
                </a:solidFill>
              </a:rPr>
              <a:t>実現方法</a:t>
            </a:r>
            <a:endParaRPr lang="en-US" altLang="ja-JP" sz="900" b="1" dirty="0">
              <a:solidFill>
                <a:srgbClr val="C00000"/>
              </a:solidFill>
            </a:endParaRPr>
          </a:p>
          <a:p>
            <a:r>
              <a:rPr lang="ja-JP" altLang="en-US" sz="900" dirty="0"/>
              <a:t>　</a:t>
            </a:r>
            <a:r>
              <a:rPr lang="ja-JP" altLang="ja-JP" sz="900" dirty="0" smtClean="0"/>
              <a:t>左右</a:t>
            </a:r>
            <a:r>
              <a:rPr lang="ja-JP" altLang="ja-JP" sz="900" dirty="0"/>
              <a:t>の後輪とステアリングのモータに</a:t>
            </a:r>
            <a:r>
              <a:rPr lang="en-US" altLang="ja-JP" sz="900" dirty="0"/>
              <a:t>PWM</a:t>
            </a:r>
            <a:r>
              <a:rPr lang="ja-JP" altLang="ja-JP" sz="900" dirty="0"/>
              <a:t>値を指定する</a:t>
            </a:r>
            <a:r>
              <a:rPr lang="ja-JP" altLang="ja-JP" sz="900" dirty="0" smtClean="0"/>
              <a:t>。</a:t>
            </a:r>
            <a:endParaRPr lang="en-US" altLang="ja-JP" sz="900" dirty="0" smtClean="0"/>
          </a:p>
          <a:p>
            <a:pPr>
              <a:spcBef>
                <a:spcPts val="300"/>
              </a:spcBef>
            </a:pPr>
            <a:r>
              <a:rPr lang="ja-JP" altLang="en-US" sz="900" dirty="0"/>
              <a:t>　</a:t>
            </a:r>
            <a:r>
              <a:rPr lang="ja-JP" altLang="en-US" sz="900" dirty="0" smtClean="0"/>
              <a:t>ラインが無い区画では、その区画に適した走行が求められる。直接各モータに値を入力できるため、柔軟な走行が可能。</a:t>
            </a:r>
            <a:endParaRPr lang="ja-JP" altLang="ja-JP" sz="900" dirty="0"/>
          </a:p>
        </p:txBody>
      </p:sp>
      <p:sp>
        <p:nvSpPr>
          <p:cNvPr id="19" name="テキスト ボックス 18"/>
          <p:cNvSpPr txBox="1"/>
          <p:nvPr/>
        </p:nvSpPr>
        <p:spPr>
          <a:xfrm>
            <a:off x="6315978" y="1489472"/>
            <a:ext cx="2301197" cy="2046714"/>
          </a:xfrm>
          <a:prstGeom prst="rect">
            <a:avLst/>
          </a:prstGeom>
          <a:noFill/>
        </p:spPr>
        <p:txBody>
          <a:bodyPr wrap="square" rtlCol="0">
            <a:spAutoFit/>
          </a:bodyPr>
          <a:lstStyle/>
          <a:p>
            <a:r>
              <a:rPr lang="ja-JP" altLang="ja-JP" sz="900" b="1" dirty="0">
                <a:solidFill>
                  <a:srgbClr val="00B050"/>
                </a:solidFill>
              </a:rPr>
              <a:t>目的</a:t>
            </a:r>
            <a:endParaRPr lang="en-US" altLang="ja-JP" sz="900" b="1" dirty="0">
              <a:solidFill>
                <a:srgbClr val="00B050"/>
              </a:solidFill>
            </a:endParaRPr>
          </a:p>
          <a:p>
            <a:r>
              <a:rPr lang="ja-JP" altLang="en-US" sz="900" dirty="0" smtClean="0"/>
              <a:t>　</a:t>
            </a:r>
            <a:r>
              <a:rPr lang="ja-JP" altLang="ja-JP" sz="900" dirty="0" smtClean="0"/>
              <a:t>カーブ</a:t>
            </a:r>
            <a:r>
              <a:rPr lang="ja-JP" altLang="en-US" sz="900" dirty="0" smtClean="0"/>
              <a:t>走行時に内外輪の回転数の差を考慮し、スムーズに</a:t>
            </a:r>
            <a:r>
              <a:rPr lang="ja-JP" altLang="ja-JP" sz="900" dirty="0" smtClean="0"/>
              <a:t>走行</a:t>
            </a:r>
            <a:r>
              <a:rPr lang="ja-JP" altLang="ja-JP" sz="900" dirty="0"/>
              <a:t>したい。</a:t>
            </a:r>
          </a:p>
          <a:p>
            <a:pPr>
              <a:spcBef>
                <a:spcPts val="600"/>
              </a:spcBef>
            </a:pPr>
            <a:r>
              <a:rPr lang="ja-JP" altLang="ja-JP" sz="900" b="1" dirty="0">
                <a:solidFill>
                  <a:srgbClr val="C00000"/>
                </a:solidFill>
              </a:rPr>
              <a:t>実現方法</a:t>
            </a:r>
            <a:endParaRPr lang="en-US" altLang="ja-JP" sz="900" b="1" dirty="0">
              <a:solidFill>
                <a:srgbClr val="C00000"/>
              </a:solidFill>
            </a:endParaRPr>
          </a:p>
          <a:p>
            <a:r>
              <a:rPr lang="ja-JP" altLang="en-US" sz="900" dirty="0" smtClean="0"/>
              <a:t>　ステアリング</a:t>
            </a:r>
            <a:r>
              <a:rPr lang="ja-JP" altLang="ja-JP" sz="900" dirty="0" smtClean="0"/>
              <a:t>角度</a:t>
            </a:r>
            <a:r>
              <a:rPr lang="ja-JP" altLang="ja-JP" sz="900" dirty="0"/>
              <a:t>によって左右の後輪の回転比を一定の比率で差をつける。</a:t>
            </a:r>
          </a:p>
          <a:p>
            <a:pPr>
              <a:spcBef>
                <a:spcPts val="600"/>
              </a:spcBef>
            </a:pPr>
            <a:r>
              <a:rPr lang="ja-JP" altLang="en-US" sz="900" b="1" dirty="0">
                <a:solidFill>
                  <a:srgbClr val="00B0F0"/>
                </a:solidFill>
              </a:rPr>
              <a:t>検証</a:t>
            </a:r>
            <a:endParaRPr lang="en-US" altLang="ja-JP" sz="900" b="1" dirty="0">
              <a:solidFill>
                <a:srgbClr val="00B0F0"/>
              </a:solidFill>
            </a:endParaRPr>
          </a:p>
          <a:p>
            <a:r>
              <a:rPr lang="ja-JP" altLang="en-US" sz="900" dirty="0" smtClean="0"/>
              <a:t>　差動制御の導入前後で、カーブにステアリングを合わせ、半径</a:t>
            </a:r>
            <a:r>
              <a:rPr lang="en-US" altLang="ja-JP" sz="900" dirty="0" smtClean="0"/>
              <a:t>50cm</a:t>
            </a:r>
            <a:r>
              <a:rPr lang="ja-JP" altLang="en-US" sz="900" dirty="0" smtClean="0"/>
              <a:t>の円周上を走行させたときのラインからのずれを調べた。</a:t>
            </a:r>
            <a:r>
              <a:rPr kumimoji="1" lang="ja-JP" altLang="en-US" sz="900" dirty="0" smtClean="0"/>
              <a:t>検証の結果、作動制御</a:t>
            </a:r>
            <a:r>
              <a:rPr lang="ja-JP" altLang="en-US" sz="900" dirty="0" smtClean="0"/>
              <a:t>がない場合は</a:t>
            </a:r>
            <a:r>
              <a:rPr lang="en-US" altLang="ja-JP" sz="900" dirty="0" smtClean="0"/>
              <a:t>1/4</a:t>
            </a:r>
            <a:r>
              <a:rPr lang="ja-JP" altLang="en-US" sz="900" dirty="0" smtClean="0"/>
              <a:t>周分で円周から</a:t>
            </a:r>
            <a:r>
              <a:rPr lang="en-US" altLang="ja-JP" sz="900" dirty="0" smtClean="0">
                <a:solidFill>
                  <a:srgbClr val="FF0000"/>
                </a:solidFill>
              </a:rPr>
              <a:t>15.0cm</a:t>
            </a:r>
            <a:r>
              <a:rPr lang="ja-JP" altLang="en-US" sz="900" dirty="0" smtClean="0"/>
              <a:t>ずれたが、差動制御を入れた場合は一周してもズレが</a:t>
            </a:r>
            <a:r>
              <a:rPr lang="en-US" altLang="ja-JP" sz="900" dirty="0" smtClean="0">
                <a:solidFill>
                  <a:srgbClr val="FF0000"/>
                </a:solidFill>
              </a:rPr>
              <a:t>2.5cm</a:t>
            </a:r>
            <a:r>
              <a:rPr lang="ja-JP" altLang="en-US" sz="900" dirty="0" smtClean="0"/>
              <a:t>以内だった</a:t>
            </a:r>
            <a:endParaRPr kumimoji="1" lang="en-US" altLang="ja-JP" sz="900" dirty="0" smtClean="0"/>
          </a:p>
        </p:txBody>
      </p:sp>
      <p:sp>
        <p:nvSpPr>
          <p:cNvPr id="229" name="テキスト ボックス 228"/>
          <p:cNvSpPr txBox="1"/>
          <p:nvPr/>
        </p:nvSpPr>
        <p:spPr>
          <a:xfrm>
            <a:off x="10914143" y="3271192"/>
            <a:ext cx="2608181" cy="723275"/>
          </a:xfrm>
          <a:prstGeom prst="rect">
            <a:avLst/>
          </a:prstGeom>
          <a:noFill/>
        </p:spPr>
        <p:txBody>
          <a:bodyPr wrap="square" rtlCol="0">
            <a:spAutoFit/>
          </a:bodyPr>
          <a:lstStyle/>
          <a:p>
            <a:r>
              <a:rPr lang="ja-JP" altLang="en-US" sz="900" b="1" dirty="0">
                <a:solidFill>
                  <a:srgbClr val="00B050"/>
                </a:solidFill>
              </a:rPr>
              <a:t>目的</a:t>
            </a:r>
            <a:r>
              <a:rPr lang="ja-JP" altLang="en-US" sz="900" dirty="0" smtClean="0"/>
              <a:t>　</a:t>
            </a:r>
            <a:endParaRPr lang="en-US" altLang="ja-JP" sz="900" dirty="0" smtClean="0"/>
          </a:p>
          <a:p>
            <a:r>
              <a:rPr lang="ja-JP" altLang="en-US" sz="900" dirty="0"/>
              <a:t>　</a:t>
            </a:r>
            <a:r>
              <a:rPr lang="ja-JP" altLang="en-US" sz="900" dirty="0" smtClean="0"/>
              <a:t>急激な速度変化を防ぎたい。</a:t>
            </a:r>
            <a:endParaRPr lang="en-US" altLang="ja-JP" sz="900" dirty="0" smtClean="0"/>
          </a:p>
          <a:p>
            <a:pPr>
              <a:spcBef>
                <a:spcPts val="600"/>
              </a:spcBef>
            </a:pPr>
            <a:r>
              <a:rPr lang="ja-JP" altLang="en-US" sz="900" b="1" dirty="0">
                <a:solidFill>
                  <a:srgbClr val="C00000"/>
                </a:solidFill>
              </a:rPr>
              <a:t>実現方法</a:t>
            </a:r>
            <a:endParaRPr lang="en-US" altLang="ja-JP" sz="900" b="1" dirty="0">
              <a:solidFill>
                <a:srgbClr val="C00000"/>
              </a:solidFill>
            </a:endParaRPr>
          </a:p>
          <a:p>
            <a:r>
              <a:rPr lang="ja-JP" altLang="en-US" sz="900" dirty="0"/>
              <a:t>　</a:t>
            </a:r>
            <a:r>
              <a:rPr lang="en-US" altLang="ja-JP" sz="900" dirty="0" smtClean="0"/>
              <a:t>P</a:t>
            </a:r>
            <a:r>
              <a:rPr lang="ja-JP" altLang="en-US" sz="900" dirty="0" smtClean="0"/>
              <a:t>制御で</a:t>
            </a:r>
            <a:r>
              <a:rPr lang="en-US" altLang="ja-JP" sz="900" dirty="0" smtClean="0"/>
              <a:t>PWM</a:t>
            </a:r>
            <a:r>
              <a:rPr lang="ja-JP" altLang="en-US" sz="900" dirty="0" smtClean="0"/>
              <a:t>値を増加（減少）していく。</a:t>
            </a:r>
            <a:endParaRPr kumimoji="1" lang="ja-JP" altLang="en-US" sz="900" dirty="0"/>
          </a:p>
        </p:txBody>
      </p:sp>
      <p:grpSp>
        <p:nvGrpSpPr>
          <p:cNvPr id="231" name="グループ化 230"/>
          <p:cNvGrpSpPr/>
          <p:nvPr/>
        </p:nvGrpSpPr>
        <p:grpSpPr>
          <a:xfrm>
            <a:off x="8536699" y="1526040"/>
            <a:ext cx="2433640" cy="2633874"/>
            <a:chOff x="7068105" y="1639514"/>
            <a:chExt cx="2433640" cy="2482280"/>
          </a:xfrm>
        </p:grpSpPr>
        <mc:AlternateContent xmlns:mc="http://schemas.openxmlformats.org/markup-compatibility/2006" xmlns:a14="http://schemas.microsoft.com/office/drawing/2010/main">
          <mc:Choice Requires="a14">
            <p:sp>
              <p:nvSpPr>
                <p:cNvPr id="187" name="テキスト ボックス 186"/>
                <p:cNvSpPr txBox="1"/>
                <p:nvPr/>
              </p:nvSpPr>
              <p:spPr>
                <a:xfrm>
                  <a:off x="7185407" y="3058615"/>
                  <a:ext cx="1054969" cy="424540"/>
                </a:xfrm>
                <a:prstGeom prst="rect">
                  <a:avLst/>
                </a:prstGeom>
                <a:noFill/>
              </p:spPr>
              <p:txBody>
                <a:bodyPr wrap="square" rtlCol="0">
                  <a:spAutoFit/>
                </a:bodyPr>
                <a:lstStyle/>
                <a:p>
                  <a14:m>
                    <m:oMath xmlns:m="http://schemas.openxmlformats.org/officeDocument/2006/math">
                      <m:func>
                        <m:funcPr>
                          <m:ctrlPr>
                            <a:rPr kumimoji="1" lang="en-US" altLang="ja-JP" sz="1200" i="1" smtClean="0">
                              <a:latin typeface="Cambria Math" panose="02040503050406030204" pitchFamily="18" charset="0"/>
                              <a:ea typeface="Cambria Math" panose="02040503050406030204" pitchFamily="18" charset="0"/>
                            </a:rPr>
                          </m:ctrlPr>
                        </m:funcPr>
                        <m:fName>
                          <m:r>
                            <m:rPr>
                              <m:sty m:val="p"/>
                            </m:rPr>
                            <a:rPr kumimoji="1" lang="en-US" altLang="ja-JP" sz="1200" i="0" smtClean="0">
                              <a:latin typeface="Cambria Math" panose="02040503050406030204" pitchFamily="18" charset="0"/>
                              <a:ea typeface="Cambria Math" panose="02040503050406030204" pitchFamily="18" charset="0"/>
                            </a:rPr>
                            <m:t>tan</m:t>
                          </m:r>
                        </m:fName>
                        <m:e>
                          <m:r>
                            <a:rPr kumimoji="1" lang="en-US" altLang="ja-JP" sz="1200" b="0" i="1" smtClean="0">
                              <a:latin typeface="Cambria Math" panose="02040503050406030204" pitchFamily="18" charset="0"/>
                              <a:ea typeface="Cambria Math" panose="02040503050406030204" pitchFamily="18" charset="0"/>
                            </a:rPr>
                            <m:t>𝜃</m:t>
                          </m:r>
                        </m:e>
                      </m:func>
                    </m:oMath>
                  </a14:m>
                  <a:r>
                    <a:rPr kumimoji="1" lang="en-US" altLang="ja-JP" sz="1200" dirty="0" smtClean="0">
                      <a:latin typeface="Cambria Math" panose="02040503050406030204" pitchFamily="18" charset="0"/>
                      <a:ea typeface="Cambria Math" panose="02040503050406030204" pitchFamily="18" charset="0"/>
                    </a:rPr>
                    <a:t> = </a:t>
                  </a:r>
                  <a14:m>
                    <m:oMath xmlns:m="http://schemas.openxmlformats.org/officeDocument/2006/math">
                      <m:f>
                        <m:fPr>
                          <m:ctrlPr>
                            <a:rPr kumimoji="1" lang="en-US" altLang="ja-JP" sz="1200" i="1" smtClean="0">
                              <a:latin typeface="Cambria Math" panose="02040503050406030204" pitchFamily="18" charset="0"/>
                              <a:ea typeface="Cambria Math" panose="02040503050406030204" pitchFamily="18" charset="0"/>
                            </a:rPr>
                          </m:ctrlPr>
                        </m:fPr>
                        <m:num>
                          <m:r>
                            <m:rPr>
                              <m:sty m:val="p"/>
                            </m:rPr>
                            <a:rPr kumimoji="1" lang="en-US" altLang="ja-JP" sz="1200" b="0" i="0" smtClean="0">
                              <a:latin typeface="Cambria Math" panose="02040503050406030204" pitchFamily="18" charset="0"/>
                              <a:ea typeface="Cambria Math" panose="02040503050406030204" pitchFamily="18" charset="0"/>
                            </a:rPr>
                            <m:t>h</m:t>
                          </m:r>
                        </m:num>
                        <m:den>
                          <m:r>
                            <m:rPr>
                              <m:sty m:val="p"/>
                            </m:rPr>
                            <a:rPr kumimoji="1" lang="en-US" altLang="ja-JP" sz="1200" b="0" i="0" smtClean="0">
                              <a:latin typeface="Cambria Math" panose="02040503050406030204" pitchFamily="18" charset="0"/>
                              <a:ea typeface="Cambria Math" panose="02040503050406030204" pitchFamily="18" charset="0"/>
                            </a:rPr>
                            <m:t>r</m:t>
                          </m:r>
                          <m:r>
                            <a:rPr kumimoji="1" lang="en-US" altLang="ja-JP" sz="1200" b="0" i="0" smtClean="0">
                              <a:latin typeface="Cambria Math" panose="02040503050406030204" pitchFamily="18" charset="0"/>
                              <a:ea typeface="Cambria Math" panose="02040503050406030204" pitchFamily="18" charset="0"/>
                            </a:rPr>
                            <m:t>+</m:t>
                          </m:r>
                          <m:f>
                            <m:fPr>
                              <m:ctrlPr>
                                <a:rPr kumimoji="1" lang="en-US" altLang="ja-JP" sz="1200" b="0" i="1" smtClean="0">
                                  <a:latin typeface="Cambria Math" panose="02040503050406030204" pitchFamily="18" charset="0"/>
                                  <a:ea typeface="Cambria Math" panose="02040503050406030204" pitchFamily="18" charset="0"/>
                                </a:rPr>
                              </m:ctrlPr>
                            </m:fPr>
                            <m:num>
                              <m:r>
                                <m:rPr>
                                  <m:sty m:val="p"/>
                                </m:rPr>
                                <a:rPr kumimoji="1" lang="en-US" altLang="ja-JP" sz="1200" b="0" i="0" smtClean="0">
                                  <a:latin typeface="Cambria Math" panose="02040503050406030204" pitchFamily="18" charset="0"/>
                                  <a:ea typeface="Cambria Math" panose="02040503050406030204" pitchFamily="18" charset="0"/>
                                </a:rPr>
                                <m:t>w</m:t>
                              </m:r>
                            </m:num>
                            <m:den>
                              <m:r>
                                <a:rPr kumimoji="1" lang="en-US" altLang="ja-JP" sz="1200" b="0" i="0" smtClean="0">
                                  <a:latin typeface="Cambria Math" panose="02040503050406030204" pitchFamily="18" charset="0"/>
                                  <a:ea typeface="Cambria Math" panose="02040503050406030204" pitchFamily="18" charset="0"/>
                                </a:rPr>
                                <m:t> 2</m:t>
                              </m:r>
                            </m:den>
                          </m:f>
                        </m:den>
                      </m:f>
                    </m:oMath>
                  </a14:m>
                  <a:endParaRPr kumimoji="1" lang="ja-JP" altLang="en-US" sz="1200" dirty="0">
                    <a:latin typeface="Cambria Math" panose="02040503050406030204" pitchFamily="18" charset="0"/>
                  </a:endParaRPr>
                </a:p>
              </p:txBody>
            </p:sp>
          </mc:Choice>
          <mc:Fallback xmlns="">
            <p:sp>
              <p:nvSpPr>
                <p:cNvPr id="187" name="テキスト ボックス 186"/>
                <p:cNvSpPr txBox="1">
                  <a:spLocks noRot="1" noChangeAspect="1" noMove="1" noResize="1" noEditPoints="1" noAdjustHandles="1" noChangeArrowheads="1" noChangeShapeType="1" noTextEdit="1"/>
                </p:cNvSpPr>
                <p:nvPr/>
              </p:nvSpPr>
              <p:spPr>
                <a:xfrm>
                  <a:off x="7185407" y="3058615"/>
                  <a:ext cx="1054969" cy="424540"/>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p:cNvSpPr txBox="1"/>
                <p:nvPr/>
              </p:nvSpPr>
              <p:spPr>
                <a:xfrm>
                  <a:off x="8320314" y="3084162"/>
                  <a:ext cx="977447" cy="363176"/>
                </a:xfrm>
                <a:prstGeom prst="rect">
                  <a:avLst/>
                </a:prstGeom>
                <a:noFill/>
              </p:spPr>
              <p:txBody>
                <a:bodyPr wrap="none" rtlCol="0">
                  <a:spAutoFit/>
                </a:bodyPr>
                <a:lstStyle/>
                <a:p>
                  <a:r>
                    <a:rPr lang="en-US" altLang="ja-JP" sz="1200" dirty="0">
                      <a:latin typeface="Cambria Math" panose="02040503050406030204" pitchFamily="18" charset="0"/>
                      <a:ea typeface="Cambria Math" panose="02040503050406030204" pitchFamily="18" charset="0"/>
                    </a:rPr>
                    <a:t>r</a:t>
                  </a:r>
                  <a:r>
                    <a:rPr lang="en-US" altLang="ja-JP" sz="1200" dirty="0" smtClean="0"/>
                    <a:t> </a:t>
                  </a:r>
                  <a:r>
                    <a:rPr kumimoji="1" lang="en-US" altLang="ja-JP" sz="1200" dirty="0" smtClean="0"/>
                    <a:t>=</a:t>
                  </a:r>
                  <a14:m>
                    <m:oMath xmlns:m="http://schemas.openxmlformats.org/officeDocument/2006/math">
                      <m:f>
                        <m:fPr>
                          <m:ctrlPr>
                            <a:rPr kumimoji="1" lang="en-US" altLang="ja-JP" sz="1200" i="1" smtClean="0">
                              <a:latin typeface="Cambria Math" panose="02040503050406030204" pitchFamily="18" charset="0"/>
                            </a:rPr>
                          </m:ctrlPr>
                        </m:fPr>
                        <m:num>
                          <m:r>
                            <a:rPr kumimoji="1" lang="en-US" altLang="ja-JP" sz="1200" b="0" i="1" smtClean="0">
                              <a:latin typeface="Cambria Math"/>
                            </a:rPr>
                            <m:t>2</m:t>
                          </m:r>
                          <m:r>
                            <a:rPr kumimoji="1" lang="en-US" altLang="ja-JP" sz="1200" b="0" i="1" smtClean="0">
                              <a:latin typeface="Cambria Math"/>
                            </a:rPr>
                            <m:t>h</m:t>
                          </m:r>
                          <m:r>
                            <a:rPr kumimoji="1" lang="en-US" altLang="ja-JP" sz="1200" b="0" i="1" smtClean="0">
                              <a:latin typeface="Cambria Math"/>
                            </a:rPr>
                            <m:t>−</m:t>
                          </m:r>
                          <m:r>
                            <a:rPr kumimoji="1" lang="en-US" altLang="ja-JP" sz="1200" b="0" i="1" smtClean="0">
                              <a:latin typeface="Cambria Math"/>
                            </a:rPr>
                            <m:t>𝑤</m:t>
                          </m:r>
                          <m:func>
                            <m:funcPr>
                              <m:ctrlPr>
                                <a:rPr kumimoji="1" lang="en-US" altLang="ja-JP" sz="1200" b="0" i="1" smtClean="0">
                                  <a:latin typeface="Cambria Math" panose="02040503050406030204" pitchFamily="18" charset="0"/>
                                </a:rPr>
                              </m:ctrlPr>
                            </m:funcPr>
                            <m:fName>
                              <m:r>
                                <m:rPr>
                                  <m:sty m:val="p"/>
                                </m:rPr>
                                <a:rPr kumimoji="1" lang="en-US" altLang="ja-JP" sz="1200" b="0" i="0" smtClean="0">
                                  <a:latin typeface="Cambria Math"/>
                                </a:rPr>
                                <m:t>tan</m:t>
                              </m:r>
                            </m:fName>
                            <m:e>
                              <m:r>
                                <a:rPr kumimoji="1" lang="en-US" altLang="ja-JP" sz="1200" b="0" i="1" smtClean="0">
                                  <a:latin typeface="Cambria Math"/>
                                </a:rPr>
                                <m:t>𝜃</m:t>
                              </m:r>
                            </m:e>
                          </m:func>
                        </m:num>
                        <m:den>
                          <m:r>
                            <a:rPr kumimoji="1" lang="en-US" altLang="ja-JP" sz="1200" b="0" i="1" smtClean="0">
                              <a:latin typeface="Cambria Math"/>
                            </a:rPr>
                            <m:t>2</m:t>
                          </m:r>
                          <m:func>
                            <m:funcPr>
                              <m:ctrlPr>
                                <a:rPr kumimoji="1" lang="en-US" altLang="ja-JP" sz="1200" b="0" i="1" smtClean="0">
                                  <a:latin typeface="Cambria Math" panose="02040503050406030204" pitchFamily="18" charset="0"/>
                                </a:rPr>
                              </m:ctrlPr>
                            </m:funcPr>
                            <m:fName>
                              <m:r>
                                <m:rPr>
                                  <m:sty m:val="p"/>
                                </m:rPr>
                                <a:rPr kumimoji="1" lang="en-US" altLang="ja-JP" sz="1200" b="0" i="0" smtClean="0">
                                  <a:latin typeface="Cambria Math"/>
                                </a:rPr>
                                <m:t>tan</m:t>
                              </m:r>
                            </m:fName>
                            <m:e>
                              <m:r>
                                <a:rPr kumimoji="1" lang="en-US" altLang="ja-JP" sz="1200" b="0" i="1" smtClean="0">
                                  <a:latin typeface="Cambria Math"/>
                                </a:rPr>
                                <m:t>𝜃</m:t>
                              </m:r>
                            </m:e>
                          </m:func>
                        </m:den>
                      </m:f>
                    </m:oMath>
                  </a14:m>
                  <a:endParaRPr kumimoji="1" lang="ja-JP" altLang="en-US" sz="1200" dirty="0"/>
                </a:p>
              </p:txBody>
            </p:sp>
          </mc:Choice>
          <mc:Fallback xmlns="">
            <p:sp>
              <p:nvSpPr>
                <p:cNvPr id="188" name="テキスト ボックス 187"/>
                <p:cNvSpPr txBox="1">
                  <a:spLocks noRot="1" noChangeAspect="1" noMove="1" noResize="1" noEditPoints="1" noAdjustHandles="1" noChangeArrowheads="1" noChangeShapeType="1" noTextEdit="1"/>
                </p:cNvSpPr>
                <p:nvPr/>
              </p:nvSpPr>
              <p:spPr>
                <a:xfrm>
                  <a:off x="8320314" y="3084162"/>
                  <a:ext cx="977447" cy="363176"/>
                </a:xfrm>
                <a:prstGeom prst="rect">
                  <a:avLst/>
                </a:prstGeom>
                <a:blipFill rotWithShape="1">
                  <a:blip r:embed="rId6"/>
                  <a:stretch>
                    <a:fillRect l="-625"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テキスト ボックス 188"/>
                <p:cNvSpPr txBox="1"/>
                <p:nvPr/>
              </p:nvSpPr>
              <p:spPr>
                <a:xfrm>
                  <a:off x="7358064" y="3386301"/>
                  <a:ext cx="1686039" cy="609131"/>
                </a:xfrm>
                <a:prstGeom prst="rect">
                  <a:avLst/>
                </a:prstGeom>
                <a:noFill/>
              </p:spPr>
              <p:txBody>
                <a:bodyPr wrap="none" rtlCol="0">
                  <a:spAutoFit/>
                </a:bodyPr>
                <a:lstStyle/>
                <a:p>
                  <a:pPr algn="ctr"/>
                  <a:r>
                    <a:rPr lang="ja-JP" altLang="en-US" sz="900" dirty="0" smtClean="0">
                      <a:latin typeface="Cambria Math"/>
                    </a:rPr>
                    <a:t>内輪円周 </a:t>
                  </a:r>
                  <a:r>
                    <a:rPr lang="ja-JP" altLang="en-US" sz="1200" dirty="0" smtClean="0">
                      <a:latin typeface="Cambria Math"/>
                    </a:rPr>
                    <a:t>：</a:t>
                  </a:r>
                  <a:r>
                    <a:rPr lang="en-US" altLang="ja-JP" sz="1200" dirty="0" smtClean="0">
                      <a:latin typeface="Cambria Math"/>
                    </a:rPr>
                    <a:t> </a:t>
                  </a:r>
                  <a:r>
                    <a:rPr lang="ja-JP" altLang="en-US" sz="900" dirty="0" smtClean="0">
                      <a:latin typeface="Cambria Math"/>
                    </a:rPr>
                    <a:t>外輪円周</a:t>
                  </a:r>
                  <a:endParaRPr kumimoji="1" lang="en-US" altLang="ja-JP" sz="900" b="0" dirty="0" smtClean="0">
                    <a:latin typeface="Cambria Math"/>
                  </a:endParaRPr>
                </a:p>
                <a:p>
                  <a:pPr algn="ctr"/>
                  <a:r>
                    <a:rPr kumimoji="1" lang="en-US" altLang="ja-JP" sz="1200" b="0" dirty="0" smtClean="0"/>
                    <a:t>= </a:t>
                  </a:r>
                  <a14:m>
                    <m:oMath xmlns:m="http://schemas.openxmlformats.org/officeDocument/2006/math">
                      <m:r>
                        <m:rPr>
                          <m:sty m:val="p"/>
                        </m:rPr>
                        <a:rPr kumimoji="1" lang="en-US" altLang="ja-JP" sz="1200" b="0" i="0" smtClean="0">
                          <a:latin typeface="Cambria Math"/>
                        </a:rPr>
                        <m:t>r</m:t>
                      </m:r>
                      <m:r>
                        <a:rPr kumimoji="1" lang="ja-JP" altLang="en-US" sz="1200" b="0" i="1" smtClean="0">
                          <a:latin typeface="Cambria Math"/>
                        </a:rPr>
                        <m:t>：</m:t>
                      </m:r>
                      <m:r>
                        <m:rPr>
                          <m:sty m:val="p"/>
                        </m:rPr>
                        <a:rPr kumimoji="1" lang="en-US" altLang="ja-JP" sz="1200" b="0" i="0" smtClean="0">
                          <a:latin typeface="Cambria Math"/>
                        </a:rPr>
                        <m:t>r</m:t>
                      </m:r>
                    </m:oMath>
                  </a14:m>
                  <a:r>
                    <a:rPr kumimoji="1" lang="en-US" altLang="ja-JP" sz="1200" dirty="0" smtClean="0"/>
                    <a:t>+w</a:t>
                  </a:r>
                </a:p>
                <a:p>
                  <a:pPr algn="ctr"/>
                  <a:r>
                    <a:rPr kumimoji="1" lang="en-US" altLang="ja-JP" sz="1200" dirty="0" smtClean="0"/>
                    <a:t>=2h-w</a:t>
                  </a:r>
                  <a14:m>
                    <m:oMath xmlns:m="http://schemas.openxmlformats.org/officeDocument/2006/math">
                      <m:func>
                        <m:funcPr>
                          <m:ctrlPr>
                            <a:rPr kumimoji="1" lang="en-US" altLang="ja-JP" sz="1200" i="1" smtClean="0">
                              <a:latin typeface="Cambria Math" panose="02040503050406030204" pitchFamily="18" charset="0"/>
                            </a:rPr>
                          </m:ctrlPr>
                        </m:funcPr>
                        <m:fName>
                          <m:r>
                            <m:rPr>
                              <m:sty m:val="p"/>
                            </m:rPr>
                            <a:rPr kumimoji="1" lang="en-US" altLang="ja-JP" sz="1200" i="0" smtClean="0">
                              <a:latin typeface="Cambria Math"/>
                            </a:rPr>
                            <m:t>tan</m:t>
                          </m:r>
                        </m:fName>
                        <m:e>
                          <m:r>
                            <a:rPr kumimoji="1" lang="en-US" altLang="ja-JP" sz="1200" b="0" i="1" smtClean="0">
                              <a:latin typeface="Cambria Math"/>
                            </a:rPr>
                            <m:t>𝜃</m:t>
                          </m:r>
                        </m:e>
                      </m:func>
                      <m:r>
                        <a:rPr kumimoji="1" lang="ja-JP" altLang="en-US" sz="1200" b="0" i="0" smtClean="0">
                          <a:latin typeface="Cambria Math"/>
                        </a:rPr>
                        <m:t>：</m:t>
                      </m:r>
                    </m:oMath>
                  </a14:m>
                  <a:r>
                    <a:rPr kumimoji="1" lang="en-US" altLang="ja-JP" sz="1200" dirty="0" smtClean="0"/>
                    <a:t>2h+w</a:t>
                  </a:r>
                  <a14:m>
                    <m:oMath xmlns:m="http://schemas.openxmlformats.org/officeDocument/2006/math">
                      <m:func>
                        <m:funcPr>
                          <m:ctrlPr>
                            <a:rPr kumimoji="1" lang="en-US" altLang="ja-JP" sz="1200" i="1" dirty="0" smtClean="0">
                              <a:latin typeface="Cambria Math" panose="02040503050406030204" pitchFamily="18" charset="0"/>
                            </a:rPr>
                          </m:ctrlPr>
                        </m:funcPr>
                        <m:fName>
                          <m:r>
                            <m:rPr>
                              <m:sty m:val="p"/>
                            </m:rPr>
                            <a:rPr kumimoji="1" lang="en-US" altLang="ja-JP" sz="1200" i="0" dirty="0" smtClean="0">
                              <a:latin typeface="Cambria Math"/>
                            </a:rPr>
                            <m:t>tan</m:t>
                          </m:r>
                        </m:fName>
                        <m:e>
                          <m:r>
                            <a:rPr kumimoji="1" lang="en-US" altLang="ja-JP" sz="1200" b="0" i="1" dirty="0" smtClean="0">
                              <a:latin typeface="Cambria Math"/>
                            </a:rPr>
                            <m:t>𝜃</m:t>
                          </m:r>
                        </m:e>
                      </m:func>
                    </m:oMath>
                  </a14:m>
                  <a:endParaRPr kumimoji="1" lang="ja-JP" altLang="en-US" sz="1200" dirty="0"/>
                </a:p>
              </p:txBody>
            </p:sp>
          </mc:Choice>
          <mc:Fallback xmlns="">
            <p:sp>
              <p:nvSpPr>
                <p:cNvPr id="189" name="テキスト ボックス 188"/>
                <p:cNvSpPr txBox="1">
                  <a:spLocks noRot="1" noChangeAspect="1" noMove="1" noResize="1" noEditPoints="1" noAdjustHandles="1" noChangeArrowheads="1" noChangeShapeType="1" noTextEdit="1"/>
                </p:cNvSpPr>
                <p:nvPr/>
              </p:nvSpPr>
              <p:spPr>
                <a:xfrm>
                  <a:off x="7358064" y="3386301"/>
                  <a:ext cx="1686039" cy="609131"/>
                </a:xfrm>
                <a:prstGeom prst="rect">
                  <a:avLst/>
                </a:prstGeom>
                <a:blipFill rotWithShape="0">
                  <a:blip r:embed="rId7"/>
                  <a:stretch>
                    <a:fillRect b="-6604"/>
                  </a:stretch>
                </a:blipFill>
              </p:spPr>
              <p:txBody>
                <a:bodyPr/>
                <a:lstStyle/>
                <a:p>
                  <a:r>
                    <a:rPr lang="ja-JP" altLang="en-US">
                      <a:noFill/>
                    </a:rPr>
                    <a:t> </a:t>
                  </a:r>
                </a:p>
              </p:txBody>
            </p:sp>
          </mc:Fallback>
        </mc:AlternateContent>
        <p:sp>
          <p:nvSpPr>
            <p:cNvPr id="226" name="正方形/長方形 225"/>
            <p:cNvSpPr/>
            <p:nvPr/>
          </p:nvSpPr>
          <p:spPr>
            <a:xfrm>
              <a:off x="7134570" y="1639514"/>
              <a:ext cx="2251385" cy="2482280"/>
            </a:xfrm>
            <a:prstGeom prst="rect">
              <a:avLst/>
            </a:prstGeom>
            <a:noFill/>
            <a:ln w="15875">
              <a:solidFill>
                <a:schemeClr val="accent1">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テキスト ボックス 227"/>
            <p:cNvSpPr txBox="1"/>
            <p:nvPr/>
          </p:nvSpPr>
          <p:spPr>
            <a:xfrm>
              <a:off x="7224786" y="2904042"/>
              <a:ext cx="2037737" cy="246221"/>
            </a:xfrm>
            <a:prstGeom prst="rect">
              <a:avLst/>
            </a:prstGeom>
            <a:noFill/>
          </p:spPr>
          <p:txBody>
            <a:bodyPr wrap="none" rtlCol="0">
              <a:spAutoFit/>
            </a:bodyPr>
            <a:lstStyle/>
            <a:p>
              <a:r>
                <a:rPr kumimoji="1" lang="ja-JP" altLang="en-US" sz="1000" dirty="0" smtClean="0"/>
                <a:t>内輪と外輪の</a:t>
              </a:r>
              <a:r>
                <a:rPr lang="ja-JP" altLang="en-US" sz="1000" dirty="0"/>
                <a:t>回転</a:t>
              </a:r>
              <a:r>
                <a:rPr kumimoji="1" lang="ja-JP" altLang="en-US" sz="1000" dirty="0" smtClean="0"/>
                <a:t>角度比を求める</a:t>
              </a:r>
              <a:endParaRPr kumimoji="1" lang="ja-JP" altLang="en-US" sz="1000" dirty="0"/>
            </a:p>
          </p:txBody>
        </p:sp>
        <p:grpSp>
          <p:nvGrpSpPr>
            <p:cNvPr id="184" name="グループ化 183"/>
            <p:cNvGrpSpPr/>
            <p:nvPr/>
          </p:nvGrpSpPr>
          <p:grpSpPr>
            <a:xfrm>
              <a:off x="7068105" y="1954823"/>
              <a:ext cx="1162071" cy="1044459"/>
              <a:chOff x="6160926" y="2301048"/>
              <a:chExt cx="1056428" cy="1044459"/>
            </a:xfrm>
          </p:grpSpPr>
          <p:sp>
            <p:nvSpPr>
              <p:cNvPr id="17" name="正方形/長方形 16"/>
              <p:cNvSpPr/>
              <p:nvPr/>
            </p:nvSpPr>
            <p:spPr>
              <a:xfrm>
                <a:off x="6443112" y="2867984"/>
                <a:ext cx="45665" cy="15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6" name="正方形/長方形 165"/>
              <p:cNvSpPr/>
              <p:nvPr/>
            </p:nvSpPr>
            <p:spPr>
              <a:xfrm>
                <a:off x="6693953" y="2867984"/>
                <a:ext cx="45665" cy="15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8" name="正方形/長方形 17"/>
              <p:cNvSpPr/>
              <p:nvPr/>
            </p:nvSpPr>
            <p:spPr>
              <a:xfrm rot="1800000">
                <a:off x="6557055" y="2568398"/>
                <a:ext cx="59143" cy="102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 name="直線コネクタ 19"/>
              <p:cNvCxnSpPr/>
              <p:nvPr/>
            </p:nvCxnSpPr>
            <p:spPr>
              <a:xfrm>
                <a:off x="6365953" y="2943326"/>
                <a:ext cx="851401" cy="0"/>
              </a:xfrm>
              <a:prstGeom prst="line">
                <a:avLst/>
              </a:prstGeom>
              <a:ln w="6350">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6586626" y="2333625"/>
                <a:ext cx="0" cy="781050"/>
              </a:xfrm>
              <a:prstGeom prst="line">
                <a:avLst/>
              </a:prstGeom>
              <a:ln w="6350">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6488777" y="2560455"/>
                <a:ext cx="728577" cy="458216"/>
              </a:xfrm>
              <a:prstGeom prst="line">
                <a:avLst/>
              </a:prstGeom>
              <a:ln w="6350">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7107185" y="2840555"/>
                <a:ext cx="0" cy="274120"/>
              </a:xfrm>
              <a:prstGeom prst="line">
                <a:avLst/>
              </a:prstGeom>
              <a:ln w="6350">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6365953" y="2624338"/>
                <a:ext cx="350832" cy="0"/>
              </a:xfrm>
              <a:prstGeom prst="line">
                <a:avLst/>
              </a:prstGeom>
              <a:ln w="6350">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V="1">
                <a:off x="6488778" y="2368700"/>
                <a:ext cx="238839" cy="420865"/>
              </a:xfrm>
              <a:prstGeom prst="line">
                <a:avLst/>
              </a:prstGeom>
              <a:ln w="6350">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sp>
            <p:nvSpPr>
              <p:cNvPr id="1054" name="円弧 1053"/>
              <p:cNvSpPr/>
              <p:nvPr/>
            </p:nvSpPr>
            <p:spPr>
              <a:xfrm rot="20391570">
                <a:off x="6559073" y="2486880"/>
                <a:ext cx="90000" cy="90000"/>
              </a:xfrm>
              <a:prstGeom prst="arc">
                <a:avLst>
                  <a:gd name="adj1" fmla="val 16200000"/>
                  <a:gd name="adj2" fmla="val 30520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03" name="円弧 202"/>
              <p:cNvSpPr/>
              <p:nvPr/>
            </p:nvSpPr>
            <p:spPr>
              <a:xfrm rot="14158227">
                <a:off x="6957047" y="2874873"/>
                <a:ext cx="90000" cy="90000"/>
              </a:xfrm>
              <a:prstGeom prst="arc">
                <a:avLst>
                  <a:gd name="adj1" fmla="val 16200000"/>
                  <a:gd name="adj2" fmla="val 110802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cxnSp>
            <p:nvCxnSpPr>
              <p:cNvPr id="171" name="直線矢印コネクタ 170"/>
              <p:cNvCxnSpPr/>
              <p:nvPr/>
            </p:nvCxnSpPr>
            <p:spPr>
              <a:xfrm>
                <a:off x="6716785" y="3060165"/>
                <a:ext cx="401826" cy="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a:off x="6716785" y="2942155"/>
                <a:ext cx="0" cy="236020"/>
              </a:xfrm>
              <a:prstGeom prst="line">
                <a:avLst/>
              </a:prstGeom>
              <a:ln w="6350">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6465944" y="2942155"/>
                <a:ext cx="0" cy="236020"/>
              </a:xfrm>
              <a:prstGeom prst="line">
                <a:avLst/>
              </a:prstGeom>
              <a:ln w="6350">
                <a:solidFill>
                  <a:schemeClr val="tx1"/>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213" name="直線矢印コネクタ 212"/>
              <p:cNvCxnSpPr/>
              <p:nvPr/>
            </p:nvCxnSpPr>
            <p:spPr>
              <a:xfrm>
                <a:off x="6465944" y="3178175"/>
                <a:ext cx="250841" cy="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9" name="テキスト ボックス 178"/>
              <p:cNvSpPr txBox="1"/>
              <p:nvPr/>
            </p:nvSpPr>
            <p:spPr>
              <a:xfrm>
                <a:off x="6815184" y="2999259"/>
                <a:ext cx="205027" cy="230832"/>
              </a:xfrm>
              <a:prstGeom prst="rect">
                <a:avLst/>
              </a:prstGeom>
              <a:noFill/>
            </p:spPr>
            <p:txBody>
              <a:bodyPr wrap="square" rtlCol="0">
                <a:spAutoFit/>
              </a:bodyPr>
              <a:lstStyle/>
              <a:p>
                <a:r>
                  <a:rPr lang="en-US" altLang="ja-JP" sz="900" dirty="0" smtClean="0"/>
                  <a:t>r</a:t>
                </a:r>
                <a:endParaRPr kumimoji="1" lang="ja-JP" altLang="en-US" sz="900" dirty="0"/>
              </a:p>
            </p:txBody>
          </p:sp>
          <p:sp>
            <p:nvSpPr>
              <p:cNvPr id="216" name="テキスト ボックス 215"/>
              <p:cNvSpPr txBox="1"/>
              <p:nvPr/>
            </p:nvSpPr>
            <p:spPr>
              <a:xfrm>
                <a:off x="6471717" y="3114675"/>
                <a:ext cx="205027" cy="230832"/>
              </a:xfrm>
              <a:prstGeom prst="rect">
                <a:avLst/>
              </a:prstGeom>
              <a:noFill/>
            </p:spPr>
            <p:txBody>
              <a:bodyPr wrap="square" rtlCol="0">
                <a:spAutoFit/>
              </a:bodyPr>
              <a:lstStyle/>
              <a:p>
                <a:r>
                  <a:rPr lang="en-US" altLang="ja-JP" sz="900" dirty="0"/>
                  <a:t>w</a:t>
                </a:r>
                <a:endParaRPr kumimoji="1" lang="ja-JP" altLang="en-US" sz="900" dirty="0"/>
              </a:p>
            </p:txBody>
          </p:sp>
          <p:sp>
            <p:nvSpPr>
              <p:cNvPr id="217" name="テキスト ボックス 216"/>
              <p:cNvSpPr txBox="1"/>
              <p:nvPr/>
            </p:nvSpPr>
            <p:spPr>
              <a:xfrm>
                <a:off x="6532264" y="2301048"/>
                <a:ext cx="205027" cy="230832"/>
              </a:xfrm>
              <a:prstGeom prst="rect">
                <a:avLst/>
              </a:prstGeom>
              <a:noFill/>
            </p:spPr>
            <p:txBody>
              <a:bodyPr wrap="square" rtlCol="0">
                <a:spAutoFit/>
              </a:bodyPr>
              <a:lstStyle/>
              <a:p>
                <a:r>
                  <a:rPr kumimoji="1" lang="en-US" altLang="ja-JP" sz="900" dirty="0" smtClean="0"/>
                  <a:t>θ</a:t>
                </a:r>
                <a:endParaRPr kumimoji="1" lang="ja-JP" altLang="en-US" sz="900" dirty="0"/>
              </a:p>
            </p:txBody>
          </p:sp>
          <p:cxnSp>
            <p:nvCxnSpPr>
              <p:cNvPr id="220" name="直線矢印コネクタ 219"/>
              <p:cNvCxnSpPr/>
              <p:nvPr/>
            </p:nvCxnSpPr>
            <p:spPr>
              <a:xfrm>
                <a:off x="6400524" y="2624338"/>
                <a:ext cx="0" cy="317817"/>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24" name="テキスト ボックス 223"/>
              <p:cNvSpPr txBox="1"/>
              <p:nvPr/>
            </p:nvSpPr>
            <p:spPr>
              <a:xfrm>
                <a:off x="6160926" y="2667830"/>
                <a:ext cx="205027" cy="230832"/>
              </a:xfrm>
              <a:prstGeom prst="rect">
                <a:avLst/>
              </a:prstGeom>
              <a:noFill/>
            </p:spPr>
            <p:txBody>
              <a:bodyPr wrap="square" rtlCol="0">
                <a:spAutoFit/>
              </a:bodyPr>
              <a:lstStyle/>
              <a:p>
                <a:r>
                  <a:rPr kumimoji="1" lang="en-US" altLang="ja-JP" sz="900" dirty="0" smtClean="0"/>
                  <a:t>h</a:t>
                </a:r>
                <a:endParaRPr kumimoji="1" lang="ja-JP" altLang="en-US" sz="900" dirty="0"/>
              </a:p>
            </p:txBody>
          </p:sp>
          <p:sp>
            <p:nvSpPr>
              <p:cNvPr id="225" name="テキスト ボックス 224"/>
              <p:cNvSpPr txBox="1"/>
              <p:nvPr/>
            </p:nvSpPr>
            <p:spPr>
              <a:xfrm>
                <a:off x="6761403" y="2768427"/>
                <a:ext cx="205027" cy="230832"/>
              </a:xfrm>
              <a:prstGeom prst="rect">
                <a:avLst/>
              </a:prstGeom>
              <a:noFill/>
            </p:spPr>
            <p:txBody>
              <a:bodyPr wrap="square" rtlCol="0">
                <a:spAutoFit/>
              </a:bodyPr>
              <a:lstStyle/>
              <a:p>
                <a:r>
                  <a:rPr kumimoji="1" lang="en-US" altLang="ja-JP" sz="900" dirty="0" smtClean="0"/>
                  <a:t>θ</a:t>
                </a:r>
                <a:endParaRPr kumimoji="1" lang="ja-JP" altLang="en-US" sz="900" dirty="0"/>
              </a:p>
            </p:txBody>
          </p:sp>
        </p:grpSp>
        <p:sp>
          <p:nvSpPr>
            <p:cNvPr id="185" name="テキスト ボックス 184"/>
            <p:cNvSpPr txBox="1"/>
            <p:nvPr/>
          </p:nvSpPr>
          <p:spPr>
            <a:xfrm>
              <a:off x="7679551" y="1869360"/>
              <a:ext cx="1822194" cy="553998"/>
            </a:xfrm>
            <a:prstGeom prst="rect">
              <a:avLst/>
            </a:prstGeom>
            <a:noFill/>
          </p:spPr>
          <p:txBody>
            <a:bodyPr wrap="square" rtlCol="0">
              <a:spAutoFit/>
            </a:bodyPr>
            <a:lstStyle/>
            <a:p>
              <a:r>
                <a:rPr lang="en-US" altLang="ja-JP" sz="1000" dirty="0" smtClean="0"/>
                <a:t>θ</a:t>
              </a:r>
              <a:r>
                <a:rPr lang="ja-JP" altLang="en-US" sz="1000" dirty="0" smtClean="0"/>
                <a:t>･</a:t>
              </a:r>
              <a:r>
                <a:rPr lang="ja-JP" altLang="en-US" sz="1000" dirty="0"/>
                <a:t>･</a:t>
              </a:r>
              <a:r>
                <a:rPr lang="ja-JP" altLang="en-US" sz="1000" dirty="0" smtClean="0"/>
                <a:t>･ステアリング角度</a:t>
              </a:r>
              <a:endParaRPr lang="en-US" altLang="ja-JP" sz="1000" dirty="0" smtClean="0"/>
            </a:p>
            <a:p>
              <a:r>
                <a:rPr lang="en-US" altLang="ja-JP" sz="1000" dirty="0" smtClean="0"/>
                <a:t>w</a:t>
              </a:r>
              <a:r>
                <a:rPr lang="ja-JP" altLang="en-US" sz="1000" dirty="0" smtClean="0"/>
                <a:t>･･･後輪と後輪との距離</a:t>
              </a:r>
              <a:endParaRPr lang="en-US" altLang="ja-JP" sz="1000" dirty="0" smtClean="0"/>
            </a:p>
            <a:p>
              <a:r>
                <a:rPr lang="en-US" altLang="ja-JP" sz="1000" dirty="0" smtClean="0"/>
                <a:t>h</a:t>
              </a:r>
              <a:r>
                <a:rPr lang="ja-JP" altLang="en-US" sz="1000" dirty="0"/>
                <a:t>･･･前輪から後輪までの</a:t>
              </a:r>
              <a:r>
                <a:rPr lang="ja-JP" altLang="en-US" sz="1000" dirty="0" smtClean="0"/>
                <a:t>距離</a:t>
              </a:r>
              <a:endParaRPr lang="en-US" altLang="ja-JP" sz="1000" dirty="0"/>
            </a:p>
          </p:txBody>
        </p:sp>
        <p:sp>
          <p:nvSpPr>
            <p:cNvPr id="230" name="テキスト ボックス 229"/>
            <p:cNvSpPr txBox="1"/>
            <p:nvPr/>
          </p:nvSpPr>
          <p:spPr>
            <a:xfrm>
              <a:off x="7960473" y="3155469"/>
              <a:ext cx="481222" cy="230832"/>
            </a:xfrm>
            <a:prstGeom prst="rect">
              <a:avLst/>
            </a:prstGeom>
            <a:noFill/>
          </p:spPr>
          <p:txBody>
            <a:bodyPr wrap="none" rtlCol="0">
              <a:spAutoFit/>
            </a:bodyPr>
            <a:lstStyle/>
            <a:p>
              <a:r>
                <a:rPr lang="ja-JP" altLang="en-US" sz="900" dirty="0"/>
                <a:t>よって</a:t>
              </a:r>
              <a:endParaRPr kumimoji="1" lang="ja-JP" altLang="en-US" sz="900" dirty="0"/>
            </a:p>
          </p:txBody>
        </p:sp>
      </p:grpSp>
      <p:sp>
        <p:nvSpPr>
          <p:cNvPr id="1028" name="円/楕円 1027"/>
          <p:cNvSpPr/>
          <p:nvPr/>
        </p:nvSpPr>
        <p:spPr>
          <a:xfrm>
            <a:off x="6889444" y="3589965"/>
            <a:ext cx="527222" cy="52722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5" name="円/楕円 654"/>
          <p:cNvSpPr/>
          <p:nvPr/>
        </p:nvSpPr>
        <p:spPr>
          <a:xfrm>
            <a:off x="7786827" y="3594719"/>
            <a:ext cx="527222" cy="52722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9" name="環状矢印 1028"/>
          <p:cNvSpPr/>
          <p:nvPr/>
        </p:nvSpPr>
        <p:spPr>
          <a:xfrm flipH="1">
            <a:off x="6711451" y="3411804"/>
            <a:ext cx="880025" cy="885568"/>
          </a:xfrm>
          <a:prstGeom prst="circularArrow">
            <a:avLst>
              <a:gd name="adj1" fmla="val 4216"/>
              <a:gd name="adj2" fmla="val 1921542"/>
              <a:gd name="adj3" fmla="val 13671774"/>
              <a:gd name="adj4" fmla="val 16113886"/>
              <a:gd name="adj5" fmla="val 16852"/>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2" name="環状矢印 681"/>
          <p:cNvSpPr/>
          <p:nvPr/>
        </p:nvSpPr>
        <p:spPr>
          <a:xfrm rot="16200000" flipH="1">
            <a:off x="7633154" y="3338958"/>
            <a:ext cx="939698" cy="1200246"/>
          </a:xfrm>
          <a:prstGeom prst="circularArrow">
            <a:avLst>
              <a:gd name="adj1" fmla="val 4515"/>
              <a:gd name="adj2" fmla="val 1142319"/>
              <a:gd name="adj3" fmla="val 14652872"/>
              <a:gd name="adj4" fmla="val 10844014"/>
              <a:gd name="adj5" fmla="val 919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0" name="テキスト ボックス 1029"/>
          <p:cNvSpPr txBox="1"/>
          <p:nvPr/>
        </p:nvSpPr>
        <p:spPr>
          <a:xfrm>
            <a:off x="6871839" y="3770622"/>
            <a:ext cx="569387" cy="184666"/>
          </a:xfrm>
          <a:prstGeom prst="rect">
            <a:avLst/>
          </a:prstGeom>
          <a:noFill/>
        </p:spPr>
        <p:txBody>
          <a:bodyPr wrap="none" rtlCol="0">
            <a:spAutoFit/>
          </a:bodyPr>
          <a:lstStyle/>
          <a:p>
            <a:r>
              <a:rPr kumimoji="1" lang="ja-JP" altLang="en-US" sz="600" dirty="0" smtClean="0"/>
              <a:t>差動制御有</a:t>
            </a:r>
            <a:endParaRPr kumimoji="1" lang="ja-JP" altLang="en-US" sz="600" dirty="0"/>
          </a:p>
        </p:txBody>
      </p:sp>
      <p:sp>
        <p:nvSpPr>
          <p:cNvPr id="1031" name="テキスト ボックス 1030"/>
          <p:cNvSpPr txBox="1"/>
          <p:nvPr/>
        </p:nvSpPr>
        <p:spPr>
          <a:xfrm>
            <a:off x="7776305" y="3774640"/>
            <a:ext cx="569387" cy="184666"/>
          </a:xfrm>
          <a:prstGeom prst="rect">
            <a:avLst/>
          </a:prstGeom>
          <a:noFill/>
        </p:spPr>
        <p:txBody>
          <a:bodyPr wrap="none" rtlCol="0">
            <a:spAutoFit/>
          </a:bodyPr>
          <a:lstStyle/>
          <a:p>
            <a:r>
              <a:rPr kumimoji="1" lang="ja-JP" altLang="en-US" sz="600" dirty="0" smtClean="0"/>
              <a:t>差動制御無</a:t>
            </a:r>
            <a:endParaRPr kumimoji="1" lang="ja-JP" altLang="en-US" sz="600" dirty="0"/>
          </a:p>
        </p:txBody>
      </p:sp>
      <p:sp>
        <p:nvSpPr>
          <p:cNvPr id="3" name="テキスト ボックス 2"/>
          <p:cNvSpPr txBox="1"/>
          <p:nvPr/>
        </p:nvSpPr>
        <p:spPr>
          <a:xfrm>
            <a:off x="9256383" y="1514638"/>
            <a:ext cx="748923" cy="261610"/>
          </a:xfrm>
          <a:prstGeom prst="rect">
            <a:avLst/>
          </a:prstGeom>
          <a:noFill/>
        </p:spPr>
        <p:txBody>
          <a:bodyPr wrap="none" rtlCol="0">
            <a:spAutoFit/>
          </a:bodyPr>
          <a:lstStyle/>
          <a:p>
            <a:r>
              <a:rPr kumimoji="1" lang="ja-JP" altLang="en-US" sz="1100" dirty="0" smtClean="0"/>
              <a:t>算出方法</a:t>
            </a:r>
            <a:endParaRPr kumimoji="1" lang="ja-JP" altLang="en-US" sz="1100" dirty="0"/>
          </a:p>
        </p:txBody>
      </p:sp>
      <p:sp>
        <p:nvSpPr>
          <p:cNvPr id="404" name="テキスト ボックス 403"/>
          <p:cNvSpPr txBox="1"/>
          <p:nvPr/>
        </p:nvSpPr>
        <p:spPr>
          <a:xfrm>
            <a:off x="4486977" y="7270912"/>
            <a:ext cx="2980345" cy="1169551"/>
          </a:xfrm>
          <a:prstGeom prst="rect">
            <a:avLst/>
          </a:prstGeom>
          <a:noFill/>
        </p:spPr>
        <p:txBody>
          <a:bodyPr wrap="square" rtlCol="0">
            <a:spAutoFit/>
          </a:bodyPr>
          <a:lstStyle/>
          <a:p>
            <a:r>
              <a:rPr lang="ja-JP" altLang="en-US" sz="900" b="1" dirty="0">
                <a:solidFill>
                  <a:srgbClr val="00B050"/>
                </a:solidFill>
              </a:rPr>
              <a:t>目的</a:t>
            </a:r>
            <a:endParaRPr lang="en-US" altLang="ja-JP" sz="900" b="1" dirty="0">
              <a:solidFill>
                <a:srgbClr val="00B050"/>
              </a:solidFill>
            </a:endParaRPr>
          </a:p>
          <a:p>
            <a:pPr marL="108000" indent="-457200"/>
            <a:r>
              <a:rPr lang="ja-JP" altLang="en-US" sz="900" dirty="0" smtClean="0"/>
              <a:t>　ライントレース</a:t>
            </a:r>
            <a:r>
              <a:rPr lang="ja-JP" altLang="en-US" sz="900" dirty="0"/>
              <a:t>するためにライン上に復帰</a:t>
            </a:r>
            <a:r>
              <a:rPr lang="ja-JP" altLang="en-US" sz="900" dirty="0" smtClean="0"/>
              <a:t>したい。</a:t>
            </a:r>
            <a:endParaRPr kumimoji="1" lang="en-US" altLang="ja-JP" sz="900" dirty="0" smtClean="0"/>
          </a:p>
          <a:p>
            <a:pPr>
              <a:spcBef>
                <a:spcPts val="600"/>
              </a:spcBef>
            </a:pPr>
            <a:r>
              <a:rPr lang="ja-JP" altLang="en-US" sz="900" b="1" dirty="0">
                <a:solidFill>
                  <a:srgbClr val="C00000"/>
                </a:solidFill>
              </a:rPr>
              <a:t>実現</a:t>
            </a:r>
            <a:r>
              <a:rPr lang="ja-JP" altLang="en-US" sz="900" b="1" dirty="0" smtClean="0">
                <a:solidFill>
                  <a:srgbClr val="C00000"/>
                </a:solidFill>
              </a:rPr>
              <a:t>方法</a:t>
            </a:r>
            <a:r>
              <a:rPr lang="en-US" altLang="ja-JP" sz="900" b="1" dirty="0" smtClean="0">
                <a:solidFill>
                  <a:srgbClr val="C00000"/>
                </a:solidFill>
              </a:rPr>
              <a:t>1</a:t>
            </a:r>
            <a:r>
              <a:rPr lang="ja-JP" altLang="en-US" sz="900" b="1" dirty="0" smtClean="0">
                <a:solidFill>
                  <a:srgbClr val="C00000"/>
                </a:solidFill>
              </a:rPr>
              <a:t> </a:t>
            </a:r>
            <a:r>
              <a:rPr kumimoji="1" lang="ja-JP" altLang="en-US" sz="1000" b="1" dirty="0" smtClean="0"/>
              <a:t>機体がラインのどちら側にいるのか</a:t>
            </a:r>
            <a:r>
              <a:rPr lang="en-US" altLang="ja-JP" sz="1000" b="1" dirty="0" smtClean="0"/>
              <a:t/>
            </a:r>
            <a:br>
              <a:rPr lang="en-US" altLang="ja-JP" sz="1000" b="1" dirty="0" smtClean="0"/>
            </a:br>
            <a:r>
              <a:rPr lang="ja-JP" altLang="en-US" sz="1000" b="1" dirty="0" smtClean="0"/>
              <a:t>　　　　　　　　　　　</a:t>
            </a:r>
            <a:r>
              <a:rPr kumimoji="1" lang="ja-JP" altLang="en-US" sz="1000" b="1" dirty="0" smtClean="0">
                <a:solidFill>
                  <a:srgbClr val="C00000"/>
                </a:solidFill>
              </a:rPr>
              <a:t>わかっている</a:t>
            </a:r>
            <a:r>
              <a:rPr kumimoji="1" lang="ja-JP" altLang="en-US" sz="1000" b="1" dirty="0" smtClean="0"/>
              <a:t>場合</a:t>
            </a:r>
            <a:endParaRPr kumimoji="1" lang="en-US" altLang="ja-JP" sz="1000" b="1" dirty="0" smtClean="0"/>
          </a:p>
          <a:p>
            <a:r>
              <a:rPr lang="ja-JP" altLang="en-US" sz="900" dirty="0" smtClean="0"/>
              <a:t>　ラインの</a:t>
            </a:r>
            <a:r>
              <a:rPr lang="ja-JP" altLang="en-US" sz="900" dirty="0"/>
              <a:t>方向</a:t>
            </a:r>
            <a:r>
              <a:rPr lang="ja-JP" altLang="en-US" sz="900" dirty="0" smtClean="0"/>
              <a:t>に機体を向け、黒を検知するまで前進</a:t>
            </a:r>
            <a:r>
              <a:rPr lang="ja-JP" altLang="en-US" sz="900" dirty="0"/>
              <a:t>する</a:t>
            </a:r>
            <a:r>
              <a:rPr lang="ja-JP" altLang="en-US" sz="900" dirty="0" smtClean="0"/>
              <a:t>。そのまま</a:t>
            </a:r>
            <a:r>
              <a:rPr lang="en-US" altLang="ja-JP" sz="900" dirty="0" smtClean="0"/>
              <a:t>15cm</a:t>
            </a:r>
            <a:r>
              <a:rPr lang="ja-JP" altLang="en-US" sz="900" dirty="0" smtClean="0"/>
              <a:t>通り過ぎた後、ラインに平行になる</a:t>
            </a:r>
            <a:r>
              <a:rPr lang="ja-JP" altLang="en-US" sz="900" dirty="0"/>
              <a:t>位置</a:t>
            </a:r>
            <a:r>
              <a:rPr lang="ja-JP" altLang="en-US" sz="900" dirty="0" smtClean="0"/>
              <a:t>まで機体を旋回してラインに復帰する。</a:t>
            </a:r>
            <a:endParaRPr lang="en-US" altLang="ja-JP" sz="900" dirty="0" smtClean="0"/>
          </a:p>
        </p:txBody>
      </p:sp>
      <p:sp>
        <p:nvSpPr>
          <p:cNvPr id="10" name="テキスト ボックス 9"/>
          <p:cNvSpPr txBox="1"/>
          <p:nvPr/>
        </p:nvSpPr>
        <p:spPr>
          <a:xfrm>
            <a:off x="7566593" y="7669875"/>
            <a:ext cx="2975968" cy="584775"/>
          </a:xfrm>
          <a:prstGeom prst="rect">
            <a:avLst/>
          </a:prstGeom>
          <a:noFill/>
        </p:spPr>
        <p:txBody>
          <a:bodyPr wrap="square" lIns="0" tIns="0" rIns="0" bIns="0" rtlCol="0">
            <a:spAutoFit/>
          </a:bodyPr>
          <a:lstStyle/>
          <a:p>
            <a:r>
              <a:rPr lang="ja-JP" altLang="en-US" sz="900" b="1" dirty="0">
                <a:solidFill>
                  <a:srgbClr val="C00000"/>
                </a:solidFill>
              </a:rPr>
              <a:t>実現</a:t>
            </a:r>
            <a:r>
              <a:rPr lang="ja-JP" altLang="en-US" sz="900" b="1" dirty="0" smtClean="0">
                <a:solidFill>
                  <a:srgbClr val="C00000"/>
                </a:solidFill>
              </a:rPr>
              <a:t>方法</a:t>
            </a:r>
            <a:r>
              <a:rPr lang="en-US" altLang="ja-JP" sz="900" b="1" dirty="0" smtClean="0">
                <a:solidFill>
                  <a:srgbClr val="C00000"/>
                </a:solidFill>
              </a:rPr>
              <a:t>2</a:t>
            </a:r>
            <a:r>
              <a:rPr lang="ja-JP" altLang="en-US" sz="900" dirty="0" smtClean="0"/>
              <a:t>　</a:t>
            </a:r>
            <a:r>
              <a:rPr lang="ja-JP" altLang="en-US" sz="1000" b="1" dirty="0" smtClean="0"/>
              <a:t>機体</a:t>
            </a:r>
            <a:r>
              <a:rPr lang="ja-JP" altLang="en-US" sz="1000" b="1" dirty="0"/>
              <a:t>がラインのどちら側にいるの</a:t>
            </a:r>
            <a:r>
              <a:rPr lang="ja-JP" altLang="en-US" sz="1000" b="1" dirty="0" smtClean="0"/>
              <a:t>か</a:t>
            </a:r>
            <a:r>
              <a:rPr lang="en-US" altLang="ja-JP" sz="1000" b="1" dirty="0"/>
              <a:t/>
            </a:r>
            <a:br>
              <a:rPr lang="en-US" altLang="ja-JP" sz="1000" b="1" dirty="0"/>
            </a:br>
            <a:r>
              <a:rPr lang="ja-JP" altLang="en-US" sz="1000" b="1" dirty="0" smtClean="0"/>
              <a:t>　　　　　　　　　　　　</a:t>
            </a:r>
            <a:r>
              <a:rPr lang="ja-JP" altLang="en-US" sz="1000" b="1" dirty="0" smtClean="0">
                <a:solidFill>
                  <a:srgbClr val="C00000"/>
                </a:solidFill>
              </a:rPr>
              <a:t>わからない</a:t>
            </a:r>
            <a:r>
              <a:rPr lang="ja-JP" altLang="en-US" sz="1000" b="1" dirty="0"/>
              <a:t>場合</a:t>
            </a:r>
            <a:endParaRPr lang="en-US" altLang="ja-JP" sz="1000" b="1" dirty="0"/>
          </a:p>
          <a:p>
            <a:r>
              <a:rPr lang="ja-JP" altLang="en-US" sz="900" dirty="0" smtClean="0"/>
              <a:t>　前輪</a:t>
            </a:r>
            <a:r>
              <a:rPr lang="ja-JP" altLang="en-US" sz="900" dirty="0"/>
              <a:t>を横に向け、黒を検知する</a:t>
            </a:r>
            <a:r>
              <a:rPr lang="ja-JP" altLang="en-US" sz="900" dirty="0" smtClean="0"/>
              <a:t>まで左右に旋回し、</a:t>
            </a:r>
            <a:r>
              <a:rPr lang="en-US" altLang="ja-JP" sz="900" dirty="0" smtClean="0"/>
              <a:t>15cm</a:t>
            </a:r>
            <a:r>
              <a:rPr lang="ja-JP" altLang="en-US" sz="900" dirty="0"/>
              <a:t>通り過ぎて、ラインに平行になる位置まで旋回して復帰する。</a:t>
            </a:r>
            <a:endParaRPr lang="en-US" altLang="ja-JP" sz="900" dirty="0"/>
          </a:p>
        </p:txBody>
      </p:sp>
      <p:grpSp>
        <p:nvGrpSpPr>
          <p:cNvPr id="783" name="グループ化 782"/>
          <p:cNvGrpSpPr/>
          <p:nvPr/>
        </p:nvGrpSpPr>
        <p:grpSpPr>
          <a:xfrm rot="5400000">
            <a:off x="7638039" y="8750053"/>
            <a:ext cx="675682" cy="395517"/>
            <a:chOff x="-224554" y="126101"/>
            <a:chExt cx="6856974" cy="2731496"/>
          </a:xfrm>
        </p:grpSpPr>
        <p:grpSp>
          <p:nvGrpSpPr>
            <p:cNvPr id="784" name="グループ化 783"/>
            <p:cNvGrpSpPr/>
            <p:nvPr/>
          </p:nvGrpSpPr>
          <p:grpSpPr>
            <a:xfrm rot="16200000">
              <a:off x="1719446" y="-1817899"/>
              <a:ext cx="2731496" cy="6619495"/>
              <a:chOff x="1263335" y="-124691"/>
              <a:chExt cx="2731496" cy="6722339"/>
            </a:xfrm>
          </p:grpSpPr>
          <p:sp>
            <p:nvSpPr>
              <p:cNvPr id="787" name="角丸四角形 786"/>
              <p:cNvSpPr/>
              <p:nvPr/>
            </p:nvSpPr>
            <p:spPr>
              <a:xfrm>
                <a:off x="2151672" y="203758"/>
                <a:ext cx="962391" cy="186529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8" name="角丸四角形 787"/>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9" name="角丸四角形 788"/>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0" name="角丸四角形 789"/>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1" name="片側の 2 つの角を切り取った四角形 790"/>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2" name="片側の 2 つの角を切り取った四角形 791"/>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3" name="正方形/長方形 792"/>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4" name="正方形/長方形 793"/>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5" name="角丸四角形 794"/>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6" name="角丸四角形 795"/>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7" name="角丸四角形 796"/>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8" name="正方形/長方形 797"/>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9" name="1 つの角を丸めた四角形 798"/>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0" name="1 つの角を丸めた四角形 799"/>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1" name="1 つの角を丸めた四角形 800"/>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2" name="1 つの角を丸めた四角形 801"/>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03" name="グループ化 802"/>
              <p:cNvGrpSpPr/>
              <p:nvPr/>
            </p:nvGrpSpPr>
            <p:grpSpPr>
              <a:xfrm>
                <a:off x="2903119" y="2410131"/>
                <a:ext cx="629363" cy="629363"/>
                <a:chOff x="2911236" y="2165787"/>
                <a:chExt cx="863704" cy="863704"/>
              </a:xfrm>
            </p:grpSpPr>
            <p:sp>
              <p:nvSpPr>
                <p:cNvPr id="807" name="角丸四角形 806"/>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8" name="ブローチ 807"/>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04" name="角丸四角形 803"/>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5" name="角丸四角形 804"/>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6" name="角丸四角形 805"/>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5" name="円/楕円 784"/>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6" name="弦 785"/>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09" name="直線コネクタ 808"/>
          <p:cNvCxnSpPr/>
          <p:nvPr/>
        </p:nvCxnSpPr>
        <p:spPr>
          <a:xfrm>
            <a:off x="8260428" y="8283231"/>
            <a:ext cx="0" cy="1067265"/>
          </a:xfrm>
          <a:prstGeom prst="line">
            <a:avLst/>
          </a:prstGeom>
          <a:ln w="3810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07" name="角丸四角形吹き出し 106"/>
          <p:cNvSpPr/>
          <p:nvPr/>
        </p:nvSpPr>
        <p:spPr>
          <a:xfrm>
            <a:off x="7835837" y="8298256"/>
            <a:ext cx="270855" cy="240408"/>
          </a:xfrm>
          <a:prstGeom prst="wedgeRound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rgbClr val="FF0000"/>
                </a:solidFill>
              </a:rPr>
              <a:t>？</a:t>
            </a:r>
            <a:endParaRPr kumimoji="1" lang="ja-JP" altLang="en-US" sz="2000" b="1" dirty="0">
              <a:solidFill>
                <a:srgbClr val="FF0000"/>
              </a:solidFill>
            </a:endParaRPr>
          </a:p>
        </p:txBody>
      </p:sp>
      <p:grpSp>
        <p:nvGrpSpPr>
          <p:cNvPr id="110" name="グループ化 109"/>
          <p:cNvGrpSpPr/>
          <p:nvPr/>
        </p:nvGrpSpPr>
        <p:grpSpPr>
          <a:xfrm>
            <a:off x="8965937" y="8741953"/>
            <a:ext cx="579561" cy="585121"/>
            <a:chOff x="12224704" y="7043981"/>
            <a:chExt cx="1057123" cy="1067265"/>
          </a:xfrm>
        </p:grpSpPr>
        <p:cxnSp>
          <p:nvCxnSpPr>
            <p:cNvPr id="838" name="直線コネクタ 837"/>
            <p:cNvCxnSpPr/>
            <p:nvPr/>
          </p:nvCxnSpPr>
          <p:spPr>
            <a:xfrm>
              <a:off x="12971658" y="7043981"/>
              <a:ext cx="0" cy="10672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2" name="グループ化 811"/>
            <p:cNvGrpSpPr/>
            <p:nvPr/>
          </p:nvGrpSpPr>
          <p:grpSpPr>
            <a:xfrm rot="8943926">
              <a:off x="12464210" y="7503041"/>
              <a:ext cx="675682" cy="395517"/>
              <a:chOff x="-224554" y="126101"/>
              <a:chExt cx="6856974" cy="2731496"/>
            </a:xfrm>
          </p:grpSpPr>
          <p:grpSp>
            <p:nvGrpSpPr>
              <p:cNvPr id="813" name="グループ化 812"/>
              <p:cNvGrpSpPr/>
              <p:nvPr/>
            </p:nvGrpSpPr>
            <p:grpSpPr>
              <a:xfrm rot="16200000">
                <a:off x="1719446" y="-1817899"/>
                <a:ext cx="2731496" cy="6619495"/>
                <a:chOff x="1263335" y="-124691"/>
                <a:chExt cx="2731496" cy="6722339"/>
              </a:xfrm>
            </p:grpSpPr>
            <p:sp>
              <p:nvSpPr>
                <p:cNvPr id="816" name="角丸四角形 815"/>
                <p:cNvSpPr/>
                <p:nvPr/>
              </p:nvSpPr>
              <p:spPr>
                <a:xfrm>
                  <a:off x="2151672" y="203758"/>
                  <a:ext cx="962391" cy="186529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7" name="角丸四角形 816"/>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8" name="角丸四角形 817"/>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9" name="角丸四角形 818"/>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0" name="片側の 2 つの角を切り取った四角形 819"/>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1" name="片側の 2 つの角を切り取った四角形 820"/>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2" name="正方形/長方形 821"/>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3" name="正方形/長方形 822"/>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4" name="角丸四角形 823"/>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5" name="角丸四角形 824"/>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6" name="角丸四角形 825"/>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7" name="正方形/長方形 826"/>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8" name="1 つの角を丸めた四角形 827"/>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9" name="1 つの角を丸めた四角形 828"/>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0" name="1 つの角を丸めた四角形 829"/>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1" name="1 つの角を丸めた四角形 830"/>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2" name="グループ化 831"/>
                <p:cNvGrpSpPr/>
                <p:nvPr/>
              </p:nvGrpSpPr>
              <p:grpSpPr>
                <a:xfrm>
                  <a:off x="2903119" y="2410131"/>
                  <a:ext cx="629363" cy="629363"/>
                  <a:chOff x="2911236" y="2165787"/>
                  <a:chExt cx="863704" cy="863704"/>
                </a:xfrm>
              </p:grpSpPr>
              <p:sp>
                <p:nvSpPr>
                  <p:cNvPr id="836" name="角丸四角形 835"/>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7" name="ブローチ 836"/>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33" name="角丸四角形 832"/>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4" name="角丸四角形 833"/>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5" name="角丸四角形 834"/>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14" name="円/楕円 813"/>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5" name="弦 814"/>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39" name="角丸四角形吹き出し 838"/>
            <p:cNvSpPr/>
            <p:nvPr/>
          </p:nvSpPr>
          <p:spPr>
            <a:xfrm>
              <a:off x="13010972" y="7178757"/>
              <a:ext cx="270855" cy="240408"/>
            </a:xfrm>
            <a:prstGeom prst="wedgeRound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rgbClr val="FF0000"/>
                  </a:solidFill>
                </a:rPr>
                <a:t>！</a:t>
              </a:r>
              <a:endParaRPr kumimoji="1" lang="ja-JP" altLang="en-US" sz="1200" b="1" dirty="0">
                <a:solidFill>
                  <a:srgbClr val="FF0000"/>
                </a:solidFill>
              </a:endParaRPr>
            </a:p>
          </p:txBody>
        </p:sp>
        <p:grpSp>
          <p:nvGrpSpPr>
            <p:cNvPr id="109" name="グループ化 108"/>
            <p:cNvGrpSpPr/>
            <p:nvPr/>
          </p:nvGrpSpPr>
          <p:grpSpPr>
            <a:xfrm rot="331614">
              <a:off x="12224704" y="7305885"/>
              <a:ext cx="616223" cy="631337"/>
              <a:chOff x="10803799" y="5836580"/>
              <a:chExt cx="616223" cy="631337"/>
            </a:xfrm>
          </p:grpSpPr>
          <p:sp>
            <p:nvSpPr>
              <p:cNvPr id="842" name="円弧 841"/>
              <p:cNvSpPr/>
              <p:nvPr/>
            </p:nvSpPr>
            <p:spPr>
              <a:xfrm rot="18294616">
                <a:off x="10796242" y="5844137"/>
                <a:ext cx="631337" cy="616223"/>
              </a:xfrm>
              <a:prstGeom prst="arc">
                <a:avLst>
                  <a:gd name="adj1" fmla="val 16200000"/>
                  <a:gd name="adj2" fmla="val 265730"/>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43" name="直線矢印コネクタ 842"/>
              <p:cNvCxnSpPr/>
              <p:nvPr/>
            </p:nvCxnSpPr>
            <p:spPr>
              <a:xfrm>
                <a:off x="11295596" y="5906425"/>
                <a:ext cx="71412" cy="3102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846" name="直線コネクタ 845"/>
          <p:cNvCxnSpPr/>
          <p:nvPr/>
        </p:nvCxnSpPr>
        <p:spPr>
          <a:xfrm>
            <a:off x="9916342" y="8760285"/>
            <a:ext cx="0" cy="5306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7" name="グループ化 846"/>
          <p:cNvGrpSpPr/>
          <p:nvPr/>
        </p:nvGrpSpPr>
        <p:grpSpPr>
          <a:xfrm rot="1817558">
            <a:off x="9791134" y="8969134"/>
            <a:ext cx="370438" cy="216840"/>
            <a:chOff x="-224554" y="126101"/>
            <a:chExt cx="6856974" cy="2731496"/>
          </a:xfrm>
        </p:grpSpPr>
        <p:grpSp>
          <p:nvGrpSpPr>
            <p:cNvPr id="852" name="グループ化 851"/>
            <p:cNvGrpSpPr/>
            <p:nvPr/>
          </p:nvGrpSpPr>
          <p:grpSpPr>
            <a:xfrm rot="16200000">
              <a:off x="1719446" y="-1817899"/>
              <a:ext cx="2731496" cy="6619495"/>
              <a:chOff x="1263335" y="-124691"/>
              <a:chExt cx="2731496" cy="6722339"/>
            </a:xfrm>
          </p:grpSpPr>
          <p:sp>
            <p:nvSpPr>
              <p:cNvPr id="855" name="角丸四角形 854"/>
              <p:cNvSpPr/>
              <p:nvPr/>
            </p:nvSpPr>
            <p:spPr>
              <a:xfrm>
                <a:off x="2151672" y="203758"/>
                <a:ext cx="962391" cy="186529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6" name="角丸四角形 855"/>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7" name="角丸四角形 856"/>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8" name="角丸四角形 857"/>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9" name="片側の 2 つの角を切り取った四角形 858"/>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0" name="片側の 2 つの角を切り取った四角形 859"/>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1" name="正方形/長方形 860"/>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2" name="正方形/長方形 861"/>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3" name="角丸四角形 862"/>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4" name="角丸四角形 863"/>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5" name="角丸四角形 864"/>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6" name="正方形/長方形 865"/>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7" name="1 つの角を丸めた四角形 866"/>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8" name="1 つの角を丸めた四角形 867"/>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9" name="1 つの角を丸めた四角形 868"/>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0" name="1 つの角を丸めた四角形 869"/>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1" name="グループ化 870"/>
              <p:cNvGrpSpPr/>
              <p:nvPr/>
            </p:nvGrpSpPr>
            <p:grpSpPr>
              <a:xfrm>
                <a:off x="2903119" y="2410131"/>
                <a:ext cx="629363" cy="629363"/>
                <a:chOff x="2911236" y="2165787"/>
                <a:chExt cx="863704" cy="863704"/>
              </a:xfrm>
            </p:grpSpPr>
            <p:sp>
              <p:nvSpPr>
                <p:cNvPr id="875" name="角丸四角形 874"/>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6" name="ブローチ 875"/>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2" name="角丸四角形 871"/>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3" name="角丸四角形 872"/>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4" name="角丸四角形 873"/>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3" name="円/楕円 852"/>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4" name="弦 853"/>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48" name="角丸四角形吹き出し 847"/>
          <p:cNvSpPr/>
          <p:nvPr/>
        </p:nvSpPr>
        <p:spPr>
          <a:xfrm>
            <a:off x="9722941" y="8814325"/>
            <a:ext cx="148495" cy="131802"/>
          </a:xfrm>
          <a:prstGeom prst="wedgeRoundRect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rgbClr val="FF0000"/>
                </a:solidFill>
              </a:rPr>
              <a:t>！</a:t>
            </a:r>
            <a:endParaRPr kumimoji="1" lang="ja-JP" altLang="en-US" sz="1200" b="1" dirty="0">
              <a:solidFill>
                <a:srgbClr val="FF0000"/>
              </a:solidFill>
            </a:endParaRPr>
          </a:p>
        </p:txBody>
      </p:sp>
      <p:grpSp>
        <p:nvGrpSpPr>
          <p:cNvPr id="849" name="グループ化 848"/>
          <p:cNvGrpSpPr/>
          <p:nvPr/>
        </p:nvGrpSpPr>
        <p:grpSpPr>
          <a:xfrm rot="21432985" flipH="1">
            <a:off x="9972139" y="8833551"/>
            <a:ext cx="382471" cy="346126"/>
            <a:chOff x="10803799" y="5836580"/>
            <a:chExt cx="616223" cy="631337"/>
          </a:xfrm>
        </p:grpSpPr>
        <p:sp>
          <p:nvSpPr>
            <p:cNvPr id="850" name="円弧 849"/>
            <p:cNvSpPr/>
            <p:nvPr/>
          </p:nvSpPr>
          <p:spPr>
            <a:xfrm rot="18294616">
              <a:off x="10796242" y="5844137"/>
              <a:ext cx="631337" cy="616223"/>
            </a:xfrm>
            <a:prstGeom prst="arc">
              <a:avLst>
                <a:gd name="adj1" fmla="val 16200000"/>
                <a:gd name="adj2" fmla="val 265730"/>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51" name="直線矢印コネクタ 850"/>
            <p:cNvCxnSpPr/>
            <p:nvPr/>
          </p:nvCxnSpPr>
          <p:spPr>
            <a:xfrm>
              <a:off x="11295596" y="5906425"/>
              <a:ext cx="71412" cy="3102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6" name="直線矢印コネクタ 185"/>
          <p:cNvCxnSpPr/>
          <p:nvPr/>
        </p:nvCxnSpPr>
        <p:spPr>
          <a:xfrm flipV="1">
            <a:off x="8405046" y="8982547"/>
            <a:ext cx="628620" cy="150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99" name="グループ化 1398"/>
          <p:cNvGrpSpPr/>
          <p:nvPr/>
        </p:nvGrpSpPr>
        <p:grpSpPr>
          <a:xfrm>
            <a:off x="4629884" y="8478043"/>
            <a:ext cx="2758962" cy="925993"/>
            <a:chOff x="10539646" y="5553561"/>
            <a:chExt cx="3011557" cy="1010772"/>
          </a:xfrm>
        </p:grpSpPr>
        <p:grpSp>
          <p:nvGrpSpPr>
            <p:cNvPr id="464" name="グループ化 463"/>
            <p:cNvGrpSpPr/>
            <p:nvPr/>
          </p:nvGrpSpPr>
          <p:grpSpPr>
            <a:xfrm rot="7960283">
              <a:off x="10588631" y="6111526"/>
              <a:ext cx="560280" cy="327965"/>
              <a:chOff x="-224554" y="126101"/>
              <a:chExt cx="6856974" cy="2731496"/>
            </a:xfrm>
          </p:grpSpPr>
          <p:grpSp>
            <p:nvGrpSpPr>
              <p:cNvPr id="465" name="グループ化 464"/>
              <p:cNvGrpSpPr/>
              <p:nvPr/>
            </p:nvGrpSpPr>
            <p:grpSpPr>
              <a:xfrm rot="16200000">
                <a:off x="1719446" y="-1817899"/>
                <a:ext cx="2731496" cy="6619495"/>
                <a:chOff x="1263335" y="-124691"/>
                <a:chExt cx="2731496" cy="6722339"/>
              </a:xfrm>
            </p:grpSpPr>
            <p:sp>
              <p:nvSpPr>
                <p:cNvPr id="468" name="角丸四角形 467"/>
                <p:cNvSpPr/>
                <p:nvPr/>
              </p:nvSpPr>
              <p:spPr>
                <a:xfrm>
                  <a:off x="2151672" y="203758"/>
                  <a:ext cx="962391" cy="186529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69" name="角丸四角形 468"/>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0" name="角丸四角形 469"/>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1" name="角丸四角形 470"/>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2" name="片側の 2 つの角を切り取った四角形 471"/>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3" name="片側の 2 つの角を切り取った四角形 472"/>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4" name="正方形/長方形 473"/>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5" name="正方形/長方形 474"/>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6" name="角丸四角形 475"/>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7" name="角丸四角形 476"/>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8" name="角丸四角形 477"/>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79" name="正方形/長方形 478"/>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0" name="1 つの角を丸めた四角形 479"/>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1" name="1 つの角を丸めた四角形 480"/>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2" name="1 つの角を丸めた四角形 481"/>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3" name="1 つの角を丸めた四角形 482"/>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484" name="グループ化 483"/>
                <p:cNvGrpSpPr/>
                <p:nvPr/>
              </p:nvGrpSpPr>
              <p:grpSpPr>
                <a:xfrm>
                  <a:off x="2903119" y="2410131"/>
                  <a:ext cx="629363" cy="629363"/>
                  <a:chOff x="2911236" y="2165787"/>
                  <a:chExt cx="863704" cy="863704"/>
                </a:xfrm>
              </p:grpSpPr>
              <p:sp>
                <p:nvSpPr>
                  <p:cNvPr id="488" name="角丸四角形 487"/>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9" name="ブローチ 488"/>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485" name="角丸四角形 484"/>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6" name="角丸四角形 485"/>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7" name="角丸四角形 486"/>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466" name="円/楕円 465"/>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67" name="弦 466"/>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cxnSp>
          <p:nvCxnSpPr>
            <p:cNvPr id="13" name="直線コネクタ 12"/>
            <p:cNvCxnSpPr/>
            <p:nvPr/>
          </p:nvCxnSpPr>
          <p:spPr>
            <a:xfrm>
              <a:off x="11161021" y="5672781"/>
              <a:ext cx="0" cy="8849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円弧 14"/>
            <p:cNvSpPr/>
            <p:nvPr/>
          </p:nvSpPr>
          <p:spPr>
            <a:xfrm rot="18294616">
              <a:off x="10533379" y="5896796"/>
              <a:ext cx="523509" cy="510976"/>
            </a:xfrm>
            <a:prstGeom prst="arc">
              <a:avLst>
                <a:gd name="adj1" fmla="val 16200000"/>
                <a:gd name="adj2" fmla="val 265730"/>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cxnSp>
          <p:nvCxnSpPr>
            <p:cNvPr id="36" name="直線矢印コネクタ 35"/>
            <p:cNvCxnSpPr/>
            <p:nvPr/>
          </p:nvCxnSpPr>
          <p:spPr>
            <a:xfrm>
              <a:off x="10947446" y="5948445"/>
              <a:ext cx="59215" cy="2572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3" name="直線コネクタ 522"/>
            <p:cNvCxnSpPr/>
            <p:nvPr/>
          </p:nvCxnSpPr>
          <p:spPr>
            <a:xfrm>
              <a:off x="12124639" y="5661941"/>
              <a:ext cx="0" cy="8706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7" name="グループ化 496"/>
            <p:cNvGrpSpPr/>
            <p:nvPr/>
          </p:nvGrpSpPr>
          <p:grpSpPr>
            <a:xfrm rot="7960283">
              <a:off x="11958696" y="5715537"/>
              <a:ext cx="551233" cy="322669"/>
              <a:chOff x="-224554" y="126101"/>
              <a:chExt cx="6856974" cy="2731496"/>
            </a:xfrm>
          </p:grpSpPr>
          <p:grpSp>
            <p:nvGrpSpPr>
              <p:cNvPr id="498" name="グループ化 497"/>
              <p:cNvGrpSpPr/>
              <p:nvPr/>
            </p:nvGrpSpPr>
            <p:grpSpPr>
              <a:xfrm rot="16200000">
                <a:off x="1719446" y="-1817899"/>
                <a:ext cx="2731496" cy="6619495"/>
                <a:chOff x="1263335" y="-124691"/>
                <a:chExt cx="2731496" cy="6722339"/>
              </a:xfrm>
            </p:grpSpPr>
            <p:sp>
              <p:nvSpPr>
                <p:cNvPr id="501" name="角丸四角形 500"/>
                <p:cNvSpPr/>
                <p:nvPr/>
              </p:nvSpPr>
              <p:spPr>
                <a:xfrm>
                  <a:off x="2151672" y="203758"/>
                  <a:ext cx="962391" cy="186529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2" name="角丸四角形 501"/>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3" name="角丸四角形 502"/>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4" name="角丸四角形 503"/>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5" name="片側の 2 つの角を切り取った四角形 504"/>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6" name="片側の 2 つの角を切り取った四角形 505"/>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7" name="正方形/長方形 506"/>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8" name="正方形/長方形 507"/>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9" name="角丸四角形 508"/>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10" name="角丸四角形 509"/>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11" name="角丸四角形 510"/>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12" name="正方形/長方形 511"/>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13" name="1 つの角を丸めた四角形 512"/>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14" name="1 つの角を丸めた四角形 513"/>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15" name="1 つの角を丸めた四角形 514"/>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16" name="1 つの角を丸めた四角形 515"/>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517" name="グループ化 516"/>
                <p:cNvGrpSpPr/>
                <p:nvPr/>
              </p:nvGrpSpPr>
              <p:grpSpPr>
                <a:xfrm>
                  <a:off x="2903119" y="2410131"/>
                  <a:ext cx="629363" cy="629363"/>
                  <a:chOff x="2911236" y="2165787"/>
                  <a:chExt cx="863704" cy="863704"/>
                </a:xfrm>
              </p:grpSpPr>
              <p:sp>
                <p:nvSpPr>
                  <p:cNvPr id="521" name="角丸四角形 520"/>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22" name="ブローチ 521"/>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518" name="角丸四角形 517"/>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19" name="角丸四角形 518"/>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20" name="角丸四角形 519"/>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499" name="円/楕円 498"/>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0" name="弦 499"/>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cxnSp>
          <p:nvCxnSpPr>
            <p:cNvPr id="106" name="直線矢印コネクタ 105"/>
            <p:cNvCxnSpPr/>
            <p:nvPr/>
          </p:nvCxnSpPr>
          <p:spPr>
            <a:xfrm flipV="1">
              <a:off x="11644859" y="6117604"/>
              <a:ext cx="382121" cy="34091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77" name="直線コネクタ 876"/>
            <p:cNvCxnSpPr/>
            <p:nvPr/>
          </p:nvCxnSpPr>
          <p:spPr>
            <a:xfrm>
              <a:off x="13162588" y="5817938"/>
              <a:ext cx="0" cy="6957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78" name="グループ化 877"/>
            <p:cNvGrpSpPr/>
            <p:nvPr/>
          </p:nvGrpSpPr>
          <p:grpSpPr>
            <a:xfrm rot="5400000">
              <a:off x="12883608" y="5949865"/>
              <a:ext cx="551233" cy="322669"/>
              <a:chOff x="-224554" y="126101"/>
              <a:chExt cx="6856974" cy="2731496"/>
            </a:xfrm>
          </p:grpSpPr>
          <p:grpSp>
            <p:nvGrpSpPr>
              <p:cNvPr id="879" name="グループ化 878"/>
              <p:cNvGrpSpPr/>
              <p:nvPr/>
            </p:nvGrpSpPr>
            <p:grpSpPr>
              <a:xfrm rot="16200000">
                <a:off x="1719446" y="-1817899"/>
                <a:ext cx="2731496" cy="6619495"/>
                <a:chOff x="1263335" y="-124691"/>
                <a:chExt cx="2731496" cy="6722339"/>
              </a:xfrm>
            </p:grpSpPr>
            <p:sp>
              <p:nvSpPr>
                <p:cNvPr id="882" name="角丸四角形 881"/>
                <p:cNvSpPr/>
                <p:nvPr/>
              </p:nvSpPr>
              <p:spPr>
                <a:xfrm rot="16200000">
                  <a:off x="1914788" y="511421"/>
                  <a:ext cx="1436150" cy="1249964"/>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3" name="角丸四角形 882"/>
                <p:cNvSpPr/>
                <p:nvPr/>
              </p:nvSpPr>
              <p:spPr>
                <a:xfrm>
                  <a:off x="2475059" y="-124691"/>
                  <a:ext cx="282780" cy="219374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4" name="角丸四角形 883"/>
                <p:cNvSpPr/>
                <p:nvPr/>
              </p:nvSpPr>
              <p:spPr>
                <a:xfrm>
                  <a:off x="2919360" y="1744149"/>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5" name="角丸四角形 884"/>
                <p:cNvSpPr/>
                <p:nvPr/>
              </p:nvSpPr>
              <p:spPr>
                <a:xfrm>
                  <a:off x="1977224" y="1745142"/>
                  <a:ext cx="299115" cy="174213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6" name="片側の 2 つの角を切り取った四角形 885"/>
                <p:cNvSpPr/>
                <p:nvPr/>
              </p:nvSpPr>
              <p:spPr>
                <a:xfrm>
                  <a:off x="1916901"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7" name="片側の 2 つの角を切り取った四角形 886"/>
                <p:cNvSpPr/>
                <p:nvPr/>
              </p:nvSpPr>
              <p:spPr>
                <a:xfrm>
                  <a:off x="2704399" y="892482"/>
                  <a:ext cx="558158" cy="262170"/>
                </a:xfrm>
                <a:prstGeom prst="snip2Same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8" name="正方形/長方形 887"/>
                <p:cNvSpPr/>
                <p:nvPr/>
              </p:nvSpPr>
              <p:spPr>
                <a:xfrm>
                  <a:off x="2976168" y="3741746"/>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9" name="正方形/長方形 888"/>
                <p:cNvSpPr/>
                <p:nvPr/>
              </p:nvSpPr>
              <p:spPr>
                <a:xfrm>
                  <a:off x="1717343" y="3742277"/>
                  <a:ext cx="558996" cy="217861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0" name="角丸四角形 889"/>
                <p:cNvSpPr/>
                <p:nvPr/>
              </p:nvSpPr>
              <p:spPr>
                <a:xfrm>
                  <a:off x="3697927" y="4743436"/>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1" name="角丸四角形 890"/>
                <p:cNvSpPr/>
                <p:nvPr/>
              </p:nvSpPr>
              <p:spPr>
                <a:xfrm>
                  <a:off x="1263335" y="4743437"/>
                  <a:ext cx="296904" cy="1854211"/>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2" name="角丸四角形 891"/>
                <p:cNvSpPr/>
                <p:nvPr/>
              </p:nvSpPr>
              <p:spPr>
                <a:xfrm rot="16200000">
                  <a:off x="1113349" y="3911366"/>
                  <a:ext cx="3034796" cy="130704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3" name="正方形/長方形 892"/>
                <p:cNvSpPr/>
                <p:nvPr/>
              </p:nvSpPr>
              <p:spPr>
                <a:xfrm>
                  <a:off x="1346613" y="1745673"/>
                  <a:ext cx="630611" cy="2265751"/>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4" name="1 つの角を丸めた四角形 893"/>
                <p:cNvSpPr/>
                <p:nvPr/>
              </p:nvSpPr>
              <p:spPr>
                <a:xfrm>
                  <a:off x="1263335" y="1745142"/>
                  <a:ext cx="85143"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5" name="1 つの角を丸めた四角形 894"/>
                <p:cNvSpPr/>
                <p:nvPr/>
              </p:nvSpPr>
              <p:spPr>
                <a:xfrm>
                  <a:off x="1987179" y="1745142"/>
                  <a:ext cx="83277" cy="664989"/>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6" name="1 つの角を丸めた四角形 895"/>
                <p:cNvSpPr/>
                <p:nvPr/>
              </p:nvSpPr>
              <p:spPr>
                <a:xfrm>
                  <a:off x="1567786"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7" name="1 つの角を丸めた四角形 896"/>
                <p:cNvSpPr/>
                <p:nvPr/>
              </p:nvSpPr>
              <p:spPr>
                <a:xfrm>
                  <a:off x="3532483" y="5166256"/>
                  <a:ext cx="146434" cy="754105"/>
                </a:xfrm>
                <a:prstGeom prst="snip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898" name="グループ化 897"/>
                <p:cNvGrpSpPr/>
                <p:nvPr/>
              </p:nvGrpSpPr>
              <p:grpSpPr>
                <a:xfrm>
                  <a:off x="2903119" y="2410131"/>
                  <a:ext cx="629363" cy="629363"/>
                  <a:chOff x="2911236" y="2165787"/>
                  <a:chExt cx="863704" cy="863704"/>
                </a:xfrm>
              </p:grpSpPr>
              <p:sp>
                <p:nvSpPr>
                  <p:cNvPr id="902" name="角丸四角形 901"/>
                  <p:cNvSpPr/>
                  <p:nvPr/>
                </p:nvSpPr>
                <p:spPr>
                  <a:xfrm>
                    <a:off x="2911236" y="2165787"/>
                    <a:ext cx="863704" cy="86370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03" name="ブローチ 902"/>
                  <p:cNvSpPr/>
                  <p:nvPr/>
                </p:nvSpPr>
                <p:spPr>
                  <a:xfrm>
                    <a:off x="3131797" y="2387050"/>
                    <a:ext cx="415210" cy="415210"/>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99" name="角丸四角形 898"/>
                <p:cNvSpPr/>
                <p:nvPr/>
              </p:nvSpPr>
              <p:spPr>
                <a:xfrm>
                  <a:off x="2276339" y="1995055"/>
                  <a:ext cx="626780" cy="1044439"/>
                </a:xfrm>
                <a:prstGeom prst="round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00" name="角丸四角形 899"/>
                <p:cNvSpPr/>
                <p:nvPr/>
              </p:nvSpPr>
              <p:spPr>
                <a:xfrm>
                  <a:off x="2195980" y="1427018"/>
                  <a:ext cx="787498" cy="5680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01" name="角丸四角形 900"/>
                <p:cNvSpPr/>
                <p:nvPr/>
              </p:nvSpPr>
              <p:spPr>
                <a:xfrm>
                  <a:off x="1763643" y="942620"/>
                  <a:ext cx="1652172" cy="594983"/>
                </a:xfrm>
                <a:prstGeom prst="round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80" name="円/楕円 879"/>
              <p:cNvSpPr/>
              <p:nvPr/>
            </p:nvSpPr>
            <p:spPr>
              <a:xfrm rot="20466538">
                <a:off x="5966471" y="1183279"/>
                <a:ext cx="603419" cy="630796"/>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1" name="弦 880"/>
              <p:cNvSpPr/>
              <p:nvPr/>
            </p:nvSpPr>
            <p:spPr>
              <a:xfrm rot="1211168">
                <a:off x="5903942" y="1145727"/>
                <a:ext cx="728478" cy="705900"/>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935" name="円弧 934"/>
            <p:cNvSpPr/>
            <p:nvPr/>
          </p:nvSpPr>
          <p:spPr>
            <a:xfrm rot="21054987">
              <a:off x="13004962" y="5787118"/>
              <a:ext cx="523509" cy="510976"/>
            </a:xfrm>
            <a:prstGeom prst="arc">
              <a:avLst>
                <a:gd name="adj1" fmla="val 16200000"/>
                <a:gd name="adj2" fmla="val 265730"/>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cxnSp>
          <p:nvCxnSpPr>
            <p:cNvPr id="1044" name="直線矢印コネクタ 1043"/>
            <p:cNvCxnSpPr>
              <a:stCxn id="935" idx="0"/>
            </p:cNvCxnSpPr>
            <p:nvPr/>
          </p:nvCxnSpPr>
          <p:spPr>
            <a:xfrm flipH="1">
              <a:off x="13145410" y="5790322"/>
              <a:ext cx="80971" cy="514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5" name="テキスト ボックス 194"/>
            <p:cNvSpPr txBox="1"/>
            <p:nvPr/>
          </p:nvSpPr>
          <p:spPr>
            <a:xfrm>
              <a:off x="11114702" y="5690488"/>
              <a:ext cx="756248" cy="335955"/>
            </a:xfrm>
            <a:prstGeom prst="rect">
              <a:avLst/>
            </a:prstGeom>
            <a:noFill/>
          </p:spPr>
          <p:txBody>
            <a:bodyPr wrap="none" rtlCol="0">
              <a:spAutoFit/>
            </a:bodyPr>
            <a:lstStyle/>
            <a:p>
              <a:r>
                <a:rPr kumimoji="1" lang="ja-JP" altLang="en-US" sz="700" dirty="0" smtClean="0"/>
                <a:t>①ライン側に</a:t>
              </a:r>
              <a:endParaRPr kumimoji="1" lang="en-US" altLang="ja-JP" sz="700" dirty="0" smtClean="0"/>
            </a:p>
            <a:p>
              <a:r>
                <a:rPr kumimoji="1" lang="ja-JP" altLang="en-US" sz="700" dirty="0" smtClean="0"/>
                <a:t>機体を向ける</a:t>
              </a:r>
              <a:endParaRPr kumimoji="1" lang="ja-JP" altLang="en-US" sz="700" dirty="0"/>
            </a:p>
          </p:txBody>
        </p:sp>
        <p:sp>
          <p:nvSpPr>
            <p:cNvPr id="196" name="テキスト ボックス 195"/>
            <p:cNvSpPr txBox="1"/>
            <p:nvPr/>
          </p:nvSpPr>
          <p:spPr>
            <a:xfrm>
              <a:off x="12083207" y="6110794"/>
              <a:ext cx="897979" cy="453539"/>
            </a:xfrm>
            <a:prstGeom prst="rect">
              <a:avLst/>
            </a:prstGeom>
            <a:noFill/>
          </p:spPr>
          <p:txBody>
            <a:bodyPr wrap="none" rtlCol="0">
              <a:spAutoFit/>
            </a:bodyPr>
            <a:lstStyle/>
            <a:p>
              <a:r>
                <a:rPr kumimoji="1" lang="ja-JP" altLang="en-US" sz="700" dirty="0" smtClean="0"/>
                <a:t>②前進しラインを</a:t>
              </a:r>
              <a:endParaRPr kumimoji="1" lang="en-US" altLang="ja-JP" sz="700" dirty="0" smtClean="0"/>
            </a:p>
            <a:p>
              <a:r>
                <a:rPr lang="ja-JP" altLang="en-US" sz="700" dirty="0" smtClean="0"/>
                <a:t>検知してから</a:t>
              </a:r>
              <a:endParaRPr lang="en-US" altLang="ja-JP" sz="700" dirty="0" smtClean="0"/>
            </a:p>
            <a:p>
              <a:r>
                <a:rPr lang="en-US" altLang="ja-JP" sz="700" dirty="0" smtClean="0"/>
                <a:t>15</a:t>
              </a:r>
              <a:r>
                <a:rPr kumimoji="1" lang="en-US" altLang="ja-JP" sz="700" dirty="0" smtClean="0"/>
                <a:t>cm</a:t>
              </a:r>
              <a:r>
                <a:rPr kumimoji="1" lang="ja-JP" altLang="en-US" sz="700" dirty="0" smtClean="0"/>
                <a:t>進む</a:t>
              </a:r>
              <a:endParaRPr kumimoji="1" lang="ja-JP" altLang="en-US" sz="700" dirty="0"/>
            </a:p>
          </p:txBody>
        </p:sp>
        <p:sp>
          <p:nvSpPr>
            <p:cNvPr id="197" name="テキスト ボックス 196"/>
            <p:cNvSpPr txBox="1"/>
            <p:nvPr/>
          </p:nvSpPr>
          <p:spPr>
            <a:xfrm>
              <a:off x="12579734" y="5553561"/>
              <a:ext cx="971469" cy="335955"/>
            </a:xfrm>
            <a:prstGeom prst="rect">
              <a:avLst/>
            </a:prstGeom>
            <a:noFill/>
          </p:spPr>
          <p:txBody>
            <a:bodyPr wrap="none" rtlCol="0">
              <a:spAutoFit/>
            </a:bodyPr>
            <a:lstStyle/>
            <a:p>
              <a:r>
                <a:rPr kumimoji="1" lang="ja-JP" altLang="en-US" sz="700" dirty="0" smtClean="0"/>
                <a:t>③旋回し、ラインに</a:t>
              </a:r>
              <a:endParaRPr kumimoji="1" lang="en-US" altLang="ja-JP" sz="700" dirty="0" smtClean="0"/>
            </a:p>
            <a:p>
              <a:r>
                <a:rPr lang="ja-JP" altLang="en-US" sz="700" dirty="0"/>
                <a:t>　</a:t>
              </a:r>
              <a:r>
                <a:rPr lang="ja-JP" altLang="en-US" sz="700" dirty="0" smtClean="0"/>
                <a:t>復帰する</a:t>
              </a:r>
              <a:endParaRPr kumimoji="1" lang="ja-JP" altLang="en-US" sz="700" dirty="0"/>
            </a:p>
          </p:txBody>
        </p:sp>
        <p:cxnSp>
          <p:nvCxnSpPr>
            <p:cNvPr id="199" name="直線矢印コネクタ 198"/>
            <p:cNvCxnSpPr/>
            <p:nvPr/>
          </p:nvCxnSpPr>
          <p:spPr>
            <a:xfrm>
              <a:off x="11339384" y="6196771"/>
              <a:ext cx="48015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0" name="直線矢印コネクタ 1119"/>
            <p:cNvCxnSpPr/>
            <p:nvPr/>
          </p:nvCxnSpPr>
          <p:spPr>
            <a:xfrm>
              <a:off x="12367657" y="6016424"/>
              <a:ext cx="48015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9" name="グループ化 718"/>
          <p:cNvGrpSpPr/>
          <p:nvPr/>
        </p:nvGrpSpPr>
        <p:grpSpPr>
          <a:xfrm>
            <a:off x="4560845" y="4178427"/>
            <a:ext cx="3158343" cy="400110"/>
            <a:chOff x="11475" y="4211693"/>
            <a:chExt cx="3158343" cy="400110"/>
          </a:xfrm>
        </p:grpSpPr>
        <p:grpSp>
          <p:nvGrpSpPr>
            <p:cNvPr id="720" name="グループ化 719"/>
            <p:cNvGrpSpPr/>
            <p:nvPr/>
          </p:nvGrpSpPr>
          <p:grpSpPr>
            <a:xfrm>
              <a:off x="11475" y="4226786"/>
              <a:ext cx="3158343" cy="384870"/>
              <a:chOff x="2197044" y="4214075"/>
              <a:chExt cx="3158343" cy="384870"/>
            </a:xfrm>
          </p:grpSpPr>
          <p:sp>
            <p:nvSpPr>
              <p:cNvPr id="722" name="対角する 2 つの角を切り取った四角形 721"/>
              <p:cNvSpPr/>
              <p:nvPr/>
            </p:nvSpPr>
            <p:spPr>
              <a:xfrm>
                <a:off x="2197044" y="4214075"/>
                <a:ext cx="3158343" cy="343675"/>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723" name="グループ化 722"/>
              <p:cNvGrpSpPr/>
              <p:nvPr/>
            </p:nvGrpSpPr>
            <p:grpSpPr>
              <a:xfrm rot="19320000">
                <a:off x="2225343" y="4244997"/>
                <a:ext cx="349773" cy="353948"/>
                <a:chOff x="3410739" y="446370"/>
                <a:chExt cx="607510" cy="603246"/>
              </a:xfrm>
            </p:grpSpPr>
            <p:sp>
              <p:nvSpPr>
                <p:cNvPr id="724" name="円/楕円 723"/>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25" name="円/楕円 724"/>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26" name="円/楕円 725"/>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721" name="テキスト ボックス 720"/>
            <p:cNvSpPr txBox="1"/>
            <p:nvPr/>
          </p:nvSpPr>
          <p:spPr>
            <a:xfrm>
              <a:off x="368495" y="4211693"/>
              <a:ext cx="2242922" cy="400110"/>
            </a:xfrm>
            <a:prstGeom prst="rect">
              <a:avLst/>
            </a:prstGeom>
            <a:noFill/>
          </p:spPr>
          <p:txBody>
            <a:bodyPr wrap="none" rtlCol="0">
              <a:spAutoFit/>
            </a:bodyPr>
            <a:lstStyle/>
            <a:p>
              <a:r>
                <a:rPr lang="ja-JP" altLang="en-US" sz="2000" dirty="0" smtClean="0"/>
                <a:t>バーコードリーダー</a:t>
              </a:r>
              <a:endParaRPr kumimoji="1" lang="en-US" altLang="ja-JP" sz="2000" dirty="0" smtClean="0"/>
            </a:p>
          </p:txBody>
        </p:sp>
      </p:grpSp>
      <p:sp>
        <p:nvSpPr>
          <p:cNvPr id="104" name="角丸四角形吹き出し 103"/>
          <p:cNvSpPr/>
          <p:nvPr/>
        </p:nvSpPr>
        <p:spPr>
          <a:xfrm>
            <a:off x="8119791" y="8529819"/>
            <a:ext cx="721317" cy="385849"/>
          </a:xfrm>
          <a:prstGeom prst="wedgeRoundRectCallout">
            <a:avLst>
              <a:gd name="adj1" fmla="val -63030"/>
              <a:gd name="adj2" fmla="val -241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72000" indent="-457200"/>
            <a:r>
              <a:rPr lang="ja-JP" altLang="en-US" sz="800" dirty="0">
                <a:solidFill>
                  <a:schemeClr val="tx1"/>
                </a:solidFill>
              </a:rPr>
              <a:t>　</a:t>
            </a:r>
            <a:r>
              <a:rPr lang="ja-JP" altLang="en-US" sz="800" dirty="0" smtClean="0">
                <a:solidFill>
                  <a:schemeClr val="tx1"/>
                </a:solidFill>
              </a:rPr>
              <a:t>ラインがどちら</a:t>
            </a:r>
            <a:r>
              <a:rPr lang="ja-JP" altLang="en-US" sz="800" dirty="0">
                <a:solidFill>
                  <a:schemeClr val="tx1"/>
                </a:solidFill>
              </a:rPr>
              <a:t>側</a:t>
            </a:r>
            <a:r>
              <a:rPr lang="ja-JP" altLang="en-US" sz="800" dirty="0" smtClean="0">
                <a:solidFill>
                  <a:schemeClr val="tx1"/>
                </a:solidFill>
              </a:rPr>
              <a:t>にある</a:t>
            </a:r>
            <a:r>
              <a:rPr lang="ja-JP" altLang="en-US" sz="800" dirty="0">
                <a:solidFill>
                  <a:schemeClr val="tx1"/>
                </a:solidFill>
              </a:rPr>
              <a:t>か</a:t>
            </a:r>
            <a:r>
              <a:rPr lang="ja-JP" altLang="en-US" sz="800" dirty="0" smtClean="0">
                <a:solidFill>
                  <a:schemeClr val="tx1"/>
                </a:solidFill>
              </a:rPr>
              <a:t>わからない</a:t>
            </a:r>
            <a:endParaRPr lang="ja-JP" altLang="en-US" sz="800" dirty="0">
              <a:solidFill>
                <a:schemeClr val="tx1"/>
              </a:solidFill>
            </a:endParaRPr>
          </a:p>
        </p:txBody>
      </p:sp>
      <p:sp>
        <p:nvSpPr>
          <p:cNvPr id="138" name="テキスト ボックス 137"/>
          <p:cNvSpPr txBox="1"/>
          <p:nvPr/>
        </p:nvSpPr>
        <p:spPr>
          <a:xfrm>
            <a:off x="9772752" y="9270507"/>
            <a:ext cx="530915" cy="184666"/>
          </a:xfrm>
          <a:prstGeom prst="rect">
            <a:avLst/>
          </a:prstGeom>
          <a:noFill/>
        </p:spPr>
        <p:txBody>
          <a:bodyPr wrap="none" rtlCol="0">
            <a:spAutoFit/>
          </a:bodyPr>
          <a:lstStyle/>
          <a:p>
            <a:r>
              <a:rPr lang="ja-JP" altLang="en-US" sz="600" dirty="0"/>
              <a:t>ライン</a:t>
            </a:r>
            <a:r>
              <a:rPr lang="ja-JP" altLang="en-US" sz="600" dirty="0" smtClean="0"/>
              <a:t>が左</a:t>
            </a:r>
            <a:endParaRPr kumimoji="1" lang="ja-JP" altLang="en-US" sz="600" dirty="0"/>
          </a:p>
        </p:txBody>
      </p:sp>
      <p:sp>
        <p:nvSpPr>
          <p:cNvPr id="145" name="テキスト ボックス 144"/>
          <p:cNvSpPr txBox="1"/>
          <p:nvPr/>
        </p:nvSpPr>
        <p:spPr>
          <a:xfrm>
            <a:off x="9071748" y="9284875"/>
            <a:ext cx="530915" cy="184666"/>
          </a:xfrm>
          <a:prstGeom prst="rect">
            <a:avLst/>
          </a:prstGeom>
          <a:noFill/>
        </p:spPr>
        <p:txBody>
          <a:bodyPr wrap="none" rtlCol="0">
            <a:spAutoFit/>
          </a:bodyPr>
          <a:lstStyle/>
          <a:p>
            <a:r>
              <a:rPr kumimoji="1" lang="ja-JP" altLang="en-US" sz="600" dirty="0" smtClean="0"/>
              <a:t>ラインが右</a:t>
            </a:r>
            <a:endParaRPr kumimoji="1" lang="ja-JP" altLang="en-US" sz="600" dirty="0"/>
          </a:p>
        </p:txBody>
      </p:sp>
      <p:sp>
        <p:nvSpPr>
          <p:cNvPr id="150" name="テキスト ボックス 149"/>
          <p:cNvSpPr txBox="1"/>
          <p:nvPr/>
        </p:nvSpPr>
        <p:spPr>
          <a:xfrm>
            <a:off x="4597065" y="4598918"/>
            <a:ext cx="3129062" cy="714042"/>
          </a:xfrm>
          <a:prstGeom prst="rect">
            <a:avLst/>
          </a:prstGeom>
          <a:noFill/>
        </p:spPr>
        <p:txBody>
          <a:bodyPr wrap="none" lIns="0" tIns="0" rIns="0" bIns="0" rtlCol="0">
            <a:spAutoFit/>
          </a:bodyPr>
          <a:lstStyle/>
          <a:p>
            <a:r>
              <a:rPr lang="ja-JP" altLang="en-US" sz="900" b="1" dirty="0">
                <a:solidFill>
                  <a:srgbClr val="00B050"/>
                </a:solidFill>
              </a:rPr>
              <a:t>目的</a:t>
            </a:r>
            <a:r>
              <a:rPr lang="ja-JP" altLang="en-US" sz="900" dirty="0"/>
              <a:t>　</a:t>
            </a:r>
            <a:r>
              <a:rPr lang="ja-JP" altLang="en-US" sz="900" dirty="0" smtClean="0"/>
              <a:t>　正確にバーコードを読み取りたい。</a:t>
            </a:r>
            <a:endParaRPr lang="en-US" altLang="ja-JP" sz="900" dirty="0" smtClean="0"/>
          </a:p>
          <a:p>
            <a:pPr>
              <a:spcBef>
                <a:spcPts val="600"/>
              </a:spcBef>
            </a:pPr>
            <a:r>
              <a:rPr lang="ja-JP" altLang="en-US" sz="900" b="1" dirty="0">
                <a:solidFill>
                  <a:srgbClr val="C00000"/>
                </a:solidFill>
              </a:rPr>
              <a:t>実現方法</a:t>
            </a:r>
            <a:endParaRPr lang="en-US" altLang="ja-JP" sz="900" b="1" dirty="0">
              <a:solidFill>
                <a:srgbClr val="C00000"/>
              </a:solidFill>
            </a:endParaRPr>
          </a:p>
          <a:p>
            <a:r>
              <a:rPr lang="ja-JP" altLang="en-US" sz="900" dirty="0"/>
              <a:t>　</a:t>
            </a:r>
            <a:r>
              <a:rPr lang="ja-JP" altLang="en-US" sz="900" dirty="0" smtClean="0"/>
              <a:t>①</a:t>
            </a:r>
            <a:r>
              <a:rPr lang="en-US" altLang="ja-JP" sz="900" dirty="0" smtClean="0"/>
              <a:t>30mm</a:t>
            </a:r>
            <a:r>
              <a:rPr lang="ja-JP" altLang="en-US" sz="900" dirty="0" smtClean="0"/>
              <a:t>間隔でバーコードの色を取得する。</a:t>
            </a:r>
            <a:endParaRPr lang="en-US" altLang="ja-JP" sz="900" dirty="0" smtClean="0"/>
          </a:p>
          <a:p>
            <a:r>
              <a:rPr lang="ja-JP" altLang="en-US" sz="900" dirty="0"/>
              <a:t>　</a:t>
            </a:r>
            <a:r>
              <a:rPr lang="ja-JP" altLang="en-US" sz="900" dirty="0" smtClean="0"/>
              <a:t>　これを</a:t>
            </a:r>
            <a:r>
              <a:rPr lang="en-US" altLang="ja-JP" sz="900" dirty="0" smtClean="0"/>
              <a:t>6mm</a:t>
            </a:r>
            <a:r>
              <a:rPr lang="ja-JP" altLang="en-US" sz="900" dirty="0" smtClean="0"/>
              <a:t>ずつずらして</a:t>
            </a:r>
            <a:r>
              <a:rPr lang="en-US" altLang="ja-JP" sz="900" dirty="0" smtClean="0"/>
              <a:t>5</a:t>
            </a:r>
            <a:r>
              <a:rPr lang="ja-JP" altLang="en-US" sz="900" dirty="0" smtClean="0"/>
              <a:t>パターン読み取る。</a:t>
            </a:r>
            <a:endParaRPr lang="en-US" altLang="ja-JP" sz="900" dirty="0" smtClean="0"/>
          </a:p>
          <a:p>
            <a:pPr>
              <a:lnSpc>
                <a:spcPct val="60000"/>
              </a:lnSpc>
            </a:pPr>
            <a:r>
              <a:rPr lang="ja-JP" altLang="en-US" sz="900" dirty="0"/>
              <a:t>　</a:t>
            </a:r>
            <a:r>
              <a:rPr lang="ja-JP" altLang="en-US" sz="900" dirty="0" smtClean="0"/>
              <a:t>　　　　　　</a:t>
            </a:r>
            <a:r>
              <a:rPr lang="en-US" altLang="ja-JP" sz="700" dirty="0" smtClean="0"/>
              <a:t>※</a:t>
            </a:r>
            <a:r>
              <a:rPr lang="ja-JP" altLang="en-US" sz="700" dirty="0" smtClean="0"/>
              <a:t>実装では、走行時に</a:t>
            </a:r>
            <a:r>
              <a:rPr lang="en-US" altLang="ja-JP" sz="700" dirty="0" smtClean="0"/>
              <a:t>6mm</a:t>
            </a:r>
            <a:r>
              <a:rPr lang="ja-JP" altLang="en-US" sz="700" dirty="0" smtClean="0"/>
              <a:t>間隔で色を取得し、下表のように並べる。</a:t>
            </a:r>
            <a:endParaRPr lang="ja-JP" altLang="en-US" sz="700" dirty="0"/>
          </a:p>
        </p:txBody>
      </p:sp>
      <p:graphicFrame>
        <p:nvGraphicFramePr>
          <p:cNvPr id="208" name="表 207"/>
          <p:cNvGraphicFramePr>
            <a:graphicFrameLocks noGrp="1"/>
          </p:cNvGraphicFramePr>
          <p:nvPr>
            <p:extLst/>
          </p:nvPr>
        </p:nvGraphicFramePr>
        <p:xfrm>
          <a:off x="4597067" y="6055683"/>
          <a:ext cx="2959573" cy="837198"/>
        </p:xfrm>
        <a:graphic>
          <a:graphicData uri="http://schemas.openxmlformats.org/drawingml/2006/table">
            <a:tbl>
              <a:tblPr firstRow="1" bandRow="1">
                <a:tableStyleId>{5C22544A-7EE6-4342-B048-85BDC9FD1C3A}</a:tableStyleId>
              </a:tblPr>
              <a:tblGrid>
                <a:gridCol w="215373"/>
                <a:gridCol w="274420"/>
                <a:gridCol w="274420"/>
                <a:gridCol w="274420"/>
                <a:gridCol w="274420"/>
                <a:gridCol w="274420"/>
                <a:gridCol w="274420"/>
                <a:gridCol w="274420"/>
                <a:gridCol w="274420"/>
                <a:gridCol w="274420"/>
                <a:gridCol w="274420"/>
              </a:tblGrid>
              <a:tr h="139533">
                <a:tc>
                  <a:txBody>
                    <a:bodyPr/>
                    <a:lstStyle/>
                    <a:p>
                      <a:pPr algn="ctr"/>
                      <a:endParaRPr kumimoji="1" lang="ja-JP" altLang="en-US" sz="7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0</a:t>
                      </a:r>
                      <a:endParaRPr kumimoji="1" lang="ja-JP" altLang="en-US" sz="7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1</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2</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3</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4</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5</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6</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7</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8</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en-US" altLang="ja-JP" sz="700" dirty="0" smtClean="0">
                          <a:solidFill>
                            <a:schemeClr val="tx1"/>
                          </a:solidFill>
                        </a:rPr>
                        <a:t>9</a:t>
                      </a:r>
                      <a:endParaRPr kumimoji="1" lang="ja-JP" altLang="en-US" sz="700" dirty="0">
                        <a:solidFill>
                          <a:schemeClr val="tx1"/>
                        </a:solidFill>
                      </a:endParaRPr>
                    </a:p>
                  </a:txBody>
                  <a:tcPr marL="0" marR="0" marT="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r h="139533">
                <a:tc>
                  <a:txBody>
                    <a:bodyPr/>
                    <a:lstStyle/>
                    <a:p>
                      <a:pPr algn="ctr"/>
                      <a:r>
                        <a:rPr kumimoji="1" lang="en-US" altLang="ja-JP" sz="700" dirty="0" smtClean="0">
                          <a:solidFill>
                            <a:srgbClr val="FF0000"/>
                          </a:solidFill>
                        </a:rPr>
                        <a:t>1</a:t>
                      </a:r>
                      <a:r>
                        <a:rPr kumimoji="1" lang="ja-JP" altLang="en-US" sz="700" dirty="0" smtClean="0">
                          <a:solidFill>
                            <a:srgbClr val="FF0000"/>
                          </a:solidFill>
                        </a:rPr>
                        <a:t>●</a:t>
                      </a:r>
                      <a:endParaRPr kumimoji="1" lang="ja-JP" altLang="en-US" sz="700" dirty="0">
                        <a:solidFill>
                          <a:srgbClr val="FF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r>
                        <a:rPr kumimoji="1" lang="ja-JP" altLang="en-US" sz="700" dirty="0" smtClean="0">
                          <a:solidFill>
                            <a:srgbClr val="C00000"/>
                          </a:solidFill>
                        </a:rPr>
                        <a:t>黒</a:t>
                      </a:r>
                      <a:endParaRPr kumimoji="1" lang="ja-JP" altLang="en-US" sz="700" dirty="0">
                        <a:solidFill>
                          <a:srgbClr val="C00000"/>
                        </a:solidFill>
                      </a:endParaRPr>
                    </a:p>
                  </a:txBody>
                  <a:tcPr marL="0" marR="0" marT="0" marB="0" anchor="ct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solidFill>
                      <a:srgbClr val="FFEBE1"/>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solidFill>
                      <a:srgbClr val="FFEBE1"/>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solidFill>
                      <a:srgbClr val="FFEBE1"/>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solidFill>
                      <a:srgbClr val="FFEBE1"/>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solidFill>
                      <a:srgbClr val="FFEBE1"/>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solidFill>
                      <a:srgbClr val="FFEBE1"/>
                    </a:solidFill>
                  </a:tcPr>
                </a:tc>
                <a:tc>
                  <a:txBody>
                    <a:bodyPr/>
                    <a:lstStyle/>
                    <a:p>
                      <a:pPr algn="ctr"/>
                      <a:r>
                        <a:rPr kumimoji="1" lang="ja-JP" altLang="en-US" sz="700" dirty="0" smtClean="0">
                          <a:solidFill>
                            <a:schemeClr val="tx1"/>
                          </a:solidFill>
                        </a:rPr>
                        <a:t>黒</a:t>
                      </a:r>
                      <a:endParaRPr kumimoji="1" lang="en-US" altLang="ja-JP" sz="700" dirty="0" smtClean="0">
                        <a:solidFill>
                          <a:schemeClr val="tx1"/>
                        </a:solidFill>
                      </a:endParaRPr>
                    </a:p>
                  </a:txBody>
                  <a:tcPr marL="0" marR="0" marT="0" marB="0" anchor="ctr">
                    <a:lnT w="6350" cap="flat" cmpd="sng" algn="ctr">
                      <a:solidFill>
                        <a:schemeClr val="tx1"/>
                      </a:solidFill>
                      <a:prstDash val="solid"/>
                      <a:round/>
                      <a:headEnd type="none" w="med" len="med"/>
                      <a:tailEnd type="none" w="med" len="med"/>
                    </a:lnT>
                    <a:solidFill>
                      <a:srgbClr val="FFEBE1"/>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solidFill>
                      <a:srgbClr val="FFEBE1"/>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T w="6350" cap="flat" cmpd="sng" algn="ctr">
                      <a:solidFill>
                        <a:schemeClr val="tx1"/>
                      </a:solidFill>
                      <a:prstDash val="solid"/>
                      <a:round/>
                      <a:headEnd type="none" w="med" len="med"/>
                      <a:tailEnd type="none" w="med" len="med"/>
                    </a:lnT>
                    <a:solidFill>
                      <a:srgbClr val="FFEBE1"/>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rgbClr val="FFEBE1"/>
                    </a:solidFill>
                  </a:tcPr>
                </a:tc>
              </a:tr>
              <a:tr h="139533">
                <a:tc>
                  <a:txBody>
                    <a:bodyPr/>
                    <a:lstStyle/>
                    <a:p>
                      <a:pPr algn="ctr"/>
                      <a:r>
                        <a:rPr kumimoji="1" lang="en-US" altLang="ja-JP" sz="700" dirty="0" smtClean="0">
                          <a:solidFill>
                            <a:srgbClr val="FFCC66"/>
                          </a:solidFill>
                        </a:rPr>
                        <a:t>2</a:t>
                      </a:r>
                      <a:r>
                        <a:rPr kumimoji="1" lang="ja-JP" altLang="en-US" sz="700" dirty="0" smtClean="0">
                          <a:solidFill>
                            <a:srgbClr val="FFCC66"/>
                          </a:solidFill>
                        </a:rPr>
                        <a:t>●</a:t>
                      </a:r>
                      <a:endParaRPr kumimoji="1" lang="en-US" altLang="ja-JP" sz="700" dirty="0" smtClean="0">
                        <a:solidFill>
                          <a:srgbClr val="FFCC66"/>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solidFill>
                      <a:srgbClr val="FFF0BE"/>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FFF0BE"/>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solidFill>
                      <a:srgbClr val="FFF0BE"/>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FFF0BE"/>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solidFill>
                      <a:srgbClr val="FFF0BE"/>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solidFill>
                      <a:srgbClr val="FFF0BE"/>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FFF0BE"/>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FFF0BE"/>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FFF0BE"/>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R w="6350" cap="flat" cmpd="sng" algn="ctr">
                      <a:solidFill>
                        <a:schemeClr val="tx1"/>
                      </a:solidFill>
                      <a:prstDash val="solid"/>
                      <a:round/>
                      <a:headEnd type="none" w="med" len="med"/>
                      <a:tailEnd type="none" w="med" len="med"/>
                    </a:lnR>
                    <a:solidFill>
                      <a:srgbClr val="FFF0BE"/>
                    </a:solidFill>
                  </a:tcPr>
                </a:tc>
              </a:tr>
              <a:tr h="139533">
                <a:tc>
                  <a:txBody>
                    <a:bodyPr/>
                    <a:lstStyle/>
                    <a:p>
                      <a:pPr algn="ctr"/>
                      <a:r>
                        <a:rPr kumimoji="1" lang="en-US" altLang="ja-JP" sz="700" dirty="0" smtClean="0">
                          <a:solidFill>
                            <a:srgbClr val="00B050"/>
                          </a:solidFill>
                        </a:rPr>
                        <a:t>3</a:t>
                      </a:r>
                      <a:r>
                        <a:rPr kumimoji="1" lang="ja-JP" altLang="en-US" sz="700" dirty="0" smtClean="0">
                          <a:solidFill>
                            <a:srgbClr val="00B050"/>
                          </a:solidFill>
                        </a:rPr>
                        <a:t>●</a:t>
                      </a:r>
                      <a:endParaRPr kumimoji="1" lang="ja-JP" altLang="en-US" sz="700" dirty="0">
                        <a:solidFill>
                          <a:srgbClr val="00B05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solidFill>
                      <a:srgbClr val="DEF0C8"/>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DEF0C8"/>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solidFill>
                      <a:srgbClr val="DEF0C8"/>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DEF0C8"/>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solidFill>
                      <a:srgbClr val="DEF0C8"/>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solidFill>
                      <a:srgbClr val="DEF0C8"/>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DEF0C8"/>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DEF0C8"/>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rgbClr val="DEF0C8"/>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R w="6350" cap="flat" cmpd="sng" algn="ctr">
                      <a:solidFill>
                        <a:schemeClr val="tx1"/>
                      </a:solidFill>
                      <a:prstDash val="solid"/>
                      <a:round/>
                      <a:headEnd type="none" w="med" len="med"/>
                      <a:tailEnd type="none" w="med" len="med"/>
                    </a:lnR>
                    <a:solidFill>
                      <a:srgbClr val="DEF0C8"/>
                    </a:solidFill>
                  </a:tcPr>
                </a:tc>
              </a:tr>
              <a:tr h="139533">
                <a:tc>
                  <a:txBody>
                    <a:bodyPr/>
                    <a:lstStyle/>
                    <a:p>
                      <a:pPr algn="ctr"/>
                      <a:r>
                        <a:rPr kumimoji="1" lang="en-US" altLang="ja-JP" sz="700" dirty="0" smtClean="0">
                          <a:solidFill>
                            <a:srgbClr val="00B0F0"/>
                          </a:solidFill>
                        </a:rPr>
                        <a:t>4</a:t>
                      </a:r>
                      <a:r>
                        <a:rPr kumimoji="1" lang="ja-JP" altLang="en-US" sz="700" dirty="0" smtClean="0">
                          <a:solidFill>
                            <a:srgbClr val="00B0F0"/>
                          </a:solidFill>
                        </a:rPr>
                        <a:t>●</a:t>
                      </a:r>
                      <a:endParaRPr kumimoji="1" lang="ja-JP" altLang="en-US" sz="700" dirty="0">
                        <a:solidFill>
                          <a:srgbClr val="00B0F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chemeClr val="accent1">
                        <a:lumMod val="20000"/>
                        <a:lumOff val="80000"/>
                      </a:schemeClr>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solidFill>
                      <a:schemeClr val="accent1">
                        <a:lumMod val="20000"/>
                        <a:lumOff val="80000"/>
                      </a:schemeClr>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chemeClr val="accent1">
                        <a:lumMod val="20000"/>
                        <a:lumOff val="80000"/>
                      </a:schemeClr>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solidFill>
                      <a:schemeClr val="accent1">
                        <a:lumMod val="20000"/>
                        <a:lumOff val="80000"/>
                      </a:schemeClr>
                    </a:solidFill>
                  </a:tcPr>
                </a:tc>
                <a:tc>
                  <a:txBody>
                    <a:bodyPr/>
                    <a:lstStyle/>
                    <a:p>
                      <a:pPr algn="ctr"/>
                      <a:r>
                        <a:rPr kumimoji="1" lang="ja-JP" altLang="en-US" sz="700" dirty="0" smtClean="0">
                          <a:solidFill>
                            <a:srgbClr val="C00000"/>
                          </a:solidFill>
                        </a:rPr>
                        <a:t>黒</a:t>
                      </a:r>
                      <a:endParaRPr kumimoji="1" lang="ja-JP" altLang="en-US" sz="700" dirty="0">
                        <a:solidFill>
                          <a:srgbClr val="C00000"/>
                        </a:solidFill>
                      </a:endParaRPr>
                    </a:p>
                  </a:txBody>
                  <a:tcPr marL="0" marR="0" marT="0" marB="0" anchor="ctr">
                    <a:solidFill>
                      <a:schemeClr val="accent1">
                        <a:lumMod val="20000"/>
                        <a:lumOff val="80000"/>
                      </a:schemeClr>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chemeClr val="accent1">
                        <a:lumMod val="20000"/>
                        <a:lumOff val="80000"/>
                      </a:schemeClr>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chemeClr val="accent1">
                        <a:lumMod val="20000"/>
                        <a:lumOff val="80000"/>
                      </a:schemeClr>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solidFill>
                      <a:schemeClr val="accent1">
                        <a:lumMod val="20000"/>
                        <a:lumOff val="80000"/>
                      </a:schemeClr>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R w="6350" cap="flat" cmpd="sng" algn="ctr">
                      <a:solidFill>
                        <a:schemeClr val="tx1"/>
                      </a:solidFill>
                      <a:prstDash val="solid"/>
                      <a:round/>
                      <a:headEnd type="none" w="med" len="med"/>
                      <a:tailEnd type="none" w="med" len="med"/>
                    </a:lnR>
                    <a:solidFill>
                      <a:schemeClr val="accent1">
                        <a:lumMod val="20000"/>
                        <a:lumOff val="80000"/>
                      </a:schemeClr>
                    </a:solidFill>
                  </a:tcPr>
                </a:tc>
              </a:tr>
              <a:tr h="139533">
                <a:tc>
                  <a:txBody>
                    <a:bodyPr/>
                    <a:lstStyle/>
                    <a:p>
                      <a:pPr algn="ctr"/>
                      <a:r>
                        <a:rPr kumimoji="1" lang="en-US" altLang="ja-JP" sz="700" dirty="0" smtClean="0">
                          <a:solidFill>
                            <a:srgbClr val="7030A0"/>
                          </a:solidFill>
                        </a:rPr>
                        <a:t>5</a:t>
                      </a:r>
                      <a:r>
                        <a:rPr kumimoji="1" lang="ja-JP" altLang="en-US" sz="700" dirty="0" smtClean="0">
                          <a:solidFill>
                            <a:srgbClr val="7030A0"/>
                          </a:solidFill>
                        </a:rPr>
                        <a:t>●</a:t>
                      </a:r>
                      <a:endParaRPr kumimoji="1" lang="ja-JP" altLang="en-US" sz="700" dirty="0">
                        <a:solidFill>
                          <a:srgbClr val="7030A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700" dirty="0" smtClean="0">
                          <a:solidFill>
                            <a:srgbClr val="C00000"/>
                          </a:solidFill>
                        </a:rPr>
                        <a:t>黒</a:t>
                      </a:r>
                      <a:endParaRPr kumimoji="1" lang="ja-JP" altLang="en-US" sz="700" dirty="0">
                        <a:solidFill>
                          <a:srgbClr val="C00000"/>
                        </a:solidFill>
                      </a:endParaRPr>
                    </a:p>
                  </a:txBody>
                  <a:tcPr marL="0" marR="0" marT="0" marB="0" anchor="ctr">
                    <a:lnL w="6350" cap="flat" cmpd="sng" algn="ctr">
                      <a:solidFill>
                        <a:schemeClr val="tx1"/>
                      </a:solidFill>
                      <a:prstDash val="solid"/>
                      <a:round/>
                      <a:headEnd type="none" w="med" len="med"/>
                      <a:tailEnd type="none" w="med" len="med"/>
                    </a:lnL>
                    <a:lnB w="6350" cap="flat" cmpd="sng" algn="ctr">
                      <a:solidFill>
                        <a:schemeClr val="tx1"/>
                      </a:solidFill>
                      <a:prstDash val="solid"/>
                      <a:round/>
                      <a:headEnd type="none" w="med" len="med"/>
                      <a:tailEnd type="none" w="med" len="med"/>
                    </a:lnB>
                    <a:solidFill>
                      <a:srgbClr val="D8CDFF"/>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B w="6350" cap="flat" cmpd="sng" algn="ctr">
                      <a:solidFill>
                        <a:schemeClr val="tx1"/>
                      </a:solidFill>
                      <a:prstDash val="solid"/>
                      <a:round/>
                      <a:headEnd type="none" w="med" len="med"/>
                      <a:tailEnd type="none" w="med" len="med"/>
                    </a:lnB>
                    <a:solidFill>
                      <a:srgbClr val="D8CDFF"/>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B w="6350" cap="flat" cmpd="sng" algn="ctr">
                      <a:solidFill>
                        <a:schemeClr val="tx1"/>
                      </a:solidFill>
                      <a:prstDash val="solid"/>
                      <a:round/>
                      <a:headEnd type="none" w="med" len="med"/>
                      <a:tailEnd type="none" w="med" len="med"/>
                    </a:lnB>
                    <a:solidFill>
                      <a:srgbClr val="D8CDFF"/>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B w="6350" cap="flat" cmpd="sng" algn="ctr">
                      <a:solidFill>
                        <a:schemeClr val="tx1"/>
                      </a:solidFill>
                      <a:prstDash val="solid"/>
                      <a:round/>
                      <a:headEnd type="none" w="med" len="med"/>
                      <a:tailEnd type="none" w="med" len="med"/>
                    </a:lnB>
                    <a:solidFill>
                      <a:srgbClr val="D8CDFF"/>
                    </a:solidFill>
                  </a:tcPr>
                </a:tc>
                <a:tc>
                  <a:txBody>
                    <a:bodyPr/>
                    <a:lstStyle/>
                    <a:p>
                      <a:pPr algn="ctr"/>
                      <a:r>
                        <a:rPr kumimoji="1" lang="ja-JP" altLang="en-US" sz="700" dirty="0" smtClean="0">
                          <a:solidFill>
                            <a:schemeClr val="tx1"/>
                          </a:solidFill>
                        </a:rPr>
                        <a:t>白</a:t>
                      </a:r>
                      <a:endParaRPr kumimoji="1" lang="ja-JP" altLang="en-US" sz="700" dirty="0">
                        <a:solidFill>
                          <a:schemeClr val="tx1"/>
                        </a:solidFill>
                      </a:endParaRPr>
                    </a:p>
                  </a:txBody>
                  <a:tcPr marL="0" marR="0" marT="0" marB="0" anchor="ctr">
                    <a:lnB w="6350" cap="flat" cmpd="sng" algn="ctr">
                      <a:solidFill>
                        <a:schemeClr val="tx1"/>
                      </a:solidFill>
                      <a:prstDash val="solid"/>
                      <a:round/>
                      <a:headEnd type="none" w="med" len="med"/>
                      <a:tailEnd type="none" w="med" len="med"/>
                    </a:lnB>
                    <a:solidFill>
                      <a:srgbClr val="D8CDFF"/>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B w="6350" cap="flat" cmpd="sng" algn="ctr">
                      <a:solidFill>
                        <a:schemeClr val="tx1"/>
                      </a:solidFill>
                      <a:prstDash val="solid"/>
                      <a:round/>
                      <a:headEnd type="none" w="med" len="med"/>
                      <a:tailEnd type="none" w="med" len="med"/>
                    </a:lnB>
                    <a:solidFill>
                      <a:srgbClr val="D8CDFF"/>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B w="6350" cap="flat" cmpd="sng" algn="ctr">
                      <a:solidFill>
                        <a:schemeClr val="tx1"/>
                      </a:solidFill>
                      <a:prstDash val="solid"/>
                      <a:round/>
                      <a:headEnd type="none" w="med" len="med"/>
                      <a:tailEnd type="none" w="med" len="med"/>
                    </a:lnB>
                    <a:solidFill>
                      <a:srgbClr val="D8CDFF"/>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B w="6350" cap="flat" cmpd="sng" algn="ctr">
                      <a:solidFill>
                        <a:schemeClr val="tx1"/>
                      </a:solidFill>
                      <a:prstDash val="solid"/>
                      <a:round/>
                      <a:headEnd type="none" w="med" len="med"/>
                      <a:tailEnd type="none" w="med" len="med"/>
                    </a:lnB>
                    <a:solidFill>
                      <a:srgbClr val="D8CDFF"/>
                    </a:solidFill>
                  </a:tcPr>
                </a:tc>
                <a:tc>
                  <a:txBody>
                    <a:bodyPr/>
                    <a:lstStyle/>
                    <a:p>
                      <a:pPr algn="ctr"/>
                      <a:r>
                        <a:rPr kumimoji="1" lang="ja-JP" altLang="en-US" sz="700" dirty="0" smtClean="0">
                          <a:solidFill>
                            <a:schemeClr val="tx1"/>
                          </a:solidFill>
                        </a:rPr>
                        <a:t>黒</a:t>
                      </a:r>
                      <a:endParaRPr kumimoji="1" lang="ja-JP" altLang="en-US" sz="700" dirty="0">
                        <a:solidFill>
                          <a:schemeClr val="tx1"/>
                        </a:solidFill>
                      </a:endParaRPr>
                    </a:p>
                  </a:txBody>
                  <a:tcPr marL="0" marR="0" marT="0" marB="0" anchor="ctr">
                    <a:lnB w="6350" cap="flat" cmpd="sng" algn="ctr">
                      <a:solidFill>
                        <a:schemeClr val="tx1"/>
                      </a:solidFill>
                      <a:prstDash val="solid"/>
                      <a:round/>
                      <a:headEnd type="none" w="med" len="med"/>
                      <a:tailEnd type="none" w="med" len="med"/>
                    </a:lnB>
                    <a:solidFill>
                      <a:srgbClr val="D8CDFF"/>
                    </a:solidFill>
                  </a:tcPr>
                </a:tc>
                <a:tc>
                  <a:txBody>
                    <a:bodyPr/>
                    <a:lstStyle/>
                    <a:p>
                      <a:pPr algn="ctr"/>
                      <a:r>
                        <a:rPr kumimoji="1" lang="ja-JP" altLang="en-US" sz="700" dirty="0" smtClean="0">
                          <a:solidFill>
                            <a:srgbClr val="C00000"/>
                          </a:solidFill>
                        </a:rPr>
                        <a:t>白</a:t>
                      </a:r>
                      <a:endParaRPr kumimoji="1" lang="ja-JP" altLang="en-US" sz="700" dirty="0">
                        <a:solidFill>
                          <a:srgbClr val="C00000"/>
                        </a:solidFill>
                      </a:endParaRPr>
                    </a:p>
                  </a:txBody>
                  <a:tcPr marL="0" marR="0" marT="0" marB="0" anchor="ctr">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solidFill>
                      <a:srgbClr val="D8CDFF"/>
                    </a:solidFill>
                  </a:tcPr>
                </a:tc>
              </a:tr>
            </a:tbl>
          </a:graphicData>
        </a:graphic>
      </p:graphicFrame>
      <p:sp>
        <p:nvSpPr>
          <p:cNvPr id="1167" name="テキスト ボックス 1166"/>
          <p:cNvSpPr txBox="1"/>
          <p:nvPr/>
        </p:nvSpPr>
        <p:spPr>
          <a:xfrm>
            <a:off x="-22396" y="4547947"/>
            <a:ext cx="2177300" cy="1554272"/>
          </a:xfrm>
          <a:prstGeom prst="rect">
            <a:avLst/>
          </a:prstGeom>
          <a:noFill/>
        </p:spPr>
        <p:txBody>
          <a:bodyPr wrap="square" rtlCol="0">
            <a:spAutoFit/>
          </a:bodyPr>
          <a:lstStyle/>
          <a:p>
            <a:r>
              <a:rPr lang="ja-JP" altLang="ja-JP" sz="900" b="1" dirty="0">
                <a:solidFill>
                  <a:srgbClr val="00B050"/>
                </a:solidFill>
              </a:rPr>
              <a:t>目的</a:t>
            </a:r>
            <a:endParaRPr lang="en-US" altLang="ja-JP" sz="900" b="1" dirty="0">
              <a:solidFill>
                <a:srgbClr val="00B050"/>
              </a:solidFill>
            </a:endParaRPr>
          </a:p>
          <a:p>
            <a:r>
              <a:rPr lang="ja-JP" altLang="en-US" sz="900" dirty="0" smtClean="0"/>
              <a:t>　</a:t>
            </a:r>
            <a:r>
              <a:rPr lang="ja-JP" altLang="ja-JP" sz="900" dirty="0" smtClean="0"/>
              <a:t>高い</a:t>
            </a:r>
            <a:r>
              <a:rPr lang="ja-JP" altLang="ja-JP" sz="900" dirty="0"/>
              <a:t>段差</a:t>
            </a:r>
            <a:r>
              <a:rPr lang="ja-JP" altLang="ja-JP" sz="900" dirty="0" smtClean="0"/>
              <a:t>を</a:t>
            </a:r>
            <a:r>
              <a:rPr lang="ja-JP" altLang="en-US" sz="900" dirty="0" smtClean="0"/>
              <a:t>ぶれずに</a:t>
            </a:r>
            <a:r>
              <a:rPr lang="ja-JP" altLang="ja-JP" sz="900" dirty="0" smtClean="0"/>
              <a:t>その</a:t>
            </a:r>
            <a:r>
              <a:rPr lang="ja-JP" altLang="ja-JP" sz="900" dirty="0"/>
              <a:t>場で</a:t>
            </a:r>
            <a:r>
              <a:rPr lang="ja-JP" altLang="ja-JP" sz="900" dirty="0" smtClean="0"/>
              <a:t>登</a:t>
            </a:r>
            <a:r>
              <a:rPr lang="ja-JP" altLang="en-US" sz="900" dirty="0" smtClean="0"/>
              <a:t>りたい。</a:t>
            </a:r>
            <a:endParaRPr lang="en-US" altLang="ja-JP" sz="900" dirty="0" smtClean="0"/>
          </a:p>
          <a:p>
            <a:pPr>
              <a:spcBef>
                <a:spcPts val="600"/>
              </a:spcBef>
            </a:pPr>
            <a:r>
              <a:rPr lang="ja-JP" altLang="ja-JP" sz="900" b="1" dirty="0">
                <a:solidFill>
                  <a:srgbClr val="C00000"/>
                </a:solidFill>
              </a:rPr>
              <a:t>実現方法</a:t>
            </a:r>
            <a:endParaRPr lang="en-US" altLang="ja-JP" sz="900" b="1" dirty="0">
              <a:solidFill>
                <a:srgbClr val="C00000"/>
              </a:solidFill>
            </a:endParaRPr>
          </a:p>
          <a:p>
            <a:r>
              <a:rPr lang="ja-JP" altLang="en-US" sz="900" dirty="0"/>
              <a:t>　</a:t>
            </a:r>
            <a:r>
              <a:rPr lang="ja-JP" altLang="ja-JP" sz="900" dirty="0" smtClean="0"/>
              <a:t>ゆっくりと前進し</a:t>
            </a:r>
            <a:r>
              <a:rPr lang="ja-JP" altLang="en-US" sz="900" dirty="0" smtClean="0"/>
              <a:t>段差を</a:t>
            </a:r>
            <a:r>
              <a:rPr lang="ja-JP" altLang="ja-JP" sz="900" dirty="0" smtClean="0"/>
              <a:t>検知したら</a:t>
            </a:r>
            <a:r>
              <a:rPr lang="ja-JP" altLang="en-US" sz="900" dirty="0" smtClean="0"/>
              <a:t>、</a:t>
            </a:r>
            <a:r>
              <a:rPr lang="ja-JP" altLang="ja-JP" sz="900" dirty="0" smtClean="0"/>
              <a:t>全力で</a:t>
            </a:r>
            <a:r>
              <a:rPr lang="ja-JP" altLang="en-US" sz="900" dirty="0" smtClean="0"/>
              <a:t>後進</a:t>
            </a:r>
            <a:r>
              <a:rPr lang="ja-JP" altLang="en-US" sz="900" dirty="0"/>
              <a:t>後</a:t>
            </a:r>
            <a:r>
              <a:rPr lang="ja-JP" altLang="ja-JP" sz="900" dirty="0" smtClean="0"/>
              <a:t>すぐ</a:t>
            </a:r>
            <a:r>
              <a:rPr lang="ja-JP" altLang="ja-JP" sz="900" dirty="0"/>
              <a:t>に全力で前進</a:t>
            </a:r>
            <a:r>
              <a:rPr lang="ja-JP" altLang="ja-JP" sz="900" dirty="0" smtClean="0"/>
              <a:t>する</a:t>
            </a:r>
            <a:r>
              <a:rPr lang="ja-JP" altLang="en-US" sz="900" dirty="0"/>
              <a:t>こと</a:t>
            </a:r>
            <a:r>
              <a:rPr lang="ja-JP" altLang="en-US" sz="900" dirty="0" smtClean="0"/>
              <a:t>で前輪を浮かし、段差を乗り越える。</a:t>
            </a:r>
            <a:endParaRPr lang="en-US" altLang="ja-JP" sz="900" dirty="0" smtClean="0"/>
          </a:p>
          <a:p>
            <a:r>
              <a:rPr lang="ja-JP" altLang="en-US" sz="900" dirty="0"/>
              <a:t>　</a:t>
            </a:r>
            <a:r>
              <a:rPr lang="ja-JP" altLang="en-US" sz="900" dirty="0" smtClean="0"/>
              <a:t>後進する距離が長いと機体の位置が予期せぬ場所にズレ</a:t>
            </a:r>
            <a:r>
              <a:rPr lang="ja-JP" altLang="en-US" sz="900" dirty="0" err="1" smtClean="0"/>
              <a:t>る</a:t>
            </a:r>
            <a:r>
              <a:rPr lang="ja-JP" altLang="en-US" sz="900" dirty="0" smtClean="0"/>
              <a:t>ことがあるので、移動距離を少なくするため、前輪を上げることができる最小の後進距離を調べた。</a:t>
            </a:r>
            <a:endParaRPr lang="en-US" altLang="ja-JP" sz="900" dirty="0"/>
          </a:p>
        </p:txBody>
      </p:sp>
      <p:grpSp>
        <p:nvGrpSpPr>
          <p:cNvPr id="1168" name="グループ化 1167"/>
          <p:cNvGrpSpPr/>
          <p:nvPr/>
        </p:nvGrpSpPr>
        <p:grpSpPr>
          <a:xfrm>
            <a:off x="73307" y="6384325"/>
            <a:ext cx="827592" cy="478409"/>
            <a:chOff x="4655374" y="2403589"/>
            <a:chExt cx="7300750" cy="4220366"/>
          </a:xfrm>
          <a:scene3d>
            <a:camera prst="orthographicFront">
              <a:rot lat="0" lon="10800000" rev="0"/>
            </a:camera>
            <a:lightRig rig="threePt" dir="t"/>
          </a:scene3d>
        </p:grpSpPr>
        <p:sp>
          <p:nvSpPr>
            <p:cNvPr id="1169" name="正方形/長方形 1168"/>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70" name="グループ化 1169"/>
            <p:cNvGrpSpPr/>
            <p:nvPr/>
          </p:nvGrpSpPr>
          <p:grpSpPr>
            <a:xfrm>
              <a:off x="4655374" y="2403589"/>
              <a:ext cx="7300750" cy="4220366"/>
              <a:chOff x="1930770" y="1662545"/>
              <a:chExt cx="8485730" cy="4821549"/>
            </a:xfrm>
          </p:grpSpPr>
          <p:grpSp>
            <p:nvGrpSpPr>
              <p:cNvPr id="1171" name="グループ化 1170"/>
              <p:cNvGrpSpPr/>
              <p:nvPr/>
            </p:nvGrpSpPr>
            <p:grpSpPr>
              <a:xfrm>
                <a:off x="4963264" y="2844681"/>
                <a:ext cx="1412854" cy="920911"/>
                <a:chOff x="4963264" y="2844681"/>
                <a:chExt cx="1412854" cy="920911"/>
              </a:xfrm>
            </p:grpSpPr>
            <p:sp>
              <p:nvSpPr>
                <p:cNvPr id="1200" name="角丸四角形 1199"/>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1" name="環状矢印 1200"/>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02" name="環状矢印 1201"/>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172" name="角丸四角形 1171"/>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3" name="角丸四角形 1172"/>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4" name="斜め縞 1173"/>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175" name="グループ化 1174"/>
              <p:cNvGrpSpPr/>
              <p:nvPr/>
            </p:nvGrpSpPr>
            <p:grpSpPr>
              <a:xfrm rot="1113318">
                <a:off x="6183265" y="2629560"/>
                <a:ext cx="3315970" cy="2076456"/>
                <a:chOff x="1751527" y="592427"/>
                <a:chExt cx="4031088" cy="2524259"/>
              </a:xfrm>
            </p:grpSpPr>
            <p:sp>
              <p:nvSpPr>
                <p:cNvPr id="1197" name="角丸四角形 1196"/>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8" name="正方形/長方形 1197"/>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9" name="ひし形 1198"/>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6" name="グループ化 1175"/>
              <p:cNvGrpSpPr/>
              <p:nvPr/>
            </p:nvGrpSpPr>
            <p:grpSpPr>
              <a:xfrm>
                <a:off x="7565231" y="4332050"/>
                <a:ext cx="2118830" cy="2118832"/>
                <a:chOff x="7565231" y="4332050"/>
                <a:chExt cx="2118830" cy="2118832"/>
              </a:xfrm>
            </p:grpSpPr>
            <p:sp>
              <p:nvSpPr>
                <p:cNvPr id="1195" name="円/楕円 1194"/>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6" name="円/楕円 1195"/>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7" name="グループ化 1176"/>
              <p:cNvGrpSpPr/>
              <p:nvPr/>
            </p:nvGrpSpPr>
            <p:grpSpPr>
              <a:xfrm>
                <a:off x="5642209" y="1662545"/>
                <a:ext cx="849390" cy="1236335"/>
                <a:chOff x="5642209" y="1662545"/>
                <a:chExt cx="849390" cy="1236335"/>
              </a:xfrm>
            </p:grpSpPr>
            <p:sp>
              <p:nvSpPr>
                <p:cNvPr id="1193" name="ブローチ 1192"/>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4" name="角丸四角形 1193"/>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8" name="グループ化 1177"/>
              <p:cNvGrpSpPr/>
              <p:nvPr/>
            </p:nvGrpSpPr>
            <p:grpSpPr>
              <a:xfrm>
                <a:off x="2361155" y="4923541"/>
                <a:ext cx="1560551" cy="1560553"/>
                <a:chOff x="2672862" y="3710354"/>
                <a:chExt cx="1897098" cy="1897098"/>
              </a:xfrm>
            </p:grpSpPr>
            <p:sp>
              <p:nvSpPr>
                <p:cNvPr id="1191" name="円/楕円 1190"/>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2" name="円/楕円 1191"/>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79" name="角丸四角形 1178"/>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0" name="角丸四角形 1179"/>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1" name="L 字 1180"/>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82" name="グループ化 1181"/>
              <p:cNvGrpSpPr/>
              <p:nvPr/>
            </p:nvGrpSpPr>
            <p:grpSpPr>
              <a:xfrm>
                <a:off x="3050221" y="2421712"/>
                <a:ext cx="1586034" cy="1004876"/>
                <a:chOff x="4273062" y="290692"/>
                <a:chExt cx="1928076" cy="1221585"/>
              </a:xfrm>
            </p:grpSpPr>
            <p:sp>
              <p:nvSpPr>
                <p:cNvPr id="1189" name="角丸四角形 1188"/>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0" name="角丸四角形 1189"/>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3" name="グループ化 1182"/>
              <p:cNvGrpSpPr/>
              <p:nvPr/>
            </p:nvGrpSpPr>
            <p:grpSpPr>
              <a:xfrm>
                <a:off x="3832946" y="2542178"/>
                <a:ext cx="2543394" cy="2300113"/>
                <a:chOff x="3832946" y="2542178"/>
                <a:chExt cx="2543394" cy="2300113"/>
              </a:xfrm>
            </p:grpSpPr>
            <p:sp>
              <p:nvSpPr>
                <p:cNvPr id="1187" name="斜め縞 1186"/>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8" name="円/楕円 1187"/>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4" name="グループ化 1183"/>
              <p:cNvGrpSpPr/>
              <p:nvPr/>
            </p:nvGrpSpPr>
            <p:grpSpPr>
              <a:xfrm>
                <a:off x="9569783" y="2811635"/>
                <a:ext cx="846717" cy="806454"/>
                <a:chOff x="9569783" y="2811635"/>
                <a:chExt cx="846717" cy="806454"/>
              </a:xfrm>
            </p:grpSpPr>
            <p:sp>
              <p:nvSpPr>
                <p:cNvPr id="1185" name="円/楕円 1184"/>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6" name="弦 1185"/>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03" name="グループ化 1202"/>
          <p:cNvGrpSpPr/>
          <p:nvPr/>
        </p:nvGrpSpPr>
        <p:grpSpPr>
          <a:xfrm rot="20099955">
            <a:off x="1563741" y="6308983"/>
            <a:ext cx="827592" cy="478409"/>
            <a:chOff x="4655374" y="2403589"/>
            <a:chExt cx="7300750" cy="4220366"/>
          </a:xfrm>
          <a:scene3d>
            <a:camera prst="orthographicFront">
              <a:rot lat="0" lon="10800000" rev="0"/>
            </a:camera>
            <a:lightRig rig="threePt" dir="t"/>
          </a:scene3d>
        </p:grpSpPr>
        <p:sp>
          <p:nvSpPr>
            <p:cNvPr id="1204" name="正方形/長方形 1203"/>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05" name="グループ化 1204"/>
            <p:cNvGrpSpPr/>
            <p:nvPr/>
          </p:nvGrpSpPr>
          <p:grpSpPr>
            <a:xfrm>
              <a:off x="4655374" y="2403589"/>
              <a:ext cx="7300750" cy="4220366"/>
              <a:chOff x="1930770" y="1662545"/>
              <a:chExt cx="8485730" cy="4821549"/>
            </a:xfrm>
          </p:grpSpPr>
          <p:grpSp>
            <p:nvGrpSpPr>
              <p:cNvPr id="1206" name="グループ化 1205"/>
              <p:cNvGrpSpPr/>
              <p:nvPr/>
            </p:nvGrpSpPr>
            <p:grpSpPr>
              <a:xfrm>
                <a:off x="4963264" y="2844681"/>
                <a:ext cx="1412854" cy="920911"/>
                <a:chOff x="4963264" y="2844681"/>
                <a:chExt cx="1412854" cy="920911"/>
              </a:xfrm>
            </p:grpSpPr>
            <p:sp>
              <p:nvSpPr>
                <p:cNvPr id="1235" name="角丸四角形 1234"/>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6" name="環状矢印 1235"/>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7" name="環状矢印 1236"/>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207" name="角丸四角形 1206"/>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8" name="角丸四角形 1207"/>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9" name="斜め縞 1208"/>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10" name="グループ化 1209"/>
              <p:cNvGrpSpPr/>
              <p:nvPr/>
            </p:nvGrpSpPr>
            <p:grpSpPr>
              <a:xfrm rot="1113318">
                <a:off x="6183265" y="2629560"/>
                <a:ext cx="3315970" cy="2076456"/>
                <a:chOff x="1751527" y="592427"/>
                <a:chExt cx="4031088" cy="2524259"/>
              </a:xfrm>
            </p:grpSpPr>
            <p:sp>
              <p:nvSpPr>
                <p:cNvPr id="1232" name="角丸四角形 1231"/>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3" name="正方形/長方形 1232"/>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4" name="ひし形 1233"/>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11" name="グループ化 1210"/>
              <p:cNvGrpSpPr/>
              <p:nvPr/>
            </p:nvGrpSpPr>
            <p:grpSpPr>
              <a:xfrm>
                <a:off x="7565231" y="4332050"/>
                <a:ext cx="2118830" cy="2118832"/>
                <a:chOff x="7565231" y="4332050"/>
                <a:chExt cx="2118830" cy="2118832"/>
              </a:xfrm>
            </p:grpSpPr>
            <p:sp>
              <p:nvSpPr>
                <p:cNvPr id="1230" name="円/楕円 1229"/>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1" name="円/楕円 1230"/>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12" name="グループ化 1211"/>
              <p:cNvGrpSpPr/>
              <p:nvPr/>
            </p:nvGrpSpPr>
            <p:grpSpPr>
              <a:xfrm>
                <a:off x="5642209" y="1662545"/>
                <a:ext cx="849390" cy="1236335"/>
                <a:chOff x="5642209" y="1662545"/>
                <a:chExt cx="849390" cy="1236335"/>
              </a:xfrm>
            </p:grpSpPr>
            <p:sp>
              <p:nvSpPr>
                <p:cNvPr id="1228" name="ブローチ 1227"/>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9" name="角丸四角形 1228"/>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13" name="グループ化 1212"/>
              <p:cNvGrpSpPr/>
              <p:nvPr/>
            </p:nvGrpSpPr>
            <p:grpSpPr>
              <a:xfrm>
                <a:off x="2361155" y="4923541"/>
                <a:ext cx="1560551" cy="1560553"/>
                <a:chOff x="2672862" y="3710354"/>
                <a:chExt cx="1897098" cy="1897098"/>
              </a:xfrm>
            </p:grpSpPr>
            <p:sp>
              <p:nvSpPr>
                <p:cNvPr id="1226" name="円/楕円 1225"/>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7" name="円/楕円 1226"/>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14" name="角丸四角形 1213"/>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5" name="角丸四角形 1214"/>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6" name="L 字 1215"/>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7" name="グループ化 1216"/>
              <p:cNvGrpSpPr/>
              <p:nvPr/>
            </p:nvGrpSpPr>
            <p:grpSpPr>
              <a:xfrm>
                <a:off x="3050221" y="2421712"/>
                <a:ext cx="1586034" cy="1004876"/>
                <a:chOff x="4273062" y="290692"/>
                <a:chExt cx="1928076" cy="1221585"/>
              </a:xfrm>
            </p:grpSpPr>
            <p:sp>
              <p:nvSpPr>
                <p:cNvPr id="1224" name="角丸四角形 1223"/>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5" name="角丸四角形 1224"/>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18" name="グループ化 1217"/>
              <p:cNvGrpSpPr/>
              <p:nvPr/>
            </p:nvGrpSpPr>
            <p:grpSpPr>
              <a:xfrm>
                <a:off x="3832946" y="2542178"/>
                <a:ext cx="2543394" cy="2300113"/>
                <a:chOff x="3832946" y="2542178"/>
                <a:chExt cx="2543394" cy="2300113"/>
              </a:xfrm>
            </p:grpSpPr>
            <p:sp>
              <p:nvSpPr>
                <p:cNvPr id="1222" name="斜め縞 1221"/>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23" name="円/楕円 1222"/>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19" name="グループ化 1218"/>
              <p:cNvGrpSpPr/>
              <p:nvPr/>
            </p:nvGrpSpPr>
            <p:grpSpPr>
              <a:xfrm>
                <a:off x="9569783" y="2811635"/>
                <a:ext cx="846717" cy="806454"/>
                <a:chOff x="9569783" y="2811635"/>
                <a:chExt cx="846717" cy="806454"/>
              </a:xfrm>
            </p:grpSpPr>
            <p:sp>
              <p:nvSpPr>
                <p:cNvPr id="1220" name="円/楕円 1219"/>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1" name="弦 1220"/>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238" name="グループ化 1237"/>
          <p:cNvGrpSpPr/>
          <p:nvPr/>
        </p:nvGrpSpPr>
        <p:grpSpPr>
          <a:xfrm rot="20266222">
            <a:off x="3228389" y="6366853"/>
            <a:ext cx="744215" cy="430211"/>
            <a:chOff x="4655374" y="2403589"/>
            <a:chExt cx="7300750" cy="4220366"/>
          </a:xfrm>
          <a:scene3d>
            <a:camera prst="orthographicFront">
              <a:rot lat="0" lon="10800000" rev="0"/>
            </a:camera>
            <a:lightRig rig="threePt" dir="t"/>
          </a:scene3d>
        </p:grpSpPr>
        <p:sp>
          <p:nvSpPr>
            <p:cNvPr id="1239" name="正方形/長方形 1238"/>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40" name="グループ化 1239"/>
            <p:cNvGrpSpPr/>
            <p:nvPr/>
          </p:nvGrpSpPr>
          <p:grpSpPr>
            <a:xfrm>
              <a:off x="4655374" y="2403589"/>
              <a:ext cx="7300750" cy="4220366"/>
              <a:chOff x="1930770" y="1662545"/>
              <a:chExt cx="8485730" cy="4821549"/>
            </a:xfrm>
          </p:grpSpPr>
          <p:grpSp>
            <p:nvGrpSpPr>
              <p:cNvPr id="1241" name="グループ化 1240"/>
              <p:cNvGrpSpPr/>
              <p:nvPr/>
            </p:nvGrpSpPr>
            <p:grpSpPr>
              <a:xfrm>
                <a:off x="4963264" y="2844681"/>
                <a:ext cx="1412854" cy="920911"/>
                <a:chOff x="4963264" y="2844681"/>
                <a:chExt cx="1412854" cy="920911"/>
              </a:xfrm>
            </p:grpSpPr>
            <p:sp>
              <p:nvSpPr>
                <p:cNvPr id="1270" name="角丸四角形 1269"/>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1" name="環状矢印 1270"/>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72" name="環状矢印 1271"/>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242" name="角丸四角形 1241"/>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3" name="角丸四角形 1242"/>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4" name="斜め縞 1243"/>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5" name="グループ化 1244"/>
              <p:cNvGrpSpPr/>
              <p:nvPr/>
            </p:nvGrpSpPr>
            <p:grpSpPr>
              <a:xfrm rot="1113318">
                <a:off x="6183265" y="2629560"/>
                <a:ext cx="3315970" cy="2076456"/>
                <a:chOff x="1751527" y="592427"/>
                <a:chExt cx="4031088" cy="2524259"/>
              </a:xfrm>
            </p:grpSpPr>
            <p:sp>
              <p:nvSpPr>
                <p:cNvPr id="1267" name="角丸四角形 1266"/>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8" name="正方形/長方形 1267"/>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9" name="ひし形 1268"/>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6" name="グループ化 1245"/>
              <p:cNvGrpSpPr/>
              <p:nvPr/>
            </p:nvGrpSpPr>
            <p:grpSpPr>
              <a:xfrm>
                <a:off x="7565231" y="4332050"/>
                <a:ext cx="2118830" cy="2118832"/>
                <a:chOff x="7565231" y="4332050"/>
                <a:chExt cx="2118830" cy="2118832"/>
              </a:xfrm>
            </p:grpSpPr>
            <p:sp>
              <p:nvSpPr>
                <p:cNvPr id="1265" name="円/楕円 1264"/>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6" name="円/楕円 1265"/>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7" name="グループ化 1246"/>
              <p:cNvGrpSpPr/>
              <p:nvPr/>
            </p:nvGrpSpPr>
            <p:grpSpPr>
              <a:xfrm>
                <a:off x="5642209" y="1662545"/>
                <a:ext cx="849390" cy="1236335"/>
                <a:chOff x="5642209" y="1662545"/>
                <a:chExt cx="849390" cy="1236335"/>
              </a:xfrm>
            </p:grpSpPr>
            <p:sp>
              <p:nvSpPr>
                <p:cNvPr id="1263" name="ブローチ 1262"/>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4" name="角丸四角形 1263"/>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8" name="グループ化 1247"/>
              <p:cNvGrpSpPr/>
              <p:nvPr/>
            </p:nvGrpSpPr>
            <p:grpSpPr>
              <a:xfrm>
                <a:off x="2361155" y="4923541"/>
                <a:ext cx="1560551" cy="1560553"/>
                <a:chOff x="2672862" y="3710354"/>
                <a:chExt cx="1897098" cy="1897098"/>
              </a:xfrm>
            </p:grpSpPr>
            <p:sp>
              <p:nvSpPr>
                <p:cNvPr id="1261" name="円/楕円 1260"/>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2" name="円/楕円 1261"/>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49" name="角丸四角形 1248"/>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0" name="角丸四角形 1249"/>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1" name="L 字 1250"/>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2" name="グループ化 1251"/>
              <p:cNvGrpSpPr/>
              <p:nvPr/>
            </p:nvGrpSpPr>
            <p:grpSpPr>
              <a:xfrm>
                <a:off x="3050221" y="2421712"/>
                <a:ext cx="1586034" cy="1004876"/>
                <a:chOff x="4273062" y="290692"/>
                <a:chExt cx="1928076" cy="1221585"/>
              </a:xfrm>
            </p:grpSpPr>
            <p:sp>
              <p:nvSpPr>
                <p:cNvPr id="1259" name="角丸四角形 1258"/>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0" name="角丸四角形 1259"/>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3" name="グループ化 1252"/>
              <p:cNvGrpSpPr/>
              <p:nvPr/>
            </p:nvGrpSpPr>
            <p:grpSpPr>
              <a:xfrm>
                <a:off x="3832946" y="2542178"/>
                <a:ext cx="2543394" cy="2300113"/>
                <a:chOff x="3832946" y="2542178"/>
                <a:chExt cx="2543394" cy="2300113"/>
              </a:xfrm>
            </p:grpSpPr>
            <p:sp>
              <p:nvSpPr>
                <p:cNvPr id="1257" name="斜め縞 1256"/>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58" name="円/楕円 1257"/>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4" name="グループ化 1253"/>
              <p:cNvGrpSpPr/>
              <p:nvPr/>
            </p:nvGrpSpPr>
            <p:grpSpPr>
              <a:xfrm>
                <a:off x="9569783" y="2811635"/>
                <a:ext cx="846717" cy="806454"/>
                <a:chOff x="9569783" y="2811635"/>
                <a:chExt cx="846717" cy="806454"/>
              </a:xfrm>
            </p:grpSpPr>
            <p:sp>
              <p:nvSpPr>
                <p:cNvPr id="1255" name="円/楕円 1254"/>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6" name="弦 1255"/>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273" name="正方形/長方形 1272"/>
          <p:cNvSpPr/>
          <p:nvPr/>
        </p:nvSpPr>
        <p:spPr>
          <a:xfrm>
            <a:off x="863315" y="6676949"/>
            <a:ext cx="504000" cy="180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4" name="正方形/長方形 1273"/>
          <p:cNvSpPr/>
          <p:nvPr/>
        </p:nvSpPr>
        <p:spPr>
          <a:xfrm>
            <a:off x="2376673" y="6669242"/>
            <a:ext cx="504000" cy="180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5" name="正方形/長方形 1274"/>
          <p:cNvSpPr/>
          <p:nvPr/>
        </p:nvSpPr>
        <p:spPr>
          <a:xfrm>
            <a:off x="3849217" y="6681140"/>
            <a:ext cx="504000" cy="180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8" name="テキスト ボックス 1277"/>
          <p:cNvSpPr txBox="1"/>
          <p:nvPr/>
        </p:nvSpPr>
        <p:spPr>
          <a:xfrm>
            <a:off x="809236" y="6436886"/>
            <a:ext cx="646331" cy="230832"/>
          </a:xfrm>
          <a:prstGeom prst="rect">
            <a:avLst/>
          </a:prstGeom>
          <a:noFill/>
        </p:spPr>
        <p:txBody>
          <a:bodyPr wrap="none" rtlCol="0">
            <a:spAutoFit/>
          </a:bodyPr>
          <a:lstStyle/>
          <a:p>
            <a:r>
              <a:rPr kumimoji="1" lang="ja-JP" altLang="en-US" sz="900" dirty="0" smtClean="0"/>
              <a:t>段差検知</a:t>
            </a:r>
            <a:endParaRPr kumimoji="1" lang="ja-JP" altLang="en-US" sz="900" dirty="0"/>
          </a:p>
        </p:txBody>
      </p:sp>
      <p:sp>
        <p:nvSpPr>
          <p:cNvPr id="1280" name="上矢印 1279"/>
          <p:cNvSpPr/>
          <p:nvPr/>
        </p:nvSpPr>
        <p:spPr>
          <a:xfrm>
            <a:off x="2274114" y="6657636"/>
            <a:ext cx="79612" cy="212424"/>
          </a:xfrm>
          <a:prstGeom prst="upArrow">
            <a:avLst/>
          </a:prstGeom>
          <a:solidFill>
            <a:schemeClr val="accent1"/>
          </a:solidFill>
          <a:ln>
            <a:solidFill>
              <a:schemeClr val="accent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1" name="上矢印 1280"/>
          <p:cNvSpPr/>
          <p:nvPr/>
        </p:nvSpPr>
        <p:spPr>
          <a:xfrm>
            <a:off x="1593338" y="6774922"/>
            <a:ext cx="77190" cy="127135"/>
          </a:xfrm>
          <a:prstGeom prst="upArrow">
            <a:avLst/>
          </a:prstGeom>
          <a:solidFill>
            <a:srgbClr val="FF0000"/>
          </a:solidFill>
          <a:ln>
            <a:solidFill>
              <a:srgbClr val="FF0000"/>
            </a:solid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2" name="テキスト ボックス 1281"/>
          <p:cNvSpPr txBox="1"/>
          <p:nvPr/>
        </p:nvSpPr>
        <p:spPr>
          <a:xfrm>
            <a:off x="3607513" y="6163179"/>
            <a:ext cx="960519" cy="230832"/>
          </a:xfrm>
          <a:prstGeom prst="rect">
            <a:avLst/>
          </a:prstGeom>
          <a:noFill/>
        </p:spPr>
        <p:txBody>
          <a:bodyPr wrap="none" rtlCol="0">
            <a:spAutoFit/>
          </a:bodyPr>
          <a:lstStyle/>
          <a:p>
            <a:r>
              <a:rPr kumimoji="1" lang="ja-JP" altLang="en-US" sz="900" dirty="0" smtClean="0"/>
              <a:t>登った直後停止</a:t>
            </a:r>
            <a:endParaRPr kumimoji="1" lang="ja-JP" altLang="en-US" sz="900" dirty="0"/>
          </a:p>
        </p:txBody>
      </p:sp>
      <p:sp>
        <p:nvSpPr>
          <p:cNvPr id="1283" name="テキスト ボックス 1282"/>
          <p:cNvSpPr txBox="1"/>
          <p:nvPr/>
        </p:nvSpPr>
        <p:spPr>
          <a:xfrm>
            <a:off x="-33490" y="7293607"/>
            <a:ext cx="1941899" cy="1692771"/>
          </a:xfrm>
          <a:prstGeom prst="rect">
            <a:avLst/>
          </a:prstGeom>
          <a:noFill/>
        </p:spPr>
        <p:txBody>
          <a:bodyPr wrap="square" rtlCol="0">
            <a:spAutoFit/>
          </a:bodyPr>
          <a:lstStyle/>
          <a:p>
            <a:r>
              <a:rPr lang="ja-JP" altLang="en-US" sz="900" b="1" dirty="0">
                <a:solidFill>
                  <a:srgbClr val="00B050"/>
                </a:solidFill>
              </a:rPr>
              <a:t>目的</a:t>
            </a:r>
            <a:endParaRPr lang="en-US" altLang="ja-JP" sz="900" b="1" dirty="0">
              <a:solidFill>
                <a:srgbClr val="00B050"/>
              </a:solidFill>
            </a:endParaRPr>
          </a:p>
          <a:p>
            <a:r>
              <a:rPr lang="ja-JP" altLang="en-US" sz="900" dirty="0"/>
              <a:t>　</a:t>
            </a:r>
            <a:r>
              <a:rPr kumimoji="1" lang="ja-JP" altLang="en-US" sz="900" dirty="0" smtClean="0"/>
              <a:t>低い段差をぶれずに越えたい</a:t>
            </a:r>
            <a:r>
              <a:rPr lang="ja-JP" altLang="en-US" sz="900" dirty="0" smtClean="0"/>
              <a:t>。</a:t>
            </a:r>
            <a:endParaRPr lang="en-US" altLang="ja-JP" sz="900" dirty="0" smtClean="0"/>
          </a:p>
          <a:p>
            <a:pPr>
              <a:spcBef>
                <a:spcPts val="600"/>
              </a:spcBef>
            </a:pPr>
            <a:r>
              <a:rPr lang="ja-JP" altLang="en-US" sz="900" b="1" dirty="0">
                <a:solidFill>
                  <a:srgbClr val="C00000"/>
                </a:solidFill>
              </a:rPr>
              <a:t>実現方法</a:t>
            </a:r>
            <a:endParaRPr lang="en-US" altLang="ja-JP" sz="900" b="1" dirty="0">
              <a:solidFill>
                <a:srgbClr val="C00000"/>
              </a:solidFill>
            </a:endParaRPr>
          </a:p>
          <a:p>
            <a:r>
              <a:rPr lang="ja-JP" altLang="en-US" sz="900" dirty="0"/>
              <a:t>　</a:t>
            </a:r>
            <a:r>
              <a:rPr kumimoji="1" lang="ja-JP" altLang="en-US" sz="900" dirty="0" smtClean="0"/>
              <a:t>後輪の</a:t>
            </a:r>
            <a:r>
              <a:rPr kumimoji="1" lang="en-US" altLang="ja-JP" sz="900" dirty="0" smtClean="0"/>
              <a:t>PWM</a:t>
            </a:r>
            <a:r>
              <a:rPr kumimoji="1" lang="ja-JP" altLang="en-US" sz="900" dirty="0" smtClean="0"/>
              <a:t>値を少しずつ上げていき跳ね上がらずに昇段する。</a:t>
            </a:r>
            <a:endParaRPr lang="en-US" altLang="ja-JP" sz="900" dirty="0"/>
          </a:p>
          <a:p>
            <a:r>
              <a:rPr kumimoji="1" lang="ja-JP" altLang="en-US" sz="900" dirty="0"/>
              <a:t>　</a:t>
            </a:r>
            <a:r>
              <a:rPr lang="ja-JP" altLang="en-US" sz="900" dirty="0"/>
              <a:t>越</a:t>
            </a:r>
            <a:r>
              <a:rPr lang="ja-JP" altLang="en-US" sz="900" dirty="0" smtClean="0"/>
              <a:t>える</a:t>
            </a:r>
            <a:r>
              <a:rPr kumimoji="1" lang="ja-JP" altLang="en-US" sz="900" dirty="0" smtClean="0"/>
              <a:t>段差の高さが高い所を登ると予期せぬ場所にズレ</a:t>
            </a:r>
            <a:r>
              <a:rPr kumimoji="1" lang="ja-JP" altLang="en-US" sz="900" dirty="0" err="1" smtClean="0"/>
              <a:t>る</a:t>
            </a:r>
            <a:r>
              <a:rPr kumimoji="1" lang="ja-JP" altLang="en-US" sz="900" dirty="0" smtClean="0"/>
              <a:t>ことがあるので、高い段差は前輪上げで越えるが</a:t>
            </a:r>
            <a:r>
              <a:rPr lang="ja-JP" altLang="en-US" sz="900" dirty="0"/>
              <a:t>、</a:t>
            </a:r>
            <a:r>
              <a:rPr lang="ja-JP" altLang="en-US" sz="900" dirty="0" smtClean="0"/>
              <a:t>前輪上げでは少なからず</a:t>
            </a:r>
            <a:r>
              <a:rPr kumimoji="1" lang="ja-JP" altLang="en-US" sz="900" dirty="0" smtClean="0"/>
              <a:t>ずれてしまうため、段差越えで越えられる最大の段差の高さを調べた。</a:t>
            </a:r>
            <a:endParaRPr kumimoji="1" lang="en-US" altLang="ja-JP" sz="900" dirty="0" smtClean="0"/>
          </a:p>
        </p:txBody>
      </p:sp>
      <p:grpSp>
        <p:nvGrpSpPr>
          <p:cNvPr id="1284" name="グループ化 1283"/>
          <p:cNvGrpSpPr/>
          <p:nvPr/>
        </p:nvGrpSpPr>
        <p:grpSpPr>
          <a:xfrm>
            <a:off x="96293" y="9034041"/>
            <a:ext cx="827592" cy="478409"/>
            <a:chOff x="4655374" y="2403589"/>
            <a:chExt cx="7300750" cy="4220366"/>
          </a:xfrm>
          <a:scene3d>
            <a:camera prst="orthographicFront">
              <a:rot lat="0" lon="10800000" rev="0"/>
            </a:camera>
            <a:lightRig rig="threePt" dir="t"/>
          </a:scene3d>
        </p:grpSpPr>
        <p:sp>
          <p:nvSpPr>
            <p:cNvPr id="1285" name="正方形/長方形 1284"/>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86" name="グループ化 1285"/>
            <p:cNvGrpSpPr/>
            <p:nvPr/>
          </p:nvGrpSpPr>
          <p:grpSpPr>
            <a:xfrm>
              <a:off x="4655374" y="2403589"/>
              <a:ext cx="7300750" cy="4220366"/>
              <a:chOff x="1930770" y="1662545"/>
              <a:chExt cx="8485730" cy="4821549"/>
            </a:xfrm>
          </p:grpSpPr>
          <p:grpSp>
            <p:nvGrpSpPr>
              <p:cNvPr id="1287" name="グループ化 1286"/>
              <p:cNvGrpSpPr/>
              <p:nvPr/>
            </p:nvGrpSpPr>
            <p:grpSpPr>
              <a:xfrm>
                <a:off x="4963264" y="2844681"/>
                <a:ext cx="1412854" cy="920911"/>
                <a:chOff x="4963264" y="2844681"/>
                <a:chExt cx="1412854" cy="920911"/>
              </a:xfrm>
            </p:grpSpPr>
            <p:sp>
              <p:nvSpPr>
                <p:cNvPr id="1316" name="角丸四角形 1315"/>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7" name="環状矢印 1316"/>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18" name="環状矢印 1317"/>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288" name="角丸四角形 1287"/>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9" name="角丸四角形 1288"/>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0" name="斜め縞 1289"/>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91" name="グループ化 1290"/>
              <p:cNvGrpSpPr/>
              <p:nvPr/>
            </p:nvGrpSpPr>
            <p:grpSpPr>
              <a:xfrm rot="1113318">
                <a:off x="6183265" y="2629560"/>
                <a:ext cx="3315970" cy="2076456"/>
                <a:chOff x="1751527" y="592427"/>
                <a:chExt cx="4031088" cy="2524259"/>
              </a:xfrm>
            </p:grpSpPr>
            <p:sp>
              <p:nvSpPr>
                <p:cNvPr id="1313" name="角丸四角形 1312"/>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4" name="正方形/長方形 1313"/>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5" name="ひし形 1314"/>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92" name="グループ化 1291"/>
              <p:cNvGrpSpPr/>
              <p:nvPr/>
            </p:nvGrpSpPr>
            <p:grpSpPr>
              <a:xfrm>
                <a:off x="7565231" y="4332050"/>
                <a:ext cx="2118830" cy="2118832"/>
                <a:chOff x="7565231" y="4332050"/>
                <a:chExt cx="2118830" cy="2118832"/>
              </a:xfrm>
            </p:grpSpPr>
            <p:sp>
              <p:nvSpPr>
                <p:cNvPr id="1311" name="円/楕円 1310"/>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2" name="円/楕円 1311"/>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93" name="グループ化 1292"/>
              <p:cNvGrpSpPr/>
              <p:nvPr/>
            </p:nvGrpSpPr>
            <p:grpSpPr>
              <a:xfrm>
                <a:off x="5642209" y="1662545"/>
                <a:ext cx="849390" cy="1236335"/>
                <a:chOff x="5642209" y="1662545"/>
                <a:chExt cx="849390" cy="1236335"/>
              </a:xfrm>
            </p:grpSpPr>
            <p:sp>
              <p:nvSpPr>
                <p:cNvPr id="1309" name="ブローチ 1308"/>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0" name="角丸四角形 1309"/>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94" name="グループ化 1293"/>
              <p:cNvGrpSpPr/>
              <p:nvPr/>
            </p:nvGrpSpPr>
            <p:grpSpPr>
              <a:xfrm>
                <a:off x="2361155" y="4923541"/>
                <a:ext cx="1560551" cy="1560553"/>
                <a:chOff x="2672862" y="3710354"/>
                <a:chExt cx="1897098" cy="1897098"/>
              </a:xfrm>
            </p:grpSpPr>
            <p:sp>
              <p:nvSpPr>
                <p:cNvPr id="1307" name="円/楕円 1306"/>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8" name="円/楕円 1307"/>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95" name="角丸四角形 1294"/>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6" name="角丸四角形 1295"/>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7" name="L 字 1296"/>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98" name="グループ化 1297"/>
              <p:cNvGrpSpPr/>
              <p:nvPr/>
            </p:nvGrpSpPr>
            <p:grpSpPr>
              <a:xfrm>
                <a:off x="3050221" y="2421712"/>
                <a:ext cx="1586034" cy="1004876"/>
                <a:chOff x="4273062" y="290692"/>
                <a:chExt cx="1928076" cy="1221585"/>
              </a:xfrm>
            </p:grpSpPr>
            <p:sp>
              <p:nvSpPr>
                <p:cNvPr id="1305" name="角丸四角形 1304"/>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6" name="角丸四角形 1305"/>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99" name="グループ化 1298"/>
              <p:cNvGrpSpPr/>
              <p:nvPr/>
            </p:nvGrpSpPr>
            <p:grpSpPr>
              <a:xfrm>
                <a:off x="3832946" y="2542178"/>
                <a:ext cx="2543394" cy="2300113"/>
                <a:chOff x="3832946" y="2542178"/>
                <a:chExt cx="2543394" cy="2300113"/>
              </a:xfrm>
            </p:grpSpPr>
            <p:sp>
              <p:nvSpPr>
                <p:cNvPr id="1303" name="斜め縞 1302"/>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04" name="円/楕円 1303"/>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00" name="グループ化 1299"/>
              <p:cNvGrpSpPr/>
              <p:nvPr/>
            </p:nvGrpSpPr>
            <p:grpSpPr>
              <a:xfrm>
                <a:off x="9569783" y="2811635"/>
                <a:ext cx="846717" cy="806454"/>
                <a:chOff x="9569783" y="2811635"/>
                <a:chExt cx="846717" cy="806454"/>
              </a:xfrm>
            </p:grpSpPr>
            <p:sp>
              <p:nvSpPr>
                <p:cNvPr id="1301" name="円/楕円 1300"/>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2" name="弦 1301"/>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319" name="グループ化 1318"/>
          <p:cNvGrpSpPr/>
          <p:nvPr/>
        </p:nvGrpSpPr>
        <p:grpSpPr>
          <a:xfrm>
            <a:off x="1893694" y="9049425"/>
            <a:ext cx="827592" cy="478409"/>
            <a:chOff x="4655374" y="2403589"/>
            <a:chExt cx="7300750" cy="4220366"/>
          </a:xfrm>
          <a:scene3d>
            <a:camera prst="orthographicFront">
              <a:rot lat="0" lon="10800000" rev="0"/>
            </a:camera>
            <a:lightRig rig="threePt" dir="t"/>
          </a:scene3d>
        </p:grpSpPr>
        <p:sp>
          <p:nvSpPr>
            <p:cNvPr id="1320" name="正方形/長方形 1319"/>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21" name="グループ化 1320"/>
            <p:cNvGrpSpPr/>
            <p:nvPr/>
          </p:nvGrpSpPr>
          <p:grpSpPr>
            <a:xfrm>
              <a:off x="4655374" y="2403589"/>
              <a:ext cx="7300750" cy="4220366"/>
              <a:chOff x="1930770" y="1662545"/>
              <a:chExt cx="8485730" cy="4821549"/>
            </a:xfrm>
          </p:grpSpPr>
          <p:grpSp>
            <p:nvGrpSpPr>
              <p:cNvPr id="1322" name="グループ化 1321"/>
              <p:cNvGrpSpPr/>
              <p:nvPr/>
            </p:nvGrpSpPr>
            <p:grpSpPr>
              <a:xfrm>
                <a:off x="4963264" y="2844681"/>
                <a:ext cx="1412854" cy="920911"/>
                <a:chOff x="4963264" y="2844681"/>
                <a:chExt cx="1412854" cy="920911"/>
              </a:xfrm>
            </p:grpSpPr>
            <p:sp>
              <p:nvSpPr>
                <p:cNvPr id="1351" name="角丸四角形 1350"/>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2" name="環状矢印 1351"/>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53" name="環状矢印 1352"/>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23" name="角丸四角形 1322"/>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4" name="角丸四角形 1323"/>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5" name="斜め縞 1324"/>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326" name="グループ化 1325"/>
              <p:cNvGrpSpPr/>
              <p:nvPr/>
            </p:nvGrpSpPr>
            <p:grpSpPr>
              <a:xfrm rot="1113318">
                <a:off x="6183265" y="2629560"/>
                <a:ext cx="3315970" cy="2076456"/>
                <a:chOff x="1751527" y="592427"/>
                <a:chExt cx="4031088" cy="2524259"/>
              </a:xfrm>
            </p:grpSpPr>
            <p:sp>
              <p:nvSpPr>
                <p:cNvPr id="1348" name="角丸四角形 1347"/>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9" name="正方形/長方形 1348"/>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0" name="ひし形 1349"/>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27" name="グループ化 1326"/>
              <p:cNvGrpSpPr/>
              <p:nvPr/>
            </p:nvGrpSpPr>
            <p:grpSpPr>
              <a:xfrm>
                <a:off x="7565231" y="4332050"/>
                <a:ext cx="2118830" cy="2118832"/>
                <a:chOff x="7565231" y="4332050"/>
                <a:chExt cx="2118830" cy="2118832"/>
              </a:xfrm>
            </p:grpSpPr>
            <p:sp>
              <p:nvSpPr>
                <p:cNvPr id="1346" name="円/楕円 1345"/>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7" name="円/楕円 1346"/>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28" name="グループ化 1327"/>
              <p:cNvGrpSpPr/>
              <p:nvPr/>
            </p:nvGrpSpPr>
            <p:grpSpPr>
              <a:xfrm>
                <a:off x="5642209" y="1662545"/>
                <a:ext cx="849390" cy="1236335"/>
                <a:chOff x="5642209" y="1662545"/>
                <a:chExt cx="849390" cy="1236335"/>
              </a:xfrm>
            </p:grpSpPr>
            <p:sp>
              <p:nvSpPr>
                <p:cNvPr id="1344" name="ブローチ 1343"/>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5" name="角丸四角形 1344"/>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29" name="グループ化 1328"/>
              <p:cNvGrpSpPr/>
              <p:nvPr/>
            </p:nvGrpSpPr>
            <p:grpSpPr>
              <a:xfrm>
                <a:off x="2361155" y="4923541"/>
                <a:ext cx="1560551" cy="1560553"/>
                <a:chOff x="2672862" y="3710354"/>
                <a:chExt cx="1897098" cy="1897098"/>
              </a:xfrm>
            </p:grpSpPr>
            <p:sp>
              <p:nvSpPr>
                <p:cNvPr id="1342" name="円/楕円 1341"/>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3" name="円/楕円 1342"/>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30" name="角丸四角形 1329"/>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1" name="角丸四角形 1330"/>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2" name="L 字 1331"/>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33" name="グループ化 1332"/>
              <p:cNvGrpSpPr/>
              <p:nvPr/>
            </p:nvGrpSpPr>
            <p:grpSpPr>
              <a:xfrm>
                <a:off x="3050221" y="2421712"/>
                <a:ext cx="1586034" cy="1004876"/>
                <a:chOff x="4273062" y="290692"/>
                <a:chExt cx="1928076" cy="1221585"/>
              </a:xfrm>
            </p:grpSpPr>
            <p:sp>
              <p:nvSpPr>
                <p:cNvPr id="1340" name="角丸四角形 1339"/>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1" name="角丸四角形 1340"/>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4" name="グループ化 1333"/>
              <p:cNvGrpSpPr/>
              <p:nvPr/>
            </p:nvGrpSpPr>
            <p:grpSpPr>
              <a:xfrm>
                <a:off x="3832946" y="2542178"/>
                <a:ext cx="2543394" cy="2300113"/>
                <a:chOff x="3832946" y="2542178"/>
                <a:chExt cx="2543394" cy="2300113"/>
              </a:xfrm>
            </p:grpSpPr>
            <p:sp>
              <p:nvSpPr>
                <p:cNvPr id="1338" name="斜め縞 1337"/>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39" name="円/楕円 1338"/>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5" name="グループ化 1334"/>
              <p:cNvGrpSpPr/>
              <p:nvPr/>
            </p:nvGrpSpPr>
            <p:grpSpPr>
              <a:xfrm>
                <a:off x="9569783" y="2811635"/>
                <a:ext cx="846717" cy="806454"/>
                <a:chOff x="9569783" y="2811635"/>
                <a:chExt cx="846717" cy="806454"/>
              </a:xfrm>
            </p:grpSpPr>
            <p:sp>
              <p:nvSpPr>
                <p:cNvPr id="1336" name="円/楕円 1335"/>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7" name="弦 1336"/>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1354" name="グループ化 1353"/>
          <p:cNvGrpSpPr/>
          <p:nvPr/>
        </p:nvGrpSpPr>
        <p:grpSpPr>
          <a:xfrm rot="21013918">
            <a:off x="3285982" y="9052037"/>
            <a:ext cx="744215" cy="430211"/>
            <a:chOff x="4655374" y="2403589"/>
            <a:chExt cx="7300750" cy="4220366"/>
          </a:xfrm>
          <a:scene3d>
            <a:camera prst="orthographicFront">
              <a:rot lat="0" lon="10800000" rev="0"/>
            </a:camera>
            <a:lightRig rig="threePt" dir="t"/>
          </a:scene3d>
        </p:grpSpPr>
        <p:sp>
          <p:nvSpPr>
            <p:cNvPr id="1355" name="正方形/長方形 1354"/>
            <p:cNvSpPr/>
            <p:nvPr/>
          </p:nvSpPr>
          <p:spPr>
            <a:xfrm>
              <a:off x="5565812" y="3238147"/>
              <a:ext cx="308381" cy="50359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56" name="グループ化 1355"/>
            <p:cNvGrpSpPr/>
            <p:nvPr/>
          </p:nvGrpSpPr>
          <p:grpSpPr>
            <a:xfrm>
              <a:off x="4655374" y="2403589"/>
              <a:ext cx="7300750" cy="4220366"/>
              <a:chOff x="1930770" y="1662545"/>
              <a:chExt cx="8485730" cy="4821549"/>
            </a:xfrm>
          </p:grpSpPr>
          <p:grpSp>
            <p:nvGrpSpPr>
              <p:cNvPr id="1357" name="グループ化 1356"/>
              <p:cNvGrpSpPr/>
              <p:nvPr/>
            </p:nvGrpSpPr>
            <p:grpSpPr>
              <a:xfrm>
                <a:off x="4963264" y="2844681"/>
                <a:ext cx="1412854" cy="920911"/>
                <a:chOff x="4963264" y="2844681"/>
                <a:chExt cx="1412854" cy="920911"/>
              </a:xfrm>
            </p:grpSpPr>
            <p:sp>
              <p:nvSpPr>
                <p:cNvPr id="1386" name="角丸四角形 1385"/>
                <p:cNvSpPr/>
                <p:nvPr/>
              </p:nvSpPr>
              <p:spPr>
                <a:xfrm rot="1078382">
                  <a:off x="4963264" y="2847075"/>
                  <a:ext cx="1412854" cy="918517"/>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7" name="環状矢印 1386"/>
                <p:cNvSpPr/>
                <p:nvPr/>
              </p:nvSpPr>
              <p:spPr>
                <a:xfrm rot="12244247">
                  <a:off x="5057462" y="2976633"/>
                  <a:ext cx="680753" cy="616498"/>
                </a:xfrm>
                <a:prstGeom prst="circularArrow">
                  <a:avLst>
                    <a:gd name="adj1" fmla="val 12500"/>
                    <a:gd name="adj2" fmla="val 1142319"/>
                    <a:gd name="adj3" fmla="val 20457681"/>
                    <a:gd name="adj4" fmla="val 10800000"/>
                    <a:gd name="adj5" fmla="val 1224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88" name="環状矢印 1387"/>
                <p:cNvSpPr/>
                <p:nvPr/>
              </p:nvSpPr>
              <p:spPr>
                <a:xfrm rot="11912806" flipV="1">
                  <a:off x="5104023" y="2844681"/>
                  <a:ext cx="680753" cy="587104"/>
                </a:xfrm>
                <a:prstGeom prst="circular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358" name="角丸四角形 1357"/>
              <p:cNvSpPr/>
              <p:nvPr/>
            </p:nvSpPr>
            <p:spPr>
              <a:xfrm rot="1047353">
                <a:off x="5574549" y="4205977"/>
                <a:ext cx="948481" cy="1651565"/>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9" name="角丸四角形 1358"/>
              <p:cNvSpPr/>
              <p:nvPr/>
            </p:nvSpPr>
            <p:spPr>
              <a:xfrm rot="3966695">
                <a:off x="2678850" y="3331710"/>
                <a:ext cx="283715" cy="1779875"/>
              </a:xfrm>
              <a:prstGeom prst="roundRect">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0" name="斜め縞 1359"/>
              <p:cNvSpPr/>
              <p:nvPr/>
            </p:nvSpPr>
            <p:spPr>
              <a:xfrm rot="14926584">
                <a:off x="6138029" y="3258054"/>
                <a:ext cx="1984870" cy="2351081"/>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361" name="グループ化 1360"/>
              <p:cNvGrpSpPr/>
              <p:nvPr/>
            </p:nvGrpSpPr>
            <p:grpSpPr>
              <a:xfrm rot="1113318">
                <a:off x="6183265" y="2629560"/>
                <a:ext cx="3315970" cy="2076456"/>
                <a:chOff x="1751527" y="592427"/>
                <a:chExt cx="4031088" cy="2524259"/>
              </a:xfrm>
            </p:grpSpPr>
            <p:sp>
              <p:nvSpPr>
                <p:cNvPr id="1383" name="角丸四角形 1382"/>
                <p:cNvSpPr/>
                <p:nvPr/>
              </p:nvSpPr>
              <p:spPr>
                <a:xfrm>
                  <a:off x="1751527" y="592427"/>
                  <a:ext cx="4031087" cy="25242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4" name="正方形/長方形 1383"/>
                <p:cNvSpPr/>
                <p:nvPr/>
              </p:nvSpPr>
              <p:spPr>
                <a:xfrm>
                  <a:off x="4314424" y="920838"/>
                  <a:ext cx="1468191" cy="1867436"/>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5" name="ひし形 1384"/>
                <p:cNvSpPr/>
                <p:nvPr/>
              </p:nvSpPr>
              <p:spPr>
                <a:xfrm>
                  <a:off x="2613100" y="1065064"/>
                  <a:ext cx="1461752" cy="1584103"/>
                </a:xfrm>
                <a:prstGeom prst="diamond">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2" name="グループ化 1361"/>
              <p:cNvGrpSpPr/>
              <p:nvPr/>
            </p:nvGrpSpPr>
            <p:grpSpPr>
              <a:xfrm>
                <a:off x="7565231" y="4332050"/>
                <a:ext cx="2118830" cy="2118832"/>
                <a:chOff x="7565231" y="4332050"/>
                <a:chExt cx="2118830" cy="2118832"/>
              </a:xfrm>
            </p:grpSpPr>
            <p:sp>
              <p:nvSpPr>
                <p:cNvPr id="1381" name="円/楕円 1380"/>
                <p:cNvSpPr/>
                <p:nvPr/>
              </p:nvSpPr>
              <p:spPr>
                <a:xfrm>
                  <a:off x="7565231" y="4332050"/>
                  <a:ext cx="2118830" cy="2118832"/>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2" name="円/楕円 1381"/>
                <p:cNvSpPr/>
                <p:nvPr/>
              </p:nvSpPr>
              <p:spPr>
                <a:xfrm>
                  <a:off x="7861867" y="4628686"/>
                  <a:ext cx="1525558" cy="15255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3" name="グループ化 1362"/>
              <p:cNvGrpSpPr/>
              <p:nvPr/>
            </p:nvGrpSpPr>
            <p:grpSpPr>
              <a:xfrm>
                <a:off x="5642209" y="1662545"/>
                <a:ext cx="849390" cy="1236335"/>
                <a:chOff x="5642209" y="1662545"/>
                <a:chExt cx="849390" cy="1236335"/>
              </a:xfrm>
            </p:grpSpPr>
            <p:sp>
              <p:nvSpPr>
                <p:cNvPr id="1379" name="ブローチ 1378"/>
                <p:cNvSpPr/>
                <p:nvPr/>
              </p:nvSpPr>
              <p:spPr>
                <a:xfrm rot="1076829">
                  <a:off x="5996736" y="1662545"/>
                  <a:ext cx="490059" cy="35625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0" name="角丸四角形 1379"/>
                <p:cNvSpPr/>
                <p:nvPr/>
              </p:nvSpPr>
              <p:spPr>
                <a:xfrm rot="1112224">
                  <a:off x="5642209" y="1731291"/>
                  <a:ext cx="849390" cy="11675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4" name="グループ化 1363"/>
              <p:cNvGrpSpPr/>
              <p:nvPr/>
            </p:nvGrpSpPr>
            <p:grpSpPr>
              <a:xfrm>
                <a:off x="2361155" y="4923541"/>
                <a:ext cx="1560551" cy="1560553"/>
                <a:chOff x="2672862" y="3710354"/>
                <a:chExt cx="1897098" cy="1897098"/>
              </a:xfrm>
            </p:grpSpPr>
            <p:sp>
              <p:nvSpPr>
                <p:cNvPr id="1377" name="円/楕円 1376"/>
                <p:cNvSpPr/>
                <p:nvPr/>
              </p:nvSpPr>
              <p:spPr>
                <a:xfrm>
                  <a:off x="2672862" y="3710354"/>
                  <a:ext cx="1897098" cy="1897098"/>
                </a:xfrm>
                <a:prstGeom prst="ellipse">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8" name="円/楕円 1377"/>
                <p:cNvSpPr/>
                <p:nvPr/>
              </p:nvSpPr>
              <p:spPr>
                <a:xfrm>
                  <a:off x="2930874" y="3990660"/>
                  <a:ext cx="1390764" cy="1390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65" name="角丸四角形 1364"/>
              <p:cNvSpPr/>
              <p:nvPr/>
            </p:nvSpPr>
            <p:spPr>
              <a:xfrm rot="1338282">
                <a:off x="3346402" y="3892773"/>
                <a:ext cx="256086" cy="2066253"/>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6" name="角丸四角形 1365"/>
              <p:cNvSpPr/>
              <p:nvPr/>
            </p:nvSpPr>
            <p:spPr>
              <a:xfrm rot="1742987">
                <a:off x="3427638" y="3964604"/>
                <a:ext cx="1139674" cy="233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7" name="L 字 1366"/>
              <p:cNvSpPr/>
              <p:nvPr/>
            </p:nvSpPr>
            <p:spPr>
              <a:xfrm rot="11345258" flipV="1">
                <a:off x="3351560" y="3197831"/>
                <a:ext cx="1253925" cy="546801"/>
              </a:xfrm>
              <a:prstGeom prst="corner">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68" name="グループ化 1367"/>
              <p:cNvGrpSpPr/>
              <p:nvPr/>
            </p:nvGrpSpPr>
            <p:grpSpPr>
              <a:xfrm>
                <a:off x="3050221" y="2421712"/>
                <a:ext cx="1586034" cy="1004876"/>
                <a:chOff x="4273062" y="290692"/>
                <a:chExt cx="1928076" cy="1221585"/>
              </a:xfrm>
            </p:grpSpPr>
            <p:sp>
              <p:nvSpPr>
                <p:cNvPr id="1375" name="角丸四角形 1374"/>
                <p:cNvSpPr/>
                <p:nvPr/>
              </p:nvSpPr>
              <p:spPr>
                <a:xfrm>
                  <a:off x="5069360" y="290692"/>
                  <a:ext cx="1131778" cy="974621"/>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6" name="角丸四角形 1375"/>
                <p:cNvSpPr/>
                <p:nvPr/>
              </p:nvSpPr>
              <p:spPr>
                <a:xfrm>
                  <a:off x="4273062" y="290692"/>
                  <a:ext cx="1002323" cy="1221585"/>
                </a:xfrm>
                <a:prstGeom prst="round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9" name="グループ化 1368"/>
              <p:cNvGrpSpPr/>
              <p:nvPr/>
            </p:nvGrpSpPr>
            <p:grpSpPr>
              <a:xfrm>
                <a:off x="3832946" y="2542178"/>
                <a:ext cx="2543394" cy="2300113"/>
                <a:chOff x="3832946" y="2542178"/>
                <a:chExt cx="2543394" cy="2300113"/>
              </a:xfrm>
            </p:grpSpPr>
            <p:sp>
              <p:nvSpPr>
                <p:cNvPr id="1373" name="斜め縞 1372"/>
                <p:cNvSpPr/>
                <p:nvPr/>
              </p:nvSpPr>
              <p:spPr>
                <a:xfrm rot="12412240">
                  <a:off x="4303068" y="2542178"/>
                  <a:ext cx="2073272" cy="2292708"/>
                </a:xfrm>
                <a:prstGeom prst="diagStripe">
                  <a:avLst>
                    <a:gd name="adj" fmla="val 42399"/>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74" name="円/楕円 1373"/>
                <p:cNvSpPr/>
                <p:nvPr/>
              </p:nvSpPr>
              <p:spPr>
                <a:xfrm>
                  <a:off x="3832946" y="3751472"/>
                  <a:ext cx="1090818" cy="109081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70" name="グループ化 1369"/>
              <p:cNvGrpSpPr/>
              <p:nvPr/>
            </p:nvGrpSpPr>
            <p:grpSpPr>
              <a:xfrm>
                <a:off x="9569783" y="2811635"/>
                <a:ext cx="846717" cy="806454"/>
                <a:chOff x="9569783" y="2811635"/>
                <a:chExt cx="846717" cy="806454"/>
              </a:xfrm>
            </p:grpSpPr>
            <p:sp>
              <p:nvSpPr>
                <p:cNvPr id="1371" name="円/楕円 1370"/>
                <p:cNvSpPr/>
                <p:nvPr/>
              </p:nvSpPr>
              <p:spPr>
                <a:xfrm>
                  <a:off x="9642461" y="2854536"/>
                  <a:ext cx="701360" cy="72065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2" name="弦 1371"/>
                <p:cNvSpPr/>
                <p:nvPr/>
              </p:nvSpPr>
              <p:spPr>
                <a:xfrm rot="2344630">
                  <a:off x="9569783" y="2811635"/>
                  <a:ext cx="846717" cy="806454"/>
                </a:xfrm>
                <a:prstGeom prst="chord">
                  <a:avLst>
                    <a:gd name="adj1" fmla="val 2700000"/>
                    <a:gd name="adj2" fmla="val 1665811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389" name="正方形/長方形 1388"/>
          <p:cNvSpPr/>
          <p:nvPr/>
        </p:nvSpPr>
        <p:spPr>
          <a:xfrm>
            <a:off x="887511" y="9407437"/>
            <a:ext cx="504000" cy="108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0" name="正方形/長方形 1389"/>
          <p:cNvSpPr/>
          <p:nvPr/>
        </p:nvSpPr>
        <p:spPr>
          <a:xfrm>
            <a:off x="2673641" y="9423031"/>
            <a:ext cx="504000" cy="108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1" name="正方形/長方形 1390"/>
          <p:cNvSpPr/>
          <p:nvPr/>
        </p:nvSpPr>
        <p:spPr>
          <a:xfrm>
            <a:off x="3873143" y="9434262"/>
            <a:ext cx="504000" cy="108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93" name="表 1392"/>
          <p:cNvGraphicFramePr>
            <a:graphicFrameLocks noGrp="1"/>
          </p:cNvGraphicFramePr>
          <p:nvPr>
            <p:extLst/>
          </p:nvPr>
        </p:nvGraphicFramePr>
        <p:xfrm>
          <a:off x="2012873" y="8081673"/>
          <a:ext cx="2409178" cy="435872"/>
        </p:xfrm>
        <a:graphic>
          <a:graphicData uri="http://schemas.openxmlformats.org/drawingml/2006/table">
            <a:tbl>
              <a:tblPr firstRow="1" bandRow="1">
                <a:tableStyleId>{5C22544A-7EE6-4342-B048-85BDC9FD1C3A}</a:tableStyleId>
              </a:tblPr>
              <a:tblGrid>
                <a:gridCol w="884008"/>
                <a:gridCol w="305034"/>
                <a:gridCol w="305034"/>
                <a:gridCol w="305034"/>
                <a:gridCol w="305034"/>
                <a:gridCol w="305034"/>
              </a:tblGrid>
              <a:tr h="217936">
                <a:tc>
                  <a:txBody>
                    <a:bodyPr/>
                    <a:lstStyle/>
                    <a:p>
                      <a:pPr algn="ctr">
                        <a:lnSpc>
                          <a:spcPct val="70000"/>
                        </a:lnSpc>
                      </a:pPr>
                      <a:r>
                        <a:rPr lang="ja-JP" altLang="en-US" sz="900" b="0" dirty="0" smtClean="0">
                          <a:solidFill>
                            <a:schemeClr val="tx1"/>
                          </a:solidFill>
                        </a:rPr>
                        <a:t>段差の高さ</a:t>
                      </a:r>
                      <a:r>
                        <a:rPr lang="en-US" altLang="ja-JP" sz="900" b="0" dirty="0" smtClean="0">
                          <a:solidFill>
                            <a:schemeClr val="tx1"/>
                          </a:solidFill>
                        </a:rPr>
                        <a:t>(mm)</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1000" b="0" dirty="0" smtClean="0">
                          <a:solidFill>
                            <a:schemeClr val="tx1"/>
                          </a:solidFill>
                        </a:rPr>
                        <a:t>14</a:t>
                      </a:r>
                      <a:endParaRPr lang="ja-JP" altLang="en-US" sz="1000" b="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1000" b="0" dirty="0" smtClean="0">
                          <a:solidFill>
                            <a:schemeClr val="tx1"/>
                          </a:solidFill>
                        </a:rPr>
                        <a:t>15</a:t>
                      </a:r>
                      <a:endParaRPr lang="ja-JP" altLang="en-US" sz="1000" b="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1000" b="0" i="0" dirty="0" smtClean="0">
                          <a:solidFill>
                            <a:schemeClr val="tx1"/>
                          </a:solidFill>
                        </a:rPr>
                        <a:t>16</a:t>
                      </a:r>
                      <a:endParaRPr lang="ja-JP" altLang="en-US" sz="1000" b="0" i="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1000" b="0" i="0" dirty="0" smtClean="0">
                          <a:solidFill>
                            <a:schemeClr val="tx1"/>
                          </a:solidFill>
                        </a:rPr>
                        <a:t>17</a:t>
                      </a:r>
                      <a:endParaRPr lang="ja-JP" altLang="en-US" sz="1000" b="0" i="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1000" b="0" i="0" dirty="0" smtClean="0">
                          <a:solidFill>
                            <a:schemeClr val="tx1"/>
                          </a:solidFill>
                        </a:rPr>
                        <a:t>18</a:t>
                      </a:r>
                      <a:endParaRPr lang="ja-JP" altLang="en-US" sz="1000" b="0" i="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217936">
                <a:tc>
                  <a:txBody>
                    <a:bodyPr/>
                    <a:lstStyle/>
                    <a:p>
                      <a:pPr algn="ctr"/>
                      <a:r>
                        <a:rPr lang="ja-JP" altLang="en-US" sz="900" dirty="0" smtClean="0"/>
                        <a:t>成功率</a:t>
                      </a:r>
                      <a:r>
                        <a:rPr lang="en-US" altLang="ja-JP" sz="900" baseline="0" dirty="0" smtClean="0"/>
                        <a:t> </a:t>
                      </a:r>
                      <a:r>
                        <a:rPr lang="en-US" altLang="ja-JP" sz="900" dirty="0" smtClean="0"/>
                        <a:t>(%)</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1000" dirty="0" smtClean="0">
                          <a:solidFill>
                            <a:schemeClr val="tx1"/>
                          </a:solidFill>
                          <a:latin typeface="+mn-lt"/>
                        </a:rPr>
                        <a:t>100</a:t>
                      </a:r>
                      <a:endParaRPr lang="ja-JP" altLang="en-US" sz="1000" dirty="0">
                        <a:solidFill>
                          <a:schemeClr val="tx1"/>
                        </a:solidFill>
                        <a:latin typeface="+mn-lt"/>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1000" dirty="0" smtClean="0">
                          <a:solidFill>
                            <a:schemeClr val="tx1"/>
                          </a:solidFill>
                          <a:latin typeface="+mn-lt"/>
                        </a:rPr>
                        <a:t>100</a:t>
                      </a:r>
                      <a:endParaRPr lang="ja-JP" altLang="en-US" sz="1000" dirty="0">
                        <a:solidFill>
                          <a:schemeClr val="tx1"/>
                        </a:solidFill>
                        <a:latin typeface="+mn-lt"/>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kumimoji="1" lang="en-US" altLang="ja-JP" sz="1000" dirty="0" smtClean="0">
                          <a:solidFill>
                            <a:schemeClr val="tx1"/>
                          </a:solidFill>
                          <a:latin typeface="+mn-lt"/>
                          <a:ea typeface="+mn-ea"/>
                        </a:rPr>
                        <a:t>80</a:t>
                      </a:r>
                      <a:endParaRPr kumimoji="1" lang="ja-JP" altLang="en-US" sz="1000" dirty="0">
                        <a:solidFill>
                          <a:schemeClr val="tx1"/>
                        </a:solidFill>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kumimoji="1" lang="en-US" altLang="ja-JP" sz="1000" dirty="0" smtClean="0">
                          <a:solidFill>
                            <a:schemeClr val="tx1"/>
                          </a:solidFill>
                          <a:latin typeface="+mn-lt"/>
                          <a:ea typeface="+mn-ea"/>
                        </a:rPr>
                        <a:t>20</a:t>
                      </a:r>
                      <a:endParaRPr kumimoji="1" lang="ja-JP" altLang="en-US" sz="1000" dirty="0">
                        <a:solidFill>
                          <a:schemeClr val="tx1"/>
                        </a:solidFill>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kumimoji="1" lang="en-US" altLang="ja-JP" sz="1000" dirty="0" smtClean="0">
                          <a:solidFill>
                            <a:schemeClr val="tx1"/>
                          </a:solidFill>
                          <a:latin typeface="+mn-lt"/>
                          <a:ea typeface="+mn-ea"/>
                        </a:rPr>
                        <a:t>20</a:t>
                      </a:r>
                      <a:endParaRPr kumimoji="1" lang="ja-JP" altLang="en-US" sz="1000" dirty="0">
                        <a:solidFill>
                          <a:schemeClr val="tx1"/>
                        </a:solidFill>
                        <a:latin typeface="+mn-lt"/>
                        <a:ea typeface="+mn-ea"/>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bl>
          </a:graphicData>
        </a:graphic>
      </p:graphicFrame>
      <p:sp>
        <p:nvSpPr>
          <p:cNvPr id="1394" name="テキスト ボックス 1393"/>
          <p:cNvSpPr txBox="1"/>
          <p:nvPr/>
        </p:nvSpPr>
        <p:spPr>
          <a:xfrm>
            <a:off x="1846694" y="7316059"/>
            <a:ext cx="2709416" cy="784830"/>
          </a:xfrm>
          <a:prstGeom prst="rect">
            <a:avLst/>
          </a:prstGeom>
          <a:noFill/>
        </p:spPr>
        <p:txBody>
          <a:bodyPr wrap="square" rtlCol="0">
            <a:spAutoFit/>
          </a:bodyPr>
          <a:lstStyle/>
          <a:p>
            <a:r>
              <a:rPr lang="ja-JP" altLang="en-US" sz="900" b="1" dirty="0">
                <a:solidFill>
                  <a:srgbClr val="00B0F0"/>
                </a:solidFill>
              </a:rPr>
              <a:t>検証</a:t>
            </a:r>
            <a:endParaRPr lang="en-US" altLang="ja-JP" sz="900" b="1" dirty="0">
              <a:solidFill>
                <a:srgbClr val="00B0F0"/>
              </a:solidFill>
            </a:endParaRPr>
          </a:p>
          <a:p>
            <a:r>
              <a:rPr lang="ja-JP" altLang="en-US" sz="900" dirty="0"/>
              <a:t>　</a:t>
            </a:r>
            <a:r>
              <a:rPr lang="ja-JP" altLang="en-US" sz="900" dirty="0" smtClean="0"/>
              <a:t>段差の高さを</a:t>
            </a:r>
            <a:r>
              <a:rPr lang="en-US" altLang="ja-JP" sz="900" dirty="0" smtClean="0"/>
              <a:t>14mm</a:t>
            </a:r>
            <a:r>
              <a:rPr lang="ja-JP" altLang="en-US" sz="900" dirty="0" smtClean="0"/>
              <a:t>から</a:t>
            </a:r>
            <a:r>
              <a:rPr lang="en-US" altLang="ja-JP" sz="900" dirty="0" smtClean="0"/>
              <a:t>1mm</a:t>
            </a:r>
            <a:r>
              <a:rPr lang="ja-JP" altLang="en-US" sz="900" dirty="0" err="1" smtClean="0"/>
              <a:t>ずつ</a:t>
            </a:r>
            <a:r>
              <a:rPr lang="ja-JP" altLang="en-US" sz="900" dirty="0" smtClean="0"/>
              <a:t>高くしていき</a:t>
            </a:r>
            <a:r>
              <a:rPr lang="ja-JP" altLang="en-US" sz="900" dirty="0"/>
              <a:t>左記の</a:t>
            </a:r>
            <a:r>
              <a:rPr kumimoji="1" lang="ja-JP" altLang="en-US" sz="900" dirty="0" smtClean="0"/>
              <a:t>方法で、どの程度の</a:t>
            </a:r>
            <a:r>
              <a:rPr lang="ja-JP" altLang="en-US" sz="900" dirty="0" smtClean="0"/>
              <a:t>高さまで跳ね上がらずに越えられるのかを検証した。</a:t>
            </a:r>
            <a:endParaRPr lang="en-US" altLang="ja-JP" sz="900" dirty="0" smtClean="0"/>
          </a:p>
          <a:p>
            <a:pPr marL="72000" indent="-457200"/>
            <a:r>
              <a:rPr lang="en-US" altLang="ja-JP" sz="700" dirty="0"/>
              <a:t>※</a:t>
            </a:r>
            <a:r>
              <a:rPr lang="ja-JP" altLang="en-US" sz="700" dirty="0" smtClean="0"/>
              <a:t>角速度が</a:t>
            </a:r>
            <a:r>
              <a:rPr lang="en-US" altLang="ja-JP" sz="700" dirty="0" smtClean="0"/>
              <a:t>70</a:t>
            </a:r>
            <a:r>
              <a:rPr lang="ja-JP" altLang="en-US" sz="700" dirty="0"/>
              <a:t>（</a:t>
            </a:r>
            <a:r>
              <a:rPr lang="en-US" altLang="ja-JP" sz="700" dirty="0"/>
              <a:t>rad/s</a:t>
            </a:r>
            <a:r>
              <a:rPr lang="ja-JP" altLang="en-US" sz="700" dirty="0"/>
              <a:t>）</a:t>
            </a:r>
            <a:r>
              <a:rPr lang="ja-JP" altLang="en-US" sz="700" dirty="0" smtClean="0"/>
              <a:t>以上測定された時を跳ね上がった</a:t>
            </a:r>
            <a:r>
              <a:rPr lang="ja-JP" altLang="en-US" sz="700" dirty="0"/>
              <a:t>と判定</a:t>
            </a:r>
            <a:r>
              <a:rPr lang="ja-JP" altLang="en-US" sz="700" dirty="0" smtClean="0"/>
              <a:t>した。</a:t>
            </a:r>
            <a:r>
              <a:rPr lang="ja-JP" altLang="en-US" sz="900" dirty="0"/>
              <a:t>　</a:t>
            </a:r>
            <a:r>
              <a:rPr lang="ja-JP" altLang="en-US" sz="900" dirty="0" smtClean="0"/>
              <a:t>　</a:t>
            </a:r>
            <a:endParaRPr kumimoji="1" lang="ja-JP" altLang="en-US" sz="900" dirty="0"/>
          </a:p>
        </p:txBody>
      </p:sp>
      <p:sp>
        <p:nvSpPr>
          <p:cNvPr id="1395" name="テキスト ボックス 1394"/>
          <p:cNvSpPr txBox="1"/>
          <p:nvPr/>
        </p:nvSpPr>
        <p:spPr>
          <a:xfrm>
            <a:off x="2009139" y="8873515"/>
            <a:ext cx="1438214" cy="230832"/>
          </a:xfrm>
          <a:prstGeom prst="rect">
            <a:avLst/>
          </a:prstGeom>
          <a:noFill/>
        </p:spPr>
        <p:txBody>
          <a:bodyPr wrap="none" rtlCol="0">
            <a:spAutoFit/>
          </a:bodyPr>
          <a:lstStyle/>
          <a:p>
            <a:r>
              <a:rPr kumimoji="1" lang="ja-JP" altLang="en-US" sz="900" dirty="0" smtClean="0"/>
              <a:t>徐々に</a:t>
            </a:r>
            <a:r>
              <a:rPr kumimoji="1" lang="en-US" altLang="ja-JP" sz="900" dirty="0" smtClean="0"/>
              <a:t>PWM</a:t>
            </a:r>
            <a:r>
              <a:rPr kumimoji="1" lang="ja-JP" altLang="en-US" sz="900" dirty="0" smtClean="0"/>
              <a:t>値を上げる！</a:t>
            </a:r>
            <a:endParaRPr kumimoji="1" lang="ja-JP" altLang="en-US" sz="900" dirty="0"/>
          </a:p>
        </p:txBody>
      </p:sp>
      <p:sp>
        <p:nvSpPr>
          <p:cNvPr id="1396" name="テキスト ボックス 1395"/>
          <p:cNvSpPr txBox="1"/>
          <p:nvPr/>
        </p:nvSpPr>
        <p:spPr>
          <a:xfrm>
            <a:off x="887691" y="9180012"/>
            <a:ext cx="646331" cy="230832"/>
          </a:xfrm>
          <a:prstGeom prst="rect">
            <a:avLst/>
          </a:prstGeom>
          <a:noFill/>
        </p:spPr>
        <p:txBody>
          <a:bodyPr wrap="none" rtlCol="0">
            <a:spAutoFit/>
          </a:bodyPr>
          <a:lstStyle/>
          <a:p>
            <a:r>
              <a:rPr lang="ja-JP" altLang="en-US" sz="900" dirty="0" smtClean="0"/>
              <a:t>段差検知</a:t>
            </a:r>
            <a:endParaRPr kumimoji="1" lang="ja-JP" altLang="en-US" sz="900" dirty="0"/>
          </a:p>
        </p:txBody>
      </p:sp>
      <p:sp>
        <p:nvSpPr>
          <p:cNvPr id="1397" name="テキスト ボックス 1396"/>
          <p:cNvSpPr txBox="1"/>
          <p:nvPr/>
        </p:nvSpPr>
        <p:spPr>
          <a:xfrm>
            <a:off x="3586708" y="8885283"/>
            <a:ext cx="960519" cy="230832"/>
          </a:xfrm>
          <a:prstGeom prst="rect">
            <a:avLst/>
          </a:prstGeom>
          <a:noFill/>
        </p:spPr>
        <p:txBody>
          <a:bodyPr wrap="none" rtlCol="0">
            <a:spAutoFit/>
          </a:bodyPr>
          <a:lstStyle/>
          <a:p>
            <a:r>
              <a:rPr kumimoji="1" lang="ja-JP" altLang="en-US" sz="900" dirty="0" smtClean="0"/>
              <a:t>登った直後停止</a:t>
            </a:r>
            <a:endParaRPr kumimoji="1" lang="ja-JP" altLang="en-US" sz="900" dirty="0"/>
          </a:p>
        </p:txBody>
      </p:sp>
      <p:grpSp>
        <p:nvGrpSpPr>
          <p:cNvPr id="6" name="グループ化 5"/>
          <p:cNvGrpSpPr/>
          <p:nvPr/>
        </p:nvGrpSpPr>
        <p:grpSpPr>
          <a:xfrm>
            <a:off x="4573803" y="5425981"/>
            <a:ext cx="3051821" cy="603438"/>
            <a:chOff x="4548642" y="5118476"/>
            <a:chExt cx="3051821" cy="603438"/>
          </a:xfrm>
        </p:grpSpPr>
        <p:grpSp>
          <p:nvGrpSpPr>
            <p:cNvPr id="194" name="グループ化 193"/>
            <p:cNvGrpSpPr/>
            <p:nvPr/>
          </p:nvGrpSpPr>
          <p:grpSpPr>
            <a:xfrm>
              <a:off x="4548642" y="5128180"/>
              <a:ext cx="2979180" cy="591047"/>
              <a:chOff x="4842144" y="5157426"/>
              <a:chExt cx="2320867" cy="482449"/>
            </a:xfrm>
          </p:grpSpPr>
          <p:grpSp>
            <p:nvGrpSpPr>
              <p:cNvPr id="748" name="グループ化 747"/>
              <p:cNvGrpSpPr/>
              <p:nvPr/>
            </p:nvGrpSpPr>
            <p:grpSpPr>
              <a:xfrm rot="5400000">
                <a:off x="5761350" y="4238220"/>
                <a:ext cx="482449" cy="2320861"/>
                <a:chOff x="5754936" y="2095731"/>
                <a:chExt cx="814387" cy="1892104"/>
              </a:xfrm>
            </p:grpSpPr>
            <p:sp>
              <p:nvSpPr>
                <p:cNvPr id="751" name="正方形/長方形 750"/>
                <p:cNvSpPr/>
                <p:nvPr/>
              </p:nvSpPr>
              <p:spPr>
                <a:xfrm>
                  <a:off x="5766672" y="3782845"/>
                  <a:ext cx="802485" cy="204990"/>
                </a:xfrm>
                <a:prstGeom prst="rect">
                  <a:avLst/>
                </a:prstGeom>
                <a:gradFill flip="none" rotWithShape="1">
                  <a:gsLst>
                    <a:gs pos="61000">
                      <a:schemeClr val="bg2">
                        <a:tint val="66000"/>
                        <a:satMod val="160000"/>
                        <a:lumMod val="50000"/>
                      </a:schemeClr>
                    </a:gs>
                    <a:gs pos="82000">
                      <a:srgbClr val="BDBABA"/>
                    </a:gs>
                    <a:gs pos="100000">
                      <a:schemeClr val="bg2">
                        <a:tint val="44500"/>
                        <a:satMod val="160000"/>
                        <a:lumMod val="0"/>
                        <a:lumOff val="100000"/>
                      </a:schemeClr>
                    </a:gs>
                    <a:gs pos="32000">
                      <a:srgbClr val="3E3A3A">
                        <a:lumMod val="30000"/>
                      </a:srgbClr>
                    </a:gs>
                    <a:gs pos="30000">
                      <a:schemeClr val="bg2">
                        <a:tint val="44500"/>
                        <a:satMod val="160000"/>
                        <a:lumMod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dirty="0"/>
                </a:p>
              </p:txBody>
            </p:sp>
            <p:grpSp>
              <p:nvGrpSpPr>
                <p:cNvPr id="752" name="グループ化 751"/>
                <p:cNvGrpSpPr/>
                <p:nvPr/>
              </p:nvGrpSpPr>
              <p:grpSpPr>
                <a:xfrm>
                  <a:off x="5754936" y="2095731"/>
                  <a:ext cx="814387" cy="1745787"/>
                  <a:chOff x="5754936" y="2095731"/>
                  <a:chExt cx="814387" cy="1745787"/>
                </a:xfrm>
              </p:grpSpPr>
              <p:sp>
                <p:nvSpPr>
                  <p:cNvPr id="753" name="正方形/長方形 752"/>
                  <p:cNvSpPr/>
                  <p:nvPr/>
                </p:nvSpPr>
                <p:spPr>
                  <a:xfrm>
                    <a:off x="5754936" y="2095731"/>
                    <a:ext cx="814387" cy="17457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755" name="正方形/長方形 754"/>
                  <p:cNvSpPr/>
                  <p:nvPr/>
                </p:nvSpPr>
                <p:spPr>
                  <a:xfrm>
                    <a:off x="5767330" y="3150015"/>
                    <a:ext cx="797364" cy="1694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grpSp>
          </p:grpSp>
          <p:sp>
            <p:nvSpPr>
              <p:cNvPr id="758" name="正方形/長方形 757"/>
              <p:cNvSpPr/>
              <p:nvPr/>
            </p:nvSpPr>
            <p:spPr>
              <a:xfrm rot="5400000">
                <a:off x="5100148" y="5295580"/>
                <a:ext cx="469484" cy="2078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759" name="正方形/長方形 758"/>
              <p:cNvSpPr/>
              <p:nvPr/>
            </p:nvSpPr>
            <p:spPr>
              <a:xfrm rot="5400000">
                <a:off x="6502489" y="4975697"/>
                <a:ext cx="471472" cy="8495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grpSp>
        <p:sp>
          <p:nvSpPr>
            <p:cNvPr id="1024" name="円/楕円 1023"/>
            <p:cNvSpPr/>
            <p:nvPr/>
          </p:nvSpPr>
          <p:spPr>
            <a:xfrm>
              <a:off x="4713864" y="5118476"/>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025" name="円/楕円 1024"/>
            <p:cNvSpPr/>
            <p:nvPr/>
          </p:nvSpPr>
          <p:spPr>
            <a:xfrm>
              <a:off x="4789037" y="5225977"/>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026" name="円/楕円 1025"/>
            <p:cNvSpPr/>
            <p:nvPr/>
          </p:nvSpPr>
          <p:spPr>
            <a:xfrm>
              <a:off x="4862744" y="5346584"/>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032" name="円/楕円 1031"/>
            <p:cNvSpPr/>
            <p:nvPr/>
          </p:nvSpPr>
          <p:spPr>
            <a:xfrm>
              <a:off x="4937363" y="5474529"/>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033" name="円/楕円 1032"/>
            <p:cNvSpPr/>
            <p:nvPr/>
          </p:nvSpPr>
          <p:spPr>
            <a:xfrm>
              <a:off x="5009685" y="5607543"/>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052" name="円/楕円 1051"/>
            <p:cNvSpPr/>
            <p:nvPr/>
          </p:nvSpPr>
          <p:spPr>
            <a:xfrm>
              <a:off x="5003735" y="5118476"/>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053" name="円/楕円 1052"/>
            <p:cNvSpPr/>
            <p:nvPr/>
          </p:nvSpPr>
          <p:spPr>
            <a:xfrm>
              <a:off x="5070759" y="5225977"/>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056" name="円/楕円 1055"/>
            <p:cNvSpPr/>
            <p:nvPr/>
          </p:nvSpPr>
          <p:spPr>
            <a:xfrm>
              <a:off x="5145842" y="5346584"/>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088" name="円/楕円 1087"/>
            <p:cNvSpPr/>
            <p:nvPr/>
          </p:nvSpPr>
          <p:spPr>
            <a:xfrm>
              <a:off x="5225224" y="5474529"/>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21" name="円/楕円 1120"/>
            <p:cNvSpPr/>
            <p:nvPr/>
          </p:nvSpPr>
          <p:spPr>
            <a:xfrm>
              <a:off x="5283948" y="5607543"/>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22" name="円/楕円 1121"/>
            <p:cNvSpPr/>
            <p:nvPr/>
          </p:nvSpPr>
          <p:spPr>
            <a:xfrm>
              <a:off x="5291225" y="5118476"/>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23" name="円/楕円 1122"/>
            <p:cNvSpPr/>
            <p:nvPr/>
          </p:nvSpPr>
          <p:spPr>
            <a:xfrm>
              <a:off x="5362007" y="5225977"/>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24" name="円/楕円 1123"/>
            <p:cNvSpPr/>
            <p:nvPr/>
          </p:nvSpPr>
          <p:spPr>
            <a:xfrm>
              <a:off x="5438467" y="5346584"/>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25" name="円/楕円 1124"/>
            <p:cNvSpPr/>
            <p:nvPr/>
          </p:nvSpPr>
          <p:spPr>
            <a:xfrm>
              <a:off x="5505942" y="5474529"/>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26" name="円/楕円 1125"/>
            <p:cNvSpPr/>
            <p:nvPr/>
          </p:nvSpPr>
          <p:spPr>
            <a:xfrm>
              <a:off x="5555827" y="5607543"/>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27" name="円/楕円 1126"/>
            <p:cNvSpPr/>
            <p:nvPr/>
          </p:nvSpPr>
          <p:spPr>
            <a:xfrm>
              <a:off x="5597765" y="5118476"/>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28" name="円/楕円 1127"/>
            <p:cNvSpPr/>
            <p:nvPr/>
          </p:nvSpPr>
          <p:spPr>
            <a:xfrm>
              <a:off x="5665162" y="5228358"/>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29" name="円/楕円 1128"/>
            <p:cNvSpPr/>
            <p:nvPr/>
          </p:nvSpPr>
          <p:spPr>
            <a:xfrm>
              <a:off x="5735855" y="5346584"/>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0" name="円/楕円 1129"/>
            <p:cNvSpPr/>
            <p:nvPr/>
          </p:nvSpPr>
          <p:spPr>
            <a:xfrm>
              <a:off x="5793805" y="5474529"/>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1" name="円/楕円 1130"/>
            <p:cNvSpPr/>
            <p:nvPr/>
          </p:nvSpPr>
          <p:spPr>
            <a:xfrm>
              <a:off x="5837235" y="5607543"/>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2" name="円/楕円 1131"/>
            <p:cNvSpPr/>
            <p:nvPr/>
          </p:nvSpPr>
          <p:spPr>
            <a:xfrm>
              <a:off x="5884976" y="5123417"/>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3" name="円/楕円 1132"/>
            <p:cNvSpPr/>
            <p:nvPr/>
          </p:nvSpPr>
          <p:spPr>
            <a:xfrm>
              <a:off x="5965860" y="5234332"/>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4" name="円/楕円 1133"/>
            <p:cNvSpPr/>
            <p:nvPr/>
          </p:nvSpPr>
          <p:spPr>
            <a:xfrm>
              <a:off x="6023585" y="5350871"/>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5" name="円/楕円 1134"/>
            <p:cNvSpPr/>
            <p:nvPr/>
          </p:nvSpPr>
          <p:spPr>
            <a:xfrm>
              <a:off x="6088497" y="5474445"/>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6" name="円/楕円 1135"/>
            <p:cNvSpPr/>
            <p:nvPr/>
          </p:nvSpPr>
          <p:spPr>
            <a:xfrm>
              <a:off x="6125779" y="5607543"/>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7" name="円/楕円 1136"/>
            <p:cNvSpPr/>
            <p:nvPr/>
          </p:nvSpPr>
          <p:spPr>
            <a:xfrm>
              <a:off x="6172743" y="5118476"/>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8" name="円/楕円 1137"/>
            <p:cNvSpPr/>
            <p:nvPr/>
          </p:nvSpPr>
          <p:spPr>
            <a:xfrm>
              <a:off x="6242892" y="5233120"/>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39" name="円/楕円 1138"/>
            <p:cNvSpPr/>
            <p:nvPr/>
          </p:nvSpPr>
          <p:spPr>
            <a:xfrm>
              <a:off x="6309197" y="5351346"/>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0" name="円/楕円 1139"/>
            <p:cNvSpPr/>
            <p:nvPr/>
          </p:nvSpPr>
          <p:spPr>
            <a:xfrm>
              <a:off x="6383813" y="5474529"/>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1" name="円/楕円 1140"/>
            <p:cNvSpPr/>
            <p:nvPr/>
          </p:nvSpPr>
          <p:spPr>
            <a:xfrm>
              <a:off x="6409565" y="5607543"/>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2" name="円/楕円 1141"/>
            <p:cNvSpPr/>
            <p:nvPr/>
          </p:nvSpPr>
          <p:spPr>
            <a:xfrm>
              <a:off x="6462782" y="5121320"/>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3" name="円/楕円 1142"/>
            <p:cNvSpPr/>
            <p:nvPr/>
          </p:nvSpPr>
          <p:spPr>
            <a:xfrm>
              <a:off x="6520017" y="5228821"/>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4" name="円/楕円 1143"/>
            <p:cNvSpPr/>
            <p:nvPr/>
          </p:nvSpPr>
          <p:spPr>
            <a:xfrm>
              <a:off x="6571027" y="5347047"/>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5" name="円/楕円 1144"/>
            <p:cNvSpPr/>
            <p:nvPr/>
          </p:nvSpPr>
          <p:spPr>
            <a:xfrm>
              <a:off x="6633739" y="5477373"/>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6" name="円/楕円 1145"/>
            <p:cNvSpPr/>
            <p:nvPr/>
          </p:nvSpPr>
          <p:spPr>
            <a:xfrm>
              <a:off x="6674469" y="5610387"/>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7" name="円/楕円 1146"/>
            <p:cNvSpPr/>
            <p:nvPr/>
          </p:nvSpPr>
          <p:spPr>
            <a:xfrm>
              <a:off x="6735818" y="5118476"/>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8" name="円/楕円 1147"/>
            <p:cNvSpPr/>
            <p:nvPr/>
          </p:nvSpPr>
          <p:spPr>
            <a:xfrm>
              <a:off x="6777514" y="5225959"/>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49" name="円/楕円 1148"/>
            <p:cNvSpPr/>
            <p:nvPr/>
          </p:nvSpPr>
          <p:spPr>
            <a:xfrm>
              <a:off x="6837495" y="5336116"/>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50" name="円/楕円 1149"/>
            <p:cNvSpPr/>
            <p:nvPr/>
          </p:nvSpPr>
          <p:spPr>
            <a:xfrm>
              <a:off x="6896576" y="5471063"/>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51" name="円/楕円 1150"/>
            <p:cNvSpPr/>
            <p:nvPr/>
          </p:nvSpPr>
          <p:spPr>
            <a:xfrm>
              <a:off x="6950140" y="5604510"/>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57" name="円/楕円 1156"/>
            <p:cNvSpPr/>
            <p:nvPr/>
          </p:nvSpPr>
          <p:spPr>
            <a:xfrm>
              <a:off x="7016165" y="5118476"/>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58" name="円/楕円 1157"/>
            <p:cNvSpPr/>
            <p:nvPr/>
          </p:nvSpPr>
          <p:spPr>
            <a:xfrm>
              <a:off x="7057099" y="5228358"/>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59" name="円/楕円 1158"/>
            <p:cNvSpPr/>
            <p:nvPr/>
          </p:nvSpPr>
          <p:spPr>
            <a:xfrm>
              <a:off x="7103718" y="5353727"/>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60" name="円/楕円 1159"/>
            <p:cNvSpPr/>
            <p:nvPr/>
          </p:nvSpPr>
          <p:spPr>
            <a:xfrm>
              <a:off x="7159286" y="5474529"/>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61" name="円/楕円 1160"/>
            <p:cNvSpPr/>
            <p:nvPr/>
          </p:nvSpPr>
          <p:spPr>
            <a:xfrm>
              <a:off x="7220440" y="5607543"/>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62" name="円/楕円 1161"/>
            <p:cNvSpPr/>
            <p:nvPr/>
          </p:nvSpPr>
          <p:spPr>
            <a:xfrm>
              <a:off x="7292544" y="5118476"/>
              <a:ext cx="108228" cy="1082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63" name="円/楕円 1162"/>
            <p:cNvSpPr/>
            <p:nvPr/>
          </p:nvSpPr>
          <p:spPr>
            <a:xfrm>
              <a:off x="7343586" y="5225977"/>
              <a:ext cx="108228" cy="1082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64" name="円/楕円 1163"/>
            <p:cNvSpPr/>
            <p:nvPr/>
          </p:nvSpPr>
          <p:spPr>
            <a:xfrm>
              <a:off x="7396122" y="5351251"/>
              <a:ext cx="108228" cy="108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65" name="円/楕円 1164"/>
            <p:cNvSpPr/>
            <p:nvPr/>
          </p:nvSpPr>
          <p:spPr>
            <a:xfrm>
              <a:off x="7442161" y="5477209"/>
              <a:ext cx="108228" cy="1082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1166" name="円/楕円 1165"/>
            <p:cNvSpPr/>
            <p:nvPr/>
          </p:nvSpPr>
          <p:spPr>
            <a:xfrm>
              <a:off x="7492235" y="5613686"/>
              <a:ext cx="108228" cy="10822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grpSp>
          <p:nvGrpSpPr>
            <p:cNvPr id="1403" name="グループ化 1402"/>
            <p:cNvGrpSpPr/>
            <p:nvPr/>
          </p:nvGrpSpPr>
          <p:grpSpPr>
            <a:xfrm>
              <a:off x="5048947" y="5130242"/>
              <a:ext cx="755" cy="554339"/>
              <a:chOff x="5221243" y="5759878"/>
              <a:chExt cx="755" cy="554339"/>
            </a:xfrm>
          </p:grpSpPr>
          <p:cxnSp>
            <p:nvCxnSpPr>
              <p:cNvPr id="1400" name="直線コネクタ 1399"/>
              <p:cNvCxnSpPr/>
              <p:nvPr/>
            </p:nvCxnSpPr>
            <p:spPr>
              <a:xfrm flipH="1">
                <a:off x="5221243" y="5779760"/>
                <a:ext cx="0" cy="534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221998" y="5759878"/>
                <a:ext cx="0" cy="5388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40" name="グループ化 839"/>
            <p:cNvGrpSpPr/>
            <p:nvPr/>
          </p:nvGrpSpPr>
          <p:grpSpPr>
            <a:xfrm>
              <a:off x="5316257" y="5130242"/>
              <a:ext cx="10755" cy="554339"/>
              <a:chOff x="5221504" y="5759878"/>
              <a:chExt cx="10755" cy="554339"/>
            </a:xfrm>
          </p:grpSpPr>
          <p:cxnSp>
            <p:nvCxnSpPr>
              <p:cNvPr id="841" name="直線コネクタ 840"/>
              <p:cNvCxnSpPr/>
              <p:nvPr/>
            </p:nvCxnSpPr>
            <p:spPr>
              <a:xfrm flipH="1">
                <a:off x="5232259" y="5779760"/>
                <a:ext cx="0" cy="534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5" name="直線コネクタ 844"/>
              <p:cNvCxnSpPr/>
              <p:nvPr/>
            </p:nvCxnSpPr>
            <p:spPr>
              <a:xfrm>
                <a:off x="5221504" y="5759878"/>
                <a:ext cx="0" cy="5388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04" name="グループ化 903"/>
            <p:cNvGrpSpPr/>
            <p:nvPr/>
          </p:nvGrpSpPr>
          <p:grpSpPr>
            <a:xfrm>
              <a:off x="5595357" y="5138567"/>
              <a:ext cx="1999" cy="554339"/>
              <a:chOff x="5219244" y="5759878"/>
              <a:chExt cx="1999" cy="554339"/>
            </a:xfrm>
          </p:grpSpPr>
          <p:cxnSp>
            <p:nvCxnSpPr>
              <p:cNvPr id="905" name="直線コネクタ 904"/>
              <p:cNvCxnSpPr/>
              <p:nvPr/>
            </p:nvCxnSpPr>
            <p:spPr>
              <a:xfrm flipH="1">
                <a:off x="5221243" y="5779760"/>
                <a:ext cx="0" cy="534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6" name="直線コネクタ 905"/>
              <p:cNvCxnSpPr/>
              <p:nvPr/>
            </p:nvCxnSpPr>
            <p:spPr>
              <a:xfrm>
                <a:off x="5219244" y="5759878"/>
                <a:ext cx="0" cy="5388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07" name="グループ化 906"/>
            <p:cNvGrpSpPr/>
            <p:nvPr/>
          </p:nvGrpSpPr>
          <p:grpSpPr>
            <a:xfrm>
              <a:off x="5869063" y="5136695"/>
              <a:ext cx="5992" cy="554339"/>
              <a:chOff x="5215251" y="5759878"/>
              <a:chExt cx="5992" cy="554339"/>
            </a:xfrm>
          </p:grpSpPr>
          <p:cxnSp>
            <p:nvCxnSpPr>
              <p:cNvPr id="908" name="直線コネクタ 907"/>
              <p:cNvCxnSpPr/>
              <p:nvPr/>
            </p:nvCxnSpPr>
            <p:spPr>
              <a:xfrm flipH="1">
                <a:off x="5221243" y="5779760"/>
                <a:ext cx="0" cy="534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9" name="直線コネクタ 908"/>
              <p:cNvCxnSpPr/>
              <p:nvPr/>
            </p:nvCxnSpPr>
            <p:spPr>
              <a:xfrm>
                <a:off x="5215251" y="5759878"/>
                <a:ext cx="0" cy="5388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10" name="グループ化 909"/>
            <p:cNvGrpSpPr/>
            <p:nvPr/>
          </p:nvGrpSpPr>
          <p:grpSpPr>
            <a:xfrm>
              <a:off x="6155193" y="5150208"/>
              <a:ext cx="1152" cy="554339"/>
              <a:chOff x="5221243" y="5759878"/>
              <a:chExt cx="1152" cy="554339"/>
            </a:xfrm>
          </p:grpSpPr>
          <p:cxnSp>
            <p:nvCxnSpPr>
              <p:cNvPr id="911" name="直線コネクタ 910"/>
              <p:cNvCxnSpPr/>
              <p:nvPr/>
            </p:nvCxnSpPr>
            <p:spPr>
              <a:xfrm flipH="1">
                <a:off x="5221243" y="5779760"/>
                <a:ext cx="0" cy="534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2" name="直線コネクタ 911"/>
              <p:cNvCxnSpPr/>
              <p:nvPr/>
            </p:nvCxnSpPr>
            <p:spPr>
              <a:xfrm>
                <a:off x="5222395" y="5759878"/>
                <a:ext cx="0" cy="5388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13" name="グループ化 912"/>
            <p:cNvGrpSpPr/>
            <p:nvPr/>
          </p:nvGrpSpPr>
          <p:grpSpPr>
            <a:xfrm>
              <a:off x="6430311" y="5146532"/>
              <a:ext cx="1199" cy="554339"/>
              <a:chOff x="5240521" y="5759878"/>
              <a:chExt cx="1199" cy="554339"/>
            </a:xfrm>
          </p:grpSpPr>
          <p:cxnSp>
            <p:nvCxnSpPr>
              <p:cNvPr id="914" name="直線コネクタ 913"/>
              <p:cNvCxnSpPr/>
              <p:nvPr/>
            </p:nvCxnSpPr>
            <p:spPr>
              <a:xfrm flipH="1">
                <a:off x="5240521" y="5779760"/>
                <a:ext cx="0" cy="534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5" name="直線コネクタ 914"/>
              <p:cNvCxnSpPr/>
              <p:nvPr/>
            </p:nvCxnSpPr>
            <p:spPr>
              <a:xfrm>
                <a:off x="5241720" y="5759878"/>
                <a:ext cx="0" cy="5388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19" name="グループ化 918"/>
            <p:cNvGrpSpPr/>
            <p:nvPr/>
          </p:nvGrpSpPr>
          <p:grpSpPr>
            <a:xfrm>
              <a:off x="6991508" y="5146046"/>
              <a:ext cx="755" cy="554339"/>
              <a:chOff x="5182687" y="5759878"/>
              <a:chExt cx="755" cy="554339"/>
            </a:xfrm>
          </p:grpSpPr>
          <p:cxnSp>
            <p:nvCxnSpPr>
              <p:cNvPr id="920" name="直線コネクタ 919"/>
              <p:cNvCxnSpPr/>
              <p:nvPr/>
            </p:nvCxnSpPr>
            <p:spPr>
              <a:xfrm flipH="1">
                <a:off x="5182687" y="5779760"/>
                <a:ext cx="0" cy="534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1" name="直線コネクタ 920"/>
              <p:cNvCxnSpPr/>
              <p:nvPr/>
            </p:nvCxnSpPr>
            <p:spPr>
              <a:xfrm>
                <a:off x="5183442" y="5759878"/>
                <a:ext cx="0" cy="5388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22" name="グループ化 921"/>
            <p:cNvGrpSpPr/>
            <p:nvPr/>
          </p:nvGrpSpPr>
          <p:grpSpPr>
            <a:xfrm>
              <a:off x="7266678" y="5147918"/>
              <a:ext cx="1999" cy="554339"/>
              <a:chOff x="5188950" y="5759878"/>
              <a:chExt cx="1999" cy="554339"/>
            </a:xfrm>
          </p:grpSpPr>
          <p:cxnSp>
            <p:nvCxnSpPr>
              <p:cNvPr id="923" name="直線コネクタ 922"/>
              <p:cNvCxnSpPr/>
              <p:nvPr/>
            </p:nvCxnSpPr>
            <p:spPr>
              <a:xfrm flipH="1">
                <a:off x="5190949" y="5779760"/>
                <a:ext cx="0" cy="534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4" name="直線コネクタ 923"/>
              <p:cNvCxnSpPr/>
              <p:nvPr/>
            </p:nvCxnSpPr>
            <p:spPr>
              <a:xfrm>
                <a:off x="5188950" y="5759878"/>
                <a:ext cx="0" cy="5388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25" name="グループ化 924"/>
            <p:cNvGrpSpPr/>
            <p:nvPr/>
          </p:nvGrpSpPr>
          <p:grpSpPr>
            <a:xfrm>
              <a:off x="6704742" y="5140378"/>
              <a:ext cx="1626" cy="554339"/>
              <a:chOff x="5200339" y="5759878"/>
              <a:chExt cx="1626" cy="554339"/>
            </a:xfrm>
          </p:grpSpPr>
          <p:cxnSp>
            <p:nvCxnSpPr>
              <p:cNvPr id="926" name="直線コネクタ 925"/>
              <p:cNvCxnSpPr/>
              <p:nvPr/>
            </p:nvCxnSpPr>
            <p:spPr>
              <a:xfrm flipH="1">
                <a:off x="5201965" y="5779760"/>
                <a:ext cx="0" cy="534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7" name="直線コネクタ 926"/>
              <p:cNvCxnSpPr/>
              <p:nvPr/>
            </p:nvCxnSpPr>
            <p:spPr>
              <a:xfrm>
                <a:off x="5200339" y="5759878"/>
                <a:ext cx="0" cy="5388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21" name="左大かっこ 20"/>
          <p:cNvSpPr/>
          <p:nvPr/>
        </p:nvSpPr>
        <p:spPr>
          <a:xfrm rot="5400000">
            <a:off x="5463718" y="5267892"/>
            <a:ext cx="45719" cy="267880"/>
          </a:xfrm>
          <a:prstGeom prst="leftBracket">
            <a:avLst>
              <a:gd name="adj" fmla="val 52522"/>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8" name="テキスト ボックス 1397"/>
          <p:cNvSpPr txBox="1"/>
          <p:nvPr/>
        </p:nvSpPr>
        <p:spPr>
          <a:xfrm>
            <a:off x="5390947" y="5289918"/>
            <a:ext cx="198772" cy="92333"/>
          </a:xfrm>
          <a:prstGeom prst="rect">
            <a:avLst/>
          </a:prstGeom>
          <a:noFill/>
        </p:spPr>
        <p:txBody>
          <a:bodyPr wrap="none" lIns="0" tIns="0" rIns="0" bIns="0" rtlCol="0">
            <a:spAutoFit/>
          </a:bodyPr>
          <a:lstStyle/>
          <a:p>
            <a:r>
              <a:rPr kumimoji="1" lang="en-US" altLang="ja-JP" sz="600" dirty="0" smtClean="0"/>
              <a:t>30mm</a:t>
            </a:r>
            <a:endParaRPr kumimoji="1" lang="ja-JP" altLang="en-US" sz="500" dirty="0"/>
          </a:p>
        </p:txBody>
      </p:sp>
      <p:grpSp>
        <p:nvGrpSpPr>
          <p:cNvPr id="1402" name="グループ化 1401"/>
          <p:cNvGrpSpPr/>
          <p:nvPr/>
        </p:nvGrpSpPr>
        <p:grpSpPr>
          <a:xfrm>
            <a:off x="6222442" y="5375530"/>
            <a:ext cx="288000" cy="102065"/>
            <a:chOff x="6198615" y="5269020"/>
            <a:chExt cx="288000" cy="102065"/>
          </a:xfrm>
        </p:grpSpPr>
        <p:cxnSp>
          <p:nvCxnSpPr>
            <p:cNvPr id="1401" name="直線コネクタ 1400"/>
            <p:cNvCxnSpPr/>
            <p:nvPr/>
          </p:nvCxnSpPr>
          <p:spPr>
            <a:xfrm>
              <a:off x="6198615" y="5371085"/>
              <a:ext cx="288000" cy="0"/>
            </a:xfrm>
            <a:prstGeom prst="line">
              <a:avLst/>
            </a:prstGeom>
            <a:ln w="12700">
              <a:headEnd type="arrow"/>
              <a:tailEnd type="arrow"/>
            </a:ln>
          </p:spPr>
          <p:style>
            <a:lnRef idx="1">
              <a:schemeClr val="accent1"/>
            </a:lnRef>
            <a:fillRef idx="0">
              <a:schemeClr val="accent1"/>
            </a:fillRef>
            <a:effectRef idx="0">
              <a:schemeClr val="accent1"/>
            </a:effectRef>
            <a:fontRef idx="minor">
              <a:schemeClr val="tx1"/>
            </a:fontRef>
          </p:style>
        </p:cxnSp>
        <p:sp>
          <p:nvSpPr>
            <p:cNvPr id="916" name="テキスト ボックス 915"/>
            <p:cNvSpPr txBox="1"/>
            <p:nvPr/>
          </p:nvSpPr>
          <p:spPr>
            <a:xfrm>
              <a:off x="6247926" y="5269020"/>
              <a:ext cx="198772" cy="92333"/>
            </a:xfrm>
            <a:prstGeom prst="rect">
              <a:avLst/>
            </a:prstGeom>
            <a:solidFill>
              <a:schemeClr val="bg1"/>
            </a:solidFill>
          </p:spPr>
          <p:txBody>
            <a:bodyPr wrap="none" lIns="0" tIns="0" rIns="0" bIns="0" rtlCol="0">
              <a:spAutoFit/>
            </a:bodyPr>
            <a:lstStyle/>
            <a:p>
              <a:r>
                <a:rPr kumimoji="1" lang="en-US" altLang="ja-JP" sz="600" dirty="0" smtClean="0"/>
                <a:t>30mm</a:t>
              </a:r>
              <a:endParaRPr kumimoji="1" lang="ja-JP" altLang="en-US" sz="500" dirty="0"/>
            </a:p>
          </p:txBody>
        </p:sp>
      </p:grpSp>
      <p:cxnSp>
        <p:nvCxnSpPr>
          <p:cNvPr id="1405" name="直線コネクタ 1404"/>
          <p:cNvCxnSpPr/>
          <p:nvPr/>
        </p:nvCxnSpPr>
        <p:spPr>
          <a:xfrm flipH="1">
            <a:off x="4793139" y="5343702"/>
            <a:ext cx="0" cy="136063"/>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917" name="直線コネクタ 916"/>
          <p:cNvCxnSpPr/>
          <p:nvPr/>
        </p:nvCxnSpPr>
        <p:spPr>
          <a:xfrm flipH="1">
            <a:off x="4874074" y="5335578"/>
            <a:ext cx="0" cy="25200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918" name="テキスト ボックス 917"/>
          <p:cNvSpPr txBox="1"/>
          <p:nvPr/>
        </p:nvSpPr>
        <p:spPr>
          <a:xfrm>
            <a:off x="4750335" y="5262854"/>
            <a:ext cx="160300" cy="92333"/>
          </a:xfrm>
          <a:prstGeom prst="rect">
            <a:avLst/>
          </a:prstGeom>
          <a:noFill/>
        </p:spPr>
        <p:txBody>
          <a:bodyPr wrap="none" lIns="0" tIns="0" rIns="0" bIns="0" rtlCol="0">
            <a:spAutoFit/>
          </a:bodyPr>
          <a:lstStyle/>
          <a:p>
            <a:r>
              <a:rPr lang="en-US" altLang="ja-JP" sz="600" dirty="0"/>
              <a:t>6</a:t>
            </a:r>
            <a:r>
              <a:rPr kumimoji="1" lang="en-US" altLang="ja-JP" sz="600" dirty="0" smtClean="0"/>
              <a:t>mm</a:t>
            </a:r>
            <a:endParaRPr kumimoji="1" lang="ja-JP" altLang="en-US" sz="500" dirty="0"/>
          </a:p>
        </p:txBody>
      </p:sp>
      <p:sp>
        <p:nvSpPr>
          <p:cNvPr id="928" name="テキスト ボックス 927"/>
          <p:cNvSpPr txBox="1"/>
          <p:nvPr/>
        </p:nvSpPr>
        <p:spPr>
          <a:xfrm>
            <a:off x="8014528" y="4638701"/>
            <a:ext cx="2381805" cy="1261884"/>
          </a:xfrm>
          <a:prstGeom prst="rect">
            <a:avLst/>
          </a:prstGeom>
          <a:noFill/>
        </p:spPr>
        <p:txBody>
          <a:bodyPr wrap="square" lIns="0" tIns="0" rIns="0" bIns="0" rtlCol="0">
            <a:spAutoFit/>
          </a:bodyPr>
          <a:lstStyle/>
          <a:p>
            <a:pPr marL="108000" indent="-457200"/>
            <a:r>
              <a:rPr lang="ja-JP" altLang="en-US" sz="900" dirty="0" smtClean="0"/>
              <a:t>② バーコードは、ビット</a:t>
            </a:r>
            <a:r>
              <a:rPr lang="en-US" altLang="ja-JP" sz="900" dirty="0" smtClean="0"/>
              <a:t>0</a:t>
            </a:r>
            <a:r>
              <a:rPr lang="ja-JP" altLang="en-US" sz="900" dirty="0" smtClean="0"/>
              <a:t>が白、ビット</a:t>
            </a:r>
            <a:r>
              <a:rPr lang="en-US" altLang="ja-JP" sz="900" dirty="0" smtClean="0"/>
              <a:t>9</a:t>
            </a:r>
            <a:r>
              <a:rPr lang="ja-JP" altLang="en-US" sz="900" dirty="0" smtClean="0"/>
              <a:t>が黒と決まっているので、これに反するパターンを除外する。</a:t>
            </a:r>
            <a:endParaRPr lang="en-US" altLang="ja-JP" sz="900" dirty="0" smtClean="0"/>
          </a:p>
          <a:p>
            <a:pPr marL="108000" indent="-457200">
              <a:spcBef>
                <a:spcPts val="600"/>
              </a:spcBef>
            </a:pPr>
            <a:r>
              <a:rPr lang="ja-JP" altLang="en-US" sz="900" dirty="0" smtClean="0"/>
              <a:t>③ 残ったパターンを比べ、もっとも多いパターンをバーコードの値とする。</a:t>
            </a:r>
            <a:endParaRPr lang="en-US" altLang="ja-JP" sz="900" dirty="0" smtClean="0"/>
          </a:p>
          <a:p>
            <a:pPr marL="108000" indent="-457200">
              <a:spcBef>
                <a:spcPts val="600"/>
              </a:spcBef>
            </a:pPr>
            <a:r>
              <a:rPr lang="ja-JP" altLang="en-US" sz="900" dirty="0" smtClean="0"/>
              <a:t>④　除外したパターンが</a:t>
            </a:r>
            <a:r>
              <a:rPr lang="en-US" altLang="ja-JP" sz="900" dirty="0" smtClean="0"/>
              <a:t>3</a:t>
            </a:r>
            <a:r>
              <a:rPr lang="ja-JP" altLang="en-US" sz="900" dirty="0" smtClean="0"/>
              <a:t>つ以上で</a:t>
            </a:r>
            <a:r>
              <a:rPr lang="ja-JP" altLang="en-US" sz="900" dirty="0"/>
              <a:t>あったり</a:t>
            </a:r>
            <a:r>
              <a:rPr lang="ja-JP" altLang="en-US" sz="900" dirty="0" smtClean="0"/>
              <a:t>、残ったパターンに同じ値のものがなかった場合は、取得失敗とする。　</a:t>
            </a:r>
            <a:endParaRPr lang="ja-JP" altLang="en-US" sz="900" dirty="0"/>
          </a:p>
        </p:txBody>
      </p:sp>
      <p:sp>
        <p:nvSpPr>
          <p:cNvPr id="929" name="フローチャート: 処理 928"/>
          <p:cNvSpPr/>
          <p:nvPr/>
        </p:nvSpPr>
        <p:spPr>
          <a:xfrm>
            <a:off x="-18754" y="1448524"/>
            <a:ext cx="3483854" cy="273679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900" b="1" dirty="0" smtClean="0">
                <a:solidFill>
                  <a:srgbClr val="00B050"/>
                </a:solidFill>
              </a:rPr>
              <a:t>目的</a:t>
            </a:r>
            <a:endParaRPr kumimoji="1" lang="en-US" altLang="ja-JP" sz="900" b="1" dirty="0" smtClean="0">
              <a:solidFill>
                <a:srgbClr val="00B050"/>
              </a:solidFill>
            </a:endParaRPr>
          </a:p>
          <a:p>
            <a:r>
              <a:rPr lang="ja-JP" altLang="en-US" sz="900" dirty="0">
                <a:solidFill>
                  <a:schemeClr val="tx1"/>
                </a:solidFill>
              </a:rPr>
              <a:t>ライン</a:t>
            </a:r>
            <a:r>
              <a:rPr lang="ja-JP" altLang="en-US" sz="900" dirty="0" smtClean="0">
                <a:solidFill>
                  <a:schemeClr val="tx1"/>
                </a:solidFill>
              </a:rPr>
              <a:t>に沿って走行したい。</a:t>
            </a:r>
            <a:endParaRPr lang="en-US" altLang="ja-JP" sz="900" dirty="0" smtClean="0">
              <a:solidFill>
                <a:schemeClr val="tx1"/>
              </a:solidFill>
            </a:endParaRPr>
          </a:p>
          <a:p>
            <a:r>
              <a:rPr lang="ja-JP" altLang="en-US" sz="900" dirty="0" smtClean="0">
                <a:solidFill>
                  <a:schemeClr val="tx1"/>
                </a:solidFill>
              </a:rPr>
              <a:t>速い速度でカーブを脱線しないよう走行したい。</a:t>
            </a:r>
            <a:endParaRPr lang="en-US" altLang="ja-JP" sz="900" dirty="0" smtClean="0">
              <a:solidFill>
                <a:schemeClr val="tx1"/>
              </a:solidFill>
            </a:endParaRPr>
          </a:p>
          <a:p>
            <a:r>
              <a:rPr lang="ja-JP" altLang="en-US" sz="900" dirty="0" smtClean="0">
                <a:solidFill>
                  <a:schemeClr val="tx1"/>
                </a:solidFill>
              </a:rPr>
              <a:t>灰色マーカー上で脱線しないようにしたい。</a:t>
            </a:r>
            <a:endParaRPr lang="en-US" altLang="ja-JP" sz="900" dirty="0" smtClean="0">
              <a:solidFill>
                <a:schemeClr val="tx1"/>
              </a:solidFill>
            </a:endParaRPr>
          </a:p>
          <a:p>
            <a:endParaRPr lang="en-US" altLang="ja-JP" sz="600" dirty="0" smtClean="0">
              <a:solidFill>
                <a:schemeClr val="tx1"/>
              </a:solidFill>
            </a:endParaRPr>
          </a:p>
          <a:p>
            <a:r>
              <a:rPr kumimoji="1" lang="ja-JP" altLang="en-US" sz="900" b="1" dirty="0" smtClean="0">
                <a:solidFill>
                  <a:srgbClr val="C00000"/>
                </a:solidFill>
              </a:rPr>
              <a:t>実現方法</a:t>
            </a:r>
            <a:endParaRPr kumimoji="1" lang="en-US" altLang="ja-JP" sz="900" b="1" dirty="0" smtClean="0">
              <a:solidFill>
                <a:srgbClr val="C00000"/>
              </a:solidFill>
            </a:endParaRPr>
          </a:p>
          <a:p>
            <a:r>
              <a:rPr lang="ja-JP" altLang="en-US" sz="900" dirty="0" smtClean="0">
                <a:solidFill>
                  <a:schemeClr val="tx1"/>
                </a:solidFill>
              </a:rPr>
              <a:t>一定の輝度を維持するために</a:t>
            </a:r>
            <a:r>
              <a:rPr lang="en-US" altLang="ja-JP" sz="900" dirty="0" smtClean="0">
                <a:solidFill>
                  <a:schemeClr val="tx1"/>
                </a:solidFill>
              </a:rPr>
              <a:t>PID</a:t>
            </a:r>
            <a:r>
              <a:rPr lang="ja-JP" altLang="en-US" sz="900" dirty="0" smtClean="0">
                <a:solidFill>
                  <a:schemeClr val="tx1"/>
                </a:solidFill>
              </a:rPr>
              <a:t>制御</a:t>
            </a:r>
            <a:r>
              <a:rPr lang="ja-JP" altLang="en-US" sz="900" dirty="0">
                <a:solidFill>
                  <a:schemeClr val="tx1"/>
                </a:solidFill>
              </a:rPr>
              <a:t>を使用</a:t>
            </a:r>
            <a:r>
              <a:rPr lang="ja-JP" altLang="en-US" sz="900" dirty="0" smtClean="0">
                <a:solidFill>
                  <a:schemeClr val="tx1"/>
                </a:solidFill>
              </a:rPr>
              <a:t>しステアリングの</a:t>
            </a:r>
            <a:endParaRPr lang="en-US" altLang="ja-JP" sz="900" dirty="0" smtClean="0">
              <a:solidFill>
                <a:schemeClr val="tx1"/>
              </a:solidFill>
            </a:endParaRPr>
          </a:p>
          <a:p>
            <a:r>
              <a:rPr lang="ja-JP" altLang="en-US" sz="900" dirty="0" smtClean="0">
                <a:solidFill>
                  <a:schemeClr val="tx1"/>
                </a:solidFill>
              </a:rPr>
              <a:t>角度を調整する。ステアリング制限や作動制御を用いる。</a:t>
            </a:r>
            <a:endParaRPr lang="en-US" altLang="ja-JP" sz="900" dirty="0" smtClean="0">
              <a:solidFill>
                <a:schemeClr val="tx1"/>
              </a:solidFill>
            </a:endParaRPr>
          </a:p>
          <a:p>
            <a:r>
              <a:rPr lang="ja-JP" altLang="en-US" sz="900" dirty="0" smtClean="0">
                <a:solidFill>
                  <a:schemeClr val="tx1"/>
                </a:solidFill>
              </a:rPr>
              <a:t>細かく</a:t>
            </a:r>
            <a:r>
              <a:rPr lang="ja-JP" altLang="en-US" sz="900" dirty="0">
                <a:solidFill>
                  <a:schemeClr val="tx1"/>
                </a:solidFill>
              </a:rPr>
              <a:t>区画を設定</a:t>
            </a:r>
            <a:r>
              <a:rPr lang="ja-JP" altLang="en-US" sz="900" dirty="0" smtClean="0">
                <a:solidFill>
                  <a:schemeClr val="tx1"/>
                </a:solidFill>
              </a:rPr>
              <a:t>し、旋回補正を使用することで直線時と同様にライントレースをさせる。</a:t>
            </a:r>
            <a:endParaRPr lang="en-US" altLang="ja-JP" sz="900" dirty="0" smtClean="0">
              <a:solidFill>
                <a:schemeClr val="tx1"/>
              </a:solidFill>
            </a:endParaRPr>
          </a:p>
          <a:p>
            <a:r>
              <a:rPr lang="ja-JP" altLang="en-US" sz="900" dirty="0" smtClean="0">
                <a:solidFill>
                  <a:schemeClr val="tx1"/>
                </a:solidFill>
              </a:rPr>
              <a:t>境界線値を変更することで脱線しにくくする。</a:t>
            </a:r>
            <a:endParaRPr lang="en-US" altLang="ja-JP" sz="900" dirty="0">
              <a:solidFill>
                <a:schemeClr val="tx1"/>
              </a:solidFill>
            </a:endParaRPr>
          </a:p>
          <a:p>
            <a:endParaRPr kumimoji="1" lang="en-US" altLang="ja-JP" sz="600" dirty="0" smtClean="0">
              <a:solidFill>
                <a:schemeClr val="tx1"/>
              </a:solidFill>
            </a:endParaRPr>
          </a:p>
          <a:p>
            <a:r>
              <a:rPr kumimoji="1" lang="ja-JP" altLang="en-US" sz="900" b="1" dirty="0" smtClean="0">
                <a:solidFill>
                  <a:srgbClr val="00B0F0"/>
                </a:solidFill>
              </a:rPr>
              <a:t>検証</a:t>
            </a:r>
            <a:endParaRPr kumimoji="1" lang="en-US" altLang="ja-JP" sz="900" b="1" dirty="0" smtClean="0">
              <a:solidFill>
                <a:srgbClr val="00B0F0"/>
              </a:solidFill>
            </a:endParaRPr>
          </a:p>
          <a:p>
            <a:r>
              <a:rPr kumimoji="1" lang="ja-JP" altLang="en-US" sz="900" dirty="0" smtClean="0">
                <a:solidFill>
                  <a:schemeClr val="tx1"/>
                </a:solidFill>
              </a:rPr>
              <a:t>配布されたサンプルプログラムのライントレースと差動制御も含めた上記の技術を導入したオリジナルプログラムの</a:t>
            </a:r>
            <a:r>
              <a:rPr lang="ja-JP" altLang="en-US" sz="900" dirty="0" smtClean="0">
                <a:solidFill>
                  <a:schemeClr val="tx1"/>
                </a:solidFill>
              </a:rPr>
              <a:t>ライントレース</a:t>
            </a:r>
            <a:r>
              <a:rPr lang="ja-JP" altLang="en-US" sz="900" dirty="0">
                <a:solidFill>
                  <a:schemeClr val="tx1"/>
                </a:solidFill>
              </a:rPr>
              <a:t>と</a:t>
            </a:r>
            <a:r>
              <a:rPr lang="ja-JP" altLang="en-US" sz="900" dirty="0" smtClean="0">
                <a:solidFill>
                  <a:schemeClr val="tx1"/>
                </a:solidFill>
              </a:rPr>
              <a:t>で光センサが取得する輝度の変化を比較した。</a:t>
            </a:r>
            <a:endParaRPr lang="en-US" altLang="ja-JP" sz="900" dirty="0" smtClean="0">
              <a:solidFill>
                <a:schemeClr val="tx1"/>
              </a:solidFill>
            </a:endParaRPr>
          </a:p>
          <a:p>
            <a:r>
              <a:rPr kumimoji="1" lang="ja-JP" altLang="en-US" sz="900" dirty="0">
                <a:solidFill>
                  <a:schemeClr val="tx1"/>
                </a:solidFill>
              </a:rPr>
              <a:t>検証の</a:t>
            </a:r>
            <a:r>
              <a:rPr kumimoji="1" lang="ja-JP" altLang="en-US" sz="900" dirty="0" smtClean="0">
                <a:solidFill>
                  <a:schemeClr val="tx1"/>
                </a:solidFill>
              </a:rPr>
              <a:t>結果、右図より</a:t>
            </a:r>
            <a:r>
              <a:rPr kumimoji="1" lang="ja-JP" altLang="en-US" sz="900" dirty="0" smtClean="0">
                <a:solidFill>
                  <a:srgbClr val="0070C0"/>
                </a:solidFill>
              </a:rPr>
              <a:t>サンプル（青）</a:t>
            </a:r>
            <a:r>
              <a:rPr kumimoji="1" lang="ja-JP" altLang="en-US" sz="900" dirty="0" smtClean="0">
                <a:solidFill>
                  <a:schemeClr val="tx1"/>
                </a:solidFill>
              </a:rPr>
              <a:t>と</a:t>
            </a:r>
            <a:r>
              <a:rPr kumimoji="1" lang="ja-JP" altLang="en-US" sz="900" dirty="0" smtClean="0">
                <a:solidFill>
                  <a:srgbClr val="FF0000"/>
                </a:solidFill>
              </a:rPr>
              <a:t>オリジナル（赤）</a:t>
            </a:r>
            <a:r>
              <a:rPr kumimoji="1" lang="ja-JP" altLang="en-US" sz="900" dirty="0" smtClean="0">
                <a:solidFill>
                  <a:schemeClr val="tx1"/>
                </a:solidFill>
              </a:rPr>
              <a:t>で明らかな差が見られた</a:t>
            </a:r>
            <a:r>
              <a:rPr lang="ja-JP" altLang="en-US" sz="900" dirty="0">
                <a:solidFill>
                  <a:schemeClr val="tx1"/>
                </a:solidFill>
              </a:rPr>
              <a:t>。上記の技術の導入後、より正確に走行ができることが</a:t>
            </a:r>
            <a:r>
              <a:rPr lang="ja-JP" altLang="en-US" sz="900" dirty="0" smtClean="0">
                <a:solidFill>
                  <a:schemeClr val="tx1"/>
                </a:solidFill>
              </a:rPr>
              <a:t>確かめられた。サンプルでは走れなかったコースも、ブレが減ったことで滑らかで速く走行できることが可能となった。</a:t>
            </a:r>
            <a:endParaRPr kumimoji="1" lang="en-US" altLang="ja-JP" sz="900" dirty="0" smtClean="0">
              <a:solidFill>
                <a:schemeClr val="tx1"/>
              </a:solidFill>
            </a:endParaRPr>
          </a:p>
          <a:p>
            <a:endParaRPr kumimoji="1" lang="ja-JP" altLang="en-US" sz="1000" dirty="0">
              <a:solidFill>
                <a:schemeClr val="tx1"/>
              </a:solidFill>
            </a:endParaRPr>
          </a:p>
        </p:txBody>
      </p:sp>
      <p:sp>
        <p:nvSpPr>
          <p:cNvPr id="930" name="角丸四角形吹き出し 929"/>
          <p:cNvSpPr/>
          <p:nvPr/>
        </p:nvSpPr>
        <p:spPr>
          <a:xfrm>
            <a:off x="9040313" y="8308295"/>
            <a:ext cx="1404507" cy="385849"/>
          </a:xfrm>
          <a:prstGeom prst="wedgeRoundRectCallout">
            <a:avLst>
              <a:gd name="adj1" fmla="val -16987"/>
              <a:gd name="adj2" fmla="val 6377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72000" indent="-457200"/>
            <a:r>
              <a:rPr lang="ja-JP" altLang="en-US" sz="800" dirty="0" smtClean="0">
                <a:solidFill>
                  <a:schemeClr val="tx1"/>
                </a:solidFill>
              </a:rPr>
              <a:t>①右旋回</a:t>
            </a:r>
            <a:r>
              <a:rPr lang="ja-JP" altLang="en-US" sz="800" dirty="0">
                <a:solidFill>
                  <a:schemeClr val="tx1"/>
                </a:solidFill>
              </a:rPr>
              <a:t>をして黒を</a:t>
            </a:r>
            <a:r>
              <a:rPr lang="ja-JP" altLang="en-US" sz="800" dirty="0" smtClean="0">
                <a:solidFill>
                  <a:schemeClr val="tx1"/>
                </a:solidFill>
              </a:rPr>
              <a:t>検知したら</a:t>
            </a:r>
            <a:r>
              <a:rPr lang="ja-JP" altLang="en-US" sz="800" dirty="0">
                <a:solidFill>
                  <a:schemeClr val="tx1"/>
                </a:solidFill>
              </a:rPr>
              <a:t>次の区画へ</a:t>
            </a:r>
            <a:r>
              <a:rPr lang="ja-JP" altLang="en-US" sz="800" dirty="0" smtClean="0">
                <a:solidFill>
                  <a:schemeClr val="tx1"/>
                </a:solidFill>
              </a:rPr>
              <a:t>、</a:t>
            </a:r>
            <a:endParaRPr lang="en-US" altLang="ja-JP" sz="800" dirty="0" smtClean="0">
              <a:solidFill>
                <a:schemeClr val="tx1"/>
              </a:solidFill>
            </a:endParaRPr>
          </a:p>
          <a:p>
            <a:pPr marL="72000" indent="-457200"/>
            <a:r>
              <a:rPr lang="ja-JP" altLang="en-US" sz="800" dirty="0">
                <a:solidFill>
                  <a:schemeClr val="tx1"/>
                </a:solidFill>
              </a:rPr>
              <a:t>　</a:t>
            </a:r>
            <a:r>
              <a:rPr lang="ja-JP" altLang="en-US" sz="800" dirty="0" smtClean="0">
                <a:solidFill>
                  <a:schemeClr val="tx1"/>
                </a:solidFill>
              </a:rPr>
              <a:t>検知</a:t>
            </a:r>
            <a:r>
              <a:rPr lang="ja-JP" altLang="en-US" sz="800" dirty="0">
                <a:solidFill>
                  <a:schemeClr val="tx1"/>
                </a:solidFill>
              </a:rPr>
              <a:t>できなければ左旋回</a:t>
            </a:r>
          </a:p>
        </p:txBody>
      </p:sp>
      <p:sp>
        <p:nvSpPr>
          <p:cNvPr id="105" name="テキスト ボックス 104"/>
          <p:cNvSpPr txBox="1"/>
          <p:nvPr/>
        </p:nvSpPr>
        <p:spPr>
          <a:xfrm>
            <a:off x="7716861" y="9359491"/>
            <a:ext cx="2945037" cy="215444"/>
          </a:xfrm>
          <a:prstGeom prst="rect">
            <a:avLst/>
          </a:prstGeom>
          <a:noFill/>
        </p:spPr>
        <p:txBody>
          <a:bodyPr wrap="none" rtlCol="0">
            <a:spAutoFit/>
          </a:bodyPr>
          <a:lstStyle/>
          <a:p>
            <a:r>
              <a:rPr kumimoji="1" lang="ja-JP" altLang="en-US" sz="800" dirty="0" smtClean="0"/>
              <a:t>ラインを検知したら左記の②、③と同じ方法でラインに復帰する。</a:t>
            </a:r>
            <a:endParaRPr kumimoji="1" lang="ja-JP" altLang="en-US" sz="800" dirty="0"/>
          </a:p>
        </p:txBody>
      </p:sp>
      <p:sp>
        <p:nvSpPr>
          <p:cNvPr id="22" name="テキスト ボックス 21"/>
          <p:cNvSpPr txBox="1"/>
          <p:nvPr/>
        </p:nvSpPr>
        <p:spPr>
          <a:xfrm>
            <a:off x="3265944" y="1518446"/>
            <a:ext cx="2983198" cy="1400383"/>
          </a:xfrm>
          <a:prstGeom prst="rect">
            <a:avLst/>
          </a:prstGeom>
          <a:noFill/>
        </p:spPr>
        <p:txBody>
          <a:bodyPr wrap="square" rtlCol="0">
            <a:spAutoFit/>
          </a:bodyPr>
          <a:lstStyle/>
          <a:p>
            <a:r>
              <a:rPr kumimoji="1" lang="ja-JP" altLang="en-US" sz="1000" b="1" spc="100" dirty="0" smtClean="0">
                <a:solidFill>
                  <a:srgbClr val="002060"/>
                </a:solidFill>
              </a:rPr>
              <a:t>ステアリング制限</a:t>
            </a:r>
            <a:endParaRPr kumimoji="1" lang="en-US" altLang="ja-JP" sz="1000" b="1" spc="100" dirty="0" smtClean="0">
              <a:solidFill>
                <a:srgbClr val="002060"/>
              </a:solidFill>
            </a:endParaRPr>
          </a:p>
          <a:p>
            <a:r>
              <a:rPr lang="ja-JP" altLang="en-US" sz="900" dirty="0" smtClean="0"/>
              <a:t>　ステアリングの可動域を制限することで、余分な旋回を防ぐ。ブレが減るので速い速度で走行が可能になる。</a:t>
            </a:r>
            <a:endParaRPr lang="en-US" altLang="ja-JP" sz="900" dirty="0" smtClean="0"/>
          </a:p>
          <a:p>
            <a:r>
              <a:rPr kumimoji="1" lang="ja-JP" altLang="en-US" sz="1000" b="1" spc="100" dirty="0" smtClean="0">
                <a:solidFill>
                  <a:srgbClr val="002060"/>
                </a:solidFill>
              </a:rPr>
              <a:t>旋回補正</a:t>
            </a:r>
            <a:endParaRPr lang="en-US" altLang="ja-JP" sz="1000" b="1" spc="100" dirty="0">
              <a:solidFill>
                <a:srgbClr val="002060"/>
              </a:solidFill>
            </a:endParaRPr>
          </a:p>
          <a:p>
            <a:r>
              <a:rPr lang="ja-JP" altLang="en-US" sz="900" dirty="0" smtClean="0"/>
              <a:t>　カーブ</a:t>
            </a:r>
            <a:r>
              <a:rPr lang="ja-JP" altLang="en-US" sz="900" dirty="0"/>
              <a:t>の角度</a:t>
            </a:r>
            <a:r>
              <a:rPr lang="ja-JP" altLang="en-US" sz="900" dirty="0" smtClean="0"/>
              <a:t>に合わせて、ステアリング角度の基準値を変更する。カーブ走行時でも直線と同様な走行ができる。</a:t>
            </a:r>
            <a:endParaRPr lang="en-US" altLang="ja-JP" sz="900" dirty="0"/>
          </a:p>
          <a:p>
            <a:r>
              <a:rPr kumimoji="1" lang="ja-JP" altLang="en-US" sz="1000" b="1" spc="100" dirty="0" smtClean="0">
                <a:solidFill>
                  <a:srgbClr val="002060"/>
                </a:solidFill>
              </a:rPr>
              <a:t>境界線変更</a:t>
            </a:r>
            <a:endParaRPr kumimoji="1" lang="en-US" altLang="ja-JP" sz="1000" b="1" spc="100" dirty="0" smtClean="0">
              <a:solidFill>
                <a:srgbClr val="002060"/>
              </a:solidFill>
            </a:endParaRPr>
          </a:p>
          <a:p>
            <a:r>
              <a:rPr lang="ja-JP" altLang="en-US" sz="900" dirty="0" smtClean="0"/>
              <a:t>　境界</a:t>
            </a:r>
            <a:r>
              <a:rPr lang="ja-JP" altLang="en-US" sz="900" dirty="0"/>
              <a:t>線値</a:t>
            </a:r>
            <a:r>
              <a:rPr lang="ja-JP" altLang="en-US" sz="900" dirty="0" smtClean="0"/>
              <a:t>を区画に合わせて変更することで、カーブや灰色マーカーで脱線することなく走行させることが可能になる。</a:t>
            </a:r>
            <a:endParaRPr lang="en-US" altLang="ja-JP" sz="900" dirty="0" smtClean="0"/>
          </a:p>
        </p:txBody>
      </p:sp>
      <p:sp>
        <p:nvSpPr>
          <p:cNvPr id="23" name="テキスト ボックス 22"/>
          <p:cNvSpPr txBox="1"/>
          <p:nvPr/>
        </p:nvSpPr>
        <p:spPr>
          <a:xfrm>
            <a:off x="4561139" y="5564789"/>
            <a:ext cx="307777" cy="372859"/>
          </a:xfrm>
          <a:prstGeom prst="rect">
            <a:avLst/>
          </a:prstGeom>
          <a:noFill/>
          <a:ln>
            <a:noFill/>
          </a:ln>
        </p:spPr>
        <p:txBody>
          <a:bodyPr vert="eaVert" wrap="none" rtlCol="0">
            <a:spAutoFit/>
          </a:bodyPr>
          <a:lstStyle/>
          <a:p>
            <a:r>
              <a:rPr kumimoji="1" lang="ja-JP" altLang="en-US" sz="800" dirty="0" smtClean="0">
                <a:solidFill>
                  <a:schemeClr val="bg1"/>
                </a:solidFill>
              </a:rPr>
              <a:t>ライン</a:t>
            </a:r>
            <a:endParaRPr kumimoji="1" lang="ja-JP" altLang="en-US" sz="800" dirty="0">
              <a:solidFill>
                <a:schemeClr val="bg1"/>
              </a:solidFill>
            </a:endParaRPr>
          </a:p>
        </p:txBody>
      </p:sp>
      <p:sp>
        <p:nvSpPr>
          <p:cNvPr id="1404" name="テキスト ボックス 1403"/>
          <p:cNvSpPr txBox="1"/>
          <p:nvPr/>
        </p:nvSpPr>
        <p:spPr>
          <a:xfrm>
            <a:off x="7692115" y="5540694"/>
            <a:ext cx="307777" cy="372859"/>
          </a:xfrm>
          <a:prstGeom prst="rect">
            <a:avLst/>
          </a:prstGeom>
          <a:noFill/>
        </p:spPr>
        <p:txBody>
          <a:bodyPr vert="eaVert" wrap="none" rtlCol="0">
            <a:spAutoFit/>
          </a:bodyPr>
          <a:lstStyle/>
          <a:p>
            <a:r>
              <a:rPr kumimoji="1" lang="ja-JP" altLang="en-US" sz="800" dirty="0" smtClean="0">
                <a:solidFill>
                  <a:schemeClr val="bg1"/>
                </a:solidFill>
              </a:rPr>
              <a:t>ライン</a:t>
            </a:r>
            <a:endParaRPr kumimoji="1" lang="ja-JP" altLang="en-US" sz="800" dirty="0">
              <a:solidFill>
                <a:schemeClr val="bg1"/>
              </a:solidFill>
            </a:endParaRPr>
          </a:p>
        </p:txBody>
      </p:sp>
      <p:sp>
        <p:nvSpPr>
          <p:cNvPr id="117" name="テキスト ボックス 116"/>
          <p:cNvSpPr txBox="1"/>
          <p:nvPr/>
        </p:nvSpPr>
        <p:spPr>
          <a:xfrm>
            <a:off x="7711772" y="6144417"/>
            <a:ext cx="2656496" cy="830997"/>
          </a:xfrm>
          <a:prstGeom prst="rect">
            <a:avLst/>
          </a:prstGeom>
          <a:noFill/>
        </p:spPr>
        <p:txBody>
          <a:bodyPr wrap="none" rtlCol="0">
            <a:spAutoFit/>
          </a:bodyPr>
          <a:lstStyle/>
          <a:p>
            <a:r>
              <a:rPr lang="en-US" altLang="ja-JP" sz="900" dirty="0">
                <a:solidFill>
                  <a:srgbClr val="FF0000"/>
                </a:solidFill>
              </a:rPr>
              <a:t>1</a:t>
            </a:r>
            <a:r>
              <a:rPr lang="ja-JP" altLang="en-US" sz="900" dirty="0" smtClean="0">
                <a:solidFill>
                  <a:srgbClr val="FF0000"/>
                </a:solidFill>
              </a:rPr>
              <a:t>●</a:t>
            </a:r>
            <a:r>
              <a:rPr lang="ja-JP" altLang="en-US" sz="1000" dirty="0" smtClean="0"/>
              <a:t>ビット</a:t>
            </a:r>
            <a:r>
              <a:rPr lang="en-US" altLang="ja-JP" sz="1000" dirty="0"/>
              <a:t>0</a:t>
            </a:r>
            <a:r>
              <a:rPr lang="ja-JP" altLang="en-US" sz="1000" dirty="0" smtClean="0"/>
              <a:t>が黒で②に反するので除外</a:t>
            </a:r>
            <a:endParaRPr lang="en-US" altLang="ja-JP" sz="1000" dirty="0" smtClean="0"/>
          </a:p>
          <a:p>
            <a:r>
              <a:rPr lang="en-US" altLang="ja-JP" sz="900" dirty="0">
                <a:solidFill>
                  <a:srgbClr val="FFC000"/>
                </a:solidFill>
              </a:rPr>
              <a:t>2</a:t>
            </a:r>
            <a:r>
              <a:rPr lang="ja-JP" altLang="en-US" sz="900" dirty="0" smtClean="0">
                <a:solidFill>
                  <a:srgbClr val="FFCC66"/>
                </a:solidFill>
              </a:rPr>
              <a:t>●</a:t>
            </a:r>
            <a:r>
              <a:rPr lang="ja-JP" altLang="en-US" sz="900" dirty="0">
                <a:solidFill>
                  <a:srgbClr val="FFFF00"/>
                </a:solidFill>
              </a:rPr>
              <a:t>　</a:t>
            </a:r>
            <a:r>
              <a:rPr lang="ja-JP" altLang="en-US" sz="900" dirty="0" smtClean="0">
                <a:solidFill>
                  <a:srgbClr val="FFFF00"/>
                </a:solidFill>
              </a:rPr>
              <a:t>　　　　　　　　　　　　　　　</a:t>
            </a:r>
            <a:r>
              <a:rPr lang="en-US" altLang="ja-JP" sz="1000" dirty="0">
                <a:solidFill>
                  <a:srgbClr val="FFC000"/>
                </a:solidFill>
              </a:rPr>
              <a:t>2</a:t>
            </a:r>
            <a:r>
              <a:rPr lang="ja-JP" altLang="en-US" sz="1000" dirty="0" smtClean="0">
                <a:solidFill>
                  <a:srgbClr val="FFCC66"/>
                </a:solidFill>
              </a:rPr>
              <a:t>●</a:t>
            </a:r>
            <a:endParaRPr lang="en-US" altLang="ja-JP" sz="1000" dirty="0" smtClean="0">
              <a:solidFill>
                <a:srgbClr val="FFCC66"/>
              </a:solidFill>
            </a:endParaRPr>
          </a:p>
          <a:p>
            <a:r>
              <a:rPr lang="en-US" altLang="ja-JP" sz="900" dirty="0">
                <a:solidFill>
                  <a:srgbClr val="00B050"/>
                </a:solidFill>
              </a:rPr>
              <a:t>3</a:t>
            </a:r>
            <a:r>
              <a:rPr lang="ja-JP" altLang="en-US" sz="900" dirty="0" smtClean="0">
                <a:solidFill>
                  <a:srgbClr val="00B050"/>
                </a:solidFill>
              </a:rPr>
              <a:t>●　　　　　　　　　　  </a:t>
            </a:r>
            <a:r>
              <a:rPr lang="ja-JP" altLang="en-US" sz="900" dirty="0" smtClean="0"/>
              <a:t>　　</a:t>
            </a:r>
            <a:r>
              <a:rPr lang="ja-JP" altLang="en-US" sz="900" dirty="0"/>
              <a:t>　</a:t>
            </a:r>
            <a:r>
              <a:rPr lang="ja-JP" altLang="en-US" sz="900" dirty="0" smtClean="0"/>
              <a:t>　　 </a:t>
            </a:r>
            <a:r>
              <a:rPr lang="en-US" altLang="ja-JP" sz="1000" dirty="0">
                <a:solidFill>
                  <a:srgbClr val="00B050"/>
                </a:solidFill>
              </a:rPr>
              <a:t>3</a:t>
            </a:r>
            <a:r>
              <a:rPr lang="ja-JP" altLang="en-US" sz="1000" dirty="0" smtClean="0">
                <a:solidFill>
                  <a:srgbClr val="00B050"/>
                </a:solidFill>
              </a:rPr>
              <a:t>●</a:t>
            </a:r>
            <a:endParaRPr lang="en-US" altLang="ja-JP" sz="1000" dirty="0" smtClean="0">
              <a:solidFill>
                <a:srgbClr val="7030A0"/>
              </a:solidFill>
            </a:endParaRPr>
          </a:p>
          <a:p>
            <a:r>
              <a:rPr lang="en-US" altLang="ja-JP" sz="900" dirty="0">
                <a:solidFill>
                  <a:schemeClr val="accent1"/>
                </a:solidFill>
              </a:rPr>
              <a:t>4</a:t>
            </a:r>
            <a:r>
              <a:rPr lang="ja-JP" altLang="en-US" sz="900" dirty="0" smtClean="0">
                <a:solidFill>
                  <a:srgbClr val="00B0F0"/>
                </a:solidFill>
              </a:rPr>
              <a:t>●</a:t>
            </a:r>
            <a:r>
              <a:rPr lang="ja-JP" altLang="en-US" sz="900" dirty="0" smtClean="0"/>
              <a:t>ビット</a:t>
            </a:r>
            <a:r>
              <a:rPr lang="en-US" altLang="ja-JP" sz="900" dirty="0" smtClean="0"/>
              <a:t>5</a:t>
            </a:r>
            <a:r>
              <a:rPr lang="ja-JP" altLang="en-US" sz="900" dirty="0" smtClean="0"/>
              <a:t>が上</a:t>
            </a:r>
            <a:r>
              <a:rPr lang="en-US" altLang="ja-JP" sz="900" dirty="0" smtClean="0"/>
              <a:t>2</a:t>
            </a:r>
            <a:r>
              <a:rPr lang="ja-JP" altLang="en-US" sz="900" dirty="0" smtClean="0"/>
              <a:t>列と異なる</a:t>
            </a:r>
            <a:endParaRPr lang="en-US" altLang="ja-JP" sz="1000" dirty="0" smtClean="0"/>
          </a:p>
          <a:p>
            <a:r>
              <a:rPr lang="en-US" altLang="ja-JP" sz="900" dirty="0">
                <a:solidFill>
                  <a:srgbClr val="7030A0"/>
                </a:solidFill>
              </a:rPr>
              <a:t>5</a:t>
            </a:r>
            <a:r>
              <a:rPr lang="ja-JP" altLang="en-US" sz="900" dirty="0" smtClean="0">
                <a:solidFill>
                  <a:srgbClr val="7030A0"/>
                </a:solidFill>
              </a:rPr>
              <a:t>●</a:t>
            </a:r>
            <a:r>
              <a:rPr lang="ja-JP" altLang="en-US" sz="900" dirty="0" smtClean="0"/>
              <a:t>ビット</a:t>
            </a:r>
            <a:r>
              <a:rPr lang="en-US" altLang="ja-JP" sz="900" dirty="0" smtClean="0"/>
              <a:t>0</a:t>
            </a:r>
            <a:r>
              <a:rPr lang="ja-JP" altLang="en-US" sz="900" dirty="0" smtClean="0"/>
              <a:t>が黒、ビット</a:t>
            </a:r>
            <a:r>
              <a:rPr lang="en-US" altLang="ja-JP" sz="900" dirty="0" smtClean="0"/>
              <a:t>9</a:t>
            </a:r>
            <a:r>
              <a:rPr lang="ja-JP" altLang="en-US" sz="900" dirty="0" smtClean="0"/>
              <a:t>が白で②に反するので除外</a:t>
            </a:r>
            <a:endParaRPr kumimoji="1" lang="en-US" altLang="ja-JP" sz="900" dirty="0" smtClean="0"/>
          </a:p>
        </p:txBody>
      </p:sp>
      <p:sp>
        <p:nvSpPr>
          <p:cNvPr id="124" name="右中かっこ 123"/>
          <p:cNvSpPr/>
          <p:nvPr/>
        </p:nvSpPr>
        <p:spPr>
          <a:xfrm>
            <a:off x="7566787" y="6200479"/>
            <a:ext cx="190632" cy="121988"/>
          </a:xfrm>
          <a:prstGeom prst="rightBrace">
            <a:avLst/>
          </a:prstGeom>
          <a:ln w="95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7" name="右中かっこ 726"/>
          <p:cNvSpPr/>
          <p:nvPr/>
        </p:nvSpPr>
        <p:spPr>
          <a:xfrm>
            <a:off x="7561988" y="6768000"/>
            <a:ext cx="190632" cy="121988"/>
          </a:xfrm>
          <a:prstGeom prst="rightBrace">
            <a:avLst/>
          </a:prstGeom>
          <a:ln w="95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右中かっこ 130"/>
          <p:cNvSpPr/>
          <p:nvPr/>
        </p:nvSpPr>
        <p:spPr>
          <a:xfrm>
            <a:off x="7568182" y="6339129"/>
            <a:ext cx="189157" cy="407490"/>
          </a:xfrm>
          <a:prstGeom prst="rightBrace">
            <a:avLst/>
          </a:prstGeom>
          <a:ln w="12700">
            <a:solidFill>
              <a:srgbClr val="00FF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右中かっこ 132"/>
          <p:cNvSpPr/>
          <p:nvPr/>
        </p:nvSpPr>
        <p:spPr>
          <a:xfrm>
            <a:off x="8974613" y="6371432"/>
            <a:ext cx="163358" cy="235058"/>
          </a:xfrm>
          <a:prstGeom prst="rightBrace">
            <a:avLst/>
          </a:prstGeom>
          <a:ln w="1270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テキスト ボックス 133"/>
          <p:cNvSpPr txBox="1"/>
          <p:nvPr/>
        </p:nvSpPr>
        <p:spPr>
          <a:xfrm>
            <a:off x="9355242" y="6377821"/>
            <a:ext cx="840295" cy="230832"/>
          </a:xfrm>
          <a:prstGeom prst="rect">
            <a:avLst/>
          </a:prstGeom>
          <a:noFill/>
        </p:spPr>
        <p:txBody>
          <a:bodyPr wrap="none" rtlCol="0">
            <a:spAutoFit/>
          </a:bodyPr>
          <a:lstStyle/>
          <a:p>
            <a:r>
              <a:rPr kumimoji="1" lang="ja-JP" altLang="en-US" sz="900" dirty="0" smtClean="0"/>
              <a:t>を採用する！</a:t>
            </a:r>
            <a:endParaRPr kumimoji="1" lang="ja-JP" altLang="en-US" sz="900" dirty="0"/>
          </a:p>
        </p:txBody>
      </p:sp>
      <p:grpSp>
        <p:nvGrpSpPr>
          <p:cNvPr id="739" name="グループ化 738"/>
          <p:cNvGrpSpPr/>
          <p:nvPr/>
        </p:nvGrpSpPr>
        <p:grpSpPr>
          <a:xfrm>
            <a:off x="10532026" y="6644893"/>
            <a:ext cx="2388203" cy="384870"/>
            <a:chOff x="-2866" y="6925219"/>
            <a:chExt cx="2388203" cy="384870"/>
          </a:xfrm>
        </p:grpSpPr>
        <p:sp>
          <p:nvSpPr>
            <p:cNvPr id="740" name="対角する 2 つの角を切り取った四角形 739"/>
            <p:cNvSpPr/>
            <p:nvPr/>
          </p:nvSpPr>
          <p:spPr>
            <a:xfrm>
              <a:off x="-2866" y="6925219"/>
              <a:ext cx="2388203" cy="343675"/>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grpSp>
          <p:nvGrpSpPr>
            <p:cNvPr id="741" name="グループ化 740"/>
            <p:cNvGrpSpPr/>
            <p:nvPr/>
          </p:nvGrpSpPr>
          <p:grpSpPr>
            <a:xfrm rot="19320000">
              <a:off x="25434" y="6956141"/>
              <a:ext cx="349773" cy="353948"/>
              <a:chOff x="3410739" y="446370"/>
              <a:chExt cx="607510" cy="603246"/>
            </a:xfrm>
          </p:grpSpPr>
          <p:sp>
            <p:nvSpPr>
              <p:cNvPr id="742" name="円/楕円 741"/>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43" name="円/楕円 742"/>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sp>
            <p:nvSpPr>
              <p:cNvPr id="744" name="円/楕円 743"/>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dirty="0"/>
              </a:p>
            </p:txBody>
          </p:sp>
        </p:grpSp>
      </p:grpSp>
      <p:sp>
        <p:nvSpPr>
          <p:cNvPr id="745" name="テキスト ボックス 744"/>
          <p:cNvSpPr txBox="1"/>
          <p:nvPr/>
        </p:nvSpPr>
        <p:spPr>
          <a:xfrm>
            <a:off x="10960763" y="6627376"/>
            <a:ext cx="1447832" cy="400110"/>
          </a:xfrm>
          <a:prstGeom prst="rect">
            <a:avLst/>
          </a:prstGeom>
          <a:noFill/>
        </p:spPr>
        <p:txBody>
          <a:bodyPr wrap="none" rtlCol="0">
            <a:spAutoFit/>
          </a:bodyPr>
          <a:lstStyle/>
          <a:p>
            <a:r>
              <a:rPr lang="ja-JP" altLang="en-US" sz="2000" dirty="0" smtClean="0"/>
              <a:t>その他検知</a:t>
            </a:r>
            <a:endParaRPr lang="en-US" altLang="ja-JP" sz="2000" dirty="0" smtClean="0"/>
          </a:p>
        </p:txBody>
      </p:sp>
      <p:sp>
        <p:nvSpPr>
          <p:cNvPr id="746" name="テキスト ボックス 745"/>
          <p:cNvSpPr txBox="1"/>
          <p:nvPr/>
        </p:nvSpPr>
        <p:spPr>
          <a:xfrm>
            <a:off x="10522252" y="7137561"/>
            <a:ext cx="2981987" cy="2395528"/>
          </a:xfrm>
          <a:prstGeom prst="rect">
            <a:avLst/>
          </a:prstGeom>
          <a:noFill/>
        </p:spPr>
        <p:txBody>
          <a:bodyPr wrap="square" lIns="0" tIns="0" rIns="0" bIns="0" rtlCol="0">
            <a:spAutoFit/>
          </a:bodyPr>
          <a:lstStyle/>
          <a:p>
            <a:pPr marL="792000" indent="-792000">
              <a:spcBef>
                <a:spcPts val="1000"/>
              </a:spcBef>
            </a:pPr>
            <a:r>
              <a:rPr lang="ja-JP" altLang="en-US" sz="1000" b="1" dirty="0" smtClean="0"/>
              <a:t>・障害物検知</a:t>
            </a:r>
            <a:r>
              <a:rPr lang="ja-JP" altLang="en-US" sz="1000" b="1" dirty="0"/>
              <a:t>　</a:t>
            </a:r>
            <a:r>
              <a:rPr lang="ja-JP" altLang="en-US" sz="1000" b="1" dirty="0" smtClean="0"/>
              <a:t>　</a:t>
            </a:r>
            <a:r>
              <a:rPr lang="ja-JP" altLang="en-US" sz="900" dirty="0" smtClean="0"/>
              <a:t>超音波</a:t>
            </a:r>
            <a:r>
              <a:rPr lang="ja-JP" altLang="en-US" sz="900" dirty="0"/>
              <a:t>センサを使用して障害物との距離</a:t>
            </a:r>
            <a:r>
              <a:rPr lang="ja-JP" altLang="en-US" sz="900" dirty="0" smtClean="0"/>
              <a:t>を</a:t>
            </a:r>
            <a:r>
              <a:rPr lang="ja-JP" altLang="en-US" sz="900" dirty="0"/>
              <a:t>検知</a:t>
            </a:r>
            <a:r>
              <a:rPr lang="ja-JP" altLang="en-US" sz="900" dirty="0" smtClean="0"/>
              <a:t>する。検知する範囲を指定する設計になっているので、近すぎたり、遠すぎたりする障害物は検知しない。</a:t>
            </a:r>
            <a:endParaRPr lang="en-US" altLang="ja-JP" sz="900" dirty="0" smtClean="0"/>
          </a:p>
          <a:p>
            <a:pPr marL="792000" indent="-792000">
              <a:spcBef>
                <a:spcPts val="1000"/>
              </a:spcBef>
            </a:pPr>
            <a:r>
              <a:rPr lang="ja-JP" altLang="en-US" sz="1000" b="1" dirty="0" smtClean="0"/>
              <a:t>・走行距離検知</a:t>
            </a:r>
            <a:r>
              <a:rPr lang="ja-JP" altLang="en-US" sz="1000" b="1" dirty="0"/>
              <a:t>　</a:t>
            </a:r>
            <a:r>
              <a:rPr lang="ja-JP" altLang="en-US" sz="900" dirty="0"/>
              <a:t>左右の後進の回転数の平均値を距離</a:t>
            </a:r>
            <a:r>
              <a:rPr lang="ja-JP" altLang="en-US" sz="900" dirty="0" smtClean="0"/>
              <a:t>として</a:t>
            </a:r>
            <a:r>
              <a:rPr lang="ja-JP" altLang="en-US" sz="900" dirty="0"/>
              <a:t>測定し、走行した距離を検知</a:t>
            </a:r>
            <a:r>
              <a:rPr lang="ja-JP" altLang="en-US" sz="900" dirty="0" smtClean="0"/>
              <a:t>する。</a:t>
            </a:r>
            <a:endParaRPr lang="en-US" altLang="ja-JP" sz="900" dirty="0" smtClean="0"/>
          </a:p>
          <a:p>
            <a:pPr marL="792000" indent="-792000">
              <a:spcBef>
                <a:spcPts val="1000"/>
              </a:spcBef>
            </a:pPr>
            <a:r>
              <a:rPr lang="ja-JP" altLang="en-US" sz="1000" b="1" dirty="0" smtClean="0"/>
              <a:t>・ｽﾃｱﾘﾝｸﾞ検知</a:t>
            </a:r>
            <a:r>
              <a:rPr lang="ja-JP" altLang="en-US" sz="1000" b="1" dirty="0"/>
              <a:t>　</a:t>
            </a:r>
            <a:r>
              <a:rPr kumimoji="1" lang="ja-JP" altLang="en-US" sz="900" dirty="0" smtClean="0"/>
              <a:t>ステアリングモーターの回転角度から算出しステアリング角度を検知する。</a:t>
            </a:r>
            <a:endParaRPr kumimoji="1" lang="en-US" altLang="ja-JP" sz="900" dirty="0" smtClean="0"/>
          </a:p>
          <a:p>
            <a:pPr marL="792000" indent="-792000">
              <a:spcBef>
                <a:spcPts val="1000"/>
              </a:spcBef>
            </a:pPr>
            <a:r>
              <a:rPr lang="ja-JP" altLang="en-US" sz="1000" b="1" dirty="0"/>
              <a:t>・時間</a:t>
            </a:r>
            <a:r>
              <a:rPr lang="ja-JP" altLang="en-US" sz="1000" b="1" dirty="0" smtClean="0"/>
              <a:t>検知　</a:t>
            </a:r>
            <a:r>
              <a:rPr lang="ja-JP" altLang="en-US" sz="1000" b="1" smtClean="0"/>
              <a:t>　</a:t>
            </a:r>
            <a:r>
              <a:rPr kumimoji="1" lang="ja-JP" altLang="en-US" sz="900" smtClean="0"/>
              <a:t>システムタイム</a:t>
            </a:r>
            <a:r>
              <a:rPr kumimoji="1" lang="ja-JP" altLang="en-US" sz="900" dirty="0" smtClean="0"/>
              <a:t>を使い</a:t>
            </a:r>
            <a:r>
              <a:rPr lang="ja-JP" altLang="en-US" sz="900" dirty="0" smtClean="0"/>
              <a:t>、時間を検知</a:t>
            </a:r>
            <a:r>
              <a:rPr lang="ja-JP" altLang="en-US" sz="900" dirty="0"/>
              <a:t>する</a:t>
            </a:r>
            <a:r>
              <a:rPr lang="ja-JP" altLang="en-US" sz="900" dirty="0" smtClean="0"/>
              <a:t>。</a:t>
            </a:r>
            <a:endParaRPr lang="en-US" altLang="ja-JP" sz="900" dirty="0" smtClean="0"/>
          </a:p>
          <a:p>
            <a:pPr marL="792000" indent="-792000">
              <a:spcBef>
                <a:spcPts val="1000"/>
              </a:spcBef>
            </a:pPr>
            <a:r>
              <a:rPr lang="ja-JP" altLang="en-US" sz="1000" b="1" dirty="0" smtClean="0"/>
              <a:t>・</a:t>
            </a:r>
            <a:r>
              <a:rPr lang="ja-JP" altLang="en-US" sz="1000" b="1" dirty="0"/>
              <a:t>方向検知　</a:t>
            </a:r>
            <a:r>
              <a:rPr lang="ja-JP" altLang="en-US" sz="900" dirty="0" smtClean="0"/>
              <a:t>左右</a:t>
            </a:r>
            <a:r>
              <a:rPr lang="ja-JP" altLang="en-US" sz="900" dirty="0"/>
              <a:t>後輪の回数の差で機体の方向を検知する</a:t>
            </a:r>
            <a:r>
              <a:rPr lang="ja-JP" altLang="en-US" sz="900" dirty="0" smtClean="0"/>
              <a:t>。</a:t>
            </a:r>
            <a:endParaRPr lang="en-US" altLang="ja-JP" sz="900" dirty="0" smtClean="0"/>
          </a:p>
          <a:p>
            <a:pPr marL="792000" indent="-792000">
              <a:spcBef>
                <a:spcPts val="1000"/>
              </a:spcBef>
            </a:pPr>
            <a:r>
              <a:rPr lang="ja-JP" altLang="en-US" sz="1000" b="1" dirty="0" smtClean="0"/>
              <a:t>・</a:t>
            </a:r>
            <a:r>
              <a:rPr lang="ja-JP" altLang="en-US" sz="1000" b="1" dirty="0"/>
              <a:t>ライン検知　　</a:t>
            </a:r>
            <a:r>
              <a:rPr lang="ja-JP" altLang="en-US" sz="900" dirty="0" smtClean="0"/>
              <a:t>カラーセンサ</a:t>
            </a:r>
            <a:r>
              <a:rPr lang="ja-JP" altLang="en-US" sz="900" dirty="0"/>
              <a:t>を使い、輝度値が設定した輝度以下になった場合を黒と判断し、検知する</a:t>
            </a:r>
            <a:r>
              <a:rPr lang="ja-JP" altLang="en-US" sz="900" dirty="0" smtClean="0"/>
              <a:t>。</a:t>
            </a:r>
            <a:endParaRPr lang="en-US" altLang="ja-JP" sz="900" dirty="0"/>
          </a:p>
        </p:txBody>
      </p:sp>
      <p:cxnSp>
        <p:nvCxnSpPr>
          <p:cNvPr id="149" name="直線コネクタ 148"/>
          <p:cNvCxnSpPr/>
          <p:nvPr/>
        </p:nvCxnSpPr>
        <p:spPr>
          <a:xfrm>
            <a:off x="10530564" y="6638548"/>
            <a:ext cx="299176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6043" y="6936147"/>
            <a:ext cx="10529573"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8" name="テキスト ボックス 717"/>
          <p:cNvSpPr txBox="1"/>
          <p:nvPr/>
        </p:nvSpPr>
        <p:spPr>
          <a:xfrm>
            <a:off x="1904852" y="8527995"/>
            <a:ext cx="2662595" cy="369332"/>
          </a:xfrm>
          <a:prstGeom prst="rect">
            <a:avLst/>
          </a:prstGeom>
          <a:noFill/>
        </p:spPr>
        <p:txBody>
          <a:bodyPr wrap="square" rtlCol="0">
            <a:spAutoFit/>
          </a:bodyPr>
          <a:lstStyle/>
          <a:p>
            <a:r>
              <a:rPr lang="ja-JP" altLang="en-US" sz="900" dirty="0" smtClean="0"/>
              <a:t>検証結果より、</a:t>
            </a:r>
            <a:r>
              <a:rPr lang="en-US" altLang="ja-JP" sz="900" dirty="0" smtClean="0"/>
              <a:t>14mm</a:t>
            </a:r>
            <a:r>
              <a:rPr lang="ja-JP" altLang="en-US" sz="900" dirty="0" smtClean="0"/>
              <a:t>の厚さの板ならこの方法で越えられることが確かめられた。</a:t>
            </a:r>
            <a:r>
              <a:rPr lang="ja-JP" altLang="en-US" sz="900" dirty="0"/>
              <a:t>　</a:t>
            </a:r>
            <a:r>
              <a:rPr lang="ja-JP" altLang="en-US" sz="900" dirty="0" smtClean="0"/>
              <a:t>　</a:t>
            </a:r>
            <a:endParaRPr kumimoji="1" lang="ja-JP" altLang="en-US" sz="900" dirty="0"/>
          </a:p>
        </p:txBody>
      </p:sp>
      <p:cxnSp>
        <p:nvCxnSpPr>
          <p:cNvPr id="12" name="直線コネクタ 11"/>
          <p:cNvCxnSpPr/>
          <p:nvPr/>
        </p:nvCxnSpPr>
        <p:spPr>
          <a:xfrm>
            <a:off x="7452365" y="7676731"/>
            <a:ext cx="0" cy="1764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736" name="表 735"/>
          <p:cNvGraphicFramePr>
            <a:graphicFrameLocks noGrp="1"/>
          </p:cNvGraphicFramePr>
          <p:nvPr>
            <p:extLst/>
          </p:nvPr>
        </p:nvGraphicFramePr>
        <p:xfrm>
          <a:off x="2114022" y="5306519"/>
          <a:ext cx="2344578" cy="504000"/>
        </p:xfrm>
        <a:graphic>
          <a:graphicData uri="http://schemas.openxmlformats.org/drawingml/2006/table">
            <a:tbl>
              <a:tblPr firstRow="1" bandRow="1">
                <a:tableStyleId>{5C22544A-7EE6-4342-B048-85BDC9FD1C3A}</a:tableStyleId>
              </a:tblPr>
              <a:tblGrid>
                <a:gridCol w="400578"/>
                <a:gridCol w="216000"/>
                <a:gridCol w="216000"/>
                <a:gridCol w="216000"/>
                <a:gridCol w="216000"/>
                <a:gridCol w="216000"/>
                <a:gridCol w="216000"/>
                <a:gridCol w="216000"/>
                <a:gridCol w="216000"/>
                <a:gridCol w="216000"/>
              </a:tblGrid>
              <a:tr h="252000">
                <a:tc>
                  <a:txBody>
                    <a:bodyPr/>
                    <a:lstStyle/>
                    <a:p>
                      <a:pPr algn="ctr">
                        <a:lnSpc>
                          <a:spcPct val="70000"/>
                        </a:lnSpc>
                      </a:pPr>
                      <a:r>
                        <a:rPr lang="ja-JP" altLang="en-US" sz="900" b="0" dirty="0" smtClean="0">
                          <a:solidFill>
                            <a:schemeClr val="tx1"/>
                          </a:solidFill>
                        </a:rPr>
                        <a:t>距離</a:t>
                      </a:r>
                      <a:r>
                        <a:rPr lang="en-US" altLang="ja-JP" sz="900" b="0" dirty="0" smtClean="0">
                          <a:solidFill>
                            <a:schemeClr val="tx1"/>
                          </a:solidFill>
                        </a:rPr>
                        <a:t>(mm)</a:t>
                      </a:r>
                      <a:r>
                        <a:rPr lang="ja-JP" altLang="en-US" sz="900" dirty="0" smtClean="0"/>
                        <a:t>　　　　　　</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solidFill>
                            <a:sysClr val="windowText" lastClr="000000"/>
                          </a:solidFill>
                        </a:rPr>
                        <a:t>50</a:t>
                      </a:r>
                      <a:r>
                        <a:rPr lang="ja-JP" altLang="en-US" sz="900" dirty="0" smtClean="0"/>
                        <a:t>　　　</a:t>
                      </a:r>
                      <a:endParaRPr lang="ja-JP" altLang="en-US" sz="90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solidFill>
                            <a:schemeClr val="tx1"/>
                          </a:solidFill>
                        </a:rPr>
                        <a:t>45</a:t>
                      </a:r>
                      <a:endParaRPr lang="ja-JP" altLang="en-US" sz="90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solidFill>
                            <a:schemeClr val="tx1"/>
                          </a:solidFill>
                        </a:rPr>
                        <a:t>40</a:t>
                      </a:r>
                      <a:endParaRPr lang="ja-JP" altLang="en-US" sz="90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solidFill>
                            <a:schemeClr val="tx1"/>
                          </a:solidFill>
                        </a:rPr>
                        <a:t>35</a:t>
                      </a:r>
                      <a:endParaRPr lang="ja-JP" altLang="en-US" sz="90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solidFill>
                            <a:schemeClr val="tx1"/>
                          </a:solidFill>
                        </a:rPr>
                        <a:t>30</a:t>
                      </a:r>
                      <a:endParaRPr lang="ja-JP" altLang="en-US" sz="90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solidFill>
                            <a:schemeClr val="tx1"/>
                          </a:solidFill>
                        </a:rPr>
                        <a:t>25</a:t>
                      </a:r>
                      <a:endParaRPr lang="ja-JP" altLang="en-US" sz="90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solidFill>
                            <a:schemeClr val="tx1"/>
                          </a:solidFill>
                        </a:rPr>
                        <a:t>20</a:t>
                      </a:r>
                      <a:endParaRPr lang="ja-JP" altLang="en-US" sz="90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solidFill>
                            <a:schemeClr val="tx1"/>
                          </a:solidFill>
                        </a:rPr>
                        <a:t>15</a:t>
                      </a:r>
                      <a:endParaRPr lang="ja-JP" altLang="en-US" sz="90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solidFill>
                            <a:schemeClr val="tx1"/>
                          </a:solidFill>
                        </a:rPr>
                        <a:t>10</a:t>
                      </a:r>
                      <a:endParaRPr lang="ja-JP" altLang="en-US" sz="900" dirty="0">
                        <a:solidFill>
                          <a:schemeClr val="tx1"/>
                        </a:solidFill>
                      </a:endParaRP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252000">
                <a:tc>
                  <a:txBody>
                    <a:bodyPr/>
                    <a:lstStyle/>
                    <a:p>
                      <a:pPr algn="ctr">
                        <a:lnSpc>
                          <a:spcPct val="70000"/>
                        </a:lnSpc>
                      </a:pPr>
                      <a:r>
                        <a:rPr lang="ja-JP" altLang="en-US" sz="900" dirty="0" smtClean="0"/>
                        <a:t>成功率</a:t>
                      </a:r>
                      <a:r>
                        <a:rPr lang="en-US" altLang="ja-JP" sz="900" dirty="0" smtClean="0"/>
                        <a:t>(%)</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t>100</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t>100</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t>100</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t>100</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t>100</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t>100</a:t>
                      </a:r>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t>40</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t>20</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ja-JP" sz="900" dirty="0" smtClean="0"/>
                        <a:t>0</a:t>
                      </a:r>
                      <a:endParaRPr lang="ja-JP" altLang="en-US" sz="900" dirty="0"/>
                    </a:p>
                  </a:txBody>
                  <a:tcPr marL="3600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bl>
          </a:graphicData>
        </a:graphic>
      </p:graphicFrame>
      <p:sp>
        <p:nvSpPr>
          <p:cNvPr id="747" name="テキスト ボックス 746"/>
          <p:cNvSpPr txBox="1"/>
          <p:nvPr/>
        </p:nvSpPr>
        <p:spPr>
          <a:xfrm>
            <a:off x="2055763" y="4557040"/>
            <a:ext cx="2413617" cy="784830"/>
          </a:xfrm>
          <a:prstGeom prst="rect">
            <a:avLst/>
          </a:prstGeom>
          <a:noFill/>
        </p:spPr>
        <p:txBody>
          <a:bodyPr wrap="square" rtlCol="0">
            <a:spAutoFit/>
          </a:bodyPr>
          <a:lstStyle/>
          <a:p>
            <a:r>
              <a:rPr lang="ja-JP" altLang="en-US" sz="900" b="1" dirty="0">
                <a:solidFill>
                  <a:srgbClr val="00B0F0"/>
                </a:solidFill>
              </a:rPr>
              <a:t>検証</a:t>
            </a:r>
            <a:endParaRPr lang="en-US" altLang="ja-JP" sz="900" b="1" dirty="0">
              <a:solidFill>
                <a:srgbClr val="00B0F0"/>
              </a:solidFill>
            </a:endParaRPr>
          </a:p>
          <a:p>
            <a:r>
              <a:rPr lang="ja-JP" altLang="en-US" sz="900" dirty="0"/>
              <a:t>　</a:t>
            </a:r>
            <a:r>
              <a:rPr lang="ja-JP" altLang="en-US" sz="900" dirty="0" smtClean="0"/>
              <a:t>後進する距離を</a:t>
            </a:r>
            <a:r>
              <a:rPr lang="en-US" altLang="ja-JP" sz="900" dirty="0"/>
              <a:t>5</a:t>
            </a:r>
            <a:r>
              <a:rPr lang="en-US" altLang="ja-JP" sz="900" dirty="0" smtClean="0"/>
              <a:t>cm</a:t>
            </a:r>
            <a:r>
              <a:rPr lang="ja-JP" altLang="en-US" sz="900" dirty="0" smtClean="0"/>
              <a:t>から</a:t>
            </a:r>
            <a:r>
              <a:rPr lang="en-US" altLang="ja-JP" sz="900" dirty="0" smtClean="0"/>
              <a:t>5mm</a:t>
            </a:r>
            <a:r>
              <a:rPr lang="ja-JP" altLang="en-US" sz="900" dirty="0" err="1" smtClean="0"/>
              <a:t>ずつ</a:t>
            </a:r>
            <a:r>
              <a:rPr lang="ja-JP" altLang="en-US" sz="900" dirty="0" smtClean="0"/>
              <a:t>縮めながら前輪</a:t>
            </a:r>
            <a:r>
              <a:rPr lang="ja-JP" altLang="en-US" sz="900" dirty="0"/>
              <a:t>上げ</a:t>
            </a:r>
            <a:r>
              <a:rPr lang="ja-JP" altLang="en-US" sz="900" dirty="0" smtClean="0"/>
              <a:t>走行を各</a:t>
            </a:r>
            <a:r>
              <a:rPr lang="en-US" altLang="ja-JP" sz="900" dirty="0"/>
              <a:t>5</a:t>
            </a:r>
            <a:r>
              <a:rPr lang="ja-JP" altLang="en-US" sz="900" dirty="0" smtClean="0"/>
              <a:t>回</a:t>
            </a:r>
            <a:r>
              <a:rPr lang="ja-JP" altLang="en-US" sz="900" dirty="0"/>
              <a:t>実施し</a:t>
            </a:r>
            <a:r>
              <a:rPr lang="ja-JP" altLang="en-US" sz="900" dirty="0" smtClean="0"/>
              <a:t>、どれだ</a:t>
            </a:r>
            <a:r>
              <a:rPr lang="ja-JP" altLang="en-US" sz="900" dirty="0"/>
              <a:t>け</a:t>
            </a:r>
            <a:r>
              <a:rPr lang="ja-JP" altLang="en-US" sz="900" dirty="0" smtClean="0"/>
              <a:t>後進距離を短くして</a:t>
            </a:r>
            <a:r>
              <a:rPr lang="en-US" altLang="ja-JP" sz="900" dirty="0" smtClean="0"/>
              <a:t>4.2cm</a:t>
            </a:r>
            <a:r>
              <a:rPr lang="ja-JP" altLang="en-US" sz="900" dirty="0" smtClean="0"/>
              <a:t>の高さの板（</a:t>
            </a:r>
            <a:r>
              <a:rPr lang="en-US" altLang="ja-JP" sz="900" dirty="0" smtClean="0"/>
              <a:t>3</a:t>
            </a:r>
            <a:r>
              <a:rPr lang="ja-JP" altLang="en-US" sz="900" dirty="0" smtClean="0"/>
              <a:t>枚分）に乗り上げることができたかを検証した。</a:t>
            </a:r>
            <a:endParaRPr lang="ja-JP" altLang="ja-JP" sz="900" dirty="0"/>
          </a:p>
        </p:txBody>
      </p:sp>
      <p:sp>
        <p:nvSpPr>
          <p:cNvPr id="749" name="テキスト ボックス 748"/>
          <p:cNvSpPr txBox="1"/>
          <p:nvPr/>
        </p:nvSpPr>
        <p:spPr>
          <a:xfrm>
            <a:off x="2311837" y="6375169"/>
            <a:ext cx="954107" cy="230832"/>
          </a:xfrm>
          <a:prstGeom prst="rect">
            <a:avLst/>
          </a:prstGeom>
          <a:noFill/>
        </p:spPr>
        <p:txBody>
          <a:bodyPr wrap="none" rtlCol="0">
            <a:spAutoFit/>
          </a:bodyPr>
          <a:lstStyle/>
          <a:p>
            <a:r>
              <a:rPr lang="ja-JP" altLang="en-US" sz="900" dirty="0" smtClean="0"/>
              <a:t>後進して</a:t>
            </a:r>
            <a:r>
              <a:rPr kumimoji="1" lang="ja-JP" altLang="en-US" sz="900" dirty="0" smtClean="0"/>
              <a:t>前進！</a:t>
            </a:r>
            <a:endParaRPr kumimoji="1" lang="ja-JP" altLang="en-US" sz="900" dirty="0"/>
          </a:p>
        </p:txBody>
      </p:sp>
      <p:sp>
        <p:nvSpPr>
          <p:cNvPr id="750" name="テキスト ボックス 749"/>
          <p:cNvSpPr txBox="1"/>
          <p:nvPr/>
        </p:nvSpPr>
        <p:spPr>
          <a:xfrm>
            <a:off x="3607513" y="6163179"/>
            <a:ext cx="960519" cy="230832"/>
          </a:xfrm>
          <a:prstGeom prst="rect">
            <a:avLst/>
          </a:prstGeom>
          <a:noFill/>
        </p:spPr>
        <p:txBody>
          <a:bodyPr wrap="none" rtlCol="0">
            <a:spAutoFit/>
          </a:bodyPr>
          <a:lstStyle/>
          <a:p>
            <a:r>
              <a:rPr kumimoji="1" lang="ja-JP" altLang="en-US" sz="900" dirty="0" smtClean="0"/>
              <a:t>登った直後停止</a:t>
            </a:r>
            <a:endParaRPr kumimoji="1" lang="ja-JP" altLang="en-US" sz="900" dirty="0"/>
          </a:p>
        </p:txBody>
      </p:sp>
      <p:sp>
        <p:nvSpPr>
          <p:cNvPr id="754" name="テキスト ボックス 753"/>
          <p:cNvSpPr txBox="1"/>
          <p:nvPr/>
        </p:nvSpPr>
        <p:spPr>
          <a:xfrm>
            <a:off x="2026539" y="5805120"/>
            <a:ext cx="2316919" cy="507831"/>
          </a:xfrm>
          <a:prstGeom prst="rect">
            <a:avLst/>
          </a:prstGeom>
          <a:noFill/>
        </p:spPr>
        <p:txBody>
          <a:bodyPr wrap="square" rtlCol="0">
            <a:spAutoFit/>
          </a:bodyPr>
          <a:lstStyle/>
          <a:p>
            <a:r>
              <a:rPr kumimoji="1" lang="ja-JP" altLang="en-US" sz="900" dirty="0" smtClean="0"/>
              <a:t>検証結果より、</a:t>
            </a:r>
            <a:r>
              <a:rPr kumimoji="1" lang="en-US" altLang="ja-JP" sz="900" dirty="0" smtClean="0"/>
              <a:t>2.5cm</a:t>
            </a:r>
            <a:r>
              <a:rPr kumimoji="1" lang="ja-JP" altLang="en-US" sz="900" dirty="0" smtClean="0"/>
              <a:t>以上後進すれば前輪を上げられることが確かめられた。安全を考慮して</a:t>
            </a:r>
            <a:r>
              <a:rPr kumimoji="1" lang="en-US" altLang="ja-JP" sz="900" dirty="0" smtClean="0"/>
              <a:t>3cm</a:t>
            </a:r>
            <a:r>
              <a:rPr lang="ja-JP" altLang="en-US" sz="900" dirty="0" smtClean="0"/>
              <a:t>後進を採用した。</a:t>
            </a:r>
            <a:endParaRPr kumimoji="1" lang="ja-JP" altLang="en-US" sz="900" dirty="0"/>
          </a:p>
        </p:txBody>
      </p:sp>
      <p:sp>
        <p:nvSpPr>
          <p:cNvPr id="9" name="テキスト ボックス 8"/>
          <p:cNvSpPr txBox="1"/>
          <p:nvPr/>
        </p:nvSpPr>
        <p:spPr>
          <a:xfrm>
            <a:off x="7928578" y="6381697"/>
            <a:ext cx="998991" cy="230832"/>
          </a:xfrm>
          <a:prstGeom prst="rect">
            <a:avLst/>
          </a:prstGeom>
          <a:noFill/>
        </p:spPr>
        <p:txBody>
          <a:bodyPr wrap="none" rtlCol="0">
            <a:spAutoFit/>
          </a:bodyPr>
          <a:lstStyle/>
          <a:p>
            <a:r>
              <a:rPr kumimoji="1" lang="ja-JP" altLang="en-US" sz="900" dirty="0" smtClean="0"/>
              <a:t>のうち、一致する</a:t>
            </a:r>
            <a:endParaRPr kumimoji="1" lang="ja-JP" altLang="en-US" sz="900" dirty="0"/>
          </a:p>
        </p:txBody>
      </p:sp>
      <p:pic>
        <p:nvPicPr>
          <p:cNvPr id="25" name="図 24"/>
          <p:cNvPicPr>
            <a:picLocks noChangeAspect="1"/>
          </p:cNvPicPr>
          <p:nvPr/>
        </p:nvPicPr>
        <p:blipFill>
          <a:blip r:embed="rId9"/>
          <a:stretch>
            <a:fillRect/>
          </a:stretch>
        </p:blipFill>
        <p:spPr>
          <a:xfrm>
            <a:off x="3547174" y="2840689"/>
            <a:ext cx="2277994" cy="1334917"/>
          </a:xfrm>
          <a:prstGeom prst="rect">
            <a:avLst/>
          </a:prstGeom>
        </p:spPr>
      </p:pic>
      <p:sp>
        <p:nvSpPr>
          <p:cNvPr id="26" name="テキスト ボックス 25"/>
          <p:cNvSpPr txBox="1"/>
          <p:nvPr/>
        </p:nvSpPr>
        <p:spPr>
          <a:xfrm>
            <a:off x="3411173" y="3222065"/>
            <a:ext cx="176535" cy="369332"/>
          </a:xfrm>
          <a:prstGeom prst="rect">
            <a:avLst/>
          </a:prstGeom>
          <a:noFill/>
        </p:spPr>
        <p:txBody>
          <a:bodyPr wrap="square" rtlCol="0">
            <a:spAutoFit/>
          </a:bodyPr>
          <a:lstStyle/>
          <a:p>
            <a:pPr algn="ctr"/>
            <a:r>
              <a:rPr kumimoji="1" lang="ja-JP" altLang="en-US" sz="900" dirty="0" smtClean="0"/>
              <a:t>輝度</a:t>
            </a:r>
            <a:endParaRPr kumimoji="1" lang="ja-JP" altLang="en-US" sz="900" dirty="0"/>
          </a:p>
        </p:txBody>
      </p:sp>
      <p:sp>
        <p:nvSpPr>
          <p:cNvPr id="1406" name="テキスト ボックス 1405"/>
          <p:cNvSpPr txBox="1"/>
          <p:nvPr/>
        </p:nvSpPr>
        <p:spPr>
          <a:xfrm>
            <a:off x="3885560" y="2902407"/>
            <a:ext cx="1709383" cy="215444"/>
          </a:xfrm>
          <a:prstGeom prst="rect">
            <a:avLst/>
          </a:prstGeom>
          <a:noFill/>
        </p:spPr>
        <p:txBody>
          <a:bodyPr wrap="square" rtlCol="0">
            <a:spAutoFit/>
          </a:bodyPr>
          <a:lstStyle/>
          <a:p>
            <a:pPr algn="ctr"/>
            <a:r>
              <a:rPr kumimoji="1" lang="ja-JP" altLang="en-US" sz="800" dirty="0" smtClean="0"/>
              <a:t>ライントレース走行中の輝度のずれ</a:t>
            </a:r>
            <a:endParaRPr kumimoji="1" lang="ja-JP" altLang="en-US" sz="800" dirty="0"/>
          </a:p>
        </p:txBody>
      </p:sp>
      <p:sp>
        <p:nvSpPr>
          <p:cNvPr id="1407" name="テキスト ボックス 1406"/>
          <p:cNvSpPr txBox="1"/>
          <p:nvPr/>
        </p:nvSpPr>
        <p:spPr>
          <a:xfrm>
            <a:off x="3771183" y="3877959"/>
            <a:ext cx="1822282" cy="232618"/>
          </a:xfrm>
          <a:prstGeom prst="rect">
            <a:avLst/>
          </a:prstGeom>
          <a:noFill/>
        </p:spPr>
        <p:txBody>
          <a:bodyPr wrap="square" rtlCol="0">
            <a:spAutoFit/>
          </a:bodyPr>
          <a:lstStyle/>
          <a:p>
            <a:r>
              <a:rPr lang="ja-JP" altLang="en-US" sz="900" dirty="0" smtClean="0">
                <a:solidFill>
                  <a:srgbClr val="0070C0"/>
                </a:solidFill>
              </a:rPr>
              <a:t>青</a:t>
            </a:r>
            <a:r>
              <a:rPr lang="ja-JP" altLang="en-US" sz="900" dirty="0">
                <a:solidFill>
                  <a:srgbClr val="0070C0"/>
                </a:solidFill>
              </a:rPr>
              <a:t>線</a:t>
            </a:r>
            <a:r>
              <a:rPr kumimoji="1" lang="en-US" altLang="ja-JP" sz="900" dirty="0" smtClean="0">
                <a:solidFill>
                  <a:srgbClr val="0070C0"/>
                </a:solidFill>
              </a:rPr>
              <a:t>:</a:t>
            </a:r>
            <a:r>
              <a:rPr lang="ja-JP" altLang="en-US" sz="900" dirty="0" smtClean="0">
                <a:solidFill>
                  <a:srgbClr val="0070C0"/>
                </a:solidFill>
              </a:rPr>
              <a:t>サンプル</a:t>
            </a:r>
            <a:r>
              <a:rPr lang="ja-JP" altLang="en-US" sz="900" dirty="0" smtClean="0"/>
              <a:t>　　</a:t>
            </a:r>
            <a:r>
              <a:rPr lang="ja-JP" altLang="en-US" sz="900" dirty="0" smtClean="0">
                <a:solidFill>
                  <a:srgbClr val="FF0000"/>
                </a:solidFill>
              </a:rPr>
              <a:t>赤線</a:t>
            </a:r>
            <a:r>
              <a:rPr lang="en-US" altLang="ja-JP" sz="900" dirty="0" smtClean="0">
                <a:solidFill>
                  <a:srgbClr val="FF0000"/>
                </a:solidFill>
              </a:rPr>
              <a:t>:</a:t>
            </a:r>
            <a:r>
              <a:rPr lang="ja-JP" altLang="en-US" sz="900" dirty="0" smtClean="0">
                <a:solidFill>
                  <a:srgbClr val="FF0000"/>
                </a:solidFill>
              </a:rPr>
              <a:t>オリジナル</a:t>
            </a:r>
            <a:endParaRPr kumimoji="1" lang="ja-JP" altLang="en-US" sz="900" dirty="0">
              <a:solidFill>
                <a:srgbClr val="FF0000"/>
              </a:solidFill>
            </a:endParaRPr>
          </a:p>
        </p:txBody>
      </p:sp>
      <p:grpSp>
        <p:nvGrpSpPr>
          <p:cNvPr id="954" name="グループ化 953"/>
          <p:cNvGrpSpPr/>
          <p:nvPr/>
        </p:nvGrpSpPr>
        <p:grpSpPr>
          <a:xfrm>
            <a:off x="12635646" y="1551853"/>
            <a:ext cx="367498" cy="241363"/>
            <a:chOff x="9406890" y="6144338"/>
            <a:chExt cx="520729" cy="342000"/>
          </a:xfrm>
        </p:grpSpPr>
        <p:grpSp>
          <p:nvGrpSpPr>
            <p:cNvPr id="955" name="グループ化 954"/>
            <p:cNvGrpSpPr/>
            <p:nvPr/>
          </p:nvGrpSpPr>
          <p:grpSpPr>
            <a:xfrm>
              <a:off x="9406890" y="6144338"/>
              <a:ext cx="520729" cy="342000"/>
              <a:chOff x="7354735" y="3529013"/>
              <a:chExt cx="4518178" cy="3049240"/>
            </a:xfrm>
          </p:grpSpPr>
          <p:sp>
            <p:nvSpPr>
              <p:cNvPr id="957" name="角丸四角形 956"/>
              <p:cNvSpPr/>
              <p:nvPr/>
            </p:nvSpPr>
            <p:spPr>
              <a:xfrm>
                <a:off x="7354735" y="3529013"/>
                <a:ext cx="4518178" cy="3049240"/>
              </a:xfrm>
              <a:prstGeom prst="roundRect">
                <a:avLst/>
              </a:prstGeom>
              <a:solidFill>
                <a:schemeClr val="accent5">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8" name="角丸四角形 957"/>
              <p:cNvSpPr/>
              <p:nvPr/>
            </p:nvSpPr>
            <p:spPr>
              <a:xfrm>
                <a:off x="7548442" y="3698635"/>
                <a:ext cx="4153020" cy="26775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9" name="正方形/長方形 958"/>
              <p:cNvSpPr/>
              <p:nvPr/>
            </p:nvSpPr>
            <p:spPr>
              <a:xfrm>
                <a:off x="8727999" y="3698154"/>
                <a:ext cx="1771650" cy="2678051"/>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0" name="直線コネクタ 959"/>
              <p:cNvCxnSpPr/>
              <p:nvPr/>
            </p:nvCxnSpPr>
            <p:spPr>
              <a:xfrm>
                <a:off x="9613824" y="3712923"/>
                <a:ext cx="0" cy="2663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6" name="テキスト ボックス 955"/>
            <p:cNvSpPr txBox="1"/>
            <p:nvPr/>
          </p:nvSpPr>
          <p:spPr>
            <a:xfrm>
              <a:off x="9671306" y="6263988"/>
              <a:ext cx="79" cy="171954"/>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dirty="0"/>
            </a:p>
          </p:txBody>
        </p:sp>
      </p:grpSp>
      <p:grpSp>
        <p:nvGrpSpPr>
          <p:cNvPr id="961" name="グループ化 960"/>
          <p:cNvGrpSpPr/>
          <p:nvPr/>
        </p:nvGrpSpPr>
        <p:grpSpPr>
          <a:xfrm>
            <a:off x="8008657" y="7034296"/>
            <a:ext cx="419416" cy="275461"/>
            <a:chOff x="9406890" y="6144338"/>
            <a:chExt cx="520729" cy="342000"/>
          </a:xfrm>
        </p:grpSpPr>
        <p:grpSp>
          <p:nvGrpSpPr>
            <p:cNvPr id="962" name="グループ化 961"/>
            <p:cNvGrpSpPr/>
            <p:nvPr/>
          </p:nvGrpSpPr>
          <p:grpSpPr>
            <a:xfrm>
              <a:off x="9406890" y="6144338"/>
              <a:ext cx="520729" cy="342000"/>
              <a:chOff x="7354735" y="3529013"/>
              <a:chExt cx="4518178" cy="3049240"/>
            </a:xfrm>
          </p:grpSpPr>
          <p:sp>
            <p:nvSpPr>
              <p:cNvPr id="964" name="角丸四角形 963"/>
              <p:cNvSpPr/>
              <p:nvPr/>
            </p:nvSpPr>
            <p:spPr>
              <a:xfrm>
                <a:off x="7354735" y="3529013"/>
                <a:ext cx="4518178" cy="3049240"/>
              </a:xfrm>
              <a:prstGeom prst="roundRect">
                <a:avLst/>
              </a:prstGeom>
              <a:solidFill>
                <a:schemeClr val="accent5">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5" name="角丸四角形 964"/>
              <p:cNvSpPr/>
              <p:nvPr/>
            </p:nvSpPr>
            <p:spPr>
              <a:xfrm>
                <a:off x="7548442" y="3698635"/>
                <a:ext cx="4153020" cy="26775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6" name="正方形/長方形 965"/>
              <p:cNvSpPr/>
              <p:nvPr/>
            </p:nvSpPr>
            <p:spPr>
              <a:xfrm>
                <a:off x="8727999" y="3698154"/>
                <a:ext cx="1771650" cy="2678051"/>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7" name="直線コネクタ 966"/>
              <p:cNvCxnSpPr/>
              <p:nvPr/>
            </p:nvCxnSpPr>
            <p:spPr>
              <a:xfrm>
                <a:off x="9613824" y="3712923"/>
                <a:ext cx="0" cy="2663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3" name="テキスト ボックス 962"/>
            <p:cNvSpPr txBox="1"/>
            <p:nvPr/>
          </p:nvSpPr>
          <p:spPr>
            <a:xfrm>
              <a:off x="9671304" y="6263988"/>
              <a:ext cx="81" cy="171954"/>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dirty="0"/>
            </a:p>
          </p:txBody>
        </p:sp>
      </p:grpSp>
      <p:grpSp>
        <p:nvGrpSpPr>
          <p:cNvPr id="968" name="グループ化 967"/>
          <p:cNvGrpSpPr/>
          <p:nvPr/>
        </p:nvGrpSpPr>
        <p:grpSpPr>
          <a:xfrm>
            <a:off x="13075629" y="1573112"/>
            <a:ext cx="367630" cy="235307"/>
            <a:chOff x="10101933" y="6128500"/>
            <a:chExt cx="503281" cy="347784"/>
          </a:xfrm>
        </p:grpSpPr>
        <p:grpSp>
          <p:nvGrpSpPr>
            <p:cNvPr id="969" name="グループ化 968"/>
            <p:cNvGrpSpPr/>
            <p:nvPr/>
          </p:nvGrpSpPr>
          <p:grpSpPr>
            <a:xfrm rot="10800000" flipH="1">
              <a:off x="10101933" y="6128500"/>
              <a:ext cx="503281" cy="347784"/>
              <a:chOff x="4274618" y="4714875"/>
              <a:chExt cx="2754832" cy="1903680"/>
            </a:xfrm>
          </p:grpSpPr>
          <p:grpSp>
            <p:nvGrpSpPr>
              <p:cNvPr id="971" name="グループ化 970"/>
              <p:cNvGrpSpPr/>
              <p:nvPr/>
            </p:nvGrpSpPr>
            <p:grpSpPr>
              <a:xfrm>
                <a:off x="4274618" y="4714875"/>
                <a:ext cx="2754832" cy="1903680"/>
                <a:chOff x="4274618" y="4714875"/>
                <a:chExt cx="2754832" cy="1903680"/>
              </a:xfrm>
            </p:grpSpPr>
            <p:sp>
              <p:nvSpPr>
                <p:cNvPr id="973" name="正方形/長方形 972"/>
                <p:cNvSpPr/>
                <p:nvPr/>
              </p:nvSpPr>
              <p:spPr>
                <a:xfrm>
                  <a:off x="4274618" y="5532705"/>
                  <a:ext cx="1700441" cy="108585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4" name="正方形/長方形 973"/>
                <p:cNvSpPr/>
                <p:nvPr/>
              </p:nvSpPr>
              <p:spPr>
                <a:xfrm>
                  <a:off x="5969442" y="4714875"/>
                  <a:ext cx="1060008" cy="190368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5" name="正方形/長方形 974"/>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6" name="正方形/長方形 975"/>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72" name="正方形/長方形 971"/>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dirty="0">
                  <a:solidFill>
                    <a:srgbClr val="00FFFF"/>
                  </a:solidFill>
                </a:endParaRPr>
              </a:p>
            </p:txBody>
          </p:sp>
        </p:grpSp>
        <p:sp>
          <p:nvSpPr>
            <p:cNvPr id="970" name="テキスト ボックス 969"/>
            <p:cNvSpPr txBox="1"/>
            <p:nvPr/>
          </p:nvSpPr>
          <p:spPr>
            <a:xfrm>
              <a:off x="10363122" y="6244535"/>
              <a:ext cx="77" cy="139505"/>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sz="700" dirty="0"/>
            </a:p>
          </p:txBody>
        </p:sp>
      </p:grpSp>
      <p:grpSp>
        <p:nvGrpSpPr>
          <p:cNvPr id="978" name="グループ化 977"/>
          <p:cNvGrpSpPr/>
          <p:nvPr/>
        </p:nvGrpSpPr>
        <p:grpSpPr>
          <a:xfrm>
            <a:off x="3336733" y="7065066"/>
            <a:ext cx="419567" cy="268550"/>
            <a:chOff x="10101933" y="6128500"/>
            <a:chExt cx="503281" cy="347784"/>
          </a:xfrm>
        </p:grpSpPr>
        <p:grpSp>
          <p:nvGrpSpPr>
            <p:cNvPr id="979" name="グループ化 978"/>
            <p:cNvGrpSpPr/>
            <p:nvPr/>
          </p:nvGrpSpPr>
          <p:grpSpPr>
            <a:xfrm rot="10800000" flipH="1">
              <a:off x="10101933" y="6128500"/>
              <a:ext cx="503281" cy="347784"/>
              <a:chOff x="4274618" y="4714875"/>
              <a:chExt cx="2754832" cy="1903680"/>
            </a:xfrm>
          </p:grpSpPr>
          <p:grpSp>
            <p:nvGrpSpPr>
              <p:cNvPr id="981" name="グループ化 980"/>
              <p:cNvGrpSpPr/>
              <p:nvPr/>
            </p:nvGrpSpPr>
            <p:grpSpPr>
              <a:xfrm>
                <a:off x="4274618" y="4714875"/>
                <a:ext cx="2754832" cy="1903680"/>
                <a:chOff x="4274618" y="4714875"/>
                <a:chExt cx="2754832" cy="1903680"/>
              </a:xfrm>
            </p:grpSpPr>
            <p:sp>
              <p:nvSpPr>
                <p:cNvPr id="983" name="正方形/長方形 982"/>
                <p:cNvSpPr/>
                <p:nvPr/>
              </p:nvSpPr>
              <p:spPr>
                <a:xfrm>
                  <a:off x="4274618" y="5532705"/>
                  <a:ext cx="1700441" cy="108585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4" name="正方形/長方形 983"/>
                <p:cNvSpPr/>
                <p:nvPr/>
              </p:nvSpPr>
              <p:spPr>
                <a:xfrm>
                  <a:off x="5969442" y="4714875"/>
                  <a:ext cx="1060008" cy="190368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5" name="正方形/長方形 984"/>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6" name="正方形/長方形 985"/>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82" name="正方形/長方形 981"/>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dirty="0">
                  <a:solidFill>
                    <a:srgbClr val="00FFFF"/>
                  </a:solidFill>
                </a:endParaRPr>
              </a:p>
            </p:txBody>
          </p:sp>
        </p:grpSp>
        <p:sp>
          <p:nvSpPr>
            <p:cNvPr id="980" name="テキスト ボックス 979"/>
            <p:cNvSpPr txBox="1"/>
            <p:nvPr/>
          </p:nvSpPr>
          <p:spPr>
            <a:xfrm>
              <a:off x="10363119" y="6244535"/>
              <a:ext cx="78" cy="139505"/>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sz="700" dirty="0"/>
            </a:p>
          </p:txBody>
        </p:sp>
      </p:grpSp>
      <p:grpSp>
        <p:nvGrpSpPr>
          <p:cNvPr id="987" name="グループ化 986"/>
          <p:cNvGrpSpPr/>
          <p:nvPr/>
        </p:nvGrpSpPr>
        <p:grpSpPr>
          <a:xfrm>
            <a:off x="12579972" y="4394685"/>
            <a:ext cx="419567" cy="268550"/>
            <a:chOff x="10101933" y="6128500"/>
            <a:chExt cx="503281" cy="347784"/>
          </a:xfrm>
        </p:grpSpPr>
        <p:grpSp>
          <p:nvGrpSpPr>
            <p:cNvPr id="988" name="グループ化 987"/>
            <p:cNvGrpSpPr/>
            <p:nvPr/>
          </p:nvGrpSpPr>
          <p:grpSpPr>
            <a:xfrm rot="10800000" flipH="1">
              <a:off x="10101933" y="6128500"/>
              <a:ext cx="503281" cy="347784"/>
              <a:chOff x="4274618" y="4714875"/>
              <a:chExt cx="2754832" cy="1903680"/>
            </a:xfrm>
          </p:grpSpPr>
          <p:grpSp>
            <p:nvGrpSpPr>
              <p:cNvPr id="990" name="グループ化 989"/>
              <p:cNvGrpSpPr/>
              <p:nvPr/>
            </p:nvGrpSpPr>
            <p:grpSpPr>
              <a:xfrm>
                <a:off x="4274618" y="4714875"/>
                <a:ext cx="2754832" cy="1903680"/>
                <a:chOff x="4274618" y="4714875"/>
                <a:chExt cx="2754832" cy="1903680"/>
              </a:xfrm>
            </p:grpSpPr>
            <p:sp>
              <p:nvSpPr>
                <p:cNvPr id="992" name="正方形/長方形 991"/>
                <p:cNvSpPr/>
                <p:nvPr/>
              </p:nvSpPr>
              <p:spPr>
                <a:xfrm>
                  <a:off x="4274618" y="5532705"/>
                  <a:ext cx="1700441" cy="108585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3" name="正方形/長方形 992"/>
                <p:cNvSpPr/>
                <p:nvPr/>
              </p:nvSpPr>
              <p:spPr>
                <a:xfrm>
                  <a:off x="5969442" y="4714875"/>
                  <a:ext cx="1060008" cy="190368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4" name="正方形/長方形 993"/>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5" name="正方形/長方形 994"/>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1" name="正方形/長方形 990"/>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dirty="0">
                  <a:solidFill>
                    <a:srgbClr val="00FFFF"/>
                  </a:solidFill>
                </a:endParaRPr>
              </a:p>
            </p:txBody>
          </p:sp>
        </p:grpSp>
        <p:sp>
          <p:nvSpPr>
            <p:cNvPr id="989" name="テキスト ボックス 988"/>
            <p:cNvSpPr txBox="1"/>
            <p:nvPr/>
          </p:nvSpPr>
          <p:spPr>
            <a:xfrm>
              <a:off x="10363120" y="6244535"/>
              <a:ext cx="78" cy="119575"/>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sz="600" dirty="0"/>
            </a:p>
          </p:txBody>
        </p:sp>
      </p:grpSp>
      <p:grpSp>
        <p:nvGrpSpPr>
          <p:cNvPr id="996" name="グループ化 995"/>
          <p:cNvGrpSpPr/>
          <p:nvPr/>
        </p:nvGrpSpPr>
        <p:grpSpPr>
          <a:xfrm>
            <a:off x="3703438" y="1185304"/>
            <a:ext cx="419567" cy="268550"/>
            <a:chOff x="10101933" y="6128500"/>
            <a:chExt cx="503281" cy="347784"/>
          </a:xfrm>
        </p:grpSpPr>
        <p:grpSp>
          <p:nvGrpSpPr>
            <p:cNvPr id="997" name="グループ化 996"/>
            <p:cNvGrpSpPr/>
            <p:nvPr/>
          </p:nvGrpSpPr>
          <p:grpSpPr>
            <a:xfrm rot="10800000" flipH="1">
              <a:off x="10101933" y="6128500"/>
              <a:ext cx="503281" cy="347784"/>
              <a:chOff x="4274618" y="4714875"/>
              <a:chExt cx="2754832" cy="1903680"/>
            </a:xfrm>
          </p:grpSpPr>
          <p:grpSp>
            <p:nvGrpSpPr>
              <p:cNvPr id="999" name="グループ化 998"/>
              <p:cNvGrpSpPr/>
              <p:nvPr/>
            </p:nvGrpSpPr>
            <p:grpSpPr>
              <a:xfrm>
                <a:off x="4274618" y="4714875"/>
                <a:ext cx="2754832" cy="1903680"/>
                <a:chOff x="4274618" y="4714875"/>
                <a:chExt cx="2754832" cy="1903680"/>
              </a:xfrm>
            </p:grpSpPr>
            <p:sp>
              <p:nvSpPr>
                <p:cNvPr id="1001" name="正方形/長方形 1000"/>
                <p:cNvSpPr/>
                <p:nvPr/>
              </p:nvSpPr>
              <p:spPr>
                <a:xfrm>
                  <a:off x="4274618" y="5532705"/>
                  <a:ext cx="1700441" cy="108585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2" name="正方形/長方形 1001"/>
                <p:cNvSpPr/>
                <p:nvPr/>
              </p:nvSpPr>
              <p:spPr>
                <a:xfrm>
                  <a:off x="5969442" y="4714875"/>
                  <a:ext cx="1060008" cy="190368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3" name="正方形/長方形 1002"/>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4" name="正方形/長方形 1003"/>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0" name="正方形/長方形 999"/>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dirty="0">
                  <a:solidFill>
                    <a:srgbClr val="00FFFF"/>
                  </a:solidFill>
                </a:endParaRPr>
              </a:p>
            </p:txBody>
          </p:sp>
        </p:grpSp>
        <p:sp>
          <p:nvSpPr>
            <p:cNvPr id="998" name="テキスト ボックス 997"/>
            <p:cNvSpPr txBox="1"/>
            <p:nvPr/>
          </p:nvSpPr>
          <p:spPr>
            <a:xfrm>
              <a:off x="10363119" y="6244535"/>
              <a:ext cx="78" cy="139505"/>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sz="700" dirty="0"/>
            </a:p>
          </p:txBody>
        </p:sp>
      </p:grpSp>
      <p:grpSp>
        <p:nvGrpSpPr>
          <p:cNvPr id="1005" name="グループ化 1004"/>
          <p:cNvGrpSpPr/>
          <p:nvPr/>
        </p:nvGrpSpPr>
        <p:grpSpPr>
          <a:xfrm>
            <a:off x="13056416" y="1926194"/>
            <a:ext cx="428570" cy="150788"/>
            <a:chOff x="6415650" y="5662043"/>
            <a:chExt cx="2633381" cy="978985"/>
          </a:xfrm>
        </p:grpSpPr>
        <p:grpSp>
          <p:nvGrpSpPr>
            <p:cNvPr id="1006" name="グループ化 1005"/>
            <p:cNvGrpSpPr/>
            <p:nvPr/>
          </p:nvGrpSpPr>
          <p:grpSpPr>
            <a:xfrm>
              <a:off x="6415650" y="5662043"/>
              <a:ext cx="2633381" cy="978985"/>
              <a:chOff x="6285105" y="5800549"/>
              <a:chExt cx="2633381" cy="978985"/>
            </a:xfrm>
          </p:grpSpPr>
          <p:sp>
            <p:nvSpPr>
              <p:cNvPr id="1009" name="二等辺三角形 1008"/>
              <p:cNvSpPr/>
              <p:nvPr/>
            </p:nvSpPr>
            <p:spPr>
              <a:xfrm rot="9420000">
                <a:off x="8400708" y="5800549"/>
                <a:ext cx="374648" cy="978985"/>
              </a:xfrm>
              <a:prstGeom prst="triangle">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0" name="正方形/長方形 1009"/>
              <p:cNvSpPr/>
              <p:nvPr/>
            </p:nvSpPr>
            <p:spPr>
              <a:xfrm rot="20880000">
                <a:off x="8733463" y="6277378"/>
                <a:ext cx="180000" cy="459773"/>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1" name="平行四辺形 1010"/>
              <p:cNvSpPr/>
              <p:nvPr/>
            </p:nvSpPr>
            <p:spPr>
              <a:xfrm rot="20820000" flipV="1">
                <a:off x="6285105" y="5816718"/>
                <a:ext cx="2542556" cy="714388"/>
              </a:xfrm>
              <a:prstGeom prst="parallelogram">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2" name="正方形/長方形 1011"/>
              <p:cNvSpPr/>
              <p:nvPr/>
            </p:nvSpPr>
            <p:spPr>
              <a:xfrm rot="20820000">
                <a:off x="6560306" y="6500243"/>
                <a:ext cx="2358180" cy="108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7" name="平行四辺形 1006"/>
            <p:cNvSpPr/>
            <p:nvPr/>
          </p:nvSpPr>
          <p:spPr>
            <a:xfrm rot="20820000" flipH="1">
              <a:off x="6487865" y="6028572"/>
              <a:ext cx="829253" cy="36753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08" name="直線コネクタ 1007"/>
            <p:cNvCxnSpPr>
              <a:stCxn id="1007" idx="5"/>
              <a:endCxn id="1011" idx="2"/>
            </p:cNvCxnSpPr>
            <p:nvPr/>
          </p:nvCxnSpPr>
          <p:spPr>
            <a:xfrm flipV="1">
              <a:off x="7261727" y="5769518"/>
              <a:ext cx="1576887" cy="359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5" name="グループ化 1014"/>
          <p:cNvGrpSpPr/>
          <p:nvPr/>
        </p:nvGrpSpPr>
        <p:grpSpPr>
          <a:xfrm>
            <a:off x="2836549" y="4312821"/>
            <a:ext cx="489116" cy="172091"/>
            <a:chOff x="6415650" y="5662043"/>
            <a:chExt cx="2633381" cy="978985"/>
          </a:xfrm>
        </p:grpSpPr>
        <p:grpSp>
          <p:nvGrpSpPr>
            <p:cNvPr id="1017" name="グループ化 1016"/>
            <p:cNvGrpSpPr/>
            <p:nvPr/>
          </p:nvGrpSpPr>
          <p:grpSpPr>
            <a:xfrm>
              <a:off x="6415650" y="5662043"/>
              <a:ext cx="2633381" cy="978985"/>
              <a:chOff x="6285105" y="5800549"/>
              <a:chExt cx="2633381" cy="978985"/>
            </a:xfrm>
          </p:grpSpPr>
          <p:sp>
            <p:nvSpPr>
              <p:cNvPr id="1020" name="二等辺三角形 1019"/>
              <p:cNvSpPr/>
              <p:nvPr/>
            </p:nvSpPr>
            <p:spPr>
              <a:xfrm rot="9420000">
                <a:off x="8400708" y="5800549"/>
                <a:ext cx="374648" cy="978985"/>
              </a:xfrm>
              <a:prstGeom prst="triangle">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1" name="正方形/長方形 1020"/>
              <p:cNvSpPr/>
              <p:nvPr/>
            </p:nvSpPr>
            <p:spPr>
              <a:xfrm rot="20880000">
                <a:off x="8733463" y="6277378"/>
                <a:ext cx="180000" cy="459773"/>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2" name="平行四辺形 1021"/>
              <p:cNvSpPr/>
              <p:nvPr/>
            </p:nvSpPr>
            <p:spPr>
              <a:xfrm rot="20820000" flipV="1">
                <a:off x="6285105" y="5816718"/>
                <a:ext cx="2542556" cy="714388"/>
              </a:xfrm>
              <a:prstGeom prst="parallelogram">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3" name="正方形/長方形 1022"/>
              <p:cNvSpPr/>
              <p:nvPr/>
            </p:nvSpPr>
            <p:spPr>
              <a:xfrm rot="20820000">
                <a:off x="6560306" y="6500243"/>
                <a:ext cx="2358180" cy="108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8" name="平行四辺形 1017"/>
            <p:cNvSpPr/>
            <p:nvPr/>
          </p:nvSpPr>
          <p:spPr>
            <a:xfrm rot="20820000" flipH="1">
              <a:off x="6487865" y="6028572"/>
              <a:ext cx="829253" cy="36753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19" name="直線コネクタ 1018"/>
            <p:cNvCxnSpPr>
              <a:stCxn id="1018" idx="5"/>
              <a:endCxn id="1022" idx="2"/>
            </p:cNvCxnSpPr>
            <p:nvPr/>
          </p:nvCxnSpPr>
          <p:spPr>
            <a:xfrm flipV="1">
              <a:off x="7261727" y="5769518"/>
              <a:ext cx="1576887" cy="359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5" name="グループ化 1034"/>
          <p:cNvGrpSpPr/>
          <p:nvPr/>
        </p:nvGrpSpPr>
        <p:grpSpPr>
          <a:xfrm>
            <a:off x="9085332" y="7081615"/>
            <a:ext cx="489116" cy="172091"/>
            <a:chOff x="6415650" y="5662043"/>
            <a:chExt cx="2633381" cy="978985"/>
          </a:xfrm>
        </p:grpSpPr>
        <p:grpSp>
          <p:nvGrpSpPr>
            <p:cNvPr id="1037" name="グループ化 1036"/>
            <p:cNvGrpSpPr/>
            <p:nvPr/>
          </p:nvGrpSpPr>
          <p:grpSpPr>
            <a:xfrm>
              <a:off x="6415650" y="5662043"/>
              <a:ext cx="2633381" cy="978985"/>
              <a:chOff x="6285105" y="5800549"/>
              <a:chExt cx="2633381" cy="978985"/>
            </a:xfrm>
          </p:grpSpPr>
          <p:sp>
            <p:nvSpPr>
              <p:cNvPr id="1040" name="二等辺三角形 1039"/>
              <p:cNvSpPr/>
              <p:nvPr/>
            </p:nvSpPr>
            <p:spPr>
              <a:xfrm rot="9420000">
                <a:off x="8400708" y="5800549"/>
                <a:ext cx="374648" cy="978985"/>
              </a:xfrm>
              <a:prstGeom prst="triangle">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正方形/長方形 1040"/>
              <p:cNvSpPr/>
              <p:nvPr/>
            </p:nvSpPr>
            <p:spPr>
              <a:xfrm rot="20880000">
                <a:off x="8733463" y="6277378"/>
                <a:ext cx="180000" cy="459773"/>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平行四辺形 1041"/>
              <p:cNvSpPr/>
              <p:nvPr/>
            </p:nvSpPr>
            <p:spPr>
              <a:xfrm rot="20820000" flipV="1">
                <a:off x="6285105" y="5816718"/>
                <a:ext cx="2542556" cy="714388"/>
              </a:xfrm>
              <a:prstGeom prst="parallelogram">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正方形/長方形 1042"/>
              <p:cNvSpPr/>
              <p:nvPr/>
            </p:nvSpPr>
            <p:spPr>
              <a:xfrm rot="20820000">
                <a:off x="6560306" y="6500243"/>
                <a:ext cx="2358180" cy="108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38" name="平行四辺形 1037"/>
            <p:cNvSpPr/>
            <p:nvPr/>
          </p:nvSpPr>
          <p:spPr>
            <a:xfrm rot="20820000" flipH="1">
              <a:off x="6487865" y="6028572"/>
              <a:ext cx="829253" cy="36753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39" name="直線コネクタ 1038"/>
            <p:cNvCxnSpPr>
              <a:stCxn id="1038" idx="5"/>
              <a:endCxn id="1042" idx="2"/>
            </p:cNvCxnSpPr>
            <p:nvPr/>
          </p:nvCxnSpPr>
          <p:spPr>
            <a:xfrm flipV="1">
              <a:off x="7261727" y="5769518"/>
              <a:ext cx="1576887" cy="359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6" name="グループ化 1045"/>
          <p:cNvGrpSpPr/>
          <p:nvPr/>
        </p:nvGrpSpPr>
        <p:grpSpPr>
          <a:xfrm>
            <a:off x="12166926" y="1895172"/>
            <a:ext cx="316189" cy="210793"/>
            <a:chOff x="11509724" y="6157246"/>
            <a:chExt cx="413109" cy="275406"/>
          </a:xfrm>
        </p:grpSpPr>
        <p:grpSp>
          <p:nvGrpSpPr>
            <p:cNvPr id="1047" name="グループ化 1046"/>
            <p:cNvGrpSpPr/>
            <p:nvPr/>
          </p:nvGrpSpPr>
          <p:grpSpPr>
            <a:xfrm rot="16200000">
              <a:off x="11578576" y="6088394"/>
              <a:ext cx="275406" cy="413109"/>
              <a:chOff x="9634835" y="3400198"/>
              <a:chExt cx="1080790" cy="1571852"/>
            </a:xfrm>
          </p:grpSpPr>
          <p:sp>
            <p:nvSpPr>
              <p:cNvPr id="1049" name="正方形/長方形 1048"/>
              <p:cNvSpPr/>
              <p:nvPr/>
            </p:nvSpPr>
            <p:spPr>
              <a:xfrm>
                <a:off x="9634835" y="3400198"/>
                <a:ext cx="1080790" cy="1571852"/>
              </a:xfrm>
              <a:prstGeom prst="rect">
                <a:avLst/>
              </a:prstGeom>
              <a:blipFill>
                <a:blip r:embed="rId10"/>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正方形/長方形 1049"/>
              <p:cNvSpPr/>
              <p:nvPr/>
            </p:nvSpPr>
            <p:spPr>
              <a:xfrm>
                <a:off x="9758363" y="3528000"/>
                <a:ext cx="828675" cy="14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48" name="テキスト ボックス 1047"/>
            <p:cNvSpPr txBox="1"/>
            <p:nvPr/>
          </p:nvSpPr>
          <p:spPr>
            <a:xfrm>
              <a:off x="11734661" y="6254989"/>
              <a:ext cx="61" cy="101528"/>
            </a:xfrm>
            <a:prstGeom prst="rect">
              <a:avLst/>
            </a:prstGeom>
            <a:solidFill>
              <a:schemeClr val="bg1"/>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sz="700" dirty="0"/>
            </a:p>
          </p:txBody>
        </p:sp>
      </p:grpSp>
      <p:grpSp>
        <p:nvGrpSpPr>
          <p:cNvPr id="1051" name="グループ化 1050"/>
          <p:cNvGrpSpPr/>
          <p:nvPr/>
        </p:nvGrpSpPr>
        <p:grpSpPr>
          <a:xfrm>
            <a:off x="12605655" y="1893869"/>
            <a:ext cx="304582" cy="203054"/>
            <a:chOff x="12206344" y="6173940"/>
            <a:chExt cx="473452" cy="315635"/>
          </a:xfrm>
        </p:grpSpPr>
        <p:grpSp>
          <p:nvGrpSpPr>
            <p:cNvPr id="1055" name="グループ化 1054"/>
            <p:cNvGrpSpPr/>
            <p:nvPr/>
          </p:nvGrpSpPr>
          <p:grpSpPr>
            <a:xfrm rot="16200000">
              <a:off x="12285252" y="6095032"/>
              <a:ext cx="315635" cy="473452"/>
              <a:chOff x="10860290" y="3400198"/>
              <a:chExt cx="1080790" cy="1571852"/>
            </a:xfrm>
          </p:grpSpPr>
          <p:sp>
            <p:nvSpPr>
              <p:cNvPr id="1058" name="正方形/長方形 1057"/>
              <p:cNvSpPr/>
              <p:nvPr/>
            </p:nvSpPr>
            <p:spPr>
              <a:xfrm>
                <a:off x="10860290" y="3400198"/>
                <a:ext cx="1080790" cy="1571852"/>
              </a:xfrm>
              <a:prstGeom prst="rect">
                <a:avLst/>
              </a:prstGeom>
              <a:blipFill>
                <a:blip r:embed="rId10"/>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正方形/長方形 1058"/>
              <p:cNvSpPr/>
              <p:nvPr/>
            </p:nvSpPr>
            <p:spPr>
              <a:xfrm>
                <a:off x="10972800" y="3528000"/>
                <a:ext cx="968280" cy="13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57" name="テキスト ボックス 1056"/>
            <p:cNvSpPr txBox="1"/>
            <p:nvPr/>
          </p:nvSpPr>
          <p:spPr>
            <a:xfrm>
              <a:off x="12426583" y="6243502"/>
              <a:ext cx="72" cy="118590"/>
            </a:xfrm>
            <a:prstGeom prst="rect">
              <a:avLst/>
            </a:prstGeom>
            <a:solidFill>
              <a:schemeClr val="bg1"/>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sz="700" dirty="0"/>
            </a:p>
          </p:txBody>
        </p:sp>
      </p:grpSp>
      <p:grpSp>
        <p:nvGrpSpPr>
          <p:cNvPr id="1060" name="グループ化 1059"/>
          <p:cNvGrpSpPr/>
          <p:nvPr/>
        </p:nvGrpSpPr>
        <p:grpSpPr>
          <a:xfrm>
            <a:off x="4219375" y="1187647"/>
            <a:ext cx="394547" cy="276883"/>
            <a:chOff x="12892103" y="6144804"/>
            <a:chExt cx="523516" cy="367390"/>
          </a:xfrm>
        </p:grpSpPr>
        <p:pic>
          <p:nvPicPr>
            <p:cNvPr id="1061" name="図 1060"/>
            <p:cNvPicPr>
              <a:picLocks noChangeAspect="1"/>
            </p:cNvPicPr>
            <p:nvPr/>
          </p:nvPicPr>
          <p:blipFill>
            <a:blip r:embed="rId11"/>
            <a:stretch>
              <a:fillRect/>
            </a:stretch>
          </p:blipFill>
          <p:spPr>
            <a:xfrm>
              <a:off x="12892103" y="6144804"/>
              <a:ext cx="523516" cy="367390"/>
            </a:xfrm>
            <a:prstGeom prst="rect">
              <a:avLst/>
            </a:prstGeom>
          </p:spPr>
        </p:pic>
        <p:sp>
          <p:nvSpPr>
            <p:cNvPr id="1062" name="テキスト ボックス 1061"/>
            <p:cNvSpPr txBox="1"/>
            <p:nvPr/>
          </p:nvSpPr>
          <p:spPr>
            <a:xfrm>
              <a:off x="13142117" y="6250357"/>
              <a:ext cx="86" cy="142934"/>
            </a:xfrm>
            <a:prstGeom prst="rect">
              <a:avLst/>
            </a:prstGeom>
            <a:solidFill>
              <a:schemeClr val="bg1">
                <a:alpha val="64000"/>
              </a:schemeClr>
            </a:solidFill>
          </p:spPr>
          <p:txBody>
            <a:bodyPr wrap="none" lIns="0" tIns="0" rIns="0" bIns="0" rtlCol="0">
              <a:spAutoFit/>
            </a:bodyPr>
            <a:lstStyle>
              <a:defPPr>
                <a:defRPr lang="ja-JP"/>
              </a:defPPr>
              <a:lvl1pPr algn="ctr">
                <a:defRPr sz="900" b="1">
                  <a:solidFill>
                    <a:schemeClr val="bg1"/>
                  </a:solidFill>
                  <a:effectLst>
                    <a:glow rad="228600">
                      <a:schemeClr val="accent5">
                        <a:satMod val="175000"/>
                        <a:alpha val="40000"/>
                      </a:schemeClr>
                    </a:glow>
                  </a:effectLst>
                </a:defRPr>
              </a:lvl1pPr>
            </a:lstStyle>
            <a:p>
              <a:endParaRPr lang="ja-JP" altLang="en-US" sz="700" b="0" dirty="0">
                <a:ea typeface="ＤＨＰ特太ゴシック体" panose="02010601000101010101" pitchFamily="2" charset="-128"/>
              </a:endParaRPr>
            </a:p>
          </p:txBody>
        </p:sp>
      </p:grpSp>
      <p:cxnSp>
        <p:nvCxnSpPr>
          <p:cNvPr id="943" name="直線コネクタ 942"/>
          <p:cNvCxnSpPr/>
          <p:nvPr/>
        </p:nvCxnSpPr>
        <p:spPr>
          <a:xfrm>
            <a:off x="10528183" y="6638548"/>
            <a:ext cx="2991761"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4" name="テキスト ボックス 943"/>
          <p:cNvSpPr txBox="1"/>
          <p:nvPr/>
        </p:nvSpPr>
        <p:spPr>
          <a:xfrm>
            <a:off x="11493466" y="5660511"/>
            <a:ext cx="1509919" cy="123111"/>
          </a:xfrm>
          <a:prstGeom prst="rect">
            <a:avLst/>
          </a:prstGeom>
          <a:noFill/>
        </p:spPr>
        <p:txBody>
          <a:bodyPr wrap="square" lIns="0" tIns="0" rIns="0" bIns="0" rtlCol="0">
            <a:spAutoFit/>
          </a:bodyPr>
          <a:lstStyle/>
          <a:p>
            <a:r>
              <a:rPr lang="ja-JP" altLang="en-US" sz="800" dirty="0" smtClean="0">
                <a:solidFill>
                  <a:srgbClr val="00B050"/>
                </a:solidFill>
              </a:rPr>
              <a:t>昇段時の速度変化と上下運動</a:t>
            </a:r>
            <a:endParaRPr lang="ja-JP" altLang="ja-JP" sz="800" dirty="0">
              <a:solidFill>
                <a:srgbClr val="00B050"/>
              </a:solidFill>
            </a:endParaRPr>
          </a:p>
        </p:txBody>
      </p:sp>
      <p:sp>
        <p:nvSpPr>
          <p:cNvPr id="1027" name="四角形吹き出し 1026"/>
          <p:cNvSpPr/>
          <p:nvPr/>
        </p:nvSpPr>
        <p:spPr>
          <a:xfrm>
            <a:off x="12453405" y="6372485"/>
            <a:ext cx="597365" cy="107293"/>
          </a:xfrm>
          <a:prstGeom prst="wedgeRectCallout">
            <a:avLst>
              <a:gd name="adj1" fmla="val -72629"/>
              <a:gd name="adj2" fmla="val 43409"/>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600" dirty="0" smtClean="0">
                <a:solidFill>
                  <a:schemeClr val="tx1"/>
                </a:solidFill>
              </a:rPr>
              <a:t>速度低下を検知</a:t>
            </a:r>
            <a:endParaRPr kumimoji="1" lang="ja-JP" altLang="en-US" sz="600" dirty="0">
              <a:solidFill>
                <a:schemeClr val="tx1"/>
              </a:solidFill>
            </a:endParaRPr>
          </a:p>
        </p:txBody>
      </p:sp>
      <p:sp>
        <p:nvSpPr>
          <p:cNvPr id="1045" name="テキスト ボックス 1044"/>
          <p:cNvSpPr txBox="1"/>
          <p:nvPr/>
        </p:nvSpPr>
        <p:spPr>
          <a:xfrm>
            <a:off x="11069214" y="6358202"/>
            <a:ext cx="1032655" cy="276999"/>
          </a:xfrm>
          <a:prstGeom prst="rect">
            <a:avLst/>
          </a:prstGeom>
          <a:noFill/>
        </p:spPr>
        <p:txBody>
          <a:bodyPr wrap="none" rtlCol="0">
            <a:spAutoFit/>
          </a:bodyPr>
          <a:lstStyle/>
          <a:p>
            <a:r>
              <a:rPr kumimoji="1" lang="ja-JP" altLang="en-US" sz="600" dirty="0" smtClean="0">
                <a:solidFill>
                  <a:schemeClr val="accent1"/>
                </a:solidFill>
              </a:rPr>
              <a:t>青線</a:t>
            </a:r>
            <a:r>
              <a:rPr kumimoji="1" lang="en-US" altLang="ja-JP" sz="600" dirty="0" smtClean="0">
                <a:solidFill>
                  <a:schemeClr val="accent1"/>
                </a:solidFill>
              </a:rPr>
              <a:t>:</a:t>
            </a:r>
            <a:r>
              <a:rPr kumimoji="1" lang="ja-JP" altLang="en-US" sz="600" dirty="0" smtClean="0">
                <a:solidFill>
                  <a:schemeClr val="accent1"/>
                </a:solidFill>
              </a:rPr>
              <a:t>ジャイロの値（左軸）</a:t>
            </a:r>
            <a:endParaRPr kumimoji="1" lang="en-US" altLang="ja-JP" sz="600" dirty="0" smtClean="0">
              <a:solidFill>
                <a:schemeClr val="accent1"/>
              </a:solidFill>
            </a:endParaRPr>
          </a:p>
          <a:p>
            <a:r>
              <a:rPr lang="ja-JP" altLang="en-US" sz="600" dirty="0" smtClean="0">
                <a:solidFill>
                  <a:srgbClr val="FFC000"/>
                </a:solidFill>
              </a:rPr>
              <a:t>赤線：速度の値（右軸）</a:t>
            </a:r>
            <a:endParaRPr kumimoji="1" lang="ja-JP" altLang="en-US" sz="600" dirty="0">
              <a:solidFill>
                <a:srgbClr val="FFC000"/>
              </a:solidFill>
            </a:endParaRPr>
          </a:p>
        </p:txBody>
      </p:sp>
      <p:grpSp>
        <p:nvGrpSpPr>
          <p:cNvPr id="938" name="グループ化 937"/>
          <p:cNvGrpSpPr/>
          <p:nvPr/>
        </p:nvGrpSpPr>
        <p:grpSpPr>
          <a:xfrm>
            <a:off x="2734069" y="7029805"/>
            <a:ext cx="512097" cy="321259"/>
            <a:chOff x="8728189" y="6177431"/>
            <a:chExt cx="512097" cy="321259"/>
          </a:xfrm>
        </p:grpSpPr>
        <p:grpSp>
          <p:nvGrpSpPr>
            <p:cNvPr id="942" name="グループ化 941"/>
            <p:cNvGrpSpPr/>
            <p:nvPr/>
          </p:nvGrpSpPr>
          <p:grpSpPr>
            <a:xfrm>
              <a:off x="8728189" y="6177431"/>
              <a:ext cx="512097" cy="321259"/>
              <a:chOff x="9203380" y="6932981"/>
              <a:chExt cx="512097" cy="321259"/>
            </a:xfrm>
          </p:grpSpPr>
          <p:grpSp>
            <p:nvGrpSpPr>
              <p:cNvPr id="946" name="グループ化 945"/>
              <p:cNvGrpSpPr/>
              <p:nvPr/>
            </p:nvGrpSpPr>
            <p:grpSpPr>
              <a:xfrm>
                <a:off x="9203380" y="6932981"/>
                <a:ext cx="321761" cy="321259"/>
                <a:chOff x="258810" y="317208"/>
                <a:chExt cx="4302962" cy="4296238"/>
              </a:xfrm>
            </p:grpSpPr>
            <p:grpSp>
              <p:nvGrpSpPr>
                <p:cNvPr id="1075" name="グループ化 1074"/>
                <p:cNvGrpSpPr/>
                <p:nvPr/>
              </p:nvGrpSpPr>
              <p:grpSpPr>
                <a:xfrm>
                  <a:off x="258810" y="317208"/>
                  <a:ext cx="4302962" cy="4296238"/>
                  <a:chOff x="258810" y="317208"/>
                  <a:chExt cx="4302962" cy="4296238"/>
                </a:xfrm>
              </p:grpSpPr>
              <p:sp>
                <p:nvSpPr>
                  <p:cNvPr id="1080" name="正方形/長方形 1079"/>
                  <p:cNvSpPr/>
                  <p:nvPr/>
                </p:nvSpPr>
                <p:spPr>
                  <a:xfrm>
                    <a:off x="263236" y="319335"/>
                    <a:ext cx="4294110" cy="429411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1" name="正方形/長方形 1080"/>
                  <p:cNvSpPr/>
                  <p:nvPr/>
                </p:nvSpPr>
                <p:spPr>
                  <a:xfrm>
                    <a:off x="484909" y="319336"/>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2" name="正方形/長方形 1081"/>
                  <p:cNvSpPr/>
                  <p:nvPr/>
                </p:nvSpPr>
                <p:spPr>
                  <a:xfrm>
                    <a:off x="4212273" y="319335"/>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3" name="正方形/長方形 1082"/>
                  <p:cNvSpPr/>
                  <p:nvPr/>
                </p:nvSpPr>
                <p:spPr>
                  <a:xfrm>
                    <a:off x="329916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4" name="正方形/長方形 1083"/>
                  <p:cNvSpPr/>
                  <p:nvPr/>
                </p:nvSpPr>
                <p:spPr>
                  <a:xfrm>
                    <a:off x="234352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5" name="正方形/長方形 1084"/>
                  <p:cNvSpPr/>
                  <p:nvPr/>
                </p:nvSpPr>
                <p:spPr>
                  <a:xfrm>
                    <a:off x="1431453"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6" name="正方形/長方形 1085"/>
                  <p:cNvSpPr/>
                  <p:nvPr/>
                </p:nvSpPr>
                <p:spPr>
                  <a:xfrm rot="5400000">
                    <a:off x="2343520" y="2186247"/>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7" name="正方形/長方形 1086"/>
                  <p:cNvSpPr/>
                  <p:nvPr/>
                </p:nvSpPr>
                <p:spPr>
                  <a:xfrm rot="5400000">
                    <a:off x="2343519"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9" name="正方形/長方形 1088"/>
                  <p:cNvSpPr/>
                  <p:nvPr/>
                </p:nvSpPr>
                <p:spPr>
                  <a:xfrm rot="5400000">
                    <a:off x="2352371" y="-1551831"/>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0" name="正方形/長方形 1089"/>
                  <p:cNvSpPr/>
                  <p:nvPr/>
                </p:nvSpPr>
                <p:spPr>
                  <a:xfrm rot="5400000">
                    <a:off x="2352371" y="-617312"/>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1" name="正方形/長方形 1090"/>
                  <p:cNvSpPr/>
                  <p:nvPr/>
                </p:nvSpPr>
                <p:spPr>
                  <a:xfrm rot="5400000">
                    <a:off x="2352371" y="1253143"/>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76" name="円/楕円 1075"/>
                <p:cNvSpPr/>
                <p:nvPr/>
              </p:nvSpPr>
              <p:spPr>
                <a:xfrm>
                  <a:off x="3513993" y="2584437"/>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7" name="円/楕円 1076"/>
                <p:cNvSpPr/>
                <p:nvPr/>
              </p:nvSpPr>
              <p:spPr>
                <a:xfrm>
                  <a:off x="2551793" y="713023"/>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8" name="円/楕円 1077"/>
                <p:cNvSpPr/>
                <p:nvPr/>
              </p:nvSpPr>
              <p:spPr>
                <a:xfrm>
                  <a:off x="1640344" y="1672082"/>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9" name="円/楕円 1078"/>
                <p:cNvSpPr/>
                <p:nvPr/>
              </p:nvSpPr>
              <p:spPr>
                <a:xfrm>
                  <a:off x="650655" y="1713148"/>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66" name="グループ化 1065"/>
              <p:cNvGrpSpPr/>
              <p:nvPr/>
            </p:nvGrpSpPr>
            <p:grpSpPr>
              <a:xfrm>
                <a:off x="9543602" y="6935873"/>
                <a:ext cx="171875" cy="312567"/>
                <a:chOff x="5297737" y="1467396"/>
                <a:chExt cx="1728787" cy="3143922"/>
              </a:xfrm>
            </p:grpSpPr>
            <p:sp>
              <p:nvSpPr>
                <p:cNvPr id="1067" name="正方形/長方形 1066"/>
                <p:cNvSpPr/>
                <p:nvPr/>
              </p:nvSpPr>
              <p:spPr>
                <a:xfrm>
                  <a:off x="5297737" y="1467397"/>
                  <a:ext cx="1728787" cy="3143921"/>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8" name="正方形/長方形 1067"/>
                <p:cNvSpPr/>
                <p:nvPr/>
              </p:nvSpPr>
              <p:spPr>
                <a:xfrm>
                  <a:off x="6095700" y="1467396"/>
                  <a:ext cx="132859" cy="31439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69" name="グループ化 1068"/>
                <p:cNvGrpSpPr/>
                <p:nvPr/>
              </p:nvGrpSpPr>
              <p:grpSpPr>
                <a:xfrm>
                  <a:off x="5754933" y="2198453"/>
                  <a:ext cx="818604" cy="1643062"/>
                  <a:chOff x="5754933" y="2198453"/>
                  <a:chExt cx="818604" cy="1643062"/>
                </a:xfrm>
              </p:grpSpPr>
              <p:sp>
                <p:nvSpPr>
                  <p:cNvPr id="1070" name="正方形/長方形 1069"/>
                  <p:cNvSpPr/>
                  <p:nvPr/>
                </p:nvSpPr>
                <p:spPr>
                  <a:xfrm>
                    <a:off x="5754935" y="2198453"/>
                    <a:ext cx="814387" cy="16430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1" name="正方形/長方形 1070"/>
                  <p:cNvSpPr/>
                  <p:nvPr/>
                </p:nvSpPr>
                <p:spPr>
                  <a:xfrm>
                    <a:off x="5754934" y="2427177"/>
                    <a:ext cx="814387" cy="2085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2" name="正方形/長方形 1071"/>
                  <p:cNvSpPr/>
                  <p:nvPr/>
                </p:nvSpPr>
                <p:spPr>
                  <a:xfrm>
                    <a:off x="5754933" y="3237190"/>
                    <a:ext cx="814387"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3" name="正方形/長方形 1072"/>
                  <p:cNvSpPr/>
                  <p:nvPr/>
                </p:nvSpPr>
                <p:spPr>
                  <a:xfrm>
                    <a:off x="5754933" y="3561226"/>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4" name="正方形/長方形 1073"/>
                  <p:cNvSpPr/>
                  <p:nvPr/>
                </p:nvSpPr>
                <p:spPr>
                  <a:xfrm>
                    <a:off x="5759150" y="2972883"/>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945" name="テキスト ボックス 944"/>
            <p:cNvSpPr txBox="1"/>
            <p:nvPr/>
          </p:nvSpPr>
          <p:spPr>
            <a:xfrm>
              <a:off x="8970753" y="6206494"/>
              <a:ext cx="65" cy="138499"/>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en-US" altLang="ja-JP" dirty="0"/>
            </a:p>
          </p:txBody>
        </p:sp>
      </p:grpSp>
      <p:sp>
        <p:nvSpPr>
          <p:cNvPr id="125" name="テキスト ボックス 124"/>
          <p:cNvSpPr txBox="1"/>
          <p:nvPr/>
        </p:nvSpPr>
        <p:spPr>
          <a:xfrm>
            <a:off x="2051292" y="4194133"/>
            <a:ext cx="782587" cy="215444"/>
          </a:xfrm>
          <a:prstGeom prst="rect">
            <a:avLst/>
          </a:prstGeom>
          <a:noFill/>
        </p:spPr>
        <p:txBody>
          <a:bodyPr wrap="none" rtlCol="0">
            <a:spAutoFit/>
          </a:bodyPr>
          <a:lstStyle/>
          <a:p>
            <a:r>
              <a:rPr kumimoji="1" lang="ja-JP" altLang="en-US" sz="800" dirty="0" smtClean="0"/>
              <a:t>使用する場所</a:t>
            </a:r>
            <a:endParaRPr kumimoji="1" lang="ja-JP" altLang="en-US" sz="800" dirty="0"/>
          </a:p>
        </p:txBody>
      </p:sp>
      <p:sp>
        <p:nvSpPr>
          <p:cNvPr id="1093" name="テキスト ボックス 1092"/>
          <p:cNvSpPr txBox="1"/>
          <p:nvPr/>
        </p:nvSpPr>
        <p:spPr>
          <a:xfrm>
            <a:off x="2927390" y="1130032"/>
            <a:ext cx="782587" cy="215444"/>
          </a:xfrm>
          <a:prstGeom prst="rect">
            <a:avLst/>
          </a:prstGeom>
          <a:noFill/>
        </p:spPr>
        <p:txBody>
          <a:bodyPr wrap="none" rtlCol="0">
            <a:spAutoFit/>
          </a:bodyPr>
          <a:lstStyle/>
          <a:p>
            <a:r>
              <a:rPr kumimoji="1" lang="ja-JP" altLang="en-US" sz="800" dirty="0" smtClean="0"/>
              <a:t>使用する場所</a:t>
            </a:r>
            <a:endParaRPr kumimoji="1" lang="ja-JP" altLang="en-US" sz="800" dirty="0"/>
          </a:p>
        </p:txBody>
      </p:sp>
      <p:sp>
        <p:nvSpPr>
          <p:cNvPr id="1094" name="テキスト ボックス 1093"/>
          <p:cNvSpPr txBox="1"/>
          <p:nvPr/>
        </p:nvSpPr>
        <p:spPr>
          <a:xfrm>
            <a:off x="1953816" y="6944849"/>
            <a:ext cx="782587" cy="215444"/>
          </a:xfrm>
          <a:prstGeom prst="rect">
            <a:avLst/>
          </a:prstGeom>
          <a:noFill/>
        </p:spPr>
        <p:txBody>
          <a:bodyPr wrap="none" rtlCol="0">
            <a:spAutoFit/>
          </a:bodyPr>
          <a:lstStyle/>
          <a:p>
            <a:r>
              <a:rPr kumimoji="1" lang="ja-JP" altLang="en-US" sz="800" dirty="0" smtClean="0"/>
              <a:t>使用する場所</a:t>
            </a:r>
            <a:endParaRPr kumimoji="1" lang="ja-JP" altLang="en-US" sz="800" dirty="0"/>
          </a:p>
        </p:txBody>
      </p:sp>
      <p:sp>
        <p:nvSpPr>
          <p:cNvPr id="1095" name="テキスト ボックス 1094"/>
          <p:cNvSpPr txBox="1"/>
          <p:nvPr/>
        </p:nvSpPr>
        <p:spPr>
          <a:xfrm>
            <a:off x="6669866" y="6929962"/>
            <a:ext cx="782587" cy="215444"/>
          </a:xfrm>
          <a:prstGeom prst="rect">
            <a:avLst/>
          </a:prstGeom>
          <a:noFill/>
        </p:spPr>
        <p:txBody>
          <a:bodyPr wrap="none" rtlCol="0">
            <a:spAutoFit/>
          </a:bodyPr>
          <a:lstStyle/>
          <a:p>
            <a:r>
              <a:rPr kumimoji="1" lang="ja-JP" altLang="en-US" sz="800" dirty="0" smtClean="0"/>
              <a:t>使用する場所</a:t>
            </a:r>
            <a:endParaRPr kumimoji="1" lang="ja-JP" altLang="en-US" sz="800" dirty="0"/>
          </a:p>
        </p:txBody>
      </p:sp>
      <p:grpSp>
        <p:nvGrpSpPr>
          <p:cNvPr id="1096" name="グループ化 1095"/>
          <p:cNvGrpSpPr/>
          <p:nvPr/>
        </p:nvGrpSpPr>
        <p:grpSpPr>
          <a:xfrm>
            <a:off x="7394655" y="7006638"/>
            <a:ext cx="512097" cy="321259"/>
            <a:chOff x="8728189" y="6177431"/>
            <a:chExt cx="512097" cy="321259"/>
          </a:xfrm>
        </p:grpSpPr>
        <p:grpSp>
          <p:nvGrpSpPr>
            <p:cNvPr id="1097" name="グループ化 1096"/>
            <p:cNvGrpSpPr/>
            <p:nvPr/>
          </p:nvGrpSpPr>
          <p:grpSpPr>
            <a:xfrm>
              <a:off x="8728189" y="6177431"/>
              <a:ext cx="512097" cy="321259"/>
              <a:chOff x="9203380" y="6932981"/>
              <a:chExt cx="512097" cy="321259"/>
            </a:xfrm>
          </p:grpSpPr>
          <p:grpSp>
            <p:nvGrpSpPr>
              <p:cNvPr id="1099" name="グループ化 1098"/>
              <p:cNvGrpSpPr/>
              <p:nvPr/>
            </p:nvGrpSpPr>
            <p:grpSpPr>
              <a:xfrm>
                <a:off x="9203380" y="6932981"/>
                <a:ext cx="321761" cy="321259"/>
                <a:chOff x="258810" y="317208"/>
                <a:chExt cx="4302962" cy="4296238"/>
              </a:xfrm>
            </p:grpSpPr>
            <p:grpSp>
              <p:nvGrpSpPr>
                <p:cNvPr id="1109" name="グループ化 1108"/>
                <p:cNvGrpSpPr/>
                <p:nvPr/>
              </p:nvGrpSpPr>
              <p:grpSpPr>
                <a:xfrm>
                  <a:off x="258810" y="317208"/>
                  <a:ext cx="4302962" cy="4296238"/>
                  <a:chOff x="258810" y="317208"/>
                  <a:chExt cx="4302962" cy="4296238"/>
                </a:xfrm>
              </p:grpSpPr>
              <p:sp>
                <p:nvSpPr>
                  <p:cNvPr id="1114" name="正方形/長方形 1113"/>
                  <p:cNvSpPr/>
                  <p:nvPr/>
                </p:nvSpPr>
                <p:spPr>
                  <a:xfrm>
                    <a:off x="263236" y="319335"/>
                    <a:ext cx="4294110" cy="429411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5" name="正方形/長方形 1114"/>
                  <p:cNvSpPr/>
                  <p:nvPr/>
                </p:nvSpPr>
                <p:spPr>
                  <a:xfrm>
                    <a:off x="484909" y="319336"/>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6" name="正方形/長方形 1115"/>
                  <p:cNvSpPr/>
                  <p:nvPr/>
                </p:nvSpPr>
                <p:spPr>
                  <a:xfrm>
                    <a:off x="4212273" y="319335"/>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7" name="正方形/長方形 1116"/>
                  <p:cNvSpPr/>
                  <p:nvPr/>
                </p:nvSpPr>
                <p:spPr>
                  <a:xfrm>
                    <a:off x="329916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8" name="正方形/長方形 1117"/>
                  <p:cNvSpPr/>
                  <p:nvPr/>
                </p:nvSpPr>
                <p:spPr>
                  <a:xfrm>
                    <a:off x="234352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9" name="正方形/長方形 1118"/>
                  <p:cNvSpPr/>
                  <p:nvPr/>
                </p:nvSpPr>
                <p:spPr>
                  <a:xfrm>
                    <a:off x="1431453"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2" name="正方形/長方形 1151"/>
                  <p:cNvSpPr/>
                  <p:nvPr/>
                </p:nvSpPr>
                <p:spPr>
                  <a:xfrm rot="5400000">
                    <a:off x="2343520" y="2186247"/>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3" name="正方形/長方形 1152"/>
                  <p:cNvSpPr/>
                  <p:nvPr/>
                </p:nvSpPr>
                <p:spPr>
                  <a:xfrm rot="5400000">
                    <a:off x="2343519"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4" name="正方形/長方形 1153"/>
                  <p:cNvSpPr/>
                  <p:nvPr/>
                </p:nvSpPr>
                <p:spPr>
                  <a:xfrm rot="5400000">
                    <a:off x="2352371" y="-1551831"/>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5" name="正方形/長方形 1154"/>
                  <p:cNvSpPr/>
                  <p:nvPr/>
                </p:nvSpPr>
                <p:spPr>
                  <a:xfrm rot="5400000">
                    <a:off x="2352371" y="-617312"/>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6" name="正方形/長方形 1155"/>
                  <p:cNvSpPr/>
                  <p:nvPr/>
                </p:nvSpPr>
                <p:spPr>
                  <a:xfrm rot="5400000">
                    <a:off x="2352371" y="1253143"/>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10" name="円/楕円 1109"/>
                <p:cNvSpPr/>
                <p:nvPr/>
              </p:nvSpPr>
              <p:spPr>
                <a:xfrm>
                  <a:off x="3513993" y="2584437"/>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1" name="円/楕円 1110"/>
                <p:cNvSpPr/>
                <p:nvPr/>
              </p:nvSpPr>
              <p:spPr>
                <a:xfrm>
                  <a:off x="2551793" y="713023"/>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2" name="円/楕円 1111"/>
                <p:cNvSpPr/>
                <p:nvPr/>
              </p:nvSpPr>
              <p:spPr>
                <a:xfrm>
                  <a:off x="1640344" y="1672082"/>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3" name="円/楕円 1112"/>
                <p:cNvSpPr/>
                <p:nvPr/>
              </p:nvSpPr>
              <p:spPr>
                <a:xfrm>
                  <a:off x="650655" y="1713148"/>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0" name="グループ化 1099"/>
              <p:cNvGrpSpPr/>
              <p:nvPr/>
            </p:nvGrpSpPr>
            <p:grpSpPr>
              <a:xfrm>
                <a:off x="9543602" y="6935873"/>
                <a:ext cx="171875" cy="312567"/>
                <a:chOff x="5297737" y="1467396"/>
                <a:chExt cx="1728787" cy="3143922"/>
              </a:xfrm>
            </p:grpSpPr>
            <p:sp>
              <p:nvSpPr>
                <p:cNvPr id="1101" name="正方形/長方形 1100"/>
                <p:cNvSpPr/>
                <p:nvPr/>
              </p:nvSpPr>
              <p:spPr>
                <a:xfrm>
                  <a:off x="5297737" y="1467397"/>
                  <a:ext cx="1728787" cy="3143921"/>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2" name="正方形/長方形 1101"/>
                <p:cNvSpPr/>
                <p:nvPr/>
              </p:nvSpPr>
              <p:spPr>
                <a:xfrm>
                  <a:off x="6095700" y="1467396"/>
                  <a:ext cx="132859" cy="31439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03" name="グループ化 1102"/>
                <p:cNvGrpSpPr/>
                <p:nvPr/>
              </p:nvGrpSpPr>
              <p:grpSpPr>
                <a:xfrm>
                  <a:off x="5754933" y="2198453"/>
                  <a:ext cx="818604" cy="1643062"/>
                  <a:chOff x="5754933" y="2198453"/>
                  <a:chExt cx="818604" cy="1643062"/>
                </a:xfrm>
              </p:grpSpPr>
              <p:sp>
                <p:nvSpPr>
                  <p:cNvPr id="1104" name="正方形/長方形 1103"/>
                  <p:cNvSpPr/>
                  <p:nvPr/>
                </p:nvSpPr>
                <p:spPr>
                  <a:xfrm>
                    <a:off x="5754935" y="2198453"/>
                    <a:ext cx="814387" cy="16430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5" name="正方形/長方形 1104"/>
                  <p:cNvSpPr/>
                  <p:nvPr/>
                </p:nvSpPr>
                <p:spPr>
                  <a:xfrm>
                    <a:off x="5754934" y="2427177"/>
                    <a:ext cx="814387" cy="2085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6" name="正方形/長方形 1105"/>
                  <p:cNvSpPr/>
                  <p:nvPr/>
                </p:nvSpPr>
                <p:spPr>
                  <a:xfrm>
                    <a:off x="5754933" y="3237190"/>
                    <a:ext cx="814387"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7" name="正方形/長方形 1106"/>
                  <p:cNvSpPr/>
                  <p:nvPr/>
                </p:nvSpPr>
                <p:spPr>
                  <a:xfrm>
                    <a:off x="5754933" y="3561226"/>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8" name="正方形/長方形 1107"/>
                  <p:cNvSpPr/>
                  <p:nvPr/>
                </p:nvSpPr>
                <p:spPr>
                  <a:xfrm>
                    <a:off x="5759150" y="2972883"/>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098" name="テキスト ボックス 1097"/>
            <p:cNvSpPr txBox="1"/>
            <p:nvPr/>
          </p:nvSpPr>
          <p:spPr>
            <a:xfrm>
              <a:off x="8970753" y="6206494"/>
              <a:ext cx="65" cy="138499"/>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en-US" altLang="ja-JP" dirty="0"/>
            </a:p>
          </p:txBody>
        </p:sp>
      </p:grpSp>
      <p:sp>
        <p:nvSpPr>
          <p:cNvPr id="1276" name="テキスト ボックス 1275"/>
          <p:cNvSpPr txBox="1"/>
          <p:nvPr/>
        </p:nvSpPr>
        <p:spPr>
          <a:xfrm>
            <a:off x="7683623" y="4208615"/>
            <a:ext cx="782587" cy="215444"/>
          </a:xfrm>
          <a:prstGeom prst="rect">
            <a:avLst/>
          </a:prstGeom>
          <a:noFill/>
        </p:spPr>
        <p:txBody>
          <a:bodyPr wrap="none" rtlCol="0">
            <a:spAutoFit/>
          </a:bodyPr>
          <a:lstStyle/>
          <a:p>
            <a:r>
              <a:rPr kumimoji="1" lang="ja-JP" altLang="en-US" sz="800" dirty="0" smtClean="0"/>
              <a:t>使用する場所</a:t>
            </a:r>
            <a:endParaRPr kumimoji="1" lang="ja-JP" altLang="en-US" sz="800" dirty="0"/>
          </a:p>
        </p:txBody>
      </p:sp>
      <p:grpSp>
        <p:nvGrpSpPr>
          <p:cNvPr id="1277" name="グループ化 1276"/>
          <p:cNvGrpSpPr/>
          <p:nvPr/>
        </p:nvGrpSpPr>
        <p:grpSpPr>
          <a:xfrm>
            <a:off x="8416776" y="4256900"/>
            <a:ext cx="512097" cy="321259"/>
            <a:chOff x="8728189" y="6177431"/>
            <a:chExt cx="512097" cy="321259"/>
          </a:xfrm>
        </p:grpSpPr>
        <p:grpSp>
          <p:nvGrpSpPr>
            <p:cNvPr id="1279" name="グループ化 1278"/>
            <p:cNvGrpSpPr/>
            <p:nvPr/>
          </p:nvGrpSpPr>
          <p:grpSpPr>
            <a:xfrm>
              <a:off x="8728189" y="6177431"/>
              <a:ext cx="512097" cy="321259"/>
              <a:chOff x="9203380" y="6932981"/>
              <a:chExt cx="512097" cy="321259"/>
            </a:xfrm>
          </p:grpSpPr>
          <p:grpSp>
            <p:nvGrpSpPr>
              <p:cNvPr id="1409" name="グループ化 1408"/>
              <p:cNvGrpSpPr/>
              <p:nvPr/>
            </p:nvGrpSpPr>
            <p:grpSpPr>
              <a:xfrm>
                <a:off x="9203380" y="6932981"/>
                <a:ext cx="321761" cy="321259"/>
                <a:chOff x="258810" y="317208"/>
                <a:chExt cx="4302962" cy="4296238"/>
              </a:xfrm>
            </p:grpSpPr>
            <p:grpSp>
              <p:nvGrpSpPr>
                <p:cNvPr id="1419" name="グループ化 1418"/>
                <p:cNvGrpSpPr/>
                <p:nvPr/>
              </p:nvGrpSpPr>
              <p:grpSpPr>
                <a:xfrm>
                  <a:off x="258810" y="317208"/>
                  <a:ext cx="4302962" cy="4296238"/>
                  <a:chOff x="258810" y="317208"/>
                  <a:chExt cx="4302962" cy="4296238"/>
                </a:xfrm>
              </p:grpSpPr>
              <p:sp>
                <p:nvSpPr>
                  <p:cNvPr id="1424" name="正方形/長方形 1423"/>
                  <p:cNvSpPr/>
                  <p:nvPr/>
                </p:nvSpPr>
                <p:spPr>
                  <a:xfrm>
                    <a:off x="263236" y="319335"/>
                    <a:ext cx="4294110" cy="429411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5" name="正方形/長方形 1424"/>
                  <p:cNvSpPr/>
                  <p:nvPr/>
                </p:nvSpPr>
                <p:spPr>
                  <a:xfrm>
                    <a:off x="484909" y="319336"/>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6" name="正方形/長方形 1425"/>
                  <p:cNvSpPr/>
                  <p:nvPr/>
                </p:nvSpPr>
                <p:spPr>
                  <a:xfrm>
                    <a:off x="4212273" y="319335"/>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7" name="正方形/長方形 1426"/>
                  <p:cNvSpPr/>
                  <p:nvPr/>
                </p:nvSpPr>
                <p:spPr>
                  <a:xfrm>
                    <a:off x="329916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8" name="正方形/長方形 1427"/>
                  <p:cNvSpPr/>
                  <p:nvPr/>
                </p:nvSpPr>
                <p:spPr>
                  <a:xfrm>
                    <a:off x="234352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9" name="正方形/長方形 1428"/>
                  <p:cNvSpPr/>
                  <p:nvPr/>
                </p:nvSpPr>
                <p:spPr>
                  <a:xfrm>
                    <a:off x="1431453"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0" name="正方形/長方形 1429"/>
                  <p:cNvSpPr/>
                  <p:nvPr/>
                </p:nvSpPr>
                <p:spPr>
                  <a:xfrm rot="5400000">
                    <a:off x="2343520" y="2186247"/>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1" name="正方形/長方形 1430"/>
                  <p:cNvSpPr/>
                  <p:nvPr/>
                </p:nvSpPr>
                <p:spPr>
                  <a:xfrm rot="5400000">
                    <a:off x="2343519"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2" name="正方形/長方形 1431"/>
                  <p:cNvSpPr/>
                  <p:nvPr/>
                </p:nvSpPr>
                <p:spPr>
                  <a:xfrm rot="5400000">
                    <a:off x="2352371" y="-1551831"/>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3" name="正方形/長方形 1432"/>
                  <p:cNvSpPr/>
                  <p:nvPr/>
                </p:nvSpPr>
                <p:spPr>
                  <a:xfrm rot="5400000">
                    <a:off x="2352371" y="-617312"/>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4" name="正方形/長方形 1433"/>
                  <p:cNvSpPr/>
                  <p:nvPr/>
                </p:nvSpPr>
                <p:spPr>
                  <a:xfrm rot="5400000">
                    <a:off x="2352371" y="1253143"/>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20" name="円/楕円 1419"/>
                <p:cNvSpPr/>
                <p:nvPr/>
              </p:nvSpPr>
              <p:spPr>
                <a:xfrm>
                  <a:off x="3513993" y="2584437"/>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1" name="円/楕円 1420"/>
                <p:cNvSpPr/>
                <p:nvPr/>
              </p:nvSpPr>
              <p:spPr>
                <a:xfrm>
                  <a:off x="2551793" y="713023"/>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2" name="円/楕円 1421"/>
                <p:cNvSpPr/>
                <p:nvPr/>
              </p:nvSpPr>
              <p:spPr>
                <a:xfrm>
                  <a:off x="1640344" y="1672082"/>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3" name="円/楕円 1422"/>
                <p:cNvSpPr/>
                <p:nvPr/>
              </p:nvSpPr>
              <p:spPr>
                <a:xfrm>
                  <a:off x="650655" y="1713148"/>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0" name="グループ化 1409"/>
              <p:cNvGrpSpPr/>
              <p:nvPr/>
            </p:nvGrpSpPr>
            <p:grpSpPr>
              <a:xfrm>
                <a:off x="9543602" y="6935873"/>
                <a:ext cx="171875" cy="312567"/>
                <a:chOff x="5297737" y="1467396"/>
                <a:chExt cx="1728787" cy="3143922"/>
              </a:xfrm>
            </p:grpSpPr>
            <p:sp>
              <p:nvSpPr>
                <p:cNvPr id="1411" name="正方形/長方形 1410"/>
                <p:cNvSpPr/>
                <p:nvPr/>
              </p:nvSpPr>
              <p:spPr>
                <a:xfrm>
                  <a:off x="5297737" y="1467397"/>
                  <a:ext cx="1728787" cy="3143921"/>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2" name="正方形/長方形 1411"/>
                <p:cNvSpPr/>
                <p:nvPr/>
              </p:nvSpPr>
              <p:spPr>
                <a:xfrm>
                  <a:off x="6095700" y="1467396"/>
                  <a:ext cx="132859" cy="31439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3" name="グループ化 1412"/>
                <p:cNvGrpSpPr/>
                <p:nvPr/>
              </p:nvGrpSpPr>
              <p:grpSpPr>
                <a:xfrm>
                  <a:off x="5754933" y="2198453"/>
                  <a:ext cx="818604" cy="1643062"/>
                  <a:chOff x="5754933" y="2198453"/>
                  <a:chExt cx="818604" cy="1643062"/>
                </a:xfrm>
              </p:grpSpPr>
              <p:sp>
                <p:nvSpPr>
                  <p:cNvPr id="1414" name="正方形/長方形 1413"/>
                  <p:cNvSpPr/>
                  <p:nvPr/>
                </p:nvSpPr>
                <p:spPr>
                  <a:xfrm>
                    <a:off x="5754935" y="2198453"/>
                    <a:ext cx="814387" cy="16430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5" name="正方形/長方形 1414"/>
                  <p:cNvSpPr/>
                  <p:nvPr/>
                </p:nvSpPr>
                <p:spPr>
                  <a:xfrm>
                    <a:off x="5754934" y="2427177"/>
                    <a:ext cx="814387" cy="2085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6" name="正方形/長方形 1415"/>
                  <p:cNvSpPr/>
                  <p:nvPr/>
                </p:nvSpPr>
                <p:spPr>
                  <a:xfrm>
                    <a:off x="5754933" y="3237190"/>
                    <a:ext cx="814387"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7" name="正方形/長方形 1416"/>
                  <p:cNvSpPr/>
                  <p:nvPr/>
                </p:nvSpPr>
                <p:spPr>
                  <a:xfrm>
                    <a:off x="5754933" y="3561226"/>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8" name="正方形/長方形 1417"/>
                  <p:cNvSpPr/>
                  <p:nvPr/>
                </p:nvSpPr>
                <p:spPr>
                  <a:xfrm>
                    <a:off x="5759150" y="2972883"/>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408" name="テキスト ボックス 1407"/>
            <p:cNvSpPr txBox="1"/>
            <p:nvPr/>
          </p:nvSpPr>
          <p:spPr>
            <a:xfrm>
              <a:off x="8970753" y="6206494"/>
              <a:ext cx="65" cy="138499"/>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en-US" altLang="ja-JP" dirty="0"/>
            </a:p>
          </p:txBody>
        </p:sp>
      </p:grpSp>
      <p:grpSp>
        <p:nvGrpSpPr>
          <p:cNvPr id="1435" name="グループ化 1434"/>
          <p:cNvGrpSpPr/>
          <p:nvPr/>
        </p:nvGrpSpPr>
        <p:grpSpPr>
          <a:xfrm>
            <a:off x="13042213" y="4395149"/>
            <a:ext cx="436623" cy="256837"/>
            <a:chOff x="8728189" y="6177431"/>
            <a:chExt cx="512097" cy="321259"/>
          </a:xfrm>
        </p:grpSpPr>
        <p:grpSp>
          <p:nvGrpSpPr>
            <p:cNvPr id="1436" name="グループ化 1435"/>
            <p:cNvGrpSpPr/>
            <p:nvPr/>
          </p:nvGrpSpPr>
          <p:grpSpPr>
            <a:xfrm>
              <a:off x="8728189" y="6177431"/>
              <a:ext cx="512097" cy="321259"/>
              <a:chOff x="9203380" y="6932981"/>
              <a:chExt cx="512097" cy="321259"/>
            </a:xfrm>
          </p:grpSpPr>
          <p:grpSp>
            <p:nvGrpSpPr>
              <p:cNvPr id="1438" name="グループ化 1437"/>
              <p:cNvGrpSpPr/>
              <p:nvPr/>
            </p:nvGrpSpPr>
            <p:grpSpPr>
              <a:xfrm>
                <a:off x="9203380" y="6932981"/>
                <a:ext cx="321761" cy="321259"/>
                <a:chOff x="258810" y="317208"/>
                <a:chExt cx="4302962" cy="4296238"/>
              </a:xfrm>
            </p:grpSpPr>
            <p:grpSp>
              <p:nvGrpSpPr>
                <p:cNvPr id="1448" name="グループ化 1447"/>
                <p:cNvGrpSpPr/>
                <p:nvPr/>
              </p:nvGrpSpPr>
              <p:grpSpPr>
                <a:xfrm>
                  <a:off x="258810" y="317208"/>
                  <a:ext cx="4302962" cy="4296238"/>
                  <a:chOff x="258810" y="317208"/>
                  <a:chExt cx="4302962" cy="4296238"/>
                </a:xfrm>
              </p:grpSpPr>
              <p:sp>
                <p:nvSpPr>
                  <p:cNvPr id="1453" name="正方形/長方形 1452"/>
                  <p:cNvSpPr/>
                  <p:nvPr/>
                </p:nvSpPr>
                <p:spPr>
                  <a:xfrm>
                    <a:off x="263236" y="319335"/>
                    <a:ext cx="4294110" cy="429411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4" name="正方形/長方形 1453"/>
                  <p:cNvSpPr/>
                  <p:nvPr/>
                </p:nvSpPr>
                <p:spPr>
                  <a:xfrm>
                    <a:off x="484909" y="319336"/>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5" name="正方形/長方形 1454"/>
                  <p:cNvSpPr/>
                  <p:nvPr/>
                </p:nvSpPr>
                <p:spPr>
                  <a:xfrm>
                    <a:off x="4212273" y="319335"/>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6" name="正方形/長方形 1455"/>
                  <p:cNvSpPr/>
                  <p:nvPr/>
                </p:nvSpPr>
                <p:spPr>
                  <a:xfrm>
                    <a:off x="329916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7" name="正方形/長方形 1456"/>
                  <p:cNvSpPr/>
                  <p:nvPr/>
                </p:nvSpPr>
                <p:spPr>
                  <a:xfrm>
                    <a:off x="234352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8" name="正方形/長方形 1457"/>
                  <p:cNvSpPr/>
                  <p:nvPr/>
                </p:nvSpPr>
                <p:spPr>
                  <a:xfrm>
                    <a:off x="1431453"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9" name="正方形/長方形 1458"/>
                  <p:cNvSpPr/>
                  <p:nvPr/>
                </p:nvSpPr>
                <p:spPr>
                  <a:xfrm rot="5400000">
                    <a:off x="2343520" y="2186247"/>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0" name="正方形/長方形 1459"/>
                  <p:cNvSpPr/>
                  <p:nvPr/>
                </p:nvSpPr>
                <p:spPr>
                  <a:xfrm rot="5400000">
                    <a:off x="2343519"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1" name="正方形/長方形 1460"/>
                  <p:cNvSpPr/>
                  <p:nvPr/>
                </p:nvSpPr>
                <p:spPr>
                  <a:xfrm rot="5400000">
                    <a:off x="2352371" y="-1551831"/>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2" name="正方形/長方形 1461"/>
                  <p:cNvSpPr/>
                  <p:nvPr/>
                </p:nvSpPr>
                <p:spPr>
                  <a:xfrm rot="5400000">
                    <a:off x="2352371" y="-617312"/>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3" name="正方形/長方形 1462"/>
                  <p:cNvSpPr/>
                  <p:nvPr/>
                </p:nvSpPr>
                <p:spPr>
                  <a:xfrm rot="5400000">
                    <a:off x="2352371" y="1253143"/>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49" name="円/楕円 1448"/>
                <p:cNvSpPr/>
                <p:nvPr/>
              </p:nvSpPr>
              <p:spPr>
                <a:xfrm>
                  <a:off x="3513993" y="2584437"/>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0" name="円/楕円 1449"/>
                <p:cNvSpPr/>
                <p:nvPr/>
              </p:nvSpPr>
              <p:spPr>
                <a:xfrm>
                  <a:off x="2551793" y="713023"/>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1" name="円/楕円 1450"/>
                <p:cNvSpPr/>
                <p:nvPr/>
              </p:nvSpPr>
              <p:spPr>
                <a:xfrm>
                  <a:off x="1640344" y="1672082"/>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2" name="円/楕円 1451"/>
                <p:cNvSpPr/>
                <p:nvPr/>
              </p:nvSpPr>
              <p:spPr>
                <a:xfrm>
                  <a:off x="650655" y="1713148"/>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9" name="グループ化 1438"/>
              <p:cNvGrpSpPr/>
              <p:nvPr/>
            </p:nvGrpSpPr>
            <p:grpSpPr>
              <a:xfrm>
                <a:off x="9543602" y="6935873"/>
                <a:ext cx="171875" cy="312567"/>
                <a:chOff x="5297737" y="1467396"/>
                <a:chExt cx="1728787" cy="3143922"/>
              </a:xfrm>
            </p:grpSpPr>
            <p:sp>
              <p:nvSpPr>
                <p:cNvPr id="1440" name="正方形/長方形 1439"/>
                <p:cNvSpPr/>
                <p:nvPr/>
              </p:nvSpPr>
              <p:spPr>
                <a:xfrm>
                  <a:off x="5297737" y="1467397"/>
                  <a:ext cx="1728787" cy="3143921"/>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1" name="正方形/長方形 1440"/>
                <p:cNvSpPr/>
                <p:nvPr/>
              </p:nvSpPr>
              <p:spPr>
                <a:xfrm>
                  <a:off x="6095700" y="1467396"/>
                  <a:ext cx="132859" cy="31439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2" name="グループ化 1441"/>
                <p:cNvGrpSpPr/>
                <p:nvPr/>
              </p:nvGrpSpPr>
              <p:grpSpPr>
                <a:xfrm>
                  <a:off x="5754933" y="2198453"/>
                  <a:ext cx="818604" cy="1643062"/>
                  <a:chOff x="5754933" y="2198453"/>
                  <a:chExt cx="818604" cy="1643062"/>
                </a:xfrm>
              </p:grpSpPr>
              <p:sp>
                <p:nvSpPr>
                  <p:cNvPr id="1443" name="正方形/長方形 1442"/>
                  <p:cNvSpPr/>
                  <p:nvPr/>
                </p:nvSpPr>
                <p:spPr>
                  <a:xfrm>
                    <a:off x="5754935" y="2198453"/>
                    <a:ext cx="814387" cy="16430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4" name="正方形/長方形 1443"/>
                  <p:cNvSpPr/>
                  <p:nvPr/>
                </p:nvSpPr>
                <p:spPr>
                  <a:xfrm>
                    <a:off x="5754934" y="2427177"/>
                    <a:ext cx="814387" cy="2085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5" name="正方形/長方形 1444"/>
                  <p:cNvSpPr/>
                  <p:nvPr/>
                </p:nvSpPr>
                <p:spPr>
                  <a:xfrm>
                    <a:off x="5754933" y="3237190"/>
                    <a:ext cx="814387"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6" name="正方形/長方形 1445"/>
                  <p:cNvSpPr/>
                  <p:nvPr/>
                </p:nvSpPr>
                <p:spPr>
                  <a:xfrm>
                    <a:off x="5754933" y="3561226"/>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7" name="正方形/長方形 1446"/>
                  <p:cNvSpPr/>
                  <p:nvPr/>
                </p:nvSpPr>
                <p:spPr>
                  <a:xfrm>
                    <a:off x="5759150" y="2972883"/>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437" name="テキスト ボックス 1436"/>
            <p:cNvSpPr txBox="1"/>
            <p:nvPr/>
          </p:nvSpPr>
          <p:spPr>
            <a:xfrm>
              <a:off x="8970753" y="6206494"/>
              <a:ext cx="65" cy="138499"/>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en-US" altLang="ja-JP" dirty="0"/>
            </a:p>
          </p:txBody>
        </p:sp>
      </p:grpSp>
      <p:sp>
        <p:nvSpPr>
          <p:cNvPr id="1464" name="テキスト ボックス 1463"/>
          <p:cNvSpPr txBox="1"/>
          <p:nvPr/>
        </p:nvSpPr>
        <p:spPr>
          <a:xfrm>
            <a:off x="12439777" y="4161244"/>
            <a:ext cx="782587" cy="215444"/>
          </a:xfrm>
          <a:prstGeom prst="rect">
            <a:avLst/>
          </a:prstGeom>
          <a:noFill/>
        </p:spPr>
        <p:txBody>
          <a:bodyPr wrap="none" rtlCol="0">
            <a:spAutoFit/>
          </a:bodyPr>
          <a:lstStyle/>
          <a:p>
            <a:r>
              <a:rPr kumimoji="1" lang="ja-JP" altLang="en-US" sz="800" dirty="0" smtClean="0"/>
              <a:t>使用する場所</a:t>
            </a:r>
            <a:endParaRPr kumimoji="1" lang="ja-JP" altLang="en-US" sz="800" dirty="0"/>
          </a:p>
        </p:txBody>
      </p:sp>
      <p:grpSp>
        <p:nvGrpSpPr>
          <p:cNvPr id="1466" name="グループ化 1465"/>
          <p:cNvGrpSpPr/>
          <p:nvPr/>
        </p:nvGrpSpPr>
        <p:grpSpPr>
          <a:xfrm>
            <a:off x="12161877" y="1545906"/>
            <a:ext cx="392094" cy="245977"/>
            <a:chOff x="8728189" y="6177431"/>
            <a:chExt cx="512097" cy="321259"/>
          </a:xfrm>
        </p:grpSpPr>
        <p:grpSp>
          <p:nvGrpSpPr>
            <p:cNvPr id="1467" name="グループ化 1466"/>
            <p:cNvGrpSpPr/>
            <p:nvPr/>
          </p:nvGrpSpPr>
          <p:grpSpPr>
            <a:xfrm>
              <a:off x="8728189" y="6177431"/>
              <a:ext cx="512097" cy="321259"/>
              <a:chOff x="9203380" y="6932981"/>
              <a:chExt cx="512097" cy="321259"/>
            </a:xfrm>
          </p:grpSpPr>
          <p:grpSp>
            <p:nvGrpSpPr>
              <p:cNvPr id="1469" name="グループ化 1468"/>
              <p:cNvGrpSpPr/>
              <p:nvPr/>
            </p:nvGrpSpPr>
            <p:grpSpPr>
              <a:xfrm>
                <a:off x="9203380" y="6932981"/>
                <a:ext cx="321761" cy="321259"/>
                <a:chOff x="258810" y="317208"/>
                <a:chExt cx="4302962" cy="4296238"/>
              </a:xfrm>
            </p:grpSpPr>
            <p:grpSp>
              <p:nvGrpSpPr>
                <p:cNvPr id="1479" name="グループ化 1478"/>
                <p:cNvGrpSpPr/>
                <p:nvPr/>
              </p:nvGrpSpPr>
              <p:grpSpPr>
                <a:xfrm>
                  <a:off x="258810" y="317208"/>
                  <a:ext cx="4302962" cy="4296238"/>
                  <a:chOff x="258810" y="317208"/>
                  <a:chExt cx="4302962" cy="4296238"/>
                </a:xfrm>
              </p:grpSpPr>
              <p:sp>
                <p:nvSpPr>
                  <p:cNvPr id="1484" name="正方形/長方形 1483"/>
                  <p:cNvSpPr/>
                  <p:nvPr/>
                </p:nvSpPr>
                <p:spPr>
                  <a:xfrm>
                    <a:off x="263236" y="319335"/>
                    <a:ext cx="4294110" cy="429411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5" name="正方形/長方形 1484"/>
                  <p:cNvSpPr/>
                  <p:nvPr/>
                </p:nvSpPr>
                <p:spPr>
                  <a:xfrm>
                    <a:off x="484909" y="319336"/>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6" name="正方形/長方形 1485"/>
                  <p:cNvSpPr/>
                  <p:nvPr/>
                </p:nvSpPr>
                <p:spPr>
                  <a:xfrm>
                    <a:off x="4212273" y="319335"/>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7" name="正方形/長方形 1486"/>
                  <p:cNvSpPr/>
                  <p:nvPr/>
                </p:nvSpPr>
                <p:spPr>
                  <a:xfrm>
                    <a:off x="329916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8" name="正方形/長方形 1487"/>
                  <p:cNvSpPr/>
                  <p:nvPr/>
                </p:nvSpPr>
                <p:spPr>
                  <a:xfrm>
                    <a:off x="2343520"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9" name="正方形/長方形 1488"/>
                  <p:cNvSpPr/>
                  <p:nvPr/>
                </p:nvSpPr>
                <p:spPr>
                  <a:xfrm>
                    <a:off x="1431453"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0" name="正方形/長方形 1489"/>
                  <p:cNvSpPr/>
                  <p:nvPr/>
                </p:nvSpPr>
                <p:spPr>
                  <a:xfrm rot="5400000">
                    <a:off x="2343520" y="2186247"/>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1" name="正方形/長方形 1490"/>
                  <p:cNvSpPr/>
                  <p:nvPr/>
                </p:nvSpPr>
                <p:spPr>
                  <a:xfrm rot="5400000">
                    <a:off x="2343519" y="317208"/>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2" name="正方形/長方形 1491"/>
                  <p:cNvSpPr/>
                  <p:nvPr/>
                </p:nvSpPr>
                <p:spPr>
                  <a:xfrm rot="5400000">
                    <a:off x="2352371" y="-1551831"/>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3" name="正方形/長方形 1492"/>
                  <p:cNvSpPr/>
                  <p:nvPr/>
                </p:nvSpPr>
                <p:spPr>
                  <a:xfrm rot="5400000">
                    <a:off x="2352371" y="-617312"/>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4" name="正方形/長方形 1493"/>
                  <p:cNvSpPr/>
                  <p:nvPr/>
                </p:nvSpPr>
                <p:spPr>
                  <a:xfrm rot="5400000">
                    <a:off x="2352371" y="1253143"/>
                    <a:ext cx="124691" cy="42941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80" name="円/楕円 1479"/>
                <p:cNvSpPr/>
                <p:nvPr/>
              </p:nvSpPr>
              <p:spPr>
                <a:xfrm>
                  <a:off x="3513993" y="2584437"/>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1" name="円/楕円 1480"/>
                <p:cNvSpPr/>
                <p:nvPr/>
              </p:nvSpPr>
              <p:spPr>
                <a:xfrm>
                  <a:off x="2551793" y="713023"/>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2" name="円/楕円 1481"/>
                <p:cNvSpPr/>
                <p:nvPr/>
              </p:nvSpPr>
              <p:spPr>
                <a:xfrm>
                  <a:off x="1640344" y="1672082"/>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3" name="円/楕円 1482"/>
                <p:cNvSpPr/>
                <p:nvPr/>
              </p:nvSpPr>
              <p:spPr>
                <a:xfrm>
                  <a:off x="650655" y="1713148"/>
                  <a:ext cx="657225" cy="6572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0" name="グループ化 1469"/>
              <p:cNvGrpSpPr/>
              <p:nvPr/>
            </p:nvGrpSpPr>
            <p:grpSpPr>
              <a:xfrm>
                <a:off x="9543602" y="6935873"/>
                <a:ext cx="171875" cy="312567"/>
                <a:chOff x="5297737" y="1467396"/>
                <a:chExt cx="1728787" cy="3143922"/>
              </a:xfrm>
            </p:grpSpPr>
            <p:sp>
              <p:nvSpPr>
                <p:cNvPr id="1471" name="正方形/長方形 1470"/>
                <p:cNvSpPr/>
                <p:nvPr/>
              </p:nvSpPr>
              <p:spPr>
                <a:xfrm>
                  <a:off x="5297737" y="1467397"/>
                  <a:ext cx="1728787" cy="3143921"/>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2" name="正方形/長方形 1471"/>
                <p:cNvSpPr/>
                <p:nvPr/>
              </p:nvSpPr>
              <p:spPr>
                <a:xfrm>
                  <a:off x="6095700" y="1467396"/>
                  <a:ext cx="132859" cy="31439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73" name="グループ化 1472"/>
                <p:cNvGrpSpPr/>
                <p:nvPr/>
              </p:nvGrpSpPr>
              <p:grpSpPr>
                <a:xfrm>
                  <a:off x="5754933" y="2198453"/>
                  <a:ext cx="818604" cy="1643062"/>
                  <a:chOff x="5754933" y="2198453"/>
                  <a:chExt cx="818604" cy="1643062"/>
                </a:xfrm>
              </p:grpSpPr>
              <p:sp>
                <p:nvSpPr>
                  <p:cNvPr id="1474" name="正方形/長方形 1473"/>
                  <p:cNvSpPr/>
                  <p:nvPr/>
                </p:nvSpPr>
                <p:spPr>
                  <a:xfrm>
                    <a:off x="5754935" y="2198453"/>
                    <a:ext cx="814387" cy="16430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5" name="正方形/長方形 1474"/>
                  <p:cNvSpPr/>
                  <p:nvPr/>
                </p:nvSpPr>
                <p:spPr>
                  <a:xfrm>
                    <a:off x="5754934" y="2427177"/>
                    <a:ext cx="814387" cy="2085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6" name="正方形/長方形 1475"/>
                  <p:cNvSpPr/>
                  <p:nvPr/>
                </p:nvSpPr>
                <p:spPr>
                  <a:xfrm>
                    <a:off x="5754933" y="3237190"/>
                    <a:ext cx="814387" cy="1959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7" name="正方形/長方形 1476"/>
                  <p:cNvSpPr/>
                  <p:nvPr/>
                </p:nvSpPr>
                <p:spPr>
                  <a:xfrm>
                    <a:off x="5754933" y="3561226"/>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8" name="正方形/長方形 1477"/>
                  <p:cNvSpPr/>
                  <p:nvPr/>
                </p:nvSpPr>
                <p:spPr>
                  <a:xfrm>
                    <a:off x="5759150" y="2972883"/>
                    <a:ext cx="814387" cy="1329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1468" name="テキスト ボックス 1467"/>
            <p:cNvSpPr txBox="1"/>
            <p:nvPr/>
          </p:nvSpPr>
          <p:spPr>
            <a:xfrm>
              <a:off x="8970753" y="6206494"/>
              <a:ext cx="65" cy="138499"/>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en-US" altLang="ja-JP" dirty="0"/>
            </a:p>
          </p:txBody>
        </p:sp>
      </p:grpSp>
      <p:sp>
        <p:nvSpPr>
          <p:cNvPr id="1495" name="テキスト ボックス 1494"/>
          <p:cNvSpPr txBox="1"/>
          <p:nvPr/>
        </p:nvSpPr>
        <p:spPr>
          <a:xfrm>
            <a:off x="12813364" y="1199141"/>
            <a:ext cx="782587" cy="215444"/>
          </a:xfrm>
          <a:prstGeom prst="rect">
            <a:avLst/>
          </a:prstGeom>
          <a:noFill/>
        </p:spPr>
        <p:txBody>
          <a:bodyPr wrap="none" rtlCol="0">
            <a:spAutoFit/>
          </a:bodyPr>
          <a:lstStyle/>
          <a:p>
            <a:r>
              <a:rPr kumimoji="1" lang="ja-JP" altLang="en-US" sz="800" dirty="0" smtClean="0"/>
              <a:t>使用する場所</a:t>
            </a:r>
            <a:endParaRPr kumimoji="1" lang="ja-JP" altLang="en-US" sz="800" dirty="0"/>
          </a:p>
        </p:txBody>
      </p:sp>
      <p:cxnSp>
        <p:nvCxnSpPr>
          <p:cNvPr id="1465" name="直線コネクタ 1464"/>
          <p:cNvCxnSpPr/>
          <p:nvPr/>
        </p:nvCxnSpPr>
        <p:spPr>
          <a:xfrm>
            <a:off x="6251094" y="1793232"/>
            <a:ext cx="0" cy="220123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flipV="1">
            <a:off x="10889381" y="2871082"/>
            <a:ext cx="2632944" cy="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10517338" y="4180808"/>
            <a:ext cx="13403" cy="5420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13" name="グループ化 1012"/>
          <p:cNvGrpSpPr/>
          <p:nvPr/>
        </p:nvGrpSpPr>
        <p:grpSpPr>
          <a:xfrm>
            <a:off x="8547763" y="7049244"/>
            <a:ext cx="419567" cy="268550"/>
            <a:chOff x="10101933" y="6128500"/>
            <a:chExt cx="503281" cy="347784"/>
          </a:xfrm>
        </p:grpSpPr>
        <p:grpSp>
          <p:nvGrpSpPr>
            <p:cNvPr id="1014" name="グループ化 1013"/>
            <p:cNvGrpSpPr/>
            <p:nvPr/>
          </p:nvGrpSpPr>
          <p:grpSpPr>
            <a:xfrm rot="10800000" flipH="1">
              <a:off x="10101933" y="6128500"/>
              <a:ext cx="503281" cy="347784"/>
              <a:chOff x="4274618" y="4714875"/>
              <a:chExt cx="2754832" cy="1903680"/>
            </a:xfrm>
          </p:grpSpPr>
          <p:grpSp>
            <p:nvGrpSpPr>
              <p:cNvPr id="1034" name="グループ化 1033"/>
              <p:cNvGrpSpPr/>
              <p:nvPr/>
            </p:nvGrpSpPr>
            <p:grpSpPr>
              <a:xfrm>
                <a:off x="4274618" y="4714875"/>
                <a:ext cx="2754832" cy="1903680"/>
                <a:chOff x="4274618" y="4714875"/>
                <a:chExt cx="2754832" cy="1903680"/>
              </a:xfrm>
            </p:grpSpPr>
            <p:sp>
              <p:nvSpPr>
                <p:cNvPr id="1497" name="正方形/長方形 1496"/>
                <p:cNvSpPr/>
                <p:nvPr/>
              </p:nvSpPr>
              <p:spPr>
                <a:xfrm>
                  <a:off x="4274618" y="5532705"/>
                  <a:ext cx="1700441" cy="108585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8" name="正方形/長方形 1497"/>
                <p:cNvSpPr/>
                <p:nvPr/>
              </p:nvSpPr>
              <p:spPr>
                <a:xfrm>
                  <a:off x="5969442" y="4714875"/>
                  <a:ext cx="1060008" cy="190368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9" name="正方形/長方形 1498"/>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0" name="正方形/長方形 1499"/>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92" name="正方形/長方形 1091"/>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dirty="0">
                  <a:solidFill>
                    <a:srgbClr val="00FFFF"/>
                  </a:solidFill>
                </a:endParaRPr>
              </a:p>
            </p:txBody>
          </p:sp>
        </p:grpSp>
        <p:sp>
          <p:nvSpPr>
            <p:cNvPr id="1016" name="テキスト ボックス 1015"/>
            <p:cNvSpPr txBox="1"/>
            <p:nvPr/>
          </p:nvSpPr>
          <p:spPr>
            <a:xfrm>
              <a:off x="10363119" y="6244535"/>
              <a:ext cx="78" cy="139505"/>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sz="700" dirty="0"/>
            </a:p>
          </p:txBody>
        </p:sp>
      </p:grpSp>
      <p:grpSp>
        <p:nvGrpSpPr>
          <p:cNvPr id="1501" name="グループ化 1500"/>
          <p:cNvGrpSpPr/>
          <p:nvPr/>
        </p:nvGrpSpPr>
        <p:grpSpPr>
          <a:xfrm>
            <a:off x="12567578" y="4777211"/>
            <a:ext cx="489116" cy="172091"/>
            <a:chOff x="6415650" y="5662043"/>
            <a:chExt cx="2633381" cy="978985"/>
          </a:xfrm>
        </p:grpSpPr>
        <p:grpSp>
          <p:nvGrpSpPr>
            <p:cNvPr id="1502" name="グループ化 1501"/>
            <p:cNvGrpSpPr/>
            <p:nvPr/>
          </p:nvGrpSpPr>
          <p:grpSpPr>
            <a:xfrm>
              <a:off x="6415650" y="5662043"/>
              <a:ext cx="2633381" cy="978985"/>
              <a:chOff x="6285105" y="5800549"/>
              <a:chExt cx="2633381" cy="978985"/>
            </a:xfrm>
          </p:grpSpPr>
          <p:sp>
            <p:nvSpPr>
              <p:cNvPr id="1505" name="二等辺三角形 1504"/>
              <p:cNvSpPr/>
              <p:nvPr/>
            </p:nvSpPr>
            <p:spPr>
              <a:xfrm rot="9420000">
                <a:off x="8400708" y="5800549"/>
                <a:ext cx="374648" cy="978985"/>
              </a:xfrm>
              <a:prstGeom prst="triangle">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6" name="正方形/長方形 1505"/>
              <p:cNvSpPr/>
              <p:nvPr/>
            </p:nvSpPr>
            <p:spPr>
              <a:xfrm rot="20880000">
                <a:off x="8733463" y="6277378"/>
                <a:ext cx="180000" cy="459773"/>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7" name="平行四辺形 1506"/>
              <p:cNvSpPr/>
              <p:nvPr/>
            </p:nvSpPr>
            <p:spPr>
              <a:xfrm rot="20820000" flipV="1">
                <a:off x="6285105" y="5816718"/>
                <a:ext cx="2542556" cy="714388"/>
              </a:xfrm>
              <a:prstGeom prst="parallelogram">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8" name="正方形/長方形 1507"/>
              <p:cNvSpPr/>
              <p:nvPr/>
            </p:nvSpPr>
            <p:spPr>
              <a:xfrm rot="20820000">
                <a:off x="6560306" y="6500243"/>
                <a:ext cx="2358180" cy="10800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03" name="平行四辺形 1502"/>
            <p:cNvSpPr/>
            <p:nvPr/>
          </p:nvSpPr>
          <p:spPr>
            <a:xfrm rot="20820000" flipH="1">
              <a:off x="6487865" y="6028572"/>
              <a:ext cx="829253" cy="367536"/>
            </a:xfrm>
            <a:prstGeom prst="parallelogra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04" name="直線コネクタ 1503"/>
            <p:cNvCxnSpPr>
              <a:stCxn id="1503" idx="5"/>
              <a:endCxn id="1507" idx="2"/>
            </p:cNvCxnSpPr>
            <p:nvPr/>
          </p:nvCxnSpPr>
          <p:spPr>
            <a:xfrm flipV="1">
              <a:off x="7261727" y="5769518"/>
              <a:ext cx="1576887" cy="359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9" name="グループ化 1508"/>
          <p:cNvGrpSpPr/>
          <p:nvPr/>
        </p:nvGrpSpPr>
        <p:grpSpPr>
          <a:xfrm>
            <a:off x="9013140" y="1245457"/>
            <a:ext cx="367630" cy="235307"/>
            <a:chOff x="10101933" y="6128500"/>
            <a:chExt cx="503281" cy="347784"/>
          </a:xfrm>
        </p:grpSpPr>
        <p:grpSp>
          <p:nvGrpSpPr>
            <p:cNvPr id="1510" name="グループ化 1509"/>
            <p:cNvGrpSpPr/>
            <p:nvPr/>
          </p:nvGrpSpPr>
          <p:grpSpPr>
            <a:xfrm rot="10800000" flipH="1">
              <a:off x="10101933" y="6128500"/>
              <a:ext cx="503281" cy="347784"/>
              <a:chOff x="4274618" y="4714875"/>
              <a:chExt cx="2754832" cy="1903680"/>
            </a:xfrm>
          </p:grpSpPr>
          <p:grpSp>
            <p:nvGrpSpPr>
              <p:cNvPr id="1512" name="グループ化 1511"/>
              <p:cNvGrpSpPr/>
              <p:nvPr/>
            </p:nvGrpSpPr>
            <p:grpSpPr>
              <a:xfrm>
                <a:off x="4274618" y="4714875"/>
                <a:ext cx="2754832" cy="1903680"/>
                <a:chOff x="4274618" y="4714875"/>
                <a:chExt cx="2754832" cy="1903680"/>
              </a:xfrm>
            </p:grpSpPr>
            <p:sp>
              <p:nvSpPr>
                <p:cNvPr id="1514" name="正方形/長方形 1513"/>
                <p:cNvSpPr/>
                <p:nvPr/>
              </p:nvSpPr>
              <p:spPr>
                <a:xfrm>
                  <a:off x="4274618" y="5532705"/>
                  <a:ext cx="1700441" cy="108585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5" name="正方形/長方形 1514"/>
                <p:cNvSpPr/>
                <p:nvPr/>
              </p:nvSpPr>
              <p:spPr>
                <a:xfrm>
                  <a:off x="5969442" y="4714875"/>
                  <a:ext cx="1060008" cy="190368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6" name="正方形/長方形 1515"/>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7" name="正方形/長方形 1516"/>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13" name="正方形/長方形 1512"/>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dirty="0">
                  <a:solidFill>
                    <a:srgbClr val="00FFFF"/>
                  </a:solidFill>
                </a:endParaRPr>
              </a:p>
            </p:txBody>
          </p:sp>
        </p:grpSp>
        <p:sp>
          <p:nvSpPr>
            <p:cNvPr id="1511" name="テキスト ボックス 1510"/>
            <p:cNvSpPr txBox="1"/>
            <p:nvPr/>
          </p:nvSpPr>
          <p:spPr>
            <a:xfrm>
              <a:off x="10363122" y="6244535"/>
              <a:ext cx="77" cy="139505"/>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sz="700" dirty="0"/>
            </a:p>
          </p:txBody>
        </p:sp>
      </p:grpSp>
      <p:grpSp>
        <p:nvGrpSpPr>
          <p:cNvPr id="1518" name="グループ化 1517"/>
          <p:cNvGrpSpPr/>
          <p:nvPr/>
        </p:nvGrpSpPr>
        <p:grpSpPr>
          <a:xfrm>
            <a:off x="9507216" y="1218534"/>
            <a:ext cx="394547" cy="276883"/>
            <a:chOff x="12892103" y="6144804"/>
            <a:chExt cx="523516" cy="367390"/>
          </a:xfrm>
        </p:grpSpPr>
        <p:pic>
          <p:nvPicPr>
            <p:cNvPr id="1519" name="図 1518"/>
            <p:cNvPicPr>
              <a:picLocks noChangeAspect="1"/>
            </p:cNvPicPr>
            <p:nvPr/>
          </p:nvPicPr>
          <p:blipFill>
            <a:blip r:embed="rId11"/>
            <a:stretch>
              <a:fillRect/>
            </a:stretch>
          </p:blipFill>
          <p:spPr>
            <a:xfrm>
              <a:off x="12892103" y="6144804"/>
              <a:ext cx="523516" cy="367390"/>
            </a:xfrm>
            <a:prstGeom prst="rect">
              <a:avLst/>
            </a:prstGeom>
          </p:spPr>
        </p:pic>
        <p:sp>
          <p:nvSpPr>
            <p:cNvPr id="1520" name="テキスト ボックス 1519"/>
            <p:cNvSpPr txBox="1"/>
            <p:nvPr/>
          </p:nvSpPr>
          <p:spPr>
            <a:xfrm>
              <a:off x="13142117" y="6250357"/>
              <a:ext cx="86" cy="142934"/>
            </a:xfrm>
            <a:prstGeom prst="rect">
              <a:avLst/>
            </a:prstGeom>
            <a:solidFill>
              <a:schemeClr val="bg1">
                <a:alpha val="64000"/>
              </a:schemeClr>
            </a:solidFill>
          </p:spPr>
          <p:txBody>
            <a:bodyPr wrap="none" lIns="0" tIns="0" rIns="0" bIns="0" rtlCol="0">
              <a:spAutoFit/>
            </a:bodyPr>
            <a:lstStyle>
              <a:defPPr>
                <a:defRPr lang="ja-JP"/>
              </a:defPPr>
              <a:lvl1pPr algn="ctr">
                <a:defRPr sz="900" b="1">
                  <a:solidFill>
                    <a:schemeClr val="bg1"/>
                  </a:solidFill>
                  <a:effectLst>
                    <a:glow rad="228600">
                      <a:schemeClr val="accent5">
                        <a:satMod val="175000"/>
                        <a:alpha val="40000"/>
                      </a:schemeClr>
                    </a:glow>
                  </a:effectLst>
                </a:defRPr>
              </a:lvl1pPr>
            </a:lstStyle>
            <a:p>
              <a:endParaRPr lang="ja-JP" altLang="en-US" sz="700" b="0" dirty="0">
                <a:ea typeface="ＤＨＰ特太ゴシック体" panose="02010601000101010101" pitchFamily="2" charset="-128"/>
              </a:endParaRPr>
            </a:p>
          </p:txBody>
        </p:sp>
      </p:grpSp>
      <p:grpSp>
        <p:nvGrpSpPr>
          <p:cNvPr id="1521" name="グループ化 1520"/>
          <p:cNvGrpSpPr/>
          <p:nvPr/>
        </p:nvGrpSpPr>
        <p:grpSpPr>
          <a:xfrm>
            <a:off x="12609085" y="3424215"/>
            <a:ext cx="367630" cy="235307"/>
            <a:chOff x="10101933" y="6128500"/>
            <a:chExt cx="503281" cy="347784"/>
          </a:xfrm>
        </p:grpSpPr>
        <p:grpSp>
          <p:nvGrpSpPr>
            <p:cNvPr id="1522" name="グループ化 1521"/>
            <p:cNvGrpSpPr/>
            <p:nvPr/>
          </p:nvGrpSpPr>
          <p:grpSpPr>
            <a:xfrm rot="10800000" flipH="1">
              <a:off x="10101933" y="6128500"/>
              <a:ext cx="503281" cy="347784"/>
              <a:chOff x="4274618" y="4714875"/>
              <a:chExt cx="2754832" cy="1903680"/>
            </a:xfrm>
          </p:grpSpPr>
          <p:grpSp>
            <p:nvGrpSpPr>
              <p:cNvPr id="1524" name="グループ化 1523"/>
              <p:cNvGrpSpPr/>
              <p:nvPr/>
            </p:nvGrpSpPr>
            <p:grpSpPr>
              <a:xfrm>
                <a:off x="4274618" y="4714875"/>
                <a:ext cx="2754832" cy="1903680"/>
                <a:chOff x="4274618" y="4714875"/>
                <a:chExt cx="2754832" cy="1903680"/>
              </a:xfrm>
            </p:grpSpPr>
            <p:sp>
              <p:nvSpPr>
                <p:cNvPr id="1526" name="正方形/長方形 1525"/>
                <p:cNvSpPr/>
                <p:nvPr/>
              </p:nvSpPr>
              <p:spPr>
                <a:xfrm>
                  <a:off x="4274618" y="5532705"/>
                  <a:ext cx="1700441" cy="108585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7" name="正方形/長方形 1526"/>
                <p:cNvSpPr/>
                <p:nvPr/>
              </p:nvSpPr>
              <p:spPr>
                <a:xfrm>
                  <a:off x="5969442" y="4714875"/>
                  <a:ext cx="1060008" cy="1903680"/>
                </a:xfrm>
                <a:prstGeom prst="rect">
                  <a:avLst/>
                </a:prstGeom>
                <a:blipFill>
                  <a:blip r:embed="rId8"/>
                  <a:tile tx="0" ty="0" sx="100000" sy="100000" flip="none" algn="tl"/>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8" name="正方形/長方形 1527"/>
                <p:cNvSpPr/>
                <p:nvPr/>
              </p:nvSpPr>
              <p:spPr>
                <a:xfrm>
                  <a:off x="4274618" y="6033707"/>
                  <a:ext cx="2754832" cy="807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9" name="正方形/長方形 1528"/>
                <p:cNvSpPr/>
                <p:nvPr/>
              </p:nvSpPr>
              <p:spPr>
                <a:xfrm rot="16200000">
                  <a:off x="5838040" y="5331771"/>
                  <a:ext cx="1315736" cy="88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25" name="正方形/長方形 1524"/>
              <p:cNvSpPr/>
              <p:nvPr/>
            </p:nvSpPr>
            <p:spPr>
              <a:xfrm>
                <a:off x="4274619" y="5880088"/>
                <a:ext cx="141634" cy="387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1" dirty="0">
                  <a:solidFill>
                    <a:srgbClr val="00FFFF"/>
                  </a:solidFill>
                </a:endParaRPr>
              </a:p>
            </p:txBody>
          </p:sp>
        </p:grpSp>
        <p:sp>
          <p:nvSpPr>
            <p:cNvPr id="1523" name="テキスト ボックス 1522"/>
            <p:cNvSpPr txBox="1"/>
            <p:nvPr/>
          </p:nvSpPr>
          <p:spPr>
            <a:xfrm>
              <a:off x="10363122" y="6244535"/>
              <a:ext cx="77" cy="139505"/>
            </a:xfrm>
            <a:prstGeom prst="rect">
              <a:avLst/>
            </a:prstGeom>
            <a:solidFill>
              <a:schemeClr val="bg1">
                <a:alpha val="64000"/>
              </a:schemeClr>
            </a:solidFill>
          </p:spPr>
          <p:txBody>
            <a:bodyPr wrap="none" lIns="0" tIns="0" rIns="0" bIns="0" rtlCol="0">
              <a:spAutoFit/>
            </a:bodyPr>
            <a:lstStyle>
              <a:defPPr>
                <a:defRPr lang="ja-JP"/>
              </a:defPPr>
              <a:lvl1pPr algn="ctr">
                <a:defRPr sz="900" b="0">
                  <a:solidFill>
                    <a:schemeClr val="bg1"/>
                  </a:solidFill>
                  <a:effectLst>
                    <a:glow rad="228600">
                      <a:schemeClr val="accent5">
                        <a:satMod val="175000"/>
                        <a:alpha val="40000"/>
                      </a:schemeClr>
                    </a:glow>
                  </a:effectLst>
                  <a:ea typeface="ＤＨＰ特太ゴシック体" panose="02010601000101010101" pitchFamily="2" charset="-128"/>
                </a:defRPr>
              </a:lvl1pPr>
            </a:lstStyle>
            <a:p>
              <a:endParaRPr lang="ja-JP" altLang="en-US" sz="700" dirty="0"/>
            </a:p>
          </p:txBody>
        </p:sp>
      </p:grpSp>
      <p:grpSp>
        <p:nvGrpSpPr>
          <p:cNvPr id="1530" name="グループ化 1529"/>
          <p:cNvGrpSpPr/>
          <p:nvPr/>
        </p:nvGrpSpPr>
        <p:grpSpPr>
          <a:xfrm>
            <a:off x="13103161" y="3397292"/>
            <a:ext cx="394547" cy="276883"/>
            <a:chOff x="12892103" y="6144804"/>
            <a:chExt cx="523516" cy="367390"/>
          </a:xfrm>
        </p:grpSpPr>
        <p:pic>
          <p:nvPicPr>
            <p:cNvPr id="1531" name="図 1530"/>
            <p:cNvPicPr>
              <a:picLocks noChangeAspect="1"/>
            </p:cNvPicPr>
            <p:nvPr/>
          </p:nvPicPr>
          <p:blipFill>
            <a:blip r:embed="rId11"/>
            <a:stretch>
              <a:fillRect/>
            </a:stretch>
          </p:blipFill>
          <p:spPr>
            <a:xfrm>
              <a:off x="12892103" y="6144804"/>
              <a:ext cx="523516" cy="367390"/>
            </a:xfrm>
            <a:prstGeom prst="rect">
              <a:avLst/>
            </a:prstGeom>
          </p:spPr>
        </p:pic>
        <p:sp>
          <p:nvSpPr>
            <p:cNvPr id="1532" name="テキスト ボックス 1531"/>
            <p:cNvSpPr txBox="1"/>
            <p:nvPr/>
          </p:nvSpPr>
          <p:spPr>
            <a:xfrm>
              <a:off x="13142117" y="6250357"/>
              <a:ext cx="86" cy="142934"/>
            </a:xfrm>
            <a:prstGeom prst="rect">
              <a:avLst/>
            </a:prstGeom>
            <a:solidFill>
              <a:schemeClr val="bg1">
                <a:alpha val="64000"/>
              </a:schemeClr>
            </a:solidFill>
          </p:spPr>
          <p:txBody>
            <a:bodyPr wrap="none" lIns="0" tIns="0" rIns="0" bIns="0" rtlCol="0">
              <a:spAutoFit/>
            </a:bodyPr>
            <a:lstStyle>
              <a:defPPr>
                <a:defRPr lang="ja-JP"/>
              </a:defPPr>
              <a:lvl1pPr algn="ctr">
                <a:defRPr sz="900" b="1">
                  <a:solidFill>
                    <a:schemeClr val="bg1"/>
                  </a:solidFill>
                  <a:effectLst>
                    <a:glow rad="228600">
                      <a:schemeClr val="accent5">
                        <a:satMod val="175000"/>
                        <a:alpha val="40000"/>
                      </a:schemeClr>
                    </a:glow>
                  </a:effectLst>
                </a:defRPr>
              </a:lvl1pPr>
            </a:lstStyle>
            <a:p>
              <a:endParaRPr lang="ja-JP" altLang="en-US" sz="700" b="0" dirty="0">
                <a:ea typeface="ＤＨＰ特太ゴシック体" panose="02010601000101010101" pitchFamily="2" charset="-128"/>
              </a:endParaRPr>
            </a:p>
          </p:txBody>
        </p:sp>
      </p:grpSp>
      <p:sp>
        <p:nvSpPr>
          <p:cNvPr id="1533" name="テキスト ボックス 1532"/>
          <p:cNvSpPr txBox="1"/>
          <p:nvPr/>
        </p:nvSpPr>
        <p:spPr>
          <a:xfrm>
            <a:off x="12660672" y="3190728"/>
            <a:ext cx="782587" cy="215444"/>
          </a:xfrm>
          <a:prstGeom prst="rect">
            <a:avLst/>
          </a:prstGeom>
          <a:noFill/>
        </p:spPr>
        <p:txBody>
          <a:bodyPr wrap="none" rtlCol="0">
            <a:spAutoFit/>
          </a:bodyPr>
          <a:lstStyle/>
          <a:p>
            <a:r>
              <a:rPr kumimoji="1" lang="ja-JP" altLang="en-US" sz="800" dirty="0" smtClean="0"/>
              <a:t>使用する場所</a:t>
            </a:r>
            <a:endParaRPr kumimoji="1" lang="ja-JP" altLang="en-US" sz="800" dirty="0"/>
          </a:p>
        </p:txBody>
      </p:sp>
      <p:sp>
        <p:nvSpPr>
          <p:cNvPr id="1534" name="テキスト ボックス 1533"/>
          <p:cNvSpPr txBox="1"/>
          <p:nvPr/>
        </p:nvSpPr>
        <p:spPr>
          <a:xfrm>
            <a:off x="8218365" y="1244982"/>
            <a:ext cx="782587" cy="215444"/>
          </a:xfrm>
          <a:prstGeom prst="rect">
            <a:avLst/>
          </a:prstGeom>
          <a:noFill/>
        </p:spPr>
        <p:txBody>
          <a:bodyPr wrap="none" rtlCol="0">
            <a:spAutoFit/>
          </a:bodyPr>
          <a:lstStyle/>
          <a:p>
            <a:r>
              <a:rPr kumimoji="1" lang="ja-JP" altLang="en-US" sz="800" dirty="0" smtClean="0"/>
              <a:t>使用する場所</a:t>
            </a:r>
            <a:endParaRPr kumimoji="1" lang="ja-JP" altLang="en-US" sz="800" dirty="0"/>
          </a:p>
        </p:txBody>
      </p:sp>
      <p:sp>
        <p:nvSpPr>
          <p:cNvPr id="34" name="右矢印 33"/>
          <p:cNvSpPr/>
          <p:nvPr/>
        </p:nvSpPr>
        <p:spPr>
          <a:xfrm>
            <a:off x="1603055" y="9274625"/>
            <a:ext cx="333627" cy="213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800" dirty="0" smtClean="0">
                <a:solidFill>
                  <a:schemeClr val="tx1"/>
                </a:solidFill>
              </a:rPr>
              <a:t>加速</a:t>
            </a:r>
            <a:endParaRPr kumimoji="1" lang="ja-JP" altLang="en-US" sz="800" dirty="0">
              <a:solidFill>
                <a:schemeClr val="tx1"/>
              </a:solidFill>
            </a:endParaRPr>
          </a:p>
        </p:txBody>
      </p:sp>
    </p:spTree>
    <p:extLst>
      <p:ext uri="{BB962C8B-B14F-4D97-AF65-F5344CB8AC3E}">
        <p14:creationId xmlns:p14="http://schemas.microsoft.com/office/powerpoint/2010/main" val="3190236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3019</TotalTime>
  <Words>3378</Words>
  <Application>Microsoft Office PowerPoint</Application>
  <PresentationFormat>ユーザー設定</PresentationFormat>
  <Paragraphs>912</Paragraphs>
  <Slides>5</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5</vt:i4>
      </vt:variant>
    </vt:vector>
  </HeadingPairs>
  <TitlesOfParts>
    <vt:vector size="15" baseType="lpstr">
      <vt:lpstr>AR P丸ゴシック体M</vt:lpstr>
      <vt:lpstr>ＤＨＰ特太ゴシック体</vt:lpstr>
      <vt:lpstr>ＭＳ Ｐゴシック</vt:lpstr>
      <vt:lpstr>ＭＳ ゴシック</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科学の妖精</dc:creator>
  <cp:lastModifiedBy>久保祐人</cp:lastModifiedBy>
  <cp:revision>161</cp:revision>
  <cp:lastPrinted>2015-09-01T09:38:31Z</cp:lastPrinted>
  <dcterms:created xsi:type="dcterms:W3CDTF">2015-07-08T07:51:32Z</dcterms:created>
  <dcterms:modified xsi:type="dcterms:W3CDTF">2015-09-01T12:08:25Z</dcterms:modified>
</cp:coreProperties>
</file>