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63" r:id="rId2"/>
    <p:sldId id="260" r:id="rId3"/>
    <p:sldId id="264" r:id="rId4"/>
    <p:sldId id="261" r:id="rId5"/>
    <p:sldId id="262" r:id="rId6"/>
  </p:sldIdLst>
  <p:sldSz cx="13522325" cy="9601200"/>
  <p:notesSz cx="10020300" cy="14449425"/>
  <p:defaultTextStyle>
    <a:defPPr>
      <a:defRPr lang="ja-JP"/>
    </a:defPPr>
    <a:lvl1pPr marL="0" algn="l" defTabSz="1321308" rtl="0" eaLnBrk="1" latinLnBrk="0" hangingPunct="1">
      <a:defRPr kumimoji="1" sz="2601" kern="1200">
        <a:solidFill>
          <a:schemeClr val="tx1"/>
        </a:solidFill>
        <a:latin typeface="+mn-lt"/>
        <a:ea typeface="+mn-ea"/>
        <a:cs typeface="+mn-cs"/>
      </a:defRPr>
    </a:lvl1pPr>
    <a:lvl2pPr marL="660654" algn="l" defTabSz="1321308" rtl="0" eaLnBrk="1" latinLnBrk="0" hangingPunct="1">
      <a:defRPr kumimoji="1" sz="2601" kern="1200">
        <a:solidFill>
          <a:schemeClr val="tx1"/>
        </a:solidFill>
        <a:latin typeface="+mn-lt"/>
        <a:ea typeface="+mn-ea"/>
        <a:cs typeface="+mn-cs"/>
      </a:defRPr>
    </a:lvl2pPr>
    <a:lvl3pPr marL="1321308" algn="l" defTabSz="1321308" rtl="0" eaLnBrk="1" latinLnBrk="0" hangingPunct="1">
      <a:defRPr kumimoji="1" sz="2601" kern="1200">
        <a:solidFill>
          <a:schemeClr val="tx1"/>
        </a:solidFill>
        <a:latin typeface="+mn-lt"/>
        <a:ea typeface="+mn-ea"/>
        <a:cs typeface="+mn-cs"/>
      </a:defRPr>
    </a:lvl3pPr>
    <a:lvl4pPr marL="1981962" algn="l" defTabSz="1321308" rtl="0" eaLnBrk="1" latinLnBrk="0" hangingPunct="1">
      <a:defRPr kumimoji="1" sz="2601" kern="1200">
        <a:solidFill>
          <a:schemeClr val="tx1"/>
        </a:solidFill>
        <a:latin typeface="+mn-lt"/>
        <a:ea typeface="+mn-ea"/>
        <a:cs typeface="+mn-cs"/>
      </a:defRPr>
    </a:lvl4pPr>
    <a:lvl5pPr marL="2642616" algn="l" defTabSz="1321308" rtl="0" eaLnBrk="1" latinLnBrk="0" hangingPunct="1">
      <a:defRPr kumimoji="1" sz="2601" kern="1200">
        <a:solidFill>
          <a:schemeClr val="tx1"/>
        </a:solidFill>
        <a:latin typeface="+mn-lt"/>
        <a:ea typeface="+mn-ea"/>
        <a:cs typeface="+mn-cs"/>
      </a:defRPr>
    </a:lvl5pPr>
    <a:lvl6pPr marL="3303270" algn="l" defTabSz="1321308" rtl="0" eaLnBrk="1" latinLnBrk="0" hangingPunct="1">
      <a:defRPr kumimoji="1" sz="2601" kern="1200">
        <a:solidFill>
          <a:schemeClr val="tx1"/>
        </a:solidFill>
        <a:latin typeface="+mn-lt"/>
        <a:ea typeface="+mn-ea"/>
        <a:cs typeface="+mn-cs"/>
      </a:defRPr>
    </a:lvl6pPr>
    <a:lvl7pPr marL="3963924" algn="l" defTabSz="1321308" rtl="0" eaLnBrk="1" latinLnBrk="0" hangingPunct="1">
      <a:defRPr kumimoji="1" sz="2601" kern="1200">
        <a:solidFill>
          <a:schemeClr val="tx1"/>
        </a:solidFill>
        <a:latin typeface="+mn-lt"/>
        <a:ea typeface="+mn-ea"/>
        <a:cs typeface="+mn-cs"/>
      </a:defRPr>
    </a:lvl7pPr>
    <a:lvl8pPr marL="4624578" algn="l" defTabSz="1321308" rtl="0" eaLnBrk="1" latinLnBrk="0" hangingPunct="1">
      <a:defRPr kumimoji="1" sz="2601" kern="1200">
        <a:solidFill>
          <a:schemeClr val="tx1"/>
        </a:solidFill>
        <a:latin typeface="+mn-lt"/>
        <a:ea typeface="+mn-ea"/>
        <a:cs typeface="+mn-cs"/>
      </a:defRPr>
    </a:lvl8pPr>
    <a:lvl9pPr marL="5285232" algn="l" defTabSz="1321308" rtl="0" eaLnBrk="1" latinLnBrk="0" hangingPunct="1">
      <a:defRPr kumimoji="1" sz="26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2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66FF66"/>
    <a:srgbClr val="FF3300"/>
    <a:srgbClr val="BDF2FF"/>
    <a:srgbClr val="00FFCC"/>
    <a:srgbClr val="FFE5E5"/>
    <a:srgbClr val="B2DE82"/>
    <a:srgbClr val="93FF93"/>
    <a:srgbClr val="FFEBEB"/>
    <a:srgbClr val="F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82" autoAdjust="0"/>
    <p:restoredTop sz="94424" autoAdjust="0"/>
  </p:normalViewPr>
  <p:slideViewPr>
    <p:cSldViewPr snapToGrid="0">
      <p:cViewPr varScale="1">
        <p:scale>
          <a:sx n="49" d="100"/>
          <a:sy n="49" d="100"/>
        </p:scale>
        <p:origin x="1374" y="39"/>
      </p:cViewPr>
      <p:guideLst>
        <p:guide orient="horz" pos="3024"/>
        <p:guide pos="4259"/>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6" y="5"/>
            <a:ext cx="4341812" cy="723899"/>
          </a:xfrm>
          <a:prstGeom prst="rect">
            <a:avLst/>
          </a:prstGeom>
        </p:spPr>
        <p:txBody>
          <a:bodyPr vert="horz" lIns="91357" tIns="45680" rIns="91357" bIns="45680" rtlCol="0"/>
          <a:lstStyle>
            <a:lvl1pPr algn="l">
              <a:defRPr sz="1100"/>
            </a:lvl1pPr>
          </a:lstStyle>
          <a:p>
            <a:endParaRPr kumimoji="1" lang="ja-JP" altLang="en-US"/>
          </a:p>
        </p:txBody>
      </p:sp>
      <p:sp>
        <p:nvSpPr>
          <p:cNvPr id="3" name="日付プレースホルダー 2"/>
          <p:cNvSpPr>
            <a:spLocks noGrp="1"/>
          </p:cNvSpPr>
          <p:nvPr>
            <p:ph type="dt" idx="1"/>
          </p:nvPr>
        </p:nvSpPr>
        <p:spPr>
          <a:xfrm>
            <a:off x="5675317" y="5"/>
            <a:ext cx="4343399" cy="723899"/>
          </a:xfrm>
          <a:prstGeom prst="rect">
            <a:avLst/>
          </a:prstGeom>
        </p:spPr>
        <p:txBody>
          <a:bodyPr vert="horz" lIns="91357" tIns="45680" rIns="91357" bIns="45680" rtlCol="0"/>
          <a:lstStyle>
            <a:lvl1pPr algn="r">
              <a:defRPr sz="1100"/>
            </a:lvl1pPr>
          </a:lstStyle>
          <a:p>
            <a:fld id="{EB0430BE-B464-4B9C-9AA0-2C2C98C5A5C1}" type="datetimeFigureOut">
              <a:rPr kumimoji="1" lang="ja-JP" altLang="en-US" smtClean="0"/>
              <a:t>2016/8/30</a:t>
            </a:fld>
            <a:endParaRPr kumimoji="1" lang="ja-JP" altLang="en-US"/>
          </a:p>
        </p:txBody>
      </p:sp>
      <p:sp>
        <p:nvSpPr>
          <p:cNvPr id="4" name="スライド イメージ プレースホルダー 3"/>
          <p:cNvSpPr>
            <a:spLocks noGrp="1" noRot="1" noChangeAspect="1"/>
          </p:cNvSpPr>
          <p:nvPr>
            <p:ph type="sldImg" idx="2"/>
          </p:nvPr>
        </p:nvSpPr>
        <p:spPr>
          <a:xfrm>
            <a:off x="1574800" y="1806575"/>
            <a:ext cx="6870700" cy="4878388"/>
          </a:xfrm>
          <a:prstGeom prst="rect">
            <a:avLst/>
          </a:prstGeom>
          <a:noFill/>
          <a:ln w="12700">
            <a:solidFill>
              <a:prstClr val="black"/>
            </a:solidFill>
          </a:ln>
        </p:spPr>
        <p:txBody>
          <a:bodyPr vert="horz" lIns="91357" tIns="45680" rIns="91357" bIns="45680" rtlCol="0" anchor="ctr"/>
          <a:lstStyle/>
          <a:p>
            <a:endParaRPr lang="ja-JP" altLang="en-US"/>
          </a:p>
        </p:txBody>
      </p:sp>
      <p:sp>
        <p:nvSpPr>
          <p:cNvPr id="5" name="ノート プレースホルダー 4"/>
          <p:cNvSpPr>
            <a:spLocks noGrp="1"/>
          </p:cNvSpPr>
          <p:nvPr>
            <p:ph type="body" sz="quarter" idx="3"/>
          </p:nvPr>
        </p:nvSpPr>
        <p:spPr>
          <a:xfrm>
            <a:off x="1001724" y="6953256"/>
            <a:ext cx="8016875" cy="5689598"/>
          </a:xfrm>
          <a:prstGeom prst="rect">
            <a:avLst/>
          </a:prstGeom>
        </p:spPr>
        <p:txBody>
          <a:bodyPr vert="horz" lIns="91357" tIns="45680" rIns="91357" bIns="4568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6" y="13725531"/>
            <a:ext cx="4341812" cy="723899"/>
          </a:xfrm>
          <a:prstGeom prst="rect">
            <a:avLst/>
          </a:prstGeom>
        </p:spPr>
        <p:txBody>
          <a:bodyPr vert="horz" lIns="91357" tIns="45680" rIns="91357" bIns="45680" rtlCol="0" anchor="b"/>
          <a:lstStyle>
            <a:lvl1pPr algn="l">
              <a:defRPr sz="1100"/>
            </a:lvl1pPr>
          </a:lstStyle>
          <a:p>
            <a:endParaRPr kumimoji="1" lang="ja-JP" altLang="en-US"/>
          </a:p>
        </p:txBody>
      </p:sp>
      <p:sp>
        <p:nvSpPr>
          <p:cNvPr id="7" name="スライド番号プレースホルダー 6"/>
          <p:cNvSpPr>
            <a:spLocks noGrp="1"/>
          </p:cNvSpPr>
          <p:nvPr>
            <p:ph type="sldNum" sz="quarter" idx="5"/>
          </p:nvPr>
        </p:nvSpPr>
        <p:spPr>
          <a:xfrm>
            <a:off x="5675317" y="13725531"/>
            <a:ext cx="4343399" cy="723899"/>
          </a:xfrm>
          <a:prstGeom prst="rect">
            <a:avLst/>
          </a:prstGeom>
        </p:spPr>
        <p:txBody>
          <a:bodyPr vert="horz" lIns="91357" tIns="45680" rIns="91357" bIns="45680" rtlCol="0" anchor="b"/>
          <a:lstStyle>
            <a:lvl1pPr algn="r">
              <a:defRPr sz="1100"/>
            </a:lvl1pPr>
          </a:lstStyle>
          <a:p>
            <a:fld id="{934A2F5D-7D58-4248-9BAD-159BE59AF5F0}" type="slidenum">
              <a:rPr kumimoji="1" lang="ja-JP" altLang="en-US" smtClean="0"/>
              <a:t>‹#›</a:t>
            </a:fld>
            <a:endParaRPr kumimoji="1" lang="ja-JP" altLang="en-US"/>
          </a:p>
        </p:txBody>
      </p:sp>
    </p:spTree>
    <p:extLst>
      <p:ext uri="{BB962C8B-B14F-4D97-AF65-F5344CB8AC3E}">
        <p14:creationId xmlns:p14="http://schemas.microsoft.com/office/powerpoint/2010/main" val="1950867566"/>
      </p:ext>
    </p:extLst>
  </p:cSld>
  <p:clrMap bg1="lt1" tx1="dk1" bg2="lt2" tx2="dk2" accent1="accent1" accent2="accent2" accent3="accent3" accent4="accent4" accent5="accent5" accent6="accent6" hlink="hlink" folHlink="folHlink"/>
  <p:notesStyle>
    <a:lvl1pPr marL="0" algn="l" defTabSz="1321308" rtl="0" eaLnBrk="1" latinLnBrk="0" hangingPunct="1">
      <a:defRPr kumimoji="1" sz="1734" kern="1200">
        <a:solidFill>
          <a:schemeClr val="tx1"/>
        </a:solidFill>
        <a:latin typeface="+mn-lt"/>
        <a:ea typeface="+mn-ea"/>
        <a:cs typeface="+mn-cs"/>
      </a:defRPr>
    </a:lvl1pPr>
    <a:lvl2pPr marL="660654" algn="l" defTabSz="1321308" rtl="0" eaLnBrk="1" latinLnBrk="0" hangingPunct="1">
      <a:defRPr kumimoji="1" sz="1734" kern="1200">
        <a:solidFill>
          <a:schemeClr val="tx1"/>
        </a:solidFill>
        <a:latin typeface="+mn-lt"/>
        <a:ea typeface="+mn-ea"/>
        <a:cs typeface="+mn-cs"/>
      </a:defRPr>
    </a:lvl2pPr>
    <a:lvl3pPr marL="1321308" algn="l" defTabSz="1321308" rtl="0" eaLnBrk="1" latinLnBrk="0" hangingPunct="1">
      <a:defRPr kumimoji="1" sz="1734" kern="1200">
        <a:solidFill>
          <a:schemeClr val="tx1"/>
        </a:solidFill>
        <a:latin typeface="+mn-lt"/>
        <a:ea typeface="+mn-ea"/>
        <a:cs typeface="+mn-cs"/>
      </a:defRPr>
    </a:lvl3pPr>
    <a:lvl4pPr marL="1981962" algn="l" defTabSz="1321308" rtl="0" eaLnBrk="1" latinLnBrk="0" hangingPunct="1">
      <a:defRPr kumimoji="1" sz="1734" kern="1200">
        <a:solidFill>
          <a:schemeClr val="tx1"/>
        </a:solidFill>
        <a:latin typeface="+mn-lt"/>
        <a:ea typeface="+mn-ea"/>
        <a:cs typeface="+mn-cs"/>
      </a:defRPr>
    </a:lvl4pPr>
    <a:lvl5pPr marL="2642616" algn="l" defTabSz="1321308" rtl="0" eaLnBrk="1" latinLnBrk="0" hangingPunct="1">
      <a:defRPr kumimoji="1" sz="1734" kern="1200">
        <a:solidFill>
          <a:schemeClr val="tx1"/>
        </a:solidFill>
        <a:latin typeface="+mn-lt"/>
        <a:ea typeface="+mn-ea"/>
        <a:cs typeface="+mn-cs"/>
      </a:defRPr>
    </a:lvl5pPr>
    <a:lvl6pPr marL="3303270" algn="l" defTabSz="1321308" rtl="0" eaLnBrk="1" latinLnBrk="0" hangingPunct="1">
      <a:defRPr kumimoji="1" sz="1734" kern="1200">
        <a:solidFill>
          <a:schemeClr val="tx1"/>
        </a:solidFill>
        <a:latin typeface="+mn-lt"/>
        <a:ea typeface="+mn-ea"/>
        <a:cs typeface="+mn-cs"/>
      </a:defRPr>
    </a:lvl6pPr>
    <a:lvl7pPr marL="3963924" algn="l" defTabSz="1321308" rtl="0" eaLnBrk="1" latinLnBrk="0" hangingPunct="1">
      <a:defRPr kumimoji="1" sz="1734" kern="1200">
        <a:solidFill>
          <a:schemeClr val="tx1"/>
        </a:solidFill>
        <a:latin typeface="+mn-lt"/>
        <a:ea typeface="+mn-ea"/>
        <a:cs typeface="+mn-cs"/>
      </a:defRPr>
    </a:lvl7pPr>
    <a:lvl8pPr marL="4624578" algn="l" defTabSz="1321308" rtl="0" eaLnBrk="1" latinLnBrk="0" hangingPunct="1">
      <a:defRPr kumimoji="1" sz="1734" kern="1200">
        <a:solidFill>
          <a:schemeClr val="tx1"/>
        </a:solidFill>
        <a:latin typeface="+mn-lt"/>
        <a:ea typeface="+mn-ea"/>
        <a:cs typeface="+mn-cs"/>
      </a:defRPr>
    </a:lvl8pPr>
    <a:lvl9pPr marL="5285232" algn="l" defTabSz="1321308" rtl="0" eaLnBrk="1" latinLnBrk="0" hangingPunct="1">
      <a:defRPr kumimoji="1" sz="17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34A2F5D-7D58-4248-9BAD-159BE59AF5F0}" type="slidenum">
              <a:rPr kumimoji="1" lang="ja-JP" altLang="en-US" smtClean="0"/>
              <a:t>1</a:t>
            </a:fld>
            <a:endParaRPr kumimoji="1" lang="ja-JP" altLang="en-US"/>
          </a:p>
        </p:txBody>
      </p:sp>
    </p:spTree>
    <p:extLst>
      <p:ext uri="{BB962C8B-B14F-4D97-AF65-F5344CB8AC3E}">
        <p14:creationId xmlns:p14="http://schemas.microsoft.com/office/powerpoint/2010/main" val="261465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5388" y="1084263"/>
            <a:ext cx="7629525" cy="541813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53F4ED5-8E09-4685-BF60-773ABE9CD242}" type="slidenum">
              <a:rPr kumimoji="1" lang="ja-JP" altLang="en-US" smtClean="0"/>
              <a:t>2</a:t>
            </a:fld>
            <a:endParaRPr kumimoji="1" lang="ja-JP" altLang="en-US" dirty="0"/>
          </a:p>
        </p:txBody>
      </p:sp>
    </p:spTree>
    <p:extLst>
      <p:ext uri="{BB962C8B-B14F-4D97-AF65-F5344CB8AC3E}">
        <p14:creationId xmlns:p14="http://schemas.microsoft.com/office/powerpoint/2010/main" val="2475707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5A37003-D36F-4182-AC29-1A515688E2E6}" type="slidenum">
              <a:rPr kumimoji="1" lang="ja-JP" altLang="en-US" smtClean="0"/>
              <a:t>3</a:t>
            </a:fld>
            <a:endParaRPr kumimoji="1" lang="ja-JP" altLang="en-US"/>
          </a:p>
        </p:txBody>
      </p:sp>
    </p:spTree>
    <p:extLst>
      <p:ext uri="{BB962C8B-B14F-4D97-AF65-F5344CB8AC3E}">
        <p14:creationId xmlns:p14="http://schemas.microsoft.com/office/powerpoint/2010/main" val="3366551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2965D11-0502-42D4-AD5C-AED8E9F8462D}" type="slidenum">
              <a:rPr kumimoji="1" lang="ja-JP" altLang="en-US" smtClean="0"/>
              <a:t>5</a:t>
            </a:fld>
            <a:endParaRPr kumimoji="1" lang="ja-JP" altLang="en-US" dirty="0"/>
          </a:p>
        </p:txBody>
      </p:sp>
    </p:spTree>
    <p:extLst>
      <p:ext uri="{BB962C8B-B14F-4D97-AF65-F5344CB8AC3E}">
        <p14:creationId xmlns:p14="http://schemas.microsoft.com/office/powerpoint/2010/main" val="51430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014175" y="1571308"/>
            <a:ext cx="11493976"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90291" y="5042853"/>
            <a:ext cx="10141744"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2016/8/30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141643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2016/8/30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226898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6915" y="511175"/>
            <a:ext cx="2915751"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29661" y="511175"/>
            <a:ext cx="857822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2016/8/30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225790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2016/8/30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93458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22618" y="2393635"/>
            <a:ext cx="11663005"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22618" y="6425250"/>
            <a:ext cx="11663005"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2016/8/30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172921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29660" y="2555875"/>
            <a:ext cx="5746988"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845677" y="2555875"/>
            <a:ext cx="5746988"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2016/8/30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77582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31421" y="511177"/>
            <a:ext cx="11663005"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31423" y="2353628"/>
            <a:ext cx="57205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931423" y="3507105"/>
            <a:ext cx="57205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845678" y="2353628"/>
            <a:ext cx="5748749"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845678" y="3507105"/>
            <a:ext cx="5748749"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1B71D6E-443A-48AD-BB4B-C496D718792C}" type="datetimeFigureOut">
              <a:rPr kumimoji="1" lang="ja-JP" altLang="en-US" smtClean="0"/>
              <a:t>2016/8/30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30468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1B71D6E-443A-48AD-BB4B-C496D718792C}" type="datetimeFigureOut">
              <a:rPr kumimoji="1" lang="ja-JP" altLang="en-US" smtClean="0"/>
              <a:t>2016/8/30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32043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71D6E-443A-48AD-BB4B-C496D718792C}" type="datetimeFigureOut">
              <a:rPr kumimoji="1" lang="ja-JP" altLang="en-US" smtClean="0"/>
              <a:t>2016/8/30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69269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31421" y="640080"/>
            <a:ext cx="4361302"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748749" y="1382397"/>
            <a:ext cx="6845677"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31421" y="2880360"/>
            <a:ext cx="436130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2016/8/30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253003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31421" y="640080"/>
            <a:ext cx="4361302"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748749" y="1382397"/>
            <a:ext cx="6845677"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図を追加</a:t>
            </a:r>
            <a:endParaRPr lang="en-US" dirty="0"/>
          </a:p>
        </p:txBody>
      </p:sp>
      <p:sp>
        <p:nvSpPr>
          <p:cNvPr id="4" name="Text Placeholder 3"/>
          <p:cNvSpPr>
            <a:spLocks noGrp="1"/>
          </p:cNvSpPr>
          <p:nvPr>
            <p:ph type="body" sz="half" idx="2"/>
          </p:nvPr>
        </p:nvSpPr>
        <p:spPr>
          <a:xfrm>
            <a:off x="931421" y="2880360"/>
            <a:ext cx="436130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2016/8/30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1282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9660" y="511177"/>
            <a:ext cx="11663005"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29660" y="2555875"/>
            <a:ext cx="11663005"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29660" y="8898892"/>
            <a:ext cx="3042523"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21B71D6E-443A-48AD-BB4B-C496D718792C}" type="datetimeFigureOut">
              <a:rPr kumimoji="1" lang="ja-JP" altLang="en-US" smtClean="0"/>
              <a:t>2016/8/30</a:t>
            </a:fld>
            <a:endParaRPr kumimoji="1" lang="ja-JP" altLang="en-US"/>
          </a:p>
        </p:txBody>
      </p:sp>
      <p:sp>
        <p:nvSpPr>
          <p:cNvPr id="5" name="Footer Placeholder 4"/>
          <p:cNvSpPr>
            <a:spLocks noGrp="1"/>
          </p:cNvSpPr>
          <p:nvPr>
            <p:ph type="ftr" sz="quarter" idx="3"/>
          </p:nvPr>
        </p:nvSpPr>
        <p:spPr>
          <a:xfrm>
            <a:off x="4479270" y="8898892"/>
            <a:ext cx="4563785"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550142" y="8898892"/>
            <a:ext cx="3042523"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8184047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2.jpeg"/><Relationship Id="rId10" Type="http://schemas.openxmlformats.org/officeDocument/2006/relationships/image" Target="../media/image8.emf"/><Relationship Id="rId4" Type="http://schemas.openxmlformats.org/officeDocument/2006/relationships/image" Target="../media/image3.emf"/><Relationship Id="rId9" Type="http://schemas.openxmlformats.org/officeDocument/2006/relationships/image" Target="../media/image7.emf"/></Relationships>
</file>

<file path=ppt/slides/_rels/slide3.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emf"/><Relationship Id="rId3" Type="http://schemas.openxmlformats.org/officeDocument/2006/relationships/image" Target="../media/image11.png"/><Relationship Id="rId7" Type="http://schemas.openxmlformats.org/officeDocument/2006/relationships/image" Target="../media/image13.emf"/><Relationship Id="rId12" Type="http://schemas.openxmlformats.org/officeDocument/2006/relationships/image" Target="../media/image18.emf"/><Relationship Id="rId2" Type="http://schemas.openxmlformats.org/officeDocument/2006/relationships/notesSlide" Target="../notesSlides/notesSlide3.xml"/><Relationship Id="rId16"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2.jpeg"/><Relationship Id="rId15" Type="http://schemas.openxmlformats.org/officeDocument/2006/relationships/image" Target="../media/image21.emf"/><Relationship Id="rId10" Type="http://schemas.openxmlformats.org/officeDocument/2006/relationships/image" Target="../media/image16.emf"/><Relationship Id="rId4" Type="http://schemas.openxmlformats.org/officeDocument/2006/relationships/image" Target="../media/image1.png"/><Relationship Id="rId9" Type="http://schemas.openxmlformats.org/officeDocument/2006/relationships/image" Target="../media/image15.emf"/><Relationship Id="rId14" Type="http://schemas.openxmlformats.org/officeDocument/2006/relationships/image" Target="../media/image20.emf"/></Relationships>
</file>

<file path=ppt/slides/_rels/slide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5.emf"/><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8.emf"/><Relationship Id="rId5" Type="http://schemas.openxmlformats.org/officeDocument/2006/relationships/image" Target="../media/image27.emf"/><Relationship Id="rId10" Type="http://schemas.openxmlformats.org/officeDocument/2006/relationships/image" Target="../media/image2.jpeg"/><Relationship Id="rId4" Type="http://schemas.openxmlformats.org/officeDocument/2006/relationships/image" Target="../media/image26.emf"/><Relationship Id="rId9" Type="http://schemas.openxmlformats.org/officeDocument/2006/relationships/image" Target="../media/image3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正方形/長方形 92"/>
          <p:cNvSpPr/>
          <p:nvPr/>
        </p:nvSpPr>
        <p:spPr>
          <a:xfrm>
            <a:off x="-9578" y="591136"/>
            <a:ext cx="13541479" cy="406145"/>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lumMod val="75000"/>
                    <a:lumOff val="25000"/>
                  </a:schemeClr>
                </a:solidFill>
              </a:rPr>
              <a:t>Ｒコース目標： 全ブロックを正確に並べ、素早くゴールすることで高得点を</a:t>
            </a:r>
            <a:r>
              <a:rPr lang="en-US" altLang="ja-JP" sz="2400" dirty="0">
                <a:solidFill>
                  <a:schemeClr val="tx1">
                    <a:lumMod val="75000"/>
                    <a:lumOff val="25000"/>
                  </a:schemeClr>
                </a:solidFill>
              </a:rPr>
              <a:t>Get</a:t>
            </a:r>
            <a:r>
              <a:rPr lang="ja-JP" altLang="en-US" sz="2400" dirty="0">
                <a:solidFill>
                  <a:schemeClr val="tx1">
                    <a:lumMod val="75000"/>
                    <a:lumOff val="25000"/>
                  </a:schemeClr>
                </a:solidFill>
              </a:rPr>
              <a:t>する</a:t>
            </a:r>
            <a:endParaRPr kumimoji="1" lang="ja-JP" altLang="en-US" sz="2400" dirty="0">
              <a:solidFill>
                <a:schemeClr val="tx1">
                  <a:lumMod val="75000"/>
                  <a:lumOff val="25000"/>
                </a:schemeClr>
              </a:solidFill>
            </a:endParaRPr>
          </a:p>
        </p:txBody>
      </p:sp>
      <p:graphicFrame>
        <p:nvGraphicFramePr>
          <p:cNvPr id="135" name="表 134"/>
          <p:cNvGraphicFramePr>
            <a:graphicFrameLocks noGrp="1"/>
          </p:cNvGraphicFramePr>
          <p:nvPr>
            <p:extLst/>
          </p:nvPr>
        </p:nvGraphicFramePr>
        <p:xfrm>
          <a:off x="9952656" y="6072766"/>
          <a:ext cx="3542691" cy="3349896"/>
        </p:xfrm>
        <a:graphic>
          <a:graphicData uri="http://schemas.openxmlformats.org/drawingml/2006/table">
            <a:tbl>
              <a:tblPr firstRow="1" bandRow="1">
                <a:tableStyleId>{F5AB1C69-6EDB-4FF4-983F-18BD219EF322}</a:tableStyleId>
              </a:tblPr>
              <a:tblGrid>
                <a:gridCol w="694222">
                  <a:extLst>
                    <a:ext uri="{9D8B030D-6E8A-4147-A177-3AD203B41FA5}">
                      <a16:colId xmlns:a16="http://schemas.microsoft.com/office/drawing/2014/main" val="20000"/>
                    </a:ext>
                  </a:extLst>
                </a:gridCol>
                <a:gridCol w="2848469">
                  <a:extLst>
                    <a:ext uri="{9D8B030D-6E8A-4147-A177-3AD203B41FA5}">
                      <a16:colId xmlns:a16="http://schemas.microsoft.com/office/drawing/2014/main" val="20001"/>
                    </a:ext>
                  </a:extLst>
                </a:gridCol>
              </a:tblGrid>
              <a:tr h="272890">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a:t>ＵＣ名</a:t>
                      </a:r>
                    </a:p>
                  </a:txBody>
                  <a:tcPr marL="36000" marR="36000" marT="51534" marB="51534"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solidFill>
                      <a:schemeClr val="bg1">
                        <a:lumMod val="65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a:t>ブロック並べをする</a:t>
                      </a:r>
                      <a:endParaRPr kumimoji="1" lang="en-US" altLang="ja-JP" sz="1100" dirty="0"/>
                    </a:p>
                  </a:txBody>
                  <a:tcPr marL="36000" marR="36000" marT="51534" marB="51534"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solidFill>
                      <a:schemeClr val="bg1">
                        <a:lumMod val="65000"/>
                      </a:schemeClr>
                    </a:solidFill>
                  </a:tcPr>
                </a:tc>
                <a:extLst>
                  <a:ext uri="{0D108BD9-81ED-4DB2-BD59-A6C34878D82A}">
                    <a16:rowId xmlns:a16="http://schemas.microsoft.com/office/drawing/2014/main" val="10000"/>
                  </a:ext>
                </a:extLst>
              </a:tr>
              <a:tr h="257527">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事前条件</a:t>
                      </a:r>
                    </a:p>
                  </a:txBody>
                  <a:tcPr marL="36000" marR="36000" marT="51534" marB="51534">
                    <a:lnL w="12700" cap="flat" cmpd="sng" algn="ctr">
                      <a:solidFill>
                        <a:schemeClr val="bg1">
                          <a:lumMod val="65000"/>
                        </a:schemeClr>
                      </a:solidFill>
                      <a:prstDash val="solid"/>
                      <a:round/>
                      <a:headEnd type="none" w="med" len="med"/>
                      <a:tailEnd type="none" w="med" len="med"/>
                    </a:lnL>
                    <a:solidFill>
                      <a:schemeClr val="bg1">
                        <a:lumMod val="95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ブロック並べエリアに入っている</a:t>
                      </a:r>
                    </a:p>
                  </a:txBody>
                  <a:tcPr marL="36000" marR="36000" marT="51534" marB="51534">
                    <a:lnR w="12700" cap="flat" cmpd="sng" algn="ctr">
                      <a:solidFill>
                        <a:schemeClr val="bg1">
                          <a:lumMod val="6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2"/>
                  </a:ext>
                </a:extLst>
              </a:tr>
              <a:tr h="257527">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事後条件</a:t>
                      </a:r>
                    </a:p>
                  </a:txBody>
                  <a:tcPr marL="36000" marR="36000" marT="51534" marB="51534">
                    <a:lnL w="12700" cap="flat" cmpd="sng" algn="ctr">
                      <a:solidFill>
                        <a:schemeClr val="bg1">
                          <a:lumMod val="65000"/>
                        </a:schemeClr>
                      </a:solidFill>
                      <a:prstDash val="solid"/>
                      <a:round/>
                      <a:headEnd type="none" w="med" len="med"/>
                      <a:tailEnd type="none" w="med" len="med"/>
                    </a:lnL>
                    <a:solidFill>
                      <a:schemeClr val="bg2"/>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全てのブロックが配置し終わっている</a:t>
                      </a:r>
                    </a:p>
                  </a:txBody>
                  <a:tcPr marL="36000" marR="36000" marT="51534" marB="51534">
                    <a:lnR w="12700" cap="flat" cmpd="sng" algn="ctr">
                      <a:solidFill>
                        <a:schemeClr val="bg1">
                          <a:lumMod val="65000"/>
                        </a:schemeClr>
                      </a:solidFill>
                      <a:prstDash val="solid"/>
                      <a:round/>
                      <a:headEnd type="none" w="med" len="med"/>
                      <a:tailEnd type="none" w="med" len="med"/>
                    </a:lnR>
                    <a:solidFill>
                      <a:schemeClr val="bg2"/>
                    </a:solidFill>
                  </a:tcPr>
                </a:tc>
                <a:extLst>
                  <a:ext uri="{0D108BD9-81ED-4DB2-BD59-A6C34878D82A}">
                    <a16:rowId xmlns:a16="http://schemas.microsoft.com/office/drawing/2014/main" val="10003"/>
                  </a:ext>
                </a:extLst>
              </a:tr>
              <a:tr h="2561952">
                <a:tc>
                  <a:txBody>
                    <a:bodyPr/>
                    <a:lstStyle/>
                    <a:p>
                      <a:r>
                        <a:rPr kumimoji="1" lang="ja-JP" altLang="en-US" sz="1000" b="0" dirty="0">
                          <a:solidFill>
                            <a:schemeClr val="tx1"/>
                          </a:solidFill>
                        </a:rPr>
                        <a:t>基本系列</a:t>
                      </a:r>
                      <a:endParaRPr kumimoji="1" lang="en-US" altLang="ja-JP" sz="1000" b="0" dirty="0">
                        <a:solidFill>
                          <a:schemeClr val="tx1"/>
                        </a:solidFill>
                      </a:endParaRPr>
                    </a:p>
                  </a:txBody>
                  <a:tcPr marL="36000" marR="36000" marT="51534" marB="51534">
                    <a:lnL w="12700" cap="flat" cmpd="sng" algn="ctr">
                      <a:solidFill>
                        <a:schemeClr val="bg1">
                          <a:lumMod val="65000"/>
                        </a:schemeClr>
                      </a:solidFill>
                      <a:prstDash val="solid"/>
                      <a:round/>
                      <a:headEnd type="none" w="med" len="med"/>
                      <a:tailEnd type="none" w="med" len="med"/>
                    </a:lnL>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kumimoji="1" lang="ja-JP" altLang="en-US" sz="1000" b="0" dirty="0">
                          <a:solidFill>
                            <a:schemeClr val="tx1"/>
                          </a:solidFill>
                        </a:rPr>
                        <a:t>①．システムは、並べ終わっていない最寄りの</a:t>
                      </a:r>
                      <a:endParaRPr kumimoji="1" lang="en-US" altLang="ja-JP" sz="1000" b="0" dirty="0">
                        <a:solidFill>
                          <a:schemeClr val="tx1"/>
                        </a:solidFill>
                      </a:endParaRPr>
                    </a:p>
                    <a:p>
                      <a:r>
                        <a:rPr kumimoji="1" lang="ja-JP" altLang="en-US" sz="1000" b="0" dirty="0">
                          <a:solidFill>
                            <a:schemeClr val="tx1"/>
                          </a:solidFill>
                        </a:rPr>
                        <a:t>　　ブロックを選び、その場所までのルートを</a:t>
                      </a:r>
                      <a:endParaRPr kumimoji="1" lang="en-US" altLang="ja-JP" sz="1000" b="0" dirty="0">
                        <a:solidFill>
                          <a:schemeClr val="tx1"/>
                        </a:solidFill>
                      </a:endParaRPr>
                    </a:p>
                    <a:p>
                      <a:r>
                        <a:rPr kumimoji="1" lang="ja-JP" altLang="en-US" sz="1000" b="0" dirty="0">
                          <a:solidFill>
                            <a:schemeClr val="tx1"/>
                          </a:solidFill>
                        </a:rPr>
                        <a:t>　　探索する。</a:t>
                      </a:r>
                    </a:p>
                    <a:p>
                      <a:r>
                        <a:rPr kumimoji="1" lang="ja-JP" altLang="en-US" sz="1000" b="0" dirty="0">
                          <a:solidFill>
                            <a:schemeClr val="tx1"/>
                          </a:solidFill>
                        </a:rPr>
                        <a:t>②．システムは、導いたルートを走行するための</a:t>
                      </a:r>
                      <a:endParaRPr kumimoji="1" lang="en-US" altLang="ja-JP" sz="1000" b="0" dirty="0">
                        <a:solidFill>
                          <a:schemeClr val="tx1"/>
                        </a:solidFill>
                      </a:endParaRPr>
                    </a:p>
                    <a:p>
                      <a:r>
                        <a:rPr kumimoji="1" lang="ja-JP" altLang="en-US" sz="1000" b="0" dirty="0">
                          <a:solidFill>
                            <a:schemeClr val="tx1"/>
                          </a:solidFill>
                        </a:rPr>
                        <a:t>　　走行区画を選択する。</a:t>
                      </a:r>
                    </a:p>
                    <a:p>
                      <a:r>
                        <a:rPr kumimoji="1" lang="ja-JP" altLang="en-US" sz="1000" b="0" dirty="0">
                          <a:solidFill>
                            <a:schemeClr val="tx1"/>
                          </a:solidFill>
                        </a:rPr>
                        <a:t>③．システムは、ブロックまで移動し、ブロックの</a:t>
                      </a:r>
                      <a:endParaRPr kumimoji="1" lang="en-US" altLang="ja-JP" sz="1000" b="0" dirty="0">
                        <a:solidFill>
                          <a:schemeClr val="tx1"/>
                        </a:solidFill>
                      </a:endParaRPr>
                    </a:p>
                    <a:p>
                      <a:r>
                        <a:rPr kumimoji="1" lang="ja-JP" altLang="en-US" sz="1000" b="0" dirty="0">
                          <a:solidFill>
                            <a:schemeClr val="tx1"/>
                          </a:solidFill>
                        </a:rPr>
                        <a:t>　　色を確認する。</a:t>
                      </a:r>
                    </a:p>
                    <a:p>
                      <a:r>
                        <a:rPr kumimoji="1" lang="ja-JP" altLang="en-US" sz="1000" b="0" dirty="0">
                          <a:solidFill>
                            <a:schemeClr val="tx1"/>
                          </a:solidFill>
                        </a:rPr>
                        <a:t>④．システムは、ブロックの色を元にブロックの</a:t>
                      </a:r>
                      <a:endParaRPr kumimoji="1" lang="en-US" altLang="ja-JP" sz="1000" b="0" dirty="0">
                        <a:solidFill>
                          <a:schemeClr val="tx1"/>
                        </a:solidFill>
                      </a:endParaRPr>
                    </a:p>
                    <a:p>
                      <a:r>
                        <a:rPr kumimoji="1" lang="ja-JP" altLang="en-US" sz="1000" b="0" dirty="0">
                          <a:solidFill>
                            <a:schemeClr val="tx1"/>
                          </a:solidFill>
                        </a:rPr>
                        <a:t>　　移動先（運搬地点）を決定する。</a:t>
                      </a:r>
                    </a:p>
                    <a:p>
                      <a:r>
                        <a:rPr kumimoji="1" lang="ja-JP" altLang="en-US" sz="1000" b="0" dirty="0">
                          <a:solidFill>
                            <a:schemeClr val="tx1"/>
                          </a:solidFill>
                        </a:rPr>
                        <a:t>⑤．システムは、運搬地点までのルートを導く。</a:t>
                      </a:r>
                    </a:p>
                    <a:p>
                      <a:r>
                        <a:rPr kumimoji="1" lang="ja-JP" altLang="en-US" sz="1000" b="0" dirty="0">
                          <a:solidFill>
                            <a:schemeClr val="tx1"/>
                          </a:solidFill>
                        </a:rPr>
                        <a:t>⑥．システムは、導いたルートを走行するための</a:t>
                      </a:r>
                      <a:endParaRPr kumimoji="1" lang="en-US" altLang="ja-JP" sz="1000" b="0" dirty="0">
                        <a:solidFill>
                          <a:schemeClr val="tx1"/>
                        </a:solidFill>
                      </a:endParaRPr>
                    </a:p>
                    <a:p>
                      <a:r>
                        <a:rPr kumimoji="1" lang="ja-JP" altLang="en-US" sz="1000" b="0" dirty="0">
                          <a:solidFill>
                            <a:schemeClr val="tx1"/>
                          </a:solidFill>
                        </a:rPr>
                        <a:t>　　走行区画を生成する。</a:t>
                      </a:r>
                      <a:endParaRPr kumimoji="1" lang="en-US" altLang="ja-JP" sz="1000" b="0" dirty="0">
                        <a:solidFill>
                          <a:schemeClr val="tx1"/>
                        </a:solidFill>
                      </a:endParaRPr>
                    </a:p>
                    <a:p>
                      <a:r>
                        <a:rPr kumimoji="1" lang="ja-JP" altLang="en-US" sz="1000" b="0" dirty="0">
                          <a:solidFill>
                            <a:schemeClr val="tx1"/>
                          </a:solidFill>
                        </a:rPr>
                        <a:t>⑦．システムは、運搬地点まで移動し、ブロックを</a:t>
                      </a:r>
                      <a:endParaRPr kumimoji="1" lang="en-US" altLang="ja-JP" sz="1000" b="0" dirty="0">
                        <a:solidFill>
                          <a:schemeClr val="tx1"/>
                        </a:solidFill>
                      </a:endParaRPr>
                    </a:p>
                    <a:p>
                      <a:r>
                        <a:rPr kumimoji="1" lang="ja-JP" altLang="en-US" sz="1000" b="0" dirty="0">
                          <a:solidFill>
                            <a:schemeClr val="tx1"/>
                          </a:solidFill>
                        </a:rPr>
                        <a:t>　　配置する。</a:t>
                      </a:r>
                    </a:p>
                    <a:p>
                      <a:r>
                        <a:rPr kumimoji="1" lang="ja-JP" altLang="en-US" sz="1000" b="0" dirty="0">
                          <a:solidFill>
                            <a:schemeClr val="tx1"/>
                          </a:solidFill>
                        </a:rPr>
                        <a:t>⑧．システムは、全てのブロックを配置し終わるまで</a:t>
                      </a:r>
                      <a:endParaRPr kumimoji="1" lang="en-US" altLang="ja-JP" sz="1000" b="0" dirty="0">
                        <a:solidFill>
                          <a:schemeClr val="tx1"/>
                        </a:solidFill>
                      </a:endParaRPr>
                    </a:p>
                    <a:p>
                      <a:r>
                        <a:rPr kumimoji="1" lang="ja-JP" altLang="en-US" sz="1000" b="0" dirty="0">
                          <a:solidFill>
                            <a:schemeClr val="tx1"/>
                          </a:solidFill>
                        </a:rPr>
                        <a:t>　　①～⑦を繰り返す。</a:t>
                      </a:r>
                    </a:p>
                  </a:txBody>
                  <a:tcPr marL="36000" marR="36000" marT="51534" marB="51534">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grpSp>
        <p:nvGrpSpPr>
          <p:cNvPr id="255" name="Group 26"/>
          <p:cNvGrpSpPr>
            <a:grpSpLocks noChangeAspect="1"/>
          </p:cNvGrpSpPr>
          <p:nvPr/>
        </p:nvGrpSpPr>
        <p:grpSpPr bwMode="auto">
          <a:xfrm>
            <a:off x="6246387" y="8143670"/>
            <a:ext cx="3709987" cy="1389063"/>
            <a:chOff x="1661" y="4406"/>
            <a:chExt cx="2337" cy="875"/>
          </a:xfrm>
        </p:grpSpPr>
        <p:sp>
          <p:nvSpPr>
            <p:cNvPr id="32" name="AutoShape 25"/>
            <p:cNvSpPr>
              <a:spLocks noChangeAspect="1" noChangeArrowheads="1" noTextEdit="1"/>
            </p:cNvSpPr>
            <p:nvPr/>
          </p:nvSpPr>
          <p:spPr bwMode="auto">
            <a:xfrm>
              <a:off x="1661" y="4406"/>
              <a:ext cx="2337" cy="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Oval 27"/>
            <p:cNvSpPr>
              <a:spLocks noChangeArrowheads="1"/>
            </p:cNvSpPr>
            <p:nvPr/>
          </p:nvSpPr>
          <p:spPr bwMode="auto">
            <a:xfrm>
              <a:off x="1787" y="4684"/>
              <a:ext cx="108" cy="108"/>
            </a:xfrm>
            <a:prstGeom prst="ellipse">
              <a:avLst/>
            </a:prstGeom>
            <a:noFill/>
            <a:ln w="19050"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4" name="Line 28"/>
            <p:cNvSpPr>
              <a:spLocks noChangeShapeType="1"/>
            </p:cNvSpPr>
            <p:nvPr/>
          </p:nvSpPr>
          <p:spPr bwMode="auto">
            <a:xfrm>
              <a:off x="1841" y="4792"/>
              <a:ext cx="0" cy="109"/>
            </a:xfrm>
            <a:prstGeom prst="line">
              <a:avLst/>
            </a:prstGeom>
            <a:noFill/>
            <a:ln w="190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Line 29"/>
            <p:cNvSpPr>
              <a:spLocks noChangeShapeType="1"/>
            </p:cNvSpPr>
            <p:nvPr/>
          </p:nvSpPr>
          <p:spPr bwMode="auto">
            <a:xfrm>
              <a:off x="1757" y="4835"/>
              <a:ext cx="168" cy="0"/>
            </a:xfrm>
            <a:prstGeom prst="line">
              <a:avLst/>
            </a:prstGeom>
            <a:noFill/>
            <a:ln w="190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Line 30"/>
            <p:cNvSpPr>
              <a:spLocks noChangeShapeType="1"/>
            </p:cNvSpPr>
            <p:nvPr/>
          </p:nvSpPr>
          <p:spPr bwMode="auto">
            <a:xfrm flipH="1">
              <a:off x="1757" y="4901"/>
              <a:ext cx="84" cy="115"/>
            </a:xfrm>
            <a:prstGeom prst="line">
              <a:avLst/>
            </a:prstGeom>
            <a:noFill/>
            <a:ln w="190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Line 31"/>
            <p:cNvSpPr>
              <a:spLocks noChangeShapeType="1"/>
            </p:cNvSpPr>
            <p:nvPr/>
          </p:nvSpPr>
          <p:spPr bwMode="auto">
            <a:xfrm>
              <a:off x="1841" y="4901"/>
              <a:ext cx="84" cy="115"/>
            </a:xfrm>
            <a:prstGeom prst="line">
              <a:avLst/>
            </a:prstGeom>
            <a:noFill/>
            <a:ln w="190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Rectangle 32"/>
            <p:cNvSpPr>
              <a:spLocks noChangeArrowheads="1"/>
            </p:cNvSpPr>
            <p:nvPr/>
          </p:nvSpPr>
          <p:spPr bwMode="auto">
            <a:xfrm>
              <a:off x="1727" y="5034"/>
              <a:ext cx="180"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競技者</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39" name="Rectangle 33"/>
            <p:cNvSpPr>
              <a:spLocks noChangeArrowheads="1"/>
            </p:cNvSpPr>
            <p:nvPr/>
          </p:nvSpPr>
          <p:spPr bwMode="auto">
            <a:xfrm>
              <a:off x="2042" y="4570"/>
              <a:ext cx="1904" cy="627"/>
            </a:xfrm>
            <a:prstGeom prst="rect">
              <a:avLst/>
            </a:prstGeom>
            <a:noFill/>
            <a:ln w="952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Oval 34"/>
            <p:cNvSpPr>
              <a:spLocks noChangeArrowheads="1"/>
            </p:cNvSpPr>
            <p:nvPr/>
          </p:nvSpPr>
          <p:spPr bwMode="auto">
            <a:xfrm>
              <a:off x="2070" y="4768"/>
              <a:ext cx="721" cy="260"/>
            </a:xfrm>
            <a:prstGeom prst="ellipse">
              <a:avLst/>
            </a:prstGeom>
            <a:solidFill>
              <a:srgbClr val="FFFFCC"/>
            </a:solidFill>
            <a:ln w="19050"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 name="Rectangle 35"/>
            <p:cNvSpPr>
              <a:spLocks noChangeArrowheads="1"/>
            </p:cNvSpPr>
            <p:nvPr/>
          </p:nvSpPr>
          <p:spPr bwMode="auto">
            <a:xfrm>
              <a:off x="2178" y="4817"/>
              <a:ext cx="44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1"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コースを</a:t>
              </a:r>
              <a:endParaRPr kumimoji="0" lang="en-US" altLang="ja-JP" sz="900" b="1"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900" b="1"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900" b="1"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走行</a:t>
              </a:r>
              <a:r>
                <a:rPr kumimoji="0" lang="ja-JP" altLang="en-US" sz="900" b="1"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する</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45" name="Line 37"/>
            <p:cNvSpPr>
              <a:spLocks noChangeShapeType="1"/>
            </p:cNvSpPr>
            <p:nvPr/>
          </p:nvSpPr>
          <p:spPr bwMode="auto">
            <a:xfrm>
              <a:off x="1961" y="4889"/>
              <a:ext cx="109" cy="6"/>
            </a:xfrm>
            <a:prstGeom prst="line">
              <a:avLst/>
            </a:prstGeom>
            <a:noFill/>
            <a:ln w="952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Oval 38"/>
            <p:cNvSpPr>
              <a:spLocks noChangeArrowheads="1"/>
            </p:cNvSpPr>
            <p:nvPr/>
          </p:nvSpPr>
          <p:spPr bwMode="auto">
            <a:xfrm>
              <a:off x="3147" y="4768"/>
              <a:ext cx="721" cy="260"/>
            </a:xfrm>
            <a:prstGeom prst="ellipse">
              <a:avLst/>
            </a:prstGeom>
            <a:solidFill>
              <a:srgbClr val="FFFFCC"/>
            </a:solidFill>
            <a:ln w="19050"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8" name="Rectangle 39"/>
            <p:cNvSpPr>
              <a:spLocks noChangeArrowheads="1"/>
            </p:cNvSpPr>
            <p:nvPr/>
          </p:nvSpPr>
          <p:spPr bwMode="auto">
            <a:xfrm>
              <a:off x="3241" y="4832"/>
              <a:ext cx="50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1"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ブロック並べ</a:t>
              </a:r>
              <a:endParaRPr kumimoji="0" lang="en-US" altLang="ja-JP" sz="900" b="1"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900" b="1"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　　　をする</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50" name="Line 41"/>
            <p:cNvSpPr>
              <a:spLocks noChangeShapeType="1"/>
            </p:cNvSpPr>
            <p:nvPr/>
          </p:nvSpPr>
          <p:spPr bwMode="auto">
            <a:xfrm flipH="1">
              <a:off x="2791" y="4895"/>
              <a:ext cx="336" cy="0"/>
            </a:xfrm>
            <a:prstGeom prst="line">
              <a:avLst/>
            </a:prstGeom>
            <a:noFill/>
            <a:ln w="9525" cap="flat">
              <a:solidFill>
                <a:srgbClr val="000000"/>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Line 42"/>
            <p:cNvSpPr>
              <a:spLocks noChangeShapeType="1"/>
            </p:cNvSpPr>
            <p:nvPr/>
          </p:nvSpPr>
          <p:spPr bwMode="auto">
            <a:xfrm flipH="1">
              <a:off x="3067" y="4895"/>
              <a:ext cx="60" cy="36"/>
            </a:xfrm>
            <a:prstGeom prst="line">
              <a:avLst/>
            </a:prstGeom>
            <a:noFill/>
            <a:ln w="952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Line 43"/>
            <p:cNvSpPr>
              <a:spLocks noChangeShapeType="1"/>
            </p:cNvSpPr>
            <p:nvPr/>
          </p:nvSpPr>
          <p:spPr bwMode="auto">
            <a:xfrm flipH="1" flipV="1">
              <a:off x="3067" y="4859"/>
              <a:ext cx="60" cy="36"/>
            </a:xfrm>
            <a:prstGeom prst="line">
              <a:avLst/>
            </a:prstGeom>
            <a:noFill/>
            <a:ln w="952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Rectangle 44"/>
            <p:cNvSpPr>
              <a:spLocks noChangeArrowheads="1"/>
            </p:cNvSpPr>
            <p:nvPr/>
          </p:nvSpPr>
          <p:spPr bwMode="auto">
            <a:xfrm>
              <a:off x="2766" y="4758"/>
              <a:ext cx="42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a:ln>
                    <a:noFill/>
                  </a:ln>
                  <a:solidFill>
                    <a:srgbClr val="000000"/>
                  </a:solidFill>
                  <a:effectLst/>
                  <a:latin typeface="Arial" panose="020B0604020202020204" pitchFamily="34" charset="0"/>
                </a:rPr>
                <a:t>&lt;&lt;include&gt;&gt;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56" name="Rectangle 45"/>
            <p:cNvSpPr>
              <a:spLocks noChangeArrowheads="1"/>
            </p:cNvSpPr>
            <p:nvPr/>
          </p:nvSpPr>
          <p:spPr bwMode="auto">
            <a:xfrm>
              <a:off x="2071" y="4619"/>
              <a:ext cx="91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ja-JP" altLang="ja-JP" sz="1000" b="0" i="0" u="none" strike="noStrike" cap="none" normalizeH="0" baseline="0" dirty="0">
                  <a:ln>
                    <a:noFill/>
                  </a:ln>
                  <a:solidFill>
                    <a:srgbClr val="000000"/>
                  </a:solidFill>
                  <a:effectLst/>
                </a:rPr>
                <a:t>ET</a:t>
              </a:r>
              <a:r>
                <a:rPr kumimoji="0" lang="ja-JP" altLang="ja-JP" sz="1000" dirty="0">
                  <a:solidFill>
                    <a:srgbClr val="000000"/>
                  </a:solidFill>
                  <a:latin typeface="ＭＳ ゴシック" panose="020B0609070205080204" pitchFamily="49" charset="-128"/>
                  <a:ea typeface="ＭＳ ゴシック" panose="020B0609070205080204" pitchFamily="49" charset="-128"/>
                </a:rPr>
                <a:t>ロボコン走行システム</a:t>
              </a:r>
              <a:endParaRPr kumimoji="0" lang="ja-JP" altLang="ja-JP" sz="1000" dirty="0"/>
            </a:p>
          </p:txBody>
        </p:sp>
      </p:grpSp>
      <p:graphicFrame>
        <p:nvGraphicFramePr>
          <p:cNvPr id="159" name="表 158"/>
          <p:cNvGraphicFramePr>
            <a:graphicFrameLocks noGrp="1"/>
          </p:cNvGraphicFramePr>
          <p:nvPr>
            <p:extLst/>
          </p:nvPr>
        </p:nvGraphicFramePr>
        <p:xfrm>
          <a:off x="9938603" y="3696013"/>
          <a:ext cx="3560233" cy="2214022"/>
        </p:xfrm>
        <a:graphic>
          <a:graphicData uri="http://schemas.openxmlformats.org/drawingml/2006/table">
            <a:tbl>
              <a:tblPr firstRow="1" bandRow="1">
                <a:tableStyleId>{F5AB1C69-6EDB-4FF4-983F-18BD219EF322}</a:tableStyleId>
              </a:tblPr>
              <a:tblGrid>
                <a:gridCol w="693528">
                  <a:extLst>
                    <a:ext uri="{9D8B030D-6E8A-4147-A177-3AD203B41FA5}">
                      <a16:colId xmlns:a16="http://schemas.microsoft.com/office/drawing/2014/main" val="20000"/>
                    </a:ext>
                  </a:extLst>
                </a:gridCol>
                <a:gridCol w="2866705">
                  <a:extLst>
                    <a:ext uri="{9D8B030D-6E8A-4147-A177-3AD203B41FA5}">
                      <a16:colId xmlns:a16="http://schemas.microsoft.com/office/drawing/2014/main" val="20001"/>
                    </a:ext>
                  </a:extLst>
                </a:gridCol>
              </a:tblGrid>
              <a:tr h="0">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a:t>ＵＣ名</a:t>
                      </a:r>
                    </a:p>
                  </a:txBody>
                  <a:tcPr marL="36000" marR="36000" marT="51534" marB="51534"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solidFill>
                      <a:schemeClr val="bg1">
                        <a:lumMod val="65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a:t>コースを走行する</a:t>
                      </a:r>
                      <a:endParaRPr kumimoji="1" lang="en-US" altLang="ja-JP" sz="1100" dirty="0"/>
                    </a:p>
                  </a:txBody>
                  <a:tcPr marL="36000" marR="36000" marT="51534" marB="51534"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solidFill>
                      <a:schemeClr val="bg1">
                        <a:lumMod val="65000"/>
                      </a:schemeClr>
                    </a:solidFill>
                  </a:tcPr>
                </a:tc>
                <a:extLst>
                  <a:ext uri="{0D108BD9-81ED-4DB2-BD59-A6C34878D82A}">
                    <a16:rowId xmlns:a16="http://schemas.microsoft.com/office/drawing/2014/main" val="10000"/>
                  </a:ext>
                </a:extLst>
              </a:tr>
              <a:tr h="221539">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アクター</a:t>
                      </a:r>
                    </a:p>
                  </a:txBody>
                  <a:tcPr marL="36000" marR="36000" marT="51534" marB="51534">
                    <a:lnL w="12700" cap="flat" cmpd="sng" algn="ctr">
                      <a:solidFill>
                        <a:schemeClr val="bg1">
                          <a:lumMod val="65000"/>
                        </a:schemeClr>
                      </a:solidFill>
                      <a:prstDash val="solid"/>
                      <a:round/>
                      <a:headEnd type="none" w="med" len="med"/>
                      <a:tailEnd type="none" w="med" len="med"/>
                    </a:lnL>
                    <a:solidFill>
                      <a:schemeClr val="bg2"/>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競技者</a:t>
                      </a:r>
                    </a:p>
                  </a:txBody>
                  <a:tcPr marL="36000" marR="36000" marT="51534" marB="51534">
                    <a:lnR w="12700" cap="flat" cmpd="sng" algn="ctr">
                      <a:solidFill>
                        <a:schemeClr val="bg1">
                          <a:lumMod val="65000"/>
                        </a:schemeClr>
                      </a:solidFill>
                      <a:prstDash val="solid"/>
                      <a:round/>
                      <a:headEnd type="none" w="med" len="med"/>
                      <a:tailEnd type="none" w="med" len="med"/>
                    </a:lnR>
                    <a:solidFill>
                      <a:schemeClr val="bg2"/>
                    </a:solidFill>
                  </a:tcPr>
                </a:tc>
                <a:extLst>
                  <a:ext uri="{0D108BD9-81ED-4DB2-BD59-A6C34878D82A}">
                    <a16:rowId xmlns:a16="http://schemas.microsoft.com/office/drawing/2014/main" val="10001"/>
                  </a:ext>
                </a:extLst>
              </a:tr>
              <a:tr h="221539">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事前条件</a:t>
                      </a:r>
                    </a:p>
                  </a:txBody>
                  <a:tcPr marL="36000" marR="36000" marT="51534" marB="51534">
                    <a:lnL w="12700" cap="flat" cmpd="sng" algn="ctr">
                      <a:solidFill>
                        <a:schemeClr val="bg1">
                          <a:lumMod val="65000"/>
                        </a:schemeClr>
                      </a:solidFill>
                      <a:prstDash val="solid"/>
                      <a:round/>
                      <a:headEnd type="none" w="med" len="med"/>
                      <a:tailEnd type="none" w="med" len="med"/>
                    </a:lnL>
                    <a:solidFill>
                      <a:schemeClr val="bg1">
                        <a:lumMod val="95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スタート位置に置かれている</a:t>
                      </a:r>
                    </a:p>
                  </a:txBody>
                  <a:tcPr marL="36000" marR="36000" marT="51534" marB="51534">
                    <a:lnR w="12700" cap="flat" cmpd="sng" algn="ctr">
                      <a:solidFill>
                        <a:schemeClr val="bg1">
                          <a:lumMod val="6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2"/>
                  </a:ext>
                </a:extLst>
              </a:tr>
              <a:tr h="221539">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事後条件</a:t>
                      </a:r>
                    </a:p>
                  </a:txBody>
                  <a:tcPr marL="36000" marR="36000" marT="51534" marB="51534">
                    <a:lnL w="12700" cap="flat" cmpd="sng" algn="ctr">
                      <a:solidFill>
                        <a:schemeClr val="bg1">
                          <a:lumMod val="65000"/>
                        </a:schemeClr>
                      </a:solidFill>
                      <a:prstDash val="solid"/>
                      <a:round/>
                      <a:headEnd type="none" w="med" len="med"/>
                      <a:tailEnd type="none" w="med" len="med"/>
                    </a:lnL>
                    <a:solidFill>
                      <a:schemeClr val="bg2"/>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車輪が全て停止している</a:t>
                      </a:r>
                    </a:p>
                  </a:txBody>
                  <a:tcPr marL="36000" marR="36000" marT="51534" marB="51534">
                    <a:lnR w="12700" cap="flat" cmpd="sng" algn="ctr">
                      <a:solidFill>
                        <a:schemeClr val="bg1">
                          <a:lumMod val="65000"/>
                        </a:schemeClr>
                      </a:solidFill>
                      <a:prstDash val="solid"/>
                      <a:round/>
                      <a:headEnd type="none" w="med" len="med"/>
                      <a:tailEnd type="none" w="med" len="med"/>
                    </a:lnR>
                    <a:solidFill>
                      <a:schemeClr val="bg2"/>
                    </a:solidFill>
                  </a:tcPr>
                </a:tc>
                <a:extLst>
                  <a:ext uri="{0D108BD9-81ED-4DB2-BD59-A6C34878D82A}">
                    <a16:rowId xmlns:a16="http://schemas.microsoft.com/office/drawing/2014/main" val="10003"/>
                  </a:ext>
                </a:extLst>
              </a:tr>
              <a:tr h="1176910">
                <a:tc>
                  <a:txBody>
                    <a:bodyPr/>
                    <a:lstStyle/>
                    <a:p>
                      <a:r>
                        <a:rPr kumimoji="1" lang="ja-JP" altLang="en-US" sz="1000" b="0" dirty="0">
                          <a:solidFill>
                            <a:schemeClr val="tx1"/>
                          </a:solidFill>
                        </a:rPr>
                        <a:t>基本系列</a:t>
                      </a:r>
                      <a:endParaRPr kumimoji="1" lang="en-US" altLang="ja-JP" sz="1000" b="0" dirty="0">
                        <a:solidFill>
                          <a:schemeClr val="tx1"/>
                        </a:solidFill>
                      </a:endParaRPr>
                    </a:p>
                  </a:txBody>
                  <a:tcPr marL="36000" marR="36000" marT="51534" marB="51534">
                    <a:lnL w="12700" cap="flat" cmpd="sng" algn="ctr">
                      <a:solidFill>
                        <a:schemeClr val="bg1">
                          <a:lumMod val="65000"/>
                        </a:schemeClr>
                      </a:solidFill>
                      <a:prstDash val="solid"/>
                      <a:round/>
                      <a:headEnd type="none" w="med" len="med"/>
                      <a:tailEnd type="none" w="med" len="med"/>
                    </a:lnL>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kumimoji="1" lang="ja-JP" altLang="en-US" sz="1000" b="0" dirty="0">
                          <a:solidFill>
                            <a:schemeClr val="tx1"/>
                          </a:solidFill>
                        </a:rPr>
                        <a:t>①．競技者は、走行を指示する。</a:t>
                      </a:r>
                    </a:p>
                    <a:p>
                      <a:r>
                        <a:rPr kumimoji="1" lang="ja-JP" altLang="en-US" sz="1000" b="0" dirty="0">
                          <a:solidFill>
                            <a:schemeClr val="tx1"/>
                          </a:solidFill>
                        </a:rPr>
                        <a:t>②．システムは、走行区画に合わせて走行する。</a:t>
                      </a:r>
                    </a:p>
                    <a:p>
                      <a:r>
                        <a:rPr kumimoji="1" lang="ja-JP" altLang="en-US" sz="1000" b="0" dirty="0">
                          <a:solidFill>
                            <a:schemeClr val="tx1"/>
                          </a:solidFill>
                        </a:rPr>
                        <a:t>③．システムは、走行区画が終了を確認したら</a:t>
                      </a:r>
                      <a:endParaRPr kumimoji="1" lang="en-US" altLang="ja-JP" sz="1000" b="0" dirty="0">
                        <a:solidFill>
                          <a:schemeClr val="tx1"/>
                        </a:solidFill>
                      </a:endParaRPr>
                    </a:p>
                    <a:p>
                      <a:r>
                        <a:rPr kumimoji="1" lang="ja-JP" altLang="en-US" sz="1000" b="0" dirty="0">
                          <a:solidFill>
                            <a:schemeClr val="tx1"/>
                          </a:solidFill>
                        </a:rPr>
                        <a:t>　　次の走行区画に移行する。</a:t>
                      </a:r>
                    </a:p>
                    <a:p>
                      <a:r>
                        <a:rPr kumimoji="1" lang="ja-JP" altLang="en-US" sz="1000" b="0" dirty="0">
                          <a:solidFill>
                            <a:schemeClr val="tx1"/>
                          </a:solidFill>
                        </a:rPr>
                        <a:t>④．システムは、ゴールにたどり着くまで②～③を</a:t>
                      </a:r>
                      <a:endParaRPr kumimoji="1" lang="en-US" altLang="ja-JP" sz="1000" b="0" dirty="0">
                        <a:solidFill>
                          <a:schemeClr val="tx1"/>
                        </a:solidFill>
                      </a:endParaRPr>
                    </a:p>
                    <a:p>
                      <a:r>
                        <a:rPr kumimoji="1" lang="ja-JP" altLang="en-US" sz="1000" b="0" dirty="0">
                          <a:solidFill>
                            <a:schemeClr val="tx1"/>
                          </a:solidFill>
                        </a:rPr>
                        <a:t>　　繰り返す。</a:t>
                      </a:r>
                      <a:endParaRPr kumimoji="1" lang="en-US" altLang="ja-JP" sz="1000" b="0" dirty="0">
                        <a:solidFill>
                          <a:schemeClr val="tx1"/>
                        </a:solidFill>
                      </a:endParaRPr>
                    </a:p>
                    <a:p>
                      <a:r>
                        <a:rPr kumimoji="1" lang="ja-JP" altLang="en-US" sz="1000" b="0" dirty="0">
                          <a:solidFill>
                            <a:schemeClr val="tx1"/>
                          </a:solidFill>
                        </a:rPr>
                        <a:t>⑤．車輪をすべて停止させる。</a:t>
                      </a:r>
                      <a:endParaRPr kumimoji="1" lang="en-US" altLang="ja-JP" sz="1000" b="0" dirty="0">
                        <a:solidFill>
                          <a:schemeClr val="tx1"/>
                        </a:solidFill>
                      </a:endParaRPr>
                    </a:p>
                  </a:txBody>
                  <a:tcPr marL="36000" marR="36000" marT="51534" marB="51534">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grpSp>
        <p:nvGrpSpPr>
          <p:cNvPr id="126" name="グループ化 125"/>
          <p:cNvGrpSpPr/>
          <p:nvPr/>
        </p:nvGrpSpPr>
        <p:grpSpPr>
          <a:xfrm>
            <a:off x="6332177" y="7771308"/>
            <a:ext cx="2413866" cy="400110"/>
            <a:chOff x="6225666" y="7569712"/>
            <a:chExt cx="2413866" cy="400110"/>
          </a:xfrm>
        </p:grpSpPr>
        <p:sp>
          <p:nvSpPr>
            <p:cNvPr id="329" name="対角する 2 つの角を切り取った四角形 328"/>
            <p:cNvSpPr/>
            <p:nvPr/>
          </p:nvSpPr>
          <p:spPr>
            <a:xfrm>
              <a:off x="6271705" y="7595990"/>
              <a:ext cx="2367827"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sp>
          <p:nvSpPr>
            <p:cNvPr id="330" name="テキスト ボックス 329"/>
            <p:cNvSpPr txBox="1"/>
            <p:nvPr/>
          </p:nvSpPr>
          <p:spPr>
            <a:xfrm>
              <a:off x="6225666" y="7569712"/>
              <a:ext cx="1628972" cy="400110"/>
            </a:xfrm>
            <a:prstGeom prst="rect">
              <a:avLst/>
            </a:prstGeom>
            <a:noFill/>
          </p:spPr>
          <p:txBody>
            <a:bodyPr wrap="none" rtlCol="0">
              <a:spAutoFit/>
            </a:bodyPr>
            <a:lstStyle/>
            <a:p>
              <a:r>
                <a:rPr lang="ja-JP" altLang="en-US" sz="2000" b="1" dirty="0">
                  <a:latin typeface="+mn-ea"/>
                </a:rPr>
                <a:t>ユースケース</a:t>
              </a:r>
              <a:endParaRPr kumimoji="1" lang="ja-JP" altLang="en-US" sz="2000" dirty="0"/>
            </a:p>
          </p:txBody>
        </p:sp>
      </p:grpSp>
      <p:sp>
        <p:nvSpPr>
          <p:cNvPr id="395" name="テキスト ボックス 394"/>
          <p:cNvSpPr txBox="1"/>
          <p:nvPr/>
        </p:nvSpPr>
        <p:spPr>
          <a:xfrm>
            <a:off x="6321846" y="8143670"/>
            <a:ext cx="3576620" cy="246221"/>
          </a:xfrm>
          <a:prstGeom prst="rect">
            <a:avLst/>
          </a:prstGeom>
          <a:noFill/>
        </p:spPr>
        <p:txBody>
          <a:bodyPr wrap="none" rtlCol="0">
            <a:spAutoFit/>
          </a:bodyPr>
          <a:lstStyle/>
          <a:p>
            <a:r>
              <a:rPr lang="ja-JP" altLang="en-US" sz="1000" b="1" dirty="0"/>
              <a:t>競技規約を分析して抽出した機能を元にユースケースを導いた</a:t>
            </a:r>
            <a:endParaRPr lang="en-US" altLang="ja-JP" sz="1000" b="1" dirty="0"/>
          </a:p>
        </p:txBody>
      </p:sp>
      <p:grpSp>
        <p:nvGrpSpPr>
          <p:cNvPr id="339" name="グループ化 338"/>
          <p:cNvGrpSpPr/>
          <p:nvPr/>
        </p:nvGrpSpPr>
        <p:grpSpPr>
          <a:xfrm>
            <a:off x="9868728" y="3279364"/>
            <a:ext cx="2413866" cy="400110"/>
            <a:chOff x="6225666" y="7569712"/>
            <a:chExt cx="2413866" cy="400110"/>
          </a:xfrm>
        </p:grpSpPr>
        <p:sp>
          <p:nvSpPr>
            <p:cNvPr id="340" name="対角する 2 つの角を切り取った四角形 339"/>
            <p:cNvSpPr/>
            <p:nvPr/>
          </p:nvSpPr>
          <p:spPr>
            <a:xfrm>
              <a:off x="6271705" y="7595990"/>
              <a:ext cx="2367827"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sp>
          <p:nvSpPr>
            <p:cNvPr id="342" name="テキスト ボックス 341"/>
            <p:cNvSpPr txBox="1"/>
            <p:nvPr/>
          </p:nvSpPr>
          <p:spPr>
            <a:xfrm>
              <a:off x="6225666" y="7569712"/>
              <a:ext cx="2145139" cy="400110"/>
            </a:xfrm>
            <a:prstGeom prst="rect">
              <a:avLst/>
            </a:prstGeom>
            <a:noFill/>
          </p:spPr>
          <p:txBody>
            <a:bodyPr wrap="none" rtlCol="0">
              <a:spAutoFit/>
            </a:bodyPr>
            <a:lstStyle/>
            <a:p>
              <a:r>
                <a:rPr lang="ja-JP" altLang="en-US" sz="2000" b="1" dirty="0">
                  <a:latin typeface="+mn-ea"/>
                </a:rPr>
                <a:t>ユースケース記述</a:t>
              </a:r>
              <a:endParaRPr kumimoji="1" lang="ja-JP" altLang="en-US" sz="2000" dirty="0"/>
            </a:p>
          </p:txBody>
        </p:sp>
      </p:grpSp>
      <p:cxnSp>
        <p:nvCxnSpPr>
          <p:cNvPr id="68" name="直線コネクタ 67"/>
          <p:cNvCxnSpPr/>
          <p:nvPr/>
        </p:nvCxnSpPr>
        <p:spPr>
          <a:xfrm>
            <a:off x="9848646" y="3242131"/>
            <a:ext cx="3665639" cy="43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線コネクタ 412"/>
          <p:cNvCxnSpPr/>
          <p:nvPr/>
        </p:nvCxnSpPr>
        <p:spPr>
          <a:xfrm>
            <a:off x="9855700" y="3251421"/>
            <a:ext cx="8898" cy="4446692"/>
          </a:xfrm>
          <a:prstGeom prst="line">
            <a:avLst/>
          </a:prstGeom>
          <a:ln cmpd="sng">
            <a:solidFill>
              <a:schemeClr val="tx1"/>
            </a:solidFill>
            <a:tailEnd type="none"/>
          </a:ln>
        </p:spPr>
        <p:style>
          <a:lnRef idx="3">
            <a:schemeClr val="accent6"/>
          </a:lnRef>
          <a:fillRef idx="0">
            <a:schemeClr val="accent6"/>
          </a:fillRef>
          <a:effectRef idx="2">
            <a:schemeClr val="accent6"/>
          </a:effectRef>
          <a:fontRef idx="minor">
            <a:schemeClr val="tx1"/>
          </a:fontRef>
        </p:style>
      </p:cxnSp>
      <p:graphicFrame>
        <p:nvGraphicFramePr>
          <p:cNvPr id="73" name="表 72"/>
          <p:cNvGraphicFramePr>
            <a:graphicFrameLocks noGrp="1"/>
          </p:cNvGraphicFramePr>
          <p:nvPr>
            <p:extLst/>
          </p:nvPr>
        </p:nvGraphicFramePr>
        <p:xfrm>
          <a:off x="12078726" y="1258889"/>
          <a:ext cx="1409238" cy="1844292"/>
        </p:xfrm>
        <a:graphic>
          <a:graphicData uri="http://schemas.openxmlformats.org/drawingml/2006/table">
            <a:tbl>
              <a:tblPr firstRow="1">
                <a:tableStyleId>{5C22544A-7EE6-4342-B048-85BDC9FD1C3A}</a:tableStyleId>
              </a:tblPr>
              <a:tblGrid>
                <a:gridCol w="704619">
                  <a:extLst>
                    <a:ext uri="{9D8B030D-6E8A-4147-A177-3AD203B41FA5}">
                      <a16:colId xmlns:a16="http://schemas.microsoft.com/office/drawing/2014/main" val="20000"/>
                    </a:ext>
                  </a:extLst>
                </a:gridCol>
                <a:gridCol w="704619">
                  <a:extLst>
                    <a:ext uri="{9D8B030D-6E8A-4147-A177-3AD203B41FA5}">
                      <a16:colId xmlns:a16="http://schemas.microsoft.com/office/drawing/2014/main" val="20001"/>
                    </a:ext>
                  </a:extLst>
                </a:gridCol>
              </a:tblGrid>
              <a:tr h="123753">
                <a:tc>
                  <a:txBody>
                    <a:bodyPr/>
                    <a:lstStyle/>
                    <a:p>
                      <a:pPr algn="ctr"/>
                      <a:r>
                        <a:rPr kumimoji="1" lang="ja-JP" altLang="en-US" sz="800" b="0" dirty="0">
                          <a:solidFill>
                            <a:schemeClr val="tx1"/>
                          </a:solidFill>
                        </a:rPr>
                        <a:t>図</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800" dirty="0">
                          <a:solidFill>
                            <a:schemeClr val="tx1"/>
                          </a:solidFill>
                        </a:rPr>
                        <a:t>線</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52435">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42026">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42026">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42026">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42026">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grpSp>
        <p:nvGrpSpPr>
          <p:cNvPr id="69" name="グループ化 68"/>
          <p:cNvGrpSpPr/>
          <p:nvPr/>
        </p:nvGrpSpPr>
        <p:grpSpPr>
          <a:xfrm>
            <a:off x="91579" y="1020737"/>
            <a:ext cx="6083474" cy="1867813"/>
            <a:chOff x="91579" y="1020737"/>
            <a:chExt cx="6083474" cy="1867813"/>
          </a:xfrm>
        </p:grpSpPr>
        <p:sp>
          <p:nvSpPr>
            <p:cNvPr id="11" name="正方形/長方形 10"/>
            <p:cNvSpPr/>
            <p:nvPr/>
          </p:nvSpPr>
          <p:spPr>
            <a:xfrm>
              <a:off x="93981" y="1041594"/>
              <a:ext cx="6049982" cy="18469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対角する 2 つの角を切り取った四角形 9"/>
            <p:cNvSpPr/>
            <p:nvPr/>
          </p:nvSpPr>
          <p:spPr>
            <a:xfrm>
              <a:off x="130376" y="1074357"/>
              <a:ext cx="3408697" cy="326637"/>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sp>
          <p:nvSpPr>
            <p:cNvPr id="12" name="テキスト ボックス 11"/>
            <p:cNvSpPr txBox="1"/>
            <p:nvPr/>
          </p:nvSpPr>
          <p:spPr>
            <a:xfrm>
              <a:off x="91579" y="1020737"/>
              <a:ext cx="3543515" cy="400110"/>
            </a:xfrm>
            <a:prstGeom prst="rect">
              <a:avLst/>
            </a:prstGeom>
            <a:noFill/>
          </p:spPr>
          <p:txBody>
            <a:bodyPr wrap="square" rtlCol="0">
              <a:spAutoFit/>
            </a:bodyPr>
            <a:lstStyle/>
            <a:p>
              <a:r>
                <a:rPr kumimoji="1" lang="ja-JP" altLang="en-US" sz="2000" dirty="0"/>
                <a:t>目標実現のために要求を抽出　</a:t>
              </a:r>
            </a:p>
          </p:txBody>
        </p:sp>
        <p:grpSp>
          <p:nvGrpSpPr>
            <p:cNvPr id="8" name="グループ化 7"/>
            <p:cNvGrpSpPr/>
            <p:nvPr/>
          </p:nvGrpSpPr>
          <p:grpSpPr>
            <a:xfrm>
              <a:off x="2510066" y="1490473"/>
              <a:ext cx="1848339" cy="1225744"/>
              <a:chOff x="2422884" y="1506491"/>
              <a:chExt cx="1857178" cy="1262512"/>
            </a:xfrm>
          </p:grpSpPr>
          <p:sp>
            <p:nvSpPr>
              <p:cNvPr id="19" name="Freeform 5"/>
              <p:cNvSpPr>
                <a:spLocks/>
              </p:cNvSpPr>
              <p:nvPr/>
            </p:nvSpPr>
            <p:spPr bwMode="auto">
              <a:xfrm>
                <a:off x="2710294" y="2226787"/>
                <a:ext cx="410623" cy="542216"/>
              </a:xfrm>
              <a:custGeom>
                <a:avLst/>
                <a:gdLst>
                  <a:gd name="T0" fmla="*/ 5 w 115"/>
                  <a:gd name="T1" fmla="*/ 0 h 92"/>
                  <a:gd name="T2" fmla="*/ 115 w 115"/>
                  <a:gd name="T3" fmla="*/ 90 h 92"/>
                  <a:gd name="T4" fmla="*/ 0 w 115"/>
                  <a:gd name="T5" fmla="*/ 0 h 92"/>
                  <a:gd name="T6" fmla="*/ 5 w 115"/>
                  <a:gd name="T7" fmla="*/ 0 h 92"/>
                </a:gdLst>
                <a:ahLst/>
                <a:cxnLst>
                  <a:cxn ang="0">
                    <a:pos x="T0" y="T1"/>
                  </a:cxn>
                  <a:cxn ang="0">
                    <a:pos x="T2" y="T3"/>
                  </a:cxn>
                  <a:cxn ang="0">
                    <a:pos x="T4" y="T5"/>
                  </a:cxn>
                  <a:cxn ang="0">
                    <a:pos x="T6" y="T7"/>
                  </a:cxn>
                </a:cxnLst>
                <a:rect l="0" t="0" r="r" b="b"/>
                <a:pathLst>
                  <a:path w="115" h="92">
                    <a:moveTo>
                      <a:pt x="5" y="0"/>
                    </a:moveTo>
                    <a:cubicBezTo>
                      <a:pt x="5" y="31"/>
                      <a:pt x="85" y="90"/>
                      <a:pt x="115" y="90"/>
                    </a:cubicBezTo>
                    <a:cubicBezTo>
                      <a:pt x="85" y="92"/>
                      <a:pt x="0" y="31"/>
                      <a:pt x="0" y="0"/>
                    </a:cubicBezTo>
                    <a:lnTo>
                      <a:pt x="5" y="0"/>
                    </a:lnTo>
                    <a:close/>
                  </a:path>
                </a:pathLst>
              </a:custGeom>
              <a:solidFill>
                <a:schemeClr val="tx1"/>
              </a:solidFill>
              <a:ln w="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 name="Freeform 6"/>
              <p:cNvSpPr>
                <a:spLocks/>
              </p:cNvSpPr>
              <p:nvPr/>
            </p:nvSpPr>
            <p:spPr bwMode="auto">
              <a:xfrm>
                <a:off x="2870559" y="2230586"/>
                <a:ext cx="231775" cy="200025"/>
              </a:xfrm>
              <a:custGeom>
                <a:avLst/>
                <a:gdLst>
                  <a:gd name="T0" fmla="*/ 5 w 99"/>
                  <a:gd name="T1" fmla="*/ 0 h 44"/>
                  <a:gd name="T2" fmla="*/ 99 w 99"/>
                  <a:gd name="T3" fmla="*/ 42 h 44"/>
                  <a:gd name="T4" fmla="*/ 0 w 99"/>
                  <a:gd name="T5" fmla="*/ 0 h 44"/>
                  <a:gd name="T6" fmla="*/ 5 w 99"/>
                  <a:gd name="T7" fmla="*/ 0 h 44"/>
                </a:gdLst>
                <a:ahLst/>
                <a:cxnLst>
                  <a:cxn ang="0">
                    <a:pos x="T0" y="T1"/>
                  </a:cxn>
                  <a:cxn ang="0">
                    <a:pos x="T2" y="T3"/>
                  </a:cxn>
                  <a:cxn ang="0">
                    <a:pos x="T4" y="T5"/>
                  </a:cxn>
                  <a:cxn ang="0">
                    <a:pos x="T6" y="T7"/>
                  </a:cxn>
                </a:cxnLst>
                <a:rect l="0" t="0" r="r" b="b"/>
                <a:pathLst>
                  <a:path w="99" h="44">
                    <a:moveTo>
                      <a:pt x="5" y="0"/>
                    </a:moveTo>
                    <a:cubicBezTo>
                      <a:pt x="5" y="15"/>
                      <a:pt x="69" y="42"/>
                      <a:pt x="99" y="42"/>
                    </a:cubicBezTo>
                    <a:cubicBezTo>
                      <a:pt x="69" y="44"/>
                      <a:pt x="0" y="15"/>
                      <a:pt x="0" y="0"/>
                    </a:cubicBezTo>
                    <a:lnTo>
                      <a:pt x="5" y="0"/>
                    </a:lnTo>
                    <a:close/>
                  </a:path>
                </a:pathLst>
              </a:custGeom>
              <a:solidFill>
                <a:schemeClr val="tx1"/>
              </a:solidFill>
              <a:ln w="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2" name="Freeform 7"/>
              <p:cNvSpPr>
                <a:spLocks/>
              </p:cNvSpPr>
              <p:nvPr/>
            </p:nvSpPr>
            <p:spPr bwMode="auto">
              <a:xfrm>
                <a:off x="2951889" y="2037832"/>
                <a:ext cx="226379" cy="47090"/>
              </a:xfrm>
              <a:custGeom>
                <a:avLst/>
                <a:gdLst>
                  <a:gd name="T0" fmla="*/ 0 w 43"/>
                  <a:gd name="T1" fmla="*/ 0 h 6"/>
                  <a:gd name="T2" fmla="*/ 43 w 43"/>
                  <a:gd name="T3" fmla="*/ 2 h 6"/>
                  <a:gd name="T4" fmla="*/ 0 w 43"/>
                  <a:gd name="T5" fmla="*/ 5 h 6"/>
                  <a:gd name="T6" fmla="*/ 0 w 43"/>
                  <a:gd name="T7" fmla="*/ 0 h 6"/>
                </a:gdLst>
                <a:ahLst/>
                <a:cxnLst>
                  <a:cxn ang="0">
                    <a:pos x="T0" y="T1"/>
                  </a:cxn>
                  <a:cxn ang="0">
                    <a:pos x="T2" y="T3"/>
                  </a:cxn>
                  <a:cxn ang="0">
                    <a:pos x="T4" y="T5"/>
                  </a:cxn>
                  <a:cxn ang="0">
                    <a:pos x="T6" y="T7"/>
                  </a:cxn>
                </a:cxnLst>
                <a:rect l="0" t="0" r="r" b="b"/>
                <a:pathLst>
                  <a:path w="43" h="6">
                    <a:moveTo>
                      <a:pt x="0" y="0"/>
                    </a:moveTo>
                    <a:cubicBezTo>
                      <a:pt x="0" y="1"/>
                      <a:pt x="10" y="2"/>
                      <a:pt x="43" y="2"/>
                    </a:cubicBezTo>
                    <a:cubicBezTo>
                      <a:pt x="10" y="4"/>
                      <a:pt x="0" y="6"/>
                      <a:pt x="0" y="5"/>
                    </a:cubicBezTo>
                    <a:lnTo>
                      <a:pt x="0" y="0"/>
                    </a:lnTo>
                    <a:close/>
                  </a:path>
                </a:pathLst>
              </a:custGeom>
              <a:solidFill>
                <a:schemeClr val="tx1"/>
              </a:solidFill>
              <a:ln w="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4" name="Freeform 8"/>
              <p:cNvSpPr>
                <a:spLocks/>
              </p:cNvSpPr>
              <p:nvPr/>
            </p:nvSpPr>
            <p:spPr bwMode="auto">
              <a:xfrm>
                <a:off x="2770546" y="1747986"/>
                <a:ext cx="309563" cy="231775"/>
              </a:xfrm>
              <a:custGeom>
                <a:avLst/>
                <a:gdLst>
                  <a:gd name="T0" fmla="*/ 5 w 94"/>
                  <a:gd name="T1" fmla="*/ 43 h 43"/>
                  <a:gd name="T2" fmla="*/ 94 w 94"/>
                  <a:gd name="T3" fmla="*/ 2 h 43"/>
                  <a:gd name="T4" fmla="*/ 0 w 94"/>
                  <a:gd name="T5" fmla="*/ 43 h 43"/>
                  <a:gd name="T6" fmla="*/ 5 w 94"/>
                  <a:gd name="T7" fmla="*/ 43 h 43"/>
                </a:gdLst>
                <a:ahLst/>
                <a:cxnLst>
                  <a:cxn ang="0">
                    <a:pos x="T0" y="T1"/>
                  </a:cxn>
                  <a:cxn ang="0">
                    <a:pos x="T2" y="T3"/>
                  </a:cxn>
                  <a:cxn ang="0">
                    <a:pos x="T4" y="T5"/>
                  </a:cxn>
                  <a:cxn ang="0">
                    <a:pos x="T6" y="T7"/>
                  </a:cxn>
                </a:cxnLst>
                <a:rect l="0" t="0" r="r" b="b"/>
                <a:pathLst>
                  <a:path w="94" h="43">
                    <a:moveTo>
                      <a:pt x="5" y="43"/>
                    </a:moveTo>
                    <a:cubicBezTo>
                      <a:pt x="5" y="29"/>
                      <a:pt x="64" y="2"/>
                      <a:pt x="94" y="2"/>
                    </a:cubicBezTo>
                    <a:cubicBezTo>
                      <a:pt x="64" y="0"/>
                      <a:pt x="0" y="29"/>
                      <a:pt x="0" y="43"/>
                    </a:cubicBezTo>
                    <a:lnTo>
                      <a:pt x="5" y="43"/>
                    </a:lnTo>
                    <a:close/>
                  </a:path>
                </a:pathLst>
              </a:custGeom>
              <a:solidFill>
                <a:schemeClr val="tx1"/>
              </a:solidFill>
              <a:ln w="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5" name="Line 9"/>
              <p:cNvSpPr>
                <a:spLocks noChangeShapeType="1"/>
              </p:cNvSpPr>
              <p:nvPr/>
            </p:nvSpPr>
            <p:spPr bwMode="auto">
              <a:xfrm flipV="1">
                <a:off x="3096325" y="2757867"/>
                <a:ext cx="1149997" cy="0"/>
              </a:xfrm>
              <a:prstGeom prst="line">
                <a:avLst/>
              </a:prstGeom>
              <a:noFill/>
              <a:ln w="63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Rectangle 10"/>
              <p:cNvSpPr>
                <a:spLocks noChangeArrowheads="1"/>
              </p:cNvSpPr>
              <p:nvPr/>
            </p:nvSpPr>
            <p:spPr bwMode="auto">
              <a:xfrm>
                <a:off x="3146867" y="2216240"/>
                <a:ext cx="7524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リタイアしない</a:t>
                </a:r>
                <a:endParaRPr kumimoji="0" lang="ja-JP" altLang="ja-JP" sz="800" b="0" i="0" u="none" strike="noStrike" cap="none" normalizeH="0" baseline="0" dirty="0">
                  <a:ln>
                    <a:noFill/>
                  </a:ln>
                  <a:solidFill>
                    <a:schemeClr val="tx1"/>
                  </a:solidFill>
                  <a:effectLst/>
                </a:endParaRPr>
              </a:p>
            </p:txBody>
          </p:sp>
          <p:sp>
            <p:nvSpPr>
              <p:cNvPr id="29" name="Line 11"/>
              <p:cNvSpPr>
                <a:spLocks noChangeShapeType="1"/>
              </p:cNvSpPr>
              <p:nvPr/>
            </p:nvSpPr>
            <p:spPr bwMode="auto">
              <a:xfrm>
                <a:off x="3070945" y="2419005"/>
                <a:ext cx="1209018" cy="0"/>
              </a:xfrm>
              <a:prstGeom prst="line">
                <a:avLst/>
              </a:prstGeom>
              <a:noFill/>
              <a:ln w="63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Rectangle 12"/>
              <p:cNvSpPr>
                <a:spLocks noChangeArrowheads="1"/>
              </p:cNvSpPr>
              <p:nvPr/>
            </p:nvSpPr>
            <p:spPr bwMode="auto">
              <a:xfrm>
                <a:off x="3068649" y="2576717"/>
                <a:ext cx="85582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変更しやすい設計</a:t>
                </a:r>
                <a:endParaRPr kumimoji="0" lang="ja-JP" altLang="ja-JP" sz="800" b="0" i="0" u="none" strike="noStrike" cap="none" normalizeH="0" baseline="0" dirty="0">
                  <a:ln>
                    <a:noFill/>
                  </a:ln>
                  <a:solidFill>
                    <a:schemeClr val="tx1"/>
                  </a:solidFill>
                  <a:effectLst/>
                </a:endParaRPr>
              </a:p>
            </p:txBody>
          </p:sp>
          <p:sp>
            <p:nvSpPr>
              <p:cNvPr id="31" name="Line 13"/>
              <p:cNvSpPr>
                <a:spLocks noChangeShapeType="1"/>
              </p:cNvSpPr>
              <p:nvPr/>
            </p:nvSpPr>
            <p:spPr bwMode="auto">
              <a:xfrm>
                <a:off x="3108173" y="2057731"/>
                <a:ext cx="1142613" cy="0"/>
              </a:xfrm>
              <a:prstGeom prst="line">
                <a:avLst/>
              </a:prstGeom>
              <a:noFill/>
              <a:ln w="63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4" name="Rectangle 14"/>
              <p:cNvSpPr>
                <a:spLocks noChangeArrowheads="1"/>
              </p:cNvSpPr>
              <p:nvPr/>
            </p:nvSpPr>
            <p:spPr bwMode="auto">
              <a:xfrm>
                <a:off x="3120917" y="1506491"/>
                <a:ext cx="721256" cy="25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無駄の</a:t>
                </a:r>
                <a:r>
                  <a:rPr kumimoji="0" lang="ja-JP" altLang="en-US" sz="800" dirty="0">
                    <a:solidFill>
                      <a:srgbClr val="000000"/>
                    </a:solidFill>
                    <a:latin typeface="ＭＳ ゴシック" panose="020B0609070205080204" pitchFamily="49" charset="-128"/>
                    <a:ea typeface="ＭＳ ゴシック" panose="020B0609070205080204" pitchFamily="49" charset="-128"/>
                  </a:rPr>
                  <a:t>無い</a:t>
                </a:r>
                <a:endParaRPr kumimoji="0" lang="en-US" altLang="ja-JP" sz="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　　素早い走行</a:t>
                </a:r>
                <a:endParaRPr kumimoji="0" lang="en-US" altLang="ja-JP" sz="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endParaRPr>
              </a:p>
            </p:txBody>
          </p:sp>
          <p:sp>
            <p:nvSpPr>
              <p:cNvPr id="238" name="Line 17"/>
              <p:cNvSpPr>
                <a:spLocks noChangeShapeType="1"/>
              </p:cNvSpPr>
              <p:nvPr/>
            </p:nvSpPr>
            <p:spPr bwMode="auto">
              <a:xfrm>
                <a:off x="3060294" y="1758909"/>
                <a:ext cx="1219768" cy="0"/>
              </a:xfrm>
              <a:prstGeom prst="line">
                <a:avLst/>
              </a:prstGeom>
              <a:noFill/>
              <a:ln w="63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0" name="Rectangle 18"/>
              <p:cNvSpPr>
                <a:spLocks noChangeArrowheads="1"/>
              </p:cNvSpPr>
              <p:nvPr/>
            </p:nvSpPr>
            <p:spPr bwMode="auto">
              <a:xfrm>
                <a:off x="3094715" y="1797194"/>
                <a:ext cx="8207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素早く</a:t>
                </a:r>
                <a:r>
                  <a:rPr kumimoji="0" lang="ja-JP" altLang="ja-JP" sz="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正</a:t>
                </a:r>
                <a:r>
                  <a:rPr kumimoji="0" lang="ja-JP" altLang="en-US" sz="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確に</a:t>
                </a:r>
                <a:endParaRPr kumimoji="0" lang="en-US" altLang="ja-JP" sz="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endParaRPr>
              </a:p>
              <a:p>
                <a:pPr defTabSz="914400"/>
                <a:r>
                  <a:rPr kumimoji="0" lang="ja-JP" altLang="ja-JP" sz="800" dirty="0">
                    <a:solidFill>
                      <a:srgbClr val="000000"/>
                    </a:solidFill>
                    <a:latin typeface="ＭＳ ゴシック" panose="020B0609070205080204" pitchFamily="49" charset="-128"/>
                    <a:ea typeface="ＭＳ ゴシック" panose="020B0609070205080204" pitchFamily="49" charset="-128"/>
                  </a:rPr>
                  <a:t>ブロックを並べる</a:t>
                </a:r>
                <a:endParaRPr kumimoji="0" lang="ja-JP" altLang="ja-JP" sz="800" dirty="0"/>
              </a:p>
            </p:txBody>
          </p:sp>
          <p:sp>
            <p:nvSpPr>
              <p:cNvPr id="245" name="AutoShape 21"/>
              <p:cNvSpPr>
                <a:spLocks noChangeArrowheads="1"/>
              </p:cNvSpPr>
              <p:nvPr/>
            </p:nvSpPr>
            <p:spPr bwMode="auto">
              <a:xfrm>
                <a:off x="2422884" y="1949598"/>
                <a:ext cx="588963" cy="284162"/>
              </a:xfrm>
              <a:prstGeom prst="roundRect">
                <a:avLst>
                  <a:gd name="adj" fmla="val 16667"/>
                </a:avLst>
              </a:prstGeom>
              <a:solidFill>
                <a:srgbClr val="FFFFCC"/>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46" name="Rectangle 22"/>
              <p:cNvSpPr>
                <a:spLocks noChangeArrowheads="1"/>
              </p:cNvSpPr>
              <p:nvPr/>
            </p:nvSpPr>
            <p:spPr bwMode="auto">
              <a:xfrm>
                <a:off x="2468921" y="1954361"/>
                <a:ext cx="495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1" i="0" u="none" strike="noStrike" cap="none" normalizeH="0" baseline="0" dirty="0">
                    <a:ln>
                      <a:noFill/>
                    </a:ln>
                    <a:solidFill>
                      <a:srgbClr val="000000"/>
                    </a:solidFill>
                    <a:effectLst/>
                    <a:latin typeface="Arial" panose="020B0604020202020204" pitchFamily="34" charset="0"/>
                  </a:rPr>
                  <a:t>R</a:t>
                </a:r>
                <a:r>
                  <a:rPr kumimoji="0" lang="ja-JP" altLang="en-US" sz="900" b="1" i="0" u="none" strike="noStrike" cap="none" normalizeH="0" baseline="0" dirty="0">
                    <a:ln>
                      <a:noFill/>
                    </a:ln>
                    <a:solidFill>
                      <a:srgbClr val="000000"/>
                    </a:solidFill>
                    <a:effectLst/>
                    <a:latin typeface="Arial" panose="020B0604020202020204" pitchFamily="34" charset="0"/>
                  </a:rPr>
                  <a:t>コースで</a:t>
                </a:r>
                <a:endParaRPr kumimoji="0" lang="en-US" altLang="ja-JP" sz="900" b="1"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900" b="1" i="0" u="none" strike="noStrike" cap="none" normalizeH="0" baseline="0" dirty="0">
                    <a:ln>
                      <a:noFill/>
                    </a:ln>
                    <a:solidFill>
                      <a:srgbClr val="000000"/>
                    </a:solidFill>
                    <a:effectLst/>
                    <a:latin typeface="Arial" panose="020B0604020202020204" pitchFamily="34" charset="0"/>
                  </a:rPr>
                  <a:t>　高得点</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sp>
          <p:nvSpPr>
            <p:cNvPr id="59" name="正方形/長方形 58"/>
            <p:cNvSpPr/>
            <p:nvPr/>
          </p:nvSpPr>
          <p:spPr>
            <a:xfrm>
              <a:off x="99360" y="1403852"/>
              <a:ext cx="2607177" cy="1434303"/>
            </a:xfrm>
            <a:prstGeom prst="rect">
              <a:avLst/>
            </a:prstGeom>
          </p:spPr>
          <p:txBody>
            <a:bodyPr wrap="square">
              <a:spAutoFit/>
            </a:bodyPr>
            <a:lstStyle/>
            <a:p>
              <a:r>
                <a:rPr lang="ja-JP" altLang="en-US" sz="1000" dirty="0"/>
                <a:t>Ｒコースは、ブロック並べの正確さ、ゲームや走行タイムの短縮が高得点につながる。タイムの短縮には、素早く正確にブロックを並べ、無駄の無い素早い走行を行う必要がある。</a:t>
              </a:r>
              <a:endParaRPr lang="en-US" altLang="ja-JP" sz="1000" dirty="0"/>
            </a:p>
            <a:p>
              <a:r>
                <a:rPr lang="ja-JP" altLang="en-US" sz="1000" dirty="0"/>
                <a:t>しかし、リタイアしてしまっては元も子もなくなってしまう。</a:t>
              </a:r>
              <a:endParaRPr lang="en-US" altLang="ja-JP" sz="1000" dirty="0"/>
            </a:p>
            <a:p>
              <a:r>
                <a:rPr lang="ja-JP" altLang="en-US" sz="1000" dirty="0"/>
                <a:t>また、大会までに活動できる時間は限られており、短時間で開発や調整を行わなければならないので変更しやすい設計が必要と考えた。</a:t>
              </a:r>
              <a:endParaRPr lang="en-US" altLang="ja-JP" sz="1000" dirty="0"/>
            </a:p>
          </p:txBody>
        </p:sp>
        <p:sp>
          <p:nvSpPr>
            <p:cNvPr id="163" name="正方形/長方形 162"/>
            <p:cNvSpPr/>
            <p:nvPr/>
          </p:nvSpPr>
          <p:spPr>
            <a:xfrm>
              <a:off x="4383620" y="1508851"/>
              <a:ext cx="1791433" cy="369399"/>
            </a:xfrm>
            <a:prstGeom prst="rect">
              <a:avLst/>
            </a:prstGeom>
          </p:spPr>
          <p:txBody>
            <a:bodyPr wrap="square" lIns="36000" tIns="36000" rIns="36000" bIns="36000">
              <a:spAutoFit/>
            </a:bodyPr>
            <a:lstStyle/>
            <a:p>
              <a:r>
                <a:rPr lang="en-US" altLang="ja-JP" sz="1000" dirty="0"/>
                <a:t>R</a:t>
              </a:r>
              <a:r>
                <a:rPr lang="ja-JP" altLang="en-US" sz="1000" dirty="0"/>
                <a:t>コース目標を実現するための要求で、優先度は「高」とする。</a:t>
              </a:r>
              <a:endParaRPr lang="en-US" altLang="ja-JP" sz="1000" dirty="0"/>
            </a:p>
          </p:txBody>
        </p:sp>
        <p:grpSp>
          <p:nvGrpSpPr>
            <p:cNvPr id="79" name="グループ化 78"/>
            <p:cNvGrpSpPr/>
            <p:nvPr/>
          </p:nvGrpSpPr>
          <p:grpSpPr>
            <a:xfrm>
              <a:off x="4077065" y="1532186"/>
              <a:ext cx="183303" cy="1099374"/>
              <a:chOff x="3971346" y="1567215"/>
              <a:chExt cx="184179" cy="1132352"/>
            </a:xfrm>
          </p:grpSpPr>
          <p:sp>
            <p:nvSpPr>
              <p:cNvPr id="314" name="テキスト ボックス 313"/>
              <p:cNvSpPr txBox="1"/>
              <p:nvPr/>
            </p:nvSpPr>
            <p:spPr>
              <a:xfrm>
                <a:off x="3971346" y="2530290"/>
                <a:ext cx="164171" cy="169277"/>
              </a:xfrm>
              <a:prstGeom prst="rect">
                <a:avLst/>
              </a:prstGeom>
              <a:noFill/>
            </p:spPr>
            <p:txBody>
              <a:bodyPr wrap="square" lIns="0" tIns="0" rIns="0" bIns="0" rtlCol="0">
                <a:spAutoFit/>
              </a:bodyPr>
              <a:lstStyle/>
              <a:p>
                <a:pPr algn="ctr"/>
                <a:r>
                  <a:rPr lang="ja-JP" altLang="en-US" sz="1100" b="1" dirty="0"/>
                  <a:t>中</a:t>
                </a:r>
                <a:endParaRPr lang="en-US" altLang="ja-JP" sz="1100" b="1" dirty="0"/>
              </a:p>
            </p:txBody>
          </p:sp>
          <p:sp>
            <p:nvSpPr>
              <p:cNvPr id="337" name="テキスト ボックス 336"/>
              <p:cNvSpPr txBox="1"/>
              <p:nvPr/>
            </p:nvSpPr>
            <p:spPr>
              <a:xfrm>
                <a:off x="3980218" y="2193171"/>
                <a:ext cx="164171" cy="169277"/>
              </a:xfrm>
              <a:prstGeom prst="rect">
                <a:avLst/>
              </a:prstGeom>
              <a:noFill/>
            </p:spPr>
            <p:txBody>
              <a:bodyPr wrap="square" lIns="0" tIns="0" rIns="0" bIns="0" rtlCol="0">
                <a:spAutoFit/>
              </a:bodyPr>
              <a:lstStyle/>
              <a:p>
                <a:pPr algn="ctr"/>
                <a:r>
                  <a:rPr lang="ja-JP" altLang="en-US" sz="1100" b="1" dirty="0"/>
                  <a:t>中</a:t>
                </a:r>
                <a:endParaRPr lang="en-US" altLang="ja-JP" sz="1100" b="1" dirty="0"/>
              </a:p>
            </p:txBody>
          </p:sp>
          <p:sp>
            <p:nvSpPr>
              <p:cNvPr id="360" name="テキスト ボックス 359"/>
              <p:cNvSpPr txBox="1"/>
              <p:nvPr/>
            </p:nvSpPr>
            <p:spPr>
              <a:xfrm>
                <a:off x="3985623" y="1882252"/>
                <a:ext cx="164171" cy="169277"/>
              </a:xfrm>
              <a:prstGeom prst="rect">
                <a:avLst/>
              </a:prstGeom>
              <a:noFill/>
            </p:spPr>
            <p:txBody>
              <a:bodyPr wrap="square" lIns="0" tIns="0" rIns="0" bIns="0" rtlCol="0">
                <a:spAutoFit/>
              </a:bodyPr>
              <a:lstStyle/>
              <a:p>
                <a:pPr algn="ctr"/>
                <a:r>
                  <a:rPr lang="ja-JP" altLang="en-US" sz="1100" b="1" dirty="0"/>
                  <a:t>高</a:t>
                </a:r>
                <a:endParaRPr lang="en-US" altLang="ja-JP" sz="1100" b="1" dirty="0"/>
              </a:p>
            </p:txBody>
          </p:sp>
          <p:sp>
            <p:nvSpPr>
              <p:cNvPr id="423" name="テキスト ボックス 422"/>
              <p:cNvSpPr txBox="1"/>
              <p:nvPr/>
            </p:nvSpPr>
            <p:spPr>
              <a:xfrm>
                <a:off x="3991354" y="1567215"/>
                <a:ext cx="164171" cy="169277"/>
              </a:xfrm>
              <a:prstGeom prst="rect">
                <a:avLst/>
              </a:prstGeom>
              <a:noFill/>
            </p:spPr>
            <p:txBody>
              <a:bodyPr wrap="square" lIns="0" tIns="0" rIns="0" bIns="0" rtlCol="0">
                <a:spAutoFit/>
              </a:bodyPr>
              <a:lstStyle/>
              <a:p>
                <a:pPr algn="ctr"/>
                <a:r>
                  <a:rPr lang="ja-JP" altLang="en-US" sz="1100" b="1" dirty="0"/>
                  <a:t>高</a:t>
                </a:r>
                <a:endParaRPr lang="en-US" altLang="ja-JP" sz="1100" b="1" dirty="0"/>
              </a:p>
            </p:txBody>
          </p:sp>
        </p:grpSp>
        <p:sp>
          <p:nvSpPr>
            <p:cNvPr id="424" name="テキスト ボックス 423"/>
            <p:cNvSpPr txBox="1"/>
            <p:nvPr/>
          </p:nvSpPr>
          <p:spPr>
            <a:xfrm>
              <a:off x="3906672" y="1219475"/>
              <a:ext cx="501167" cy="164347"/>
            </a:xfrm>
            <a:prstGeom prst="rect">
              <a:avLst/>
            </a:prstGeom>
            <a:noFill/>
          </p:spPr>
          <p:txBody>
            <a:bodyPr wrap="square" lIns="0" tIns="0" rIns="0" bIns="0" rtlCol="0">
              <a:spAutoFit/>
            </a:bodyPr>
            <a:lstStyle/>
            <a:p>
              <a:pPr algn="ctr"/>
              <a:r>
                <a:rPr lang="ja-JP" altLang="en-US" sz="1100" b="1" dirty="0"/>
                <a:t>優先度</a:t>
              </a:r>
              <a:endParaRPr lang="en-US" altLang="ja-JP" sz="1100" b="1" dirty="0"/>
            </a:p>
          </p:txBody>
        </p:sp>
        <p:sp>
          <p:nvSpPr>
            <p:cNvPr id="425" name="正方形/長方形 424"/>
            <p:cNvSpPr/>
            <p:nvPr/>
          </p:nvSpPr>
          <p:spPr>
            <a:xfrm>
              <a:off x="4360690" y="1929686"/>
              <a:ext cx="1772131" cy="369399"/>
            </a:xfrm>
            <a:prstGeom prst="rect">
              <a:avLst/>
            </a:prstGeom>
          </p:spPr>
          <p:txBody>
            <a:bodyPr wrap="square" lIns="36000" tIns="36000" rIns="36000" bIns="36000">
              <a:spAutoFit/>
            </a:bodyPr>
            <a:lstStyle/>
            <a:p>
              <a:r>
                <a:rPr lang="ja-JP" altLang="en-US" sz="1000" dirty="0"/>
                <a:t>リタイアしないことも重要なため、優先度は「中」とする。</a:t>
              </a:r>
              <a:endParaRPr lang="en-US" altLang="ja-JP" sz="1000" dirty="0"/>
            </a:p>
          </p:txBody>
        </p:sp>
        <p:sp>
          <p:nvSpPr>
            <p:cNvPr id="426" name="正方形/長方形 425"/>
            <p:cNvSpPr/>
            <p:nvPr/>
          </p:nvSpPr>
          <p:spPr>
            <a:xfrm>
              <a:off x="4373675" y="2358770"/>
              <a:ext cx="1772131" cy="518805"/>
            </a:xfrm>
            <a:prstGeom prst="rect">
              <a:avLst/>
            </a:prstGeom>
          </p:spPr>
          <p:txBody>
            <a:bodyPr wrap="square" lIns="36000" tIns="36000" rIns="36000" bIns="36000">
              <a:spAutoFit/>
            </a:bodyPr>
            <a:lstStyle/>
            <a:p>
              <a:r>
                <a:rPr lang="ja-JP" altLang="en-US" sz="1000" dirty="0"/>
                <a:t>変更しやすい設計であることも重要なため、優先度は「中」とする。</a:t>
              </a:r>
              <a:endParaRPr lang="en-US" altLang="ja-JP" sz="1000" dirty="0"/>
            </a:p>
          </p:txBody>
        </p:sp>
      </p:grpSp>
      <p:grpSp>
        <p:nvGrpSpPr>
          <p:cNvPr id="70" name="グループ化 69"/>
          <p:cNvGrpSpPr/>
          <p:nvPr/>
        </p:nvGrpSpPr>
        <p:grpSpPr>
          <a:xfrm>
            <a:off x="12098676" y="1022952"/>
            <a:ext cx="1374915" cy="2087281"/>
            <a:chOff x="12031441" y="1022952"/>
            <a:chExt cx="1374915" cy="2087281"/>
          </a:xfrm>
        </p:grpSpPr>
        <p:sp>
          <p:nvSpPr>
            <p:cNvPr id="74" name="テキスト ボックス 73"/>
            <p:cNvSpPr txBox="1"/>
            <p:nvPr/>
          </p:nvSpPr>
          <p:spPr>
            <a:xfrm>
              <a:off x="12234814" y="1022952"/>
              <a:ext cx="1082348" cy="246221"/>
            </a:xfrm>
            <a:prstGeom prst="rect">
              <a:avLst/>
            </a:prstGeom>
            <a:noFill/>
          </p:spPr>
          <p:txBody>
            <a:bodyPr wrap="none" rtlCol="0">
              <a:spAutoFit/>
            </a:bodyPr>
            <a:lstStyle/>
            <a:p>
              <a:r>
                <a:rPr kumimoji="1" lang="ja-JP" altLang="en-US" sz="1000" dirty="0"/>
                <a:t>図の見方（凡例）</a:t>
              </a:r>
            </a:p>
          </p:txBody>
        </p:sp>
        <p:sp>
          <p:nvSpPr>
            <p:cNvPr id="359" name="円/楕円 358"/>
            <p:cNvSpPr/>
            <p:nvPr/>
          </p:nvSpPr>
          <p:spPr>
            <a:xfrm>
              <a:off x="12048506" y="1443365"/>
              <a:ext cx="642818" cy="2318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800" dirty="0">
                  <a:solidFill>
                    <a:schemeClr val="tx1"/>
                  </a:solidFill>
                </a:rPr>
                <a:t>要求</a:t>
              </a:r>
              <a:endParaRPr lang="en-US" altLang="ja-JP" sz="800" dirty="0">
                <a:solidFill>
                  <a:schemeClr val="tx1"/>
                </a:solidFill>
              </a:endParaRPr>
            </a:p>
          </p:txBody>
        </p:sp>
        <p:sp>
          <p:nvSpPr>
            <p:cNvPr id="362" name="星 10 361"/>
            <p:cNvSpPr/>
            <p:nvPr/>
          </p:nvSpPr>
          <p:spPr>
            <a:xfrm>
              <a:off x="12057387" y="1744817"/>
              <a:ext cx="642818" cy="279645"/>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脅威</a:t>
              </a:r>
              <a:endParaRPr lang="en-US" altLang="ja-JP" sz="900" dirty="0">
                <a:solidFill>
                  <a:schemeClr val="tx1"/>
                </a:solidFill>
              </a:endParaRPr>
            </a:p>
          </p:txBody>
        </p:sp>
        <p:sp>
          <p:nvSpPr>
            <p:cNvPr id="364" name="フローチャート: データ 363"/>
            <p:cNvSpPr/>
            <p:nvPr/>
          </p:nvSpPr>
          <p:spPr>
            <a:xfrm>
              <a:off x="12031441" y="2102618"/>
              <a:ext cx="662349" cy="250013"/>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800" dirty="0">
                <a:solidFill>
                  <a:schemeClr val="tx1"/>
                </a:solidFill>
              </a:endParaRPr>
            </a:p>
            <a:p>
              <a:pPr algn="ctr"/>
              <a:r>
                <a:rPr lang="ja-JP" altLang="en-US" sz="800" dirty="0">
                  <a:solidFill>
                    <a:schemeClr val="tx1"/>
                  </a:solidFill>
                </a:rPr>
                <a:t>防止策</a:t>
              </a:r>
              <a:endParaRPr lang="en-US" altLang="ja-JP" sz="800" dirty="0">
                <a:solidFill>
                  <a:schemeClr val="tx1"/>
                </a:solidFill>
              </a:endParaRPr>
            </a:p>
            <a:p>
              <a:pPr algn="ctr"/>
              <a:endParaRPr lang="en-US" altLang="ja-JP" sz="800" dirty="0">
                <a:solidFill>
                  <a:schemeClr val="tx1"/>
                </a:solidFill>
              </a:endParaRPr>
            </a:p>
          </p:txBody>
        </p:sp>
        <p:sp>
          <p:nvSpPr>
            <p:cNvPr id="365" name="ブローチ 364"/>
            <p:cNvSpPr/>
            <p:nvPr/>
          </p:nvSpPr>
          <p:spPr>
            <a:xfrm>
              <a:off x="12084684" y="2459075"/>
              <a:ext cx="561970" cy="259819"/>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800" dirty="0">
                  <a:solidFill>
                    <a:schemeClr val="tx1"/>
                  </a:solidFill>
                </a:rPr>
                <a:t>解決策</a:t>
              </a:r>
            </a:p>
          </p:txBody>
        </p:sp>
        <p:sp>
          <p:nvSpPr>
            <p:cNvPr id="367" name="正方形/長方形 366"/>
            <p:cNvSpPr/>
            <p:nvPr/>
          </p:nvSpPr>
          <p:spPr>
            <a:xfrm>
              <a:off x="12076420" y="2831450"/>
              <a:ext cx="584853" cy="211257"/>
            </a:xfrm>
            <a:prstGeom prst="rect">
              <a:avLst/>
            </a:prstGeom>
            <a:no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solidFill>
                    <a:schemeClr val="dk1"/>
                  </a:solidFill>
                </a:rPr>
                <a:t>技術</a:t>
              </a:r>
            </a:p>
          </p:txBody>
        </p:sp>
        <p:cxnSp>
          <p:nvCxnSpPr>
            <p:cNvPr id="371" name="直線コネクタ 370"/>
            <p:cNvCxnSpPr/>
            <p:nvPr/>
          </p:nvCxnSpPr>
          <p:spPr>
            <a:xfrm flipV="1">
              <a:off x="12939286" y="1423519"/>
              <a:ext cx="301514" cy="0"/>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sp>
          <p:nvSpPr>
            <p:cNvPr id="381" name="テキスト ボックス 380"/>
            <p:cNvSpPr txBox="1"/>
            <p:nvPr/>
          </p:nvSpPr>
          <p:spPr>
            <a:xfrm>
              <a:off x="12773731" y="1454947"/>
              <a:ext cx="632625" cy="246221"/>
            </a:xfrm>
            <a:prstGeom prst="rect">
              <a:avLst/>
            </a:prstGeom>
            <a:noFill/>
          </p:spPr>
          <p:txBody>
            <a:bodyPr wrap="square" lIns="0" tIns="0" rIns="0" bIns="0" rtlCol="0">
              <a:spAutoFit/>
            </a:bodyPr>
            <a:lstStyle/>
            <a:p>
              <a:pPr algn="ctr"/>
              <a:r>
                <a:rPr kumimoji="1" lang="ja-JP" altLang="en-US" sz="800" dirty="0"/>
                <a:t>要求の分解</a:t>
              </a:r>
              <a:endParaRPr kumimoji="1" lang="en-US" altLang="ja-JP" sz="800" dirty="0"/>
            </a:p>
            <a:p>
              <a:pPr algn="ctr"/>
              <a:r>
                <a:rPr lang="ja-JP" altLang="en-US" sz="800" dirty="0"/>
                <a:t>先</a:t>
              </a:r>
              <a:r>
                <a:rPr kumimoji="1" lang="ja-JP" altLang="en-US" sz="800" dirty="0"/>
                <a:t>を示す</a:t>
              </a:r>
            </a:p>
          </p:txBody>
        </p:sp>
        <p:sp>
          <p:nvSpPr>
            <p:cNvPr id="383" name="フリーフォーム 382"/>
            <p:cNvSpPr/>
            <p:nvPr/>
          </p:nvSpPr>
          <p:spPr>
            <a:xfrm rot="21418853" flipV="1">
              <a:off x="12940435" y="1749551"/>
              <a:ext cx="309640" cy="51789"/>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6" name="テキスト ボックス 385"/>
            <p:cNvSpPr txBox="1"/>
            <p:nvPr/>
          </p:nvSpPr>
          <p:spPr>
            <a:xfrm>
              <a:off x="12765465" y="1810934"/>
              <a:ext cx="632625" cy="246221"/>
            </a:xfrm>
            <a:prstGeom prst="rect">
              <a:avLst/>
            </a:prstGeom>
            <a:noFill/>
          </p:spPr>
          <p:txBody>
            <a:bodyPr wrap="square" lIns="0" tIns="0" rIns="0" bIns="0" rtlCol="0">
              <a:spAutoFit/>
            </a:bodyPr>
            <a:lstStyle/>
            <a:p>
              <a:pPr algn="ctr"/>
              <a:r>
                <a:rPr lang="ja-JP" altLang="en-US" sz="800" dirty="0"/>
                <a:t>脅威先を</a:t>
              </a:r>
              <a:endParaRPr lang="en-US" altLang="ja-JP" sz="800" dirty="0"/>
            </a:p>
            <a:p>
              <a:pPr algn="ctr"/>
              <a:r>
                <a:rPr kumimoji="1" lang="ja-JP" altLang="en-US" sz="800" dirty="0"/>
                <a:t>示す</a:t>
              </a:r>
            </a:p>
          </p:txBody>
        </p:sp>
        <p:sp>
          <p:nvSpPr>
            <p:cNvPr id="387" name="フリーフォーム 386"/>
            <p:cNvSpPr/>
            <p:nvPr/>
          </p:nvSpPr>
          <p:spPr>
            <a:xfrm rot="21440384" flipV="1">
              <a:off x="12883795" y="2121734"/>
              <a:ext cx="333435"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6" name="テキスト ボックス 395"/>
            <p:cNvSpPr txBox="1"/>
            <p:nvPr/>
          </p:nvSpPr>
          <p:spPr>
            <a:xfrm>
              <a:off x="12773730" y="2181858"/>
              <a:ext cx="632625" cy="246221"/>
            </a:xfrm>
            <a:prstGeom prst="rect">
              <a:avLst/>
            </a:prstGeom>
            <a:noFill/>
          </p:spPr>
          <p:txBody>
            <a:bodyPr wrap="square" lIns="0" tIns="0" rIns="0" bIns="0" rtlCol="0">
              <a:spAutoFit/>
            </a:bodyPr>
            <a:lstStyle/>
            <a:p>
              <a:pPr algn="ctr"/>
              <a:r>
                <a:rPr lang="ja-JP" altLang="en-US" sz="800" dirty="0"/>
                <a:t>防止する</a:t>
              </a:r>
              <a:endParaRPr lang="en-US" altLang="ja-JP" sz="800" dirty="0"/>
            </a:p>
            <a:p>
              <a:pPr algn="ctr"/>
              <a:r>
                <a:rPr lang="ja-JP" altLang="en-US" sz="800" dirty="0"/>
                <a:t>脅威を示す</a:t>
              </a:r>
              <a:endParaRPr lang="en-US" altLang="ja-JP" sz="800" dirty="0"/>
            </a:p>
          </p:txBody>
        </p:sp>
        <p:cxnSp>
          <p:nvCxnSpPr>
            <p:cNvPr id="399" name="直線矢印コネクタ 398"/>
            <p:cNvCxnSpPr/>
            <p:nvPr/>
          </p:nvCxnSpPr>
          <p:spPr>
            <a:xfrm>
              <a:off x="12875179" y="2465805"/>
              <a:ext cx="389849" cy="97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01" name="テキスト ボックス 400"/>
            <p:cNvSpPr txBox="1"/>
            <p:nvPr/>
          </p:nvSpPr>
          <p:spPr>
            <a:xfrm>
              <a:off x="12773729" y="2506561"/>
              <a:ext cx="632625" cy="246221"/>
            </a:xfrm>
            <a:prstGeom prst="rect">
              <a:avLst/>
            </a:prstGeom>
            <a:noFill/>
          </p:spPr>
          <p:txBody>
            <a:bodyPr wrap="square" lIns="0" tIns="0" rIns="0" bIns="0" rtlCol="0">
              <a:spAutoFit/>
            </a:bodyPr>
            <a:lstStyle/>
            <a:p>
              <a:pPr algn="ctr"/>
              <a:r>
                <a:rPr lang="ja-JP" altLang="en-US" sz="800" dirty="0"/>
                <a:t>解決策の要求元を</a:t>
              </a:r>
              <a:r>
                <a:rPr kumimoji="1" lang="ja-JP" altLang="en-US" sz="800" dirty="0"/>
                <a:t>示す</a:t>
              </a:r>
            </a:p>
          </p:txBody>
        </p:sp>
        <p:sp>
          <p:nvSpPr>
            <p:cNvPr id="404" name="テキスト ボックス 403"/>
            <p:cNvSpPr txBox="1"/>
            <p:nvPr/>
          </p:nvSpPr>
          <p:spPr>
            <a:xfrm>
              <a:off x="12738558" y="2864012"/>
              <a:ext cx="632625" cy="246221"/>
            </a:xfrm>
            <a:prstGeom prst="rect">
              <a:avLst/>
            </a:prstGeom>
            <a:noFill/>
          </p:spPr>
          <p:txBody>
            <a:bodyPr wrap="square" lIns="0" tIns="0" rIns="0" bIns="0" rtlCol="0">
              <a:spAutoFit/>
            </a:bodyPr>
            <a:lstStyle/>
            <a:p>
              <a:pPr algn="ctr"/>
              <a:r>
                <a:rPr lang="ja-JP" altLang="en-US" sz="800" dirty="0"/>
                <a:t>解決策</a:t>
              </a:r>
              <a:r>
                <a:rPr kumimoji="1" lang="ja-JP" altLang="en-US" sz="800" dirty="0"/>
                <a:t>の</a:t>
              </a:r>
              <a:endParaRPr kumimoji="1" lang="en-US" altLang="ja-JP" sz="800" dirty="0"/>
            </a:p>
            <a:p>
              <a:pPr algn="ctr"/>
              <a:r>
                <a:rPr kumimoji="1" lang="ja-JP" altLang="en-US" sz="800" dirty="0"/>
                <a:t>技術を示す</a:t>
              </a:r>
            </a:p>
          </p:txBody>
        </p:sp>
        <p:cxnSp>
          <p:nvCxnSpPr>
            <p:cNvPr id="470" name="直線矢印コネクタ 469"/>
            <p:cNvCxnSpPr/>
            <p:nvPr/>
          </p:nvCxnSpPr>
          <p:spPr>
            <a:xfrm flipV="1">
              <a:off x="12907942" y="2817606"/>
              <a:ext cx="343282" cy="7193"/>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grpSp>
      <p:sp>
        <p:nvSpPr>
          <p:cNvPr id="582" name="テキスト ボックス 581"/>
          <p:cNvSpPr txBox="1"/>
          <p:nvPr/>
        </p:nvSpPr>
        <p:spPr>
          <a:xfrm>
            <a:off x="6185711" y="1035786"/>
            <a:ext cx="2124299" cy="307777"/>
          </a:xfrm>
          <a:prstGeom prst="rect">
            <a:avLst/>
          </a:prstGeom>
          <a:noFill/>
        </p:spPr>
        <p:txBody>
          <a:bodyPr wrap="none" rtlCol="0">
            <a:spAutoFit/>
          </a:bodyPr>
          <a:lstStyle/>
          <a:p>
            <a:r>
              <a:rPr lang="ja-JP" altLang="en-US" sz="1400" b="1" dirty="0"/>
              <a:t>「無駄の無い素早い走行」</a:t>
            </a:r>
            <a:endParaRPr lang="en-US" altLang="ja-JP" sz="1400" b="1" dirty="0"/>
          </a:p>
        </p:txBody>
      </p:sp>
      <p:sp>
        <p:nvSpPr>
          <p:cNvPr id="577" name="フローチャート: データ 576"/>
          <p:cNvSpPr/>
          <p:nvPr/>
        </p:nvSpPr>
        <p:spPr>
          <a:xfrm>
            <a:off x="10677967" y="2149772"/>
            <a:ext cx="1235407" cy="378166"/>
          </a:xfrm>
          <a:prstGeom prst="flowChartInputOutput">
            <a:avLst/>
          </a:prstGeom>
          <a:solidFill>
            <a:schemeClr val="bg1"/>
          </a:solid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solidFill>
                  <a:schemeClr val="tx1"/>
                </a:solidFill>
              </a:rPr>
              <a:t>遠心力を減らすために、カーブの外側を走行する</a:t>
            </a:r>
            <a:endParaRPr lang="en-US" altLang="ja-JP" sz="800" dirty="0">
              <a:solidFill>
                <a:schemeClr val="tx1"/>
              </a:solidFill>
            </a:endParaRPr>
          </a:p>
        </p:txBody>
      </p:sp>
      <p:grpSp>
        <p:nvGrpSpPr>
          <p:cNvPr id="55" name="グループ化 54"/>
          <p:cNvGrpSpPr/>
          <p:nvPr/>
        </p:nvGrpSpPr>
        <p:grpSpPr>
          <a:xfrm>
            <a:off x="6261869" y="1088684"/>
            <a:ext cx="5426949" cy="1674829"/>
            <a:chOff x="6330500" y="1088554"/>
            <a:chExt cx="5426949" cy="1674829"/>
          </a:xfrm>
        </p:grpSpPr>
        <p:sp>
          <p:nvSpPr>
            <p:cNvPr id="587" name="ホームベース 586"/>
            <p:cNvSpPr/>
            <p:nvPr/>
          </p:nvSpPr>
          <p:spPr>
            <a:xfrm>
              <a:off x="10779490" y="2541177"/>
              <a:ext cx="977959" cy="180000"/>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p3.</a:t>
              </a:r>
              <a:r>
                <a:rPr kumimoji="1" lang="ja-JP" altLang="en-US" sz="800" dirty="0">
                  <a:solidFill>
                    <a:schemeClr val="tx1"/>
                  </a:solidFill>
                  <a:latin typeface="+mn-ea"/>
                </a:rPr>
                <a:t>エッジ</a:t>
              </a:r>
              <a:r>
                <a:rPr lang="ja-JP" altLang="en-US" sz="800" dirty="0">
                  <a:solidFill>
                    <a:schemeClr val="tx1"/>
                  </a:solidFill>
                  <a:latin typeface="+mn-ea"/>
                </a:rPr>
                <a:t>切り替え</a:t>
              </a:r>
              <a:endParaRPr kumimoji="1" lang="ja-JP" altLang="en-US" sz="800" dirty="0">
                <a:solidFill>
                  <a:schemeClr val="tx1"/>
                </a:solidFill>
                <a:latin typeface="+mn-ea"/>
              </a:endParaRPr>
            </a:p>
          </p:txBody>
        </p:sp>
        <p:sp>
          <p:nvSpPr>
            <p:cNvPr id="593" name="フローチャート: データ 592"/>
            <p:cNvSpPr/>
            <p:nvPr/>
          </p:nvSpPr>
          <p:spPr>
            <a:xfrm>
              <a:off x="9632227" y="2151130"/>
              <a:ext cx="1307803" cy="384700"/>
            </a:xfrm>
            <a:prstGeom prst="flowChartInputOutput">
              <a:avLst/>
            </a:prstGeom>
            <a:solidFill>
              <a:schemeClr val="bg1"/>
            </a:solid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solidFill>
                    <a:schemeClr val="tx1"/>
                  </a:solidFill>
                </a:rPr>
                <a:t>直線とカーブで</a:t>
              </a:r>
              <a:endParaRPr lang="en-US" altLang="ja-JP" sz="800" dirty="0">
                <a:solidFill>
                  <a:schemeClr val="tx1"/>
                </a:solidFill>
              </a:endParaRPr>
            </a:p>
            <a:p>
              <a:pPr algn="ctr"/>
              <a:r>
                <a:rPr lang="ja-JP" altLang="en-US" sz="800" dirty="0">
                  <a:solidFill>
                    <a:schemeClr val="tx1"/>
                  </a:solidFill>
                </a:rPr>
                <a:t>走行方法を変える</a:t>
              </a:r>
              <a:endParaRPr lang="en-US" altLang="ja-JP" sz="800" dirty="0">
                <a:solidFill>
                  <a:schemeClr val="tx1"/>
                </a:solidFill>
              </a:endParaRPr>
            </a:p>
          </p:txBody>
        </p:sp>
        <p:sp>
          <p:nvSpPr>
            <p:cNvPr id="594" name="ホームベース 593"/>
            <p:cNvSpPr/>
            <p:nvPr/>
          </p:nvSpPr>
          <p:spPr>
            <a:xfrm>
              <a:off x="9647855" y="2546008"/>
              <a:ext cx="998849" cy="180000"/>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p3.</a:t>
              </a:r>
              <a:r>
                <a:rPr kumimoji="1" lang="ja-JP" altLang="en-US" sz="800" dirty="0">
                  <a:solidFill>
                    <a:schemeClr val="tx1"/>
                  </a:solidFill>
                  <a:latin typeface="+mn-ea"/>
                </a:rPr>
                <a:t>ライントレース走行</a:t>
              </a:r>
            </a:p>
          </p:txBody>
        </p:sp>
        <p:sp>
          <p:nvSpPr>
            <p:cNvPr id="578" name="フリーフォーム 577"/>
            <p:cNvSpPr/>
            <p:nvPr/>
          </p:nvSpPr>
          <p:spPr>
            <a:xfrm rot="14262187">
              <a:off x="10811210" y="1939418"/>
              <a:ext cx="465248" cy="64737"/>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9" name="正方形/長方形 578"/>
            <p:cNvSpPr/>
            <p:nvPr/>
          </p:nvSpPr>
          <p:spPr>
            <a:xfrm>
              <a:off x="7510151" y="2144967"/>
              <a:ext cx="984385" cy="39223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ＰＤ制御をする</a:t>
              </a:r>
              <a:endParaRPr lang="en-US" altLang="ja-JP" sz="900" dirty="0">
                <a:solidFill>
                  <a:schemeClr val="tx1"/>
                </a:solidFill>
              </a:endParaRPr>
            </a:p>
          </p:txBody>
        </p:sp>
        <p:sp>
          <p:nvSpPr>
            <p:cNvPr id="581" name="正方形/長方形 580"/>
            <p:cNvSpPr/>
            <p:nvPr/>
          </p:nvSpPr>
          <p:spPr>
            <a:xfrm>
              <a:off x="8532781" y="2141639"/>
              <a:ext cx="1083819" cy="39556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カラーセンサーが</a:t>
              </a:r>
              <a:endParaRPr lang="en-US" altLang="ja-JP" sz="900" dirty="0">
                <a:solidFill>
                  <a:schemeClr val="tx1"/>
                </a:solidFill>
              </a:endParaRPr>
            </a:p>
            <a:p>
              <a:pPr algn="ctr"/>
              <a:r>
                <a:rPr lang="ja-JP" altLang="en-US" sz="900" dirty="0">
                  <a:solidFill>
                    <a:schemeClr val="tx1"/>
                  </a:solidFill>
                </a:rPr>
                <a:t>真下を向くようにする</a:t>
              </a:r>
              <a:endParaRPr lang="en-US" altLang="ja-JP" sz="900" dirty="0">
                <a:solidFill>
                  <a:schemeClr val="tx1"/>
                </a:solidFill>
              </a:endParaRPr>
            </a:p>
          </p:txBody>
        </p:sp>
        <p:cxnSp>
          <p:nvCxnSpPr>
            <p:cNvPr id="583" name="直線矢印コネクタ 582"/>
            <p:cNvCxnSpPr>
              <a:endCxn id="588" idx="2"/>
            </p:cNvCxnSpPr>
            <p:nvPr/>
          </p:nvCxnSpPr>
          <p:spPr>
            <a:xfrm flipV="1">
              <a:off x="8054116" y="1251538"/>
              <a:ext cx="417860" cy="33942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84" name="ホームベース 583"/>
            <p:cNvSpPr/>
            <p:nvPr/>
          </p:nvSpPr>
          <p:spPr>
            <a:xfrm>
              <a:off x="6607333" y="2583383"/>
              <a:ext cx="1736214" cy="180000"/>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p3.</a:t>
              </a:r>
              <a:r>
                <a:rPr kumimoji="1" lang="ja-JP" altLang="en-US" sz="800" dirty="0">
                  <a:solidFill>
                    <a:schemeClr val="tx1"/>
                  </a:solidFill>
                  <a:latin typeface="+mn-ea"/>
                </a:rPr>
                <a:t>ライントレース走行</a:t>
              </a:r>
            </a:p>
          </p:txBody>
        </p:sp>
        <p:sp>
          <p:nvSpPr>
            <p:cNvPr id="585" name="ホームベース 584"/>
            <p:cNvSpPr/>
            <p:nvPr/>
          </p:nvSpPr>
          <p:spPr>
            <a:xfrm>
              <a:off x="8582586" y="2558160"/>
              <a:ext cx="904696" cy="180000"/>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p3</a:t>
              </a:r>
              <a:r>
                <a:rPr kumimoji="1" lang="en-US" altLang="ja-JP" sz="800">
                  <a:solidFill>
                    <a:schemeClr val="tx1"/>
                  </a:solidFill>
                  <a:latin typeface="+mn-ea"/>
                </a:rPr>
                <a:t>.</a:t>
              </a:r>
              <a:r>
                <a:rPr lang="ja-JP" altLang="en-US" sz="800" dirty="0">
                  <a:solidFill>
                    <a:schemeClr val="tx1"/>
                  </a:solidFill>
                  <a:latin typeface="+mn-ea"/>
                </a:rPr>
                <a:t>アーム角度調節</a:t>
              </a:r>
              <a:endParaRPr kumimoji="1" lang="ja-JP" altLang="en-US" sz="800" dirty="0">
                <a:solidFill>
                  <a:schemeClr val="tx1"/>
                </a:solidFill>
                <a:latin typeface="+mn-ea"/>
              </a:endParaRPr>
            </a:p>
          </p:txBody>
        </p:sp>
        <p:sp>
          <p:nvSpPr>
            <p:cNvPr id="588" name="円/楕円 587"/>
            <p:cNvSpPr/>
            <p:nvPr/>
          </p:nvSpPr>
          <p:spPr>
            <a:xfrm>
              <a:off x="8471976" y="1088554"/>
              <a:ext cx="1565454" cy="32596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無駄の無い</a:t>
              </a:r>
              <a:endParaRPr lang="en-US" altLang="ja-JP" sz="900" dirty="0">
                <a:solidFill>
                  <a:schemeClr val="tx1"/>
                </a:solidFill>
              </a:endParaRPr>
            </a:p>
            <a:p>
              <a:pPr algn="ctr"/>
              <a:r>
                <a:rPr lang="ja-JP" altLang="en-US" sz="900" dirty="0">
                  <a:solidFill>
                    <a:schemeClr val="tx1"/>
                  </a:solidFill>
                </a:rPr>
                <a:t>素早い走行をする</a:t>
              </a:r>
              <a:endParaRPr lang="en-US" altLang="ja-JP" sz="900" dirty="0">
                <a:solidFill>
                  <a:schemeClr val="tx1"/>
                </a:solidFill>
              </a:endParaRPr>
            </a:p>
          </p:txBody>
        </p:sp>
        <p:sp>
          <p:nvSpPr>
            <p:cNvPr id="589" name="ブローチ 588"/>
            <p:cNvSpPr/>
            <p:nvPr/>
          </p:nvSpPr>
          <p:spPr>
            <a:xfrm>
              <a:off x="7309529" y="1536768"/>
              <a:ext cx="1337605" cy="327600"/>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ぶれない</a:t>
              </a:r>
              <a:endParaRPr lang="en-US" altLang="ja-JP" sz="900" dirty="0">
                <a:solidFill>
                  <a:schemeClr val="tx1"/>
                </a:solidFill>
              </a:endParaRPr>
            </a:p>
            <a:p>
              <a:pPr algn="ctr"/>
              <a:r>
                <a:rPr lang="ja-JP" altLang="en-US" sz="900" dirty="0">
                  <a:solidFill>
                    <a:schemeClr val="tx1"/>
                  </a:solidFill>
                </a:rPr>
                <a:t>ライントレースをする</a:t>
              </a:r>
            </a:p>
          </p:txBody>
        </p:sp>
        <p:sp>
          <p:nvSpPr>
            <p:cNvPr id="590" name="フリーフォーム 589"/>
            <p:cNvSpPr/>
            <p:nvPr/>
          </p:nvSpPr>
          <p:spPr>
            <a:xfrm rot="13577777">
              <a:off x="9878869" y="1434328"/>
              <a:ext cx="401125" cy="45719"/>
            </a:xfrm>
            <a:custGeom>
              <a:avLst/>
              <a:gdLst>
                <a:gd name="connsiteX0" fmla="*/ 0 w 7916449"/>
                <a:gd name="connsiteY0" fmla="*/ 739035 h 814192"/>
                <a:gd name="connsiteX1" fmla="*/ 626301 w 7916449"/>
                <a:gd name="connsiteY1" fmla="*/ 75156 h 814192"/>
                <a:gd name="connsiteX2" fmla="*/ 1377863 w 7916449"/>
                <a:gd name="connsiteY2" fmla="*/ 801666 h 814192"/>
                <a:gd name="connsiteX3" fmla="*/ 2167003 w 7916449"/>
                <a:gd name="connsiteY3" fmla="*/ 0 h 814192"/>
                <a:gd name="connsiteX4" fmla="*/ 2868460 w 7916449"/>
                <a:gd name="connsiteY4" fmla="*/ 814192 h 814192"/>
                <a:gd name="connsiteX5" fmla="*/ 3607496 w 7916449"/>
                <a:gd name="connsiteY5" fmla="*/ 50104 h 814192"/>
                <a:gd name="connsiteX6" fmla="*/ 4308953 w 7916449"/>
                <a:gd name="connsiteY6" fmla="*/ 789140 h 814192"/>
                <a:gd name="connsiteX7" fmla="*/ 5035463 w 7916449"/>
                <a:gd name="connsiteY7" fmla="*/ 25052 h 814192"/>
                <a:gd name="connsiteX8" fmla="*/ 5686816 w 7916449"/>
                <a:gd name="connsiteY8" fmla="*/ 764088 h 814192"/>
                <a:gd name="connsiteX9" fmla="*/ 6475956 w 7916449"/>
                <a:gd name="connsiteY9" fmla="*/ 137786 h 814192"/>
                <a:gd name="connsiteX10" fmla="*/ 7214992 w 7916449"/>
                <a:gd name="connsiteY10" fmla="*/ 814192 h 814192"/>
                <a:gd name="connsiteX11" fmla="*/ 7916449 w 7916449"/>
                <a:gd name="connsiteY11" fmla="*/ 789140 h 8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6449" h="814192">
                  <a:moveTo>
                    <a:pt x="0" y="739035"/>
                  </a:moveTo>
                  <a:lnTo>
                    <a:pt x="626301" y="75156"/>
                  </a:lnTo>
                  <a:lnTo>
                    <a:pt x="1377863" y="801666"/>
                  </a:lnTo>
                  <a:lnTo>
                    <a:pt x="2167003" y="0"/>
                  </a:lnTo>
                  <a:lnTo>
                    <a:pt x="2868460" y="814192"/>
                  </a:lnTo>
                  <a:lnTo>
                    <a:pt x="3607496" y="50104"/>
                  </a:lnTo>
                  <a:lnTo>
                    <a:pt x="4308953" y="789140"/>
                  </a:lnTo>
                  <a:lnTo>
                    <a:pt x="5035463" y="25052"/>
                  </a:lnTo>
                  <a:lnTo>
                    <a:pt x="5686816" y="764088"/>
                  </a:lnTo>
                  <a:lnTo>
                    <a:pt x="6475956" y="137786"/>
                  </a:lnTo>
                  <a:lnTo>
                    <a:pt x="7214992" y="814192"/>
                  </a:lnTo>
                  <a:lnTo>
                    <a:pt x="7916449" y="789140"/>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1" name="星 10 590"/>
            <p:cNvSpPr/>
            <p:nvPr/>
          </p:nvSpPr>
          <p:spPr>
            <a:xfrm>
              <a:off x="9775716" y="1521223"/>
              <a:ext cx="1206814" cy="366319"/>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カーブで速度が</a:t>
              </a:r>
              <a:endParaRPr lang="en-US" altLang="ja-JP" sz="900" dirty="0">
                <a:solidFill>
                  <a:schemeClr val="tx1"/>
                </a:solidFill>
              </a:endParaRPr>
            </a:p>
            <a:p>
              <a:pPr algn="ctr"/>
              <a:r>
                <a:rPr lang="ja-JP" altLang="en-US" sz="900" dirty="0">
                  <a:solidFill>
                    <a:schemeClr val="tx1"/>
                  </a:solidFill>
                </a:rPr>
                <a:t>落ちてしまう</a:t>
              </a:r>
              <a:endParaRPr lang="en-US" altLang="ja-JP" sz="900" dirty="0">
                <a:solidFill>
                  <a:schemeClr val="tx1"/>
                </a:solidFill>
              </a:endParaRPr>
            </a:p>
          </p:txBody>
        </p:sp>
        <p:sp>
          <p:nvSpPr>
            <p:cNvPr id="592" name="フリーフォーム 591"/>
            <p:cNvSpPr/>
            <p:nvPr/>
          </p:nvSpPr>
          <p:spPr>
            <a:xfrm rot="16833066" flipV="1">
              <a:off x="10007868" y="1985899"/>
              <a:ext cx="316566" cy="46523"/>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7" name="直線矢印コネクタ 596"/>
            <p:cNvCxnSpPr/>
            <p:nvPr/>
          </p:nvCxnSpPr>
          <p:spPr>
            <a:xfrm>
              <a:off x="8559220" y="1857814"/>
              <a:ext cx="54461" cy="282842"/>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635" name="直線矢印コネクタ 634"/>
            <p:cNvCxnSpPr/>
            <p:nvPr/>
          </p:nvCxnSpPr>
          <p:spPr>
            <a:xfrm>
              <a:off x="7858604" y="1862897"/>
              <a:ext cx="0" cy="276886"/>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sp>
          <p:nvSpPr>
            <p:cNvPr id="636" name="正方形/長方形 635"/>
            <p:cNvSpPr/>
            <p:nvPr/>
          </p:nvSpPr>
          <p:spPr>
            <a:xfrm>
              <a:off x="6330500" y="2147626"/>
              <a:ext cx="1136916" cy="39448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急激な反射光の変化</a:t>
              </a:r>
              <a:endParaRPr lang="en-US" altLang="ja-JP" sz="900" dirty="0">
                <a:solidFill>
                  <a:schemeClr val="tx1"/>
                </a:solidFill>
              </a:endParaRPr>
            </a:p>
            <a:p>
              <a:pPr algn="ctr"/>
              <a:r>
                <a:rPr lang="ja-JP" altLang="en-US" sz="900" dirty="0">
                  <a:solidFill>
                    <a:schemeClr val="tx1"/>
                  </a:solidFill>
                </a:rPr>
                <a:t>を軽減するために</a:t>
              </a:r>
              <a:endParaRPr lang="en-US" altLang="ja-JP" sz="900" dirty="0">
                <a:solidFill>
                  <a:schemeClr val="tx1"/>
                </a:solidFill>
              </a:endParaRPr>
            </a:p>
            <a:p>
              <a:pPr algn="ctr"/>
              <a:r>
                <a:rPr lang="ja-JP" altLang="en-US" sz="900" dirty="0">
                  <a:solidFill>
                    <a:schemeClr val="tx1"/>
                  </a:solidFill>
                </a:rPr>
                <a:t>旋回量を制限する</a:t>
              </a:r>
              <a:endParaRPr lang="en-US" altLang="ja-JP" sz="900" dirty="0">
                <a:solidFill>
                  <a:schemeClr val="tx1"/>
                </a:solidFill>
              </a:endParaRPr>
            </a:p>
          </p:txBody>
        </p:sp>
        <p:cxnSp>
          <p:nvCxnSpPr>
            <p:cNvPr id="637" name="直線矢印コネクタ 636"/>
            <p:cNvCxnSpPr/>
            <p:nvPr/>
          </p:nvCxnSpPr>
          <p:spPr>
            <a:xfrm flipH="1">
              <a:off x="7167119" y="1871245"/>
              <a:ext cx="209095" cy="273555"/>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grpSp>
      <p:grpSp>
        <p:nvGrpSpPr>
          <p:cNvPr id="20" name="グループ化 19"/>
          <p:cNvGrpSpPr/>
          <p:nvPr/>
        </p:nvGrpSpPr>
        <p:grpSpPr>
          <a:xfrm>
            <a:off x="36616" y="2899899"/>
            <a:ext cx="9752362" cy="2533109"/>
            <a:chOff x="111373" y="2986194"/>
            <a:chExt cx="9752362" cy="2533109"/>
          </a:xfrm>
        </p:grpSpPr>
        <p:grpSp>
          <p:nvGrpSpPr>
            <p:cNvPr id="317" name="グループ化 316"/>
            <p:cNvGrpSpPr/>
            <p:nvPr/>
          </p:nvGrpSpPr>
          <p:grpSpPr>
            <a:xfrm>
              <a:off x="111373" y="2986194"/>
              <a:ext cx="9727923" cy="2493220"/>
              <a:chOff x="-19482" y="5170247"/>
              <a:chExt cx="9727923" cy="2493220"/>
            </a:xfrm>
          </p:grpSpPr>
          <p:cxnSp>
            <p:nvCxnSpPr>
              <p:cNvPr id="318" name="直線コネクタ 317"/>
              <p:cNvCxnSpPr>
                <a:endCxn id="474" idx="7"/>
              </p:cNvCxnSpPr>
              <p:nvPr/>
            </p:nvCxnSpPr>
            <p:spPr>
              <a:xfrm flipH="1">
                <a:off x="2923209" y="5384950"/>
                <a:ext cx="1319957" cy="179528"/>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21" name="直線コネクタ 320"/>
              <p:cNvCxnSpPr/>
              <p:nvPr/>
            </p:nvCxnSpPr>
            <p:spPr>
              <a:xfrm>
                <a:off x="5605455" y="5459306"/>
                <a:ext cx="764113" cy="124926"/>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sp>
            <p:nvSpPr>
              <p:cNvPr id="323" name="正方形/長方形 322"/>
              <p:cNvSpPr/>
              <p:nvPr/>
            </p:nvSpPr>
            <p:spPr>
              <a:xfrm>
                <a:off x="7733875" y="6824966"/>
                <a:ext cx="846850" cy="432000"/>
              </a:xfrm>
              <a:prstGeom prst="rect">
                <a:avLst/>
              </a:prstGeom>
              <a:no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solidFill>
                      <a:schemeClr val="dk1"/>
                    </a:solidFill>
                  </a:rPr>
                  <a:t>最短ルートを</a:t>
                </a:r>
                <a:endParaRPr lang="en-US" altLang="ja-JP" sz="800" dirty="0">
                  <a:solidFill>
                    <a:schemeClr val="dk1"/>
                  </a:solidFill>
                </a:endParaRPr>
              </a:p>
              <a:p>
                <a:pPr algn="ctr"/>
                <a:r>
                  <a:rPr lang="ja-JP" altLang="en-US" sz="800" dirty="0">
                    <a:solidFill>
                      <a:schemeClr val="dk1"/>
                    </a:solidFill>
                  </a:rPr>
                  <a:t>導き出す</a:t>
                </a:r>
              </a:p>
            </p:txBody>
          </p:sp>
          <p:sp>
            <p:nvSpPr>
              <p:cNvPr id="324" name="正方形/長方形 323"/>
              <p:cNvSpPr/>
              <p:nvPr/>
            </p:nvSpPr>
            <p:spPr>
              <a:xfrm>
                <a:off x="2953956" y="6812764"/>
                <a:ext cx="766882" cy="432000"/>
              </a:xfrm>
              <a:prstGeom prst="rect">
                <a:avLst/>
              </a:prstGeom>
              <a:solidFill>
                <a:schemeClr val="bg1"/>
              </a:solid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solidFill>
                      <a:schemeClr val="dk1"/>
                    </a:solidFill>
                  </a:rPr>
                  <a:t>ルートを</a:t>
                </a:r>
                <a:endParaRPr lang="en-US" altLang="ja-JP" sz="800" dirty="0">
                  <a:solidFill>
                    <a:schemeClr val="dk1"/>
                  </a:solidFill>
                </a:endParaRPr>
              </a:p>
              <a:p>
                <a:pPr algn="ctr"/>
                <a:r>
                  <a:rPr lang="ja-JP" altLang="en-US" sz="800" dirty="0">
                    <a:solidFill>
                      <a:schemeClr val="dk1"/>
                    </a:solidFill>
                  </a:rPr>
                  <a:t>導き出す</a:t>
                </a:r>
                <a:endParaRPr lang="en-US" altLang="ja-JP" sz="800" dirty="0">
                  <a:solidFill>
                    <a:schemeClr val="dk1"/>
                  </a:solidFill>
                </a:endParaRPr>
              </a:p>
            </p:txBody>
          </p:sp>
          <p:sp>
            <p:nvSpPr>
              <p:cNvPr id="331" name="正方形/長方形 330"/>
              <p:cNvSpPr/>
              <p:nvPr/>
            </p:nvSpPr>
            <p:spPr>
              <a:xfrm>
                <a:off x="97457" y="6812764"/>
                <a:ext cx="900720" cy="432000"/>
              </a:xfrm>
              <a:prstGeom prst="rect">
                <a:avLst/>
              </a:prstGeom>
              <a:solidFill>
                <a:schemeClr val="bg1"/>
              </a:solid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solidFill>
                      <a:schemeClr val="dk1"/>
                    </a:solidFill>
                  </a:rPr>
                  <a:t>カラーセンサー装着されたアームを　　　適した角度にする</a:t>
                </a:r>
                <a:endParaRPr lang="en-US" altLang="ja-JP" sz="800" dirty="0">
                  <a:solidFill>
                    <a:schemeClr val="dk1"/>
                  </a:solidFill>
                </a:endParaRPr>
              </a:p>
            </p:txBody>
          </p:sp>
          <p:cxnSp>
            <p:nvCxnSpPr>
              <p:cNvPr id="332" name="直線矢印コネクタ 331"/>
              <p:cNvCxnSpPr>
                <a:endCxn id="472" idx="5"/>
              </p:cNvCxnSpPr>
              <p:nvPr/>
            </p:nvCxnSpPr>
            <p:spPr>
              <a:xfrm flipH="1" flipV="1">
                <a:off x="7495079" y="5730659"/>
                <a:ext cx="130939" cy="48085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5" name="直線矢印コネクタ 344"/>
              <p:cNvCxnSpPr/>
              <p:nvPr/>
            </p:nvCxnSpPr>
            <p:spPr>
              <a:xfrm flipV="1">
                <a:off x="1333769" y="5750018"/>
                <a:ext cx="508360" cy="46744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7" name="直線矢印コネクタ 346"/>
              <p:cNvCxnSpPr>
                <a:endCxn id="474" idx="5"/>
              </p:cNvCxnSpPr>
              <p:nvPr/>
            </p:nvCxnSpPr>
            <p:spPr>
              <a:xfrm flipH="1" flipV="1">
                <a:off x="2923209" y="5768124"/>
                <a:ext cx="760729" cy="48451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66" name="テキスト ボックス 365"/>
              <p:cNvSpPr txBox="1"/>
              <p:nvPr/>
            </p:nvSpPr>
            <p:spPr>
              <a:xfrm>
                <a:off x="-19482" y="5170247"/>
                <a:ext cx="3297878" cy="307777"/>
              </a:xfrm>
              <a:prstGeom prst="rect">
                <a:avLst/>
              </a:prstGeom>
              <a:noFill/>
            </p:spPr>
            <p:txBody>
              <a:bodyPr wrap="square" rtlCol="0">
                <a:spAutoFit/>
              </a:bodyPr>
              <a:lstStyle/>
              <a:p>
                <a:r>
                  <a:rPr lang="ja-JP" altLang="en-US" sz="1400" b="1" dirty="0"/>
                  <a:t>「素早く正確にブロックを並べる」</a:t>
                </a:r>
                <a:endParaRPr lang="en-US" altLang="ja-JP" sz="1400" b="1" dirty="0"/>
              </a:p>
            </p:txBody>
          </p:sp>
          <p:sp>
            <p:nvSpPr>
              <p:cNvPr id="375" name="正方形/長方形 374"/>
              <p:cNvSpPr/>
              <p:nvPr/>
            </p:nvSpPr>
            <p:spPr>
              <a:xfrm>
                <a:off x="8695381" y="6815317"/>
                <a:ext cx="926657" cy="432000"/>
              </a:xfrm>
              <a:prstGeom prst="rect">
                <a:avLst/>
              </a:prstGeom>
              <a:solidFill>
                <a:schemeClr val="bg1"/>
              </a:solid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t>最寄りブロックを</a:t>
                </a:r>
                <a:endParaRPr lang="en-US" altLang="ja-JP" sz="800" dirty="0"/>
              </a:p>
              <a:p>
                <a:pPr algn="ctr"/>
                <a:r>
                  <a:rPr lang="ja-JP" altLang="en-US" sz="800" dirty="0"/>
                  <a:t>選択する</a:t>
                </a:r>
                <a:endParaRPr lang="en-US" altLang="ja-JP" sz="800" dirty="0"/>
              </a:p>
            </p:txBody>
          </p:sp>
          <p:cxnSp>
            <p:nvCxnSpPr>
              <p:cNvPr id="388" name="直線矢印コネクタ 387"/>
              <p:cNvCxnSpPr/>
              <p:nvPr/>
            </p:nvCxnSpPr>
            <p:spPr>
              <a:xfrm flipH="1" flipV="1">
                <a:off x="7653939" y="5651975"/>
                <a:ext cx="940399" cy="6057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8" name="角丸四角形吹き出し 397"/>
              <p:cNvSpPr/>
              <p:nvPr/>
            </p:nvSpPr>
            <p:spPr>
              <a:xfrm>
                <a:off x="8301173" y="5322963"/>
                <a:ext cx="1359491" cy="537106"/>
              </a:xfrm>
              <a:prstGeom prst="wedgeRoundRectCallout">
                <a:avLst>
                  <a:gd name="adj1" fmla="val -27487"/>
                  <a:gd name="adj2" fmla="val 103995"/>
                  <a:gd name="adj3" fmla="val 16667"/>
                </a:avLst>
              </a:prstGeom>
              <a:noFill/>
              <a:ln>
                <a:solidFill>
                  <a:schemeClr val="tx1"/>
                </a:solidFill>
              </a:ln>
            </p:spPr>
            <p:style>
              <a:lnRef idx="1">
                <a:schemeClr val="accent4"/>
              </a:lnRef>
              <a:fillRef idx="2">
                <a:schemeClr val="accent4"/>
              </a:fillRef>
              <a:effectRef idx="1">
                <a:schemeClr val="accent4"/>
              </a:effectRef>
              <a:fontRef idx="minor">
                <a:schemeClr val="dk1"/>
              </a:fontRef>
            </p:style>
            <p:txBody>
              <a:bodyPr lIns="36000" tIns="10800" rIns="36000" bIns="10800" rtlCol="0" anchor="ctr"/>
              <a:lstStyle/>
              <a:p>
                <a:r>
                  <a:rPr kumimoji="1" lang="ja-JP" altLang="en-US" sz="800" dirty="0"/>
                  <a:t>競技開始時には、各ブロックの色が不明なため、最も近くにあるブロックから色を調べに行く。</a:t>
                </a:r>
              </a:p>
            </p:txBody>
          </p:sp>
          <p:sp>
            <p:nvSpPr>
              <p:cNvPr id="402" name="正方形/長方形 401"/>
              <p:cNvSpPr/>
              <p:nvPr/>
            </p:nvSpPr>
            <p:spPr>
              <a:xfrm>
                <a:off x="1091866" y="6812764"/>
                <a:ext cx="766744" cy="432000"/>
              </a:xfrm>
              <a:prstGeom prst="rect">
                <a:avLst/>
              </a:prstGeom>
              <a:solidFill>
                <a:schemeClr val="bg1"/>
              </a:solid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solidFill>
                      <a:schemeClr val="dk1"/>
                    </a:solidFill>
                  </a:rPr>
                  <a:t>読み取り回数や誤認識時の対処を決める</a:t>
                </a:r>
                <a:endParaRPr lang="en-US" altLang="ja-JP" sz="800" dirty="0">
                  <a:solidFill>
                    <a:schemeClr val="dk1"/>
                  </a:solidFill>
                </a:endParaRPr>
              </a:p>
            </p:txBody>
          </p:sp>
          <p:sp>
            <p:nvSpPr>
              <p:cNvPr id="407" name="正方形/長方形 406"/>
              <p:cNvSpPr/>
              <p:nvPr/>
            </p:nvSpPr>
            <p:spPr>
              <a:xfrm>
                <a:off x="4654864" y="6812764"/>
                <a:ext cx="758273" cy="432000"/>
              </a:xfrm>
              <a:prstGeom prst="rect">
                <a:avLst/>
              </a:prstGeom>
              <a:no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t>配置場所を</a:t>
                </a:r>
                <a:endParaRPr lang="en-US" altLang="ja-JP" sz="800" dirty="0"/>
              </a:p>
              <a:p>
                <a:pPr algn="ctr"/>
                <a:r>
                  <a:rPr lang="ja-JP" altLang="en-US" sz="800" dirty="0"/>
                  <a:t>選択する</a:t>
                </a:r>
                <a:endParaRPr lang="en-US" altLang="ja-JP" sz="800" dirty="0"/>
              </a:p>
            </p:txBody>
          </p:sp>
          <p:sp>
            <p:nvSpPr>
              <p:cNvPr id="414" name="正方形/長方形 413"/>
              <p:cNvSpPr/>
              <p:nvPr/>
            </p:nvSpPr>
            <p:spPr>
              <a:xfrm>
                <a:off x="3834508" y="6812764"/>
                <a:ext cx="736096" cy="432000"/>
              </a:xfrm>
              <a:prstGeom prst="rect">
                <a:avLst/>
              </a:prstGeom>
              <a:no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solidFill>
                      <a:schemeClr val="dk1"/>
                    </a:solidFill>
                  </a:rPr>
                  <a:t>ルート通りに</a:t>
                </a:r>
                <a:endParaRPr lang="en-US" altLang="ja-JP" sz="800" dirty="0">
                  <a:solidFill>
                    <a:schemeClr val="dk1"/>
                  </a:solidFill>
                </a:endParaRPr>
              </a:p>
              <a:p>
                <a:pPr algn="ctr"/>
                <a:r>
                  <a:rPr lang="ja-JP" altLang="en-US" sz="800" dirty="0">
                    <a:solidFill>
                      <a:schemeClr val="dk1"/>
                    </a:solidFill>
                  </a:rPr>
                  <a:t>走行する</a:t>
                </a:r>
                <a:endParaRPr lang="en-US" altLang="ja-JP" sz="800" dirty="0">
                  <a:solidFill>
                    <a:schemeClr val="dk1"/>
                  </a:solidFill>
                </a:endParaRPr>
              </a:p>
            </p:txBody>
          </p:sp>
          <p:sp>
            <p:nvSpPr>
              <p:cNvPr id="415" name="ホームベース 414"/>
              <p:cNvSpPr/>
              <p:nvPr/>
            </p:nvSpPr>
            <p:spPr>
              <a:xfrm>
                <a:off x="137265" y="7292615"/>
                <a:ext cx="880243" cy="269999"/>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lang="en-US" altLang="ja-JP" sz="800" dirty="0">
                    <a:solidFill>
                      <a:schemeClr val="tx1"/>
                    </a:solidFill>
                    <a:latin typeface="+mn-ea"/>
                  </a:rPr>
                  <a:t>p3.</a:t>
                </a:r>
                <a:r>
                  <a:rPr lang="ja-JP" altLang="en-US" sz="800" dirty="0">
                    <a:solidFill>
                      <a:schemeClr val="tx1"/>
                    </a:solidFill>
                    <a:latin typeface="+mn-ea"/>
                  </a:rPr>
                  <a:t>アーム角度</a:t>
                </a:r>
                <a:endParaRPr lang="en-US" altLang="ja-JP" sz="800" dirty="0">
                  <a:solidFill>
                    <a:schemeClr val="tx1"/>
                  </a:solidFill>
                  <a:latin typeface="+mn-ea"/>
                </a:endParaRPr>
              </a:p>
              <a:p>
                <a:pPr algn="ctr"/>
                <a:r>
                  <a:rPr kumimoji="1" lang="ja-JP" altLang="en-US" sz="800" dirty="0">
                    <a:solidFill>
                      <a:schemeClr val="tx1"/>
                    </a:solidFill>
                    <a:latin typeface="+mn-ea"/>
                  </a:rPr>
                  <a:t>調節</a:t>
                </a:r>
              </a:p>
            </p:txBody>
          </p:sp>
          <p:sp>
            <p:nvSpPr>
              <p:cNvPr id="416" name="ホームベース 415"/>
              <p:cNvSpPr/>
              <p:nvPr/>
            </p:nvSpPr>
            <p:spPr>
              <a:xfrm>
                <a:off x="3911498" y="7292615"/>
                <a:ext cx="653301" cy="227676"/>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p3.</a:t>
                </a:r>
                <a:r>
                  <a:rPr lang="ja-JP" altLang="en-US" sz="800" dirty="0">
                    <a:solidFill>
                      <a:schemeClr val="tx1"/>
                    </a:solidFill>
                    <a:latin typeface="+mn-ea"/>
                  </a:rPr>
                  <a:t>格子走行</a:t>
                </a:r>
                <a:endParaRPr kumimoji="1" lang="ja-JP" altLang="en-US" sz="800" dirty="0">
                  <a:solidFill>
                    <a:schemeClr val="tx1"/>
                  </a:solidFill>
                  <a:latin typeface="+mn-ea"/>
                </a:endParaRPr>
              </a:p>
            </p:txBody>
          </p:sp>
          <p:sp>
            <p:nvSpPr>
              <p:cNvPr id="417" name="ホームベース 416"/>
              <p:cNvSpPr/>
              <p:nvPr/>
            </p:nvSpPr>
            <p:spPr>
              <a:xfrm>
                <a:off x="1090866" y="7292615"/>
                <a:ext cx="834247" cy="293977"/>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p3.</a:t>
                </a:r>
                <a:r>
                  <a:rPr kumimoji="1" lang="ja-JP" altLang="en-US" sz="800" dirty="0">
                    <a:solidFill>
                      <a:schemeClr val="tx1"/>
                    </a:solidFill>
                    <a:latin typeface="+mn-ea"/>
                  </a:rPr>
                  <a:t>ブロック</a:t>
                </a:r>
                <a:endParaRPr kumimoji="1" lang="en-US" altLang="ja-JP" sz="800" dirty="0">
                  <a:solidFill>
                    <a:schemeClr val="tx1"/>
                  </a:solidFill>
                  <a:latin typeface="+mn-ea"/>
                </a:endParaRPr>
              </a:p>
              <a:p>
                <a:pPr algn="ctr"/>
                <a:r>
                  <a:rPr kumimoji="1" lang="ja-JP" altLang="en-US" sz="800" dirty="0">
                    <a:solidFill>
                      <a:schemeClr val="tx1"/>
                    </a:solidFill>
                    <a:latin typeface="+mn-ea"/>
                  </a:rPr>
                  <a:t>色識別</a:t>
                </a:r>
              </a:p>
            </p:txBody>
          </p:sp>
          <p:sp>
            <p:nvSpPr>
              <p:cNvPr id="418" name="ホームベース 417"/>
              <p:cNvSpPr/>
              <p:nvPr/>
            </p:nvSpPr>
            <p:spPr>
              <a:xfrm>
                <a:off x="4641639" y="7261879"/>
                <a:ext cx="947386" cy="399046"/>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p2.</a:t>
                </a:r>
                <a:r>
                  <a:rPr kumimoji="1" lang="ja-JP" altLang="en-US" sz="800" dirty="0">
                    <a:solidFill>
                      <a:schemeClr val="tx1"/>
                    </a:solidFill>
                    <a:latin typeface="+mn-ea"/>
                  </a:rPr>
                  <a:t>　ブロック運搬時の終了座標決定</a:t>
                </a:r>
              </a:p>
            </p:txBody>
          </p:sp>
          <p:sp>
            <p:nvSpPr>
              <p:cNvPr id="419" name="ホームベース 418"/>
              <p:cNvSpPr/>
              <p:nvPr/>
            </p:nvSpPr>
            <p:spPr>
              <a:xfrm>
                <a:off x="5661593" y="7292615"/>
                <a:ext cx="946147" cy="254402"/>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p3.</a:t>
                </a:r>
                <a:r>
                  <a:rPr kumimoji="1" lang="ja-JP" altLang="en-US" sz="800" dirty="0">
                    <a:solidFill>
                      <a:schemeClr val="tx1"/>
                    </a:solidFill>
                    <a:latin typeface="+mn-ea"/>
                  </a:rPr>
                  <a:t>ブロック所持旋回</a:t>
                </a:r>
              </a:p>
            </p:txBody>
          </p:sp>
          <p:sp>
            <p:nvSpPr>
              <p:cNvPr id="420" name="ホームベース 419"/>
              <p:cNvSpPr/>
              <p:nvPr/>
            </p:nvSpPr>
            <p:spPr>
              <a:xfrm>
                <a:off x="6748081" y="7292615"/>
                <a:ext cx="823838" cy="370852"/>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a:t>
                </a:r>
                <a:r>
                  <a:rPr kumimoji="1" lang="ja-JP" altLang="en-US" sz="800" dirty="0">
                    <a:solidFill>
                      <a:schemeClr val="tx1"/>
                    </a:solidFill>
                    <a:latin typeface="+mn-ea"/>
                  </a:rPr>
                  <a:t>２</a:t>
                </a:r>
                <a:r>
                  <a:rPr kumimoji="1" lang="en-US" altLang="ja-JP" sz="800" dirty="0">
                    <a:solidFill>
                      <a:schemeClr val="tx1"/>
                    </a:solidFill>
                    <a:latin typeface="+mn-ea"/>
                  </a:rPr>
                  <a:t>.</a:t>
                </a:r>
                <a:r>
                  <a:rPr kumimoji="1" lang="ja-JP" altLang="en-US" sz="800" dirty="0">
                    <a:solidFill>
                      <a:schemeClr val="tx1"/>
                    </a:solidFill>
                    <a:latin typeface="+mn-ea"/>
                  </a:rPr>
                  <a:t>　移動ルート優先度の決定</a:t>
                </a:r>
              </a:p>
            </p:txBody>
          </p:sp>
          <p:sp>
            <p:nvSpPr>
              <p:cNvPr id="421" name="ホームベース 420"/>
              <p:cNvSpPr/>
              <p:nvPr/>
            </p:nvSpPr>
            <p:spPr>
              <a:xfrm>
                <a:off x="2957849" y="7309608"/>
                <a:ext cx="849589" cy="218996"/>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p2.</a:t>
                </a:r>
                <a:r>
                  <a:rPr kumimoji="1" lang="ja-JP" altLang="en-US" sz="800" dirty="0">
                    <a:solidFill>
                      <a:schemeClr val="tx1"/>
                    </a:solidFill>
                    <a:latin typeface="+mn-ea"/>
                  </a:rPr>
                  <a:t>ルート探索</a:t>
                </a:r>
              </a:p>
            </p:txBody>
          </p:sp>
          <p:sp>
            <p:nvSpPr>
              <p:cNvPr id="422" name="ホームベース 421"/>
              <p:cNvSpPr/>
              <p:nvPr/>
            </p:nvSpPr>
            <p:spPr>
              <a:xfrm>
                <a:off x="8615620" y="7292616"/>
                <a:ext cx="1092821" cy="254402"/>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p2.</a:t>
                </a:r>
                <a:r>
                  <a:rPr kumimoji="1" lang="ja-JP" altLang="en-US" sz="800" dirty="0">
                    <a:solidFill>
                      <a:schemeClr val="tx1"/>
                    </a:solidFill>
                    <a:latin typeface="+mn-ea"/>
                  </a:rPr>
                  <a:t>　最寄りブロック判定</a:t>
                </a:r>
              </a:p>
            </p:txBody>
          </p:sp>
          <p:sp>
            <p:nvSpPr>
              <p:cNvPr id="432" name="ホームベース 431"/>
              <p:cNvSpPr/>
              <p:nvPr/>
            </p:nvSpPr>
            <p:spPr>
              <a:xfrm>
                <a:off x="7692128" y="7292615"/>
                <a:ext cx="852106" cy="250795"/>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a:t>
                </a:r>
                <a:r>
                  <a:rPr kumimoji="1" lang="ja-JP" altLang="en-US" sz="800" dirty="0">
                    <a:solidFill>
                      <a:schemeClr val="tx1"/>
                    </a:solidFill>
                    <a:latin typeface="+mn-ea"/>
                  </a:rPr>
                  <a:t>２</a:t>
                </a:r>
                <a:r>
                  <a:rPr kumimoji="1" lang="en-US" altLang="ja-JP" sz="800" dirty="0">
                    <a:solidFill>
                      <a:schemeClr val="tx1"/>
                    </a:solidFill>
                    <a:latin typeface="+mn-ea"/>
                  </a:rPr>
                  <a:t>.</a:t>
                </a:r>
                <a:r>
                  <a:rPr kumimoji="1" lang="ja-JP" altLang="en-US" sz="800" dirty="0">
                    <a:solidFill>
                      <a:schemeClr val="tx1"/>
                    </a:solidFill>
                    <a:latin typeface="+mn-ea"/>
                  </a:rPr>
                  <a:t>　ルートの探索</a:t>
                </a:r>
              </a:p>
            </p:txBody>
          </p:sp>
          <p:sp>
            <p:nvSpPr>
              <p:cNvPr id="434" name="フリーフォーム 433"/>
              <p:cNvSpPr/>
              <p:nvPr/>
            </p:nvSpPr>
            <p:spPr>
              <a:xfrm rot="17158587" flipV="1">
                <a:off x="6448078" y="5966022"/>
                <a:ext cx="497015" cy="45719"/>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フリーフォーム 443"/>
              <p:cNvSpPr/>
              <p:nvPr/>
            </p:nvSpPr>
            <p:spPr>
              <a:xfrm rot="13419244" flipV="1">
                <a:off x="5211124" y="6458800"/>
                <a:ext cx="946725"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2" name="円/楕円 471"/>
              <p:cNvSpPr/>
              <p:nvPr/>
            </p:nvSpPr>
            <p:spPr>
              <a:xfrm>
                <a:off x="6369568" y="5484836"/>
                <a:ext cx="1318618" cy="288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素早く</a:t>
                </a:r>
                <a:endParaRPr lang="en-US" altLang="ja-JP" sz="900" dirty="0">
                  <a:solidFill>
                    <a:schemeClr val="tx1"/>
                  </a:solidFill>
                </a:endParaRPr>
              </a:p>
              <a:p>
                <a:pPr algn="ctr"/>
                <a:r>
                  <a:rPr lang="ja-JP" altLang="en-US" sz="900" dirty="0">
                    <a:solidFill>
                      <a:schemeClr val="tx1"/>
                    </a:solidFill>
                  </a:rPr>
                  <a:t>ブロックを並べる</a:t>
                </a:r>
                <a:endParaRPr lang="en-US" altLang="ja-JP" sz="900" dirty="0">
                  <a:solidFill>
                    <a:schemeClr val="tx1"/>
                  </a:solidFill>
                </a:endParaRPr>
              </a:p>
            </p:txBody>
          </p:sp>
          <p:sp>
            <p:nvSpPr>
              <p:cNvPr id="473" name="円/楕円 472"/>
              <p:cNvSpPr/>
              <p:nvPr/>
            </p:nvSpPr>
            <p:spPr>
              <a:xfrm>
                <a:off x="3603785" y="5258211"/>
                <a:ext cx="2090384" cy="32596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素早く正確に</a:t>
                </a:r>
                <a:endParaRPr lang="en-US" altLang="ja-JP" sz="900" dirty="0">
                  <a:solidFill>
                    <a:schemeClr val="tx1"/>
                  </a:solidFill>
                </a:endParaRPr>
              </a:p>
              <a:p>
                <a:pPr algn="ctr"/>
                <a:r>
                  <a:rPr lang="ja-JP" altLang="en-US" sz="900" dirty="0">
                    <a:solidFill>
                      <a:schemeClr val="tx1"/>
                    </a:solidFill>
                  </a:rPr>
                  <a:t>ブロックを並べる</a:t>
                </a:r>
                <a:endParaRPr lang="en-US" altLang="ja-JP" sz="900" dirty="0">
                  <a:solidFill>
                    <a:schemeClr val="tx1"/>
                  </a:solidFill>
                </a:endParaRPr>
              </a:p>
            </p:txBody>
          </p:sp>
          <p:sp>
            <p:nvSpPr>
              <p:cNvPr id="474" name="円/楕円 473"/>
              <p:cNvSpPr/>
              <p:nvPr/>
            </p:nvSpPr>
            <p:spPr>
              <a:xfrm>
                <a:off x="1727510" y="5522301"/>
                <a:ext cx="1400848" cy="288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正確に</a:t>
                </a:r>
                <a:endParaRPr lang="en-US" altLang="ja-JP" sz="900" dirty="0">
                  <a:solidFill>
                    <a:schemeClr val="tx1"/>
                  </a:solidFill>
                </a:endParaRPr>
              </a:p>
              <a:p>
                <a:pPr algn="ctr"/>
                <a:r>
                  <a:rPr lang="ja-JP" altLang="en-US" sz="900" dirty="0">
                    <a:solidFill>
                      <a:schemeClr val="tx1"/>
                    </a:solidFill>
                  </a:rPr>
                  <a:t>ブロックを並べる</a:t>
                </a:r>
                <a:endParaRPr lang="en-US" altLang="ja-JP" sz="900" dirty="0">
                  <a:solidFill>
                    <a:schemeClr val="tx1"/>
                  </a:solidFill>
                </a:endParaRPr>
              </a:p>
            </p:txBody>
          </p:sp>
          <p:sp>
            <p:nvSpPr>
              <p:cNvPr id="475" name="ブローチ 474"/>
              <p:cNvSpPr/>
              <p:nvPr/>
            </p:nvSpPr>
            <p:spPr>
              <a:xfrm>
                <a:off x="3590056" y="6209637"/>
                <a:ext cx="1392183" cy="327600"/>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ブロック配置場所まで</a:t>
                </a:r>
                <a:endParaRPr lang="en-US" altLang="ja-JP" sz="900" dirty="0">
                  <a:solidFill>
                    <a:schemeClr val="tx1"/>
                  </a:solidFill>
                </a:endParaRPr>
              </a:p>
              <a:p>
                <a:pPr algn="ctr"/>
                <a:r>
                  <a:rPr lang="ja-JP" altLang="en-US" sz="900" dirty="0">
                    <a:solidFill>
                      <a:schemeClr val="tx1"/>
                    </a:solidFill>
                  </a:rPr>
                  <a:t>運搬する</a:t>
                </a:r>
              </a:p>
            </p:txBody>
          </p:sp>
          <p:sp>
            <p:nvSpPr>
              <p:cNvPr id="476" name="ブローチ 475"/>
              <p:cNvSpPr/>
              <p:nvPr/>
            </p:nvSpPr>
            <p:spPr>
              <a:xfrm>
                <a:off x="2073308" y="6218989"/>
                <a:ext cx="1099566" cy="327600"/>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ブロックまで移動する</a:t>
                </a:r>
              </a:p>
            </p:txBody>
          </p:sp>
          <p:sp>
            <p:nvSpPr>
              <p:cNvPr id="478" name="ブローチ 477"/>
              <p:cNvSpPr/>
              <p:nvPr/>
            </p:nvSpPr>
            <p:spPr>
              <a:xfrm>
                <a:off x="443307" y="6206526"/>
                <a:ext cx="1017165" cy="327600"/>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確実にブロックの</a:t>
                </a:r>
                <a:endParaRPr lang="en-US" altLang="ja-JP" sz="900" dirty="0">
                  <a:solidFill>
                    <a:schemeClr val="tx1"/>
                  </a:solidFill>
                </a:endParaRPr>
              </a:p>
              <a:p>
                <a:pPr algn="ctr"/>
                <a:r>
                  <a:rPr lang="ja-JP" altLang="en-US" sz="900" dirty="0">
                    <a:solidFill>
                      <a:schemeClr val="tx1"/>
                    </a:solidFill>
                  </a:rPr>
                  <a:t>色を認識する</a:t>
                </a:r>
              </a:p>
            </p:txBody>
          </p:sp>
          <p:sp>
            <p:nvSpPr>
              <p:cNvPr id="482" name="ブローチ 481"/>
              <p:cNvSpPr/>
              <p:nvPr/>
            </p:nvSpPr>
            <p:spPr>
              <a:xfrm>
                <a:off x="8471589" y="6215377"/>
                <a:ext cx="967793" cy="327600"/>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最寄りブロック</a:t>
                </a:r>
                <a:endParaRPr lang="en-US" altLang="ja-JP" sz="900" dirty="0">
                  <a:solidFill>
                    <a:schemeClr val="tx1"/>
                  </a:solidFill>
                </a:endParaRPr>
              </a:p>
              <a:p>
                <a:pPr algn="ctr"/>
                <a:r>
                  <a:rPr lang="ja-JP" altLang="en-US" sz="900" dirty="0">
                    <a:solidFill>
                      <a:schemeClr val="tx1"/>
                    </a:solidFill>
                  </a:rPr>
                  <a:t>から並べる</a:t>
                </a:r>
              </a:p>
            </p:txBody>
          </p:sp>
          <p:sp>
            <p:nvSpPr>
              <p:cNvPr id="483" name="ブローチ 482"/>
              <p:cNvSpPr/>
              <p:nvPr/>
            </p:nvSpPr>
            <p:spPr>
              <a:xfrm>
                <a:off x="7402208" y="6225476"/>
                <a:ext cx="934467" cy="327600"/>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走行距離を</a:t>
                </a:r>
                <a:endParaRPr lang="en-US" altLang="ja-JP" sz="900" dirty="0">
                  <a:solidFill>
                    <a:schemeClr val="tx1"/>
                  </a:solidFill>
                </a:endParaRPr>
              </a:p>
              <a:p>
                <a:pPr algn="ctr"/>
                <a:r>
                  <a:rPr lang="ja-JP" altLang="en-US" sz="900" dirty="0">
                    <a:solidFill>
                      <a:schemeClr val="tx1"/>
                    </a:solidFill>
                  </a:rPr>
                  <a:t>短くする</a:t>
                </a:r>
              </a:p>
            </p:txBody>
          </p:sp>
          <p:sp>
            <p:nvSpPr>
              <p:cNvPr id="484" name="星 10 483"/>
              <p:cNvSpPr/>
              <p:nvPr/>
            </p:nvSpPr>
            <p:spPr>
              <a:xfrm>
                <a:off x="5847503" y="6072225"/>
                <a:ext cx="1253019" cy="452486"/>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曲がるときに時間がかかる</a:t>
                </a:r>
                <a:endParaRPr lang="en-US" altLang="ja-JP" sz="900" dirty="0">
                  <a:solidFill>
                    <a:schemeClr val="tx1"/>
                  </a:solidFill>
                </a:endParaRPr>
              </a:p>
            </p:txBody>
          </p:sp>
          <p:sp>
            <p:nvSpPr>
              <p:cNvPr id="485" name="星 10 484"/>
              <p:cNvSpPr/>
              <p:nvPr/>
            </p:nvSpPr>
            <p:spPr>
              <a:xfrm>
                <a:off x="4576305" y="5718749"/>
                <a:ext cx="1343252" cy="439631"/>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運搬中にブロックが</a:t>
                </a:r>
                <a:endParaRPr lang="en-US" altLang="ja-JP" sz="900" dirty="0">
                  <a:solidFill>
                    <a:schemeClr val="tx1"/>
                  </a:solidFill>
                </a:endParaRPr>
              </a:p>
              <a:p>
                <a:pPr algn="ctr"/>
                <a:r>
                  <a:rPr lang="ja-JP" altLang="en-US" sz="900" dirty="0">
                    <a:solidFill>
                      <a:schemeClr val="tx1"/>
                    </a:solidFill>
                  </a:rPr>
                  <a:t>アームから外れる</a:t>
                </a:r>
                <a:endParaRPr lang="en-US" altLang="ja-JP" sz="900" dirty="0">
                  <a:solidFill>
                    <a:schemeClr val="tx1"/>
                  </a:solidFill>
                </a:endParaRPr>
              </a:p>
            </p:txBody>
          </p:sp>
          <p:sp>
            <p:nvSpPr>
              <p:cNvPr id="486" name="フローチャート: データ 485"/>
              <p:cNvSpPr/>
              <p:nvPr/>
            </p:nvSpPr>
            <p:spPr>
              <a:xfrm>
                <a:off x="6583716" y="6812763"/>
                <a:ext cx="1130572" cy="439299"/>
              </a:xfrm>
              <a:prstGeom prst="flowChartInputOutput">
                <a:avLst/>
              </a:prstGeom>
              <a:no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t>曲がる回数を減らす</a:t>
                </a:r>
                <a:endParaRPr lang="en-US" altLang="ja-JP" sz="800" dirty="0"/>
              </a:p>
            </p:txBody>
          </p:sp>
          <p:sp>
            <p:nvSpPr>
              <p:cNvPr id="487" name="フローチャート: データ 486"/>
              <p:cNvSpPr/>
              <p:nvPr/>
            </p:nvSpPr>
            <p:spPr>
              <a:xfrm>
                <a:off x="5710729" y="6812763"/>
                <a:ext cx="1058589" cy="441625"/>
              </a:xfrm>
              <a:prstGeom prst="flowChartInputOutput">
                <a:avLst/>
              </a:prstGeom>
              <a:no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t>アームからブロックが外れないようにする</a:t>
                </a:r>
                <a:endParaRPr lang="en-US" altLang="ja-JP" sz="800" dirty="0"/>
              </a:p>
            </p:txBody>
          </p:sp>
          <p:cxnSp>
            <p:nvCxnSpPr>
              <p:cNvPr id="488" name="直線矢印コネクタ 487"/>
              <p:cNvCxnSpPr/>
              <p:nvPr/>
            </p:nvCxnSpPr>
            <p:spPr>
              <a:xfrm flipH="1" flipV="1">
                <a:off x="2504633" y="5783142"/>
                <a:ext cx="3881" cy="43584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89" name="フリーフォーム 488"/>
              <p:cNvSpPr/>
              <p:nvPr/>
            </p:nvSpPr>
            <p:spPr>
              <a:xfrm rot="11460500">
                <a:off x="3096512" y="5813510"/>
                <a:ext cx="1511637" cy="45719"/>
              </a:xfrm>
              <a:custGeom>
                <a:avLst/>
                <a:gdLst>
                  <a:gd name="connsiteX0" fmla="*/ 0 w 7916449"/>
                  <a:gd name="connsiteY0" fmla="*/ 739035 h 814192"/>
                  <a:gd name="connsiteX1" fmla="*/ 626301 w 7916449"/>
                  <a:gd name="connsiteY1" fmla="*/ 75156 h 814192"/>
                  <a:gd name="connsiteX2" fmla="*/ 1377863 w 7916449"/>
                  <a:gd name="connsiteY2" fmla="*/ 801666 h 814192"/>
                  <a:gd name="connsiteX3" fmla="*/ 2167003 w 7916449"/>
                  <a:gd name="connsiteY3" fmla="*/ 0 h 814192"/>
                  <a:gd name="connsiteX4" fmla="*/ 2868460 w 7916449"/>
                  <a:gd name="connsiteY4" fmla="*/ 814192 h 814192"/>
                  <a:gd name="connsiteX5" fmla="*/ 3607496 w 7916449"/>
                  <a:gd name="connsiteY5" fmla="*/ 50104 h 814192"/>
                  <a:gd name="connsiteX6" fmla="*/ 4308953 w 7916449"/>
                  <a:gd name="connsiteY6" fmla="*/ 789140 h 814192"/>
                  <a:gd name="connsiteX7" fmla="*/ 5035463 w 7916449"/>
                  <a:gd name="connsiteY7" fmla="*/ 25052 h 814192"/>
                  <a:gd name="connsiteX8" fmla="*/ 5686816 w 7916449"/>
                  <a:gd name="connsiteY8" fmla="*/ 764088 h 814192"/>
                  <a:gd name="connsiteX9" fmla="*/ 6475956 w 7916449"/>
                  <a:gd name="connsiteY9" fmla="*/ 137786 h 814192"/>
                  <a:gd name="connsiteX10" fmla="*/ 7214992 w 7916449"/>
                  <a:gd name="connsiteY10" fmla="*/ 814192 h 814192"/>
                  <a:gd name="connsiteX11" fmla="*/ 7916449 w 7916449"/>
                  <a:gd name="connsiteY11" fmla="*/ 789140 h 8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6449" h="814192">
                    <a:moveTo>
                      <a:pt x="0" y="739035"/>
                    </a:moveTo>
                    <a:lnTo>
                      <a:pt x="626301" y="75156"/>
                    </a:lnTo>
                    <a:lnTo>
                      <a:pt x="1377863" y="801666"/>
                    </a:lnTo>
                    <a:lnTo>
                      <a:pt x="2167003" y="0"/>
                    </a:lnTo>
                    <a:lnTo>
                      <a:pt x="2868460" y="814192"/>
                    </a:lnTo>
                    <a:lnTo>
                      <a:pt x="3607496" y="50104"/>
                    </a:lnTo>
                    <a:lnTo>
                      <a:pt x="4308953" y="789140"/>
                    </a:lnTo>
                    <a:lnTo>
                      <a:pt x="5035463" y="25052"/>
                    </a:lnTo>
                    <a:lnTo>
                      <a:pt x="5686816" y="764088"/>
                    </a:lnTo>
                    <a:lnTo>
                      <a:pt x="6475956" y="137786"/>
                    </a:lnTo>
                    <a:lnTo>
                      <a:pt x="7214992" y="814192"/>
                    </a:lnTo>
                    <a:lnTo>
                      <a:pt x="7916449" y="789140"/>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0" name="正方形/長方形 489"/>
              <p:cNvSpPr/>
              <p:nvPr/>
            </p:nvSpPr>
            <p:spPr>
              <a:xfrm>
                <a:off x="1957808" y="6812764"/>
                <a:ext cx="876775" cy="432000"/>
              </a:xfrm>
              <a:prstGeom prst="rect">
                <a:avLst/>
              </a:prstGeom>
              <a:solidFill>
                <a:schemeClr val="bg1"/>
              </a:solid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t>並び終えていない</a:t>
                </a:r>
                <a:endParaRPr lang="en-US" altLang="ja-JP" sz="800" dirty="0"/>
              </a:p>
              <a:p>
                <a:pPr algn="ctr"/>
                <a:r>
                  <a:rPr lang="ja-JP" altLang="en-US" sz="800" dirty="0">
                    <a:solidFill>
                      <a:schemeClr val="dk1"/>
                    </a:solidFill>
                  </a:rPr>
                  <a:t>ブロックを選択</a:t>
                </a:r>
                <a:r>
                  <a:rPr lang="ja-JP" altLang="en-US" sz="800" dirty="0"/>
                  <a:t>する</a:t>
                </a:r>
                <a:endParaRPr lang="en-US" altLang="ja-JP" sz="800" dirty="0">
                  <a:solidFill>
                    <a:schemeClr val="dk1"/>
                  </a:solidFill>
                </a:endParaRPr>
              </a:p>
            </p:txBody>
          </p:sp>
          <p:sp>
            <p:nvSpPr>
              <p:cNvPr id="491" name="ホームベース 490"/>
              <p:cNvSpPr/>
              <p:nvPr/>
            </p:nvSpPr>
            <p:spPr>
              <a:xfrm>
                <a:off x="1948489" y="7292615"/>
                <a:ext cx="962332" cy="283596"/>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lang="en-US" altLang="ja-JP" sz="800" dirty="0">
                    <a:solidFill>
                      <a:schemeClr val="tx1"/>
                    </a:solidFill>
                    <a:latin typeface="+mn-ea"/>
                  </a:rPr>
                  <a:t>p2</a:t>
                </a:r>
                <a:r>
                  <a:rPr kumimoji="1" lang="en-US" altLang="ja-JP" sz="800" dirty="0">
                    <a:solidFill>
                      <a:schemeClr val="tx1"/>
                    </a:solidFill>
                    <a:latin typeface="+mn-ea"/>
                  </a:rPr>
                  <a:t>.</a:t>
                </a:r>
                <a:r>
                  <a:rPr kumimoji="1" lang="ja-JP" altLang="en-US" sz="800" dirty="0">
                    <a:solidFill>
                      <a:schemeClr val="tx1"/>
                    </a:solidFill>
                    <a:latin typeface="+mn-ea"/>
                  </a:rPr>
                  <a:t>　</a:t>
                </a:r>
                <a:r>
                  <a:rPr lang="ja-JP" altLang="en-US" sz="800" dirty="0">
                    <a:solidFill>
                      <a:schemeClr val="tx1"/>
                    </a:solidFill>
                    <a:latin typeface="+mn-ea"/>
                  </a:rPr>
                  <a:t>最寄りブロック判定</a:t>
                </a:r>
                <a:endParaRPr kumimoji="1" lang="ja-JP" altLang="en-US" sz="800" dirty="0">
                  <a:solidFill>
                    <a:schemeClr val="tx1"/>
                  </a:solidFill>
                  <a:latin typeface="+mn-ea"/>
                </a:endParaRPr>
              </a:p>
            </p:txBody>
          </p:sp>
          <p:sp>
            <p:nvSpPr>
              <p:cNvPr id="492" name="フリーフォーム 491"/>
              <p:cNvSpPr/>
              <p:nvPr/>
            </p:nvSpPr>
            <p:spPr>
              <a:xfrm rot="16200000">
                <a:off x="6711572" y="6608290"/>
                <a:ext cx="331613"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3" name="直線矢印コネクタ 492"/>
              <p:cNvCxnSpPr/>
              <p:nvPr/>
            </p:nvCxnSpPr>
            <p:spPr>
              <a:xfrm flipH="1">
                <a:off x="652306" y="6538557"/>
                <a:ext cx="4007" cy="286409"/>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494" name="直線矢印コネクタ 493"/>
              <p:cNvCxnSpPr/>
              <p:nvPr/>
            </p:nvCxnSpPr>
            <p:spPr>
              <a:xfrm flipH="1">
                <a:off x="1255302" y="6548687"/>
                <a:ext cx="9894" cy="264076"/>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495" name="直線矢印コネクタ 494"/>
              <p:cNvCxnSpPr/>
              <p:nvPr/>
            </p:nvCxnSpPr>
            <p:spPr>
              <a:xfrm flipH="1">
                <a:off x="2345089" y="6553076"/>
                <a:ext cx="13646" cy="272708"/>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496" name="直線矢印コネクタ 495"/>
              <p:cNvCxnSpPr/>
              <p:nvPr/>
            </p:nvCxnSpPr>
            <p:spPr>
              <a:xfrm flipH="1">
                <a:off x="3048277" y="6566011"/>
                <a:ext cx="8667" cy="252985"/>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497" name="直線矢印コネクタ 496"/>
              <p:cNvCxnSpPr/>
              <p:nvPr/>
            </p:nvCxnSpPr>
            <p:spPr>
              <a:xfrm flipH="1">
                <a:off x="4355342" y="6534126"/>
                <a:ext cx="6922" cy="301073"/>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498" name="直線矢印コネクタ 497"/>
              <p:cNvCxnSpPr>
                <a:stCxn id="476" idx="3"/>
              </p:cNvCxnSpPr>
              <p:nvPr/>
            </p:nvCxnSpPr>
            <p:spPr>
              <a:xfrm>
                <a:off x="3172874" y="6382789"/>
                <a:ext cx="970026" cy="420623"/>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499" name="直線矢印コネクタ 498"/>
              <p:cNvCxnSpPr/>
              <p:nvPr/>
            </p:nvCxnSpPr>
            <p:spPr>
              <a:xfrm flipH="1">
                <a:off x="4843748" y="6537025"/>
                <a:ext cx="8888" cy="286425"/>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500" name="直線矢印コネクタ 499"/>
              <p:cNvCxnSpPr/>
              <p:nvPr/>
            </p:nvCxnSpPr>
            <p:spPr>
              <a:xfrm flipH="1">
                <a:off x="8076865" y="6553291"/>
                <a:ext cx="6922" cy="301073"/>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501" name="直線矢印コネクタ 500"/>
              <p:cNvCxnSpPr/>
              <p:nvPr/>
            </p:nvCxnSpPr>
            <p:spPr>
              <a:xfrm flipH="1">
                <a:off x="9048412" y="6531224"/>
                <a:ext cx="6922" cy="301073"/>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502" name="直線矢印コネクタ 501"/>
              <p:cNvCxnSpPr/>
              <p:nvPr/>
            </p:nvCxnSpPr>
            <p:spPr>
              <a:xfrm flipH="1">
                <a:off x="3458494" y="6546022"/>
                <a:ext cx="307957" cy="278944"/>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grpSp>
        <p:sp>
          <p:nvSpPr>
            <p:cNvPr id="18" name="正方形/長方形 17"/>
            <p:cNvSpPr/>
            <p:nvPr/>
          </p:nvSpPr>
          <p:spPr>
            <a:xfrm>
              <a:off x="160794" y="3007608"/>
              <a:ext cx="9702941" cy="2511695"/>
            </a:xfrm>
            <a:prstGeom prst="rect">
              <a:avLst/>
            </a:prstGeom>
            <a:no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正方形/長方形 40"/>
          <p:cNvSpPr/>
          <p:nvPr/>
        </p:nvSpPr>
        <p:spPr>
          <a:xfrm>
            <a:off x="12048031" y="1036840"/>
            <a:ext cx="1454438" cy="2086092"/>
          </a:xfrm>
          <a:prstGeom prst="rect">
            <a:avLst/>
          </a:prstGeom>
          <a:no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6176501" y="1036839"/>
            <a:ext cx="5793074" cy="1855900"/>
          </a:xfrm>
          <a:prstGeom prst="rect">
            <a:avLst/>
          </a:prstGeom>
          <a:no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86037" y="7629539"/>
            <a:ext cx="6143649" cy="1914510"/>
            <a:chOff x="86037" y="7687595"/>
            <a:chExt cx="6143649" cy="1914510"/>
          </a:xfrm>
        </p:grpSpPr>
        <p:grpSp>
          <p:nvGrpSpPr>
            <p:cNvPr id="598" name="グループ化 597"/>
            <p:cNvGrpSpPr/>
            <p:nvPr/>
          </p:nvGrpSpPr>
          <p:grpSpPr>
            <a:xfrm>
              <a:off x="100132" y="7687595"/>
              <a:ext cx="6115315" cy="1848114"/>
              <a:chOff x="5962679" y="1075868"/>
              <a:chExt cx="6115315" cy="1848114"/>
            </a:xfrm>
          </p:grpSpPr>
          <p:sp>
            <p:nvSpPr>
              <p:cNvPr id="599" name="テキスト ボックス 598"/>
              <p:cNvSpPr txBox="1"/>
              <p:nvPr/>
            </p:nvSpPr>
            <p:spPr>
              <a:xfrm>
                <a:off x="5962679" y="1075868"/>
                <a:ext cx="1418978" cy="307777"/>
              </a:xfrm>
              <a:prstGeom prst="rect">
                <a:avLst/>
              </a:prstGeom>
              <a:noFill/>
            </p:spPr>
            <p:txBody>
              <a:bodyPr wrap="none" rtlCol="0">
                <a:spAutoFit/>
              </a:bodyPr>
              <a:lstStyle/>
              <a:p>
                <a:r>
                  <a:rPr lang="ja-JP" altLang="en-US" sz="1400" b="1" dirty="0"/>
                  <a:t>「リタイアしない」</a:t>
                </a:r>
                <a:endParaRPr lang="en-US" altLang="ja-JP" sz="1400" b="1" dirty="0"/>
              </a:p>
            </p:txBody>
          </p:sp>
          <p:sp>
            <p:nvSpPr>
              <p:cNvPr id="600" name="円/楕円 599"/>
              <p:cNvSpPr/>
              <p:nvPr/>
            </p:nvSpPr>
            <p:spPr>
              <a:xfrm>
                <a:off x="9497641" y="1279005"/>
                <a:ext cx="1969329" cy="32596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ライントレースで</a:t>
                </a:r>
                <a:endParaRPr lang="en-US" altLang="ja-JP" sz="900" dirty="0">
                  <a:solidFill>
                    <a:schemeClr val="tx1"/>
                  </a:solidFill>
                </a:endParaRPr>
              </a:p>
              <a:p>
                <a:pPr algn="ctr"/>
                <a:r>
                  <a:rPr lang="ja-JP" altLang="en-US" sz="900" dirty="0">
                    <a:solidFill>
                      <a:schemeClr val="tx1"/>
                    </a:solidFill>
                  </a:rPr>
                  <a:t>リタイアしない</a:t>
                </a:r>
                <a:endParaRPr lang="en-US" altLang="ja-JP" sz="900" dirty="0">
                  <a:solidFill>
                    <a:schemeClr val="tx1"/>
                  </a:solidFill>
                </a:endParaRPr>
              </a:p>
            </p:txBody>
          </p:sp>
          <p:sp>
            <p:nvSpPr>
              <p:cNvPr id="601" name="円/楕円 600"/>
              <p:cNvSpPr/>
              <p:nvPr/>
            </p:nvSpPr>
            <p:spPr>
              <a:xfrm>
                <a:off x="7848962" y="1144442"/>
                <a:ext cx="1565454" cy="350323"/>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リタイアしない</a:t>
                </a:r>
                <a:endParaRPr lang="en-US" altLang="ja-JP" sz="900" dirty="0">
                  <a:solidFill>
                    <a:schemeClr val="tx1"/>
                  </a:solidFill>
                </a:endParaRPr>
              </a:p>
            </p:txBody>
          </p:sp>
          <p:sp>
            <p:nvSpPr>
              <p:cNvPr id="602" name="フリーフォーム 601"/>
              <p:cNvSpPr/>
              <p:nvPr/>
            </p:nvSpPr>
            <p:spPr>
              <a:xfrm rot="17988656">
                <a:off x="6642923" y="2197986"/>
                <a:ext cx="209179"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3" name="フリーフォーム 602"/>
              <p:cNvSpPr/>
              <p:nvPr/>
            </p:nvSpPr>
            <p:spPr>
              <a:xfrm rot="16200000" flipV="1">
                <a:off x="6998256" y="1686828"/>
                <a:ext cx="194828" cy="52643"/>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4" name="ホームベース 603"/>
              <p:cNvSpPr/>
              <p:nvPr/>
            </p:nvSpPr>
            <p:spPr>
              <a:xfrm>
                <a:off x="6095663" y="2690783"/>
                <a:ext cx="742739" cy="233199"/>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a:ln>
                <a:noFill/>
              </a:ln>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p3.</a:t>
                </a:r>
                <a:r>
                  <a:rPr kumimoji="1" lang="ja-JP" altLang="en-US" sz="800" dirty="0">
                    <a:solidFill>
                      <a:schemeClr val="tx1"/>
                    </a:solidFill>
                    <a:latin typeface="+mn-ea"/>
                  </a:rPr>
                  <a:t>両車輪同期走行</a:t>
                </a:r>
              </a:p>
            </p:txBody>
          </p:sp>
          <p:sp>
            <p:nvSpPr>
              <p:cNvPr id="605" name="フローチャート: データ 604"/>
              <p:cNvSpPr/>
              <p:nvPr/>
            </p:nvSpPr>
            <p:spPr>
              <a:xfrm>
                <a:off x="6072199" y="2289785"/>
                <a:ext cx="847633" cy="370397"/>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まっすぐ進む</a:t>
                </a:r>
                <a:endParaRPr lang="en-US" altLang="ja-JP" sz="900" dirty="0">
                  <a:solidFill>
                    <a:schemeClr val="tx1"/>
                  </a:solidFill>
                </a:endParaRPr>
              </a:p>
            </p:txBody>
          </p:sp>
          <p:sp>
            <p:nvSpPr>
              <p:cNvPr id="606" name="フリーフォーム 605"/>
              <p:cNvSpPr/>
              <p:nvPr/>
            </p:nvSpPr>
            <p:spPr>
              <a:xfrm rot="13929782">
                <a:off x="11165620" y="1659250"/>
                <a:ext cx="409697" cy="93478"/>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7" name="フリーフォーム 606"/>
              <p:cNvSpPr/>
              <p:nvPr/>
            </p:nvSpPr>
            <p:spPr>
              <a:xfrm rot="17060725">
                <a:off x="10319219" y="1711472"/>
                <a:ext cx="273918" cy="45719"/>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8" name="円/楕円 607"/>
              <p:cNvSpPr/>
              <p:nvPr/>
            </p:nvSpPr>
            <p:spPr>
              <a:xfrm>
                <a:off x="6374770" y="1330658"/>
                <a:ext cx="1565454" cy="32527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ラインが無い場所で</a:t>
                </a:r>
                <a:endParaRPr lang="en-US" altLang="ja-JP" sz="900" dirty="0">
                  <a:solidFill>
                    <a:schemeClr val="tx1"/>
                  </a:solidFill>
                </a:endParaRPr>
              </a:p>
              <a:p>
                <a:pPr algn="ctr"/>
                <a:r>
                  <a:rPr lang="ja-JP" altLang="en-US" sz="900" dirty="0">
                    <a:solidFill>
                      <a:schemeClr val="tx1"/>
                    </a:solidFill>
                  </a:rPr>
                  <a:t>リタイアしない</a:t>
                </a:r>
                <a:endParaRPr lang="en-US" altLang="ja-JP" sz="900" dirty="0">
                  <a:solidFill>
                    <a:schemeClr val="tx1"/>
                  </a:solidFill>
                </a:endParaRPr>
              </a:p>
            </p:txBody>
          </p:sp>
          <p:sp>
            <p:nvSpPr>
              <p:cNvPr id="609" name="フローチャート: データ 608"/>
              <p:cNvSpPr/>
              <p:nvPr/>
            </p:nvSpPr>
            <p:spPr>
              <a:xfrm>
                <a:off x="6856046" y="2289785"/>
                <a:ext cx="952409" cy="370397"/>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方向を</a:t>
                </a:r>
                <a:endParaRPr lang="en-US" altLang="ja-JP" sz="900" dirty="0">
                  <a:solidFill>
                    <a:schemeClr val="tx1"/>
                  </a:solidFill>
                </a:endParaRPr>
              </a:p>
              <a:p>
                <a:pPr algn="ctr"/>
                <a:r>
                  <a:rPr lang="ja-JP" altLang="en-US" sz="900" dirty="0">
                    <a:solidFill>
                      <a:schemeClr val="tx1"/>
                    </a:solidFill>
                  </a:rPr>
                  <a:t>把握する</a:t>
                </a:r>
                <a:endParaRPr lang="en-US" altLang="ja-JP" sz="900" dirty="0">
                  <a:solidFill>
                    <a:schemeClr val="tx1"/>
                  </a:solidFill>
                </a:endParaRPr>
              </a:p>
            </p:txBody>
          </p:sp>
          <p:sp>
            <p:nvSpPr>
              <p:cNvPr id="610" name="ホームベース 609"/>
              <p:cNvSpPr/>
              <p:nvPr/>
            </p:nvSpPr>
            <p:spPr>
              <a:xfrm>
                <a:off x="6910411" y="2701438"/>
                <a:ext cx="742739" cy="222543"/>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a:ln>
                <a:noFill/>
              </a:ln>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p3.</a:t>
                </a:r>
                <a:r>
                  <a:rPr kumimoji="1" lang="ja-JP" altLang="en-US" sz="800" dirty="0">
                    <a:solidFill>
                      <a:schemeClr val="tx1"/>
                    </a:solidFill>
                    <a:latin typeface="+mn-ea"/>
                  </a:rPr>
                  <a:t>方向検知</a:t>
                </a:r>
              </a:p>
            </p:txBody>
          </p:sp>
          <p:sp>
            <p:nvSpPr>
              <p:cNvPr id="611" name="星 10 610"/>
              <p:cNvSpPr/>
              <p:nvPr/>
            </p:nvSpPr>
            <p:spPr>
              <a:xfrm>
                <a:off x="6434839" y="1768982"/>
                <a:ext cx="1152000" cy="396000"/>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現在地が分からなくなる</a:t>
                </a:r>
                <a:endParaRPr lang="en-US" altLang="ja-JP" sz="900" dirty="0">
                  <a:solidFill>
                    <a:schemeClr val="tx1"/>
                  </a:solidFill>
                </a:endParaRPr>
              </a:p>
            </p:txBody>
          </p:sp>
          <p:sp>
            <p:nvSpPr>
              <p:cNvPr id="612" name="フリーフォーム 611"/>
              <p:cNvSpPr/>
              <p:nvPr/>
            </p:nvSpPr>
            <p:spPr>
              <a:xfrm rot="16200000">
                <a:off x="7236614" y="2180189"/>
                <a:ext cx="161327"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3" name="フリーフォーム 612"/>
              <p:cNvSpPr/>
              <p:nvPr/>
            </p:nvSpPr>
            <p:spPr>
              <a:xfrm rot="18516085">
                <a:off x="9364558" y="1674084"/>
                <a:ext cx="411989" cy="47561"/>
              </a:xfrm>
              <a:custGeom>
                <a:avLst/>
                <a:gdLst>
                  <a:gd name="connsiteX0" fmla="*/ 0 w 7916449"/>
                  <a:gd name="connsiteY0" fmla="*/ 739035 h 814192"/>
                  <a:gd name="connsiteX1" fmla="*/ 626301 w 7916449"/>
                  <a:gd name="connsiteY1" fmla="*/ 75156 h 814192"/>
                  <a:gd name="connsiteX2" fmla="*/ 1377863 w 7916449"/>
                  <a:gd name="connsiteY2" fmla="*/ 801666 h 814192"/>
                  <a:gd name="connsiteX3" fmla="*/ 2167003 w 7916449"/>
                  <a:gd name="connsiteY3" fmla="*/ 0 h 814192"/>
                  <a:gd name="connsiteX4" fmla="*/ 2868460 w 7916449"/>
                  <a:gd name="connsiteY4" fmla="*/ 814192 h 814192"/>
                  <a:gd name="connsiteX5" fmla="*/ 3607496 w 7916449"/>
                  <a:gd name="connsiteY5" fmla="*/ 50104 h 814192"/>
                  <a:gd name="connsiteX6" fmla="*/ 4308953 w 7916449"/>
                  <a:gd name="connsiteY6" fmla="*/ 789140 h 814192"/>
                  <a:gd name="connsiteX7" fmla="*/ 5035463 w 7916449"/>
                  <a:gd name="connsiteY7" fmla="*/ 25052 h 814192"/>
                  <a:gd name="connsiteX8" fmla="*/ 5686816 w 7916449"/>
                  <a:gd name="connsiteY8" fmla="*/ 764088 h 814192"/>
                  <a:gd name="connsiteX9" fmla="*/ 6475956 w 7916449"/>
                  <a:gd name="connsiteY9" fmla="*/ 137786 h 814192"/>
                  <a:gd name="connsiteX10" fmla="*/ 7214992 w 7916449"/>
                  <a:gd name="connsiteY10" fmla="*/ 814192 h 814192"/>
                  <a:gd name="connsiteX11" fmla="*/ 7916449 w 7916449"/>
                  <a:gd name="connsiteY11" fmla="*/ 789140 h 8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6449" h="814192">
                    <a:moveTo>
                      <a:pt x="0" y="739035"/>
                    </a:moveTo>
                    <a:lnTo>
                      <a:pt x="626301" y="75156"/>
                    </a:lnTo>
                    <a:lnTo>
                      <a:pt x="1377863" y="801666"/>
                    </a:lnTo>
                    <a:lnTo>
                      <a:pt x="2167003" y="0"/>
                    </a:lnTo>
                    <a:lnTo>
                      <a:pt x="2868460" y="814192"/>
                    </a:lnTo>
                    <a:lnTo>
                      <a:pt x="3607496" y="50104"/>
                    </a:lnTo>
                    <a:lnTo>
                      <a:pt x="4308953" y="789140"/>
                    </a:lnTo>
                    <a:lnTo>
                      <a:pt x="5035463" y="25052"/>
                    </a:lnTo>
                    <a:lnTo>
                      <a:pt x="5686816" y="764088"/>
                    </a:lnTo>
                    <a:lnTo>
                      <a:pt x="6475956" y="137786"/>
                    </a:lnTo>
                    <a:lnTo>
                      <a:pt x="7214992" y="814192"/>
                    </a:lnTo>
                    <a:lnTo>
                      <a:pt x="7916449" y="789140"/>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4" name="グループ化 613"/>
              <p:cNvGrpSpPr/>
              <p:nvPr/>
            </p:nvGrpSpPr>
            <p:grpSpPr>
              <a:xfrm>
                <a:off x="8645807" y="1796714"/>
                <a:ext cx="3432187" cy="1127268"/>
                <a:chOff x="7699229" y="1748915"/>
                <a:chExt cx="3432187" cy="1127268"/>
              </a:xfrm>
            </p:grpSpPr>
            <p:sp>
              <p:nvSpPr>
                <p:cNvPr id="625" name="ホームベース 624"/>
                <p:cNvSpPr/>
                <p:nvPr/>
              </p:nvSpPr>
              <p:spPr>
                <a:xfrm>
                  <a:off x="8105171" y="2660183"/>
                  <a:ext cx="1695484" cy="216000"/>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a:ln>
                  <a:noFill/>
                </a:ln>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p3.</a:t>
                  </a:r>
                  <a:r>
                    <a:rPr kumimoji="1" lang="ja-JP" altLang="en-US" sz="800" dirty="0">
                      <a:solidFill>
                        <a:schemeClr val="tx1"/>
                      </a:solidFill>
                      <a:latin typeface="+mn-ea"/>
                    </a:rPr>
                    <a:t>ライントレース</a:t>
                  </a:r>
                </a:p>
              </p:txBody>
            </p:sp>
            <p:sp>
              <p:nvSpPr>
                <p:cNvPr id="626" name="ホームベース 625"/>
                <p:cNvSpPr/>
                <p:nvPr/>
              </p:nvSpPr>
              <p:spPr>
                <a:xfrm>
                  <a:off x="10052547" y="2660183"/>
                  <a:ext cx="936848" cy="216000"/>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a:ln>
                  <a:noFill/>
                </a:ln>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p3.</a:t>
                  </a:r>
                  <a:r>
                    <a:rPr kumimoji="1" lang="ja-JP" altLang="en-US" sz="800" dirty="0">
                      <a:solidFill>
                        <a:schemeClr val="tx1"/>
                      </a:solidFill>
                      <a:latin typeface="+mn-ea"/>
                    </a:rPr>
                    <a:t>エッジ切り替え</a:t>
                  </a:r>
                </a:p>
              </p:txBody>
            </p:sp>
            <p:sp>
              <p:nvSpPr>
                <p:cNvPr id="627" name="星 10 626"/>
                <p:cNvSpPr/>
                <p:nvPr/>
              </p:nvSpPr>
              <p:spPr>
                <a:xfrm>
                  <a:off x="8848196" y="1799391"/>
                  <a:ext cx="1152000" cy="396000"/>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灰色マーカーで</a:t>
                  </a:r>
                  <a:endParaRPr lang="en-US" altLang="ja-JP" sz="900" dirty="0">
                    <a:solidFill>
                      <a:schemeClr val="tx1"/>
                    </a:solidFill>
                  </a:endParaRPr>
                </a:p>
                <a:p>
                  <a:pPr algn="ctr"/>
                  <a:r>
                    <a:rPr lang="ja-JP" altLang="en-US" sz="900" dirty="0">
                      <a:solidFill>
                        <a:schemeClr val="tx1"/>
                      </a:solidFill>
                    </a:rPr>
                    <a:t>ラインを見失う</a:t>
                  </a:r>
                  <a:endParaRPr lang="en-US" altLang="ja-JP" sz="900" dirty="0">
                    <a:solidFill>
                      <a:schemeClr val="tx1"/>
                    </a:solidFill>
                  </a:endParaRPr>
                </a:p>
              </p:txBody>
            </p:sp>
            <p:sp>
              <p:nvSpPr>
                <p:cNvPr id="628" name="フリーフォーム 627"/>
                <p:cNvSpPr/>
                <p:nvPr/>
              </p:nvSpPr>
              <p:spPr>
                <a:xfrm rot="16477122" flipV="1">
                  <a:off x="8352757" y="2200201"/>
                  <a:ext cx="201276" cy="47131"/>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9" name="フリーフォーム 628"/>
                <p:cNvSpPr/>
                <p:nvPr/>
              </p:nvSpPr>
              <p:spPr>
                <a:xfrm rot="16028706">
                  <a:off x="9408151" y="2221981"/>
                  <a:ext cx="204763" cy="47990"/>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0" name="フリーフォーム 629"/>
                <p:cNvSpPr/>
                <p:nvPr/>
              </p:nvSpPr>
              <p:spPr>
                <a:xfrm rot="16200000" flipV="1">
                  <a:off x="10467714" y="2206516"/>
                  <a:ext cx="222735"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1" name="星 10 630"/>
                <p:cNvSpPr/>
                <p:nvPr/>
              </p:nvSpPr>
              <p:spPr>
                <a:xfrm>
                  <a:off x="9979416" y="1748915"/>
                  <a:ext cx="1152000" cy="396000"/>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カーブでラインを</a:t>
                  </a:r>
                  <a:endParaRPr lang="en-US" altLang="ja-JP" sz="900" dirty="0">
                    <a:solidFill>
                      <a:schemeClr val="tx1"/>
                    </a:solidFill>
                  </a:endParaRPr>
                </a:p>
                <a:p>
                  <a:pPr algn="ctr"/>
                  <a:r>
                    <a:rPr lang="ja-JP" altLang="en-US" sz="900" dirty="0">
                      <a:solidFill>
                        <a:schemeClr val="tx1"/>
                      </a:solidFill>
                    </a:rPr>
                    <a:t>越えてしまう</a:t>
                  </a:r>
                  <a:endParaRPr lang="en-US" altLang="ja-JP" sz="900" dirty="0">
                    <a:solidFill>
                      <a:schemeClr val="tx1"/>
                    </a:solidFill>
                  </a:endParaRPr>
                </a:p>
              </p:txBody>
            </p:sp>
            <p:sp>
              <p:nvSpPr>
                <p:cNvPr id="632" name="フローチャート: データ 631"/>
                <p:cNvSpPr/>
                <p:nvPr/>
              </p:nvSpPr>
              <p:spPr>
                <a:xfrm>
                  <a:off x="8881169" y="2289786"/>
                  <a:ext cx="1171366" cy="324000"/>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境界線値変更</a:t>
                  </a:r>
                  <a:endParaRPr lang="en-US" altLang="ja-JP" sz="900" dirty="0">
                    <a:solidFill>
                      <a:schemeClr val="tx1"/>
                    </a:solidFill>
                  </a:endParaRPr>
                </a:p>
                <a:p>
                  <a:pPr algn="ctr"/>
                  <a:r>
                    <a:rPr lang="ja-JP" altLang="en-US" sz="900" dirty="0">
                      <a:solidFill>
                        <a:schemeClr val="tx1"/>
                      </a:solidFill>
                    </a:rPr>
                    <a:t>を利用する</a:t>
                  </a:r>
                  <a:endParaRPr lang="en-US" altLang="ja-JP" sz="900" dirty="0">
                    <a:solidFill>
                      <a:schemeClr val="tx1"/>
                    </a:solidFill>
                  </a:endParaRPr>
                </a:p>
              </p:txBody>
            </p:sp>
            <p:sp>
              <p:nvSpPr>
                <p:cNvPr id="633" name="フローチャート: データ 632"/>
                <p:cNvSpPr/>
                <p:nvPr/>
              </p:nvSpPr>
              <p:spPr>
                <a:xfrm>
                  <a:off x="9941165" y="2289786"/>
                  <a:ext cx="1186360" cy="324000"/>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カーブの外側を走行する</a:t>
                  </a:r>
                  <a:endParaRPr lang="en-US" altLang="ja-JP" sz="900" dirty="0">
                    <a:solidFill>
                      <a:schemeClr val="tx1"/>
                    </a:solidFill>
                  </a:endParaRPr>
                </a:p>
              </p:txBody>
            </p:sp>
            <p:sp>
              <p:nvSpPr>
                <p:cNvPr id="634" name="星 10 633"/>
                <p:cNvSpPr/>
                <p:nvPr/>
              </p:nvSpPr>
              <p:spPr>
                <a:xfrm>
                  <a:off x="7699229" y="1775874"/>
                  <a:ext cx="1152000" cy="396000"/>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ラインから離れて</a:t>
                  </a:r>
                  <a:endParaRPr lang="en-US" altLang="ja-JP" sz="900" dirty="0">
                    <a:solidFill>
                      <a:schemeClr val="tx1"/>
                    </a:solidFill>
                  </a:endParaRPr>
                </a:p>
                <a:p>
                  <a:pPr algn="ctr"/>
                  <a:r>
                    <a:rPr lang="ja-JP" altLang="en-US" sz="900" dirty="0">
                      <a:solidFill>
                        <a:schemeClr val="tx1"/>
                      </a:solidFill>
                    </a:rPr>
                    <a:t>ラインを見失う</a:t>
                  </a:r>
                  <a:endParaRPr lang="en-US" altLang="ja-JP" sz="900" dirty="0">
                    <a:solidFill>
                      <a:schemeClr val="tx1"/>
                    </a:solidFill>
                  </a:endParaRPr>
                </a:p>
              </p:txBody>
            </p:sp>
          </p:grpSp>
          <p:cxnSp>
            <p:nvCxnSpPr>
              <p:cNvPr id="615" name="直線コネクタ 614"/>
              <p:cNvCxnSpPr/>
              <p:nvPr/>
            </p:nvCxnSpPr>
            <p:spPr>
              <a:xfrm flipH="1">
                <a:off x="7745928" y="1332969"/>
                <a:ext cx="96638" cy="63284"/>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16" name="直線コネクタ 615"/>
              <p:cNvCxnSpPr/>
              <p:nvPr/>
            </p:nvCxnSpPr>
            <p:spPr>
              <a:xfrm>
                <a:off x="9412754" y="1308591"/>
                <a:ext cx="126553" cy="104891"/>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sp>
            <p:nvSpPr>
              <p:cNvPr id="617" name="フローチャート: データ 616"/>
              <p:cNvSpPr/>
              <p:nvPr/>
            </p:nvSpPr>
            <p:spPr>
              <a:xfrm>
                <a:off x="8827754" y="2339236"/>
                <a:ext cx="1171366" cy="324000"/>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900" dirty="0">
                    <a:solidFill>
                      <a:schemeClr val="tx1"/>
                    </a:solidFill>
                  </a:rPr>
                  <a:t>PD</a:t>
                </a:r>
                <a:r>
                  <a:rPr lang="ja-JP" altLang="en-US" sz="900" dirty="0">
                    <a:solidFill>
                      <a:schemeClr val="tx1"/>
                    </a:solidFill>
                  </a:rPr>
                  <a:t>制御を</a:t>
                </a:r>
                <a:endParaRPr lang="en-US" altLang="ja-JP" sz="900" dirty="0">
                  <a:solidFill>
                    <a:schemeClr val="tx1"/>
                  </a:solidFill>
                </a:endParaRPr>
              </a:p>
              <a:p>
                <a:pPr algn="ctr"/>
                <a:r>
                  <a:rPr lang="ja-JP" altLang="en-US" sz="900" dirty="0">
                    <a:solidFill>
                      <a:schemeClr val="tx1"/>
                    </a:solidFill>
                  </a:rPr>
                  <a:t>取り入れる。</a:t>
                </a:r>
                <a:endParaRPr lang="en-US" altLang="ja-JP" sz="900" dirty="0">
                  <a:solidFill>
                    <a:schemeClr val="tx1"/>
                  </a:solidFill>
                </a:endParaRPr>
              </a:p>
            </p:txBody>
          </p:sp>
          <p:grpSp>
            <p:nvGrpSpPr>
              <p:cNvPr id="618" name="グループ化 617"/>
              <p:cNvGrpSpPr/>
              <p:nvPr/>
            </p:nvGrpSpPr>
            <p:grpSpPr>
              <a:xfrm>
                <a:off x="7658119" y="1347299"/>
                <a:ext cx="1226097" cy="1564425"/>
                <a:chOff x="11003976" y="1339328"/>
                <a:chExt cx="1226097" cy="1564425"/>
              </a:xfrm>
            </p:grpSpPr>
            <p:sp>
              <p:nvSpPr>
                <p:cNvPr id="619" name="ホームベース 618"/>
                <p:cNvSpPr/>
                <p:nvPr/>
              </p:nvSpPr>
              <p:spPr>
                <a:xfrm>
                  <a:off x="11126530" y="2687753"/>
                  <a:ext cx="909096" cy="216000"/>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p3.</a:t>
                  </a:r>
                  <a:r>
                    <a:rPr kumimoji="1" lang="ja-JP" altLang="en-US" sz="800" dirty="0">
                      <a:solidFill>
                        <a:schemeClr val="tx1"/>
                      </a:solidFill>
                      <a:latin typeface="+mn-ea"/>
                    </a:rPr>
                    <a:t>ライン復帰</a:t>
                  </a:r>
                </a:p>
              </p:txBody>
            </p:sp>
            <p:sp>
              <p:nvSpPr>
                <p:cNvPr id="620" name="フリーフォーム 619"/>
                <p:cNvSpPr/>
                <p:nvPr/>
              </p:nvSpPr>
              <p:spPr>
                <a:xfrm>
                  <a:off x="11003976" y="1339328"/>
                  <a:ext cx="0" cy="39960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1" name="フリーフォーム 620"/>
                <p:cNvSpPr/>
                <p:nvPr/>
              </p:nvSpPr>
              <p:spPr>
                <a:xfrm rot="15947087">
                  <a:off x="11439243" y="2243450"/>
                  <a:ext cx="196660"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2" name="フリーフォーム 621"/>
                <p:cNvSpPr/>
                <p:nvPr/>
              </p:nvSpPr>
              <p:spPr>
                <a:xfrm rot="14268119" flipV="1">
                  <a:off x="11102029" y="1655751"/>
                  <a:ext cx="320126" cy="68922"/>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3" name="星 10 622"/>
                <p:cNvSpPr/>
                <p:nvPr/>
              </p:nvSpPr>
              <p:spPr>
                <a:xfrm>
                  <a:off x="11061353" y="1796080"/>
                  <a:ext cx="931355" cy="396000"/>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ラインに</a:t>
                  </a:r>
                  <a:endParaRPr lang="en-US" altLang="ja-JP" sz="900" dirty="0">
                    <a:solidFill>
                      <a:schemeClr val="tx1"/>
                    </a:solidFill>
                  </a:endParaRPr>
                </a:p>
                <a:p>
                  <a:pPr algn="ctr"/>
                  <a:r>
                    <a:rPr lang="ja-JP" altLang="en-US" sz="900" dirty="0">
                      <a:solidFill>
                        <a:schemeClr val="tx1"/>
                      </a:solidFill>
                    </a:rPr>
                    <a:t>戻れない</a:t>
                  </a:r>
                  <a:endParaRPr lang="en-US" altLang="ja-JP" sz="900" dirty="0">
                    <a:solidFill>
                      <a:schemeClr val="tx1"/>
                    </a:solidFill>
                  </a:endParaRPr>
                </a:p>
              </p:txBody>
            </p:sp>
            <p:sp>
              <p:nvSpPr>
                <p:cNvPr id="624" name="フローチャート: データ 623"/>
                <p:cNvSpPr/>
                <p:nvPr/>
              </p:nvSpPr>
              <p:spPr>
                <a:xfrm>
                  <a:off x="11043713" y="2295824"/>
                  <a:ext cx="1186360" cy="356387"/>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ラインに戻る　ことができる</a:t>
                  </a:r>
                  <a:endParaRPr lang="en-US" altLang="ja-JP" sz="900" dirty="0">
                    <a:solidFill>
                      <a:schemeClr val="tx1"/>
                    </a:solidFill>
                  </a:endParaRPr>
                </a:p>
              </p:txBody>
            </p:sp>
          </p:grpSp>
        </p:grpSp>
        <p:sp>
          <p:nvSpPr>
            <p:cNvPr id="49" name="正方形/長方形 48"/>
            <p:cNvSpPr/>
            <p:nvPr/>
          </p:nvSpPr>
          <p:spPr>
            <a:xfrm>
              <a:off x="86037" y="7720782"/>
              <a:ext cx="6143649" cy="1881323"/>
            </a:xfrm>
            <a:prstGeom prst="rect">
              <a:avLst/>
            </a:prstGeom>
            <a:no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5" name="正方形/長方形 504"/>
          <p:cNvSpPr/>
          <p:nvPr/>
        </p:nvSpPr>
        <p:spPr>
          <a:xfrm>
            <a:off x="4369580" y="5471234"/>
            <a:ext cx="5341790" cy="1077218"/>
          </a:xfrm>
          <a:prstGeom prst="rect">
            <a:avLst/>
          </a:prstGeom>
        </p:spPr>
        <p:txBody>
          <a:bodyPr wrap="square">
            <a:spAutoFit/>
          </a:bodyPr>
          <a:lstStyle/>
          <a:p>
            <a:r>
              <a:rPr lang="ja-JP" altLang="en-US" sz="1400" b="1" dirty="0"/>
              <a:t>区画化の定義</a:t>
            </a:r>
            <a:endParaRPr lang="en-US" altLang="ja-JP" sz="1400" b="1" dirty="0"/>
          </a:p>
          <a:p>
            <a:r>
              <a:rPr lang="ja-JP" altLang="en-US" sz="1000" dirty="0"/>
              <a:t>コースを区画に分割することでその区画に応じた走行をロボットに行わせることが出来る。</a:t>
            </a:r>
            <a:endParaRPr lang="en-US" altLang="ja-JP" sz="1000" dirty="0"/>
          </a:p>
          <a:p>
            <a:r>
              <a:rPr lang="ja-JP" altLang="en-US" sz="1000" dirty="0"/>
              <a:t>一区画の走行には、</a:t>
            </a:r>
            <a:r>
              <a:rPr lang="ja-JP" altLang="en-US" sz="1000" b="1" dirty="0">
                <a:solidFill>
                  <a:srgbClr val="0070C0"/>
                </a:solidFill>
              </a:rPr>
              <a:t>走行方法</a:t>
            </a:r>
            <a:r>
              <a:rPr lang="ja-JP" altLang="en-US" sz="1000" dirty="0"/>
              <a:t>、</a:t>
            </a:r>
            <a:r>
              <a:rPr lang="ja-JP" altLang="en-US" sz="1000" b="1" dirty="0">
                <a:solidFill>
                  <a:srgbClr val="0070C0"/>
                </a:solidFill>
              </a:rPr>
              <a:t>機体形態</a:t>
            </a:r>
            <a:r>
              <a:rPr lang="ja-JP" altLang="en-US" sz="1000" dirty="0"/>
              <a:t>、</a:t>
            </a:r>
            <a:r>
              <a:rPr lang="ja-JP" altLang="en-US" sz="1000" b="1" dirty="0">
                <a:solidFill>
                  <a:srgbClr val="0070C0"/>
                </a:solidFill>
              </a:rPr>
              <a:t>終了条件</a:t>
            </a:r>
            <a:r>
              <a:rPr lang="ja-JP" altLang="en-US" sz="1000" dirty="0"/>
              <a:t>の三つの要素で構成されており、それぞれを区画ごとに変更させることで、走行の変更が安易な設計を実現した。</a:t>
            </a:r>
            <a:endParaRPr lang="en-US" altLang="ja-JP" sz="1000" dirty="0"/>
          </a:p>
          <a:p>
            <a:r>
              <a:rPr lang="ja-JP" altLang="en-US" sz="1000" dirty="0"/>
              <a:t>区画の切り替えは終了条件の検知をトリガーとし、終了条件を満たすと次の区画に切り替わる</a:t>
            </a:r>
            <a:endParaRPr lang="en-US" altLang="ja-JP" sz="1000" dirty="0"/>
          </a:p>
          <a:p>
            <a:r>
              <a:rPr lang="ja-JP" altLang="en-US" sz="1000" dirty="0"/>
              <a:t>設計となっている。</a:t>
            </a:r>
            <a:endParaRPr lang="en-US" altLang="ja-JP" sz="1000" dirty="0"/>
          </a:p>
        </p:txBody>
      </p:sp>
      <p:sp>
        <p:nvSpPr>
          <p:cNvPr id="506" name="正方形/長方形 505"/>
          <p:cNvSpPr/>
          <p:nvPr/>
        </p:nvSpPr>
        <p:spPr>
          <a:xfrm>
            <a:off x="4371074" y="5531105"/>
            <a:ext cx="5335679" cy="2044806"/>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7" name="グループ化 506"/>
          <p:cNvGrpSpPr/>
          <p:nvPr/>
        </p:nvGrpSpPr>
        <p:grpSpPr>
          <a:xfrm>
            <a:off x="4463572" y="6331435"/>
            <a:ext cx="5051015" cy="1236282"/>
            <a:chOff x="4434370" y="3851139"/>
            <a:chExt cx="5051015" cy="1236282"/>
          </a:xfrm>
        </p:grpSpPr>
        <p:cxnSp>
          <p:nvCxnSpPr>
            <p:cNvPr id="524" name="直線コネクタ 523"/>
            <p:cNvCxnSpPr/>
            <p:nvPr/>
          </p:nvCxnSpPr>
          <p:spPr>
            <a:xfrm>
              <a:off x="5022394" y="4390844"/>
              <a:ext cx="8760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直線コネクタ 524"/>
            <p:cNvCxnSpPr/>
            <p:nvPr/>
          </p:nvCxnSpPr>
          <p:spPr>
            <a:xfrm>
              <a:off x="4478223" y="4385751"/>
              <a:ext cx="461054" cy="54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6" name="グループ化 525"/>
            <p:cNvGrpSpPr/>
            <p:nvPr/>
          </p:nvGrpSpPr>
          <p:grpSpPr>
            <a:xfrm rot="5400000">
              <a:off x="4862828" y="4077713"/>
              <a:ext cx="290566" cy="616077"/>
              <a:chOff x="9150787" y="4499774"/>
              <a:chExt cx="290566" cy="616079"/>
            </a:xfrm>
          </p:grpSpPr>
          <p:sp>
            <p:nvSpPr>
              <p:cNvPr id="543" name="フリーフォーム 542"/>
              <p:cNvSpPr/>
              <p:nvPr/>
            </p:nvSpPr>
            <p:spPr>
              <a:xfrm>
                <a:off x="9365529" y="4566542"/>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4" name="フリーフォーム 543"/>
              <p:cNvSpPr/>
              <p:nvPr/>
            </p:nvSpPr>
            <p:spPr>
              <a:xfrm>
                <a:off x="9229590" y="4562117"/>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5" name="角丸四角形 544"/>
              <p:cNvSpPr/>
              <p:nvPr/>
            </p:nvSpPr>
            <p:spPr>
              <a:xfrm>
                <a:off x="9238319" y="4547631"/>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6" name="角丸四角形 545"/>
              <p:cNvSpPr/>
              <p:nvPr/>
            </p:nvSpPr>
            <p:spPr>
              <a:xfrm>
                <a:off x="9254214" y="4884846"/>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7" name="角丸四角形 546"/>
              <p:cNvSpPr/>
              <p:nvPr/>
            </p:nvSpPr>
            <p:spPr>
              <a:xfrm>
                <a:off x="9271330" y="4855228"/>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8" name="角丸四角形 547"/>
              <p:cNvSpPr/>
              <p:nvPr/>
            </p:nvSpPr>
            <p:spPr>
              <a:xfrm>
                <a:off x="9193306" y="4674137"/>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9" name="角丸四角形 548"/>
              <p:cNvSpPr/>
              <p:nvPr/>
            </p:nvSpPr>
            <p:spPr>
              <a:xfrm>
                <a:off x="9154774" y="4642193"/>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0" name="角丸四角形 549"/>
              <p:cNvSpPr/>
              <p:nvPr/>
            </p:nvSpPr>
            <p:spPr>
              <a:xfrm>
                <a:off x="9357827" y="4674137"/>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1" name="正方形/長方形 550"/>
              <p:cNvSpPr/>
              <p:nvPr/>
            </p:nvSpPr>
            <p:spPr>
              <a:xfrm>
                <a:off x="9274301" y="4598588"/>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2" name="角丸四角形 551"/>
              <p:cNvSpPr/>
              <p:nvPr/>
            </p:nvSpPr>
            <p:spPr>
              <a:xfrm>
                <a:off x="9218350" y="4652664"/>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3" name="角丸四角形 552"/>
              <p:cNvSpPr/>
              <p:nvPr/>
            </p:nvSpPr>
            <p:spPr>
              <a:xfrm>
                <a:off x="9218880" y="4771557"/>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4" name="角丸四角形 553"/>
              <p:cNvSpPr/>
              <p:nvPr/>
            </p:nvSpPr>
            <p:spPr>
              <a:xfrm>
                <a:off x="9150787" y="4773359"/>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5" name="角丸四角形 554"/>
              <p:cNvSpPr/>
              <p:nvPr/>
            </p:nvSpPr>
            <p:spPr>
              <a:xfrm>
                <a:off x="9393021" y="4630746"/>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6" name="角丸四角形 555"/>
              <p:cNvSpPr/>
              <p:nvPr/>
            </p:nvSpPr>
            <p:spPr>
              <a:xfrm>
                <a:off x="9375972" y="4783651"/>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7" name="角丸四角形 556"/>
              <p:cNvSpPr/>
              <p:nvPr/>
            </p:nvSpPr>
            <p:spPr>
              <a:xfrm>
                <a:off x="9271281" y="4965332"/>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8" name="減算記号 557"/>
              <p:cNvSpPr/>
              <p:nvPr/>
            </p:nvSpPr>
            <p:spPr>
              <a:xfrm>
                <a:off x="9259862" y="5011390"/>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9" name="ブローチ 558"/>
              <p:cNvSpPr/>
              <p:nvPr/>
            </p:nvSpPr>
            <p:spPr>
              <a:xfrm>
                <a:off x="9165356" y="4803986"/>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60" name="フリーフォーム 559"/>
              <p:cNvSpPr/>
              <p:nvPr/>
            </p:nvSpPr>
            <p:spPr>
              <a:xfrm>
                <a:off x="9279953" y="4965834"/>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1" name="フリーフォーム 560"/>
              <p:cNvSpPr/>
              <p:nvPr/>
            </p:nvSpPr>
            <p:spPr>
              <a:xfrm>
                <a:off x="9277571" y="496345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2" name="フリーフォーム 561"/>
              <p:cNvSpPr/>
              <p:nvPr/>
            </p:nvSpPr>
            <p:spPr>
              <a:xfrm flipH="1" flipV="1">
                <a:off x="9317000" y="4963453"/>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3" name="フリーフォーム 562"/>
              <p:cNvSpPr/>
              <p:nvPr/>
            </p:nvSpPr>
            <p:spPr>
              <a:xfrm>
                <a:off x="9282334" y="496345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4" name="フリーフォーム 563"/>
              <p:cNvSpPr/>
              <p:nvPr/>
            </p:nvSpPr>
            <p:spPr>
              <a:xfrm>
                <a:off x="9285415" y="4968215"/>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5" name="フリーフォーム 564"/>
              <p:cNvSpPr/>
              <p:nvPr/>
            </p:nvSpPr>
            <p:spPr>
              <a:xfrm>
                <a:off x="9282934" y="4964476"/>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6" name="フリーフォーム 565"/>
              <p:cNvSpPr/>
              <p:nvPr/>
            </p:nvSpPr>
            <p:spPr>
              <a:xfrm>
                <a:off x="9282475" y="4949334"/>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7" name="フリーフォーム 566"/>
              <p:cNvSpPr/>
              <p:nvPr/>
            </p:nvSpPr>
            <p:spPr>
              <a:xfrm>
                <a:off x="9303766" y="4942022"/>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8" name="フリーフォーム 567"/>
              <p:cNvSpPr/>
              <p:nvPr/>
            </p:nvSpPr>
            <p:spPr>
              <a:xfrm>
                <a:off x="9303766" y="4944403"/>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9" name="フリーフォーム 568"/>
              <p:cNvSpPr/>
              <p:nvPr/>
            </p:nvSpPr>
            <p:spPr>
              <a:xfrm>
                <a:off x="9304465" y="4949165"/>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0" name="フリーフォーム 569"/>
              <p:cNvSpPr/>
              <p:nvPr/>
            </p:nvSpPr>
            <p:spPr>
              <a:xfrm rot="10380000">
                <a:off x="9305269" y="4944274"/>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1" name="角丸四角形 570"/>
              <p:cNvSpPr/>
              <p:nvPr/>
            </p:nvSpPr>
            <p:spPr>
              <a:xfrm>
                <a:off x="9236629" y="4562500"/>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2" name="四方向矢印 571"/>
              <p:cNvSpPr/>
              <p:nvPr/>
            </p:nvSpPr>
            <p:spPr>
              <a:xfrm>
                <a:off x="9266450" y="4672622"/>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3" name="角丸四角形 572"/>
              <p:cNvSpPr/>
              <p:nvPr/>
            </p:nvSpPr>
            <p:spPr>
              <a:xfrm>
                <a:off x="9237774" y="4798585"/>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4" name="フリーフォーム 573"/>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5" name="フリーフォーム 574"/>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7" name="円弧 526"/>
            <p:cNvSpPr/>
            <p:nvPr/>
          </p:nvSpPr>
          <p:spPr>
            <a:xfrm rot="5400000">
              <a:off x="5689332" y="4383837"/>
              <a:ext cx="352396" cy="359254"/>
            </a:xfrm>
            <a:prstGeom prst="arc">
              <a:avLst>
                <a:gd name="adj1" fmla="val 10982258"/>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28" name="直線コネクタ 527"/>
            <p:cNvCxnSpPr/>
            <p:nvPr/>
          </p:nvCxnSpPr>
          <p:spPr>
            <a:xfrm>
              <a:off x="5022394" y="4740340"/>
              <a:ext cx="8760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直線コネクタ 528"/>
            <p:cNvCxnSpPr/>
            <p:nvPr/>
          </p:nvCxnSpPr>
          <p:spPr>
            <a:xfrm flipV="1">
              <a:off x="5566383" y="4125077"/>
              <a:ext cx="814780" cy="249646"/>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
          <p:nvSpPr>
            <p:cNvPr id="530" name="フローチャート: 結合子 529"/>
            <p:cNvSpPr/>
            <p:nvPr/>
          </p:nvSpPr>
          <p:spPr>
            <a:xfrm>
              <a:off x="5888350" y="4332405"/>
              <a:ext cx="53005" cy="105115"/>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531" name="フローチャート: 結合子 530"/>
            <p:cNvSpPr/>
            <p:nvPr/>
          </p:nvSpPr>
          <p:spPr>
            <a:xfrm>
              <a:off x="5884103" y="4671895"/>
              <a:ext cx="48715" cy="111321"/>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solidFill>
                  <a:schemeClr val="dk1"/>
                </a:solidFill>
              </a:endParaRPr>
            </a:p>
          </p:txBody>
        </p:sp>
        <p:sp>
          <p:nvSpPr>
            <p:cNvPr id="532" name="フローチャート: 結合子 531"/>
            <p:cNvSpPr/>
            <p:nvPr/>
          </p:nvSpPr>
          <p:spPr>
            <a:xfrm>
              <a:off x="5549719" y="4678546"/>
              <a:ext cx="57008" cy="110438"/>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solidFill>
                  <a:schemeClr val="dk1"/>
                </a:solidFill>
              </a:endParaRPr>
            </a:p>
          </p:txBody>
        </p:sp>
        <p:cxnSp>
          <p:nvCxnSpPr>
            <p:cNvPr id="533" name="直線コネクタ 532"/>
            <p:cNvCxnSpPr/>
            <p:nvPr/>
          </p:nvCxnSpPr>
          <p:spPr>
            <a:xfrm flipV="1">
              <a:off x="6033408" y="4455831"/>
              <a:ext cx="1905897" cy="97507"/>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534" name="直線コネクタ 533"/>
            <p:cNvCxnSpPr/>
            <p:nvPr/>
          </p:nvCxnSpPr>
          <p:spPr>
            <a:xfrm>
              <a:off x="5741292" y="4752588"/>
              <a:ext cx="0" cy="126967"/>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535" name="直線コネクタ 534"/>
            <p:cNvCxnSpPr/>
            <p:nvPr/>
          </p:nvCxnSpPr>
          <p:spPr>
            <a:xfrm>
              <a:off x="5737626" y="4867549"/>
              <a:ext cx="2164124" cy="20441"/>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
          <p:nvSpPr>
            <p:cNvPr id="537" name="テキスト ボックス 536"/>
            <p:cNvSpPr txBox="1"/>
            <p:nvPr/>
          </p:nvSpPr>
          <p:spPr>
            <a:xfrm>
              <a:off x="7939305" y="4007018"/>
              <a:ext cx="1546080" cy="510618"/>
            </a:xfrm>
            <a:prstGeom prst="rect">
              <a:avLst/>
            </a:prstGeom>
            <a:noFill/>
            <a:ln w="12700">
              <a:solidFill>
                <a:schemeClr val="tx1"/>
              </a:solidFill>
            </a:ln>
          </p:spPr>
          <p:txBody>
            <a:bodyPr wrap="square" lIns="36000" tIns="18000" rIns="36000" bIns="0" rtlCol="0">
              <a:spAutoFit/>
            </a:bodyPr>
            <a:lstStyle>
              <a:defPPr>
                <a:defRPr lang="ja-JP"/>
              </a:defPPr>
              <a:lvl1pPr>
                <a:defRPr sz="800"/>
              </a:lvl1pPr>
            </a:lstStyle>
            <a:p>
              <a:r>
                <a:rPr lang="ja-JP" altLang="en-US" dirty="0"/>
                <a:t>区画</a:t>
              </a:r>
              <a:r>
                <a:rPr lang="en-US" altLang="ja-JP" dirty="0"/>
                <a:t>2</a:t>
              </a:r>
            </a:p>
            <a:p>
              <a:r>
                <a:rPr lang="ja-JP" altLang="en-US" dirty="0"/>
                <a:t>走行方法：低速ライントレース</a:t>
              </a:r>
              <a:endParaRPr lang="en-US" altLang="ja-JP" dirty="0"/>
            </a:p>
            <a:p>
              <a:r>
                <a:rPr lang="ja-JP" altLang="en-US" dirty="0"/>
                <a:t>機体形態：ライントレース用形態</a:t>
              </a:r>
              <a:endParaRPr lang="en-US" altLang="ja-JP" dirty="0"/>
            </a:p>
            <a:p>
              <a:r>
                <a:rPr lang="ja-JP" altLang="en-US" dirty="0"/>
                <a:t>終了条件：方向変化</a:t>
              </a:r>
              <a:r>
                <a:rPr lang="en-US" altLang="ja-JP" dirty="0"/>
                <a:t>180°</a:t>
              </a:r>
            </a:p>
          </p:txBody>
        </p:sp>
        <p:sp>
          <p:nvSpPr>
            <p:cNvPr id="538" name="テキスト ボックス 537"/>
            <p:cNvSpPr txBox="1"/>
            <p:nvPr/>
          </p:nvSpPr>
          <p:spPr>
            <a:xfrm>
              <a:off x="6362479" y="3851139"/>
              <a:ext cx="1465066" cy="510618"/>
            </a:xfrm>
            <a:prstGeom prst="rect">
              <a:avLst/>
            </a:prstGeom>
            <a:noFill/>
            <a:ln w="12700">
              <a:solidFill>
                <a:schemeClr val="tx1"/>
              </a:solidFill>
            </a:ln>
          </p:spPr>
          <p:txBody>
            <a:bodyPr wrap="square" lIns="36000" tIns="18000" rIns="36000" bIns="0" rtlCol="0">
              <a:spAutoFit/>
            </a:bodyPr>
            <a:lstStyle/>
            <a:p>
              <a:r>
                <a:rPr lang="ja-JP" altLang="en-US" sz="800" dirty="0"/>
                <a:t>区画</a:t>
              </a:r>
              <a:r>
                <a:rPr lang="en-US" altLang="ja-JP" sz="800" dirty="0"/>
                <a:t>1</a:t>
              </a:r>
            </a:p>
            <a:p>
              <a:r>
                <a:rPr kumimoji="1" lang="ja-JP" altLang="en-US" sz="800" dirty="0"/>
                <a:t>走行方法：高速ライントレース</a:t>
              </a:r>
              <a:endParaRPr kumimoji="1" lang="en-US" altLang="ja-JP" sz="800" dirty="0"/>
            </a:p>
            <a:p>
              <a:r>
                <a:rPr kumimoji="1" lang="ja-JP" altLang="en-US" sz="800" dirty="0"/>
                <a:t>機体形態：ライントレース用形態</a:t>
              </a:r>
              <a:endParaRPr kumimoji="1" lang="en-US" altLang="ja-JP" sz="800" dirty="0"/>
            </a:p>
            <a:p>
              <a:r>
                <a:rPr lang="ja-JP" altLang="en-US" sz="800" dirty="0"/>
                <a:t>終了条件：走行距離</a:t>
              </a:r>
              <a:r>
                <a:rPr lang="en-US" altLang="ja-JP" sz="800" dirty="0"/>
                <a:t>150cm</a:t>
              </a:r>
            </a:p>
          </p:txBody>
        </p:sp>
        <p:sp>
          <p:nvSpPr>
            <p:cNvPr id="539" name="テキスト ボックス 538"/>
            <p:cNvSpPr txBox="1"/>
            <p:nvPr/>
          </p:nvSpPr>
          <p:spPr>
            <a:xfrm>
              <a:off x="7939305" y="4563814"/>
              <a:ext cx="1546080" cy="510618"/>
            </a:xfrm>
            <a:prstGeom prst="rect">
              <a:avLst/>
            </a:prstGeom>
            <a:noFill/>
            <a:ln w="12700">
              <a:solidFill>
                <a:schemeClr val="tx1"/>
              </a:solidFill>
            </a:ln>
          </p:spPr>
          <p:txBody>
            <a:bodyPr wrap="square" lIns="36000" tIns="18000" rIns="36000" bIns="0" rtlCol="0">
              <a:spAutoFit/>
            </a:bodyPr>
            <a:lstStyle>
              <a:defPPr>
                <a:defRPr lang="ja-JP"/>
              </a:defPPr>
              <a:lvl1pPr>
                <a:defRPr sz="800"/>
              </a:lvl1pPr>
            </a:lstStyle>
            <a:p>
              <a:r>
                <a:rPr lang="ja-JP" altLang="en-US" dirty="0"/>
                <a:t>区画</a:t>
              </a:r>
              <a:r>
                <a:rPr lang="en-US" altLang="ja-JP" dirty="0"/>
                <a:t>3</a:t>
              </a:r>
            </a:p>
            <a:p>
              <a:r>
                <a:rPr lang="ja-JP" altLang="en-US" dirty="0"/>
                <a:t>走行方法：中速ライントレース</a:t>
              </a:r>
              <a:endParaRPr lang="en-US" altLang="ja-JP" dirty="0"/>
            </a:p>
            <a:p>
              <a:r>
                <a:rPr lang="ja-JP" altLang="en-US" dirty="0"/>
                <a:t>機体形態：ライントレース用形態</a:t>
              </a:r>
              <a:endParaRPr lang="en-US" altLang="ja-JP" dirty="0"/>
            </a:p>
            <a:p>
              <a:r>
                <a:rPr lang="ja-JP" altLang="en-US" dirty="0"/>
                <a:t>終了条件：走行距離</a:t>
              </a:r>
              <a:r>
                <a:rPr lang="en-US" altLang="ja-JP" dirty="0"/>
                <a:t>30cm</a:t>
              </a:r>
            </a:p>
          </p:txBody>
        </p:sp>
        <p:grpSp>
          <p:nvGrpSpPr>
            <p:cNvPr id="540" name="グループ化 539"/>
            <p:cNvGrpSpPr/>
            <p:nvPr/>
          </p:nvGrpSpPr>
          <p:grpSpPr>
            <a:xfrm>
              <a:off x="4434370" y="4933533"/>
              <a:ext cx="2447044" cy="153888"/>
              <a:chOff x="4152584" y="5123018"/>
              <a:chExt cx="2447044" cy="153888"/>
            </a:xfrm>
          </p:grpSpPr>
          <p:sp>
            <p:nvSpPr>
              <p:cNvPr id="541" name="正方形/長方形 540"/>
              <p:cNvSpPr/>
              <p:nvPr/>
            </p:nvSpPr>
            <p:spPr>
              <a:xfrm>
                <a:off x="4152584" y="5123018"/>
                <a:ext cx="2447044" cy="153888"/>
              </a:xfrm>
              <a:prstGeom prst="rect">
                <a:avLst/>
              </a:prstGeom>
            </p:spPr>
            <p:txBody>
              <a:bodyPr wrap="square" lIns="0" tIns="0" rIns="0" bIns="0">
                <a:spAutoFit/>
              </a:bodyPr>
              <a:lstStyle/>
              <a:p>
                <a:r>
                  <a:rPr lang="en-US" altLang="ja-JP" sz="1000" dirty="0"/>
                  <a:t>※</a:t>
                </a:r>
                <a:r>
                  <a:rPr lang="ja-JP" altLang="en-US" sz="1000" dirty="0"/>
                  <a:t>　 は各区画の終了条件を満たす場所とする</a:t>
                </a:r>
                <a:endParaRPr lang="en-US" altLang="ja-JP" sz="1000" dirty="0"/>
              </a:p>
            </p:txBody>
          </p:sp>
          <p:sp>
            <p:nvSpPr>
              <p:cNvPr id="542" name="フローチャート: 結合子 541"/>
              <p:cNvSpPr/>
              <p:nvPr/>
            </p:nvSpPr>
            <p:spPr>
              <a:xfrm>
                <a:off x="4283575" y="5125540"/>
                <a:ext cx="99139" cy="134996"/>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solidFill>
                    <a:schemeClr val="dk1"/>
                  </a:solidFill>
                </a:endParaRPr>
              </a:p>
            </p:txBody>
          </p:sp>
        </p:grpSp>
      </p:grpSp>
      <p:grpSp>
        <p:nvGrpSpPr>
          <p:cNvPr id="13" name="グループ化 12"/>
          <p:cNvGrpSpPr/>
          <p:nvPr/>
        </p:nvGrpSpPr>
        <p:grpSpPr>
          <a:xfrm>
            <a:off x="105241" y="5487248"/>
            <a:ext cx="4223612" cy="2043680"/>
            <a:chOff x="105241" y="5487248"/>
            <a:chExt cx="4223612" cy="2043680"/>
          </a:xfrm>
        </p:grpSpPr>
        <p:sp>
          <p:nvSpPr>
            <p:cNvPr id="508" name="テキスト ボックス 507"/>
            <p:cNvSpPr txBox="1"/>
            <p:nvPr/>
          </p:nvSpPr>
          <p:spPr>
            <a:xfrm>
              <a:off x="105241" y="5487248"/>
              <a:ext cx="1742785" cy="307777"/>
            </a:xfrm>
            <a:prstGeom prst="rect">
              <a:avLst/>
            </a:prstGeom>
            <a:noFill/>
          </p:spPr>
          <p:txBody>
            <a:bodyPr wrap="none" rtlCol="0">
              <a:spAutoFit/>
            </a:bodyPr>
            <a:lstStyle/>
            <a:p>
              <a:r>
                <a:rPr lang="ja-JP" altLang="en-US" sz="1400" b="1" dirty="0"/>
                <a:t>「変更しやすい設計」</a:t>
              </a:r>
              <a:endParaRPr lang="en-US" altLang="ja-JP" sz="1400" b="1" dirty="0"/>
            </a:p>
          </p:txBody>
        </p:sp>
        <p:grpSp>
          <p:nvGrpSpPr>
            <p:cNvPr id="61" name="グループ化 60"/>
            <p:cNvGrpSpPr/>
            <p:nvPr/>
          </p:nvGrpSpPr>
          <p:grpSpPr>
            <a:xfrm>
              <a:off x="3308279" y="6320135"/>
              <a:ext cx="1020574" cy="935801"/>
              <a:chOff x="3286298" y="6227402"/>
              <a:chExt cx="1020574" cy="935801"/>
            </a:xfrm>
          </p:grpSpPr>
          <p:sp>
            <p:nvSpPr>
              <p:cNvPr id="518" name="フローチャート: データ 517"/>
              <p:cNvSpPr/>
              <p:nvPr/>
            </p:nvSpPr>
            <p:spPr>
              <a:xfrm>
                <a:off x="3286298" y="6824830"/>
                <a:ext cx="1020574" cy="338373"/>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区画化する</a:t>
                </a:r>
                <a:endParaRPr lang="en-US" altLang="ja-JP" sz="900" dirty="0">
                  <a:solidFill>
                    <a:schemeClr val="tx1"/>
                  </a:solidFill>
                </a:endParaRPr>
              </a:p>
            </p:txBody>
          </p:sp>
          <p:sp>
            <p:nvSpPr>
              <p:cNvPr id="521" name="曲折矢印 520"/>
              <p:cNvSpPr/>
              <p:nvPr/>
            </p:nvSpPr>
            <p:spPr>
              <a:xfrm>
                <a:off x="3824835" y="6227402"/>
                <a:ext cx="425888" cy="566489"/>
              </a:xfrm>
              <a:prstGeom prst="ben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solidFill>
                    <a:schemeClr val="tx1"/>
                  </a:solidFill>
                </a:endParaRPr>
              </a:p>
            </p:txBody>
          </p:sp>
        </p:grpSp>
        <p:grpSp>
          <p:nvGrpSpPr>
            <p:cNvPr id="60" name="グループ化 59"/>
            <p:cNvGrpSpPr/>
            <p:nvPr/>
          </p:nvGrpSpPr>
          <p:grpSpPr>
            <a:xfrm>
              <a:off x="346873" y="5772001"/>
              <a:ext cx="3352587" cy="1758927"/>
              <a:chOff x="253878" y="5672829"/>
              <a:chExt cx="3352587" cy="1758927"/>
            </a:xfrm>
          </p:grpSpPr>
          <p:sp>
            <p:nvSpPr>
              <p:cNvPr id="509" name="ホームベース 508"/>
              <p:cNvSpPr/>
              <p:nvPr/>
            </p:nvSpPr>
            <p:spPr>
              <a:xfrm>
                <a:off x="1839472" y="7261950"/>
                <a:ext cx="1136769" cy="169806"/>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p3.</a:t>
                </a:r>
                <a:r>
                  <a:rPr lang="ja-JP" altLang="en-US" sz="800" dirty="0">
                    <a:solidFill>
                      <a:schemeClr val="tx1"/>
                    </a:solidFill>
                    <a:latin typeface="+mn-ea"/>
                  </a:rPr>
                  <a:t>格子走行</a:t>
                </a:r>
                <a:endParaRPr kumimoji="1" lang="ja-JP" altLang="en-US" sz="800" dirty="0">
                  <a:solidFill>
                    <a:schemeClr val="tx1"/>
                  </a:solidFill>
                  <a:latin typeface="+mn-ea"/>
                </a:endParaRPr>
              </a:p>
            </p:txBody>
          </p:sp>
          <p:sp>
            <p:nvSpPr>
              <p:cNvPr id="510" name="フリーフォーム 509"/>
              <p:cNvSpPr/>
              <p:nvPr/>
            </p:nvSpPr>
            <p:spPr>
              <a:xfrm rot="15638144" flipV="1">
                <a:off x="2575884" y="6099844"/>
                <a:ext cx="214771" cy="47077"/>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1" name="フリーフォーム 510"/>
              <p:cNvSpPr/>
              <p:nvPr/>
            </p:nvSpPr>
            <p:spPr>
              <a:xfrm rot="12739193" flipV="1">
                <a:off x="3059194" y="6630888"/>
                <a:ext cx="547271"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2" name="フリーフォーム 511"/>
              <p:cNvSpPr/>
              <p:nvPr/>
            </p:nvSpPr>
            <p:spPr>
              <a:xfrm rot="18822589">
                <a:off x="1379240" y="6090559"/>
                <a:ext cx="326803" cy="45719"/>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3" name="フリーフォーム 512"/>
              <p:cNvSpPr/>
              <p:nvPr/>
            </p:nvSpPr>
            <p:spPr>
              <a:xfrm rot="16200000" flipV="1">
                <a:off x="2470157" y="6650425"/>
                <a:ext cx="270362"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4" name="円/楕円 513"/>
              <p:cNvSpPr/>
              <p:nvPr/>
            </p:nvSpPr>
            <p:spPr>
              <a:xfrm>
                <a:off x="1518394" y="5672829"/>
                <a:ext cx="1380949" cy="3962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変更しやすい設計</a:t>
                </a:r>
                <a:endParaRPr lang="en-US" altLang="ja-JP" sz="900" dirty="0">
                  <a:solidFill>
                    <a:schemeClr val="tx1"/>
                  </a:solidFill>
                </a:endParaRPr>
              </a:p>
            </p:txBody>
          </p:sp>
          <p:sp>
            <p:nvSpPr>
              <p:cNvPr id="515" name="星 10 514"/>
              <p:cNvSpPr/>
              <p:nvPr/>
            </p:nvSpPr>
            <p:spPr>
              <a:xfrm>
                <a:off x="677349" y="6205094"/>
                <a:ext cx="1345057" cy="419300"/>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プログラムの変更に</a:t>
                </a:r>
                <a:endParaRPr lang="en-US" altLang="ja-JP" sz="900" dirty="0">
                  <a:solidFill>
                    <a:schemeClr val="tx1"/>
                  </a:solidFill>
                </a:endParaRPr>
              </a:p>
              <a:p>
                <a:pPr algn="ctr"/>
                <a:r>
                  <a:rPr lang="ja-JP" altLang="en-US" sz="900" dirty="0">
                    <a:solidFill>
                      <a:schemeClr val="tx1"/>
                    </a:solidFill>
                  </a:rPr>
                  <a:t>時間がかかる</a:t>
                </a:r>
                <a:endParaRPr lang="en-US" altLang="ja-JP" sz="900" dirty="0">
                  <a:solidFill>
                    <a:schemeClr val="tx1"/>
                  </a:solidFill>
                </a:endParaRPr>
              </a:p>
            </p:txBody>
          </p:sp>
          <p:sp>
            <p:nvSpPr>
              <p:cNvPr id="516" name="星 10 515"/>
              <p:cNvSpPr/>
              <p:nvPr/>
            </p:nvSpPr>
            <p:spPr>
              <a:xfrm>
                <a:off x="2208318" y="6205289"/>
                <a:ext cx="1059682" cy="383901"/>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プログラムが</a:t>
                </a:r>
                <a:endParaRPr lang="en-US" altLang="ja-JP" sz="900" dirty="0">
                  <a:solidFill>
                    <a:schemeClr val="tx1"/>
                  </a:solidFill>
                </a:endParaRPr>
              </a:p>
              <a:p>
                <a:pPr algn="ctr"/>
                <a:r>
                  <a:rPr lang="ja-JP" altLang="en-US" sz="900" dirty="0">
                    <a:solidFill>
                      <a:schemeClr val="tx1"/>
                    </a:solidFill>
                  </a:rPr>
                  <a:t>複雑化</a:t>
                </a:r>
                <a:endParaRPr lang="en-US" altLang="ja-JP" sz="900" dirty="0">
                  <a:solidFill>
                    <a:schemeClr val="tx1"/>
                  </a:solidFill>
                </a:endParaRPr>
              </a:p>
            </p:txBody>
          </p:sp>
          <p:sp>
            <p:nvSpPr>
              <p:cNvPr id="517" name="フローチャート: データ 516"/>
              <p:cNvSpPr/>
              <p:nvPr/>
            </p:nvSpPr>
            <p:spPr>
              <a:xfrm>
                <a:off x="1739819" y="6808466"/>
                <a:ext cx="1540352" cy="359921"/>
              </a:xfrm>
              <a:prstGeom prst="flowChartInputOutput">
                <a:avLst/>
              </a:prstGeom>
              <a:noFill/>
              <a:ln>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t>ブロック並べでは同じ動作の組み合わせで走行できるようにする</a:t>
                </a:r>
                <a:endParaRPr lang="en-US" altLang="ja-JP" sz="800" dirty="0"/>
              </a:p>
            </p:txBody>
          </p:sp>
          <p:sp>
            <p:nvSpPr>
              <p:cNvPr id="519" name="フリーフォーム 518"/>
              <p:cNvSpPr/>
              <p:nvPr/>
            </p:nvSpPr>
            <p:spPr>
              <a:xfrm rot="15975608" flipV="1">
                <a:off x="1067640" y="6696014"/>
                <a:ext cx="260215"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0" name="ホームベース 519"/>
              <p:cNvSpPr/>
              <p:nvPr/>
            </p:nvSpPr>
            <p:spPr>
              <a:xfrm>
                <a:off x="253878" y="7248380"/>
                <a:ext cx="1442784" cy="174085"/>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a:solidFill>
                      <a:schemeClr val="tx1"/>
                    </a:solidFill>
                    <a:latin typeface="+mn-ea"/>
                  </a:rPr>
                  <a:t>p</a:t>
                </a:r>
                <a:r>
                  <a:rPr kumimoji="1" lang="ja-JP" altLang="en-US" sz="800" dirty="0">
                    <a:solidFill>
                      <a:schemeClr val="tx1"/>
                    </a:solidFill>
                    <a:latin typeface="+mn-ea"/>
                  </a:rPr>
                  <a:t>４</a:t>
                </a:r>
                <a:r>
                  <a:rPr kumimoji="1" lang="en-US" altLang="ja-JP" sz="800" dirty="0">
                    <a:solidFill>
                      <a:schemeClr val="tx1"/>
                    </a:solidFill>
                    <a:latin typeface="+mn-ea"/>
                  </a:rPr>
                  <a:t>.</a:t>
                </a:r>
                <a:r>
                  <a:rPr kumimoji="1" lang="ja-JP" altLang="en-US" sz="800" dirty="0">
                    <a:solidFill>
                      <a:schemeClr val="tx1"/>
                    </a:solidFill>
                    <a:latin typeface="+mn-ea"/>
                  </a:rPr>
                  <a:t>動的走路選択走行エリア</a:t>
                </a:r>
              </a:p>
            </p:txBody>
          </p:sp>
          <p:sp>
            <p:nvSpPr>
              <p:cNvPr id="522" name="フローチャート: データ 521"/>
              <p:cNvSpPr/>
              <p:nvPr/>
            </p:nvSpPr>
            <p:spPr>
              <a:xfrm>
                <a:off x="320255" y="6784888"/>
                <a:ext cx="1540352" cy="359921"/>
              </a:xfrm>
              <a:prstGeom prst="flowChartInputOutput">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t>競技課題に捉われな　　</a:t>
                </a:r>
                <a:r>
                  <a:rPr lang="ja-JP" altLang="en-US" sz="800" dirty="0" err="1"/>
                  <a:t>い</a:t>
                </a:r>
                <a:r>
                  <a:rPr lang="ja-JP" altLang="en-US" sz="800" dirty="0"/>
                  <a:t>構造にする</a:t>
                </a:r>
                <a:endParaRPr lang="en-US" altLang="ja-JP" sz="800" dirty="0"/>
              </a:p>
            </p:txBody>
          </p:sp>
          <p:sp>
            <p:nvSpPr>
              <p:cNvPr id="523" name="フリーフォーム 522"/>
              <p:cNvSpPr/>
              <p:nvPr/>
            </p:nvSpPr>
            <p:spPr>
              <a:xfrm rot="12178752" flipV="1">
                <a:off x="1696821" y="6669615"/>
                <a:ext cx="531641"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3" name="正方形/長方形 52"/>
          <p:cNvSpPr/>
          <p:nvPr/>
        </p:nvSpPr>
        <p:spPr>
          <a:xfrm>
            <a:off x="86037" y="5488812"/>
            <a:ext cx="9703493" cy="2132658"/>
          </a:xfrm>
          <a:prstGeom prst="rect">
            <a:avLst/>
          </a:prstGeom>
          <a:no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6287270" y="7698113"/>
            <a:ext cx="3569843" cy="0"/>
          </a:xfrm>
          <a:prstGeom prst="line">
            <a:avLst/>
          </a:prstGeom>
          <a:ln w="19050">
            <a:solidFill>
              <a:schemeClr val="tx1"/>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43" name="グループ化 42"/>
          <p:cNvGrpSpPr/>
          <p:nvPr/>
        </p:nvGrpSpPr>
        <p:grpSpPr>
          <a:xfrm>
            <a:off x="0" y="-52649"/>
            <a:ext cx="13522325" cy="660142"/>
            <a:chOff x="0" y="-52649"/>
            <a:chExt cx="13522325" cy="660142"/>
          </a:xfrm>
        </p:grpSpPr>
        <p:grpSp>
          <p:nvGrpSpPr>
            <p:cNvPr id="2" name="グループ化 1"/>
            <p:cNvGrpSpPr/>
            <p:nvPr/>
          </p:nvGrpSpPr>
          <p:grpSpPr>
            <a:xfrm>
              <a:off x="0" y="-52649"/>
              <a:ext cx="13522325" cy="660142"/>
              <a:chOff x="0" y="-52649"/>
              <a:chExt cx="13522325" cy="660142"/>
            </a:xfrm>
          </p:grpSpPr>
          <p:sp>
            <p:nvSpPr>
              <p:cNvPr id="5" name="正方形/長方形 4"/>
              <p:cNvSpPr/>
              <p:nvPr/>
            </p:nvSpPr>
            <p:spPr>
              <a:xfrm>
                <a:off x="0" y="0"/>
                <a:ext cx="13522325" cy="584200"/>
              </a:xfrm>
              <a:prstGeom prst="rect">
                <a:avLst/>
              </a:prstGeom>
              <a:gradFill flip="none" rotWithShape="1">
                <a:gsLst>
                  <a:gs pos="72230">
                    <a:schemeClr val="bg1"/>
                  </a:gs>
                  <a:gs pos="0">
                    <a:schemeClr val="accent1">
                      <a:lumMod val="40000"/>
                      <a:lumOff val="60000"/>
                    </a:schemeClr>
                  </a:gs>
                  <a:gs pos="23000">
                    <a:schemeClr val="accent1">
                      <a:tint val="44500"/>
                      <a:satMod val="160000"/>
                    </a:schemeClr>
                  </a:gs>
                  <a:gs pos="96667">
                    <a:schemeClr val="bg1"/>
                  </a:gs>
                  <a:gs pos="44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rPr>
                  <a:t>１．要求分析</a:t>
                </a:r>
                <a:endParaRPr kumimoji="1" lang="ja-JP" altLang="en-US" sz="2800" dirty="0">
                  <a:solidFill>
                    <a:schemeClr val="tx1"/>
                  </a:solidFill>
                </a:endParaRPr>
              </a:p>
            </p:txBody>
          </p:sp>
          <p:grpSp>
            <p:nvGrpSpPr>
              <p:cNvPr id="3" name="グループ化 2"/>
              <p:cNvGrpSpPr/>
              <p:nvPr/>
            </p:nvGrpSpPr>
            <p:grpSpPr>
              <a:xfrm>
                <a:off x="4752464" y="-52649"/>
                <a:ext cx="3378512" cy="660142"/>
                <a:chOff x="6275459" y="-35812"/>
                <a:chExt cx="3378512" cy="660142"/>
              </a:xfrm>
            </p:grpSpPr>
            <p:sp>
              <p:nvSpPr>
                <p:cNvPr id="102" name="テキスト ボックス 101"/>
                <p:cNvSpPr txBox="1"/>
                <p:nvPr/>
              </p:nvSpPr>
              <p:spPr>
                <a:xfrm>
                  <a:off x="7316661" y="-3229"/>
                  <a:ext cx="512961" cy="615553"/>
                </a:xfrm>
                <a:prstGeom prst="rect">
                  <a:avLst/>
                </a:prstGeom>
                <a:noFill/>
              </p:spPr>
              <p:txBody>
                <a:bodyPr wrap="none" lIns="0" tIns="0" rIns="0" bIns="0" rtlCol="0">
                  <a:spAutoFit/>
                </a:bodyPr>
                <a:lstStyle/>
                <a:p>
                  <a:r>
                    <a:rPr lang="ja-JP" altLang="en-US" sz="4000" i="1" dirty="0">
                      <a:ln>
                        <a:solidFill>
                          <a:schemeClr val="bg1"/>
                        </a:solidFill>
                      </a:ln>
                      <a:solidFill>
                        <a:schemeClr val="tx1">
                          <a:lumMod val="75000"/>
                          <a:lumOff val="25000"/>
                        </a:schemeClr>
                      </a:solidFill>
                      <a:ea typeface="+mj-ea"/>
                    </a:rPr>
                    <a:t>＆</a:t>
                  </a:r>
                </a:p>
              </p:txBody>
            </p:sp>
            <p:sp>
              <p:nvSpPr>
                <p:cNvPr id="94" name="テキスト ボックス 93"/>
                <p:cNvSpPr txBox="1"/>
                <p:nvPr/>
              </p:nvSpPr>
              <p:spPr>
                <a:xfrm>
                  <a:off x="7685162" y="101110"/>
                  <a:ext cx="1968809" cy="523220"/>
                </a:xfrm>
                <a:prstGeom prst="rect">
                  <a:avLst/>
                </a:prstGeom>
                <a:noFill/>
              </p:spPr>
              <p:txBody>
                <a:bodyPr wrap="none" rtlCol="0">
                  <a:spAutoFit/>
                </a:bodyPr>
                <a:lstStyle/>
                <a:p>
                  <a:r>
                    <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科学の妖精</a:t>
                  </a:r>
                </a:p>
              </p:txBody>
            </p:sp>
            <p:sp>
              <p:nvSpPr>
                <p:cNvPr id="96" name="テキスト ボックス 95"/>
                <p:cNvSpPr txBox="1"/>
                <p:nvPr/>
              </p:nvSpPr>
              <p:spPr>
                <a:xfrm>
                  <a:off x="6275459" y="-35812"/>
                  <a:ext cx="1337226" cy="523220"/>
                </a:xfrm>
                <a:prstGeom prst="rect">
                  <a:avLst/>
                </a:prstGeom>
                <a:noFill/>
              </p:spPr>
              <p:txBody>
                <a:bodyPr wrap="none" rtlCol="0">
                  <a:spAutoFit/>
                </a:bodyPr>
                <a:lstStyle/>
                <a:p>
                  <a:r>
                    <a:rPr lang="en-US" altLang="ja-JP"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MONO</a:t>
                  </a:r>
                  <a:endPar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endParaRPr>
                </a:p>
              </p:txBody>
            </p:sp>
          </p:grpSp>
          <p:pic>
            <p:nvPicPr>
              <p:cNvPr id="104" name="図 4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7412" y="114839"/>
                <a:ext cx="2495737" cy="4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グループ化 104"/>
              <p:cNvGrpSpPr/>
              <p:nvPr/>
            </p:nvGrpSpPr>
            <p:grpSpPr>
              <a:xfrm>
                <a:off x="2121000" y="94617"/>
                <a:ext cx="705388" cy="425556"/>
                <a:chOff x="12116383" y="65970"/>
                <a:chExt cx="954036" cy="575564"/>
              </a:xfrm>
            </p:grpSpPr>
            <p:grpSp>
              <p:nvGrpSpPr>
                <p:cNvPr id="107" name="グループ化 106"/>
                <p:cNvGrpSpPr/>
                <p:nvPr/>
              </p:nvGrpSpPr>
              <p:grpSpPr>
                <a:xfrm>
                  <a:off x="12490787" y="65970"/>
                  <a:ext cx="579632" cy="575564"/>
                  <a:chOff x="3410739" y="446370"/>
                  <a:chExt cx="607510" cy="603246"/>
                </a:xfrm>
              </p:grpSpPr>
              <p:sp>
                <p:nvSpPr>
                  <p:cNvPr id="119" name="円/楕円 118"/>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20" name="円/楕円 119"/>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21" name="円/楕円 120"/>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108" name="グループ化 107"/>
                <p:cNvGrpSpPr/>
                <p:nvPr/>
              </p:nvGrpSpPr>
              <p:grpSpPr>
                <a:xfrm rot="19367070">
                  <a:off x="12116383" y="156414"/>
                  <a:ext cx="345667" cy="343241"/>
                  <a:chOff x="3410734" y="446367"/>
                  <a:chExt cx="607510" cy="603246"/>
                </a:xfrm>
              </p:grpSpPr>
              <p:sp>
                <p:nvSpPr>
                  <p:cNvPr id="110" name="円/楕円 109"/>
                  <p:cNvSpPr/>
                  <p:nvPr/>
                </p:nvSpPr>
                <p:spPr>
                  <a:xfrm>
                    <a:off x="3410734" y="446367"/>
                    <a:ext cx="607510" cy="603246"/>
                  </a:xfrm>
                  <a:prstGeom prst="ellipse">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11" name="円/楕円 110"/>
                  <p:cNvSpPr/>
                  <p:nvPr/>
                </p:nvSpPr>
                <p:spPr>
                  <a:xfrm>
                    <a:off x="3553381" y="583266"/>
                    <a:ext cx="329453" cy="32945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13" name="円/楕円 112"/>
                  <p:cNvSpPr/>
                  <p:nvPr/>
                </p:nvSpPr>
                <p:spPr>
                  <a:xfrm>
                    <a:off x="3452530" y="482415"/>
                    <a:ext cx="531157" cy="53115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grpSp>
        <p:pic>
          <p:nvPicPr>
            <p:cNvPr id="1026" name="Picture 2" descr="D:\ものつくり大学ロゴ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8416" y="84273"/>
              <a:ext cx="2292246" cy="48159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線コネクタ 56"/>
          <p:cNvCxnSpPr/>
          <p:nvPr/>
        </p:nvCxnSpPr>
        <p:spPr>
          <a:xfrm>
            <a:off x="6295737" y="7698113"/>
            <a:ext cx="0" cy="1903087"/>
          </a:xfrm>
          <a:prstGeom prst="line">
            <a:avLst/>
          </a:prstGeom>
          <a:ln>
            <a:solidFill>
              <a:schemeClr val="tx1"/>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7908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21143" y="1056397"/>
            <a:ext cx="5372377" cy="238908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48215" y="996615"/>
            <a:ext cx="1025265" cy="129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3" name="グループ化 212"/>
          <p:cNvGrpSpPr/>
          <p:nvPr/>
        </p:nvGrpSpPr>
        <p:grpSpPr>
          <a:xfrm>
            <a:off x="-45017" y="555913"/>
            <a:ext cx="3080175" cy="400110"/>
            <a:chOff x="5696398" y="5338685"/>
            <a:chExt cx="3080175" cy="400110"/>
          </a:xfrm>
        </p:grpSpPr>
        <p:sp>
          <p:nvSpPr>
            <p:cNvPr id="214" name="対角する 2 つの角を切り取った四角形 193"/>
            <p:cNvSpPr/>
            <p:nvPr/>
          </p:nvSpPr>
          <p:spPr>
            <a:xfrm>
              <a:off x="5742694" y="5372950"/>
              <a:ext cx="3033879"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sp>
          <p:nvSpPr>
            <p:cNvPr id="218" name="テキスト ボックス 217"/>
            <p:cNvSpPr txBox="1"/>
            <p:nvPr/>
          </p:nvSpPr>
          <p:spPr>
            <a:xfrm>
              <a:off x="5696398" y="5338685"/>
              <a:ext cx="2680542" cy="400110"/>
            </a:xfrm>
            <a:prstGeom prst="rect">
              <a:avLst/>
            </a:prstGeom>
            <a:noFill/>
            <a:ln>
              <a:noFill/>
            </a:ln>
          </p:spPr>
          <p:txBody>
            <a:bodyPr wrap="none" rtlCol="0">
              <a:spAutoFit/>
            </a:bodyPr>
            <a:lstStyle/>
            <a:p>
              <a:r>
                <a:rPr lang="ja-JP" altLang="en-US" sz="2000" dirty="0">
                  <a:solidFill>
                    <a:schemeClr val="bg2">
                      <a:lumMod val="25000"/>
                    </a:schemeClr>
                  </a:solidFill>
                </a:rPr>
                <a:t>ブロック並べを解く方法</a:t>
              </a:r>
              <a:endParaRPr lang="en-US" altLang="ja-JP" sz="2000" dirty="0">
                <a:solidFill>
                  <a:schemeClr val="bg2">
                    <a:lumMod val="25000"/>
                  </a:schemeClr>
                </a:solidFill>
              </a:endParaRPr>
            </a:p>
          </p:txBody>
        </p:sp>
      </p:grpSp>
      <p:sp>
        <p:nvSpPr>
          <p:cNvPr id="6" name="テキスト ボックス 5"/>
          <p:cNvSpPr txBox="1"/>
          <p:nvPr/>
        </p:nvSpPr>
        <p:spPr>
          <a:xfrm>
            <a:off x="61690" y="945048"/>
            <a:ext cx="5238080" cy="507831"/>
          </a:xfrm>
          <a:prstGeom prst="rect">
            <a:avLst/>
          </a:prstGeom>
          <a:noFill/>
        </p:spPr>
        <p:txBody>
          <a:bodyPr wrap="square" rtlCol="0">
            <a:spAutoFit/>
          </a:bodyPr>
          <a:lstStyle/>
          <a:p>
            <a:r>
              <a:rPr lang="ja-JP" altLang="en-US" sz="1000" dirty="0"/>
              <a:t>必要な情報の定義</a:t>
            </a:r>
            <a:endParaRPr lang="en-US" altLang="ja-JP" sz="1000" dirty="0"/>
          </a:p>
          <a:p>
            <a:r>
              <a:rPr lang="ja-JP" altLang="en-US" sz="1000" dirty="0">
                <a:solidFill>
                  <a:srgbClr val="C00000"/>
                </a:solidFill>
              </a:rPr>
              <a:t>ブロック並べ</a:t>
            </a:r>
            <a:r>
              <a:rPr lang="ja-JP" altLang="en-US" sz="700" dirty="0"/>
              <a:t>とは、ブロック並べエリア上のブロック置き場に、ランダムに置かれたブロックをブロックの色と同じ色のブロック置き場に移動させるものである。</a:t>
            </a:r>
            <a:endParaRPr lang="en-US" altLang="ja-JP" sz="700" dirty="0"/>
          </a:p>
        </p:txBody>
      </p:sp>
      <p:grpSp>
        <p:nvGrpSpPr>
          <p:cNvPr id="1418" name="グループ化 1417"/>
          <p:cNvGrpSpPr/>
          <p:nvPr/>
        </p:nvGrpSpPr>
        <p:grpSpPr>
          <a:xfrm>
            <a:off x="5453346" y="564187"/>
            <a:ext cx="2841397" cy="369332"/>
            <a:chOff x="5393520" y="570537"/>
            <a:chExt cx="2841397" cy="369332"/>
          </a:xfrm>
        </p:grpSpPr>
        <p:sp>
          <p:nvSpPr>
            <p:cNvPr id="719" name="対角する 2 つの角を切り取った四角形 193"/>
            <p:cNvSpPr/>
            <p:nvPr/>
          </p:nvSpPr>
          <p:spPr>
            <a:xfrm>
              <a:off x="5393520" y="595678"/>
              <a:ext cx="2841397"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sp>
          <p:nvSpPr>
            <p:cNvPr id="721" name="テキスト ボックス 720"/>
            <p:cNvSpPr txBox="1"/>
            <p:nvPr/>
          </p:nvSpPr>
          <p:spPr>
            <a:xfrm>
              <a:off x="5393520" y="570537"/>
              <a:ext cx="2510624" cy="369332"/>
            </a:xfrm>
            <a:prstGeom prst="rect">
              <a:avLst/>
            </a:prstGeom>
            <a:noFill/>
            <a:ln>
              <a:noFill/>
            </a:ln>
          </p:spPr>
          <p:txBody>
            <a:bodyPr wrap="none" rtlCol="0">
              <a:spAutoFit/>
            </a:bodyPr>
            <a:lstStyle/>
            <a:p>
              <a:r>
                <a:rPr lang="ja-JP" altLang="en-US" sz="1800" dirty="0"/>
                <a:t>ルート探索アルゴリズム</a:t>
              </a:r>
            </a:p>
          </p:txBody>
        </p:sp>
      </p:grpSp>
      <p:sp>
        <p:nvSpPr>
          <p:cNvPr id="3" name="テキスト ボックス 2"/>
          <p:cNvSpPr txBox="1"/>
          <p:nvPr/>
        </p:nvSpPr>
        <p:spPr>
          <a:xfrm>
            <a:off x="41370" y="1394607"/>
            <a:ext cx="1574801" cy="1077218"/>
          </a:xfrm>
          <a:prstGeom prst="rect">
            <a:avLst/>
          </a:prstGeom>
          <a:noFill/>
        </p:spPr>
        <p:txBody>
          <a:bodyPr wrap="square" rtlCol="0">
            <a:spAutoFit/>
          </a:bodyPr>
          <a:lstStyle/>
          <a:p>
            <a:r>
              <a:rPr lang="en-US" altLang="ja-JP" sz="800" dirty="0"/>
              <a:t>((</a:t>
            </a:r>
            <a:r>
              <a:rPr lang="ja-JP" altLang="en-US" sz="800" dirty="0"/>
              <a:t>フィールドについて</a:t>
            </a:r>
            <a:r>
              <a:rPr lang="en-US" altLang="ja-JP" sz="800" dirty="0"/>
              <a:t>))</a:t>
            </a:r>
          </a:p>
          <a:p>
            <a:r>
              <a:rPr lang="ja-JP" altLang="en-US" sz="700" dirty="0"/>
              <a:t>・ブロック並べエリアを「</a:t>
            </a:r>
            <a:r>
              <a:rPr lang="ja-JP" altLang="en-US" sz="700" dirty="0">
                <a:solidFill>
                  <a:srgbClr val="C00000"/>
                </a:solidFill>
              </a:rPr>
              <a:t>フィールド</a:t>
            </a:r>
            <a:r>
              <a:rPr lang="ja-JP" altLang="en-US" sz="700" dirty="0"/>
              <a:t>」とし、フィールド上の機体やブロックの位置関係を整理するためにブロック置き場を座標としてとらえる。</a:t>
            </a:r>
            <a:endParaRPr lang="en-US" altLang="ja-JP" sz="700" dirty="0"/>
          </a:p>
          <a:p>
            <a:r>
              <a:rPr lang="ja-JP" altLang="en-US" sz="700" dirty="0"/>
              <a:t>・ブロック置き場を「</a:t>
            </a:r>
            <a:r>
              <a:rPr lang="ja-JP" altLang="en-US" sz="700" dirty="0">
                <a:solidFill>
                  <a:srgbClr val="C00000"/>
                </a:solidFill>
              </a:rPr>
              <a:t>置き場</a:t>
            </a:r>
            <a:r>
              <a:rPr lang="ja-JP" altLang="en-US" sz="700" dirty="0"/>
              <a:t>」と呼ぶ。</a:t>
            </a:r>
          </a:p>
          <a:p>
            <a:r>
              <a:rPr lang="ja-JP" altLang="en-US" sz="700" dirty="0"/>
              <a:t>・</a:t>
            </a:r>
            <a:r>
              <a:rPr lang="en-US" altLang="ja-JP" sz="700" dirty="0"/>
              <a:t>4</a:t>
            </a:r>
            <a:r>
              <a:rPr lang="ja-JP" altLang="en-US" sz="700" dirty="0"/>
              <a:t>色に分けられたブロック置き場の色ごとの集合を「</a:t>
            </a:r>
            <a:r>
              <a:rPr lang="ja-JP" altLang="en-US" sz="700" dirty="0">
                <a:solidFill>
                  <a:srgbClr val="C00000"/>
                </a:solidFill>
              </a:rPr>
              <a:t>置き場群</a:t>
            </a:r>
            <a:r>
              <a:rPr lang="ja-JP" altLang="en-US" sz="700" dirty="0"/>
              <a:t>」と総称した。</a:t>
            </a:r>
            <a:endParaRPr lang="en-US" altLang="ja-JP" sz="700" dirty="0"/>
          </a:p>
        </p:txBody>
      </p:sp>
      <p:sp>
        <p:nvSpPr>
          <p:cNvPr id="4" name="テキスト ボックス 3"/>
          <p:cNvSpPr txBox="1"/>
          <p:nvPr/>
        </p:nvSpPr>
        <p:spPr>
          <a:xfrm>
            <a:off x="1523404" y="1395489"/>
            <a:ext cx="1676924" cy="1077218"/>
          </a:xfrm>
          <a:prstGeom prst="rect">
            <a:avLst/>
          </a:prstGeom>
          <a:noFill/>
        </p:spPr>
        <p:txBody>
          <a:bodyPr wrap="square" rtlCol="0">
            <a:spAutoFit/>
          </a:bodyPr>
          <a:lstStyle/>
          <a:p>
            <a:r>
              <a:rPr lang="en-US" altLang="ja-JP" sz="800" dirty="0"/>
              <a:t>((</a:t>
            </a:r>
            <a:r>
              <a:rPr lang="ja-JP" altLang="en-US" sz="800" dirty="0"/>
              <a:t>ブロックについて</a:t>
            </a:r>
            <a:r>
              <a:rPr lang="en-US" altLang="ja-JP" sz="800" dirty="0"/>
              <a:t>))</a:t>
            </a:r>
            <a:endParaRPr lang="ja-JP" altLang="en-US" sz="700" dirty="0"/>
          </a:p>
          <a:p>
            <a:r>
              <a:rPr lang="ja-JP" altLang="en-US" sz="700" dirty="0"/>
              <a:t>・黒のブロックは動かしてはいけないので「</a:t>
            </a:r>
            <a:r>
              <a:rPr lang="ja-JP" altLang="en-US" sz="700" dirty="0">
                <a:solidFill>
                  <a:srgbClr val="C00000"/>
                </a:solidFill>
              </a:rPr>
              <a:t>移動禁止ブロック</a:t>
            </a:r>
            <a:r>
              <a:rPr lang="ja-JP" altLang="en-US" sz="700" dirty="0"/>
              <a:t>」とし、黒以外のブロックは「</a:t>
            </a:r>
            <a:r>
              <a:rPr lang="ja-JP" altLang="en-US" sz="700" dirty="0">
                <a:solidFill>
                  <a:srgbClr val="C00000"/>
                </a:solidFill>
              </a:rPr>
              <a:t>移動可能ブロック</a:t>
            </a:r>
            <a:r>
              <a:rPr lang="ja-JP" altLang="en-US" sz="700" dirty="0"/>
              <a:t>」として、区別した。</a:t>
            </a:r>
            <a:endParaRPr lang="en-US" altLang="ja-JP" sz="700" dirty="0"/>
          </a:p>
          <a:p>
            <a:r>
              <a:rPr lang="ja-JP" altLang="en-US" sz="700" dirty="0"/>
              <a:t>ただし、色を識別していないブロックは「</a:t>
            </a:r>
            <a:r>
              <a:rPr lang="ja-JP" altLang="en-US" sz="700" dirty="0">
                <a:solidFill>
                  <a:srgbClr val="C00000"/>
                </a:solidFill>
              </a:rPr>
              <a:t>未判定ブロック</a:t>
            </a:r>
            <a:r>
              <a:rPr lang="ja-JP" altLang="en-US" sz="700" dirty="0"/>
              <a:t>」とする。</a:t>
            </a:r>
            <a:endParaRPr lang="en-US" altLang="ja-JP" sz="700" dirty="0"/>
          </a:p>
          <a:p>
            <a:r>
              <a:rPr lang="ja-JP" altLang="en-US" sz="700" dirty="0"/>
              <a:t>・運搬地点へ移動したブロックを「</a:t>
            </a:r>
            <a:r>
              <a:rPr lang="ja-JP" altLang="en-US" sz="700" dirty="0">
                <a:solidFill>
                  <a:srgbClr val="C00000"/>
                </a:solidFill>
              </a:rPr>
              <a:t>配置済ブロック</a:t>
            </a:r>
            <a:r>
              <a:rPr lang="ja-JP" altLang="en-US" sz="700" dirty="0"/>
              <a:t>」とした。 </a:t>
            </a:r>
            <a:endParaRPr lang="en-US" altLang="ja-JP" sz="700" dirty="0"/>
          </a:p>
        </p:txBody>
      </p:sp>
      <p:sp>
        <p:nvSpPr>
          <p:cNvPr id="5" name="テキスト ボックス 4"/>
          <p:cNvSpPr txBox="1"/>
          <p:nvPr/>
        </p:nvSpPr>
        <p:spPr>
          <a:xfrm>
            <a:off x="3150640" y="1338348"/>
            <a:ext cx="2180893" cy="861774"/>
          </a:xfrm>
          <a:prstGeom prst="rect">
            <a:avLst/>
          </a:prstGeom>
          <a:noFill/>
        </p:spPr>
        <p:txBody>
          <a:bodyPr wrap="square" rtlCol="0">
            <a:spAutoFit/>
          </a:bodyPr>
          <a:lstStyle/>
          <a:p>
            <a:r>
              <a:rPr lang="en-US" altLang="ja-JP" sz="800" dirty="0"/>
              <a:t>((</a:t>
            </a:r>
            <a:r>
              <a:rPr lang="ja-JP" altLang="en-US" sz="800" dirty="0"/>
              <a:t>ルートについて</a:t>
            </a:r>
            <a:r>
              <a:rPr lang="en-US" altLang="ja-JP" sz="800" dirty="0"/>
              <a:t>))</a:t>
            </a:r>
          </a:p>
          <a:p>
            <a:r>
              <a:rPr lang="ja-JP" altLang="en-US" sz="700" dirty="0"/>
              <a:t>・走行体の移動経路を「</a:t>
            </a:r>
            <a:r>
              <a:rPr lang="ja-JP" altLang="en-US" sz="700" dirty="0">
                <a:solidFill>
                  <a:srgbClr val="C00000"/>
                </a:solidFill>
              </a:rPr>
              <a:t>ルート</a:t>
            </a:r>
            <a:r>
              <a:rPr lang="ja-JP" altLang="en-US" sz="700" dirty="0"/>
              <a:t>」とし、</a:t>
            </a:r>
            <a:endParaRPr lang="en-US" altLang="ja-JP" sz="700" dirty="0"/>
          </a:p>
          <a:p>
            <a:r>
              <a:rPr lang="ja-JP" altLang="en-US" sz="700" dirty="0"/>
              <a:t>ブロックへ向かうルートを「</a:t>
            </a:r>
            <a:r>
              <a:rPr lang="ja-JP" altLang="en-US" sz="700" dirty="0">
                <a:solidFill>
                  <a:srgbClr val="C00000"/>
                </a:solidFill>
              </a:rPr>
              <a:t>ブロック入手ルート</a:t>
            </a:r>
            <a:r>
              <a:rPr lang="ja-JP" altLang="en-US" sz="700" dirty="0"/>
              <a:t>」、</a:t>
            </a:r>
            <a:endParaRPr lang="en-US" altLang="ja-JP" sz="700" dirty="0"/>
          </a:p>
          <a:p>
            <a:r>
              <a:rPr lang="ja-JP" altLang="en-US" sz="700" dirty="0"/>
              <a:t>目的地点に向かうルートを「</a:t>
            </a:r>
            <a:r>
              <a:rPr lang="ja-JP" altLang="en-US" sz="700" dirty="0">
                <a:solidFill>
                  <a:srgbClr val="C00000"/>
                </a:solidFill>
              </a:rPr>
              <a:t>ブロック運搬ルート</a:t>
            </a:r>
            <a:r>
              <a:rPr lang="ja-JP" altLang="en-US" sz="700" dirty="0"/>
              <a:t>」とした。</a:t>
            </a:r>
            <a:endParaRPr lang="en-US" altLang="ja-JP" sz="700" dirty="0"/>
          </a:p>
          <a:p>
            <a:r>
              <a:rPr lang="ja-JP" altLang="en-US" sz="700" dirty="0"/>
              <a:t>・ルートのスタートの置き場を「</a:t>
            </a:r>
            <a:r>
              <a:rPr lang="ja-JP" altLang="en-US" sz="700" dirty="0">
                <a:solidFill>
                  <a:srgbClr val="C00000"/>
                </a:solidFill>
              </a:rPr>
              <a:t>開始地点</a:t>
            </a:r>
            <a:r>
              <a:rPr lang="ja-JP" altLang="en-US" sz="700" dirty="0"/>
              <a:t>」、通過する</a:t>
            </a:r>
            <a:endParaRPr lang="en-US" altLang="ja-JP" sz="700" dirty="0"/>
          </a:p>
          <a:p>
            <a:r>
              <a:rPr lang="ja-JP" altLang="en-US" sz="700" dirty="0"/>
              <a:t>置き場を「</a:t>
            </a:r>
            <a:r>
              <a:rPr lang="ja-JP" altLang="en-US" sz="700" dirty="0">
                <a:solidFill>
                  <a:srgbClr val="C00000"/>
                </a:solidFill>
              </a:rPr>
              <a:t>通過地点</a:t>
            </a:r>
            <a:r>
              <a:rPr lang="ja-JP" altLang="en-US" sz="700" dirty="0"/>
              <a:t>」、ゴール</a:t>
            </a:r>
            <a:r>
              <a:rPr lang="en-US" altLang="ja-JP" sz="700" dirty="0"/>
              <a:t>(</a:t>
            </a:r>
            <a:r>
              <a:rPr lang="ja-JP" altLang="en-US" sz="700" dirty="0"/>
              <a:t>目的地</a:t>
            </a:r>
            <a:r>
              <a:rPr lang="en-US" altLang="ja-JP" sz="700" dirty="0"/>
              <a:t>)</a:t>
            </a:r>
            <a:r>
              <a:rPr lang="ja-JP" altLang="en-US" sz="700" dirty="0"/>
              <a:t>の置き場を「</a:t>
            </a:r>
            <a:r>
              <a:rPr lang="ja-JP" altLang="en-US" sz="700" dirty="0">
                <a:solidFill>
                  <a:srgbClr val="C00000"/>
                </a:solidFill>
              </a:rPr>
              <a:t>終了地点</a:t>
            </a:r>
            <a:r>
              <a:rPr lang="ja-JP" altLang="en-US" sz="700" dirty="0"/>
              <a:t>」とした。</a:t>
            </a:r>
          </a:p>
        </p:txBody>
      </p:sp>
      <p:grpSp>
        <p:nvGrpSpPr>
          <p:cNvPr id="39" name="グループ化 38"/>
          <p:cNvGrpSpPr/>
          <p:nvPr/>
        </p:nvGrpSpPr>
        <p:grpSpPr>
          <a:xfrm>
            <a:off x="3035158" y="2210215"/>
            <a:ext cx="2352241" cy="891493"/>
            <a:chOff x="3035158" y="2210215"/>
            <a:chExt cx="2352241" cy="891493"/>
          </a:xfrm>
        </p:grpSpPr>
        <p:sp>
          <p:nvSpPr>
            <p:cNvPr id="94" name="テキスト ボックス 93"/>
            <p:cNvSpPr txBox="1"/>
            <p:nvPr/>
          </p:nvSpPr>
          <p:spPr>
            <a:xfrm>
              <a:off x="4843660" y="2210215"/>
              <a:ext cx="543739" cy="200055"/>
            </a:xfrm>
            <a:prstGeom prst="rect">
              <a:avLst/>
            </a:prstGeom>
            <a:noFill/>
          </p:spPr>
          <p:txBody>
            <a:bodyPr wrap="none" rtlCol="0">
              <a:spAutoFit/>
            </a:bodyPr>
            <a:lstStyle/>
            <a:p>
              <a:r>
                <a:rPr kumimoji="1" lang="ja-JP" altLang="en-US" sz="700" dirty="0"/>
                <a:t>終了地点</a:t>
              </a:r>
            </a:p>
          </p:txBody>
        </p:sp>
        <p:grpSp>
          <p:nvGrpSpPr>
            <p:cNvPr id="202" name="グループ化 201"/>
            <p:cNvGrpSpPr/>
            <p:nvPr/>
          </p:nvGrpSpPr>
          <p:grpSpPr>
            <a:xfrm>
              <a:off x="3077991" y="2215713"/>
              <a:ext cx="2197259" cy="668003"/>
              <a:chOff x="2941726" y="3071506"/>
              <a:chExt cx="2197259" cy="668003"/>
            </a:xfrm>
          </p:grpSpPr>
          <p:grpSp>
            <p:nvGrpSpPr>
              <p:cNvPr id="16" name="グループ化 15"/>
              <p:cNvGrpSpPr/>
              <p:nvPr/>
            </p:nvGrpSpPr>
            <p:grpSpPr>
              <a:xfrm>
                <a:off x="3387413" y="3462492"/>
                <a:ext cx="1751572" cy="277017"/>
                <a:chOff x="3834196" y="3427098"/>
                <a:chExt cx="597665" cy="91991"/>
              </a:xfrm>
            </p:grpSpPr>
            <p:sp>
              <p:nvSpPr>
                <p:cNvPr id="409" name="円: 塗りつぶしなし 481"/>
                <p:cNvSpPr/>
                <p:nvPr/>
              </p:nvSpPr>
              <p:spPr>
                <a:xfrm>
                  <a:off x="4172600" y="3427116"/>
                  <a:ext cx="92788" cy="91929"/>
                </a:xfrm>
                <a:prstGeom prst="donut">
                  <a:avLst>
                    <a:gd name="adj" fmla="val 894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408" name="直線コネクタ 407"/>
                <p:cNvCxnSpPr>
                  <a:stCxn id="407" idx="6"/>
                  <a:endCxn id="409" idx="2"/>
                </p:cNvCxnSpPr>
                <p:nvPr/>
              </p:nvCxnSpPr>
              <p:spPr>
                <a:xfrm flipV="1">
                  <a:off x="4096186" y="3473083"/>
                  <a:ext cx="76414" cy="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直線コネクタ 403"/>
                <p:cNvCxnSpPr>
                  <a:stCxn id="409" idx="6"/>
                  <a:endCxn id="725" idx="2"/>
                </p:cNvCxnSpPr>
                <p:nvPr/>
              </p:nvCxnSpPr>
              <p:spPr>
                <a:xfrm flipV="1">
                  <a:off x="4265388" y="3473063"/>
                  <a:ext cx="73685" cy="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a:stCxn id="406" idx="6"/>
                  <a:endCxn id="407" idx="2"/>
                </p:cNvCxnSpPr>
                <p:nvPr/>
              </p:nvCxnSpPr>
              <p:spPr>
                <a:xfrm>
                  <a:off x="3926984" y="3473125"/>
                  <a:ext cx="7641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06" name="円: 塗りつぶしなし 471"/>
                <p:cNvSpPr/>
                <p:nvPr/>
              </p:nvSpPr>
              <p:spPr>
                <a:xfrm>
                  <a:off x="3834196" y="3427160"/>
                  <a:ext cx="92788" cy="91929"/>
                </a:xfrm>
                <a:prstGeom prst="donut">
                  <a:avLst>
                    <a:gd name="adj" fmla="val 894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7" name="円: 塗りつぶしなし 472"/>
                <p:cNvSpPr/>
                <p:nvPr/>
              </p:nvSpPr>
              <p:spPr>
                <a:xfrm>
                  <a:off x="4003398" y="3427160"/>
                  <a:ext cx="92788" cy="91929"/>
                </a:xfrm>
                <a:prstGeom prst="donut">
                  <a:avLst>
                    <a:gd name="adj" fmla="val 894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25" name="円: 塗りつぶしなし 482"/>
                <p:cNvSpPr/>
                <p:nvPr/>
              </p:nvSpPr>
              <p:spPr>
                <a:xfrm>
                  <a:off x="4339073" y="3427098"/>
                  <a:ext cx="92788" cy="91929"/>
                </a:xfrm>
                <a:prstGeom prst="donut">
                  <a:avLst>
                    <a:gd name="adj" fmla="val 894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grpSp>
            <p:nvGrpSpPr>
              <p:cNvPr id="410" name="グループ化 409"/>
              <p:cNvGrpSpPr>
                <a:grpSpLocks noChangeAspect="1"/>
              </p:cNvGrpSpPr>
              <p:nvPr/>
            </p:nvGrpSpPr>
            <p:grpSpPr>
              <a:xfrm rot="5400000">
                <a:off x="4616901" y="3233806"/>
                <a:ext cx="338879" cy="636939"/>
                <a:chOff x="9150789" y="4499774"/>
                <a:chExt cx="290566" cy="575143"/>
              </a:xfrm>
            </p:grpSpPr>
            <p:sp>
              <p:nvSpPr>
                <p:cNvPr id="672" name="フリーフォーム 31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673" name="フリーフォーム 313"/>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26" name="角丸四角形 1442"/>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27" name="角丸四角形 11"/>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28" name="角丸四角形 10"/>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29" name="角丸四角形 8"/>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30" name="角丸四角形 3"/>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31" name="角丸四角形 9"/>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32" name="正方形/長方形 731"/>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33" name="角丸四角形 197"/>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34" name="角丸四角形 199"/>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35" name="角丸四角形 204"/>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36" name="角丸四角形 5"/>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37" name="角丸四角形 2"/>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38" name="角丸四角形 13"/>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39" name="減算記号 738"/>
                <p:cNvSpPr/>
                <p:nvPr/>
              </p:nvSpPr>
              <p:spPr>
                <a:xfrm>
                  <a:off x="9259855"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40" name="ブローチ 739"/>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900" dirty="0"/>
                </a:p>
              </p:txBody>
            </p:sp>
            <p:sp>
              <p:nvSpPr>
                <p:cNvPr id="741" name="フリーフォーム 1382"/>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42" name="フリーフォーム 1390"/>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44" name="フリーフォーム 289"/>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45" name="フリーフォーム 290"/>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46" name="フリーフォーム 1395"/>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47" name="フリーフォーム 1396"/>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48" name="フリーフォーム 1397"/>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49" name="フリーフォーム 1402"/>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50" name="フリーフォーム 1403"/>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51" name="フリーフォーム 144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52" name="角丸四角形 1443"/>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53" name="四方向矢印 1444"/>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54" name="角丸四角形 1447"/>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55" name="フリーフォーム 1448"/>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56" name="フリーフォーム 312"/>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grpSp>
          <p:grpSp>
            <p:nvGrpSpPr>
              <p:cNvPr id="757" name="グループ化 756"/>
              <p:cNvGrpSpPr>
                <a:grpSpLocks noChangeAspect="1"/>
              </p:cNvGrpSpPr>
              <p:nvPr/>
            </p:nvGrpSpPr>
            <p:grpSpPr>
              <a:xfrm rot="5400000">
                <a:off x="3113422" y="3204669"/>
                <a:ext cx="338879" cy="682271"/>
                <a:chOff x="9150789" y="4499774"/>
                <a:chExt cx="290566" cy="616077"/>
              </a:xfrm>
            </p:grpSpPr>
            <p:sp>
              <p:nvSpPr>
                <p:cNvPr id="758" name="フリーフォーム 31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59" name="フリーフォーム 313"/>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60" name="角丸四角形 1442"/>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61" name="角丸四角形 11"/>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62" name="角丸四角形 10"/>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63" name="角丸四角形 8"/>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64" name="角丸四角形 3"/>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65" name="角丸四角形 9"/>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66" name="正方形/長方形 765"/>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67" name="角丸四角形 197"/>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68" name="角丸四角形 199"/>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69" name="角丸四角形 204"/>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70" name="角丸四角形 5"/>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71" name="角丸四角形 2"/>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72" name="角丸四角形 13"/>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73" name="減算記号 772"/>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74" name="ブローチ 773"/>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900" dirty="0"/>
                </a:p>
              </p:txBody>
            </p:sp>
            <p:sp>
              <p:nvSpPr>
                <p:cNvPr id="775" name="フリーフォーム 1382"/>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76" name="フリーフォーム 1390"/>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77" name="フリーフォーム 288"/>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78" name="フリーフォーム 289"/>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79" name="フリーフォーム 290"/>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80" name="フリーフォーム 1395"/>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81" name="フリーフォーム 1396"/>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82" name="フリーフォーム 1397"/>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83" name="フリーフォーム 1402"/>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84" name="フリーフォーム 1403"/>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85" name="フリーフォーム 144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86" name="角丸四角形 1443"/>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87" name="四方向矢印 1444"/>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88" name="角丸四角形 1447"/>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89" name="フリーフォーム 1448"/>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sp>
              <p:nvSpPr>
                <p:cNvPr id="790" name="フリーフォーム 312"/>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dirty="0"/>
                </a:p>
              </p:txBody>
            </p:sp>
          </p:grpSp>
          <p:sp>
            <p:nvSpPr>
              <p:cNvPr id="8" name="テキスト ボックス 7"/>
              <p:cNvSpPr txBox="1"/>
              <p:nvPr/>
            </p:nvSpPr>
            <p:spPr>
              <a:xfrm>
                <a:off x="3260524" y="3071506"/>
                <a:ext cx="543739" cy="200055"/>
              </a:xfrm>
              <a:prstGeom prst="rect">
                <a:avLst/>
              </a:prstGeom>
              <a:noFill/>
            </p:spPr>
            <p:txBody>
              <a:bodyPr wrap="none" rtlCol="0">
                <a:spAutoFit/>
              </a:bodyPr>
              <a:lstStyle/>
              <a:p>
                <a:r>
                  <a:rPr kumimoji="1" lang="ja-JP" altLang="en-US" sz="700" dirty="0"/>
                  <a:t>開始地点</a:t>
                </a:r>
                <a:endParaRPr kumimoji="1" lang="en-US" altLang="ja-JP" sz="700" dirty="0"/>
              </a:p>
            </p:txBody>
          </p:sp>
          <p:cxnSp>
            <p:nvCxnSpPr>
              <p:cNvPr id="18" name="直線矢印コネクタ 17"/>
              <p:cNvCxnSpPr>
                <a:stCxn id="8" idx="2"/>
                <a:endCxn id="786" idx="1"/>
              </p:cNvCxnSpPr>
              <p:nvPr/>
            </p:nvCxnSpPr>
            <p:spPr>
              <a:xfrm flipH="1">
                <a:off x="3529217" y="3271561"/>
                <a:ext cx="3177" cy="204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テキスト ボックス 23"/>
              <p:cNvSpPr txBox="1"/>
              <p:nvPr/>
            </p:nvSpPr>
            <p:spPr>
              <a:xfrm>
                <a:off x="3987909" y="3080424"/>
                <a:ext cx="543739" cy="200055"/>
              </a:xfrm>
              <a:prstGeom prst="rect">
                <a:avLst/>
              </a:prstGeom>
              <a:noFill/>
            </p:spPr>
            <p:txBody>
              <a:bodyPr wrap="none" rtlCol="0">
                <a:spAutoFit/>
              </a:bodyPr>
              <a:lstStyle/>
              <a:p>
                <a:r>
                  <a:rPr kumimoji="1" lang="ja-JP" altLang="en-US" sz="700" dirty="0"/>
                  <a:t>通過地点</a:t>
                </a:r>
              </a:p>
            </p:txBody>
          </p:sp>
          <p:cxnSp>
            <p:nvCxnSpPr>
              <p:cNvPr id="34" name="直線矢印コネクタ 33"/>
              <p:cNvCxnSpPr>
                <a:stCxn id="24" idx="2"/>
                <a:endCxn id="407" idx="0"/>
              </p:cNvCxnSpPr>
              <p:nvPr/>
            </p:nvCxnSpPr>
            <p:spPr>
              <a:xfrm flipH="1">
                <a:off x="4019259" y="3280479"/>
                <a:ext cx="240520" cy="182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p:cNvCxnSpPr>
                <a:stCxn id="24" idx="2"/>
                <a:endCxn id="409" idx="0"/>
              </p:cNvCxnSpPr>
              <p:nvPr/>
            </p:nvCxnSpPr>
            <p:spPr>
              <a:xfrm>
                <a:off x="4259779" y="3280479"/>
                <a:ext cx="255359" cy="182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206" name="直線矢印コネクタ 205"/>
            <p:cNvCxnSpPr>
              <a:stCxn id="209" idx="3"/>
              <a:endCxn id="210" idx="1"/>
            </p:cNvCxnSpPr>
            <p:nvPr/>
          </p:nvCxnSpPr>
          <p:spPr>
            <a:xfrm flipV="1">
              <a:off x="3425008" y="2992889"/>
              <a:ext cx="1466675" cy="10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9" name="テキスト ボックス 208"/>
            <p:cNvSpPr txBox="1"/>
            <p:nvPr/>
          </p:nvSpPr>
          <p:spPr>
            <a:xfrm>
              <a:off x="3035158" y="2886264"/>
              <a:ext cx="389850" cy="215444"/>
            </a:xfrm>
            <a:prstGeom prst="rect">
              <a:avLst/>
            </a:prstGeom>
            <a:noFill/>
          </p:spPr>
          <p:txBody>
            <a:bodyPr wrap="none" rtlCol="0">
              <a:spAutoFit/>
            </a:bodyPr>
            <a:lstStyle/>
            <a:p>
              <a:r>
                <a:rPr lang="ja-JP" altLang="en-US" sz="800" dirty="0"/>
                <a:t>始点</a:t>
              </a:r>
              <a:endParaRPr kumimoji="1" lang="ja-JP" altLang="en-US" sz="800" dirty="0"/>
            </a:p>
          </p:txBody>
        </p:sp>
        <p:sp>
          <p:nvSpPr>
            <p:cNvPr id="210" name="テキスト ボックス 209"/>
            <p:cNvSpPr txBox="1"/>
            <p:nvPr/>
          </p:nvSpPr>
          <p:spPr>
            <a:xfrm>
              <a:off x="4891683" y="2885167"/>
              <a:ext cx="389850" cy="215444"/>
            </a:xfrm>
            <a:prstGeom prst="rect">
              <a:avLst/>
            </a:prstGeom>
            <a:noFill/>
          </p:spPr>
          <p:txBody>
            <a:bodyPr wrap="none" rtlCol="0">
              <a:spAutoFit/>
            </a:bodyPr>
            <a:lstStyle/>
            <a:p>
              <a:r>
                <a:rPr lang="ja-JP" altLang="en-US" sz="800" dirty="0"/>
                <a:t>終点</a:t>
              </a:r>
              <a:endParaRPr kumimoji="1" lang="ja-JP" altLang="en-US" sz="800" dirty="0"/>
            </a:p>
          </p:txBody>
        </p:sp>
      </p:grpSp>
      <p:sp>
        <p:nvSpPr>
          <p:cNvPr id="792" name="正方形/長方形 791"/>
          <p:cNvSpPr/>
          <p:nvPr/>
        </p:nvSpPr>
        <p:spPr>
          <a:xfrm>
            <a:off x="2055" y="-828"/>
            <a:ext cx="13517095" cy="584200"/>
          </a:xfrm>
          <a:prstGeom prst="rect">
            <a:avLst/>
          </a:prstGeom>
          <a:gradFill flip="none" rotWithShape="1">
            <a:gsLst>
              <a:gs pos="72230">
                <a:schemeClr val="bg1"/>
              </a:gs>
              <a:gs pos="0">
                <a:schemeClr val="accent1">
                  <a:lumMod val="40000"/>
                  <a:lumOff val="60000"/>
                </a:schemeClr>
              </a:gs>
              <a:gs pos="23000">
                <a:schemeClr val="accent1">
                  <a:tint val="44500"/>
                  <a:satMod val="160000"/>
                </a:schemeClr>
              </a:gs>
              <a:gs pos="96667">
                <a:schemeClr val="bg1"/>
              </a:gs>
              <a:gs pos="44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rPr>
              <a:t>２．ゲーム分析</a:t>
            </a:r>
            <a:endParaRPr kumimoji="1" lang="ja-JP" altLang="en-US" sz="2800" dirty="0">
              <a:solidFill>
                <a:schemeClr val="tx1"/>
              </a:solidFill>
            </a:endParaRPr>
          </a:p>
        </p:txBody>
      </p:sp>
      <p:grpSp>
        <p:nvGrpSpPr>
          <p:cNvPr id="793" name="グループ化 792"/>
          <p:cNvGrpSpPr/>
          <p:nvPr/>
        </p:nvGrpSpPr>
        <p:grpSpPr>
          <a:xfrm>
            <a:off x="4757693" y="-53477"/>
            <a:ext cx="3378512" cy="660142"/>
            <a:chOff x="6275459" y="-35812"/>
            <a:chExt cx="3378512" cy="660142"/>
          </a:xfrm>
        </p:grpSpPr>
        <p:sp>
          <p:nvSpPr>
            <p:cNvPr id="805" name="テキスト ボックス 804"/>
            <p:cNvSpPr txBox="1"/>
            <p:nvPr/>
          </p:nvSpPr>
          <p:spPr>
            <a:xfrm>
              <a:off x="7316661" y="-3229"/>
              <a:ext cx="512961" cy="615553"/>
            </a:xfrm>
            <a:prstGeom prst="rect">
              <a:avLst/>
            </a:prstGeom>
            <a:noFill/>
          </p:spPr>
          <p:txBody>
            <a:bodyPr wrap="none" lIns="0" tIns="0" rIns="0" bIns="0" rtlCol="0">
              <a:spAutoFit/>
            </a:bodyPr>
            <a:lstStyle/>
            <a:p>
              <a:r>
                <a:rPr lang="ja-JP" altLang="en-US" sz="4000" i="1" dirty="0">
                  <a:ln>
                    <a:solidFill>
                      <a:schemeClr val="bg1"/>
                    </a:solidFill>
                  </a:ln>
                  <a:solidFill>
                    <a:schemeClr val="tx1">
                      <a:lumMod val="75000"/>
                      <a:lumOff val="25000"/>
                    </a:schemeClr>
                  </a:solidFill>
                  <a:ea typeface="+mj-ea"/>
                </a:rPr>
                <a:t>＆</a:t>
              </a:r>
            </a:p>
          </p:txBody>
        </p:sp>
        <p:sp>
          <p:nvSpPr>
            <p:cNvPr id="806" name="テキスト ボックス 805"/>
            <p:cNvSpPr txBox="1"/>
            <p:nvPr/>
          </p:nvSpPr>
          <p:spPr>
            <a:xfrm>
              <a:off x="7685162" y="101110"/>
              <a:ext cx="1968809" cy="523220"/>
            </a:xfrm>
            <a:prstGeom prst="rect">
              <a:avLst/>
            </a:prstGeom>
            <a:noFill/>
          </p:spPr>
          <p:txBody>
            <a:bodyPr wrap="none" rtlCol="0">
              <a:spAutoFit/>
            </a:bodyPr>
            <a:lstStyle/>
            <a:p>
              <a:r>
                <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科学の妖精</a:t>
              </a:r>
            </a:p>
          </p:txBody>
        </p:sp>
        <p:sp>
          <p:nvSpPr>
            <p:cNvPr id="807" name="テキスト ボックス 806"/>
            <p:cNvSpPr txBox="1"/>
            <p:nvPr/>
          </p:nvSpPr>
          <p:spPr>
            <a:xfrm>
              <a:off x="6275459" y="-35812"/>
              <a:ext cx="1337226" cy="523220"/>
            </a:xfrm>
            <a:prstGeom prst="rect">
              <a:avLst/>
            </a:prstGeom>
            <a:noFill/>
          </p:spPr>
          <p:txBody>
            <a:bodyPr wrap="none" rtlCol="0">
              <a:spAutoFit/>
            </a:bodyPr>
            <a:lstStyle/>
            <a:p>
              <a:r>
                <a:rPr lang="en-US" altLang="ja-JP"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MONO</a:t>
              </a:r>
              <a:endPar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endParaRPr>
            </a:p>
          </p:txBody>
        </p:sp>
      </p:grpSp>
      <p:pic>
        <p:nvPicPr>
          <p:cNvPr id="794" name="図 4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02641" y="114011"/>
            <a:ext cx="2495737" cy="4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5" name="グループ化 794"/>
          <p:cNvGrpSpPr/>
          <p:nvPr/>
        </p:nvGrpSpPr>
        <p:grpSpPr>
          <a:xfrm>
            <a:off x="2372337" y="92612"/>
            <a:ext cx="705388" cy="425556"/>
            <a:chOff x="12116383" y="65970"/>
            <a:chExt cx="954036" cy="575564"/>
          </a:xfrm>
        </p:grpSpPr>
        <p:grpSp>
          <p:nvGrpSpPr>
            <p:cNvPr id="797" name="グループ化 796"/>
            <p:cNvGrpSpPr/>
            <p:nvPr/>
          </p:nvGrpSpPr>
          <p:grpSpPr>
            <a:xfrm>
              <a:off x="12490787" y="65970"/>
              <a:ext cx="579632" cy="575564"/>
              <a:chOff x="3410739" y="446370"/>
              <a:chExt cx="607510" cy="603246"/>
            </a:xfrm>
          </p:grpSpPr>
          <p:sp>
            <p:nvSpPr>
              <p:cNvPr id="802" name="円/楕円 801"/>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03" name="円/楕円 802"/>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04" name="円/楕円 803"/>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798" name="グループ化 797"/>
            <p:cNvGrpSpPr/>
            <p:nvPr/>
          </p:nvGrpSpPr>
          <p:grpSpPr>
            <a:xfrm rot="19367070">
              <a:off x="12116383" y="156414"/>
              <a:ext cx="345667" cy="343241"/>
              <a:chOff x="3410734" y="446367"/>
              <a:chExt cx="607510" cy="603246"/>
            </a:xfrm>
          </p:grpSpPr>
          <p:sp>
            <p:nvSpPr>
              <p:cNvPr id="799" name="円/楕円 798"/>
              <p:cNvSpPr/>
              <p:nvPr/>
            </p:nvSpPr>
            <p:spPr>
              <a:xfrm>
                <a:off x="3410734" y="446367"/>
                <a:ext cx="607510" cy="603246"/>
              </a:xfrm>
              <a:prstGeom prst="ellipse">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00" name="円/楕円 799"/>
              <p:cNvSpPr/>
              <p:nvPr/>
            </p:nvSpPr>
            <p:spPr>
              <a:xfrm>
                <a:off x="3553381" y="583266"/>
                <a:ext cx="329453" cy="32945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01" name="円/楕円 800"/>
              <p:cNvSpPr/>
              <p:nvPr/>
            </p:nvSpPr>
            <p:spPr>
              <a:xfrm>
                <a:off x="3452530" y="482415"/>
                <a:ext cx="531157" cy="53115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grpSp>
        <p:nvGrpSpPr>
          <p:cNvPr id="78" name="グループ化 77"/>
          <p:cNvGrpSpPr/>
          <p:nvPr/>
        </p:nvGrpSpPr>
        <p:grpSpPr>
          <a:xfrm>
            <a:off x="109106" y="2435988"/>
            <a:ext cx="1490879" cy="704641"/>
            <a:chOff x="211299" y="2397962"/>
            <a:chExt cx="1490879" cy="704641"/>
          </a:xfrm>
        </p:grpSpPr>
        <p:sp>
          <p:nvSpPr>
            <p:cNvPr id="1459" name="テキスト ボックス 1458"/>
            <p:cNvSpPr txBox="1"/>
            <p:nvPr/>
          </p:nvSpPr>
          <p:spPr>
            <a:xfrm>
              <a:off x="1092716" y="2430863"/>
              <a:ext cx="609462" cy="215444"/>
            </a:xfrm>
            <a:prstGeom prst="rect">
              <a:avLst/>
            </a:prstGeom>
            <a:noFill/>
          </p:spPr>
          <p:txBody>
            <a:bodyPr wrap="none" rtlCol="0">
              <a:spAutoFit/>
            </a:bodyPr>
            <a:lstStyle/>
            <a:p>
              <a:r>
                <a:rPr kumimoji="1" lang="ja-JP" altLang="en-US" sz="800" dirty="0"/>
                <a:t>フィールド</a:t>
              </a:r>
            </a:p>
          </p:txBody>
        </p:sp>
        <p:grpSp>
          <p:nvGrpSpPr>
            <p:cNvPr id="197" name="グループ化 196"/>
            <p:cNvGrpSpPr/>
            <p:nvPr/>
          </p:nvGrpSpPr>
          <p:grpSpPr>
            <a:xfrm>
              <a:off x="211299" y="2397962"/>
              <a:ext cx="1460422" cy="704641"/>
              <a:chOff x="244860" y="2231035"/>
              <a:chExt cx="1460422" cy="704641"/>
            </a:xfrm>
          </p:grpSpPr>
          <p:grpSp>
            <p:nvGrpSpPr>
              <p:cNvPr id="83" name="グループ化 82"/>
              <p:cNvGrpSpPr/>
              <p:nvPr/>
            </p:nvGrpSpPr>
            <p:grpSpPr>
              <a:xfrm>
                <a:off x="244860" y="2231035"/>
                <a:ext cx="722973" cy="684588"/>
                <a:chOff x="522051" y="2297496"/>
                <a:chExt cx="722973" cy="684588"/>
              </a:xfrm>
            </p:grpSpPr>
            <p:grpSp>
              <p:nvGrpSpPr>
                <p:cNvPr id="1364" name="グループ化 1363"/>
                <p:cNvGrpSpPr/>
                <p:nvPr/>
              </p:nvGrpSpPr>
              <p:grpSpPr>
                <a:xfrm>
                  <a:off x="561160" y="2353612"/>
                  <a:ext cx="614926" cy="591733"/>
                  <a:chOff x="5044969" y="3549913"/>
                  <a:chExt cx="704584" cy="666704"/>
                </a:xfrm>
              </p:grpSpPr>
              <p:grpSp>
                <p:nvGrpSpPr>
                  <p:cNvPr id="1372" name="グループ化 1371"/>
                  <p:cNvGrpSpPr/>
                  <p:nvPr/>
                </p:nvGrpSpPr>
                <p:grpSpPr>
                  <a:xfrm>
                    <a:off x="5052641" y="3549913"/>
                    <a:ext cx="696912" cy="666704"/>
                    <a:chOff x="4718050" y="3608481"/>
                    <a:chExt cx="696912" cy="666704"/>
                  </a:xfrm>
                </p:grpSpPr>
                <p:cxnSp>
                  <p:nvCxnSpPr>
                    <p:cNvPr id="1380" name="直線コネクタ 1379"/>
                    <p:cNvCxnSpPr>
                      <a:stCxn id="1414" idx="6"/>
                      <a:endCxn id="1415" idx="2"/>
                    </p:cNvCxnSpPr>
                    <p:nvPr/>
                  </p:nvCxnSpPr>
                  <p:spPr>
                    <a:xfrm flipV="1">
                      <a:off x="5219699" y="4221112"/>
                      <a:ext cx="85725" cy="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1" name="直線コネクタ 1380"/>
                    <p:cNvCxnSpPr>
                      <a:stCxn id="1412" idx="6"/>
                      <a:endCxn id="1413" idx="2"/>
                    </p:cNvCxnSpPr>
                    <p:nvPr/>
                  </p:nvCxnSpPr>
                  <p:spPr>
                    <a:xfrm flipV="1">
                      <a:off x="5219700" y="4036986"/>
                      <a:ext cx="8572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2" name="直線コネクタ 1381"/>
                    <p:cNvCxnSpPr>
                      <a:stCxn id="1409" idx="6"/>
                      <a:endCxn id="1411" idx="2"/>
                    </p:cNvCxnSpPr>
                    <p:nvPr/>
                  </p:nvCxnSpPr>
                  <p:spPr>
                    <a:xfrm>
                      <a:off x="5219700" y="3852862"/>
                      <a:ext cx="85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3" name="直線コネクタ 1382"/>
                    <p:cNvCxnSpPr>
                      <a:stCxn id="1408" idx="6"/>
                      <a:endCxn id="1410" idx="2"/>
                    </p:cNvCxnSpPr>
                    <p:nvPr/>
                  </p:nvCxnSpPr>
                  <p:spPr>
                    <a:xfrm>
                      <a:off x="5219700" y="3668737"/>
                      <a:ext cx="87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4" name="直線コネクタ 1383"/>
                    <p:cNvCxnSpPr>
                      <a:stCxn id="1410" idx="4"/>
                      <a:endCxn id="1411" idx="0"/>
                    </p:cNvCxnSpPr>
                    <p:nvPr/>
                  </p:nvCxnSpPr>
                  <p:spPr>
                    <a:xfrm flipH="1">
                      <a:off x="5359399" y="3722737"/>
                      <a:ext cx="1588"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5" name="直線コネクタ 1384"/>
                    <p:cNvCxnSpPr>
                      <a:stCxn id="1411" idx="4"/>
                      <a:endCxn id="1413" idx="0"/>
                    </p:cNvCxnSpPr>
                    <p:nvPr/>
                  </p:nvCxnSpPr>
                  <p:spPr>
                    <a:xfrm>
                      <a:off x="5359399" y="3906862"/>
                      <a:ext cx="0" cy="761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6" name="直線コネクタ 1385"/>
                    <p:cNvCxnSpPr>
                      <a:stCxn id="1413" idx="4"/>
                      <a:endCxn id="1415" idx="0"/>
                    </p:cNvCxnSpPr>
                    <p:nvPr/>
                  </p:nvCxnSpPr>
                  <p:spPr>
                    <a:xfrm>
                      <a:off x="5359399" y="4090986"/>
                      <a:ext cx="0" cy="761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7" name="直線コネクタ 1386"/>
                    <p:cNvCxnSpPr>
                      <a:stCxn id="1412" idx="4"/>
                      <a:endCxn id="1414" idx="0"/>
                    </p:cNvCxnSpPr>
                    <p:nvPr/>
                  </p:nvCxnSpPr>
                  <p:spPr>
                    <a:xfrm flipH="1">
                      <a:off x="5165724" y="4090987"/>
                      <a:ext cx="1"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8" name="直線コネクタ 1387"/>
                    <p:cNvCxnSpPr>
                      <a:stCxn id="1409" idx="4"/>
                      <a:endCxn id="1412" idx="0"/>
                    </p:cNvCxnSpPr>
                    <p:nvPr/>
                  </p:nvCxnSpPr>
                  <p:spPr>
                    <a:xfrm>
                      <a:off x="5165725" y="3906862"/>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9" name="直線コネクタ 1388"/>
                    <p:cNvCxnSpPr>
                      <a:stCxn id="1408" idx="4"/>
                      <a:endCxn id="1409" idx="0"/>
                    </p:cNvCxnSpPr>
                    <p:nvPr/>
                  </p:nvCxnSpPr>
                  <p:spPr>
                    <a:xfrm>
                      <a:off x="5165725" y="3722737"/>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0" name="直線コネクタ 1389"/>
                    <p:cNvCxnSpPr>
                      <a:stCxn id="1403" idx="4"/>
                      <a:endCxn id="1405" idx="0"/>
                    </p:cNvCxnSpPr>
                    <p:nvPr/>
                  </p:nvCxnSpPr>
                  <p:spPr>
                    <a:xfrm>
                      <a:off x="496887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1" name="直線コネクタ 1390"/>
                    <p:cNvCxnSpPr>
                      <a:stCxn id="1402" idx="4"/>
                      <a:endCxn id="1404" idx="0"/>
                    </p:cNvCxnSpPr>
                    <p:nvPr/>
                  </p:nvCxnSpPr>
                  <p:spPr>
                    <a:xfrm>
                      <a:off x="477202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2" name="直線コネクタ 1391"/>
                    <p:cNvCxnSpPr>
                      <a:stCxn id="1404" idx="6"/>
                      <a:endCxn id="1405" idx="2"/>
                    </p:cNvCxnSpPr>
                    <p:nvPr/>
                  </p:nvCxnSpPr>
                  <p:spPr>
                    <a:xfrm>
                      <a:off x="4826000" y="4221185"/>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3" name="直線コネクタ 1392"/>
                    <p:cNvCxnSpPr>
                      <a:stCxn id="1402" idx="6"/>
                      <a:endCxn id="1403" idx="2"/>
                    </p:cNvCxnSpPr>
                    <p:nvPr/>
                  </p:nvCxnSpPr>
                  <p:spPr>
                    <a:xfrm>
                      <a:off x="4826000" y="4037036"/>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4" name="直線コネクタ 1393"/>
                    <p:cNvCxnSpPr>
                      <a:stCxn id="1408" idx="2"/>
                      <a:endCxn id="1416" idx="6"/>
                    </p:cNvCxnSpPr>
                    <p:nvPr/>
                  </p:nvCxnSpPr>
                  <p:spPr>
                    <a:xfrm flipH="1" flipV="1">
                      <a:off x="5028276" y="3667881"/>
                      <a:ext cx="83474" cy="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5" name="直線コネクタ 1394"/>
                    <p:cNvCxnSpPr>
                      <a:stCxn id="1377" idx="6"/>
                      <a:endCxn id="1409" idx="2"/>
                    </p:cNvCxnSpPr>
                    <p:nvPr/>
                  </p:nvCxnSpPr>
                  <p:spPr>
                    <a:xfrm flipV="1">
                      <a:off x="5028276" y="3852862"/>
                      <a:ext cx="83474" cy="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6" name="直線コネクタ 1395"/>
                    <p:cNvCxnSpPr>
                      <a:stCxn id="1377" idx="4"/>
                      <a:endCxn id="1403" idx="0"/>
                    </p:cNvCxnSpPr>
                    <p:nvPr/>
                  </p:nvCxnSpPr>
                  <p:spPr>
                    <a:xfrm flipH="1">
                      <a:off x="4968875" y="3912780"/>
                      <a:ext cx="1" cy="70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7" name="直線コネクタ 1396"/>
                    <p:cNvCxnSpPr>
                      <a:endCxn id="1402" idx="0"/>
                    </p:cNvCxnSpPr>
                    <p:nvPr/>
                  </p:nvCxnSpPr>
                  <p:spPr>
                    <a:xfrm>
                      <a:off x="4772025" y="3906887"/>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8" name="直線コネクタ 1397"/>
                    <p:cNvCxnSpPr>
                      <a:stCxn id="1378" idx="6"/>
                      <a:endCxn id="1377" idx="2"/>
                    </p:cNvCxnSpPr>
                    <p:nvPr/>
                  </p:nvCxnSpPr>
                  <p:spPr>
                    <a:xfrm>
                      <a:off x="4829178" y="3853203"/>
                      <a:ext cx="80298" cy="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9" name="直線コネクタ 1398"/>
                    <p:cNvCxnSpPr>
                      <a:stCxn id="1416" idx="4"/>
                      <a:endCxn id="1377" idx="0"/>
                    </p:cNvCxnSpPr>
                    <p:nvPr/>
                  </p:nvCxnSpPr>
                  <p:spPr>
                    <a:xfrm>
                      <a:off x="4968876" y="3727281"/>
                      <a:ext cx="0" cy="66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0" name="直線コネクタ 1399"/>
                    <p:cNvCxnSpPr>
                      <a:stCxn id="1379" idx="4"/>
                      <a:endCxn id="1378" idx="0"/>
                    </p:cNvCxnSpPr>
                    <p:nvPr/>
                  </p:nvCxnSpPr>
                  <p:spPr>
                    <a:xfrm>
                      <a:off x="4769778" y="3727281"/>
                      <a:ext cx="0" cy="66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1" name="直線コネクタ 1400"/>
                    <p:cNvCxnSpPr>
                      <a:stCxn id="1379" idx="6"/>
                      <a:endCxn id="1416" idx="2"/>
                    </p:cNvCxnSpPr>
                    <p:nvPr/>
                  </p:nvCxnSpPr>
                  <p:spPr>
                    <a:xfrm>
                      <a:off x="4829178" y="3667881"/>
                      <a:ext cx="802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02" name="円: 塗りつぶしなし 469"/>
                    <p:cNvSpPr/>
                    <p:nvPr/>
                  </p:nvSpPr>
                  <p:spPr>
                    <a:xfrm>
                      <a:off x="4718050" y="3983036"/>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03" name="円: 塗りつぶしなし 470"/>
                    <p:cNvSpPr/>
                    <p:nvPr/>
                  </p:nvSpPr>
                  <p:spPr>
                    <a:xfrm>
                      <a:off x="4914900" y="3983036"/>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04" name="円: 塗りつぶしなし 471"/>
                    <p:cNvSpPr/>
                    <p:nvPr/>
                  </p:nvSpPr>
                  <p:spPr>
                    <a:xfrm>
                      <a:off x="4718050" y="4167185"/>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05" name="円: 塗りつぶしなし 472"/>
                    <p:cNvSpPr/>
                    <p:nvPr/>
                  </p:nvSpPr>
                  <p:spPr>
                    <a:xfrm>
                      <a:off x="4914900" y="4167185"/>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1406" name="直線コネクタ 1405"/>
                    <p:cNvCxnSpPr>
                      <a:stCxn id="1403" idx="6"/>
                      <a:endCxn id="1412" idx="2"/>
                    </p:cNvCxnSpPr>
                    <p:nvPr/>
                  </p:nvCxnSpPr>
                  <p:spPr>
                    <a:xfrm flipV="1">
                      <a:off x="5022850" y="4036987"/>
                      <a:ext cx="88900"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7" name="直線コネクタ 1406"/>
                    <p:cNvCxnSpPr>
                      <a:stCxn id="1405" idx="6"/>
                      <a:endCxn id="1414" idx="2"/>
                    </p:cNvCxnSpPr>
                    <p:nvPr/>
                  </p:nvCxnSpPr>
                  <p:spPr>
                    <a:xfrm flipV="1">
                      <a:off x="5022850" y="4221136"/>
                      <a:ext cx="88899"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08" name="円: 塗りつぶしなし 475"/>
                    <p:cNvSpPr/>
                    <p:nvPr/>
                  </p:nvSpPr>
                  <p:spPr>
                    <a:xfrm>
                      <a:off x="5111750" y="3614737"/>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09" name="円: 塗りつぶしなし 476"/>
                    <p:cNvSpPr/>
                    <p:nvPr/>
                  </p:nvSpPr>
                  <p:spPr>
                    <a:xfrm>
                      <a:off x="5111750" y="3798862"/>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0" name="円: 塗りつぶしなし 477"/>
                    <p:cNvSpPr/>
                    <p:nvPr/>
                  </p:nvSpPr>
                  <p:spPr>
                    <a:xfrm>
                      <a:off x="5307012" y="3614737"/>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1" name="円: 塗りつぶしなし 478"/>
                    <p:cNvSpPr/>
                    <p:nvPr/>
                  </p:nvSpPr>
                  <p:spPr>
                    <a:xfrm>
                      <a:off x="5305424" y="3798862"/>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2" name="円: 塗りつぶしなし 479"/>
                    <p:cNvSpPr/>
                    <p:nvPr/>
                  </p:nvSpPr>
                  <p:spPr>
                    <a:xfrm>
                      <a:off x="5111750" y="3982987"/>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3" name="円: 塗りつぶしなし 480"/>
                    <p:cNvSpPr/>
                    <p:nvPr/>
                  </p:nvSpPr>
                  <p:spPr>
                    <a:xfrm>
                      <a:off x="5305424" y="3982986"/>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4" name="円: 塗りつぶしなし 481"/>
                    <p:cNvSpPr/>
                    <p:nvPr/>
                  </p:nvSpPr>
                  <p:spPr>
                    <a:xfrm>
                      <a:off x="5111749" y="4167136"/>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5" name="円: 塗りつぶしなし 482"/>
                    <p:cNvSpPr/>
                    <p:nvPr/>
                  </p:nvSpPr>
                  <p:spPr>
                    <a:xfrm>
                      <a:off x="5305424" y="4167112"/>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6" name="円: 塗りつぶしなし 483"/>
                    <p:cNvSpPr>
                      <a:spLocks noChangeAspect="1"/>
                    </p:cNvSpPr>
                    <p:nvPr/>
                  </p:nvSpPr>
                  <p:spPr>
                    <a:xfrm>
                      <a:off x="4909476" y="3608481"/>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1377" name="円: 塗りつぶしなし 444"/>
                  <p:cNvSpPr>
                    <a:spLocks noChangeAspect="1"/>
                  </p:cNvSpPr>
                  <p:nvPr/>
                </p:nvSpPr>
                <p:spPr>
                  <a:xfrm>
                    <a:off x="5244067" y="3735412"/>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78" name="円: 塗りつぶしなし 445"/>
                  <p:cNvSpPr>
                    <a:spLocks noChangeAspect="1"/>
                  </p:cNvSpPr>
                  <p:nvPr/>
                </p:nvSpPr>
                <p:spPr>
                  <a:xfrm>
                    <a:off x="5044969" y="3735235"/>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79" name="円: 塗りつぶしなし 446"/>
                  <p:cNvSpPr>
                    <a:spLocks noChangeAspect="1"/>
                  </p:cNvSpPr>
                  <p:nvPr/>
                </p:nvSpPr>
                <p:spPr>
                  <a:xfrm>
                    <a:off x="5044969" y="3549913"/>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80" name="正方形/長方形 79"/>
                <p:cNvSpPr/>
                <p:nvPr/>
              </p:nvSpPr>
              <p:spPr>
                <a:xfrm>
                  <a:off x="874284" y="2337989"/>
                  <a:ext cx="333567" cy="31795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0" name="正方形/長方形 1439"/>
                <p:cNvSpPr/>
                <p:nvPr/>
              </p:nvSpPr>
              <p:spPr>
                <a:xfrm>
                  <a:off x="522051" y="2297496"/>
                  <a:ext cx="722973" cy="684588"/>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447" name="テキスト ボックス 1446"/>
              <p:cNvSpPr txBox="1"/>
              <p:nvPr/>
            </p:nvSpPr>
            <p:spPr>
              <a:xfrm>
                <a:off x="1130510" y="2720232"/>
                <a:ext cx="476412" cy="215444"/>
              </a:xfrm>
              <a:prstGeom prst="rect">
                <a:avLst/>
              </a:prstGeom>
              <a:noFill/>
            </p:spPr>
            <p:txBody>
              <a:bodyPr wrap="none" rtlCol="0">
                <a:spAutoFit/>
              </a:bodyPr>
              <a:lstStyle/>
              <a:p>
                <a:r>
                  <a:rPr kumimoji="1" lang="ja-JP" altLang="en-US" sz="800" dirty="0"/>
                  <a:t>置き場</a:t>
                </a:r>
              </a:p>
            </p:txBody>
          </p:sp>
          <p:sp>
            <p:nvSpPr>
              <p:cNvPr id="1468" name="テキスト ボックス 1467"/>
              <p:cNvSpPr txBox="1"/>
              <p:nvPr/>
            </p:nvSpPr>
            <p:spPr>
              <a:xfrm>
                <a:off x="1126277" y="2489041"/>
                <a:ext cx="579005" cy="215444"/>
              </a:xfrm>
              <a:prstGeom prst="rect">
                <a:avLst/>
              </a:prstGeom>
              <a:noFill/>
            </p:spPr>
            <p:txBody>
              <a:bodyPr wrap="none" rtlCol="0">
                <a:spAutoFit/>
              </a:bodyPr>
              <a:lstStyle/>
              <a:p>
                <a:r>
                  <a:rPr lang="ja-JP" altLang="en-US" sz="800" dirty="0"/>
                  <a:t>置き場群</a:t>
                </a:r>
                <a:endParaRPr lang="en-US" altLang="ja-JP" sz="800" dirty="0"/>
              </a:p>
            </p:txBody>
          </p:sp>
        </p:grpSp>
      </p:grpSp>
      <p:sp>
        <p:nvSpPr>
          <p:cNvPr id="1686" name="テキスト ボックス 1685"/>
          <p:cNvSpPr txBox="1"/>
          <p:nvPr/>
        </p:nvSpPr>
        <p:spPr>
          <a:xfrm>
            <a:off x="8628943" y="567602"/>
            <a:ext cx="4676280" cy="400110"/>
          </a:xfrm>
          <a:prstGeom prst="rect">
            <a:avLst/>
          </a:prstGeom>
          <a:noFill/>
        </p:spPr>
        <p:txBody>
          <a:bodyPr wrap="none" rtlCol="0">
            <a:spAutoFit/>
          </a:bodyPr>
          <a:lstStyle/>
          <a:p>
            <a:r>
              <a:rPr lang="ja-JP" altLang="en-US" sz="1000" dirty="0"/>
              <a:t>道のり一覧作成を利用したルート探索を利用することで、ブロック入手時のルートと</a:t>
            </a:r>
            <a:endParaRPr lang="en-US" altLang="ja-JP" sz="1000" dirty="0"/>
          </a:p>
          <a:p>
            <a:r>
              <a:rPr lang="ja-JP" altLang="en-US" sz="1000" dirty="0"/>
              <a:t>ブロック運搬時のルートのどちらも探索することができる。</a:t>
            </a:r>
            <a:endParaRPr kumimoji="1" lang="ja-JP" altLang="en-US" sz="1000" dirty="0"/>
          </a:p>
        </p:txBody>
      </p:sp>
      <p:grpSp>
        <p:nvGrpSpPr>
          <p:cNvPr id="33" name="グループ化 32"/>
          <p:cNvGrpSpPr/>
          <p:nvPr/>
        </p:nvGrpSpPr>
        <p:grpSpPr>
          <a:xfrm>
            <a:off x="5495314" y="940697"/>
            <a:ext cx="2150030" cy="2825475"/>
            <a:chOff x="11305848" y="3776819"/>
            <a:chExt cx="2150030" cy="2094124"/>
          </a:xfrm>
        </p:grpSpPr>
        <p:sp>
          <p:nvSpPr>
            <p:cNvPr id="1376" name="正方形/長方形 1375"/>
            <p:cNvSpPr/>
            <p:nvPr/>
          </p:nvSpPr>
          <p:spPr>
            <a:xfrm>
              <a:off x="11305848" y="3888844"/>
              <a:ext cx="2150030" cy="198209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3" name="正方形/長方形 442"/>
            <p:cNvSpPr/>
            <p:nvPr/>
          </p:nvSpPr>
          <p:spPr>
            <a:xfrm>
              <a:off x="11408160" y="3841898"/>
              <a:ext cx="1726653" cy="104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4" name="テキスト ボックス 443"/>
            <p:cNvSpPr txBox="1"/>
            <p:nvPr/>
          </p:nvSpPr>
          <p:spPr>
            <a:xfrm>
              <a:off x="11348485" y="3776819"/>
              <a:ext cx="1863011" cy="246221"/>
            </a:xfrm>
            <a:prstGeom prst="rect">
              <a:avLst/>
            </a:prstGeom>
            <a:noFill/>
          </p:spPr>
          <p:txBody>
            <a:bodyPr wrap="none" rtlCol="0">
              <a:spAutoFit/>
            </a:bodyPr>
            <a:lstStyle/>
            <a:p>
              <a:r>
                <a:rPr lang="ja-JP" altLang="en-US" sz="1000" dirty="0"/>
                <a:t>ルート探索アルゴリズム</a:t>
              </a:r>
              <a:r>
                <a:rPr kumimoji="1" lang="ja-JP" altLang="en-US" sz="1000" dirty="0"/>
                <a:t>の</a:t>
              </a:r>
              <a:r>
                <a:rPr lang="ja-JP" altLang="en-US" sz="1000" dirty="0"/>
                <a:t>流れ</a:t>
              </a:r>
              <a:endParaRPr kumimoji="1" lang="en-US" altLang="ja-JP" sz="700" dirty="0"/>
            </a:p>
          </p:txBody>
        </p:sp>
      </p:grpSp>
      <p:cxnSp>
        <p:nvCxnSpPr>
          <p:cNvPr id="38" name="直線矢印コネクタ 37"/>
          <p:cNvCxnSpPr>
            <a:stCxn id="1459" idx="1"/>
          </p:cNvCxnSpPr>
          <p:nvPr/>
        </p:nvCxnSpPr>
        <p:spPr>
          <a:xfrm flipH="1" flipV="1">
            <a:off x="832079" y="2571215"/>
            <a:ext cx="158444" cy="5396"/>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68" idx="1"/>
            <a:endCxn id="80" idx="3"/>
          </p:cNvCxnSpPr>
          <p:nvPr/>
        </p:nvCxnSpPr>
        <p:spPr>
          <a:xfrm flipH="1" flipV="1">
            <a:off x="794906" y="2635460"/>
            <a:ext cx="195617" cy="1662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1447" idx="1"/>
            <a:endCxn id="1413" idx="5"/>
          </p:cNvCxnSpPr>
          <p:nvPr/>
        </p:nvCxnSpPr>
        <p:spPr>
          <a:xfrm flipH="1" flipV="1">
            <a:off x="747958" y="2906313"/>
            <a:ext cx="246798" cy="126594"/>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526" name="グループ化 525"/>
          <p:cNvGrpSpPr/>
          <p:nvPr/>
        </p:nvGrpSpPr>
        <p:grpSpPr>
          <a:xfrm>
            <a:off x="-18154" y="5194323"/>
            <a:ext cx="1322933" cy="400110"/>
            <a:chOff x="5724740" y="5339535"/>
            <a:chExt cx="1322933" cy="400110"/>
          </a:xfrm>
        </p:grpSpPr>
        <p:sp>
          <p:nvSpPr>
            <p:cNvPr id="527" name="対角する 2 つの角を切り取った四角形 193"/>
            <p:cNvSpPr/>
            <p:nvPr/>
          </p:nvSpPr>
          <p:spPr>
            <a:xfrm>
              <a:off x="5742695" y="5372950"/>
              <a:ext cx="1304978" cy="333280"/>
            </a:xfrm>
            <a:prstGeom prst="snip2DiagRect">
              <a:avLst>
                <a:gd name="adj1" fmla="val 2268"/>
                <a:gd name="adj2"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sp>
          <p:nvSpPr>
            <p:cNvPr id="529" name="テキスト ボックス 528"/>
            <p:cNvSpPr txBox="1"/>
            <p:nvPr/>
          </p:nvSpPr>
          <p:spPr>
            <a:xfrm>
              <a:off x="5724740" y="5339535"/>
              <a:ext cx="1085554" cy="400110"/>
            </a:xfrm>
            <a:prstGeom prst="rect">
              <a:avLst/>
            </a:prstGeom>
            <a:noFill/>
            <a:ln>
              <a:noFill/>
            </a:ln>
          </p:spPr>
          <p:txBody>
            <a:bodyPr wrap="none" rtlCol="0">
              <a:spAutoFit/>
            </a:bodyPr>
            <a:lstStyle/>
            <a:p>
              <a:r>
                <a:rPr lang="ja-JP" altLang="en-US" sz="2000" dirty="0"/>
                <a:t>クラス図</a:t>
              </a:r>
            </a:p>
          </p:txBody>
        </p:sp>
      </p:grpSp>
      <p:cxnSp>
        <p:nvCxnSpPr>
          <p:cNvPr id="533" name="直線矢印コネクタ 532"/>
          <p:cNvCxnSpPr/>
          <p:nvPr/>
        </p:nvCxnSpPr>
        <p:spPr>
          <a:xfrm flipH="1">
            <a:off x="5147971" y="2418260"/>
            <a:ext cx="3177" cy="204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3" name="直線矢印コネクタ 472"/>
          <p:cNvCxnSpPr/>
          <p:nvPr/>
        </p:nvCxnSpPr>
        <p:spPr>
          <a:xfrm flipH="1">
            <a:off x="766796" y="3035312"/>
            <a:ext cx="233001" cy="2938"/>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35" name="グループ化 34"/>
          <p:cNvGrpSpPr/>
          <p:nvPr/>
        </p:nvGrpSpPr>
        <p:grpSpPr>
          <a:xfrm>
            <a:off x="21143" y="3428466"/>
            <a:ext cx="5377956" cy="1754326"/>
            <a:chOff x="-22106" y="4137546"/>
            <a:chExt cx="5377956" cy="1754326"/>
          </a:xfrm>
        </p:grpSpPr>
        <p:sp>
          <p:nvSpPr>
            <p:cNvPr id="25" name="正方形/長方形 24"/>
            <p:cNvSpPr/>
            <p:nvPr/>
          </p:nvSpPr>
          <p:spPr>
            <a:xfrm>
              <a:off x="-22106" y="4255106"/>
              <a:ext cx="5377956" cy="163168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62386" y="4192014"/>
              <a:ext cx="1079969" cy="1117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77825" y="4137546"/>
              <a:ext cx="5166310" cy="1754326"/>
            </a:xfrm>
            <a:prstGeom prst="rect">
              <a:avLst/>
            </a:prstGeom>
            <a:noFill/>
          </p:spPr>
          <p:txBody>
            <a:bodyPr wrap="square" rtlCol="0">
              <a:spAutoFit/>
            </a:bodyPr>
            <a:lstStyle/>
            <a:p>
              <a:r>
                <a:rPr lang="ja-JP" altLang="en-US" sz="1000" dirty="0"/>
                <a:t>ブロック並べの解法</a:t>
              </a:r>
              <a:endParaRPr lang="en-US" altLang="ja-JP" sz="1000" dirty="0"/>
            </a:p>
            <a:p>
              <a:r>
                <a:rPr lang="en-US" altLang="ja-JP" sz="700" dirty="0"/>
                <a:t>①</a:t>
              </a:r>
              <a:r>
                <a:rPr lang="ja-JP" altLang="en-US" sz="700" dirty="0"/>
                <a:t>ランダムに置いてある未判定ブロックの中で、現在地から一番近いブロックを</a:t>
              </a:r>
              <a:endParaRPr lang="en-US" altLang="ja-JP" sz="700" dirty="0"/>
            </a:p>
            <a:p>
              <a:r>
                <a:rPr lang="ja-JP" altLang="en-US" sz="700" dirty="0"/>
                <a:t>　 判定し、ルートを探索しブロックのある置き場まで移動する。</a:t>
              </a:r>
              <a:endParaRPr lang="en-US" altLang="ja-JP" sz="700" dirty="0"/>
            </a:p>
            <a:p>
              <a:endParaRPr lang="en-US" altLang="ja-JP" sz="700" dirty="0"/>
            </a:p>
            <a:p>
              <a:r>
                <a:rPr lang="ja-JP" altLang="en-US" sz="700" dirty="0"/>
                <a:t>②ブロックの色を認識し、ブロックの配置状態を判定をする。</a:t>
              </a:r>
              <a:endParaRPr lang="en-US" altLang="ja-JP" sz="700" dirty="0"/>
            </a:p>
            <a:p>
              <a:endParaRPr lang="ja-JP" altLang="en-US" sz="700" dirty="0"/>
            </a:p>
            <a:p>
              <a:r>
                <a:rPr lang="ja-JP" altLang="en-US" sz="700" dirty="0"/>
                <a:t>③</a:t>
              </a:r>
              <a:r>
                <a:rPr lang="en-US" altLang="ja-JP" sz="700" dirty="0"/>
                <a:t>(ⅰ)</a:t>
              </a:r>
              <a:r>
                <a:rPr lang="ja-JP" altLang="en-US" sz="700" dirty="0"/>
                <a:t>ブロックが移動可能ブロックだった場合、見つけたブロックと同色の</a:t>
              </a:r>
              <a:endParaRPr lang="en-US" altLang="ja-JP" sz="700" dirty="0"/>
            </a:p>
            <a:p>
              <a:r>
                <a:rPr lang="en-US" altLang="ja-JP" sz="700" dirty="0"/>
                <a:t>     </a:t>
              </a:r>
              <a:r>
                <a:rPr lang="ja-JP" altLang="en-US" sz="700" dirty="0"/>
                <a:t>置き場群の中で道のりが最も小さくなる置き場を運搬地点を決定し、その置き場までブロックを</a:t>
              </a:r>
              <a:endParaRPr lang="en-US" altLang="ja-JP" sz="700" dirty="0"/>
            </a:p>
            <a:p>
              <a:r>
                <a:rPr lang="ja-JP" altLang="en-US" sz="700" dirty="0"/>
                <a:t>　　移動する。    　　　配置したブロックは、配置済ブロックとし、①に戻る。</a:t>
              </a:r>
              <a:endParaRPr lang="en-US" altLang="ja-JP" sz="700" dirty="0"/>
            </a:p>
            <a:p>
              <a:endParaRPr lang="ja-JP" altLang="en-US" sz="700" dirty="0"/>
            </a:p>
            <a:p>
              <a:r>
                <a:rPr lang="ja-JP" altLang="en-US" sz="700" dirty="0"/>
                <a:t>　 </a:t>
              </a:r>
              <a:r>
                <a:rPr lang="en-US" altLang="ja-JP" sz="700" dirty="0"/>
                <a:t>(ⅱ)</a:t>
              </a:r>
              <a:r>
                <a:rPr lang="ja-JP" altLang="en-US" sz="700" dirty="0"/>
                <a:t>ブロックが移動禁止ブロックだった場合、ブロックを動かさずに、</a:t>
              </a:r>
              <a:endParaRPr lang="en-US" altLang="ja-JP" sz="700" dirty="0"/>
            </a:p>
            <a:p>
              <a:r>
                <a:rPr lang="en-US" altLang="ja-JP" sz="700" dirty="0"/>
                <a:t>    </a:t>
              </a:r>
              <a:r>
                <a:rPr lang="ja-JP" altLang="en-US" sz="700" dirty="0"/>
                <a:t>配置済ブロック</a:t>
              </a:r>
              <a:r>
                <a:rPr lang="en-US" altLang="ja-JP" sz="700" dirty="0"/>
                <a:t> </a:t>
              </a:r>
              <a:r>
                <a:rPr lang="ja-JP" altLang="en-US" sz="700" dirty="0"/>
                <a:t>とし、①に戻る。</a:t>
              </a:r>
              <a:endParaRPr lang="en-US" altLang="ja-JP" sz="700" dirty="0"/>
            </a:p>
            <a:p>
              <a:endParaRPr lang="en-US" altLang="ja-JP" sz="700" dirty="0"/>
            </a:p>
            <a:p>
              <a:r>
                <a:rPr lang="en-US" altLang="ja-JP" sz="700" dirty="0"/>
                <a:t>    </a:t>
              </a:r>
              <a:r>
                <a:rPr lang="ja-JP" altLang="en-US" sz="700" dirty="0"/>
                <a:t>これら①、②、③を全てのブロックが配置済になるまで繰り返すことにより、ブロック並べを</a:t>
              </a:r>
              <a:endParaRPr lang="en-US" altLang="ja-JP" sz="700" dirty="0"/>
            </a:p>
            <a:p>
              <a:r>
                <a:rPr lang="en-US" altLang="ja-JP" sz="700" dirty="0"/>
                <a:t>    </a:t>
              </a:r>
              <a:r>
                <a:rPr lang="ja-JP" altLang="en-US" sz="700" dirty="0"/>
                <a:t>攻略する。</a:t>
              </a:r>
              <a:endParaRPr lang="en-US" altLang="ja-JP" sz="700" dirty="0"/>
            </a:p>
          </p:txBody>
        </p:sp>
      </p:grpSp>
      <p:sp>
        <p:nvSpPr>
          <p:cNvPr id="44" name="テキスト ボックス 43"/>
          <p:cNvSpPr txBox="1"/>
          <p:nvPr/>
        </p:nvSpPr>
        <p:spPr>
          <a:xfrm>
            <a:off x="1607736" y="2618585"/>
            <a:ext cx="1555234" cy="754053"/>
          </a:xfrm>
          <a:prstGeom prst="rect">
            <a:avLst/>
          </a:prstGeom>
          <a:noFill/>
        </p:spPr>
        <p:txBody>
          <a:bodyPr wrap="none" rtlCol="0">
            <a:spAutoFit/>
          </a:bodyPr>
          <a:lstStyle/>
          <a:p>
            <a:r>
              <a:rPr kumimoji="1" lang="en-US" altLang="ja-JP" sz="800" dirty="0"/>
              <a:t>((</a:t>
            </a:r>
            <a:r>
              <a:rPr kumimoji="1" lang="ja-JP" altLang="en-US" sz="800" dirty="0"/>
              <a:t>移動について</a:t>
            </a:r>
            <a:r>
              <a:rPr kumimoji="1" lang="en-US" altLang="ja-JP" sz="800" dirty="0"/>
              <a:t>))</a:t>
            </a:r>
            <a:endParaRPr lang="en-US" altLang="ja-JP" sz="800" dirty="0"/>
          </a:p>
          <a:p>
            <a:r>
              <a:rPr lang="ja-JP" altLang="en-US" sz="700" dirty="0"/>
              <a:t>置き場から隣接する置き場への</a:t>
            </a:r>
            <a:endParaRPr lang="en-US" altLang="ja-JP" sz="700" dirty="0"/>
          </a:p>
          <a:p>
            <a:r>
              <a:rPr lang="ja-JP" altLang="en-US" sz="700" dirty="0"/>
              <a:t>移動を基本動作とし、これを繰り返</a:t>
            </a:r>
            <a:endParaRPr lang="en-US" altLang="ja-JP" sz="700" dirty="0"/>
          </a:p>
          <a:p>
            <a:r>
              <a:rPr lang="ja-JP" altLang="en-US" sz="700" dirty="0"/>
              <a:t>すこととした。</a:t>
            </a:r>
            <a:endParaRPr lang="en-US" altLang="ja-JP" sz="700" dirty="0"/>
          </a:p>
          <a:p>
            <a:r>
              <a:rPr lang="ja-JP" altLang="en-US" sz="700" dirty="0"/>
              <a:t>また、置き場から置き場の距離を１と</a:t>
            </a:r>
            <a:endParaRPr lang="en-US" altLang="ja-JP" sz="700" dirty="0"/>
          </a:p>
          <a:p>
            <a:r>
              <a:rPr lang="ja-JP" altLang="en-US" sz="700" dirty="0"/>
              <a:t>して道なりの長さを「</a:t>
            </a:r>
            <a:r>
              <a:rPr lang="ja-JP" altLang="en-US" sz="700" dirty="0">
                <a:solidFill>
                  <a:srgbClr val="C00000"/>
                </a:solidFill>
              </a:rPr>
              <a:t>道のり</a:t>
            </a:r>
            <a:r>
              <a:rPr lang="ja-JP" altLang="en-US" sz="700" dirty="0"/>
              <a:t>」とした。</a:t>
            </a:r>
          </a:p>
        </p:txBody>
      </p:sp>
      <p:grpSp>
        <p:nvGrpSpPr>
          <p:cNvPr id="60" name="グループ化 59"/>
          <p:cNvGrpSpPr/>
          <p:nvPr/>
        </p:nvGrpSpPr>
        <p:grpSpPr>
          <a:xfrm>
            <a:off x="7719157" y="975801"/>
            <a:ext cx="5739272" cy="1382405"/>
            <a:chOff x="7719157" y="1444373"/>
            <a:chExt cx="5739272" cy="1382405"/>
          </a:xfrm>
        </p:grpSpPr>
        <p:sp>
          <p:nvSpPr>
            <p:cNvPr id="56" name="正方形/長方形 55"/>
            <p:cNvSpPr/>
            <p:nvPr/>
          </p:nvSpPr>
          <p:spPr>
            <a:xfrm>
              <a:off x="7745119" y="1557207"/>
              <a:ext cx="5713310" cy="1246944"/>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7" name="テキスト ボックス 446"/>
            <p:cNvSpPr txBox="1"/>
            <p:nvPr/>
          </p:nvSpPr>
          <p:spPr>
            <a:xfrm>
              <a:off x="12306096" y="2303558"/>
              <a:ext cx="864339" cy="523220"/>
            </a:xfrm>
            <a:prstGeom prst="rect">
              <a:avLst/>
            </a:prstGeom>
            <a:noFill/>
          </p:spPr>
          <p:txBody>
            <a:bodyPr wrap="none" rtlCol="0">
              <a:spAutoFit/>
            </a:bodyPr>
            <a:lstStyle/>
            <a:p>
              <a:r>
                <a:rPr lang="ja-JP" altLang="en-US" sz="700" dirty="0"/>
                <a:t>例</a:t>
              </a:r>
              <a:endParaRPr lang="en-US" altLang="ja-JP" sz="700" dirty="0"/>
            </a:p>
            <a:p>
              <a:r>
                <a:rPr kumimoji="1" lang="ja-JP" altLang="en-US" sz="800" dirty="0"/>
                <a:t>　</a:t>
              </a:r>
              <a:r>
                <a:rPr lang="ja-JP" altLang="en-US" sz="750" dirty="0"/>
                <a:t>（</a:t>
              </a:r>
              <a:r>
                <a:rPr lang="en-US" altLang="ja-JP" sz="600" dirty="0"/>
                <a:t>2,3</a:t>
              </a:r>
              <a:r>
                <a:rPr lang="ja-JP" altLang="en-US" sz="600" dirty="0"/>
                <a:t>）からの最寄り</a:t>
              </a:r>
              <a:endParaRPr lang="en-US" altLang="ja-JP" sz="600" dirty="0"/>
            </a:p>
            <a:p>
              <a:r>
                <a:rPr lang="ja-JP" altLang="en-US" sz="600" dirty="0"/>
                <a:t>　ブロックを判定した</a:t>
              </a:r>
              <a:endParaRPr lang="en-US" altLang="ja-JP" sz="600" dirty="0"/>
            </a:p>
            <a:p>
              <a:r>
                <a:rPr lang="ja-JP" altLang="en-US" sz="600" dirty="0"/>
                <a:t>　い場合</a:t>
              </a:r>
              <a:endParaRPr kumimoji="1" lang="en-US" altLang="ja-JP" sz="600" dirty="0"/>
            </a:p>
          </p:txBody>
        </p:sp>
        <p:grpSp>
          <p:nvGrpSpPr>
            <p:cNvPr id="7" name="グループ化 6"/>
            <p:cNvGrpSpPr>
              <a:grpSpLocks noChangeAspect="1"/>
            </p:cNvGrpSpPr>
            <p:nvPr/>
          </p:nvGrpSpPr>
          <p:grpSpPr>
            <a:xfrm>
              <a:off x="12507316" y="1576905"/>
              <a:ext cx="900351" cy="853275"/>
              <a:chOff x="10189383" y="4195768"/>
              <a:chExt cx="908175" cy="860690"/>
            </a:xfrm>
          </p:grpSpPr>
          <p:grpSp>
            <p:nvGrpSpPr>
              <p:cNvPr id="455" name="グループ化 454"/>
              <p:cNvGrpSpPr>
                <a:grpSpLocks noChangeAspect="1"/>
              </p:cNvGrpSpPr>
              <p:nvPr/>
            </p:nvGrpSpPr>
            <p:grpSpPr>
              <a:xfrm>
                <a:off x="10189383" y="4195768"/>
                <a:ext cx="704712" cy="675550"/>
                <a:chOff x="5044969" y="3549908"/>
                <a:chExt cx="704584" cy="666709"/>
              </a:xfrm>
            </p:grpSpPr>
            <p:grpSp>
              <p:nvGrpSpPr>
                <p:cNvPr id="465" name="グループ化 464"/>
                <p:cNvGrpSpPr/>
                <p:nvPr/>
              </p:nvGrpSpPr>
              <p:grpSpPr>
                <a:xfrm>
                  <a:off x="5052641" y="3549908"/>
                  <a:ext cx="696912" cy="666709"/>
                  <a:chOff x="4718050" y="3608476"/>
                  <a:chExt cx="696912" cy="666709"/>
                </a:xfrm>
              </p:grpSpPr>
              <p:cxnSp>
                <p:nvCxnSpPr>
                  <p:cNvPr id="474" name="直線コネクタ 473"/>
                  <p:cNvCxnSpPr>
                    <a:stCxn id="499" idx="6"/>
                    <a:endCxn id="506" idx="2"/>
                  </p:cNvCxnSpPr>
                  <p:nvPr/>
                </p:nvCxnSpPr>
                <p:spPr>
                  <a:xfrm flipV="1">
                    <a:off x="5022850" y="4036987"/>
                    <a:ext cx="88900"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直線コネクタ 474"/>
                  <p:cNvCxnSpPr>
                    <a:stCxn id="501" idx="6"/>
                    <a:endCxn id="508" idx="2"/>
                  </p:cNvCxnSpPr>
                  <p:nvPr/>
                </p:nvCxnSpPr>
                <p:spPr>
                  <a:xfrm flipV="1">
                    <a:off x="5022850" y="4221136"/>
                    <a:ext cx="88899"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6" name="直線コネクタ 475"/>
                  <p:cNvCxnSpPr>
                    <a:stCxn id="508" idx="6"/>
                    <a:endCxn id="509" idx="2"/>
                  </p:cNvCxnSpPr>
                  <p:nvPr/>
                </p:nvCxnSpPr>
                <p:spPr>
                  <a:xfrm flipV="1">
                    <a:off x="5219699" y="4221112"/>
                    <a:ext cx="85725" cy="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7" name="直線コネクタ 476"/>
                  <p:cNvCxnSpPr>
                    <a:stCxn id="506" idx="6"/>
                    <a:endCxn id="507" idx="2"/>
                  </p:cNvCxnSpPr>
                  <p:nvPr/>
                </p:nvCxnSpPr>
                <p:spPr>
                  <a:xfrm flipV="1">
                    <a:off x="5219700" y="4036986"/>
                    <a:ext cx="8572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8" name="直線コネクタ 477"/>
                  <p:cNvCxnSpPr>
                    <a:stCxn id="503" idx="6"/>
                    <a:endCxn id="505" idx="2"/>
                  </p:cNvCxnSpPr>
                  <p:nvPr/>
                </p:nvCxnSpPr>
                <p:spPr>
                  <a:xfrm>
                    <a:off x="5219700" y="3852862"/>
                    <a:ext cx="85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9" name="直線コネクタ 478"/>
                  <p:cNvCxnSpPr>
                    <a:stCxn id="502" idx="6"/>
                    <a:endCxn id="504" idx="2"/>
                  </p:cNvCxnSpPr>
                  <p:nvPr/>
                </p:nvCxnSpPr>
                <p:spPr>
                  <a:xfrm>
                    <a:off x="5219700" y="3668737"/>
                    <a:ext cx="87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0" name="直線コネクタ 479"/>
                  <p:cNvCxnSpPr>
                    <a:stCxn id="504" idx="4"/>
                    <a:endCxn id="505" idx="0"/>
                  </p:cNvCxnSpPr>
                  <p:nvPr/>
                </p:nvCxnSpPr>
                <p:spPr>
                  <a:xfrm flipH="1">
                    <a:off x="5359399" y="3722737"/>
                    <a:ext cx="1588"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1" name="直線コネクタ 480"/>
                  <p:cNvCxnSpPr>
                    <a:stCxn id="505" idx="4"/>
                    <a:endCxn id="507" idx="0"/>
                  </p:cNvCxnSpPr>
                  <p:nvPr/>
                </p:nvCxnSpPr>
                <p:spPr>
                  <a:xfrm>
                    <a:off x="5359399" y="3906862"/>
                    <a:ext cx="0" cy="761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2" name="直線コネクタ 481"/>
                  <p:cNvCxnSpPr>
                    <a:stCxn id="507" idx="4"/>
                    <a:endCxn id="509" idx="0"/>
                  </p:cNvCxnSpPr>
                  <p:nvPr/>
                </p:nvCxnSpPr>
                <p:spPr>
                  <a:xfrm>
                    <a:off x="5359399" y="4090986"/>
                    <a:ext cx="0" cy="761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3" name="直線コネクタ 482"/>
                  <p:cNvCxnSpPr>
                    <a:stCxn id="506" idx="4"/>
                    <a:endCxn id="508" idx="0"/>
                  </p:cNvCxnSpPr>
                  <p:nvPr/>
                </p:nvCxnSpPr>
                <p:spPr>
                  <a:xfrm flipH="1">
                    <a:off x="5165724" y="4090987"/>
                    <a:ext cx="1"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4" name="直線コネクタ 483"/>
                  <p:cNvCxnSpPr>
                    <a:stCxn id="503" idx="4"/>
                    <a:endCxn id="506" idx="0"/>
                  </p:cNvCxnSpPr>
                  <p:nvPr/>
                </p:nvCxnSpPr>
                <p:spPr>
                  <a:xfrm>
                    <a:off x="5165725" y="3906862"/>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5" name="直線コネクタ 484"/>
                  <p:cNvCxnSpPr>
                    <a:stCxn id="502" idx="4"/>
                    <a:endCxn id="503" idx="0"/>
                  </p:cNvCxnSpPr>
                  <p:nvPr/>
                </p:nvCxnSpPr>
                <p:spPr>
                  <a:xfrm>
                    <a:off x="5165725" y="3722737"/>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6" name="直線コネクタ 485"/>
                  <p:cNvCxnSpPr>
                    <a:stCxn id="499" idx="4"/>
                    <a:endCxn id="501" idx="0"/>
                  </p:cNvCxnSpPr>
                  <p:nvPr/>
                </p:nvCxnSpPr>
                <p:spPr>
                  <a:xfrm>
                    <a:off x="496887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7" name="直線コネクタ 486"/>
                  <p:cNvCxnSpPr>
                    <a:stCxn id="498" idx="4"/>
                    <a:endCxn id="500" idx="0"/>
                  </p:cNvCxnSpPr>
                  <p:nvPr/>
                </p:nvCxnSpPr>
                <p:spPr>
                  <a:xfrm>
                    <a:off x="477202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8" name="直線コネクタ 487"/>
                  <p:cNvCxnSpPr>
                    <a:stCxn id="500" idx="6"/>
                    <a:endCxn id="501" idx="2"/>
                  </p:cNvCxnSpPr>
                  <p:nvPr/>
                </p:nvCxnSpPr>
                <p:spPr>
                  <a:xfrm>
                    <a:off x="4826000" y="4221185"/>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9" name="直線コネクタ 488"/>
                  <p:cNvCxnSpPr>
                    <a:stCxn id="498" idx="6"/>
                    <a:endCxn id="499" idx="2"/>
                  </p:cNvCxnSpPr>
                  <p:nvPr/>
                </p:nvCxnSpPr>
                <p:spPr>
                  <a:xfrm>
                    <a:off x="4826000" y="4037036"/>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0" name="直線コネクタ 489"/>
                  <p:cNvCxnSpPr>
                    <a:stCxn id="502" idx="2"/>
                    <a:endCxn id="510" idx="6"/>
                  </p:cNvCxnSpPr>
                  <p:nvPr/>
                </p:nvCxnSpPr>
                <p:spPr>
                  <a:xfrm flipH="1" flipV="1">
                    <a:off x="5028276" y="3667881"/>
                    <a:ext cx="83474" cy="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1" name="直線コネクタ 490"/>
                  <p:cNvCxnSpPr>
                    <a:stCxn id="469" idx="6"/>
                    <a:endCxn id="503" idx="2"/>
                  </p:cNvCxnSpPr>
                  <p:nvPr/>
                </p:nvCxnSpPr>
                <p:spPr>
                  <a:xfrm flipV="1">
                    <a:off x="5028276" y="3852862"/>
                    <a:ext cx="83474" cy="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2" name="直線コネクタ 491"/>
                  <p:cNvCxnSpPr>
                    <a:stCxn id="469" idx="4"/>
                    <a:endCxn id="499" idx="0"/>
                  </p:cNvCxnSpPr>
                  <p:nvPr/>
                </p:nvCxnSpPr>
                <p:spPr>
                  <a:xfrm flipH="1">
                    <a:off x="4968875" y="3912780"/>
                    <a:ext cx="1" cy="70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3" name="直線コネクタ 492"/>
                  <p:cNvCxnSpPr>
                    <a:endCxn id="498" idx="0"/>
                  </p:cNvCxnSpPr>
                  <p:nvPr/>
                </p:nvCxnSpPr>
                <p:spPr>
                  <a:xfrm>
                    <a:off x="4772025" y="3906887"/>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4" name="直線コネクタ 493"/>
                  <p:cNvCxnSpPr>
                    <a:stCxn id="470" idx="6"/>
                    <a:endCxn id="469" idx="2"/>
                  </p:cNvCxnSpPr>
                  <p:nvPr/>
                </p:nvCxnSpPr>
                <p:spPr>
                  <a:xfrm>
                    <a:off x="4829178" y="3853203"/>
                    <a:ext cx="80298" cy="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5" name="直線コネクタ 494"/>
                  <p:cNvCxnSpPr>
                    <a:stCxn id="510" idx="4"/>
                    <a:endCxn id="469" idx="0"/>
                  </p:cNvCxnSpPr>
                  <p:nvPr/>
                </p:nvCxnSpPr>
                <p:spPr>
                  <a:xfrm>
                    <a:off x="4968876" y="3727281"/>
                    <a:ext cx="0" cy="66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6" name="直線コネクタ 495"/>
                  <p:cNvCxnSpPr>
                    <a:stCxn id="471" idx="4"/>
                    <a:endCxn id="470" idx="0"/>
                  </p:cNvCxnSpPr>
                  <p:nvPr/>
                </p:nvCxnSpPr>
                <p:spPr>
                  <a:xfrm>
                    <a:off x="4769778" y="3727281"/>
                    <a:ext cx="0" cy="66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7" name="直線コネクタ 496"/>
                  <p:cNvCxnSpPr>
                    <a:stCxn id="471" idx="6"/>
                    <a:endCxn id="510" idx="2"/>
                  </p:cNvCxnSpPr>
                  <p:nvPr/>
                </p:nvCxnSpPr>
                <p:spPr>
                  <a:xfrm>
                    <a:off x="4829178" y="3667881"/>
                    <a:ext cx="802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8" name="円: 塗りつぶしなし 469"/>
                  <p:cNvSpPr/>
                  <p:nvPr/>
                </p:nvSpPr>
                <p:spPr>
                  <a:xfrm>
                    <a:off x="4718050" y="3983036"/>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99" name="円: 塗りつぶしなし 470"/>
                  <p:cNvSpPr/>
                  <p:nvPr/>
                </p:nvSpPr>
                <p:spPr>
                  <a:xfrm>
                    <a:off x="4914900" y="3983036"/>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0" name="円: 塗りつぶしなし 471"/>
                  <p:cNvSpPr/>
                  <p:nvPr/>
                </p:nvSpPr>
                <p:spPr>
                  <a:xfrm>
                    <a:off x="4718050" y="4167185"/>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1" name="円: 塗りつぶしなし 472"/>
                  <p:cNvSpPr/>
                  <p:nvPr/>
                </p:nvSpPr>
                <p:spPr>
                  <a:xfrm>
                    <a:off x="4914900" y="4167185"/>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2" name="円: 塗りつぶしなし 475"/>
                  <p:cNvSpPr/>
                  <p:nvPr/>
                </p:nvSpPr>
                <p:spPr>
                  <a:xfrm>
                    <a:off x="5111750" y="3614737"/>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3" name="円: 塗りつぶしなし 476"/>
                  <p:cNvSpPr/>
                  <p:nvPr/>
                </p:nvSpPr>
                <p:spPr>
                  <a:xfrm>
                    <a:off x="5111750" y="3798862"/>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4" name="円: 塗りつぶしなし 477"/>
                  <p:cNvSpPr/>
                  <p:nvPr/>
                </p:nvSpPr>
                <p:spPr>
                  <a:xfrm>
                    <a:off x="5307012" y="3614737"/>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5" name="円: 塗りつぶしなし 478"/>
                  <p:cNvSpPr/>
                  <p:nvPr/>
                </p:nvSpPr>
                <p:spPr>
                  <a:xfrm>
                    <a:off x="5305424" y="3798862"/>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6" name="円: 塗りつぶしなし 479"/>
                  <p:cNvSpPr/>
                  <p:nvPr/>
                </p:nvSpPr>
                <p:spPr>
                  <a:xfrm>
                    <a:off x="5111750" y="3982987"/>
                    <a:ext cx="107950" cy="108000"/>
                  </a:xfrm>
                  <a:prstGeom prst="donut">
                    <a:avLst>
                      <a:gd name="adj" fmla="val 8940"/>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7" name="円: 塗りつぶしなし 480"/>
                  <p:cNvSpPr/>
                  <p:nvPr/>
                </p:nvSpPr>
                <p:spPr>
                  <a:xfrm>
                    <a:off x="5305424" y="3982986"/>
                    <a:ext cx="107950" cy="108000"/>
                  </a:xfrm>
                  <a:prstGeom prst="donut">
                    <a:avLst>
                      <a:gd name="adj" fmla="val 8940"/>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8" name="円: 塗りつぶしなし 481"/>
                  <p:cNvSpPr/>
                  <p:nvPr/>
                </p:nvSpPr>
                <p:spPr>
                  <a:xfrm>
                    <a:off x="5111749" y="4167136"/>
                    <a:ext cx="107950" cy="108000"/>
                  </a:xfrm>
                  <a:prstGeom prst="donut">
                    <a:avLst>
                      <a:gd name="adj" fmla="val 894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9" name="円: 塗りつぶしなし 482"/>
                  <p:cNvSpPr/>
                  <p:nvPr/>
                </p:nvSpPr>
                <p:spPr>
                  <a:xfrm>
                    <a:off x="5305424" y="4167112"/>
                    <a:ext cx="107950" cy="108000"/>
                  </a:xfrm>
                  <a:prstGeom prst="donut">
                    <a:avLst>
                      <a:gd name="adj" fmla="val 8940"/>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10" name="円: 塗りつぶしなし 483"/>
                  <p:cNvSpPr>
                    <a:spLocks noChangeAspect="1"/>
                  </p:cNvSpPr>
                  <p:nvPr/>
                </p:nvSpPr>
                <p:spPr>
                  <a:xfrm>
                    <a:off x="4909476" y="3608476"/>
                    <a:ext cx="118800" cy="118802"/>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466" name="フローチャート: 磁気ディスク 440"/>
                <p:cNvSpPr/>
                <p:nvPr/>
              </p:nvSpPr>
              <p:spPr>
                <a:xfrm>
                  <a:off x="5660787" y="3932386"/>
                  <a:ext cx="69618" cy="92062"/>
                </a:xfrm>
                <a:prstGeom prst="flowChartMagneticDisk">
                  <a:avLst/>
                </a:prstGeom>
                <a:solidFill>
                  <a:srgbClr val="92D050"/>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7" name="フローチャート: 磁気ディスク 441"/>
                <p:cNvSpPr/>
                <p:nvPr/>
              </p:nvSpPr>
              <p:spPr>
                <a:xfrm>
                  <a:off x="5071807" y="3926501"/>
                  <a:ext cx="69618" cy="92062"/>
                </a:xfrm>
                <a:prstGeom prst="flowChartMagneticDisk">
                  <a:avLst/>
                </a:prstGeom>
                <a:solidFill>
                  <a:schemeClr val="tx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8" name="フローチャート: 磁気ディスク 443"/>
                <p:cNvSpPr/>
                <p:nvPr/>
              </p:nvSpPr>
              <p:spPr>
                <a:xfrm>
                  <a:off x="5659180" y="3753056"/>
                  <a:ext cx="69618" cy="92062"/>
                </a:xfrm>
                <a:prstGeom prst="flowChartMagneticDisk">
                  <a:avLst/>
                </a:prstGeom>
                <a:solidFill>
                  <a:srgbClr val="FF0000"/>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9" name="円: 塗りつぶしなし 444"/>
                <p:cNvSpPr>
                  <a:spLocks noChangeAspect="1"/>
                </p:cNvSpPr>
                <p:nvPr/>
              </p:nvSpPr>
              <p:spPr>
                <a:xfrm>
                  <a:off x="5244067" y="3735412"/>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0" name="円: 塗りつぶしなし 445"/>
                <p:cNvSpPr>
                  <a:spLocks noChangeAspect="1"/>
                </p:cNvSpPr>
                <p:nvPr/>
              </p:nvSpPr>
              <p:spPr>
                <a:xfrm>
                  <a:off x="5044969" y="3735235"/>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1" name="円: 塗りつぶしなし 446"/>
                <p:cNvSpPr>
                  <a:spLocks noChangeAspect="1"/>
                </p:cNvSpPr>
                <p:nvPr/>
              </p:nvSpPr>
              <p:spPr>
                <a:xfrm>
                  <a:off x="5044969" y="3549913"/>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00" dirty="0">
                    <a:solidFill>
                      <a:schemeClr val="tx1"/>
                    </a:solidFill>
                  </a:endParaRPr>
                </a:p>
              </p:txBody>
            </p:sp>
            <p:sp>
              <p:nvSpPr>
                <p:cNvPr id="472" name="フローチャート: 磁気ディスク 442"/>
                <p:cNvSpPr/>
                <p:nvPr/>
              </p:nvSpPr>
              <p:spPr>
                <a:xfrm>
                  <a:off x="5268657" y="3563709"/>
                  <a:ext cx="69618" cy="92062"/>
                </a:xfrm>
                <a:prstGeom prst="flowChartMagneticDisk">
                  <a:avLst/>
                </a:prstGeom>
                <a:solidFill>
                  <a:srgbClr val="00B0F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9" name="四角形吹き出し 448"/>
              <p:cNvSpPr/>
              <p:nvPr/>
            </p:nvSpPr>
            <p:spPr>
              <a:xfrm>
                <a:off x="10278209" y="4950516"/>
                <a:ext cx="515938" cy="105942"/>
              </a:xfrm>
              <a:prstGeom prst="wedgeRectCallout">
                <a:avLst>
                  <a:gd name="adj1" fmla="val 21526"/>
                  <a:gd name="adj2" fmla="val -93852"/>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a:solidFill>
                      <a:schemeClr val="bg2">
                        <a:lumMod val="25000"/>
                      </a:schemeClr>
                    </a:solidFill>
                  </a:rPr>
                  <a:t>現在位置</a:t>
                </a:r>
                <a:endParaRPr kumimoji="1" lang="en-US" altLang="ja-JP" sz="500" dirty="0">
                  <a:solidFill>
                    <a:schemeClr val="bg2">
                      <a:lumMod val="25000"/>
                    </a:schemeClr>
                  </a:solidFill>
                </a:endParaRPr>
              </a:p>
            </p:txBody>
          </p:sp>
          <p:sp>
            <p:nvSpPr>
              <p:cNvPr id="511" name="テキスト ボックス 510"/>
              <p:cNvSpPr txBox="1"/>
              <p:nvPr/>
            </p:nvSpPr>
            <p:spPr>
              <a:xfrm>
                <a:off x="10594418" y="4800548"/>
                <a:ext cx="210314" cy="153888"/>
              </a:xfrm>
              <a:prstGeom prst="rect">
                <a:avLst/>
              </a:prstGeom>
              <a:noFill/>
            </p:spPr>
            <p:txBody>
              <a:bodyPr wrap="none" rtlCol="0">
                <a:spAutoFit/>
              </a:bodyPr>
              <a:lstStyle/>
              <a:p>
                <a:r>
                  <a:rPr lang="en-US" altLang="ja-JP" sz="400" dirty="0"/>
                  <a:t>0</a:t>
                </a:r>
              </a:p>
            </p:txBody>
          </p:sp>
          <p:sp>
            <p:nvSpPr>
              <p:cNvPr id="512" name="テキスト ボックス 511"/>
              <p:cNvSpPr txBox="1"/>
              <p:nvPr/>
            </p:nvSpPr>
            <p:spPr>
              <a:xfrm>
                <a:off x="10788517" y="4800548"/>
                <a:ext cx="210314" cy="153888"/>
              </a:xfrm>
              <a:prstGeom prst="rect">
                <a:avLst/>
              </a:prstGeom>
              <a:noFill/>
            </p:spPr>
            <p:txBody>
              <a:bodyPr wrap="none" rtlCol="0">
                <a:spAutoFit/>
              </a:bodyPr>
              <a:lstStyle/>
              <a:p>
                <a:r>
                  <a:rPr lang="en-US" altLang="ja-JP" sz="400" dirty="0"/>
                  <a:t>1</a:t>
                </a:r>
              </a:p>
            </p:txBody>
          </p:sp>
          <p:sp>
            <p:nvSpPr>
              <p:cNvPr id="513" name="テキスト ボックス 512"/>
              <p:cNvSpPr txBox="1"/>
              <p:nvPr/>
            </p:nvSpPr>
            <p:spPr>
              <a:xfrm>
                <a:off x="10786125" y="4618123"/>
                <a:ext cx="210314" cy="153888"/>
              </a:xfrm>
              <a:prstGeom prst="rect">
                <a:avLst/>
              </a:prstGeom>
              <a:noFill/>
            </p:spPr>
            <p:txBody>
              <a:bodyPr wrap="none" rtlCol="0">
                <a:spAutoFit/>
              </a:bodyPr>
              <a:lstStyle/>
              <a:p>
                <a:r>
                  <a:rPr lang="en-US" altLang="ja-JP" sz="400" dirty="0"/>
                  <a:t>2</a:t>
                </a:r>
              </a:p>
            </p:txBody>
          </p:sp>
          <p:sp>
            <p:nvSpPr>
              <p:cNvPr id="514" name="テキスト ボックス 513"/>
              <p:cNvSpPr txBox="1"/>
              <p:nvPr/>
            </p:nvSpPr>
            <p:spPr>
              <a:xfrm>
                <a:off x="10782166" y="4427701"/>
                <a:ext cx="210314" cy="153888"/>
              </a:xfrm>
              <a:prstGeom prst="rect">
                <a:avLst/>
              </a:prstGeom>
              <a:noFill/>
            </p:spPr>
            <p:txBody>
              <a:bodyPr wrap="none" rtlCol="0">
                <a:spAutoFit/>
              </a:bodyPr>
              <a:lstStyle/>
              <a:p>
                <a:r>
                  <a:rPr lang="en-US" altLang="ja-JP" sz="400" dirty="0"/>
                  <a:t>3</a:t>
                </a:r>
              </a:p>
            </p:txBody>
          </p:sp>
          <p:sp>
            <p:nvSpPr>
              <p:cNvPr id="515" name="テキスト ボックス 514"/>
              <p:cNvSpPr txBox="1"/>
              <p:nvPr/>
            </p:nvSpPr>
            <p:spPr>
              <a:xfrm>
                <a:off x="10780049" y="4241761"/>
                <a:ext cx="210314" cy="153888"/>
              </a:xfrm>
              <a:prstGeom prst="rect">
                <a:avLst/>
              </a:prstGeom>
              <a:noFill/>
            </p:spPr>
            <p:txBody>
              <a:bodyPr wrap="none" rtlCol="0">
                <a:spAutoFit/>
              </a:bodyPr>
              <a:lstStyle/>
              <a:p>
                <a:r>
                  <a:rPr lang="en-US" altLang="ja-JP" sz="400" dirty="0"/>
                  <a:t>4</a:t>
                </a:r>
              </a:p>
            </p:txBody>
          </p:sp>
          <p:sp>
            <p:nvSpPr>
              <p:cNvPr id="19" name="四角形吹き出し 18"/>
              <p:cNvSpPr/>
              <p:nvPr/>
            </p:nvSpPr>
            <p:spPr>
              <a:xfrm>
                <a:off x="10994059" y="4372176"/>
                <a:ext cx="103499" cy="415180"/>
              </a:xfrm>
              <a:prstGeom prst="wedgeRectCallout">
                <a:avLst>
                  <a:gd name="adj1" fmla="val -123088"/>
                  <a:gd name="adj2" fmla="val 10498"/>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500" dirty="0">
                    <a:solidFill>
                      <a:schemeClr val="bg2">
                        <a:lumMod val="25000"/>
                      </a:schemeClr>
                    </a:solidFill>
                  </a:rPr>
                  <a:t>最寄り</a:t>
                </a:r>
                <a:endParaRPr kumimoji="1" lang="en-US" altLang="ja-JP" sz="500" dirty="0">
                  <a:solidFill>
                    <a:schemeClr val="bg2">
                      <a:lumMod val="25000"/>
                    </a:schemeClr>
                  </a:solidFill>
                </a:endParaRPr>
              </a:p>
            </p:txBody>
          </p:sp>
          <p:sp>
            <p:nvSpPr>
              <p:cNvPr id="516" name="テキスト ボックス 515"/>
              <p:cNvSpPr txBox="1"/>
              <p:nvPr/>
            </p:nvSpPr>
            <p:spPr>
              <a:xfrm>
                <a:off x="10395332" y="4800548"/>
                <a:ext cx="210314" cy="153888"/>
              </a:xfrm>
              <a:prstGeom prst="rect">
                <a:avLst/>
              </a:prstGeom>
              <a:noFill/>
            </p:spPr>
            <p:txBody>
              <a:bodyPr wrap="none" rtlCol="0">
                <a:spAutoFit/>
              </a:bodyPr>
              <a:lstStyle/>
              <a:p>
                <a:r>
                  <a:rPr lang="en-US" altLang="ja-JP" sz="400" dirty="0"/>
                  <a:t>1</a:t>
                </a:r>
              </a:p>
            </p:txBody>
          </p:sp>
          <p:sp>
            <p:nvSpPr>
              <p:cNvPr id="517" name="テキスト ボックス 516"/>
              <p:cNvSpPr txBox="1"/>
              <p:nvPr/>
            </p:nvSpPr>
            <p:spPr>
              <a:xfrm>
                <a:off x="10393215" y="4617309"/>
                <a:ext cx="210314" cy="153888"/>
              </a:xfrm>
              <a:prstGeom prst="rect">
                <a:avLst/>
              </a:prstGeom>
              <a:noFill/>
            </p:spPr>
            <p:txBody>
              <a:bodyPr wrap="none" rtlCol="0">
                <a:spAutoFit/>
              </a:bodyPr>
              <a:lstStyle/>
              <a:p>
                <a:r>
                  <a:rPr lang="en-US" altLang="ja-JP" sz="400" dirty="0"/>
                  <a:t>2</a:t>
                </a:r>
              </a:p>
            </p:txBody>
          </p:sp>
          <p:sp>
            <p:nvSpPr>
              <p:cNvPr id="518" name="テキスト ボックス 517"/>
              <p:cNvSpPr txBox="1"/>
              <p:nvPr/>
            </p:nvSpPr>
            <p:spPr>
              <a:xfrm>
                <a:off x="10595715" y="4614349"/>
                <a:ext cx="210314" cy="153888"/>
              </a:xfrm>
              <a:prstGeom prst="rect">
                <a:avLst/>
              </a:prstGeom>
              <a:noFill/>
            </p:spPr>
            <p:txBody>
              <a:bodyPr wrap="none" rtlCol="0">
                <a:spAutoFit/>
              </a:bodyPr>
              <a:lstStyle/>
              <a:p>
                <a:r>
                  <a:rPr lang="en-US" altLang="ja-JP" sz="400" dirty="0"/>
                  <a:t>1</a:t>
                </a:r>
              </a:p>
            </p:txBody>
          </p:sp>
          <p:sp>
            <p:nvSpPr>
              <p:cNvPr id="519" name="テキスト ボックス 518"/>
              <p:cNvSpPr txBox="1"/>
              <p:nvPr/>
            </p:nvSpPr>
            <p:spPr>
              <a:xfrm>
                <a:off x="10591656" y="4434480"/>
                <a:ext cx="210314" cy="153888"/>
              </a:xfrm>
              <a:prstGeom prst="rect">
                <a:avLst/>
              </a:prstGeom>
              <a:noFill/>
            </p:spPr>
            <p:txBody>
              <a:bodyPr wrap="none" rtlCol="0">
                <a:spAutoFit/>
              </a:bodyPr>
              <a:lstStyle/>
              <a:p>
                <a:r>
                  <a:rPr lang="en-US" altLang="ja-JP" sz="400" dirty="0"/>
                  <a:t>2</a:t>
                </a:r>
              </a:p>
            </p:txBody>
          </p:sp>
          <p:sp>
            <p:nvSpPr>
              <p:cNvPr id="520" name="テキスト ボックス 519"/>
              <p:cNvSpPr txBox="1"/>
              <p:nvPr/>
            </p:nvSpPr>
            <p:spPr>
              <a:xfrm>
                <a:off x="10195493" y="4801727"/>
                <a:ext cx="210314" cy="153888"/>
              </a:xfrm>
              <a:prstGeom prst="rect">
                <a:avLst/>
              </a:prstGeom>
              <a:noFill/>
            </p:spPr>
            <p:txBody>
              <a:bodyPr wrap="none" rtlCol="0">
                <a:spAutoFit/>
              </a:bodyPr>
              <a:lstStyle/>
              <a:p>
                <a:r>
                  <a:rPr lang="en-US" altLang="ja-JP" sz="400" dirty="0"/>
                  <a:t>2</a:t>
                </a:r>
              </a:p>
            </p:txBody>
          </p:sp>
          <p:sp>
            <p:nvSpPr>
              <p:cNvPr id="521" name="テキスト ボックス 520"/>
              <p:cNvSpPr txBox="1"/>
              <p:nvPr/>
            </p:nvSpPr>
            <p:spPr>
              <a:xfrm>
                <a:off x="10385576" y="4431468"/>
                <a:ext cx="210314" cy="153888"/>
              </a:xfrm>
              <a:prstGeom prst="rect">
                <a:avLst/>
              </a:prstGeom>
              <a:noFill/>
            </p:spPr>
            <p:txBody>
              <a:bodyPr wrap="none" rtlCol="0">
                <a:spAutoFit/>
              </a:bodyPr>
              <a:lstStyle/>
              <a:p>
                <a:r>
                  <a:rPr lang="en-US" altLang="ja-JP" sz="400" dirty="0"/>
                  <a:t>3</a:t>
                </a:r>
              </a:p>
            </p:txBody>
          </p:sp>
          <p:sp>
            <p:nvSpPr>
              <p:cNvPr id="522" name="テキスト ボックス 521"/>
              <p:cNvSpPr txBox="1"/>
              <p:nvPr/>
            </p:nvSpPr>
            <p:spPr>
              <a:xfrm>
                <a:off x="10194673" y="4434599"/>
                <a:ext cx="210314" cy="153888"/>
              </a:xfrm>
              <a:prstGeom prst="rect">
                <a:avLst/>
              </a:prstGeom>
              <a:noFill/>
            </p:spPr>
            <p:txBody>
              <a:bodyPr wrap="none" rtlCol="0">
                <a:spAutoFit/>
              </a:bodyPr>
              <a:lstStyle/>
              <a:p>
                <a:r>
                  <a:rPr lang="en-US" altLang="ja-JP" sz="400" dirty="0"/>
                  <a:t>4</a:t>
                </a:r>
              </a:p>
            </p:txBody>
          </p:sp>
          <p:sp>
            <p:nvSpPr>
              <p:cNvPr id="523" name="テキスト ボックス 522"/>
              <p:cNvSpPr txBox="1"/>
              <p:nvPr/>
            </p:nvSpPr>
            <p:spPr>
              <a:xfrm>
                <a:off x="10385293" y="4241371"/>
                <a:ext cx="210314" cy="153888"/>
              </a:xfrm>
              <a:prstGeom prst="rect">
                <a:avLst/>
              </a:prstGeom>
              <a:noFill/>
            </p:spPr>
            <p:txBody>
              <a:bodyPr wrap="none" rtlCol="0">
                <a:spAutoFit/>
              </a:bodyPr>
              <a:lstStyle/>
              <a:p>
                <a:r>
                  <a:rPr lang="en-US" altLang="ja-JP" sz="400" dirty="0"/>
                  <a:t>4</a:t>
                </a:r>
              </a:p>
            </p:txBody>
          </p:sp>
          <p:sp>
            <p:nvSpPr>
              <p:cNvPr id="524" name="テキスト ボックス 523"/>
              <p:cNvSpPr txBox="1"/>
              <p:nvPr/>
            </p:nvSpPr>
            <p:spPr>
              <a:xfrm>
                <a:off x="10590184" y="4243456"/>
                <a:ext cx="210314" cy="153888"/>
              </a:xfrm>
              <a:prstGeom prst="rect">
                <a:avLst/>
              </a:prstGeom>
              <a:noFill/>
            </p:spPr>
            <p:txBody>
              <a:bodyPr wrap="none" rtlCol="0">
                <a:spAutoFit/>
              </a:bodyPr>
              <a:lstStyle/>
              <a:p>
                <a:r>
                  <a:rPr lang="en-US" altLang="ja-JP" sz="400" dirty="0"/>
                  <a:t>3</a:t>
                </a:r>
              </a:p>
            </p:txBody>
          </p:sp>
          <p:sp>
            <p:nvSpPr>
              <p:cNvPr id="525" name="テキスト ボックス 524"/>
              <p:cNvSpPr txBox="1"/>
              <p:nvPr/>
            </p:nvSpPr>
            <p:spPr>
              <a:xfrm>
                <a:off x="10195493" y="4243878"/>
                <a:ext cx="210314" cy="153888"/>
              </a:xfrm>
              <a:prstGeom prst="rect">
                <a:avLst/>
              </a:prstGeom>
              <a:noFill/>
            </p:spPr>
            <p:txBody>
              <a:bodyPr wrap="none" rtlCol="0">
                <a:spAutoFit/>
              </a:bodyPr>
              <a:lstStyle/>
              <a:p>
                <a:r>
                  <a:rPr lang="en-US" altLang="ja-JP" sz="400" dirty="0"/>
                  <a:t>5</a:t>
                </a:r>
              </a:p>
            </p:txBody>
          </p:sp>
        </p:grpSp>
        <p:grpSp>
          <p:nvGrpSpPr>
            <p:cNvPr id="23" name="グループ化 22"/>
            <p:cNvGrpSpPr/>
            <p:nvPr/>
          </p:nvGrpSpPr>
          <p:grpSpPr>
            <a:xfrm>
              <a:off x="7719157" y="1444373"/>
              <a:ext cx="4773046" cy="1338828"/>
              <a:chOff x="6646501" y="4612281"/>
              <a:chExt cx="5379901" cy="1338828"/>
            </a:xfrm>
          </p:grpSpPr>
          <p:sp>
            <p:nvSpPr>
              <p:cNvPr id="20" name="正方形/長方形 19"/>
              <p:cNvSpPr/>
              <p:nvPr/>
            </p:nvSpPr>
            <p:spPr>
              <a:xfrm>
                <a:off x="6865438" y="4645830"/>
                <a:ext cx="2183763" cy="975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4" name="テキスト ボックス 1773"/>
              <p:cNvSpPr txBox="1"/>
              <p:nvPr/>
            </p:nvSpPr>
            <p:spPr>
              <a:xfrm>
                <a:off x="6646501" y="4612281"/>
                <a:ext cx="5379901" cy="1338828"/>
              </a:xfrm>
              <a:prstGeom prst="rect">
                <a:avLst/>
              </a:prstGeom>
              <a:noFill/>
            </p:spPr>
            <p:txBody>
              <a:bodyPr wrap="square" rtlCol="0">
                <a:spAutoFit/>
              </a:bodyPr>
              <a:lstStyle/>
              <a:p>
                <a:r>
                  <a:rPr lang="ja-JP" altLang="en-US" sz="1000" dirty="0"/>
                  <a:t>　ブロック入手時の最寄りブロック判定</a:t>
                </a:r>
                <a:endParaRPr lang="en-US" altLang="ja-JP" sz="1000" dirty="0"/>
              </a:p>
              <a:p>
                <a:r>
                  <a:rPr lang="ja-JP" altLang="en-US" sz="700" dirty="0"/>
                  <a:t>・最寄りブロック判定とは、走行体から最も近いブロックを判定することで、ルート探索の道のり一覧作成と同じように開始地</a:t>
                </a:r>
                <a:endParaRPr lang="en-US" altLang="ja-JP" sz="700" dirty="0"/>
              </a:p>
              <a:p>
                <a:r>
                  <a:rPr lang="ja-JP" altLang="en-US" sz="700" dirty="0"/>
                  <a:t>  点からの道のりをすべての置き場</a:t>
                </a:r>
                <a:r>
                  <a:rPr lang="en-US" altLang="ja-JP" sz="700" dirty="0"/>
                  <a:t>*²</a:t>
                </a:r>
                <a:r>
                  <a:rPr lang="ja-JP" altLang="en-US" sz="700" dirty="0"/>
                  <a:t>に与え、ブロックの配置されている置き場の内、道のりの数字が最も小さい置き場のブ </a:t>
                </a:r>
                <a:endParaRPr lang="en-US" altLang="ja-JP" sz="700" dirty="0"/>
              </a:p>
              <a:p>
                <a:r>
                  <a:rPr lang="en-US" altLang="ja-JP" sz="700" dirty="0"/>
                  <a:t>  </a:t>
                </a:r>
                <a:r>
                  <a:rPr lang="ja-JP" altLang="en-US" sz="700" dirty="0"/>
                  <a:t>ロックが最寄りブロック となる 。</a:t>
                </a:r>
                <a:endParaRPr lang="en-US" altLang="ja-JP" sz="700" dirty="0"/>
              </a:p>
              <a:p>
                <a:endParaRPr lang="en-US" altLang="ja-JP" sz="700" dirty="0"/>
              </a:p>
              <a:p>
                <a:r>
                  <a:rPr lang="en-US" altLang="ja-JP" sz="750" dirty="0"/>
                  <a:t>【</a:t>
                </a:r>
                <a:r>
                  <a:rPr lang="ja-JP" altLang="en-US" sz="750" dirty="0"/>
                  <a:t>*</a:t>
                </a:r>
                <a:r>
                  <a:rPr lang="en-US" altLang="ja-JP" sz="750" dirty="0"/>
                  <a:t>²</a:t>
                </a:r>
                <a:r>
                  <a:rPr lang="ja-JP" altLang="en-US" sz="750" dirty="0"/>
                  <a:t>　全ての置き場</a:t>
                </a:r>
                <a:r>
                  <a:rPr lang="en-US" altLang="ja-JP" sz="750" dirty="0"/>
                  <a:t>】</a:t>
                </a:r>
              </a:p>
              <a:p>
                <a:r>
                  <a:rPr lang="ja-JP" altLang="en-US" sz="750" dirty="0"/>
                  <a:t>・</a:t>
                </a:r>
                <a:r>
                  <a:rPr lang="ja-JP" altLang="en-US" sz="700" dirty="0"/>
                  <a:t>最寄りブロック判定の際、走行体からブロックの道のりを知りたいため、ブロックのある置き場にも道のりの数字を与えるこ</a:t>
                </a:r>
                <a:endParaRPr lang="en-US" altLang="ja-JP" sz="700" dirty="0"/>
              </a:p>
              <a:p>
                <a:r>
                  <a:rPr lang="en-US" altLang="ja-JP" sz="700" dirty="0"/>
                  <a:t>  </a:t>
                </a:r>
                <a:r>
                  <a:rPr lang="ja-JP" altLang="en-US" sz="700" dirty="0"/>
                  <a:t>ととする。ただし、配置済みのブロックは運搬してはならないので、配置済ブロックもしくは、移動禁止ブロックが配置されて</a:t>
                </a:r>
                <a:endParaRPr lang="en-US" altLang="ja-JP" sz="700" dirty="0"/>
              </a:p>
              <a:p>
                <a:r>
                  <a:rPr lang="ja-JP" altLang="en-US" sz="700" dirty="0"/>
                  <a:t>  いる置き場に関して　は、道のりの数字を与えないものとし、最寄りブロック判定の対象外とする。</a:t>
                </a:r>
                <a:endParaRPr lang="en-US" altLang="ja-JP" sz="700" dirty="0"/>
              </a:p>
              <a:p>
                <a:r>
                  <a:rPr lang="ja-JP" altLang="en-US" sz="700" dirty="0"/>
                  <a:t>・黒ブロックは、移動してしまうと減点になってしまうので黒ブロックの置かれている置き場には道のりの数字を入れないものとする。　　</a:t>
                </a:r>
                <a:endParaRPr lang="en-US" altLang="ja-JP" sz="700" dirty="0"/>
              </a:p>
            </p:txBody>
          </p:sp>
        </p:grpSp>
      </p:grpSp>
      <p:grpSp>
        <p:nvGrpSpPr>
          <p:cNvPr id="61" name="グループ化 60"/>
          <p:cNvGrpSpPr/>
          <p:nvPr/>
        </p:nvGrpSpPr>
        <p:grpSpPr>
          <a:xfrm>
            <a:off x="7723269" y="2308938"/>
            <a:ext cx="5739271" cy="1457235"/>
            <a:chOff x="7719157" y="2867142"/>
            <a:chExt cx="5739271" cy="1457235"/>
          </a:xfrm>
        </p:grpSpPr>
        <p:sp>
          <p:nvSpPr>
            <p:cNvPr id="12" name="正方形/長方形 11"/>
            <p:cNvSpPr/>
            <p:nvPr/>
          </p:nvSpPr>
          <p:spPr>
            <a:xfrm>
              <a:off x="7832089" y="2920862"/>
              <a:ext cx="1738810" cy="108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7745119" y="2961978"/>
              <a:ext cx="5713309" cy="136239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7778259" y="2911632"/>
              <a:ext cx="1792640" cy="973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p:cNvGrpSpPr/>
            <p:nvPr/>
          </p:nvGrpSpPr>
          <p:grpSpPr>
            <a:xfrm>
              <a:off x="11865458" y="3003810"/>
              <a:ext cx="1538925" cy="906323"/>
              <a:chOff x="10030852" y="3836376"/>
              <a:chExt cx="1538925" cy="906323"/>
            </a:xfrm>
          </p:grpSpPr>
          <p:sp>
            <p:nvSpPr>
              <p:cNvPr id="26" name="テキスト ボックス 25"/>
              <p:cNvSpPr txBox="1"/>
              <p:nvPr/>
            </p:nvSpPr>
            <p:spPr>
              <a:xfrm>
                <a:off x="10030852" y="3954630"/>
                <a:ext cx="747320" cy="569387"/>
              </a:xfrm>
              <a:prstGeom prst="rect">
                <a:avLst/>
              </a:prstGeom>
              <a:noFill/>
            </p:spPr>
            <p:txBody>
              <a:bodyPr wrap="none" rtlCol="0">
                <a:spAutoFit/>
              </a:bodyPr>
              <a:lstStyle/>
              <a:p>
                <a:r>
                  <a:rPr lang="ja-JP" altLang="en-US" sz="800" dirty="0"/>
                  <a:t>例</a:t>
                </a:r>
                <a:endParaRPr lang="en-US" altLang="ja-JP" sz="800" dirty="0"/>
              </a:p>
              <a:p>
                <a:r>
                  <a:rPr kumimoji="1" lang="ja-JP" altLang="en-US" sz="800" dirty="0"/>
                  <a:t>　</a:t>
                </a:r>
                <a:r>
                  <a:rPr kumimoji="1" lang="ja-JP" altLang="en-US" sz="750" dirty="0"/>
                  <a:t>緑ブロックを</a:t>
                </a:r>
                <a:endParaRPr kumimoji="1" lang="en-US" altLang="ja-JP" sz="750" dirty="0"/>
              </a:p>
              <a:p>
                <a:r>
                  <a:rPr lang="ja-JP" altLang="en-US" sz="750" dirty="0"/>
                  <a:t>　運搬したい</a:t>
                </a:r>
                <a:endParaRPr lang="en-US" altLang="ja-JP" sz="750" dirty="0"/>
              </a:p>
              <a:p>
                <a:r>
                  <a:rPr kumimoji="1" lang="ja-JP" altLang="en-US" sz="750" dirty="0"/>
                  <a:t>　場合</a:t>
                </a:r>
              </a:p>
            </p:txBody>
          </p:sp>
          <p:grpSp>
            <p:nvGrpSpPr>
              <p:cNvPr id="30" name="グループ化 29"/>
              <p:cNvGrpSpPr>
                <a:grpSpLocks noChangeAspect="1"/>
              </p:cNvGrpSpPr>
              <p:nvPr/>
            </p:nvGrpSpPr>
            <p:grpSpPr>
              <a:xfrm>
                <a:off x="10763380" y="3991172"/>
                <a:ext cx="806397" cy="751527"/>
                <a:chOff x="10725816" y="3919242"/>
                <a:chExt cx="834164" cy="777405"/>
              </a:xfrm>
            </p:grpSpPr>
            <p:sp>
              <p:nvSpPr>
                <p:cNvPr id="28" name="テキスト ボックス 27"/>
                <p:cNvSpPr txBox="1"/>
                <p:nvPr/>
              </p:nvSpPr>
              <p:spPr>
                <a:xfrm>
                  <a:off x="11349666" y="4540552"/>
                  <a:ext cx="210314" cy="153888"/>
                </a:xfrm>
                <a:prstGeom prst="rect">
                  <a:avLst/>
                </a:prstGeom>
                <a:noFill/>
              </p:spPr>
              <p:txBody>
                <a:bodyPr wrap="none" rtlCol="0">
                  <a:spAutoFit/>
                </a:bodyPr>
                <a:lstStyle/>
                <a:p>
                  <a:r>
                    <a:rPr lang="en-US" altLang="ja-JP" sz="400" dirty="0"/>
                    <a:t>0</a:t>
                  </a:r>
                </a:p>
              </p:txBody>
            </p:sp>
            <p:sp>
              <p:nvSpPr>
                <p:cNvPr id="649" name="テキスト ボックス 648"/>
                <p:cNvSpPr txBox="1"/>
                <p:nvPr/>
              </p:nvSpPr>
              <p:spPr>
                <a:xfrm>
                  <a:off x="11152641" y="4542759"/>
                  <a:ext cx="210314" cy="153888"/>
                </a:xfrm>
                <a:prstGeom prst="rect">
                  <a:avLst/>
                </a:prstGeom>
                <a:noFill/>
              </p:spPr>
              <p:txBody>
                <a:bodyPr wrap="none" rtlCol="0">
                  <a:spAutoFit/>
                </a:bodyPr>
                <a:lstStyle/>
                <a:p>
                  <a:r>
                    <a:rPr lang="en-US" altLang="ja-JP" sz="400" dirty="0"/>
                    <a:t>1</a:t>
                  </a:r>
                </a:p>
              </p:txBody>
            </p:sp>
            <p:sp>
              <p:nvSpPr>
                <p:cNvPr id="651" name="テキスト ボックス 650"/>
                <p:cNvSpPr txBox="1"/>
                <p:nvPr/>
              </p:nvSpPr>
              <p:spPr>
                <a:xfrm>
                  <a:off x="10947091" y="4542698"/>
                  <a:ext cx="210314" cy="153888"/>
                </a:xfrm>
                <a:prstGeom prst="rect">
                  <a:avLst/>
                </a:prstGeom>
                <a:noFill/>
              </p:spPr>
              <p:txBody>
                <a:bodyPr wrap="none" rtlCol="0">
                  <a:spAutoFit/>
                </a:bodyPr>
                <a:lstStyle/>
                <a:p>
                  <a:r>
                    <a:rPr lang="en-US" altLang="ja-JP" sz="400" dirty="0"/>
                    <a:t>2</a:t>
                  </a:r>
                </a:p>
              </p:txBody>
            </p:sp>
            <p:sp>
              <p:nvSpPr>
                <p:cNvPr id="653" name="テキスト ボックス 652"/>
                <p:cNvSpPr txBox="1"/>
                <p:nvPr/>
              </p:nvSpPr>
              <p:spPr>
                <a:xfrm>
                  <a:off x="10741415" y="4541364"/>
                  <a:ext cx="210314" cy="153888"/>
                </a:xfrm>
                <a:prstGeom prst="rect">
                  <a:avLst/>
                </a:prstGeom>
                <a:noFill/>
              </p:spPr>
              <p:txBody>
                <a:bodyPr wrap="none" rtlCol="0">
                  <a:spAutoFit/>
                </a:bodyPr>
                <a:lstStyle/>
                <a:p>
                  <a:r>
                    <a:rPr lang="en-US" altLang="ja-JP" sz="400" dirty="0"/>
                    <a:t>3</a:t>
                  </a:r>
                </a:p>
              </p:txBody>
            </p:sp>
            <p:grpSp>
              <p:nvGrpSpPr>
                <p:cNvPr id="29" name="グループ化 28"/>
                <p:cNvGrpSpPr/>
                <p:nvPr/>
              </p:nvGrpSpPr>
              <p:grpSpPr>
                <a:xfrm>
                  <a:off x="10725816" y="3919242"/>
                  <a:ext cx="829934" cy="698812"/>
                  <a:chOff x="10725816" y="3919242"/>
                  <a:chExt cx="829934" cy="698812"/>
                </a:xfrm>
              </p:grpSpPr>
              <p:grpSp>
                <p:nvGrpSpPr>
                  <p:cNvPr id="596" name="グループ化 595"/>
                  <p:cNvGrpSpPr>
                    <a:grpSpLocks noChangeAspect="1"/>
                  </p:cNvGrpSpPr>
                  <p:nvPr/>
                </p:nvGrpSpPr>
                <p:grpSpPr>
                  <a:xfrm>
                    <a:off x="10725816" y="3919242"/>
                    <a:ext cx="728978" cy="698812"/>
                    <a:chOff x="5044969" y="3549908"/>
                    <a:chExt cx="704584" cy="666709"/>
                  </a:xfrm>
                </p:grpSpPr>
                <p:grpSp>
                  <p:nvGrpSpPr>
                    <p:cNvPr id="599" name="グループ化 598"/>
                    <p:cNvGrpSpPr/>
                    <p:nvPr/>
                  </p:nvGrpSpPr>
                  <p:grpSpPr>
                    <a:xfrm>
                      <a:off x="5052641" y="3549908"/>
                      <a:ext cx="696912" cy="666709"/>
                      <a:chOff x="4718050" y="3608476"/>
                      <a:chExt cx="696912" cy="666709"/>
                    </a:xfrm>
                  </p:grpSpPr>
                  <p:cxnSp>
                    <p:nvCxnSpPr>
                      <p:cNvPr id="607" name="直線コネクタ 606"/>
                      <p:cNvCxnSpPr>
                        <a:stCxn id="632" idx="6"/>
                        <a:endCxn id="639" idx="2"/>
                      </p:cNvCxnSpPr>
                      <p:nvPr/>
                    </p:nvCxnSpPr>
                    <p:spPr>
                      <a:xfrm flipV="1">
                        <a:off x="5022850" y="4036987"/>
                        <a:ext cx="88900"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8" name="直線コネクタ 607"/>
                      <p:cNvCxnSpPr>
                        <a:stCxn id="634" idx="6"/>
                        <a:endCxn id="641" idx="2"/>
                      </p:cNvCxnSpPr>
                      <p:nvPr/>
                    </p:nvCxnSpPr>
                    <p:spPr>
                      <a:xfrm flipV="1">
                        <a:off x="5022850" y="4221136"/>
                        <a:ext cx="88899"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直線コネクタ 608"/>
                      <p:cNvCxnSpPr>
                        <a:stCxn id="641" idx="6"/>
                        <a:endCxn id="642" idx="2"/>
                      </p:cNvCxnSpPr>
                      <p:nvPr/>
                    </p:nvCxnSpPr>
                    <p:spPr>
                      <a:xfrm flipV="1">
                        <a:off x="5219699" y="4221112"/>
                        <a:ext cx="85725" cy="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直線コネクタ 609"/>
                      <p:cNvCxnSpPr>
                        <a:stCxn id="639" idx="6"/>
                        <a:endCxn id="640" idx="2"/>
                      </p:cNvCxnSpPr>
                      <p:nvPr/>
                    </p:nvCxnSpPr>
                    <p:spPr>
                      <a:xfrm flipV="1">
                        <a:off x="5219700" y="4036986"/>
                        <a:ext cx="8572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1" name="直線コネクタ 610"/>
                      <p:cNvCxnSpPr>
                        <a:stCxn id="636" idx="6"/>
                        <a:endCxn id="638" idx="2"/>
                      </p:cNvCxnSpPr>
                      <p:nvPr/>
                    </p:nvCxnSpPr>
                    <p:spPr>
                      <a:xfrm>
                        <a:off x="5219700" y="3852862"/>
                        <a:ext cx="85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2" name="直線コネクタ 611"/>
                      <p:cNvCxnSpPr>
                        <a:stCxn id="635" idx="6"/>
                        <a:endCxn id="637" idx="2"/>
                      </p:cNvCxnSpPr>
                      <p:nvPr/>
                    </p:nvCxnSpPr>
                    <p:spPr>
                      <a:xfrm>
                        <a:off x="5219700" y="3668737"/>
                        <a:ext cx="87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3" name="直線コネクタ 612"/>
                      <p:cNvCxnSpPr>
                        <a:stCxn id="637" idx="4"/>
                        <a:endCxn id="638" idx="0"/>
                      </p:cNvCxnSpPr>
                      <p:nvPr/>
                    </p:nvCxnSpPr>
                    <p:spPr>
                      <a:xfrm flipH="1">
                        <a:off x="5359399" y="3722737"/>
                        <a:ext cx="1588"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4" name="直線コネクタ 613"/>
                      <p:cNvCxnSpPr>
                        <a:stCxn id="638" idx="4"/>
                        <a:endCxn id="640" idx="0"/>
                      </p:cNvCxnSpPr>
                      <p:nvPr/>
                    </p:nvCxnSpPr>
                    <p:spPr>
                      <a:xfrm>
                        <a:off x="5359399" y="3906862"/>
                        <a:ext cx="0" cy="761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5" name="直線コネクタ 614"/>
                      <p:cNvCxnSpPr>
                        <a:stCxn id="640" idx="4"/>
                        <a:endCxn id="642" idx="0"/>
                      </p:cNvCxnSpPr>
                      <p:nvPr/>
                    </p:nvCxnSpPr>
                    <p:spPr>
                      <a:xfrm>
                        <a:off x="5359399" y="4090986"/>
                        <a:ext cx="0" cy="761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直線コネクタ 615"/>
                      <p:cNvCxnSpPr>
                        <a:stCxn id="639" idx="4"/>
                        <a:endCxn id="641" idx="0"/>
                      </p:cNvCxnSpPr>
                      <p:nvPr/>
                    </p:nvCxnSpPr>
                    <p:spPr>
                      <a:xfrm flipH="1">
                        <a:off x="5165724" y="4090987"/>
                        <a:ext cx="1"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7" name="直線コネクタ 616"/>
                      <p:cNvCxnSpPr>
                        <a:stCxn id="636" idx="4"/>
                        <a:endCxn id="639" idx="0"/>
                      </p:cNvCxnSpPr>
                      <p:nvPr/>
                    </p:nvCxnSpPr>
                    <p:spPr>
                      <a:xfrm>
                        <a:off x="5165725" y="3906862"/>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直線コネクタ 617"/>
                      <p:cNvCxnSpPr>
                        <a:stCxn id="635" idx="4"/>
                        <a:endCxn id="636" idx="0"/>
                      </p:cNvCxnSpPr>
                      <p:nvPr/>
                    </p:nvCxnSpPr>
                    <p:spPr>
                      <a:xfrm>
                        <a:off x="5165725" y="3722737"/>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9" name="直線コネクタ 618"/>
                      <p:cNvCxnSpPr>
                        <a:stCxn id="632" idx="4"/>
                        <a:endCxn id="634" idx="0"/>
                      </p:cNvCxnSpPr>
                      <p:nvPr/>
                    </p:nvCxnSpPr>
                    <p:spPr>
                      <a:xfrm>
                        <a:off x="496887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 name="直線コネクタ 619"/>
                      <p:cNvCxnSpPr>
                        <a:stCxn id="631" idx="4"/>
                        <a:endCxn id="633" idx="0"/>
                      </p:cNvCxnSpPr>
                      <p:nvPr/>
                    </p:nvCxnSpPr>
                    <p:spPr>
                      <a:xfrm>
                        <a:off x="477202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1" name="直線コネクタ 620"/>
                      <p:cNvCxnSpPr>
                        <a:stCxn id="633" idx="6"/>
                        <a:endCxn id="634" idx="2"/>
                      </p:cNvCxnSpPr>
                      <p:nvPr/>
                    </p:nvCxnSpPr>
                    <p:spPr>
                      <a:xfrm>
                        <a:off x="4826000" y="4221185"/>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2" name="直線コネクタ 621"/>
                      <p:cNvCxnSpPr>
                        <a:stCxn id="631" idx="6"/>
                        <a:endCxn id="632" idx="2"/>
                      </p:cNvCxnSpPr>
                      <p:nvPr/>
                    </p:nvCxnSpPr>
                    <p:spPr>
                      <a:xfrm>
                        <a:off x="4826000" y="4037036"/>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3" name="直線コネクタ 622"/>
                      <p:cNvCxnSpPr>
                        <a:stCxn id="635" idx="2"/>
                        <a:endCxn id="643" idx="6"/>
                      </p:cNvCxnSpPr>
                      <p:nvPr/>
                    </p:nvCxnSpPr>
                    <p:spPr>
                      <a:xfrm flipH="1" flipV="1">
                        <a:off x="5028276" y="3667881"/>
                        <a:ext cx="83474" cy="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4" name="直線コネクタ 623"/>
                      <p:cNvCxnSpPr>
                        <a:stCxn id="603" idx="6"/>
                        <a:endCxn id="636" idx="2"/>
                      </p:cNvCxnSpPr>
                      <p:nvPr/>
                    </p:nvCxnSpPr>
                    <p:spPr>
                      <a:xfrm flipV="1">
                        <a:off x="5028276" y="3852862"/>
                        <a:ext cx="83474" cy="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5" name="直線コネクタ 624"/>
                      <p:cNvCxnSpPr>
                        <a:stCxn id="603" idx="4"/>
                        <a:endCxn id="632" idx="0"/>
                      </p:cNvCxnSpPr>
                      <p:nvPr/>
                    </p:nvCxnSpPr>
                    <p:spPr>
                      <a:xfrm flipH="1">
                        <a:off x="4968875" y="3912780"/>
                        <a:ext cx="1" cy="70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6" name="直線コネクタ 625"/>
                      <p:cNvCxnSpPr>
                        <a:endCxn id="631" idx="0"/>
                      </p:cNvCxnSpPr>
                      <p:nvPr/>
                    </p:nvCxnSpPr>
                    <p:spPr>
                      <a:xfrm>
                        <a:off x="4772025" y="3906887"/>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直線コネクタ 626"/>
                      <p:cNvCxnSpPr>
                        <a:stCxn id="604" idx="6"/>
                        <a:endCxn id="603" idx="2"/>
                      </p:cNvCxnSpPr>
                      <p:nvPr/>
                    </p:nvCxnSpPr>
                    <p:spPr>
                      <a:xfrm>
                        <a:off x="4829178" y="3853203"/>
                        <a:ext cx="80298" cy="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8" name="直線コネクタ 627"/>
                      <p:cNvCxnSpPr>
                        <a:stCxn id="643" idx="4"/>
                        <a:endCxn id="603" idx="0"/>
                      </p:cNvCxnSpPr>
                      <p:nvPr/>
                    </p:nvCxnSpPr>
                    <p:spPr>
                      <a:xfrm>
                        <a:off x="4968876" y="3727281"/>
                        <a:ext cx="0" cy="66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9" name="直線コネクタ 628"/>
                      <p:cNvCxnSpPr>
                        <a:stCxn id="605" idx="4"/>
                        <a:endCxn id="604" idx="0"/>
                      </p:cNvCxnSpPr>
                      <p:nvPr/>
                    </p:nvCxnSpPr>
                    <p:spPr>
                      <a:xfrm>
                        <a:off x="4769778" y="3727281"/>
                        <a:ext cx="0" cy="66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0" name="直線コネクタ 629"/>
                      <p:cNvCxnSpPr>
                        <a:stCxn id="605" idx="6"/>
                        <a:endCxn id="643" idx="2"/>
                      </p:cNvCxnSpPr>
                      <p:nvPr/>
                    </p:nvCxnSpPr>
                    <p:spPr>
                      <a:xfrm>
                        <a:off x="4829178" y="3667881"/>
                        <a:ext cx="802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1" name="円: 塗りつぶしなし 469"/>
                      <p:cNvSpPr/>
                      <p:nvPr/>
                    </p:nvSpPr>
                    <p:spPr>
                      <a:xfrm>
                        <a:off x="4718050" y="3983036"/>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2" name="円: 塗りつぶしなし 470"/>
                      <p:cNvSpPr/>
                      <p:nvPr/>
                    </p:nvSpPr>
                    <p:spPr>
                      <a:xfrm>
                        <a:off x="4914900" y="3983036"/>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3" name="円: 塗りつぶしなし 471"/>
                      <p:cNvSpPr/>
                      <p:nvPr/>
                    </p:nvSpPr>
                    <p:spPr>
                      <a:xfrm>
                        <a:off x="4718050" y="4167185"/>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4" name="円: 塗りつぶしなし 472"/>
                      <p:cNvSpPr/>
                      <p:nvPr/>
                    </p:nvSpPr>
                    <p:spPr>
                      <a:xfrm>
                        <a:off x="4914900" y="4167185"/>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5" name="円: 塗りつぶしなし 475"/>
                      <p:cNvSpPr/>
                      <p:nvPr/>
                    </p:nvSpPr>
                    <p:spPr>
                      <a:xfrm>
                        <a:off x="5111750" y="3614737"/>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6" name="円: 塗りつぶしなし 476"/>
                      <p:cNvSpPr/>
                      <p:nvPr/>
                    </p:nvSpPr>
                    <p:spPr>
                      <a:xfrm>
                        <a:off x="5111750" y="3798862"/>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7" name="円: 塗りつぶしなし 477"/>
                      <p:cNvSpPr/>
                      <p:nvPr/>
                    </p:nvSpPr>
                    <p:spPr>
                      <a:xfrm>
                        <a:off x="5307012" y="3614737"/>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8" name="円: 塗りつぶしなし 478"/>
                      <p:cNvSpPr/>
                      <p:nvPr/>
                    </p:nvSpPr>
                    <p:spPr>
                      <a:xfrm>
                        <a:off x="5305424" y="3798862"/>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9" name="円: 塗りつぶしなし 479"/>
                      <p:cNvSpPr/>
                      <p:nvPr/>
                    </p:nvSpPr>
                    <p:spPr>
                      <a:xfrm>
                        <a:off x="5111750" y="3982987"/>
                        <a:ext cx="107950" cy="108000"/>
                      </a:xfrm>
                      <a:prstGeom prst="donut">
                        <a:avLst>
                          <a:gd name="adj" fmla="val 8940"/>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40" name="円: 塗りつぶしなし 480"/>
                      <p:cNvSpPr/>
                      <p:nvPr/>
                    </p:nvSpPr>
                    <p:spPr>
                      <a:xfrm>
                        <a:off x="5305424" y="3982986"/>
                        <a:ext cx="107950" cy="108000"/>
                      </a:xfrm>
                      <a:prstGeom prst="donut">
                        <a:avLst>
                          <a:gd name="adj" fmla="val 8940"/>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41" name="円: 塗りつぶしなし 481"/>
                      <p:cNvSpPr/>
                      <p:nvPr/>
                    </p:nvSpPr>
                    <p:spPr>
                      <a:xfrm>
                        <a:off x="5111749" y="4167136"/>
                        <a:ext cx="107950" cy="108000"/>
                      </a:xfrm>
                      <a:prstGeom prst="donut">
                        <a:avLst>
                          <a:gd name="adj" fmla="val 894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42" name="円: 塗りつぶしなし 482"/>
                      <p:cNvSpPr/>
                      <p:nvPr/>
                    </p:nvSpPr>
                    <p:spPr>
                      <a:xfrm>
                        <a:off x="5305424" y="4167112"/>
                        <a:ext cx="107950" cy="108000"/>
                      </a:xfrm>
                      <a:prstGeom prst="donut">
                        <a:avLst>
                          <a:gd name="adj" fmla="val 8940"/>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43" name="円: 塗りつぶしなし 483"/>
                      <p:cNvSpPr>
                        <a:spLocks noChangeAspect="1"/>
                      </p:cNvSpPr>
                      <p:nvPr/>
                    </p:nvSpPr>
                    <p:spPr>
                      <a:xfrm>
                        <a:off x="4909476" y="3608476"/>
                        <a:ext cx="118800" cy="118802"/>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600" name="フローチャート: 磁気ディスク 440"/>
                    <p:cNvSpPr/>
                    <p:nvPr/>
                  </p:nvSpPr>
                  <p:spPr>
                    <a:xfrm>
                      <a:off x="5660787" y="4109147"/>
                      <a:ext cx="69618" cy="92062"/>
                    </a:xfrm>
                    <a:prstGeom prst="flowChartMagneticDisk">
                      <a:avLst/>
                    </a:prstGeom>
                    <a:solidFill>
                      <a:srgbClr val="92D050"/>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1" name="フローチャート: 磁気ディスク 441"/>
                    <p:cNvSpPr/>
                    <p:nvPr/>
                  </p:nvSpPr>
                  <p:spPr>
                    <a:xfrm>
                      <a:off x="5071807" y="3926501"/>
                      <a:ext cx="69618" cy="92062"/>
                    </a:xfrm>
                    <a:prstGeom prst="flowChartMagneticDisk">
                      <a:avLst/>
                    </a:prstGeom>
                    <a:solidFill>
                      <a:schemeClr val="tx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2" name="フローチャート: 磁気ディスク 443"/>
                    <p:cNvSpPr/>
                    <p:nvPr/>
                  </p:nvSpPr>
                  <p:spPr>
                    <a:xfrm>
                      <a:off x="5659180" y="3924803"/>
                      <a:ext cx="69618" cy="92062"/>
                    </a:xfrm>
                    <a:prstGeom prst="flowChartMagneticDisk">
                      <a:avLst/>
                    </a:prstGeom>
                    <a:solidFill>
                      <a:srgbClr val="FF0000"/>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3" name="円: 塗りつぶしなし 444"/>
                    <p:cNvSpPr>
                      <a:spLocks noChangeAspect="1"/>
                    </p:cNvSpPr>
                    <p:nvPr/>
                  </p:nvSpPr>
                  <p:spPr>
                    <a:xfrm>
                      <a:off x="5244067" y="3735412"/>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4" name="円: 塗りつぶしなし 445"/>
                    <p:cNvSpPr>
                      <a:spLocks noChangeAspect="1"/>
                    </p:cNvSpPr>
                    <p:nvPr/>
                  </p:nvSpPr>
                  <p:spPr>
                    <a:xfrm>
                      <a:off x="5044969" y="3735235"/>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5" name="円: 塗りつぶしなし 446"/>
                    <p:cNvSpPr>
                      <a:spLocks noChangeAspect="1"/>
                    </p:cNvSpPr>
                    <p:nvPr/>
                  </p:nvSpPr>
                  <p:spPr>
                    <a:xfrm>
                      <a:off x="5044969" y="3549913"/>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00" dirty="0">
                        <a:solidFill>
                          <a:schemeClr val="tx1"/>
                        </a:solidFill>
                      </a:endParaRPr>
                    </a:p>
                  </p:txBody>
                </p:sp>
                <p:sp>
                  <p:nvSpPr>
                    <p:cNvPr id="606" name="フローチャート: 磁気ディスク 442"/>
                    <p:cNvSpPr/>
                    <p:nvPr/>
                  </p:nvSpPr>
                  <p:spPr>
                    <a:xfrm>
                      <a:off x="5465064" y="3743199"/>
                      <a:ext cx="69618" cy="92062"/>
                    </a:xfrm>
                    <a:prstGeom prst="flowChartMagneticDisk">
                      <a:avLst/>
                    </a:prstGeom>
                    <a:solidFill>
                      <a:srgbClr val="00B0F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48" name="テキスト ボックス 647"/>
                  <p:cNvSpPr txBox="1"/>
                  <p:nvPr/>
                </p:nvSpPr>
                <p:spPr>
                  <a:xfrm>
                    <a:off x="11151053" y="4349399"/>
                    <a:ext cx="210314" cy="153888"/>
                  </a:xfrm>
                  <a:prstGeom prst="rect">
                    <a:avLst/>
                  </a:prstGeom>
                  <a:noFill/>
                </p:spPr>
                <p:txBody>
                  <a:bodyPr wrap="none" rtlCol="0">
                    <a:spAutoFit/>
                  </a:bodyPr>
                  <a:lstStyle/>
                  <a:p>
                    <a:r>
                      <a:rPr lang="en-US" altLang="ja-JP" sz="400" dirty="0"/>
                      <a:t>2</a:t>
                    </a:r>
                  </a:p>
                </p:txBody>
              </p:sp>
              <p:sp>
                <p:nvSpPr>
                  <p:cNvPr id="652" name="テキスト ボックス 651"/>
                  <p:cNvSpPr txBox="1"/>
                  <p:nvPr/>
                </p:nvSpPr>
                <p:spPr>
                  <a:xfrm>
                    <a:off x="10950141" y="4349399"/>
                    <a:ext cx="210314" cy="153888"/>
                  </a:xfrm>
                  <a:prstGeom prst="rect">
                    <a:avLst/>
                  </a:prstGeom>
                  <a:noFill/>
                </p:spPr>
                <p:txBody>
                  <a:bodyPr wrap="none" rtlCol="0">
                    <a:spAutoFit/>
                  </a:bodyPr>
                  <a:lstStyle/>
                  <a:p>
                    <a:r>
                      <a:rPr lang="en-US" altLang="ja-JP" sz="400" dirty="0"/>
                      <a:t>3</a:t>
                    </a:r>
                  </a:p>
                </p:txBody>
              </p:sp>
              <p:sp>
                <p:nvSpPr>
                  <p:cNvPr id="654" name="テキスト ボックス 653"/>
                  <p:cNvSpPr txBox="1"/>
                  <p:nvPr/>
                </p:nvSpPr>
                <p:spPr>
                  <a:xfrm>
                    <a:off x="10946214" y="4154207"/>
                    <a:ext cx="210314" cy="153888"/>
                  </a:xfrm>
                  <a:prstGeom prst="rect">
                    <a:avLst/>
                  </a:prstGeom>
                  <a:noFill/>
                </p:spPr>
                <p:txBody>
                  <a:bodyPr wrap="none" rtlCol="0">
                    <a:spAutoFit/>
                  </a:bodyPr>
                  <a:lstStyle/>
                  <a:p>
                    <a:r>
                      <a:rPr lang="en-US" altLang="ja-JP" sz="400" dirty="0"/>
                      <a:t>4</a:t>
                    </a:r>
                  </a:p>
                </p:txBody>
              </p:sp>
              <p:sp>
                <p:nvSpPr>
                  <p:cNvPr id="655" name="テキスト ボックス 654"/>
                  <p:cNvSpPr txBox="1"/>
                  <p:nvPr/>
                </p:nvSpPr>
                <p:spPr>
                  <a:xfrm>
                    <a:off x="10736777" y="4154307"/>
                    <a:ext cx="210314" cy="153888"/>
                  </a:xfrm>
                  <a:prstGeom prst="rect">
                    <a:avLst/>
                  </a:prstGeom>
                  <a:noFill/>
                </p:spPr>
                <p:txBody>
                  <a:bodyPr wrap="none" rtlCol="0">
                    <a:spAutoFit/>
                  </a:bodyPr>
                  <a:lstStyle/>
                  <a:p>
                    <a:r>
                      <a:rPr lang="en-US" altLang="ja-JP" sz="400" dirty="0"/>
                      <a:t>5</a:t>
                    </a:r>
                  </a:p>
                </p:txBody>
              </p:sp>
              <p:sp>
                <p:nvSpPr>
                  <p:cNvPr id="656" name="テキスト ボックス 655"/>
                  <p:cNvSpPr txBox="1"/>
                  <p:nvPr/>
                </p:nvSpPr>
                <p:spPr>
                  <a:xfrm>
                    <a:off x="10947091" y="3964391"/>
                    <a:ext cx="210314" cy="153888"/>
                  </a:xfrm>
                  <a:prstGeom prst="rect">
                    <a:avLst/>
                  </a:prstGeom>
                  <a:noFill/>
                </p:spPr>
                <p:txBody>
                  <a:bodyPr wrap="none" rtlCol="0">
                    <a:spAutoFit/>
                  </a:bodyPr>
                  <a:lstStyle/>
                  <a:p>
                    <a:r>
                      <a:rPr lang="en-US" altLang="ja-JP" sz="400" dirty="0"/>
                      <a:t>5</a:t>
                    </a:r>
                  </a:p>
                </p:txBody>
              </p:sp>
              <p:sp>
                <p:nvSpPr>
                  <p:cNvPr id="657" name="テキスト ボックス 656"/>
                  <p:cNvSpPr txBox="1"/>
                  <p:nvPr/>
                </p:nvSpPr>
                <p:spPr>
                  <a:xfrm>
                    <a:off x="10733055" y="3962803"/>
                    <a:ext cx="210314" cy="153888"/>
                  </a:xfrm>
                  <a:prstGeom prst="rect">
                    <a:avLst/>
                  </a:prstGeom>
                  <a:noFill/>
                </p:spPr>
                <p:txBody>
                  <a:bodyPr wrap="none" rtlCol="0">
                    <a:spAutoFit/>
                  </a:bodyPr>
                  <a:lstStyle/>
                  <a:p>
                    <a:r>
                      <a:rPr lang="en-US" altLang="ja-JP" sz="400" dirty="0"/>
                      <a:t>6</a:t>
                    </a:r>
                  </a:p>
                </p:txBody>
              </p:sp>
              <p:sp>
                <p:nvSpPr>
                  <p:cNvPr id="658" name="テキスト ボックス 657"/>
                  <p:cNvSpPr txBox="1"/>
                  <p:nvPr/>
                </p:nvSpPr>
                <p:spPr>
                  <a:xfrm>
                    <a:off x="11141085" y="3962803"/>
                    <a:ext cx="210314" cy="153888"/>
                  </a:xfrm>
                  <a:prstGeom prst="rect">
                    <a:avLst/>
                  </a:prstGeom>
                  <a:noFill/>
                </p:spPr>
                <p:txBody>
                  <a:bodyPr wrap="none" rtlCol="0">
                    <a:spAutoFit/>
                  </a:bodyPr>
                  <a:lstStyle/>
                  <a:p>
                    <a:r>
                      <a:rPr lang="en-US" altLang="ja-JP" sz="400" dirty="0"/>
                      <a:t>6</a:t>
                    </a:r>
                  </a:p>
                </p:txBody>
              </p:sp>
              <p:sp>
                <p:nvSpPr>
                  <p:cNvPr id="659" name="テキスト ボックス 658"/>
                  <p:cNvSpPr txBox="1"/>
                  <p:nvPr/>
                </p:nvSpPr>
                <p:spPr>
                  <a:xfrm>
                    <a:off x="11341464" y="3962803"/>
                    <a:ext cx="210314" cy="153888"/>
                  </a:xfrm>
                  <a:prstGeom prst="rect">
                    <a:avLst/>
                  </a:prstGeom>
                  <a:noFill/>
                </p:spPr>
                <p:txBody>
                  <a:bodyPr wrap="none" rtlCol="0">
                    <a:spAutoFit/>
                  </a:bodyPr>
                  <a:lstStyle/>
                  <a:p>
                    <a:r>
                      <a:rPr lang="en-US" altLang="ja-JP" sz="400" dirty="0"/>
                      <a:t>7</a:t>
                    </a:r>
                  </a:p>
                </p:txBody>
              </p:sp>
              <p:sp>
                <p:nvSpPr>
                  <p:cNvPr id="660" name="テキスト ボックス 659"/>
                  <p:cNvSpPr txBox="1"/>
                  <p:nvPr/>
                </p:nvSpPr>
                <p:spPr>
                  <a:xfrm>
                    <a:off x="11345436" y="4152616"/>
                    <a:ext cx="210314" cy="153888"/>
                  </a:xfrm>
                  <a:prstGeom prst="rect">
                    <a:avLst/>
                  </a:prstGeom>
                  <a:noFill/>
                </p:spPr>
                <p:txBody>
                  <a:bodyPr wrap="none" rtlCol="0">
                    <a:spAutoFit/>
                  </a:bodyPr>
                  <a:lstStyle/>
                  <a:p>
                    <a:r>
                      <a:rPr lang="en-US" altLang="ja-JP" sz="400" dirty="0"/>
                      <a:t>8</a:t>
                    </a:r>
                  </a:p>
                </p:txBody>
              </p:sp>
            </p:grpSp>
          </p:grpSp>
          <p:sp>
            <p:nvSpPr>
              <p:cNvPr id="31" name="四角形吹き出し 30"/>
              <p:cNvSpPr/>
              <p:nvPr/>
            </p:nvSpPr>
            <p:spPr>
              <a:xfrm>
                <a:off x="10866475" y="3836376"/>
                <a:ext cx="515938" cy="105942"/>
              </a:xfrm>
              <a:prstGeom prst="wedgeRectCallout">
                <a:avLst>
                  <a:gd name="adj1" fmla="val 20706"/>
                  <a:gd name="adj2" fmla="val 85963"/>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a:solidFill>
                      <a:schemeClr val="bg2">
                        <a:lumMod val="25000"/>
                      </a:schemeClr>
                    </a:solidFill>
                  </a:rPr>
                  <a:t>運搬</a:t>
                </a:r>
                <a:r>
                  <a:rPr kumimoji="1" lang="ja-JP" altLang="en-US" sz="500" dirty="0">
                    <a:solidFill>
                      <a:schemeClr val="bg2">
                        <a:lumMod val="25000"/>
                      </a:schemeClr>
                    </a:solidFill>
                  </a:rPr>
                  <a:t>地点</a:t>
                </a:r>
                <a:endParaRPr kumimoji="1" lang="en-US" altLang="ja-JP" sz="500" dirty="0">
                  <a:solidFill>
                    <a:schemeClr val="bg2">
                      <a:lumMod val="25000"/>
                    </a:schemeClr>
                  </a:solidFill>
                </a:endParaRPr>
              </a:p>
            </p:txBody>
          </p:sp>
        </p:grpSp>
        <p:sp>
          <p:nvSpPr>
            <p:cNvPr id="1772" name="テキスト ボックス 1771"/>
            <p:cNvSpPr txBox="1"/>
            <p:nvPr/>
          </p:nvSpPr>
          <p:spPr>
            <a:xfrm>
              <a:off x="7719157" y="2867142"/>
              <a:ext cx="5618562" cy="1431161"/>
            </a:xfrm>
            <a:prstGeom prst="rect">
              <a:avLst/>
            </a:prstGeom>
            <a:noFill/>
          </p:spPr>
          <p:txBody>
            <a:bodyPr wrap="square" rtlCol="0">
              <a:spAutoFit/>
            </a:bodyPr>
            <a:lstStyle/>
            <a:p>
              <a:r>
                <a:rPr lang="ja-JP" altLang="en-US" sz="1000" dirty="0"/>
                <a:t> </a:t>
              </a:r>
              <a:r>
                <a:rPr kumimoji="1" lang="ja-JP" altLang="en-US" sz="1000" dirty="0"/>
                <a:t>ブロック運搬時の</a:t>
              </a:r>
              <a:r>
                <a:rPr lang="ja-JP" altLang="en-US" sz="1000" dirty="0"/>
                <a:t>運搬地点</a:t>
              </a:r>
              <a:r>
                <a:rPr kumimoji="1" lang="ja-JP" altLang="en-US" sz="1000" dirty="0"/>
                <a:t>決定</a:t>
              </a:r>
              <a:endParaRPr kumimoji="1" lang="en-US" altLang="ja-JP" sz="1000" dirty="0"/>
            </a:p>
            <a:p>
              <a:r>
                <a:rPr lang="ja-JP" altLang="en-US" sz="700" dirty="0"/>
                <a:t>・ブロック運搬時の目的（終了）地点は、ルート探索の道のり一覧作成と同じように開始地点からの道のりの</a:t>
              </a:r>
              <a:endParaRPr lang="en-US" altLang="ja-JP" sz="700" dirty="0"/>
            </a:p>
            <a:p>
              <a:r>
                <a:rPr lang="ja-JP" altLang="en-US" sz="700" dirty="0"/>
                <a:t>　数字を、ブロックが配置されていない各置き場に与え</a:t>
              </a:r>
              <a:r>
                <a:rPr lang="en-US" altLang="ja-JP" sz="700" dirty="0"/>
                <a:t>*¹ </a:t>
              </a:r>
              <a:r>
                <a:rPr lang="ja-JP" altLang="en-US" sz="700" dirty="0"/>
                <a:t>、運搬したいブロックと同じ色の置き場群の置き場</a:t>
              </a:r>
              <a:endParaRPr lang="en-US" altLang="ja-JP" sz="700" dirty="0"/>
            </a:p>
            <a:p>
              <a:r>
                <a:rPr lang="ja-JP" altLang="en-US" sz="700" dirty="0"/>
                <a:t>　の中から、与えられた道のりの数字が最も小さい置き場を選択する。</a:t>
              </a:r>
              <a:endParaRPr lang="en-US" altLang="ja-JP" sz="700" dirty="0"/>
            </a:p>
            <a:p>
              <a:endParaRPr lang="en-US" altLang="ja-JP" sz="700" dirty="0"/>
            </a:p>
            <a:p>
              <a:r>
                <a:rPr lang="en-US" altLang="ja-JP" sz="700" dirty="0"/>
                <a:t>【</a:t>
              </a:r>
              <a:r>
                <a:rPr lang="ja-JP" altLang="en-US" sz="700" dirty="0"/>
                <a:t>*</a:t>
              </a:r>
              <a:r>
                <a:rPr lang="en-US" altLang="ja-JP" sz="700" dirty="0"/>
                <a:t>¹</a:t>
              </a:r>
              <a:r>
                <a:rPr lang="ja-JP" altLang="en-US" sz="700" dirty="0"/>
                <a:t>　道のりを各置き場に道のりの数字を与える</a:t>
              </a:r>
              <a:r>
                <a:rPr lang="en-US" altLang="ja-JP" sz="700" dirty="0"/>
                <a:t>】</a:t>
              </a:r>
            </a:p>
            <a:p>
              <a:r>
                <a:rPr lang="ja-JP" altLang="en-US" sz="700" dirty="0"/>
                <a:t>　ブロック運搬時の運搬地点決定の際、ブロックが置かれている置き場には、道のりの数字を与えないが、</a:t>
              </a:r>
              <a:endParaRPr lang="en-US" altLang="ja-JP" sz="700" dirty="0"/>
            </a:p>
            <a:p>
              <a:r>
                <a:rPr lang="ja-JP" altLang="en-US" sz="700" dirty="0"/>
                <a:t>　開始座標は例外として扱い、ブロックが置かれているが道のりの数字を与える。</a:t>
              </a:r>
              <a:endParaRPr lang="en-US" altLang="ja-JP" sz="700" dirty="0"/>
            </a:p>
            <a:p>
              <a:endParaRPr lang="en-US" altLang="ja-JP" sz="700" dirty="0"/>
            </a:p>
            <a:p>
              <a:r>
                <a:rPr lang="ja-JP" altLang="en-US" sz="700" dirty="0"/>
                <a:t>・開始地点がブロックの置かれた置き場で囲まれていたり、置き場群の４つの内、フィールドの４隅にあたる置き場以外の置き場すべてにブロックが</a:t>
              </a:r>
              <a:endParaRPr lang="en-US" altLang="ja-JP" sz="700" dirty="0"/>
            </a:p>
            <a:p>
              <a:r>
                <a:rPr lang="ja-JP" altLang="en-US" sz="700" dirty="0"/>
                <a:t>  置かれているなど、運搬したいブロックと同じ色の置き場群に１つも道のりの数字を与えられない場合は、その運びたいブロックを後にまわし、</a:t>
              </a:r>
              <a:endParaRPr lang="en-US" altLang="ja-JP" sz="700" dirty="0"/>
            </a:p>
            <a:p>
              <a:r>
                <a:rPr lang="en-US" altLang="ja-JP" sz="700" dirty="0"/>
                <a:t>  </a:t>
              </a:r>
              <a:r>
                <a:rPr lang="ja-JP" altLang="en-US" sz="700" dirty="0"/>
                <a:t>ほかのブロックから運搬するようにした。</a:t>
              </a:r>
              <a:endParaRPr lang="en-US" altLang="ja-JP" sz="700" dirty="0"/>
            </a:p>
          </p:txBody>
        </p:sp>
      </p:grpSp>
      <p:grpSp>
        <p:nvGrpSpPr>
          <p:cNvPr id="204" name="グループ化 203"/>
          <p:cNvGrpSpPr/>
          <p:nvPr/>
        </p:nvGrpSpPr>
        <p:grpSpPr>
          <a:xfrm>
            <a:off x="5454546" y="5711991"/>
            <a:ext cx="1929446" cy="400110"/>
            <a:chOff x="5282101" y="5672940"/>
            <a:chExt cx="2011433" cy="400110"/>
          </a:xfrm>
        </p:grpSpPr>
        <p:sp>
          <p:nvSpPr>
            <p:cNvPr id="226" name="対角する 2 つの角を切り取った四角形 193"/>
            <p:cNvSpPr/>
            <p:nvPr/>
          </p:nvSpPr>
          <p:spPr>
            <a:xfrm>
              <a:off x="5282101" y="5679922"/>
              <a:ext cx="2011433" cy="35440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b="1" dirty="0">
                <a:ln>
                  <a:solidFill>
                    <a:schemeClr val="bg1">
                      <a:lumMod val="50000"/>
                    </a:schemeClr>
                  </a:solidFill>
                </a:ln>
              </a:endParaRPr>
            </a:p>
          </p:txBody>
        </p:sp>
        <p:sp>
          <p:nvSpPr>
            <p:cNvPr id="228" name="テキスト ボックス 227"/>
            <p:cNvSpPr txBox="1"/>
            <p:nvPr/>
          </p:nvSpPr>
          <p:spPr>
            <a:xfrm>
              <a:off x="5303757" y="5672940"/>
              <a:ext cx="1989777" cy="400110"/>
            </a:xfrm>
            <a:prstGeom prst="rect">
              <a:avLst/>
            </a:prstGeom>
            <a:noFill/>
            <a:ln>
              <a:noFill/>
            </a:ln>
          </p:spPr>
          <p:txBody>
            <a:bodyPr wrap="square" rtlCol="0">
              <a:spAutoFit/>
            </a:bodyPr>
            <a:lstStyle/>
            <a:p>
              <a:r>
                <a:rPr lang="ja-JP" altLang="en-US" sz="2000" dirty="0">
                  <a:solidFill>
                    <a:schemeClr val="bg2">
                      <a:lumMod val="25000"/>
                    </a:schemeClr>
                  </a:solidFill>
                </a:rPr>
                <a:t>シーケンス図</a:t>
              </a:r>
              <a:endParaRPr lang="en-US" altLang="ja-JP" sz="2000" dirty="0">
                <a:solidFill>
                  <a:schemeClr val="bg2">
                    <a:lumMod val="25000"/>
                  </a:schemeClr>
                </a:solidFill>
              </a:endParaRPr>
            </a:p>
          </p:txBody>
        </p:sp>
      </p:grpSp>
      <p:grpSp>
        <p:nvGrpSpPr>
          <p:cNvPr id="980" name="グループ化 979"/>
          <p:cNvGrpSpPr/>
          <p:nvPr/>
        </p:nvGrpSpPr>
        <p:grpSpPr>
          <a:xfrm>
            <a:off x="5459588" y="3722050"/>
            <a:ext cx="8097133" cy="1948955"/>
            <a:chOff x="1996391" y="3639434"/>
            <a:chExt cx="8097133" cy="1948955"/>
          </a:xfrm>
        </p:grpSpPr>
        <p:sp>
          <p:nvSpPr>
            <p:cNvPr id="981" name="正方形/長方形 980"/>
            <p:cNvSpPr/>
            <p:nvPr/>
          </p:nvSpPr>
          <p:spPr>
            <a:xfrm>
              <a:off x="2035465" y="3756127"/>
              <a:ext cx="7959768" cy="183226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82" name="グループ化 981"/>
            <p:cNvGrpSpPr/>
            <p:nvPr/>
          </p:nvGrpSpPr>
          <p:grpSpPr>
            <a:xfrm>
              <a:off x="1996391" y="3639434"/>
              <a:ext cx="8097133" cy="1933509"/>
              <a:chOff x="1996391" y="3639434"/>
              <a:chExt cx="8097133" cy="1933509"/>
            </a:xfrm>
          </p:grpSpPr>
          <p:grpSp>
            <p:nvGrpSpPr>
              <p:cNvPr id="983" name="グループ化 982"/>
              <p:cNvGrpSpPr/>
              <p:nvPr/>
            </p:nvGrpSpPr>
            <p:grpSpPr>
              <a:xfrm>
                <a:off x="1996391" y="3639434"/>
                <a:ext cx="7149875" cy="1933509"/>
                <a:chOff x="1996391" y="3639434"/>
                <a:chExt cx="7149875" cy="1933509"/>
              </a:xfrm>
            </p:grpSpPr>
            <p:sp>
              <p:nvSpPr>
                <p:cNvPr id="1140" name="正方形/長方形 1139"/>
                <p:cNvSpPr/>
                <p:nvPr/>
              </p:nvSpPr>
              <p:spPr>
                <a:xfrm>
                  <a:off x="2132103" y="3705155"/>
                  <a:ext cx="793313" cy="122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41" name="グループ化 1140"/>
                <p:cNvGrpSpPr/>
                <p:nvPr/>
              </p:nvGrpSpPr>
              <p:grpSpPr>
                <a:xfrm>
                  <a:off x="1996391" y="3639434"/>
                  <a:ext cx="7149875" cy="1933509"/>
                  <a:chOff x="5435949" y="3148884"/>
                  <a:chExt cx="7149875" cy="1933509"/>
                </a:xfrm>
              </p:grpSpPr>
              <p:sp>
                <p:nvSpPr>
                  <p:cNvPr id="1142" name="テキスト ボックス 1141"/>
                  <p:cNvSpPr txBox="1"/>
                  <p:nvPr/>
                </p:nvSpPr>
                <p:spPr>
                  <a:xfrm>
                    <a:off x="5447388" y="4841996"/>
                    <a:ext cx="184731" cy="184666"/>
                  </a:xfrm>
                  <a:prstGeom prst="rect">
                    <a:avLst/>
                  </a:prstGeom>
                  <a:noFill/>
                </p:spPr>
                <p:txBody>
                  <a:bodyPr wrap="none" rtlCol="0">
                    <a:spAutoFit/>
                  </a:bodyPr>
                  <a:lstStyle/>
                  <a:p>
                    <a:endParaRPr kumimoji="1" lang="en-US" altLang="ja-JP" sz="600" dirty="0"/>
                  </a:p>
                </p:txBody>
              </p:sp>
              <p:sp>
                <p:nvSpPr>
                  <p:cNvPr id="1143" name="正方形/長方形 1142"/>
                  <p:cNvSpPr/>
                  <p:nvPr/>
                </p:nvSpPr>
                <p:spPr>
                  <a:xfrm>
                    <a:off x="5543910" y="3214605"/>
                    <a:ext cx="840064" cy="11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4" name="テキスト ボックス 1143"/>
                  <p:cNvSpPr txBox="1"/>
                  <p:nvPr/>
                </p:nvSpPr>
                <p:spPr>
                  <a:xfrm>
                    <a:off x="5435949" y="3148884"/>
                    <a:ext cx="1998689" cy="369332"/>
                  </a:xfrm>
                  <a:prstGeom prst="rect">
                    <a:avLst/>
                  </a:prstGeom>
                  <a:noFill/>
                </p:spPr>
                <p:txBody>
                  <a:bodyPr wrap="square" rtlCol="0">
                    <a:spAutoFit/>
                  </a:bodyPr>
                  <a:lstStyle/>
                  <a:p>
                    <a:r>
                      <a:rPr lang="ja-JP" altLang="en-US" sz="1000" dirty="0"/>
                      <a:t>　</a:t>
                    </a:r>
                    <a:r>
                      <a:rPr kumimoji="1" lang="ja-JP" altLang="en-US" sz="1000" dirty="0"/>
                      <a:t>ルートの探索</a:t>
                    </a:r>
                    <a:endParaRPr kumimoji="1" lang="en-US" altLang="ja-JP" sz="800" dirty="0"/>
                  </a:p>
                  <a:p>
                    <a:r>
                      <a:rPr lang="ja-JP" altLang="en-US" sz="750" dirty="0"/>
                      <a:t>例　</a:t>
                    </a:r>
                    <a:r>
                      <a:rPr kumimoji="1" lang="en-US" altLang="ja-JP" sz="750" dirty="0"/>
                      <a:t>(1.3)</a:t>
                    </a:r>
                    <a:r>
                      <a:rPr kumimoji="1" lang="ja-JP" altLang="en-US" sz="750" dirty="0"/>
                      <a:t>から</a:t>
                    </a:r>
                    <a:r>
                      <a:rPr kumimoji="1" lang="en-US" altLang="ja-JP" sz="750" dirty="0"/>
                      <a:t>(2.1)</a:t>
                    </a:r>
                    <a:r>
                      <a:rPr kumimoji="1" lang="ja-JP" altLang="en-US" sz="750" dirty="0"/>
                      <a:t>までのルートを求める場合　　　　　　　　</a:t>
                    </a:r>
                    <a:r>
                      <a:rPr kumimoji="1" lang="ja-JP" altLang="en-US" sz="700" dirty="0"/>
                      <a:t>　</a:t>
                    </a:r>
                    <a:endParaRPr kumimoji="1" lang="en-US" altLang="ja-JP" sz="900" dirty="0"/>
                  </a:p>
                </p:txBody>
              </p:sp>
              <p:sp>
                <p:nvSpPr>
                  <p:cNvPr id="1145" name="テキスト ボックス 1144"/>
                  <p:cNvSpPr txBox="1"/>
                  <p:nvPr/>
                </p:nvSpPr>
                <p:spPr>
                  <a:xfrm>
                    <a:off x="5460155" y="3428094"/>
                    <a:ext cx="7125669" cy="1654299"/>
                  </a:xfrm>
                  <a:prstGeom prst="rect">
                    <a:avLst/>
                  </a:prstGeom>
                  <a:noFill/>
                </p:spPr>
                <p:txBody>
                  <a:bodyPr wrap="none" rtlCol="0">
                    <a:spAutoFit/>
                  </a:bodyPr>
                  <a:lstStyle/>
                  <a:p>
                    <a:r>
                      <a:rPr kumimoji="1" lang="ja-JP" altLang="en-US" sz="800" dirty="0"/>
                      <a:t>①道のり一覧作成</a:t>
                    </a:r>
                    <a:r>
                      <a:rPr lang="ja-JP" altLang="en-US" sz="800" dirty="0"/>
                      <a:t>　　　</a:t>
                    </a:r>
                    <a:r>
                      <a:rPr lang="ja-JP" altLang="en-US" sz="600" dirty="0"/>
                      <a:t>図１参照</a:t>
                    </a:r>
                    <a:endParaRPr kumimoji="1" lang="en-US" altLang="ja-JP" sz="800" dirty="0"/>
                  </a:p>
                  <a:p>
                    <a:r>
                      <a:rPr kumimoji="1" lang="en-US" altLang="ja-JP" sz="700" dirty="0"/>
                      <a:t>  </a:t>
                    </a:r>
                    <a:r>
                      <a:rPr kumimoji="1" lang="ja-JP" altLang="en-US" sz="700" dirty="0"/>
                      <a:t> 終了</a:t>
                    </a:r>
                    <a:r>
                      <a:rPr lang="ja-JP" altLang="en-US" sz="700" dirty="0"/>
                      <a:t>地点</a:t>
                    </a:r>
                    <a:r>
                      <a:rPr kumimoji="1" lang="ja-JP" altLang="en-US" sz="700" dirty="0"/>
                      <a:t>に０を与え、</a:t>
                    </a:r>
                    <a:r>
                      <a:rPr lang="ja-JP" altLang="en-US" sz="700" dirty="0"/>
                      <a:t>その置き場に隣接する、ブロックの配置されていない各置き場*</a:t>
                    </a:r>
                    <a:r>
                      <a:rPr lang="en-US" altLang="ja-JP" sz="700" dirty="0"/>
                      <a:t>¹</a:t>
                    </a:r>
                    <a:r>
                      <a:rPr lang="ja-JP" altLang="en-US" sz="700" dirty="0"/>
                      <a:t>に１を与える。その、</a:t>
                    </a:r>
                    <a:r>
                      <a:rPr lang="en-US" altLang="ja-JP" sz="700" dirty="0"/>
                      <a:t>1</a:t>
                    </a:r>
                    <a:r>
                      <a:rPr lang="ja-JP" altLang="en-US" sz="700" dirty="0"/>
                      <a:t>が与えられた置き場に隣り合う、数字が与えられておらずブロックの配置され</a:t>
                    </a:r>
                    <a:endParaRPr lang="en-US" altLang="ja-JP" sz="700" dirty="0"/>
                  </a:p>
                  <a:p>
                    <a:r>
                      <a:rPr lang="ja-JP" altLang="en-US" sz="700" dirty="0"/>
                      <a:t>　ていない各置き場</a:t>
                    </a:r>
                    <a:r>
                      <a:rPr lang="en-US" altLang="ja-JP" sz="700" dirty="0"/>
                      <a:t> </a:t>
                    </a:r>
                    <a:r>
                      <a:rPr lang="ja-JP" altLang="en-US" sz="700" dirty="0"/>
                      <a:t>に２を与える。　　</a:t>
                    </a:r>
                    <a:r>
                      <a:rPr kumimoji="1" lang="ja-JP" altLang="en-US" sz="700" dirty="0"/>
                      <a:t>このように、数字を与えられた</a:t>
                    </a:r>
                    <a:r>
                      <a:rPr lang="ja-JP" altLang="en-US" sz="700" dirty="0"/>
                      <a:t>置き場に隣接する、数字が与えられておらずブロックの配置されていない置き場へ「与えられた数字＋１」の値を与える</a:t>
                    </a:r>
                    <a:endParaRPr lang="en-US" altLang="ja-JP" sz="700" dirty="0"/>
                  </a:p>
                  <a:p>
                    <a:r>
                      <a:rPr lang="ja-JP" altLang="en-US" sz="700" dirty="0"/>
                      <a:t>　ことを開始地点に数字が与えられるまで繰り返す。　　</a:t>
                    </a:r>
                    <a:r>
                      <a:rPr lang="en-US" altLang="ja-JP" sz="700" dirty="0"/>
                      <a:t> </a:t>
                    </a:r>
                    <a:r>
                      <a:rPr lang="ja-JP" altLang="en-US" sz="700" dirty="0"/>
                      <a:t>この数字が終了地点からの道のりになる。</a:t>
                    </a:r>
                    <a:endParaRPr lang="en-US" altLang="ja-JP" sz="700" dirty="0"/>
                  </a:p>
                  <a:p>
                    <a:endParaRPr lang="en-US" altLang="ja-JP" sz="700" dirty="0"/>
                  </a:p>
                  <a:p>
                    <a:r>
                      <a:rPr lang="ja-JP" altLang="en-US" sz="800" dirty="0"/>
                      <a:t>②ルート探索　　　</a:t>
                    </a:r>
                    <a:r>
                      <a:rPr lang="ja-JP" altLang="en-US" sz="600" dirty="0"/>
                      <a:t>図１参照</a:t>
                    </a:r>
                    <a:endParaRPr lang="en-US" altLang="ja-JP" sz="800" dirty="0"/>
                  </a:p>
                  <a:p>
                    <a:r>
                      <a:rPr lang="ja-JP" altLang="en-US" sz="700" dirty="0"/>
                      <a:t>　道のり一覧作成で割り振られた数字が、開始地点から１ずつ小さくなるように置き場をたどる。　　その、たどった置き場の順番が最短のルートになる。</a:t>
                    </a:r>
                    <a:endParaRPr lang="en-US" altLang="ja-JP" sz="700" dirty="0"/>
                  </a:p>
                  <a:p>
                    <a:endParaRPr lang="en-US" altLang="ja-JP" sz="700" dirty="0"/>
                  </a:p>
                  <a:p>
                    <a:r>
                      <a:rPr lang="ja-JP" altLang="en-US" sz="800" dirty="0"/>
                      <a:t>③ルート複数存在時のルート決定　　　</a:t>
                    </a:r>
                    <a:r>
                      <a:rPr lang="ja-JP" altLang="en-US" sz="600" dirty="0"/>
                      <a:t>図２参照</a:t>
                    </a:r>
                    <a:endParaRPr lang="en-US" altLang="ja-JP" sz="800" dirty="0"/>
                  </a:p>
                  <a:p>
                    <a:r>
                      <a:rPr lang="ja-JP" altLang="en-US" sz="750" dirty="0"/>
                      <a:t>　</a:t>
                    </a:r>
                    <a:r>
                      <a:rPr lang="ja-JP" altLang="en-US" sz="700" dirty="0"/>
                      <a:t>道のりが同じルートが</a:t>
                    </a:r>
                    <a:r>
                      <a:rPr lang="en-US" altLang="ja-JP" sz="700" dirty="0"/>
                      <a:t>2</a:t>
                    </a:r>
                    <a:r>
                      <a:rPr lang="ja-JP" altLang="en-US" sz="700" dirty="0"/>
                      <a:t>通り以上存在した場合、走行体の向きを考慮した上で使用するルートを決定する。道のりが同じで曲がる回数も同じ移動ルートが存在する場合</a:t>
                    </a:r>
                    <a:endParaRPr lang="en-US" altLang="ja-JP" sz="700" dirty="0"/>
                  </a:p>
                  <a:p>
                    <a:r>
                      <a:rPr lang="ja-JP" altLang="en-US" sz="700" dirty="0"/>
                      <a:t>　は走行体から見た向きと現在地点からの移動方向から、優先順位が最も高いルートを使用する。</a:t>
                    </a:r>
                    <a:endParaRPr lang="en-US" altLang="ja-JP" sz="700" dirty="0"/>
                  </a:p>
                  <a:p>
                    <a:endParaRPr lang="en-US" altLang="ja-JP" sz="700" dirty="0"/>
                  </a:p>
                  <a:p>
                    <a:r>
                      <a:rPr lang="en-US" altLang="ja-JP" sz="700" dirty="0"/>
                      <a:t>【*¹ </a:t>
                    </a:r>
                    <a:r>
                      <a:rPr lang="ja-JP" altLang="en-US" sz="700" dirty="0"/>
                      <a:t>ブロックの配置されていない置き場</a:t>
                    </a:r>
                    <a:r>
                      <a:rPr lang="en-US" altLang="ja-JP" sz="700" dirty="0"/>
                      <a:t>】</a:t>
                    </a:r>
                  </a:p>
                  <a:p>
                    <a:r>
                      <a:rPr lang="ja-JP" altLang="en-US" sz="700" dirty="0"/>
                      <a:t>　 ブロックを運ぶとき、開始地点もしくは終了地点にブロックがある場合は例外として扱い、この置き場にも数字を与えることとする。</a:t>
                    </a:r>
                    <a:endParaRPr lang="en-US" altLang="ja-JP" sz="700" dirty="0"/>
                  </a:p>
                </p:txBody>
              </p:sp>
            </p:grpSp>
          </p:grpSp>
          <p:grpSp>
            <p:nvGrpSpPr>
              <p:cNvPr id="984" name="グループ化 983"/>
              <p:cNvGrpSpPr/>
              <p:nvPr/>
            </p:nvGrpSpPr>
            <p:grpSpPr>
              <a:xfrm>
                <a:off x="8460483" y="4616764"/>
                <a:ext cx="1424982" cy="908806"/>
                <a:chOff x="5558975" y="872291"/>
                <a:chExt cx="1424982" cy="908806"/>
              </a:xfrm>
            </p:grpSpPr>
            <p:grpSp>
              <p:nvGrpSpPr>
                <p:cNvPr id="1098" name="グループ化 1097"/>
                <p:cNvGrpSpPr/>
                <p:nvPr/>
              </p:nvGrpSpPr>
              <p:grpSpPr>
                <a:xfrm>
                  <a:off x="5558975" y="872291"/>
                  <a:ext cx="1424982" cy="908806"/>
                  <a:chOff x="4522093" y="794960"/>
                  <a:chExt cx="1424982" cy="908806"/>
                </a:xfrm>
              </p:grpSpPr>
              <p:cxnSp>
                <p:nvCxnSpPr>
                  <p:cNvPr id="1137" name="直線矢印コネクタ 1136"/>
                  <p:cNvCxnSpPr/>
                  <p:nvPr/>
                </p:nvCxnSpPr>
                <p:spPr>
                  <a:xfrm>
                    <a:off x="5292080" y="794960"/>
                    <a:ext cx="3815" cy="908806"/>
                  </a:xfrm>
                  <a:prstGeom prst="straightConnector1">
                    <a:avLst/>
                  </a:prstGeom>
                  <a:ln w="28575">
                    <a:solidFill>
                      <a:schemeClr val="accent1">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38" name="直線矢印コネクタ 1137"/>
                  <p:cNvCxnSpPr/>
                  <p:nvPr/>
                </p:nvCxnSpPr>
                <p:spPr>
                  <a:xfrm>
                    <a:off x="4522093" y="1268760"/>
                    <a:ext cx="1424982" cy="0"/>
                  </a:xfrm>
                  <a:prstGeom prst="straightConnector1">
                    <a:avLst/>
                  </a:prstGeom>
                  <a:ln w="28575">
                    <a:solidFill>
                      <a:schemeClr val="accent1">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39" name="正方形/長方形 1138"/>
                  <p:cNvSpPr/>
                  <p:nvPr/>
                </p:nvSpPr>
                <p:spPr>
                  <a:xfrm>
                    <a:off x="4759253" y="988098"/>
                    <a:ext cx="964555" cy="5281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99" name="グループ化 1098"/>
                <p:cNvGrpSpPr>
                  <a:grpSpLocks noChangeAspect="1"/>
                </p:cNvGrpSpPr>
                <p:nvPr/>
              </p:nvGrpSpPr>
              <p:grpSpPr>
                <a:xfrm>
                  <a:off x="5748356" y="1023403"/>
                  <a:ext cx="1052810" cy="603144"/>
                  <a:chOff x="8543643" y="2130820"/>
                  <a:chExt cx="1183615" cy="678081"/>
                </a:xfrm>
              </p:grpSpPr>
              <p:grpSp>
                <p:nvGrpSpPr>
                  <p:cNvPr id="1100" name="グループ化 1099"/>
                  <p:cNvGrpSpPr>
                    <a:grpSpLocks noChangeAspect="1"/>
                  </p:cNvGrpSpPr>
                  <p:nvPr/>
                </p:nvGrpSpPr>
                <p:grpSpPr>
                  <a:xfrm rot="5400000">
                    <a:off x="9000054" y="2157322"/>
                    <a:ext cx="338879" cy="636939"/>
                    <a:chOff x="9150789" y="4499774"/>
                    <a:chExt cx="290566" cy="575143"/>
                  </a:xfrm>
                </p:grpSpPr>
                <p:sp>
                  <p:nvSpPr>
                    <p:cNvPr id="1105" name="フリーフォーム 31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06" name="フリーフォーム 313"/>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07" name="角丸四角形 1442"/>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08" name="角丸四角形 11"/>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09" name="角丸四角形 10"/>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0" name="角丸四角形 8"/>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1" name="角丸四角形 3"/>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2" name="角丸四角形 9"/>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3" name="正方形/長方形 1112"/>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4" name="角丸四角形 197"/>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5" name="角丸四角形 199"/>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6" name="角丸四角形 204"/>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7" name="角丸四角形 5"/>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8" name="角丸四角形 2"/>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9" name="角丸四角形 13"/>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0" name="減算記号 1119"/>
                    <p:cNvSpPr/>
                    <p:nvPr/>
                  </p:nvSpPr>
                  <p:spPr>
                    <a:xfrm>
                      <a:off x="9259855"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1" name="ブローチ 1120"/>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2" name="フリーフォーム 1382"/>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3" name="フリーフォーム 1390"/>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4" name="フリーフォーム 289"/>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5" name="フリーフォーム 290"/>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6" name="フリーフォーム 1395"/>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7" name="フリーフォーム 1396"/>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8" name="フリーフォーム 1397"/>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9" name="フリーフォーム 1402"/>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0" name="フリーフォーム 1403"/>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1" name="フリーフォーム 144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2" name="角丸四角形 1443"/>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3" name="四方向矢印 1444"/>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4" name="角丸四角形 1447"/>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5" name="フリーフォーム 1448"/>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6" name="フリーフォーム 312"/>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grpSp>
              <p:sp>
                <p:nvSpPr>
                  <p:cNvPr id="1101" name="テキスト ボックス 1100"/>
                  <p:cNvSpPr txBox="1"/>
                  <p:nvPr/>
                </p:nvSpPr>
                <p:spPr>
                  <a:xfrm>
                    <a:off x="9465648" y="2393999"/>
                    <a:ext cx="261610" cy="184666"/>
                  </a:xfrm>
                  <a:prstGeom prst="rect">
                    <a:avLst/>
                  </a:prstGeom>
                  <a:noFill/>
                </p:spPr>
                <p:txBody>
                  <a:bodyPr wrap="none" rtlCol="0">
                    <a:spAutoFit/>
                  </a:bodyPr>
                  <a:lstStyle/>
                  <a:p>
                    <a:r>
                      <a:rPr lang="ja-JP" altLang="en-US" sz="600" dirty="0"/>
                      <a:t>前</a:t>
                    </a:r>
                    <a:endParaRPr kumimoji="1" lang="ja-JP" altLang="en-US" sz="600" dirty="0"/>
                  </a:p>
                </p:txBody>
              </p:sp>
              <p:sp>
                <p:nvSpPr>
                  <p:cNvPr id="1102" name="テキスト ボックス 1101"/>
                  <p:cNvSpPr txBox="1"/>
                  <p:nvPr/>
                </p:nvSpPr>
                <p:spPr>
                  <a:xfrm>
                    <a:off x="9063826" y="2624235"/>
                    <a:ext cx="261610" cy="184666"/>
                  </a:xfrm>
                  <a:prstGeom prst="rect">
                    <a:avLst/>
                  </a:prstGeom>
                  <a:noFill/>
                </p:spPr>
                <p:txBody>
                  <a:bodyPr wrap="none" rtlCol="0">
                    <a:spAutoFit/>
                  </a:bodyPr>
                  <a:lstStyle/>
                  <a:p>
                    <a:r>
                      <a:rPr lang="ja-JP" altLang="en-US" sz="600" dirty="0"/>
                      <a:t>右</a:t>
                    </a:r>
                    <a:endParaRPr kumimoji="1" lang="ja-JP" altLang="en-US" sz="600" dirty="0"/>
                  </a:p>
                </p:txBody>
              </p:sp>
              <p:sp>
                <p:nvSpPr>
                  <p:cNvPr id="1103" name="テキスト ボックス 1102"/>
                  <p:cNvSpPr txBox="1"/>
                  <p:nvPr/>
                </p:nvSpPr>
                <p:spPr>
                  <a:xfrm>
                    <a:off x="9063826" y="2130820"/>
                    <a:ext cx="261610" cy="184670"/>
                  </a:xfrm>
                  <a:prstGeom prst="rect">
                    <a:avLst/>
                  </a:prstGeom>
                  <a:noFill/>
                </p:spPr>
                <p:txBody>
                  <a:bodyPr wrap="none" rtlCol="0">
                    <a:spAutoFit/>
                  </a:bodyPr>
                  <a:lstStyle/>
                  <a:p>
                    <a:r>
                      <a:rPr lang="ja-JP" altLang="en-US" sz="600" dirty="0"/>
                      <a:t>左</a:t>
                    </a:r>
                    <a:endParaRPr kumimoji="1" lang="ja-JP" altLang="en-US" sz="600" dirty="0"/>
                  </a:p>
                </p:txBody>
              </p:sp>
              <p:sp>
                <p:nvSpPr>
                  <p:cNvPr id="1104" name="テキスト ボックス 1103"/>
                  <p:cNvSpPr txBox="1"/>
                  <p:nvPr/>
                </p:nvSpPr>
                <p:spPr>
                  <a:xfrm>
                    <a:off x="8543643" y="2393999"/>
                    <a:ext cx="327334" cy="184666"/>
                  </a:xfrm>
                  <a:prstGeom prst="rect">
                    <a:avLst/>
                  </a:prstGeom>
                  <a:noFill/>
                </p:spPr>
                <p:txBody>
                  <a:bodyPr wrap="none" rtlCol="0">
                    <a:spAutoFit/>
                  </a:bodyPr>
                  <a:lstStyle/>
                  <a:p>
                    <a:r>
                      <a:rPr kumimoji="1" lang="ja-JP" altLang="en-US" sz="600" dirty="0"/>
                      <a:t>後ろ</a:t>
                    </a:r>
                  </a:p>
                </p:txBody>
              </p:sp>
            </p:grpSp>
          </p:grpSp>
          <p:sp>
            <p:nvSpPr>
              <p:cNvPr id="985" name="テキスト ボックス 984"/>
              <p:cNvSpPr txBox="1"/>
              <p:nvPr/>
            </p:nvSpPr>
            <p:spPr>
              <a:xfrm>
                <a:off x="9647198" y="5162503"/>
                <a:ext cx="319318" cy="200055"/>
              </a:xfrm>
              <a:prstGeom prst="rect">
                <a:avLst/>
              </a:prstGeom>
              <a:noFill/>
            </p:spPr>
            <p:txBody>
              <a:bodyPr wrap="none" rtlCol="0">
                <a:spAutoFit/>
              </a:bodyPr>
              <a:lstStyle/>
              <a:p>
                <a:r>
                  <a:rPr kumimoji="1" lang="en-US" altLang="ja-JP" sz="700" dirty="0"/>
                  <a:t>1</a:t>
                </a:r>
                <a:r>
                  <a:rPr kumimoji="1" lang="ja-JP" altLang="en-US" sz="700" dirty="0"/>
                  <a:t>番</a:t>
                </a:r>
              </a:p>
            </p:txBody>
          </p:sp>
          <p:sp>
            <p:nvSpPr>
              <p:cNvPr id="986" name="テキスト ボックス 985"/>
              <p:cNvSpPr txBox="1"/>
              <p:nvPr/>
            </p:nvSpPr>
            <p:spPr>
              <a:xfrm>
                <a:off x="9250770" y="5326075"/>
                <a:ext cx="319318" cy="200055"/>
              </a:xfrm>
              <a:prstGeom prst="rect">
                <a:avLst/>
              </a:prstGeom>
              <a:noFill/>
            </p:spPr>
            <p:txBody>
              <a:bodyPr wrap="none" rtlCol="0">
                <a:spAutoFit/>
              </a:bodyPr>
              <a:lstStyle/>
              <a:p>
                <a:r>
                  <a:rPr lang="en-US" altLang="ja-JP" sz="700" dirty="0"/>
                  <a:t>2</a:t>
                </a:r>
                <a:r>
                  <a:rPr kumimoji="1" lang="ja-JP" altLang="en-US" sz="700" dirty="0"/>
                  <a:t>番</a:t>
                </a:r>
              </a:p>
            </p:txBody>
          </p:sp>
          <p:sp>
            <p:nvSpPr>
              <p:cNvPr id="987" name="テキスト ボックス 986"/>
              <p:cNvSpPr txBox="1"/>
              <p:nvPr/>
            </p:nvSpPr>
            <p:spPr>
              <a:xfrm>
                <a:off x="9232908" y="4609847"/>
                <a:ext cx="319318" cy="200055"/>
              </a:xfrm>
              <a:prstGeom prst="rect">
                <a:avLst/>
              </a:prstGeom>
              <a:noFill/>
            </p:spPr>
            <p:txBody>
              <a:bodyPr wrap="none" rtlCol="0">
                <a:spAutoFit/>
              </a:bodyPr>
              <a:lstStyle/>
              <a:p>
                <a:r>
                  <a:rPr lang="en-US" altLang="ja-JP" sz="700" dirty="0"/>
                  <a:t>3</a:t>
                </a:r>
                <a:r>
                  <a:rPr kumimoji="1" lang="ja-JP" altLang="en-US" sz="700" dirty="0"/>
                  <a:t>番</a:t>
                </a:r>
              </a:p>
            </p:txBody>
          </p:sp>
          <p:sp>
            <p:nvSpPr>
              <p:cNvPr id="988" name="テキスト ボックス 987"/>
              <p:cNvSpPr txBox="1"/>
              <p:nvPr/>
            </p:nvSpPr>
            <p:spPr>
              <a:xfrm>
                <a:off x="8415356" y="4868091"/>
                <a:ext cx="319318" cy="200055"/>
              </a:xfrm>
              <a:prstGeom prst="rect">
                <a:avLst/>
              </a:prstGeom>
              <a:noFill/>
            </p:spPr>
            <p:txBody>
              <a:bodyPr wrap="none" rtlCol="0">
                <a:spAutoFit/>
              </a:bodyPr>
              <a:lstStyle/>
              <a:p>
                <a:r>
                  <a:rPr lang="en-US" altLang="ja-JP" sz="700" dirty="0"/>
                  <a:t>4</a:t>
                </a:r>
                <a:r>
                  <a:rPr kumimoji="1" lang="ja-JP" altLang="en-US" sz="700" dirty="0"/>
                  <a:t>番</a:t>
                </a:r>
              </a:p>
            </p:txBody>
          </p:sp>
          <p:grpSp>
            <p:nvGrpSpPr>
              <p:cNvPr id="989" name="グループ化 988"/>
              <p:cNvGrpSpPr/>
              <p:nvPr/>
            </p:nvGrpSpPr>
            <p:grpSpPr>
              <a:xfrm>
                <a:off x="9010228" y="3760426"/>
                <a:ext cx="1083296" cy="906587"/>
                <a:chOff x="5826536" y="3904222"/>
                <a:chExt cx="1054870" cy="878271"/>
              </a:xfrm>
            </p:grpSpPr>
            <p:grpSp>
              <p:nvGrpSpPr>
                <p:cNvPr id="995" name="グループ化 994"/>
                <p:cNvGrpSpPr/>
                <p:nvPr/>
              </p:nvGrpSpPr>
              <p:grpSpPr>
                <a:xfrm>
                  <a:off x="5826536" y="3904222"/>
                  <a:ext cx="1054870" cy="878271"/>
                  <a:chOff x="5027707" y="3328275"/>
                  <a:chExt cx="1089264" cy="878271"/>
                </a:xfrm>
              </p:grpSpPr>
              <p:grpSp>
                <p:nvGrpSpPr>
                  <p:cNvPr id="997" name="グループ化 996"/>
                  <p:cNvGrpSpPr/>
                  <p:nvPr/>
                </p:nvGrpSpPr>
                <p:grpSpPr>
                  <a:xfrm>
                    <a:off x="5027707" y="3328275"/>
                    <a:ext cx="1089264" cy="815214"/>
                    <a:chOff x="5048330" y="3333043"/>
                    <a:chExt cx="1089262" cy="815214"/>
                  </a:xfrm>
                </p:grpSpPr>
                <p:sp>
                  <p:nvSpPr>
                    <p:cNvPr id="1012" name="テキスト ボックス 1011"/>
                    <p:cNvSpPr txBox="1"/>
                    <p:nvPr/>
                  </p:nvSpPr>
                  <p:spPr>
                    <a:xfrm>
                      <a:off x="5480414" y="3333043"/>
                      <a:ext cx="330540" cy="161583"/>
                    </a:xfrm>
                    <a:prstGeom prst="rect">
                      <a:avLst/>
                    </a:prstGeom>
                    <a:noFill/>
                  </p:spPr>
                  <p:txBody>
                    <a:bodyPr wrap="none" rtlCol="0">
                      <a:spAutoFit/>
                    </a:bodyPr>
                    <a:lstStyle/>
                    <a:p>
                      <a:r>
                        <a:rPr kumimoji="1" lang="en-US" altLang="ja-JP" sz="450" dirty="0"/>
                        <a:t>X</a:t>
                      </a:r>
                      <a:r>
                        <a:rPr kumimoji="1" lang="ja-JP" altLang="en-US" sz="450" dirty="0"/>
                        <a:t>座標</a:t>
                      </a:r>
                    </a:p>
                  </p:txBody>
                </p:sp>
                <p:grpSp>
                  <p:nvGrpSpPr>
                    <p:cNvPr id="1010" name="グループ化 1009"/>
                    <p:cNvGrpSpPr/>
                    <p:nvPr/>
                  </p:nvGrpSpPr>
                  <p:grpSpPr>
                    <a:xfrm>
                      <a:off x="5115257" y="3397874"/>
                      <a:ext cx="1022335" cy="713673"/>
                      <a:chOff x="5115257" y="3397874"/>
                      <a:chExt cx="1022335" cy="713673"/>
                    </a:xfrm>
                  </p:grpSpPr>
                  <p:sp>
                    <p:nvSpPr>
                      <p:cNvPr id="1015" name="テキスト ボックス 1014"/>
                      <p:cNvSpPr txBox="1"/>
                      <p:nvPr/>
                    </p:nvSpPr>
                    <p:spPr>
                      <a:xfrm>
                        <a:off x="5584875" y="3397874"/>
                        <a:ext cx="377026" cy="169277"/>
                      </a:xfrm>
                      <a:prstGeom prst="rect">
                        <a:avLst/>
                      </a:prstGeom>
                      <a:noFill/>
                    </p:spPr>
                    <p:txBody>
                      <a:bodyPr wrap="none" rtlCol="0">
                        <a:spAutoFit/>
                      </a:bodyPr>
                      <a:lstStyle/>
                      <a:p>
                        <a:r>
                          <a:rPr kumimoji="1" lang="ja-JP" altLang="en-US" sz="500" dirty="0"/>
                          <a:t>（２）</a:t>
                        </a:r>
                      </a:p>
                    </p:txBody>
                  </p:sp>
                  <p:sp>
                    <p:nvSpPr>
                      <p:cNvPr id="1017" name="テキスト ボックス 1016"/>
                      <p:cNvSpPr txBox="1"/>
                      <p:nvPr/>
                    </p:nvSpPr>
                    <p:spPr>
                      <a:xfrm>
                        <a:off x="5411049" y="3397874"/>
                        <a:ext cx="377026" cy="169277"/>
                      </a:xfrm>
                      <a:prstGeom prst="rect">
                        <a:avLst/>
                      </a:prstGeom>
                      <a:noFill/>
                    </p:spPr>
                    <p:txBody>
                      <a:bodyPr wrap="none" rtlCol="0">
                        <a:spAutoFit/>
                      </a:bodyPr>
                      <a:lstStyle/>
                      <a:p>
                        <a:r>
                          <a:rPr kumimoji="1" lang="ja-JP" altLang="en-US" sz="500" dirty="0"/>
                          <a:t>（１）</a:t>
                        </a:r>
                      </a:p>
                    </p:txBody>
                  </p:sp>
                  <p:sp>
                    <p:nvSpPr>
                      <p:cNvPr id="1018" name="テキスト ボックス 1017"/>
                      <p:cNvSpPr txBox="1"/>
                      <p:nvPr/>
                    </p:nvSpPr>
                    <p:spPr>
                      <a:xfrm>
                        <a:off x="5222620" y="3397874"/>
                        <a:ext cx="352350" cy="188696"/>
                      </a:xfrm>
                      <a:prstGeom prst="rect">
                        <a:avLst/>
                      </a:prstGeom>
                      <a:noFill/>
                    </p:spPr>
                    <p:txBody>
                      <a:bodyPr wrap="square" rtlCol="0">
                        <a:spAutoFit/>
                      </a:bodyPr>
                      <a:lstStyle/>
                      <a:p>
                        <a:r>
                          <a:rPr kumimoji="1" lang="ja-JP" altLang="en-US" sz="500" dirty="0"/>
                          <a:t>（０）</a:t>
                        </a:r>
                      </a:p>
                    </p:txBody>
                  </p:sp>
                  <p:sp>
                    <p:nvSpPr>
                      <p:cNvPr id="1014" name="テキスト ボックス 1013"/>
                      <p:cNvSpPr txBox="1"/>
                      <p:nvPr/>
                    </p:nvSpPr>
                    <p:spPr>
                      <a:xfrm>
                        <a:off x="5760566" y="3399831"/>
                        <a:ext cx="377026" cy="169277"/>
                      </a:xfrm>
                      <a:prstGeom prst="rect">
                        <a:avLst/>
                      </a:prstGeom>
                      <a:noFill/>
                    </p:spPr>
                    <p:txBody>
                      <a:bodyPr wrap="none" rtlCol="0">
                        <a:spAutoFit/>
                      </a:bodyPr>
                      <a:lstStyle/>
                      <a:p>
                        <a:r>
                          <a:rPr kumimoji="1" lang="ja-JP" altLang="en-US" sz="500" dirty="0"/>
                          <a:t>（３）</a:t>
                        </a:r>
                      </a:p>
                    </p:txBody>
                  </p:sp>
                  <p:grpSp>
                    <p:nvGrpSpPr>
                      <p:cNvPr id="1016" name="グループ化 1015"/>
                      <p:cNvGrpSpPr/>
                      <p:nvPr/>
                    </p:nvGrpSpPr>
                    <p:grpSpPr>
                      <a:xfrm>
                        <a:off x="5321579" y="3519814"/>
                        <a:ext cx="634974" cy="591733"/>
                        <a:chOff x="5044969" y="3549913"/>
                        <a:chExt cx="704584" cy="666704"/>
                      </a:xfrm>
                    </p:grpSpPr>
                    <p:grpSp>
                      <p:nvGrpSpPr>
                        <p:cNvPr id="1022" name="グループ化 1021"/>
                        <p:cNvGrpSpPr/>
                        <p:nvPr/>
                      </p:nvGrpSpPr>
                      <p:grpSpPr>
                        <a:xfrm>
                          <a:off x="5052641" y="3549913"/>
                          <a:ext cx="696912" cy="666704"/>
                          <a:chOff x="4718050" y="3608481"/>
                          <a:chExt cx="696912" cy="666704"/>
                        </a:xfrm>
                      </p:grpSpPr>
                      <p:cxnSp>
                        <p:nvCxnSpPr>
                          <p:cNvPr id="1061" name="直線コネクタ 1060"/>
                          <p:cNvCxnSpPr>
                            <a:stCxn id="1095" idx="6"/>
                            <a:endCxn id="1096" idx="2"/>
                          </p:cNvCxnSpPr>
                          <p:nvPr/>
                        </p:nvCxnSpPr>
                        <p:spPr>
                          <a:xfrm flipV="1">
                            <a:off x="5219699" y="4221112"/>
                            <a:ext cx="85725" cy="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2" name="直線コネクタ 1061"/>
                          <p:cNvCxnSpPr>
                            <a:stCxn id="1093" idx="6"/>
                            <a:endCxn id="1094" idx="2"/>
                          </p:cNvCxnSpPr>
                          <p:nvPr/>
                        </p:nvCxnSpPr>
                        <p:spPr>
                          <a:xfrm flipV="1">
                            <a:off x="5219700" y="4036986"/>
                            <a:ext cx="8572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3" name="直線コネクタ 1062"/>
                          <p:cNvCxnSpPr>
                            <a:stCxn id="1090" idx="6"/>
                            <a:endCxn id="1092" idx="2"/>
                          </p:cNvCxnSpPr>
                          <p:nvPr/>
                        </p:nvCxnSpPr>
                        <p:spPr>
                          <a:xfrm>
                            <a:off x="5219700" y="3852862"/>
                            <a:ext cx="85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4" name="直線コネクタ 1063"/>
                          <p:cNvCxnSpPr>
                            <a:stCxn id="1089" idx="6"/>
                            <a:endCxn id="1091" idx="2"/>
                          </p:cNvCxnSpPr>
                          <p:nvPr/>
                        </p:nvCxnSpPr>
                        <p:spPr>
                          <a:xfrm>
                            <a:off x="5219700" y="3668737"/>
                            <a:ext cx="87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5" name="直線コネクタ 1064"/>
                          <p:cNvCxnSpPr>
                            <a:stCxn id="1091" idx="4"/>
                            <a:endCxn id="1092" idx="0"/>
                          </p:cNvCxnSpPr>
                          <p:nvPr/>
                        </p:nvCxnSpPr>
                        <p:spPr>
                          <a:xfrm flipH="1">
                            <a:off x="5359399" y="3722737"/>
                            <a:ext cx="1588"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a:stCxn id="1092" idx="4"/>
                            <a:endCxn id="1094" idx="0"/>
                          </p:cNvCxnSpPr>
                          <p:nvPr/>
                        </p:nvCxnSpPr>
                        <p:spPr>
                          <a:xfrm>
                            <a:off x="5359399" y="3906862"/>
                            <a:ext cx="0" cy="761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a:stCxn id="1094" idx="4"/>
                            <a:endCxn id="1096" idx="0"/>
                          </p:cNvCxnSpPr>
                          <p:nvPr/>
                        </p:nvCxnSpPr>
                        <p:spPr>
                          <a:xfrm>
                            <a:off x="5359399" y="4090986"/>
                            <a:ext cx="0" cy="761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8" name="直線コネクタ 1067"/>
                          <p:cNvCxnSpPr>
                            <a:stCxn id="1093" idx="4"/>
                            <a:endCxn id="1095" idx="0"/>
                          </p:cNvCxnSpPr>
                          <p:nvPr/>
                        </p:nvCxnSpPr>
                        <p:spPr>
                          <a:xfrm flipH="1">
                            <a:off x="5165724" y="4090987"/>
                            <a:ext cx="1"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9" name="直線コネクタ 1068"/>
                          <p:cNvCxnSpPr>
                            <a:stCxn id="1090" idx="4"/>
                            <a:endCxn id="1093" idx="0"/>
                          </p:cNvCxnSpPr>
                          <p:nvPr/>
                        </p:nvCxnSpPr>
                        <p:spPr>
                          <a:xfrm>
                            <a:off x="5165725" y="3906862"/>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0" name="直線コネクタ 1069"/>
                          <p:cNvCxnSpPr>
                            <a:stCxn id="1089" idx="4"/>
                            <a:endCxn id="1090" idx="0"/>
                          </p:cNvCxnSpPr>
                          <p:nvPr/>
                        </p:nvCxnSpPr>
                        <p:spPr>
                          <a:xfrm>
                            <a:off x="5165725" y="3722737"/>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1" name="直線コネクタ 1070"/>
                          <p:cNvCxnSpPr>
                            <a:stCxn id="1084" idx="4"/>
                            <a:endCxn id="1086" idx="0"/>
                          </p:cNvCxnSpPr>
                          <p:nvPr/>
                        </p:nvCxnSpPr>
                        <p:spPr>
                          <a:xfrm>
                            <a:off x="496887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2" name="直線コネクタ 1071"/>
                          <p:cNvCxnSpPr>
                            <a:stCxn id="1083" idx="4"/>
                            <a:endCxn id="1085" idx="0"/>
                          </p:cNvCxnSpPr>
                          <p:nvPr/>
                        </p:nvCxnSpPr>
                        <p:spPr>
                          <a:xfrm>
                            <a:off x="477202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3" name="直線コネクタ 1072"/>
                          <p:cNvCxnSpPr>
                            <a:stCxn id="1085" idx="6"/>
                            <a:endCxn id="1086" idx="2"/>
                          </p:cNvCxnSpPr>
                          <p:nvPr/>
                        </p:nvCxnSpPr>
                        <p:spPr>
                          <a:xfrm>
                            <a:off x="4826000" y="4221185"/>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a:stCxn id="1083" idx="6"/>
                            <a:endCxn id="1084" idx="2"/>
                          </p:cNvCxnSpPr>
                          <p:nvPr/>
                        </p:nvCxnSpPr>
                        <p:spPr>
                          <a:xfrm>
                            <a:off x="4826000" y="4037036"/>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a:stCxn id="1089" idx="2"/>
                            <a:endCxn id="1097" idx="6"/>
                          </p:cNvCxnSpPr>
                          <p:nvPr/>
                        </p:nvCxnSpPr>
                        <p:spPr>
                          <a:xfrm flipH="1" flipV="1">
                            <a:off x="5028276" y="3667881"/>
                            <a:ext cx="83474" cy="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6" name="直線コネクタ 1075"/>
                          <p:cNvCxnSpPr>
                            <a:stCxn id="1058" idx="6"/>
                            <a:endCxn id="1090" idx="2"/>
                          </p:cNvCxnSpPr>
                          <p:nvPr/>
                        </p:nvCxnSpPr>
                        <p:spPr>
                          <a:xfrm flipV="1">
                            <a:off x="5028276" y="3852862"/>
                            <a:ext cx="83474" cy="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7" name="直線コネクタ 1076"/>
                          <p:cNvCxnSpPr>
                            <a:stCxn id="1058" idx="4"/>
                            <a:endCxn id="1084" idx="0"/>
                          </p:cNvCxnSpPr>
                          <p:nvPr/>
                        </p:nvCxnSpPr>
                        <p:spPr>
                          <a:xfrm flipH="1">
                            <a:off x="4968875" y="3912780"/>
                            <a:ext cx="1" cy="70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8" name="直線コネクタ 1077"/>
                          <p:cNvCxnSpPr>
                            <a:endCxn id="1083" idx="0"/>
                          </p:cNvCxnSpPr>
                          <p:nvPr/>
                        </p:nvCxnSpPr>
                        <p:spPr>
                          <a:xfrm>
                            <a:off x="4772025" y="3906887"/>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9" name="直線コネクタ 1078"/>
                          <p:cNvCxnSpPr>
                            <a:stCxn id="1059" idx="6"/>
                            <a:endCxn id="1058" idx="2"/>
                          </p:cNvCxnSpPr>
                          <p:nvPr/>
                        </p:nvCxnSpPr>
                        <p:spPr>
                          <a:xfrm>
                            <a:off x="4829178" y="3853203"/>
                            <a:ext cx="80298" cy="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0" name="直線コネクタ 1079"/>
                          <p:cNvCxnSpPr>
                            <a:stCxn id="1097" idx="4"/>
                            <a:endCxn id="1058" idx="0"/>
                          </p:cNvCxnSpPr>
                          <p:nvPr/>
                        </p:nvCxnSpPr>
                        <p:spPr>
                          <a:xfrm>
                            <a:off x="4968876" y="3727281"/>
                            <a:ext cx="0" cy="66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1" name="直線コネクタ 1080"/>
                          <p:cNvCxnSpPr>
                            <a:stCxn id="1060" idx="4"/>
                            <a:endCxn id="1059" idx="0"/>
                          </p:cNvCxnSpPr>
                          <p:nvPr/>
                        </p:nvCxnSpPr>
                        <p:spPr>
                          <a:xfrm>
                            <a:off x="4769778" y="3727281"/>
                            <a:ext cx="0" cy="66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2" name="直線コネクタ 1081"/>
                          <p:cNvCxnSpPr>
                            <a:stCxn id="1060" idx="6"/>
                            <a:endCxn id="1097" idx="2"/>
                          </p:cNvCxnSpPr>
                          <p:nvPr/>
                        </p:nvCxnSpPr>
                        <p:spPr>
                          <a:xfrm>
                            <a:off x="4829178" y="3667881"/>
                            <a:ext cx="802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83" name="円: 塗りつぶしなし 469"/>
                          <p:cNvSpPr/>
                          <p:nvPr/>
                        </p:nvSpPr>
                        <p:spPr>
                          <a:xfrm>
                            <a:off x="4718050" y="3983036"/>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84" name="円: 塗りつぶしなし 470"/>
                          <p:cNvSpPr/>
                          <p:nvPr/>
                        </p:nvSpPr>
                        <p:spPr>
                          <a:xfrm>
                            <a:off x="4914900" y="3983036"/>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85" name="円: 塗りつぶしなし 471"/>
                          <p:cNvSpPr/>
                          <p:nvPr/>
                        </p:nvSpPr>
                        <p:spPr>
                          <a:xfrm>
                            <a:off x="4718050" y="4167185"/>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86" name="円: 塗りつぶしなし 472"/>
                          <p:cNvSpPr/>
                          <p:nvPr/>
                        </p:nvSpPr>
                        <p:spPr>
                          <a:xfrm>
                            <a:off x="4914900" y="4167185"/>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1087" name="直線コネクタ 1086"/>
                          <p:cNvCxnSpPr>
                            <a:stCxn id="1084" idx="6"/>
                            <a:endCxn id="1093" idx="2"/>
                          </p:cNvCxnSpPr>
                          <p:nvPr/>
                        </p:nvCxnSpPr>
                        <p:spPr>
                          <a:xfrm flipV="1">
                            <a:off x="5022850" y="4036987"/>
                            <a:ext cx="88900"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8" name="直線コネクタ 1087"/>
                          <p:cNvCxnSpPr>
                            <a:stCxn id="1086" idx="6"/>
                            <a:endCxn id="1095" idx="2"/>
                          </p:cNvCxnSpPr>
                          <p:nvPr/>
                        </p:nvCxnSpPr>
                        <p:spPr>
                          <a:xfrm flipV="1">
                            <a:off x="5022850" y="4221136"/>
                            <a:ext cx="88899"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89" name="円: 塗りつぶしなし 475"/>
                          <p:cNvSpPr/>
                          <p:nvPr/>
                        </p:nvSpPr>
                        <p:spPr>
                          <a:xfrm>
                            <a:off x="5111750" y="3614737"/>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0" name="円: 塗りつぶしなし 476"/>
                          <p:cNvSpPr/>
                          <p:nvPr/>
                        </p:nvSpPr>
                        <p:spPr>
                          <a:xfrm>
                            <a:off x="5111750" y="3798862"/>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1" name="円: 塗りつぶしなし 477"/>
                          <p:cNvSpPr/>
                          <p:nvPr/>
                        </p:nvSpPr>
                        <p:spPr>
                          <a:xfrm>
                            <a:off x="5307012" y="3614737"/>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2" name="円: 塗りつぶしなし 478"/>
                          <p:cNvSpPr/>
                          <p:nvPr/>
                        </p:nvSpPr>
                        <p:spPr>
                          <a:xfrm>
                            <a:off x="5305424" y="3798862"/>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3" name="円: 塗りつぶしなし 479"/>
                          <p:cNvSpPr/>
                          <p:nvPr/>
                        </p:nvSpPr>
                        <p:spPr>
                          <a:xfrm>
                            <a:off x="5111750" y="3982987"/>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4" name="円: 塗りつぶしなし 480"/>
                          <p:cNvSpPr/>
                          <p:nvPr/>
                        </p:nvSpPr>
                        <p:spPr>
                          <a:xfrm>
                            <a:off x="5305424" y="3982986"/>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5" name="円: 塗りつぶしなし 481"/>
                          <p:cNvSpPr/>
                          <p:nvPr/>
                        </p:nvSpPr>
                        <p:spPr>
                          <a:xfrm>
                            <a:off x="5111749" y="4167136"/>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6" name="円: 塗りつぶしなし 482"/>
                          <p:cNvSpPr/>
                          <p:nvPr/>
                        </p:nvSpPr>
                        <p:spPr>
                          <a:xfrm>
                            <a:off x="5305424" y="4167112"/>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7" name="円: 塗りつぶしなし 483"/>
                          <p:cNvSpPr>
                            <a:spLocks noChangeAspect="1"/>
                          </p:cNvSpPr>
                          <p:nvPr/>
                        </p:nvSpPr>
                        <p:spPr>
                          <a:xfrm>
                            <a:off x="4909476" y="3608481"/>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1023" name="フローチャート: 磁気ディスク 440"/>
                        <p:cNvSpPr/>
                        <p:nvPr/>
                      </p:nvSpPr>
                      <p:spPr>
                        <a:xfrm>
                          <a:off x="5267569" y="4107351"/>
                          <a:ext cx="69618" cy="92063"/>
                        </a:xfrm>
                        <a:prstGeom prst="flowChartMagneticDisk">
                          <a:avLst/>
                        </a:prstGeom>
                        <a:solidFill>
                          <a:srgbClr val="92D050"/>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6" name="フローチャート: 磁気ディスク 441"/>
                        <p:cNvSpPr/>
                        <p:nvPr/>
                      </p:nvSpPr>
                      <p:spPr>
                        <a:xfrm>
                          <a:off x="5070041" y="4105383"/>
                          <a:ext cx="69618" cy="92063"/>
                        </a:xfrm>
                        <a:prstGeom prst="flowChartMagneticDisk">
                          <a:avLst/>
                        </a:prstGeom>
                        <a:solidFill>
                          <a:schemeClr val="tx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6" name="フローチャート: 磁気ディスク 442"/>
                        <p:cNvSpPr/>
                        <p:nvPr/>
                      </p:nvSpPr>
                      <p:spPr>
                        <a:xfrm>
                          <a:off x="5465508" y="3924469"/>
                          <a:ext cx="69618" cy="92062"/>
                        </a:xfrm>
                        <a:prstGeom prst="flowChartMagneticDisk">
                          <a:avLst/>
                        </a:prstGeom>
                        <a:solidFill>
                          <a:srgbClr val="00B0F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7" name="フローチャート: 磁気ディスク 443"/>
                        <p:cNvSpPr/>
                        <p:nvPr/>
                      </p:nvSpPr>
                      <p:spPr>
                        <a:xfrm>
                          <a:off x="5464991" y="3552529"/>
                          <a:ext cx="69618" cy="92063"/>
                        </a:xfrm>
                        <a:prstGeom prst="flowChartMagneticDisk">
                          <a:avLst/>
                        </a:prstGeom>
                        <a:solidFill>
                          <a:srgbClr val="FF0000"/>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8" name="円: 塗りつぶしなし 444"/>
                        <p:cNvSpPr>
                          <a:spLocks noChangeAspect="1"/>
                        </p:cNvSpPr>
                        <p:nvPr/>
                      </p:nvSpPr>
                      <p:spPr>
                        <a:xfrm>
                          <a:off x="5244067" y="3735412"/>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59" name="円: 塗りつぶしなし 445"/>
                        <p:cNvSpPr>
                          <a:spLocks noChangeAspect="1"/>
                        </p:cNvSpPr>
                        <p:nvPr/>
                      </p:nvSpPr>
                      <p:spPr>
                        <a:xfrm>
                          <a:off x="5044969" y="3735235"/>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60" name="円: 塗りつぶしなし 446"/>
                        <p:cNvSpPr>
                          <a:spLocks noChangeAspect="1"/>
                        </p:cNvSpPr>
                        <p:nvPr/>
                      </p:nvSpPr>
                      <p:spPr>
                        <a:xfrm>
                          <a:off x="5044969" y="3549913"/>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1019" name="テキスト ボックス 1018"/>
                      <p:cNvSpPr txBox="1"/>
                      <p:nvPr/>
                    </p:nvSpPr>
                    <p:spPr>
                      <a:xfrm>
                        <a:off x="5121071" y="3480817"/>
                        <a:ext cx="377026" cy="169277"/>
                      </a:xfrm>
                      <a:prstGeom prst="rect">
                        <a:avLst/>
                      </a:prstGeom>
                      <a:noFill/>
                    </p:spPr>
                    <p:txBody>
                      <a:bodyPr wrap="none" rtlCol="0">
                        <a:spAutoFit/>
                      </a:bodyPr>
                      <a:lstStyle/>
                      <a:p>
                        <a:r>
                          <a:rPr kumimoji="1" lang="ja-JP" altLang="en-US" sz="500" dirty="0"/>
                          <a:t>（０）</a:t>
                        </a:r>
                      </a:p>
                    </p:txBody>
                  </p:sp>
                  <p:sp>
                    <p:nvSpPr>
                      <p:cNvPr id="1020" name="テキスト ボックス 1019"/>
                      <p:cNvSpPr txBox="1"/>
                      <p:nvPr/>
                    </p:nvSpPr>
                    <p:spPr>
                      <a:xfrm>
                        <a:off x="5115486" y="3650886"/>
                        <a:ext cx="377026" cy="169277"/>
                      </a:xfrm>
                      <a:prstGeom prst="rect">
                        <a:avLst/>
                      </a:prstGeom>
                      <a:noFill/>
                    </p:spPr>
                    <p:txBody>
                      <a:bodyPr wrap="none" rtlCol="0">
                        <a:spAutoFit/>
                      </a:bodyPr>
                      <a:lstStyle/>
                      <a:p>
                        <a:r>
                          <a:rPr kumimoji="1" lang="ja-JP" altLang="en-US" sz="500" dirty="0"/>
                          <a:t>（１）</a:t>
                        </a:r>
                      </a:p>
                    </p:txBody>
                  </p:sp>
                  <p:sp>
                    <p:nvSpPr>
                      <p:cNvPr id="1021" name="テキスト ボックス 1020"/>
                      <p:cNvSpPr txBox="1"/>
                      <p:nvPr/>
                    </p:nvSpPr>
                    <p:spPr>
                      <a:xfrm>
                        <a:off x="5115257" y="3815172"/>
                        <a:ext cx="377026" cy="169277"/>
                      </a:xfrm>
                      <a:prstGeom prst="rect">
                        <a:avLst/>
                      </a:prstGeom>
                      <a:noFill/>
                    </p:spPr>
                    <p:txBody>
                      <a:bodyPr wrap="none" rtlCol="0">
                        <a:spAutoFit/>
                      </a:bodyPr>
                      <a:lstStyle/>
                      <a:p>
                        <a:r>
                          <a:rPr kumimoji="1" lang="ja-JP" altLang="en-US" sz="500" dirty="0"/>
                          <a:t>（２）</a:t>
                        </a:r>
                      </a:p>
                    </p:txBody>
                  </p:sp>
                </p:grpSp>
                <p:sp>
                  <p:nvSpPr>
                    <p:cNvPr id="1011" name="テキスト ボックス 1010"/>
                    <p:cNvSpPr txBox="1"/>
                    <p:nvPr/>
                  </p:nvSpPr>
                  <p:spPr>
                    <a:xfrm>
                      <a:off x="5113191" y="3978980"/>
                      <a:ext cx="377026" cy="169277"/>
                    </a:xfrm>
                    <a:prstGeom prst="rect">
                      <a:avLst/>
                    </a:prstGeom>
                    <a:noFill/>
                  </p:spPr>
                  <p:txBody>
                    <a:bodyPr wrap="none" rtlCol="0">
                      <a:spAutoFit/>
                    </a:bodyPr>
                    <a:lstStyle/>
                    <a:p>
                      <a:r>
                        <a:rPr kumimoji="1" lang="ja-JP" altLang="en-US" sz="500" dirty="0"/>
                        <a:t>（３）</a:t>
                      </a:r>
                    </a:p>
                  </p:txBody>
                </p:sp>
                <p:sp>
                  <p:nvSpPr>
                    <p:cNvPr id="1013" name="テキスト ボックス 1012"/>
                    <p:cNvSpPr txBox="1"/>
                    <p:nvPr/>
                  </p:nvSpPr>
                  <p:spPr>
                    <a:xfrm>
                      <a:off x="5048330" y="3673937"/>
                      <a:ext cx="264616" cy="322328"/>
                    </a:xfrm>
                    <a:prstGeom prst="rect">
                      <a:avLst/>
                    </a:prstGeom>
                    <a:noFill/>
                  </p:spPr>
                  <p:txBody>
                    <a:bodyPr vert="eaVert" wrap="none" rtlCol="0">
                      <a:spAutoFit/>
                    </a:bodyPr>
                    <a:lstStyle/>
                    <a:p>
                      <a:r>
                        <a:rPr kumimoji="1" lang="ja-JP" altLang="en-US" sz="500" dirty="0"/>
                        <a:t>Ｙ座標</a:t>
                      </a:r>
                    </a:p>
                  </p:txBody>
                </p:sp>
              </p:grpSp>
              <p:sp>
                <p:nvSpPr>
                  <p:cNvPr id="998" name="テキスト ボックス 997"/>
                  <p:cNvSpPr txBox="1"/>
                  <p:nvPr/>
                </p:nvSpPr>
                <p:spPr>
                  <a:xfrm>
                    <a:off x="5642317" y="3714239"/>
                    <a:ext cx="229204" cy="163990"/>
                  </a:xfrm>
                  <a:prstGeom prst="rect">
                    <a:avLst/>
                  </a:prstGeom>
                  <a:noFill/>
                </p:spPr>
                <p:txBody>
                  <a:bodyPr wrap="none" rtlCol="0">
                    <a:spAutoFit/>
                  </a:bodyPr>
                  <a:lstStyle/>
                  <a:p>
                    <a:r>
                      <a:rPr kumimoji="1" lang="ja-JP" altLang="en-US" sz="500" dirty="0"/>
                      <a:t>０</a:t>
                    </a:r>
                  </a:p>
                </p:txBody>
              </p:sp>
              <p:sp>
                <p:nvSpPr>
                  <p:cNvPr id="999" name="テキスト ボックス 998"/>
                  <p:cNvSpPr txBox="1"/>
                  <p:nvPr/>
                </p:nvSpPr>
                <p:spPr>
                  <a:xfrm>
                    <a:off x="5821127" y="3714239"/>
                    <a:ext cx="229204" cy="163990"/>
                  </a:xfrm>
                  <a:prstGeom prst="rect">
                    <a:avLst/>
                  </a:prstGeom>
                  <a:noFill/>
                </p:spPr>
                <p:txBody>
                  <a:bodyPr wrap="none" rtlCol="0">
                    <a:spAutoFit/>
                  </a:bodyPr>
                  <a:lstStyle/>
                  <a:p>
                    <a:r>
                      <a:rPr kumimoji="1" lang="ja-JP" altLang="en-US" sz="500" dirty="0"/>
                      <a:t>１</a:t>
                    </a:r>
                  </a:p>
                </p:txBody>
              </p:sp>
              <p:sp>
                <p:nvSpPr>
                  <p:cNvPr id="1000" name="テキスト ボックス 999"/>
                  <p:cNvSpPr txBox="1"/>
                  <p:nvPr/>
                </p:nvSpPr>
                <p:spPr>
                  <a:xfrm>
                    <a:off x="5470050" y="3714239"/>
                    <a:ext cx="229204" cy="163990"/>
                  </a:xfrm>
                  <a:prstGeom prst="rect">
                    <a:avLst/>
                  </a:prstGeom>
                  <a:noFill/>
                </p:spPr>
                <p:txBody>
                  <a:bodyPr wrap="none" rtlCol="0">
                    <a:spAutoFit/>
                  </a:bodyPr>
                  <a:lstStyle/>
                  <a:p>
                    <a:r>
                      <a:rPr kumimoji="1" lang="ja-JP" altLang="en-US" sz="500" dirty="0"/>
                      <a:t>１</a:t>
                    </a:r>
                  </a:p>
                </p:txBody>
              </p:sp>
              <p:sp>
                <p:nvSpPr>
                  <p:cNvPr id="1001" name="テキスト ボックス 1000"/>
                  <p:cNvSpPr txBox="1"/>
                  <p:nvPr/>
                </p:nvSpPr>
                <p:spPr>
                  <a:xfrm>
                    <a:off x="5821127" y="3553802"/>
                    <a:ext cx="229204" cy="163990"/>
                  </a:xfrm>
                  <a:prstGeom prst="rect">
                    <a:avLst/>
                  </a:prstGeom>
                  <a:noFill/>
                </p:spPr>
                <p:txBody>
                  <a:bodyPr wrap="none" rtlCol="0">
                    <a:spAutoFit/>
                  </a:bodyPr>
                  <a:lstStyle/>
                  <a:p>
                    <a:r>
                      <a:rPr kumimoji="1" lang="ja-JP" altLang="en-US" sz="500" dirty="0"/>
                      <a:t>２</a:t>
                    </a:r>
                  </a:p>
                </p:txBody>
              </p:sp>
              <p:sp>
                <p:nvSpPr>
                  <p:cNvPr id="1002" name="テキスト ボックス 1001"/>
                  <p:cNvSpPr txBox="1"/>
                  <p:nvPr/>
                </p:nvSpPr>
                <p:spPr>
                  <a:xfrm>
                    <a:off x="5821127" y="3876092"/>
                    <a:ext cx="229204" cy="163990"/>
                  </a:xfrm>
                  <a:prstGeom prst="rect">
                    <a:avLst/>
                  </a:prstGeom>
                  <a:noFill/>
                </p:spPr>
                <p:txBody>
                  <a:bodyPr wrap="none" rtlCol="0">
                    <a:spAutoFit/>
                  </a:bodyPr>
                  <a:lstStyle/>
                  <a:p>
                    <a:r>
                      <a:rPr kumimoji="1" lang="ja-JP" altLang="en-US" sz="500" dirty="0"/>
                      <a:t>２</a:t>
                    </a:r>
                  </a:p>
                </p:txBody>
              </p:sp>
              <p:sp>
                <p:nvSpPr>
                  <p:cNvPr id="1003" name="テキスト ボックス 1002"/>
                  <p:cNvSpPr txBox="1"/>
                  <p:nvPr/>
                </p:nvSpPr>
                <p:spPr>
                  <a:xfrm>
                    <a:off x="5469468" y="3551982"/>
                    <a:ext cx="229204" cy="163990"/>
                  </a:xfrm>
                  <a:prstGeom prst="rect">
                    <a:avLst/>
                  </a:prstGeom>
                  <a:noFill/>
                </p:spPr>
                <p:txBody>
                  <a:bodyPr wrap="none" rtlCol="0">
                    <a:spAutoFit/>
                  </a:bodyPr>
                  <a:lstStyle/>
                  <a:p>
                    <a:r>
                      <a:rPr kumimoji="1" lang="ja-JP" altLang="en-US" sz="500" dirty="0"/>
                      <a:t>２</a:t>
                    </a:r>
                  </a:p>
                </p:txBody>
              </p:sp>
              <p:sp>
                <p:nvSpPr>
                  <p:cNvPr id="1004" name="テキスト ボックス 1003"/>
                  <p:cNvSpPr txBox="1"/>
                  <p:nvPr/>
                </p:nvSpPr>
                <p:spPr>
                  <a:xfrm>
                    <a:off x="5471055" y="3877680"/>
                    <a:ext cx="229204" cy="163990"/>
                  </a:xfrm>
                  <a:prstGeom prst="rect">
                    <a:avLst/>
                  </a:prstGeom>
                  <a:noFill/>
                </p:spPr>
                <p:txBody>
                  <a:bodyPr wrap="none" rtlCol="0">
                    <a:spAutoFit/>
                  </a:bodyPr>
                  <a:lstStyle/>
                  <a:p>
                    <a:r>
                      <a:rPr kumimoji="1" lang="ja-JP" altLang="en-US" sz="500" dirty="0"/>
                      <a:t>２</a:t>
                    </a:r>
                  </a:p>
                </p:txBody>
              </p:sp>
              <p:sp>
                <p:nvSpPr>
                  <p:cNvPr id="1005" name="テキスト ボックス 1004"/>
                  <p:cNvSpPr txBox="1"/>
                  <p:nvPr/>
                </p:nvSpPr>
                <p:spPr>
                  <a:xfrm>
                    <a:off x="5288955" y="3714239"/>
                    <a:ext cx="229204" cy="163990"/>
                  </a:xfrm>
                  <a:prstGeom prst="rect">
                    <a:avLst/>
                  </a:prstGeom>
                  <a:noFill/>
                </p:spPr>
                <p:txBody>
                  <a:bodyPr wrap="none" rtlCol="0">
                    <a:spAutoFit/>
                  </a:bodyPr>
                  <a:lstStyle/>
                  <a:p>
                    <a:r>
                      <a:rPr kumimoji="1" lang="ja-JP" altLang="en-US" sz="500" dirty="0"/>
                      <a:t>２</a:t>
                    </a:r>
                  </a:p>
                </p:txBody>
              </p:sp>
              <p:sp>
                <p:nvSpPr>
                  <p:cNvPr id="1006" name="テキスト ボックス 1005"/>
                  <p:cNvSpPr txBox="1"/>
                  <p:nvPr/>
                </p:nvSpPr>
                <p:spPr>
                  <a:xfrm>
                    <a:off x="5821126" y="4039380"/>
                    <a:ext cx="229204" cy="163990"/>
                  </a:xfrm>
                  <a:prstGeom prst="rect">
                    <a:avLst/>
                  </a:prstGeom>
                  <a:noFill/>
                </p:spPr>
                <p:txBody>
                  <a:bodyPr wrap="none" rtlCol="0">
                    <a:spAutoFit/>
                  </a:bodyPr>
                  <a:lstStyle/>
                  <a:p>
                    <a:r>
                      <a:rPr kumimoji="1" lang="ja-JP" altLang="en-US" sz="500" dirty="0"/>
                      <a:t>３</a:t>
                    </a:r>
                  </a:p>
                </p:txBody>
              </p:sp>
              <p:sp>
                <p:nvSpPr>
                  <p:cNvPr id="1007" name="テキスト ボックス 1006"/>
                  <p:cNvSpPr txBox="1"/>
                  <p:nvPr/>
                </p:nvSpPr>
                <p:spPr>
                  <a:xfrm>
                    <a:off x="5289460" y="3877680"/>
                    <a:ext cx="229204" cy="163990"/>
                  </a:xfrm>
                  <a:prstGeom prst="rect">
                    <a:avLst/>
                  </a:prstGeom>
                  <a:noFill/>
                </p:spPr>
                <p:txBody>
                  <a:bodyPr wrap="none" rtlCol="0">
                    <a:spAutoFit/>
                  </a:bodyPr>
                  <a:lstStyle/>
                  <a:p>
                    <a:r>
                      <a:rPr kumimoji="1" lang="ja-JP" altLang="en-US" sz="500" dirty="0"/>
                      <a:t>３</a:t>
                    </a:r>
                  </a:p>
                </p:txBody>
              </p:sp>
              <p:sp>
                <p:nvSpPr>
                  <p:cNvPr id="1008" name="テキスト ボックス 1007"/>
                  <p:cNvSpPr txBox="1"/>
                  <p:nvPr/>
                </p:nvSpPr>
                <p:spPr>
                  <a:xfrm>
                    <a:off x="5287869" y="3549895"/>
                    <a:ext cx="229204" cy="163990"/>
                  </a:xfrm>
                  <a:prstGeom prst="rect">
                    <a:avLst/>
                  </a:prstGeom>
                  <a:noFill/>
                </p:spPr>
                <p:txBody>
                  <a:bodyPr wrap="none" rtlCol="0">
                    <a:spAutoFit/>
                  </a:bodyPr>
                  <a:lstStyle/>
                  <a:p>
                    <a:r>
                      <a:rPr kumimoji="1" lang="ja-JP" altLang="en-US" sz="500" dirty="0"/>
                      <a:t>３</a:t>
                    </a:r>
                  </a:p>
                </p:txBody>
              </p:sp>
              <p:sp>
                <p:nvSpPr>
                  <p:cNvPr id="1009" name="テキスト ボックス 1008"/>
                  <p:cNvSpPr txBox="1"/>
                  <p:nvPr/>
                </p:nvSpPr>
                <p:spPr>
                  <a:xfrm>
                    <a:off x="5640378" y="4042556"/>
                    <a:ext cx="229204" cy="163990"/>
                  </a:xfrm>
                  <a:prstGeom prst="rect">
                    <a:avLst/>
                  </a:prstGeom>
                  <a:noFill/>
                </p:spPr>
                <p:txBody>
                  <a:bodyPr wrap="none" rtlCol="0">
                    <a:spAutoFit/>
                  </a:bodyPr>
                  <a:lstStyle/>
                  <a:p>
                    <a:r>
                      <a:rPr lang="ja-JP" altLang="en-US" sz="500" dirty="0"/>
                      <a:t>４</a:t>
                    </a:r>
                    <a:endParaRPr kumimoji="1" lang="ja-JP" altLang="en-US" sz="500" dirty="0"/>
                  </a:p>
                </p:txBody>
              </p:sp>
            </p:grpSp>
            <p:sp>
              <p:nvSpPr>
                <p:cNvPr id="996" name="テキスト ボックス 995"/>
                <p:cNvSpPr txBox="1"/>
                <p:nvPr/>
              </p:nvSpPr>
              <p:spPr>
                <a:xfrm>
                  <a:off x="6254302" y="4618503"/>
                  <a:ext cx="221966" cy="163990"/>
                </a:xfrm>
                <a:prstGeom prst="rect">
                  <a:avLst/>
                </a:prstGeom>
                <a:noFill/>
              </p:spPr>
              <p:txBody>
                <a:bodyPr wrap="none" rtlCol="0">
                  <a:spAutoFit/>
                </a:bodyPr>
                <a:lstStyle/>
                <a:p>
                  <a:r>
                    <a:rPr lang="ja-JP" altLang="en-US" sz="500" dirty="0"/>
                    <a:t>３</a:t>
                  </a:r>
                  <a:endParaRPr kumimoji="1" lang="ja-JP" altLang="en-US" sz="500" dirty="0"/>
                </a:p>
              </p:txBody>
            </p:sp>
          </p:grpSp>
          <p:grpSp>
            <p:nvGrpSpPr>
              <p:cNvPr id="990" name="グループ化 989"/>
              <p:cNvGrpSpPr/>
              <p:nvPr/>
            </p:nvGrpSpPr>
            <p:grpSpPr>
              <a:xfrm>
                <a:off x="9508549" y="4177073"/>
                <a:ext cx="182592" cy="335624"/>
                <a:chOff x="8563074" y="2479224"/>
                <a:chExt cx="177801" cy="325141"/>
              </a:xfrm>
            </p:grpSpPr>
            <p:cxnSp>
              <p:nvCxnSpPr>
                <p:cNvPr id="993" name="直線矢印コネクタ 992"/>
                <p:cNvCxnSpPr/>
                <p:nvPr/>
              </p:nvCxnSpPr>
              <p:spPr>
                <a:xfrm>
                  <a:off x="8563074" y="2480667"/>
                  <a:ext cx="177801" cy="0"/>
                </a:xfrm>
                <a:prstGeom prst="straightConnector1">
                  <a:avLst/>
                </a:prstGeom>
                <a:ln w="127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4" name="直線コネクタ 993"/>
                <p:cNvCxnSpPr/>
                <p:nvPr/>
              </p:nvCxnSpPr>
              <p:spPr>
                <a:xfrm>
                  <a:off x="8569302" y="2479224"/>
                  <a:ext cx="4698" cy="32514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91" name="テキスト ボックス 990"/>
              <p:cNvSpPr txBox="1"/>
              <p:nvPr/>
            </p:nvSpPr>
            <p:spPr>
              <a:xfrm>
                <a:off x="8189593" y="4345845"/>
                <a:ext cx="1061509" cy="307777"/>
              </a:xfrm>
              <a:prstGeom prst="rect">
                <a:avLst/>
              </a:prstGeom>
              <a:noFill/>
            </p:spPr>
            <p:txBody>
              <a:bodyPr wrap="none" rtlCol="0">
                <a:spAutoFit/>
              </a:bodyPr>
              <a:lstStyle/>
              <a:p>
                <a:r>
                  <a:rPr kumimoji="1" lang="ja-JP" altLang="en-US" sz="700" dirty="0"/>
                  <a:t>図１、道のりの与え方と</a:t>
                </a:r>
                <a:endParaRPr kumimoji="1" lang="en-US" altLang="ja-JP" sz="700" dirty="0"/>
              </a:p>
              <a:p>
                <a:r>
                  <a:rPr lang="ja-JP" altLang="en-US" sz="700" dirty="0"/>
                  <a:t>　　　　</a:t>
                </a:r>
                <a:r>
                  <a:rPr kumimoji="1" lang="ja-JP" altLang="en-US" sz="700" dirty="0"/>
                  <a:t>たどり方の定義</a:t>
                </a:r>
                <a:endParaRPr kumimoji="1" lang="en-US" altLang="ja-JP" sz="700" dirty="0"/>
              </a:p>
            </p:txBody>
          </p:sp>
          <p:sp>
            <p:nvSpPr>
              <p:cNvPr id="992" name="テキスト ボックス 991"/>
              <p:cNvSpPr txBox="1"/>
              <p:nvPr/>
            </p:nvSpPr>
            <p:spPr>
              <a:xfrm>
                <a:off x="7569041" y="5196409"/>
                <a:ext cx="1518364" cy="307777"/>
              </a:xfrm>
              <a:prstGeom prst="rect">
                <a:avLst/>
              </a:prstGeom>
              <a:noFill/>
            </p:spPr>
            <p:txBody>
              <a:bodyPr wrap="none" rtlCol="0">
                <a:spAutoFit/>
              </a:bodyPr>
              <a:lstStyle/>
              <a:p>
                <a:r>
                  <a:rPr kumimoji="1" lang="ja-JP" altLang="en-US" sz="700" dirty="0"/>
                  <a:t>図２、ロボットから見た向きの定義と</a:t>
                </a:r>
                <a:endParaRPr kumimoji="1" lang="en-US" altLang="ja-JP" sz="700" dirty="0"/>
              </a:p>
              <a:p>
                <a:r>
                  <a:rPr lang="ja-JP" altLang="en-US" sz="700" dirty="0"/>
                  <a:t>　　　優先度の定義</a:t>
                </a:r>
                <a:endParaRPr kumimoji="1" lang="ja-JP" altLang="en-US" sz="700" dirty="0"/>
              </a:p>
            </p:txBody>
          </p:sp>
        </p:grpSp>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6720" y="8313148"/>
            <a:ext cx="2715185" cy="127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 name="直線コネクタ 44"/>
          <p:cNvCxnSpPr/>
          <p:nvPr/>
        </p:nvCxnSpPr>
        <p:spPr>
          <a:xfrm>
            <a:off x="5447471" y="594659"/>
            <a:ext cx="0" cy="5120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5447471" y="5715000"/>
            <a:ext cx="80800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5447523" y="5715000"/>
            <a:ext cx="0" cy="3886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H="1">
            <a:off x="0" y="5222130"/>
            <a:ext cx="54474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28" name="Picture 2" descr="D:\ものつくり大学ロゴ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8416" y="74113"/>
            <a:ext cx="2292246" cy="48159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1396692" y="5240229"/>
            <a:ext cx="2706190" cy="230832"/>
          </a:xfrm>
          <a:prstGeom prst="rect">
            <a:avLst/>
          </a:prstGeom>
          <a:noFill/>
        </p:spPr>
        <p:txBody>
          <a:bodyPr wrap="none" rtlCol="0">
            <a:spAutoFit/>
          </a:bodyPr>
          <a:lstStyle/>
          <a:p>
            <a:r>
              <a:rPr kumimoji="1" lang="ja-JP" altLang="en-US" sz="900" dirty="0"/>
              <a:t>ブロック並べを攻略するシステムの構造を記述した。</a:t>
            </a:r>
          </a:p>
        </p:txBody>
      </p:sp>
      <p:grpSp>
        <p:nvGrpSpPr>
          <p:cNvPr id="11" name="Group 4"/>
          <p:cNvGrpSpPr>
            <a:grpSpLocks noChangeAspect="1"/>
          </p:cNvGrpSpPr>
          <p:nvPr/>
        </p:nvGrpSpPr>
        <p:grpSpPr bwMode="auto">
          <a:xfrm>
            <a:off x="4038600" y="3544888"/>
            <a:ext cx="1296988" cy="1633537"/>
            <a:chOff x="2544" y="2233"/>
            <a:chExt cx="817" cy="1029"/>
          </a:xfrm>
        </p:grpSpPr>
        <p:sp>
          <p:nvSpPr>
            <p:cNvPr id="22" name="AutoShape 3"/>
            <p:cNvSpPr>
              <a:spLocks noChangeAspect="1" noChangeArrowheads="1" noTextEdit="1"/>
            </p:cNvSpPr>
            <p:nvPr/>
          </p:nvSpPr>
          <p:spPr bwMode="auto">
            <a:xfrm>
              <a:off x="2544" y="2233"/>
              <a:ext cx="817" cy="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Oval 5"/>
            <p:cNvSpPr>
              <a:spLocks noChangeArrowheads="1"/>
            </p:cNvSpPr>
            <p:nvPr/>
          </p:nvSpPr>
          <p:spPr bwMode="auto">
            <a:xfrm>
              <a:off x="2968" y="2263"/>
              <a:ext cx="71" cy="71"/>
            </a:xfrm>
            <a:prstGeom prst="ellipse">
              <a:avLst/>
            </a:prstGeom>
            <a:solidFill>
              <a:srgbClr val="000000"/>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 name="AutoShape 6"/>
            <p:cNvSpPr>
              <a:spLocks noChangeArrowheads="1"/>
            </p:cNvSpPr>
            <p:nvPr/>
          </p:nvSpPr>
          <p:spPr bwMode="auto">
            <a:xfrm>
              <a:off x="2763" y="2422"/>
              <a:ext cx="481" cy="81"/>
            </a:xfrm>
            <a:prstGeom prst="roundRect">
              <a:avLst>
                <a:gd name="adj" fmla="val 21741"/>
              </a:avLst>
            </a:prstGeom>
            <a:solidFill>
              <a:srgbClr val="FFFFCC"/>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 name="Rectangle 7"/>
            <p:cNvSpPr>
              <a:spLocks noChangeArrowheads="1"/>
            </p:cNvSpPr>
            <p:nvPr/>
          </p:nvSpPr>
          <p:spPr bwMode="auto">
            <a:xfrm>
              <a:off x="2813" y="2446"/>
              <a:ext cx="27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a:ln>
                    <a:noFill/>
                  </a:ln>
                  <a:solidFill>
                    <a:srgbClr val="000000"/>
                  </a:solidFill>
                  <a:effectLst/>
                  <a:latin typeface="ＭＳ ゴシック" pitchFamily="49" charset="-128"/>
                  <a:ea typeface="ＭＳ ゴシック" pitchFamily="49" charset="-128"/>
                  <a:cs typeface="ＭＳ Ｐゴシック" pitchFamily="50" charset="-128"/>
                </a:rPr>
                <a:t>ブロックを入手する</a:t>
              </a:r>
              <a:endParaRPr kumimoji="1" lang="ja-JP" altLang="ja-JP" sz="1800" b="0" i="0" u="none" strike="noStrike" cap="none" normalizeH="0" baseline="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46" name="AutoShape 8"/>
            <p:cNvSpPr>
              <a:spLocks noChangeArrowheads="1"/>
            </p:cNvSpPr>
            <p:nvPr/>
          </p:nvSpPr>
          <p:spPr bwMode="auto">
            <a:xfrm>
              <a:off x="2724" y="2591"/>
              <a:ext cx="559" cy="134"/>
            </a:xfrm>
            <a:prstGeom prst="roundRect">
              <a:avLst>
                <a:gd name="adj" fmla="val 15792"/>
              </a:avLst>
            </a:prstGeom>
            <a:solidFill>
              <a:srgbClr val="FFFFCC"/>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8" name="Rectangle 9"/>
            <p:cNvSpPr>
              <a:spLocks noChangeArrowheads="1"/>
            </p:cNvSpPr>
            <p:nvPr/>
          </p:nvSpPr>
          <p:spPr bwMode="auto">
            <a:xfrm>
              <a:off x="2770" y="2611"/>
              <a:ext cx="32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a:ln>
                    <a:noFill/>
                  </a:ln>
                  <a:solidFill>
                    <a:srgbClr val="000000"/>
                  </a:solidFill>
                  <a:effectLst/>
                  <a:latin typeface="ＭＳ ゴシック" pitchFamily="49" charset="-128"/>
                  <a:ea typeface="ＭＳ ゴシック" pitchFamily="49" charset="-128"/>
                  <a:cs typeface="ＭＳ Ｐゴシック" pitchFamily="50" charset="-128"/>
                </a:rPr>
                <a:t>ブロックの色を認識し、</a:t>
              </a:r>
              <a:endParaRPr kumimoji="1" lang="ja-JP" altLang="ja-JP" sz="1800" b="0" i="0" u="none" strike="noStrike" cap="none" normalizeH="0" baseline="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49" name="Rectangle 10"/>
            <p:cNvSpPr>
              <a:spLocks noChangeArrowheads="1"/>
            </p:cNvSpPr>
            <p:nvPr/>
          </p:nvSpPr>
          <p:spPr bwMode="auto">
            <a:xfrm>
              <a:off x="2770" y="2664"/>
              <a:ext cx="27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a:ln>
                    <a:noFill/>
                  </a:ln>
                  <a:solidFill>
                    <a:srgbClr val="000000"/>
                  </a:solidFill>
                  <a:effectLst/>
                  <a:latin typeface="ＭＳ ゴシック" pitchFamily="49" charset="-128"/>
                  <a:ea typeface="ＭＳ ゴシック" pitchFamily="49" charset="-128"/>
                  <a:cs typeface="ＭＳ Ｐゴシック" pitchFamily="50" charset="-128"/>
                </a:rPr>
                <a:t>配置状態を判定する</a:t>
              </a:r>
              <a:endParaRPr kumimoji="1" lang="ja-JP" altLang="ja-JP" sz="1800" b="0" i="0" u="none" strike="noStrike" cap="none" normalizeH="0" baseline="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0" name="Line 11"/>
            <p:cNvSpPr>
              <a:spLocks noChangeShapeType="1"/>
            </p:cNvSpPr>
            <p:nvPr/>
          </p:nvSpPr>
          <p:spPr bwMode="auto">
            <a:xfrm>
              <a:off x="3004" y="2503"/>
              <a:ext cx="0" cy="88"/>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Line 12"/>
            <p:cNvSpPr>
              <a:spLocks noChangeShapeType="1"/>
            </p:cNvSpPr>
            <p:nvPr/>
          </p:nvSpPr>
          <p:spPr bwMode="auto">
            <a:xfrm flipH="1" flipV="1">
              <a:off x="2983" y="2556"/>
              <a:ext cx="21" cy="3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Line 13"/>
            <p:cNvSpPr>
              <a:spLocks noChangeShapeType="1"/>
            </p:cNvSpPr>
            <p:nvPr/>
          </p:nvSpPr>
          <p:spPr bwMode="auto">
            <a:xfrm flipV="1">
              <a:off x="3004" y="2556"/>
              <a:ext cx="21" cy="3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7" name="AutoShape 14"/>
            <p:cNvSpPr>
              <a:spLocks noChangeArrowheads="1"/>
            </p:cNvSpPr>
            <p:nvPr/>
          </p:nvSpPr>
          <p:spPr bwMode="auto">
            <a:xfrm>
              <a:off x="2685" y="2817"/>
              <a:ext cx="637" cy="81"/>
            </a:xfrm>
            <a:prstGeom prst="roundRect">
              <a:avLst>
                <a:gd name="adj" fmla="val 21741"/>
              </a:avLst>
            </a:prstGeom>
            <a:solidFill>
              <a:srgbClr val="FFFFCC"/>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9" name="Rectangle 15"/>
            <p:cNvSpPr>
              <a:spLocks noChangeArrowheads="1"/>
            </p:cNvSpPr>
            <p:nvPr/>
          </p:nvSpPr>
          <p:spPr bwMode="auto">
            <a:xfrm>
              <a:off x="2728" y="2840"/>
              <a:ext cx="565"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dirty="0">
                  <a:ln>
                    <a:noFill/>
                  </a:ln>
                  <a:solidFill>
                    <a:srgbClr val="000000"/>
                  </a:solidFill>
                  <a:effectLst/>
                  <a:latin typeface="ＭＳ ゴシック" pitchFamily="49" charset="-128"/>
                  <a:ea typeface="ＭＳ ゴシック" pitchFamily="49" charset="-128"/>
                  <a:cs typeface="ＭＳ Ｐゴシック" pitchFamily="50" charset="-128"/>
                </a:rPr>
                <a:t>ブロックを</a:t>
              </a:r>
              <a:r>
                <a:rPr lang="ja-JP" altLang="en-US" sz="500" dirty="0">
                  <a:solidFill>
                    <a:srgbClr val="000000"/>
                  </a:solidFill>
                  <a:latin typeface="ＭＳ ゴシック" pitchFamily="49" charset="-128"/>
                  <a:ea typeface="ＭＳ ゴシック" pitchFamily="49" charset="-128"/>
                </a:rPr>
                <a:t>運搬地点</a:t>
              </a:r>
              <a:r>
                <a:rPr kumimoji="1" lang="ja-JP" altLang="ja-JP" sz="500" b="0" i="0" u="none" strike="noStrike" cap="none" normalizeH="0" baseline="0" dirty="0">
                  <a:ln>
                    <a:noFill/>
                  </a:ln>
                  <a:solidFill>
                    <a:srgbClr val="000000"/>
                  </a:solidFill>
                  <a:effectLst/>
                  <a:latin typeface="ＭＳ ゴシック" pitchFamily="49" charset="-128"/>
                  <a:ea typeface="ＭＳ ゴシック" pitchFamily="49" charset="-128"/>
                  <a:cs typeface="ＭＳ Ｐゴシック" pitchFamily="50" charset="-128"/>
                </a:rPr>
                <a:t>に運搬する</a:t>
              </a:r>
              <a:endParaRPr kumimoji="1" lang="ja-JP" altLang="ja-JP" sz="1800" b="0" i="0" u="none" strike="noStrike" cap="none" normalizeH="0" baseline="0" dirty="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62" name="Line 16"/>
            <p:cNvSpPr>
              <a:spLocks noChangeShapeType="1"/>
            </p:cNvSpPr>
            <p:nvPr/>
          </p:nvSpPr>
          <p:spPr bwMode="auto">
            <a:xfrm>
              <a:off x="3004" y="2334"/>
              <a:ext cx="0" cy="88"/>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3" name="Line 17"/>
            <p:cNvSpPr>
              <a:spLocks noChangeShapeType="1"/>
            </p:cNvSpPr>
            <p:nvPr/>
          </p:nvSpPr>
          <p:spPr bwMode="auto">
            <a:xfrm flipH="1" flipV="1">
              <a:off x="2983" y="2383"/>
              <a:ext cx="21" cy="39"/>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17" name="Line 18"/>
            <p:cNvSpPr>
              <a:spLocks noChangeShapeType="1"/>
            </p:cNvSpPr>
            <p:nvPr/>
          </p:nvSpPr>
          <p:spPr bwMode="auto">
            <a:xfrm flipV="1">
              <a:off x="3004" y="2383"/>
              <a:ext cx="21" cy="39"/>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19" name="Line 19"/>
            <p:cNvSpPr>
              <a:spLocks noChangeShapeType="1"/>
            </p:cNvSpPr>
            <p:nvPr/>
          </p:nvSpPr>
          <p:spPr bwMode="auto">
            <a:xfrm>
              <a:off x="3004" y="2725"/>
              <a:ext cx="0" cy="92"/>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0" name="Line 20"/>
            <p:cNvSpPr>
              <a:spLocks noChangeShapeType="1"/>
            </p:cNvSpPr>
            <p:nvPr/>
          </p:nvSpPr>
          <p:spPr bwMode="auto">
            <a:xfrm flipH="1" flipV="1">
              <a:off x="2983" y="2781"/>
              <a:ext cx="21" cy="36"/>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1" name="Line 21"/>
            <p:cNvSpPr>
              <a:spLocks noChangeShapeType="1"/>
            </p:cNvSpPr>
            <p:nvPr/>
          </p:nvSpPr>
          <p:spPr bwMode="auto">
            <a:xfrm flipV="1">
              <a:off x="3004" y="2781"/>
              <a:ext cx="21" cy="36"/>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2" name="Freeform 22"/>
            <p:cNvSpPr>
              <a:spLocks/>
            </p:cNvSpPr>
            <p:nvPr/>
          </p:nvSpPr>
          <p:spPr bwMode="auto">
            <a:xfrm>
              <a:off x="2951" y="2986"/>
              <a:ext cx="106" cy="70"/>
            </a:xfrm>
            <a:custGeom>
              <a:avLst/>
              <a:gdLst>
                <a:gd name="T0" fmla="*/ 0 w 106"/>
                <a:gd name="T1" fmla="*/ 35 h 70"/>
                <a:gd name="T2" fmla="*/ 53 w 106"/>
                <a:gd name="T3" fmla="*/ 0 h 70"/>
                <a:gd name="T4" fmla="*/ 106 w 106"/>
                <a:gd name="T5" fmla="*/ 35 h 70"/>
                <a:gd name="T6" fmla="*/ 53 w 106"/>
                <a:gd name="T7" fmla="*/ 70 h 70"/>
                <a:gd name="T8" fmla="*/ 0 w 106"/>
                <a:gd name="T9" fmla="*/ 35 h 70"/>
              </a:gdLst>
              <a:ahLst/>
              <a:cxnLst>
                <a:cxn ang="0">
                  <a:pos x="T0" y="T1"/>
                </a:cxn>
                <a:cxn ang="0">
                  <a:pos x="T2" y="T3"/>
                </a:cxn>
                <a:cxn ang="0">
                  <a:pos x="T4" y="T5"/>
                </a:cxn>
                <a:cxn ang="0">
                  <a:pos x="T6" y="T7"/>
                </a:cxn>
                <a:cxn ang="0">
                  <a:pos x="T8" y="T9"/>
                </a:cxn>
              </a:cxnLst>
              <a:rect l="0" t="0" r="r" b="b"/>
              <a:pathLst>
                <a:path w="106" h="70">
                  <a:moveTo>
                    <a:pt x="0" y="35"/>
                  </a:moveTo>
                  <a:lnTo>
                    <a:pt x="53" y="0"/>
                  </a:lnTo>
                  <a:lnTo>
                    <a:pt x="106" y="35"/>
                  </a:lnTo>
                  <a:lnTo>
                    <a:pt x="53" y="70"/>
                  </a:lnTo>
                  <a:lnTo>
                    <a:pt x="0" y="35"/>
                  </a:lnTo>
                  <a:close/>
                </a:path>
              </a:pathLst>
            </a:custGeom>
            <a:solidFill>
              <a:srgbClr val="FFFFCC"/>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23" name="Line 23"/>
            <p:cNvSpPr>
              <a:spLocks noChangeShapeType="1"/>
            </p:cNvSpPr>
            <p:nvPr/>
          </p:nvSpPr>
          <p:spPr bwMode="auto">
            <a:xfrm>
              <a:off x="3004" y="2898"/>
              <a:ext cx="0" cy="88"/>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4" name="Line 24"/>
            <p:cNvSpPr>
              <a:spLocks noChangeShapeType="1"/>
            </p:cNvSpPr>
            <p:nvPr/>
          </p:nvSpPr>
          <p:spPr bwMode="auto">
            <a:xfrm flipH="1" flipV="1">
              <a:off x="2983" y="2950"/>
              <a:ext cx="21" cy="36"/>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5" name="Line 25"/>
            <p:cNvSpPr>
              <a:spLocks noChangeShapeType="1"/>
            </p:cNvSpPr>
            <p:nvPr/>
          </p:nvSpPr>
          <p:spPr bwMode="auto">
            <a:xfrm flipV="1">
              <a:off x="3004" y="2950"/>
              <a:ext cx="21" cy="36"/>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6" name="Oval 26"/>
            <p:cNvSpPr>
              <a:spLocks noChangeArrowheads="1"/>
            </p:cNvSpPr>
            <p:nvPr/>
          </p:nvSpPr>
          <p:spPr bwMode="auto">
            <a:xfrm>
              <a:off x="2968" y="3144"/>
              <a:ext cx="71" cy="71"/>
            </a:xfrm>
            <a:prstGeom prst="ellipse">
              <a:avLst/>
            </a:prstGeom>
            <a:solidFill>
              <a:srgbClr val="FFFFFF"/>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27" name="Oval 27"/>
            <p:cNvSpPr>
              <a:spLocks noChangeArrowheads="1"/>
            </p:cNvSpPr>
            <p:nvPr/>
          </p:nvSpPr>
          <p:spPr bwMode="auto">
            <a:xfrm>
              <a:off x="2979" y="3158"/>
              <a:ext cx="50" cy="46"/>
            </a:xfrm>
            <a:prstGeom prst="ellipse">
              <a:avLst/>
            </a:prstGeom>
            <a:solidFill>
              <a:srgbClr val="000000"/>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28" name="Line 28"/>
            <p:cNvSpPr>
              <a:spLocks noChangeShapeType="1"/>
            </p:cNvSpPr>
            <p:nvPr/>
          </p:nvSpPr>
          <p:spPr bwMode="auto">
            <a:xfrm>
              <a:off x="3004" y="3056"/>
              <a:ext cx="0" cy="88"/>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9" name="Line 29"/>
            <p:cNvSpPr>
              <a:spLocks noChangeShapeType="1"/>
            </p:cNvSpPr>
            <p:nvPr/>
          </p:nvSpPr>
          <p:spPr bwMode="auto">
            <a:xfrm flipH="1" flipV="1">
              <a:off x="2983" y="3109"/>
              <a:ext cx="21" cy="3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0" name="Line 30"/>
            <p:cNvSpPr>
              <a:spLocks noChangeShapeType="1"/>
            </p:cNvSpPr>
            <p:nvPr/>
          </p:nvSpPr>
          <p:spPr bwMode="auto">
            <a:xfrm flipV="1">
              <a:off x="3004" y="3109"/>
              <a:ext cx="21" cy="3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1" name="Rectangle 31"/>
            <p:cNvSpPr>
              <a:spLocks noChangeArrowheads="1"/>
            </p:cNvSpPr>
            <p:nvPr/>
          </p:nvSpPr>
          <p:spPr bwMode="auto">
            <a:xfrm>
              <a:off x="3043" y="3052"/>
              <a:ext cx="3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32" name="Rectangle 32"/>
            <p:cNvSpPr>
              <a:spLocks noChangeArrowheads="1"/>
            </p:cNvSpPr>
            <p:nvPr/>
          </p:nvSpPr>
          <p:spPr bwMode="auto">
            <a:xfrm>
              <a:off x="3053" y="3055"/>
              <a:ext cx="123"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a:ln>
                    <a:noFill/>
                  </a:ln>
                  <a:solidFill>
                    <a:srgbClr val="000000"/>
                  </a:solidFill>
                  <a:effectLst/>
                  <a:latin typeface="ＭＳ ゴシック" pitchFamily="49" charset="-128"/>
                  <a:ea typeface="ＭＳ ゴシック" pitchFamily="49" charset="-128"/>
                  <a:cs typeface="ＭＳ Ｐゴシック" pitchFamily="50" charset="-128"/>
                </a:rPr>
                <a:t>全て並べ</a:t>
              </a:r>
              <a:endParaRPr kumimoji="1" lang="ja-JP" altLang="ja-JP" sz="1800" b="0" i="0" u="none" strike="noStrike" cap="none" normalizeH="0" baseline="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33" name="Rectangle 33"/>
            <p:cNvSpPr>
              <a:spLocks noChangeArrowheads="1"/>
            </p:cNvSpPr>
            <p:nvPr/>
          </p:nvSpPr>
          <p:spPr bwMode="auto">
            <a:xfrm>
              <a:off x="3043" y="3108"/>
              <a:ext cx="123"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a:ln>
                    <a:noFill/>
                  </a:ln>
                  <a:solidFill>
                    <a:srgbClr val="000000"/>
                  </a:solidFill>
                  <a:effectLst/>
                  <a:latin typeface="ＭＳ ゴシック" pitchFamily="49" charset="-128"/>
                  <a:ea typeface="ＭＳ ゴシック" pitchFamily="49" charset="-128"/>
                  <a:cs typeface="ＭＳ Ｐゴシック" pitchFamily="50" charset="-128"/>
                </a:rPr>
                <a:t>終わった</a:t>
              </a:r>
              <a:endParaRPr kumimoji="1" lang="ja-JP" altLang="ja-JP" sz="1800" b="0" i="0" u="none" strike="noStrike" cap="none" normalizeH="0" baseline="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34" name="Rectangle 34"/>
            <p:cNvSpPr>
              <a:spLocks noChangeArrowheads="1"/>
            </p:cNvSpPr>
            <p:nvPr/>
          </p:nvSpPr>
          <p:spPr bwMode="auto">
            <a:xfrm>
              <a:off x="3212" y="3105"/>
              <a:ext cx="3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35" name="Line 35"/>
            <p:cNvSpPr>
              <a:spLocks noChangeShapeType="1"/>
            </p:cNvSpPr>
            <p:nvPr/>
          </p:nvSpPr>
          <p:spPr bwMode="auto">
            <a:xfrm flipH="1">
              <a:off x="2590" y="3021"/>
              <a:ext cx="361"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6" name="Line 36"/>
            <p:cNvSpPr>
              <a:spLocks noChangeShapeType="1"/>
            </p:cNvSpPr>
            <p:nvPr/>
          </p:nvSpPr>
          <p:spPr bwMode="auto">
            <a:xfrm flipV="1">
              <a:off x="2590" y="2461"/>
              <a:ext cx="0" cy="56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7" name="Line 37"/>
            <p:cNvSpPr>
              <a:spLocks noChangeShapeType="1"/>
            </p:cNvSpPr>
            <p:nvPr/>
          </p:nvSpPr>
          <p:spPr bwMode="auto">
            <a:xfrm>
              <a:off x="2590" y="2461"/>
              <a:ext cx="173"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8" name="Line 38"/>
            <p:cNvSpPr>
              <a:spLocks noChangeShapeType="1"/>
            </p:cNvSpPr>
            <p:nvPr/>
          </p:nvSpPr>
          <p:spPr bwMode="auto">
            <a:xfrm flipH="1">
              <a:off x="2728" y="2461"/>
              <a:ext cx="35" cy="21"/>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9" name="Line 39"/>
            <p:cNvSpPr>
              <a:spLocks noChangeShapeType="1"/>
            </p:cNvSpPr>
            <p:nvPr/>
          </p:nvSpPr>
          <p:spPr bwMode="auto">
            <a:xfrm flipH="1" flipV="1">
              <a:off x="2728" y="2440"/>
              <a:ext cx="35" cy="21"/>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4" name="Rectangle 40"/>
            <p:cNvSpPr>
              <a:spLocks noChangeArrowheads="1"/>
            </p:cNvSpPr>
            <p:nvPr/>
          </p:nvSpPr>
          <p:spPr bwMode="auto">
            <a:xfrm>
              <a:off x="2579" y="3038"/>
              <a:ext cx="3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65" name="Rectangle 41"/>
            <p:cNvSpPr>
              <a:spLocks noChangeArrowheads="1"/>
            </p:cNvSpPr>
            <p:nvPr/>
          </p:nvSpPr>
          <p:spPr bwMode="auto">
            <a:xfrm>
              <a:off x="2590" y="3041"/>
              <a:ext cx="173"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a:ln>
                    <a:noFill/>
                  </a:ln>
                  <a:solidFill>
                    <a:srgbClr val="000000"/>
                  </a:solidFill>
                  <a:effectLst/>
                  <a:latin typeface="ＭＳ ゴシック" pitchFamily="49" charset="-128"/>
                  <a:ea typeface="ＭＳ ゴシック" pitchFamily="49" charset="-128"/>
                  <a:cs typeface="ＭＳ Ｐゴシック" pitchFamily="50" charset="-128"/>
                </a:rPr>
                <a:t>全てを並べ</a:t>
              </a:r>
              <a:endParaRPr kumimoji="1" lang="ja-JP" altLang="ja-JP" sz="1800" b="0" i="0" u="none" strike="noStrike" cap="none" normalizeH="0" baseline="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66" name="Rectangle 42"/>
            <p:cNvSpPr>
              <a:spLocks noChangeArrowheads="1"/>
            </p:cNvSpPr>
            <p:nvPr/>
          </p:nvSpPr>
          <p:spPr bwMode="auto">
            <a:xfrm>
              <a:off x="2579" y="3094"/>
              <a:ext cx="22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a:ln>
                    <a:noFill/>
                  </a:ln>
                  <a:solidFill>
                    <a:srgbClr val="000000"/>
                  </a:solidFill>
                  <a:effectLst/>
                  <a:latin typeface="ＭＳ ゴシック" pitchFamily="49" charset="-128"/>
                  <a:ea typeface="ＭＳ ゴシック" pitchFamily="49" charset="-128"/>
                  <a:cs typeface="ＭＳ Ｐゴシック" pitchFamily="50" charset="-128"/>
                </a:rPr>
                <a:t>終わっていない</a:t>
              </a:r>
              <a:endParaRPr kumimoji="1" lang="ja-JP" altLang="ja-JP" sz="1800" b="0" i="0" u="none" strike="noStrike" cap="none" normalizeH="0" baseline="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67" name="Rectangle 43"/>
            <p:cNvSpPr>
              <a:spLocks noChangeArrowheads="1"/>
            </p:cNvSpPr>
            <p:nvPr/>
          </p:nvSpPr>
          <p:spPr bwMode="auto">
            <a:xfrm>
              <a:off x="2876" y="3091"/>
              <a:ext cx="3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a:ln>
                  <a:noFill/>
                </a:ln>
                <a:solidFill>
                  <a:schemeClr val="tx1"/>
                </a:solidFill>
                <a:effectLst/>
                <a:latin typeface="Arial" pitchFamily="34" charset="0"/>
                <a:ea typeface="ＭＳ Ｐゴシック" pitchFamily="50" charset="-128"/>
                <a:cs typeface="ＭＳ Ｐゴシック" pitchFamily="50" charset="-128"/>
              </a:endParaRPr>
            </a:p>
          </p:txBody>
        </p:sp>
      </p:grpSp>
      <p:pic>
        <p:nvPicPr>
          <p:cNvPr id="70"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7626" y="1267294"/>
            <a:ext cx="2058987" cy="222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4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37951" y="6073373"/>
            <a:ext cx="2772059" cy="228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49854" y="5777423"/>
            <a:ext cx="2375265" cy="1057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4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49854" y="6813990"/>
            <a:ext cx="2614136" cy="277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5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961113" y="5761563"/>
            <a:ext cx="2039376" cy="108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5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962333" y="6818037"/>
            <a:ext cx="2496096" cy="2767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8" y="5841060"/>
            <a:ext cx="5425027" cy="3320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33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 name="円/楕円 1570"/>
          <p:cNvSpPr/>
          <p:nvPr/>
        </p:nvSpPr>
        <p:spPr>
          <a:xfrm rot="19320000">
            <a:off x="8568339" y="666678"/>
            <a:ext cx="319062" cy="343241"/>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514" name="対角する 2 つの角を切り取った四角形 117"/>
          <p:cNvSpPr/>
          <p:nvPr/>
        </p:nvSpPr>
        <p:spPr>
          <a:xfrm>
            <a:off x="5520" y="605617"/>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走行距離検知</a:t>
            </a:r>
          </a:p>
        </p:txBody>
      </p:sp>
      <p:sp>
        <p:nvSpPr>
          <p:cNvPr id="8" name="正方形/長方形 7"/>
          <p:cNvSpPr/>
          <p:nvPr/>
        </p:nvSpPr>
        <p:spPr>
          <a:xfrm>
            <a:off x="5520" y="802076"/>
            <a:ext cx="3169251" cy="954107"/>
          </a:xfrm>
          <a:prstGeom prst="rect">
            <a:avLst/>
          </a:prstGeom>
        </p:spPr>
        <p:txBody>
          <a:bodyPr wrap="square" lIns="36000" rIns="0">
            <a:spAutoFit/>
          </a:bodyPr>
          <a:lstStyle/>
          <a:p>
            <a:pPr marL="72000" indent="-457200"/>
            <a:r>
              <a:rPr lang="ja-JP" altLang="en-US" sz="800" b="1" dirty="0">
                <a:solidFill>
                  <a:srgbClr val="00B050"/>
                </a:solidFill>
              </a:rPr>
              <a:t>目的　</a:t>
            </a:r>
            <a:r>
              <a:rPr lang="ja-JP" altLang="en-US" sz="800" dirty="0"/>
              <a:t>走行した距離を検知する。</a:t>
            </a:r>
            <a:endParaRPr lang="en-US" altLang="ja-JP" sz="800" dirty="0"/>
          </a:p>
          <a:p>
            <a:pPr marL="72000" indent="-457200"/>
            <a:r>
              <a:rPr lang="ja-JP" altLang="en-US" sz="800" b="1" dirty="0">
                <a:solidFill>
                  <a:srgbClr val="C00000"/>
                </a:solidFill>
              </a:rPr>
              <a:t>実現方法</a:t>
            </a:r>
            <a:endParaRPr lang="en-US" altLang="ja-JP" sz="800" b="1" dirty="0">
              <a:solidFill>
                <a:srgbClr val="C00000"/>
              </a:solidFill>
            </a:endParaRPr>
          </a:p>
          <a:p>
            <a:pPr marL="72000" indent="-457200"/>
            <a:r>
              <a:rPr lang="ja-JP" altLang="en-US" sz="800" b="1" dirty="0">
                <a:solidFill>
                  <a:srgbClr val="C00000"/>
                </a:solidFill>
              </a:rPr>
              <a:t>　</a:t>
            </a:r>
            <a:r>
              <a:rPr lang="ja-JP" altLang="en-US" sz="800" dirty="0"/>
              <a:t>左右車輪の回転数の平均値を距離とし、走行した距離を検知する。</a:t>
            </a:r>
            <a:endParaRPr lang="en-US" altLang="ja-JP" sz="800" dirty="0"/>
          </a:p>
          <a:p>
            <a:pPr marL="72000" indent="-457200"/>
            <a:r>
              <a:rPr lang="ja-JP" altLang="en-US" sz="800" b="1" dirty="0">
                <a:solidFill>
                  <a:srgbClr val="00B0F0"/>
                </a:solidFill>
              </a:rPr>
              <a:t>検証</a:t>
            </a:r>
            <a:r>
              <a:rPr lang="ja-JP" altLang="en-US" sz="800" dirty="0"/>
              <a:t>　速度を変えて走行させ、</a:t>
            </a:r>
            <a:r>
              <a:rPr lang="en-US" altLang="ja-JP" sz="800" dirty="0"/>
              <a:t>10cm</a:t>
            </a:r>
            <a:r>
              <a:rPr lang="ja-JP" altLang="en-US" sz="800" dirty="0"/>
              <a:t>を検知したところで停止させた。惰性により行きすぎた分の停止位置まで距離を調べた。</a:t>
            </a:r>
            <a:endParaRPr lang="en-US" altLang="ja-JP" sz="800" dirty="0"/>
          </a:p>
          <a:p>
            <a:pPr marL="72000" indent="-457200"/>
            <a:r>
              <a:rPr lang="ja-JP" altLang="en-US" sz="800" b="1" dirty="0">
                <a:solidFill>
                  <a:srgbClr val="000000"/>
                </a:solidFill>
              </a:rPr>
              <a:t>結果　速度</a:t>
            </a:r>
            <a:r>
              <a:rPr lang="en-US" altLang="ja-JP" sz="800" b="1" dirty="0">
                <a:solidFill>
                  <a:srgbClr val="000000"/>
                </a:solidFill>
              </a:rPr>
              <a:t>20</a:t>
            </a:r>
            <a:r>
              <a:rPr lang="ja-JP" altLang="en-US" sz="800" b="1" dirty="0">
                <a:solidFill>
                  <a:srgbClr val="000000"/>
                </a:solidFill>
              </a:rPr>
              <a:t>：</a:t>
            </a:r>
            <a:r>
              <a:rPr lang="en-US" altLang="ja-JP" sz="800" b="1" dirty="0">
                <a:solidFill>
                  <a:srgbClr val="000000"/>
                </a:solidFill>
              </a:rPr>
              <a:t>5.6mm±2mm</a:t>
            </a:r>
            <a:r>
              <a:rPr lang="ja-JP" altLang="en-US" sz="800" b="1" dirty="0">
                <a:solidFill>
                  <a:srgbClr val="000000"/>
                </a:solidFill>
              </a:rPr>
              <a:t>　　　速度</a:t>
            </a:r>
            <a:r>
              <a:rPr lang="en-US" altLang="ja-JP" sz="800" b="1" dirty="0">
                <a:solidFill>
                  <a:srgbClr val="000000"/>
                </a:solidFill>
              </a:rPr>
              <a:t>50</a:t>
            </a:r>
            <a:r>
              <a:rPr lang="ja-JP" altLang="en-US" sz="800" b="1" dirty="0">
                <a:solidFill>
                  <a:srgbClr val="000000"/>
                </a:solidFill>
              </a:rPr>
              <a:t>：</a:t>
            </a:r>
            <a:r>
              <a:rPr lang="en-US" altLang="ja-JP" sz="800" b="1" dirty="0">
                <a:solidFill>
                  <a:srgbClr val="000000"/>
                </a:solidFill>
              </a:rPr>
              <a:t>30mm±</a:t>
            </a:r>
            <a:r>
              <a:rPr lang="ja-JP" altLang="en-US" sz="800" b="1" dirty="0">
                <a:solidFill>
                  <a:srgbClr val="000000"/>
                </a:solidFill>
              </a:rPr>
              <a:t>９</a:t>
            </a:r>
            <a:r>
              <a:rPr lang="en-US" altLang="ja-JP" sz="800" b="1" dirty="0">
                <a:solidFill>
                  <a:srgbClr val="000000"/>
                </a:solidFill>
              </a:rPr>
              <a:t>mm</a:t>
            </a:r>
          </a:p>
          <a:p>
            <a:pPr marL="72000" indent="-457200"/>
            <a:r>
              <a:rPr lang="ja-JP" altLang="en-US" sz="800" b="1" dirty="0">
                <a:solidFill>
                  <a:srgbClr val="000000"/>
                </a:solidFill>
              </a:rPr>
              <a:t>　　　　速度</a:t>
            </a:r>
            <a:r>
              <a:rPr lang="en-US" altLang="ja-JP" sz="800" b="1" dirty="0">
                <a:solidFill>
                  <a:srgbClr val="000000"/>
                </a:solidFill>
              </a:rPr>
              <a:t>80</a:t>
            </a:r>
            <a:r>
              <a:rPr lang="ja-JP" altLang="en-US" sz="800" b="1" dirty="0">
                <a:solidFill>
                  <a:srgbClr val="000000"/>
                </a:solidFill>
              </a:rPr>
              <a:t>：</a:t>
            </a:r>
            <a:r>
              <a:rPr lang="en-US" altLang="ja-JP" sz="800" b="1" dirty="0">
                <a:solidFill>
                  <a:srgbClr val="000000"/>
                </a:solidFill>
              </a:rPr>
              <a:t>37mm±7mm</a:t>
            </a:r>
            <a:r>
              <a:rPr lang="ja-JP" altLang="en-US" sz="800" b="1" dirty="0">
                <a:solidFill>
                  <a:srgbClr val="000000"/>
                </a:solidFill>
              </a:rPr>
              <a:t>　　　　</a:t>
            </a:r>
            <a:r>
              <a:rPr lang="ja-JP" altLang="en-US" sz="800" dirty="0">
                <a:solidFill>
                  <a:srgbClr val="000000"/>
                </a:solidFill>
              </a:rPr>
              <a:t>　　</a:t>
            </a:r>
            <a:endParaRPr lang="en-US" altLang="ja-JP" sz="800" dirty="0">
              <a:solidFill>
                <a:srgbClr val="000000"/>
              </a:solidFill>
            </a:endParaRPr>
          </a:p>
        </p:txBody>
      </p:sp>
      <p:sp>
        <p:nvSpPr>
          <p:cNvPr id="2102" name="対角する 2 つの角を切り取った四角形 117"/>
          <p:cNvSpPr/>
          <p:nvPr/>
        </p:nvSpPr>
        <p:spPr>
          <a:xfrm>
            <a:off x="5520" y="1764124"/>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ライン検知</a:t>
            </a:r>
          </a:p>
        </p:txBody>
      </p:sp>
      <p:sp>
        <p:nvSpPr>
          <p:cNvPr id="9" name="正方形/長方形 8"/>
          <p:cNvSpPr/>
          <p:nvPr/>
        </p:nvSpPr>
        <p:spPr>
          <a:xfrm>
            <a:off x="5520" y="1967473"/>
            <a:ext cx="3140675" cy="707886"/>
          </a:xfrm>
          <a:prstGeom prst="rect">
            <a:avLst/>
          </a:prstGeom>
        </p:spPr>
        <p:txBody>
          <a:bodyPr wrap="square" lIns="36000" rIns="0">
            <a:spAutoFit/>
          </a:bodyPr>
          <a:lstStyle/>
          <a:p>
            <a:r>
              <a:rPr lang="ja-JP" altLang="en-US" sz="800" b="1" dirty="0">
                <a:solidFill>
                  <a:srgbClr val="00B050"/>
                </a:solidFill>
              </a:rPr>
              <a:t>目的　</a:t>
            </a:r>
            <a:r>
              <a:rPr lang="ja-JP" altLang="en-US" sz="800" dirty="0"/>
              <a:t>ラインを検知する。</a:t>
            </a:r>
            <a:endParaRPr lang="en-US" altLang="ja-JP" sz="800" dirty="0"/>
          </a:p>
          <a:p>
            <a:r>
              <a:rPr lang="ja-JP" altLang="en-US" sz="800" b="1" dirty="0">
                <a:solidFill>
                  <a:srgbClr val="C00000"/>
                </a:solidFill>
              </a:rPr>
              <a:t>実現方法</a:t>
            </a:r>
            <a:endParaRPr lang="en-US" altLang="ja-JP" sz="800" b="1" dirty="0">
              <a:solidFill>
                <a:srgbClr val="C00000"/>
              </a:solidFill>
            </a:endParaRPr>
          </a:p>
          <a:p>
            <a:r>
              <a:rPr lang="ja-JP" altLang="en-US" sz="800" b="1" dirty="0"/>
              <a:t>　</a:t>
            </a:r>
            <a:r>
              <a:rPr lang="ja-JP" altLang="en-US" sz="800" dirty="0"/>
              <a:t>輝度を取得し、値が設定値以下のときラインと判断し、検知する。</a:t>
            </a:r>
            <a:endParaRPr lang="en-US" altLang="ja-JP" sz="800" dirty="0">
              <a:solidFill>
                <a:srgbClr val="00B0F0"/>
              </a:solidFill>
            </a:endParaRPr>
          </a:p>
          <a:p>
            <a:r>
              <a:rPr lang="ja-JP" altLang="en-US" sz="800" b="1" dirty="0">
                <a:solidFill>
                  <a:srgbClr val="00B0F0"/>
                </a:solidFill>
              </a:rPr>
              <a:t>検証　</a:t>
            </a:r>
            <a:r>
              <a:rPr lang="ja-JP" altLang="en-US" sz="800" dirty="0">
                <a:latin typeface="+mn-ea"/>
              </a:rPr>
              <a:t>ラインに向い速度</a:t>
            </a:r>
            <a:r>
              <a:rPr lang="en-US" altLang="ja-JP" sz="800" dirty="0">
                <a:latin typeface="+mn-ea"/>
              </a:rPr>
              <a:t>100</a:t>
            </a:r>
            <a:r>
              <a:rPr lang="ja-JP" altLang="en-US" sz="800" dirty="0"/>
              <a:t>で走行しラインを検知した割合をしらべた。</a:t>
            </a:r>
            <a:endParaRPr lang="en-US" altLang="ja-JP" sz="800" dirty="0"/>
          </a:p>
          <a:p>
            <a:r>
              <a:rPr lang="ja-JP" altLang="en-US" sz="800" b="1" dirty="0">
                <a:solidFill>
                  <a:srgbClr val="000000"/>
                </a:solidFill>
              </a:rPr>
              <a:t>結果　</a:t>
            </a:r>
            <a:r>
              <a:rPr lang="ja-JP" altLang="en-US" sz="800" b="1" dirty="0"/>
              <a:t>　１００％検出　</a:t>
            </a:r>
            <a:r>
              <a:rPr lang="ja-JP" altLang="en-US" sz="800" b="1" dirty="0">
                <a:solidFill>
                  <a:srgbClr val="000000"/>
                </a:solidFill>
              </a:rPr>
              <a:t>（</a:t>
            </a:r>
            <a:r>
              <a:rPr lang="en-US" altLang="ja-JP" sz="800" b="1" dirty="0"/>
              <a:t>10</a:t>
            </a:r>
            <a:r>
              <a:rPr lang="ja-JP" altLang="en-US" sz="800" b="1" dirty="0"/>
              <a:t>回検出</a:t>
            </a:r>
            <a:r>
              <a:rPr lang="en-US" altLang="ja-JP" sz="800" b="1" dirty="0"/>
              <a:t>/10</a:t>
            </a:r>
            <a:r>
              <a:rPr lang="ja-JP" altLang="en-US" sz="800" b="1" dirty="0"/>
              <a:t>回）</a:t>
            </a:r>
          </a:p>
        </p:txBody>
      </p:sp>
      <p:sp>
        <p:nvSpPr>
          <p:cNvPr id="2159" name="対角する 2 つの角を切り取った四角形 117"/>
          <p:cNvSpPr/>
          <p:nvPr/>
        </p:nvSpPr>
        <p:spPr>
          <a:xfrm>
            <a:off x="5461" y="2700073"/>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方向検知</a:t>
            </a:r>
          </a:p>
        </p:txBody>
      </p:sp>
      <p:sp>
        <p:nvSpPr>
          <p:cNvPr id="10" name="正方形/長方形 9"/>
          <p:cNvSpPr/>
          <p:nvPr/>
        </p:nvSpPr>
        <p:spPr>
          <a:xfrm>
            <a:off x="5520" y="2905304"/>
            <a:ext cx="3140675" cy="954107"/>
          </a:xfrm>
          <a:prstGeom prst="rect">
            <a:avLst/>
          </a:prstGeom>
        </p:spPr>
        <p:txBody>
          <a:bodyPr wrap="square" lIns="36000" rIns="0">
            <a:spAutoFit/>
          </a:bodyPr>
          <a:lstStyle/>
          <a:p>
            <a:r>
              <a:rPr lang="ja-JP" altLang="en-US" sz="800" b="1" dirty="0">
                <a:solidFill>
                  <a:srgbClr val="00B050"/>
                </a:solidFill>
              </a:rPr>
              <a:t>目的</a:t>
            </a:r>
            <a:r>
              <a:rPr lang="ja-JP" altLang="en-US" sz="800" dirty="0">
                <a:latin typeface="+mn-ea"/>
              </a:rPr>
              <a:t>　旋回角度を検出する。</a:t>
            </a:r>
            <a:endParaRPr lang="en-US" altLang="ja-JP" sz="800" dirty="0">
              <a:latin typeface="+mn-ea"/>
            </a:endParaRPr>
          </a:p>
          <a:p>
            <a:r>
              <a:rPr lang="ja-JP" altLang="en-US" sz="800" b="1" dirty="0">
                <a:solidFill>
                  <a:srgbClr val="C00000"/>
                </a:solidFill>
              </a:rPr>
              <a:t>実現方法</a:t>
            </a:r>
            <a:endParaRPr lang="en-US" altLang="ja-JP" sz="800" b="1" dirty="0">
              <a:solidFill>
                <a:srgbClr val="C00000"/>
              </a:solidFill>
            </a:endParaRPr>
          </a:p>
          <a:p>
            <a:r>
              <a:rPr lang="ja-JP" altLang="en-US" sz="800" dirty="0"/>
              <a:t>　左右車輪の回転数の差で機体の方向を検知する。</a:t>
            </a:r>
            <a:endParaRPr lang="en-US" altLang="ja-JP" sz="800" dirty="0"/>
          </a:p>
          <a:p>
            <a:pPr marL="72000" indent="-457200"/>
            <a:r>
              <a:rPr lang="ja-JP" altLang="en-US" sz="800" b="1" dirty="0">
                <a:solidFill>
                  <a:srgbClr val="00B0F0"/>
                </a:solidFill>
              </a:rPr>
              <a:t>検証　</a:t>
            </a:r>
            <a:r>
              <a:rPr lang="ja-JP" altLang="en-US" sz="800" dirty="0"/>
              <a:t>速度を変えて１８０度旋回を検知したところで停止させてた。惰性により行き過ぎた角度を調べた。</a:t>
            </a:r>
            <a:endParaRPr lang="en-US" altLang="ja-JP" sz="800" dirty="0"/>
          </a:p>
          <a:p>
            <a:r>
              <a:rPr lang="ja-JP" altLang="en-US" sz="800" b="1" dirty="0"/>
              <a:t>結果　</a:t>
            </a:r>
            <a:r>
              <a:rPr lang="ja-JP" altLang="en-US" sz="800" b="1" dirty="0">
                <a:latin typeface="+mn-ea"/>
              </a:rPr>
              <a:t>速度</a:t>
            </a:r>
            <a:r>
              <a:rPr lang="en-US" altLang="ja-JP" sz="800" b="1" dirty="0">
                <a:latin typeface="+mn-ea"/>
              </a:rPr>
              <a:t>10</a:t>
            </a:r>
            <a:r>
              <a:rPr lang="ja-JP" altLang="en-US" sz="800" b="1" dirty="0">
                <a:latin typeface="+mn-ea"/>
              </a:rPr>
              <a:t>：　</a:t>
            </a:r>
            <a:r>
              <a:rPr lang="en-US" altLang="ja-JP" sz="800" b="1" dirty="0">
                <a:latin typeface="+mn-ea"/>
              </a:rPr>
              <a:t>0°</a:t>
            </a:r>
            <a:r>
              <a:rPr lang="ja-JP" altLang="en-US" sz="800" b="1" dirty="0">
                <a:latin typeface="+mn-ea"/>
              </a:rPr>
              <a:t>　　　　速度</a:t>
            </a:r>
            <a:r>
              <a:rPr lang="en-US" altLang="ja-JP" sz="800" b="1" dirty="0">
                <a:latin typeface="+mn-ea"/>
              </a:rPr>
              <a:t>20</a:t>
            </a:r>
            <a:r>
              <a:rPr lang="ja-JP" altLang="en-US" sz="800" b="1" dirty="0">
                <a:latin typeface="+mn-ea"/>
              </a:rPr>
              <a:t>：　</a:t>
            </a:r>
            <a:r>
              <a:rPr lang="en-US" altLang="ja-JP" sz="800" b="1" dirty="0">
                <a:latin typeface="+mn-ea"/>
              </a:rPr>
              <a:t>0°</a:t>
            </a:r>
            <a:r>
              <a:rPr lang="ja-JP" altLang="en-US" sz="800" b="1" dirty="0">
                <a:latin typeface="+mn-ea"/>
              </a:rPr>
              <a:t>　　　速度</a:t>
            </a:r>
            <a:r>
              <a:rPr lang="en-US" altLang="ja-JP" sz="800" b="1" dirty="0">
                <a:latin typeface="+mn-ea"/>
              </a:rPr>
              <a:t>30</a:t>
            </a:r>
            <a:r>
              <a:rPr lang="ja-JP" altLang="en-US" sz="800" b="1" dirty="0">
                <a:latin typeface="+mn-ea"/>
              </a:rPr>
              <a:t>：　</a:t>
            </a:r>
            <a:r>
              <a:rPr lang="en-US" altLang="ja-JP" sz="800" b="1" dirty="0">
                <a:latin typeface="+mn-ea"/>
              </a:rPr>
              <a:t>8°</a:t>
            </a:r>
          </a:p>
          <a:p>
            <a:r>
              <a:rPr lang="ja-JP" altLang="en-US" sz="800" b="1" dirty="0">
                <a:latin typeface="+mn-ea"/>
              </a:rPr>
              <a:t>　　　　速度</a:t>
            </a:r>
            <a:r>
              <a:rPr lang="en-US" altLang="ja-JP" sz="800" b="1" dirty="0">
                <a:latin typeface="+mn-ea"/>
              </a:rPr>
              <a:t>40</a:t>
            </a:r>
            <a:r>
              <a:rPr lang="ja-JP" altLang="en-US" sz="800" b="1" dirty="0">
                <a:latin typeface="+mn-ea"/>
              </a:rPr>
              <a:t>：</a:t>
            </a:r>
            <a:r>
              <a:rPr lang="en-US" altLang="ja-JP" sz="800" b="1" dirty="0">
                <a:latin typeface="+mn-ea"/>
              </a:rPr>
              <a:t>13°</a:t>
            </a:r>
            <a:r>
              <a:rPr lang="ja-JP" altLang="en-US" sz="800" b="1" dirty="0">
                <a:latin typeface="+mn-ea"/>
              </a:rPr>
              <a:t>　　　　速度</a:t>
            </a:r>
            <a:r>
              <a:rPr lang="en-US" altLang="ja-JP" sz="800" b="1" dirty="0">
                <a:latin typeface="+mn-ea"/>
              </a:rPr>
              <a:t>50</a:t>
            </a:r>
            <a:r>
              <a:rPr lang="ja-JP" altLang="en-US" sz="800" b="1" dirty="0">
                <a:latin typeface="+mn-ea"/>
              </a:rPr>
              <a:t>：　</a:t>
            </a:r>
            <a:r>
              <a:rPr lang="en-US" altLang="ja-JP" sz="800" b="1" dirty="0">
                <a:latin typeface="+mn-ea"/>
              </a:rPr>
              <a:t>16°</a:t>
            </a:r>
            <a:r>
              <a:rPr lang="ja-JP" altLang="en-US" sz="800" b="1" dirty="0">
                <a:latin typeface="+mn-ea"/>
              </a:rPr>
              <a:t>　　　（データは</a:t>
            </a:r>
            <a:r>
              <a:rPr lang="en-US" altLang="ja-JP" sz="800" b="1" dirty="0">
                <a:latin typeface="+mn-ea"/>
              </a:rPr>
              <a:t>5</a:t>
            </a:r>
            <a:r>
              <a:rPr lang="ja-JP" altLang="en-US" sz="800" b="1" dirty="0">
                <a:latin typeface="+mn-ea"/>
              </a:rPr>
              <a:t>回の平均）　　　　　</a:t>
            </a:r>
            <a:endParaRPr lang="en-US" altLang="ja-JP" sz="800" b="1" dirty="0">
              <a:latin typeface="+mn-ea"/>
            </a:endParaRPr>
          </a:p>
        </p:txBody>
      </p:sp>
      <p:sp>
        <p:nvSpPr>
          <p:cNvPr id="2193" name="対角する 2 つの角を切り取った四角形 117"/>
          <p:cNvSpPr/>
          <p:nvPr/>
        </p:nvSpPr>
        <p:spPr>
          <a:xfrm>
            <a:off x="5461" y="3883941"/>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置き場検知</a:t>
            </a:r>
          </a:p>
        </p:txBody>
      </p:sp>
      <p:sp>
        <p:nvSpPr>
          <p:cNvPr id="12" name="正方形/長方形 11"/>
          <p:cNvSpPr/>
          <p:nvPr/>
        </p:nvSpPr>
        <p:spPr>
          <a:xfrm>
            <a:off x="-8405" y="4092755"/>
            <a:ext cx="3143714" cy="1200329"/>
          </a:xfrm>
          <a:prstGeom prst="rect">
            <a:avLst/>
          </a:prstGeom>
        </p:spPr>
        <p:txBody>
          <a:bodyPr wrap="square" lIns="36000" rIns="0">
            <a:spAutoFit/>
          </a:bodyPr>
          <a:lstStyle/>
          <a:p>
            <a:pPr marL="72000" indent="-457200"/>
            <a:r>
              <a:rPr lang="ja-JP" altLang="en-US" sz="800" b="1" dirty="0">
                <a:solidFill>
                  <a:srgbClr val="00B050"/>
                </a:solidFill>
              </a:rPr>
              <a:t>目的</a:t>
            </a:r>
            <a:r>
              <a:rPr lang="ja-JP" altLang="en-US" sz="800" dirty="0"/>
              <a:t>　ブロック置き場を検知する。</a:t>
            </a:r>
            <a:endParaRPr lang="en-US" altLang="ja-JP" sz="800" dirty="0"/>
          </a:p>
          <a:p>
            <a:pPr marL="72000" indent="-457200"/>
            <a:r>
              <a:rPr lang="ja-JP" altLang="en-US" sz="800" b="1" dirty="0">
                <a:solidFill>
                  <a:srgbClr val="C00000"/>
                </a:solidFill>
              </a:rPr>
              <a:t>実現方法</a:t>
            </a:r>
            <a:r>
              <a:rPr lang="ja-JP" altLang="en-US" sz="800" dirty="0"/>
              <a:t>　ブロック置き場は色がついているため、カラーセンサーにより色で検知する。</a:t>
            </a:r>
            <a:endParaRPr lang="en-US" altLang="ja-JP" sz="800" dirty="0"/>
          </a:p>
          <a:p>
            <a:pPr marL="72000" indent="-457200"/>
            <a:r>
              <a:rPr lang="ja-JP" altLang="en-US" sz="800" dirty="0"/>
              <a:t>　カラーセンサーはラインの境界部を青などの色として認識してしまうため、</a:t>
            </a:r>
            <a:r>
              <a:rPr lang="en-US" altLang="ja-JP" sz="800" dirty="0"/>
              <a:t>RGB</a:t>
            </a:r>
            <a:r>
              <a:rPr lang="ja-JP" altLang="en-US" sz="800" dirty="0"/>
              <a:t>値を取得し検出域を狭く設定した。</a:t>
            </a:r>
            <a:endParaRPr lang="en-US" altLang="ja-JP" sz="800" dirty="0"/>
          </a:p>
          <a:p>
            <a:pPr marL="72000" indent="-457200"/>
            <a:r>
              <a:rPr lang="ja-JP" altLang="en-US" sz="800" b="1" dirty="0">
                <a:solidFill>
                  <a:srgbClr val="00B0F0"/>
                </a:solidFill>
              </a:rPr>
              <a:t>検証</a:t>
            </a:r>
            <a:endParaRPr lang="en-US" altLang="ja-JP" sz="800" b="1" dirty="0">
              <a:solidFill>
                <a:srgbClr val="00B0F0"/>
              </a:solidFill>
            </a:endParaRPr>
          </a:p>
          <a:p>
            <a:pPr marL="72000" indent="-457200"/>
            <a:r>
              <a:rPr lang="ja-JP" altLang="en-US" sz="800" b="1" dirty="0">
                <a:solidFill>
                  <a:srgbClr val="00B0F0"/>
                </a:solidFill>
              </a:rPr>
              <a:t>　</a:t>
            </a:r>
            <a:r>
              <a:rPr lang="ja-JP" altLang="en-US" sz="800" dirty="0"/>
              <a:t>ライントレース走行で置き場を検知したら停止させた。各色のブロック置き場を均等に合計</a:t>
            </a:r>
            <a:r>
              <a:rPr lang="en-US" altLang="ja-JP" sz="800" dirty="0"/>
              <a:t>20</a:t>
            </a:r>
            <a:r>
              <a:rPr lang="ja-JP" altLang="en-US" sz="800" dirty="0"/>
              <a:t>回実施したときの検知した割合を調べた。</a:t>
            </a:r>
            <a:endParaRPr lang="en-US" altLang="ja-JP" sz="800" dirty="0"/>
          </a:p>
          <a:p>
            <a:pPr marL="72000" indent="-457200"/>
            <a:r>
              <a:rPr lang="ja-JP" altLang="en-US" sz="800" b="1" dirty="0">
                <a:solidFill>
                  <a:srgbClr val="000000"/>
                </a:solidFill>
              </a:rPr>
              <a:t>結果　</a:t>
            </a:r>
            <a:r>
              <a:rPr lang="ja-JP" altLang="en-US" sz="800" b="1" dirty="0"/>
              <a:t>　１００％検出　</a:t>
            </a:r>
            <a:r>
              <a:rPr lang="ja-JP" altLang="en-US" sz="800" b="1" dirty="0">
                <a:solidFill>
                  <a:srgbClr val="000000"/>
                </a:solidFill>
              </a:rPr>
              <a:t>（</a:t>
            </a:r>
            <a:r>
              <a:rPr lang="en-US" altLang="ja-JP" sz="800" b="1" dirty="0">
                <a:solidFill>
                  <a:srgbClr val="000000"/>
                </a:solidFill>
              </a:rPr>
              <a:t>2</a:t>
            </a:r>
            <a:r>
              <a:rPr lang="en-US" altLang="ja-JP" sz="800" b="1" dirty="0"/>
              <a:t>0</a:t>
            </a:r>
            <a:r>
              <a:rPr lang="ja-JP" altLang="en-US" sz="800" b="1" dirty="0"/>
              <a:t>回検出</a:t>
            </a:r>
            <a:r>
              <a:rPr lang="en-US" altLang="ja-JP" sz="800" b="1" dirty="0"/>
              <a:t>/20</a:t>
            </a:r>
            <a:r>
              <a:rPr lang="ja-JP" altLang="en-US" sz="800" b="1" dirty="0"/>
              <a:t>回）</a:t>
            </a:r>
          </a:p>
        </p:txBody>
      </p:sp>
      <p:sp>
        <p:nvSpPr>
          <p:cNvPr id="3306" name="対角する 2 つの角を切り取った四角形 1063"/>
          <p:cNvSpPr/>
          <p:nvPr/>
        </p:nvSpPr>
        <p:spPr>
          <a:xfrm>
            <a:off x="3183537" y="603328"/>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両車輪同期走行</a:t>
            </a:r>
          </a:p>
        </p:txBody>
      </p:sp>
      <p:sp>
        <p:nvSpPr>
          <p:cNvPr id="3307" name="テキスト ボックス 3306"/>
          <p:cNvSpPr txBox="1"/>
          <p:nvPr/>
        </p:nvSpPr>
        <p:spPr>
          <a:xfrm>
            <a:off x="3181892" y="806497"/>
            <a:ext cx="4100055" cy="1077218"/>
          </a:xfrm>
          <a:prstGeom prst="rect">
            <a:avLst/>
          </a:prstGeom>
          <a:noFill/>
        </p:spPr>
        <p:txBody>
          <a:bodyPr wrap="square" lIns="36000" rIns="0" rtlCol="0">
            <a:spAutoFit/>
          </a:bodyPr>
          <a:lstStyle/>
          <a:p>
            <a:pPr marL="72000" indent="-457200"/>
            <a:r>
              <a:rPr lang="ja-JP" altLang="en-US" sz="800" b="1" dirty="0">
                <a:solidFill>
                  <a:srgbClr val="00B050"/>
                </a:solidFill>
              </a:rPr>
              <a:t>目的</a:t>
            </a:r>
            <a:endParaRPr lang="en-US" altLang="ja-JP" sz="800" b="1" dirty="0">
              <a:solidFill>
                <a:srgbClr val="00B050"/>
              </a:solidFill>
            </a:endParaRPr>
          </a:p>
          <a:p>
            <a:pPr marL="72000" indent="-457200"/>
            <a:r>
              <a:rPr lang="ja-JP" altLang="en-US" sz="800" dirty="0"/>
              <a:t>　モーターの個体差に左右されずに走行する。</a:t>
            </a:r>
            <a:endParaRPr lang="en-US" altLang="ja-JP" sz="800" dirty="0"/>
          </a:p>
          <a:p>
            <a:pPr marL="72000" indent="-457200"/>
            <a:r>
              <a:rPr lang="ja-JP" altLang="en-US" sz="800" b="1" dirty="0">
                <a:solidFill>
                  <a:srgbClr val="C00000"/>
                </a:solidFill>
              </a:rPr>
              <a:t>実現方法</a:t>
            </a:r>
            <a:endParaRPr lang="en-US" altLang="ja-JP" sz="800" b="1" dirty="0">
              <a:solidFill>
                <a:srgbClr val="C00000"/>
              </a:solidFill>
            </a:endParaRPr>
          </a:p>
          <a:p>
            <a:pPr marL="72000" indent="-457200"/>
            <a:r>
              <a:rPr lang="ja-JP" altLang="en-US" sz="800" dirty="0"/>
              <a:t>　片方の車輪を基準とし、</a:t>
            </a:r>
            <a:r>
              <a:rPr lang="en-US" altLang="ja-JP" sz="800" dirty="0"/>
              <a:t>P</a:t>
            </a:r>
            <a:r>
              <a:rPr lang="ja-JP" altLang="en-US" sz="800" dirty="0"/>
              <a:t>制御によりもう一方の車輪の速度を調節する。旋回係数（左右車輪の回転数の比）を設定できるので、目的の方向に旋回させるともできる。</a:t>
            </a:r>
            <a:endParaRPr lang="en-US" altLang="ja-JP" sz="800" dirty="0"/>
          </a:p>
          <a:p>
            <a:pPr marL="72000" indent="-457200"/>
            <a:r>
              <a:rPr lang="ja-JP" altLang="en-US" sz="800" dirty="0"/>
              <a:t>　旋回係数が「１」の場合は、両車輪を同じ回転数なるよう調節するので、真っ直ぐに走行できる。</a:t>
            </a:r>
            <a:endParaRPr lang="en-US" altLang="ja-JP" sz="800" dirty="0"/>
          </a:p>
          <a:p>
            <a:r>
              <a:rPr lang="ja-JP" altLang="en-US" sz="800" b="1" dirty="0">
                <a:solidFill>
                  <a:srgbClr val="00B0F0"/>
                </a:solidFill>
              </a:rPr>
              <a:t>検証　</a:t>
            </a:r>
            <a:r>
              <a:rPr lang="ja-JP" altLang="en-US" sz="800" dirty="0"/>
              <a:t>両車輪同期走行の導入有無で</a:t>
            </a:r>
            <a:r>
              <a:rPr lang="en-US" altLang="ja-JP" sz="800" dirty="0"/>
              <a:t>1m</a:t>
            </a:r>
            <a:r>
              <a:rPr lang="ja-JP" altLang="en-US" sz="800" dirty="0"/>
              <a:t>走行させ、停止位置のばらつきを調べた。</a:t>
            </a:r>
            <a:endParaRPr lang="en-US" altLang="ja-JP" sz="800" dirty="0"/>
          </a:p>
          <a:p>
            <a:r>
              <a:rPr lang="ja-JP" altLang="en-US" sz="800" b="1" dirty="0">
                <a:latin typeface="+mn-ea"/>
              </a:rPr>
              <a:t>結果　　有：標準偏差　　　　　　　　　　　　　　無：標準偏差</a:t>
            </a:r>
            <a:endParaRPr lang="ja-JP" altLang="en-US" sz="800" dirty="0"/>
          </a:p>
        </p:txBody>
      </p:sp>
      <p:sp>
        <p:nvSpPr>
          <p:cNvPr id="3313" name="対角する 2 つの角を切り取った四角形 1568"/>
          <p:cNvSpPr/>
          <p:nvPr/>
        </p:nvSpPr>
        <p:spPr>
          <a:xfrm>
            <a:off x="3187676" y="1880579"/>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回転走行</a:t>
            </a:r>
          </a:p>
        </p:txBody>
      </p:sp>
      <p:sp>
        <p:nvSpPr>
          <p:cNvPr id="3310" name="テキスト ボックス 3309"/>
          <p:cNvSpPr txBox="1"/>
          <p:nvPr/>
        </p:nvSpPr>
        <p:spPr>
          <a:xfrm>
            <a:off x="3188311" y="2080414"/>
            <a:ext cx="2258377" cy="707886"/>
          </a:xfrm>
          <a:prstGeom prst="rect">
            <a:avLst/>
          </a:prstGeom>
          <a:noFill/>
        </p:spPr>
        <p:txBody>
          <a:bodyPr wrap="square" lIns="36000" rIns="0" rtlCol="0">
            <a:spAutoFit/>
          </a:bodyPr>
          <a:lstStyle/>
          <a:p>
            <a:r>
              <a:rPr lang="ja-JP" altLang="en-US" sz="800" b="1" dirty="0">
                <a:solidFill>
                  <a:srgbClr val="00B050"/>
                </a:solidFill>
                <a:latin typeface="+mn-ea"/>
              </a:rPr>
              <a:t>目的　</a:t>
            </a:r>
            <a:r>
              <a:rPr lang="ja-JP" altLang="en-US" sz="800" dirty="0">
                <a:latin typeface="+mn-ea"/>
              </a:rPr>
              <a:t>その場で回転する。</a:t>
            </a:r>
            <a:endParaRPr lang="en-US" altLang="ja-JP" sz="800" dirty="0">
              <a:latin typeface="+mn-ea"/>
            </a:endParaRPr>
          </a:p>
          <a:p>
            <a:r>
              <a:rPr lang="ja-JP" altLang="en-US" sz="800" b="1" dirty="0">
                <a:solidFill>
                  <a:srgbClr val="C00000"/>
                </a:solidFill>
                <a:latin typeface="+mn-ea"/>
              </a:rPr>
              <a:t>実現方法</a:t>
            </a:r>
            <a:endParaRPr lang="en-US" altLang="ja-JP" sz="800" b="1" dirty="0">
              <a:solidFill>
                <a:srgbClr val="C00000"/>
              </a:solidFill>
              <a:latin typeface="+mn-ea"/>
            </a:endParaRPr>
          </a:p>
          <a:p>
            <a:r>
              <a:rPr lang="ja-JP" altLang="en-US" sz="800" dirty="0">
                <a:latin typeface="+mn-ea"/>
              </a:rPr>
              <a:t>　右車輪を基準に左車輪を反対に回転させる。</a:t>
            </a:r>
            <a:endParaRPr lang="en-US" altLang="ja-JP" sz="800" dirty="0">
              <a:latin typeface="+mn-ea"/>
            </a:endParaRPr>
          </a:p>
          <a:p>
            <a:r>
              <a:rPr lang="ja-JP" altLang="en-US" sz="800" dirty="0">
                <a:latin typeface="+mn-ea"/>
              </a:rPr>
              <a:t>　</a:t>
            </a:r>
            <a:r>
              <a:rPr lang="en-US" altLang="ja-JP" sz="800" dirty="0">
                <a:latin typeface="+mn-ea"/>
              </a:rPr>
              <a:t>P</a:t>
            </a:r>
            <a:r>
              <a:rPr lang="ja-JP" altLang="en-US" sz="800" dirty="0">
                <a:latin typeface="+mn-ea"/>
              </a:rPr>
              <a:t>制御により回転数の絶対値を合わせる。</a:t>
            </a:r>
            <a:endParaRPr lang="en-US" altLang="ja-JP" sz="800" b="1" dirty="0">
              <a:solidFill>
                <a:srgbClr val="C00000"/>
              </a:solidFill>
              <a:latin typeface="+mn-ea"/>
            </a:endParaRPr>
          </a:p>
          <a:p>
            <a:endParaRPr lang="en-US" altLang="ja-JP" sz="800" b="1" dirty="0">
              <a:solidFill>
                <a:srgbClr val="C00000"/>
              </a:solidFill>
              <a:latin typeface="+mn-ea"/>
            </a:endParaRPr>
          </a:p>
        </p:txBody>
      </p:sp>
      <p:sp>
        <p:nvSpPr>
          <p:cNvPr id="3315" name="対角する 2 つの角を切り取った四角形 92"/>
          <p:cNvSpPr/>
          <p:nvPr/>
        </p:nvSpPr>
        <p:spPr>
          <a:xfrm>
            <a:off x="3191629" y="2870201"/>
            <a:ext cx="198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ライントレース走行</a:t>
            </a:r>
          </a:p>
        </p:txBody>
      </p:sp>
      <p:sp>
        <p:nvSpPr>
          <p:cNvPr id="3317" name="フローチャート: 処理 3316"/>
          <p:cNvSpPr/>
          <p:nvPr/>
        </p:nvSpPr>
        <p:spPr>
          <a:xfrm>
            <a:off x="3178354" y="3078131"/>
            <a:ext cx="4135916" cy="218521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72000" indent="-457200"/>
            <a:r>
              <a:rPr lang="ja-JP" altLang="en-US" sz="800" b="1" dirty="0">
                <a:solidFill>
                  <a:srgbClr val="00B050"/>
                </a:solidFill>
                <a:latin typeface="+mn-ea"/>
              </a:rPr>
              <a:t>目的　</a:t>
            </a:r>
            <a:r>
              <a:rPr lang="ja-JP" altLang="en-US" sz="800" dirty="0">
                <a:solidFill>
                  <a:schemeClr val="tx1"/>
                </a:solidFill>
                <a:latin typeface="+mn-ea"/>
              </a:rPr>
              <a:t>ぶれずに素早いライントレースをする。</a:t>
            </a:r>
            <a:endParaRPr kumimoji="1" lang="en-US" altLang="ja-JP" sz="800" dirty="0">
              <a:solidFill>
                <a:schemeClr val="tx1"/>
              </a:solidFill>
              <a:latin typeface="+mn-ea"/>
            </a:endParaRPr>
          </a:p>
          <a:p>
            <a:pPr marL="72000" indent="-457200"/>
            <a:r>
              <a:rPr lang="ja-JP" altLang="en-US" sz="800" b="1" dirty="0">
                <a:solidFill>
                  <a:srgbClr val="C00000"/>
                </a:solidFill>
                <a:latin typeface="+mn-ea"/>
              </a:rPr>
              <a:t>実現方法</a:t>
            </a:r>
            <a:endParaRPr lang="en-US" altLang="ja-JP" sz="800" b="1" dirty="0">
              <a:solidFill>
                <a:srgbClr val="C00000"/>
              </a:solidFill>
              <a:latin typeface="+mn-ea"/>
            </a:endParaRPr>
          </a:p>
          <a:p>
            <a:pPr marL="72000" indent="-457200"/>
            <a:r>
              <a:rPr lang="ja-JP" altLang="en-US" sz="800" dirty="0">
                <a:solidFill>
                  <a:schemeClr val="tx1"/>
                </a:solidFill>
                <a:latin typeface="+mn-ea"/>
              </a:rPr>
              <a:t>　</a:t>
            </a:r>
            <a:r>
              <a:rPr lang="en-US" altLang="ja-JP" sz="800" dirty="0">
                <a:solidFill>
                  <a:schemeClr val="tx1"/>
                </a:solidFill>
                <a:latin typeface="+mn-ea"/>
              </a:rPr>
              <a:t>PD</a:t>
            </a:r>
            <a:r>
              <a:rPr lang="ja-JP" altLang="en-US" sz="800" dirty="0">
                <a:solidFill>
                  <a:schemeClr val="tx1"/>
                </a:solidFill>
                <a:latin typeface="+mn-ea"/>
              </a:rPr>
              <a:t>制御、</a:t>
            </a:r>
            <a:r>
              <a:rPr kumimoji="1" lang="ja-JP" altLang="en-US" sz="800" dirty="0">
                <a:solidFill>
                  <a:schemeClr val="tx1"/>
                </a:solidFill>
                <a:latin typeface="+mn-ea"/>
              </a:rPr>
              <a:t>境界線値変更、旋回制限を使用し、旋回量を調節する</a:t>
            </a:r>
            <a:r>
              <a:rPr lang="ja-JP" altLang="en-US" sz="800" dirty="0">
                <a:solidFill>
                  <a:schemeClr val="tx1"/>
                </a:solidFill>
                <a:latin typeface="+mn-ea"/>
              </a:rPr>
              <a:t>。</a:t>
            </a:r>
            <a:endParaRPr lang="en-US" altLang="ja-JP" sz="800" dirty="0">
              <a:solidFill>
                <a:schemeClr val="tx1"/>
              </a:solidFill>
              <a:latin typeface="+mn-ea"/>
            </a:endParaRPr>
          </a:p>
          <a:p>
            <a:pPr marL="72000" indent="-457200"/>
            <a:endParaRPr lang="en-US" altLang="ja-JP" sz="800" dirty="0">
              <a:solidFill>
                <a:schemeClr val="tx1"/>
              </a:solidFill>
              <a:latin typeface="+mn-ea"/>
            </a:endParaRPr>
          </a:p>
          <a:p>
            <a:pPr marL="72000" indent="-457200"/>
            <a:r>
              <a:rPr lang="en-US" altLang="ja-JP" sz="800" b="1" dirty="0">
                <a:solidFill>
                  <a:srgbClr val="002060"/>
                </a:solidFill>
                <a:latin typeface="+mn-ea"/>
              </a:rPr>
              <a:t>PD</a:t>
            </a:r>
            <a:r>
              <a:rPr lang="ja-JP" altLang="en-US" sz="800" b="1" dirty="0">
                <a:solidFill>
                  <a:srgbClr val="002060"/>
                </a:solidFill>
                <a:latin typeface="+mn-ea"/>
              </a:rPr>
              <a:t>制御</a:t>
            </a:r>
            <a:endParaRPr lang="en-US" altLang="ja-JP" sz="800" b="1" dirty="0">
              <a:solidFill>
                <a:srgbClr val="002060"/>
              </a:solidFill>
              <a:latin typeface="+mn-ea"/>
            </a:endParaRPr>
          </a:p>
          <a:p>
            <a:pPr marL="72000" indent="-457200"/>
            <a:r>
              <a:rPr lang="ja-JP" altLang="en-US" sz="800" dirty="0">
                <a:solidFill>
                  <a:schemeClr val="tx1"/>
                </a:solidFill>
                <a:latin typeface="+mn-ea"/>
              </a:rPr>
              <a:t>　ラインの境界線上の輝度を基準とし、この値に合わせるように</a:t>
            </a:r>
            <a:r>
              <a:rPr lang="en-US" altLang="ja-JP" sz="800" dirty="0">
                <a:solidFill>
                  <a:schemeClr val="tx1"/>
                </a:solidFill>
                <a:latin typeface="+mn-ea"/>
              </a:rPr>
              <a:t>PD</a:t>
            </a:r>
            <a:r>
              <a:rPr lang="ja-JP" altLang="en-US" sz="800" dirty="0">
                <a:solidFill>
                  <a:schemeClr val="tx1"/>
                </a:solidFill>
                <a:latin typeface="+mn-ea"/>
              </a:rPr>
              <a:t>制御を使用する。これによりモーターの旋回量を制御することによりラインから離れずに走行できる。</a:t>
            </a:r>
            <a:endParaRPr lang="en-US" altLang="ja-JP" sz="800" dirty="0">
              <a:solidFill>
                <a:schemeClr val="tx1"/>
              </a:solidFill>
              <a:latin typeface="+mn-ea"/>
            </a:endParaRPr>
          </a:p>
          <a:p>
            <a:pPr marL="72000" indent="-457200"/>
            <a:endParaRPr lang="en-US" altLang="ja-JP" sz="800" dirty="0">
              <a:solidFill>
                <a:schemeClr val="tx1"/>
              </a:solidFill>
              <a:latin typeface="+mn-ea"/>
            </a:endParaRPr>
          </a:p>
          <a:p>
            <a:pPr marL="72000" indent="-457200"/>
            <a:r>
              <a:rPr lang="ja-JP" altLang="en-US" sz="800" b="1" dirty="0">
                <a:solidFill>
                  <a:srgbClr val="002060"/>
                </a:solidFill>
                <a:latin typeface="+mn-ea"/>
              </a:rPr>
              <a:t>境界線値変更</a:t>
            </a:r>
            <a:endParaRPr lang="en-US" altLang="ja-JP" sz="800" b="1" dirty="0">
              <a:solidFill>
                <a:srgbClr val="002060"/>
              </a:solidFill>
              <a:latin typeface="+mn-ea"/>
            </a:endParaRPr>
          </a:p>
          <a:p>
            <a:pPr marL="72000" indent="-457200"/>
            <a:r>
              <a:rPr lang="ja-JP" altLang="en-US" sz="800" dirty="0">
                <a:solidFill>
                  <a:schemeClr val="tx1"/>
                </a:solidFill>
                <a:latin typeface="+mn-ea"/>
              </a:rPr>
              <a:t>　基準値（通常は境界線上の輝度値）を区画に合わせて変更する。灰色マーカーでは基準値を白よりに変更することで脱線を回避できる。</a:t>
            </a:r>
            <a:endParaRPr lang="en-US" altLang="ja-JP" sz="800" dirty="0">
              <a:solidFill>
                <a:schemeClr val="tx1"/>
              </a:solidFill>
              <a:latin typeface="+mn-ea"/>
            </a:endParaRPr>
          </a:p>
          <a:p>
            <a:pPr marL="72000" indent="-457200"/>
            <a:r>
              <a:rPr lang="ja-JP" altLang="en-US" sz="800" b="1" dirty="0">
                <a:solidFill>
                  <a:srgbClr val="00B0F0"/>
                </a:solidFill>
              </a:rPr>
              <a:t>　検証</a:t>
            </a:r>
            <a:r>
              <a:rPr lang="ja-JP" altLang="en-US" sz="800" dirty="0">
                <a:solidFill>
                  <a:schemeClr val="tx1"/>
                </a:solidFill>
              </a:rPr>
              <a:t>　灰色マーカー上を走行さ、脱線する割合を調べた。</a:t>
            </a:r>
            <a:endParaRPr lang="en-US" altLang="ja-JP" sz="800" dirty="0">
              <a:solidFill>
                <a:schemeClr val="tx1"/>
              </a:solidFill>
            </a:endParaRPr>
          </a:p>
          <a:p>
            <a:pPr marL="72000" indent="-457200"/>
            <a:r>
              <a:rPr lang="ja-JP" altLang="en-US" sz="800" b="1" dirty="0">
                <a:solidFill>
                  <a:schemeClr val="tx1"/>
                </a:solidFill>
                <a:latin typeface="+mn-ea"/>
              </a:rPr>
              <a:t>　結果　導入前：</a:t>
            </a:r>
            <a:r>
              <a:rPr lang="en-US" altLang="ja-JP" sz="800" b="1" dirty="0">
                <a:solidFill>
                  <a:schemeClr val="tx1"/>
                </a:solidFill>
                <a:latin typeface="+mn-ea"/>
              </a:rPr>
              <a:t>100</a:t>
            </a:r>
            <a:r>
              <a:rPr lang="ja-JP" altLang="en-US" sz="800" b="1" dirty="0">
                <a:solidFill>
                  <a:schemeClr val="tx1"/>
                </a:solidFill>
                <a:latin typeface="+mn-ea"/>
              </a:rPr>
              <a:t>％（</a:t>
            </a:r>
            <a:r>
              <a:rPr lang="en-US" altLang="ja-JP" sz="800" b="1" dirty="0">
                <a:solidFill>
                  <a:schemeClr val="tx1"/>
                </a:solidFill>
                <a:latin typeface="+mn-ea"/>
              </a:rPr>
              <a:t>10</a:t>
            </a:r>
            <a:r>
              <a:rPr lang="ja-JP" altLang="en-US" sz="800" b="1" dirty="0">
                <a:solidFill>
                  <a:schemeClr val="tx1"/>
                </a:solidFill>
                <a:latin typeface="+mn-ea"/>
              </a:rPr>
              <a:t>回脱線</a:t>
            </a:r>
            <a:r>
              <a:rPr lang="en-US" altLang="ja-JP" sz="800" b="1" dirty="0">
                <a:solidFill>
                  <a:schemeClr val="tx1"/>
                </a:solidFill>
                <a:latin typeface="+mn-ea"/>
              </a:rPr>
              <a:t>/10</a:t>
            </a:r>
            <a:r>
              <a:rPr lang="ja-JP" altLang="en-US" sz="800" b="1" dirty="0">
                <a:solidFill>
                  <a:schemeClr val="tx1"/>
                </a:solidFill>
                <a:latin typeface="+mn-ea"/>
              </a:rPr>
              <a:t>回）　　導入後：</a:t>
            </a:r>
            <a:r>
              <a:rPr lang="en-US" altLang="ja-JP" sz="800" b="1" dirty="0">
                <a:solidFill>
                  <a:schemeClr val="tx1"/>
                </a:solidFill>
                <a:latin typeface="+mn-ea"/>
              </a:rPr>
              <a:t>0</a:t>
            </a:r>
            <a:r>
              <a:rPr lang="ja-JP" altLang="en-US" sz="800" b="1" dirty="0">
                <a:solidFill>
                  <a:schemeClr val="tx1"/>
                </a:solidFill>
                <a:latin typeface="+mn-ea"/>
              </a:rPr>
              <a:t>％（</a:t>
            </a:r>
            <a:r>
              <a:rPr lang="en-US" altLang="ja-JP" sz="800" b="1" dirty="0">
                <a:solidFill>
                  <a:schemeClr val="tx1"/>
                </a:solidFill>
                <a:latin typeface="+mn-ea"/>
              </a:rPr>
              <a:t>0</a:t>
            </a:r>
            <a:r>
              <a:rPr lang="ja-JP" altLang="en-US" sz="800" b="1" dirty="0">
                <a:solidFill>
                  <a:schemeClr val="tx1"/>
                </a:solidFill>
                <a:latin typeface="+mn-ea"/>
              </a:rPr>
              <a:t>回脱線</a:t>
            </a:r>
            <a:r>
              <a:rPr lang="en-US" altLang="ja-JP" sz="800" b="1" dirty="0">
                <a:solidFill>
                  <a:schemeClr val="tx1"/>
                </a:solidFill>
                <a:latin typeface="+mn-ea"/>
              </a:rPr>
              <a:t>/10</a:t>
            </a:r>
            <a:r>
              <a:rPr lang="ja-JP" altLang="en-US" sz="800" b="1" dirty="0">
                <a:solidFill>
                  <a:schemeClr val="tx1"/>
                </a:solidFill>
                <a:latin typeface="+mn-ea"/>
              </a:rPr>
              <a:t>回）　</a:t>
            </a:r>
            <a:r>
              <a:rPr lang="ja-JP" altLang="en-US" sz="800" dirty="0">
                <a:solidFill>
                  <a:schemeClr val="tx1"/>
                </a:solidFill>
                <a:latin typeface="+mn-ea"/>
              </a:rPr>
              <a:t>　</a:t>
            </a:r>
            <a:endParaRPr lang="en-US" altLang="ja-JP" sz="800" dirty="0">
              <a:solidFill>
                <a:schemeClr val="tx1"/>
              </a:solidFill>
              <a:latin typeface="+mn-ea"/>
            </a:endParaRPr>
          </a:p>
          <a:p>
            <a:pPr marL="72000" indent="-457200"/>
            <a:endParaRPr lang="en-US" altLang="ja-JP" sz="800" dirty="0">
              <a:solidFill>
                <a:schemeClr val="tx1"/>
              </a:solidFill>
              <a:latin typeface="+mn-ea"/>
            </a:endParaRPr>
          </a:p>
          <a:p>
            <a:pPr marL="72000" indent="-457200"/>
            <a:r>
              <a:rPr lang="ja-JP" altLang="en-US" sz="800" b="1" dirty="0">
                <a:solidFill>
                  <a:srgbClr val="002060"/>
                </a:solidFill>
                <a:latin typeface="+mn-ea"/>
              </a:rPr>
              <a:t>旋回制限</a:t>
            </a:r>
            <a:endParaRPr lang="en-US" altLang="ja-JP" sz="800" b="1" dirty="0">
              <a:solidFill>
                <a:srgbClr val="002060"/>
              </a:solidFill>
              <a:latin typeface="+mn-ea"/>
            </a:endParaRPr>
          </a:p>
          <a:p>
            <a:pPr marL="72000" indent="-457200"/>
            <a:r>
              <a:rPr lang="ja-JP" altLang="en-US" sz="800" dirty="0">
                <a:solidFill>
                  <a:schemeClr val="tx1"/>
                </a:solidFill>
                <a:latin typeface="+mn-ea"/>
              </a:rPr>
              <a:t>　旋回量の上限を設け、想定を上回る量の旋回を減らす。安定走行しているときにノイズなどの急激な輝度の変化を見ても誤って大きく旋回することがない。</a:t>
            </a:r>
            <a:endParaRPr lang="en-US" altLang="ja-JP" sz="800" dirty="0">
              <a:solidFill>
                <a:schemeClr val="tx1"/>
              </a:solidFill>
              <a:latin typeface="+mn-ea"/>
            </a:endParaRPr>
          </a:p>
        </p:txBody>
      </p:sp>
      <p:sp>
        <p:nvSpPr>
          <p:cNvPr id="3350" name="対角する 2 つの角を切り取った四角形 1568"/>
          <p:cNvSpPr/>
          <p:nvPr/>
        </p:nvSpPr>
        <p:spPr>
          <a:xfrm>
            <a:off x="3188135" y="5405807"/>
            <a:ext cx="1800000" cy="216000"/>
          </a:xfrm>
          <a:prstGeom prst="snip2Diag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格子走行</a:t>
            </a:r>
          </a:p>
        </p:txBody>
      </p:sp>
      <p:sp>
        <p:nvSpPr>
          <p:cNvPr id="3322" name="テキスト ボックス 3321"/>
          <p:cNvSpPr txBox="1"/>
          <p:nvPr/>
        </p:nvSpPr>
        <p:spPr>
          <a:xfrm>
            <a:off x="3176503" y="5619382"/>
            <a:ext cx="4121967" cy="707886"/>
          </a:xfrm>
          <a:prstGeom prst="rect">
            <a:avLst/>
          </a:prstGeom>
          <a:noFill/>
        </p:spPr>
        <p:txBody>
          <a:bodyPr wrap="square" lIns="36000" rIns="0" rtlCol="0">
            <a:spAutoFit/>
          </a:bodyPr>
          <a:lstStyle/>
          <a:p>
            <a:pPr marL="72000" indent="-457200"/>
            <a:r>
              <a:rPr lang="ja-JP" altLang="en-US" sz="800" b="1" dirty="0">
                <a:solidFill>
                  <a:srgbClr val="00B050"/>
                </a:solidFill>
                <a:latin typeface="+mn-ea"/>
              </a:rPr>
              <a:t>目的　</a:t>
            </a:r>
            <a:r>
              <a:rPr lang="ja-JP" altLang="en-US" sz="800" dirty="0">
                <a:latin typeface="+mn-ea"/>
              </a:rPr>
              <a:t>ブロック並べエリアの格子状のラインを利用して、ブロック置き場から隣の置き場まで走行する。また、この動作の繰り返しでブロック並べエリアを走行できるようにする。</a:t>
            </a:r>
            <a:endParaRPr lang="en-US" altLang="ja-JP" sz="800" dirty="0">
              <a:latin typeface="+mn-ea"/>
            </a:endParaRPr>
          </a:p>
          <a:p>
            <a:pPr marL="72000" indent="-457200"/>
            <a:endParaRPr lang="en-US" altLang="ja-JP" sz="800" b="1" dirty="0">
              <a:solidFill>
                <a:srgbClr val="C00000"/>
              </a:solidFill>
              <a:latin typeface="+mn-ea"/>
            </a:endParaRPr>
          </a:p>
          <a:p>
            <a:pPr marL="72000" indent="-457200"/>
            <a:r>
              <a:rPr lang="ja-JP" altLang="en-US" sz="800" b="1" dirty="0">
                <a:solidFill>
                  <a:srgbClr val="C00000"/>
                </a:solidFill>
                <a:latin typeface="+mn-ea"/>
              </a:rPr>
              <a:t>実現方法</a:t>
            </a:r>
            <a:endParaRPr lang="en-US" altLang="ja-JP" sz="800" b="1" dirty="0">
              <a:solidFill>
                <a:srgbClr val="C00000"/>
              </a:solidFill>
              <a:latin typeface="+mn-ea"/>
            </a:endParaRPr>
          </a:p>
          <a:p>
            <a:pPr marL="72000" indent="-457200"/>
            <a:r>
              <a:rPr lang="ja-JP" altLang="en-US" sz="800" dirty="0">
                <a:latin typeface="+mn-ea"/>
              </a:rPr>
              <a:t>　</a:t>
            </a:r>
            <a:endParaRPr lang="en-US" altLang="ja-JP" sz="800" dirty="0">
              <a:latin typeface="+mn-ea"/>
            </a:endParaRPr>
          </a:p>
        </p:txBody>
      </p:sp>
      <p:sp>
        <p:nvSpPr>
          <p:cNvPr id="621" name="円/楕円 620"/>
          <p:cNvSpPr/>
          <p:nvPr/>
        </p:nvSpPr>
        <p:spPr>
          <a:xfrm rot="19320000">
            <a:off x="62735" y="8587997"/>
            <a:ext cx="151480" cy="16751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623" name="対角する 2 つの角を切り取った四角形 1568"/>
          <p:cNvSpPr/>
          <p:nvPr/>
        </p:nvSpPr>
        <p:spPr>
          <a:xfrm>
            <a:off x="5663" y="8439426"/>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アーム角度調節</a:t>
            </a:r>
            <a:endParaRPr lang="en-US" altLang="ja-JP" sz="1600" dirty="0">
              <a:solidFill>
                <a:schemeClr val="tx1"/>
              </a:solidFill>
            </a:endParaRPr>
          </a:p>
        </p:txBody>
      </p:sp>
      <p:sp>
        <p:nvSpPr>
          <p:cNvPr id="625" name="テキスト ボックス 624"/>
          <p:cNvSpPr txBox="1"/>
          <p:nvPr/>
        </p:nvSpPr>
        <p:spPr>
          <a:xfrm>
            <a:off x="0" y="8727316"/>
            <a:ext cx="3169711" cy="830997"/>
          </a:xfrm>
          <a:prstGeom prst="rect">
            <a:avLst/>
          </a:prstGeom>
          <a:noFill/>
        </p:spPr>
        <p:txBody>
          <a:bodyPr wrap="square" lIns="36000" rIns="0" rtlCol="0">
            <a:spAutoFit/>
          </a:bodyPr>
          <a:lstStyle/>
          <a:p>
            <a:pPr marL="72000" indent="-457200"/>
            <a:r>
              <a:rPr lang="ja-JP" altLang="en-US" sz="800" b="1" dirty="0">
                <a:solidFill>
                  <a:srgbClr val="00B050"/>
                </a:solidFill>
              </a:rPr>
              <a:t>目的　</a:t>
            </a:r>
            <a:r>
              <a:rPr lang="ja-JP" altLang="en-US" sz="800" dirty="0"/>
              <a:t>アームの角度を毎回一定に保つ。</a:t>
            </a:r>
            <a:endParaRPr lang="en-US" altLang="ja-JP" sz="800" dirty="0"/>
          </a:p>
          <a:p>
            <a:pPr marL="72000" indent="-457200"/>
            <a:r>
              <a:rPr lang="ja-JP" altLang="en-US" sz="800" b="1" dirty="0">
                <a:solidFill>
                  <a:srgbClr val="C00000"/>
                </a:solidFill>
              </a:rPr>
              <a:t>実現方法</a:t>
            </a:r>
            <a:endParaRPr lang="en-US" altLang="ja-JP" sz="800" b="1" dirty="0">
              <a:solidFill>
                <a:srgbClr val="C00000"/>
              </a:solidFill>
            </a:endParaRPr>
          </a:p>
          <a:p>
            <a:pPr marL="72000" indent="-457200"/>
            <a:r>
              <a:rPr lang="ja-JP" altLang="en-US" sz="800" dirty="0"/>
              <a:t>　モーターには遊びがあるので、走行ごとにアームの角度にばらつきが生じる。そこで、初期設定を自動で行わせ、ばらつきを減らした。</a:t>
            </a:r>
            <a:endParaRPr lang="en-US" altLang="ja-JP" sz="800" dirty="0"/>
          </a:p>
          <a:p>
            <a:pPr marL="72000" indent="-457200"/>
            <a:r>
              <a:rPr lang="ja-JP" altLang="en-US" sz="800" dirty="0"/>
              <a:t>　アームを弱い力でぶつかって動かなくなるまで回転させ、その角度を「０」に設定する。これを基準値とすることで毎回同じ角度に調節できる。</a:t>
            </a:r>
            <a:endParaRPr lang="en-US" altLang="ja-JP" sz="800" dirty="0"/>
          </a:p>
        </p:txBody>
      </p:sp>
      <p:sp>
        <p:nvSpPr>
          <p:cNvPr id="657" name="対角する 2 つの角を切り取った四角形 117"/>
          <p:cNvSpPr/>
          <p:nvPr/>
        </p:nvSpPr>
        <p:spPr>
          <a:xfrm>
            <a:off x="7323688" y="614901"/>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エッジ切り替え</a:t>
            </a:r>
          </a:p>
        </p:txBody>
      </p:sp>
      <p:sp>
        <p:nvSpPr>
          <p:cNvPr id="637" name="テキスト ボックス 636"/>
          <p:cNvSpPr txBox="1"/>
          <p:nvPr/>
        </p:nvSpPr>
        <p:spPr>
          <a:xfrm>
            <a:off x="7323323" y="797359"/>
            <a:ext cx="2800054" cy="954107"/>
          </a:xfrm>
          <a:prstGeom prst="rect">
            <a:avLst/>
          </a:prstGeom>
          <a:noFill/>
        </p:spPr>
        <p:txBody>
          <a:bodyPr wrap="square" lIns="36000" rIns="0" rtlCol="0">
            <a:spAutoFit/>
          </a:bodyPr>
          <a:lstStyle/>
          <a:p>
            <a:pPr marL="72000" indent="-457200"/>
            <a:r>
              <a:rPr lang="ja-JP" altLang="en-US" sz="800" b="1" dirty="0">
                <a:solidFill>
                  <a:srgbClr val="00B050"/>
                </a:solidFill>
              </a:rPr>
              <a:t>目的</a:t>
            </a:r>
            <a:endParaRPr lang="en-US" altLang="ja-JP" sz="800" b="1" dirty="0">
              <a:solidFill>
                <a:srgbClr val="00B050"/>
              </a:solidFill>
            </a:endParaRPr>
          </a:p>
          <a:p>
            <a:pPr marL="72000" indent="-457200"/>
            <a:r>
              <a:rPr lang="ja-JP" altLang="en-US" sz="800" dirty="0"/>
              <a:t>　ライントレース中にエッジを切り替える。</a:t>
            </a:r>
            <a:endParaRPr lang="en-US" altLang="ja-JP" sz="800" dirty="0"/>
          </a:p>
          <a:p>
            <a:pPr marL="72000" indent="-457200"/>
            <a:r>
              <a:rPr lang="ja-JP" altLang="en-US" sz="800" b="1" dirty="0">
                <a:solidFill>
                  <a:srgbClr val="C00000"/>
                </a:solidFill>
              </a:rPr>
              <a:t>実現方法</a:t>
            </a:r>
            <a:endParaRPr lang="en-US" altLang="ja-JP" sz="800" b="1" dirty="0">
              <a:solidFill>
                <a:srgbClr val="C00000"/>
              </a:solidFill>
            </a:endParaRPr>
          </a:p>
          <a:p>
            <a:pPr marL="72000" indent="-457200"/>
            <a:r>
              <a:rPr lang="ja-JP" altLang="en-US" sz="800" dirty="0"/>
              <a:t>　カーブ進入部でラインを検出したらライントレースを止め、両車輪同期走行で少しだけ外側に前進させる。カーブを利用することで簡単にラインを越えることができる。その後、反対のエッジをライントレースすることで、エッジを切り替えられる。</a:t>
            </a:r>
            <a:endParaRPr lang="en-US" altLang="ja-JP" sz="800" dirty="0"/>
          </a:p>
        </p:txBody>
      </p:sp>
      <p:grpSp>
        <p:nvGrpSpPr>
          <p:cNvPr id="11" name="グループ化 10"/>
          <p:cNvGrpSpPr/>
          <p:nvPr/>
        </p:nvGrpSpPr>
        <p:grpSpPr>
          <a:xfrm>
            <a:off x="7319104" y="2305087"/>
            <a:ext cx="1746006" cy="923902"/>
            <a:chOff x="7277677" y="1881625"/>
            <a:chExt cx="1911692" cy="1011575"/>
          </a:xfrm>
        </p:grpSpPr>
        <p:cxnSp>
          <p:nvCxnSpPr>
            <p:cNvPr id="633" name="直線コネクタ 632"/>
            <p:cNvCxnSpPr/>
            <p:nvPr/>
          </p:nvCxnSpPr>
          <p:spPr>
            <a:xfrm>
              <a:off x="8268594" y="2222553"/>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4" name="円弧 633"/>
            <p:cNvSpPr/>
            <p:nvPr/>
          </p:nvSpPr>
          <p:spPr>
            <a:xfrm rot="16200000">
              <a:off x="7838122" y="2125578"/>
              <a:ext cx="490462" cy="374104"/>
            </a:xfrm>
            <a:prstGeom prst="arc">
              <a:avLst>
                <a:gd name="adj1" fmla="val 17244077"/>
                <a:gd name="adj2" fmla="val 385126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5" name="テキスト ボックス 634"/>
            <p:cNvSpPr txBox="1"/>
            <p:nvPr/>
          </p:nvSpPr>
          <p:spPr>
            <a:xfrm>
              <a:off x="7960304" y="2250409"/>
              <a:ext cx="139152" cy="92333"/>
            </a:xfrm>
            <a:prstGeom prst="rect">
              <a:avLst/>
            </a:prstGeom>
            <a:noFill/>
          </p:spPr>
          <p:txBody>
            <a:bodyPr wrap="square" lIns="0" tIns="0" rIns="0" bIns="0" rtlCol="0">
              <a:spAutoFit/>
            </a:bodyPr>
            <a:lstStyle/>
            <a:p>
              <a:r>
                <a:rPr kumimoji="1" lang="en-US" altLang="ja-JP" sz="600" dirty="0"/>
                <a:t>40</a:t>
              </a:r>
              <a:endParaRPr kumimoji="1" lang="ja-JP" altLang="en-US" sz="600" dirty="0"/>
            </a:p>
          </p:txBody>
        </p:sp>
        <p:cxnSp>
          <p:nvCxnSpPr>
            <p:cNvPr id="636" name="直線コネクタ 635"/>
            <p:cNvCxnSpPr/>
            <p:nvPr/>
          </p:nvCxnSpPr>
          <p:spPr>
            <a:xfrm>
              <a:off x="7645611" y="2136506"/>
              <a:ext cx="0" cy="7566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8" name="グループ化 637"/>
            <p:cNvGrpSpPr>
              <a:grpSpLocks noChangeAspect="1"/>
            </p:cNvGrpSpPr>
            <p:nvPr/>
          </p:nvGrpSpPr>
          <p:grpSpPr>
            <a:xfrm>
              <a:off x="7384642" y="2157829"/>
              <a:ext cx="386937" cy="612027"/>
              <a:chOff x="9150789" y="4499774"/>
              <a:chExt cx="290566" cy="616077"/>
            </a:xfrm>
          </p:grpSpPr>
          <p:sp>
            <p:nvSpPr>
              <p:cNvPr id="723" name="フリーフォーム 31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4" name="フリーフォーム 313"/>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5" name="角丸四角形 1442"/>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6" name="角丸四角形 11"/>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7" name="角丸四角形 10"/>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8" name="角丸四角形 8"/>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9" name="角丸四角形 3"/>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0" name="角丸四角形 9"/>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1" name="正方形/長方形 730"/>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2" name="角丸四角形 197"/>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3" name="角丸四角形 199"/>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4" name="角丸四角形 204"/>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5" name="角丸四角形 5"/>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6" name="角丸四角形 2"/>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7" name="角丸四角形 13"/>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8" name="減算記号 737"/>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9" name="ブローチ 738"/>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40" name="フリーフォーム 1382"/>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1" name="フリーフォーム 1390"/>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2" name="フリーフォーム 288"/>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3" name="フリーフォーム 289"/>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4" name="フリーフォーム 290"/>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5" name="フリーフォーム 1395"/>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6" name="フリーフォーム 1396"/>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7" name="フリーフォーム 1397"/>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8" name="フリーフォーム 1402"/>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9" name="フリーフォーム 1403"/>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0" name="フリーフォーム 144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1" name="角丸四角形 1443"/>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2" name="四方向矢印 1444"/>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3" name="角丸四角形 1447"/>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4" name="フリーフォーム 1448"/>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5" name="フリーフォーム 312"/>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39" name="円弧 638"/>
            <p:cNvSpPr/>
            <p:nvPr/>
          </p:nvSpPr>
          <p:spPr>
            <a:xfrm rot="16200000">
              <a:off x="7219498" y="2132603"/>
              <a:ext cx="490462" cy="374104"/>
            </a:xfrm>
            <a:prstGeom prst="arc">
              <a:avLst>
                <a:gd name="adj1" fmla="val 17244077"/>
                <a:gd name="adj2" fmla="val 385126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0" name="テキスト ボックス 639"/>
            <p:cNvSpPr txBox="1"/>
            <p:nvPr/>
          </p:nvSpPr>
          <p:spPr>
            <a:xfrm>
              <a:off x="7619451" y="1895418"/>
              <a:ext cx="153888" cy="184666"/>
            </a:xfrm>
            <a:prstGeom prst="rect">
              <a:avLst/>
            </a:prstGeom>
            <a:noFill/>
          </p:spPr>
          <p:txBody>
            <a:bodyPr wrap="none" lIns="0" tIns="0" rIns="0" bIns="0" rtlCol="0">
              <a:spAutoFit/>
            </a:bodyPr>
            <a:lstStyle/>
            <a:p>
              <a:r>
                <a:rPr kumimoji="1" lang="ja-JP" altLang="en-US" sz="1200" dirty="0"/>
                <a:t>①</a:t>
              </a:r>
            </a:p>
          </p:txBody>
        </p:sp>
        <p:grpSp>
          <p:nvGrpSpPr>
            <p:cNvPr id="641" name="グループ化 640"/>
            <p:cNvGrpSpPr/>
            <p:nvPr/>
          </p:nvGrpSpPr>
          <p:grpSpPr>
            <a:xfrm>
              <a:off x="8057888" y="2115247"/>
              <a:ext cx="395627" cy="587982"/>
              <a:chOff x="959535" y="8160615"/>
              <a:chExt cx="395627" cy="587982"/>
            </a:xfrm>
          </p:grpSpPr>
          <p:sp>
            <p:nvSpPr>
              <p:cNvPr id="691" name="フリーフォーム 314"/>
              <p:cNvSpPr/>
              <p:nvPr/>
            </p:nvSpPr>
            <p:spPr>
              <a:xfrm rot="471730">
                <a:off x="1267917" y="8256555"/>
                <a:ext cx="60882" cy="130108"/>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2" name="フリーフォーム 313"/>
              <p:cNvSpPr/>
              <p:nvPr/>
            </p:nvSpPr>
            <p:spPr>
              <a:xfrm rot="471730">
                <a:off x="1088596" y="8223213"/>
                <a:ext cx="0" cy="143053"/>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3" name="角丸四角形 1442"/>
              <p:cNvSpPr/>
              <p:nvPr/>
            </p:nvSpPr>
            <p:spPr>
              <a:xfrm rot="471730">
                <a:off x="1108039" y="8221452"/>
                <a:ext cx="152714" cy="4541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4" name="角丸四角形 11"/>
              <p:cNvSpPr/>
              <p:nvPr/>
            </p:nvSpPr>
            <p:spPr>
              <a:xfrm rot="471730">
                <a:off x="1078697" y="8552606"/>
                <a:ext cx="104954" cy="11429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5" name="角丸四角形 10"/>
              <p:cNvSpPr/>
              <p:nvPr/>
            </p:nvSpPr>
            <p:spPr>
              <a:xfrm rot="471730">
                <a:off x="1105548" y="8523566"/>
                <a:ext cx="60882" cy="1137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6" name="角丸四角形 8"/>
              <p:cNvSpPr/>
              <p:nvPr/>
            </p:nvSpPr>
            <p:spPr>
              <a:xfrm rot="471730">
                <a:off x="1030601" y="8331375"/>
                <a:ext cx="60882" cy="6444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7" name="角丸四角形 3"/>
              <p:cNvSpPr/>
              <p:nvPr/>
            </p:nvSpPr>
            <p:spPr>
              <a:xfrm rot="471730">
                <a:off x="979219" y="8292584"/>
                <a:ext cx="60882" cy="1359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8" name="角丸四角形 9"/>
              <p:cNvSpPr/>
              <p:nvPr/>
            </p:nvSpPr>
            <p:spPr>
              <a:xfrm rot="471730">
                <a:off x="1247831" y="8361358"/>
                <a:ext cx="60882" cy="6146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9" name="正方形/長方形 698"/>
              <p:cNvSpPr/>
              <p:nvPr/>
            </p:nvSpPr>
            <p:spPr>
              <a:xfrm rot="471730">
                <a:off x="1141988" y="8271389"/>
                <a:ext cx="60882" cy="14811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0" name="角丸四角形 197"/>
              <p:cNvSpPr/>
              <p:nvPr/>
            </p:nvSpPr>
            <p:spPr>
              <a:xfrm rot="471730">
                <a:off x="1054257" y="8324201"/>
                <a:ext cx="209901" cy="2340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1" name="角丸四角形 199"/>
              <p:cNvSpPr/>
              <p:nvPr/>
            </p:nvSpPr>
            <p:spPr>
              <a:xfrm rot="471730">
                <a:off x="1047520" y="8441622"/>
                <a:ext cx="205882" cy="106774"/>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2" name="角丸四角形 204"/>
              <p:cNvSpPr/>
              <p:nvPr/>
            </p:nvSpPr>
            <p:spPr>
              <a:xfrm rot="471730">
                <a:off x="959535" y="8422970"/>
                <a:ext cx="87063" cy="8446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3" name="角丸四角形 5"/>
              <p:cNvSpPr/>
              <p:nvPr/>
            </p:nvSpPr>
            <p:spPr>
              <a:xfrm rot="471730">
                <a:off x="1294280" y="8324665"/>
                <a:ext cx="60882" cy="147345"/>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4" name="角丸四角形 2"/>
              <p:cNvSpPr/>
              <p:nvPr/>
            </p:nvSpPr>
            <p:spPr>
              <a:xfrm rot="471730">
                <a:off x="1256556" y="8474211"/>
                <a:ext cx="87066" cy="6446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5" name="角丸四角形 13"/>
              <p:cNvSpPr/>
              <p:nvPr/>
            </p:nvSpPr>
            <p:spPr>
              <a:xfrm rot="471730">
                <a:off x="1093928" y="8632144"/>
                <a:ext cx="60882" cy="6387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6" name="減算記号 705"/>
              <p:cNvSpPr/>
              <p:nvPr/>
            </p:nvSpPr>
            <p:spPr>
              <a:xfrm rot="471730">
                <a:off x="1071964" y="8685486"/>
                <a:ext cx="208460" cy="63111"/>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7" name="ブローチ 706"/>
              <p:cNvSpPr/>
              <p:nvPr/>
            </p:nvSpPr>
            <p:spPr>
              <a:xfrm rot="471730">
                <a:off x="979050" y="8453403"/>
                <a:ext cx="48258" cy="21947"/>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08" name="フリーフォーム 1382"/>
              <p:cNvSpPr/>
              <p:nvPr/>
            </p:nvSpPr>
            <p:spPr>
              <a:xfrm rot="471730">
                <a:off x="1109954" y="8630354"/>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9" name="フリーフォーム 1390"/>
              <p:cNvSpPr/>
              <p:nvPr/>
            </p:nvSpPr>
            <p:spPr>
              <a:xfrm rot="471730">
                <a:off x="1106972" y="8629962"/>
                <a:ext cx="34882"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0" name="フリーフォーム 289"/>
              <p:cNvSpPr/>
              <p:nvPr/>
            </p:nvSpPr>
            <p:spPr>
              <a:xfrm rot="471730">
                <a:off x="1113254" y="8630830"/>
                <a:ext cx="34882"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1" name="フリーフォーム 290"/>
              <p:cNvSpPr/>
              <p:nvPr/>
            </p:nvSpPr>
            <p:spPr>
              <a:xfrm rot="471730">
                <a:off x="1116671" y="8636077"/>
                <a:ext cx="34882"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2" name="フリーフォーム 1395"/>
              <p:cNvSpPr/>
              <p:nvPr/>
            </p:nvSpPr>
            <p:spPr>
              <a:xfrm rot="471730">
                <a:off x="1113744" y="8631935"/>
                <a:ext cx="34880" cy="2367"/>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3" name="フリーフォーム 1396"/>
              <p:cNvSpPr/>
              <p:nvPr/>
            </p:nvSpPr>
            <p:spPr>
              <a:xfrm rot="471730">
                <a:off x="1113742" y="8614453"/>
                <a:ext cx="0" cy="26022"/>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4" name="フリーフォーム 1397"/>
              <p:cNvSpPr/>
              <p:nvPr/>
            </p:nvSpPr>
            <p:spPr>
              <a:xfrm rot="471730">
                <a:off x="1142498" y="8611114"/>
                <a:ext cx="0" cy="30752"/>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5" name="フリーフォーム 1402"/>
              <p:cNvSpPr/>
              <p:nvPr/>
            </p:nvSpPr>
            <p:spPr>
              <a:xfrm rot="471730">
                <a:off x="1142337" y="8613468"/>
                <a:ext cx="0" cy="28387"/>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6" name="フリーフォーム 1403"/>
              <p:cNvSpPr/>
              <p:nvPr/>
            </p:nvSpPr>
            <p:spPr>
              <a:xfrm rot="471730">
                <a:off x="1142935" y="8618305"/>
                <a:ext cx="0" cy="23655"/>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7" name="フリーフォーム 1441"/>
              <p:cNvSpPr/>
              <p:nvPr/>
            </p:nvSpPr>
            <p:spPr>
              <a:xfrm rot="10851730">
                <a:off x="1144320" y="8613833"/>
                <a:ext cx="3181" cy="28387"/>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8" name="角丸四角形 1443"/>
              <p:cNvSpPr/>
              <p:nvPr/>
            </p:nvSpPr>
            <p:spPr>
              <a:xfrm rot="471730">
                <a:off x="1103761" y="8236149"/>
                <a:ext cx="158139" cy="45418"/>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9" name="四方向矢印 1444"/>
              <p:cNvSpPr/>
              <p:nvPr/>
            </p:nvSpPr>
            <p:spPr>
              <a:xfrm rot="471730">
                <a:off x="1127470" y="8344590"/>
                <a:ext cx="80787" cy="604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0" name="角丸四角形 1447"/>
              <p:cNvSpPr/>
              <p:nvPr/>
            </p:nvSpPr>
            <p:spPr>
              <a:xfrm rot="471730">
                <a:off x="1072306" y="8468551"/>
                <a:ext cx="157059" cy="5841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1" name="フリーフォーム 1448"/>
              <p:cNvSpPr/>
              <p:nvPr/>
            </p:nvSpPr>
            <p:spPr>
              <a:xfrm rot="471730">
                <a:off x="1088455" y="8160615"/>
                <a:ext cx="0" cy="130108"/>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2" name="フリーフォーム 312"/>
              <p:cNvSpPr/>
              <p:nvPr/>
            </p:nvSpPr>
            <p:spPr>
              <a:xfrm rot="471730">
                <a:off x="1287771" y="8188138"/>
                <a:ext cx="0" cy="130108"/>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2" name="円弧 641"/>
            <p:cNvSpPr/>
            <p:nvPr/>
          </p:nvSpPr>
          <p:spPr>
            <a:xfrm rot="4307554">
              <a:off x="7990460" y="2225512"/>
              <a:ext cx="159484" cy="74449"/>
            </a:xfrm>
            <a:prstGeom prst="arc">
              <a:avLst>
                <a:gd name="adj1" fmla="val 1721692"/>
                <a:gd name="adj2" fmla="val 13279667"/>
              </a:avLst>
            </a:prstGeom>
            <a:ln>
              <a:solidFill>
                <a:schemeClr val="accent1">
                  <a:lumMod val="75000"/>
                </a:schemeClr>
              </a:solidFill>
              <a:headEnd w="sm" len="sm"/>
              <a:tailEnd type="stealth"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4" name="円弧 643"/>
            <p:cNvSpPr/>
            <p:nvPr/>
          </p:nvSpPr>
          <p:spPr>
            <a:xfrm rot="16200000">
              <a:off x="8517588" y="2153808"/>
              <a:ext cx="490462" cy="374104"/>
            </a:xfrm>
            <a:prstGeom prst="arc">
              <a:avLst>
                <a:gd name="adj1" fmla="val 17244077"/>
                <a:gd name="adj2" fmla="val 385126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5" name="テキスト ボックス 644"/>
            <p:cNvSpPr txBox="1"/>
            <p:nvPr/>
          </p:nvSpPr>
          <p:spPr>
            <a:xfrm>
              <a:off x="8305168" y="1881625"/>
              <a:ext cx="153888" cy="184666"/>
            </a:xfrm>
            <a:prstGeom prst="rect">
              <a:avLst/>
            </a:prstGeom>
            <a:noFill/>
          </p:spPr>
          <p:txBody>
            <a:bodyPr wrap="none" lIns="0" tIns="0" rIns="0" bIns="0" rtlCol="0">
              <a:spAutoFit/>
            </a:bodyPr>
            <a:lstStyle>
              <a:defPPr>
                <a:defRPr lang="ja-JP"/>
              </a:defPPr>
              <a:lvl1pPr>
                <a:defRPr sz="1200">
                  <a:solidFill>
                    <a:srgbClr val="000000"/>
                  </a:solidFill>
                </a:defRPr>
              </a:lvl1pPr>
            </a:lstStyle>
            <a:p>
              <a:r>
                <a:rPr lang="ja-JP" altLang="en-US" dirty="0">
                  <a:solidFill>
                    <a:schemeClr val="tx1"/>
                  </a:solidFill>
                </a:rPr>
                <a:t>②</a:t>
              </a:r>
            </a:p>
          </p:txBody>
        </p:sp>
        <p:sp>
          <p:nvSpPr>
            <p:cNvPr id="646" name="右矢印 645"/>
            <p:cNvSpPr/>
            <p:nvPr/>
          </p:nvSpPr>
          <p:spPr>
            <a:xfrm rot="16696771">
              <a:off x="8181450" y="2198695"/>
              <a:ext cx="211062"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7" name="円弧 646"/>
            <p:cNvSpPr/>
            <p:nvPr/>
          </p:nvSpPr>
          <p:spPr>
            <a:xfrm rot="4307554">
              <a:off x="8387992" y="2318837"/>
              <a:ext cx="190162" cy="56822"/>
            </a:xfrm>
            <a:prstGeom prst="arc">
              <a:avLst>
                <a:gd name="adj1" fmla="val 1721692"/>
                <a:gd name="adj2" fmla="val 13279667"/>
              </a:avLst>
            </a:prstGeom>
            <a:ln>
              <a:solidFill>
                <a:schemeClr val="accent1">
                  <a:lumMod val="75000"/>
                </a:schemeClr>
              </a:solidFill>
              <a:headEnd w="sm" len="sm"/>
              <a:tailEnd type="stealth"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8" name="テキスト ボックス 647"/>
            <p:cNvSpPr txBox="1"/>
            <p:nvPr/>
          </p:nvSpPr>
          <p:spPr>
            <a:xfrm>
              <a:off x="8316582" y="2121295"/>
              <a:ext cx="503969" cy="184666"/>
            </a:xfrm>
            <a:prstGeom prst="rect">
              <a:avLst/>
            </a:prstGeom>
            <a:noFill/>
          </p:spPr>
          <p:txBody>
            <a:bodyPr wrap="square" rtlCol="0">
              <a:spAutoFit/>
            </a:bodyPr>
            <a:lstStyle/>
            <a:p>
              <a:r>
                <a:rPr lang="en-US" altLang="ja-JP" sz="600" dirty="0"/>
                <a:t>2</a:t>
              </a:r>
              <a:r>
                <a:rPr kumimoji="1" lang="en-US" altLang="ja-JP" sz="600" dirty="0"/>
                <a:t>0</a:t>
              </a:r>
              <a:endParaRPr kumimoji="1" lang="ja-JP" altLang="en-US" sz="600" dirty="0"/>
            </a:p>
          </p:txBody>
        </p:sp>
        <p:sp>
          <p:nvSpPr>
            <p:cNvPr id="649" name="テキスト ボックス 648"/>
            <p:cNvSpPr txBox="1"/>
            <p:nvPr/>
          </p:nvSpPr>
          <p:spPr>
            <a:xfrm>
              <a:off x="8273158" y="2033404"/>
              <a:ext cx="154542" cy="92333"/>
            </a:xfrm>
            <a:prstGeom prst="rect">
              <a:avLst/>
            </a:prstGeom>
            <a:noFill/>
          </p:spPr>
          <p:txBody>
            <a:bodyPr wrap="square" lIns="0" tIns="0" rIns="0" bIns="0" rtlCol="0">
              <a:spAutoFit/>
            </a:bodyPr>
            <a:lstStyle/>
            <a:p>
              <a:r>
                <a:rPr lang="en-US" altLang="ja-JP" sz="600" dirty="0"/>
                <a:t>1</a:t>
              </a:r>
              <a:r>
                <a:rPr kumimoji="1" lang="en-US" altLang="ja-JP" sz="600" dirty="0"/>
                <a:t>cm</a:t>
              </a:r>
              <a:endParaRPr kumimoji="1" lang="ja-JP" altLang="en-US" sz="600" dirty="0"/>
            </a:p>
          </p:txBody>
        </p:sp>
        <p:cxnSp>
          <p:nvCxnSpPr>
            <p:cNvPr id="650" name="直線コネクタ 649"/>
            <p:cNvCxnSpPr/>
            <p:nvPr/>
          </p:nvCxnSpPr>
          <p:spPr>
            <a:xfrm>
              <a:off x="8959277" y="2212402"/>
              <a:ext cx="0" cy="46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1" name="グループ化 650"/>
            <p:cNvGrpSpPr>
              <a:grpSpLocks noChangeAspect="1"/>
            </p:cNvGrpSpPr>
            <p:nvPr/>
          </p:nvGrpSpPr>
          <p:grpSpPr>
            <a:xfrm rot="20214151">
              <a:off x="8802432" y="2037980"/>
              <a:ext cx="386937" cy="612027"/>
              <a:chOff x="9150789" y="4499774"/>
              <a:chExt cx="290566" cy="616077"/>
            </a:xfrm>
          </p:grpSpPr>
          <p:sp>
            <p:nvSpPr>
              <p:cNvPr id="658" name="フリーフォーム 31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9" name="フリーフォーム 313"/>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0" name="角丸四角形 1442"/>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1" name="角丸四角形 11"/>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2" name="角丸四角形 10"/>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3" name="角丸四角形 8"/>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4" name="角丸四角形 3"/>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5" name="角丸四角形 9"/>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6" name="正方形/長方形 665"/>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7" name="角丸四角形 197"/>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8" name="角丸四角形 199"/>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9" name="角丸四角形 204"/>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0" name="角丸四角形 5"/>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1" name="角丸四角形 2"/>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2" name="角丸四角形 13"/>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3" name="減算記号 672"/>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4" name="ブローチ 673"/>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75" name="フリーフォーム 1382"/>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6" name="フリーフォーム 1390"/>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7" name="フリーフォーム 288"/>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8" name="フリーフォーム 289"/>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9" name="フリーフォーム 290"/>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0" name="フリーフォーム 1395"/>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1" name="フリーフォーム 1396"/>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2" name="フリーフォーム 1397"/>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3" name="フリーフォーム 1402"/>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4" name="フリーフォーム 1403"/>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5" name="フリーフォーム 144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6" name="角丸四角形 1443"/>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7" name="四方向矢印 1444"/>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8" name="角丸四角形 1447"/>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9" name="フリーフォーム 1448"/>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0" name="フリーフォーム 312"/>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52" name="テキスト ボックス 651"/>
            <p:cNvSpPr txBox="1"/>
            <p:nvPr/>
          </p:nvSpPr>
          <p:spPr>
            <a:xfrm>
              <a:off x="8826093" y="1890569"/>
              <a:ext cx="153888" cy="184666"/>
            </a:xfrm>
            <a:prstGeom prst="rect">
              <a:avLst/>
            </a:prstGeom>
            <a:noFill/>
          </p:spPr>
          <p:txBody>
            <a:bodyPr wrap="none" lIns="0" tIns="0" rIns="0" bIns="0" rtlCol="0">
              <a:spAutoFit/>
            </a:bodyPr>
            <a:lstStyle>
              <a:defPPr>
                <a:defRPr lang="ja-JP"/>
              </a:defPPr>
              <a:lvl1pPr>
                <a:defRPr sz="1200">
                  <a:solidFill>
                    <a:srgbClr val="000000"/>
                  </a:solidFill>
                </a:defRPr>
              </a:lvl1pPr>
            </a:lstStyle>
            <a:p>
              <a:r>
                <a:rPr lang="ja-JP" altLang="en-US" dirty="0">
                  <a:solidFill>
                    <a:schemeClr val="tx1"/>
                  </a:solidFill>
                </a:rPr>
                <a:t>③</a:t>
              </a:r>
            </a:p>
          </p:txBody>
        </p:sp>
      </p:grpSp>
      <p:sp>
        <p:nvSpPr>
          <p:cNvPr id="440" name="テキスト ボックス 439"/>
          <p:cNvSpPr txBox="1"/>
          <p:nvPr/>
        </p:nvSpPr>
        <p:spPr>
          <a:xfrm>
            <a:off x="10127713" y="896231"/>
            <a:ext cx="3394611" cy="938719"/>
          </a:xfrm>
          <a:prstGeom prst="rect">
            <a:avLst/>
          </a:prstGeom>
          <a:noFill/>
        </p:spPr>
        <p:txBody>
          <a:bodyPr wrap="square" lIns="36000" rIns="0" rtlCol="0">
            <a:spAutoFit/>
          </a:bodyPr>
          <a:lstStyle/>
          <a:p>
            <a:pPr marL="72000" indent="-457200"/>
            <a:r>
              <a:rPr lang="ja-JP" altLang="en-US" sz="800" b="1" dirty="0">
                <a:solidFill>
                  <a:srgbClr val="00B050"/>
                </a:solidFill>
                <a:latin typeface="+mn-ea"/>
              </a:rPr>
              <a:t>目的　　</a:t>
            </a:r>
            <a:r>
              <a:rPr lang="ja-JP" altLang="en-US" sz="800" dirty="0">
                <a:latin typeface="+mn-ea"/>
              </a:rPr>
              <a:t>旋回中にブロックを落とさないように旋回する。</a:t>
            </a:r>
            <a:endParaRPr lang="en-US" altLang="ja-JP" sz="800" dirty="0">
              <a:latin typeface="+mn-ea"/>
            </a:endParaRPr>
          </a:p>
          <a:p>
            <a:pPr marL="72000" indent="-457200"/>
            <a:r>
              <a:rPr lang="ja-JP" altLang="en-US" sz="800" b="1" dirty="0">
                <a:solidFill>
                  <a:srgbClr val="C00000"/>
                </a:solidFill>
                <a:latin typeface="+mn-ea"/>
              </a:rPr>
              <a:t>実現方法　</a:t>
            </a:r>
            <a:r>
              <a:rPr lang="ja-JP" altLang="en-US" sz="800" dirty="0">
                <a:latin typeface="+mn-ea"/>
              </a:rPr>
              <a:t>　</a:t>
            </a:r>
            <a:endParaRPr lang="en-US" altLang="ja-JP" sz="800" dirty="0">
              <a:latin typeface="+mn-ea"/>
            </a:endParaRPr>
          </a:p>
          <a:p>
            <a:pPr marL="72000" indent="-457200"/>
            <a:r>
              <a:rPr lang="ja-JP" altLang="en-US" sz="800" dirty="0">
                <a:latin typeface="+mn-ea"/>
              </a:rPr>
              <a:t>　アームが水平になる角度に調節し、前進しながら旋回する。左右車輪の回転数は以下設定で最小の小回りができる。　</a:t>
            </a:r>
            <a:endParaRPr lang="en-US" altLang="ja-JP" sz="800" dirty="0">
              <a:latin typeface="+mn-ea"/>
            </a:endParaRPr>
          </a:p>
          <a:p>
            <a:pPr marL="72000" indent="-457200"/>
            <a:r>
              <a:rPr lang="ja-JP" altLang="en-US" sz="800" b="1" dirty="0">
                <a:solidFill>
                  <a:srgbClr val="00B0F0"/>
                </a:solidFill>
                <a:latin typeface="+mn-ea"/>
              </a:rPr>
              <a:t>検証</a:t>
            </a:r>
            <a:r>
              <a:rPr lang="ja-JP" altLang="en-US" sz="800" b="1" dirty="0">
                <a:latin typeface="+mn-ea"/>
              </a:rPr>
              <a:t>と結果　　片方のモーターを</a:t>
            </a:r>
            <a:r>
              <a:rPr lang="en-US" altLang="ja-JP" sz="800" b="1" dirty="0">
                <a:latin typeface="+mn-ea"/>
              </a:rPr>
              <a:t>15</a:t>
            </a:r>
            <a:r>
              <a:rPr lang="ja-JP" altLang="en-US" sz="800" b="1" dirty="0" err="1">
                <a:latin typeface="+mn-ea"/>
              </a:rPr>
              <a:t>、</a:t>
            </a:r>
            <a:r>
              <a:rPr lang="ja-JP" altLang="en-US" sz="800" b="1" dirty="0">
                <a:latin typeface="+mn-ea"/>
              </a:rPr>
              <a:t>もう片方のモーターを</a:t>
            </a:r>
            <a:r>
              <a:rPr lang="en-US" altLang="ja-JP" sz="800" b="1" dirty="0">
                <a:latin typeface="+mn-ea"/>
              </a:rPr>
              <a:t>60</a:t>
            </a:r>
            <a:r>
              <a:rPr lang="ja-JP" altLang="en-US" sz="800" b="1" dirty="0">
                <a:latin typeface="+mn-ea"/>
              </a:rPr>
              <a:t>の</a:t>
            </a:r>
            <a:r>
              <a:rPr lang="en-US" altLang="ja-JP" sz="800" b="1" dirty="0">
                <a:latin typeface="+mn-ea"/>
              </a:rPr>
              <a:t>PWM</a:t>
            </a:r>
            <a:r>
              <a:rPr lang="ja-JP" altLang="en-US" sz="800" b="1" dirty="0">
                <a:latin typeface="+mn-ea"/>
              </a:rPr>
              <a:t>値で旋回させた所、</a:t>
            </a:r>
            <a:r>
              <a:rPr lang="en-US" altLang="ja-JP" sz="800" b="1" dirty="0">
                <a:latin typeface="+mn-ea"/>
              </a:rPr>
              <a:t>5</a:t>
            </a:r>
            <a:r>
              <a:rPr lang="ja-JP" altLang="en-US" sz="800" b="1" dirty="0">
                <a:latin typeface="+mn-ea"/>
              </a:rPr>
              <a:t>回転させてもブロックを落とさずに旋回することが出来た。</a:t>
            </a:r>
            <a:endParaRPr lang="en-US" altLang="ja-JP" sz="800" b="1" dirty="0">
              <a:latin typeface="+mn-ea"/>
            </a:endParaRPr>
          </a:p>
          <a:p>
            <a:pPr marL="72000" indent="-457200"/>
            <a:endParaRPr lang="en-US" altLang="ja-JP" sz="700" b="1" dirty="0"/>
          </a:p>
        </p:txBody>
      </p:sp>
      <p:sp>
        <p:nvSpPr>
          <p:cNvPr id="2197" name="対角する 2 つの角を切り取った四角形 1568"/>
          <p:cNvSpPr/>
          <p:nvPr/>
        </p:nvSpPr>
        <p:spPr>
          <a:xfrm>
            <a:off x="5663" y="5273097"/>
            <a:ext cx="1800000" cy="216000"/>
          </a:xfrm>
          <a:prstGeom prst="snip2Diag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ブロック色識別</a:t>
            </a:r>
          </a:p>
        </p:txBody>
      </p:sp>
      <p:sp>
        <p:nvSpPr>
          <p:cNvPr id="2201" name="テキスト ボックス 2200"/>
          <p:cNvSpPr txBox="1"/>
          <p:nvPr/>
        </p:nvSpPr>
        <p:spPr>
          <a:xfrm>
            <a:off x="5521" y="5477775"/>
            <a:ext cx="3169250" cy="1200329"/>
          </a:xfrm>
          <a:prstGeom prst="rect">
            <a:avLst/>
          </a:prstGeom>
          <a:noFill/>
        </p:spPr>
        <p:txBody>
          <a:bodyPr wrap="square" lIns="36000" rIns="0" rtlCol="0">
            <a:spAutoFit/>
          </a:bodyPr>
          <a:lstStyle/>
          <a:p>
            <a:pPr marL="72000" indent="-457200"/>
            <a:r>
              <a:rPr lang="ja-JP" altLang="en-US" sz="800" b="1" dirty="0">
                <a:solidFill>
                  <a:srgbClr val="00B050"/>
                </a:solidFill>
              </a:rPr>
              <a:t>目的　</a:t>
            </a:r>
            <a:r>
              <a:rPr lang="ja-JP" altLang="en-US" sz="800" dirty="0">
                <a:latin typeface="+mn-ea"/>
              </a:rPr>
              <a:t>ブロックの色を識別する。</a:t>
            </a:r>
            <a:endParaRPr lang="en-US" altLang="ja-JP" sz="800" b="1" dirty="0">
              <a:solidFill>
                <a:srgbClr val="C00000"/>
              </a:solidFill>
              <a:latin typeface="+mn-ea"/>
            </a:endParaRPr>
          </a:p>
          <a:p>
            <a:pPr marL="72000" indent="-457200"/>
            <a:r>
              <a:rPr lang="ja-JP" altLang="en-US" sz="800" b="1" dirty="0">
                <a:solidFill>
                  <a:srgbClr val="C00000"/>
                </a:solidFill>
              </a:rPr>
              <a:t>実現方法</a:t>
            </a:r>
            <a:endParaRPr lang="ja-JP" altLang="ja-JP" sz="800" b="1" dirty="0">
              <a:solidFill>
                <a:srgbClr val="C00000"/>
              </a:solidFill>
            </a:endParaRPr>
          </a:p>
          <a:p>
            <a:pPr marL="72000" indent="-457200"/>
            <a:r>
              <a:rPr lang="ja-JP" altLang="en-US" sz="800" dirty="0"/>
              <a:t>　カラーセンサーの</a:t>
            </a:r>
            <a:r>
              <a:rPr lang="en-US" altLang="ja-JP" sz="800" dirty="0"/>
              <a:t>RGB</a:t>
            </a:r>
            <a:r>
              <a:rPr lang="ja-JP" altLang="en-US" sz="800" dirty="0"/>
              <a:t>計測値を使用する。予め各ブロックの</a:t>
            </a:r>
            <a:r>
              <a:rPr lang="en-US" altLang="ja-JP" sz="800" dirty="0"/>
              <a:t>RGB</a:t>
            </a:r>
            <a:r>
              <a:rPr lang="ja-JP" altLang="en-US" sz="800" dirty="0"/>
              <a:t>を各</a:t>
            </a:r>
            <a:r>
              <a:rPr lang="en-US" altLang="ja-JP" sz="800" dirty="0"/>
              <a:t>100</a:t>
            </a:r>
            <a:r>
              <a:rPr lang="ja-JP" altLang="en-US" sz="800" dirty="0"/>
              <a:t>回計測し、その平均値を「基準値」とする。</a:t>
            </a:r>
            <a:r>
              <a:rPr lang="en-US" altLang="ja-JP" sz="800" dirty="0"/>
              <a:t>RGB</a:t>
            </a:r>
            <a:r>
              <a:rPr lang="ja-JP" altLang="en-US" sz="800" dirty="0"/>
              <a:t>計測値と基準値との差の合計を「不確定値」とする。不確定値が最も小さい色をそのブロックの色をする。</a:t>
            </a:r>
            <a:endParaRPr lang="en-US" altLang="ja-JP" sz="800" dirty="0"/>
          </a:p>
          <a:p>
            <a:pPr marL="72000" indent="-457200"/>
            <a:r>
              <a:rPr lang="ja-JP" altLang="en-US" sz="800" dirty="0"/>
              <a:t>　確実性を高めるために、</a:t>
            </a:r>
            <a:r>
              <a:rPr lang="en-US" altLang="ja-JP" sz="800" dirty="0"/>
              <a:t>2</a:t>
            </a:r>
            <a:r>
              <a:rPr lang="ja-JP" altLang="en-US" sz="800" dirty="0"/>
              <a:t>回異なる高さで計測し、最も不確定値が低いものを採用する。</a:t>
            </a:r>
            <a:endParaRPr lang="en-US" altLang="ja-JP" sz="800" dirty="0"/>
          </a:p>
          <a:p>
            <a:pPr marL="72000" indent="-457200"/>
            <a:r>
              <a:rPr lang="ja-JP" altLang="en-US" sz="800" b="1" dirty="0">
                <a:solidFill>
                  <a:srgbClr val="00B0F0"/>
                </a:solidFill>
              </a:rPr>
              <a:t>検証　　</a:t>
            </a:r>
            <a:endParaRPr lang="en-US" altLang="ja-JP" sz="800" b="1" dirty="0">
              <a:solidFill>
                <a:srgbClr val="00B0F0"/>
              </a:solidFill>
            </a:endParaRPr>
          </a:p>
        </p:txBody>
      </p:sp>
      <p:sp>
        <p:nvSpPr>
          <p:cNvPr id="2213" name="テキスト ボックス 2212"/>
          <p:cNvSpPr txBox="1"/>
          <p:nvPr/>
        </p:nvSpPr>
        <p:spPr>
          <a:xfrm>
            <a:off x="1925084" y="6453496"/>
            <a:ext cx="1225513" cy="1708160"/>
          </a:xfrm>
          <a:prstGeom prst="rect">
            <a:avLst/>
          </a:prstGeom>
          <a:ln w="6350">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700" dirty="0">
                <a:solidFill>
                  <a:srgbClr val="7030A0"/>
                </a:solidFill>
              </a:rPr>
              <a:t>例：</a:t>
            </a:r>
            <a:endParaRPr kumimoji="1" lang="en-US" altLang="ja-JP" sz="700" dirty="0">
              <a:solidFill>
                <a:srgbClr val="7030A0"/>
              </a:solidFill>
            </a:endParaRPr>
          </a:p>
          <a:p>
            <a:r>
              <a:rPr lang="ja-JP" altLang="en-US" sz="700" dirty="0"/>
              <a:t>各ブロックの</a:t>
            </a:r>
            <a:r>
              <a:rPr lang="en-US" altLang="ja-JP" sz="700" dirty="0"/>
              <a:t>RGB</a:t>
            </a:r>
            <a:r>
              <a:rPr lang="ja-JP" altLang="en-US" sz="700" dirty="0"/>
              <a:t>基準値</a:t>
            </a:r>
            <a:endParaRPr lang="en-US" altLang="ja-JP" sz="700" dirty="0"/>
          </a:p>
          <a:p>
            <a:r>
              <a:rPr kumimoji="1" lang="ja-JP" altLang="en-US" sz="700" dirty="0">
                <a:solidFill>
                  <a:srgbClr val="FF0000"/>
                </a:solidFill>
              </a:rPr>
              <a:t>赤</a:t>
            </a:r>
            <a:r>
              <a:rPr kumimoji="1" lang="ja-JP" altLang="en-US" sz="700" dirty="0"/>
              <a:t>　：</a:t>
            </a:r>
            <a:r>
              <a:rPr kumimoji="1" lang="en-US" altLang="ja-JP" sz="700" dirty="0"/>
              <a:t>R 6.1</a:t>
            </a:r>
            <a:r>
              <a:rPr lang="ja-JP" altLang="en-US" sz="700" dirty="0"/>
              <a:t>  　 </a:t>
            </a:r>
            <a:r>
              <a:rPr kumimoji="1" lang="en-US" altLang="ja-JP" sz="700" dirty="0"/>
              <a:t>G </a:t>
            </a:r>
            <a:r>
              <a:rPr lang="en-US" altLang="ja-JP" sz="700" dirty="0"/>
              <a:t>11.1</a:t>
            </a:r>
            <a:r>
              <a:rPr lang="ja-JP" altLang="en-US" sz="700" dirty="0"/>
              <a:t> 　</a:t>
            </a:r>
            <a:r>
              <a:rPr kumimoji="1" lang="en-US" altLang="ja-JP" sz="700" dirty="0"/>
              <a:t>B 4.2</a:t>
            </a:r>
          </a:p>
          <a:p>
            <a:r>
              <a:rPr lang="ja-JP" altLang="en-US" sz="700" dirty="0">
                <a:solidFill>
                  <a:schemeClr val="accent5"/>
                </a:solidFill>
              </a:rPr>
              <a:t>青</a:t>
            </a:r>
            <a:r>
              <a:rPr lang="ja-JP" altLang="en-US" sz="700" dirty="0"/>
              <a:t>　：</a:t>
            </a:r>
            <a:r>
              <a:rPr lang="en-US" altLang="ja-JP" sz="700" dirty="0"/>
              <a:t>R</a:t>
            </a:r>
            <a:r>
              <a:rPr lang="ja-JP" altLang="en-US" sz="700" dirty="0"/>
              <a:t> </a:t>
            </a:r>
            <a:r>
              <a:rPr lang="en-US" altLang="ja-JP" sz="700" dirty="0"/>
              <a:t>4.9   </a:t>
            </a:r>
            <a:r>
              <a:rPr lang="ja-JP" altLang="en-US" sz="700" dirty="0"/>
              <a:t>　</a:t>
            </a:r>
            <a:r>
              <a:rPr lang="en-US" altLang="ja-JP" sz="700" dirty="0"/>
              <a:t>G</a:t>
            </a:r>
            <a:r>
              <a:rPr lang="ja-JP" altLang="en-US" sz="700" dirty="0"/>
              <a:t> </a:t>
            </a:r>
            <a:r>
              <a:rPr lang="en-US" altLang="ja-JP" sz="700" dirty="0"/>
              <a:t>34.4</a:t>
            </a:r>
            <a:r>
              <a:rPr lang="ja-JP" altLang="en-US" sz="700" dirty="0"/>
              <a:t> 　</a:t>
            </a:r>
            <a:r>
              <a:rPr lang="en-US" altLang="ja-JP" sz="700" dirty="0"/>
              <a:t>B 47.2</a:t>
            </a:r>
            <a:endParaRPr lang="ja-JP" altLang="en-US" sz="700" dirty="0"/>
          </a:p>
          <a:p>
            <a:r>
              <a:rPr lang="ja-JP" altLang="en-US" sz="700" dirty="0">
                <a:solidFill>
                  <a:srgbClr val="00B050"/>
                </a:solidFill>
              </a:rPr>
              <a:t>緑</a:t>
            </a:r>
            <a:r>
              <a:rPr lang="ja-JP" altLang="en-US" sz="700" dirty="0"/>
              <a:t>　：</a:t>
            </a:r>
            <a:r>
              <a:rPr lang="en-US" altLang="ja-JP" sz="700" dirty="0"/>
              <a:t>R 4.7   </a:t>
            </a:r>
            <a:r>
              <a:rPr lang="ja-JP" altLang="en-US" sz="700" dirty="0"/>
              <a:t>　</a:t>
            </a:r>
            <a:r>
              <a:rPr lang="en-US" altLang="ja-JP" sz="700" dirty="0"/>
              <a:t>G 28.8 </a:t>
            </a:r>
            <a:r>
              <a:rPr lang="ja-JP" altLang="en-US" sz="700" dirty="0"/>
              <a:t>　</a:t>
            </a:r>
            <a:r>
              <a:rPr lang="en-US" altLang="ja-JP" sz="700" dirty="0"/>
              <a:t>B 7.2</a:t>
            </a:r>
          </a:p>
          <a:p>
            <a:r>
              <a:rPr lang="ja-JP" altLang="en-US" sz="700" dirty="0">
                <a:solidFill>
                  <a:srgbClr val="FFFF29"/>
                </a:solidFill>
              </a:rPr>
              <a:t>黄</a:t>
            </a:r>
            <a:r>
              <a:rPr lang="ja-JP" altLang="en-US" sz="700" dirty="0"/>
              <a:t>　：</a:t>
            </a:r>
            <a:r>
              <a:rPr lang="en-US" altLang="ja-JP" sz="700" dirty="0"/>
              <a:t>R</a:t>
            </a:r>
            <a:r>
              <a:rPr lang="ja-JP" altLang="en-US" sz="700" dirty="0"/>
              <a:t> </a:t>
            </a:r>
            <a:r>
              <a:rPr lang="en-US" altLang="ja-JP" sz="700" dirty="0"/>
              <a:t>79.2 </a:t>
            </a:r>
            <a:r>
              <a:rPr lang="ja-JP" altLang="en-US" sz="700" dirty="0"/>
              <a:t>　</a:t>
            </a:r>
            <a:r>
              <a:rPr lang="en-US" altLang="ja-JP" sz="700" dirty="0"/>
              <a:t>G</a:t>
            </a:r>
            <a:r>
              <a:rPr lang="ja-JP" altLang="en-US" sz="700" dirty="0"/>
              <a:t> </a:t>
            </a:r>
            <a:r>
              <a:rPr lang="en-US" altLang="ja-JP" sz="700" dirty="0"/>
              <a:t>72.6 </a:t>
            </a:r>
            <a:r>
              <a:rPr lang="ja-JP" altLang="en-US" sz="700" dirty="0"/>
              <a:t>　</a:t>
            </a:r>
            <a:r>
              <a:rPr lang="en-US" altLang="ja-JP" sz="700" dirty="0"/>
              <a:t>B 5</a:t>
            </a:r>
          </a:p>
          <a:p>
            <a:r>
              <a:rPr lang="ja-JP" altLang="en-US" sz="700" dirty="0"/>
              <a:t>黒　：</a:t>
            </a:r>
            <a:r>
              <a:rPr lang="en-US" altLang="ja-JP" sz="700" dirty="0"/>
              <a:t>R</a:t>
            </a:r>
            <a:r>
              <a:rPr lang="ja-JP" altLang="en-US" sz="700" dirty="0"/>
              <a:t> </a:t>
            </a:r>
            <a:r>
              <a:rPr lang="en-US" altLang="ja-JP" sz="700" dirty="0"/>
              <a:t>1.1   </a:t>
            </a:r>
            <a:r>
              <a:rPr lang="ja-JP" altLang="en-US" sz="700" dirty="0"/>
              <a:t>　</a:t>
            </a:r>
            <a:r>
              <a:rPr lang="en-US" altLang="ja-JP" sz="700" dirty="0"/>
              <a:t>G 3.1   </a:t>
            </a:r>
            <a:r>
              <a:rPr lang="ja-JP" altLang="en-US" sz="700" dirty="0"/>
              <a:t>　</a:t>
            </a:r>
            <a:r>
              <a:rPr lang="en-US" altLang="ja-JP" sz="700" dirty="0"/>
              <a:t>B 1.3</a:t>
            </a:r>
          </a:p>
          <a:p>
            <a:endParaRPr lang="en-US" altLang="ja-JP" sz="700" dirty="0"/>
          </a:p>
          <a:p>
            <a:r>
              <a:rPr lang="ja-JP" altLang="en-US" sz="700" dirty="0"/>
              <a:t>測定した結果</a:t>
            </a:r>
            <a:endParaRPr lang="en-US" altLang="ja-JP" sz="700" dirty="0"/>
          </a:p>
          <a:p>
            <a:r>
              <a:rPr lang="ja-JP" altLang="en-US" sz="700" dirty="0"/>
              <a:t>　</a:t>
            </a:r>
            <a:r>
              <a:rPr lang="en-US" altLang="ja-JP" sz="700" dirty="0"/>
              <a:t>R12</a:t>
            </a:r>
            <a:r>
              <a:rPr lang="ja-JP" altLang="en-US" sz="700" dirty="0"/>
              <a:t>　　</a:t>
            </a:r>
            <a:r>
              <a:rPr lang="en-US" altLang="ja-JP" sz="700" dirty="0"/>
              <a:t>G24</a:t>
            </a:r>
            <a:r>
              <a:rPr lang="ja-JP" altLang="en-US" sz="700" dirty="0"/>
              <a:t>　　</a:t>
            </a:r>
            <a:r>
              <a:rPr lang="en-US" altLang="ja-JP" sz="700" dirty="0"/>
              <a:t>B34</a:t>
            </a:r>
          </a:p>
          <a:p>
            <a:endParaRPr lang="en-US" altLang="ja-JP" sz="700" dirty="0"/>
          </a:p>
          <a:p>
            <a:r>
              <a:rPr lang="ja-JP" altLang="en-US" sz="700" dirty="0"/>
              <a:t>不確定値</a:t>
            </a:r>
            <a:endParaRPr lang="en-US" altLang="ja-JP" sz="700" dirty="0"/>
          </a:p>
          <a:p>
            <a:r>
              <a:rPr lang="ja-JP" altLang="en-US" sz="700" dirty="0">
                <a:solidFill>
                  <a:srgbClr val="FF0000"/>
                </a:solidFill>
              </a:rPr>
              <a:t>赤</a:t>
            </a:r>
            <a:r>
              <a:rPr lang="ja-JP" altLang="en-US" sz="700" dirty="0"/>
              <a:t> </a:t>
            </a:r>
            <a:r>
              <a:rPr lang="en-US" altLang="ja-JP" sz="700" dirty="0"/>
              <a:t>91.7   </a:t>
            </a:r>
            <a:r>
              <a:rPr lang="ja-JP" altLang="en-US" sz="700" dirty="0"/>
              <a:t>　 </a:t>
            </a:r>
            <a:r>
              <a:rPr lang="ja-JP" altLang="en-US" sz="700" dirty="0">
                <a:solidFill>
                  <a:srgbClr val="0070C0"/>
                </a:solidFill>
              </a:rPr>
              <a:t>青</a:t>
            </a:r>
            <a:r>
              <a:rPr lang="ja-JP" altLang="en-US" sz="700" dirty="0">
                <a:solidFill>
                  <a:schemeClr val="accent5"/>
                </a:solidFill>
              </a:rPr>
              <a:t> </a:t>
            </a:r>
            <a:r>
              <a:rPr lang="en-US" altLang="ja-JP" sz="700" dirty="0">
                <a:solidFill>
                  <a:schemeClr val="tx1"/>
                </a:solidFill>
              </a:rPr>
              <a:t>30.7</a:t>
            </a:r>
            <a:r>
              <a:rPr lang="en-US" altLang="ja-JP" sz="700" dirty="0">
                <a:solidFill>
                  <a:schemeClr val="accent5"/>
                </a:solidFill>
              </a:rPr>
              <a:t> </a:t>
            </a:r>
            <a:r>
              <a:rPr lang="ja-JP" altLang="en-US" sz="700" dirty="0">
                <a:solidFill>
                  <a:schemeClr val="accent5"/>
                </a:solidFill>
              </a:rPr>
              <a:t>　 </a:t>
            </a:r>
            <a:r>
              <a:rPr lang="ja-JP" altLang="en-US" sz="700" dirty="0">
                <a:solidFill>
                  <a:srgbClr val="00B050"/>
                </a:solidFill>
              </a:rPr>
              <a:t>緑 </a:t>
            </a:r>
            <a:r>
              <a:rPr lang="en-US" altLang="ja-JP" sz="700" dirty="0">
                <a:solidFill>
                  <a:schemeClr val="tx1"/>
                </a:solidFill>
              </a:rPr>
              <a:t>38.8</a:t>
            </a:r>
          </a:p>
          <a:p>
            <a:r>
              <a:rPr lang="ja-JP" altLang="en-US" sz="700" dirty="0">
                <a:solidFill>
                  <a:srgbClr val="FFFF00"/>
                </a:solidFill>
              </a:rPr>
              <a:t>黄 </a:t>
            </a:r>
            <a:r>
              <a:rPr lang="en-US" altLang="ja-JP" sz="700" dirty="0">
                <a:solidFill>
                  <a:schemeClr val="tx1"/>
                </a:solidFill>
              </a:rPr>
              <a:t>144.8</a:t>
            </a:r>
            <a:r>
              <a:rPr lang="en-US" altLang="ja-JP" sz="700" dirty="0">
                <a:solidFill>
                  <a:srgbClr val="FFFF00"/>
                </a:solidFill>
              </a:rPr>
              <a:t> </a:t>
            </a:r>
            <a:r>
              <a:rPr lang="ja-JP" altLang="en-US" sz="700" dirty="0">
                <a:solidFill>
                  <a:srgbClr val="FFFF00"/>
                </a:solidFill>
              </a:rPr>
              <a:t>　 </a:t>
            </a:r>
            <a:r>
              <a:rPr lang="ja-JP" altLang="en-US" sz="700" dirty="0"/>
              <a:t>黒 </a:t>
            </a:r>
            <a:r>
              <a:rPr lang="en-US" altLang="ja-JP" sz="700" dirty="0"/>
              <a:t>64.5</a:t>
            </a:r>
          </a:p>
          <a:p>
            <a:r>
              <a:rPr lang="ja-JP" altLang="en-US" sz="700" dirty="0"/>
              <a:t>よって</a:t>
            </a:r>
            <a:r>
              <a:rPr lang="ja-JP" altLang="en-US" sz="700" dirty="0">
                <a:solidFill>
                  <a:schemeClr val="accent5"/>
                </a:solidFill>
              </a:rPr>
              <a:t>青</a:t>
            </a:r>
            <a:r>
              <a:rPr lang="ja-JP" altLang="en-US" sz="700" dirty="0"/>
              <a:t>色を採用</a:t>
            </a:r>
          </a:p>
        </p:txBody>
      </p:sp>
      <p:grpSp>
        <p:nvGrpSpPr>
          <p:cNvPr id="2215" name="グループ化 2214"/>
          <p:cNvGrpSpPr/>
          <p:nvPr/>
        </p:nvGrpSpPr>
        <p:grpSpPr>
          <a:xfrm>
            <a:off x="1201517" y="7608573"/>
            <a:ext cx="739868" cy="722541"/>
            <a:chOff x="8854714" y="1955647"/>
            <a:chExt cx="739868" cy="722541"/>
          </a:xfrm>
        </p:grpSpPr>
        <p:sp>
          <p:nvSpPr>
            <p:cNvPr id="2338" name="減算記号 2337"/>
            <p:cNvSpPr/>
            <p:nvPr/>
          </p:nvSpPr>
          <p:spPr>
            <a:xfrm rot="3316068">
              <a:off x="9186818" y="2200146"/>
              <a:ext cx="71143" cy="24140"/>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39" name="グループ化 2338"/>
            <p:cNvGrpSpPr/>
            <p:nvPr/>
          </p:nvGrpSpPr>
          <p:grpSpPr>
            <a:xfrm rot="820319">
              <a:off x="8889829" y="1955647"/>
              <a:ext cx="361341" cy="222609"/>
              <a:chOff x="5211020" y="7750855"/>
              <a:chExt cx="665154" cy="458419"/>
            </a:xfrm>
          </p:grpSpPr>
          <p:sp>
            <p:nvSpPr>
              <p:cNvPr id="2440" name="片側の 2 つの角を切り取った四角形 1807"/>
              <p:cNvSpPr/>
              <p:nvPr/>
            </p:nvSpPr>
            <p:spPr>
              <a:xfrm rot="12681178">
                <a:off x="5211020" y="7943823"/>
                <a:ext cx="665154" cy="265451"/>
              </a:xfrm>
              <a:prstGeom prst="snip2Same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1" name="片側の 2 つの角を切り取った四角形 1808"/>
              <p:cNvSpPr/>
              <p:nvPr/>
            </p:nvSpPr>
            <p:spPr>
              <a:xfrm rot="12637171">
                <a:off x="5251614" y="7947087"/>
                <a:ext cx="612675" cy="240900"/>
              </a:xfrm>
              <a:prstGeom prst="snip2SameRect">
                <a:avLst/>
              </a:prstGeom>
              <a:solidFill>
                <a:srgbClr val="F5F5F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2" name="1 つの角を丸めた四角形 1809"/>
              <p:cNvSpPr/>
              <p:nvPr/>
            </p:nvSpPr>
            <p:spPr>
              <a:xfrm rot="1785605">
                <a:off x="5382228" y="7964468"/>
                <a:ext cx="104886" cy="45719"/>
              </a:xfrm>
              <a:prstGeom prst="round1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3" name="減算記号 2442"/>
              <p:cNvSpPr/>
              <p:nvPr/>
            </p:nvSpPr>
            <p:spPr>
              <a:xfrm rot="1801392">
                <a:off x="5531317" y="8055451"/>
                <a:ext cx="87567" cy="45719"/>
              </a:xfrm>
              <a:prstGeom prst="mathMinus">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4" name="斜め縞 2443"/>
              <p:cNvSpPr/>
              <p:nvPr/>
            </p:nvSpPr>
            <p:spPr>
              <a:xfrm rot="5280000">
                <a:off x="5535489" y="7884689"/>
                <a:ext cx="56089" cy="91766"/>
              </a:xfrm>
              <a:prstGeom prst="diagStrip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45" name="減算記号 2444"/>
              <p:cNvSpPr/>
              <p:nvPr/>
            </p:nvSpPr>
            <p:spPr>
              <a:xfrm rot="1812378">
                <a:off x="5261820" y="7790683"/>
                <a:ext cx="346452" cy="94156"/>
              </a:xfrm>
              <a:prstGeom prst="mathMinu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6" name="減算記号 2445"/>
              <p:cNvSpPr/>
              <p:nvPr/>
            </p:nvSpPr>
            <p:spPr>
              <a:xfrm rot="1800000">
                <a:off x="5496787" y="7872895"/>
                <a:ext cx="108496" cy="70748"/>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7" name="減算記号 2446"/>
              <p:cNvSpPr/>
              <p:nvPr/>
            </p:nvSpPr>
            <p:spPr>
              <a:xfrm rot="18060000" flipV="1">
                <a:off x="5247304" y="7776643"/>
                <a:ext cx="130776" cy="79200"/>
              </a:xfrm>
              <a:prstGeom prst="mathMinus">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40" name="グループ化 2339"/>
            <p:cNvGrpSpPr/>
            <p:nvPr/>
          </p:nvGrpSpPr>
          <p:grpSpPr>
            <a:xfrm rot="877081">
              <a:off x="9073623" y="2265189"/>
              <a:ext cx="122340" cy="122393"/>
              <a:chOff x="5677560" y="8497589"/>
              <a:chExt cx="268779" cy="280909"/>
            </a:xfrm>
          </p:grpSpPr>
          <p:sp>
            <p:nvSpPr>
              <p:cNvPr id="2436" name="正方形/長方形 2435"/>
              <p:cNvSpPr/>
              <p:nvPr/>
            </p:nvSpPr>
            <p:spPr>
              <a:xfrm rot="1800000">
                <a:off x="5805540" y="8497589"/>
                <a:ext cx="48014" cy="48856"/>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7" name="円/楕円 1804"/>
              <p:cNvSpPr/>
              <p:nvPr/>
            </p:nvSpPr>
            <p:spPr>
              <a:xfrm>
                <a:off x="5806479" y="8534443"/>
                <a:ext cx="139860" cy="122037"/>
              </a:xfrm>
              <a:prstGeom prst="ellipse">
                <a:avLst/>
              </a:prstGeom>
              <a:solidFill>
                <a:srgbClr val="F6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8" name="正方形/長方形 2437"/>
              <p:cNvSpPr/>
              <p:nvPr/>
            </p:nvSpPr>
            <p:spPr>
              <a:xfrm rot="1800000">
                <a:off x="5677560" y="8639728"/>
                <a:ext cx="163426" cy="138770"/>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9" name="正方形/長方形 2438"/>
              <p:cNvSpPr/>
              <p:nvPr/>
            </p:nvSpPr>
            <p:spPr>
              <a:xfrm rot="1800000">
                <a:off x="5778779" y="8502016"/>
                <a:ext cx="55136" cy="261467"/>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41" name="対角する 2 つの角を切り取った四角形 1705"/>
            <p:cNvSpPr/>
            <p:nvPr/>
          </p:nvSpPr>
          <p:spPr>
            <a:xfrm rot="2619189" flipV="1">
              <a:off x="8979673" y="2326982"/>
              <a:ext cx="158718" cy="68574"/>
            </a:xfrm>
            <a:prstGeom prst="snip2DiagRect">
              <a:avLst>
                <a:gd name="adj1" fmla="val 50000"/>
                <a:gd name="adj2" fmla="val 16667"/>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42" name="片側の 2 つの角を切り取った四角形 1706"/>
            <p:cNvSpPr/>
            <p:nvPr/>
          </p:nvSpPr>
          <p:spPr>
            <a:xfrm rot="8013256">
              <a:off x="8971690" y="2253862"/>
              <a:ext cx="51336" cy="81511"/>
            </a:xfrm>
            <a:prstGeom prst="snip2Same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44" name="円/楕円 1707"/>
            <p:cNvSpPr/>
            <p:nvPr/>
          </p:nvSpPr>
          <p:spPr>
            <a:xfrm rot="851485">
              <a:off x="9041106" y="2380679"/>
              <a:ext cx="85114" cy="68126"/>
            </a:xfrm>
            <a:prstGeom prst="ellipse">
              <a:avLst/>
            </a:prstGeom>
            <a:solidFill>
              <a:srgbClr val="F6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45" name="グループ化 2344"/>
            <p:cNvGrpSpPr/>
            <p:nvPr/>
          </p:nvGrpSpPr>
          <p:grpSpPr>
            <a:xfrm>
              <a:off x="8986442" y="2335295"/>
              <a:ext cx="194236" cy="162053"/>
              <a:chOff x="5596175" y="8729996"/>
              <a:chExt cx="367863" cy="358539"/>
            </a:xfrm>
          </p:grpSpPr>
          <p:sp>
            <p:nvSpPr>
              <p:cNvPr id="2413" name="円/楕円 1780"/>
              <p:cNvSpPr/>
              <p:nvPr/>
            </p:nvSpPr>
            <p:spPr>
              <a:xfrm>
                <a:off x="5616646" y="8748196"/>
                <a:ext cx="330293" cy="32180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4" name="円/楕円 1781"/>
              <p:cNvSpPr/>
              <p:nvPr/>
            </p:nvSpPr>
            <p:spPr>
              <a:xfrm>
                <a:off x="5693747" y="8986258"/>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5" name="円/楕円 1782"/>
              <p:cNvSpPr/>
              <p:nvPr/>
            </p:nvSpPr>
            <p:spPr>
              <a:xfrm>
                <a:off x="5826166" y="8776610"/>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6" name="円/楕円 1783"/>
              <p:cNvSpPr/>
              <p:nvPr/>
            </p:nvSpPr>
            <p:spPr>
              <a:xfrm>
                <a:off x="5686260" y="8776610"/>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7" name="円/楕円 1784"/>
              <p:cNvSpPr/>
              <p:nvPr/>
            </p:nvSpPr>
            <p:spPr>
              <a:xfrm>
                <a:off x="5631914" y="8885522"/>
                <a:ext cx="48014" cy="48856"/>
              </a:xfrm>
              <a:prstGeom prst="ellipse">
                <a:avLst/>
              </a:prstGeom>
              <a:solidFill>
                <a:schemeClr val="tx1"/>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8" name="円/楕円 1785"/>
              <p:cNvSpPr/>
              <p:nvPr/>
            </p:nvSpPr>
            <p:spPr>
              <a:xfrm>
                <a:off x="5824291" y="8986258"/>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19" name="直線コネクタ 2418"/>
              <p:cNvCxnSpPr>
                <a:endCxn id="2435" idx="2"/>
              </p:cNvCxnSpPr>
              <p:nvPr/>
            </p:nvCxnSpPr>
            <p:spPr>
              <a:xfrm>
                <a:off x="5683654" y="8796790"/>
                <a:ext cx="67061" cy="112307"/>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sp>
            <p:nvSpPr>
              <p:cNvPr id="2420" name="円/楕円 1787"/>
              <p:cNvSpPr/>
              <p:nvPr/>
            </p:nvSpPr>
            <p:spPr>
              <a:xfrm>
                <a:off x="5879216" y="8890068"/>
                <a:ext cx="48014" cy="48856"/>
              </a:xfrm>
              <a:prstGeom prst="ellipse">
                <a:avLst/>
              </a:prstGeom>
              <a:solidFill>
                <a:schemeClr val="tx1"/>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1" name="円/楕円 1788"/>
              <p:cNvSpPr/>
              <p:nvPr/>
            </p:nvSpPr>
            <p:spPr>
              <a:xfrm>
                <a:off x="5633671" y="8757272"/>
                <a:ext cx="294839" cy="301981"/>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2" name="円/楕円 1789"/>
              <p:cNvSpPr/>
              <p:nvPr/>
            </p:nvSpPr>
            <p:spPr>
              <a:xfrm>
                <a:off x="5754183" y="8885206"/>
                <a:ext cx="48014" cy="48856"/>
              </a:xfrm>
              <a:prstGeom prst="ellipse">
                <a:avLst/>
              </a:prstGeom>
              <a:solidFill>
                <a:schemeClr val="bg1">
                  <a:lumMod val="50000"/>
                </a:schemeClr>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3" name="円/楕円 1790"/>
              <p:cNvSpPr/>
              <p:nvPr/>
            </p:nvSpPr>
            <p:spPr>
              <a:xfrm>
                <a:off x="5596175" y="8729996"/>
                <a:ext cx="367863" cy="358539"/>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24" name="直線コネクタ 2423"/>
              <p:cNvCxnSpPr>
                <a:endCxn id="2435" idx="0"/>
              </p:cNvCxnSpPr>
              <p:nvPr/>
            </p:nvCxnSpPr>
            <p:spPr>
              <a:xfrm>
                <a:off x="5719690" y="8773829"/>
                <a:ext cx="60016" cy="103207"/>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25" name="直線コネクタ 2424"/>
              <p:cNvCxnSpPr>
                <a:endCxn id="2435" idx="5"/>
              </p:cNvCxnSpPr>
              <p:nvPr/>
            </p:nvCxnSpPr>
            <p:spPr>
              <a:xfrm flipH="1">
                <a:off x="5800207" y="8798004"/>
                <a:ext cx="80748" cy="133763"/>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26" name="直線コネクタ 2425"/>
              <p:cNvCxnSpPr/>
              <p:nvPr/>
            </p:nvCxnSpPr>
            <p:spPr>
              <a:xfrm rot="660000" flipV="1">
                <a:off x="5805981" y="8884125"/>
                <a:ext cx="104076" cy="22497"/>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27" name="直線コネクタ 2426"/>
              <p:cNvCxnSpPr>
                <a:stCxn id="2435" idx="5"/>
              </p:cNvCxnSpPr>
              <p:nvPr/>
            </p:nvCxnSpPr>
            <p:spPr>
              <a:xfrm>
                <a:off x="5800207" y="8931766"/>
                <a:ext cx="110173" cy="8128"/>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28" name="直線コネクタ 2427"/>
              <p:cNvCxnSpPr/>
              <p:nvPr/>
            </p:nvCxnSpPr>
            <p:spPr>
              <a:xfrm flipH="1">
                <a:off x="5772699" y="8767676"/>
                <a:ext cx="73262" cy="106711"/>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29" name="直線コネクタ 2428"/>
              <p:cNvCxnSpPr>
                <a:stCxn id="2422" idx="6"/>
              </p:cNvCxnSpPr>
              <p:nvPr/>
            </p:nvCxnSpPr>
            <p:spPr>
              <a:xfrm>
                <a:off x="5802198" y="8909634"/>
                <a:ext cx="70909" cy="100214"/>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30" name="直線コネクタ 2429"/>
              <p:cNvCxnSpPr>
                <a:stCxn id="2422" idx="4"/>
              </p:cNvCxnSpPr>
              <p:nvPr/>
            </p:nvCxnSpPr>
            <p:spPr>
              <a:xfrm>
                <a:off x="5778191" y="8934062"/>
                <a:ext cx="56587" cy="95888"/>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31" name="直線コネクタ 2430"/>
              <p:cNvCxnSpPr>
                <a:endCxn id="2435" idx="4"/>
              </p:cNvCxnSpPr>
              <p:nvPr/>
            </p:nvCxnSpPr>
            <p:spPr>
              <a:xfrm flipV="1">
                <a:off x="5739130" y="8941157"/>
                <a:ext cx="40577" cy="90806"/>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32" name="直線コネクタ 2431"/>
              <p:cNvCxnSpPr>
                <a:endCxn id="2435" idx="2"/>
              </p:cNvCxnSpPr>
              <p:nvPr/>
            </p:nvCxnSpPr>
            <p:spPr>
              <a:xfrm flipV="1">
                <a:off x="5688522" y="8909097"/>
                <a:ext cx="62192" cy="98080"/>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33" name="直線コネクタ 2432"/>
              <p:cNvCxnSpPr>
                <a:endCxn id="2435" idx="3"/>
              </p:cNvCxnSpPr>
              <p:nvPr/>
            </p:nvCxnSpPr>
            <p:spPr>
              <a:xfrm flipV="1">
                <a:off x="5646782" y="8931766"/>
                <a:ext cx="112425" cy="3324"/>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434" name="直線コネクタ 2433"/>
              <p:cNvCxnSpPr>
                <a:endCxn id="2435" idx="1"/>
              </p:cNvCxnSpPr>
              <p:nvPr/>
            </p:nvCxnSpPr>
            <p:spPr>
              <a:xfrm flipV="1">
                <a:off x="5648085" y="8886426"/>
                <a:ext cx="111121" cy="1193"/>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sp>
            <p:nvSpPr>
              <p:cNvPr id="2435" name="円/楕円 1802"/>
              <p:cNvSpPr/>
              <p:nvPr/>
            </p:nvSpPr>
            <p:spPr>
              <a:xfrm>
                <a:off x="5750715" y="8877036"/>
                <a:ext cx="57984" cy="64122"/>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46" name="フレーム 2345"/>
            <p:cNvSpPr/>
            <p:nvPr/>
          </p:nvSpPr>
          <p:spPr>
            <a:xfrm rot="2640257">
              <a:off x="9066023" y="2126734"/>
              <a:ext cx="135202" cy="149822"/>
            </a:xfrm>
            <a:prstGeom prst="frame">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347" name="グループ化 2346"/>
            <p:cNvGrpSpPr/>
            <p:nvPr/>
          </p:nvGrpSpPr>
          <p:grpSpPr>
            <a:xfrm rot="2642684">
              <a:off x="8854714" y="2177095"/>
              <a:ext cx="180115" cy="112474"/>
              <a:chOff x="7191008" y="5086403"/>
              <a:chExt cx="390502" cy="325305"/>
            </a:xfrm>
          </p:grpSpPr>
          <p:grpSp>
            <p:nvGrpSpPr>
              <p:cNvPr id="2403" name="グループ化 2402"/>
              <p:cNvGrpSpPr/>
              <p:nvPr/>
            </p:nvGrpSpPr>
            <p:grpSpPr>
              <a:xfrm rot="19620472">
                <a:off x="7191008" y="5086403"/>
                <a:ext cx="390502" cy="325305"/>
                <a:chOff x="7191646" y="5086214"/>
                <a:chExt cx="390502" cy="325305"/>
              </a:xfrm>
            </p:grpSpPr>
            <p:sp>
              <p:nvSpPr>
                <p:cNvPr id="2408" name="1 つの角を切り取った四角形 1768"/>
                <p:cNvSpPr/>
                <p:nvPr/>
              </p:nvSpPr>
              <p:spPr>
                <a:xfrm rot="1977448">
                  <a:off x="7257573" y="5086214"/>
                  <a:ext cx="311378" cy="279415"/>
                </a:xfrm>
                <a:prstGeom prst="snip1Rect">
                  <a:avLst>
                    <a:gd name="adj" fmla="val 42451"/>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9" name="1 つの角を切り取った四角形 1769"/>
                <p:cNvSpPr/>
                <p:nvPr/>
              </p:nvSpPr>
              <p:spPr>
                <a:xfrm rot="1970266">
                  <a:off x="7330994" y="5204712"/>
                  <a:ext cx="251154" cy="112242"/>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0" name="1 つの角を切り取った四角形 1770"/>
                <p:cNvSpPr/>
                <p:nvPr/>
              </p:nvSpPr>
              <p:spPr>
                <a:xfrm rot="1970266" flipV="1">
                  <a:off x="7267167" y="5303968"/>
                  <a:ext cx="251154" cy="107551"/>
                </a:xfrm>
                <a:prstGeom prst="snip1Rect">
                  <a:avLst>
                    <a:gd name="adj" fmla="val 27623"/>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1" name="1 つの角を切り取った四角形 1771"/>
                <p:cNvSpPr/>
                <p:nvPr/>
              </p:nvSpPr>
              <p:spPr>
                <a:xfrm rot="2014486" flipH="1">
                  <a:off x="7191646" y="5266734"/>
                  <a:ext cx="155840" cy="70658"/>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2" name="1 つの角を切り取った四角形 1772"/>
                <p:cNvSpPr/>
                <p:nvPr/>
              </p:nvSpPr>
              <p:spPr>
                <a:xfrm rot="1970266">
                  <a:off x="7289213" y="5133764"/>
                  <a:ext cx="252763" cy="234769"/>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04" name="直線コネクタ 2403"/>
              <p:cNvCxnSpPr/>
              <p:nvPr/>
            </p:nvCxnSpPr>
            <p:spPr>
              <a:xfrm>
                <a:off x="7285626" y="5164693"/>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5" name="直線コネクタ 2404"/>
              <p:cNvCxnSpPr/>
              <p:nvPr/>
            </p:nvCxnSpPr>
            <p:spPr>
              <a:xfrm>
                <a:off x="7284723" y="5188505"/>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6" name="直線コネクタ 2405"/>
              <p:cNvCxnSpPr/>
              <p:nvPr/>
            </p:nvCxnSpPr>
            <p:spPr>
              <a:xfrm>
                <a:off x="7285996" y="5212312"/>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7" name="直線コネクタ 2406"/>
              <p:cNvCxnSpPr/>
              <p:nvPr/>
            </p:nvCxnSpPr>
            <p:spPr>
              <a:xfrm>
                <a:off x="7285996" y="5235353"/>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49" name="グループ化 2348"/>
            <p:cNvGrpSpPr/>
            <p:nvPr/>
          </p:nvGrpSpPr>
          <p:grpSpPr>
            <a:xfrm rot="802384">
              <a:off x="8973338" y="2102021"/>
              <a:ext cx="95663" cy="96046"/>
              <a:chOff x="4919642" y="8146683"/>
              <a:chExt cx="181176" cy="212499"/>
            </a:xfrm>
          </p:grpSpPr>
          <p:sp>
            <p:nvSpPr>
              <p:cNvPr id="2395" name="正方形/長方形 2394"/>
              <p:cNvSpPr/>
              <p:nvPr/>
            </p:nvSpPr>
            <p:spPr>
              <a:xfrm rot="1851504">
                <a:off x="4938054" y="8146683"/>
                <a:ext cx="162764" cy="212499"/>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6" name="正方形/長方形 2395"/>
              <p:cNvSpPr/>
              <p:nvPr/>
            </p:nvSpPr>
            <p:spPr>
              <a:xfrm rot="1784438">
                <a:off x="4919642" y="8256515"/>
                <a:ext cx="144074" cy="8518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7" name="円弧 2396"/>
              <p:cNvSpPr/>
              <p:nvPr/>
            </p:nvSpPr>
            <p:spPr>
              <a:xfrm rot="15707821">
                <a:off x="4973199" y="8185621"/>
                <a:ext cx="101372" cy="78500"/>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98" name="円弧 2397"/>
              <p:cNvSpPr/>
              <p:nvPr/>
            </p:nvSpPr>
            <p:spPr>
              <a:xfrm rot="4768061">
                <a:off x="4995058" y="8177281"/>
                <a:ext cx="101372" cy="78500"/>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399" name="直線コネクタ 2398"/>
              <p:cNvCxnSpPr/>
              <p:nvPr/>
            </p:nvCxnSpPr>
            <p:spPr>
              <a:xfrm rot="20760000" flipH="1">
                <a:off x="5032614" y="8161061"/>
                <a:ext cx="40237" cy="446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00" name="フローチャート: 結合子 2399"/>
              <p:cNvSpPr/>
              <p:nvPr/>
            </p:nvSpPr>
            <p:spPr>
              <a:xfrm>
                <a:off x="5009825" y="8191048"/>
                <a:ext cx="45719" cy="45719"/>
              </a:xfrm>
              <a:prstGeom prst="flowChartConnector">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1" name="フローチャート: 結合子 2400"/>
              <p:cNvSpPr/>
              <p:nvPr/>
            </p:nvSpPr>
            <p:spPr>
              <a:xfrm flipV="1">
                <a:off x="5014373" y="8191049"/>
                <a:ext cx="45719" cy="45719"/>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2" name="直線コネクタ 2401"/>
              <p:cNvCxnSpPr/>
              <p:nvPr/>
            </p:nvCxnSpPr>
            <p:spPr>
              <a:xfrm rot="-60000">
                <a:off x="4948450" y="8224601"/>
                <a:ext cx="140548" cy="8426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50" name="減算記号 2349"/>
            <p:cNvSpPr/>
            <p:nvPr/>
          </p:nvSpPr>
          <p:spPr>
            <a:xfrm>
              <a:off x="9218801" y="2222942"/>
              <a:ext cx="159274" cy="20664"/>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51" name="グループ化 2350"/>
            <p:cNvGrpSpPr/>
            <p:nvPr/>
          </p:nvGrpSpPr>
          <p:grpSpPr>
            <a:xfrm>
              <a:off x="9276573" y="2167923"/>
              <a:ext cx="158833" cy="93274"/>
              <a:chOff x="6147190" y="8172069"/>
              <a:chExt cx="300814" cy="173453"/>
            </a:xfrm>
          </p:grpSpPr>
          <p:cxnSp>
            <p:nvCxnSpPr>
              <p:cNvPr id="2381" name="直線コネクタ 2380"/>
              <p:cNvCxnSpPr/>
              <p:nvPr/>
            </p:nvCxnSpPr>
            <p:spPr>
              <a:xfrm>
                <a:off x="6259030" y="8179218"/>
                <a:ext cx="668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82" name="角丸四角形 1742"/>
              <p:cNvSpPr/>
              <p:nvPr/>
            </p:nvSpPr>
            <p:spPr>
              <a:xfrm flipH="1">
                <a:off x="6402285" y="8181007"/>
                <a:ext cx="45719" cy="96257"/>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3" name="角丸四角形 1743"/>
              <p:cNvSpPr/>
              <p:nvPr/>
            </p:nvSpPr>
            <p:spPr>
              <a:xfrm>
                <a:off x="6147190" y="8181599"/>
                <a:ext cx="178026" cy="1070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4" name="角丸四角形 1744"/>
              <p:cNvSpPr/>
              <p:nvPr/>
            </p:nvSpPr>
            <p:spPr>
              <a:xfrm>
                <a:off x="6149605" y="8185783"/>
                <a:ext cx="167608" cy="979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5" name="斜め縞 2384"/>
              <p:cNvSpPr/>
              <p:nvPr/>
            </p:nvSpPr>
            <p:spPr>
              <a:xfrm rot="2747430">
                <a:off x="6264517" y="8175546"/>
                <a:ext cx="61286" cy="66165"/>
              </a:xfrm>
              <a:prstGeom prst="diagStrip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86" name="斜め縞 2385"/>
              <p:cNvSpPr/>
              <p:nvPr/>
            </p:nvSpPr>
            <p:spPr>
              <a:xfrm rot="13503316">
                <a:off x="6236545" y="8227177"/>
                <a:ext cx="63553" cy="69232"/>
              </a:xfrm>
              <a:prstGeom prst="diagStrip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87" name="角丸四角形 1747"/>
              <p:cNvSpPr/>
              <p:nvPr/>
            </p:nvSpPr>
            <p:spPr>
              <a:xfrm>
                <a:off x="6177502" y="8204618"/>
                <a:ext cx="171001" cy="62903"/>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88" name="グループ化 2387"/>
              <p:cNvGrpSpPr/>
              <p:nvPr/>
            </p:nvGrpSpPr>
            <p:grpSpPr>
              <a:xfrm>
                <a:off x="6263544" y="8206398"/>
                <a:ext cx="61182" cy="54259"/>
                <a:chOff x="6450479" y="7984368"/>
                <a:chExt cx="350970" cy="333074"/>
              </a:xfrm>
            </p:grpSpPr>
            <p:sp>
              <p:nvSpPr>
                <p:cNvPr id="2392" name="角丸四角形 1752"/>
                <p:cNvSpPr/>
                <p:nvPr/>
              </p:nvSpPr>
              <p:spPr>
                <a:xfrm>
                  <a:off x="6450479" y="7984368"/>
                  <a:ext cx="350970" cy="333074"/>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3" name="角丸四角形 1753"/>
                <p:cNvSpPr/>
                <p:nvPr/>
              </p:nvSpPr>
              <p:spPr>
                <a:xfrm>
                  <a:off x="6479828" y="7993468"/>
                  <a:ext cx="266657" cy="314091"/>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4" name="角丸四角形 1754"/>
                <p:cNvSpPr/>
                <p:nvPr/>
              </p:nvSpPr>
              <p:spPr>
                <a:xfrm>
                  <a:off x="6492401" y="7992912"/>
                  <a:ext cx="282128" cy="314927"/>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89" name="角丸四角形 1749"/>
              <p:cNvSpPr/>
              <p:nvPr/>
            </p:nvSpPr>
            <p:spPr>
              <a:xfrm>
                <a:off x="6332034" y="8177764"/>
                <a:ext cx="104711" cy="109378"/>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0" name="角丸四角形 1750"/>
              <p:cNvSpPr/>
              <p:nvPr/>
            </p:nvSpPr>
            <p:spPr>
              <a:xfrm>
                <a:off x="6352083" y="8172069"/>
                <a:ext cx="88632" cy="11507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1" name="円弧 2390"/>
              <p:cNvSpPr/>
              <p:nvPr/>
            </p:nvSpPr>
            <p:spPr>
              <a:xfrm rot="15532899">
                <a:off x="6276409" y="8247503"/>
                <a:ext cx="150319" cy="45719"/>
              </a:xfrm>
              <a:prstGeom prst="arc">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352" name="円柱 2351"/>
            <p:cNvSpPr/>
            <p:nvPr/>
          </p:nvSpPr>
          <p:spPr>
            <a:xfrm>
              <a:off x="9417855" y="2314558"/>
              <a:ext cx="149319" cy="157057"/>
            </a:xfrm>
            <a:prstGeom prst="can">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53" name="グループ化 2352"/>
            <p:cNvGrpSpPr/>
            <p:nvPr/>
          </p:nvGrpSpPr>
          <p:grpSpPr>
            <a:xfrm rot="20052650">
              <a:off x="9217493" y="2201259"/>
              <a:ext cx="251558" cy="226491"/>
              <a:chOff x="5908954" y="8601178"/>
              <a:chExt cx="476425" cy="501106"/>
            </a:xfrm>
          </p:grpSpPr>
          <p:grpSp>
            <p:nvGrpSpPr>
              <p:cNvPr id="2361" name="グループ化 2360"/>
              <p:cNvGrpSpPr/>
              <p:nvPr/>
            </p:nvGrpSpPr>
            <p:grpSpPr>
              <a:xfrm>
                <a:off x="5908954" y="8601178"/>
                <a:ext cx="106741" cy="501106"/>
                <a:chOff x="5908954" y="8601178"/>
                <a:chExt cx="106741" cy="501106"/>
              </a:xfrm>
            </p:grpSpPr>
            <p:sp>
              <p:nvSpPr>
                <p:cNvPr id="2379" name="減算記号 2378"/>
                <p:cNvSpPr/>
                <p:nvPr/>
              </p:nvSpPr>
              <p:spPr>
                <a:xfrm rot="3180713">
                  <a:off x="5711772" y="8798360"/>
                  <a:ext cx="501106" cy="106741"/>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0" name="減算記号 2379"/>
                <p:cNvSpPr/>
                <p:nvPr/>
              </p:nvSpPr>
              <p:spPr>
                <a:xfrm rot="3180713">
                  <a:off x="5721555" y="8828369"/>
                  <a:ext cx="479157" cy="45719"/>
                </a:xfrm>
                <a:prstGeom prst="mathMinus">
                  <a:avLst/>
                </a:prstGeom>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2" name="グループ化 2361"/>
              <p:cNvGrpSpPr/>
              <p:nvPr/>
            </p:nvGrpSpPr>
            <p:grpSpPr>
              <a:xfrm>
                <a:off x="5954705" y="8663101"/>
                <a:ext cx="430674" cy="355613"/>
                <a:chOff x="5954705" y="8663101"/>
                <a:chExt cx="430674" cy="355613"/>
              </a:xfrm>
            </p:grpSpPr>
            <p:sp>
              <p:nvSpPr>
                <p:cNvPr id="2363" name="正方形/長方形 2362"/>
                <p:cNvSpPr/>
                <p:nvPr/>
              </p:nvSpPr>
              <p:spPr>
                <a:xfrm rot="3162364">
                  <a:off x="5947909" y="8789202"/>
                  <a:ext cx="254331" cy="131171"/>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64" name="正方形/長方形 2363"/>
                <p:cNvSpPr/>
                <p:nvPr/>
              </p:nvSpPr>
              <p:spPr>
                <a:xfrm rot="3205724">
                  <a:off x="5985942" y="8834641"/>
                  <a:ext cx="192901" cy="73703"/>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6" name="減算記号 2365"/>
                <p:cNvSpPr/>
                <p:nvPr/>
              </p:nvSpPr>
              <p:spPr>
                <a:xfrm rot="18360000">
                  <a:off x="6147017" y="8780352"/>
                  <a:ext cx="355613" cy="12111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7" name="減算記号 2366"/>
                <p:cNvSpPr/>
                <p:nvPr/>
              </p:nvSpPr>
              <p:spPr>
                <a:xfrm rot="3165898">
                  <a:off x="5931728" y="8875456"/>
                  <a:ext cx="137389" cy="57087"/>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8" name="減算記号 2367"/>
                <p:cNvSpPr/>
                <p:nvPr/>
              </p:nvSpPr>
              <p:spPr>
                <a:xfrm>
                  <a:off x="5988800" y="8897094"/>
                  <a:ext cx="298557" cy="93174"/>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9" name="減算記号 2368"/>
                <p:cNvSpPr/>
                <p:nvPr/>
              </p:nvSpPr>
              <p:spPr>
                <a:xfrm>
                  <a:off x="6106600" y="8922092"/>
                  <a:ext cx="153953" cy="45719"/>
                </a:xfrm>
                <a:prstGeom prst="mathMinus">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0" name="減算記号 2369"/>
                <p:cNvSpPr/>
                <p:nvPr/>
              </p:nvSpPr>
              <p:spPr>
                <a:xfrm rot="18360000">
                  <a:off x="6148618" y="8820682"/>
                  <a:ext cx="344473" cy="50311"/>
                </a:xfrm>
                <a:prstGeom prst="mathMinus">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71" name="直線コネクタ 2370"/>
                <p:cNvCxnSpPr/>
                <p:nvPr/>
              </p:nvCxnSpPr>
              <p:spPr>
                <a:xfrm rot="480000">
                  <a:off x="6006952" y="8835982"/>
                  <a:ext cx="0" cy="288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2" name="直線コネクタ 2371"/>
                <p:cNvCxnSpPr/>
                <p:nvPr/>
              </p:nvCxnSpPr>
              <p:spPr>
                <a:xfrm rot="19800000">
                  <a:off x="6112614" y="8825621"/>
                  <a:ext cx="34301" cy="468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373" name="斜め縞 2372"/>
                <p:cNvSpPr/>
                <p:nvPr/>
              </p:nvSpPr>
              <p:spPr>
                <a:xfrm rot="5580000">
                  <a:off x="5946922" y="8804260"/>
                  <a:ext cx="64498" cy="48931"/>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74" name="斜め縞 2373"/>
                <p:cNvSpPr/>
                <p:nvPr/>
              </p:nvSpPr>
              <p:spPr>
                <a:xfrm rot="11357063">
                  <a:off x="5958109" y="8716103"/>
                  <a:ext cx="82592" cy="85240"/>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75" name="減算記号 2374"/>
                <p:cNvSpPr/>
                <p:nvPr/>
              </p:nvSpPr>
              <p:spPr>
                <a:xfrm rot="19300542">
                  <a:off x="5958051" y="8752612"/>
                  <a:ext cx="106189" cy="54627"/>
                </a:xfrm>
                <a:prstGeom prst="mathMinus">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6" name="斜め縞 2375"/>
                <p:cNvSpPr/>
                <p:nvPr/>
              </p:nvSpPr>
              <p:spPr>
                <a:xfrm rot="15408065">
                  <a:off x="6031930" y="8740285"/>
                  <a:ext cx="94602" cy="45998"/>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77" name="減算記号 2376"/>
                <p:cNvSpPr/>
                <p:nvPr/>
              </p:nvSpPr>
              <p:spPr>
                <a:xfrm rot="19457741">
                  <a:off x="5989852" y="8727703"/>
                  <a:ext cx="80583" cy="62176"/>
                </a:xfrm>
                <a:prstGeom prst="mathMinus">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8" name="斜め縞 2377"/>
                <p:cNvSpPr/>
                <p:nvPr/>
              </p:nvSpPr>
              <p:spPr>
                <a:xfrm rot="17160000">
                  <a:off x="6098802" y="8786974"/>
                  <a:ext cx="48500" cy="63326"/>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cxnSp>
          <p:nvCxnSpPr>
            <p:cNvPr id="2354" name="直線コネクタ 2353"/>
            <p:cNvCxnSpPr/>
            <p:nvPr/>
          </p:nvCxnSpPr>
          <p:spPr>
            <a:xfrm>
              <a:off x="9229073" y="2462197"/>
              <a:ext cx="359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6" name="直線コネクタ 2355"/>
            <p:cNvCxnSpPr/>
            <p:nvPr/>
          </p:nvCxnSpPr>
          <p:spPr>
            <a:xfrm>
              <a:off x="9339264" y="2344370"/>
              <a:ext cx="255318" cy="119001"/>
            </a:xfrm>
            <a:prstGeom prst="line">
              <a:avLst/>
            </a:prstGeom>
          </p:spPr>
          <p:style>
            <a:lnRef idx="1">
              <a:schemeClr val="accent1"/>
            </a:lnRef>
            <a:fillRef idx="0">
              <a:schemeClr val="accent1"/>
            </a:fillRef>
            <a:effectRef idx="0">
              <a:schemeClr val="accent1"/>
            </a:effectRef>
            <a:fontRef idx="minor">
              <a:schemeClr val="tx1"/>
            </a:fontRef>
          </p:style>
        </p:cxnSp>
        <p:sp>
          <p:nvSpPr>
            <p:cNvPr id="2357" name="円弧 2356"/>
            <p:cNvSpPr/>
            <p:nvPr/>
          </p:nvSpPr>
          <p:spPr>
            <a:xfrm rot="13156293">
              <a:off x="9382975" y="2246789"/>
              <a:ext cx="92006" cy="283914"/>
            </a:xfrm>
            <a:prstGeom prst="arc">
              <a:avLst>
                <a:gd name="adj1" fmla="val 16944911"/>
                <a:gd name="adj2" fmla="val 211535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358" name="直線コネクタ 2357"/>
            <p:cNvCxnSpPr/>
            <p:nvPr/>
          </p:nvCxnSpPr>
          <p:spPr>
            <a:xfrm flipV="1">
              <a:off x="9178056" y="2421609"/>
              <a:ext cx="158633" cy="1020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359" name="テキスト ボックス 2358"/>
            <p:cNvSpPr txBox="1"/>
            <p:nvPr/>
          </p:nvSpPr>
          <p:spPr>
            <a:xfrm>
              <a:off x="8948068" y="2462744"/>
              <a:ext cx="397235" cy="215444"/>
            </a:xfrm>
            <a:prstGeom prst="rect">
              <a:avLst/>
            </a:prstGeom>
            <a:noFill/>
          </p:spPr>
          <p:txBody>
            <a:bodyPr wrap="square" rtlCol="0">
              <a:spAutoFit/>
            </a:bodyPr>
            <a:lstStyle/>
            <a:p>
              <a:r>
                <a:rPr lang="en-US" altLang="ja-JP" sz="800" dirty="0"/>
                <a:t>45°</a:t>
              </a:r>
              <a:endParaRPr kumimoji="1" lang="ja-JP" altLang="en-US" sz="800" dirty="0"/>
            </a:p>
          </p:txBody>
        </p:sp>
      </p:grpSp>
      <p:grpSp>
        <p:nvGrpSpPr>
          <p:cNvPr id="2216" name="グループ化 2215"/>
          <p:cNvGrpSpPr/>
          <p:nvPr/>
        </p:nvGrpSpPr>
        <p:grpSpPr>
          <a:xfrm>
            <a:off x="1222986" y="6464549"/>
            <a:ext cx="650644" cy="721855"/>
            <a:chOff x="7740810" y="1947492"/>
            <a:chExt cx="650644" cy="721855"/>
          </a:xfrm>
        </p:grpSpPr>
        <p:sp>
          <p:nvSpPr>
            <p:cNvPr id="2222" name="円柱 2221"/>
            <p:cNvSpPr/>
            <p:nvPr/>
          </p:nvSpPr>
          <p:spPr>
            <a:xfrm>
              <a:off x="8242135" y="2328799"/>
              <a:ext cx="149319" cy="157057"/>
            </a:xfrm>
            <a:prstGeom prst="can">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23" name="直線コネクタ 2222"/>
            <p:cNvCxnSpPr/>
            <p:nvPr/>
          </p:nvCxnSpPr>
          <p:spPr>
            <a:xfrm flipV="1">
              <a:off x="8071214" y="2476063"/>
              <a:ext cx="246429" cy="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4" name="直線コネクタ 2223"/>
            <p:cNvCxnSpPr/>
            <p:nvPr/>
          </p:nvCxnSpPr>
          <p:spPr>
            <a:xfrm>
              <a:off x="8201264" y="2383981"/>
              <a:ext cx="116379" cy="92082"/>
            </a:xfrm>
            <a:prstGeom prst="line">
              <a:avLst/>
            </a:prstGeom>
          </p:spPr>
          <p:style>
            <a:lnRef idx="1">
              <a:schemeClr val="accent1"/>
            </a:lnRef>
            <a:fillRef idx="0">
              <a:schemeClr val="accent1"/>
            </a:fillRef>
            <a:effectRef idx="0">
              <a:schemeClr val="accent1"/>
            </a:effectRef>
            <a:fontRef idx="minor">
              <a:schemeClr val="tx1"/>
            </a:fontRef>
          </p:style>
        </p:cxnSp>
        <p:sp>
          <p:nvSpPr>
            <p:cNvPr id="2225" name="円弧 2224"/>
            <p:cNvSpPr/>
            <p:nvPr/>
          </p:nvSpPr>
          <p:spPr>
            <a:xfrm rot="13538376">
              <a:off x="8220969" y="2396408"/>
              <a:ext cx="79872" cy="123506"/>
            </a:xfrm>
            <a:prstGeom prst="arc">
              <a:avLst>
                <a:gd name="adj1" fmla="val 17689153"/>
                <a:gd name="adj2" fmla="val 132848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26" name="直線コネクタ 2225"/>
            <p:cNvCxnSpPr/>
            <p:nvPr/>
          </p:nvCxnSpPr>
          <p:spPr>
            <a:xfrm flipV="1">
              <a:off x="8017302" y="2439962"/>
              <a:ext cx="183135" cy="114665"/>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2227" name="テキスト ボックス 2226"/>
            <p:cNvSpPr txBox="1"/>
            <p:nvPr/>
          </p:nvSpPr>
          <p:spPr>
            <a:xfrm>
              <a:off x="7745063" y="2453903"/>
              <a:ext cx="455778" cy="215444"/>
            </a:xfrm>
            <a:prstGeom prst="rect">
              <a:avLst/>
            </a:prstGeom>
            <a:noFill/>
          </p:spPr>
          <p:txBody>
            <a:bodyPr wrap="square" rtlCol="0">
              <a:spAutoFit/>
            </a:bodyPr>
            <a:lstStyle/>
            <a:p>
              <a:r>
                <a:rPr lang="en-US" altLang="ja-JP" sz="800" dirty="0"/>
                <a:t>60</a:t>
              </a:r>
              <a:r>
                <a:rPr kumimoji="1" lang="en-US" altLang="ja-JP" sz="800" dirty="0"/>
                <a:t>°</a:t>
              </a:r>
              <a:endParaRPr kumimoji="1" lang="ja-JP" altLang="en-US" sz="800" dirty="0"/>
            </a:p>
          </p:txBody>
        </p:sp>
        <p:sp>
          <p:nvSpPr>
            <p:cNvPr id="2228" name="減算記号 2227"/>
            <p:cNvSpPr/>
            <p:nvPr/>
          </p:nvSpPr>
          <p:spPr>
            <a:xfrm rot="3316068">
              <a:off x="8072914" y="2191991"/>
              <a:ext cx="71143" cy="24140"/>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30" name="グループ化 2229"/>
            <p:cNvGrpSpPr/>
            <p:nvPr/>
          </p:nvGrpSpPr>
          <p:grpSpPr>
            <a:xfrm rot="820319">
              <a:off x="7775925" y="1947492"/>
              <a:ext cx="361341" cy="222609"/>
              <a:chOff x="5211020" y="7750855"/>
              <a:chExt cx="665154" cy="458419"/>
            </a:xfrm>
          </p:grpSpPr>
          <p:sp>
            <p:nvSpPr>
              <p:cNvPr id="2325" name="片側の 2 つの角を切り取った四角形 1691"/>
              <p:cNvSpPr/>
              <p:nvPr/>
            </p:nvSpPr>
            <p:spPr>
              <a:xfrm rot="12681178">
                <a:off x="5211020" y="7943823"/>
                <a:ext cx="665154" cy="265451"/>
              </a:xfrm>
              <a:prstGeom prst="snip2Same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6" name="片側の 2 つの角を切り取った四角形 1692"/>
              <p:cNvSpPr/>
              <p:nvPr/>
            </p:nvSpPr>
            <p:spPr>
              <a:xfrm rot="12637171">
                <a:off x="5251614" y="7947087"/>
                <a:ext cx="612675" cy="240900"/>
              </a:xfrm>
              <a:prstGeom prst="snip2SameRect">
                <a:avLst/>
              </a:prstGeom>
              <a:solidFill>
                <a:srgbClr val="F5F5F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7" name="1 つの角を丸めた四角形 1693"/>
              <p:cNvSpPr/>
              <p:nvPr/>
            </p:nvSpPr>
            <p:spPr>
              <a:xfrm rot="1785605">
                <a:off x="5382228" y="7964468"/>
                <a:ext cx="104886" cy="45719"/>
              </a:xfrm>
              <a:prstGeom prst="round1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8" name="減算記号 2327"/>
              <p:cNvSpPr/>
              <p:nvPr/>
            </p:nvSpPr>
            <p:spPr>
              <a:xfrm rot="1801392">
                <a:off x="5531317" y="8055451"/>
                <a:ext cx="87567" cy="45719"/>
              </a:xfrm>
              <a:prstGeom prst="mathMinus">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9" name="斜め縞 2328"/>
              <p:cNvSpPr/>
              <p:nvPr/>
            </p:nvSpPr>
            <p:spPr>
              <a:xfrm rot="5280000">
                <a:off x="5535489" y="7884689"/>
                <a:ext cx="56089" cy="91766"/>
              </a:xfrm>
              <a:prstGeom prst="diagStrip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30" name="減算記号 2329"/>
              <p:cNvSpPr/>
              <p:nvPr/>
            </p:nvSpPr>
            <p:spPr>
              <a:xfrm rot="1812378">
                <a:off x="5261820" y="7790683"/>
                <a:ext cx="346452" cy="94156"/>
              </a:xfrm>
              <a:prstGeom prst="mathMinu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1" name="減算記号 2330"/>
              <p:cNvSpPr/>
              <p:nvPr/>
            </p:nvSpPr>
            <p:spPr>
              <a:xfrm rot="1800000">
                <a:off x="5496787" y="7872895"/>
                <a:ext cx="108496" cy="70748"/>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7" name="減算記号 2336"/>
              <p:cNvSpPr/>
              <p:nvPr/>
            </p:nvSpPr>
            <p:spPr>
              <a:xfrm rot="18060000" flipV="1">
                <a:off x="5247304" y="7776643"/>
                <a:ext cx="130776" cy="79200"/>
              </a:xfrm>
              <a:prstGeom prst="mathMinus">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31" name="グループ化 2230"/>
            <p:cNvGrpSpPr/>
            <p:nvPr/>
          </p:nvGrpSpPr>
          <p:grpSpPr>
            <a:xfrm rot="877081">
              <a:off x="7959719" y="2257034"/>
              <a:ext cx="122340" cy="122393"/>
              <a:chOff x="5677560" y="8497589"/>
              <a:chExt cx="268779" cy="280909"/>
            </a:xfrm>
          </p:grpSpPr>
          <p:sp>
            <p:nvSpPr>
              <p:cNvPr id="2321" name="正方形/長方形 2320"/>
              <p:cNvSpPr/>
              <p:nvPr/>
            </p:nvSpPr>
            <p:spPr>
              <a:xfrm rot="1800000">
                <a:off x="5805540" y="8497589"/>
                <a:ext cx="48014" cy="48856"/>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2" name="円/楕円 1688"/>
              <p:cNvSpPr/>
              <p:nvPr/>
            </p:nvSpPr>
            <p:spPr>
              <a:xfrm>
                <a:off x="5806479" y="8534443"/>
                <a:ext cx="139860" cy="122037"/>
              </a:xfrm>
              <a:prstGeom prst="ellipse">
                <a:avLst/>
              </a:prstGeom>
              <a:solidFill>
                <a:srgbClr val="F6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3" name="正方形/長方形 2322"/>
              <p:cNvSpPr/>
              <p:nvPr/>
            </p:nvSpPr>
            <p:spPr>
              <a:xfrm rot="1800000">
                <a:off x="5677560" y="8639728"/>
                <a:ext cx="163426" cy="138770"/>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4" name="正方形/長方形 2323"/>
              <p:cNvSpPr/>
              <p:nvPr/>
            </p:nvSpPr>
            <p:spPr>
              <a:xfrm rot="1800000">
                <a:off x="5778779" y="8502016"/>
                <a:ext cx="55136" cy="261467"/>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32" name="対角する 2 つの角を切り取った四角形 1429"/>
            <p:cNvSpPr/>
            <p:nvPr/>
          </p:nvSpPr>
          <p:spPr>
            <a:xfrm rot="2619189" flipV="1">
              <a:off x="7865769" y="2318827"/>
              <a:ext cx="158718" cy="68574"/>
            </a:xfrm>
            <a:prstGeom prst="snip2DiagRect">
              <a:avLst>
                <a:gd name="adj1" fmla="val 50000"/>
                <a:gd name="adj2" fmla="val 16667"/>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3" name="片側の 2 つの角を切り取った四角形 1430"/>
            <p:cNvSpPr/>
            <p:nvPr/>
          </p:nvSpPr>
          <p:spPr>
            <a:xfrm rot="8013256">
              <a:off x="7857786" y="2245707"/>
              <a:ext cx="51336" cy="81511"/>
            </a:xfrm>
            <a:prstGeom prst="snip2Same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4" name="円/楕円 1431"/>
            <p:cNvSpPr/>
            <p:nvPr/>
          </p:nvSpPr>
          <p:spPr>
            <a:xfrm rot="851485">
              <a:off x="7927202" y="2372524"/>
              <a:ext cx="85114" cy="68126"/>
            </a:xfrm>
            <a:prstGeom prst="ellipse">
              <a:avLst/>
            </a:prstGeom>
            <a:solidFill>
              <a:srgbClr val="F6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35" name="グループ化 2234"/>
            <p:cNvGrpSpPr/>
            <p:nvPr/>
          </p:nvGrpSpPr>
          <p:grpSpPr>
            <a:xfrm>
              <a:off x="7872538" y="2327140"/>
              <a:ext cx="194236" cy="162053"/>
              <a:chOff x="5596175" y="8729996"/>
              <a:chExt cx="367863" cy="358539"/>
            </a:xfrm>
          </p:grpSpPr>
          <p:sp>
            <p:nvSpPr>
              <p:cNvPr id="2297" name="円/楕円 1664"/>
              <p:cNvSpPr/>
              <p:nvPr/>
            </p:nvSpPr>
            <p:spPr>
              <a:xfrm>
                <a:off x="5616646" y="8748196"/>
                <a:ext cx="330293" cy="32180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8" name="円/楕円 1665"/>
              <p:cNvSpPr/>
              <p:nvPr/>
            </p:nvSpPr>
            <p:spPr>
              <a:xfrm>
                <a:off x="5693747" y="8986258"/>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9" name="円/楕円 1666"/>
              <p:cNvSpPr/>
              <p:nvPr/>
            </p:nvSpPr>
            <p:spPr>
              <a:xfrm>
                <a:off x="5826166" y="8776610"/>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0" name="円/楕円 1667"/>
              <p:cNvSpPr/>
              <p:nvPr/>
            </p:nvSpPr>
            <p:spPr>
              <a:xfrm>
                <a:off x="5686260" y="8776610"/>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1" name="円/楕円 1668"/>
              <p:cNvSpPr/>
              <p:nvPr/>
            </p:nvSpPr>
            <p:spPr>
              <a:xfrm>
                <a:off x="5631914" y="8885522"/>
                <a:ext cx="48014" cy="48856"/>
              </a:xfrm>
              <a:prstGeom prst="ellipse">
                <a:avLst/>
              </a:prstGeom>
              <a:solidFill>
                <a:schemeClr val="tx1"/>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3" name="円/楕円 1669"/>
              <p:cNvSpPr/>
              <p:nvPr/>
            </p:nvSpPr>
            <p:spPr>
              <a:xfrm>
                <a:off x="5824291" y="8986258"/>
                <a:ext cx="48014" cy="48856"/>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4" name="直線コネクタ 2303"/>
              <p:cNvCxnSpPr>
                <a:endCxn id="2320" idx="2"/>
              </p:cNvCxnSpPr>
              <p:nvPr/>
            </p:nvCxnSpPr>
            <p:spPr>
              <a:xfrm>
                <a:off x="5683654" y="8796790"/>
                <a:ext cx="67061" cy="112307"/>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sp>
            <p:nvSpPr>
              <p:cNvPr id="2305" name="円/楕円 1671"/>
              <p:cNvSpPr/>
              <p:nvPr/>
            </p:nvSpPr>
            <p:spPr>
              <a:xfrm>
                <a:off x="5879216" y="8890068"/>
                <a:ext cx="48014" cy="48856"/>
              </a:xfrm>
              <a:prstGeom prst="ellipse">
                <a:avLst/>
              </a:prstGeom>
              <a:solidFill>
                <a:schemeClr val="tx1"/>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6" name="円/楕円 1672"/>
              <p:cNvSpPr/>
              <p:nvPr/>
            </p:nvSpPr>
            <p:spPr>
              <a:xfrm>
                <a:off x="5633671" y="8757272"/>
                <a:ext cx="294839" cy="301981"/>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7" name="円/楕円 1673"/>
              <p:cNvSpPr/>
              <p:nvPr/>
            </p:nvSpPr>
            <p:spPr>
              <a:xfrm>
                <a:off x="5754183" y="8885206"/>
                <a:ext cx="48014" cy="48856"/>
              </a:xfrm>
              <a:prstGeom prst="ellipse">
                <a:avLst/>
              </a:prstGeom>
              <a:solidFill>
                <a:schemeClr val="bg1">
                  <a:lumMod val="50000"/>
                </a:schemeClr>
              </a:solid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8" name="円/楕円 1674"/>
              <p:cNvSpPr/>
              <p:nvPr/>
            </p:nvSpPr>
            <p:spPr>
              <a:xfrm>
                <a:off x="5596175" y="8729996"/>
                <a:ext cx="367863" cy="358539"/>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9" name="直線コネクタ 2308"/>
              <p:cNvCxnSpPr>
                <a:endCxn id="2320" idx="0"/>
              </p:cNvCxnSpPr>
              <p:nvPr/>
            </p:nvCxnSpPr>
            <p:spPr>
              <a:xfrm>
                <a:off x="5719690" y="8773829"/>
                <a:ext cx="60016" cy="103207"/>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0" name="直線コネクタ 2309"/>
              <p:cNvCxnSpPr>
                <a:endCxn id="2320" idx="5"/>
              </p:cNvCxnSpPr>
              <p:nvPr/>
            </p:nvCxnSpPr>
            <p:spPr>
              <a:xfrm flipH="1">
                <a:off x="5800207" y="8798004"/>
                <a:ext cx="80748" cy="133763"/>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1" name="直線コネクタ 2310"/>
              <p:cNvCxnSpPr/>
              <p:nvPr/>
            </p:nvCxnSpPr>
            <p:spPr>
              <a:xfrm rot="660000" flipV="1">
                <a:off x="5805981" y="8884125"/>
                <a:ext cx="104076" cy="22497"/>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2" name="直線コネクタ 2311"/>
              <p:cNvCxnSpPr>
                <a:stCxn id="2320" idx="5"/>
              </p:cNvCxnSpPr>
              <p:nvPr/>
            </p:nvCxnSpPr>
            <p:spPr>
              <a:xfrm>
                <a:off x="5800207" y="8931766"/>
                <a:ext cx="110173" cy="8128"/>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3" name="直線コネクタ 2312"/>
              <p:cNvCxnSpPr/>
              <p:nvPr/>
            </p:nvCxnSpPr>
            <p:spPr>
              <a:xfrm flipH="1">
                <a:off x="5772699" y="8767676"/>
                <a:ext cx="73262" cy="106711"/>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4" name="直線コネクタ 2313"/>
              <p:cNvCxnSpPr>
                <a:stCxn id="2307" idx="6"/>
              </p:cNvCxnSpPr>
              <p:nvPr/>
            </p:nvCxnSpPr>
            <p:spPr>
              <a:xfrm>
                <a:off x="5802198" y="8909634"/>
                <a:ext cx="70909" cy="100214"/>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5" name="直線コネクタ 2314"/>
              <p:cNvCxnSpPr>
                <a:stCxn id="2307" idx="4"/>
              </p:cNvCxnSpPr>
              <p:nvPr/>
            </p:nvCxnSpPr>
            <p:spPr>
              <a:xfrm>
                <a:off x="5778191" y="8934062"/>
                <a:ext cx="56587" cy="95888"/>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6" name="直線コネクタ 2315"/>
              <p:cNvCxnSpPr>
                <a:endCxn id="2320" idx="4"/>
              </p:cNvCxnSpPr>
              <p:nvPr/>
            </p:nvCxnSpPr>
            <p:spPr>
              <a:xfrm flipV="1">
                <a:off x="5739130" y="8941157"/>
                <a:ext cx="40577" cy="90806"/>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7" name="直線コネクタ 2316"/>
              <p:cNvCxnSpPr>
                <a:endCxn id="2320" idx="2"/>
              </p:cNvCxnSpPr>
              <p:nvPr/>
            </p:nvCxnSpPr>
            <p:spPr>
              <a:xfrm flipV="1">
                <a:off x="5688522" y="8909097"/>
                <a:ext cx="62192" cy="98080"/>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8" name="直線コネクタ 2317"/>
              <p:cNvCxnSpPr>
                <a:endCxn id="2320" idx="3"/>
              </p:cNvCxnSpPr>
              <p:nvPr/>
            </p:nvCxnSpPr>
            <p:spPr>
              <a:xfrm flipV="1">
                <a:off x="5646782" y="8931766"/>
                <a:ext cx="112425" cy="3324"/>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cxnSp>
            <p:nvCxnSpPr>
              <p:cNvPr id="2319" name="直線コネクタ 2318"/>
              <p:cNvCxnSpPr>
                <a:endCxn id="2320" idx="1"/>
              </p:cNvCxnSpPr>
              <p:nvPr/>
            </p:nvCxnSpPr>
            <p:spPr>
              <a:xfrm flipV="1">
                <a:off x="5648085" y="8886426"/>
                <a:ext cx="111121" cy="1193"/>
              </a:xfrm>
              <a:prstGeom prst="line">
                <a:avLst/>
              </a:prstGeom>
              <a:ln w="12700">
                <a:solidFill>
                  <a:srgbClr val="FFF6D9"/>
                </a:solidFill>
              </a:ln>
            </p:spPr>
            <p:style>
              <a:lnRef idx="1">
                <a:schemeClr val="accent1"/>
              </a:lnRef>
              <a:fillRef idx="0">
                <a:schemeClr val="accent1"/>
              </a:fillRef>
              <a:effectRef idx="0">
                <a:schemeClr val="accent1"/>
              </a:effectRef>
              <a:fontRef idx="minor">
                <a:schemeClr val="tx1"/>
              </a:fontRef>
            </p:style>
          </p:cxnSp>
          <p:sp>
            <p:nvSpPr>
              <p:cNvPr id="2320" name="円/楕円 1686"/>
              <p:cNvSpPr/>
              <p:nvPr/>
            </p:nvSpPr>
            <p:spPr>
              <a:xfrm>
                <a:off x="5750715" y="8877036"/>
                <a:ext cx="57984" cy="64122"/>
              </a:xfrm>
              <a:prstGeom prst="ellipse">
                <a:avLst/>
              </a:prstGeom>
              <a:noFill/>
              <a:ln>
                <a:solidFill>
                  <a:srgbClr val="FFF6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36" name="フレーム 2235"/>
            <p:cNvSpPr/>
            <p:nvPr/>
          </p:nvSpPr>
          <p:spPr>
            <a:xfrm rot="2640257">
              <a:off x="7952119" y="2118579"/>
              <a:ext cx="135202" cy="149822"/>
            </a:xfrm>
            <a:prstGeom prst="frame">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237" name="グループ化 2236"/>
            <p:cNvGrpSpPr/>
            <p:nvPr/>
          </p:nvGrpSpPr>
          <p:grpSpPr>
            <a:xfrm rot="2642684">
              <a:off x="7740810" y="2168940"/>
              <a:ext cx="180115" cy="112474"/>
              <a:chOff x="7191008" y="5086403"/>
              <a:chExt cx="390502" cy="325305"/>
            </a:xfrm>
          </p:grpSpPr>
          <p:grpSp>
            <p:nvGrpSpPr>
              <p:cNvPr id="2286" name="グループ化 2285"/>
              <p:cNvGrpSpPr/>
              <p:nvPr/>
            </p:nvGrpSpPr>
            <p:grpSpPr>
              <a:xfrm rot="19620472">
                <a:off x="7191008" y="5086403"/>
                <a:ext cx="390502" cy="325305"/>
                <a:chOff x="7191646" y="5086214"/>
                <a:chExt cx="390502" cy="325305"/>
              </a:xfrm>
            </p:grpSpPr>
            <p:sp>
              <p:nvSpPr>
                <p:cNvPr id="2291" name="1 つの角を切り取った四角形 1652"/>
                <p:cNvSpPr/>
                <p:nvPr/>
              </p:nvSpPr>
              <p:spPr>
                <a:xfrm rot="1977448">
                  <a:off x="7257573" y="5086214"/>
                  <a:ext cx="311378" cy="279415"/>
                </a:xfrm>
                <a:prstGeom prst="snip1Rect">
                  <a:avLst>
                    <a:gd name="adj" fmla="val 42451"/>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2" name="1 つの角を切り取った四角形 1653"/>
                <p:cNvSpPr/>
                <p:nvPr/>
              </p:nvSpPr>
              <p:spPr>
                <a:xfrm rot="1970266">
                  <a:off x="7330994" y="5204712"/>
                  <a:ext cx="251154" cy="112242"/>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3" name="1 つの角を切り取った四角形 1654"/>
                <p:cNvSpPr/>
                <p:nvPr/>
              </p:nvSpPr>
              <p:spPr>
                <a:xfrm rot="1970266" flipV="1">
                  <a:off x="7267167" y="5303968"/>
                  <a:ext cx="251154" cy="107551"/>
                </a:xfrm>
                <a:prstGeom prst="snip1Rect">
                  <a:avLst>
                    <a:gd name="adj" fmla="val 27623"/>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5" name="1 つの角を切り取った四角形 1655"/>
                <p:cNvSpPr/>
                <p:nvPr/>
              </p:nvSpPr>
              <p:spPr>
                <a:xfrm rot="2014486" flipH="1">
                  <a:off x="7191646" y="5266734"/>
                  <a:ext cx="155840" cy="70658"/>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6" name="1 つの角を切り取った四角形 1656"/>
                <p:cNvSpPr/>
                <p:nvPr/>
              </p:nvSpPr>
              <p:spPr>
                <a:xfrm rot="1970266">
                  <a:off x="7289213" y="5133764"/>
                  <a:ext cx="252763" cy="234769"/>
                </a:xfrm>
                <a:prstGeom prst="snip1Rect">
                  <a:avLst>
                    <a:gd name="adj" fmla="val 50000"/>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87" name="直線コネクタ 2286"/>
              <p:cNvCxnSpPr/>
              <p:nvPr/>
            </p:nvCxnSpPr>
            <p:spPr>
              <a:xfrm>
                <a:off x="7285626" y="5164693"/>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8" name="直線コネクタ 2287"/>
              <p:cNvCxnSpPr/>
              <p:nvPr/>
            </p:nvCxnSpPr>
            <p:spPr>
              <a:xfrm>
                <a:off x="7284723" y="5188505"/>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9" name="直線コネクタ 2288"/>
              <p:cNvCxnSpPr/>
              <p:nvPr/>
            </p:nvCxnSpPr>
            <p:spPr>
              <a:xfrm>
                <a:off x="7285996" y="5212312"/>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0" name="直線コネクタ 2289"/>
              <p:cNvCxnSpPr/>
              <p:nvPr/>
            </p:nvCxnSpPr>
            <p:spPr>
              <a:xfrm>
                <a:off x="7285996" y="5235353"/>
                <a:ext cx="10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38" name="グループ化 2237"/>
            <p:cNvGrpSpPr/>
            <p:nvPr/>
          </p:nvGrpSpPr>
          <p:grpSpPr>
            <a:xfrm rot="802384">
              <a:off x="7859434" y="2093866"/>
              <a:ext cx="95663" cy="96046"/>
              <a:chOff x="4919642" y="8146683"/>
              <a:chExt cx="181176" cy="212499"/>
            </a:xfrm>
          </p:grpSpPr>
          <p:sp>
            <p:nvSpPr>
              <p:cNvPr id="2277" name="正方形/長方形 2276"/>
              <p:cNvSpPr/>
              <p:nvPr/>
            </p:nvSpPr>
            <p:spPr>
              <a:xfrm rot="1851504">
                <a:off x="4938054" y="8146683"/>
                <a:ext cx="162764" cy="212499"/>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8" name="正方形/長方形 2277"/>
              <p:cNvSpPr/>
              <p:nvPr/>
            </p:nvSpPr>
            <p:spPr>
              <a:xfrm rot="1784438">
                <a:off x="4919642" y="8256515"/>
                <a:ext cx="144074" cy="8518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9" name="円弧 2278"/>
              <p:cNvSpPr/>
              <p:nvPr/>
            </p:nvSpPr>
            <p:spPr>
              <a:xfrm rot="15707821">
                <a:off x="4973199" y="8185621"/>
                <a:ext cx="101372" cy="78500"/>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80" name="円弧 2279"/>
              <p:cNvSpPr/>
              <p:nvPr/>
            </p:nvSpPr>
            <p:spPr>
              <a:xfrm rot="4768061">
                <a:off x="4995058" y="8177281"/>
                <a:ext cx="101372" cy="78500"/>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81" name="直線コネクタ 2280"/>
              <p:cNvCxnSpPr/>
              <p:nvPr/>
            </p:nvCxnSpPr>
            <p:spPr>
              <a:xfrm rot="20760000" flipH="1">
                <a:off x="5032614" y="8161061"/>
                <a:ext cx="40237" cy="446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83" name="フローチャート: 結合子 2282"/>
              <p:cNvSpPr/>
              <p:nvPr/>
            </p:nvSpPr>
            <p:spPr>
              <a:xfrm>
                <a:off x="5009825" y="8191048"/>
                <a:ext cx="45719" cy="45719"/>
              </a:xfrm>
              <a:prstGeom prst="flowChartConnector">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4" name="フローチャート: 結合子 2283"/>
              <p:cNvSpPr/>
              <p:nvPr/>
            </p:nvSpPr>
            <p:spPr>
              <a:xfrm flipV="1">
                <a:off x="5014373" y="8191049"/>
                <a:ext cx="45719" cy="45719"/>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85" name="直線コネクタ 2284"/>
              <p:cNvCxnSpPr/>
              <p:nvPr/>
            </p:nvCxnSpPr>
            <p:spPr>
              <a:xfrm rot="-60000">
                <a:off x="4948450" y="8224601"/>
                <a:ext cx="140548" cy="8426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0" name="減算記号 2239"/>
            <p:cNvSpPr/>
            <p:nvPr/>
          </p:nvSpPr>
          <p:spPr>
            <a:xfrm>
              <a:off x="8104897" y="2214787"/>
              <a:ext cx="159274" cy="20664"/>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41" name="グループ化 2240"/>
            <p:cNvGrpSpPr/>
            <p:nvPr/>
          </p:nvGrpSpPr>
          <p:grpSpPr>
            <a:xfrm>
              <a:off x="8162669" y="2159768"/>
              <a:ext cx="158833" cy="93274"/>
              <a:chOff x="6147190" y="8172069"/>
              <a:chExt cx="300814" cy="173453"/>
            </a:xfrm>
          </p:grpSpPr>
          <p:cxnSp>
            <p:nvCxnSpPr>
              <p:cNvPr id="2263" name="直線コネクタ 2262"/>
              <p:cNvCxnSpPr/>
              <p:nvPr/>
            </p:nvCxnSpPr>
            <p:spPr>
              <a:xfrm>
                <a:off x="6259030" y="8179218"/>
                <a:ext cx="668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64" name="角丸四角形 1626"/>
              <p:cNvSpPr/>
              <p:nvPr/>
            </p:nvSpPr>
            <p:spPr>
              <a:xfrm flipH="1">
                <a:off x="6402285" y="8181007"/>
                <a:ext cx="45719" cy="96257"/>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5" name="角丸四角形 1627"/>
              <p:cNvSpPr/>
              <p:nvPr/>
            </p:nvSpPr>
            <p:spPr>
              <a:xfrm>
                <a:off x="6147190" y="8181599"/>
                <a:ext cx="178026" cy="1070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6" name="角丸四角形 1628"/>
              <p:cNvSpPr/>
              <p:nvPr/>
            </p:nvSpPr>
            <p:spPr>
              <a:xfrm>
                <a:off x="6149605" y="8185783"/>
                <a:ext cx="167608" cy="979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7" name="斜め縞 2266"/>
              <p:cNvSpPr/>
              <p:nvPr/>
            </p:nvSpPr>
            <p:spPr>
              <a:xfrm rot="2747430">
                <a:off x="6264517" y="8175546"/>
                <a:ext cx="61286" cy="66165"/>
              </a:xfrm>
              <a:prstGeom prst="diagStrip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68" name="斜め縞 2267"/>
              <p:cNvSpPr/>
              <p:nvPr/>
            </p:nvSpPr>
            <p:spPr>
              <a:xfrm rot="13503316">
                <a:off x="6236545" y="8227177"/>
                <a:ext cx="63553" cy="69232"/>
              </a:xfrm>
              <a:prstGeom prst="diagStrip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69" name="角丸四角形 1631"/>
              <p:cNvSpPr/>
              <p:nvPr/>
            </p:nvSpPr>
            <p:spPr>
              <a:xfrm>
                <a:off x="6177502" y="8204618"/>
                <a:ext cx="171001" cy="62903"/>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70" name="グループ化 2269"/>
              <p:cNvGrpSpPr/>
              <p:nvPr/>
            </p:nvGrpSpPr>
            <p:grpSpPr>
              <a:xfrm>
                <a:off x="6263544" y="8206398"/>
                <a:ext cx="61182" cy="54259"/>
                <a:chOff x="6450479" y="7984368"/>
                <a:chExt cx="350970" cy="333074"/>
              </a:xfrm>
            </p:grpSpPr>
            <p:sp>
              <p:nvSpPr>
                <p:cNvPr id="2274" name="角丸四角形 1636"/>
                <p:cNvSpPr/>
                <p:nvPr/>
              </p:nvSpPr>
              <p:spPr>
                <a:xfrm>
                  <a:off x="6450479" y="7984368"/>
                  <a:ext cx="350970" cy="333074"/>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5" name="角丸四角形 1637"/>
                <p:cNvSpPr/>
                <p:nvPr/>
              </p:nvSpPr>
              <p:spPr>
                <a:xfrm>
                  <a:off x="6479828" y="7993468"/>
                  <a:ext cx="266657" cy="314091"/>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6" name="角丸四角形 1638"/>
                <p:cNvSpPr/>
                <p:nvPr/>
              </p:nvSpPr>
              <p:spPr>
                <a:xfrm>
                  <a:off x="6492401" y="7992912"/>
                  <a:ext cx="282128" cy="314927"/>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71" name="角丸四角形 1633"/>
              <p:cNvSpPr/>
              <p:nvPr/>
            </p:nvSpPr>
            <p:spPr>
              <a:xfrm>
                <a:off x="6332034" y="8177764"/>
                <a:ext cx="104711" cy="109378"/>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2" name="角丸四角形 1634"/>
              <p:cNvSpPr/>
              <p:nvPr/>
            </p:nvSpPr>
            <p:spPr>
              <a:xfrm>
                <a:off x="6352083" y="8172069"/>
                <a:ext cx="88632" cy="11507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3" name="円弧 2272"/>
              <p:cNvSpPr/>
              <p:nvPr/>
            </p:nvSpPr>
            <p:spPr>
              <a:xfrm rot="15532899">
                <a:off x="6276409" y="8247503"/>
                <a:ext cx="150319" cy="45719"/>
              </a:xfrm>
              <a:prstGeom prst="arc">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242" name="グループ化 2241"/>
            <p:cNvGrpSpPr/>
            <p:nvPr/>
          </p:nvGrpSpPr>
          <p:grpSpPr>
            <a:xfrm rot="20713706">
              <a:off x="8088814" y="2247023"/>
              <a:ext cx="56360" cy="226491"/>
              <a:chOff x="5908945" y="8601178"/>
              <a:chExt cx="106739" cy="501106"/>
            </a:xfrm>
          </p:grpSpPr>
          <p:sp>
            <p:nvSpPr>
              <p:cNvPr id="2261" name="減算記号 2260"/>
              <p:cNvSpPr/>
              <p:nvPr/>
            </p:nvSpPr>
            <p:spPr>
              <a:xfrm rot="3180713">
                <a:off x="5711762" y="8798361"/>
                <a:ext cx="501106" cy="106739"/>
              </a:xfrm>
              <a:prstGeom prst="mathMinu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2" name="減算記号 2261"/>
              <p:cNvSpPr/>
              <p:nvPr/>
            </p:nvSpPr>
            <p:spPr>
              <a:xfrm rot="3180713">
                <a:off x="5721555" y="8828369"/>
                <a:ext cx="479157" cy="45719"/>
              </a:xfrm>
              <a:prstGeom prst="mathMinus">
                <a:avLst/>
              </a:prstGeom>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43" name="グループ化 2242"/>
            <p:cNvGrpSpPr/>
            <p:nvPr/>
          </p:nvGrpSpPr>
          <p:grpSpPr>
            <a:xfrm rot="20713706">
              <a:off x="8108103" y="2247208"/>
              <a:ext cx="227401" cy="160731"/>
              <a:chOff x="5954705" y="8663101"/>
              <a:chExt cx="430674" cy="355613"/>
            </a:xfrm>
          </p:grpSpPr>
          <p:sp>
            <p:nvSpPr>
              <p:cNvPr id="2244" name="正方形/長方形 2243"/>
              <p:cNvSpPr/>
              <p:nvPr/>
            </p:nvSpPr>
            <p:spPr>
              <a:xfrm rot="3162364">
                <a:off x="5947909" y="8789202"/>
                <a:ext cx="254331" cy="131171"/>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45" name="正方形/長方形 2244"/>
              <p:cNvSpPr/>
              <p:nvPr/>
            </p:nvSpPr>
            <p:spPr>
              <a:xfrm rot="3205724">
                <a:off x="5985941" y="8834641"/>
                <a:ext cx="192900" cy="73703"/>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6" name="減算記号 2245"/>
              <p:cNvSpPr/>
              <p:nvPr/>
            </p:nvSpPr>
            <p:spPr>
              <a:xfrm rot="18360000">
                <a:off x="6147017" y="8780352"/>
                <a:ext cx="355613" cy="121111"/>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7" name="減算記号 2246"/>
              <p:cNvSpPr/>
              <p:nvPr/>
            </p:nvSpPr>
            <p:spPr>
              <a:xfrm rot="3165898">
                <a:off x="5931728" y="8875456"/>
                <a:ext cx="137389" cy="57087"/>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8" name="減算記号 2247"/>
              <p:cNvSpPr/>
              <p:nvPr/>
            </p:nvSpPr>
            <p:spPr>
              <a:xfrm>
                <a:off x="5988800" y="8897094"/>
                <a:ext cx="298557" cy="93174"/>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9" name="減算記号 2248"/>
              <p:cNvSpPr/>
              <p:nvPr/>
            </p:nvSpPr>
            <p:spPr>
              <a:xfrm>
                <a:off x="6106600" y="8922092"/>
                <a:ext cx="153953" cy="45719"/>
              </a:xfrm>
              <a:prstGeom prst="mathMinus">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1" name="減算記号 2250"/>
              <p:cNvSpPr/>
              <p:nvPr/>
            </p:nvSpPr>
            <p:spPr>
              <a:xfrm rot="18360000">
                <a:off x="6148618" y="8820682"/>
                <a:ext cx="344473" cy="50311"/>
              </a:xfrm>
              <a:prstGeom prst="mathMinus">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2" name="直線コネクタ 2251"/>
              <p:cNvCxnSpPr/>
              <p:nvPr/>
            </p:nvCxnSpPr>
            <p:spPr>
              <a:xfrm rot="480000">
                <a:off x="6006952" y="8835982"/>
                <a:ext cx="0" cy="288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3" name="直線コネクタ 2252"/>
              <p:cNvCxnSpPr/>
              <p:nvPr/>
            </p:nvCxnSpPr>
            <p:spPr>
              <a:xfrm rot="19800000">
                <a:off x="6112614" y="8825621"/>
                <a:ext cx="34301" cy="468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254" name="斜め縞 2253"/>
              <p:cNvSpPr/>
              <p:nvPr/>
            </p:nvSpPr>
            <p:spPr>
              <a:xfrm rot="5580000">
                <a:off x="5946922" y="8804260"/>
                <a:ext cx="64498" cy="48931"/>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55" name="斜め縞 2254"/>
              <p:cNvSpPr/>
              <p:nvPr/>
            </p:nvSpPr>
            <p:spPr>
              <a:xfrm rot="11357063">
                <a:off x="5958109" y="8716103"/>
                <a:ext cx="82592" cy="85240"/>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56" name="減算記号 2255"/>
              <p:cNvSpPr/>
              <p:nvPr/>
            </p:nvSpPr>
            <p:spPr>
              <a:xfrm rot="19300542">
                <a:off x="5958051" y="8752612"/>
                <a:ext cx="106189" cy="54627"/>
              </a:xfrm>
              <a:prstGeom prst="mathMinus">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7" name="斜め縞 2256"/>
              <p:cNvSpPr/>
              <p:nvPr/>
            </p:nvSpPr>
            <p:spPr>
              <a:xfrm rot="15408065">
                <a:off x="6031930" y="8740285"/>
                <a:ext cx="94602" cy="45998"/>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59" name="減算記号 2258"/>
              <p:cNvSpPr/>
              <p:nvPr/>
            </p:nvSpPr>
            <p:spPr>
              <a:xfrm rot="19457741">
                <a:off x="5989852" y="8727703"/>
                <a:ext cx="80583" cy="62176"/>
              </a:xfrm>
              <a:prstGeom prst="mathMinus">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0" name="斜め縞 2259"/>
              <p:cNvSpPr/>
              <p:nvPr/>
            </p:nvSpPr>
            <p:spPr>
              <a:xfrm rot="17160000">
                <a:off x="6098802" y="8786974"/>
                <a:ext cx="48500" cy="63326"/>
              </a:xfrm>
              <a:prstGeom prst="diagStrip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445" name="対角する 2 つの角を切り取った四角形 117"/>
          <p:cNvSpPr/>
          <p:nvPr/>
        </p:nvSpPr>
        <p:spPr>
          <a:xfrm>
            <a:off x="10140991" y="1793384"/>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ライン復帰</a:t>
            </a:r>
          </a:p>
        </p:txBody>
      </p:sp>
      <p:sp>
        <p:nvSpPr>
          <p:cNvPr id="447" name="テキスト ボックス 446"/>
          <p:cNvSpPr txBox="1"/>
          <p:nvPr/>
        </p:nvSpPr>
        <p:spPr>
          <a:xfrm>
            <a:off x="10123927" y="1993157"/>
            <a:ext cx="2049876" cy="415498"/>
          </a:xfrm>
          <a:prstGeom prst="rect">
            <a:avLst/>
          </a:prstGeom>
          <a:noFill/>
        </p:spPr>
        <p:txBody>
          <a:bodyPr wrap="square" lIns="36000" rIns="0" rtlCol="0">
            <a:spAutoFit/>
          </a:bodyPr>
          <a:lstStyle/>
          <a:p>
            <a:r>
              <a:rPr lang="ja-JP" altLang="en-US" sz="700" b="1" dirty="0">
                <a:solidFill>
                  <a:srgbClr val="00B050"/>
                </a:solidFill>
              </a:rPr>
              <a:t>目的　　</a:t>
            </a:r>
            <a:r>
              <a:rPr lang="ja-JP" altLang="en-US" sz="700" dirty="0"/>
              <a:t>ライントレースするためにラインに復帰する。</a:t>
            </a:r>
            <a:endParaRPr lang="en-US" altLang="ja-JP" sz="700" dirty="0"/>
          </a:p>
          <a:p>
            <a:pPr marL="108000" indent="-457200"/>
            <a:r>
              <a:rPr lang="ja-JP" altLang="en-US" sz="700" b="1" dirty="0">
                <a:solidFill>
                  <a:srgbClr val="C00000"/>
                </a:solidFill>
              </a:rPr>
              <a:t>実現方法</a:t>
            </a:r>
            <a:r>
              <a:rPr lang="ja-JP" altLang="en-US" sz="700" dirty="0"/>
              <a:t>　ラインを検知するまで前進し、１０</a:t>
            </a:r>
            <a:r>
              <a:rPr lang="en-US" altLang="ja-JP" sz="700" dirty="0"/>
              <a:t>cm</a:t>
            </a:r>
            <a:r>
              <a:rPr lang="ja-JP" altLang="en-US" sz="700" dirty="0"/>
              <a:t>前進した後、再度ラインを検知するまで旋回する。</a:t>
            </a:r>
            <a:endParaRPr lang="en-US" altLang="ja-JP" sz="700" dirty="0"/>
          </a:p>
        </p:txBody>
      </p:sp>
      <p:grpSp>
        <p:nvGrpSpPr>
          <p:cNvPr id="1508" name="グループ化 1507"/>
          <p:cNvGrpSpPr/>
          <p:nvPr/>
        </p:nvGrpSpPr>
        <p:grpSpPr>
          <a:xfrm>
            <a:off x="10114913" y="2346284"/>
            <a:ext cx="2417618" cy="958926"/>
            <a:chOff x="10403646" y="2564051"/>
            <a:chExt cx="2417618" cy="958926"/>
          </a:xfrm>
        </p:grpSpPr>
        <p:cxnSp>
          <p:nvCxnSpPr>
            <p:cNvPr id="1038" name="直線コネクタ 1037"/>
            <p:cNvCxnSpPr/>
            <p:nvPr/>
          </p:nvCxnSpPr>
          <p:spPr>
            <a:xfrm rot="10800000">
              <a:off x="11539630" y="2639683"/>
              <a:ext cx="0" cy="756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5" name="テキスト ボックス 454"/>
            <p:cNvSpPr txBox="1"/>
            <p:nvPr/>
          </p:nvSpPr>
          <p:spPr>
            <a:xfrm>
              <a:off x="10674171" y="2589275"/>
              <a:ext cx="271276" cy="270076"/>
            </a:xfrm>
            <a:prstGeom prst="rect">
              <a:avLst/>
            </a:prstGeom>
            <a:noFill/>
          </p:spPr>
          <p:txBody>
            <a:bodyPr wrap="square" rtlCol="0">
              <a:spAutoFit/>
            </a:bodyPr>
            <a:lstStyle/>
            <a:p>
              <a:pPr algn="r"/>
              <a:r>
                <a:rPr kumimoji="1" lang="ja-JP" altLang="en-US" sz="1200" dirty="0"/>
                <a:t>①</a:t>
              </a:r>
            </a:p>
          </p:txBody>
        </p:sp>
        <p:cxnSp>
          <p:nvCxnSpPr>
            <p:cNvPr id="456" name="直線コネクタ 455"/>
            <p:cNvCxnSpPr/>
            <p:nvPr/>
          </p:nvCxnSpPr>
          <p:spPr>
            <a:xfrm rot="10800000">
              <a:off x="11031435" y="2642334"/>
              <a:ext cx="0" cy="756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7" name="グループ化 456"/>
            <p:cNvGrpSpPr>
              <a:grpSpLocks noChangeAspect="1"/>
            </p:cNvGrpSpPr>
            <p:nvPr/>
          </p:nvGrpSpPr>
          <p:grpSpPr>
            <a:xfrm rot="5400000">
              <a:off x="11391496" y="2674253"/>
              <a:ext cx="376733" cy="704092"/>
              <a:chOff x="9150789" y="4499774"/>
              <a:chExt cx="290566" cy="616077"/>
            </a:xfrm>
          </p:grpSpPr>
          <p:sp>
            <p:nvSpPr>
              <p:cNvPr id="608" name="フリーフォーム 389"/>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9" name="フリーフォーム 390"/>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0" name="角丸四角形 391"/>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1" name="角丸四角形 392"/>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2" name="角丸四角形 393"/>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3" name="角丸四角形 394"/>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4" name="角丸四角形 395"/>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5" name="角丸四角形 396"/>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6" name="正方形/長方形 615"/>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7" name="角丸四角形 398"/>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8" name="角丸四角形 399"/>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9" name="角丸四角形 400"/>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6" name="角丸四角形 401"/>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7" name="角丸四角形 402"/>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8" name="角丸四角形 404"/>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9" name="減算記号 628"/>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0" name="ブローチ 629"/>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32" name="フリーフォーム 407"/>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6" name="フリーフォーム 408"/>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7" name="フリーフォーム 409"/>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8" name="フリーフォーム 410"/>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9" name="フリーフォーム 411"/>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0" name="フリーフォーム 412"/>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1" name="フリーフォーム 413"/>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2" name="フリーフォーム 414"/>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3" name="フリーフォーム 415"/>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4" name="フリーフォーム 416"/>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5" name="フリーフォーム 417"/>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6" name="角丸四角形 418"/>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7" name="四方向矢印 419"/>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8" name="角丸四角形 420"/>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9" name="フリーフォーム 421"/>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0" name="フリーフォーム 422"/>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8" name="グループ化 457"/>
            <p:cNvGrpSpPr>
              <a:grpSpLocks noChangeAspect="1"/>
            </p:cNvGrpSpPr>
            <p:nvPr/>
          </p:nvGrpSpPr>
          <p:grpSpPr>
            <a:xfrm rot="5400000">
              <a:off x="10567325" y="2655692"/>
              <a:ext cx="376733" cy="704092"/>
              <a:chOff x="9150789" y="4499774"/>
              <a:chExt cx="290566" cy="616077"/>
            </a:xfrm>
          </p:grpSpPr>
          <p:sp>
            <p:nvSpPr>
              <p:cNvPr id="575" name="フリーフォーム 42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6" name="フリーフォーム 425"/>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7" name="角丸四角形 426"/>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8" name="角丸四角形 427"/>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9" name="角丸四角形 428"/>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0" name="角丸四角形 429"/>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1" name="角丸四角形 430"/>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2" name="角丸四角形 431"/>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3" name="正方形/長方形 582"/>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4" name="角丸四角形 433"/>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5" name="角丸四角形 434"/>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6" name="角丸四角形 435"/>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7" name="角丸四角形 436"/>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8" name="角丸四角形 437"/>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9" name="角丸四角形 438"/>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0" name="減算記号 589"/>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1" name="ブローチ 590"/>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92" name="フリーフォーム 441"/>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3" name="フリーフォーム 442"/>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4" name="フリーフォーム 443"/>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5" name="フリーフォーム 444"/>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6" name="フリーフォーム 445"/>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7" name="フリーフォーム 446"/>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8" name="フリーフォーム 447"/>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9" name="フリーフォーム 448"/>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0" name="フリーフォーム 449"/>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1" name="フリーフォーム 450"/>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2" name="フリーフォーム 45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3" name="角丸四角形 452"/>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4" name="四方向矢印 453"/>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5" name="角丸四角形 454"/>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6" name="フリーフォーム 455"/>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7" name="フリーフォーム 456"/>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9" name="テキスト ボックス 458"/>
            <p:cNvSpPr txBox="1"/>
            <p:nvPr/>
          </p:nvSpPr>
          <p:spPr>
            <a:xfrm>
              <a:off x="11524312" y="2573465"/>
              <a:ext cx="390033" cy="270076"/>
            </a:xfrm>
            <a:prstGeom prst="rect">
              <a:avLst/>
            </a:prstGeom>
            <a:noFill/>
          </p:spPr>
          <p:txBody>
            <a:bodyPr wrap="none" rtlCol="0">
              <a:spAutoFit/>
            </a:bodyPr>
            <a:lstStyle/>
            <a:p>
              <a:r>
                <a:rPr kumimoji="1" lang="ja-JP" altLang="en-US" sz="1200" dirty="0"/>
                <a:t>②</a:t>
              </a:r>
            </a:p>
          </p:txBody>
        </p:sp>
        <p:sp>
          <p:nvSpPr>
            <p:cNvPr id="462" name="左矢印 490"/>
            <p:cNvSpPr/>
            <p:nvPr/>
          </p:nvSpPr>
          <p:spPr>
            <a:xfrm rot="10800000">
              <a:off x="11561925" y="3242465"/>
              <a:ext cx="324000" cy="103649"/>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3" name="正方形/長方形 462"/>
            <p:cNvSpPr/>
            <p:nvPr/>
          </p:nvSpPr>
          <p:spPr>
            <a:xfrm>
              <a:off x="11460493" y="3265997"/>
              <a:ext cx="455900" cy="256980"/>
            </a:xfrm>
            <a:prstGeom prst="rect">
              <a:avLst/>
            </a:prstGeom>
            <a:noFill/>
          </p:spPr>
          <p:txBody>
            <a:bodyPr wrap="none" lIns="91440" tIns="45720" rIns="91440" bIns="45720">
              <a:spAutoFit/>
            </a:bodyPr>
            <a:lstStyle/>
            <a:p>
              <a:pPr algn="ctr"/>
              <a:r>
                <a:rPr lang="en-US" altLang="ja-JP" sz="900" b="0" cap="none" spc="0" dirty="0">
                  <a:ln w="0"/>
                  <a:solidFill>
                    <a:schemeClr val="tx1"/>
                  </a:solidFill>
                  <a:effectLst>
                    <a:outerShdw blurRad="38100" dist="19050" dir="2700000" algn="tl" rotWithShape="0">
                      <a:schemeClr val="dk1">
                        <a:alpha val="40000"/>
                      </a:schemeClr>
                    </a:outerShdw>
                  </a:effectLst>
                </a:rPr>
                <a:t>10cm</a:t>
              </a:r>
              <a:endParaRPr lang="ja-JP" altLang="en-US" sz="900" b="0" cap="none" spc="0" dirty="0">
                <a:ln w="0"/>
                <a:solidFill>
                  <a:schemeClr val="tx1"/>
                </a:solidFill>
                <a:effectLst>
                  <a:outerShdw blurRad="38100" dist="19050" dir="2700000" algn="tl" rotWithShape="0">
                    <a:schemeClr val="dk1">
                      <a:alpha val="40000"/>
                    </a:schemeClr>
                  </a:outerShdw>
                </a:effectLst>
              </a:endParaRPr>
            </a:p>
          </p:txBody>
        </p:sp>
        <p:sp>
          <p:nvSpPr>
            <p:cNvPr id="464" name="テキスト ボックス 463"/>
            <p:cNvSpPr txBox="1"/>
            <p:nvPr/>
          </p:nvSpPr>
          <p:spPr>
            <a:xfrm>
              <a:off x="12281989" y="2564051"/>
              <a:ext cx="326263" cy="276999"/>
            </a:xfrm>
            <a:prstGeom prst="rect">
              <a:avLst/>
            </a:prstGeom>
            <a:noFill/>
          </p:spPr>
          <p:txBody>
            <a:bodyPr wrap="square" rtlCol="0">
              <a:spAutoFit/>
            </a:bodyPr>
            <a:lstStyle/>
            <a:p>
              <a:r>
                <a:rPr kumimoji="1" lang="ja-JP" altLang="en-US" sz="1200" dirty="0"/>
                <a:t>③</a:t>
              </a:r>
            </a:p>
          </p:txBody>
        </p:sp>
        <p:cxnSp>
          <p:nvCxnSpPr>
            <p:cNvPr id="466" name="直線コネクタ 465"/>
            <p:cNvCxnSpPr/>
            <p:nvPr/>
          </p:nvCxnSpPr>
          <p:spPr>
            <a:xfrm>
              <a:off x="12321611" y="2629229"/>
              <a:ext cx="0" cy="792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3" name="グループ化 472"/>
            <p:cNvGrpSpPr>
              <a:grpSpLocks noChangeAspect="1"/>
            </p:cNvGrpSpPr>
            <p:nvPr/>
          </p:nvGrpSpPr>
          <p:grpSpPr>
            <a:xfrm>
              <a:off x="12104798" y="2768720"/>
              <a:ext cx="445143" cy="595887"/>
              <a:chOff x="9150789" y="4499774"/>
              <a:chExt cx="290566" cy="616077"/>
            </a:xfrm>
          </p:grpSpPr>
          <p:sp>
            <p:nvSpPr>
              <p:cNvPr id="474" name="フリーフォーム 389"/>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5" name="フリーフォーム 390"/>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6" name="角丸四角形 391"/>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7" name="角丸四角形 392"/>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8" name="角丸四角形 393"/>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9" name="角丸四角形 394"/>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0" name="角丸四角形 395"/>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1" name="角丸四角形 396"/>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2" name="正方形/長方形 481"/>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3" name="角丸四角形 398"/>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4" name="角丸四角形 399"/>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5" name="角丸四角形 400"/>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6" name="角丸四角形 401"/>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7" name="角丸四角形 402"/>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8" name="角丸四角形 404"/>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9" name="減算記号 488"/>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0" name="ブローチ 489"/>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91" name="フリーフォーム 407"/>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2" name="フリーフォーム 408"/>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3" name="フリーフォーム 409"/>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4" name="フリーフォーム 410"/>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5" name="フリーフォーム 411"/>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6" name="フリーフォーム 412"/>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フリーフォーム 413"/>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8" name="フリーフォーム 414"/>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9" name="フリーフォーム 415"/>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0" name="フリーフォーム 416"/>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1" name="フリーフォーム 417"/>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2" name="角丸四角形 418"/>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3" name="四方向矢印 419"/>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4" name="角丸四角形 420"/>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5" name="フリーフォーム 421"/>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6" name="フリーフォーム 422"/>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環状矢印 27"/>
            <p:cNvSpPr/>
            <p:nvPr/>
          </p:nvSpPr>
          <p:spPr>
            <a:xfrm rot="5400000" flipH="1">
              <a:off x="12238052" y="2713221"/>
              <a:ext cx="554276" cy="612148"/>
            </a:xfrm>
            <a:prstGeom prst="circularArrow">
              <a:avLst>
                <a:gd name="adj1" fmla="val 12500"/>
                <a:gd name="adj2" fmla="val 1142319"/>
                <a:gd name="adj3" fmla="val 20457681"/>
                <a:gd name="adj4" fmla="val 16180289"/>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13" name="直線コネクタ 12"/>
          <p:cNvCxnSpPr/>
          <p:nvPr/>
        </p:nvCxnSpPr>
        <p:spPr>
          <a:xfrm>
            <a:off x="3174331" y="593799"/>
            <a:ext cx="0" cy="8986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0" y="1742115"/>
            <a:ext cx="3174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8" name="直線コネクタ 557"/>
          <p:cNvCxnSpPr/>
          <p:nvPr/>
        </p:nvCxnSpPr>
        <p:spPr>
          <a:xfrm>
            <a:off x="-1676" y="2676798"/>
            <a:ext cx="3174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9" name="直線コネクタ 558"/>
          <p:cNvCxnSpPr/>
          <p:nvPr/>
        </p:nvCxnSpPr>
        <p:spPr>
          <a:xfrm>
            <a:off x="-589" y="3859411"/>
            <a:ext cx="3174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0" name="直線コネクタ 559"/>
          <p:cNvCxnSpPr/>
          <p:nvPr/>
        </p:nvCxnSpPr>
        <p:spPr>
          <a:xfrm>
            <a:off x="-2624" y="5253104"/>
            <a:ext cx="3174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1" name="直線コネクタ 560"/>
          <p:cNvCxnSpPr/>
          <p:nvPr/>
        </p:nvCxnSpPr>
        <p:spPr>
          <a:xfrm>
            <a:off x="-4620" y="8421802"/>
            <a:ext cx="3174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3" name="直線コネクタ 562"/>
          <p:cNvCxnSpPr/>
          <p:nvPr/>
        </p:nvCxnSpPr>
        <p:spPr>
          <a:xfrm>
            <a:off x="7305828" y="586415"/>
            <a:ext cx="0" cy="8986299"/>
          </a:xfrm>
          <a:prstGeom prst="line">
            <a:avLst/>
          </a:prstGeom>
        </p:spPr>
        <p:style>
          <a:lnRef idx="1">
            <a:schemeClr val="accent1"/>
          </a:lnRef>
          <a:fillRef idx="0">
            <a:schemeClr val="accent1"/>
          </a:fillRef>
          <a:effectRef idx="0">
            <a:schemeClr val="accent1"/>
          </a:effectRef>
          <a:fontRef idx="minor">
            <a:schemeClr val="tx1"/>
          </a:fontRef>
        </p:style>
      </p:cxnSp>
      <p:grpSp>
        <p:nvGrpSpPr>
          <p:cNvPr id="564" name="グループ化 563"/>
          <p:cNvGrpSpPr>
            <a:grpSpLocks noChangeAspect="1"/>
          </p:cNvGrpSpPr>
          <p:nvPr/>
        </p:nvGrpSpPr>
        <p:grpSpPr>
          <a:xfrm rot="5400000">
            <a:off x="5276102" y="609456"/>
            <a:ext cx="376733" cy="657310"/>
            <a:chOff x="9150789" y="4499774"/>
            <a:chExt cx="290566" cy="575143"/>
          </a:xfrm>
        </p:grpSpPr>
        <p:sp>
          <p:nvSpPr>
            <p:cNvPr id="565" name="フリーフォーム 42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6" name="フリーフォーム 425"/>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7" name="角丸四角形 426"/>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8" name="角丸四角形 427"/>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9" name="角丸四角形 428"/>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0" name="角丸四角形 429"/>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1" name="角丸四角形 430"/>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2" name="角丸四角形 431"/>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3" name="正方形/長方形 572"/>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4" name="角丸四角形 433"/>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0" name="角丸四角形 434"/>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2" name="角丸四角形 435"/>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4" name="角丸四角形 436"/>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1" name="角丸四角形 437"/>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1" name="角丸四角形 438"/>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2" name="減算記号 771"/>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4" name="ブローチ 773"/>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75" name="フリーフォーム 441"/>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6" name="フリーフォーム 442"/>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8" name="フリーフォーム 444"/>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9" name="フリーフォーム 445"/>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0" name="フリーフォーム 446"/>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1" name="フリーフォーム 447"/>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2" name="フリーフォーム 448"/>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3" name="フリーフォーム 449"/>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4" name="フリーフォーム 450"/>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5" name="フリーフォーム 45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6" name="角丸四角形 452"/>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7" name="四方向矢印 453"/>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8" name="角丸四角形 454"/>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9" name="フリーフォーム 455"/>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0" name="フリーフォーム 456"/>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1" name="グループ化 790"/>
          <p:cNvGrpSpPr>
            <a:grpSpLocks noChangeAspect="1"/>
          </p:cNvGrpSpPr>
          <p:nvPr/>
        </p:nvGrpSpPr>
        <p:grpSpPr>
          <a:xfrm rot="5400000">
            <a:off x="6550321" y="585434"/>
            <a:ext cx="376733" cy="704092"/>
            <a:chOff x="9150789" y="4499774"/>
            <a:chExt cx="290566" cy="616077"/>
          </a:xfrm>
        </p:grpSpPr>
        <p:sp>
          <p:nvSpPr>
            <p:cNvPr id="792" name="フリーフォーム 42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3" name="フリーフォーム 425"/>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4" name="角丸四角形 426"/>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5" name="角丸四角形 427"/>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6" name="角丸四角形 428"/>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7" name="角丸四角形 429"/>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8" name="角丸四角形 430"/>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9" name="角丸四角形 431"/>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0" name="正方形/長方形 799"/>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1" name="角丸四角形 433"/>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2" name="角丸四角形 434"/>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3" name="角丸四角形 435"/>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4" name="角丸四角形 436"/>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5" name="角丸四角形 437"/>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6" name="角丸四角形 438"/>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7" name="減算記号 806"/>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8" name="ブローチ 807"/>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9" name="フリーフォーム 441"/>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0" name="フリーフォーム 442"/>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1" name="フリーフォーム 443"/>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2" name="フリーフォーム 444"/>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3" name="フリーフォーム 445"/>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4" name="フリーフォーム 446"/>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5" name="フリーフォーム 447"/>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6" name="フリーフォーム 448"/>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7" name="フリーフォーム 449"/>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8" name="フリーフォーム 450"/>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9" name="フリーフォーム 45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0" name="角丸四角形 452"/>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1" name="四方向矢印 453"/>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2" name="角丸四角形 454"/>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3" name="フリーフォーム 455"/>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4" name="フリーフォーム 456"/>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矢印コネクタ 18"/>
          <p:cNvCxnSpPr/>
          <p:nvPr/>
        </p:nvCxnSpPr>
        <p:spPr>
          <a:xfrm>
            <a:off x="5633222" y="782355"/>
            <a:ext cx="1008000" cy="0"/>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825" name="直線矢印コネクタ 824"/>
          <p:cNvCxnSpPr/>
          <p:nvPr/>
        </p:nvCxnSpPr>
        <p:spPr>
          <a:xfrm>
            <a:off x="5633222" y="1107704"/>
            <a:ext cx="1008000" cy="0"/>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20" name="テキスト ボックス 19"/>
          <p:cNvSpPr txBox="1"/>
          <p:nvPr/>
        </p:nvSpPr>
        <p:spPr>
          <a:xfrm>
            <a:off x="5996136" y="719801"/>
            <a:ext cx="184666" cy="411331"/>
          </a:xfrm>
          <a:prstGeom prst="rect">
            <a:avLst/>
          </a:prstGeom>
          <a:noFill/>
        </p:spPr>
        <p:txBody>
          <a:bodyPr vert="eaVert" wrap="none" lIns="0" rIns="0" rtlCol="0">
            <a:spAutoFit/>
          </a:bodyPr>
          <a:lstStyle/>
          <a:p>
            <a:r>
              <a:rPr kumimoji="1" lang="ja-JP" altLang="en-US" sz="1200" b="1" dirty="0"/>
              <a:t>１：１</a:t>
            </a:r>
          </a:p>
        </p:txBody>
      </p:sp>
      <p:cxnSp>
        <p:nvCxnSpPr>
          <p:cNvPr id="826" name="直線コネクタ 825"/>
          <p:cNvCxnSpPr/>
          <p:nvPr/>
        </p:nvCxnSpPr>
        <p:spPr>
          <a:xfrm>
            <a:off x="3169711" y="1858184"/>
            <a:ext cx="4140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27" name="グループ化 826"/>
          <p:cNvGrpSpPr>
            <a:grpSpLocks noChangeAspect="1"/>
          </p:cNvGrpSpPr>
          <p:nvPr/>
        </p:nvGrpSpPr>
        <p:grpSpPr>
          <a:xfrm rot="5400000">
            <a:off x="5845998" y="2039224"/>
            <a:ext cx="376733" cy="704092"/>
            <a:chOff x="9150789" y="4499774"/>
            <a:chExt cx="290566" cy="616077"/>
          </a:xfrm>
        </p:grpSpPr>
        <p:sp>
          <p:nvSpPr>
            <p:cNvPr id="828" name="フリーフォーム 42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9" name="フリーフォーム 425"/>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0" name="角丸四角形 426"/>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1" name="角丸四角形 427"/>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2" name="角丸四角形 428"/>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3" name="角丸四角形 429"/>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4" name="角丸四角形 430"/>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5" name="角丸四角形 431"/>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6" name="正方形/長方形 835"/>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7" name="角丸四角形 433"/>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8" name="角丸四角形 434"/>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9" name="角丸四角形 435"/>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0" name="角丸四角形 436"/>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1" name="角丸四角形 437"/>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2" name="角丸四角形 438"/>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3" name="減算記号 842"/>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4" name="ブローチ 843"/>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45" name="フリーフォーム 441"/>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6" name="フリーフォーム 442"/>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7" name="フリーフォーム 443"/>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8" name="フリーフォーム 444"/>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9" name="フリーフォーム 445"/>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0" name="フリーフォーム 446"/>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1" name="フリーフォーム 447"/>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2" name="フリーフォーム 448"/>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3" name="フリーフォーム 449"/>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4" name="フリーフォーム 450"/>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5" name="フリーフォーム 45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6" name="角丸四角形 452"/>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7" name="四方向矢印 453"/>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8" name="角丸四角形 454"/>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9" name="フリーフォーム 455"/>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0" name="フリーフォーム 456"/>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61" name="環状矢印 860"/>
          <p:cNvSpPr/>
          <p:nvPr/>
        </p:nvSpPr>
        <p:spPr>
          <a:xfrm rot="6095685" flipH="1">
            <a:off x="6167293" y="2083395"/>
            <a:ext cx="554276" cy="612148"/>
          </a:xfrm>
          <a:prstGeom prst="circularArrow">
            <a:avLst>
              <a:gd name="adj1" fmla="val 12500"/>
              <a:gd name="adj2" fmla="val 1142319"/>
              <a:gd name="adj3" fmla="val 20457681"/>
              <a:gd name="adj4" fmla="val 12219573"/>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2" name="直線矢印コネクタ 861"/>
          <p:cNvCxnSpPr/>
          <p:nvPr/>
        </p:nvCxnSpPr>
        <p:spPr>
          <a:xfrm>
            <a:off x="5952966" y="2656640"/>
            <a:ext cx="360000" cy="0"/>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863" name="直線矢印コネクタ 862"/>
          <p:cNvCxnSpPr/>
          <p:nvPr/>
        </p:nvCxnSpPr>
        <p:spPr>
          <a:xfrm flipH="1">
            <a:off x="5908529" y="2126192"/>
            <a:ext cx="360000" cy="967"/>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864" name="直線コネクタ 863"/>
          <p:cNvCxnSpPr/>
          <p:nvPr/>
        </p:nvCxnSpPr>
        <p:spPr>
          <a:xfrm>
            <a:off x="3169711" y="2850531"/>
            <a:ext cx="4140000" cy="0"/>
          </a:xfrm>
          <a:prstGeom prst="line">
            <a:avLst/>
          </a:prstGeom>
        </p:spPr>
        <p:style>
          <a:lnRef idx="1">
            <a:schemeClr val="accent1"/>
          </a:lnRef>
          <a:fillRef idx="0">
            <a:schemeClr val="accent1"/>
          </a:fillRef>
          <a:effectRef idx="0">
            <a:schemeClr val="accent1"/>
          </a:effectRef>
          <a:fontRef idx="minor">
            <a:schemeClr val="tx1"/>
          </a:fontRef>
        </p:style>
      </p:cxnSp>
      <p:sp>
        <p:nvSpPr>
          <p:cNvPr id="865" name="テキスト ボックス 864"/>
          <p:cNvSpPr txBox="1"/>
          <p:nvPr/>
        </p:nvSpPr>
        <p:spPr>
          <a:xfrm>
            <a:off x="6035142" y="1939927"/>
            <a:ext cx="184666" cy="885820"/>
          </a:xfrm>
          <a:prstGeom prst="rect">
            <a:avLst/>
          </a:prstGeom>
          <a:noFill/>
        </p:spPr>
        <p:txBody>
          <a:bodyPr vert="eaVert" wrap="none" lIns="0" rIns="0" rtlCol="0">
            <a:spAutoFit/>
          </a:bodyPr>
          <a:lstStyle/>
          <a:p>
            <a:r>
              <a:rPr kumimoji="1" lang="ja-JP" altLang="en-US" sz="1200" b="1" dirty="0"/>
              <a:t>１：　　　　  １</a:t>
            </a:r>
          </a:p>
        </p:txBody>
      </p:sp>
      <p:cxnSp>
        <p:nvCxnSpPr>
          <p:cNvPr id="866" name="直線コネクタ 865"/>
          <p:cNvCxnSpPr/>
          <p:nvPr/>
        </p:nvCxnSpPr>
        <p:spPr>
          <a:xfrm>
            <a:off x="3178354" y="5376384"/>
            <a:ext cx="4140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7" name="グループ化 26"/>
          <p:cNvGrpSpPr/>
          <p:nvPr/>
        </p:nvGrpSpPr>
        <p:grpSpPr>
          <a:xfrm>
            <a:off x="5786040" y="7612017"/>
            <a:ext cx="1460284" cy="1328598"/>
            <a:chOff x="9317390" y="2722828"/>
            <a:chExt cx="1460284" cy="1328598"/>
          </a:xfrm>
        </p:grpSpPr>
        <p:cxnSp>
          <p:nvCxnSpPr>
            <p:cNvPr id="869" name="直線コネクタ 868"/>
            <p:cNvCxnSpPr>
              <a:stCxn id="874" idx="6"/>
              <a:endCxn id="871" idx="3"/>
            </p:cNvCxnSpPr>
            <p:nvPr/>
          </p:nvCxnSpPr>
          <p:spPr>
            <a:xfrm flipH="1" flipV="1">
              <a:off x="9317390" y="3404080"/>
              <a:ext cx="517397" cy="6621"/>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0" name="直線コネクタ 869"/>
            <p:cNvCxnSpPr>
              <a:stCxn id="874" idx="4"/>
              <a:endCxn id="871" idx="2"/>
            </p:cNvCxnSpPr>
            <p:nvPr/>
          </p:nvCxnSpPr>
          <p:spPr>
            <a:xfrm flipV="1">
              <a:off x="10042749" y="2760947"/>
              <a:ext cx="4783" cy="412510"/>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sp>
          <p:nvSpPr>
            <p:cNvPr id="871" name="正方形/長方形 870"/>
            <p:cNvSpPr/>
            <p:nvPr/>
          </p:nvSpPr>
          <p:spPr>
            <a:xfrm rot="10800000">
              <a:off x="9317390" y="2760947"/>
              <a:ext cx="1460284" cy="12862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cxnSp>
          <p:nvCxnSpPr>
            <p:cNvPr id="872" name="直線コネクタ 871"/>
            <p:cNvCxnSpPr>
              <a:stCxn id="871" idx="0"/>
              <a:endCxn id="874" idx="0"/>
            </p:cNvCxnSpPr>
            <p:nvPr/>
          </p:nvCxnSpPr>
          <p:spPr>
            <a:xfrm flipH="1" flipV="1">
              <a:off x="10042749" y="3647946"/>
              <a:ext cx="4783" cy="399268"/>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3" name="直線コネクタ 872"/>
            <p:cNvCxnSpPr>
              <a:stCxn id="871" idx="1"/>
              <a:endCxn id="874" idx="2"/>
            </p:cNvCxnSpPr>
            <p:nvPr/>
          </p:nvCxnSpPr>
          <p:spPr>
            <a:xfrm flipH="1">
              <a:off x="10250711" y="3404080"/>
              <a:ext cx="526963" cy="6621"/>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sp>
          <p:nvSpPr>
            <p:cNvPr id="874" name="円: 塗りつぶしなし 135"/>
            <p:cNvSpPr/>
            <p:nvPr/>
          </p:nvSpPr>
          <p:spPr>
            <a:xfrm rot="10800000">
              <a:off x="9834787" y="3173457"/>
              <a:ext cx="415924" cy="474489"/>
            </a:xfrm>
            <a:prstGeom prst="donut">
              <a:avLst>
                <a:gd name="adj" fmla="val 8940"/>
              </a:avLst>
            </a:prstGeom>
            <a:solidFill>
              <a:srgbClr val="0070C0"/>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75" name="矢印: 折線 119"/>
            <p:cNvSpPr/>
            <p:nvPr/>
          </p:nvSpPr>
          <p:spPr>
            <a:xfrm rot="10800000">
              <a:off x="9824436" y="3422710"/>
              <a:ext cx="188731" cy="171960"/>
            </a:xfrm>
            <a:prstGeom prst="bentArrow">
              <a:avLst>
                <a:gd name="adj1" fmla="val 33947"/>
                <a:gd name="adj2" fmla="val 37690"/>
                <a:gd name="adj3" fmla="val 39943"/>
                <a:gd name="adj4" fmla="val 72148"/>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76" name="矢印: 折線 120"/>
            <p:cNvSpPr/>
            <p:nvPr/>
          </p:nvSpPr>
          <p:spPr>
            <a:xfrm rot="10800000" flipH="1">
              <a:off x="10087732" y="3406860"/>
              <a:ext cx="187256" cy="173554"/>
            </a:xfrm>
            <a:prstGeom prst="bentArrow">
              <a:avLst>
                <a:gd name="adj1" fmla="val 33947"/>
                <a:gd name="adj2" fmla="val 33217"/>
                <a:gd name="adj3" fmla="val 39943"/>
                <a:gd name="adj4" fmla="val 64692"/>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77" name="矢印: 上 122"/>
            <p:cNvSpPr/>
            <p:nvPr/>
          </p:nvSpPr>
          <p:spPr>
            <a:xfrm rot="10800000">
              <a:off x="9991894" y="3422709"/>
              <a:ext cx="124250" cy="287723"/>
            </a:xfrm>
            <a:prstGeom prst="upArrow">
              <a:avLst>
                <a:gd name="adj1" fmla="val 50000"/>
                <a:gd name="adj2" fmla="val 85293"/>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78" name="矢印: 上 125"/>
            <p:cNvSpPr/>
            <p:nvPr/>
          </p:nvSpPr>
          <p:spPr>
            <a:xfrm rot="3702754">
              <a:off x="10374411" y="3330766"/>
              <a:ext cx="116825" cy="89410"/>
            </a:xfrm>
            <a:prstGeom prst="upArrow">
              <a:avLst/>
            </a:prstGeom>
            <a:solidFill>
              <a:srgbClr val="F298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79" name="矢印: 上 126"/>
            <p:cNvSpPr/>
            <p:nvPr/>
          </p:nvSpPr>
          <p:spPr>
            <a:xfrm rot="14264469">
              <a:off x="9591900" y="3414803"/>
              <a:ext cx="116526" cy="96636"/>
            </a:xfrm>
            <a:prstGeom prst="upArrow">
              <a:avLst/>
            </a:prstGeom>
            <a:solidFill>
              <a:srgbClr val="F298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80" name="矢印: 上 127"/>
            <p:cNvSpPr/>
            <p:nvPr/>
          </p:nvSpPr>
          <p:spPr>
            <a:xfrm rot="2921055">
              <a:off x="10279251" y="3401672"/>
              <a:ext cx="104019" cy="146838"/>
            </a:xfrm>
            <a:prstGeom prst="upArrow">
              <a:avLst>
                <a:gd name="adj1" fmla="val 50000"/>
                <a:gd name="adj2" fmla="val 89943"/>
              </a:avLst>
            </a:prstGeom>
            <a:solidFill>
              <a:srgbClr val="0070C0"/>
            </a:solidFill>
            <a:ln>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81" name="矢印: 上 128"/>
            <p:cNvSpPr/>
            <p:nvPr/>
          </p:nvSpPr>
          <p:spPr>
            <a:xfrm rot="18198135">
              <a:off x="9717564" y="3393593"/>
              <a:ext cx="107874" cy="153782"/>
            </a:xfrm>
            <a:prstGeom prst="upArrow">
              <a:avLst>
                <a:gd name="adj1" fmla="val 50000"/>
                <a:gd name="adj2" fmla="val 89943"/>
              </a:avLst>
            </a:prstGeom>
            <a:solidFill>
              <a:srgbClr val="0070C0"/>
            </a:solidFill>
            <a:ln>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82" name="矢印: 上 115"/>
            <p:cNvSpPr/>
            <p:nvPr/>
          </p:nvSpPr>
          <p:spPr>
            <a:xfrm rot="10800000">
              <a:off x="9996019" y="3218111"/>
              <a:ext cx="124830" cy="190792"/>
            </a:xfrm>
            <a:prstGeom prst="upArrow">
              <a:avLst>
                <a:gd name="adj1" fmla="val 50000"/>
                <a:gd name="adj2" fmla="val 53258"/>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3" name="矢印: 環状 81"/>
            <p:cNvSpPr/>
            <p:nvPr/>
          </p:nvSpPr>
          <p:spPr>
            <a:xfrm rot="15223330">
              <a:off x="9738736" y="2974047"/>
              <a:ext cx="385746" cy="510129"/>
            </a:xfrm>
            <a:prstGeom prst="circularArrow">
              <a:avLst>
                <a:gd name="adj1" fmla="val 12500"/>
                <a:gd name="adj2" fmla="val 1031620"/>
                <a:gd name="adj3" fmla="val 20457681"/>
                <a:gd name="adj4" fmla="val 10800000"/>
                <a:gd name="adj5" fmla="val 1250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4" name="矢印: 上 1123"/>
            <p:cNvSpPr/>
            <p:nvPr/>
          </p:nvSpPr>
          <p:spPr>
            <a:xfrm rot="2411681">
              <a:off x="9902495" y="2975865"/>
              <a:ext cx="101738" cy="163057"/>
            </a:xfrm>
            <a:prstGeom prst="upArrow">
              <a:avLst>
                <a:gd name="adj1" fmla="val 50000"/>
                <a:gd name="adj2" fmla="val 89943"/>
              </a:avLst>
            </a:prstGeom>
            <a:solidFill>
              <a:srgbClr val="0070C0"/>
            </a:solidFill>
            <a:ln>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85" name="フリーフォーム 884"/>
            <p:cNvSpPr/>
            <p:nvPr/>
          </p:nvSpPr>
          <p:spPr>
            <a:xfrm rot="5400000">
              <a:off x="9419483" y="3338729"/>
              <a:ext cx="80848" cy="277171"/>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886" name="フリーフォーム 885"/>
            <p:cNvSpPr/>
            <p:nvPr/>
          </p:nvSpPr>
          <p:spPr>
            <a:xfrm>
              <a:off x="10104429" y="2897255"/>
              <a:ext cx="84055" cy="329050"/>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887" name="フリーフォーム 886"/>
            <p:cNvSpPr/>
            <p:nvPr/>
          </p:nvSpPr>
          <p:spPr>
            <a:xfrm rot="10800000">
              <a:off x="9951140" y="2722828"/>
              <a:ext cx="49768" cy="226363"/>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888" name="矢印: 上 1124"/>
            <p:cNvSpPr/>
            <p:nvPr/>
          </p:nvSpPr>
          <p:spPr>
            <a:xfrm rot="20209187">
              <a:off x="9946192" y="2885277"/>
              <a:ext cx="107826" cy="96871"/>
            </a:xfrm>
            <a:prstGeom prst="upArrow">
              <a:avLst/>
            </a:prstGeom>
            <a:solidFill>
              <a:srgbClr val="F299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89" name="フリーフォーム 888"/>
            <p:cNvSpPr/>
            <p:nvPr/>
          </p:nvSpPr>
          <p:spPr>
            <a:xfrm>
              <a:off x="10095420" y="3767790"/>
              <a:ext cx="82514" cy="283636"/>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890" name="矢印: 上 121"/>
            <p:cNvSpPr/>
            <p:nvPr/>
          </p:nvSpPr>
          <p:spPr>
            <a:xfrm rot="9552936">
              <a:off x="10033819" y="3695119"/>
              <a:ext cx="107826" cy="96871"/>
            </a:xfrm>
            <a:prstGeom prst="upArrow">
              <a:avLst/>
            </a:prstGeom>
            <a:solidFill>
              <a:srgbClr val="F299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891" name="フリーフォーム 890"/>
            <p:cNvSpPr/>
            <p:nvPr/>
          </p:nvSpPr>
          <p:spPr>
            <a:xfrm rot="-5400000">
              <a:off x="10584292" y="3186044"/>
              <a:ext cx="80848" cy="277171"/>
            </a:xfrm>
            <a:custGeom>
              <a:avLst/>
              <a:gdLst>
                <a:gd name="connsiteX0" fmla="*/ 61176 w 118137"/>
                <a:gd name="connsiteY0" fmla="*/ 0 h 453189"/>
                <a:gd name="connsiteX1" fmla="*/ 1018 w 118137"/>
                <a:gd name="connsiteY1" fmla="*/ 72189 h 453189"/>
                <a:gd name="connsiteX2" fmla="*/ 105292 w 118137"/>
                <a:gd name="connsiteY2" fmla="*/ 112295 h 453189"/>
                <a:gd name="connsiteX3" fmla="*/ 1018 w 118137"/>
                <a:gd name="connsiteY3" fmla="*/ 180474 h 453189"/>
                <a:gd name="connsiteX4" fmla="*/ 117323 w 118137"/>
                <a:gd name="connsiteY4" fmla="*/ 220579 h 453189"/>
                <a:gd name="connsiteX5" fmla="*/ 53155 w 118137"/>
                <a:gd name="connsiteY5" fmla="*/ 292768 h 453189"/>
                <a:gd name="connsiteX6" fmla="*/ 61176 w 118137"/>
                <a:gd name="connsiteY6" fmla="*/ 453189 h 45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37" h="453189">
                  <a:moveTo>
                    <a:pt x="61176" y="0"/>
                  </a:moveTo>
                  <a:cubicBezTo>
                    <a:pt x="27420" y="26736"/>
                    <a:pt x="-6335" y="53473"/>
                    <a:pt x="1018" y="72189"/>
                  </a:cubicBezTo>
                  <a:cubicBezTo>
                    <a:pt x="8371" y="90905"/>
                    <a:pt x="105292" y="94248"/>
                    <a:pt x="105292" y="112295"/>
                  </a:cubicBezTo>
                  <a:cubicBezTo>
                    <a:pt x="105292" y="130342"/>
                    <a:pt x="-987" y="162427"/>
                    <a:pt x="1018" y="180474"/>
                  </a:cubicBezTo>
                  <a:cubicBezTo>
                    <a:pt x="3023" y="198521"/>
                    <a:pt x="108634" y="201863"/>
                    <a:pt x="117323" y="220579"/>
                  </a:cubicBezTo>
                  <a:cubicBezTo>
                    <a:pt x="126013" y="239295"/>
                    <a:pt x="62513" y="254000"/>
                    <a:pt x="53155" y="292768"/>
                  </a:cubicBezTo>
                  <a:cubicBezTo>
                    <a:pt x="43797" y="331536"/>
                    <a:pt x="52486" y="392362"/>
                    <a:pt x="61176" y="453189"/>
                  </a:cubicBezTo>
                </a:path>
              </a:pathLst>
            </a:custGeom>
            <a:noFill/>
            <a:ln w="254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grpSp>
      <p:sp>
        <p:nvSpPr>
          <p:cNvPr id="893" name="テキスト ボックス 892"/>
          <p:cNvSpPr txBox="1"/>
          <p:nvPr/>
        </p:nvSpPr>
        <p:spPr>
          <a:xfrm>
            <a:off x="6210074" y="5955595"/>
            <a:ext cx="1003554" cy="83099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lIns="36000" rIns="0" rtlCol="0">
            <a:spAutoFit/>
          </a:bodyPr>
          <a:lstStyle/>
          <a:p>
            <a:pPr marL="72000" indent="-457200"/>
            <a:r>
              <a:rPr lang="ja-JP" altLang="en-US" sz="800" b="1" dirty="0">
                <a:latin typeface="+mn-ea"/>
              </a:rPr>
              <a:t>使用した要素技術</a:t>
            </a:r>
            <a:endParaRPr lang="en-US" altLang="ja-JP" sz="800" b="1" dirty="0">
              <a:latin typeface="+mn-ea"/>
            </a:endParaRPr>
          </a:p>
          <a:p>
            <a:pPr marL="72000" indent="-457200"/>
            <a:r>
              <a:rPr lang="ja-JP" altLang="en-US" sz="800" dirty="0">
                <a:latin typeface="+mn-ea"/>
              </a:rPr>
              <a:t>・ライントレース走行</a:t>
            </a:r>
            <a:endParaRPr lang="en-US" altLang="ja-JP" sz="800" dirty="0">
              <a:latin typeface="+mn-ea"/>
            </a:endParaRPr>
          </a:p>
          <a:p>
            <a:pPr marL="72000" indent="-457200"/>
            <a:r>
              <a:rPr lang="ja-JP" altLang="en-US" sz="800" dirty="0">
                <a:latin typeface="+mn-ea"/>
              </a:rPr>
              <a:t>・両車輪同期走行</a:t>
            </a:r>
            <a:endParaRPr lang="en-US" altLang="ja-JP" sz="800" dirty="0">
              <a:latin typeface="+mn-ea"/>
            </a:endParaRPr>
          </a:p>
          <a:p>
            <a:pPr marL="72000" indent="-457200"/>
            <a:r>
              <a:rPr lang="ja-JP" altLang="en-US" sz="800" dirty="0">
                <a:latin typeface="+mn-ea"/>
              </a:rPr>
              <a:t>・置き場検知</a:t>
            </a:r>
            <a:endParaRPr lang="en-US" altLang="ja-JP" sz="800" dirty="0">
              <a:latin typeface="+mn-ea"/>
            </a:endParaRPr>
          </a:p>
          <a:p>
            <a:pPr marL="72000" indent="-457200"/>
            <a:r>
              <a:rPr lang="ja-JP" altLang="en-US" sz="800" dirty="0">
                <a:latin typeface="+mn-ea"/>
              </a:rPr>
              <a:t>・距離検知</a:t>
            </a:r>
            <a:endParaRPr lang="en-US" altLang="ja-JP" sz="800" dirty="0">
              <a:latin typeface="+mn-ea"/>
            </a:endParaRPr>
          </a:p>
          <a:p>
            <a:pPr marL="72000" indent="-457200"/>
            <a:r>
              <a:rPr lang="ja-JP" altLang="en-US" sz="800" dirty="0">
                <a:latin typeface="+mn-ea"/>
              </a:rPr>
              <a:t>・方向検知</a:t>
            </a:r>
            <a:endParaRPr lang="en-US" altLang="ja-JP" sz="800" dirty="0">
              <a:latin typeface="+mn-ea"/>
            </a:endParaRPr>
          </a:p>
        </p:txBody>
      </p:sp>
      <p:sp>
        <p:nvSpPr>
          <p:cNvPr id="31" name="角丸四角形吹き出し 30"/>
          <p:cNvSpPr/>
          <p:nvPr/>
        </p:nvSpPr>
        <p:spPr>
          <a:xfrm>
            <a:off x="6027659" y="6949619"/>
            <a:ext cx="1206992" cy="452127"/>
          </a:xfrm>
          <a:prstGeom prst="wedgeRoundRectCallout">
            <a:avLst>
              <a:gd name="adj1" fmla="val -58995"/>
              <a:gd name="adj2" fmla="val 19983"/>
              <a:gd name="adj3" fmla="val 16667"/>
            </a:avLst>
          </a:prstGeom>
        </p:spPr>
        <p:style>
          <a:lnRef idx="2">
            <a:schemeClr val="accent5"/>
          </a:lnRef>
          <a:fillRef idx="1">
            <a:schemeClr val="lt1"/>
          </a:fillRef>
          <a:effectRef idx="0">
            <a:schemeClr val="accent5"/>
          </a:effectRef>
          <a:fontRef idx="minor">
            <a:schemeClr val="dk1"/>
          </a:fontRef>
        </p:style>
        <p:txBody>
          <a:bodyPr lIns="36000" tIns="36000" rIns="36000" bIns="36000" rtlCol="0" anchor="ctr"/>
          <a:lstStyle/>
          <a:p>
            <a:r>
              <a:rPr kumimoji="1" lang="ja-JP" altLang="en-US" sz="700" dirty="0"/>
              <a:t>方向検知で大まかに旋回し、ライン検知で確実にラインに入る</a:t>
            </a:r>
          </a:p>
        </p:txBody>
      </p:sp>
      <p:sp>
        <p:nvSpPr>
          <p:cNvPr id="894" name="角丸四角形吹き出し 893"/>
          <p:cNvSpPr/>
          <p:nvPr/>
        </p:nvSpPr>
        <p:spPr>
          <a:xfrm>
            <a:off x="4973099" y="7877912"/>
            <a:ext cx="718088" cy="217216"/>
          </a:xfrm>
          <a:prstGeom prst="wedgeRoundRectCallout">
            <a:avLst>
              <a:gd name="adj1" fmla="val -71441"/>
              <a:gd name="adj2" fmla="val 15854"/>
              <a:gd name="adj3" fmla="val 16667"/>
            </a:avLst>
          </a:prstGeom>
        </p:spPr>
        <p:style>
          <a:lnRef idx="2">
            <a:schemeClr val="accent5"/>
          </a:lnRef>
          <a:fillRef idx="1">
            <a:schemeClr val="lt1"/>
          </a:fillRef>
          <a:effectRef idx="0">
            <a:schemeClr val="accent5"/>
          </a:effectRef>
          <a:fontRef idx="minor">
            <a:schemeClr val="dk1"/>
          </a:fontRef>
        </p:style>
        <p:txBody>
          <a:bodyPr lIns="36000" tIns="36000" rIns="36000" bIns="36000" rtlCol="0" anchor="ctr"/>
          <a:lstStyle/>
          <a:p>
            <a:r>
              <a:rPr kumimoji="1" lang="ja-JP" altLang="en-US" sz="700" dirty="0"/>
              <a:t>脱線回避のため</a:t>
            </a:r>
          </a:p>
        </p:txBody>
      </p:sp>
      <p:sp>
        <p:nvSpPr>
          <p:cNvPr id="895" name="角丸四角形吹き出し 894"/>
          <p:cNvSpPr/>
          <p:nvPr/>
        </p:nvSpPr>
        <p:spPr>
          <a:xfrm>
            <a:off x="4807952" y="6198929"/>
            <a:ext cx="1031523" cy="476176"/>
          </a:xfrm>
          <a:prstGeom prst="wedgeRoundRectCallout">
            <a:avLst>
              <a:gd name="adj1" fmla="val -58366"/>
              <a:gd name="adj2" fmla="val 29093"/>
              <a:gd name="adj3" fmla="val 16667"/>
            </a:avLst>
          </a:prstGeom>
        </p:spPr>
        <p:style>
          <a:lnRef idx="2">
            <a:schemeClr val="accent5"/>
          </a:lnRef>
          <a:fillRef idx="1">
            <a:schemeClr val="lt1"/>
          </a:fillRef>
          <a:effectRef idx="0">
            <a:schemeClr val="accent5"/>
          </a:effectRef>
          <a:fontRef idx="minor">
            <a:schemeClr val="dk1"/>
          </a:fontRef>
        </p:style>
        <p:txBody>
          <a:bodyPr lIns="36000" tIns="36000" rIns="36000" bIns="36000" rtlCol="0" anchor="ctr"/>
          <a:lstStyle/>
          <a:p>
            <a:r>
              <a:rPr kumimoji="1" lang="ja-JP" altLang="en-US" sz="700" dirty="0"/>
              <a:t>ブロックを入手する（アームの間に入れる）ことができる</a:t>
            </a:r>
          </a:p>
        </p:txBody>
      </p:sp>
      <p:grpSp>
        <p:nvGrpSpPr>
          <p:cNvPr id="1505" name="グループ化 1504"/>
          <p:cNvGrpSpPr/>
          <p:nvPr/>
        </p:nvGrpSpPr>
        <p:grpSpPr>
          <a:xfrm>
            <a:off x="4860420" y="8749396"/>
            <a:ext cx="855081" cy="827072"/>
            <a:chOff x="12180523" y="5671088"/>
            <a:chExt cx="631496" cy="610811"/>
          </a:xfrm>
        </p:grpSpPr>
        <p:grpSp>
          <p:nvGrpSpPr>
            <p:cNvPr id="972" name="グループ化 971"/>
            <p:cNvGrpSpPr/>
            <p:nvPr/>
          </p:nvGrpSpPr>
          <p:grpSpPr>
            <a:xfrm>
              <a:off x="12180523" y="5671088"/>
              <a:ext cx="631496" cy="610811"/>
              <a:chOff x="5044969" y="3549913"/>
              <a:chExt cx="704584" cy="666704"/>
            </a:xfrm>
          </p:grpSpPr>
          <p:grpSp>
            <p:nvGrpSpPr>
              <p:cNvPr id="978" name="グループ化 977"/>
              <p:cNvGrpSpPr/>
              <p:nvPr/>
            </p:nvGrpSpPr>
            <p:grpSpPr>
              <a:xfrm>
                <a:off x="5052641" y="3549913"/>
                <a:ext cx="696912" cy="666704"/>
                <a:chOff x="4718050" y="3608481"/>
                <a:chExt cx="696912" cy="666704"/>
              </a:xfrm>
            </p:grpSpPr>
            <p:cxnSp>
              <p:nvCxnSpPr>
                <p:cNvPr id="986" name="直線コネクタ 985"/>
                <p:cNvCxnSpPr>
                  <a:stCxn id="1020" idx="6"/>
                  <a:endCxn id="1021" idx="2"/>
                </p:cNvCxnSpPr>
                <p:nvPr/>
              </p:nvCxnSpPr>
              <p:spPr>
                <a:xfrm flipV="1">
                  <a:off x="5219699" y="4221112"/>
                  <a:ext cx="85725" cy="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7" name="直線コネクタ 986"/>
                <p:cNvCxnSpPr>
                  <a:stCxn id="1018" idx="6"/>
                  <a:endCxn id="1019" idx="2"/>
                </p:cNvCxnSpPr>
                <p:nvPr/>
              </p:nvCxnSpPr>
              <p:spPr>
                <a:xfrm flipV="1">
                  <a:off x="5219700" y="4036986"/>
                  <a:ext cx="8572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8" name="直線コネクタ 987"/>
                <p:cNvCxnSpPr>
                  <a:stCxn id="1015" idx="6"/>
                  <a:endCxn id="1017" idx="2"/>
                </p:cNvCxnSpPr>
                <p:nvPr/>
              </p:nvCxnSpPr>
              <p:spPr>
                <a:xfrm>
                  <a:off x="5219700" y="3852862"/>
                  <a:ext cx="85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9" name="直線コネクタ 988"/>
                <p:cNvCxnSpPr>
                  <a:stCxn id="1014" idx="6"/>
                  <a:endCxn id="1016" idx="2"/>
                </p:cNvCxnSpPr>
                <p:nvPr/>
              </p:nvCxnSpPr>
              <p:spPr>
                <a:xfrm>
                  <a:off x="5219700" y="3668737"/>
                  <a:ext cx="87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0" name="直線コネクタ 989"/>
                <p:cNvCxnSpPr>
                  <a:stCxn id="1016" idx="4"/>
                  <a:endCxn id="1017" idx="0"/>
                </p:cNvCxnSpPr>
                <p:nvPr/>
              </p:nvCxnSpPr>
              <p:spPr>
                <a:xfrm flipH="1">
                  <a:off x="5359399" y="3722737"/>
                  <a:ext cx="1588"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1" name="直線コネクタ 990"/>
                <p:cNvCxnSpPr>
                  <a:stCxn id="1017" idx="4"/>
                  <a:endCxn id="1019" idx="0"/>
                </p:cNvCxnSpPr>
                <p:nvPr/>
              </p:nvCxnSpPr>
              <p:spPr>
                <a:xfrm>
                  <a:off x="5359399" y="3906862"/>
                  <a:ext cx="0" cy="761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2" name="直線コネクタ 991"/>
                <p:cNvCxnSpPr>
                  <a:stCxn id="1019" idx="4"/>
                  <a:endCxn id="1021" idx="0"/>
                </p:cNvCxnSpPr>
                <p:nvPr/>
              </p:nvCxnSpPr>
              <p:spPr>
                <a:xfrm>
                  <a:off x="5359399" y="4090986"/>
                  <a:ext cx="0" cy="761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3" name="直線コネクタ 992"/>
                <p:cNvCxnSpPr>
                  <a:stCxn id="1018" idx="4"/>
                  <a:endCxn id="1020" idx="0"/>
                </p:cNvCxnSpPr>
                <p:nvPr/>
              </p:nvCxnSpPr>
              <p:spPr>
                <a:xfrm flipH="1">
                  <a:off x="5165724" y="4090987"/>
                  <a:ext cx="1"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4" name="直線コネクタ 993"/>
                <p:cNvCxnSpPr>
                  <a:stCxn id="1015" idx="4"/>
                  <a:endCxn id="1018" idx="0"/>
                </p:cNvCxnSpPr>
                <p:nvPr/>
              </p:nvCxnSpPr>
              <p:spPr>
                <a:xfrm>
                  <a:off x="5165725" y="3906862"/>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5" name="直線コネクタ 994"/>
                <p:cNvCxnSpPr>
                  <a:stCxn id="1014" idx="4"/>
                  <a:endCxn id="1015" idx="0"/>
                </p:cNvCxnSpPr>
                <p:nvPr/>
              </p:nvCxnSpPr>
              <p:spPr>
                <a:xfrm>
                  <a:off x="5165725" y="3722737"/>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6" name="直線コネクタ 995"/>
                <p:cNvCxnSpPr>
                  <a:stCxn id="1009" idx="4"/>
                  <a:endCxn id="1011" idx="0"/>
                </p:cNvCxnSpPr>
                <p:nvPr/>
              </p:nvCxnSpPr>
              <p:spPr>
                <a:xfrm>
                  <a:off x="496887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7" name="直線コネクタ 996"/>
                <p:cNvCxnSpPr>
                  <a:stCxn id="1008" idx="4"/>
                  <a:endCxn id="1010" idx="0"/>
                </p:cNvCxnSpPr>
                <p:nvPr/>
              </p:nvCxnSpPr>
              <p:spPr>
                <a:xfrm>
                  <a:off x="477202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8" name="直線コネクタ 997"/>
                <p:cNvCxnSpPr>
                  <a:stCxn id="1010" idx="6"/>
                  <a:endCxn id="1011" idx="2"/>
                </p:cNvCxnSpPr>
                <p:nvPr/>
              </p:nvCxnSpPr>
              <p:spPr>
                <a:xfrm>
                  <a:off x="4826000" y="4221185"/>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9" name="直線コネクタ 998"/>
                <p:cNvCxnSpPr>
                  <a:stCxn id="1008" idx="6"/>
                  <a:endCxn id="1009" idx="2"/>
                </p:cNvCxnSpPr>
                <p:nvPr/>
              </p:nvCxnSpPr>
              <p:spPr>
                <a:xfrm>
                  <a:off x="4826000" y="4037036"/>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0" name="直線コネクタ 999"/>
                <p:cNvCxnSpPr>
                  <a:stCxn id="1014" idx="2"/>
                  <a:endCxn id="1022" idx="6"/>
                </p:cNvCxnSpPr>
                <p:nvPr/>
              </p:nvCxnSpPr>
              <p:spPr>
                <a:xfrm flipH="1" flipV="1">
                  <a:off x="5028276" y="3667881"/>
                  <a:ext cx="83474" cy="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1" name="直線コネクタ 1000"/>
                <p:cNvCxnSpPr>
                  <a:stCxn id="983" idx="6"/>
                  <a:endCxn id="1015" idx="2"/>
                </p:cNvCxnSpPr>
                <p:nvPr/>
              </p:nvCxnSpPr>
              <p:spPr>
                <a:xfrm flipV="1">
                  <a:off x="5028276" y="3852862"/>
                  <a:ext cx="83474" cy="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2" name="直線コネクタ 1001"/>
                <p:cNvCxnSpPr>
                  <a:stCxn id="983" idx="4"/>
                  <a:endCxn id="1009" idx="0"/>
                </p:cNvCxnSpPr>
                <p:nvPr/>
              </p:nvCxnSpPr>
              <p:spPr>
                <a:xfrm flipH="1">
                  <a:off x="4968875" y="3912780"/>
                  <a:ext cx="1" cy="70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3" name="直線コネクタ 1002"/>
                <p:cNvCxnSpPr>
                  <a:endCxn id="1008" idx="0"/>
                </p:cNvCxnSpPr>
                <p:nvPr/>
              </p:nvCxnSpPr>
              <p:spPr>
                <a:xfrm>
                  <a:off x="4772025" y="3906887"/>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4" name="直線コネクタ 1003"/>
                <p:cNvCxnSpPr>
                  <a:stCxn id="984" idx="6"/>
                  <a:endCxn id="983" idx="2"/>
                </p:cNvCxnSpPr>
                <p:nvPr/>
              </p:nvCxnSpPr>
              <p:spPr>
                <a:xfrm>
                  <a:off x="4829178" y="3853203"/>
                  <a:ext cx="80298" cy="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5" name="直線コネクタ 1004"/>
                <p:cNvCxnSpPr>
                  <a:stCxn id="1022" idx="4"/>
                  <a:endCxn id="983" idx="0"/>
                </p:cNvCxnSpPr>
                <p:nvPr/>
              </p:nvCxnSpPr>
              <p:spPr>
                <a:xfrm>
                  <a:off x="4968876" y="3727281"/>
                  <a:ext cx="0" cy="66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6" name="直線コネクタ 1005"/>
                <p:cNvCxnSpPr>
                  <a:stCxn id="985" idx="4"/>
                  <a:endCxn id="984" idx="0"/>
                </p:cNvCxnSpPr>
                <p:nvPr/>
              </p:nvCxnSpPr>
              <p:spPr>
                <a:xfrm>
                  <a:off x="4769778" y="3727281"/>
                  <a:ext cx="0" cy="66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7" name="直線コネクタ 1006"/>
                <p:cNvCxnSpPr>
                  <a:stCxn id="985" idx="6"/>
                  <a:endCxn id="1022" idx="2"/>
                </p:cNvCxnSpPr>
                <p:nvPr/>
              </p:nvCxnSpPr>
              <p:spPr>
                <a:xfrm>
                  <a:off x="4829178" y="3667881"/>
                  <a:ext cx="802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8" name="円: 塗りつぶしなし 469"/>
                <p:cNvSpPr/>
                <p:nvPr/>
              </p:nvSpPr>
              <p:spPr>
                <a:xfrm>
                  <a:off x="4718050" y="3983036"/>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09" name="円: 塗りつぶしなし 470"/>
                <p:cNvSpPr/>
                <p:nvPr/>
              </p:nvSpPr>
              <p:spPr>
                <a:xfrm>
                  <a:off x="4914900" y="3983036"/>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0" name="円: 塗りつぶしなし 471"/>
                <p:cNvSpPr/>
                <p:nvPr/>
              </p:nvSpPr>
              <p:spPr>
                <a:xfrm>
                  <a:off x="4718050" y="4167185"/>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1" name="円: 塗りつぶしなし 472"/>
                <p:cNvSpPr/>
                <p:nvPr/>
              </p:nvSpPr>
              <p:spPr>
                <a:xfrm>
                  <a:off x="4914900" y="4167185"/>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1012" name="直線コネクタ 1011"/>
                <p:cNvCxnSpPr>
                  <a:stCxn id="1009" idx="6"/>
                  <a:endCxn id="1018" idx="2"/>
                </p:cNvCxnSpPr>
                <p:nvPr/>
              </p:nvCxnSpPr>
              <p:spPr>
                <a:xfrm flipV="1">
                  <a:off x="5022850" y="4036987"/>
                  <a:ext cx="88900"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3" name="直線コネクタ 1012"/>
                <p:cNvCxnSpPr>
                  <a:stCxn id="1011" idx="6"/>
                  <a:endCxn id="1020" idx="2"/>
                </p:cNvCxnSpPr>
                <p:nvPr/>
              </p:nvCxnSpPr>
              <p:spPr>
                <a:xfrm flipV="1">
                  <a:off x="5022850" y="4221136"/>
                  <a:ext cx="88899"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4" name="円: 塗りつぶしなし 475"/>
                <p:cNvSpPr/>
                <p:nvPr/>
              </p:nvSpPr>
              <p:spPr>
                <a:xfrm>
                  <a:off x="5111750" y="3614737"/>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5" name="円: 塗りつぶしなし 476"/>
                <p:cNvSpPr/>
                <p:nvPr/>
              </p:nvSpPr>
              <p:spPr>
                <a:xfrm>
                  <a:off x="5111750" y="3798862"/>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6" name="円: 塗りつぶしなし 477"/>
                <p:cNvSpPr/>
                <p:nvPr/>
              </p:nvSpPr>
              <p:spPr>
                <a:xfrm>
                  <a:off x="5307012" y="3614737"/>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7" name="円: 塗りつぶしなし 478"/>
                <p:cNvSpPr/>
                <p:nvPr/>
              </p:nvSpPr>
              <p:spPr>
                <a:xfrm>
                  <a:off x="5305424" y="3798862"/>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8" name="円: 塗りつぶしなし 479"/>
                <p:cNvSpPr/>
                <p:nvPr/>
              </p:nvSpPr>
              <p:spPr>
                <a:xfrm>
                  <a:off x="5111750" y="3982987"/>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19" name="円: 塗りつぶしなし 480"/>
                <p:cNvSpPr/>
                <p:nvPr/>
              </p:nvSpPr>
              <p:spPr>
                <a:xfrm>
                  <a:off x="5305424" y="3982986"/>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20" name="円: 塗りつぶしなし 481"/>
                <p:cNvSpPr/>
                <p:nvPr/>
              </p:nvSpPr>
              <p:spPr>
                <a:xfrm>
                  <a:off x="5111749" y="4167136"/>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21" name="円: 塗りつぶしなし 482"/>
                <p:cNvSpPr/>
                <p:nvPr/>
              </p:nvSpPr>
              <p:spPr>
                <a:xfrm>
                  <a:off x="5305424" y="4167112"/>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22" name="円: 塗りつぶしなし 483"/>
                <p:cNvSpPr>
                  <a:spLocks noChangeAspect="1"/>
                </p:cNvSpPr>
                <p:nvPr/>
              </p:nvSpPr>
              <p:spPr>
                <a:xfrm>
                  <a:off x="4909476" y="3608481"/>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979" name="フローチャート: 磁気ディスク 440"/>
              <p:cNvSpPr/>
              <p:nvPr/>
            </p:nvSpPr>
            <p:spPr>
              <a:xfrm>
                <a:off x="5470457" y="4094747"/>
                <a:ext cx="69618" cy="92063"/>
              </a:xfrm>
              <a:prstGeom prst="flowChartMagneticDisk">
                <a:avLst/>
              </a:prstGeom>
              <a:solidFill>
                <a:srgbClr val="92D050"/>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2" name="フローチャート: 磁気ディスク 443"/>
              <p:cNvSpPr/>
              <p:nvPr/>
            </p:nvSpPr>
            <p:spPr>
              <a:xfrm>
                <a:off x="5464991" y="3552529"/>
                <a:ext cx="69618" cy="92063"/>
              </a:xfrm>
              <a:prstGeom prst="flowChartMagneticDisk">
                <a:avLst/>
              </a:prstGeom>
              <a:solidFill>
                <a:srgbClr val="FF0000"/>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3" name="円: 塗りつぶしなし 444"/>
              <p:cNvSpPr>
                <a:spLocks noChangeAspect="1"/>
              </p:cNvSpPr>
              <p:nvPr/>
            </p:nvSpPr>
            <p:spPr>
              <a:xfrm>
                <a:off x="5244067" y="3735412"/>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84" name="円: 塗りつぶしなし 445"/>
              <p:cNvSpPr>
                <a:spLocks noChangeAspect="1"/>
              </p:cNvSpPr>
              <p:nvPr/>
            </p:nvSpPr>
            <p:spPr>
              <a:xfrm>
                <a:off x="5044969" y="3735235"/>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85" name="円: 塗りつぶしなし 446"/>
              <p:cNvSpPr>
                <a:spLocks noChangeAspect="1"/>
              </p:cNvSpPr>
              <p:nvPr/>
            </p:nvSpPr>
            <p:spPr>
              <a:xfrm>
                <a:off x="5044969" y="3549913"/>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81" name="フローチャート: 磁気ディスク 442"/>
              <p:cNvSpPr/>
              <p:nvPr/>
            </p:nvSpPr>
            <p:spPr>
              <a:xfrm>
                <a:off x="5077898" y="3560712"/>
                <a:ext cx="69618" cy="92062"/>
              </a:xfrm>
              <a:prstGeom prst="flowChartMagneticDisk">
                <a:avLst/>
              </a:prstGeom>
              <a:solidFill>
                <a:srgbClr val="00B0F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23" name="グループ化 1022"/>
            <p:cNvGrpSpPr/>
            <p:nvPr/>
          </p:nvGrpSpPr>
          <p:grpSpPr>
            <a:xfrm>
              <a:off x="12222324" y="5888768"/>
              <a:ext cx="182592" cy="335624"/>
              <a:chOff x="8563074" y="2479224"/>
              <a:chExt cx="177801" cy="325141"/>
            </a:xfrm>
          </p:grpSpPr>
          <p:cxnSp>
            <p:nvCxnSpPr>
              <p:cNvPr id="1024" name="直線矢印コネクタ 1023"/>
              <p:cNvCxnSpPr/>
              <p:nvPr/>
            </p:nvCxnSpPr>
            <p:spPr>
              <a:xfrm>
                <a:off x="8563074" y="2480667"/>
                <a:ext cx="177801" cy="0"/>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25" name="直線コネクタ 1024"/>
              <p:cNvCxnSpPr/>
              <p:nvPr/>
            </p:nvCxnSpPr>
            <p:spPr>
              <a:xfrm>
                <a:off x="8569302" y="2479224"/>
                <a:ext cx="4698" cy="3251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28" name="グループ化 1027"/>
            <p:cNvGrpSpPr/>
            <p:nvPr/>
          </p:nvGrpSpPr>
          <p:grpSpPr>
            <a:xfrm>
              <a:off x="12395724" y="5728052"/>
              <a:ext cx="182592" cy="167173"/>
              <a:chOff x="8563074" y="2479224"/>
              <a:chExt cx="177801" cy="161951"/>
            </a:xfrm>
          </p:grpSpPr>
          <p:cxnSp>
            <p:nvCxnSpPr>
              <p:cNvPr id="1029" name="直線矢印コネクタ 1028"/>
              <p:cNvCxnSpPr/>
              <p:nvPr/>
            </p:nvCxnSpPr>
            <p:spPr>
              <a:xfrm>
                <a:off x="8563074" y="2480667"/>
                <a:ext cx="177801" cy="0"/>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0" name="直線コネクタ 1029"/>
              <p:cNvCxnSpPr/>
              <p:nvPr/>
            </p:nvCxnSpPr>
            <p:spPr>
              <a:xfrm>
                <a:off x="8569302" y="2479224"/>
                <a:ext cx="5085" cy="16195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32" name="グループ化 1031"/>
            <p:cNvGrpSpPr/>
            <p:nvPr/>
          </p:nvGrpSpPr>
          <p:grpSpPr>
            <a:xfrm rot="10800000">
              <a:off x="12408637" y="5739080"/>
              <a:ext cx="182592" cy="335624"/>
              <a:chOff x="8563074" y="2479224"/>
              <a:chExt cx="177801" cy="325141"/>
            </a:xfrm>
          </p:grpSpPr>
          <p:cxnSp>
            <p:nvCxnSpPr>
              <p:cNvPr id="1033" name="直線矢印コネクタ 1032"/>
              <p:cNvCxnSpPr/>
              <p:nvPr/>
            </p:nvCxnSpPr>
            <p:spPr>
              <a:xfrm>
                <a:off x="8563074" y="2480667"/>
                <a:ext cx="177801" cy="0"/>
              </a:xfrm>
              <a:prstGeom prst="straightConnector1">
                <a:avLst/>
              </a:prstGeom>
              <a:ln w="254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4" name="直線コネクタ 1033"/>
              <p:cNvCxnSpPr/>
              <p:nvPr/>
            </p:nvCxnSpPr>
            <p:spPr>
              <a:xfrm>
                <a:off x="8569302" y="2479224"/>
                <a:ext cx="4698" cy="32514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1035" name="テキスト ボックス 1034"/>
          <p:cNvSpPr txBox="1"/>
          <p:nvPr/>
        </p:nvSpPr>
        <p:spPr>
          <a:xfrm>
            <a:off x="3245679" y="9131876"/>
            <a:ext cx="1392979" cy="338554"/>
          </a:xfrm>
          <a:prstGeom prst="rect">
            <a:avLst/>
          </a:prstGeom>
          <a:noFill/>
        </p:spPr>
        <p:txBody>
          <a:bodyPr wrap="square" lIns="36000" rIns="0" rtlCol="0">
            <a:spAutoFit/>
          </a:bodyPr>
          <a:lstStyle/>
          <a:p>
            <a:pPr marL="72000" indent="-457200"/>
            <a:r>
              <a:rPr lang="ja-JP" altLang="en-US" sz="800" b="1" dirty="0">
                <a:solidFill>
                  <a:srgbClr val="00B0F0"/>
                </a:solidFill>
                <a:latin typeface="+mn-ea"/>
              </a:rPr>
              <a:t>検証　</a:t>
            </a:r>
            <a:r>
              <a:rPr lang="ja-JP" altLang="en-US" sz="800" dirty="0">
                <a:latin typeface="+mn-ea"/>
              </a:rPr>
              <a:t>右図の移動を行うことができるか調べた。　</a:t>
            </a:r>
            <a:endParaRPr lang="en-US" altLang="ja-JP" sz="800" dirty="0">
              <a:latin typeface="+mn-ea"/>
            </a:endParaRPr>
          </a:p>
        </p:txBody>
      </p:sp>
      <p:sp>
        <p:nvSpPr>
          <p:cNvPr id="1036" name="テキスト ボックス 1035"/>
          <p:cNvSpPr txBox="1"/>
          <p:nvPr/>
        </p:nvSpPr>
        <p:spPr>
          <a:xfrm>
            <a:off x="5767872" y="9087420"/>
            <a:ext cx="1512349" cy="461665"/>
          </a:xfrm>
          <a:prstGeom prst="rect">
            <a:avLst/>
          </a:prstGeom>
          <a:noFill/>
        </p:spPr>
        <p:txBody>
          <a:bodyPr wrap="square" lIns="36000" rIns="0" rtlCol="0">
            <a:spAutoFit/>
          </a:bodyPr>
          <a:lstStyle/>
          <a:p>
            <a:pPr marL="72000" indent="-457200"/>
            <a:r>
              <a:rPr lang="ja-JP" altLang="en-US" sz="800" b="1" dirty="0">
                <a:latin typeface="+mn-ea"/>
              </a:rPr>
              <a:t>結果　</a:t>
            </a:r>
            <a:r>
              <a:rPr lang="en-US" altLang="ja-JP" sz="800" b="1" dirty="0">
                <a:latin typeface="+mn-ea"/>
              </a:rPr>
              <a:t>10</a:t>
            </a:r>
            <a:r>
              <a:rPr lang="ja-JP" altLang="en-US" sz="800" b="1" dirty="0">
                <a:latin typeface="+mn-ea"/>
              </a:rPr>
              <a:t>回走行させて、</a:t>
            </a:r>
            <a:r>
              <a:rPr lang="en-US" altLang="ja-JP" sz="800" b="1" dirty="0">
                <a:latin typeface="+mn-ea"/>
              </a:rPr>
              <a:t>10</a:t>
            </a:r>
            <a:r>
              <a:rPr lang="ja-JP" altLang="en-US" sz="800" b="1" dirty="0">
                <a:latin typeface="+mn-ea"/>
              </a:rPr>
              <a:t>回ともブロックを赤の置き場まで移動させることができた。</a:t>
            </a:r>
            <a:endParaRPr lang="en-US" altLang="ja-JP" sz="800" dirty="0">
              <a:latin typeface="+mn-ea"/>
            </a:endParaRPr>
          </a:p>
        </p:txBody>
      </p:sp>
      <p:sp>
        <p:nvSpPr>
          <p:cNvPr id="1037" name="対角する 2 つの角を切り取った四角形 117"/>
          <p:cNvSpPr/>
          <p:nvPr/>
        </p:nvSpPr>
        <p:spPr>
          <a:xfrm>
            <a:off x="10143479" y="605617"/>
            <a:ext cx="1800000" cy="21600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ブロック所持旋回</a:t>
            </a:r>
          </a:p>
        </p:txBody>
      </p:sp>
      <p:cxnSp>
        <p:nvCxnSpPr>
          <p:cNvPr id="1507" name="直線コネクタ 1506"/>
          <p:cNvCxnSpPr/>
          <p:nvPr/>
        </p:nvCxnSpPr>
        <p:spPr>
          <a:xfrm>
            <a:off x="10123377" y="579932"/>
            <a:ext cx="0" cy="2880000"/>
          </a:xfrm>
          <a:prstGeom prst="line">
            <a:avLst/>
          </a:prstGeom>
        </p:spPr>
        <p:style>
          <a:lnRef idx="1">
            <a:schemeClr val="accent1"/>
          </a:lnRef>
          <a:fillRef idx="0">
            <a:schemeClr val="accent1"/>
          </a:fillRef>
          <a:effectRef idx="0">
            <a:schemeClr val="accent1"/>
          </a:effectRef>
          <a:fontRef idx="minor">
            <a:schemeClr val="tx1"/>
          </a:fontRef>
        </p:style>
      </p:cxnSp>
      <p:sp>
        <p:nvSpPr>
          <p:cNvPr id="1039" name="テキスト ボックス 1038"/>
          <p:cNvSpPr txBox="1"/>
          <p:nvPr/>
        </p:nvSpPr>
        <p:spPr>
          <a:xfrm>
            <a:off x="7346162" y="1713605"/>
            <a:ext cx="1345248" cy="58477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lIns="36000" rIns="0" rtlCol="0">
            <a:spAutoFit/>
          </a:bodyPr>
          <a:lstStyle/>
          <a:p>
            <a:pPr marL="72000" indent="-457200"/>
            <a:r>
              <a:rPr lang="ja-JP" altLang="en-US" sz="800" b="1" dirty="0">
                <a:latin typeface="+mn-ea"/>
              </a:rPr>
              <a:t>使用した要素技術</a:t>
            </a:r>
            <a:endParaRPr lang="en-US" altLang="ja-JP" sz="800" b="1" dirty="0">
              <a:latin typeface="+mn-ea"/>
            </a:endParaRPr>
          </a:p>
          <a:p>
            <a:pPr marL="72000" indent="-457200"/>
            <a:r>
              <a:rPr lang="ja-JP" altLang="en-US" sz="800" dirty="0">
                <a:latin typeface="+mn-ea"/>
              </a:rPr>
              <a:t>・ライントレース走行</a:t>
            </a:r>
            <a:endParaRPr lang="en-US" altLang="ja-JP" sz="800" dirty="0">
              <a:latin typeface="+mn-ea"/>
            </a:endParaRPr>
          </a:p>
          <a:p>
            <a:pPr marL="72000" indent="-457200"/>
            <a:r>
              <a:rPr lang="ja-JP" altLang="en-US" sz="800" dirty="0">
                <a:latin typeface="+mn-ea"/>
              </a:rPr>
              <a:t>・両車輪同期走行</a:t>
            </a:r>
            <a:endParaRPr lang="en-US" altLang="ja-JP" sz="800" dirty="0">
              <a:latin typeface="+mn-ea"/>
            </a:endParaRPr>
          </a:p>
          <a:p>
            <a:pPr marL="72000" indent="-457200"/>
            <a:r>
              <a:rPr lang="ja-JP" altLang="en-US" sz="800" dirty="0">
                <a:latin typeface="+mn-ea"/>
              </a:rPr>
              <a:t>・ライン検知　　・距離検知</a:t>
            </a:r>
            <a:endParaRPr lang="en-US" altLang="ja-JP" sz="800" dirty="0">
              <a:latin typeface="+mn-ea"/>
            </a:endParaRPr>
          </a:p>
        </p:txBody>
      </p:sp>
      <p:cxnSp>
        <p:nvCxnSpPr>
          <p:cNvPr id="1040" name="直線コネクタ 1039"/>
          <p:cNvCxnSpPr/>
          <p:nvPr/>
        </p:nvCxnSpPr>
        <p:spPr>
          <a:xfrm flipV="1">
            <a:off x="7306399" y="3459932"/>
            <a:ext cx="6186750" cy="1823"/>
          </a:xfrm>
          <a:prstGeom prst="line">
            <a:avLst/>
          </a:prstGeom>
        </p:spPr>
        <p:style>
          <a:lnRef idx="1">
            <a:schemeClr val="accent1"/>
          </a:lnRef>
          <a:fillRef idx="0">
            <a:schemeClr val="accent1"/>
          </a:fillRef>
          <a:effectRef idx="0">
            <a:schemeClr val="accent1"/>
          </a:effectRef>
          <a:fontRef idx="minor">
            <a:schemeClr val="tx1"/>
          </a:fontRef>
        </p:style>
      </p:cxnSp>
      <p:sp>
        <p:nvSpPr>
          <p:cNvPr id="1041" name="テキスト ボックス 1040"/>
          <p:cNvSpPr txBox="1"/>
          <p:nvPr/>
        </p:nvSpPr>
        <p:spPr>
          <a:xfrm>
            <a:off x="7387879" y="3270504"/>
            <a:ext cx="2634306" cy="215444"/>
          </a:xfrm>
          <a:prstGeom prst="rect">
            <a:avLst/>
          </a:prstGeom>
          <a:noFill/>
        </p:spPr>
        <p:txBody>
          <a:bodyPr wrap="square" lIns="36000" rIns="0" rtlCol="0">
            <a:spAutoFit/>
          </a:bodyPr>
          <a:lstStyle/>
          <a:p>
            <a:pPr marL="72000" indent="-457200"/>
            <a:r>
              <a:rPr lang="ja-JP" altLang="en-US" sz="800" b="1" dirty="0">
                <a:solidFill>
                  <a:srgbClr val="00B0F0"/>
                </a:solidFill>
                <a:latin typeface="+mn-ea"/>
              </a:rPr>
              <a:t>検証</a:t>
            </a:r>
            <a:r>
              <a:rPr lang="ja-JP" altLang="en-US" sz="800" b="1" dirty="0">
                <a:latin typeface="+mn-ea"/>
              </a:rPr>
              <a:t>と結果　エッジ切り替えを</a:t>
            </a:r>
            <a:r>
              <a:rPr lang="en-US" altLang="ja-JP" sz="800" b="1" dirty="0">
                <a:latin typeface="+mn-ea"/>
              </a:rPr>
              <a:t>10</a:t>
            </a:r>
            <a:r>
              <a:rPr lang="ja-JP" altLang="en-US" sz="800" b="1" dirty="0">
                <a:latin typeface="+mn-ea"/>
              </a:rPr>
              <a:t>回行い</a:t>
            </a:r>
            <a:r>
              <a:rPr lang="en-US" altLang="ja-JP" sz="800" b="1" dirty="0">
                <a:latin typeface="+mn-ea"/>
              </a:rPr>
              <a:t>10</a:t>
            </a:r>
            <a:r>
              <a:rPr lang="ja-JP" altLang="en-US" sz="800" b="1" dirty="0">
                <a:latin typeface="+mn-ea"/>
              </a:rPr>
              <a:t>回とも成功した。　</a:t>
            </a:r>
            <a:endParaRPr lang="en-US" altLang="ja-JP" sz="800" b="1" dirty="0">
              <a:latin typeface="+mn-ea"/>
            </a:endParaRPr>
          </a:p>
        </p:txBody>
      </p:sp>
      <p:sp>
        <p:nvSpPr>
          <p:cNvPr id="1042" name="対角する 2 つの角を切り取った四角形 1568"/>
          <p:cNvSpPr/>
          <p:nvPr/>
        </p:nvSpPr>
        <p:spPr>
          <a:xfrm>
            <a:off x="7338151" y="3494705"/>
            <a:ext cx="6154998" cy="364705"/>
          </a:xfrm>
          <a:prstGeom prst="snip2Diag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dirty="0">
                <a:solidFill>
                  <a:schemeClr val="tx1"/>
                </a:solidFill>
              </a:rPr>
              <a:t>Ｒコース全体の走行方法</a:t>
            </a:r>
          </a:p>
        </p:txBody>
      </p:sp>
      <p:sp>
        <p:nvSpPr>
          <p:cNvPr id="1043" name="テキスト ボックス 1042"/>
          <p:cNvSpPr txBox="1"/>
          <p:nvPr/>
        </p:nvSpPr>
        <p:spPr>
          <a:xfrm>
            <a:off x="10221994" y="3258803"/>
            <a:ext cx="2634306" cy="215444"/>
          </a:xfrm>
          <a:prstGeom prst="rect">
            <a:avLst/>
          </a:prstGeom>
          <a:noFill/>
        </p:spPr>
        <p:txBody>
          <a:bodyPr wrap="square" lIns="36000" rIns="0" rtlCol="0">
            <a:spAutoFit/>
          </a:bodyPr>
          <a:lstStyle/>
          <a:p>
            <a:pPr marL="72000" indent="-457200"/>
            <a:r>
              <a:rPr lang="ja-JP" altLang="en-US" sz="800" b="1" dirty="0">
                <a:solidFill>
                  <a:srgbClr val="00B0F0"/>
                </a:solidFill>
                <a:latin typeface="+mn-ea"/>
              </a:rPr>
              <a:t>検証</a:t>
            </a:r>
            <a:r>
              <a:rPr lang="ja-JP" altLang="en-US" sz="800" b="1" dirty="0">
                <a:latin typeface="+mn-ea"/>
              </a:rPr>
              <a:t>と結果　ラインへの復帰を</a:t>
            </a:r>
            <a:r>
              <a:rPr lang="en-US" altLang="ja-JP" sz="800" b="1" dirty="0">
                <a:latin typeface="+mn-ea"/>
              </a:rPr>
              <a:t>10</a:t>
            </a:r>
            <a:r>
              <a:rPr lang="ja-JP" altLang="en-US" sz="800" b="1" dirty="0">
                <a:latin typeface="+mn-ea"/>
              </a:rPr>
              <a:t>回行い</a:t>
            </a:r>
            <a:r>
              <a:rPr lang="en-US" altLang="ja-JP" sz="800" b="1" dirty="0">
                <a:latin typeface="+mn-ea"/>
              </a:rPr>
              <a:t>10</a:t>
            </a:r>
            <a:r>
              <a:rPr lang="ja-JP" altLang="en-US" sz="800" b="1" dirty="0">
                <a:latin typeface="+mn-ea"/>
              </a:rPr>
              <a:t>回とも成功した。　</a:t>
            </a:r>
            <a:endParaRPr lang="en-US" altLang="ja-JP" sz="800" b="1" dirty="0">
              <a:latin typeface="+mn-ea"/>
            </a:endParaRPr>
          </a:p>
        </p:txBody>
      </p:sp>
      <p:cxnSp>
        <p:nvCxnSpPr>
          <p:cNvPr id="1044" name="直線コネクタ 1043"/>
          <p:cNvCxnSpPr/>
          <p:nvPr/>
        </p:nvCxnSpPr>
        <p:spPr>
          <a:xfrm>
            <a:off x="10114913" y="1713605"/>
            <a:ext cx="34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45" name="テキスト ボックス 1044"/>
          <p:cNvSpPr txBox="1"/>
          <p:nvPr/>
        </p:nvSpPr>
        <p:spPr>
          <a:xfrm>
            <a:off x="12287505" y="1727451"/>
            <a:ext cx="1212117" cy="707886"/>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lIns="36000" rIns="0" rtlCol="0">
            <a:spAutoFit/>
          </a:bodyPr>
          <a:lstStyle/>
          <a:p>
            <a:pPr marL="72000" indent="-457200"/>
            <a:r>
              <a:rPr lang="ja-JP" altLang="en-US" sz="800" b="1" dirty="0">
                <a:latin typeface="+mn-ea"/>
              </a:rPr>
              <a:t>使用した要素技術</a:t>
            </a:r>
            <a:endParaRPr lang="en-US" altLang="ja-JP" sz="800" b="1" dirty="0">
              <a:latin typeface="+mn-ea"/>
            </a:endParaRPr>
          </a:p>
          <a:p>
            <a:pPr marL="72000" indent="-457200"/>
            <a:r>
              <a:rPr lang="ja-JP" altLang="en-US" sz="800" dirty="0">
                <a:latin typeface="+mn-ea"/>
              </a:rPr>
              <a:t>・ライントレース走行</a:t>
            </a:r>
            <a:endParaRPr lang="en-US" altLang="ja-JP" sz="800" dirty="0">
              <a:latin typeface="+mn-ea"/>
            </a:endParaRPr>
          </a:p>
          <a:p>
            <a:pPr marL="72000" indent="-457200"/>
            <a:r>
              <a:rPr lang="ja-JP" altLang="en-US" sz="800" dirty="0">
                <a:latin typeface="+mn-ea"/>
              </a:rPr>
              <a:t>・両車輪同期走行</a:t>
            </a:r>
            <a:endParaRPr lang="en-US" altLang="ja-JP" sz="800" dirty="0">
              <a:latin typeface="+mn-ea"/>
            </a:endParaRPr>
          </a:p>
          <a:p>
            <a:pPr marL="72000" indent="-457200"/>
            <a:r>
              <a:rPr lang="ja-JP" altLang="en-US" sz="800" dirty="0">
                <a:latin typeface="+mn-ea"/>
              </a:rPr>
              <a:t>・回転走行</a:t>
            </a:r>
            <a:endParaRPr lang="en-US" altLang="ja-JP" sz="800" dirty="0">
              <a:latin typeface="+mn-ea"/>
            </a:endParaRPr>
          </a:p>
          <a:p>
            <a:pPr marL="72000" indent="-457200"/>
            <a:r>
              <a:rPr lang="ja-JP" altLang="en-US" sz="800" dirty="0">
                <a:latin typeface="+mn-ea"/>
              </a:rPr>
              <a:t>・ライン検知　　・距離検知</a:t>
            </a:r>
            <a:endParaRPr lang="en-US" altLang="ja-JP" sz="800" dirty="0">
              <a:latin typeface="+mn-ea"/>
            </a:endParaRPr>
          </a:p>
        </p:txBody>
      </p:sp>
      <p:grpSp>
        <p:nvGrpSpPr>
          <p:cNvPr id="867" name="グループ化 866"/>
          <p:cNvGrpSpPr/>
          <p:nvPr/>
        </p:nvGrpSpPr>
        <p:grpSpPr>
          <a:xfrm>
            <a:off x="7331277" y="4052979"/>
            <a:ext cx="1846146" cy="2105125"/>
            <a:chOff x="168651" y="1589018"/>
            <a:chExt cx="1846146" cy="2105125"/>
          </a:xfrm>
        </p:grpSpPr>
        <p:grpSp>
          <p:nvGrpSpPr>
            <p:cNvPr id="868" name="グループ化 867"/>
            <p:cNvGrpSpPr/>
            <p:nvPr/>
          </p:nvGrpSpPr>
          <p:grpSpPr>
            <a:xfrm>
              <a:off x="168651" y="1647678"/>
              <a:ext cx="1846146" cy="2046465"/>
              <a:chOff x="623387" y="2084472"/>
              <a:chExt cx="3918868" cy="5287112"/>
            </a:xfrm>
          </p:grpSpPr>
          <p:grpSp>
            <p:nvGrpSpPr>
              <p:cNvPr id="896" name="グループ化 895"/>
              <p:cNvGrpSpPr/>
              <p:nvPr/>
            </p:nvGrpSpPr>
            <p:grpSpPr>
              <a:xfrm>
                <a:off x="623387" y="2084472"/>
                <a:ext cx="3915321" cy="5287112"/>
                <a:chOff x="623387" y="2084472"/>
                <a:chExt cx="3915321" cy="5287112"/>
              </a:xfrm>
            </p:grpSpPr>
            <p:pic>
              <p:nvPicPr>
                <p:cNvPr id="943" name="図 9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87" y="2084472"/>
                  <a:ext cx="3915321" cy="5287112"/>
                </a:xfrm>
                <a:prstGeom prst="rect">
                  <a:avLst/>
                </a:prstGeom>
              </p:spPr>
            </p:pic>
            <p:sp>
              <p:nvSpPr>
                <p:cNvPr id="944" name="フリーフォーム 943"/>
                <p:cNvSpPr/>
                <p:nvPr/>
              </p:nvSpPr>
              <p:spPr>
                <a:xfrm>
                  <a:off x="697094" y="2230170"/>
                  <a:ext cx="84532" cy="1246361"/>
                </a:xfrm>
                <a:custGeom>
                  <a:avLst/>
                  <a:gdLst>
                    <a:gd name="connsiteX0" fmla="*/ 12094 w 84532"/>
                    <a:gd name="connsiteY0" fmla="*/ 0 h 1348967"/>
                    <a:gd name="connsiteX1" fmla="*/ 72451 w 84532"/>
                    <a:gd name="connsiteY1" fmla="*/ 66392 h 1348967"/>
                    <a:gd name="connsiteX2" fmla="*/ 6058 w 84532"/>
                    <a:gd name="connsiteY2" fmla="*/ 135802 h 1348967"/>
                    <a:gd name="connsiteX3" fmla="*/ 84522 w 84532"/>
                    <a:gd name="connsiteY3" fmla="*/ 223319 h 1348967"/>
                    <a:gd name="connsiteX4" fmla="*/ 12094 w 84532"/>
                    <a:gd name="connsiteY4" fmla="*/ 307818 h 1348967"/>
                    <a:gd name="connsiteX5" fmla="*/ 72451 w 84532"/>
                    <a:gd name="connsiteY5" fmla="*/ 383264 h 1348967"/>
                    <a:gd name="connsiteX6" fmla="*/ 23 w 84532"/>
                    <a:gd name="connsiteY6" fmla="*/ 488887 h 1348967"/>
                    <a:gd name="connsiteX7" fmla="*/ 81504 w 84532"/>
                    <a:gd name="connsiteY7" fmla="*/ 549244 h 1348967"/>
                    <a:gd name="connsiteX8" fmla="*/ 6058 w 84532"/>
                    <a:gd name="connsiteY8" fmla="*/ 651850 h 1348967"/>
                    <a:gd name="connsiteX9" fmla="*/ 69433 w 84532"/>
                    <a:gd name="connsiteY9" fmla="*/ 745402 h 1348967"/>
                    <a:gd name="connsiteX10" fmla="*/ 15112 w 84532"/>
                    <a:gd name="connsiteY10" fmla="*/ 829901 h 1348967"/>
                    <a:gd name="connsiteX11" fmla="*/ 81504 w 84532"/>
                    <a:gd name="connsiteY11" fmla="*/ 887240 h 1348967"/>
                    <a:gd name="connsiteX12" fmla="*/ 6058 w 84532"/>
                    <a:gd name="connsiteY12" fmla="*/ 998899 h 1348967"/>
                    <a:gd name="connsiteX13" fmla="*/ 75468 w 84532"/>
                    <a:gd name="connsiteY13" fmla="*/ 1071327 h 1348967"/>
                    <a:gd name="connsiteX14" fmla="*/ 12094 w 84532"/>
                    <a:gd name="connsiteY14" fmla="*/ 1161862 h 1348967"/>
                    <a:gd name="connsiteX15" fmla="*/ 78486 w 84532"/>
                    <a:gd name="connsiteY15" fmla="*/ 1264468 h 1348967"/>
                    <a:gd name="connsiteX16" fmla="*/ 42272 w 84532"/>
                    <a:gd name="connsiteY16" fmla="*/ 1324824 h 1348967"/>
                    <a:gd name="connsiteX17" fmla="*/ 42272 w 84532"/>
                    <a:gd name="connsiteY17" fmla="*/ 1348967 h 134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532" h="1348967">
                      <a:moveTo>
                        <a:pt x="12094" y="0"/>
                      </a:moveTo>
                      <a:cubicBezTo>
                        <a:pt x="42775" y="21879"/>
                        <a:pt x="73457" y="43758"/>
                        <a:pt x="72451" y="66392"/>
                      </a:cubicBezTo>
                      <a:cubicBezTo>
                        <a:pt x="71445" y="89026"/>
                        <a:pt x="4046" y="109648"/>
                        <a:pt x="6058" y="135802"/>
                      </a:cubicBezTo>
                      <a:cubicBezTo>
                        <a:pt x="8070" y="161956"/>
                        <a:pt x="83516" y="194650"/>
                        <a:pt x="84522" y="223319"/>
                      </a:cubicBezTo>
                      <a:cubicBezTo>
                        <a:pt x="85528" y="251988"/>
                        <a:pt x="14106" y="281161"/>
                        <a:pt x="12094" y="307818"/>
                      </a:cubicBezTo>
                      <a:cubicBezTo>
                        <a:pt x="10082" y="334475"/>
                        <a:pt x="74463" y="353086"/>
                        <a:pt x="72451" y="383264"/>
                      </a:cubicBezTo>
                      <a:cubicBezTo>
                        <a:pt x="70439" y="413442"/>
                        <a:pt x="-1486" y="461224"/>
                        <a:pt x="23" y="488887"/>
                      </a:cubicBezTo>
                      <a:cubicBezTo>
                        <a:pt x="1532" y="516550"/>
                        <a:pt x="80498" y="522084"/>
                        <a:pt x="81504" y="549244"/>
                      </a:cubicBezTo>
                      <a:cubicBezTo>
                        <a:pt x="82510" y="576404"/>
                        <a:pt x="8070" y="619157"/>
                        <a:pt x="6058" y="651850"/>
                      </a:cubicBezTo>
                      <a:cubicBezTo>
                        <a:pt x="4046" y="684543"/>
                        <a:pt x="67924" y="715727"/>
                        <a:pt x="69433" y="745402"/>
                      </a:cubicBezTo>
                      <a:cubicBezTo>
                        <a:pt x="70942" y="775077"/>
                        <a:pt x="13100" y="806261"/>
                        <a:pt x="15112" y="829901"/>
                      </a:cubicBezTo>
                      <a:cubicBezTo>
                        <a:pt x="17124" y="853541"/>
                        <a:pt x="83013" y="859074"/>
                        <a:pt x="81504" y="887240"/>
                      </a:cubicBezTo>
                      <a:cubicBezTo>
                        <a:pt x="79995" y="915406"/>
                        <a:pt x="7064" y="968218"/>
                        <a:pt x="6058" y="998899"/>
                      </a:cubicBezTo>
                      <a:cubicBezTo>
                        <a:pt x="5052" y="1029580"/>
                        <a:pt x="74462" y="1044167"/>
                        <a:pt x="75468" y="1071327"/>
                      </a:cubicBezTo>
                      <a:cubicBezTo>
                        <a:pt x="76474" y="1098488"/>
                        <a:pt x="11591" y="1129672"/>
                        <a:pt x="12094" y="1161862"/>
                      </a:cubicBezTo>
                      <a:cubicBezTo>
                        <a:pt x="12597" y="1194052"/>
                        <a:pt x="73456" y="1237308"/>
                        <a:pt x="78486" y="1264468"/>
                      </a:cubicBezTo>
                      <a:cubicBezTo>
                        <a:pt x="83516" y="1291628"/>
                        <a:pt x="48308" y="1310741"/>
                        <a:pt x="42272" y="1324824"/>
                      </a:cubicBezTo>
                      <a:cubicBezTo>
                        <a:pt x="36236" y="1338907"/>
                        <a:pt x="39254" y="1343937"/>
                        <a:pt x="42272" y="134896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5" name="曲折矢印 944"/>
                <p:cNvSpPr/>
                <p:nvPr/>
              </p:nvSpPr>
              <p:spPr>
                <a:xfrm flipV="1">
                  <a:off x="739360" y="3506888"/>
                  <a:ext cx="123708" cy="11769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6" name="右矢印 945"/>
                <p:cNvSpPr/>
                <p:nvPr/>
              </p:nvSpPr>
              <p:spPr>
                <a:xfrm>
                  <a:off x="914400" y="3555173"/>
                  <a:ext cx="621671" cy="69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7" name="下カーブ矢印 946"/>
                <p:cNvSpPr/>
                <p:nvPr/>
              </p:nvSpPr>
              <p:spPr>
                <a:xfrm rot="5400000">
                  <a:off x="1563231" y="3520558"/>
                  <a:ext cx="286694" cy="138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8" name="右矢印 947"/>
                <p:cNvSpPr/>
                <p:nvPr/>
              </p:nvSpPr>
              <p:spPr>
                <a:xfrm>
                  <a:off x="3683602" y="3554720"/>
                  <a:ext cx="358040" cy="698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9" name="下カーブ矢印 948"/>
                <p:cNvSpPr/>
                <p:nvPr/>
              </p:nvSpPr>
              <p:spPr>
                <a:xfrm rot="5400000">
                  <a:off x="4077506" y="3521875"/>
                  <a:ext cx="286694" cy="138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50" name="フリーフォーム 949"/>
                <p:cNvSpPr/>
                <p:nvPr/>
              </p:nvSpPr>
              <p:spPr>
                <a:xfrm>
                  <a:off x="4151532" y="3773672"/>
                  <a:ext cx="52108" cy="1500379"/>
                </a:xfrm>
                <a:custGeom>
                  <a:avLst/>
                  <a:gdLst>
                    <a:gd name="connsiteX0" fmla="*/ 12094 w 84532"/>
                    <a:gd name="connsiteY0" fmla="*/ 0 h 1348967"/>
                    <a:gd name="connsiteX1" fmla="*/ 72451 w 84532"/>
                    <a:gd name="connsiteY1" fmla="*/ 66392 h 1348967"/>
                    <a:gd name="connsiteX2" fmla="*/ 6058 w 84532"/>
                    <a:gd name="connsiteY2" fmla="*/ 135802 h 1348967"/>
                    <a:gd name="connsiteX3" fmla="*/ 84522 w 84532"/>
                    <a:gd name="connsiteY3" fmla="*/ 223319 h 1348967"/>
                    <a:gd name="connsiteX4" fmla="*/ 12094 w 84532"/>
                    <a:gd name="connsiteY4" fmla="*/ 307818 h 1348967"/>
                    <a:gd name="connsiteX5" fmla="*/ 72451 w 84532"/>
                    <a:gd name="connsiteY5" fmla="*/ 383264 h 1348967"/>
                    <a:gd name="connsiteX6" fmla="*/ 23 w 84532"/>
                    <a:gd name="connsiteY6" fmla="*/ 488887 h 1348967"/>
                    <a:gd name="connsiteX7" fmla="*/ 81504 w 84532"/>
                    <a:gd name="connsiteY7" fmla="*/ 549244 h 1348967"/>
                    <a:gd name="connsiteX8" fmla="*/ 6058 w 84532"/>
                    <a:gd name="connsiteY8" fmla="*/ 651850 h 1348967"/>
                    <a:gd name="connsiteX9" fmla="*/ 69433 w 84532"/>
                    <a:gd name="connsiteY9" fmla="*/ 745402 h 1348967"/>
                    <a:gd name="connsiteX10" fmla="*/ 15112 w 84532"/>
                    <a:gd name="connsiteY10" fmla="*/ 829901 h 1348967"/>
                    <a:gd name="connsiteX11" fmla="*/ 81504 w 84532"/>
                    <a:gd name="connsiteY11" fmla="*/ 887240 h 1348967"/>
                    <a:gd name="connsiteX12" fmla="*/ 6058 w 84532"/>
                    <a:gd name="connsiteY12" fmla="*/ 998899 h 1348967"/>
                    <a:gd name="connsiteX13" fmla="*/ 75468 w 84532"/>
                    <a:gd name="connsiteY13" fmla="*/ 1071327 h 1348967"/>
                    <a:gd name="connsiteX14" fmla="*/ 12094 w 84532"/>
                    <a:gd name="connsiteY14" fmla="*/ 1161862 h 1348967"/>
                    <a:gd name="connsiteX15" fmla="*/ 78486 w 84532"/>
                    <a:gd name="connsiteY15" fmla="*/ 1264468 h 1348967"/>
                    <a:gd name="connsiteX16" fmla="*/ 42272 w 84532"/>
                    <a:gd name="connsiteY16" fmla="*/ 1324824 h 1348967"/>
                    <a:gd name="connsiteX17" fmla="*/ 42272 w 84532"/>
                    <a:gd name="connsiteY17" fmla="*/ 1348967 h 134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532" h="1348967">
                      <a:moveTo>
                        <a:pt x="12094" y="0"/>
                      </a:moveTo>
                      <a:cubicBezTo>
                        <a:pt x="42775" y="21879"/>
                        <a:pt x="73457" y="43758"/>
                        <a:pt x="72451" y="66392"/>
                      </a:cubicBezTo>
                      <a:cubicBezTo>
                        <a:pt x="71445" y="89026"/>
                        <a:pt x="4046" y="109648"/>
                        <a:pt x="6058" y="135802"/>
                      </a:cubicBezTo>
                      <a:cubicBezTo>
                        <a:pt x="8070" y="161956"/>
                        <a:pt x="83516" y="194650"/>
                        <a:pt x="84522" y="223319"/>
                      </a:cubicBezTo>
                      <a:cubicBezTo>
                        <a:pt x="85528" y="251988"/>
                        <a:pt x="14106" y="281161"/>
                        <a:pt x="12094" y="307818"/>
                      </a:cubicBezTo>
                      <a:cubicBezTo>
                        <a:pt x="10082" y="334475"/>
                        <a:pt x="74463" y="353086"/>
                        <a:pt x="72451" y="383264"/>
                      </a:cubicBezTo>
                      <a:cubicBezTo>
                        <a:pt x="70439" y="413442"/>
                        <a:pt x="-1486" y="461224"/>
                        <a:pt x="23" y="488887"/>
                      </a:cubicBezTo>
                      <a:cubicBezTo>
                        <a:pt x="1532" y="516550"/>
                        <a:pt x="80498" y="522084"/>
                        <a:pt x="81504" y="549244"/>
                      </a:cubicBezTo>
                      <a:cubicBezTo>
                        <a:pt x="82510" y="576404"/>
                        <a:pt x="8070" y="619157"/>
                        <a:pt x="6058" y="651850"/>
                      </a:cubicBezTo>
                      <a:cubicBezTo>
                        <a:pt x="4046" y="684543"/>
                        <a:pt x="67924" y="715727"/>
                        <a:pt x="69433" y="745402"/>
                      </a:cubicBezTo>
                      <a:cubicBezTo>
                        <a:pt x="70942" y="775077"/>
                        <a:pt x="13100" y="806261"/>
                        <a:pt x="15112" y="829901"/>
                      </a:cubicBezTo>
                      <a:cubicBezTo>
                        <a:pt x="17124" y="853541"/>
                        <a:pt x="83013" y="859074"/>
                        <a:pt x="81504" y="887240"/>
                      </a:cubicBezTo>
                      <a:cubicBezTo>
                        <a:pt x="79995" y="915406"/>
                        <a:pt x="7064" y="968218"/>
                        <a:pt x="6058" y="998899"/>
                      </a:cubicBezTo>
                      <a:cubicBezTo>
                        <a:pt x="5052" y="1029580"/>
                        <a:pt x="74462" y="1044167"/>
                        <a:pt x="75468" y="1071327"/>
                      </a:cubicBezTo>
                      <a:cubicBezTo>
                        <a:pt x="76474" y="1098488"/>
                        <a:pt x="11591" y="1129672"/>
                        <a:pt x="12094" y="1161862"/>
                      </a:cubicBezTo>
                      <a:cubicBezTo>
                        <a:pt x="12597" y="1194052"/>
                        <a:pt x="73456" y="1237308"/>
                        <a:pt x="78486" y="1264468"/>
                      </a:cubicBezTo>
                      <a:cubicBezTo>
                        <a:pt x="83516" y="1291628"/>
                        <a:pt x="48308" y="1310741"/>
                        <a:pt x="42272" y="1324824"/>
                      </a:cubicBezTo>
                      <a:cubicBezTo>
                        <a:pt x="36236" y="1338907"/>
                        <a:pt x="39254" y="1343937"/>
                        <a:pt x="42272" y="134896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1" name="フリーフォーム 950"/>
                <p:cNvSpPr/>
                <p:nvPr/>
              </p:nvSpPr>
              <p:spPr>
                <a:xfrm>
                  <a:off x="3934954" y="5307758"/>
                  <a:ext cx="242684" cy="225953"/>
                </a:xfrm>
                <a:custGeom>
                  <a:avLst/>
                  <a:gdLst>
                    <a:gd name="connsiteX0" fmla="*/ 242684 w 242684"/>
                    <a:gd name="connsiteY0" fmla="*/ 962 h 225953"/>
                    <a:gd name="connsiteX1" fmla="*/ 186346 w 242684"/>
                    <a:gd name="connsiteY1" fmla="*/ 9630 h 225953"/>
                    <a:gd name="connsiteX2" fmla="*/ 203681 w 242684"/>
                    <a:gd name="connsiteY2" fmla="*/ 70301 h 225953"/>
                    <a:gd name="connsiteX3" fmla="*/ 151677 w 242684"/>
                    <a:gd name="connsiteY3" fmla="*/ 74634 h 225953"/>
                    <a:gd name="connsiteX4" fmla="*/ 156011 w 242684"/>
                    <a:gd name="connsiteY4" fmla="*/ 152640 h 225953"/>
                    <a:gd name="connsiteX5" fmla="*/ 73672 w 242684"/>
                    <a:gd name="connsiteY5" fmla="*/ 156974 h 225953"/>
                    <a:gd name="connsiteX6" fmla="*/ 73672 w 242684"/>
                    <a:gd name="connsiteY6" fmla="*/ 221978 h 225953"/>
                    <a:gd name="connsiteX7" fmla="*/ 0 w 242684"/>
                    <a:gd name="connsiteY7" fmla="*/ 213311 h 225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684" h="225953">
                      <a:moveTo>
                        <a:pt x="242684" y="962"/>
                      </a:moveTo>
                      <a:cubicBezTo>
                        <a:pt x="217765" y="-482"/>
                        <a:pt x="192846" y="-1926"/>
                        <a:pt x="186346" y="9630"/>
                      </a:cubicBezTo>
                      <a:cubicBezTo>
                        <a:pt x="179846" y="21186"/>
                        <a:pt x="209459" y="59467"/>
                        <a:pt x="203681" y="70301"/>
                      </a:cubicBezTo>
                      <a:cubicBezTo>
                        <a:pt x="197903" y="81135"/>
                        <a:pt x="159622" y="60911"/>
                        <a:pt x="151677" y="74634"/>
                      </a:cubicBezTo>
                      <a:cubicBezTo>
                        <a:pt x="143732" y="88357"/>
                        <a:pt x="169012" y="138917"/>
                        <a:pt x="156011" y="152640"/>
                      </a:cubicBezTo>
                      <a:cubicBezTo>
                        <a:pt x="143010" y="166363"/>
                        <a:pt x="87395" y="145418"/>
                        <a:pt x="73672" y="156974"/>
                      </a:cubicBezTo>
                      <a:cubicBezTo>
                        <a:pt x="59949" y="168530"/>
                        <a:pt x="85951" y="212589"/>
                        <a:pt x="73672" y="221978"/>
                      </a:cubicBezTo>
                      <a:cubicBezTo>
                        <a:pt x="61393" y="231368"/>
                        <a:pt x="30696" y="222339"/>
                        <a:pt x="0" y="213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2" name="フリーフォーム 951"/>
                <p:cNvSpPr/>
                <p:nvPr/>
              </p:nvSpPr>
              <p:spPr>
                <a:xfrm rot="5400000">
                  <a:off x="2830364" y="4584151"/>
                  <a:ext cx="82698" cy="1981818"/>
                </a:xfrm>
                <a:custGeom>
                  <a:avLst/>
                  <a:gdLst>
                    <a:gd name="connsiteX0" fmla="*/ 12094 w 84532"/>
                    <a:gd name="connsiteY0" fmla="*/ 0 h 1348967"/>
                    <a:gd name="connsiteX1" fmla="*/ 72451 w 84532"/>
                    <a:gd name="connsiteY1" fmla="*/ 66392 h 1348967"/>
                    <a:gd name="connsiteX2" fmla="*/ 6058 w 84532"/>
                    <a:gd name="connsiteY2" fmla="*/ 135802 h 1348967"/>
                    <a:gd name="connsiteX3" fmla="*/ 84522 w 84532"/>
                    <a:gd name="connsiteY3" fmla="*/ 223319 h 1348967"/>
                    <a:gd name="connsiteX4" fmla="*/ 12094 w 84532"/>
                    <a:gd name="connsiteY4" fmla="*/ 307818 h 1348967"/>
                    <a:gd name="connsiteX5" fmla="*/ 72451 w 84532"/>
                    <a:gd name="connsiteY5" fmla="*/ 383264 h 1348967"/>
                    <a:gd name="connsiteX6" fmla="*/ 23 w 84532"/>
                    <a:gd name="connsiteY6" fmla="*/ 488887 h 1348967"/>
                    <a:gd name="connsiteX7" fmla="*/ 81504 w 84532"/>
                    <a:gd name="connsiteY7" fmla="*/ 549244 h 1348967"/>
                    <a:gd name="connsiteX8" fmla="*/ 6058 w 84532"/>
                    <a:gd name="connsiteY8" fmla="*/ 651850 h 1348967"/>
                    <a:gd name="connsiteX9" fmla="*/ 69433 w 84532"/>
                    <a:gd name="connsiteY9" fmla="*/ 745402 h 1348967"/>
                    <a:gd name="connsiteX10" fmla="*/ 15112 w 84532"/>
                    <a:gd name="connsiteY10" fmla="*/ 829901 h 1348967"/>
                    <a:gd name="connsiteX11" fmla="*/ 81504 w 84532"/>
                    <a:gd name="connsiteY11" fmla="*/ 887240 h 1348967"/>
                    <a:gd name="connsiteX12" fmla="*/ 6058 w 84532"/>
                    <a:gd name="connsiteY12" fmla="*/ 998899 h 1348967"/>
                    <a:gd name="connsiteX13" fmla="*/ 75468 w 84532"/>
                    <a:gd name="connsiteY13" fmla="*/ 1071327 h 1348967"/>
                    <a:gd name="connsiteX14" fmla="*/ 12094 w 84532"/>
                    <a:gd name="connsiteY14" fmla="*/ 1161862 h 1348967"/>
                    <a:gd name="connsiteX15" fmla="*/ 78486 w 84532"/>
                    <a:gd name="connsiteY15" fmla="*/ 1264468 h 1348967"/>
                    <a:gd name="connsiteX16" fmla="*/ 42272 w 84532"/>
                    <a:gd name="connsiteY16" fmla="*/ 1324824 h 1348967"/>
                    <a:gd name="connsiteX17" fmla="*/ 42272 w 84532"/>
                    <a:gd name="connsiteY17" fmla="*/ 1348967 h 134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532" h="1348967">
                      <a:moveTo>
                        <a:pt x="12094" y="0"/>
                      </a:moveTo>
                      <a:cubicBezTo>
                        <a:pt x="42775" y="21879"/>
                        <a:pt x="73457" y="43758"/>
                        <a:pt x="72451" y="66392"/>
                      </a:cubicBezTo>
                      <a:cubicBezTo>
                        <a:pt x="71445" y="89026"/>
                        <a:pt x="4046" y="109648"/>
                        <a:pt x="6058" y="135802"/>
                      </a:cubicBezTo>
                      <a:cubicBezTo>
                        <a:pt x="8070" y="161956"/>
                        <a:pt x="83516" y="194650"/>
                        <a:pt x="84522" y="223319"/>
                      </a:cubicBezTo>
                      <a:cubicBezTo>
                        <a:pt x="85528" y="251988"/>
                        <a:pt x="14106" y="281161"/>
                        <a:pt x="12094" y="307818"/>
                      </a:cubicBezTo>
                      <a:cubicBezTo>
                        <a:pt x="10082" y="334475"/>
                        <a:pt x="74463" y="353086"/>
                        <a:pt x="72451" y="383264"/>
                      </a:cubicBezTo>
                      <a:cubicBezTo>
                        <a:pt x="70439" y="413442"/>
                        <a:pt x="-1486" y="461224"/>
                        <a:pt x="23" y="488887"/>
                      </a:cubicBezTo>
                      <a:cubicBezTo>
                        <a:pt x="1532" y="516550"/>
                        <a:pt x="80498" y="522084"/>
                        <a:pt x="81504" y="549244"/>
                      </a:cubicBezTo>
                      <a:cubicBezTo>
                        <a:pt x="82510" y="576404"/>
                        <a:pt x="8070" y="619157"/>
                        <a:pt x="6058" y="651850"/>
                      </a:cubicBezTo>
                      <a:cubicBezTo>
                        <a:pt x="4046" y="684543"/>
                        <a:pt x="67924" y="715727"/>
                        <a:pt x="69433" y="745402"/>
                      </a:cubicBezTo>
                      <a:cubicBezTo>
                        <a:pt x="70942" y="775077"/>
                        <a:pt x="13100" y="806261"/>
                        <a:pt x="15112" y="829901"/>
                      </a:cubicBezTo>
                      <a:cubicBezTo>
                        <a:pt x="17124" y="853541"/>
                        <a:pt x="83013" y="859074"/>
                        <a:pt x="81504" y="887240"/>
                      </a:cubicBezTo>
                      <a:cubicBezTo>
                        <a:pt x="79995" y="915406"/>
                        <a:pt x="7064" y="968218"/>
                        <a:pt x="6058" y="998899"/>
                      </a:cubicBezTo>
                      <a:cubicBezTo>
                        <a:pt x="5052" y="1029580"/>
                        <a:pt x="74462" y="1044167"/>
                        <a:pt x="75468" y="1071327"/>
                      </a:cubicBezTo>
                      <a:cubicBezTo>
                        <a:pt x="76474" y="1098488"/>
                        <a:pt x="11591" y="1129672"/>
                        <a:pt x="12094" y="1161862"/>
                      </a:cubicBezTo>
                      <a:cubicBezTo>
                        <a:pt x="12597" y="1194052"/>
                        <a:pt x="73456" y="1237308"/>
                        <a:pt x="78486" y="1264468"/>
                      </a:cubicBezTo>
                      <a:cubicBezTo>
                        <a:pt x="83516" y="1291628"/>
                        <a:pt x="48308" y="1310741"/>
                        <a:pt x="42272" y="1324824"/>
                      </a:cubicBezTo>
                      <a:cubicBezTo>
                        <a:pt x="36236" y="1338907"/>
                        <a:pt x="39254" y="1343937"/>
                        <a:pt x="42272" y="134896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3" name="右矢印 952"/>
                <p:cNvSpPr/>
                <p:nvPr/>
              </p:nvSpPr>
              <p:spPr>
                <a:xfrm rot="10800000">
                  <a:off x="1579195" y="5545774"/>
                  <a:ext cx="254766" cy="58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4" name="フリーフォーム 953"/>
                <p:cNvSpPr/>
                <p:nvPr/>
              </p:nvSpPr>
              <p:spPr>
                <a:xfrm>
                  <a:off x="1317232" y="5577407"/>
                  <a:ext cx="611242" cy="767147"/>
                </a:xfrm>
                <a:custGeom>
                  <a:avLst/>
                  <a:gdLst>
                    <a:gd name="connsiteX0" fmla="*/ 190878 w 611242"/>
                    <a:gd name="connsiteY0" fmla="*/ 0 h 767147"/>
                    <a:gd name="connsiteX1" fmla="*/ 195212 w 611242"/>
                    <a:gd name="connsiteY1" fmla="*/ 52003 h 767147"/>
                    <a:gd name="connsiteX2" fmla="*/ 112872 w 611242"/>
                    <a:gd name="connsiteY2" fmla="*/ 65004 h 767147"/>
                    <a:gd name="connsiteX3" fmla="*/ 108539 w 611242"/>
                    <a:gd name="connsiteY3" fmla="*/ 130009 h 767147"/>
                    <a:gd name="connsiteX4" fmla="*/ 47868 w 611242"/>
                    <a:gd name="connsiteY4" fmla="*/ 143010 h 767147"/>
                    <a:gd name="connsiteX5" fmla="*/ 69536 w 611242"/>
                    <a:gd name="connsiteY5" fmla="*/ 216682 h 767147"/>
                    <a:gd name="connsiteX6" fmla="*/ 197 w 611242"/>
                    <a:gd name="connsiteY6" fmla="*/ 260019 h 767147"/>
                    <a:gd name="connsiteX7" fmla="*/ 47868 w 611242"/>
                    <a:gd name="connsiteY7" fmla="*/ 316356 h 767147"/>
                    <a:gd name="connsiteX8" fmla="*/ 26199 w 611242"/>
                    <a:gd name="connsiteY8" fmla="*/ 420364 h 767147"/>
                    <a:gd name="connsiteX9" fmla="*/ 86870 w 611242"/>
                    <a:gd name="connsiteY9" fmla="*/ 455033 h 767147"/>
                    <a:gd name="connsiteX10" fmla="*/ 86870 w 611242"/>
                    <a:gd name="connsiteY10" fmla="*/ 546039 h 767147"/>
                    <a:gd name="connsiteX11" fmla="*/ 147541 w 611242"/>
                    <a:gd name="connsiteY11" fmla="*/ 541706 h 767147"/>
                    <a:gd name="connsiteX12" fmla="*/ 156209 w 611242"/>
                    <a:gd name="connsiteY12" fmla="*/ 641380 h 767147"/>
                    <a:gd name="connsiteX13" fmla="*/ 251549 w 611242"/>
                    <a:gd name="connsiteY13" fmla="*/ 628379 h 767147"/>
                    <a:gd name="connsiteX14" fmla="*/ 273217 w 611242"/>
                    <a:gd name="connsiteY14" fmla="*/ 689050 h 767147"/>
                    <a:gd name="connsiteX15" fmla="*/ 355557 w 611242"/>
                    <a:gd name="connsiteY15" fmla="*/ 676049 h 767147"/>
                    <a:gd name="connsiteX16" fmla="*/ 377225 w 611242"/>
                    <a:gd name="connsiteY16" fmla="*/ 736720 h 767147"/>
                    <a:gd name="connsiteX17" fmla="*/ 468232 w 611242"/>
                    <a:gd name="connsiteY17" fmla="*/ 715052 h 767147"/>
                    <a:gd name="connsiteX18" fmla="*/ 515902 w 611242"/>
                    <a:gd name="connsiteY18" fmla="*/ 767056 h 767147"/>
                    <a:gd name="connsiteX19" fmla="*/ 554904 w 611242"/>
                    <a:gd name="connsiteY19" fmla="*/ 728053 h 767147"/>
                    <a:gd name="connsiteX20" fmla="*/ 611242 w 611242"/>
                    <a:gd name="connsiteY20" fmla="*/ 741054 h 76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1242" h="767147">
                      <a:moveTo>
                        <a:pt x="190878" y="0"/>
                      </a:moveTo>
                      <a:cubicBezTo>
                        <a:pt x="199545" y="20584"/>
                        <a:pt x="208213" y="41169"/>
                        <a:pt x="195212" y="52003"/>
                      </a:cubicBezTo>
                      <a:cubicBezTo>
                        <a:pt x="182211" y="62837"/>
                        <a:pt x="127317" y="52003"/>
                        <a:pt x="112872" y="65004"/>
                      </a:cubicBezTo>
                      <a:cubicBezTo>
                        <a:pt x="98427" y="78005"/>
                        <a:pt x="119373" y="117008"/>
                        <a:pt x="108539" y="130009"/>
                      </a:cubicBezTo>
                      <a:cubicBezTo>
                        <a:pt x="97705" y="143010"/>
                        <a:pt x="54369" y="128564"/>
                        <a:pt x="47868" y="143010"/>
                      </a:cubicBezTo>
                      <a:cubicBezTo>
                        <a:pt x="41367" y="157456"/>
                        <a:pt x="77481" y="197181"/>
                        <a:pt x="69536" y="216682"/>
                      </a:cubicBezTo>
                      <a:cubicBezTo>
                        <a:pt x="61591" y="236183"/>
                        <a:pt x="3808" y="243407"/>
                        <a:pt x="197" y="260019"/>
                      </a:cubicBezTo>
                      <a:cubicBezTo>
                        <a:pt x="-3414" y="276631"/>
                        <a:pt x="43534" y="289632"/>
                        <a:pt x="47868" y="316356"/>
                      </a:cubicBezTo>
                      <a:cubicBezTo>
                        <a:pt x="52202" y="343080"/>
                        <a:pt x="19699" y="397251"/>
                        <a:pt x="26199" y="420364"/>
                      </a:cubicBezTo>
                      <a:cubicBezTo>
                        <a:pt x="32699" y="443477"/>
                        <a:pt x="76758" y="434087"/>
                        <a:pt x="86870" y="455033"/>
                      </a:cubicBezTo>
                      <a:cubicBezTo>
                        <a:pt x="96982" y="475979"/>
                        <a:pt x="76758" y="531594"/>
                        <a:pt x="86870" y="546039"/>
                      </a:cubicBezTo>
                      <a:cubicBezTo>
                        <a:pt x="96982" y="560484"/>
                        <a:pt x="135984" y="525816"/>
                        <a:pt x="147541" y="541706"/>
                      </a:cubicBezTo>
                      <a:cubicBezTo>
                        <a:pt x="159097" y="557596"/>
                        <a:pt x="138874" y="626935"/>
                        <a:pt x="156209" y="641380"/>
                      </a:cubicBezTo>
                      <a:cubicBezTo>
                        <a:pt x="173544" y="655825"/>
                        <a:pt x="232048" y="620434"/>
                        <a:pt x="251549" y="628379"/>
                      </a:cubicBezTo>
                      <a:cubicBezTo>
                        <a:pt x="271050" y="636324"/>
                        <a:pt x="255882" y="681105"/>
                        <a:pt x="273217" y="689050"/>
                      </a:cubicBezTo>
                      <a:cubicBezTo>
                        <a:pt x="290552" y="696995"/>
                        <a:pt x="338222" y="668104"/>
                        <a:pt x="355557" y="676049"/>
                      </a:cubicBezTo>
                      <a:cubicBezTo>
                        <a:pt x="372892" y="683994"/>
                        <a:pt x="358446" y="730220"/>
                        <a:pt x="377225" y="736720"/>
                      </a:cubicBezTo>
                      <a:cubicBezTo>
                        <a:pt x="396004" y="743220"/>
                        <a:pt x="445119" y="709996"/>
                        <a:pt x="468232" y="715052"/>
                      </a:cubicBezTo>
                      <a:cubicBezTo>
                        <a:pt x="491345" y="720108"/>
                        <a:pt x="501457" y="764889"/>
                        <a:pt x="515902" y="767056"/>
                      </a:cubicBezTo>
                      <a:cubicBezTo>
                        <a:pt x="530347" y="769223"/>
                        <a:pt x="539014" y="732387"/>
                        <a:pt x="554904" y="728053"/>
                      </a:cubicBezTo>
                      <a:cubicBezTo>
                        <a:pt x="570794" y="723719"/>
                        <a:pt x="611242" y="741054"/>
                        <a:pt x="611242" y="74105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5" name="フリーフォーム 954"/>
                <p:cNvSpPr/>
                <p:nvPr/>
              </p:nvSpPr>
              <p:spPr>
                <a:xfrm rot="-5400000">
                  <a:off x="2940887" y="5319268"/>
                  <a:ext cx="45719" cy="2011759"/>
                </a:xfrm>
                <a:custGeom>
                  <a:avLst/>
                  <a:gdLst>
                    <a:gd name="connsiteX0" fmla="*/ 12094 w 84532"/>
                    <a:gd name="connsiteY0" fmla="*/ 0 h 1348967"/>
                    <a:gd name="connsiteX1" fmla="*/ 72451 w 84532"/>
                    <a:gd name="connsiteY1" fmla="*/ 66392 h 1348967"/>
                    <a:gd name="connsiteX2" fmla="*/ 6058 w 84532"/>
                    <a:gd name="connsiteY2" fmla="*/ 135802 h 1348967"/>
                    <a:gd name="connsiteX3" fmla="*/ 84522 w 84532"/>
                    <a:gd name="connsiteY3" fmla="*/ 223319 h 1348967"/>
                    <a:gd name="connsiteX4" fmla="*/ 12094 w 84532"/>
                    <a:gd name="connsiteY4" fmla="*/ 307818 h 1348967"/>
                    <a:gd name="connsiteX5" fmla="*/ 72451 w 84532"/>
                    <a:gd name="connsiteY5" fmla="*/ 383264 h 1348967"/>
                    <a:gd name="connsiteX6" fmla="*/ 23 w 84532"/>
                    <a:gd name="connsiteY6" fmla="*/ 488887 h 1348967"/>
                    <a:gd name="connsiteX7" fmla="*/ 81504 w 84532"/>
                    <a:gd name="connsiteY7" fmla="*/ 549244 h 1348967"/>
                    <a:gd name="connsiteX8" fmla="*/ 6058 w 84532"/>
                    <a:gd name="connsiteY8" fmla="*/ 651850 h 1348967"/>
                    <a:gd name="connsiteX9" fmla="*/ 69433 w 84532"/>
                    <a:gd name="connsiteY9" fmla="*/ 745402 h 1348967"/>
                    <a:gd name="connsiteX10" fmla="*/ 15112 w 84532"/>
                    <a:gd name="connsiteY10" fmla="*/ 829901 h 1348967"/>
                    <a:gd name="connsiteX11" fmla="*/ 81504 w 84532"/>
                    <a:gd name="connsiteY11" fmla="*/ 887240 h 1348967"/>
                    <a:gd name="connsiteX12" fmla="*/ 6058 w 84532"/>
                    <a:gd name="connsiteY12" fmla="*/ 998899 h 1348967"/>
                    <a:gd name="connsiteX13" fmla="*/ 75468 w 84532"/>
                    <a:gd name="connsiteY13" fmla="*/ 1071327 h 1348967"/>
                    <a:gd name="connsiteX14" fmla="*/ 12094 w 84532"/>
                    <a:gd name="connsiteY14" fmla="*/ 1161862 h 1348967"/>
                    <a:gd name="connsiteX15" fmla="*/ 78486 w 84532"/>
                    <a:gd name="connsiteY15" fmla="*/ 1264468 h 1348967"/>
                    <a:gd name="connsiteX16" fmla="*/ 42272 w 84532"/>
                    <a:gd name="connsiteY16" fmla="*/ 1324824 h 1348967"/>
                    <a:gd name="connsiteX17" fmla="*/ 42272 w 84532"/>
                    <a:gd name="connsiteY17" fmla="*/ 1348967 h 134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532" h="1348967">
                      <a:moveTo>
                        <a:pt x="12094" y="0"/>
                      </a:moveTo>
                      <a:cubicBezTo>
                        <a:pt x="42775" y="21879"/>
                        <a:pt x="73457" y="43758"/>
                        <a:pt x="72451" y="66392"/>
                      </a:cubicBezTo>
                      <a:cubicBezTo>
                        <a:pt x="71445" y="89026"/>
                        <a:pt x="4046" y="109648"/>
                        <a:pt x="6058" y="135802"/>
                      </a:cubicBezTo>
                      <a:cubicBezTo>
                        <a:pt x="8070" y="161956"/>
                        <a:pt x="83516" y="194650"/>
                        <a:pt x="84522" y="223319"/>
                      </a:cubicBezTo>
                      <a:cubicBezTo>
                        <a:pt x="85528" y="251988"/>
                        <a:pt x="14106" y="281161"/>
                        <a:pt x="12094" y="307818"/>
                      </a:cubicBezTo>
                      <a:cubicBezTo>
                        <a:pt x="10082" y="334475"/>
                        <a:pt x="74463" y="353086"/>
                        <a:pt x="72451" y="383264"/>
                      </a:cubicBezTo>
                      <a:cubicBezTo>
                        <a:pt x="70439" y="413442"/>
                        <a:pt x="-1486" y="461224"/>
                        <a:pt x="23" y="488887"/>
                      </a:cubicBezTo>
                      <a:cubicBezTo>
                        <a:pt x="1532" y="516550"/>
                        <a:pt x="80498" y="522084"/>
                        <a:pt x="81504" y="549244"/>
                      </a:cubicBezTo>
                      <a:cubicBezTo>
                        <a:pt x="82510" y="576404"/>
                        <a:pt x="8070" y="619157"/>
                        <a:pt x="6058" y="651850"/>
                      </a:cubicBezTo>
                      <a:cubicBezTo>
                        <a:pt x="4046" y="684543"/>
                        <a:pt x="67924" y="715727"/>
                        <a:pt x="69433" y="745402"/>
                      </a:cubicBezTo>
                      <a:cubicBezTo>
                        <a:pt x="70942" y="775077"/>
                        <a:pt x="13100" y="806261"/>
                        <a:pt x="15112" y="829901"/>
                      </a:cubicBezTo>
                      <a:cubicBezTo>
                        <a:pt x="17124" y="853541"/>
                        <a:pt x="83013" y="859074"/>
                        <a:pt x="81504" y="887240"/>
                      </a:cubicBezTo>
                      <a:cubicBezTo>
                        <a:pt x="79995" y="915406"/>
                        <a:pt x="7064" y="968218"/>
                        <a:pt x="6058" y="998899"/>
                      </a:cubicBezTo>
                      <a:cubicBezTo>
                        <a:pt x="5052" y="1029580"/>
                        <a:pt x="74462" y="1044167"/>
                        <a:pt x="75468" y="1071327"/>
                      </a:cubicBezTo>
                      <a:cubicBezTo>
                        <a:pt x="76474" y="1098488"/>
                        <a:pt x="11591" y="1129672"/>
                        <a:pt x="12094" y="1161862"/>
                      </a:cubicBezTo>
                      <a:cubicBezTo>
                        <a:pt x="12597" y="1194052"/>
                        <a:pt x="73456" y="1237308"/>
                        <a:pt x="78486" y="1264468"/>
                      </a:cubicBezTo>
                      <a:cubicBezTo>
                        <a:pt x="83516" y="1291628"/>
                        <a:pt x="48308" y="1310741"/>
                        <a:pt x="42272" y="1324824"/>
                      </a:cubicBezTo>
                      <a:cubicBezTo>
                        <a:pt x="36236" y="1338907"/>
                        <a:pt x="39254" y="1343937"/>
                        <a:pt x="42272" y="134896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6" name="右矢印 955"/>
                <p:cNvSpPr/>
                <p:nvPr/>
              </p:nvSpPr>
              <p:spPr>
                <a:xfrm>
                  <a:off x="3966087" y="6293531"/>
                  <a:ext cx="124878" cy="51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7" name="フリーフォーム 956"/>
                <p:cNvSpPr/>
                <p:nvPr/>
              </p:nvSpPr>
              <p:spPr>
                <a:xfrm>
                  <a:off x="4136253" y="6302289"/>
                  <a:ext cx="45719" cy="654938"/>
                </a:xfrm>
                <a:custGeom>
                  <a:avLst/>
                  <a:gdLst>
                    <a:gd name="connsiteX0" fmla="*/ 12094 w 84532"/>
                    <a:gd name="connsiteY0" fmla="*/ 0 h 1348967"/>
                    <a:gd name="connsiteX1" fmla="*/ 72451 w 84532"/>
                    <a:gd name="connsiteY1" fmla="*/ 66392 h 1348967"/>
                    <a:gd name="connsiteX2" fmla="*/ 6058 w 84532"/>
                    <a:gd name="connsiteY2" fmla="*/ 135802 h 1348967"/>
                    <a:gd name="connsiteX3" fmla="*/ 84522 w 84532"/>
                    <a:gd name="connsiteY3" fmla="*/ 223319 h 1348967"/>
                    <a:gd name="connsiteX4" fmla="*/ 12094 w 84532"/>
                    <a:gd name="connsiteY4" fmla="*/ 307818 h 1348967"/>
                    <a:gd name="connsiteX5" fmla="*/ 72451 w 84532"/>
                    <a:gd name="connsiteY5" fmla="*/ 383264 h 1348967"/>
                    <a:gd name="connsiteX6" fmla="*/ 23 w 84532"/>
                    <a:gd name="connsiteY6" fmla="*/ 488887 h 1348967"/>
                    <a:gd name="connsiteX7" fmla="*/ 81504 w 84532"/>
                    <a:gd name="connsiteY7" fmla="*/ 549244 h 1348967"/>
                    <a:gd name="connsiteX8" fmla="*/ 6058 w 84532"/>
                    <a:gd name="connsiteY8" fmla="*/ 651850 h 1348967"/>
                    <a:gd name="connsiteX9" fmla="*/ 69433 w 84532"/>
                    <a:gd name="connsiteY9" fmla="*/ 745402 h 1348967"/>
                    <a:gd name="connsiteX10" fmla="*/ 15112 w 84532"/>
                    <a:gd name="connsiteY10" fmla="*/ 829901 h 1348967"/>
                    <a:gd name="connsiteX11" fmla="*/ 81504 w 84532"/>
                    <a:gd name="connsiteY11" fmla="*/ 887240 h 1348967"/>
                    <a:gd name="connsiteX12" fmla="*/ 6058 w 84532"/>
                    <a:gd name="connsiteY12" fmla="*/ 998899 h 1348967"/>
                    <a:gd name="connsiteX13" fmla="*/ 75468 w 84532"/>
                    <a:gd name="connsiteY13" fmla="*/ 1071327 h 1348967"/>
                    <a:gd name="connsiteX14" fmla="*/ 12094 w 84532"/>
                    <a:gd name="connsiteY14" fmla="*/ 1161862 h 1348967"/>
                    <a:gd name="connsiteX15" fmla="*/ 78486 w 84532"/>
                    <a:gd name="connsiteY15" fmla="*/ 1264468 h 1348967"/>
                    <a:gd name="connsiteX16" fmla="*/ 42272 w 84532"/>
                    <a:gd name="connsiteY16" fmla="*/ 1324824 h 1348967"/>
                    <a:gd name="connsiteX17" fmla="*/ 42272 w 84532"/>
                    <a:gd name="connsiteY17" fmla="*/ 1348967 h 134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532" h="1348967">
                      <a:moveTo>
                        <a:pt x="12094" y="0"/>
                      </a:moveTo>
                      <a:cubicBezTo>
                        <a:pt x="42775" y="21879"/>
                        <a:pt x="73457" y="43758"/>
                        <a:pt x="72451" y="66392"/>
                      </a:cubicBezTo>
                      <a:cubicBezTo>
                        <a:pt x="71445" y="89026"/>
                        <a:pt x="4046" y="109648"/>
                        <a:pt x="6058" y="135802"/>
                      </a:cubicBezTo>
                      <a:cubicBezTo>
                        <a:pt x="8070" y="161956"/>
                        <a:pt x="83516" y="194650"/>
                        <a:pt x="84522" y="223319"/>
                      </a:cubicBezTo>
                      <a:cubicBezTo>
                        <a:pt x="85528" y="251988"/>
                        <a:pt x="14106" y="281161"/>
                        <a:pt x="12094" y="307818"/>
                      </a:cubicBezTo>
                      <a:cubicBezTo>
                        <a:pt x="10082" y="334475"/>
                        <a:pt x="74463" y="353086"/>
                        <a:pt x="72451" y="383264"/>
                      </a:cubicBezTo>
                      <a:cubicBezTo>
                        <a:pt x="70439" y="413442"/>
                        <a:pt x="-1486" y="461224"/>
                        <a:pt x="23" y="488887"/>
                      </a:cubicBezTo>
                      <a:cubicBezTo>
                        <a:pt x="1532" y="516550"/>
                        <a:pt x="80498" y="522084"/>
                        <a:pt x="81504" y="549244"/>
                      </a:cubicBezTo>
                      <a:cubicBezTo>
                        <a:pt x="82510" y="576404"/>
                        <a:pt x="8070" y="619157"/>
                        <a:pt x="6058" y="651850"/>
                      </a:cubicBezTo>
                      <a:cubicBezTo>
                        <a:pt x="4046" y="684543"/>
                        <a:pt x="67924" y="715727"/>
                        <a:pt x="69433" y="745402"/>
                      </a:cubicBezTo>
                      <a:cubicBezTo>
                        <a:pt x="70942" y="775077"/>
                        <a:pt x="13100" y="806261"/>
                        <a:pt x="15112" y="829901"/>
                      </a:cubicBezTo>
                      <a:cubicBezTo>
                        <a:pt x="17124" y="853541"/>
                        <a:pt x="83013" y="859074"/>
                        <a:pt x="81504" y="887240"/>
                      </a:cubicBezTo>
                      <a:cubicBezTo>
                        <a:pt x="79995" y="915406"/>
                        <a:pt x="7064" y="968218"/>
                        <a:pt x="6058" y="998899"/>
                      </a:cubicBezTo>
                      <a:cubicBezTo>
                        <a:pt x="5052" y="1029580"/>
                        <a:pt x="74462" y="1044167"/>
                        <a:pt x="75468" y="1071327"/>
                      </a:cubicBezTo>
                      <a:cubicBezTo>
                        <a:pt x="76474" y="1098488"/>
                        <a:pt x="11591" y="1129672"/>
                        <a:pt x="12094" y="1161862"/>
                      </a:cubicBezTo>
                      <a:cubicBezTo>
                        <a:pt x="12597" y="1194052"/>
                        <a:pt x="73456" y="1237308"/>
                        <a:pt x="78486" y="1264468"/>
                      </a:cubicBezTo>
                      <a:cubicBezTo>
                        <a:pt x="83516" y="1291628"/>
                        <a:pt x="48308" y="1310741"/>
                        <a:pt x="42272" y="1324824"/>
                      </a:cubicBezTo>
                      <a:cubicBezTo>
                        <a:pt x="36236" y="1338907"/>
                        <a:pt x="39254" y="1343937"/>
                        <a:pt x="42272" y="134896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8" name="フリーフォーム 957"/>
                <p:cNvSpPr/>
                <p:nvPr/>
              </p:nvSpPr>
              <p:spPr>
                <a:xfrm rot="887125">
                  <a:off x="3905657" y="6982268"/>
                  <a:ext cx="215362" cy="147329"/>
                </a:xfrm>
                <a:custGeom>
                  <a:avLst/>
                  <a:gdLst>
                    <a:gd name="connsiteX0" fmla="*/ 242684 w 242684"/>
                    <a:gd name="connsiteY0" fmla="*/ 962 h 225953"/>
                    <a:gd name="connsiteX1" fmla="*/ 186346 w 242684"/>
                    <a:gd name="connsiteY1" fmla="*/ 9630 h 225953"/>
                    <a:gd name="connsiteX2" fmla="*/ 203681 w 242684"/>
                    <a:gd name="connsiteY2" fmla="*/ 70301 h 225953"/>
                    <a:gd name="connsiteX3" fmla="*/ 151677 w 242684"/>
                    <a:gd name="connsiteY3" fmla="*/ 74634 h 225953"/>
                    <a:gd name="connsiteX4" fmla="*/ 156011 w 242684"/>
                    <a:gd name="connsiteY4" fmla="*/ 152640 h 225953"/>
                    <a:gd name="connsiteX5" fmla="*/ 73672 w 242684"/>
                    <a:gd name="connsiteY5" fmla="*/ 156974 h 225953"/>
                    <a:gd name="connsiteX6" fmla="*/ 73672 w 242684"/>
                    <a:gd name="connsiteY6" fmla="*/ 221978 h 225953"/>
                    <a:gd name="connsiteX7" fmla="*/ 0 w 242684"/>
                    <a:gd name="connsiteY7" fmla="*/ 213311 h 225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684" h="225953">
                      <a:moveTo>
                        <a:pt x="242684" y="962"/>
                      </a:moveTo>
                      <a:cubicBezTo>
                        <a:pt x="217765" y="-482"/>
                        <a:pt x="192846" y="-1926"/>
                        <a:pt x="186346" y="9630"/>
                      </a:cubicBezTo>
                      <a:cubicBezTo>
                        <a:pt x="179846" y="21186"/>
                        <a:pt x="209459" y="59467"/>
                        <a:pt x="203681" y="70301"/>
                      </a:cubicBezTo>
                      <a:cubicBezTo>
                        <a:pt x="197903" y="81135"/>
                        <a:pt x="159622" y="60911"/>
                        <a:pt x="151677" y="74634"/>
                      </a:cubicBezTo>
                      <a:cubicBezTo>
                        <a:pt x="143732" y="88357"/>
                        <a:pt x="169012" y="138917"/>
                        <a:pt x="156011" y="152640"/>
                      </a:cubicBezTo>
                      <a:cubicBezTo>
                        <a:pt x="143010" y="166363"/>
                        <a:pt x="87395" y="145418"/>
                        <a:pt x="73672" y="156974"/>
                      </a:cubicBezTo>
                      <a:cubicBezTo>
                        <a:pt x="59949" y="168530"/>
                        <a:pt x="85951" y="212589"/>
                        <a:pt x="73672" y="221978"/>
                      </a:cubicBezTo>
                      <a:cubicBezTo>
                        <a:pt x="61393" y="231368"/>
                        <a:pt x="30696" y="222339"/>
                        <a:pt x="0" y="213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9" name="フリーフォーム 958"/>
                <p:cNvSpPr/>
                <p:nvPr/>
              </p:nvSpPr>
              <p:spPr>
                <a:xfrm rot="5400000">
                  <a:off x="2392122" y="5660549"/>
                  <a:ext cx="57199" cy="2847965"/>
                </a:xfrm>
                <a:custGeom>
                  <a:avLst/>
                  <a:gdLst>
                    <a:gd name="connsiteX0" fmla="*/ 12094 w 84532"/>
                    <a:gd name="connsiteY0" fmla="*/ 0 h 1348967"/>
                    <a:gd name="connsiteX1" fmla="*/ 72451 w 84532"/>
                    <a:gd name="connsiteY1" fmla="*/ 66392 h 1348967"/>
                    <a:gd name="connsiteX2" fmla="*/ 6058 w 84532"/>
                    <a:gd name="connsiteY2" fmla="*/ 135802 h 1348967"/>
                    <a:gd name="connsiteX3" fmla="*/ 84522 w 84532"/>
                    <a:gd name="connsiteY3" fmla="*/ 223319 h 1348967"/>
                    <a:gd name="connsiteX4" fmla="*/ 12094 w 84532"/>
                    <a:gd name="connsiteY4" fmla="*/ 307818 h 1348967"/>
                    <a:gd name="connsiteX5" fmla="*/ 72451 w 84532"/>
                    <a:gd name="connsiteY5" fmla="*/ 383264 h 1348967"/>
                    <a:gd name="connsiteX6" fmla="*/ 23 w 84532"/>
                    <a:gd name="connsiteY6" fmla="*/ 488887 h 1348967"/>
                    <a:gd name="connsiteX7" fmla="*/ 81504 w 84532"/>
                    <a:gd name="connsiteY7" fmla="*/ 549244 h 1348967"/>
                    <a:gd name="connsiteX8" fmla="*/ 6058 w 84532"/>
                    <a:gd name="connsiteY8" fmla="*/ 651850 h 1348967"/>
                    <a:gd name="connsiteX9" fmla="*/ 69433 w 84532"/>
                    <a:gd name="connsiteY9" fmla="*/ 745402 h 1348967"/>
                    <a:gd name="connsiteX10" fmla="*/ 15112 w 84532"/>
                    <a:gd name="connsiteY10" fmla="*/ 829901 h 1348967"/>
                    <a:gd name="connsiteX11" fmla="*/ 81504 w 84532"/>
                    <a:gd name="connsiteY11" fmla="*/ 887240 h 1348967"/>
                    <a:gd name="connsiteX12" fmla="*/ 6058 w 84532"/>
                    <a:gd name="connsiteY12" fmla="*/ 998899 h 1348967"/>
                    <a:gd name="connsiteX13" fmla="*/ 75468 w 84532"/>
                    <a:gd name="connsiteY13" fmla="*/ 1071327 h 1348967"/>
                    <a:gd name="connsiteX14" fmla="*/ 12094 w 84532"/>
                    <a:gd name="connsiteY14" fmla="*/ 1161862 h 1348967"/>
                    <a:gd name="connsiteX15" fmla="*/ 78486 w 84532"/>
                    <a:gd name="connsiteY15" fmla="*/ 1264468 h 1348967"/>
                    <a:gd name="connsiteX16" fmla="*/ 42272 w 84532"/>
                    <a:gd name="connsiteY16" fmla="*/ 1324824 h 1348967"/>
                    <a:gd name="connsiteX17" fmla="*/ 42272 w 84532"/>
                    <a:gd name="connsiteY17" fmla="*/ 1348967 h 134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532" h="1348967">
                      <a:moveTo>
                        <a:pt x="12094" y="0"/>
                      </a:moveTo>
                      <a:cubicBezTo>
                        <a:pt x="42775" y="21879"/>
                        <a:pt x="73457" y="43758"/>
                        <a:pt x="72451" y="66392"/>
                      </a:cubicBezTo>
                      <a:cubicBezTo>
                        <a:pt x="71445" y="89026"/>
                        <a:pt x="4046" y="109648"/>
                        <a:pt x="6058" y="135802"/>
                      </a:cubicBezTo>
                      <a:cubicBezTo>
                        <a:pt x="8070" y="161956"/>
                        <a:pt x="83516" y="194650"/>
                        <a:pt x="84522" y="223319"/>
                      </a:cubicBezTo>
                      <a:cubicBezTo>
                        <a:pt x="85528" y="251988"/>
                        <a:pt x="14106" y="281161"/>
                        <a:pt x="12094" y="307818"/>
                      </a:cubicBezTo>
                      <a:cubicBezTo>
                        <a:pt x="10082" y="334475"/>
                        <a:pt x="74463" y="353086"/>
                        <a:pt x="72451" y="383264"/>
                      </a:cubicBezTo>
                      <a:cubicBezTo>
                        <a:pt x="70439" y="413442"/>
                        <a:pt x="-1486" y="461224"/>
                        <a:pt x="23" y="488887"/>
                      </a:cubicBezTo>
                      <a:cubicBezTo>
                        <a:pt x="1532" y="516550"/>
                        <a:pt x="80498" y="522084"/>
                        <a:pt x="81504" y="549244"/>
                      </a:cubicBezTo>
                      <a:cubicBezTo>
                        <a:pt x="82510" y="576404"/>
                        <a:pt x="8070" y="619157"/>
                        <a:pt x="6058" y="651850"/>
                      </a:cubicBezTo>
                      <a:cubicBezTo>
                        <a:pt x="4046" y="684543"/>
                        <a:pt x="67924" y="715727"/>
                        <a:pt x="69433" y="745402"/>
                      </a:cubicBezTo>
                      <a:cubicBezTo>
                        <a:pt x="70942" y="775077"/>
                        <a:pt x="13100" y="806261"/>
                        <a:pt x="15112" y="829901"/>
                      </a:cubicBezTo>
                      <a:cubicBezTo>
                        <a:pt x="17124" y="853541"/>
                        <a:pt x="83013" y="859074"/>
                        <a:pt x="81504" y="887240"/>
                      </a:cubicBezTo>
                      <a:cubicBezTo>
                        <a:pt x="79995" y="915406"/>
                        <a:pt x="7064" y="968218"/>
                        <a:pt x="6058" y="998899"/>
                      </a:cubicBezTo>
                      <a:cubicBezTo>
                        <a:pt x="5052" y="1029580"/>
                        <a:pt x="74462" y="1044167"/>
                        <a:pt x="75468" y="1071327"/>
                      </a:cubicBezTo>
                      <a:cubicBezTo>
                        <a:pt x="76474" y="1098488"/>
                        <a:pt x="11591" y="1129672"/>
                        <a:pt x="12094" y="1161862"/>
                      </a:cubicBezTo>
                      <a:cubicBezTo>
                        <a:pt x="12597" y="1194052"/>
                        <a:pt x="73456" y="1237308"/>
                        <a:pt x="78486" y="1264468"/>
                      </a:cubicBezTo>
                      <a:cubicBezTo>
                        <a:pt x="83516" y="1291628"/>
                        <a:pt x="48308" y="1310741"/>
                        <a:pt x="42272" y="1324824"/>
                      </a:cubicBezTo>
                      <a:cubicBezTo>
                        <a:pt x="36236" y="1338907"/>
                        <a:pt x="39254" y="1343937"/>
                        <a:pt x="42272" y="134896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0" name="フリーフォーム 959"/>
                <p:cNvSpPr/>
                <p:nvPr/>
              </p:nvSpPr>
              <p:spPr>
                <a:xfrm>
                  <a:off x="692591" y="6699822"/>
                  <a:ext cx="252145" cy="351682"/>
                </a:xfrm>
                <a:custGeom>
                  <a:avLst/>
                  <a:gdLst>
                    <a:gd name="connsiteX0" fmla="*/ 252145 w 252145"/>
                    <a:gd name="connsiteY0" fmla="*/ 342358 h 351682"/>
                    <a:gd name="connsiteX1" fmla="*/ 165472 w 252145"/>
                    <a:gd name="connsiteY1" fmla="*/ 346692 h 351682"/>
                    <a:gd name="connsiteX2" fmla="*/ 191473 w 252145"/>
                    <a:gd name="connsiteY2" fmla="*/ 281687 h 351682"/>
                    <a:gd name="connsiteX3" fmla="*/ 91800 w 252145"/>
                    <a:gd name="connsiteY3" fmla="*/ 290354 h 351682"/>
                    <a:gd name="connsiteX4" fmla="*/ 109134 w 252145"/>
                    <a:gd name="connsiteY4" fmla="*/ 208015 h 351682"/>
                    <a:gd name="connsiteX5" fmla="*/ 9460 w 252145"/>
                    <a:gd name="connsiteY5" fmla="*/ 182013 h 351682"/>
                    <a:gd name="connsiteX6" fmla="*/ 74465 w 252145"/>
                    <a:gd name="connsiteY6" fmla="*/ 117008 h 351682"/>
                    <a:gd name="connsiteX7" fmla="*/ 793 w 252145"/>
                    <a:gd name="connsiteY7" fmla="*/ 78005 h 351682"/>
                    <a:gd name="connsiteX8" fmla="*/ 35462 w 252145"/>
                    <a:gd name="connsiteY8" fmla="*/ 43336 h 351682"/>
                    <a:gd name="connsiteX9" fmla="*/ 35462 w 252145"/>
                    <a:gd name="connsiteY9" fmla="*/ 0 h 351682"/>
                    <a:gd name="connsiteX10" fmla="*/ 35462 w 252145"/>
                    <a:gd name="connsiteY10" fmla="*/ 0 h 351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145" h="351682">
                      <a:moveTo>
                        <a:pt x="252145" y="342358"/>
                      </a:moveTo>
                      <a:cubicBezTo>
                        <a:pt x="213864" y="349581"/>
                        <a:pt x="175584" y="356804"/>
                        <a:pt x="165472" y="346692"/>
                      </a:cubicBezTo>
                      <a:cubicBezTo>
                        <a:pt x="155360" y="336580"/>
                        <a:pt x="203752" y="291077"/>
                        <a:pt x="191473" y="281687"/>
                      </a:cubicBezTo>
                      <a:cubicBezTo>
                        <a:pt x="179194" y="272297"/>
                        <a:pt x="105523" y="302633"/>
                        <a:pt x="91800" y="290354"/>
                      </a:cubicBezTo>
                      <a:cubicBezTo>
                        <a:pt x="78077" y="278075"/>
                        <a:pt x="122857" y="226072"/>
                        <a:pt x="109134" y="208015"/>
                      </a:cubicBezTo>
                      <a:cubicBezTo>
                        <a:pt x="95411" y="189958"/>
                        <a:pt x="15238" y="197181"/>
                        <a:pt x="9460" y="182013"/>
                      </a:cubicBezTo>
                      <a:cubicBezTo>
                        <a:pt x="3682" y="166845"/>
                        <a:pt x="75909" y="134343"/>
                        <a:pt x="74465" y="117008"/>
                      </a:cubicBezTo>
                      <a:cubicBezTo>
                        <a:pt x="73020" y="99673"/>
                        <a:pt x="7293" y="90284"/>
                        <a:pt x="793" y="78005"/>
                      </a:cubicBezTo>
                      <a:cubicBezTo>
                        <a:pt x="-5707" y="65726"/>
                        <a:pt x="29684" y="56337"/>
                        <a:pt x="35462" y="43336"/>
                      </a:cubicBezTo>
                      <a:cubicBezTo>
                        <a:pt x="41240" y="30335"/>
                        <a:pt x="35462" y="0"/>
                        <a:pt x="35462" y="0"/>
                      </a:cubicBezTo>
                      <a:lnTo>
                        <a:pt x="35462"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1" name="フリーフォーム 960"/>
                <p:cNvSpPr/>
                <p:nvPr/>
              </p:nvSpPr>
              <p:spPr>
                <a:xfrm rot="10800000">
                  <a:off x="634957" y="2230170"/>
                  <a:ext cx="70053" cy="4417648"/>
                </a:xfrm>
                <a:custGeom>
                  <a:avLst/>
                  <a:gdLst>
                    <a:gd name="connsiteX0" fmla="*/ 12094 w 84532"/>
                    <a:gd name="connsiteY0" fmla="*/ 0 h 1348967"/>
                    <a:gd name="connsiteX1" fmla="*/ 72451 w 84532"/>
                    <a:gd name="connsiteY1" fmla="*/ 66392 h 1348967"/>
                    <a:gd name="connsiteX2" fmla="*/ 6058 w 84532"/>
                    <a:gd name="connsiteY2" fmla="*/ 135802 h 1348967"/>
                    <a:gd name="connsiteX3" fmla="*/ 84522 w 84532"/>
                    <a:gd name="connsiteY3" fmla="*/ 223319 h 1348967"/>
                    <a:gd name="connsiteX4" fmla="*/ 12094 w 84532"/>
                    <a:gd name="connsiteY4" fmla="*/ 307818 h 1348967"/>
                    <a:gd name="connsiteX5" fmla="*/ 72451 w 84532"/>
                    <a:gd name="connsiteY5" fmla="*/ 383264 h 1348967"/>
                    <a:gd name="connsiteX6" fmla="*/ 23 w 84532"/>
                    <a:gd name="connsiteY6" fmla="*/ 488887 h 1348967"/>
                    <a:gd name="connsiteX7" fmla="*/ 81504 w 84532"/>
                    <a:gd name="connsiteY7" fmla="*/ 549244 h 1348967"/>
                    <a:gd name="connsiteX8" fmla="*/ 6058 w 84532"/>
                    <a:gd name="connsiteY8" fmla="*/ 651850 h 1348967"/>
                    <a:gd name="connsiteX9" fmla="*/ 69433 w 84532"/>
                    <a:gd name="connsiteY9" fmla="*/ 745402 h 1348967"/>
                    <a:gd name="connsiteX10" fmla="*/ 15112 w 84532"/>
                    <a:gd name="connsiteY10" fmla="*/ 829901 h 1348967"/>
                    <a:gd name="connsiteX11" fmla="*/ 81504 w 84532"/>
                    <a:gd name="connsiteY11" fmla="*/ 887240 h 1348967"/>
                    <a:gd name="connsiteX12" fmla="*/ 6058 w 84532"/>
                    <a:gd name="connsiteY12" fmla="*/ 998899 h 1348967"/>
                    <a:gd name="connsiteX13" fmla="*/ 75468 w 84532"/>
                    <a:gd name="connsiteY13" fmla="*/ 1071327 h 1348967"/>
                    <a:gd name="connsiteX14" fmla="*/ 12094 w 84532"/>
                    <a:gd name="connsiteY14" fmla="*/ 1161862 h 1348967"/>
                    <a:gd name="connsiteX15" fmla="*/ 78486 w 84532"/>
                    <a:gd name="connsiteY15" fmla="*/ 1264468 h 1348967"/>
                    <a:gd name="connsiteX16" fmla="*/ 42272 w 84532"/>
                    <a:gd name="connsiteY16" fmla="*/ 1324824 h 1348967"/>
                    <a:gd name="connsiteX17" fmla="*/ 42272 w 84532"/>
                    <a:gd name="connsiteY17" fmla="*/ 1348967 h 134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532" h="1348967">
                      <a:moveTo>
                        <a:pt x="12094" y="0"/>
                      </a:moveTo>
                      <a:cubicBezTo>
                        <a:pt x="42775" y="21879"/>
                        <a:pt x="73457" y="43758"/>
                        <a:pt x="72451" y="66392"/>
                      </a:cubicBezTo>
                      <a:cubicBezTo>
                        <a:pt x="71445" y="89026"/>
                        <a:pt x="4046" y="109648"/>
                        <a:pt x="6058" y="135802"/>
                      </a:cubicBezTo>
                      <a:cubicBezTo>
                        <a:pt x="8070" y="161956"/>
                        <a:pt x="83516" y="194650"/>
                        <a:pt x="84522" y="223319"/>
                      </a:cubicBezTo>
                      <a:cubicBezTo>
                        <a:pt x="85528" y="251988"/>
                        <a:pt x="14106" y="281161"/>
                        <a:pt x="12094" y="307818"/>
                      </a:cubicBezTo>
                      <a:cubicBezTo>
                        <a:pt x="10082" y="334475"/>
                        <a:pt x="74463" y="353086"/>
                        <a:pt x="72451" y="383264"/>
                      </a:cubicBezTo>
                      <a:cubicBezTo>
                        <a:pt x="70439" y="413442"/>
                        <a:pt x="-1486" y="461224"/>
                        <a:pt x="23" y="488887"/>
                      </a:cubicBezTo>
                      <a:cubicBezTo>
                        <a:pt x="1532" y="516550"/>
                        <a:pt x="80498" y="522084"/>
                        <a:pt x="81504" y="549244"/>
                      </a:cubicBezTo>
                      <a:cubicBezTo>
                        <a:pt x="82510" y="576404"/>
                        <a:pt x="8070" y="619157"/>
                        <a:pt x="6058" y="651850"/>
                      </a:cubicBezTo>
                      <a:cubicBezTo>
                        <a:pt x="4046" y="684543"/>
                        <a:pt x="67924" y="715727"/>
                        <a:pt x="69433" y="745402"/>
                      </a:cubicBezTo>
                      <a:cubicBezTo>
                        <a:pt x="70942" y="775077"/>
                        <a:pt x="13100" y="806261"/>
                        <a:pt x="15112" y="829901"/>
                      </a:cubicBezTo>
                      <a:cubicBezTo>
                        <a:pt x="17124" y="853541"/>
                        <a:pt x="83013" y="859074"/>
                        <a:pt x="81504" y="887240"/>
                      </a:cubicBezTo>
                      <a:cubicBezTo>
                        <a:pt x="79995" y="915406"/>
                        <a:pt x="7064" y="968218"/>
                        <a:pt x="6058" y="998899"/>
                      </a:cubicBezTo>
                      <a:cubicBezTo>
                        <a:pt x="5052" y="1029580"/>
                        <a:pt x="74462" y="1044167"/>
                        <a:pt x="75468" y="1071327"/>
                      </a:cubicBezTo>
                      <a:cubicBezTo>
                        <a:pt x="76474" y="1098488"/>
                        <a:pt x="11591" y="1129672"/>
                        <a:pt x="12094" y="1161862"/>
                      </a:cubicBezTo>
                      <a:cubicBezTo>
                        <a:pt x="12597" y="1194052"/>
                        <a:pt x="73456" y="1237308"/>
                        <a:pt x="78486" y="1264468"/>
                      </a:cubicBezTo>
                      <a:cubicBezTo>
                        <a:pt x="83516" y="1291628"/>
                        <a:pt x="48308" y="1310741"/>
                        <a:pt x="42272" y="1324824"/>
                      </a:cubicBezTo>
                      <a:cubicBezTo>
                        <a:pt x="36236" y="1338907"/>
                        <a:pt x="39254" y="1343937"/>
                        <a:pt x="42272" y="134896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97" name="角丸四角形吹き出し 896"/>
              <p:cNvSpPr/>
              <p:nvPr/>
            </p:nvSpPr>
            <p:spPr>
              <a:xfrm>
                <a:off x="1077717" y="4866031"/>
                <a:ext cx="746719" cy="528860"/>
              </a:xfrm>
              <a:prstGeom prst="wedgeRoundRectCallout">
                <a:avLst>
                  <a:gd name="adj1" fmla="val 33936"/>
                  <a:gd name="adj2" fmla="val 74132"/>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a:solidFill>
                      <a:schemeClr val="dk1"/>
                    </a:solidFill>
                  </a:rPr>
                  <a:t>エッジ</a:t>
                </a:r>
                <a:endParaRPr lang="en-US" altLang="ja-JP" sz="600" dirty="0">
                  <a:solidFill>
                    <a:schemeClr val="dk1"/>
                  </a:solidFill>
                </a:endParaRPr>
              </a:p>
              <a:p>
                <a:pPr algn="ctr"/>
                <a:r>
                  <a:rPr lang="ja-JP" altLang="en-US" sz="600" dirty="0">
                    <a:solidFill>
                      <a:schemeClr val="dk1"/>
                    </a:solidFill>
                  </a:rPr>
                  <a:t>切り替え</a:t>
                </a:r>
              </a:p>
            </p:txBody>
          </p:sp>
          <p:sp>
            <p:nvSpPr>
              <p:cNvPr id="898" name="角丸四角形吹き出し 897"/>
              <p:cNvSpPr/>
              <p:nvPr/>
            </p:nvSpPr>
            <p:spPr>
              <a:xfrm>
                <a:off x="3776941" y="5621139"/>
                <a:ext cx="765314" cy="571832"/>
              </a:xfrm>
              <a:prstGeom prst="wedgeRoundRectCallout">
                <a:avLst>
                  <a:gd name="adj1" fmla="val -21098"/>
                  <a:gd name="adj2" fmla="val 66909"/>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700" dirty="0">
                    <a:solidFill>
                      <a:schemeClr val="dk1"/>
                    </a:solidFill>
                  </a:rPr>
                  <a:t>エッジ</a:t>
                </a:r>
                <a:endParaRPr lang="en-US" altLang="ja-JP" sz="700" dirty="0">
                  <a:solidFill>
                    <a:schemeClr val="dk1"/>
                  </a:solidFill>
                </a:endParaRPr>
              </a:p>
              <a:p>
                <a:pPr algn="ctr"/>
                <a:r>
                  <a:rPr lang="ja-JP" altLang="en-US" sz="600" dirty="0">
                    <a:solidFill>
                      <a:schemeClr val="dk1"/>
                    </a:solidFill>
                  </a:rPr>
                  <a:t>切り替え</a:t>
                </a:r>
              </a:p>
            </p:txBody>
          </p:sp>
          <p:sp>
            <p:nvSpPr>
              <p:cNvPr id="899" name="角丸四角形吹き出し 898"/>
              <p:cNvSpPr/>
              <p:nvPr/>
            </p:nvSpPr>
            <p:spPr>
              <a:xfrm>
                <a:off x="1272401" y="4294476"/>
                <a:ext cx="527341" cy="495780"/>
              </a:xfrm>
              <a:prstGeom prst="wedgeRoundRectCallout">
                <a:avLst>
                  <a:gd name="adj1" fmla="val 31554"/>
                  <a:gd name="adj2" fmla="val -154034"/>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a:solidFill>
                      <a:schemeClr val="dk1"/>
                    </a:solidFill>
                  </a:rPr>
                  <a:t>ライン復帰</a:t>
                </a:r>
              </a:p>
            </p:txBody>
          </p:sp>
          <p:sp>
            <p:nvSpPr>
              <p:cNvPr id="900" name="角丸四角形吹き出し 899"/>
              <p:cNvSpPr/>
              <p:nvPr/>
            </p:nvSpPr>
            <p:spPr>
              <a:xfrm>
                <a:off x="3698827" y="2881663"/>
                <a:ext cx="760202" cy="263924"/>
              </a:xfrm>
              <a:prstGeom prst="wedgeRoundRectCallout">
                <a:avLst>
                  <a:gd name="adj1" fmla="val 25117"/>
                  <a:gd name="adj2" fmla="val 186362"/>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a:solidFill>
                      <a:schemeClr val="dk1"/>
                    </a:solidFill>
                  </a:rPr>
                  <a:t>ライン復帰</a:t>
                </a:r>
              </a:p>
            </p:txBody>
          </p:sp>
          <p:sp>
            <p:nvSpPr>
              <p:cNvPr id="901" name="角丸四角形吹き出し 900"/>
              <p:cNvSpPr/>
              <p:nvPr/>
            </p:nvSpPr>
            <p:spPr>
              <a:xfrm>
                <a:off x="737588" y="3981643"/>
                <a:ext cx="714269" cy="263924"/>
              </a:xfrm>
              <a:prstGeom prst="wedgeRoundRectCallout">
                <a:avLst>
                  <a:gd name="adj1" fmla="val -38600"/>
                  <a:gd name="adj2" fmla="val -168133"/>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a:solidFill>
                      <a:schemeClr val="dk1"/>
                    </a:solidFill>
                  </a:rPr>
                  <a:t>回転走行</a:t>
                </a:r>
              </a:p>
            </p:txBody>
          </p:sp>
          <p:sp>
            <p:nvSpPr>
              <p:cNvPr id="902" name="角丸四角形吹き出し 901"/>
              <p:cNvSpPr/>
              <p:nvPr/>
            </p:nvSpPr>
            <p:spPr>
              <a:xfrm>
                <a:off x="789828" y="2623094"/>
                <a:ext cx="706744" cy="544426"/>
              </a:xfrm>
              <a:prstGeom prst="wedgeRoundRectCallout">
                <a:avLst>
                  <a:gd name="adj1" fmla="val 8681"/>
                  <a:gd name="adj2" fmla="val 115803"/>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a:t>両車輪　同期走行</a:t>
                </a:r>
              </a:p>
            </p:txBody>
          </p:sp>
          <p:sp>
            <p:nvSpPr>
              <p:cNvPr id="903" name="角丸四角形吹き出し 902"/>
              <p:cNvSpPr/>
              <p:nvPr/>
            </p:nvSpPr>
            <p:spPr>
              <a:xfrm>
                <a:off x="3269802" y="3759116"/>
                <a:ext cx="741830" cy="527844"/>
              </a:xfrm>
              <a:prstGeom prst="wedgeRoundRectCallout">
                <a:avLst>
                  <a:gd name="adj1" fmla="val 27569"/>
                  <a:gd name="adj2" fmla="val -78914"/>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a:t>両車輪　同期走行</a:t>
                </a:r>
              </a:p>
            </p:txBody>
          </p:sp>
          <p:sp>
            <p:nvSpPr>
              <p:cNvPr id="904" name="円柱 903"/>
              <p:cNvSpPr/>
              <p:nvPr/>
            </p:nvSpPr>
            <p:spPr>
              <a:xfrm>
                <a:off x="2211082" y="3018367"/>
                <a:ext cx="139700" cy="1905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5" name="角丸四角形吹き出し 904"/>
              <p:cNvSpPr/>
              <p:nvPr/>
            </p:nvSpPr>
            <p:spPr>
              <a:xfrm>
                <a:off x="1470989" y="2282499"/>
                <a:ext cx="619423" cy="527845"/>
              </a:xfrm>
              <a:prstGeom prst="wedgeRoundRectCallout">
                <a:avLst>
                  <a:gd name="adj1" fmla="val 57772"/>
                  <a:gd name="adj2" fmla="val 84256"/>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a:t>ブロック</a:t>
                </a:r>
                <a:endParaRPr lang="en-US" altLang="ja-JP" sz="600" dirty="0"/>
              </a:p>
              <a:p>
                <a:pPr algn="ctr"/>
                <a:r>
                  <a:rPr lang="ja-JP" altLang="en-US" sz="600" dirty="0"/>
                  <a:t>入手</a:t>
                </a:r>
              </a:p>
            </p:txBody>
          </p:sp>
          <p:sp>
            <p:nvSpPr>
              <p:cNvPr id="906" name="角丸四角形吹き出し 905"/>
              <p:cNvSpPr/>
              <p:nvPr/>
            </p:nvSpPr>
            <p:spPr>
              <a:xfrm>
                <a:off x="2298908" y="2097495"/>
                <a:ext cx="610977" cy="530428"/>
              </a:xfrm>
              <a:prstGeom prst="wedgeRoundRectCallout">
                <a:avLst>
                  <a:gd name="adj1" fmla="val -36656"/>
                  <a:gd name="adj2" fmla="val 67162"/>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a:t>ブロック</a:t>
                </a:r>
                <a:endParaRPr lang="en-US" altLang="ja-JP" sz="600" dirty="0"/>
              </a:p>
              <a:p>
                <a:pPr algn="ctr"/>
                <a:r>
                  <a:rPr lang="ja-JP" altLang="en-US" sz="600" dirty="0"/>
                  <a:t>色識別</a:t>
                </a:r>
              </a:p>
            </p:txBody>
          </p:sp>
          <p:sp>
            <p:nvSpPr>
              <p:cNvPr id="907" name="角丸四角形吹き出し 906"/>
              <p:cNvSpPr/>
              <p:nvPr/>
            </p:nvSpPr>
            <p:spPr>
              <a:xfrm>
                <a:off x="2513790" y="2729583"/>
                <a:ext cx="638010" cy="527844"/>
              </a:xfrm>
              <a:prstGeom prst="wedgeRoundRectCallout">
                <a:avLst>
                  <a:gd name="adj1" fmla="val -70899"/>
                  <a:gd name="adj2" fmla="val -13646"/>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r"/>
                <a:r>
                  <a:rPr lang="ja-JP" altLang="en-US" sz="600"/>
                  <a:t>ブロック</a:t>
                </a:r>
                <a:endParaRPr lang="en-US" altLang="ja-JP" sz="600" dirty="0"/>
              </a:p>
              <a:p>
                <a:pPr algn="ctr"/>
                <a:r>
                  <a:rPr lang="ja-JP" altLang="en-US" sz="600" dirty="0"/>
                  <a:t>配置</a:t>
                </a:r>
              </a:p>
            </p:txBody>
          </p:sp>
          <p:grpSp>
            <p:nvGrpSpPr>
              <p:cNvPr id="908" name="グループ化 907"/>
              <p:cNvGrpSpPr>
                <a:grpSpLocks noChangeAspect="1"/>
              </p:cNvGrpSpPr>
              <p:nvPr/>
            </p:nvGrpSpPr>
            <p:grpSpPr>
              <a:xfrm rot="5400000">
                <a:off x="1886043" y="3671141"/>
                <a:ext cx="240993" cy="381184"/>
                <a:chOff x="9150789" y="4499774"/>
                <a:chExt cx="290566" cy="616077"/>
              </a:xfrm>
            </p:grpSpPr>
            <p:sp>
              <p:nvSpPr>
                <p:cNvPr id="910" name="フリーフォーム 31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1" name="フリーフォーム 313"/>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2" name="角丸四角形 1442"/>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3" name="角丸四角形 11"/>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4" name="角丸四角形 10"/>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5" name="角丸四角形 8"/>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6" name="角丸四角形 3"/>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7" name="角丸四角形 9"/>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8" name="正方形/長方形 917"/>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9" name="角丸四角形 197"/>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0" name="角丸四角形 199"/>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1" name="角丸四角形 204"/>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2" name="角丸四角形 5"/>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3" name="角丸四角形 2"/>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4" name="角丸四角形 13"/>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5" name="減算記号 924"/>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6" name="ブローチ 925"/>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27" name="フリーフォーム 1382"/>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8" name="フリーフォーム 1390"/>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9" name="フリーフォーム 288"/>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0" name="フリーフォーム 289"/>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1" name="フリーフォーム 290"/>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2" name="フリーフォーム 1395"/>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3" name="フリーフォーム 1396"/>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4" name="フリーフォーム 1397"/>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5" name="フリーフォーム 1402"/>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6" name="フリーフォーム 1403"/>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7" name="フリーフォーム 144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8" name="角丸四角形 1443"/>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9" name="四方向矢印 1444"/>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0" name="角丸四角形 1447"/>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1" name="フリーフォーム 1448"/>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2" name="フリーフォーム 312"/>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09" name="角丸四角形吹き出し 908"/>
              <p:cNvSpPr/>
              <p:nvPr/>
            </p:nvSpPr>
            <p:spPr>
              <a:xfrm>
                <a:off x="1910196" y="4128646"/>
                <a:ext cx="873422" cy="791768"/>
              </a:xfrm>
              <a:prstGeom prst="wedgeRoundRectCallout">
                <a:avLst>
                  <a:gd name="adj1" fmla="val -28137"/>
                  <a:gd name="adj2" fmla="val -69133"/>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a:t>格子走行</a:t>
                </a:r>
                <a:endParaRPr lang="en-US" altLang="ja-JP" sz="600" dirty="0"/>
              </a:p>
              <a:p>
                <a:pPr algn="ctr"/>
                <a:r>
                  <a:rPr lang="ja-JP" altLang="en-US" sz="600" dirty="0"/>
                  <a:t>前・右・左・</a:t>
                </a:r>
                <a:r>
                  <a:rPr lang="en-US" altLang="ja-JP" sz="600" dirty="0"/>
                  <a:t>U</a:t>
                </a:r>
                <a:r>
                  <a:rPr lang="ja-JP" altLang="en-US" sz="600" dirty="0"/>
                  <a:t>ターン</a:t>
                </a:r>
              </a:p>
            </p:txBody>
          </p:sp>
        </p:grpSp>
        <p:sp>
          <p:nvSpPr>
            <p:cNvPr id="892" name="角丸四角形吹き出し 891"/>
            <p:cNvSpPr/>
            <p:nvPr/>
          </p:nvSpPr>
          <p:spPr>
            <a:xfrm>
              <a:off x="221556" y="1589018"/>
              <a:ext cx="482224" cy="102156"/>
            </a:xfrm>
            <a:prstGeom prst="wedgeRoundRectCallout">
              <a:avLst>
                <a:gd name="adj1" fmla="val -39526"/>
                <a:gd name="adj2" fmla="val 110308"/>
                <a:gd name="adj3" fmla="val 16667"/>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ja-JP" altLang="en-US" sz="600" dirty="0">
                  <a:solidFill>
                    <a:schemeClr val="dk1"/>
                  </a:solidFill>
                </a:rPr>
                <a:t>ライン</a:t>
              </a:r>
              <a:r>
                <a:rPr lang="ja-JP" altLang="en-US" sz="600" dirty="0"/>
                <a:t>トレース</a:t>
              </a:r>
              <a:endParaRPr lang="ja-JP" altLang="en-US" sz="600" dirty="0">
                <a:solidFill>
                  <a:schemeClr val="dk1"/>
                </a:solidFill>
              </a:endParaRPr>
            </a:p>
          </p:txBody>
        </p:sp>
      </p:grpSp>
      <p:sp>
        <p:nvSpPr>
          <p:cNvPr id="962" name="テキスト ボックス 961"/>
          <p:cNvSpPr txBox="1"/>
          <p:nvPr/>
        </p:nvSpPr>
        <p:spPr>
          <a:xfrm>
            <a:off x="7600300" y="3809622"/>
            <a:ext cx="1588222" cy="215444"/>
          </a:xfrm>
          <a:prstGeom prst="rect">
            <a:avLst/>
          </a:prstGeom>
          <a:noFill/>
        </p:spPr>
        <p:txBody>
          <a:bodyPr wrap="square" lIns="36000" rIns="0" rtlCol="0">
            <a:spAutoFit/>
          </a:bodyPr>
          <a:lstStyle/>
          <a:p>
            <a:pPr marL="72000" indent="-457200"/>
            <a:r>
              <a:rPr lang="en-US" altLang="ja-JP" sz="800" dirty="0">
                <a:latin typeface="+mn-ea"/>
              </a:rPr>
              <a:t>※</a:t>
            </a:r>
            <a:r>
              <a:rPr lang="ja-JP" altLang="en-US" sz="800" dirty="0">
                <a:latin typeface="+mn-ea"/>
              </a:rPr>
              <a:t>このラインを復帰ポイントを称する</a:t>
            </a:r>
            <a:r>
              <a:rPr lang="ja-JP" altLang="en-US" sz="800" b="1" dirty="0">
                <a:latin typeface="+mn-ea"/>
              </a:rPr>
              <a:t>　</a:t>
            </a:r>
            <a:endParaRPr lang="en-US" altLang="ja-JP" sz="800" b="1" dirty="0">
              <a:latin typeface="+mn-ea"/>
            </a:endParaRPr>
          </a:p>
        </p:txBody>
      </p:sp>
      <p:cxnSp>
        <p:nvCxnSpPr>
          <p:cNvPr id="3" name="直線矢印コネクタ 2"/>
          <p:cNvCxnSpPr/>
          <p:nvPr/>
        </p:nvCxnSpPr>
        <p:spPr>
          <a:xfrm>
            <a:off x="8789147" y="3991941"/>
            <a:ext cx="178076" cy="2985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70" name="グループ化 969"/>
          <p:cNvGrpSpPr/>
          <p:nvPr/>
        </p:nvGrpSpPr>
        <p:grpSpPr>
          <a:xfrm>
            <a:off x="0" y="-52649"/>
            <a:ext cx="13522325" cy="660142"/>
            <a:chOff x="0" y="-52649"/>
            <a:chExt cx="13522325" cy="660142"/>
          </a:xfrm>
        </p:grpSpPr>
        <p:grpSp>
          <p:nvGrpSpPr>
            <p:cNvPr id="971" name="グループ化 970"/>
            <p:cNvGrpSpPr/>
            <p:nvPr/>
          </p:nvGrpSpPr>
          <p:grpSpPr>
            <a:xfrm>
              <a:off x="0" y="-52649"/>
              <a:ext cx="13522325" cy="660142"/>
              <a:chOff x="0" y="-52649"/>
              <a:chExt cx="13522325" cy="660142"/>
            </a:xfrm>
          </p:grpSpPr>
          <p:sp>
            <p:nvSpPr>
              <p:cNvPr id="974" name="正方形/長方形 973"/>
              <p:cNvSpPr/>
              <p:nvPr/>
            </p:nvSpPr>
            <p:spPr>
              <a:xfrm>
                <a:off x="0" y="0"/>
                <a:ext cx="13522325" cy="584200"/>
              </a:xfrm>
              <a:prstGeom prst="rect">
                <a:avLst/>
              </a:prstGeom>
              <a:gradFill flip="none" rotWithShape="1">
                <a:gsLst>
                  <a:gs pos="72230">
                    <a:schemeClr val="bg1"/>
                  </a:gs>
                  <a:gs pos="0">
                    <a:schemeClr val="accent1">
                      <a:lumMod val="40000"/>
                      <a:lumOff val="60000"/>
                    </a:schemeClr>
                  </a:gs>
                  <a:gs pos="23000">
                    <a:schemeClr val="accent1">
                      <a:tint val="44500"/>
                      <a:satMod val="160000"/>
                    </a:schemeClr>
                  </a:gs>
                  <a:gs pos="96667">
                    <a:schemeClr val="bg1"/>
                  </a:gs>
                  <a:gs pos="44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rPr>
                  <a:t>3</a:t>
                </a:r>
                <a:r>
                  <a:rPr lang="ja-JP" altLang="en-US" sz="2800" dirty="0" err="1">
                    <a:solidFill>
                      <a:schemeClr val="tx1"/>
                    </a:solidFill>
                  </a:rPr>
                  <a:t>．</a:t>
                </a:r>
                <a:r>
                  <a:rPr lang="ja-JP" altLang="en-US" sz="2800" dirty="0">
                    <a:solidFill>
                      <a:schemeClr val="tx1"/>
                    </a:solidFill>
                  </a:rPr>
                  <a:t>制御技術</a:t>
                </a:r>
                <a:endParaRPr kumimoji="1" lang="ja-JP" altLang="en-US" sz="2800" dirty="0">
                  <a:solidFill>
                    <a:schemeClr val="tx1"/>
                  </a:solidFill>
                </a:endParaRPr>
              </a:p>
            </p:txBody>
          </p:sp>
          <p:grpSp>
            <p:nvGrpSpPr>
              <p:cNvPr id="975" name="グループ化 974"/>
              <p:cNvGrpSpPr/>
              <p:nvPr/>
            </p:nvGrpSpPr>
            <p:grpSpPr>
              <a:xfrm>
                <a:off x="4752464" y="-52649"/>
                <a:ext cx="3378512" cy="660142"/>
                <a:chOff x="6275459" y="-35812"/>
                <a:chExt cx="3378512" cy="660142"/>
              </a:xfrm>
            </p:grpSpPr>
            <p:sp>
              <p:nvSpPr>
                <p:cNvPr id="1050" name="テキスト ボックス 1049"/>
                <p:cNvSpPr txBox="1"/>
                <p:nvPr/>
              </p:nvSpPr>
              <p:spPr>
                <a:xfrm>
                  <a:off x="7316661" y="-3229"/>
                  <a:ext cx="512961" cy="615553"/>
                </a:xfrm>
                <a:prstGeom prst="rect">
                  <a:avLst/>
                </a:prstGeom>
                <a:noFill/>
              </p:spPr>
              <p:txBody>
                <a:bodyPr wrap="none" lIns="0" tIns="0" rIns="0" bIns="0" rtlCol="0">
                  <a:spAutoFit/>
                </a:bodyPr>
                <a:lstStyle/>
                <a:p>
                  <a:r>
                    <a:rPr lang="ja-JP" altLang="en-US" sz="4000" i="1" dirty="0">
                      <a:ln>
                        <a:solidFill>
                          <a:schemeClr val="bg1"/>
                        </a:solidFill>
                      </a:ln>
                      <a:solidFill>
                        <a:schemeClr val="tx1">
                          <a:lumMod val="75000"/>
                          <a:lumOff val="25000"/>
                        </a:schemeClr>
                      </a:solidFill>
                      <a:ea typeface="+mj-ea"/>
                    </a:rPr>
                    <a:t>＆</a:t>
                  </a:r>
                </a:p>
              </p:txBody>
            </p:sp>
            <p:sp>
              <p:nvSpPr>
                <p:cNvPr id="1051" name="テキスト ボックス 1050"/>
                <p:cNvSpPr txBox="1"/>
                <p:nvPr/>
              </p:nvSpPr>
              <p:spPr>
                <a:xfrm>
                  <a:off x="7685162" y="101110"/>
                  <a:ext cx="1968809" cy="523220"/>
                </a:xfrm>
                <a:prstGeom prst="rect">
                  <a:avLst/>
                </a:prstGeom>
                <a:noFill/>
              </p:spPr>
              <p:txBody>
                <a:bodyPr wrap="none" rtlCol="0">
                  <a:spAutoFit/>
                </a:bodyPr>
                <a:lstStyle/>
                <a:p>
                  <a:r>
                    <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科学の妖精</a:t>
                  </a:r>
                </a:p>
              </p:txBody>
            </p:sp>
            <p:sp>
              <p:nvSpPr>
                <p:cNvPr id="1052" name="テキスト ボックス 1051"/>
                <p:cNvSpPr txBox="1"/>
                <p:nvPr/>
              </p:nvSpPr>
              <p:spPr>
                <a:xfrm>
                  <a:off x="6275459" y="-35812"/>
                  <a:ext cx="1337226" cy="523220"/>
                </a:xfrm>
                <a:prstGeom prst="rect">
                  <a:avLst/>
                </a:prstGeom>
                <a:noFill/>
              </p:spPr>
              <p:txBody>
                <a:bodyPr wrap="none" rtlCol="0">
                  <a:spAutoFit/>
                </a:bodyPr>
                <a:lstStyle/>
                <a:p>
                  <a:r>
                    <a:rPr lang="en-US" altLang="ja-JP"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MONO</a:t>
                  </a:r>
                  <a:endPar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endParaRPr>
                </a:p>
              </p:txBody>
            </p:sp>
          </p:grpSp>
          <p:pic>
            <p:nvPicPr>
              <p:cNvPr id="976" name="図 4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7412" y="114839"/>
                <a:ext cx="2495737" cy="4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7" name="グループ化 976"/>
              <p:cNvGrpSpPr/>
              <p:nvPr/>
            </p:nvGrpSpPr>
            <p:grpSpPr>
              <a:xfrm>
                <a:off x="2121000" y="94617"/>
                <a:ext cx="705388" cy="425556"/>
                <a:chOff x="12116383" y="65970"/>
                <a:chExt cx="954036" cy="575564"/>
              </a:xfrm>
            </p:grpSpPr>
            <p:grpSp>
              <p:nvGrpSpPr>
                <p:cNvPr id="980" name="グループ化 979"/>
                <p:cNvGrpSpPr/>
                <p:nvPr/>
              </p:nvGrpSpPr>
              <p:grpSpPr>
                <a:xfrm>
                  <a:off x="12490787" y="65970"/>
                  <a:ext cx="579632" cy="575564"/>
                  <a:chOff x="3410739" y="446370"/>
                  <a:chExt cx="607510" cy="603246"/>
                </a:xfrm>
              </p:grpSpPr>
              <p:sp>
                <p:nvSpPr>
                  <p:cNvPr id="1047" name="円/楕円 1046"/>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048" name="円/楕円 1047"/>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049" name="円/楕円 1048"/>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1026" name="グループ化 1025"/>
                <p:cNvGrpSpPr/>
                <p:nvPr/>
              </p:nvGrpSpPr>
              <p:grpSpPr>
                <a:xfrm rot="19367070">
                  <a:off x="12116383" y="156414"/>
                  <a:ext cx="345667" cy="343241"/>
                  <a:chOff x="3410734" y="446367"/>
                  <a:chExt cx="607510" cy="603246"/>
                </a:xfrm>
              </p:grpSpPr>
              <p:sp>
                <p:nvSpPr>
                  <p:cNvPr id="1027" name="円/楕円 1026"/>
                  <p:cNvSpPr/>
                  <p:nvPr/>
                </p:nvSpPr>
                <p:spPr>
                  <a:xfrm>
                    <a:off x="3410734" y="446367"/>
                    <a:ext cx="607510" cy="603246"/>
                  </a:xfrm>
                  <a:prstGeom prst="ellipse">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031" name="円/楕円 1030"/>
                  <p:cNvSpPr/>
                  <p:nvPr/>
                </p:nvSpPr>
                <p:spPr>
                  <a:xfrm>
                    <a:off x="3553381" y="583266"/>
                    <a:ext cx="329453" cy="32945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046" name="円/楕円 1045"/>
                  <p:cNvSpPr/>
                  <p:nvPr/>
                </p:nvSpPr>
                <p:spPr>
                  <a:xfrm>
                    <a:off x="3452530" y="482415"/>
                    <a:ext cx="531157" cy="53115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grpSp>
        <p:pic>
          <p:nvPicPr>
            <p:cNvPr id="973" name="Picture 2" descr="D:\ものつくり大学ロゴ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8416" y="84273"/>
              <a:ext cx="2292246" cy="4815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27" name="グループ化 1526"/>
          <p:cNvGrpSpPr/>
          <p:nvPr/>
        </p:nvGrpSpPr>
        <p:grpSpPr>
          <a:xfrm>
            <a:off x="9249982" y="3876561"/>
            <a:ext cx="1391467" cy="2152477"/>
            <a:chOff x="9188522" y="3891600"/>
            <a:chExt cx="1253579" cy="1939177"/>
          </a:xfrm>
        </p:grpSpPr>
        <p:sp>
          <p:nvSpPr>
            <p:cNvPr id="5" name="正方形/長方形 4"/>
            <p:cNvSpPr/>
            <p:nvPr/>
          </p:nvSpPr>
          <p:spPr>
            <a:xfrm>
              <a:off x="9188523" y="3891600"/>
              <a:ext cx="1253578" cy="193917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24" name="グループ化 1523"/>
            <p:cNvGrpSpPr/>
            <p:nvPr/>
          </p:nvGrpSpPr>
          <p:grpSpPr>
            <a:xfrm>
              <a:off x="9188522" y="3898553"/>
              <a:ext cx="984566" cy="195208"/>
              <a:chOff x="9188522" y="3898553"/>
              <a:chExt cx="984566" cy="195208"/>
            </a:xfrm>
          </p:grpSpPr>
          <p:sp>
            <p:nvSpPr>
              <p:cNvPr id="963" name="テキスト ボックス 962"/>
              <p:cNvSpPr txBox="1"/>
              <p:nvPr/>
            </p:nvSpPr>
            <p:spPr>
              <a:xfrm>
                <a:off x="9250785" y="3942808"/>
                <a:ext cx="922303" cy="123111"/>
              </a:xfrm>
              <a:prstGeom prst="rect">
                <a:avLst/>
              </a:prstGeom>
              <a:noFill/>
            </p:spPr>
            <p:txBody>
              <a:bodyPr wrap="square" lIns="0" tIns="0" rIns="0" bIns="0" rtlCol="0">
                <a:spAutoFit/>
              </a:bodyPr>
              <a:lstStyle/>
              <a:p>
                <a:pPr marL="72000" indent="-457200"/>
                <a:r>
                  <a:rPr lang="en-US" altLang="ja-JP" sz="800" dirty="0">
                    <a:latin typeface="+mn-ea"/>
                  </a:rPr>
                  <a:t>act</a:t>
                </a:r>
                <a:r>
                  <a:rPr lang="ja-JP" altLang="en-US" sz="800" dirty="0">
                    <a:latin typeface="+mn-ea"/>
                  </a:rPr>
                  <a:t>　全体の流れ</a:t>
                </a:r>
                <a:r>
                  <a:rPr lang="ja-JP" altLang="en-US" sz="800" b="1" dirty="0">
                    <a:latin typeface="+mn-ea"/>
                  </a:rPr>
                  <a:t>　</a:t>
                </a:r>
                <a:endParaRPr lang="en-US" altLang="ja-JP" sz="800" b="1" dirty="0">
                  <a:latin typeface="+mn-ea"/>
                </a:endParaRPr>
              </a:p>
            </p:txBody>
          </p:sp>
          <p:grpSp>
            <p:nvGrpSpPr>
              <p:cNvPr id="6" name="グループ化 5"/>
              <p:cNvGrpSpPr/>
              <p:nvPr/>
            </p:nvGrpSpPr>
            <p:grpSpPr>
              <a:xfrm>
                <a:off x="9188522" y="3898553"/>
                <a:ext cx="833663" cy="195208"/>
                <a:chOff x="9188522" y="3898553"/>
                <a:chExt cx="833663" cy="195208"/>
              </a:xfrm>
            </p:grpSpPr>
            <p:cxnSp>
              <p:nvCxnSpPr>
                <p:cNvPr id="15" name="直線コネクタ 14"/>
                <p:cNvCxnSpPr/>
                <p:nvPr/>
              </p:nvCxnSpPr>
              <p:spPr>
                <a:xfrm>
                  <a:off x="9188522" y="4092755"/>
                  <a:ext cx="7381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4" name="直線コネクタ 963"/>
                <p:cNvCxnSpPr/>
                <p:nvPr/>
              </p:nvCxnSpPr>
              <p:spPr>
                <a:xfrm flipH="1">
                  <a:off x="10022185" y="3898553"/>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5" name="直線コネクタ 964"/>
                <p:cNvCxnSpPr/>
                <p:nvPr/>
              </p:nvCxnSpPr>
              <p:spPr>
                <a:xfrm flipH="1">
                  <a:off x="9923811" y="4044414"/>
                  <a:ext cx="98374" cy="49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16" name="図 15"/>
            <p:cNvPicPr>
              <a:picLocks noChangeAspect="1"/>
            </p:cNvPicPr>
            <p:nvPr/>
          </p:nvPicPr>
          <p:blipFill>
            <a:blip r:embed="rId6"/>
            <a:stretch>
              <a:fillRect/>
            </a:stretch>
          </p:blipFill>
          <p:spPr>
            <a:xfrm>
              <a:off x="9200544" y="4065380"/>
              <a:ext cx="1206568" cy="1756855"/>
            </a:xfrm>
            <a:prstGeom prst="rect">
              <a:avLst/>
            </a:prstGeom>
          </p:spPr>
        </p:pic>
      </p:grpSp>
      <p:pic>
        <p:nvPicPr>
          <p:cNvPr id="26" name="図 25"/>
          <p:cNvPicPr>
            <a:picLocks noChangeAspect="1"/>
          </p:cNvPicPr>
          <p:nvPr/>
        </p:nvPicPr>
        <p:blipFill>
          <a:blip r:embed="rId7"/>
          <a:stretch>
            <a:fillRect/>
          </a:stretch>
        </p:blipFill>
        <p:spPr>
          <a:xfrm>
            <a:off x="9044936" y="1688994"/>
            <a:ext cx="983614" cy="1685604"/>
          </a:xfrm>
          <a:prstGeom prst="rect">
            <a:avLst/>
          </a:prstGeom>
        </p:spPr>
      </p:pic>
      <p:pic>
        <p:nvPicPr>
          <p:cNvPr id="30" name="図 29"/>
          <p:cNvPicPr>
            <a:picLocks noChangeAspect="1"/>
          </p:cNvPicPr>
          <p:nvPr/>
        </p:nvPicPr>
        <p:blipFill>
          <a:blip r:embed="rId8"/>
          <a:stretch>
            <a:fillRect/>
          </a:stretch>
        </p:blipFill>
        <p:spPr>
          <a:xfrm>
            <a:off x="-46489" y="6492838"/>
            <a:ext cx="1312099" cy="1859471"/>
          </a:xfrm>
          <a:prstGeom prst="rect">
            <a:avLst/>
          </a:prstGeom>
        </p:spPr>
      </p:pic>
      <p:cxnSp>
        <p:nvCxnSpPr>
          <p:cNvPr id="1506" name="直線矢印コネクタ 1505"/>
          <p:cNvCxnSpPr/>
          <p:nvPr/>
        </p:nvCxnSpPr>
        <p:spPr>
          <a:xfrm flipH="1">
            <a:off x="1109663" y="6859199"/>
            <a:ext cx="173432" cy="21248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3" name="直線矢印コネクタ 1052"/>
          <p:cNvCxnSpPr/>
          <p:nvPr/>
        </p:nvCxnSpPr>
        <p:spPr>
          <a:xfrm rot="6000000" flipH="1">
            <a:off x="1028052" y="7530756"/>
            <a:ext cx="173432" cy="21248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519" name="グループ化 1518"/>
          <p:cNvGrpSpPr/>
          <p:nvPr/>
        </p:nvGrpSpPr>
        <p:grpSpPr>
          <a:xfrm>
            <a:off x="10629282" y="3878320"/>
            <a:ext cx="2534080" cy="2448948"/>
            <a:chOff x="9395988" y="5846322"/>
            <a:chExt cx="2108292" cy="2037464"/>
          </a:xfrm>
        </p:grpSpPr>
        <p:pic>
          <p:nvPicPr>
            <p:cNvPr id="1522" name="図 1521"/>
            <p:cNvPicPr>
              <a:picLocks noChangeAspect="1"/>
            </p:cNvPicPr>
            <p:nvPr/>
          </p:nvPicPr>
          <p:blipFill>
            <a:blip r:embed="rId9"/>
            <a:stretch>
              <a:fillRect/>
            </a:stretch>
          </p:blipFill>
          <p:spPr>
            <a:xfrm>
              <a:off x="9395988" y="6060317"/>
              <a:ext cx="2097404" cy="1813567"/>
            </a:xfrm>
            <a:prstGeom prst="rect">
              <a:avLst/>
            </a:prstGeom>
          </p:spPr>
        </p:pic>
        <p:sp>
          <p:nvSpPr>
            <p:cNvPr id="1523" name="正方形/長方形 1522"/>
            <p:cNvSpPr/>
            <p:nvPr/>
          </p:nvSpPr>
          <p:spPr>
            <a:xfrm>
              <a:off x="9432247" y="5846322"/>
              <a:ext cx="2072033" cy="203746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64" name="グループ化 1063"/>
            <p:cNvGrpSpPr/>
            <p:nvPr/>
          </p:nvGrpSpPr>
          <p:grpSpPr>
            <a:xfrm>
              <a:off x="9436265" y="5851743"/>
              <a:ext cx="1379278" cy="268041"/>
              <a:chOff x="9188522" y="3898553"/>
              <a:chExt cx="940744" cy="268041"/>
            </a:xfrm>
          </p:grpSpPr>
          <p:sp>
            <p:nvSpPr>
              <p:cNvPr id="1065" name="テキスト ボックス 1064"/>
              <p:cNvSpPr txBox="1"/>
              <p:nvPr/>
            </p:nvSpPr>
            <p:spPr>
              <a:xfrm>
                <a:off x="9201351" y="3920373"/>
                <a:ext cx="927915" cy="246221"/>
              </a:xfrm>
              <a:prstGeom prst="rect">
                <a:avLst/>
              </a:prstGeom>
              <a:noFill/>
            </p:spPr>
            <p:txBody>
              <a:bodyPr wrap="square" lIns="0" tIns="0" rIns="0" bIns="0" rtlCol="0">
                <a:spAutoFit/>
              </a:bodyPr>
              <a:lstStyle/>
              <a:p>
                <a:pPr marL="72000" indent="-457200"/>
                <a:r>
                  <a:rPr lang="en-US" altLang="ja-JP" sz="800" dirty="0">
                    <a:latin typeface="+mn-ea"/>
                  </a:rPr>
                  <a:t>act</a:t>
                </a:r>
                <a:r>
                  <a:rPr lang="ja-JP" altLang="en-US" sz="800" dirty="0">
                    <a:latin typeface="+mn-ea"/>
                  </a:rPr>
                  <a:t>　ブロック並べエリア脱出</a:t>
                </a:r>
                <a:r>
                  <a:rPr lang="ja-JP" altLang="en-US" sz="800" b="1" dirty="0">
                    <a:latin typeface="+mn-ea"/>
                  </a:rPr>
                  <a:t>　</a:t>
                </a:r>
                <a:endParaRPr lang="en-US" altLang="ja-JP" sz="800" b="1" dirty="0">
                  <a:latin typeface="+mn-ea"/>
                </a:endParaRPr>
              </a:p>
            </p:txBody>
          </p:sp>
          <p:grpSp>
            <p:nvGrpSpPr>
              <p:cNvPr id="1066" name="グループ化 1065"/>
              <p:cNvGrpSpPr/>
              <p:nvPr/>
            </p:nvGrpSpPr>
            <p:grpSpPr>
              <a:xfrm>
                <a:off x="9188522" y="3898553"/>
                <a:ext cx="833663" cy="195208"/>
                <a:chOff x="9188522" y="3898553"/>
                <a:chExt cx="833663" cy="195208"/>
              </a:xfrm>
            </p:grpSpPr>
            <p:cxnSp>
              <p:nvCxnSpPr>
                <p:cNvPr id="1067" name="直線コネクタ 1066"/>
                <p:cNvCxnSpPr/>
                <p:nvPr/>
              </p:nvCxnSpPr>
              <p:spPr>
                <a:xfrm>
                  <a:off x="9188522" y="4092755"/>
                  <a:ext cx="7381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8" name="直線コネクタ 1067"/>
                <p:cNvCxnSpPr/>
                <p:nvPr/>
              </p:nvCxnSpPr>
              <p:spPr>
                <a:xfrm flipH="1">
                  <a:off x="10022185" y="3898553"/>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9" name="直線コネクタ 1068"/>
                <p:cNvCxnSpPr/>
                <p:nvPr/>
              </p:nvCxnSpPr>
              <p:spPr>
                <a:xfrm flipH="1">
                  <a:off x="9923811" y="4044414"/>
                  <a:ext cx="98374" cy="49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530" name="グループ化 1529"/>
          <p:cNvGrpSpPr/>
          <p:nvPr/>
        </p:nvGrpSpPr>
        <p:grpSpPr>
          <a:xfrm>
            <a:off x="10649844" y="6380814"/>
            <a:ext cx="1119660" cy="1971495"/>
            <a:chOff x="11043680" y="7755569"/>
            <a:chExt cx="973911" cy="1714862"/>
          </a:xfrm>
        </p:grpSpPr>
        <p:pic>
          <p:nvPicPr>
            <p:cNvPr id="1525" name="図 1524"/>
            <p:cNvPicPr>
              <a:picLocks noChangeAspect="1"/>
            </p:cNvPicPr>
            <p:nvPr/>
          </p:nvPicPr>
          <p:blipFill>
            <a:blip r:embed="rId10"/>
            <a:stretch>
              <a:fillRect/>
            </a:stretch>
          </p:blipFill>
          <p:spPr>
            <a:xfrm>
              <a:off x="11129491" y="7957646"/>
              <a:ext cx="851387" cy="1482752"/>
            </a:xfrm>
            <a:prstGeom prst="rect">
              <a:avLst/>
            </a:prstGeom>
          </p:spPr>
        </p:pic>
        <p:grpSp>
          <p:nvGrpSpPr>
            <p:cNvPr id="1070" name="グループ化 1069"/>
            <p:cNvGrpSpPr/>
            <p:nvPr/>
          </p:nvGrpSpPr>
          <p:grpSpPr>
            <a:xfrm>
              <a:off x="11046329" y="7778338"/>
              <a:ext cx="957440" cy="215333"/>
              <a:chOff x="9188522" y="3898553"/>
              <a:chExt cx="940163" cy="195208"/>
            </a:xfrm>
          </p:grpSpPr>
          <p:sp>
            <p:nvSpPr>
              <p:cNvPr id="1071" name="テキスト ボックス 1070"/>
              <p:cNvSpPr txBox="1"/>
              <p:nvPr/>
            </p:nvSpPr>
            <p:spPr>
              <a:xfrm>
                <a:off x="9200770" y="3929473"/>
                <a:ext cx="927915" cy="123111"/>
              </a:xfrm>
              <a:prstGeom prst="rect">
                <a:avLst/>
              </a:prstGeom>
              <a:noFill/>
            </p:spPr>
            <p:txBody>
              <a:bodyPr wrap="square" lIns="0" tIns="0" rIns="0" bIns="0" rtlCol="0">
                <a:spAutoFit/>
              </a:bodyPr>
              <a:lstStyle/>
              <a:p>
                <a:pPr marL="72000" indent="-457200"/>
                <a:r>
                  <a:rPr lang="en-US" altLang="ja-JP" sz="800" dirty="0">
                    <a:latin typeface="+mn-ea"/>
                  </a:rPr>
                  <a:t>act</a:t>
                </a:r>
                <a:r>
                  <a:rPr lang="ja-JP" altLang="en-US" sz="800" dirty="0">
                    <a:latin typeface="+mn-ea"/>
                  </a:rPr>
                  <a:t>　ブロック配置</a:t>
                </a:r>
                <a:r>
                  <a:rPr lang="ja-JP" altLang="en-US" sz="800" b="1" dirty="0">
                    <a:latin typeface="+mn-ea"/>
                  </a:rPr>
                  <a:t>　</a:t>
                </a:r>
                <a:endParaRPr lang="en-US" altLang="ja-JP" sz="800" b="1" dirty="0">
                  <a:latin typeface="+mn-ea"/>
                </a:endParaRPr>
              </a:p>
            </p:txBody>
          </p:sp>
          <p:grpSp>
            <p:nvGrpSpPr>
              <p:cNvPr id="1072" name="グループ化 1071"/>
              <p:cNvGrpSpPr/>
              <p:nvPr/>
            </p:nvGrpSpPr>
            <p:grpSpPr>
              <a:xfrm>
                <a:off x="9188522" y="3898553"/>
                <a:ext cx="833663" cy="195208"/>
                <a:chOff x="9188522" y="3898553"/>
                <a:chExt cx="833663" cy="195208"/>
              </a:xfrm>
            </p:grpSpPr>
            <p:cxnSp>
              <p:nvCxnSpPr>
                <p:cNvPr id="1073" name="直線コネクタ 1072"/>
                <p:cNvCxnSpPr/>
                <p:nvPr/>
              </p:nvCxnSpPr>
              <p:spPr>
                <a:xfrm>
                  <a:off x="9188522" y="4092755"/>
                  <a:ext cx="7381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flipH="1">
                  <a:off x="10022185" y="3898553"/>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flipH="1">
                  <a:off x="9923811" y="4044414"/>
                  <a:ext cx="98374" cy="49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26" name="正方形/長方形 1525"/>
            <p:cNvSpPr/>
            <p:nvPr/>
          </p:nvSpPr>
          <p:spPr>
            <a:xfrm>
              <a:off x="11043680" y="7755569"/>
              <a:ext cx="973911" cy="171486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8" name="グループ化 1527"/>
          <p:cNvGrpSpPr/>
          <p:nvPr/>
        </p:nvGrpSpPr>
        <p:grpSpPr>
          <a:xfrm>
            <a:off x="8714876" y="6151365"/>
            <a:ext cx="1895539" cy="1681434"/>
            <a:chOff x="7480122" y="6212650"/>
            <a:chExt cx="1895539" cy="1681434"/>
          </a:xfrm>
        </p:grpSpPr>
        <p:grpSp>
          <p:nvGrpSpPr>
            <p:cNvPr id="1054" name="グループ化 1053"/>
            <p:cNvGrpSpPr/>
            <p:nvPr/>
          </p:nvGrpSpPr>
          <p:grpSpPr>
            <a:xfrm>
              <a:off x="7480122" y="6212650"/>
              <a:ext cx="919049" cy="203983"/>
              <a:chOff x="9103137" y="3898553"/>
              <a:chExt cx="919049" cy="203983"/>
            </a:xfrm>
          </p:grpSpPr>
          <p:cxnSp>
            <p:nvCxnSpPr>
              <p:cNvPr id="1055" name="直線コネクタ 1054"/>
              <p:cNvCxnSpPr/>
              <p:nvPr/>
            </p:nvCxnSpPr>
            <p:spPr>
              <a:xfrm flipV="1">
                <a:off x="9103137" y="4092756"/>
                <a:ext cx="823487" cy="9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直線コネクタ 1055"/>
              <p:cNvCxnSpPr/>
              <p:nvPr/>
            </p:nvCxnSpPr>
            <p:spPr>
              <a:xfrm flipH="1">
                <a:off x="10022185" y="3898553"/>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p:cNvCxnSpPr/>
              <p:nvPr/>
            </p:nvCxnSpPr>
            <p:spPr>
              <a:xfrm flipH="1">
                <a:off x="9917736" y="4044414"/>
                <a:ext cx="104450" cy="45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512" name="図 1511"/>
            <p:cNvPicPr>
              <a:picLocks noChangeAspect="1"/>
            </p:cNvPicPr>
            <p:nvPr/>
          </p:nvPicPr>
          <p:blipFill>
            <a:blip r:embed="rId11"/>
            <a:stretch>
              <a:fillRect/>
            </a:stretch>
          </p:blipFill>
          <p:spPr>
            <a:xfrm>
              <a:off x="7519630" y="6332267"/>
              <a:ext cx="1845002" cy="1473486"/>
            </a:xfrm>
            <a:prstGeom prst="rect">
              <a:avLst/>
            </a:prstGeom>
          </p:spPr>
        </p:pic>
        <p:sp>
          <p:nvSpPr>
            <p:cNvPr id="1513" name="正方形/長方形 1512"/>
            <p:cNvSpPr/>
            <p:nvPr/>
          </p:nvSpPr>
          <p:spPr>
            <a:xfrm>
              <a:off x="7496315" y="6225640"/>
              <a:ext cx="1879346" cy="166844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3" name="テキスト ボックス 1062"/>
            <p:cNvSpPr txBox="1"/>
            <p:nvPr/>
          </p:nvSpPr>
          <p:spPr>
            <a:xfrm>
              <a:off x="7530095" y="6236221"/>
              <a:ext cx="922303" cy="123111"/>
            </a:xfrm>
            <a:prstGeom prst="rect">
              <a:avLst/>
            </a:prstGeom>
            <a:noFill/>
          </p:spPr>
          <p:txBody>
            <a:bodyPr wrap="square" lIns="0" tIns="0" rIns="0" bIns="0" rtlCol="0">
              <a:spAutoFit/>
            </a:bodyPr>
            <a:lstStyle/>
            <a:p>
              <a:pPr marL="72000" indent="-457200"/>
              <a:r>
                <a:rPr lang="en-US" altLang="ja-JP" sz="800" dirty="0">
                  <a:latin typeface="+mn-ea"/>
                </a:rPr>
                <a:t>act</a:t>
              </a:r>
              <a:r>
                <a:rPr lang="ja-JP" altLang="en-US" sz="800" dirty="0">
                  <a:latin typeface="+mn-ea"/>
                </a:rPr>
                <a:t>　ブロック並べ</a:t>
              </a:r>
              <a:r>
                <a:rPr lang="ja-JP" altLang="en-US" sz="800" b="1" dirty="0">
                  <a:latin typeface="+mn-ea"/>
                </a:rPr>
                <a:t>　</a:t>
              </a:r>
              <a:endParaRPr lang="en-US" altLang="ja-JP" sz="800" b="1" dirty="0">
                <a:latin typeface="+mn-ea"/>
              </a:endParaRPr>
            </a:p>
          </p:txBody>
        </p:sp>
      </p:grpSp>
      <p:grpSp>
        <p:nvGrpSpPr>
          <p:cNvPr id="1076" name="グループ化 1075"/>
          <p:cNvGrpSpPr/>
          <p:nvPr/>
        </p:nvGrpSpPr>
        <p:grpSpPr>
          <a:xfrm>
            <a:off x="7329378" y="6167956"/>
            <a:ext cx="1362032" cy="1668862"/>
            <a:chOff x="10484943" y="3914362"/>
            <a:chExt cx="1430278" cy="1752482"/>
          </a:xfrm>
        </p:grpSpPr>
        <p:grpSp>
          <p:nvGrpSpPr>
            <p:cNvPr id="1079" name="グループ化 1078"/>
            <p:cNvGrpSpPr/>
            <p:nvPr/>
          </p:nvGrpSpPr>
          <p:grpSpPr>
            <a:xfrm>
              <a:off x="10521076" y="3927370"/>
              <a:ext cx="1291151" cy="184269"/>
              <a:chOff x="8731034" y="3898553"/>
              <a:chExt cx="1291151" cy="184269"/>
            </a:xfrm>
          </p:grpSpPr>
          <p:cxnSp>
            <p:nvCxnSpPr>
              <p:cNvPr id="1083" name="直線コネクタ 1082"/>
              <p:cNvCxnSpPr/>
              <p:nvPr/>
            </p:nvCxnSpPr>
            <p:spPr>
              <a:xfrm>
                <a:off x="8731034" y="4082822"/>
                <a:ext cx="11955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4" name="直線コネクタ 1083"/>
              <p:cNvCxnSpPr/>
              <p:nvPr/>
            </p:nvCxnSpPr>
            <p:spPr>
              <a:xfrm flipH="1">
                <a:off x="10022185" y="3898553"/>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5" name="直線コネクタ 1084"/>
              <p:cNvCxnSpPr/>
              <p:nvPr/>
            </p:nvCxnSpPr>
            <p:spPr>
              <a:xfrm flipH="1">
                <a:off x="9923811" y="4044414"/>
                <a:ext cx="98374" cy="38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80" name="図 1079"/>
            <p:cNvPicPr>
              <a:picLocks noChangeAspect="1"/>
            </p:cNvPicPr>
            <p:nvPr/>
          </p:nvPicPr>
          <p:blipFill>
            <a:blip r:embed="rId12"/>
            <a:stretch>
              <a:fillRect/>
            </a:stretch>
          </p:blipFill>
          <p:spPr>
            <a:xfrm>
              <a:off x="10519932" y="4105746"/>
              <a:ext cx="1395289" cy="1487051"/>
            </a:xfrm>
            <a:prstGeom prst="rect">
              <a:avLst/>
            </a:prstGeom>
          </p:spPr>
        </p:pic>
        <p:sp>
          <p:nvSpPr>
            <p:cNvPr id="1081" name="正方形/長方形 1080"/>
            <p:cNvSpPr/>
            <p:nvPr/>
          </p:nvSpPr>
          <p:spPr>
            <a:xfrm>
              <a:off x="10484943" y="3914362"/>
              <a:ext cx="1395149" cy="175248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2" name="テキスト ボックス 1081"/>
            <p:cNvSpPr txBox="1"/>
            <p:nvPr/>
          </p:nvSpPr>
          <p:spPr>
            <a:xfrm>
              <a:off x="10558110" y="3969794"/>
              <a:ext cx="1257955" cy="123111"/>
            </a:xfrm>
            <a:prstGeom prst="rect">
              <a:avLst/>
            </a:prstGeom>
            <a:noFill/>
          </p:spPr>
          <p:txBody>
            <a:bodyPr wrap="square" lIns="0" tIns="0" rIns="0" bIns="0" rtlCol="0">
              <a:spAutoFit/>
            </a:bodyPr>
            <a:lstStyle/>
            <a:p>
              <a:pPr marL="72000" indent="-457200"/>
              <a:r>
                <a:rPr lang="en-US" altLang="ja-JP" sz="800" dirty="0">
                  <a:latin typeface="+mn-ea"/>
                </a:rPr>
                <a:t>act</a:t>
              </a:r>
              <a:r>
                <a:rPr lang="ja-JP" altLang="en-US" sz="800" dirty="0">
                  <a:latin typeface="+mn-ea"/>
                </a:rPr>
                <a:t>　ブロック並べエリア進入</a:t>
              </a:r>
              <a:r>
                <a:rPr lang="ja-JP" altLang="en-US" sz="800" b="1" dirty="0">
                  <a:latin typeface="+mn-ea"/>
                </a:rPr>
                <a:t>　</a:t>
              </a:r>
              <a:endParaRPr lang="en-US" altLang="ja-JP" sz="800" b="1" dirty="0">
                <a:latin typeface="+mn-ea"/>
              </a:endParaRPr>
            </a:p>
          </p:txBody>
        </p:sp>
      </p:grpSp>
      <p:pic>
        <p:nvPicPr>
          <p:cNvPr id="1531" name="図 1530"/>
          <p:cNvPicPr>
            <a:picLocks noChangeAspect="1"/>
          </p:cNvPicPr>
          <p:nvPr/>
        </p:nvPicPr>
        <p:blipFill>
          <a:blip r:embed="rId13"/>
          <a:stretch>
            <a:fillRect/>
          </a:stretch>
        </p:blipFill>
        <p:spPr>
          <a:xfrm>
            <a:off x="3185077" y="6013214"/>
            <a:ext cx="2775511" cy="2532863"/>
          </a:xfrm>
          <a:prstGeom prst="rect">
            <a:avLst/>
          </a:prstGeom>
        </p:spPr>
      </p:pic>
      <p:pic>
        <p:nvPicPr>
          <p:cNvPr id="1534" name="図 1533"/>
          <p:cNvPicPr>
            <a:picLocks noChangeAspect="1"/>
          </p:cNvPicPr>
          <p:nvPr/>
        </p:nvPicPr>
        <p:blipFill>
          <a:blip r:embed="rId14"/>
          <a:stretch>
            <a:fillRect/>
          </a:stretch>
        </p:blipFill>
        <p:spPr>
          <a:xfrm>
            <a:off x="12452401" y="2404742"/>
            <a:ext cx="1101898" cy="1097367"/>
          </a:xfrm>
          <a:prstGeom prst="rect">
            <a:avLst/>
          </a:prstGeom>
        </p:spPr>
      </p:pic>
      <p:grpSp>
        <p:nvGrpSpPr>
          <p:cNvPr id="966" name="グループ化 965"/>
          <p:cNvGrpSpPr/>
          <p:nvPr/>
        </p:nvGrpSpPr>
        <p:grpSpPr>
          <a:xfrm>
            <a:off x="7334432" y="7881178"/>
            <a:ext cx="2947523" cy="1704057"/>
            <a:chOff x="7334432" y="7881178"/>
            <a:chExt cx="2947523" cy="1704057"/>
          </a:xfrm>
        </p:grpSpPr>
        <p:cxnSp>
          <p:nvCxnSpPr>
            <p:cNvPr id="967" name="直線コネクタ 966"/>
            <p:cNvCxnSpPr/>
            <p:nvPr/>
          </p:nvCxnSpPr>
          <p:spPr>
            <a:xfrm flipV="1">
              <a:off x="7334432" y="8072271"/>
              <a:ext cx="745756" cy="461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8" name="直線コネクタ 967"/>
            <p:cNvCxnSpPr/>
            <p:nvPr/>
          </p:nvCxnSpPr>
          <p:spPr>
            <a:xfrm>
              <a:off x="8177263" y="7881178"/>
              <a:ext cx="374" cy="1362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9" name="直線コネクタ 968"/>
            <p:cNvCxnSpPr/>
            <p:nvPr/>
          </p:nvCxnSpPr>
          <p:spPr>
            <a:xfrm flipH="1">
              <a:off x="8073258" y="8017607"/>
              <a:ext cx="104378" cy="538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58" name="テキスト ボックス 1057"/>
            <p:cNvSpPr txBox="1"/>
            <p:nvPr/>
          </p:nvSpPr>
          <p:spPr>
            <a:xfrm>
              <a:off x="7415442" y="7939289"/>
              <a:ext cx="1186368" cy="126027"/>
            </a:xfrm>
            <a:prstGeom prst="rect">
              <a:avLst/>
            </a:prstGeom>
            <a:noFill/>
            <a:ln w="6350">
              <a:noFill/>
            </a:ln>
          </p:spPr>
          <p:txBody>
            <a:bodyPr wrap="square" lIns="0" tIns="0" rIns="0" bIns="0" rtlCol="0">
              <a:spAutoFit/>
            </a:bodyPr>
            <a:lstStyle/>
            <a:p>
              <a:pPr marL="72000" indent="-457200"/>
              <a:r>
                <a:rPr lang="en-US" altLang="ja-JP" sz="800" dirty="0">
                  <a:latin typeface="+mn-ea"/>
                </a:rPr>
                <a:t>act</a:t>
              </a:r>
              <a:r>
                <a:rPr lang="ja-JP" altLang="en-US" sz="800" dirty="0">
                  <a:latin typeface="+mn-ea"/>
                </a:rPr>
                <a:t>　競技走行</a:t>
              </a:r>
              <a:endParaRPr lang="en-US" altLang="ja-JP" sz="800" b="1" dirty="0">
                <a:latin typeface="+mn-ea"/>
              </a:endParaRPr>
            </a:p>
          </p:txBody>
        </p:sp>
        <p:sp>
          <p:nvSpPr>
            <p:cNvPr id="1059" name="正方形/長方形 1058"/>
            <p:cNvSpPr/>
            <p:nvPr/>
          </p:nvSpPr>
          <p:spPr>
            <a:xfrm>
              <a:off x="7334433" y="7885282"/>
              <a:ext cx="2947522" cy="169995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60" name="図 1059"/>
            <p:cNvPicPr>
              <a:picLocks noChangeAspect="1"/>
            </p:cNvPicPr>
            <p:nvPr/>
          </p:nvPicPr>
          <p:blipFill>
            <a:blip r:embed="rId15"/>
            <a:stretch>
              <a:fillRect/>
            </a:stretch>
          </p:blipFill>
          <p:spPr>
            <a:xfrm>
              <a:off x="7416263" y="8093581"/>
              <a:ext cx="2716553" cy="1371884"/>
            </a:xfrm>
            <a:prstGeom prst="rect">
              <a:avLst/>
            </a:prstGeom>
          </p:spPr>
        </p:pic>
      </p:grpSp>
      <p:grpSp>
        <p:nvGrpSpPr>
          <p:cNvPr id="1061" name="グループ化 1060"/>
          <p:cNvGrpSpPr/>
          <p:nvPr/>
        </p:nvGrpSpPr>
        <p:grpSpPr>
          <a:xfrm>
            <a:off x="11811481" y="6366950"/>
            <a:ext cx="1742818" cy="1586937"/>
            <a:chOff x="11811481" y="6366950"/>
            <a:chExt cx="1742818" cy="1586937"/>
          </a:xfrm>
        </p:grpSpPr>
        <p:grpSp>
          <p:nvGrpSpPr>
            <p:cNvPr id="1062" name="グループ化 1061"/>
            <p:cNvGrpSpPr/>
            <p:nvPr/>
          </p:nvGrpSpPr>
          <p:grpSpPr>
            <a:xfrm>
              <a:off x="11815952" y="6381631"/>
              <a:ext cx="1287760" cy="257053"/>
              <a:chOff x="8734727" y="3881944"/>
              <a:chExt cx="1287760" cy="270904"/>
            </a:xfrm>
          </p:grpSpPr>
          <p:cxnSp>
            <p:nvCxnSpPr>
              <p:cNvPr id="1087" name="直線コネクタ 1086"/>
              <p:cNvCxnSpPr/>
              <p:nvPr/>
            </p:nvCxnSpPr>
            <p:spPr>
              <a:xfrm>
                <a:off x="8734727" y="4151858"/>
                <a:ext cx="11955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8" name="直線コネクタ 1087"/>
              <p:cNvCxnSpPr/>
              <p:nvPr/>
            </p:nvCxnSpPr>
            <p:spPr>
              <a:xfrm flipH="1">
                <a:off x="10020756" y="3881944"/>
                <a:ext cx="1731" cy="236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9" name="直線コネクタ 1088"/>
              <p:cNvCxnSpPr/>
              <p:nvPr/>
            </p:nvCxnSpPr>
            <p:spPr>
              <a:xfrm flipH="1">
                <a:off x="9921896" y="4114440"/>
                <a:ext cx="98374" cy="38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7" name="正方形/長方形 1076"/>
            <p:cNvSpPr/>
            <p:nvPr/>
          </p:nvSpPr>
          <p:spPr>
            <a:xfrm>
              <a:off x="11815952" y="6382917"/>
              <a:ext cx="1683669" cy="156997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8" name="テキスト ボックス 1077"/>
            <p:cNvSpPr txBox="1"/>
            <p:nvPr/>
          </p:nvSpPr>
          <p:spPr>
            <a:xfrm>
              <a:off x="11838889" y="6366950"/>
              <a:ext cx="1257955" cy="246221"/>
            </a:xfrm>
            <a:prstGeom prst="rect">
              <a:avLst/>
            </a:prstGeom>
            <a:noFill/>
          </p:spPr>
          <p:txBody>
            <a:bodyPr wrap="square" lIns="0" tIns="0" rIns="0" bIns="0" rtlCol="0">
              <a:spAutoFit/>
            </a:bodyPr>
            <a:lstStyle/>
            <a:p>
              <a:pPr marL="72000" indent="-457200"/>
              <a:r>
                <a:rPr lang="en-US" altLang="ja-JP" sz="800" dirty="0">
                  <a:latin typeface="+mn-ea"/>
                </a:rPr>
                <a:t>act</a:t>
              </a:r>
              <a:r>
                <a:rPr lang="ja-JP" altLang="en-US" sz="800" dirty="0">
                  <a:latin typeface="+mn-ea"/>
                </a:rPr>
                <a:t>　復帰ポイント直前までの直線走行</a:t>
              </a:r>
              <a:r>
                <a:rPr lang="ja-JP" altLang="en-US" sz="800" b="1" dirty="0">
                  <a:latin typeface="+mn-ea"/>
                </a:rPr>
                <a:t>　</a:t>
              </a:r>
              <a:endParaRPr lang="en-US" altLang="ja-JP" sz="800" b="1" dirty="0">
                <a:latin typeface="+mn-ea"/>
              </a:endParaRPr>
            </a:p>
          </p:txBody>
        </p:sp>
        <p:pic>
          <p:nvPicPr>
            <p:cNvPr id="1086" name="図 1085"/>
            <p:cNvPicPr>
              <a:picLocks noChangeAspect="1"/>
            </p:cNvPicPr>
            <p:nvPr/>
          </p:nvPicPr>
          <p:blipFill>
            <a:blip r:embed="rId16"/>
            <a:stretch>
              <a:fillRect/>
            </a:stretch>
          </p:blipFill>
          <p:spPr>
            <a:xfrm>
              <a:off x="11811481" y="6650985"/>
              <a:ext cx="1742818" cy="1302902"/>
            </a:xfrm>
            <a:prstGeom prst="rect">
              <a:avLst/>
            </a:prstGeom>
          </p:spPr>
        </p:pic>
      </p:grpSp>
    </p:spTree>
    <p:extLst>
      <p:ext uri="{BB962C8B-B14F-4D97-AF65-F5344CB8AC3E}">
        <p14:creationId xmlns:p14="http://schemas.microsoft.com/office/powerpoint/2010/main" val="163158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1" y="2914813"/>
            <a:ext cx="13514690" cy="6773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82" name="グループ化 581"/>
          <p:cNvGrpSpPr/>
          <p:nvPr/>
        </p:nvGrpSpPr>
        <p:grpSpPr>
          <a:xfrm>
            <a:off x="6245638" y="586813"/>
            <a:ext cx="2211025" cy="353943"/>
            <a:chOff x="5742694" y="5357687"/>
            <a:chExt cx="2204040" cy="389866"/>
          </a:xfrm>
        </p:grpSpPr>
        <p:sp>
          <p:nvSpPr>
            <p:cNvPr id="583" name="対角する 2 つの角を切り取った四角形 193"/>
            <p:cNvSpPr/>
            <p:nvPr/>
          </p:nvSpPr>
          <p:spPr>
            <a:xfrm>
              <a:off x="5742694" y="5372950"/>
              <a:ext cx="2204040"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sp>
          <p:nvSpPr>
            <p:cNvPr id="585" name="テキスト ボックス 584"/>
            <p:cNvSpPr txBox="1"/>
            <p:nvPr/>
          </p:nvSpPr>
          <p:spPr>
            <a:xfrm>
              <a:off x="5742694" y="5357687"/>
              <a:ext cx="1601454" cy="389866"/>
            </a:xfrm>
            <a:prstGeom prst="rect">
              <a:avLst/>
            </a:prstGeom>
            <a:noFill/>
            <a:ln>
              <a:noFill/>
            </a:ln>
          </p:spPr>
          <p:txBody>
            <a:bodyPr wrap="none" rtlCol="0">
              <a:spAutoFit/>
            </a:bodyPr>
            <a:lstStyle/>
            <a:p>
              <a:r>
                <a:rPr lang="ja-JP" altLang="en-US" sz="1700" dirty="0">
                  <a:solidFill>
                    <a:schemeClr val="bg2">
                      <a:lumMod val="25000"/>
                    </a:schemeClr>
                  </a:solidFill>
                </a:rPr>
                <a:t>パッケージ構成</a:t>
              </a:r>
              <a:endParaRPr lang="en-US" altLang="ja-JP" sz="1700" dirty="0">
                <a:solidFill>
                  <a:schemeClr val="bg2">
                    <a:lumMod val="25000"/>
                  </a:schemeClr>
                </a:solidFill>
              </a:endParaRPr>
            </a:p>
          </p:txBody>
        </p:sp>
      </p:grpSp>
      <p:sp>
        <p:nvSpPr>
          <p:cNvPr id="1574" name="テキスト ボックス 1573"/>
          <p:cNvSpPr txBox="1"/>
          <p:nvPr/>
        </p:nvSpPr>
        <p:spPr>
          <a:xfrm>
            <a:off x="91437" y="1280160"/>
            <a:ext cx="184731" cy="246221"/>
          </a:xfrm>
          <a:prstGeom prst="rect">
            <a:avLst/>
          </a:prstGeom>
          <a:noFill/>
        </p:spPr>
        <p:txBody>
          <a:bodyPr wrap="none" rtlCol="0">
            <a:spAutoFit/>
          </a:bodyPr>
          <a:lstStyle/>
          <a:p>
            <a:endParaRPr kumimoji="1" lang="ja-JP" altLang="en-US" sz="1000" dirty="0"/>
          </a:p>
        </p:txBody>
      </p:sp>
      <p:graphicFrame>
        <p:nvGraphicFramePr>
          <p:cNvPr id="651" name="表 650"/>
          <p:cNvGraphicFramePr>
            <a:graphicFrameLocks noGrp="1"/>
          </p:cNvGraphicFramePr>
          <p:nvPr>
            <p:extLst/>
          </p:nvPr>
        </p:nvGraphicFramePr>
        <p:xfrm>
          <a:off x="10225231" y="663380"/>
          <a:ext cx="3202902" cy="2231113"/>
        </p:xfrm>
        <a:graphic>
          <a:graphicData uri="http://schemas.openxmlformats.org/drawingml/2006/table">
            <a:tbl>
              <a:tblPr firstRow="1" bandRow="1">
                <a:tableStyleId>{5C22544A-7EE6-4342-B048-85BDC9FD1C3A}</a:tableStyleId>
              </a:tblPr>
              <a:tblGrid>
                <a:gridCol w="1149025">
                  <a:extLst>
                    <a:ext uri="{9D8B030D-6E8A-4147-A177-3AD203B41FA5}">
                      <a16:colId xmlns:a16="http://schemas.microsoft.com/office/drawing/2014/main" val="20000"/>
                    </a:ext>
                  </a:extLst>
                </a:gridCol>
                <a:gridCol w="2053877">
                  <a:extLst>
                    <a:ext uri="{9D8B030D-6E8A-4147-A177-3AD203B41FA5}">
                      <a16:colId xmlns:a16="http://schemas.microsoft.com/office/drawing/2014/main" val="20001"/>
                    </a:ext>
                  </a:extLst>
                </a:gridCol>
              </a:tblGrid>
              <a:tr h="292605">
                <a:tc>
                  <a:txBody>
                    <a:bodyPr/>
                    <a:lstStyle/>
                    <a:p>
                      <a:r>
                        <a:rPr kumimoji="1" lang="ja-JP" altLang="en-US" sz="1000" dirty="0">
                          <a:latin typeface="+mn-ea"/>
                          <a:ea typeface="+mn-ea"/>
                        </a:rPr>
                        <a:t>パッケージ名</a:t>
                      </a:r>
                    </a:p>
                  </a:txBody>
                  <a:tcPr/>
                </a:tc>
                <a:tc>
                  <a:txBody>
                    <a:bodyPr/>
                    <a:lstStyle/>
                    <a:p>
                      <a:r>
                        <a:rPr kumimoji="1" lang="ja-JP" altLang="en-US" sz="1000" dirty="0">
                          <a:latin typeface="+mn-ea"/>
                          <a:ea typeface="+mn-ea"/>
                        </a:rPr>
                        <a:t>　　　　　　　説明</a:t>
                      </a:r>
                    </a:p>
                  </a:txBody>
                  <a:tcPr/>
                </a:tc>
                <a:extLst>
                  <a:ext uri="{0D108BD9-81ED-4DB2-BD59-A6C34878D82A}">
                    <a16:rowId xmlns:a16="http://schemas.microsoft.com/office/drawing/2014/main" val="10000"/>
                  </a:ext>
                </a:extLst>
              </a:tr>
              <a:tr h="475483">
                <a:tc>
                  <a:txBody>
                    <a:bodyPr/>
                    <a:lstStyle/>
                    <a:p>
                      <a:r>
                        <a:rPr kumimoji="1" lang="ja-JP" altLang="en-US" sz="1000" dirty="0">
                          <a:solidFill>
                            <a:schemeClr val="tx1"/>
                          </a:solidFill>
                          <a:latin typeface="+mn-ea"/>
                          <a:ea typeface="+mn-ea"/>
                        </a:rPr>
                        <a:t>走路</a:t>
                      </a:r>
                      <a:r>
                        <a:rPr kumimoji="1" lang="ja-JP" altLang="en-US" sz="1000" dirty="0">
                          <a:latin typeface="+mn-ea"/>
                          <a:ea typeface="+mn-ea"/>
                        </a:rPr>
                        <a:t>案内</a:t>
                      </a:r>
                    </a:p>
                  </a:txBody>
                  <a:tcPr/>
                </a:tc>
                <a:tc>
                  <a:txBody>
                    <a:bodyPr/>
                    <a:lstStyle/>
                    <a:p>
                      <a:r>
                        <a:rPr kumimoji="1" lang="ja-JP" altLang="en-US" sz="1000" dirty="0">
                          <a:latin typeface="+mn-ea"/>
                          <a:ea typeface="+mn-ea"/>
                        </a:rPr>
                        <a:t>ルート情報を持ち、区画の走行方法と終了条件を指示する</a:t>
                      </a:r>
                      <a:endParaRPr kumimoji="1" lang="en-US" altLang="ja-JP" sz="1000" dirty="0">
                        <a:latin typeface="+mn-ea"/>
                        <a:ea typeface="+mn-ea"/>
                      </a:endParaRPr>
                    </a:p>
                  </a:txBody>
                  <a:tcPr/>
                </a:tc>
                <a:extLst>
                  <a:ext uri="{0D108BD9-81ED-4DB2-BD59-A6C34878D82A}">
                    <a16:rowId xmlns:a16="http://schemas.microsoft.com/office/drawing/2014/main" val="10001"/>
                  </a:ext>
                </a:extLst>
              </a:tr>
              <a:tr h="292605">
                <a:tc>
                  <a:txBody>
                    <a:bodyPr/>
                    <a:lstStyle/>
                    <a:p>
                      <a:r>
                        <a:rPr kumimoji="1" lang="ja-JP" altLang="en-US" sz="1000" dirty="0">
                          <a:latin typeface="+mn-ea"/>
                          <a:ea typeface="+mn-ea"/>
                        </a:rPr>
                        <a:t>走行方法</a:t>
                      </a:r>
                      <a:endParaRPr kumimoji="1" lang="en-US" altLang="ja-JP" sz="1000" dirty="0">
                        <a:latin typeface="+mn-ea"/>
                        <a:ea typeface="+mn-ea"/>
                      </a:endParaRPr>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a:latin typeface="+mn-ea"/>
                          <a:ea typeface="+mn-ea"/>
                        </a:rPr>
                        <a:t>各区画で使用する走行方法と形態</a:t>
                      </a:r>
                      <a:endParaRPr kumimoji="1" lang="en-US" altLang="ja-JP" sz="1000" dirty="0">
                        <a:latin typeface="+mn-ea"/>
                        <a:ea typeface="+mn-ea"/>
                      </a:endParaRPr>
                    </a:p>
                  </a:txBody>
                  <a:tcPr/>
                </a:tc>
                <a:extLst>
                  <a:ext uri="{0D108BD9-81ED-4DB2-BD59-A6C34878D82A}">
                    <a16:rowId xmlns:a16="http://schemas.microsoft.com/office/drawing/2014/main" val="10002"/>
                  </a:ext>
                </a:extLst>
              </a:tr>
              <a:tr h="292605">
                <a:tc>
                  <a:txBody>
                    <a:bodyPr/>
                    <a:lstStyle/>
                    <a:p>
                      <a:r>
                        <a:rPr kumimoji="1" lang="ja-JP" altLang="en-US" sz="1000" dirty="0">
                          <a:latin typeface="+mn-ea"/>
                          <a:ea typeface="+mn-ea"/>
                        </a:rPr>
                        <a:t>条件</a:t>
                      </a:r>
                      <a:endParaRPr kumimoji="1" lang="en-US" altLang="ja-JP" sz="1000" dirty="0">
                        <a:latin typeface="+mn-ea"/>
                        <a:ea typeface="+mn-ea"/>
                      </a:endParaRPr>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a:latin typeface="+mn-ea"/>
                          <a:ea typeface="+mn-ea"/>
                        </a:rPr>
                        <a:t>各区画の終了を判定する</a:t>
                      </a:r>
                    </a:p>
                  </a:txBody>
                  <a:tcPr/>
                </a:tc>
                <a:extLst>
                  <a:ext uri="{0D108BD9-81ED-4DB2-BD59-A6C34878D82A}">
                    <a16:rowId xmlns:a16="http://schemas.microsoft.com/office/drawing/2014/main" val="10003"/>
                  </a:ext>
                </a:extLst>
              </a:tr>
              <a:tr h="292605">
                <a:tc>
                  <a:txBody>
                    <a:bodyPr/>
                    <a:lstStyle/>
                    <a:p>
                      <a:r>
                        <a:rPr kumimoji="1" lang="ja-JP" altLang="en-US" sz="1000" dirty="0">
                          <a:latin typeface="+mn-ea"/>
                          <a:ea typeface="+mn-ea"/>
                        </a:rPr>
                        <a:t>計測器</a:t>
                      </a:r>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a:latin typeface="+mn-ea"/>
                          <a:ea typeface="+mn-ea"/>
                        </a:rPr>
                        <a:t>さまざまな値の計測を行う</a:t>
                      </a:r>
                    </a:p>
                  </a:txBody>
                  <a:tcPr/>
                </a:tc>
                <a:extLst>
                  <a:ext uri="{0D108BD9-81ED-4DB2-BD59-A6C34878D82A}">
                    <a16:rowId xmlns:a16="http://schemas.microsoft.com/office/drawing/2014/main" val="10004"/>
                  </a:ext>
                </a:extLst>
              </a:tr>
              <a:tr h="292605">
                <a:tc>
                  <a:txBody>
                    <a:bodyPr/>
                    <a:lstStyle/>
                    <a:p>
                      <a:r>
                        <a:rPr kumimoji="1" lang="ja-JP" altLang="en-US" sz="1000" dirty="0">
                          <a:latin typeface="+mn-ea"/>
                          <a:ea typeface="+mn-ea"/>
                        </a:rPr>
                        <a:t>デバイス</a:t>
                      </a:r>
                    </a:p>
                  </a:txBody>
                  <a:tcPr/>
                </a:tc>
                <a:tc>
                  <a:txBody>
                    <a:bodyPr/>
                    <a:lstStyle/>
                    <a:p>
                      <a:r>
                        <a:rPr kumimoji="1" lang="ja-JP" altLang="en-US" sz="1000" dirty="0">
                          <a:latin typeface="+mn-ea"/>
                          <a:ea typeface="+mn-ea"/>
                        </a:rPr>
                        <a:t>入出力を行う　</a:t>
                      </a:r>
                      <a:r>
                        <a:rPr kumimoji="1" lang="en-US" altLang="ja-JP" sz="1000" dirty="0">
                          <a:latin typeface="+mn-ea"/>
                          <a:ea typeface="+mn-ea"/>
                        </a:rPr>
                        <a:t>EV3API</a:t>
                      </a:r>
                    </a:p>
                  </a:txBody>
                  <a:tcPr/>
                </a:tc>
                <a:extLst>
                  <a:ext uri="{0D108BD9-81ED-4DB2-BD59-A6C34878D82A}">
                    <a16:rowId xmlns:a16="http://schemas.microsoft.com/office/drawing/2014/main" val="10005"/>
                  </a:ext>
                </a:extLst>
              </a:tr>
              <a:tr h="292605">
                <a:tc>
                  <a:txBody>
                    <a:bodyPr/>
                    <a:lstStyle/>
                    <a:p>
                      <a:r>
                        <a:rPr kumimoji="1" lang="ja-JP" altLang="en-US" sz="1000" dirty="0">
                          <a:latin typeface="+mn-ea"/>
                          <a:ea typeface="+mn-ea"/>
                        </a:rPr>
                        <a:t>ブロック並べ解法</a:t>
                      </a:r>
                    </a:p>
                  </a:txBody>
                  <a:tcPr/>
                </a:tc>
                <a:tc>
                  <a:txBody>
                    <a:bodyPr/>
                    <a:lstStyle/>
                    <a:p>
                      <a:r>
                        <a:rPr kumimoji="1" lang="ja-JP" altLang="en-US" sz="1000" dirty="0">
                          <a:latin typeface="+mn-ea"/>
                          <a:ea typeface="+mn-ea"/>
                        </a:rPr>
                        <a:t>ブロック並べエリアを攻略する</a:t>
                      </a:r>
                      <a:endParaRPr kumimoji="1" lang="en-US" altLang="ja-JP" sz="1000" dirty="0">
                        <a:latin typeface="+mn-ea"/>
                        <a:ea typeface="+mn-ea"/>
                      </a:endParaRPr>
                    </a:p>
                  </a:txBody>
                  <a:tcPr/>
                </a:tc>
                <a:extLst>
                  <a:ext uri="{0D108BD9-81ED-4DB2-BD59-A6C34878D82A}">
                    <a16:rowId xmlns:a16="http://schemas.microsoft.com/office/drawing/2014/main" val="10006"/>
                  </a:ext>
                </a:extLst>
              </a:tr>
            </a:tbl>
          </a:graphicData>
        </a:graphic>
      </p:graphicFrame>
      <p:grpSp>
        <p:nvGrpSpPr>
          <p:cNvPr id="27" name="グループ化 26"/>
          <p:cNvGrpSpPr>
            <a:grpSpLocks noChangeAspect="1"/>
          </p:cNvGrpSpPr>
          <p:nvPr/>
        </p:nvGrpSpPr>
        <p:grpSpPr>
          <a:xfrm>
            <a:off x="6353396" y="951236"/>
            <a:ext cx="3662755" cy="1963577"/>
            <a:chOff x="1087041" y="1074366"/>
            <a:chExt cx="3023772" cy="1963577"/>
          </a:xfrm>
        </p:grpSpPr>
        <p:grpSp>
          <p:nvGrpSpPr>
            <p:cNvPr id="45" name="グループ化 44"/>
            <p:cNvGrpSpPr/>
            <p:nvPr/>
          </p:nvGrpSpPr>
          <p:grpSpPr>
            <a:xfrm>
              <a:off x="1087983" y="1074366"/>
              <a:ext cx="1095708" cy="541879"/>
              <a:chOff x="372496" y="4474630"/>
              <a:chExt cx="1581431" cy="790383"/>
            </a:xfrm>
          </p:grpSpPr>
          <p:sp>
            <p:nvSpPr>
              <p:cNvPr id="66" name="正方形/長方形 65"/>
              <p:cNvSpPr/>
              <p:nvPr/>
            </p:nvSpPr>
            <p:spPr>
              <a:xfrm>
                <a:off x="382187" y="4474630"/>
                <a:ext cx="550938" cy="394637"/>
              </a:xfrm>
              <a:prstGeom prst="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67" name="正方形/長方形 66"/>
              <p:cNvSpPr/>
              <p:nvPr/>
            </p:nvSpPr>
            <p:spPr>
              <a:xfrm>
                <a:off x="372496" y="4639372"/>
                <a:ext cx="1581431" cy="625641"/>
              </a:xfrm>
              <a:prstGeom prst="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走路案内</a:t>
                </a:r>
              </a:p>
            </p:txBody>
          </p:sp>
        </p:grpSp>
        <p:grpSp>
          <p:nvGrpSpPr>
            <p:cNvPr id="46" name="グループ化 45"/>
            <p:cNvGrpSpPr/>
            <p:nvPr/>
          </p:nvGrpSpPr>
          <p:grpSpPr>
            <a:xfrm>
              <a:off x="3134261" y="1860916"/>
              <a:ext cx="805030" cy="472829"/>
              <a:chOff x="538831" y="4221307"/>
              <a:chExt cx="1432629" cy="822961"/>
            </a:xfrm>
            <a:solidFill>
              <a:srgbClr val="FFFF99"/>
            </a:solidFill>
          </p:grpSpPr>
          <p:sp>
            <p:nvSpPr>
              <p:cNvPr id="64" name="正方形/長方形 63"/>
              <p:cNvSpPr/>
              <p:nvPr/>
            </p:nvSpPr>
            <p:spPr>
              <a:xfrm>
                <a:off x="538831" y="4221307"/>
                <a:ext cx="550938" cy="394637"/>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65" name="正方形/長方形 64"/>
              <p:cNvSpPr/>
              <p:nvPr/>
            </p:nvSpPr>
            <p:spPr>
              <a:xfrm>
                <a:off x="538831" y="4418625"/>
                <a:ext cx="1432629" cy="625643"/>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計測器</a:t>
                </a:r>
                <a:endParaRPr lang="en-US" altLang="ja-JP" sz="1000" dirty="0">
                  <a:solidFill>
                    <a:schemeClr val="tx1"/>
                  </a:solidFill>
                </a:endParaRPr>
              </a:p>
            </p:txBody>
          </p:sp>
        </p:grpSp>
        <p:grpSp>
          <p:nvGrpSpPr>
            <p:cNvPr id="47" name="グループ化 46"/>
            <p:cNvGrpSpPr/>
            <p:nvPr/>
          </p:nvGrpSpPr>
          <p:grpSpPr>
            <a:xfrm>
              <a:off x="3305783" y="1092929"/>
              <a:ext cx="805030" cy="523316"/>
              <a:chOff x="521298" y="4405367"/>
              <a:chExt cx="1432629" cy="910829"/>
            </a:xfrm>
            <a:solidFill>
              <a:srgbClr val="FF99CC"/>
            </a:solidFill>
          </p:grpSpPr>
          <p:sp>
            <p:nvSpPr>
              <p:cNvPr id="62" name="正方形/長方形 61"/>
              <p:cNvSpPr/>
              <p:nvPr/>
            </p:nvSpPr>
            <p:spPr>
              <a:xfrm>
                <a:off x="521298" y="4405367"/>
                <a:ext cx="550938" cy="394635"/>
              </a:xfrm>
              <a:prstGeom prst="rect">
                <a:avLst/>
              </a:prstGeom>
              <a:solidFill>
                <a:srgbClr val="FCC6D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63" name="正方形/長方形 62"/>
              <p:cNvSpPr/>
              <p:nvPr/>
            </p:nvSpPr>
            <p:spPr>
              <a:xfrm>
                <a:off x="521298" y="4602688"/>
                <a:ext cx="1432629" cy="713508"/>
              </a:xfrm>
              <a:prstGeom prst="rect">
                <a:avLst/>
              </a:prstGeom>
              <a:solidFill>
                <a:srgbClr val="FCC6D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走行方法</a:t>
                </a:r>
              </a:p>
            </p:txBody>
          </p:sp>
        </p:grpSp>
        <p:grpSp>
          <p:nvGrpSpPr>
            <p:cNvPr id="48" name="グループ化 47"/>
            <p:cNvGrpSpPr/>
            <p:nvPr/>
          </p:nvGrpSpPr>
          <p:grpSpPr>
            <a:xfrm>
              <a:off x="2060279" y="1860916"/>
              <a:ext cx="805696" cy="472829"/>
              <a:chOff x="282330" y="4298968"/>
              <a:chExt cx="1433814" cy="822960"/>
            </a:xfrm>
            <a:solidFill>
              <a:schemeClr val="accent1">
                <a:lumMod val="40000"/>
                <a:lumOff val="60000"/>
              </a:schemeClr>
            </a:solidFill>
          </p:grpSpPr>
          <p:sp>
            <p:nvSpPr>
              <p:cNvPr id="60" name="正方形/長方形 59"/>
              <p:cNvSpPr/>
              <p:nvPr/>
            </p:nvSpPr>
            <p:spPr>
              <a:xfrm>
                <a:off x="282330" y="4298968"/>
                <a:ext cx="550938" cy="394636"/>
              </a:xfrm>
              <a:prstGeom prst="rect">
                <a:avLst/>
              </a:prstGeom>
              <a:solidFill>
                <a:srgbClr val="CCCCF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61" name="正方形/長方形 60"/>
              <p:cNvSpPr/>
              <p:nvPr/>
            </p:nvSpPr>
            <p:spPr>
              <a:xfrm>
                <a:off x="283515" y="4496285"/>
                <a:ext cx="1432629" cy="625643"/>
              </a:xfrm>
              <a:prstGeom prst="rect">
                <a:avLst/>
              </a:prstGeom>
              <a:solidFill>
                <a:srgbClr val="CCCCF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条件</a:t>
                </a:r>
              </a:p>
            </p:txBody>
          </p:sp>
        </p:grpSp>
        <p:grpSp>
          <p:nvGrpSpPr>
            <p:cNvPr id="49" name="グループ化 48"/>
            <p:cNvGrpSpPr/>
            <p:nvPr/>
          </p:nvGrpSpPr>
          <p:grpSpPr>
            <a:xfrm>
              <a:off x="1117121" y="2563442"/>
              <a:ext cx="2993692" cy="474501"/>
              <a:chOff x="-2257271" y="4173900"/>
              <a:chExt cx="4211198" cy="825871"/>
            </a:xfrm>
            <a:solidFill>
              <a:schemeClr val="bg1">
                <a:lumMod val="85000"/>
              </a:schemeClr>
            </a:solidFill>
          </p:grpSpPr>
          <p:sp>
            <p:nvSpPr>
              <p:cNvPr id="58" name="正方形/長方形 57"/>
              <p:cNvSpPr/>
              <p:nvPr/>
            </p:nvSpPr>
            <p:spPr>
              <a:xfrm>
                <a:off x="-2257271" y="4173900"/>
                <a:ext cx="550938" cy="394637"/>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59" name="正方形/長方形 58"/>
              <p:cNvSpPr/>
              <p:nvPr/>
            </p:nvSpPr>
            <p:spPr>
              <a:xfrm>
                <a:off x="-2257271" y="4374127"/>
                <a:ext cx="4211198" cy="62564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デバイス</a:t>
                </a:r>
              </a:p>
            </p:txBody>
          </p:sp>
        </p:grpSp>
        <p:cxnSp>
          <p:nvCxnSpPr>
            <p:cNvPr id="50" name="直線矢印コネクタ 49"/>
            <p:cNvCxnSpPr/>
            <p:nvPr/>
          </p:nvCxnSpPr>
          <p:spPr>
            <a:xfrm>
              <a:off x="4008847" y="1603369"/>
              <a:ext cx="0" cy="1059708"/>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a:off x="1614851" y="1619568"/>
              <a:ext cx="435105" cy="226108"/>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61" idx="3"/>
              <a:endCxn id="65" idx="1"/>
            </p:cNvCxnSpPr>
            <p:nvPr/>
          </p:nvCxnSpPr>
          <p:spPr>
            <a:xfrm>
              <a:off x="2865975" y="2154015"/>
              <a:ext cx="268286" cy="0"/>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a:off x="3615369" y="1628769"/>
              <a:ext cx="0" cy="358040"/>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a:off x="3615369" y="2315993"/>
              <a:ext cx="0" cy="344737"/>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67" idx="3"/>
              <a:endCxn id="63" idx="1"/>
            </p:cNvCxnSpPr>
            <p:nvPr/>
          </p:nvCxnSpPr>
          <p:spPr>
            <a:xfrm>
              <a:off x="2183691" y="1401779"/>
              <a:ext cx="1122092" cy="9494"/>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endCxn id="64" idx="1"/>
            </p:cNvCxnSpPr>
            <p:nvPr/>
          </p:nvCxnSpPr>
          <p:spPr>
            <a:xfrm>
              <a:off x="2011503" y="1616245"/>
              <a:ext cx="1122758" cy="358040"/>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61" idx="2"/>
            </p:cNvCxnSpPr>
            <p:nvPr/>
          </p:nvCxnSpPr>
          <p:spPr>
            <a:xfrm>
              <a:off x="2463460" y="2333745"/>
              <a:ext cx="0" cy="340300"/>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3" name="グループ化 72"/>
            <p:cNvGrpSpPr/>
            <p:nvPr/>
          </p:nvGrpSpPr>
          <p:grpSpPr>
            <a:xfrm>
              <a:off x="1087041" y="1845676"/>
              <a:ext cx="805696" cy="472829"/>
              <a:chOff x="282330" y="4298968"/>
              <a:chExt cx="1433814" cy="822960"/>
            </a:xfrm>
            <a:solidFill>
              <a:schemeClr val="accent1">
                <a:lumMod val="60000"/>
                <a:lumOff val="40000"/>
              </a:schemeClr>
            </a:solidFill>
          </p:grpSpPr>
          <p:sp>
            <p:nvSpPr>
              <p:cNvPr id="74" name="正方形/長方形 73"/>
              <p:cNvSpPr/>
              <p:nvPr/>
            </p:nvSpPr>
            <p:spPr>
              <a:xfrm>
                <a:off x="282330" y="4298968"/>
                <a:ext cx="550938" cy="394636"/>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75" name="正方形/長方形 74"/>
              <p:cNvSpPr/>
              <p:nvPr/>
            </p:nvSpPr>
            <p:spPr>
              <a:xfrm>
                <a:off x="283515" y="4496285"/>
                <a:ext cx="1432629" cy="625643"/>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解法</a:t>
                </a:r>
                <a:endParaRPr lang="en-US" altLang="ja-JP" sz="1000" dirty="0">
                  <a:solidFill>
                    <a:schemeClr val="tx1"/>
                  </a:solidFill>
                </a:endParaRPr>
              </a:p>
            </p:txBody>
          </p:sp>
        </p:grpSp>
        <p:cxnSp>
          <p:nvCxnSpPr>
            <p:cNvPr id="77" name="直線矢印コネクタ 76"/>
            <p:cNvCxnSpPr>
              <a:endCxn id="75" idx="0"/>
            </p:cNvCxnSpPr>
            <p:nvPr/>
          </p:nvCxnSpPr>
          <p:spPr>
            <a:xfrm>
              <a:off x="1490222" y="1638929"/>
              <a:ext cx="0" cy="320115"/>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8271933" y="1526381"/>
            <a:ext cx="184731" cy="246221"/>
          </a:xfrm>
          <a:prstGeom prst="rect">
            <a:avLst/>
          </a:prstGeom>
          <a:noFill/>
        </p:spPr>
        <p:txBody>
          <a:bodyPr wrap="none" rtlCol="0">
            <a:spAutoFit/>
          </a:bodyPr>
          <a:lstStyle/>
          <a:p>
            <a:endParaRPr kumimoji="1" lang="ja-JP" altLang="en-US" sz="1000" dirty="0"/>
          </a:p>
        </p:txBody>
      </p:sp>
      <p:sp>
        <p:nvSpPr>
          <p:cNvPr id="194" name="テキスト ボックス 193"/>
          <p:cNvSpPr txBox="1"/>
          <p:nvPr/>
        </p:nvSpPr>
        <p:spPr>
          <a:xfrm rot="21020577">
            <a:off x="380632" y="2096380"/>
            <a:ext cx="1939650" cy="584775"/>
          </a:xfrm>
          <a:prstGeom prst="rect">
            <a:avLst/>
          </a:prstGeom>
          <a:noFill/>
        </p:spPr>
        <p:txBody>
          <a:bodyPr wrap="square" rtlCol="0">
            <a:spAutoFit/>
          </a:bodyPr>
          <a:lstStyle/>
          <a:p>
            <a:r>
              <a:rPr lang="ja-JP" altLang="en-US" sz="1600" b="1" dirty="0">
                <a:solidFill>
                  <a:srgbClr val="FF0000"/>
                </a:solidFill>
                <a:latin typeface="AR P丸ゴシック体M" panose="020B0600010101010101" pitchFamily="50" charset="-128"/>
                <a:ea typeface="AR P丸ゴシック体M" panose="020B0600010101010101" pitchFamily="50" charset="-128"/>
              </a:rPr>
              <a:t>区画化によって</a:t>
            </a:r>
            <a:endParaRPr lang="en-US" altLang="ja-JP" sz="1600" b="1" dirty="0">
              <a:solidFill>
                <a:srgbClr val="FF0000"/>
              </a:solidFill>
              <a:latin typeface="AR P丸ゴシック体M" panose="020B0600010101010101" pitchFamily="50" charset="-128"/>
              <a:ea typeface="AR P丸ゴシック体M" panose="020B0600010101010101" pitchFamily="50" charset="-128"/>
            </a:endParaRPr>
          </a:p>
          <a:p>
            <a:r>
              <a:rPr lang="ja-JP" altLang="en-US" sz="1600" b="1" dirty="0">
                <a:solidFill>
                  <a:srgbClr val="FF0000"/>
                </a:solidFill>
                <a:latin typeface="AR P丸ゴシック体M" panose="020B0600010101010101" pitchFamily="50" charset="-128"/>
                <a:ea typeface="AR P丸ゴシック体M" panose="020B0600010101010101" pitchFamily="50" charset="-128"/>
              </a:rPr>
              <a:t>変更容易性群！！</a:t>
            </a:r>
            <a:endParaRPr lang="en-US" altLang="ja-JP" sz="1600" b="1" dirty="0">
              <a:solidFill>
                <a:srgbClr val="FF0000"/>
              </a:solidFill>
              <a:latin typeface="AR P丸ゴシック体M" panose="020B0600010101010101" pitchFamily="50" charset="-128"/>
              <a:ea typeface="AR P丸ゴシック体M" panose="020B0600010101010101" pitchFamily="50" charset="-128"/>
            </a:endParaRPr>
          </a:p>
        </p:txBody>
      </p:sp>
      <p:grpSp>
        <p:nvGrpSpPr>
          <p:cNvPr id="120" name="グループ化 119"/>
          <p:cNvGrpSpPr/>
          <p:nvPr/>
        </p:nvGrpSpPr>
        <p:grpSpPr>
          <a:xfrm>
            <a:off x="-15485" y="555427"/>
            <a:ext cx="1365940" cy="353943"/>
            <a:chOff x="5731026" y="5325432"/>
            <a:chExt cx="1361625" cy="389866"/>
          </a:xfrm>
        </p:grpSpPr>
        <p:sp>
          <p:nvSpPr>
            <p:cNvPr id="121" name="対角する 2 つの角を切り取った四角形 193"/>
            <p:cNvSpPr/>
            <p:nvPr/>
          </p:nvSpPr>
          <p:spPr>
            <a:xfrm>
              <a:off x="5742694" y="5372950"/>
              <a:ext cx="1349957"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sp>
          <p:nvSpPr>
            <p:cNvPr id="123" name="テキスト ボックス 122"/>
            <p:cNvSpPr txBox="1"/>
            <p:nvPr/>
          </p:nvSpPr>
          <p:spPr>
            <a:xfrm>
              <a:off x="5731026" y="5325432"/>
              <a:ext cx="1053362" cy="389866"/>
            </a:xfrm>
            <a:prstGeom prst="rect">
              <a:avLst/>
            </a:prstGeom>
            <a:noFill/>
            <a:ln>
              <a:noFill/>
            </a:ln>
          </p:spPr>
          <p:txBody>
            <a:bodyPr wrap="none" rtlCol="0">
              <a:spAutoFit/>
            </a:bodyPr>
            <a:lstStyle/>
            <a:p>
              <a:r>
                <a:rPr lang="ja-JP" altLang="en-US" sz="1700" dirty="0">
                  <a:solidFill>
                    <a:schemeClr val="bg2">
                      <a:lumMod val="25000"/>
                    </a:schemeClr>
                  </a:solidFill>
                </a:rPr>
                <a:t>基本構造</a:t>
              </a:r>
              <a:endParaRPr lang="en-US" altLang="ja-JP" sz="1700" dirty="0">
                <a:solidFill>
                  <a:schemeClr val="bg2">
                    <a:lumMod val="25000"/>
                  </a:schemeClr>
                </a:solidFill>
              </a:endParaRPr>
            </a:p>
          </p:txBody>
        </p:sp>
      </p:gr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814" y="1196536"/>
            <a:ext cx="3741244" cy="1989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1" name="グループ化 130"/>
          <p:cNvGrpSpPr/>
          <p:nvPr/>
        </p:nvGrpSpPr>
        <p:grpSpPr>
          <a:xfrm>
            <a:off x="35984" y="3063187"/>
            <a:ext cx="1707915" cy="353943"/>
            <a:chOff x="5738322" y="5362662"/>
            <a:chExt cx="1702519" cy="389866"/>
          </a:xfrm>
        </p:grpSpPr>
        <p:sp>
          <p:nvSpPr>
            <p:cNvPr id="132" name="対角する 2 つの角を切り取った四角形 193"/>
            <p:cNvSpPr/>
            <p:nvPr/>
          </p:nvSpPr>
          <p:spPr>
            <a:xfrm>
              <a:off x="5742694" y="5372950"/>
              <a:ext cx="1698147"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sp>
          <p:nvSpPr>
            <p:cNvPr id="196" name="テキスト ボックス 195"/>
            <p:cNvSpPr txBox="1"/>
            <p:nvPr/>
          </p:nvSpPr>
          <p:spPr>
            <a:xfrm>
              <a:off x="5738322" y="5362662"/>
              <a:ext cx="1270681" cy="389866"/>
            </a:xfrm>
            <a:prstGeom prst="rect">
              <a:avLst/>
            </a:prstGeom>
            <a:noFill/>
            <a:ln>
              <a:noFill/>
            </a:ln>
          </p:spPr>
          <p:txBody>
            <a:bodyPr wrap="none" rtlCol="0">
              <a:spAutoFit/>
            </a:bodyPr>
            <a:lstStyle/>
            <a:p>
              <a:r>
                <a:rPr lang="ja-JP" altLang="en-US" sz="1700" dirty="0">
                  <a:solidFill>
                    <a:schemeClr val="bg2">
                      <a:lumMod val="25000"/>
                    </a:schemeClr>
                  </a:solidFill>
                </a:rPr>
                <a:t>全体の構造</a:t>
              </a:r>
              <a:endParaRPr lang="en-US" altLang="ja-JP" sz="1700" dirty="0">
                <a:solidFill>
                  <a:schemeClr val="bg2">
                    <a:lumMod val="25000"/>
                  </a:schemeClr>
                </a:solidFill>
              </a:endParaRPr>
            </a:p>
          </p:txBody>
        </p:sp>
      </p:grpSp>
      <p:sp>
        <p:nvSpPr>
          <p:cNvPr id="3" name="正方形/長方形 2"/>
          <p:cNvSpPr/>
          <p:nvPr/>
        </p:nvSpPr>
        <p:spPr>
          <a:xfrm>
            <a:off x="-15483" y="985113"/>
            <a:ext cx="3078723" cy="907941"/>
          </a:xfrm>
          <a:prstGeom prst="rect">
            <a:avLst/>
          </a:prstGeom>
        </p:spPr>
        <p:txBody>
          <a:bodyPr wrap="square">
            <a:spAutoFit/>
          </a:bodyPr>
          <a:lstStyle/>
          <a:p>
            <a:r>
              <a:rPr lang="ja-JP" altLang="en-US" sz="900" b="1" dirty="0"/>
              <a:t>走行コース</a:t>
            </a:r>
            <a:r>
              <a:rPr lang="ja-JP" altLang="en-US" sz="900" dirty="0"/>
              <a:t>を</a:t>
            </a:r>
            <a:r>
              <a:rPr lang="ja-JP" altLang="en-US" sz="900" b="1" dirty="0"/>
              <a:t>走行エリア</a:t>
            </a:r>
            <a:r>
              <a:rPr lang="ja-JP" altLang="en-US" sz="900" dirty="0"/>
              <a:t>と</a:t>
            </a:r>
            <a:r>
              <a:rPr lang="ja-JP" altLang="en-US" sz="900" b="1" dirty="0"/>
              <a:t>走行区画</a:t>
            </a:r>
            <a:r>
              <a:rPr lang="ja-JP" altLang="en-US" sz="900" dirty="0"/>
              <a:t>の</a:t>
            </a:r>
            <a:r>
              <a:rPr lang="en-US" altLang="ja-JP" sz="900" dirty="0"/>
              <a:t>2</a:t>
            </a:r>
            <a:r>
              <a:rPr lang="ja-JP" altLang="en-US" sz="900" dirty="0"/>
              <a:t>段階で細分化！！</a:t>
            </a:r>
            <a:endParaRPr lang="en-US" altLang="ja-JP" sz="900" dirty="0"/>
          </a:p>
          <a:p>
            <a:endParaRPr lang="en-US" altLang="ja-JP" sz="900" dirty="0"/>
          </a:p>
          <a:p>
            <a:r>
              <a:rPr lang="ja-JP" altLang="en-US" sz="700" dirty="0"/>
              <a:t>「</a:t>
            </a:r>
            <a:r>
              <a:rPr lang="en-US" altLang="ja-JP" sz="700" dirty="0"/>
              <a:t>R</a:t>
            </a:r>
            <a:r>
              <a:rPr lang="ja-JP" altLang="en-US" sz="700" dirty="0"/>
              <a:t>コース」という大きなまとまりを走行コースとし、</a:t>
            </a:r>
            <a:endParaRPr lang="en-US" altLang="ja-JP" sz="700" dirty="0"/>
          </a:p>
          <a:p>
            <a:r>
              <a:rPr lang="ja-JP" altLang="en-US" sz="700" dirty="0"/>
              <a:t>「ブロック並べエリア」や「走行エリア」など、難所に入るところ</a:t>
            </a:r>
            <a:endParaRPr lang="en-US" altLang="ja-JP" sz="700" dirty="0"/>
          </a:p>
          <a:p>
            <a:r>
              <a:rPr lang="ja-JP" altLang="en-US" sz="700" dirty="0"/>
              <a:t>から、出るところまでを走行エリアとした。</a:t>
            </a:r>
            <a:endParaRPr lang="en-US" altLang="ja-JP" sz="700" dirty="0"/>
          </a:p>
          <a:p>
            <a:r>
              <a:rPr lang="ja-JP" altLang="en-US" sz="700" dirty="0"/>
              <a:t>さらに「</a:t>
            </a:r>
            <a:r>
              <a:rPr lang="en-US" altLang="ja-JP" sz="700" dirty="0"/>
              <a:t>90°</a:t>
            </a:r>
            <a:r>
              <a:rPr lang="ja-JP" altLang="en-US" sz="700" dirty="0"/>
              <a:t>曲がるまで旋回する」や「色を認識するまで前進</a:t>
            </a:r>
            <a:endParaRPr lang="en-US" altLang="ja-JP" sz="700" dirty="0"/>
          </a:p>
          <a:p>
            <a:r>
              <a:rPr lang="ja-JP" altLang="en-US" sz="700" dirty="0"/>
              <a:t>など、</a:t>
            </a:r>
            <a:r>
              <a:rPr lang="en-US" altLang="ja-JP" sz="700" dirty="0"/>
              <a:t>1</a:t>
            </a:r>
            <a:r>
              <a:rPr lang="ja-JP" altLang="en-US" sz="700" dirty="0"/>
              <a:t>つの走行方法で走行する区間を走行区画とした。</a:t>
            </a:r>
            <a:endParaRPr lang="ja-JP" altLang="en-US" sz="700" dirty="0">
              <a:solidFill>
                <a:schemeClr val="accent1"/>
              </a:solidFill>
            </a:endParaRPr>
          </a:p>
        </p:txBody>
      </p:sp>
      <p:sp>
        <p:nvSpPr>
          <p:cNvPr id="21" name="テキスト ボックス 20"/>
          <p:cNvSpPr txBox="1"/>
          <p:nvPr/>
        </p:nvSpPr>
        <p:spPr>
          <a:xfrm>
            <a:off x="2355588" y="7255823"/>
            <a:ext cx="3902030" cy="338554"/>
          </a:xfrm>
          <a:prstGeom prst="rect">
            <a:avLst/>
          </a:prstGeom>
          <a:noFill/>
        </p:spPr>
        <p:txBody>
          <a:bodyPr wrap="none" rtlCol="0">
            <a:spAutoFit/>
          </a:bodyPr>
          <a:lstStyle/>
          <a:p>
            <a:r>
              <a:rPr kumimoji="1" lang="ja-JP" altLang="en-US" sz="800" dirty="0"/>
              <a:t>ブロック並べ解法は全体の構造に入り切ら</a:t>
            </a:r>
            <a:r>
              <a:rPr lang="ja-JP" altLang="en-US" sz="800" dirty="0"/>
              <a:t>ない為、必要なものを残し、他を省略した。</a:t>
            </a:r>
            <a:endParaRPr lang="en-US" altLang="ja-JP" sz="800" dirty="0"/>
          </a:p>
          <a:p>
            <a:r>
              <a:rPr kumimoji="1" lang="ja-JP" altLang="en-US" sz="800" dirty="0"/>
              <a:t>ブロック並べ解法については、</a:t>
            </a:r>
            <a:r>
              <a:rPr kumimoji="1" lang="en-US" altLang="ja-JP" sz="800" dirty="0"/>
              <a:t>p.2</a:t>
            </a:r>
            <a:r>
              <a:rPr kumimoji="1" lang="ja-JP" altLang="en-US" sz="800" dirty="0"/>
              <a:t>クラス図に記述。</a:t>
            </a:r>
            <a:endParaRPr kumimoji="1" lang="en-US" altLang="ja-JP" sz="800" dirty="0"/>
          </a:p>
        </p:txBody>
      </p:sp>
      <p:grpSp>
        <p:nvGrpSpPr>
          <p:cNvPr id="9" name="グループ化 8"/>
          <p:cNvGrpSpPr/>
          <p:nvPr/>
        </p:nvGrpSpPr>
        <p:grpSpPr>
          <a:xfrm>
            <a:off x="0" y="-54959"/>
            <a:ext cx="13522325" cy="660142"/>
            <a:chOff x="0" y="-54959"/>
            <a:chExt cx="13522325" cy="660142"/>
          </a:xfrm>
        </p:grpSpPr>
        <p:grpSp>
          <p:nvGrpSpPr>
            <p:cNvPr id="4" name="グループ化 3"/>
            <p:cNvGrpSpPr/>
            <p:nvPr/>
          </p:nvGrpSpPr>
          <p:grpSpPr>
            <a:xfrm>
              <a:off x="0" y="-54959"/>
              <a:ext cx="13522325" cy="660142"/>
              <a:chOff x="0" y="-52649"/>
              <a:chExt cx="13522325" cy="660142"/>
            </a:xfrm>
          </p:grpSpPr>
          <p:sp>
            <p:nvSpPr>
              <p:cNvPr id="5" name="正方形/長方形 4"/>
              <p:cNvSpPr/>
              <p:nvPr/>
            </p:nvSpPr>
            <p:spPr>
              <a:xfrm>
                <a:off x="0" y="0"/>
                <a:ext cx="13522325" cy="584200"/>
              </a:xfrm>
              <a:prstGeom prst="rect">
                <a:avLst/>
              </a:prstGeom>
              <a:gradFill flip="none" rotWithShape="1">
                <a:gsLst>
                  <a:gs pos="72230">
                    <a:schemeClr val="bg1"/>
                  </a:gs>
                  <a:gs pos="0">
                    <a:schemeClr val="accent1">
                      <a:lumMod val="40000"/>
                      <a:lumOff val="60000"/>
                    </a:schemeClr>
                  </a:gs>
                  <a:gs pos="23000">
                    <a:schemeClr val="accent1">
                      <a:tint val="44500"/>
                      <a:satMod val="160000"/>
                    </a:schemeClr>
                  </a:gs>
                  <a:gs pos="96667">
                    <a:schemeClr val="bg1"/>
                  </a:gs>
                  <a:gs pos="44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r>
                  <a:rPr lang="ja-JP" altLang="en-US" sz="2800" dirty="0">
                    <a:solidFill>
                      <a:schemeClr val="tx1"/>
                    </a:solidFill>
                  </a:rPr>
                  <a:t>４．構造</a:t>
                </a:r>
                <a:endParaRPr kumimoji="1" lang="ja-JP" altLang="en-US" sz="2800" dirty="0">
                  <a:solidFill>
                    <a:schemeClr val="tx1"/>
                  </a:solidFill>
                </a:endParaRPr>
              </a:p>
            </p:txBody>
          </p:sp>
          <p:grpSp>
            <p:nvGrpSpPr>
              <p:cNvPr id="6" name="グループ化 5"/>
              <p:cNvGrpSpPr/>
              <p:nvPr/>
            </p:nvGrpSpPr>
            <p:grpSpPr>
              <a:xfrm>
                <a:off x="4752464" y="-52649"/>
                <a:ext cx="3378512" cy="660142"/>
                <a:chOff x="6275459" y="-35812"/>
                <a:chExt cx="3378512" cy="660142"/>
              </a:xfrm>
            </p:grpSpPr>
            <p:sp>
              <p:nvSpPr>
                <p:cNvPr id="18" name="テキスト ボックス 101"/>
                <p:cNvSpPr txBox="1"/>
                <p:nvPr/>
              </p:nvSpPr>
              <p:spPr>
                <a:xfrm>
                  <a:off x="7316661" y="-3229"/>
                  <a:ext cx="512961" cy="615553"/>
                </a:xfrm>
                <a:prstGeom prst="rect">
                  <a:avLst/>
                </a:prstGeom>
                <a:noFill/>
              </p:spPr>
              <p:txBody>
                <a:bodyPr wrap="none" lIns="0" tIns="0" rIns="0" bIns="0" rtlCol="0">
                  <a:spAutoFit/>
                </a:bodyPr>
                <a:lstStyle>
                  <a:defPPr>
                    <a:defRPr lang="ja-JP"/>
                  </a:defPPr>
                  <a:lvl1pPr marL="0" algn="l" defTabSz="1321308" rtl="0" eaLnBrk="1" latinLnBrk="0" hangingPunct="1">
                    <a:defRPr kumimoji="1" sz="2601" kern="1200">
                      <a:solidFill>
                        <a:schemeClr val="tx1"/>
                      </a:solidFill>
                      <a:latin typeface="+mn-lt"/>
                      <a:ea typeface="+mn-ea"/>
                      <a:cs typeface="+mn-cs"/>
                    </a:defRPr>
                  </a:lvl1pPr>
                  <a:lvl2pPr marL="660654" algn="l" defTabSz="1321308" rtl="0" eaLnBrk="1" latinLnBrk="0" hangingPunct="1">
                    <a:defRPr kumimoji="1" sz="2601" kern="1200">
                      <a:solidFill>
                        <a:schemeClr val="tx1"/>
                      </a:solidFill>
                      <a:latin typeface="+mn-lt"/>
                      <a:ea typeface="+mn-ea"/>
                      <a:cs typeface="+mn-cs"/>
                    </a:defRPr>
                  </a:lvl2pPr>
                  <a:lvl3pPr marL="1321308" algn="l" defTabSz="1321308" rtl="0" eaLnBrk="1" latinLnBrk="0" hangingPunct="1">
                    <a:defRPr kumimoji="1" sz="2601" kern="1200">
                      <a:solidFill>
                        <a:schemeClr val="tx1"/>
                      </a:solidFill>
                      <a:latin typeface="+mn-lt"/>
                      <a:ea typeface="+mn-ea"/>
                      <a:cs typeface="+mn-cs"/>
                    </a:defRPr>
                  </a:lvl3pPr>
                  <a:lvl4pPr marL="1981962" algn="l" defTabSz="1321308" rtl="0" eaLnBrk="1" latinLnBrk="0" hangingPunct="1">
                    <a:defRPr kumimoji="1" sz="2601" kern="1200">
                      <a:solidFill>
                        <a:schemeClr val="tx1"/>
                      </a:solidFill>
                      <a:latin typeface="+mn-lt"/>
                      <a:ea typeface="+mn-ea"/>
                      <a:cs typeface="+mn-cs"/>
                    </a:defRPr>
                  </a:lvl4pPr>
                  <a:lvl5pPr marL="2642616" algn="l" defTabSz="1321308" rtl="0" eaLnBrk="1" latinLnBrk="0" hangingPunct="1">
                    <a:defRPr kumimoji="1" sz="2601" kern="1200">
                      <a:solidFill>
                        <a:schemeClr val="tx1"/>
                      </a:solidFill>
                      <a:latin typeface="+mn-lt"/>
                      <a:ea typeface="+mn-ea"/>
                      <a:cs typeface="+mn-cs"/>
                    </a:defRPr>
                  </a:lvl5pPr>
                  <a:lvl6pPr marL="3303270" algn="l" defTabSz="1321308" rtl="0" eaLnBrk="1" latinLnBrk="0" hangingPunct="1">
                    <a:defRPr kumimoji="1" sz="2601" kern="1200">
                      <a:solidFill>
                        <a:schemeClr val="tx1"/>
                      </a:solidFill>
                      <a:latin typeface="+mn-lt"/>
                      <a:ea typeface="+mn-ea"/>
                      <a:cs typeface="+mn-cs"/>
                    </a:defRPr>
                  </a:lvl6pPr>
                  <a:lvl7pPr marL="3963924" algn="l" defTabSz="1321308" rtl="0" eaLnBrk="1" latinLnBrk="0" hangingPunct="1">
                    <a:defRPr kumimoji="1" sz="2601" kern="1200">
                      <a:solidFill>
                        <a:schemeClr val="tx1"/>
                      </a:solidFill>
                      <a:latin typeface="+mn-lt"/>
                      <a:ea typeface="+mn-ea"/>
                      <a:cs typeface="+mn-cs"/>
                    </a:defRPr>
                  </a:lvl7pPr>
                  <a:lvl8pPr marL="4624578" algn="l" defTabSz="1321308" rtl="0" eaLnBrk="1" latinLnBrk="0" hangingPunct="1">
                    <a:defRPr kumimoji="1" sz="2601" kern="1200">
                      <a:solidFill>
                        <a:schemeClr val="tx1"/>
                      </a:solidFill>
                      <a:latin typeface="+mn-lt"/>
                      <a:ea typeface="+mn-ea"/>
                      <a:cs typeface="+mn-cs"/>
                    </a:defRPr>
                  </a:lvl8pPr>
                  <a:lvl9pPr marL="5285232" algn="l" defTabSz="1321308" rtl="0" eaLnBrk="1" latinLnBrk="0" hangingPunct="1">
                    <a:defRPr kumimoji="1" sz="2601" kern="1200">
                      <a:solidFill>
                        <a:schemeClr val="tx1"/>
                      </a:solidFill>
                      <a:latin typeface="+mn-lt"/>
                      <a:ea typeface="+mn-ea"/>
                      <a:cs typeface="+mn-cs"/>
                    </a:defRPr>
                  </a:lvl9pPr>
                </a:lstStyle>
                <a:p>
                  <a:r>
                    <a:rPr lang="ja-JP" altLang="en-US" sz="4000" i="1" dirty="0">
                      <a:ln>
                        <a:solidFill>
                          <a:schemeClr val="bg1"/>
                        </a:solidFill>
                      </a:ln>
                      <a:solidFill>
                        <a:schemeClr val="tx1">
                          <a:lumMod val="75000"/>
                          <a:lumOff val="25000"/>
                        </a:schemeClr>
                      </a:solidFill>
                      <a:ea typeface="+mj-ea"/>
                    </a:rPr>
                    <a:t>＆</a:t>
                  </a:r>
                </a:p>
              </p:txBody>
            </p:sp>
            <p:sp>
              <p:nvSpPr>
                <p:cNvPr id="19" name="テキスト ボックス 93"/>
                <p:cNvSpPr txBox="1"/>
                <p:nvPr/>
              </p:nvSpPr>
              <p:spPr>
                <a:xfrm>
                  <a:off x="7685162" y="101110"/>
                  <a:ext cx="1968809" cy="523220"/>
                </a:xfrm>
                <a:prstGeom prst="rect">
                  <a:avLst/>
                </a:prstGeom>
                <a:noFill/>
              </p:spPr>
              <p:txBody>
                <a:bodyPr wrap="none" rtlCol="0">
                  <a:spAutoFit/>
                </a:bodyPr>
                <a:lstStyle>
                  <a:defPPr>
                    <a:defRPr lang="ja-JP"/>
                  </a:defPPr>
                  <a:lvl1pPr marL="0" algn="l" defTabSz="1321308" rtl="0" eaLnBrk="1" latinLnBrk="0" hangingPunct="1">
                    <a:defRPr kumimoji="1" sz="2601" kern="1200">
                      <a:solidFill>
                        <a:schemeClr val="tx1"/>
                      </a:solidFill>
                      <a:latin typeface="+mn-lt"/>
                      <a:ea typeface="+mn-ea"/>
                      <a:cs typeface="+mn-cs"/>
                    </a:defRPr>
                  </a:lvl1pPr>
                  <a:lvl2pPr marL="660654" algn="l" defTabSz="1321308" rtl="0" eaLnBrk="1" latinLnBrk="0" hangingPunct="1">
                    <a:defRPr kumimoji="1" sz="2601" kern="1200">
                      <a:solidFill>
                        <a:schemeClr val="tx1"/>
                      </a:solidFill>
                      <a:latin typeface="+mn-lt"/>
                      <a:ea typeface="+mn-ea"/>
                      <a:cs typeface="+mn-cs"/>
                    </a:defRPr>
                  </a:lvl2pPr>
                  <a:lvl3pPr marL="1321308" algn="l" defTabSz="1321308" rtl="0" eaLnBrk="1" latinLnBrk="0" hangingPunct="1">
                    <a:defRPr kumimoji="1" sz="2601" kern="1200">
                      <a:solidFill>
                        <a:schemeClr val="tx1"/>
                      </a:solidFill>
                      <a:latin typeface="+mn-lt"/>
                      <a:ea typeface="+mn-ea"/>
                      <a:cs typeface="+mn-cs"/>
                    </a:defRPr>
                  </a:lvl3pPr>
                  <a:lvl4pPr marL="1981962" algn="l" defTabSz="1321308" rtl="0" eaLnBrk="1" latinLnBrk="0" hangingPunct="1">
                    <a:defRPr kumimoji="1" sz="2601" kern="1200">
                      <a:solidFill>
                        <a:schemeClr val="tx1"/>
                      </a:solidFill>
                      <a:latin typeface="+mn-lt"/>
                      <a:ea typeface="+mn-ea"/>
                      <a:cs typeface="+mn-cs"/>
                    </a:defRPr>
                  </a:lvl4pPr>
                  <a:lvl5pPr marL="2642616" algn="l" defTabSz="1321308" rtl="0" eaLnBrk="1" latinLnBrk="0" hangingPunct="1">
                    <a:defRPr kumimoji="1" sz="2601" kern="1200">
                      <a:solidFill>
                        <a:schemeClr val="tx1"/>
                      </a:solidFill>
                      <a:latin typeface="+mn-lt"/>
                      <a:ea typeface="+mn-ea"/>
                      <a:cs typeface="+mn-cs"/>
                    </a:defRPr>
                  </a:lvl5pPr>
                  <a:lvl6pPr marL="3303270" algn="l" defTabSz="1321308" rtl="0" eaLnBrk="1" latinLnBrk="0" hangingPunct="1">
                    <a:defRPr kumimoji="1" sz="2601" kern="1200">
                      <a:solidFill>
                        <a:schemeClr val="tx1"/>
                      </a:solidFill>
                      <a:latin typeface="+mn-lt"/>
                      <a:ea typeface="+mn-ea"/>
                      <a:cs typeface="+mn-cs"/>
                    </a:defRPr>
                  </a:lvl6pPr>
                  <a:lvl7pPr marL="3963924" algn="l" defTabSz="1321308" rtl="0" eaLnBrk="1" latinLnBrk="0" hangingPunct="1">
                    <a:defRPr kumimoji="1" sz="2601" kern="1200">
                      <a:solidFill>
                        <a:schemeClr val="tx1"/>
                      </a:solidFill>
                      <a:latin typeface="+mn-lt"/>
                      <a:ea typeface="+mn-ea"/>
                      <a:cs typeface="+mn-cs"/>
                    </a:defRPr>
                  </a:lvl7pPr>
                  <a:lvl8pPr marL="4624578" algn="l" defTabSz="1321308" rtl="0" eaLnBrk="1" latinLnBrk="0" hangingPunct="1">
                    <a:defRPr kumimoji="1" sz="2601" kern="1200">
                      <a:solidFill>
                        <a:schemeClr val="tx1"/>
                      </a:solidFill>
                      <a:latin typeface="+mn-lt"/>
                      <a:ea typeface="+mn-ea"/>
                      <a:cs typeface="+mn-cs"/>
                    </a:defRPr>
                  </a:lvl8pPr>
                  <a:lvl9pPr marL="5285232" algn="l" defTabSz="1321308" rtl="0" eaLnBrk="1" latinLnBrk="0" hangingPunct="1">
                    <a:defRPr kumimoji="1" sz="2601" kern="1200">
                      <a:solidFill>
                        <a:schemeClr val="tx1"/>
                      </a:solidFill>
                      <a:latin typeface="+mn-lt"/>
                      <a:ea typeface="+mn-ea"/>
                      <a:cs typeface="+mn-cs"/>
                    </a:defRPr>
                  </a:lvl9pPr>
                </a:lstStyle>
                <a:p>
                  <a:r>
                    <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科学の妖精</a:t>
                  </a:r>
                </a:p>
              </p:txBody>
            </p:sp>
            <p:sp>
              <p:nvSpPr>
                <p:cNvPr id="20" name="テキスト ボックス 95"/>
                <p:cNvSpPr txBox="1"/>
                <p:nvPr/>
              </p:nvSpPr>
              <p:spPr>
                <a:xfrm>
                  <a:off x="6275459" y="-35812"/>
                  <a:ext cx="1337226" cy="523220"/>
                </a:xfrm>
                <a:prstGeom prst="rect">
                  <a:avLst/>
                </a:prstGeom>
                <a:noFill/>
              </p:spPr>
              <p:txBody>
                <a:bodyPr wrap="none" rtlCol="0">
                  <a:spAutoFit/>
                </a:bodyPr>
                <a:lstStyle>
                  <a:defPPr>
                    <a:defRPr lang="ja-JP"/>
                  </a:defPPr>
                  <a:lvl1pPr marL="0" algn="l" defTabSz="1321308" rtl="0" eaLnBrk="1" latinLnBrk="0" hangingPunct="1">
                    <a:defRPr kumimoji="1" sz="2601" kern="1200">
                      <a:solidFill>
                        <a:schemeClr val="tx1"/>
                      </a:solidFill>
                      <a:latin typeface="+mn-lt"/>
                      <a:ea typeface="+mn-ea"/>
                      <a:cs typeface="+mn-cs"/>
                    </a:defRPr>
                  </a:lvl1pPr>
                  <a:lvl2pPr marL="660654" algn="l" defTabSz="1321308" rtl="0" eaLnBrk="1" latinLnBrk="0" hangingPunct="1">
                    <a:defRPr kumimoji="1" sz="2601" kern="1200">
                      <a:solidFill>
                        <a:schemeClr val="tx1"/>
                      </a:solidFill>
                      <a:latin typeface="+mn-lt"/>
                      <a:ea typeface="+mn-ea"/>
                      <a:cs typeface="+mn-cs"/>
                    </a:defRPr>
                  </a:lvl2pPr>
                  <a:lvl3pPr marL="1321308" algn="l" defTabSz="1321308" rtl="0" eaLnBrk="1" latinLnBrk="0" hangingPunct="1">
                    <a:defRPr kumimoji="1" sz="2601" kern="1200">
                      <a:solidFill>
                        <a:schemeClr val="tx1"/>
                      </a:solidFill>
                      <a:latin typeface="+mn-lt"/>
                      <a:ea typeface="+mn-ea"/>
                      <a:cs typeface="+mn-cs"/>
                    </a:defRPr>
                  </a:lvl3pPr>
                  <a:lvl4pPr marL="1981962" algn="l" defTabSz="1321308" rtl="0" eaLnBrk="1" latinLnBrk="0" hangingPunct="1">
                    <a:defRPr kumimoji="1" sz="2601" kern="1200">
                      <a:solidFill>
                        <a:schemeClr val="tx1"/>
                      </a:solidFill>
                      <a:latin typeface="+mn-lt"/>
                      <a:ea typeface="+mn-ea"/>
                      <a:cs typeface="+mn-cs"/>
                    </a:defRPr>
                  </a:lvl4pPr>
                  <a:lvl5pPr marL="2642616" algn="l" defTabSz="1321308" rtl="0" eaLnBrk="1" latinLnBrk="0" hangingPunct="1">
                    <a:defRPr kumimoji="1" sz="2601" kern="1200">
                      <a:solidFill>
                        <a:schemeClr val="tx1"/>
                      </a:solidFill>
                      <a:latin typeface="+mn-lt"/>
                      <a:ea typeface="+mn-ea"/>
                      <a:cs typeface="+mn-cs"/>
                    </a:defRPr>
                  </a:lvl5pPr>
                  <a:lvl6pPr marL="3303270" algn="l" defTabSz="1321308" rtl="0" eaLnBrk="1" latinLnBrk="0" hangingPunct="1">
                    <a:defRPr kumimoji="1" sz="2601" kern="1200">
                      <a:solidFill>
                        <a:schemeClr val="tx1"/>
                      </a:solidFill>
                      <a:latin typeface="+mn-lt"/>
                      <a:ea typeface="+mn-ea"/>
                      <a:cs typeface="+mn-cs"/>
                    </a:defRPr>
                  </a:lvl6pPr>
                  <a:lvl7pPr marL="3963924" algn="l" defTabSz="1321308" rtl="0" eaLnBrk="1" latinLnBrk="0" hangingPunct="1">
                    <a:defRPr kumimoji="1" sz="2601" kern="1200">
                      <a:solidFill>
                        <a:schemeClr val="tx1"/>
                      </a:solidFill>
                      <a:latin typeface="+mn-lt"/>
                      <a:ea typeface="+mn-ea"/>
                      <a:cs typeface="+mn-cs"/>
                    </a:defRPr>
                  </a:lvl7pPr>
                  <a:lvl8pPr marL="4624578" algn="l" defTabSz="1321308" rtl="0" eaLnBrk="1" latinLnBrk="0" hangingPunct="1">
                    <a:defRPr kumimoji="1" sz="2601" kern="1200">
                      <a:solidFill>
                        <a:schemeClr val="tx1"/>
                      </a:solidFill>
                      <a:latin typeface="+mn-lt"/>
                      <a:ea typeface="+mn-ea"/>
                      <a:cs typeface="+mn-cs"/>
                    </a:defRPr>
                  </a:lvl8pPr>
                  <a:lvl9pPr marL="5285232" algn="l" defTabSz="1321308" rtl="0" eaLnBrk="1" latinLnBrk="0" hangingPunct="1">
                    <a:defRPr kumimoji="1" sz="2601" kern="1200">
                      <a:solidFill>
                        <a:schemeClr val="tx1"/>
                      </a:solidFill>
                      <a:latin typeface="+mn-lt"/>
                      <a:ea typeface="+mn-ea"/>
                      <a:cs typeface="+mn-cs"/>
                    </a:defRPr>
                  </a:lvl9pPr>
                </a:lstStyle>
                <a:p>
                  <a:r>
                    <a:rPr lang="en-US" altLang="ja-JP"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MONO</a:t>
                  </a:r>
                  <a:endPar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endParaRPr>
                </a:p>
              </p:txBody>
            </p:sp>
          </p:gr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7412" y="114839"/>
                <a:ext cx="2495737" cy="4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グループ化 7"/>
              <p:cNvGrpSpPr/>
              <p:nvPr/>
            </p:nvGrpSpPr>
            <p:grpSpPr>
              <a:xfrm>
                <a:off x="2121000" y="94617"/>
                <a:ext cx="705388" cy="425556"/>
                <a:chOff x="12116383" y="65970"/>
                <a:chExt cx="954036" cy="575564"/>
              </a:xfrm>
            </p:grpSpPr>
            <p:grpSp>
              <p:nvGrpSpPr>
                <p:cNvPr id="10" name="グループ化 9"/>
                <p:cNvGrpSpPr/>
                <p:nvPr/>
              </p:nvGrpSpPr>
              <p:grpSpPr>
                <a:xfrm>
                  <a:off x="12490787" y="65970"/>
                  <a:ext cx="579632" cy="575564"/>
                  <a:chOff x="3410739" y="446370"/>
                  <a:chExt cx="607510" cy="603246"/>
                </a:xfrm>
              </p:grpSpPr>
              <p:sp>
                <p:nvSpPr>
                  <p:cNvPr id="15" name="円/楕円 14"/>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pPr algn="ctr"/>
                    <a:endParaRPr lang="ja-JP" altLang="en-US" sz="1890"/>
                  </a:p>
                </p:txBody>
              </p:sp>
              <p:sp>
                <p:nvSpPr>
                  <p:cNvPr id="16" name="円/楕円 15"/>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pPr algn="ctr"/>
                    <a:endParaRPr lang="ja-JP" altLang="en-US" sz="1890"/>
                  </a:p>
                </p:txBody>
              </p:sp>
              <p:sp>
                <p:nvSpPr>
                  <p:cNvPr id="17" name="円/楕円 16"/>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pPr algn="ctr"/>
                    <a:endParaRPr lang="ja-JP" altLang="en-US" sz="1890"/>
                  </a:p>
                </p:txBody>
              </p:sp>
            </p:grpSp>
            <p:grpSp>
              <p:nvGrpSpPr>
                <p:cNvPr id="11" name="グループ化 10"/>
                <p:cNvGrpSpPr/>
                <p:nvPr/>
              </p:nvGrpSpPr>
              <p:grpSpPr>
                <a:xfrm rot="19367070">
                  <a:off x="12116383" y="156414"/>
                  <a:ext cx="345667" cy="343241"/>
                  <a:chOff x="3410734" y="446367"/>
                  <a:chExt cx="607510" cy="603246"/>
                </a:xfrm>
              </p:grpSpPr>
              <p:sp>
                <p:nvSpPr>
                  <p:cNvPr id="12" name="円/楕円 11"/>
                  <p:cNvSpPr/>
                  <p:nvPr/>
                </p:nvSpPr>
                <p:spPr>
                  <a:xfrm>
                    <a:off x="3410734" y="446367"/>
                    <a:ext cx="607510" cy="603246"/>
                  </a:xfrm>
                  <a:prstGeom prst="ellipse">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pPr algn="ctr"/>
                    <a:endParaRPr lang="ja-JP" altLang="en-US" sz="1890"/>
                  </a:p>
                </p:txBody>
              </p:sp>
              <p:sp>
                <p:nvSpPr>
                  <p:cNvPr id="13" name="円/楕円 12"/>
                  <p:cNvSpPr/>
                  <p:nvPr/>
                </p:nvSpPr>
                <p:spPr>
                  <a:xfrm>
                    <a:off x="3553381" y="583266"/>
                    <a:ext cx="329453" cy="32945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pPr algn="ctr"/>
                    <a:endParaRPr lang="ja-JP" altLang="en-US" sz="1890"/>
                  </a:p>
                </p:txBody>
              </p:sp>
              <p:sp>
                <p:nvSpPr>
                  <p:cNvPr id="14" name="円/楕円 13"/>
                  <p:cNvSpPr/>
                  <p:nvPr/>
                </p:nvSpPr>
                <p:spPr>
                  <a:xfrm>
                    <a:off x="3452530" y="482415"/>
                    <a:ext cx="531157" cy="53115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pPr algn="ctr"/>
                    <a:endParaRPr lang="ja-JP" altLang="en-US" sz="1890"/>
                  </a:p>
                </p:txBody>
              </p:sp>
            </p:grpSp>
          </p:grpSp>
        </p:grpSp>
        <p:pic>
          <p:nvPicPr>
            <p:cNvPr id="68" name="Picture 2" descr="D:\ものつくり大学ロゴ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8416" y="84273"/>
              <a:ext cx="2292246" cy="4815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9125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7" name="図 606"/>
          <p:cNvPicPr>
            <a:picLocks noChangeAspect="1"/>
          </p:cNvPicPr>
          <p:nvPr/>
        </p:nvPicPr>
        <p:blipFill>
          <a:blip r:embed="rId3"/>
          <a:stretch>
            <a:fillRect/>
          </a:stretch>
        </p:blipFill>
        <p:spPr>
          <a:xfrm>
            <a:off x="4951338" y="6234265"/>
            <a:ext cx="6765691" cy="3240472"/>
          </a:xfrm>
          <a:prstGeom prst="rect">
            <a:avLst/>
          </a:prstGeom>
        </p:spPr>
      </p:pic>
      <p:sp>
        <p:nvSpPr>
          <p:cNvPr id="123" name="吹き出し: 角を丸めた四角形 122"/>
          <p:cNvSpPr/>
          <p:nvPr/>
        </p:nvSpPr>
        <p:spPr>
          <a:xfrm>
            <a:off x="5514355" y="4862980"/>
            <a:ext cx="2725273" cy="710848"/>
          </a:xfrm>
          <a:prstGeom prst="wedgeRoundRectCallout">
            <a:avLst>
              <a:gd name="adj1" fmla="val 61875"/>
              <a:gd name="adj2" fmla="val 10038"/>
              <a:gd name="adj3" fmla="val 16667"/>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スクロール: 横 25"/>
          <p:cNvSpPr/>
          <p:nvPr/>
        </p:nvSpPr>
        <p:spPr>
          <a:xfrm>
            <a:off x="531113" y="4843627"/>
            <a:ext cx="3537120" cy="787851"/>
          </a:xfrm>
          <a:prstGeom prst="horizontalScrol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7" name="図 96"/>
          <p:cNvPicPr>
            <a:picLocks noChangeAspect="1"/>
          </p:cNvPicPr>
          <p:nvPr/>
        </p:nvPicPr>
        <p:blipFill>
          <a:blip r:embed="rId4"/>
          <a:stretch>
            <a:fillRect/>
          </a:stretch>
        </p:blipFill>
        <p:spPr>
          <a:xfrm>
            <a:off x="9416492" y="583254"/>
            <a:ext cx="4071349" cy="3747052"/>
          </a:xfrm>
          <a:prstGeom prst="rect">
            <a:avLst/>
          </a:prstGeom>
        </p:spPr>
      </p:pic>
      <p:pic>
        <p:nvPicPr>
          <p:cNvPr id="102" name="図 101"/>
          <p:cNvPicPr>
            <a:picLocks noChangeAspect="1"/>
          </p:cNvPicPr>
          <p:nvPr/>
        </p:nvPicPr>
        <p:blipFill>
          <a:blip r:embed="rId5"/>
          <a:stretch>
            <a:fillRect/>
          </a:stretch>
        </p:blipFill>
        <p:spPr>
          <a:xfrm>
            <a:off x="136069" y="5995330"/>
            <a:ext cx="3610431" cy="3569748"/>
          </a:xfrm>
          <a:prstGeom prst="rect">
            <a:avLst/>
          </a:prstGeom>
          <a:noFill/>
        </p:spPr>
      </p:pic>
      <p:pic>
        <p:nvPicPr>
          <p:cNvPr id="95" name="図 94"/>
          <p:cNvPicPr>
            <a:picLocks noChangeAspect="1"/>
          </p:cNvPicPr>
          <p:nvPr/>
        </p:nvPicPr>
        <p:blipFill>
          <a:blip r:embed="rId6"/>
          <a:stretch>
            <a:fillRect/>
          </a:stretch>
        </p:blipFill>
        <p:spPr>
          <a:xfrm>
            <a:off x="8603" y="998302"/>
            <a:ext cx="4851705" cy="3945662"/>
          </a:xfrm>
          <a:prstGeom prst="rect">
            <a:avLst/>
          </a:prstGeom>
        </p:spPr>
      </p:pic>
      <p:sp>
        <p:nvSpPr>
          <p:cNvPr id="20" name="対角する 2 つの角を切り取った四角形 130"/>
          <p:cNvSpPr/>
          <p:nvPr/>
        </p:nvSpPr>
        <p:spPr>
          <a:xfrm>
            <a:off x="186" y="648151"/>
            <a:ext cx="3536422"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2" name="グループ化 1"/>
          <p:cNvGrpSpPr/>
          <p:nvPr/>
        </p:nvGrpSpPr>
        <p:grpSpPr>
          <a:xfrm>
            <a:off x="0" y="-54959"/>
            <a:ext cx="13522325" cy="660142"/>
            <a:chOff x="0" y="-52649"/>
            <a:chExt cx="13522325" cy="660142"/>
          </a:xfrm>
        </p:grpSpPr>
        <p:sp>
          <p:nvSpPr>
            <p:cNvPr id="3" name="正方形/長方形 2"/>
            <p:cNvSpPr/>
            <p:nvPr/>
          </p:nvSpPr>
          <p:spPr>
            <a:xfrm>
              <a:off x="0" y="0"/>
              <a:ext cx="13522325" cy="584200"/>
            </a:xfrm>
            <a:prstGeom prst="rect">
              <a:avLst/>
            </a:prstGeom>
            <a:gradFill flip="none" rotWithShape="1">
              <a:gsLst>
                <a:gs pos="72230">
                  <a:schemeClr val="bg1"/>
                </a:gs>
                <a:gs pos="0">
                  <a:schemeClr val="accent1">
                    <a:lumMod val="40000"/>
                    <a:lumOff val="60000"/>
                  </a:schemeClr>
                </a:gs>
                <a:gs pos="23000">
                  <a:schemeClr val="accent1">
                    <a:tint val="44500"/>
                    <a:satMod val="160000"/>
                  </a:schemeClr>
                </a:gs>
                <a:gs pos="96667">
                  <a:schemeClr val="bg1"/>
                </a:gs>
                <a:gs pos="44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r>
                <a:rPr lang="ja-JP" altLang="en-US" sz="2800" dirty="0">
                  <a:solidFill>
                    <a:schemeClr val="tx1"/>
                  </a:solidFill>
                </a:rPr>
                <a:t>５．振る舞い</a:t>
              </a:r>
              <a:endParaRPr kumimoji="1" lang="ja-JP" altLang="en-US" sz="2800" dirty="0">
                <a:solidFill>
                  <a:schemeClr val="tx1"/>
                </a:solidFill>
              </a:endParaRPr>
            </a:p>
          </p:txBody>
        </p:sp>
        <p:grpSp>
          <p:nvGrpSpPr>
            <p:cNvPr id="4" name="グループ化 3"/>
            <p:cNvGrpSpPr/>
            <p:nvPr/>
          </p:nvGrpSpPr>
          <p:grpSpPr>
            <a:xfrm>
              <a:off x="4752464" y="-52649"/>
              <a:ext cx="3378512" cy="660142"/>
              <a:chOff x="6275459" y="-35812"/>
              <a:chExt cx="3378512" cy="660142"/>
            </a:xfrm>
          </p:grpSpPr>
          <p:sp>
            <p:nvSpPr>
              <p:cNvPr id="16" name="テキスト ボックス 101"/>
              <p:cNvSpPr txBox="1"/>
              <p:nvPr/>
            </p:nvSpPr>
            <p:spPr>
              <a:xfrm>
                <a:off x="7316661" y="-3229"/>
                <a:ext cx="512961" cy="615553"/>
              </a:xfrm>
              <a:prstGeom prst="rect">
                <a:avLst/>
              </a:prstGeom>
              <a:noFill/>
            </p:spPr>
            <p:txBody>
              <a:bodyPr wrap="none" lIns="0" tIns="0" rIns="0" bIns="0" rtlCol="0">
                <a:spAutoFit/>
              </a:bodyPr>
              <a:lstStyle>
                <a:defPPr>
                  <a:defRPr lang="ja-JP"/>
                </a:defPPr>
                <a:lvl1pPr marL="0" algn="l" defTabSz="1321308" rtl="0" eaLnBrk="1" latinLnBrk="0" hangingPunct="1">
                  <a:defRPr kumimoji="1" sz="2601" kern="1200">
                    <a:solidFill>
                      <a:schemeClr val="tx1"/>
                    </a:solidFill>
                    <a:latin typeface="+mn-lt"/>
                    <a:ea typeface="+mn-ea"/>
                    <a:cs typeface="+mn-cs"/>
                  </a:defRPr>
                </a:lvl1pPr>
                <a:lvl2pPr marL="660654" algn="l" defTabSz="1321308" rtl="0" eaLnBrk="1" latinLnBrk="0" hangingPunct="1">
                  <a:defRPr kumimoji="1" sz="2601" kern="1200">
                    <a:solidFill>
                      <a:schemeClr val="tx1"/>
                    </a:solidFill>
                    <a:latin typeface="+mn-lt"/>
                    <a:ea typeface="+mn-ea"/>
                    <a:cs typeface="+mn-cs"/>
                  </a:defRPr>
                </a:lvl2pPr>
                <a:lvl3pPr marL="1321308" algn="l" defTabSz="1321308" rtl="0" eaLnBrk="1" latinLnBrk="0" hangingPunct="1">
                  <a:defRPr kumimoji="1" sz="2601" kern="1200">
                    <a:solidFill>
                      <a:schemeClr val="tx1"/>
                    </a:solidFill>
                    <a:latin typeface="+mn-lt"/>
                    <a:ea typeface="+mn-ea"/>
                    <a:cs typeface="+mn-cs"/>
                  </a:defRPr>
                </a:lvl3pPr>
                <a:lvl4pPr marL="1981962" algn="l" defTabSz="1321308" rtl="0" eaLnBrk="1" latinLnBrk="0" hangingPunct="1">
                  <a:defRPr kumimoji="1" sz="2601" kern="1200">
                    <a:solidFill>
                      <a:schemeClr val="tx1"/>
                    </a:solidFill>
                    <a:latin typeface="+mn-lt"/>
                    <a:ea typeface="+mn-ea"/>
                    <a:cs typeface="+mn-cs"/>
                  </a:defRPr>
                </a:lvl4pPr>
                <a:lvl5pPr marL="2642616" algn="l" defTabSz="1321308" rtl="0" eaLnBrk="1" latinLnBrk="0" hangingPunct="1">
                  <a:defRPr kumimoji="1" sz="2601" kern="1200">
                    <a:solidFill>
                      <a:schemeClr val="tx1"/>
                    </a:solidFill>
                    <a:latin typeface="+mn-lt"/>
                    <a:ea typeface="+mn-ea"/>
                    <a:cs typeface="+mn-cs"/>
                  </a:defRPr>
                </a:lvl5pPr>
                <a:lvl6pPr marL="3303270" algn="l" defTabSz="1321308" rtl="0" eaLnBrk="1" latinLnBrk="0" hangingPunct="1">
                  <a:defRPr kumimoji="1" sz="2601" kern="1200">
                    <a:solidFill>
                      <a:schemeClr val="tx1"/>
                    </a:solidFill>
                    <a:latin typeface="+mn-lt"/>
                    <a:ea typeface="+mn-ea"/>
                    <a:cs typeface="+mn-cs"/>
                  </a:defRPr>
                </a:lvl6pPr>
                <a:lvl7pPr marL="3963924" algn="l" defTabSz="1321308" rtl="0" eaLnBrk="1" latinLnBrk="0" hangingPunct="1">
                  <a:defRPr kumimoji="1" sz="2601" kern="1200">
                    <a:solidFill>
                      <a:schemeClr val="tx1"/>
                    </a:solidFill>
                    <a:latin typeface="+mn-lt"/>
                    <a:ea typeface="+mn-ea"/>
                    <a:cs typeface="+mn-cs"/>
                  </a:defRPr>
                </a:lvl7pPr>
                <a:lvl8pPr marL="4624578" algn="l" defTabSz="1321308" rtl="0" eaLnBrk="1" latinLnBrk="0" hangingPunct="1">
                  <a:defRPr kumimoji="1" sz="2601" kern="1200">
                    <a:solidFill>
                      <a:schemeClr val="tx1"/>
                    </a:solidFill>
                    <a:latin typeface="+mn-lt"/>
                    <a:ea typeface="+mn-ea"/>
                    <a:cs typeface="+mn-cs"/>
                  </a:defRPr>
                </a:lvl8pPr>
                <a:lvl9pPr marL="5285232" algn="l" defTabSz="1321308" rtl="0" eaLnBrk="1" latinLnBrk="0" hangingPunct="1">
                  <a:defRPr kumimoji="1" sz="2601" kern="1200">
                    <a:solidFill>
                      <a:schemeClr val="tx1"/>
                    </a:solidFill>
                    <a:latin typeface="+mn-lt"/>
                    <a:ea typeface="+mn-ea"/>
                    <a:cs typeface="+mn-cs"/>
                  </a:defRPr>
                </a:lvl9pPr>
              </a:lstStyle>
              <a:p>
                <a:r>
                  <a:rPr lang="ja-JP" altLang="en-US" sz="4000" i="1" dirty="0">
                    <a:ln>
                      <a:solidFill>
                        <a:schemeClr val="bg1"/>
                      </a:solidFill>
                    </a:ln>
                    <a:solidFill>
                      <a:schemeClr val="tx1">
                        <a:lumMod val="75000"/>
                        <a:lumOff val="25000"/>
                      </a:schemeClr>
                    </a:solidFill>
                    <a:ea typeface="+mj-ea"/>
                  </a:rPr>
                  <a:t>＆</a:t>
                </a:r>
              </a:p>
            </p:txBody>
          </p:sp>
          <p:sp>
            <p:nvSpPr>
              <p:cNvPr id="17" name="テキスト ボックス 93"/>
              <p:cNvSpPr txBox="1"/>
              <p:nvPr/>
            </p:nvSpPr>
            <p:spPr>
              <a:xfrm>
                <a:off x="7685162" y="101110"/>
                <a:ext cx="1968809" cy="523220"/>
              </a:xfrm>
              <a:prstGeom prst="rect">
                <a:avLst/>
              </a:prstGeom>
              <a:noFill/>
            </p:spPr>
            <p:txBody>
              <a:bodyPr wrap="none" rtlCol="0">
                <a:spAutoFit/>
              </a:bodyPr>
              <a:lstStyle>
                <a:defPPr>
                  <a:defRPr lang="ja-JP"/>
                </a:defPPr>
                <a:lvl1pPr marL="0" algn="l" defTabSz="1321308" rtl="0" eaLnBrk="1" latinLnBrk="0" hangingPunct="1">
                  <a:defRPr kumimoji="1" sz="2601" kern="1200">
                    <a:solidFill>
                      <a:schemeClr val="tx1"/>
                    </a:solidFill>
                    <a:latin typeface="+mn-lt"/>
                    <a:ea typeface="+mn-ea"/>
                    <a:cs typeface="+mn-cs"/>
                  </a:defRPr>
                </a:lvl1pPr>
                <a:lvl2pPr marL="660654" algn="l" defTabSz="1321308" rtl="0" eaLnBrk="1" latinLnBrk="0" hangingPunct="1">
                  <a:defRPr kumimoji="1" sz="2601" kern="1200">
                    <a:solidFill>
                      <a:schemeClr val="tx1"/>
                    </a:solidFill>
                    <a:latin typeface="+mn-lt"/>
                    <a:ea typeface="+mn-ea"/>
                    <a:cs typeface="+mn-cs"/>
                  </a:defRPr>
                </a:lvl2pPr>
                <a:lvl3pPr marL="1321308" algn="l" defTabSz="1321308" rtl="0" eaLnBrk="1" latinLnBrk="0" hangingPunct="1">
                  <a:defRPr kumimoji="1" sz="2601" kern="1200">
                    <a:solidFill>
                      <a:schemeClr val="tx1"/>
                    </a:solidFill>
                    <a:latin typeface="+mn-lt"/>
                    <a:ea typeface="+mn-ea"/>
                    <a:cs typeface="+mn-cs"/>
                  </a:defRPr>
                </a:lvl3pPr>
                <a:lvl4pPr marL="1981962" algn="l" defTabSz="1321308" rtl="0" eaLnBrk="1" latinLnBrk="0" hangingPunct="1">
                  <a:defRPr kumimoji="1" sz="2601" kern="1200">
                    <a:solidFill>
                      <a:schemeClr val="tx1"/>
                    </a:solidFill>
                    <a:latin typeface="+mn-lt"/>
                    <a:ea typeface="+mn-ea"/>
                    <a:cs typeface="+mn-cs"/>
                  </a:defRPr>
                </a:lvl4pPr>
                <a:lvl5pPr marL="2642616" algn="l" defTabSz="1321308" rtl="0" eaLnBrk="1" latinLnBrk="0" hangingPunct="1">
                  <a:defRPr kumimoji="1" sz="2601" kern="1200">
                    <a:solidFill>
                      <a:schemeClr val="tx1"/>
                    </a:solidFill>
                    <a:latin typeface="+mn-lt"/>
                    <a:ea typeface="+mn-ea"/>
                    <a:cs typeface="+mn-cs"/>
                  </a:defRPr>
                </a:lvl5pPr>
                <a:lvl6pPr marL="3303270" algn="l" defTabSz="1321308" rtl="0" eaLnBrk="1" latinLnBrk="0" hangingPunct="1">
                  <a:defRPr kumimoji="1" sz="2601" kern="1200">
                    <a:solidFill>
                      <a:schemeClr val="tx1"/>
                    </a:solidFill>
                    <a:latin typeface="+mn-lt"/>
                    <a:ea typeface="+mn-ea"/>
                    <a:cs typeface="+mn-cs"/>
                  </a:defRPr>
                </a:lvl6pPr>
                <a:lvl7pPr marL="3963924" algn="l" defTabSz="1321308" rtl="0" eaLnBrk="1" latinLnBrk="0" hangingPunct="1">
                  <a:defRPr kumimoji="1" sz="2601" kern="1200">
                    <a:solidFill>
                      <a:schemeClr val="tx1"/>
                    </a:solidFill>
                    <a:latin typeface="+mn-lt"/>
                    <a:ea typeface="+mn-ea"/>
                    <a:cs typeface="+mn-cs"/>
                  </a:defRPr>
                </a:lvl7pPr>
                <a:lvl8pPr marL="4624578" algn="l" defTabSz="1321308" rtl="0" eaLnBrk="1" latinLnBrk="0" hangingPunct="1">
                  <a:defRPr kumimoji="1" sz="2601" kern="1200">
                    <a:solidFill>
                      <a:schemeClr val="tx1"/>
                    </a:solidFill>
                    <a:latin typeface="+mn-lt"/>
                    <a:ea typeface="+mn-ea"/>
                    <a:cs typeface="+mn-cs"/>
                  </a:defRPr>
                </a:lvl8pPr>
                <a:lvl9pPr marL="5285232" algn="l" defTabSz="1321308" rtl="0" eaLnBrk="1" latinLnBrk="0" hangingPunct="1">
                  <a:defRPr kumimoji="1" sz="2601" kern="1200">
                    <a:solidFill>
                      <a:schemeClr val="tx1"/>
                    </a:solidFill>
                    <a:latin typeface="+mn-lt"/>
                    <a:ea typeface="+mn-ea"/>
                    <a:cs typeface="+mn-cs"/>
                  </a:defRPr>
                </a:lvl9pPr>
              </a:lstStyle>
              <a:p>
                <a:r>
                  <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科学の妖精</a:t>
                </a:r>
              </a:p>
            </p:txBody>
          </p:sp>
          <p:sp>
            <p:nvSpPr>
              <p:cNvPr id="18" name="テキスト ボックス 95"/>
              <p:cNvSpPr txBox="1"/>
              <p:nvPr/>
            </p:nvSpPr>
            <p:spPr>
              <a:xfrm>
                <a:off x="6275459" y="-35812"/>
                <a:ext cx="1337226" cy="523220"/>
              </a:xfrm>
              <a:prstGeom prst="rect">
                <a:avLst/>
              </a:prstGeom>
              <a:noFill/>
            </p:spPr>
            <p:txBody>
              <a:bodyPr wrap="none" rtlCol="0">
                <a:spAutoFit/>
              </a:bodyPr>
              <a:lstStyle>
                <a:defPPr>
                  <a:defRPr lang="ja-JP"/>
                </a:defPPr>
                <a:lvl1pPr marL="0" algn="l" defTabSz="1321308" rtl="0" eaLnBrk="1" latinLnBrk="0" hangingPunct="1">
                  <a:defRPr kumimoji="1" sz="2601" kern="1200">
                    <a:solidFill>
                      <a:schemeClr val="tx1"/>
                    </a:solidFill>
                    <a:latin typeface="+mn-lt"/>
                    <a:ea typeface="+mn-ea"/>
                    <a:cs typeface="+mn-cs"/>
                  </a:defRPr>
                </a:lvl1pPr>
                <a:lvl2pPr marL="660654" algn="l" defTabSz="1321308" rtl="0" eaLnBrk="1" latinLnBrk="0" hangingPunct="1">
                  <a:defRPr kumimoji="1" sz="2601" kern="1200">
                    <a:solidFill>
                      <a:schemeClr val="tx1"/>
                    </a:solidFill>
                    <a:latin typeface="+mn-lt"/>
                    <a:ea typeface="+mn-ea"/>
                    <a:cs typeface="+mn-cs"/>
                  </a:defRPr>
                </a:lvl2pPr>
                <a:lvl3pPr marL="1321308" algn="l" defTabSz="1321308" rtl="0" eaLnBrk="1" latinLnBrk="0" hangingPunct="1">
                  <a:defRPr kumimoji="1" sz="2601" kern="1200">
                    <a:solidFill>
                      <a:schemeClr val="tx1"/>
                    </a:solidFill>
                    <a:latin typeface="+mn-lt"/>
                    <a:ea typeface="+mn-ea"/>
                    <a:cs typeface="+mn-cs"/>
                  </a:defRPr>
                </a:lvl3pPr>
                <a:lvl4pPr marL="1981962" algn="l" defTabSz="1321308" rtl="0" eaLnBrk="1" latinLnBrk="0" hangingPunct="1">
                  <a:defRPr kumimoji="1" sz="2601" kern="1200">
                    <a:solidFill>
                      <a:schemeClr val="tx1"/>
                    </a:solidFill>
                    <a:latin typeface="+mn-lt"/>
                    <a:ea typeface="+mn-ea"/>
                    <a:cs typeface="+mn-cs"/>
                  </a:defRPr>
                </a:lvl4pPr>
                <a:lvl5pPr marL="2642616" algn="l" defTabSz="1321308" rtl="0" eaLnBrk="1" latinLnBrk="0" hangingPunct="1">
                  <a:defRPr kumimoji="1" sz="2601" kern="1200">
                    <a:solidFill>
                      <a:schemeClr val="tx1"/>
                    </a:solidFill>
                    <a:latin typeface="+mn-lt"/>
                    <a:ea typeface="+mn-ea"/>
                    <a:cs typeface="+mn-cs"/>
                  </a:defRPr>
                </a:lvl5pPr>
                <a:lvl6pPr marL="3303270" algn="l" defTabSz="1321308" rtl="0" eaLnBrk="1" latinLnBrk="0" hangingPunct="1">
                  <a:defRPr kumimoji="1" sz="2601" kern="1200">
                    <a:solidFill>
                      <a:schemeClr val="tx1"/>
                    </a:solidFill>
                    <a:latin typeface="+mn-lt"/>
                    <a:ea typeface="+mn-ea"/>
                    <a:cs typeface="+mn-cs"/>
                  </a:defRPr>
                </a:lvl6pPr>
                <a:lvl7pPr marL="3963924" algn="l" defTabSz="1321308" rtl="0" eaLnBrk="1" latinLnBrk="0" hangingPunct="1">
                  <a:defRPr kumimoji="1" sz="2601" kern="1200">
                    <a:solidFill>
                      <a:schemeClr val="tx1"/>
                    </a:solidFill>
                    <a:latin typeface="+mn-lt"/>
                    <a:ea typeface="+mn-ea"/>
                    <a:cs typeface="+mn-cs"/>
                  </a:defRPr>
                </a:lvl7pPr>
                <a:lvl8pPr marL="4624578" algn="l" defTabSz="1321308" rtl="0" eaLnBrk="1" latinLnBrk="0" hangingPunct="1">
                  <a:defRPr kumimoji="1" sz="2601" kern="1200">
                    <a:solidFill>
                      <a:schemeClr val="tx1"/>
                    </a:solidFill>
                    <a:latin typeface="+mn-lt"/>
                    <a:ea typeface="+mn-ea"/>
                    <a:cs typeface="+mn-cs"/>
                  </a:defRPr>
                </a:lvl8pPr>
                <a:lvl9pPr marL="5285232" algn="l" defTabSz="1321308" rtl="0" eaLnBrk="1" latinLnBrk="0" hangingPunct="1">
                  <a:defRPr kumimoji="1" sz="2601" kern="1200">
                    <a:solidFill>
                      <a:schemeClr val="tx1"/>
                    </a:solidFill>
                    <a:latin typeface="+mn-lt"/>
                    <a:ea typeface="+mn-ea"/>
                    <a:cs typeface="+mn-cs"/>
                  </a:defRPr>
                </a:lvl9pPr>
              </a:lstStyle>
              <a:p>
                <a:r>
                  <a:rPr lang="en-US" altLang="ja-JP"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MONO</a:t>
                </a:r>
                <a:endPar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endParaRPr>
              </a:p>
            </p:txBody>
          </p:sp>
        </p:grpSp>
        <p:pic>
          <p:nvPicPr>
            <p:cNvPr id="5" name="図 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97412" y="114839"/>
              <a:ext cx="2495737" cy="4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グループ化 5"/>
            <p:cNvGrpSpPr/>
            <p:nvPr/>
          </p:nvGrpSpPr>
          <p:grpSpPr>
            <a:xfrm>
              <a:off x="2121000" y="94617"/>
              <a:ext cx="705388" cy="425556"/>
              <a:chOff x="12116383" y="65970"/>
              <a:chExt cx="954036" cy="575564"/>
            </a:xfrm>
          </p:grpSpPr>
          <p:grpSp>
            <p:nvGrpSpPr>
              <p:cNvPr id="8" name="グループ化 7"/>
              <p:cNvGrpSpPr/>
              <p:nvPr/>
            </p:nvGrpSpPr>
            <p:grpSpPr>
              <a:xfrm>
                <a:off x="12490787" y="65970"/>
                <a:ext cx="579632" cy="575564"/>
                <a:chOff x="3410739" y="446370"/>
                <a:chExt cx="607510" cy="603246"/>
              </a:xfrm>
            </p:grpSpPr>
            <p:sp>
              <p:nvSpPr>
                <p:cNvPr id="13" name="円/楕円 12"/>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pPr algn="ctr"/>
                  <a:endParaRPr lang="ja-JP" altLang="en-US" sz="1890"/>
                </a:p>
              </p:txBody>
            </p:sp>
            <p:sp>
              <p:nvSpPr>
                <p:cNvPr id="14" name="円/楕円 13"/>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pPr algn="ctr"/>
                  <a:endParaRPr lang="ja-JP" altLang="en-US" sz="1890"/>
                </a:p>
              </p:txBody>
            </p:sp>
            <p:sp>
              <p:nvSpPr>
                <p:cNvPr id="15" name="円/楕円 14"/>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pPr algn="ctr"/>
                  <a:endParaRPr lang="ja-JP" altLang="en-US" sz="1890"/>
                </a:p>
              </p:txBody>
            </p:sp>
          </p:grpSp>
          <p:grpSp>
            <p:nvGrpSpPr>
              <p:cNvPr id="9" name="グループ化 8"/>
              <p:cNvGrpSpPr/>
              <p:nvPr/>
            </p:nvGrpSpPr>
            <p:grpSpPr>
              <a:xfrm rot="19367070">
                <a:off x="12116383" y="156414"/>
                <a:ext cx="345667" cy="343241"/>
                <a:chOff x="3410734" y="446367"/>
                <a:chExt cx="607510" cy="603246"/>
              </a:xfrm>
            </p:grpSpPr>
            <p:sp>
              <p:nvSpPr>
                <p:cNvPr id="10" name="円/楕円 9"/>
                <p:cNvSpPr/>
                <p:nvPr/>
              </p:nvSpPr>
              <p:spPr>
                <a:xfrm>
                  <a:off x="3410734" y="446367"/>
                  <a:ext cx="607510" cy="603246"/>
                </a:xfrm>
                <a:prstGeom prst="ellipse">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pPr algn="ctr"/>
                  <a:endParaRPr lang="ja-JP" altLang="en-US" sz="1890"/>
                </a:p>
              </p:txBody>
            </p:sp>
            <p:sp>
              <p:nvSpPr>
                <p:cNvPr id="11" name="円/楕円 10"/>
                <p:cNvSpPr/>
                <p:nvPr/>
              </p:nvSpPr>
              <p:spPr>
                <a:xfrm>
                  <a:off x="3553381" y="583266"/>
                  <a:ext cx="329453" cy="32945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pPr algn="ctr"/>
                  <a:endParaRPr lang="ja-JP" altLang="en-US" sz="1890"/>
                </a:p>
              </p:txBody>
            </p:sp>
            <p:sp>
              <p:nvSpPr>
                <p:cNvPr id="12" name="円/楕円 11"/>
                <p:cNvSpPr/>
                <p:nvPr/>
              </p:nvSpPr>
              <p:spPr>
                <a:xfrm>
                  <a:off x="3452530" y="482415"/>
                  <a:ext cx="531157" cy="53115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321308" rtl="0" eaLnBrk="1" latinLnBrk="0" hangingPunct="1">
                    <a:defRPr kumimoji="1" sz="2601" kern="1200">
                      <a:solidFill>
                        <a:schemeClr val="lt1"/>
                      </a:solidFill>
                      <a:latin typeface="+mn-lt"/>
                      <a:ea typeface="+mn-ea"/>
                      <a:cs typeface="+mn-cs"/>
                    </a:defRPr>
                  </a:lvl1pPr>
                  <a:lvl2pPr marL="660654" algn="l" defTabSz="1321308" rtl="0" eaLnBrk="1" latinLnBrk="0" hangingPunct="1">
                    <a:defRPr kumimoji="1" sz="2601" kern="1200">
                      <a:solidFill>
                        <a:schemeClr val="lt1"/>
                      </a:solidFill>
                      <a:latin typeface="+mn-lt"/>
                      <a:ea typeface="+mn-ea"/>
                      <a:cs typeface="+mn-cs"/>
                    </a:defRPr>
                  </a:lvl2pPr>
                  <a:lvl3pPr marL="1321308" algn="l" defTabSz="1321308" rtl="0" eaLnBrk="1" latinLnBrk="0" hangingPunct="1">
                    <a:defRPr kumimoji="1" sz="2601" kern="1200">
                      <a:solidFill>
                        <a:schemeClr val="lt1"/>
                      </a:solidFill>
                      <a:latin typeface="+mn-lt"/>
                      <a:ea typeface="+mn-ea"/>
                      <a:cs typeface="+mn-cs"/>
                    </a:defRPr>
                  </a:lvl3pPr>
                  <a:lvl4pPr marL="1981962" algn="l" defTabSz="1321308" rtl="0" eaLnBrk="1" latinLnBrk="0" hangingPunct="1">
                    <a:defRPr kumimoji="1" sz="2601" kern="1200">
                      <a:solidFill>
                        <a:schemeClr val="lt1"/>
                      </a:solidFill>
                      <a:latin typeface="+mn-lt"/>
                      <a:ea typeface="+mn-ea"/>
                      <a:cs typeface="+mn-cs"/>
                    </a:defRPr>
                  </a:lvl4pPr>
                  <a:lvl5pPr marL="2642616" algn="l" defTabSz="1321308" rtl="0" eaLnBrk="1" latinLnBrk="0" hangingPunct="1">
                    <a:defRPr kumimoji="1" sz="2601" kern="1200">
                      <a:solidFill>
                        <a:schemeClr val="lt1"/>
                      </a:solidFill>
                      <a:latin typeface="+mn-lt"/>
                      <a:ea typeface="+mn-ea"/>
                      <a:cs typeface="+mn-cs"/>
                    </a:defRPr>
                  </a:lvl5pPr>
                  <a:lvl6pPr marL="3303270" algn="l" defTabSz="1321308" rtl="0" eaLnBrk="1" latinLnBrk="0" hangingPunct="1">
                    <a:defRPr kumimoji="1" sz="2601" kern="1200">
                      <a:solidFill>
                        <a:schemeClr val="lt1"/>
                      </a:solidFill>
                      <a:latin typeface="+mn-lt"/>
                      <a:ea typeface="+mn-ea"/>
                      <a:cs typeface="+mn-cs"/>
                    </a:defRPr>
                  </a:lvl6pPr>
                  <a:lvl7pPr marL="3963924" algn="l" defTabSz="1321308" rtl="0" eaLnBrk="1" latinLnBrk="0" hangingPunct="1">
                    <a:defRPr kumimoji="1" sz="2601" kern="1200">
                      <a:solidFill>
                        <a:schemeClr val="lt1"/>
                      </a:solidFill>
                      <a:latin typeface="+mn-lt"/>
                      <a:ea typeface="+mn-ea"/>
                      <a:cs typeface="+mn-cs"/>
                    </a:defRPr>
                  </a:lvl7pPr>
                  <a:lvl8pPr marL="4624578" algn="l" defTabSz="1321308" rtl="0" eaLnBrk="1" latinLnBrk="0" hangingPunct="1">
                    <a:defRPr kumimoji="1" sz="2601" kern="1200">
                      <a:solidFill>
                        <a:schemeClr val="lt1"/>
                      </a:solidFill>
                      <a:latin typeface="+mn-lt"/>
                      <a:ea typeface="+mn-ea"/>
                      <a:cs typeface="+mn-cs"/>
                    </a:defRPr>
                  </a:lvl8pPr>
                  <a:lvl9pPr marL="5285232" algn="l" defTabSz="1321308" rtl="0" eaLnBrk="1" latinLnBrk="0" hangingPunct="1">
                    <a:defRPr kumimoji="1" sz="2601" kern="1200">
                      <a:solidFill>
                        <a:schemeClr val="lt1"/>
                      </a:solidFill>
                      <a:latin typeface="+mn-lt"/>
                      <a:ea typeface="+mn-ea"/>
                      <a:cs typeface="+mn-cs"/>
                    </a:defRPr>
                  </a:lvl9pPr>
                </a:lstStyle>
                <a:p>
                  <a:pPr algn="ctr"/>
                  <a:endParaRPr lang="ja-JP" altLang="en-US" sz="1890"/>
                </a:p>
              </p:txBody>
            </p:sp>
          </p:grpSp>
        </p:grpSp>
      </p:grpSp>
      <p:sp>
        <p:nvSpPr>
          <p:cNvPr id="21" name="テキスト ボックス 20"/>
          <p:cNvSpPr txBox="1"/>
          <p:nvPr/>
        </p:nvSpPr>
        <p:spPr>
          <a:xfrm>
            <a:off x="366189" y="635792"/>
            <a:ext cx="2930610" cy="400110"/>
          </a:xfrm>
          <a:prstGeom prst="rect">
            <a:avLst/>
          </a:prstGeom>
          <a:noFill/>
          <a:ln>
            <a:noFill/>
          </a:ln>
        </p:spPr>
        <p:txBody>
          <a:bodyPr wrap="none" rtlCol="0">
            <a:spAutoFit/>
          </a:bodyPr>
          <a:lstStyle/>
          <a:p>
            <a:r>
              <a:rPr lang="ja-JP" altLang="en-US" sz="2000" dirty="0">
                <a:solidFill>
                  <a:schemeClr val="bg2">
                    <a:lumMod val="25000"/>
                  </a:schemeClr>
                </a:solidFill>
              </a:rPr>
              <a:t>基本的な走行の振る舞い</a:t>
            </a:r>
            <a:endParaRPr lang="en-US" altLang="ja-JP" sz="2000" dirty="0">
              <a:solidFill>
                <a:schemeClr val="bg2">
                  <a:lumMod val="25000"/>
                </a:schemeClr>
              </a:solidFill>
            </a:endParaRPr>
          </a:p>
        </p:txBody>
      </p:sp>
      <p:grpSp>
        <p:nvGrpSpPr>
          <p:cNvPr id="29" name="グループ化 28"/>
          <p:cNvGrpSpPr/>
          <p:nvPr/>
        </p:nvGrpSpPr>
        <p:grpSpPr>
          <a:xfrm>
            <a:off x="4844985" y="583502"/>
            <a:ext cx="4375851" cy="400110"/>
            <a:chOff x="6438" y="6591127"/>
            <a:chExt cx="4375851" cy="400110"/>
          </a:xfrm>
        </p:grpSpPr>
        <p:sp>
          <p:nvSpPr>
            <p:cNvPr id="136" name="対角する 2 つの角を切り取った四角形 146"/>
            <p:cNvSpPr/>
            <p:nvPr/>
          </p:nvSpPr>
          <p:spPr>
            <a:xfrm>
              <a:off x="6438" y="6606386"/>
              <a:ext cx="4375851"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sp>
          <p:nvSpPr>
            <p:cNvPr id="135" name="テキスト ボックス 134"/>
            <p:cNvSpPr txBox="1"/>
            <p:nvPr/>
          </p:nvSpPr>
          <p:spPr>
            <a:xfrm>
              <a:off x="174761" y="6591127"/>
              <a:ext cx="4112724" cy="400110"/>
            </a:xfrm>
            <a:prstGeom prst="rect">
              <a:avLst/>
            </a:prstGeom>
            <a:noFill/>
            <a:ln>
              <a:noFill/>
            </a:ln>
          </p:spPr>
          <p:txBody>
            <a:bodyPr wrap="square" rtlCol="0">
              <a:spAutoFit/>
            </a:bodyPr>
            <a:lstStyle/>
            <a:p>
              <a:r>
                <a:rPr lang="ja-JP" altLang="en-US" sz="2000" dirty="0">
                  <a:solidFill>
                    <a:schemeClr val="bg2">
                      <a:lumMod val="25000"/>
                    </a:schemeClr>
                  </a:solidFill>
                </a:rPr>
                <a:t>動的走路選択走行エリアの振る舞い</a:t>
              </a:r>
              <a:endParaRPr lang="en-US" altLang="ja-JP" sz="2000" dirty="0">
                <a:solidFill>
                  <a:schemeClr val="bg2">
                    <a:lumMod val="25000"/>
                  </a:schemeClr>
                </a:solidFill>
              </a:endParaRPr>
            </a:p>
          </p:txBody>
        </p:sp>
      </p:grpSp>
      <p:sp>
        <p:nvSpPr>
          <p:cNvPr id="23" name="テキスト ボックス 22"/>
          <p:cNvSpPr txBox="1"/>
          <p:nvPr/>
        </p:nvSpPr>
        <p:spPr>
          <a:xfrm>
            <a:off x="4783664" y="1214246"/>
            <a:ext cx="3003002" cy="3924151"/>
          </a:xfrm>
          <a:prstGeom prst="rect">
            <a:avLst/>
          </a:prstGeom>
          <a:noFill/>
        </p:spPr>
        <p:txBody>
          <a:bodyPr wrap="square" rtlCol="0">
            <a:spAutoFit/>
          </a:bodyPr>
          <a:lstStyle/>
          <a:p>
            <a:r>
              <a:rPr lang="ja-JP" altLang="en-US" sz="900" dirty="0"/>
              <a:t>ブロック並べエリアで使用する格子走行（</a:t>
            </a:r>
            <a:r>
              <a:rPr lang="en-US" altLang="ja-JP" sz="900" dirty="0"/>
              <a:t>p3</a:t>
            </a:r>
            <a:r>
              <a:rPr lang="ja-JP" altLang="en-US" sz="900" dirty="0"/>
              <a:t>参照）などは、条件によって行き方（走路）を変えなければなりません。この実現は、条件にあった走路を選択し、その走路に設定された区画を走行することで可能となります。</a:t>
            </a:r>
            <a:endParaRPr lang="en-US" altLang="ja-JP" sz="900" dirty="0"/>
          </a:p>
          <a:p>
            <a:endParaRPr lang="en-US" altLang="ja-JP" sz="800" dirty="0"/>
          </a:p>
          <a:p>
            <a:r>
              <a:rPr lang="ja-JP" altLang="en-US" sz="900" dirty="0"/>
              <a:t>・走路探索走行区画・・・走路を選択するための</a:t>
            </a:r>
            <a:endParaRPr lang="en-US" altLang="ja-JP" sz="900" dirty="0"/>
          </a:p>
          <a:p>
            <a:r>
              <a:rPr lang="ja-JP" altLang="en-US" sz="900" dirty="0"/>
              <a:t>　　　　　　　　　　　　　　　条件を判断する区画</a:t>
            </a:r>
            <a:endParaRPr lang="en-US" altLang="ja-JP" sz="900" dirty="0"/>
          </a:p>
          <a:p>
            <a:endParaRPr lang="en-US" altLang="ja-JP" sz="100" dirty="0"/>
          </a:p>
          <a:p>
            <a:r>
              <a:rPr lang="ja-JP" altLang="en-US" sz="900" dirty="0"/>
              <a:t>・分岐番号・・・条件により分岐する各走路に</a:t>
            </a:r>
            <a:endParaRPr lang="en-US" altLang="ja-JP" sz="900" dirty="0"/>
          </a:p>
          <a:p>
            <a:r>
              <a:rPr lang="ja-JP" altLang="en-US" sz="900" dirty="0"/>
              <a:t>　　　　　　　　　設定される番号</a:t>
            </a:r>
            <a:endParaRPr lang="en-US" altLang="ja-JP" sz="900" dirty="0"/>
          </a:p>
          <a:p>
            <a:endParaRPr lang="en-US" altLang="ja-JP" sz="300" dirty="0"/>
          </a:p>
          <a:p>
            <a:r>
              <a:rPr lang="ja-JP" altLang="en-US" sz="900" dirty="0"/>
              <a:t>・区画番号・・・走行区画に設定されている番号</a:t>
            </a:r>
            <a:endParaRPr lang="en-US" altLang="ja-JP" sz="900" dirty="0"/>
          </a:p>
          <a:p>
            <a:endParaRPr lang="en-US" altLang="ja-JP" sz="300" dirty="0"/>
          </a:p>
          <a:p>
            <a:r>
              <a:rPr lang="ja-JP" altLang="en-US" sz="900" dirty="0"/>
              <a:t>・走路に設定された区画・・・走行区画に設定されている</a:t>
            </a:r>
            <a:endParaRPr lang="en-US" altLang="ja-JP" sz="900" dirty="0"/>
          </a:p>
          <a:p>
            <a:r>
              <a:rPr lang="ja-JP" altLang="en-US" sz="900" dirty="0"/>
              <a:t>　　　　　　　　　　　　　　　　　 区画番号が、選択した</a:t>
            </a:r>
            <a:endParaRPr lang="en-US" altLang="ja-JP" sz="900" dirty="0"/>
          </a:p>
          <a:p>
            <a:r>
              <a:rPr lang="ja-JP" altLang="en-US" sz="900" dirty="0"/>
              <a:t>　　　　　　　　　　　　　　　　　 分岐番号と同じ番号の区画と、</a:t>
            </a:r>
            <a:endParaRPr lang="en-US" altLang="ja-JP" sz="900" dirty="0"/>
          </a:p>
          <a:p>
            <a:r>
              <a:rPr lang="en-US" altLang="ja-JP" sz="900" dirty="0"/>
              <a:t>                                                    </a:t>
            </a:r>
            <a:r>
              <a:rPr lang="ja-JP" altLang="en-US" sz="900" dirty="0"/>
              <a:t>どの分岐番号を選んでも走行</a:t>
            </a:r>
            <a:endParaRPr lang="en-US" altLang="ja-JP" sz="900" dirty="0"/>
          </a:p>
          <a:p>
            <a:r>
              <a:rPr lang="ja-JP" altLang="en-US" sz="900" dirty="0"/>
              <a:t>　　　　　　　　　　　　　　　　　 される区画番号０の区画</a:t>
            </a:r>
            <a:r>
              <a:rPr lang="ja-JP" altLang="en-US" sz="800" dirty="0"/>
              <a:t>　　</a:t>
            </a:r>
            <a:endParaRPr lang="en-US" altLang="ja-JP" sz="800" dirty="0"/>
          </a:p>
          <a:p>
            <a:endParaRPr lang="en-US" altLang="ja-JP" sz="200" dirty="0"/>
          </a:p>
          <a:p>
            <a:r>
              <a:rPr lang="ja-JP" altLang="en-US" sz="900" dirty="0"/>
              <a:t>例えば、</a:t>
            </a:r>
            <a:endParaRPr lang="en-US" altLang="ja-JP" sz="900" dirty="0"/>
          </a:p>
          <a:p>
            <a:r>
              <a:rPr lang="ja-JP" altLang="en-US" sz="900" dirty="0"/>
              <a:t>右上図１のように走行体がブロック置き場にたどり着いてブロックの色を識別したとき、</a:t>
            </a:r>
            <a:endParaRPr lang="en-US" altLang="ja-JP" sz="900" dirty="0"/>
          </a:p>
          <a:p>
            <a:r>
              <a:rPr lang="ja-JP" altLang="en-US" sz="900" dirty="0"/>
              <a:t>走行体は右・前・左に進めるとします。</a:t>
            </a:r>
            <a:endParaRPr lang="en-US" altLang="ja-JP" sz="900" dirty="0"/>
          </a:p>
          <a:p>
            <a:r>
              <a:rPr lang="ja-JP" altLang="en-US" sz="900" dirty="0"/>
              <a:t>このようなとき、それぞれの走路に分岐番号１，２，３を設定します。（右図２：アクティビティ図参照）</a:t>
            </a:r>
            <a:endParaRPr lang="en-US" altLang="ja-JP" sz="900" dirty="0"/>
          </a:p>
          <a:p>
            <a:r>
              <a:rPr lang="ja-JP" altLang="en-US" sz="900" dirty="0"/>
              <a:t>右上図１では、走行体の識別したブロックは赤なので走路探索走行区画が分岐番号「２」を選択し、その走路に設定された区画を走行し、目的の赤のブロック置き場へたどり着きます。</a:t>
            </a:r>
            <a:endParaRPr lang="en-US" altLang="ja-JP" sz="900" dirty="0"/>
          </a:p>
          <a:p>
            <a:endParaRPr lang="en-US" altLang="ja-JP" sz="800" dirty="0"/>
          </a:p>
          <a:p>
            <a:endParaRPr lang="en-US" altLang="ja-JP" sz="800" dirty="0"/>
          </a:p>
        </p:txBody>
      </p:sp>
      <p:sp>
        <p:nvSpPr>
          <p:cNvPr id="24" name="テキスト ボックス 23"/>
          <p:cNvSpPr txBox="1"/>
          <p:nvPr/>
        </p:nvSpPr>
        <p:spPr>
          <a:xfrm>
            <a:off x="5005567" y="957546"/>
            <a:ext cx="4533613" cy="276999"/>
          </a:xfrm>
          <a:prstGeom prst="rect">
            <a:avLst/>
          </a:prstGeom>
          <a:noFill/>
        </p:spPr>
        <p:txBody>
          <a:bodyPr wrap="none" rtlCol="0">
            <a:spAutoFit/>
          </a:bodyPr>
          <a:lstStyle/>
          <a:p>
            <a:r>
              <a:rPr lang="ja-JP" altLang="en-US" sz="1200" dirty="0"/>
              <a:t>分岐のある走行エリアが、所持する区画を選択的に実行させる方法</a:t>
            </a:r>
            <a:endParaRPr lang="en-US" altLang="ja-JP" sz="1200" dirty="0"/>
          </a:p>
        </p:txBody>
      </p:sp>
      <p:grpSp>
        <p:nvGrpSpPr>
          <p:cNvPr id="103" name="グループ化 102"/>
          <p:cNvGrpSpPr/>
          <p:nvPr/>
        </p:nvGrpSpPr>
        <p:grpSpPr>
          <a:xfrm>
            <a:off x="7885923" y="1197770"/>
            <a:ext cx="1528722" cy="1322199"/>
            <a:chOff x="4984926" y="3759898"/>
            <a:chExt cx="1528722" cy="1322199"/>
          </a:xfrm>
        </p:grpSpPr>
        <p:cxnSp>
          <p:nvCxnSpPr>
            <p:cNvPr id="46" name="直線コネクタ 45"/>
            <p:cNvCxnSpPr>
              <a:stCxn id="53" idx="6"/>
              <a:endCxn id="49" idx="2"/>
            </p:cNvCxnSpPr>
            <p:nvPr/>
          </p:nvCxnSpPr>
          <p:spPr>
            <a:xfrm flipV="1">
              <a:off x="5288449" y="4611949"/>
              <a:ext cx="191399" cy="2365"/>
            </a:xfrm>
            <a:prstGeom prst="line">
              <a:avLst/>
            </a:prstGeom>
            <a:solidFill>
              <a:schemeClr val="accent1"/>
            </a:solidFill>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9" idx="6"/>
              <a:endCxn id="54" idx="2"/>
            </p:cNvCxnSpPr>
            <p:nvPr/>
          </p:nvCxnSpPr>
          <p:spPr>
            <a:xfrm>
              <a:off x="5680872" y="4611949"/>
              <a:ext cx="194463" cy="2367"/>
            </a:xfrm>
            <a:prstGeom prst="line">
              <a:avLst/>
            </a:prstGeom>
            <a:solidFill>
              <a:schemeClr val="accent1"/>
            </a:solidFill>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9" idx="4"/>
              <a:endCxn id="52" idx="0"/>
            </p:cNvCxnSpPr>
            <p:nvPr/>
          </p:nvCxnSpPr>
          <p:spPr>
            <a:xfrm flipH="1">
              <a:off x="5578967" y="4712740"/>
              <a:ext cx="1393" cy="167775"/>
            </a:xfrm>
            <a:prstGeom prst="line">
              <a:avLst/>
            </a:prstGeom>
            <a:solidFill>
              <a:schemeClr val="accent1"/>
            </a:solidFill>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円: 塗りつぶしなし 48"/>
            <p:cNvSpPr/>
            <p:nvPr/>
          </p:nvSpPr>
          <p:spPr>
            <a:xfrm>
              <a:off x="5479848" y="4511158"/>
              <a:ext cx="201024" cy="201582"/>
            </a:xfrm>
            <a:prstGeom prst="donut">
              <a:avLst>
                <a:gd name="adj" fmla="val 8940"/>
              </a:avLst>
            </a:prstGeom>
            <a:solidFill>
              <a:srgbClr val="0070C0"/>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2" name="円: 塗りつぶしなし 51"/>
            <p:cNvSpPr/>
            <p:nvPr/>
          </p:nvSpPr>
          <p:spPr>
            <a:xfrm>
              <a:off x="5478455" y="4880515"/>
              <a:ext cx="201024" cy="201582"/>
            </a:xfrm>
            <a:prstGeom prst="donut">
              <a:avLst>
                <a:gd name="adj" fmla="val 0"/>
              </a:avLst>
            </a:prstGeom>
            <a:solidFill>
              <a:srgbClr val="0070C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3" name="円: 塗りつぶしなし 52"/>
            <p:cNvSpPr/>
            <p:nvPr/>
          </p:nvSpPr>
          <p:spPr>
            <a:xfrm>
              <a:off x="5087425" y="4513523"/>
              <a:ext cx="201024" cy="201582"/>
            </a:xfrm>
            <a:prstGeom prst="donut">
              <a:avLst>
                <a:gd name="adj" fmla="val 0"/>
              </a:avLst>
            </a:prstGeom>
            <a:solidFill>
              <a:srgbClr val="00B05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4" name="円: 塗りつぶしなし 53"/>
            <p:cNvSpPr/>
            <p:nvPr/>
          </p:nvSpPr>
          <p:spPr>
            <a:xfrm>
              <a:off x="5875335" y="4513525"/>
              <a:ext cx="201024" cy="201582"/>
            </a:xfrm>
            <a:prstGeom prst="donut">
              <a:avLst>
                <a:gd name="adj" fmla="val 0"/>
              </a:avLst>
            </a:prstGeom>
            <a:solidFill>
              <a:srgbClr val="0070C0"/>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dirty="0">
                <a:ln w="0"/>
                <a:solidFill>
                  <a:schemeClr val="accent1"/>
                </a:solidFill>
                <a:effectLst>
                  <a:outerShdw blurRad="38100" dist="25400" dir="5400000" algn="ctr" rotWithShape="0">
                    <a:srgbClr val="6E747A">
                      <a:alpha val="43000"/>
                    </a:srgbClr>
                  </a:outerShdw>
                </a:effectLst>
              </a:endParaRPr>
            </a:p>
          </p:txBody>
        </p:sp>
        <p:grpSp>
          <p:nvGrpSpPr>
            <p:cNvPr id="163" name="グループ化 162"/>
            <p:cNvGrpSpPr/>
            <p:nvPr/>
          </p:nvGrpSpPr>
          <p:grpSpPr>
            <a:xfrm>
              <a:off x="5420799" y="3956479"/>
              <a:ext cx="316240" cy="516799"/>
              <a:chOff x="6070715" y="6312471"/>
              <a:chExt cx="245071" cy="454873"/>
            </a:xfrm>
          </p:grpSpPr>
          <p:cxnSp>
            <p:nvCxnSpPr>
              <p:cNvPr id="51" name="直線コネクタ 50"/>
              <p:cNvCxnSpPr/>
              <p:nvPr/>
            </p:nvCxnSpPr>
            <p:spPr>
              <a:xfrm rot="10800000" flipH="1" flipV="1">
                <a:off x="6195246" y="6312471"/>
                <a:ext cx="396" cy="267659"/>
              </a:xfrm>
              <a:prstGeom prst="line">
                <a:avLst/>
              </a:prstGeom>
              <a:solidFill>
                <a:schemeClr val="accent1"/>
              </a:solidFill>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フリーフォーム 314"/>
              <p:cNvSpPr/>
              <p:nvPr/>
            </p:nvSpPr>
            <p:spPr>
              <a:xfrm rot="10800000">
                <a:off x="6096106" y="6627210"/>
                <a:ext cx="38561" cy="92818"/>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56" name="フリーフォーム 313"/>
              <p:cNvSpPr/>
              <p:nvPr/>
            </p:nvSpPr>
            <p:spPr>
              <a:xfrm rot="10800000">
                <a:off x="6249321" y="6621110"/>
                <a:ext cx="0" cy="102053"/>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57" name="角丸四角形 11"/>
              <p:cNvSpPr/>
              <p:nvPr/>
            </p:nvSpPr>
            <p:spPr>
              <a:xfrm rot="10800000">
                <a:off x="6162078" y="6412905"/>
                <a:ext cx="66474" cy="81540"/>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58" name="角丸四角形 10"/>
              <p:cNvSpPr/>
              <p:nvPr/>
            </p:nvSpPr>
            <p:spPr>
              <a:xfrm rot="10800000">
                <a:off x="6175555" y="6434313"/>
                <a:ext cx="38561" cy="8112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59" name="角丸四角形 8"/>
              <p:cNvSpPr/>
              <p:nvPr/>
            </p:nvSpPr>
            <p:spPr>
              <a:xfrm rot="10800000">
                <a:off x="6241363" y="6597803"/>
                <a:ext cx="38561" cy="4597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60" name="角丸四角形 3"/>
              <p:cNvSpPr/>
              <p:nvPr/>
            </p:nvSpPr>
            <p:spPr>
              <a:xfrm rot="10800000">
                <a:off x="6273863" y="6569411"/>
                <a:ext cx="38561" cy="97002"/>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61" name="角丸四角形 9"/>
              <p:cNvSpPr/>
              <p:nvPr/>
            </p:nvSpPr>
            <p:spPr>
              <a:xfrm rot="10800000">
                <a:off x="6102602" y="6599928"/>
                <a:ext cx="38561" cy="4384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62" name="正方形/長方形 61"/>
              <p:cNvSpPr/>
              <p:nvPr/>
            </p:nvSpPr>
            <p:spPr>
              <a:xfrm rot="10800000">
                <a:off x="6173050" y="6591655"/>
                <a:ext cx="38561" cy="1056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63" name="角丸四角形 197"/>
              <p:cNvSpPr/>
              <p:nvPr/>
            </p:nvSpPr>
            <p:spPr>
              <a:xfrm rot="10800000">
                <a:off x="6125858" y="6492057"/>
                <a:ext cx="132943" cy="1669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64" name="角丸四角形 199"/>
              <p:cNvSpPr/>
              <p:nvPr/>
            </p:nvSpPr>
            <p:spPr>
              <a:xfrm rot="10800000">
                <a:off x="6127957" y="6498561"/>
                <a:ext cx="130398" cy="76172"/>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65" name="角丸四角形 204"/>
              <p:cNvSpPr/>
              <p:nvPr/>
            </p:nvSpPr>
            <p:spPr>
              <a:xfrm rot="10800000">
                <a:off x="6260644" y="6513198"/>
                <a:ext cx="55142" cy="60257"/>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66" name="角丸四角形 5"/>
              <p:cNvSpPr/>
              <p:nvPr/>
            </p:nvSpPr>
            <p:spPr>
              <a:xfrm rot="10800000">
                <a:off x="6072919" y="6569411"/>
                <a:ext cx="38561" cy="105115"/>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67" name="角丸四角形 2"/>
              <p:cNvSpPr/>
              <p:nvPr/>
            </p:nvSpPr>
            <p:spPr>
              <a:xfrm rot="10800000">
                <a:off x="6070715" y="6520170"/>
                <a:ext cx="55144" cy="45992"/>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68" name="角丸四角形 13"/>
              <p:cNvSpPr/>
              <p:nvPr/>
            </p:nvSpPr>
            <p:spPr>
              <a:xfrm rot="10800000">
                <a:off x="6175598" y="6391839"/>
                <a:ext cx="38561" cy="4556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69" name="減算記号 68"/>
              <p:cNvSpPr/>
              <p:nvPr/>
            </p:nvSpPr>
            <p:spPr>
              <a:xfrm rot="10800000">
                <a:off x="6091758" y="6359739"/>
                <a:ext cx="132031" cy="45023"/>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70" name="ブローチ 69"/>
              <p:cNvSpPr/>
              <p:nvPr/>
            </p:nvSpPr>
            <p:spPr>
              <a:xfrm rot="10800000">
                <a:off x="6272933" y="6536094"/>
                <a:ext cx="30565" cy="15657"/>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sz="900" dirty="0"/>
              </a:p>
            </p:txBody>
          </p:sp>
          <p:sp>
            <p:nvSpPr>
              <p:cNvPr id="71" name="フリーフォーム 1382"/>
              <p:cNvSpPr/>
              <p:nvPr/>
            </p:nvSpPr>
            <p:spPr>
              <a:xfrm rot="10800000">
                <a:off x="6206844" y="6437048"/>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72" name="フリーフォーム 1390"/>
              <p:cNvSpPr/>
              <p:nvPr/>
            </p:nvSpPr>
            <p:spPr>
              <a:xfrm rot="10800000">
                <a:off x="6186760" y="6438735"/>
                <a:ext cx="22093"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73" name="フリーフォーム 288"/>
              <p:cNvSpPr/>
              <p:nvPr/>
            </p:nvSpPr>
            <p:spPr>
              <a:xfrm rot="10800000" flipH="1" flipV="1">
                <a:off x="6080315" y="6330729"/>
                <a:ext cx="95283" cy="108006"/>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74" name="フリーフォーム 289"/>
              <p:cNvSpPr/>
              <p:nvPr/>
            </p:nvSpPr>
            <p:spPr>
              <a:xfrm rot="10800000">
                <a:off x="6182744" y="6438735"/>
                <a:ext cx="22093"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75" name="フリーフォーム 290"/>
              <p:cNvSpPr/>
              <p:nvPr/>
            </p:nvSpPr>
            <p:spPr>
              <a:xfrm rot="10800000">
                <a:off x="6180145" y="6435360"/>
                <a:ext cx="22093"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76" name="フリーフォーム 1395"/>
              <p:cNvSpPr/>
              <p:nvPr/>
            </p:nvSpPr>
            <p:spPr>
              <a:xfrm rot="10800000">
                <a:off x="6182239" y="6436321"/>
                <a:ext cx="22092" cy="1689"/>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77" name="フリーフォーム 1396"/>
              <p:cNvSpPr/>
              <p:nvPr/>
            </p:nvSpPr>
            <p:spPr>
              <a:xfrm rot="10800000">
                <a:off x="6204718" y="6430178"/>
                <a:ext cx="0" cy="1856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78" name="フリーフォーム 1397"/>
              <p:cNvSpPr/>
              <p:nvPr/>
            </p:nvSpPr>
            <p:spPr>
              <a:xfrm rot="10800000">
                <a:off x="6186760" y="6431985"/>
                <a:ext cx="0" cy="21939"/>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79" name="フリーフォーム 1402"/>
              <p:cNvSpPr/>
              <p:nvPr/>
            </p:nvSpPr>
            <p:spPr>
              <a:xfrm rot="10800000">
                <a:off x="6186760" y="6431985"/>
                <a:ext cx="0" cy="20251"/>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80" name="フリーフォーム 1403"/>
              <p:cNvSpPr/>
              <p:nvPr/>
            </p:nvSpPr>
            <p:spPr>
              <a:xfrm rot="10800000">
                <a:off x="6186171" y="6431985"/>
                <a:ext cx="0" cy="16876"/>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81" name="フリーフォーム 1441"/>
              <p:cNvSpPr/>
              <p:nvPr/>
            </p:nvSpPr>
            <p:spPr>
              <a:xfrm rot="21180000">
                <a:off x="6183479" y="6432076"/>
                <a:ext cx="2015" cy="20251"/>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82" name="四方向矢印 1444"/>
              <p:cNvSpPr/>
              <p:nvPr/>
            </p:nvSpPr>
            <p:spPr>
              <a:xfrm rot="10800000">
                <a:off x="6167067" y="6601721"/>
                <a:ext cx="51167" cy="43126"/>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83" name="角丸四角形 1447"/>
              <p:cNvSpPr/>
              <p:nvPr/>
            </p:nvSpPr>
            <p:spPr>
              <a:xfrm rot="10800000">
                <a:off x="6142945" y="6513907"/>
                <a:ext cx="99475" cy="4167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84" name="フリーフォーム 1448"/>
              <p:cNvSpPr/>
              <p:nvPr/>
            </p:nvSpPr>
            <p:spPr>
              <a:xfrm rot="10800000">
                <a:off x="6255394" y="6674526"/>
                <a:ext cx="0" cy="92818"/>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85" name="フリーフォーム 312"/>
              <p:cNvSpPr/>
              <p:nvPr/>
            </p:nvSpPr>
            <p:spPr>
              <a:xfrm rot="10800000">
                <a:off x="6127957" y="6674526"/>
                <a:ext cx="0" cy="92818"/>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grpSp>
            <p:nvGrpSpPr>
              <p:cNvPr id="86" name="グループ化 85"/>
              <p:cNvGrpSpPr/>
              <p:nvPr/>
            </p:nvGrpSpPr>
            <p:grpSpPr>
              <a:xfrm>
                <a:off x="6143227" y="6690490"/>
                <a:ext cx="100159" cy="42940"/>
                <a:chOff x="4598021" y="7080532"/>
                <a:chExt cx="100159" cy="42940"/>
              </a:xfrm>
            </p:grpSpPr>
            <p:sp>
              <p:nvSpPr>
                <p:cNvPr id="87" name="角丸四角形 1442"/>
                <p:cNvSpPr/>
                <p:nvPr/>
              </p:nvSpPr>
              <p:spPr>
                <a:xfrm rot="10800000">
                  <a:off x="4600030" y="7091071"/>
                  <a:ext cx="96723" cy="32401"/>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88" name="角丸四角形 1443"/>
                <p:cNvSpPr/>
                <p:nvPr/>
              </p:nvSpPr>
              <p:spPr>
                <a:xfrm rot="10800000">
                  <a:off x="4598021" y="7080532"/>
                  <a:ext cx="100159" cy="3240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grpSp>
        </p:grpSp>
        <p:sp>
          <p:nvSpPr>
            <p:cNvPr id="43" name="思考の吹き出し: 雲形 42"/>
            <p:cNvSpPr/>
            <p:nvPr/>
          </p:nvSpPr>
          <p:spPr>
            <a:xfrm>
              <a:off x="5707820" y="3759898"/>
              <a:ext cx="805828" cy="370180"/>
            </a:xfrm>
            <a:prstGeom prst="cloudCallout">
              <a:avLst>
                <a:gd name="adj1" fmla="val -55595"/>
                <a:gd name="adj2" fmla="val 5998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800" dirty="0"/>
            </a:p>
          </p:txBody>
        </p:sp>
        <p:sp>
          <p:nvSpPr>
            <p:cNvPr id="44" name="テキスト ボックス 43"/>
            <p:cNvSpPr txBox="1"/>
            <p:nvPr/>
          </p:nvSpPr>
          <p:spPr>
            <a:xfrm>
              <a:off x="5733427" y="3795378"/>
              <a:ext cx="458780" cy="184666"/>
            </a:xfrm>
            <a:prstGeom prst="rect">
              <a:avLst/>
            </a:prstGeom>
            <a:noFill/>
          </p:spPr>
          <p:txBody>
            <a:bodyPr wrap="none" rtlCol="0">
              <a:spAutoFit/>
            </a:bodyPr>
            <a:lstStyle/>
            <a:p>
              <a:pPr algn="just"/>
              <a:r>
                <a:rPr kumimoji="1" lang="ja-JP" altLang="en-US" sz="600" dirty="0"/>
                <a:t>赤発見</a:t>
              </a:r>
              <a:r>
                <a:rPr kumimoji="1" lang="en-US" altLang="ja-JP" sz="600" dirty="0"/>
                <a:t>‼</a:t>
              </a:r>
              <a:endParaRPr kumimoji="1" lang="ja-JP" altLang="en-US" sz="600" dirty="0"/>
            </a:p>
          </p:txBody>
        </p:sp>
        <p:sp>
          <p:nvSpPr>
            <p:cNvPr id="45" name="テキスト ボックス 44"/>
            <p:cNvSpPr txBox="1"/>
            <p:nvPr/>
          </p:nvSpPr>
          <p:spPr>
            <a:xfrm>
              <a:off x="5705156" y="3905727"/>
              <a:ext cx="795411" cy="184666"/>
            </a:xfrm>
            <a:prstGeom prst="rect">
              <a:avLst/>
            </a:prstGeom>
            <a:noFill/>
          </p:spPr>
          <p:txBody>
            <a:bodyPr wrap="none" rtlCol="0">
              <a:spAutoFit/>
            </a:bodyPr>
            <a:lstStyle/>
            <a:p>
              <a:pPr algn="just"/>
              <a:r>
                <a:rPr lang="ja-JP" altLang="en-US" sz="600" dirty="0"/>
                <a:t>赤の置き場に</a:t>
              </a:r>
              <a:r>
                <a:rPr lang="en-US" altLang="ja-JP" sz="600" dirty="0"/>
                <a:t>Go</a:t>
              </a:r>
              <a:r>
                <a:rPr kumimoji="1" lang="ja-JP" altLang="en-US" sz="600" dirty="0"/>
                <a:t>！</a:t>
              </a:r>
            </a:p>
          </p:txBody>
        </p:sp>
        <p:sp>
          <p:nvSpPr>
            <p:cNvPr id="164" name="円柱 163"/>
            <p:cNvSpPr/>
            <p:nvPr/>
          </p:nvSpPr>
          <p:spPr>
            <a:xfrm>
              <a:off x="5497339" y="4465676"/>
              <a:ext cx="158227" cy="185263"/>
            </a:xfrm>
            <a:prstGeom prst="can">
              <a:avLst/>
            </a:prstGeom>
            <a:solidFill>
              <a:srgbClr val="F6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dirty="0"/>
            </a:p>
          </p:txBody>
        </p:sp>
        <p:sp>
          <p:nvSpPr>
            <p:cNvPr id="42" name="テキスト ボックス 41"/>
            <p:cNvSpPr txBox="1"/>
            <p:nvPr/>
          </p:nvSpPr>
          <p:spPr>
            <a:xfrm>
              <a:off x="4984926" y="3970912"/>
              <a:ext cx="314510" cy="184666"/>
            </a:xfrm>
            <a:prstGeom prst="rect">
              <a:avLst/>
            </a:prstGeom>
            <a:noFill/>
          </p:spPr>
          <p:txBody>
            <a:bodyPr wrap="none" rtlCol="0">
              <a:spAutoFit/>
            </a:bodyPr>
            <a:lstStyle/>
            <a:p>
              <a:pPr algn="just"/>
              <a:r>
                <a:rPr kumimoji="1" lang="ja-JP" altLang="en-US" sz="600" dirty="0"/>
                <a:t>図１</a:t>
              </a:r>
            </a:p>
          </p:txBody>
        </p:sp>
      </p:grpSp>
      <p:grpSp>
        <p:nvGrpSpPr>
          <p:cNvPr id="96" name="グループ化 95"/>
          <p:cNvGrpSpPr/>
          <p:nvPr/>
        </p:nvGrpSpPr>
        <p:grpSpPr>
          <a:xfrm>
            <a:off x="8591680" y="4298890"/>
            <a:ext cx="4709460" cy="1380648"/>
            <a:chOff x="8591680" y="4298890"/>
            <a:chExt cx="4709460" cy="1380648"/>
          </a:xfrm>
        </p:grpSpPr>
        <p:sp>
          <p:nvSpPr>
            <p:cNvPr id="119" name="山形 186"/>
            <p:cNvSpPr/>
            <p:nvPr/>
          </p:nvSpPr>
          <p:spPr>
            <a:xfrm>
              <a:off x="9612108" y="5492741"/>
              <a:ext cx="145104" cy="145104"/>
            </a:xfrm>
            <a:prstGeom prst="chevro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p:cNvSpPr txBox="1"/>
            <p:nvPr/>
          </p:nvSpPr>
          <p:spPr>
            <a:xfrm>
              <a:off x="8597464" y="5448706"/>
              <a:ext cx="934871" cy="230832"/>
            </a:xfrm>
            <a:prstGeom prst="rect">
              <a:avLst/>
            </a:prstGeom>
            <a:noFill/>
          </p:spPr>
          <p:txBody>
            <a:bodyPr wrap="none" rtlCol="0">
              <a:spAutoFit/>
            </a:bodyPr>
            <a:lstStyle/>
            <a:p>
              <a:r>
                <a:rPr kumimoji="1" lang="ja-JP" altLang="en-US" sz="900" dirty="0"/>
                <a:t>分岐番号</a:t>
              </a:r>
              <a:r>
                <a:rPr lang="en-US" altLang="ja-JP" sz="900" dirty="0"/>
                <a:t>3</a:t>
              </a:r>
              <a:r>
                <a:rPr kumimoji="1" lang="ja-JP" altLang="en-US" sz="900" dirty="0"/>
                <a:t>の時</a:t>
              </a:r>
            </a:p>
          </p:txBody>
        </p:sp>
        <p:sp>
          <p:nvSpPr>
            <p:cNvPr id="152" name="山形 186"/>
            <p:cNvSpPr/>
            <p:nvPr/>
          </p:nvSpPr>
          <p:spPr>
            <a:xfrm>
              <a:off x="12988645" y="5480267"/>
              <a:ext cx="145104" cy="145104"/>
            </a:xfrm>
            <a:prstGeom prst="chevro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6" name="正方形/長方形 155"/>
            <p:cNvSpPr/>
            <p:nvPr/>
          </p:nvSpPr>
          <p:spPr>
            <a:xfrm>
              <a:off x="11050938" y="5480171"/>
              <a:ext cx="1071313" cy="180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走行</a:t>
              </a:r>
              <a:r>
                <a:rPr kumimoji="1" lang="ja-JP" altLang="en-US" sz="900" dirty="0">
                  <a:solidFill>
                    <a:schemeClr val="tx1"/>
                  </a:solidFill>
                </a:rPr>
                <a:t>しない</a:t>
              </a:r>
            </a:p>
          </p:txBody>
        </p:sp>
        <p:sp>
          <p:nvSpPr>
            <p:cNvPr id="189" name="テキスト ボックス 188"/>
            <p:cNvSpPr txBox="1"/>
            <p:nvPr/>
          </p:nvSpPr>
          <p:spPr>
            <a:xfrm>
              <a:off x="12168532" y="5260325"/>
              <a:ext cx="599844" cy="200055"/>
            </a:xfrm>
            <a:prstGeom prst="rect">
              <a:avLst/>
            </a:prstGeom>
            <a:noFill/>
          </p:spPr>
          <p:txBody>
            <a:bodyPr wrap="none" rtlCol="0">
              <a:spAutoFit/>
            </a:bodyPr>
            <a:lstStyle/>
            <a:p>
              <a:r>
                <a:rPr kumimoji="1" lang="ja-JP" altLang="en-US" sz="700" dirty="0"/>
                <a:t>走行しない</a:t>
              </a:r>
            </a:p>
          </p:txBody>
        </p:sp>
        <p:sp>
          <p:nvSpPr>
            <p:cNvPr id="112" name="山形 176"/>
            <p:cNvSpPr/>
            <p:nvPr/>
          </p:nvSpPr>
          <p:spPr>
            <a:xfrm>
              <a:off x="9619987" y="5291026"/>
              <a:ext cx="145104" cy="145104"/>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8" name="山形 184"/>
            <p:cNvSpPr/>
            <p:nvPr/>
          </p:nvSpPr>
          <p:spPr>
            <a:xfrm>
              <a:off x="10479123" y="5293902"/>
              <a:ext cx="145104" cy="145104"/>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3" name="テキスト ボックス 132"/>
            <p:cNvSpPr txBox="1"/>
            <p:nvPr/>
          </p:nvSpPr>
          <p:spPr>
            <a:xfrm>
              <a:off x="8591681" y="5247945"/>
              <a:ext cx="934871" cy="230832"/>
            </a:xfrm>
            <a:prstGeom prst="rect">
              <a:avLst/>
            </a:prstGeom>
            <a:noFill/>
          </p:spPr>
          <p:txBody>
            <a:bodyPr wrap="none" rtlCol="0">
              <a:spAutoFit/>
            </a:bodyPr>
            <a:lstStyle/>
            <a:p>
              <a:r>
                <a:rPr kumimoji="1" lang="ja-JP" altLang="en-US" sz="900" dirty="0"/>
                <a:t>分岐番号</a:t>
              </a:r>
              <a:r>
                <a:rPr kumimoji="1" lang="en-US" altLang="ja-JP" sz="900" dirty="0"/>
                <a:t>2</a:t>
              </a:r>
              <a:r>
                <a:rPr kumimoji="1" lang="ja-JP" altLang="en-US" sz="900" dirty="0"/>
                <a:t>の時</a:t>
              </a:r>
            </a:p>
          </p:txBody>
        </p:sp>
        <p:sp>
          <p:nvSpPr>
            <p:cNvPr id="162" name="正方形/長方形 161"/>
            <p:cNvSpPr/>
            <p:nvPr/>
          </p:nvSpPr>
          <p:spPr>
            <a:xfrm>
              <a:off x="11050938" y="5267531"/>
              <a:ext cx="449526"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700" dirty="0">
                <a:solidFill>
                  <a:schemeClr val="tx1"/>
                </a:solidFill>
              </a:endParaRPr>
            </a:p>
          </p:txBody>
        </p:sp>
        <p:sp>
          <p:nvSpPr>
            <p:cNvPr id="111" name="山形 23"/>
            <p:cNvSpPr/>
            <p:nvPr/>
          </p:nvSpPr>
          <p:spPr>
            <a:xfrm>
              <a:off x="9618587" y="5078184"/>
              <a:ext cx="145104" cy="145104"/>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3" name="山形 177"/>
            <p:cNvSpPr/>
            <p:nvPr/>
          </p:nvSpPr>
          <p:spPr>
            <a:xfrm>
              <a:off x="10479123" y="5076491"/>
              <a:ext cx="145104" cy="145104"/>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2" name="テキスト ボックス 131"/>
            <p:cNvSpPr txBox="1"/>
            <p:nvPr/>
          </p:nvSpPr>
          <p:spPr>
            <a:xfrm>
              <a:off x="8591680" y="5019598"/>
              <a:ext cx="934871" cy="230832"/>
            </a:xfrm>
            <a:prstGeom prst="rect">
              <a:avLst/>
            </a:prstGeom>
            <a:noFill/>
          </p:spPr>
          <p:txBody>
            <a:bodyPr wrap="none" rtlCol="0">
              <a:spAutoFit/>
            </a:bodyPr>
            <a:lstStyle/>
            <a:p>
              <a:r>
                <a:rPr kumimoji="1" lang="ja-JP" altLang="en-US" sz="900" dirty="0"/>
                <a:t>分岐番号</a:t>
              </a:r>
              <a:r>
                <a:rPr lang="en-US" altLang="ja-JP" sz="900" dirty="0"/>
                <a:t>1</a:t>
              </a:r>
              <a:r>
                <a:rPr kumimoji="1" lang="ja-JP" altLang="en-US" sz="900" dirty="0"/>
                <a:t>の時</a:t>
              </a:r>
            </a:p>
          </p:txBody>
        </p:sp>
        <p:sp>
          <p:nvSpPr>
            <p:cNvPr id="146" name="正方形/長方形 145"/>
            <p:cNvSpPr/>
            <p:nvPr/>
          </p:nvSpPr>
          <p:spPr>
            <a:xfrm>
              <a:off x="11629452" y="5060717"/>
              <a:ext cx="1071313" cy="180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走行</a:t>
              </a:r>
              <a:r>
                <a:rPr kumimoji="1" lang="ja-JP" altLang="en-US" sz="900" dirty="0">
                  <a:solidFill>
                    <a:schemeClr val="tx1"/>
                  </a:solidFill>
                </a:rPr>
                <a:t>しない</a:t>
              </a:r>
            </a:p>
          </p:txBody>
        </p:sp>
        <p:sp>
          <p:nvSpPr>
            <p:cNvPr id="131" name="テキスト ボックス 130"/>
            <p:cNvSpPr txBox="1"/>
            <p:nvPr/>
          </p:nvSpPr>
          <p:spPr>
            <a:xfrm>
              <a:off x="8885979" y="4879477"/>
              <a:ext cx="646331" cy="230832"/>
            </a:xfrm>
            <a:prstGeom prst="rect">
              <a:avLst/>
            </a:prstGeom>
            <a:noFill/>
          </p:spPr>
          <p:txBody>
            <a:bodyPr wrap="none" rtlCol="0">
              <a:spAutoFit/>
            </a:bodyPr>
            <a:lstStyle/>
            <a:p>
              <a:r>
                <a:rPr kumimoji="1" lang="ja-JP" altLang="en-US" sz="900" dirty="0"/>
                <a:t>区画番号</a:t>
              </a:r>
            </a:p>
          </p:txBody>
        </p:sp>
        <p:grpSp>
          <p:nvGrpSpPr>
            <p:cNvPr id="91" name="グループ化 90"/>
            <p:cNvGrpSpPr/>
            <p:nvPr/>
          </p:nvGrpSpPr>
          <p:grpSpPr>
            <a:xfrm>
              <a:off x="8952811" y="4298890"/>
              <a:ext cx="4348329" cy="826142"/>
              <a:chOff x="8958687" y="4169256"/>
              <a:chExt cx="4348329" cy="826142"/>
            </a:xfrm>
          </p:grpSpPr>
          <p:sp>
            <p:nvSpPr>
              <p:cNvPr id="99" name="テキスト ボックス 98"/>
              <p:cNvSpPr txBox="1"/>
              <p:nvPr/>
            </p:nvSpPr>
            <p:spPr>
              <a:xfrm>
                <a:off x="9568530" y="4727359"/>
                <a:ext cx="256802" cy="261610"/>
              </a:xfrm>
              <a:prstGeom prst="rect">
                <a:avLst/>
              </a:prstGeom>
              <a:noFill/>
            </p:spPr>
            <p:txBody>
              <a:bodyPr wrap="none" rtlCol="0">
                <a:spAutoFit/>
              </a:bodyPr>
              <a:lstStyle/>
              <a:p>
                <a:r>
                  <a:rPr lang="en-US" altLang="ja-JP" sz="1100" dirty="0"/>
                  <a:t>0</a:t>
                </a:r>
                <a:endParaRPr kumimoji="1" lang="ja-JP" altLang="en-US" sz="1100" dirty="0"/>
              </a:p>
            </p:txBody>
          </p:sp>
          <p:sp>
            <p:nvSpPr>
              <p:cNvPr id="100" name="テキスト ボックス 99"/>
              <p:cNvSpPr txBox="1"/>
              <p:nvPr/>
            </p:nvSpPr>
            <p:spPr>
              <a:xfrm>
                <a:off x="10423614" y="4733788"/>
                <a:ext cx="256802" cy="261610"/>
              </a:xfrm>
              <a:prstGeom prst="rect">
                <a:avLst/>
              </a:prstGeom>
              <a:noFill/>
            </p:spPr>
            <p:txBody>
              <a:bodyPr wrap="none" rtlCol="0">
                <a:spAutoFit/>
              </a:bodyPr>
              <a:lstStyle/>
              <a:p>
                <a:r>
                  <a:rPr lang="en-US" altLang="ja-JP" sz="1100" dirty="0"/>
                  <a:t>0</a:t>
                </a:r>
                <a:endParaRPr kumimoji="1" lang="ja-JP" altLang="en-US" sz="1100" dirty="0"/>
              </a:p>
            </p:txBody>
          </p:sp>
          <p:sp>
            <p:nvSpPr>
              <p:cNvPr id="101" name="テキスト ボックス 100"/>
              <p:cNvSpPr txBox="1"/>
              <p:nvPr/>
            </p:nvSpPr>
            <p:spPr>
              <a:xfrm>
                <a:off x="11743839" y="4727359"/>
                <a:ext cx="256802" cy="261610"/>
              </a:xfrm>
              <a:prstGeom prst="rect">
                <a:avLst/>
              </a:prstGeom>
              <a:noFill/>
            </p:spPr>
            <p:txBody>
              <a:bodyPr wrap="none" rtlCol="0">
                <a:spAutoFit/>
              </a:bodyPr>
              <a:lstStyle/>
              <a:p>
                <a:r>
                  <a:rPr kumimoji="1" lang="en-US" altLang="ja-JP" sz="1100" dirty="0"/>
                  <a:t>2</a:t>
                </a:r>
                <a:endParaRPr kumimoji="1" lang="ja-JP" altLang="en-US" sz="1100" dirty="0"/>
              </a:p>
            </p:txBody>
          </p:sp>
          <p:sp>
            <p:nvSpPr>
              <p:cNvPr id="104" name="テキスト ボックス 103"/>
              <p:cNvSpPr txBox="1"/>
              <p:nvPr/>
            </p:nvSpPr>
            <p:spPr>
              <a:xfrm>
                <a:off x="12351915" y="4727359"/>
                <a:ext cx="256802" cy="261610"/>
              </a:xfrm>
              <a:prstGeom prst="rect">
                <a:avLst/>
              </a:prstGeom>
              <a:noFill/>
            </p:spPr>
            <p:txBody>
              <a:bodyPr wrap="none" rtlCol="0">
                <a:spAutoFit/>
              </a:bodyPr>
              <a:lstStyle/>
              <a:p>
                <a:r>
                  <a:rPr kumimoji="1" lang="en-US" altLang="ja-JP" sz="1100" dirty="0"/>
                  <a:t>3</a:t>
                </a:r>
                <a:endParaRPr kumimoji="1" lang="ja-JP" altLang="en-US" sz="1100" dirty="0"/>
              </a:p>
            </p:txBody>
          </p:sp>
          <p:sp>
            <p:nvSpPr>
              <p:cNvPr id="117" name="テキスト ボックス 116"/>
              <p:cNvSpPr txBox="1"/>
              <p:nvPr/>
            </p:nvSpPr>
            <p:spPr>
              <a:xfrm>
                <a:off x="8958687" y="4169256"/>
                <a:ext cx="314510" cy="184666"/>
              </a:xfrm>
              <a:prstGeom prst="rect">
                <a:avLst/>
              </a:prstGeom>
              <a:noFill/>
            </p:spPr>
            <p:txBody>
              <a:bodyPr wrap="none" rtlCol="0">
                <a:spAutoFit/>
              </a:bodyPr>
              <a:lstStyle/>
              <a:p>
                <a:r>
                  <a:rPr kumimoji="1" lang="ja-JP" altLang="en-US" sz="600" dirty="0"/>
                  <a:t>図３</a:t>
                </a:r>
              </a:p>
            </p:txBody>
          </p:sp>
          <p:grpSp>
            <p:nvGrpSpPr>
              <p:cNvPr id="109" name="グループ化 108"/>
              <p:cNvGrpSpPr/>
              <p:nvPr/>
            </p:nvGrpSpPr>
            <p:grpSpPr>
              <a:xfrm>
                <a:off x="9248069" y="4190751"/>
                <a:ext cx="4058947" cy="591410"/>
                <a:chOff x="4738350" y="7507749"/>
                <a:chExt cx="4058947" cy="591410"/>
              </a:xfrm>
            </p:grpSpPr>
            <p:sp>
              <p:nvSpPr>
                <p:cNvPr id="169" name="Line 28"/>
                <p:cNvSpPr>
                  <a:spLocks noChangeShapeType="1"/>
                </p:cNvSpPr>
                <p:nvPr/>
              </p:nvSpPr>
              <p:spPr bwMode="auto">
                <a:xfrm>
                  <a:off x="7966923" y="7768507"/>
                  <a:ext cx="0" cy="16192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173" name="Line 34"/>
                <p:cNvSpPr>
                  <a:spLocks noChangeShapeType="1"/>
                </p:cNvSpPr>
                <p:nvPr/>
              </p:nvSpPr>
              <p:spPr bwMode="auto">
                <a:xfrm>
                  <a:off x="7353968" y="7766401"/>
                  <a:ext cx="0" cy="16192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167" name="Line 28"/>
                <p:cNvSpPr>
                  <a:spLocks noChangeShapeType="1"/>
                </p:cNvSpPr>
                <p:nvPr/>
              </p:nvSpPr>
              <p:spPr bwMode="auto">
                <a:xfrm>
                  <a:off x="6775199" y="7769901"/>
                  <a:ext cx="0" cy="16192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170" name="Line 31"/>
                <p:cNvSpPr>
                  <a:spLocks noChangeShapeType="1"/>
                </p:cNvSpPr>
                <p:nvPr/>
              </p:nvSpPr>
              <p:spPr bwMode="auto">
                <a:xfrm>
                  <a:off x="6053699" y="7766726"/>
                  <a:ext cx="0" cy="16192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160" name="Line 25"/>
                <p:cNvSpPr>
                  <a:spLocks noChangeShapeType="1"/>
                </p:cNvSpPr>
                <p:nvPr/>
              </p:nvSpPr>
              <p:spPr bwMode="auto">
                <a:xfrm>
                  <a:off x="5191748" y="7659124"/>
                  <a:ext cx="0" cy="21907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Rectangle 6"/>
                <p:cNvSpPr>
                  <a:spLocks noChangeArrowheads="1"/>
                </p:cNvSpPr>
                <p:nvPr/>
              </p:nvSpPr>
              <p:spPr bwMode="auto">
                <a:xfrm>
                  <a:off x="4738350" y="7507749"/>
                  <a:ext cx="966788" cy="144000"/>
                </a:xfrm>
                <a:prstGeom prst="rect">
                  <a:avLst/>
                </a:prstGeom>
                <a:solidFill>
                  <a:srgbClr val="99FF99"/>
                </a:solidFill>
                <a:ln w="952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0" name="Rectangle 8"/>
                <p:cNvSpPr>
                  <a:spLocks noChangeArrowheads="1"/>
                </p:cNvSpPr>
                <p:nvPr/>
              </p:nvSpPr>
              <p:spPr bwMode="auto">
                <a:xfrm>
                  <a:off x="4760079" y="7525319"/>
                  <a:ext cx="92333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動的走路選択走行エリア</a:t>
                  </a:r>
                  <a:endParaRPr kumimoji="0" lang="ja-JP" altLang="ja-JP" sz="2000" b="0" i="0" u="none" strike="noStrike" cap="none" normalizeH="0" baseline="0" dirty="0">
                    <a:ln>
                      <a:noFill/>
                    </a:ln>
                    <a:solidFill>
                      <a:schemeClr val="tx1"/>
                    </a:solidFill>
                    <a:effectLst/>
                    <a:latin typeface="Arial" panose="020B0604020202020204" pitchFamily="34" charset="0"/>
                  </a:endParaRPr>
                </a:p>
              </p:txBody>
            </p:sp>
            <p:grpSp>
              <p:nvGrpSpPr>
                <p:cNvPr id="174" name="グループ化 173"/>
                <p:cNvGrpSpPr/>
                <p:nvPr/>
              </p:nvGrpSpPr>
              <p:grpSpPr>
                <a:xfrm>
                  <a:off x="7723047" y="7879633"/>
                  <a:ext cx="468000" cy="216000"/>
                  <a:chOff x="3699674" y="7495299"/>
                  <a:chExt cx="468000" cy="216000"/>
                </a:xfrm>
                <a:solidFill>
                  <a:srgbClr val="99FF99"/>
                </a:solidFill>
              </p:grpSpPr>
              <p:sp>
                <p:nvSpPr>
                  <p:cNvPr id="141" name="Rectangle 9"/>
                  <p:cNvSpPr>
                    <a:spLocks noChangeArrowheads="1"/>
                  </p:cNvSpPr>
                  <p:nvPr/>
                </p:nvSpPr>
                <p:spPr bwMode="auto">
                  <a:xfrm>
                    <a:off x="3699674" y="7495299"/>
                    <a:ext cx="468000" cy="216000"/>
                  </a:xfrm>
                  <a:prstGeom prst="rect">
                    <a:avLst/>
                  </a:prstGeom>
                  <a:grpFill/>
                  <a:ln w="952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p>
                </p:txBody>
              </p:sp>
              <p:sp>
                <p:nvSpPr>
                  <p:cNvPr id="142" name="Rectangle 10"/>
                  <p:cNvSpPr>
                    <a:spLocks noChangeArrowheads="1"/>
                  </p:cNvSpPr>
                  <p:nvPr/>
                </p:nvSpPr>
                <p:spPr bwMode="auto">
                  <a:xfrm>
                    <a:off x="3751190" y="7517158"/>
                    <a:ext cx="384721"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左へ進む</a:t>
                    </a:r>
                    <a:endParaRPr kumimoji="0" lang="en-US" altLang="ja-JP"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endParaRPr>
                  </a:p>
                  <a:p>
                    <a:pPr marL="0" marR="0" lvl="0" indent="0" defTabSz="914400" rtl="0" eaLnBrk="0" fontAlgn="base" latinLnBrk="0" hangingPunct="0">
                      <a:lnSpc>
                        <a:spcPct val="100000"/>
                      </a:lnSpc>
                      <a:spcBef>
                        <a:spcPct val="0"/>
                      </a:spcBef>
                      <a:spcAft>
                        <a:spcPct val="0"/>
                      </a:spcAft>
                      <a:buClrTx/>
                      <a:buSzTx/>
                      <a:buFontTx/>
                      <a:buNone/>
                      <a:tabLst/>
                    </a:pPr>
                    <a:r>
                      <a:rPr kumimoji="0" lang="ja-JP" altLang="en-US"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：走行区画</a:t>
                    </a:r>
                    <a:endParaRPr kumimoji="0" lang="ja-JP" altLang="ja-JP" sz="2000" b="0" i="0" u="none" strike="noStrike" cap="none" normalizeH="0" baseline="0" dirty="0">
                      <a:ln>
                        <a:noFill/>
                      </a:ln>
                      <a:solidFill>
                        <a:schemeClr val="tx1"/>
                      </a:solidFill>
                      <a:effectLst/>
                      <a:latin typeface="Arial" panose="020B0604020202020204" pitchFamily="34" charset="0"/>
                    </a:endParaRPr>
                  </a:p>
                </p:txBody>
              </p:sp>
            </p:grpSp>
            <p:grpSp>
              <p:nvGrpSpPr>
                <p:cNvPr id="108" name="グループ化 107"/>
                <p:cNvGrpSpPr/>
                <p:nvPr/>
              </p:nvGrpSpPr>
              <p:grpSpPr>
                <a:xfrm>
                  <a:off x="4829763" y="7873153"/>
                  <a:ext cx="726587" cy="217374"/>
                  <a:chOff x="4613647" y="7878904"/>
                  <a:chExt cx="726587" cy="217374"/>
                </a:xfrm>
              </p:grpSpPr>
              <p:sp>
                <p:nvSpPr>
                  <p:cNvPr id="145" name="Rectangle 13"/>
                  <p:cNvSpPr>
                    <a:spLocks noChangeArrowheads="1"/>
                  </p:cNvSpPr>
                  <p:nvPr/>
                </p:nvSpPr>
                <p:spPr bwMode="auto">
                  <a:xfrm>
                    <a:off x="4613647" y="7878904"/>
                    <a:ext cx="726587" cy="217374"/>
                  </a:xfrm>
                  <a:prstGeom prst="rect">
                    <a:avLst/>
                  </a:prstGeom>
                  <a:solidFill>
                    <a:srgbClr val="99FF99"/>
                  </a:solidFill>
                  <a:ln w="952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7" name="Rectangle 14"/>
                  <p:cNvSpPr>
                    <a:spLocks noChangeArrowheads="1"/>
                  </p:cNvSpPr>
                  <p:nvPr/>
                </p:nvSpPr>
                <p:spPr bwMode="auto">
                  <a:xfrm>
                    <a:off x="4669271" y="7903811"/>
                    <a:ext cx="6126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円の中心まで前進</a:t>
                    </a:r>
                    <a:endParaRPr kumimoji="0" lang="en-US" altLang="ja-JP"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600" dirty="0">
                        <a:solidFill>
                          <a:srgbClr val="000000"/>
                        </a:solidFill>
                        <a:latin typeface="ＭＳ ゴシック" panose="020B0609070205080204" pitchFamily="49" charset="-128"/>
                        <a:ea typeface="ＭＳ ゴシック" panose="020B0609070205080204" pitchFamily="49" charset="-128"/>
                      </a:rPr>
                      <a:t>：走行区画</a:t>
                    </a:r>
                    <a:endParaRPr kumimoji="0" lang="ja-JP" altLang="ja-JP" sz="2000" b="0" i="0" u="none" strike="noStrike" cap="none" normalizeH="0" baseline="0" dirty="0">
                      <a:ln>
                        <a:noFill/>
                      </a:ln>
                      <a:solidFill>
                        <a:schemeClr val="tx1"/>
                      </a:solidFill>
                      <a:effectLst/>
                      <a:latin typeface="Arial" panose="020B0604020202020204" pitchFamily="34" charset="0"/>
                    </a:endParaRPr>
                  </a:p>
                </p:txBody>
              </p:sp>
              <p:sp>
                <p:nvSpPr>
                  <p:cNvPr id="148" name="Rectangle 15"/>
                  <p:cNvSpPr>
                    <a:spLocks noChangeArrowheads="1"/>
                  </p:cNvSpPr>
                  <p:nvPr/>
                </p:nvSpPr>
                <p:spPr bwMode="auto">
                  <a:xfrm>
                    <a:off x="5115065" y="7903034"/>
                    <a:ext cx="76283" cy="82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500" b="0" i="0" u="none" strike="noStrike" cap="none" normalizeH="0" baseline="0" dirty="0">
                        <a:ln>
                          <a:noFill/>
                        </a:ln>
                        <a:solidFill>
                          <a:srgbClr val="000000"/>
                        </a:solidFill>
                        <a:effectLst/>
                        <a:latin typeface="Arial" panose="020B0604020202020204" pitchFamily="34" charset="0"/>
                      </a:rPr>
                      <a:t> :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pSp>
            <p:grpSp>
              <p:nvGrpSpPr>
                <p:cNvPr id="31" name="グループ化 30"/>
                <p:cNvGrpSpPr/>
                <p:nvPr/>
              </p:nvGrpSpPr>
              <p:grpSpPr>
                <a:xfrm>
                  <a:off x="6551707" y="7874596"/>
                  <a:ext cx="449526" cy="216000"/>
                  <a:chOff x="1943024" y="7527291"/>
                  <a:chExt cx="449526" cy="216000"/>
                </a:xfrm>
              </p:grpSpPr>
              <p:sp>
                <p:nvSpPr>
                  <p:cNvPr id="150" name="Rectangle 17"/>
                  <p:cNvSpPr>
                    <a:spLocks noChangeArrowheads="1"/>
                  </p:cNvSpPr>
                  <p:nvPr/>
                </p:nvSpPr>
                <p:spPr bwMode="auto">
                  <a:xfrm>
                    <a:off x="1943024" y="7527291"/>
                    <a:ext cx="449526" cy="216000"/>
                  </a:xfrm>
                  <a:prstGeom prst="rect">
                    <a:avLst/>
                  </a:prstGeom>
                  <a:solidFill>
                    <a:srgbClr val="99FF99"/>
                  </a:solidFill>
                  <a:ln w="952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p>
                </p:txBody>
              </p:sp>
              <p:sp>
                <p:nvSpPr>
                  <p:cNvPr id="151" name="Rectangle 18"/>
                  <p:cNvSpPr>
                    <a:spLocks noChangeArrowheads="1"/>
                  </p:cNvSpPr>
                  <p:nvPr/>
                </p:nvSpPr>
                <p:spPr bwMode="auto">
                  <a:xfrm>
                    <a:off x="1993392" y="7548380"/>
                    <a:ext cx="34624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右へ進む</a:t>
                    </a:r>
                    <a:endParaRPr kumimoji="0" lang="en-US" altLang="ja-JP"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en-US"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走行区画</a:t>
                    </a:r>
                    <a:endParaRPr kumimoji="0" lang="en-US" altLang="ja-JP"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endParaRPr>
                  </a:p>
                </p:txBody>
              </p:sp>
              <p:sp>
                <p:nvSpPr>
                  <p:cNvPr id="153" name="Rectangle 19"/>
                  <p:cNvSpPr>
                    <a:spLocks noChangeArrowheads="1"/>
                  </p:cNvSpPr>
                  <p:nvPr/>
                </p:nvSpPr>
                <p:spPr bwMode="auto">
                  <a:xfrm>
                    <a:off x="2083155" y="7534639"/>
                    <a:ext cx="4167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600" b="0" i="0" u="none" strike="noStrike" cap="none" normalizeH="0" baseline="0" dirty="0">
                        <a:ln>
                          <a:noFill/>
                        </a:ln>
                        <a:solidFill>
                          <a:srgbClr val="000000"/>
                        </a:solidFill>
                        <a:effectLst/>
                        <a:latin typeface="Arial" panose="020B0604020202020204" pitchFamily="34" charset="0"/>
                      </a:rPr>
                      <a:t> :</a:t>
                    </a:r>
                    <a:endParaRPr kumimoji="0" lang="ja-JP" altLang="ja-JP" sz="2000" b="0" i="0" u="none" strike="noStrike" cap="none" normalizeH="0" baseline="0" dirty="0">
                      <a:ln>
                        <a:noFill/>
                      </a:ln>
                      <a:solidFill>
                        <a:schemeClr val="tx1"/>
                      </a:solidFill>
                      <a:effectLst/>
                      <a:latin typeface="Arial" panose="020B0604020202020204" pitchFamily="34" charset="0"/>
                    </a:endParaRPr>
                  </a:p>
                </p:txBody>
              </p:sp>
            </p:grpSp>
            <p:grpSp>
              <p:nvGrpSpPr>
                <p:cNvPr id="175" name="グループ化 174"/>
                <p:cNvGrpSpPr/>
                <p:nvPr/>
              </p:nvGrpSpPr>
              <p:grpSpPr>
                <a:xfrm>
                  <a:off x="7125264" y="7879633"/>
                  <a:ext cx="468000" cy="216000"/>
                  <a:chOff x="2440492" y="7509327"/>
                  <a:chExt cx="468000" cy="216000"/>
                </a:xfrm>
              </p:grpSpPr>
              <p:sp>
                <p:nvSpPr>
                  <p:cNvPr id="155" name="Rectangle 21"/>
                  <p:cNvSpPr>
                    <a:spLocks noChangeArrowheads="1"/>
                  </p:cNvSpPr>
                  <p:nvPr/>
                </p:nvSpPr>
                <p:spPr bwMode="auto">
                  <a:xfrm>
                    <a:off x="2440492" y="7509327"/>
                    <a:ext cx="468000" cy="216000"/>
                  </a:xfrm>
                  <a:prstGeom prst="rect">
                    <a:avLst/>
                  </a:prstGeom>
                  <a:solidFill>
                    <a:srgbClr val="99FF99"/>
                  </a:solidFill>
                  <a:ln w="952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p>
                </p:txBody>
              </p:sp>
              <p:sp>
                <p:nvSpPr>
                  <p:cNvPr id="157" name="Rectangle 22"/>
                  <p:cNvSpPr>
                    <a:spLocks noChangeArrowheads="1"/>
                  </p:cNvSpPr>
                  <p:nvPr/>
                </p:nvSpPr>
                <p:spPr bwMode="auto">
                  <a:xfrm>
                    <a:off x="2496072" y="7532721"/>
                    <a:ext cx="34624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600" b="0" i="0" u="none" strike="noStrike" cap="none" normalizeH="0" baseline="0" dirty="0">
                        <a:ln>
                          <a:noFill/>
                        </a:ln>
                        <a:solidFill>
                          <a:schemeClr val="tx1"/>
                        </a:solidFill>
                        <a:effectLst/>
                        <a:latin typeface="Arial" panose="020B0604020202020204" pitchFamily="34" charset="0"/>
                      </a:rPr>
                      <a:t>前へ進む</a:t>
                    </a:r>
                    <a:endParaRPr kumimoji="0" lang="en-US" altLang="ja-JP"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600" b="0" i="0" u="none" strike="noStrike" cap="none" normalizeH="0" baseline="0" dirty="0">
                        <a:ln>
                          <a:noFill/>
                        </a:ln>
                        <a:solidFill>
                          <a:schemeClr val="tx1"/>
                        </a:solidFill>
                        <a:effectLst/>
                        <a:latin typeface="Arial" panose="020B0604020202020204" pitchFamily="34" charset="0"/>
                      </a:rPr>
                      <a:t>：走行区画</a:t>
                    </a:r>
                    <a:endParaRPr kumimoji="0" lang="ja-JP" altLang="ja-JP" sz="600" b="0" i="0" u="none" strike="noStrike" cap="none" normalizeH="0" baseline="0" dirty="0">
                      <a:ln>
                        <a:noFill/>
                      </a:ln>
                      <a:solidFill>
                        <a:schemeClr val="tx1"/>
                      </a:solidFill>
                      <a:effectLst/>
                      <a:latin typeface="Arial" panose="020B0604020202020204" pitchFamily="34" charset="0"/>
                    </a:endParaRPr>
                  </a:p>
                </p:txBody>
              </p:sp>
            </p:grpSp>
            <p:sp>
              <p:nvSpPr>
                <p:cNvPr id="172" name="Line 33"/>
                <p:cNvSpPr>
                  <a:spLocks noChangeShapeType="1"/>
                </p:cNvSpPr>
                <p:nvPr/>
              </p:nvSpPr>
              <p:spPr bwMode="auto">
                <a:xfrm>
                  <a:off x="5191748" y="7765215"/>
                  <a:ext cx="3366350" cy="3561"/>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171" name="Line 28"/>
                <p:cNvSpPr>
                  <a:spLocks noChangeShapeType="1"/>
                </p:cNvSpPr>
                <p:nvPr/>
              </p:nvSpPr>
              <p:spPr bwMode="auto">
                <a:xfrm>
                  <a:off x="8558098" y="7769576"/>
                  <a:ext cx="0" cy="16192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p>
              </p:txBody>
            </p:sp>
            <p:grpSp>
              <p:nvGrpSpPr>
                <p:cNvPr id="107" name="グループ化 106"/>
                <p:cNvGrpSpPr/>
                <p:nvPr/>
              </p:nvGrpSpPr>
              <p:grpSpPr>
                <a:xfrm>
                  <a:off x="5674876" y="7873554"/>
                  <a:ext cx="756000" cy="216000"/>
                  <a:chOff x="8682788" y="8354391"/>
                  <a:chExt cx="756000" cy="202593"/>
                </a:xfrm>
              </p:grpSpPr>
              <p:sp>
                <p:nvSpPr>
                  <p:cNvPr id="159" name="Rectangle 9"/>
                  <p:cNvSpPr>
                    <a:spLocks noChangeArrowheads="1"/>
                  </p:cNvSpPr>
                  <p:nvPr/>
                </p:nvSpPr>
                <p:spPr bwMode="auto">
                  <a:xfrm>
                    <a:off x="8682788" y="8354391"/>
                    <a:ext cx="756000" cy="202593"/>
                  </a:xfrm>
                  <a:prstGeom prst="rect">
                    <a:avLst/>
                  </a:prstGeom>
                  <a:solidFill>
                    <a:srgbClr val="99FF99"/>
                  </a:solidFill>
                  <a:ln w="952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p>
                </p:txBody>
              </p:sp>
              <p:sp>
                <p:nvSpPr>
                  <p:cNvPr id="177" name="Rectangle 10"/>
                  <p:cNvSpPr>
                    <a:spLocks noChangeArrowheads="1"/>
                  </p:cNvSpPr>
                  <p:nvPr/>
                </p:nvSpPr>
                <p:spPr bwMode="auto">
                  <a:xfrm>
                    <a:off x="8720384" y="8372701"/>
                    <a:ext cx="692497" cy="173204"/>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ja-JP" altLang="en-US" sz="600" dirty="0">
                        <a:solidFill>
                          <a:srgbClr val="000000"/>
                        </a:solidFill>
                        <a:latin typeface="ＭＳ ゴシック" panose="020B0609070205080204" pitchFamily="49" charset="-128"/>
                        <a:ea typeface="ＭＳ ゴシック" panose="020B0609070205080204" pitchFamily="49" charset="-128"/>
                      </a:rPr>
                      <a:t>色の識別</a:t>
                    </a:r>
                    <a:endParaRPr kumimoji="0" lang="en-US" altLang="ja-JP" sz="600" dirty="0">
                      <a:solidFill>
                        <a:srgbClr val="000000"/>
                      </a:solidFill>
                      <a:latin typeface="ＭＳ ゴシック" panose="020B0609070205080204" pitchFamily="49" charset="-128"/>
                      <a:ea typeface="ＭＳ ゴシック" panose="020B0609070205080204" pitchFamily="49" charset="-128"/>
                    </a:endParaRPr>
                  </a:p>
                  <a:p>
                    <a:pPr marL="0" marR="0" lvl="0" indent="0" defTabSz="914400" rtl="0" eaLnBrk="0" fontAlgn="base" latinLnBrk="0" hangingPunct="0">
                      <a:lnSpc>
                        <a:spcPct val="100000"/>
                      </a:lnSpc>
                      <a:spcBef>
                        <a:spcPct val="0"/>
                      </a:spcBef>
                      <a:spcAft>
                        <a:spcPct val="0"/>
                      </a:spcAft>
                      <a:buClrTx/>
                      <a:buSzTx/>
                      <a:buFontTx/>
                      <a:buNone/>
                      <a:tabLst/>
                    </a:pPr>
                    <a:r>
                      <a:rPr kumimoji="0" lang="ja-JP" altLang="en-US"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：走路探索走行区画</a:t>
                    </a:r>
                    <a:endParaRPr kumimoji="0" lang="ja-JP" altLang="ja-JP" sz="2000" b="0" i="0" u="none" strike="noStrike" cap="none" normalizeH="0" baseline="0" dirty="0">
                      <a:ln>
                        <a:noFill/>
                      </a:ln>
                      <a:solidFill>
                        <a:schemeClr val="tx1"/>
                      </a:solidFill>
                      <a:effectLst/>
                      <a:latin typeface="Arial" panose="020B0604020202020204" pitchFamily="34" charset="0"/>
                    </a:endParaRPr>
                  </a:p>
                </p:txBody>
              </p:sp>
            </p:grpSp>
            <p:grpSp>
              <p:nvGrpSpPr>
                <p:cNvPr id="106" name="グループ化 105"/>
                <p:cNvGrpSpPr/>
                <p:nvPr/>
              </p:nvGrpSpPr>
              <p:grpSpPr>
                <a:xfrm>
                  <a:off x="8329297" y="7883159"/>
                  <a:ext cx="468000" cy="216000"/>
                  <a:chOff x="8536804" y="7874615"/>
                  <a:chExt cx="468000" cy="216000"/>
                </a:xfrm>
              </p:grpSpPr>
              <p:sp>
                <p:nvSpPr>
                  <p:cNvPr id="158" name="Rectangle 9"/>
                  <p:cNvSpPr>
                    <a:spLocks noChangeArrowheads="1"/>
                  </p:cNvSpPr>
                  <p:nvPr/>
                </p:nvSpPr>
                <p:spPr bwMode="auto">
                  <a:xfrm>
                    <a:off x="8536804" y="7874615"/>
                    <a:ext cx="468000" cy="216000"/>
                  </a:xfrm>
                  <a:prstGeom prst="rect">
                    <a:avLst/>
                  </a:prstGeom>
                  <a:solidFill>
                    <a:srgbClr val="99FF99"/>
                  </a:solidFill>
                  <a:ln w="952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000" dirty="0"/>
                  </a:p>
                </p:txBody>
              </p:sp>
              <p:sp>
                <p:nvSpPr>
                  <p:cNvPr id="178" name="Rectangle 10"/>
                  <p:cNvSpPr>
                    <a:spLocks noChangeArrowheads="1"/>
                  </p:cNvSpPr>
                  <p:nvPr/>
                </p:nvSpPr>
                <p:spPr bwMode="auto">
                  <a:xfrm>
                    <a:off x="8573245" y="7900057"/>
                    <a:ext cx="384721" cy="184666"/>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ja-JP" altLang="en-US" sz="600" dirty="0">
                        <a:solidFill>
                          <a:srgbClr val="000000"/>
                        </a:solidFill>
                        <a:latin typeface="ＭＳ ゴシック" panose="020B0609070205080204" pitchFamily="49" charset="-128"/>
                        <a:ea typeface="ＭＳ ゴシック" panose="020B0609070205080204" pitchFamily="49" charset="-128"/>
                      </a:rPr>
                      <a:t>停止</a:t>
                    </a:r>
                    <a:endParaRPr kumimoji="0" lang="en-US" altLang="ja-JP" sz="600" dirty="0">
                      <a:solidFill>
                        <a:srgbClr val="000000"/>
                      </a:solidFill>
                      <a:latin typeface="ＭＳ ゴシック" panose="020B0609070205080204" pitchFamily="49" charset="-128"/>
                      <a:ea typeface="ＭＳ ゴシック" panose="020B0609070205080204" pitchFamily="49" charset="-128"/>
                    </a:endParaRPr>
                  </a:p>
                  <a:p>
                    <a:pPr marL="0" marR="0" lvl="0" indent="0" defTabSz="914400" rtl="0" eaLnBrk="0" fontAlgn="base" latinLnBrk="0" hangingPunct="0">
                      <a:lnSpc>
                        <a:spcPct val="100000"/>
                      </a:lnSpc>
                      <a:spcBef>
                        <a:spcPct val="0"/>
                      </a:spcBef>
                      <a:spcAft>
                        <a:spcPct val="0"/>
                      </a:spcAft>
                      <a:buClrTx/>
                      <a:buSzTx/>
                      <a:buFontTx/>
                      <a:buNone/>
                      <a:tabLst/>
                    </a:pPr>
                    <a:r>
                      <a:rPr kumimoji="0" lang="ja-JP" altLang="en-US" sz="6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：走行区画</a:t>
                    </a:r>
                    <a:endParaRPr kumimoji="0" lang="ja-JP" altLang="ja-JP" sz="2000" b="0" i="0" u="none" strike="noStrike" cap="none" normalizeH="0" baseline="0" dirty="0">
                      <a:ln>
                        <a:noFill/>
                      </a:ln>
                      <a:solidFill>
                        <a:schemeClr val="tx1"/>
                      </a:solidFill>
                      <a:effectLst/>
                      <a:latin typeface="Arial" panose="020B0604020202020204" pitchFamily="34" charset="0"/>
                    </a:endParaRPr>
                  </a:p>
                </p:txBody>
              </p:sp>
            </p:grpSp>
          </p:grpSp>
          <p:sp>
            <p:nvSpPr>
              <p:cNvPr id="179" name="テキスト ボックス 178"/>
              <p:cNvSpPr txBox="1"/>
              <p:nvPr/>
            </p:nvSpPr>
            <p:spPr>
              <a:xfrm>
                <a:off x="12941779" y="4730007"/>
                <a:ext cx="256802" cy="261610"/>
              </a:xfrm>
              <a:prstGeom prst="rect">
                <a:avLst/>
              </a:prstGeom>
              <a:noFill/>
            </p:spPr>
            <p:txBody>
              <a:bodyPr wrap="none" rtlCol="0">
                <a:spAutoFit/>
              </a:bodyPr>
              <a:lstStyle/>
              <a:p>
                <a:r>
                  <a:rPr lang="en-US" altLang="ja-JP" sz="1100" dirty="0"/>
                  <a:t>0</a:t>
                </a:r>
                <a:endParaRPr kumimoji="1" lang="ja-JP" altLang="en-US" sz="1100" dirty="0"/>
              </a:p>
            </p:txBody>
          </p:sp>
          <p:sp>
            <p:nvSpPr>
              <p:cNvPr id="180" name="テキスト ボックス 179"/>
              <p:cNvSpPr txBox="1"/>
              <p:nvPr/>
            </p:nvSpPr>
            <p:spPr>
              <a:xfrm>
                <a:off x="11156623" y="4733788"/>
                <a:ext cx="256802" cy="261610"/>
              </a:xfrm>
              <a:prstGeom prst="rect">
                <a:avLst/>
              </a:prstGeom>
              <a:noFill/>
            </p:spPr>
            <p:txBody>
              <a:bodyPr wrap="none" rtlCol="0">
                <a:spAutoFit/>
              </a:bodyPr>
              <a:lstStyle/>
              <a:p>
                <a:r>
                  <a:rPr lang="en-US" altLang="ja-JP" sz="1100" dirty="0"/>
                  <a:t>1</a:t>
                </a:r>
                <a:endParaRPr kumimoji="1" lang="ja-JP" altLang="en-US" sz="1100" dirty="0"/>
              </a:p>
            </p:txBody>
          </p:sp>
        </p:grpSp>
        <p:sp>
          <p:nvSpPr>
            <p:cNvPr id="181" name="山形 177"/>
            <p:cNvSpPr/>
            <p:nvPr/>
          </p:nvSpPr>
          <p:spPr>
            <a:xfrm>
              <a:off x="11235957" y="5075929"/>
              <a:ext cx="145104" cy="145104"/>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2" name="山形 177"/>
            <p:cNvSpPr/>
            <p:nvPr/>
          </p:nvSpPr>
          <p:spPr>
            <a:xfrm>
              <a:off x="12988645" y="5082932"/>
              <a:ext cx="145104" cy="145104"/>
            </a:xfrm>
            <a:prstGeom prst="chevr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3" name="山形 184"/>
            <p:cNvSpPr/>
            <p:nvPr/>
          </p:nvSpPr>
          <p:spPr>
            <a:xfrm>
              <a:off x="12989905" y="5297317"/>
              <a:ext cx="145104" cy="145104"/>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5" name="山形 184"/>
            <p:cNvSpPr/>
            <p:nvPr/>
          </p:nvSpPr>
          <p:spPr>
            <a:xfrm>
              <a:off x="11804120" y="5282144"/>
              <a:ext cx="145104" cy="145104"/>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8" name="正方形/長方形 187"/>
            <p:cNvSpPr/>
            <p:nvPr/>
          </p:nvSpPr>
          <p:spPr>
            <a:xfrm>
              <a:off x="12231683" y="5259964"/>
              <a:ext cx="468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700" dirty="0">
                <a:solidFill>
                  <a:schemeClr val="tx1"/>
                </a:solidFill>
              </a:endParaRPr>
            </a:p>
          </p:txBody>
        </p:sp>
        <p:sp>
          <p:nvSpPr>
            <p:cNvPr id="120" name="テキスト ボックス 119"/>
            <p:cNvSpPr txBox="1"/>
            <p:nvPr/>
          </p:nvSpPr>
          <p:spPr>
            <a:xfrm>
              <a:off x="10975779" y="5264800"/>
              <a:ext cx="599844" cy="200055"/>
            </a:xfrm>
            <a:prstGeom prst="rect">
              <a:avLst/>
            </a:prstGeom>
            <a:noFill/>
          </p:spPr>
          <p:txBody>
            <a:bodyPr wrap="none" rtlCol="0">
              <a:spAutoFit/>
            </a:bodyPr>
            <a:lstStyle/>
            <a:p>
              <a:r>
                <a:rPr kumimoji="1" lang="ja-JP" altLang="en-US" sz="700" dirty="0"/>
                <a:t>走行しない</a:t>
              </a:r>
            </a:p>
          </p:txBody>
        </p:sp>
        <p:sp>
          <p:nvSpPr>
            <p:cNvPr id="190" name="山形 186"/>
            <p:cNvSpPr/>
            <p:nvPr/>
          </p:nvSpPr>
          <p:spPr>
            <a:xfrm>
              <a:off x="12405103" y="5479726"/>
              <a:ext cx="145104" cy="145104"/>
            </a:xfrm>
            <a:prstGeom prst="chevro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1" name="山形 186"/>
            <p:cNvSpPr/>
            <p:nvPr/>
          </p:nvSpPr>
          <p:spPr>
            <a:xfrm>
              <a:off x="10479463" y="5492741"/>
              <a:ext cx="145104" cy="145104"/>
            </a:xfrm>
            <a:prstGeom prst="chevro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29" name="グループ化 128"/>
          <p:cNvGrpSpPr/>
          <p:nvPr/>
        </p:nvGrpSpPr>
        <p:grpSpPr>
          <a:xfrm>
            <a:off x="7623673" y="2426323"/>
            <a:ext cx="1936014" cy="2014000"/>
            <a:chOff x="5773366" y="5224614"/>
            <a:chExt cx="1936014" cy="2014000"/>
          </a:xfrm>
        </p:grpSpPr>
        <p:pic>
          <p:nvPicPr>
            <p:cNvPr id="128" name="図 127"/>
            <p:cNvPicPr>
              <a:picLocks noChangeAspect="1"/>
            </p:cNvPicPr>
            <p:nvPr/>
          </p:nvPicPr>
          <p:blipFill>
            <a:blip r:embed="rId8"/>
            <a:stretch>
              <a:fillRect/>
            </a:stretch>
          </p:blipFill>
          <p:spPr>
            <a:xfrm>
              <a:off x="6129284" y="5224614"/>
              <a:ext cx="1453992" cy="2014000"/>
            </a:xfrm>
            <a:prstGeom prst="rect">
              <a:avLst/>
            </a:prstGeom>
          </p:spPr>
        </p:pic>
        <p:sp>
          <p:nvSpPr>
            <p:cNvPr id="89" name="テキスト ボックス 88"/>
            <p:cNvSpPr txBox="1"/>
            <p:nvPr/>
          </p:nvSpPr>
          <p:spPr>
            <a:xfrm>
              <a:off x="6100046" y="6035703"/>
              <a:ext cx="544617" cy="184666"/>
            </a:xfrm>
            <a:prstGeom prst="rect">
              <a:avLst/>
            </a:prstGeom>
            <a:noFill/>
          </p:spPr>
          <p:txBody>
            <a:bodyPr wrap="square" rtlCol="0">
              <a:spAutoFit/>
            </a:bodyPr>
            <a:lstStyle/>
            <a:p>
              <a:r>
                <a:rPr kumimoji="1" lang="ja-JP" altLang="en-US" sz="600" dirty="0"/>
                <a:t>分岐番号</a:t>
              </a:r>
              <a:r>
                <a:rPr kumimoji="1" lang="en-US" altLang="ja-JP" sz="600" dirty="0"/>
                <a:t>1</a:t>
              </a:r>
              <a:endParaRPr kumimoji="1" lang="ja-JP" altLang="en-US" sz="600" dirty="0"/>
            </a:p>
          </p:txBody>
        </p:sp>
        <p:sp>
          <p:nvSpPr>
            <p:cNvPr id="92" name="テキスト ボックス 91"/>
            <p:cNvSpPr txBox="1"/>
            <p:nvPr/>
          </p:nvSpPr>
          <p:spPr>
            <a:xfrm>
              <a:off x="6597419" y="6040691"/>
              <a:ext cx="545342" cy="184666"/>
            </a:xfrm>
            <a:prstGeom prst="rect">
              <a:avLst/>
            </a:prstGeom>
            <a:noFill/>
          </p:spPr>
          <p:txBody>
            <a:bodyPr wrap="none" rtlCol="0">
              <a:spAutoFit/>
            </a:bodyPr>
            <a:lstStyle/>
            <a:p>
              <a:r>
                <a:rPr kumimoji="1" lang="ja-JP" altLang="en-US" sz="600" dirty="0"/>
                <a:t>分岐番号</a:t>
              </a:r>
              <a:r>
                <a:rPr kumimoji="1" lang="en-US" altLang="ja-JP" sz="600" dirty="0"/>
                <a:t>2</a:t>
              </a:r>
              <a:endParaRPr kumimoji="1" lang="ja-JP" altLang="en-US" sz="600" dirty="0"/>
            </a:p>
          </p:txBody>
        </p:sp>
        <p:sp>
          <p:nvSpPr>
            <p:cNvPr id="93" name="テキスト ボックス 92"/>
            <p:cNvSpPr txBox="1"/>
            <p:nvPr/>
          </p:nvSpPr>
          <p:spPr>
            <a:xfrm>
              <a:off x="7127521" y="6035538"/>
              <a:ext cx="545342" cy="184666"/>
            </a:xfrm>
            <a:prstGeom prst="rect">
              <a:avLst/>
            </a:prstGeom>
            <a:noFill/>
          </p:spPr>
          <p:txBody>
            <a:bodyPr wrap="none" rtlCol="0">
              <a:spAutoFit/>
            </a:bodyPr>
            <a:lstStyle/>
            <a:p>
              <a:r>
                <a:rPr kumimoji="1" lang="ja-JP" altLang="en-US" sz="600" dirty="0"/>
                <a:t>分岐番号</a:t>
              </a:r>
              <a:r>
                <a:rPr kumimoji="1" lang="en-US" altLang="ja-JP" sz="600" dirty="0"/>
                <a:t>3</a:t>
              </a:r>
              <a:endParaRPr kumimoji="1" lang="ja-JP" altLang="en-US" sz="600" dirty="0"/>
            </a:p>
          </p:txBody>
        </p:sp>
        <p:sp>
          <p:nvSpPr>
            <p:cNvPr id="94" name="テキスト ボックス 93"/>
            <p:cNvSpPr txBox="1"/>
            <p:nvPr/>
          </p:nvSpPr>
          <p:spPr>
            <a:xfrm>
              <a:off x="6962060" y="5462098"/>
              <a:ext cx="747320" cy="184666"/>
            </a:xfrm>
            <a:prstGeom prst="rect">
              <a:avLst/>
            </a:prstGeom>
            <a:noFill/>
          </p:spPr>
          <p:txBody>
            <a:bodyPr wrap="none" rtlCol="0">
              <a:spAutoFit/>
            </a:bodyPr>
            <a:lstStyle/>
            <a:p>
              <a:r>
                <a:rPr lang="ja-JP" altLang="en-US" sz="600" dirty="0"/>
                <a:t>共通</a:t>
              </a:r>
              <a:r>
                <a:rPr lang="en-US" altLang="ja-JP" sz="600" dirty="0"/>
                <a:t>(</a:t>
              </a:r>
              <a:r>
                <a:rPr lang="ja-JP" altLang="en-US" sz="600" dirty="0"/>
                <a:t>分岐番号０</a:t>
              </a:r>
              <a:r>
                <a:rPr lang="en-US" altLang="ja-JP" sz="600" dirty="0"/>
                <a:t>)</a:t>
              </a:r>
              <a:endParaRPr kumimoji="1" lang="ja-JP" altLang="en-US" sz="600" dirty="0"/>
            </a:p>
          </p:txBody>
        </p:sp>
        <p:sp>
          <p:nvSpPr>
            <p:cNvPr id="98" name="テキスト ボックス 97"/>
            <p:cNvSpPr txBox="1"/>
            <p:nvPr/>
          </p:nvSpPr>
          <p:spPr>
            <a:xfrm>
              <a:off x="5773366" y="5447445"/>
              <a:ext cx="864339" cy="184666"/>
            </a:xfrm>
            <a:prstGeom prst="rect">
              <a:avLst/>
            </a:prstGeom>
            <a:noFill/>
          </p:spPr>
          <p:txBody>
            <a:bodyPr wrap="none" rtlCol="0">
              <a:spAutoFit/>
            </a:bodyPr>
            <a:lstStyle/>
            <a:p>
              <a:r>
                <a:rPr lang="ja-JP" altLang="en-US" sz="600" dirty="0"/>
                <a:t>図２：アクティビティ図</a:t>
              </a:r>
              <a:endParaRPr kumimoji="1" lang="ja-JP" altLang="en-US" sz="500" dirty="0"/>
            </a:p>
          </p:txBody>
        </p:sp>
      </p:grpSp>
      <p:grpSp>
        <p:nvGrpSpPr>
          <p:cNvPr id="184" name="グループ化 183"/>
          <p:cNvGrpSpPr/>
          <p:nvPr/>
        </p:nvGrpSpPr>
        <p:grpSpPr>
          <a:xfrm>
            <a:off x="-2678" y="5655814"/>
            <a:ext cx="2408881" cy="400110"/>
            <a:chOff x="6438" y="6585820"/>
            <a:chExt cx="2570048" cy="400110"/>
          </a:xfrm>
        </p:grpSpPr>
        <p:sp>
          <p:nvSpPr>
            <p:cNvPr id="186" name="対角する 2 つの角を切り取った四角形 146"/>
            <p:cNvSpPr/>
            <p:nvPr/>
          </p:nvSpPr>
          <p:spPr>
            <a:xfrm>
              <a:off x="6438" y="6606386"/>
              <a:ext cx="2570048"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sp>
          <p:nvSpPr>
            <p:cNvPr id="194" name="テキスト ボックス 193"/>
            <p:cNvSpPr txBox="1"/>
            <p:nvPr/>
          </p:nvSpPr>
          <p:spPr>
            <a:xfrm>
              <a:off x="208949" y="6585820"/>
              <a:ext cx="2259485" cy="400110"/>
            </a:xfrm>
            <a:prstGeom prst="rect">
              <a:avLst/>
            </a:prstGeom>
            <a:noFill/>
            <a:ln>
              <a:noFill/>
            </a:ln>
          </p:spPr>
          <p:txBody>
            <a:bodyPr wrap="square" rtlCol="0">
              <a:spAutoFit/>
            </a:bodyPr>
            <a:lstStyle/>
            <a:p>
              <a:r>
                <a:rPr lang="ja-JP" altLang="en-US" sz="2000" dirty="0">
                  <a:solidFill>
                    <a:schemeClr val="bg2">
                      <a:lumMod val="25000"/>
                    </a:schemeClr>
                  </a:solidFill>
                </a:rPr>
                <a:t>エリアの振る舞い</a:t>
              </a:r>
              <a:endParaRPr lang="en-US" altLang="ja-JP" sz="2000" dirty="0">
                <a:solidFill>
                  <a:schemeClr val="bg2">
                    <a:lumMod val="25000"/>
                  </a:schemeClr>
                </a:solidFill>
              </a:endParaRPr>
            </a:p>
          </p:txBody>
        </p:sp>
      </p:grpSp>
      <p:cxnSp>
        <p:nvCxnSpPr>
          <p:cNvPr id="22" name="直線コネクタ 21"/>
          <p:cNvCxnSpPr/>
          <p:nvPr/>
        </p:nvCxnSpPr>
        <p:spPr>
          <a:xfrm>
            <a:off x="23874" y="5675416"/>
            <a:ext cx="13498451" cy="17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4839434" y="573399"/>
            <a:ext cx="24703" cy="9104001"/>
          </a:xfrm>
          <a:prstGeom prst="line">
            <a:avLst/>
          </a:prstGeom>
        </p:spPr>
        <p:style>
          <a:lnRef idx="1">
            <a:schemeClr val="accent1"/>
          </a:lnRef>
          <a:fillRef idx="0">
            <a:schemeClr val="accent1"/>
          </a:fillRef>
          <a:effectRef idx="0">
            <a:schemeClr val="accent1"/>
          </a:effectRef>
          <a:fontRef idx="minor">
            <a:schemeClr val="tx1"/>
          </a:fontRef>
        </p:style>
      </p:cxnSp>
      <p:sp>
        <p:nvSpPr>
          <p:cNvPr id="25" name="右中かっこ 24"/>
          <p:cNvSpPr/>
          <p:nvPr/>
        </p:nvSpPr>
        <p:spPr>
          <a:xfrm>
            <a:off x="3552180" y="7763537"/>
            <a:ext cx="155448" cy="914400"/>
          </a:xfrm>
          <a:prstGeom prst="rightBrace">
            <a:avLst>
              <a:gd name="adj1" fmla="val 0"/>
              <a:gd name="adj2" fmla="val 47917"/>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3664875" y="7989710"/>
            <a:ext cx="1293944" cy="461665"/>
          </a:xfrm>
          <a:prstGeom prst="rect">
            <a:avLst/>
          </a:prstGeom>
          <a:noFill/>
        </p:spPr>
        <p:txBody>
          <a:bodyPr wrap="none" rtlCol="0">
            <a:spAutoFit/>
          </a:bodyPr>
          <a:lstStyle/>
          <a:p>
            <a:r>
              <a:rPr kumimoji="1" lang="ja-JP" altLang="en-US" sz="800" dirty="0"/>
              <a:t>この３つの走行エリアの</a:t>
            </a:r>
            <a:endParaRPr kumimoji="1" lang="en-US" altLang="ja-JP" sz="800" dirty="0"/>
          </a:p>
          <a:p>
            <a:r>
              <a:rPr kumimoji="1" lang="ja-JP" altLang="en-US" sz="800" dirty="0"/>
              <a:t>繰り返しによってゲームを</a:t>
            </a:r>
            <a:endParaRPr kumimoji="1" lang="en-US" altLang="ja-JP" sz="800" dirty="0"/>
          </a:p>
          <a:p>
            <a:r>
              <a:rPr lang="ja-JP" altLang="en-US" sz="800" dirty="0"/>
              <a:t>攻略している</a:t>
            </a:r>
            <a:endParaRPr kumimoji="1" lang="en-US" altLang="ja-JP" sz="800" dirty="0"/>
          </a:p>
        </p:txBody>
      </p:sp>
      <p:grpSp>
        <p:nvGrpSpPr>
          <p:cNvPr id="39" name="グループ化 38"/>
          <p:cNvGrpSpPr/>
          <p:nvPr/>
        </p:nvGrpSpPr>
        <p:grpSpPr>
          <a:xfrm>
            <a:off x="2498450" y="6540451"/>
            <a:ext cx="1005607" cy="462054"/>
            <a:chOff x="2498450" y="6540451"/>
            <a:chExt cx="1005607" cy="462054"/>
          </a:xfrm>
        </p:grpSpPr>
        <p:sp>
          <p:nvSpPr>
            <p:cNvPr id="28" name="吹き出し: 角を丸めた四角形 27"/>
            <p:cNvSpPr/>
            <p:nvPr/>
          </p:nvSpPr>
          <p:spPr>
            <a:xfrm>
              <a:off x="2550666" y="6540451"/>
              <a:ext cx="892395" cy="429316"/>
            </a:xfrm>
            <a:prstGeom prst="wedgeRoundRectCallout">
              <a:avLst>
                <a:gd name="adj1" fmla="val -20833"/>
                <a:gd name="adj2" fmla="val 80568"/>
                <a:gd name="adj3" fmla="val 16667"/>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0" name="テキスト ボックス 29"/>
            <p:cNvSpPr txBox="1"/>
            <p:nvPr/>
          </p:nvSpPr>
          <p:spPr>
            <a:xfrm>
              <a:off x="2498450" y="6540840"/>
              <a:ext cx="1005607" cy="461665"/>
            </a:xfrm>
            <a:prstGeom prst="rect">
              <a:avLst/>
            </a:prstGeom>
            <a:noFill/>
          </p:spPr>
          <p:txBody>
            <a:bodyPr wrap="square" rtlCol="0">
              <a:spAutoFit/>
            </a:bodyPr>
            <a:lstStyle/>
            <a:p>
              <a:r>
                <a:rPr kumimoji="1" lang="ja-JP" altLang="en-US" sz="800" dirty="0"/>
                <a:t>格子走行の繰り返し数</a:t>
              </a:r>
              <a:r>
                <a:rPr kumimoji="1" lang="en-US" altLang="ja-JP" sz="800" dirty="0"/>
                <a:t>(</a:t>
              </a:r>
              <a:r>
                <a:rPr kumimoji="1" lang="ja-JP" altLang="en-US" sz="800" dirty="0"/>
                <a:t>移動量</a:t>
              </a:r>
              <a:r>
                <a:rPr kumimoji="1" lang="en-US" altLang="ja-JP" sz="800" dirty="0"/>
                <a:t>)</a:t>
              </a:r>
              <a:r>
                <a:rPr kumimoji="1" lang="ja-JP" altLang="en-US" sz="800" dirty="0"/>
                <a:t>を調べている。</a:t>
              </a:r>
              <a:endParaRPr kumimoji="1" lang="en-US" altLang="ja-JP" sz="800" dirty="0"/>
            </a:p>
          </p:txBody>
        </p:sp>
      </p:grpSp>
      <p:grpSp>
        <p:nvGrpSpPr>
          <p:cNvPr id="50" name="グループ化 49"/>
          <p:cNvGrpSpPr/>
          <p:nvPr/>
        </p:nvGrpSpPr>
        <p:grpSpPr>
          <a:xfrm>
            <a:off x="3095160" y="7194592"/>
            <a:ext cx="1609736" cy="376857"/>
            <a:chOff x="3095160" y="7194592"/>
            <a:chExt cx="1609736" cy="376857"/>
          </a:xfrm>
        </p:grpSpPr>
        <p:sp>
          <p:nvSpPr>
            <p:cNvPr id="34" name="吹き出し: 角を丸めた四角形 33"/>
            <p:cNvSpPr/>
            <p:nvPr/>
          </p:nvSpPr>
          <p:spPr>
            <a:xfrm>
              <a:off x="3136191" y="7194592"/>
              <a:ext cx="1499027" cy="368919"/>
            </a:xfrm>
            <a:prstGeom prst="wedgeRoundRectCallout">
              <a:avLst>
                <a:gd name="adj1" fmla="val -33983"/>
                <a:gd name="adj2" fmla="val 87286"/>
                <a:gd name="adj3" fmla="val 16667"/>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3095160" y="7232895"/>
              <a:ext cx="1609736" cy="338554"/>
            </a:xfrm>
            <a:prstGeom prst="rect">
              <a:avLst/>
            </a:prstGeom>
            <a:noFill/>
          </p:spPr>
          <p:txBody>
            <a:bodyPr wrap="none" rtlCol="0">
              <a:spAutoFit/>
            </a:bodyPr>
            <a:lstStyle/>
            <a:p>
              <a:r>
                <a:rPr kumimoji="1" lang="ja-JP" altLang="en-US" sz="800" dirty="0"/>
                <a:t>この格子走行を繰り返すことで</a:t>
              </a:r>
              <a:endParaRPr kumimoji="1" lang="en-US" altLang="ja-JP" sz="800" dirty="0"/>
            </a:p>
            <a:p>
              <a:r>
                <a:rPr lang="ja-JP" altLang="en-US" sz="800" dirty="0"/>
                <a:t>ゲーム内での移動を行っている。</a:t>
              </a:r>
              <a:endParaRPr kumimoji="1" lang="en-US" altLang="ja-JP" sz="800" dirty="0"/>
            </a:p>
          </p:txBody>
        </p:sp>
      </p:grpSp>
      <p:grpSp>
        <p:nvGrpSpPr>
          <p:cNvPr id="137" name="グループ化 136"/>
          <p:cNvGrpSpPr/>
          <p:nvPr/>
        </p:nvGrpSpPr>
        <p:grpSpPr>
          <a:xfrm>
            <a:off x="4867188" y="7982050"/>
            <a:ext cx="3809655" cy="1645206"/>
            <a:chOff x="4889106" y="7957101"/>
            <a:chExt cx="3809655" cy="1645206"/>
          </a:xfrm>
        </p:grpSpPr>
        <p:grpSp>
          <p:nvGrpSpPr>
            <p:cNvPr id="200" name="グループ化 199"/>
            <p:cNvGrpSpPr/>
            <p:nvPr/>
          </p:nvGrpSpPr>
          <p:grpSpPr>
            <a:xfrm>
              <a:off x="4889106" y="7957101"/>
              <a:ext cx="2512352" cy="400110"/>
              <a:chOff x="6438" y="6584856"/>
              <a:chExt cx="2680442" cy="400110"/>
            </a:xfrm>
          </p:grpSpPr>
          <p:sp>
            <p:nvSpPr>
              <p:cNvPr id="201" name="対角する 2 つの角を切り取った四角形 146"/>
              <p:cNvSpPr/>
              <p:nvPr/>
            </p:nvSpPr>
            <p:spPr>
              <a:xfrm>
                <a:off x="6438" y="6606386"/>
                <a:ext cx="2570048"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sp>
            <p:nvSpPr>
              <p:cNvPr id="202" name="テキスト ボックス 201"/>
              <p:cNvSpPr txBox="1"/>
              <p:nvPr/>
            </p:nvSpPr>
            <p:spPr>
              <a:xfrm>
                <a:off x="37304" y="6584856"/>
                <a:ext cx="2649576" cy="400110"/>
              </a:xfrm>
              <a:prstGeom prst="rect">
                <a:avLst/>
              </a:prstGeom>
              <a:noFill/>
              <a:ln>
                <a:noFill/>
              </a:ln>
            </p:spPr>
            <p:txBody>
              <a:bodyPr wrap="square" rtlCol="0">
                <a:spAutoFit/>
              </a:bodyPr>
              <a:lstStyle/>
              <a:p>
                <a:r>
                  <a:rPr lang="ja-JP" altLang="en-US" sz="2000" dirty="0">
                    <a:solidFill>
                      <a:schemeClr val="bg2">
                        <a:lumMod val="25000"/>
                      </a:schemeClr>
                    </a:solidFill>
                  </a:rPr>
                  <a:t>色の識別の振る舞い</a:t>
                </a:r>
                <a:endParaRPr lang="en-US" altLang="ja-JP" sz="2000" dirty="0">
                  <a:solidFill>
                    <a:schemeClr val="bg2">
                      <a:lumMod val="25000"/>
                    </a:schemeClr>
                  </a:solidFill>
                </a:endParaRPr>
              </a:p>
            </p:txBody>
          </p:sp>
        </p:grpSp>
        <p:pic>
          <p:nvPicPr>
            <p:cNvPr id="90" name="図 89"/>
            <p:cNvPicPr>
              <a:picLocks noChangeAspect="1"/>
            </p:cNvPicPr>
            <p:nvPr/>
          </p:nvPicPr>
          <p:blipFill>
            <a:blip r:embed="rId9"/>
            <a:stretch>
              <a:fillRect/>
            </a:stretch>
          </p:blipFill>
          <p:spPr>
            <a:xfrm>
              <a:off x="5750783" y="8311911"/>
              <a:ext cx="2947978" cy="1290396"/>
            </a:xfrm>
            <a:prstGeom prst="rect">
              <a:avLst/>
            </a:prstGeom>
          </p:spPr>
        </p:pic>
      </p:grpSp>
      <p:sp>
        <p:nvSpPr>
          <p:cNvPr id="19" name="テキスト ボックス 18"/>
          <p:cNvSpPr txBox="1"/>
          <p:nvPr/>
        </p:nvSpPr>
        <p:spPr>
          <a:xfrm>
            <a:off x="701267" y="4976259"/>
            <a:ext cx="3408305" cy="577081"/>
          </a:xfrm>
          <a:prstGeom prst="rect">
            <a:avLst/>
          </a:prstGeom>
          <a:noFill/>
        </p:spPr>
        <p:txBody>
          <a:bodyPr wrap="none" rtlCol="0">
            <a:spAutoFit/>
          </a:bodyPr>
          <a:lstStyle/>
          <a:p>
            <a:r>
              <a:rPr kumimoji="1" lang="ja-JP" altLang="en-US" sz="1050" dirty="0"/>
              <a:t>・終了条件を満たし次第区画は終了し、次の区画に移る。</a:t>
            </a:r>
            <a:endParaRPr kumimoji="1" lang="en-US" altLang="ja-JP" sz="1050" dirty="0"/>
          </a:p>
          <a:p>
            <a:r>
              <a:rPr kumimoji="1" lang="ja-JP" altLang="en-US" sz="1050" dirty="0"/>
              <a:t>・全ての区画が終了す</a:t>
            </a:r>
            <a:r>
              <a:rPr lang="ja-JP" altLang="en-US" sz="1050" dirty="0"/>
              <a:t>ると次の走行エリアに移る。</a:t>
            </a:r>
            <a:endParaRPr lang="en-US" altLang="ja-JP" sz="1050" dirty="0"/>
          </a:p>
          <a:p>
            <a:r>
              <a:rPr kumimoji="1" lang="ja-JP" altLang="en-US" sz="1050" dirty="0"/>
              <a:t>・全ての走行区画が終了すると走行コースは終了する。</a:t>
            </a:r>
          </a:p>
        </p:txBody>
      </p:sp>
      <p:sp>
        <p:nvSpPr>
          <p:cNvPr id="122" name="テキスト ボックス 121"/>
          <p:cNvSpPr txBox="1"/>
          <p:nvPr/>
        </p:nvSpPr>
        <p:spPr>
          <a:xfrm>
            <a:off x="5528376" y="4875006"/>
            <a:ext cx="2764163" cy="738664"/>
          </a:xfrm>
          <a:prstGeom prst="rect">
            <a:avLst/>
          </a:prstGeom>
          <a:noFill/>
        </p:spPr>
        <p:txBody>
          <a:bodyPr wrap="square" rtlCol="0">
            <a:spAutoFit/>
          </a:bodyPr>
          <a:lstStyle/>
          <a:p>
            <a:r>
              <a:rPr kumimoji="1" lang="ja-JP" altLang="en-US" sz="1050" dirty="0"/>
              <a:t>分岐番号</a:t>
            </a:r>
            <a:r>
              <a:rPr kumimoji="1" lang="en-US" altLang="ja-JP" sz="1050" dirty="0"/>
              <a:t>1</a:t>
            </a:r>
            <a:r>
              <a:rPr kumimoji="1" lang="ja-JP" altLang="en-US" sz="1050" dirty="0"/>
              <a:t>・</a:t>
            </a:r>
            <a:r>
              <a:rPr kumimoji="1" lang="en-US" altLang="ja-JP" sz="1050" dirty="0"/>
              <a:t>2</a:t>
            </a:r>
            <a:r>
              <a:rPr kumimoji="1" lang="ja-JP" altLang="en-US" sz="1050" dirty="0"/>
              <a:t>・</a:t>
            </a:r>
            <a:r>
              <a:rPr kumimoji="1" lang="en-US" altLang="ja-JP" sz="1050" dirty="0"/>
              <a:t>3</a:t>
            </a:r>
            <a:r>
              <a:rPr kumimoji="1" lang="ja-JP" altLang="en-US" sz="1050" dirty="0"/>
              <a:t>を選んだ時の</a:t>
            </a:r>
            <a:endParaRPr kumimoji="1" lang="en-US" altLang="ja-JP" sz="1050" dirty="0"/>
          </a:p>
          <a:p>
            <a:r>
              <a:rPr kumimoji="1" lang="ja-JP" altLang="en-US" sz="1050" dirty="0"/>
              <a:t>それぞれの動きを表しています。</a:t>
            </a:r>
            <a:endParaRPr kumimoji="1" lang="en-US" altLang="ja-JP" sz="1050" dirty="0"/>
          </a:p>
          <a:p>
            <a:endParaRPr lang="en-US" altLang="ja-JP" sz="1050" dirty="0"/>
          </a:p>
          <a:p>
            <a:r>
              <a:rPr kumimoji="1" lang="en-US" altLang="ja-JP" sz="1050" dirty="0"/>
              <a:t>※</a:t>
            </a:r>
            <a:r>
              <a:rPr kumimoji="1" lang="ja-JP" altLang="en-US" sz="1050" dirty="0"/>
              <a:t>図の</a:t>
            </a:r>
          </a:p>
        </p:txBody>
      </p:sp>
      <p:sp>
        <p:nvSpPr>
          <p:cNvPr id="449" name="山形 176"/>
          <p:cNvSpPr>
            <a:spLocks noChangeAspect="1"/>
          </p:cNvSpPr>
          <p:nvPr/>
        </p:nvSpPr>
        <p:spPr>
          <a:xfrm>
            <a:off x="6079154" y="5430827"/>
            <a:ext cx="108000" cy="108000"/>
          </a:xfrm>
          <a:prstGeom prst="chevr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4" name="テキスト ボックス 123"/>
          <p:cNvSpPr txBox="1"/>
          <p:nvPr/>
        </p:nvSpPr>
        <p:spPr>
          <a:xfrm>
            <a:off x="6159556" y="5353799"/>
            <a:ext cx="2183611" cy="253916"/>
          </a:xfrm>
          <a:prstGeom prst="rect">
            <a:avLst/>
          </a:prstGeom>
          <a:noFill/>
        </p:spPr>
        <p:txBody>
          <a:bodyPr wrap="none" rtlCol="0">
            <a:spAutoFit/>
          </a:bodyPr>
          <a:lstStyle/>
          <a:p>
            <a:r>
              <a:rPr kumimoji="1" lang="ja-JP" altLang="en-US" sz="1050" dirty="0"/>
              <a:t>は、実行される</a:t>
            </a:r>
            <a:r>
              <a:rPr lang="ja-JP" altLang="en-US" sz="1050" dirty="0"/>
              <a:t>ことを表しています。</a:t>
            </a:r>
            <a:endParaRPr kumimoji="1" lang="ja-JP" altLang="en-US" sz="1050" dirty="0"/>
          </a:p>
        </p:txBody>
      </p:sp>
      <p:grpSp>
        <p:nvGrpSpPr>
          <p:cNvPr id="197" name="グループ化 196"/>
          <p:cNvGrpSpPr/>
          <p:nvPr/>
        </p:nvGrpSpPr>
        <p:grpSpPr>
          <a:xfrm>
            <a:off x="4855339" y="5680418"/>
            <a:ext cx="2499238" cy="400362"/>
            <a:chOff x="6438" y="6599311"/>
            <a:chExt cx="2570048" cy="249294"/>
          </a:xfrm>
        </p:grpSpPr>
        <p:sp>
          <p:nvSpPr>
            <p:cNvPr id="198" name="対角する 2 つの角を切り取った四角形 146"/>
            <p:cNvSpPr/>
            <p:nvPr/>
          </p:nvSpPr>
          <p:spPr>
            <a:xfrm>
              <a:off x="6438" y="6606386"/>
              <a:ext cx="2570048" cy="242219"/>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sp>
          <p:nvSpPr>
            <p:cNvPr id="199" name="テキスト ボックス 198"/>
            <p:cNvSpPr txBox="1"/>
            <p:nvPr/>
          </p:nvSpPr>
          <p:spPr>
            <a:xfrm>
              <a:off x="44983" y="6599311"/>
              <a:ext cx="2520598" cy="249137"/>
            </a:xfrm>
            <a:prstGeom prst="rect">
              <a:avLst/>
            </a:prstGeom>
            <a:noFill/>
            <a:ln>
              <a:noFill/>
            </a:ln>
          </p:spPr>
          <p:txBody>
            <a:bodyPr wrap="square" rtlCol="0">
              <a:spAutoFit/>
            </a:bodyPr>
            <a:lstStyle/>
            <a:p>
              <a:r>
                <a:rPr lang="ja-JP" altLang="en-US" sz="2000" dirty="0">
                  <a:solidFill>
                    <a:schemeClr val="bg2">
                      <a:lumMod val="25000"/>
                    </a:schemeClr>
                  </a:solidFill>
                </a:rPr>
                <a:t>格子走行の振る舞い</a:t>
              </a:r>
              <a:endParaRPr lang="en-US" altLang="ja-JP" sz="2000" dirty="0">
                <a:solidFill>
                  <a:schemeClr val="bg2">
                    <a:lumMod val="25000"/>
                  </a:schemeClr>
                </a:solidFill>
              </a:endParaRPr>
            </a:p>
          </p:txBody>
        </p:sp>
      </p:grpSp>
      <p:grpSp>
        <p:nvGrpSpPr>
          <p:cNvPr id="134" name="グループ化 133"/>
          <p:cNvGrpSpPr/>
          <p:nvPr/>
        </p:nvGrpSpPr>
        <p:grpSpPr>
          <a:xfrm>
            <a:off x="11934615" y="5856810"/>
            <a:ext cx="1164927" cy="1114180"/>
            <a:chOff x="9512051" y="7980832"/>
            <a:chExt cx="1043340" cy="1008000"/>
          </a:xfrm>
        </p:grpSpPr>
        <p:grpSp>
          <p:nvGrpSpPr>
            <p:cNvPr id="362" name="グループ化 361"/>
            <p:cNvGrpSpPr>
              <a:grpSpLocks noChangeAspect="1"/>
            </p:cNvGrpSpPr>
            <p:nvPr/>
          </p:nvGrpSpPr>
          <p:grpSpPr>
            <a:xfrm>
              <a:off x="9512051" y="7980832"/>
              <a:ext cx="1043340" cy="1008000"/>
              <a:chOff x="5044969" y="3735235"/>
              <a:chExt cx="509322" cy="481382"/>
            </a:xfrm>
          </p:grpSpPr>
          <p:grpSp>
            <p:nvGrpSpPr>
              <p:cNvPr id="368" name="グループ化 367"/>
              <p:cNvGrpSpPr/>
              <p:nvPr/>
            </p:nvGrpSpPr>
            <p:grpSpPr>
              <a:xfrm>
                <a:off x="5052641" y="3740294"/>
                <a:ext cx="501650" cy="476323"/>
                <a:chOff x="4718050" y="3798862"/>
                <a:chExt cx="501650" cy="476323"/>
              </a:xfrm>
            </p:grpSpPr>
            <p:cxnSp>
              <p:nvCxnSpPr>
                <p:cNvPr id="383" name="直線コネクタ 382"/>
                <p:cNvCxnSpPr>
                  <a:stCxn id="408" idx="4"/>
                  <a:endCxn id="410" idx="0"/>
                </p:cNvCxnSpPr>
                <p:nvPr/>
              </p:nvCxnSpPr>
              <p:spPr>
                <a:xfrm flipH="1">
                  <a:off x="5165724" y="4090987"/>
                  <a:ext cx="1"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4" name="直線コネクタ 383"/>
                <p:cNvCxnSpPr>
                  <a:stCxn id="405" idx="4"/>
                  <a:endCxn id="408" idx="0"/>
                </p:cNvCxnSpPr>
                <p:nvPr/>
              </p:nvCxnSpPr>
              <p:spPr>
                <a:xfrm>
                  <a:off x="5165725" y="3906862"/>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直線コネクタ 385"/>
                <p:cNvCxnSpPr>
                  <a:stCxn id="399" idx="4"/>
                  <a:endCxn id="401" idx="0"/>
                </p:cNvCxnSpPr>
                <p:nvPr/>
              </p:nvCxnSpPr>
              <p:spPr>
                <a:xfrm>
                  <a:off x="496887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直線コネクタ 386"/>
                <p:cNvCxnSpPr>
                  <a:stCxn id="398" idx="4"/>
                  <a:endCxn id="400" idx="0"/>
                </p:cNvCxnSpPr>
                <p:nvPr/>
              </p:nvCxnSpPr>
              <p:spPr>
                <a:xfrm>
                  <a:off x="477202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直線コネクタ 387"/>
                <p:cNvCxnSpPr>
                  <a:stCxn id="400" idx="6"/>
                  <a:endCxn id="401" idx="2"/>
                </p:cNvCxnSpPr>
                <p:nvPr/>
              </p:nvCxnSpPr>
              <p:spPr>
                <a:xfrm>
                  <a:off x="4826000" y="4221185"/>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直線コネクタ 388"/>
                <p:cNvCxnSpPr>
                  <a:stCxn id="398" idx="6"/>
                  <a:endCxn id="399" idx="2"/>
                </p:cNvCxnSpPr>
                <p:nvPr/>
              </p:nvCxnSpPr>
              <p:spPr>
                <a:xfrm>
                  <a:off x="4826000" y="4037036"/>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直線コネクタ 390"/>
                <p:cNvCxnSpPr>
                  <a:stCxn id="373" idx="6"/>
                  <a:endCxn id="405" idx="2"/>
                </p:cNvCxnSpPr>
                <p:nvPr/>
              </p:nvCxnSpPr>
              <p:spPr>
                <a:xfrm flipV="1">
                  <a:off x="5028276" y="3852862"/>
                  <a:ext cx="83474" cy="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直線コネクタ 391"/>
                <p:cNvCxnSpPr>
                  <a:stCxn id="373" idx="4"/>
                  <a:endCxn id="399" idx="0"/>
                </p:cNvCxnSpPr>
                <p:nvPr/>
              </p:nvCxnSpPr>
              <p:spPr>
                <a:xfrm flipH="1">
                  <a:off x="4968875" y="3912780"/>
                  <a:ext cx="1" cy="70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直線コネクタ 392"/>
                <p:cNvCxnSpPr>
                  <a:endCxn id="398" idx="0"/>
                </p:cNvCxnSpPr>
                <p:nvPr/>
              </p:nvCxnSpPr>
              <p:spPr>
                <a:xfrm>
                  <a:off x="4772025" y="3906887"/>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直線コネクタ 393"/>
                <p:cNvCxnSpPr>
                  <a:stCxn id="374" idx="6"/>
                  <a:endCxn id="373" idx="2"/>
                </p:cNvCxnSpPr>
                <p:nvPr/>
              </p:nvCxnSpPr>
              <p:spPr>
                <a:xfrm>
                  <a:off x="4829178" y="3853203"/>
                  <a:ext cx="80298" cy="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8" name="円: 塗りつぶしなし 469"/>
                <p:cNvSpPr/>
                <p:nvPr/>
              </p:nvSpPr>
              <p:spPr>
                <a:xfrm>
                  <a:off x="4718050" y="3983036"/>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9" name="円: 塗りつぶしなし 470"/>
                <p:cNvSpPr/>
                <p:nvPr/>
              </p:nvSpPr>
              <p:spPr>
                <a:xfrm>
                  <a:off x="4914900" y="3983036"/>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0" name="円: 塗りつぶしなし 471"/>
                <p:cNvSpPr/>
                <p:nvPr/>
              </p:nvSpPr>
              <p:spPr>
                <a:xfrm>
                  <a:off x="4718050" y="4167185"/>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1" name="円: 塗りつぶしなし 472"/>
                <p:cNvSpPr/>
                <p:nvPr/>
              </p:nvSpPr>
              <p:spPr>
                <a:xfrm>
                  <a:off x="4914900" y="4167185"/>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402" name="直線コネクタ 401"/>
                <p:cNvCxnSpPr>
                  <a:stCxn id="399" idx="6"/>
                  <a:endCxn id="408" idx="2"/>
                </p:cNvCxnSpPr>
                <p:nvPr/>
              </p:nvCxnSpPr>
              <p:spPr>
                <a:xfrm flipV="1">
                  <a:off x="5022850" y="4036987"/>
                  <a:ext cx="88900"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a:stCxn id="401" idx="6"/>
                  <a:endCxn id="410" idx="2"/>
                </p:cNvCxnSpPr>
                <p:nvPr/>
              </p:nvCxnSpPr>
              <p:spPr>
                <a:xfrm flipV="1">
                  <a:off x="5022850" y="4221136"/>
                  <a:ext cx="88899"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5" name="円: 塗りつぶしなし 476"/>
                <p:cNvSpPr/>
                <p:nvPr/>
              </p:nvSpPr>
              <p:spPr>
                <a:xfrm>
                  <a:off x="5111750" y="3798862"/>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8" name="円: 塗りつぶしなし 479"/>
                <p:cNvSpPr/>
                <p:nvPr/>
              </p:nvSpPr>
              <p:spPr>
                <a:xfrm>
                  <a:off x="5111750" y="3982987"/>
                  <a:ext cx="107950" cy="108000"/>
                </a:xfrm>
                <a:prstGeom prst="donut">
                  <a:avLst>
                    <a:gd name="adj" fmla="val 894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0" name="円: 塗りつぶしなし 481"/>
                <p:cNvSpPr/>
                <p:nvPr/>
              </p:nvSpPr>
              <p:spPr>
                <a:xfrm>
                  <a:off x="5111749" y="4167136"/>
                  <a:ext cx="107950" cy="108000"/>
                </a:xfrm>
                <a:prstGeom prst="donut">
                  <a:avLst>
                    <a:gd name="adj" fmla="val 894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369" name="フローチャート: 磁気ディスク 440"/>
              <p:cNvSpPr/>
              <p:nvPr/>
            </p:nvSpPr>
            <p:spPr>
              <a:xfrm>
                <a:off x="5269076" y="3919460"/>
                <a:ext cx="69618" cy="92063"/>
              </a:xfrm>
              <a:prstGeom prst="flowChartMagneticDisk">
                <a:avLst/>
              </a:prstGeom>
              <a:solidFill>
                <a:srgbClr val="92D050"/>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1" name="フローチャート: 磁気ディスク 442"/>
              <p:cNvSpPr/>
              <p:nvPr/>
            </p:nvSpPr>
            <p:spPr>
              <a:xfrm>
                <a:off x="5465508" y="3924469"/>
                <a:ext cx="69618" cy="92062"/>
              </a:xfrm>
              <a:prstGeom prst="flowChartMagneticDisk">
                <a:avLst/>
              </a:prstGeom>
              <a:solidFill>
                <a:srgbClr val="00B0F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3" name="円: 塗りつぶしなし 444"/>
              <p:cNvSpPr>
                <a:spLocks noChangeAspect="1"/>
              </p:cNvSpPr>
              <p:nvPr/>
            </p:nvSpPr>
            <p:spPr>
              <a:xfrm>
                <a:off x="5244067" y="3735412"/>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4" name="円: 塗りつぶしなし 445"/>
              <p:cNvSpPr>
                <a:spLocks noChangeAspect="1"/>
              </p:cNvSpPr>
              <p:nvPr/>
            </p:nvSpPr>
            <p:spPr>
              <a:xfrm>
                <a:off x="5044969" y="3735235"/>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grpSp>
          <p:nvGrpSpPr>
            <p:cNvPr id="487" name="グループ化 486"/>
            <p:cNvGrpSpPr/>
            <p:nvPr/>
          </p:nvGrpSpPr>
          <p:grpSpPr>
            <a:xfrm rot="10800000">
              <a:off x="9879934" y="8448084"/>
              <a:ext cx="316240" cy="516799"/>
              <a:chOff x="10934622" y="7753110"/>
              <a:chExt cx="316240" cy="516799"/>
            </a:xfrm>
          </p:grpSpPr>
          <p:cxnSp>
            <p:nvCxnSpPr>
              <p:cNvPr id="414" name="直線コネクタ 413"/>
              <p:cNvCxnSpPr/>
              <p:nvPr/>
            </p:nvCxnSpPr>
            <p:spPr>
              <a:xfrm rot="10800000" flipH="1" flipV="1">
                <a:off x="11095317" y="7753110"/>
                <a:ext cx="511" cy="304098"/>
              </a:xfrm>
              <a:prstGeom prst="line">
                <a:avLst/>
              </a:prstGeom>
              <a:solidFill>
                <a:schemeClr val="accent1"/>
              </a:solidFill>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15" name="フリーフォーム 314"/>
              <p:cNvSpPr/>
              <p:nvPr/>
            </p:nvSpPr>
            <p:spPr>
              <a:xfrm rot="10800000">
                <a:off x="10967387" y="8110697"/>
                <a:ext cx="49759" cy="105454"/>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16" name="フリーフォーム 313"/>
              <p:cNvSpPr/>
              <p:nvPr/>
            </p:nvSpPr>
            <p:spPr>
              <a:xfrm rot="10800000">
                <a:off x="11165095" y="8103767"/>
                <a:ext cx="0" cy="115946"/>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17" name="角丸四角形 11"/>
              <p:cNvSpPr/>
              <p:nvPr/>
            </p:nvSpPr>
            <p:spPr>
              <a:xfrm rot="10800000">
                <a:off x="11052517" y="7867217"/>
                <a:ext cx="85778" cy="9264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18" name="角丸四角形 10"/>
              <p:cNvSpPr/>
              <p:nvPr/>
            </p:nvSpPr>
            <p:spPr>
              <a:xfrm rot="10800000">
                <a:off x="11069908" y="7891539"/>
                <a:ext cx="49759" cy="921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19" name="角丸四角形 8"/>
              <p:cNvSpPr/>
              <p:nvPr/>
            </p:nvSpPr>
            <p:spPr>
              <a:xfrm rot="10800000">
                <a:off x="11154826" y="8077287"/>
                <a:ext cx="49759" cy="52231"/>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20" name="角丸四角形 3"/>
              <p:cNvSpPr/>
              <p:nvPr/>
            </p:nvSpPr>
            <p:spPr>
              <a:xfrm rot="10800000">
                <a:off x="11196764" y="8045030"/>
                <a:ext cx="49759" cy="110208"/>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21" name="角丸四角形 9"/>
              <p:cNvSpPr/>
              <p:nvPr/>
            </p:nvSpPr>
            <p:spPr>
              <a:xfrm rot="10800000">
                <a:off x="10975769" y="8079701"/>
                <a:ext cx="49759" cy="49816"/>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22" name="正方形/長方形 421"/>
              <p:cNvSpPr/>
              <p:nvPr/>
            </p:nvSpPr>
            <p:spPr>
              <a:xfrm rot="10800000">
                <a:off x="11066675" y="8070302"/>
                <a:ext cx="49759" cy="1200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23" name="角丸四角形 197"/>
              <p:cNvSpPr/>
              <p:nvPr/>
            </p:nvSpPr>
            <p:spPr>
              <a:xfrm rot="10800000">
                <a:off x="11005779" y="7957145"/>
                <a:ext cx="171550" cy="18966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24" name="角丸四角形 199"/>
              <p:cNvSpPr/>
              <p:nvPr/>
            </p:nvSpPr>
            <p:spPr>
              <a:xfrm rot="10800000">
                <a:off x="11008487" y="7964534"/>
                <a:ext cx="168266" cy="86542"/>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25" name="角丸四角形 204"/>
              <p:cNvSpPr/>
              <p:nvPr/>
            </p:nvSpPr>
            <p:spPr>
              <a:xfrm rot="10800000">
                <a:off x="11179707" y="7981164"/>
                <a:ext cx="71155" cy="68460"/>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26" name="角丸四角形 5"/>
              <p:cNvSpPr/>
              <p:nvPr/>
            </p:nvSpPr>
            <p:spPr>
              <a:xfrm rot="10800000">
                <a:off x="10937466" y="8045030"/>
                <a:ext cx="49759" cy="119425"/>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27" name="角丸四角形 2"/>
              <p:cNvSpPr/>
              <p:nvPr/>
            </p:nvSpPr>
            <p:spPr>
              <a:xfrm rot="10800000">
                <a:off x="10934622" y="7989085"/>
                <a:ext cx="71158" cy="52253"/>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28" name="角丸四角形 13"/>
              <p:cNvSpPr/>
              <p:nvPr/>
            </p:nvSpPr>
            <p:spPr>
              <a:xfrm rot="10800000">
                <a:off x="11069963" y="7843283"/>
                <a:ext cx="49759" cy="51768"/>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29" name="減算記号 428"/>
              <p:cNvSpPr/>
              <p:nvPr/>
            </p:nvSpPr>
            <p:spPr>
              <a:xfrm rot="10800000">
                <a:off x="10961776" y="7806813"/>
                <a:ext cx="170373" cy="51152"/>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30" name="ブローチ 429"/>
              <p:cNvSpPr/>
              <p:nvPr/>
            </p:nvSpPr>
            <p:spPr>
              <a:xfrm rot="10800000">
                <a:off x="11195564" y="8007177"/>
                <a:ext cx="39441" cy="17789"/>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sz="900" dirty="0"/>
              </a:p>
            </p:txBody>
          </p:sp>
          <p:sp>
            <p:nvSpPr>
              <p:cNvPr id="431" name="フリーフォーム 1382"/>
              <p:cNvSpPr/>
              <p:nvPr/>
            </p:nvSpPr>
            <p:spPr>
              <a:xfrm rot="10800000">
                <a:off x="11110283" y="7894647"/>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32" name="フリーフォーム 1390"/>
              <p:cNvSpPr/>
              <p:nvPr/>
            </p:nvSpPr>
            <p:spPr>
              <a:xfrm rot="10800000">
                <a:off x="11084367" y="7896563"/>
                <a:ext cx="28509"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34" name="フリーフォーム 289"/>
              <p:cNvSpPr/>
              <p:nvPr/>
            </p:nvSpPr>
            <p:spPr>
              <a:xfrm rot="10800000">
                <a:off x="11079184" y="7896563"/>
                <a:ext cx="28509"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35" name="フリーフォーム 290"/>
              <p:cNvSpPr/>
              <p:nvPr/>
            </p:nvSpPr>
            <p:spPr>
              <a:xfrm rot="10800000">
                <a:off x="11075831" y="7892729"/>
                <a:ext cx="28509"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36" name="フリーフォーム 1395"/>
              <p:cNvSpPr/>
              <p:nvPr/>
            </p:nvSpPr>
            <p:spPr>
              <a:xfrm rot="10800000">
                <a:off x="11078533" y="7893821"/>
                <a:ext cx="28508" cy="1919"/>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37" name="フリーフォーム 1396"/>
              <p:cNvSpPr/>
              <p:nvPr/>
            </p:nvSpPr>
            <p:spPr>
              <a:xfrm rot="10800000">
                <a:off x="11107540" y="7886842"/>
                <a:ext cx="0" cy="21091"/>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38" name="フリーフォーム 1397"/>
              <p:cNvSpPr/>
              <p:nvPr/>
            </p:nvSpPr>
            <p:spPr>
              <a:xfrm rot="10800000">
                <a:off x="11084367" y="7888895"/>
                <a:ext cx="0" cy="2492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39" name="フリーフォーム 1402"/>
              <p:cNvSpPr/>
              <p:nvPr/>
            </p:nvSpPr>
            <p:spPr>
              <a:xfrm rot="10800000">
                <a:off x="11084367" y="7888895"/>
                <a:ext cx="0" cy="23008"/>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40" name="フリーフォーム 1403"/>
              <p:cNvSpPr/>
              <p:nvPr/>
            </p:nvSpPr>
            <p:spPr>
              <a:xfrm rot="10800000">
                <a:off x="11083607" y="7888895"/>
                <a:ext cx="0" cy="19173"/>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41" name="フリーフォーム 1441"/>
              <p:cNvSpPr/>
              <p:nvPr/>
            </p:nvSpPr>
            <p:spPr>
              <a:xfrm rot="21180000">
                <a:off x="11080133" y="7888998"/>
                <a:ext cx="2600" cy="23008"/>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42" name="四方向矢印 1444"/>
              <p:cNvSpPr/>
              <p:nvPr/>
            </p:nvSpPr>
            <p:spPr>
              <a:xfrm rot="10800000">
                <a:off x="11058955" y="8081738"/>
                <a:ext cx="66026" cy="48997"/>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43" name="角丸四角形 1447"/>
              <p:cNvSpPr/>
              <p:nvPr/>
            </p:nvSpPr>
            <p:spPr>
              <a:xfrm rot="10800000">
                <a:off x="11027828" y="7981969"/>
                <a:ext cx="128363" cy="47343"/>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44" name="フリーフォーム 1448"/>
              <p:cNvSpPr/>
              <p:nvPr/>
            </p:nvSpPr>
            <p:spPr>
              <a:xfrm rot="10800000">
                <a:off x="11172932" y="8164455"/>
                <a:ext cx="0" cy="105454"/>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45" name="フリーフォーム 312"/>
              <p:cNvSpPr/>
              <p:nvPr/>
            </p:nvSpPr>
            <p:spPr>
              <a:xfrm rot="10800000">
                <a:off x="11008487" y="8164455"/>
                <a:ext cx="0" cy="105454"/>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grpSp>
            <p:nvGrpSpPr>
              <p:cNvPr id="446" name="グループ化 445"/>
              <p:cNvGrpSpPr/>
              <p:nvPr/>
            </p:nvGrpSpPr>
            <p:grpSpPr>
              <a:xfrm>
                <a:off x="11028192" y="8182592"/>
                <a:ext cx="129245" cy="48786"/>
                <a:chOff x="4598021" y="7080532"/>
                <a:chExt cx="100159" cy="42940"/>
              </a:xfrm>
            </p:grpSpPr>
            <p:sp>
              <p:nvSpPr>
                <p:cNvPr id="447" name="角丸四角形 1442"/>
                <p:cNvSpPr/>
                <p:nvPr/>
              </p:nvSpPr>
              <p:spPr>
                <a:xfrm rot="10800000">
                  <a:off x="4600030" y="7091071"/>
                  <a:ext cx="96723" cy="32401"/>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sp>
              <p:nvSpPr>
                <p:cNvPr id="448" name="角丸四角形 1443"/>
                <p:cNvSpPr/>
                <p:nvPr/>
              </p:nvSpPr>
              <p:spPr>
                <a:xfrm rot="10800000">
                  <a:off x="4598021" y="7080532"/>
                  <a:ext cx="100159" cy="3240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just"/>
                  <a:endParaRPr kumimoji="1" lang="ja-JP" altLang="en-US" dirty="0"/>
                </a:p>
              </p:txBody>
            </p:sp>
          </p:grpSp>
        </p:grpSp>
        <p:sp>
          <p:nvSpPr>
            <p:cNvPr id="110" name="矢印: 折線 109"/>
            <p:cNvSpPr>
              <a:spLocks noChangeAspect="1"/>
            </p:cNvSpPr>
            <p:nvPr/>
          </p:nvSpPr>
          <p:spPr>
            <a:xfrm>
              <a:off x="9804631" y="8172417"/>
              <a:ext cx="370992" cy="396000"/>
            </a:xfrm>
            <a:prstGeom prst="bentArrow">
              <a:avLst>
                <a:gd name="adj1" fmla="val 25000"/>
                <a:gd name="adj2" fmla="val 25000"/>
                <a:gd name="adj3" fmla="val 25000"/>
                <a:gd name="adj4" fmla="val 75000"/>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609" name="テキスト ボックス 608"/>
          <p:cNvSpPr txBox="1"/>
          <p:nvPr/>
        </p:nvSpPr>
        <p:spPr>
          <a:xfrm>
            <a:off x="7409531" y="5772988"/>
            <a:ext cx="3954929" cy="430887"/>
          </a:xfrm>
          <a:prstGeom prst="rect">
            <a:avLst/>
          </a:prstGeom>
          <a:noFill/>
        </p:spPr>
        <p:txBody>
          <a:bodyPr wrap="none" rtlCol="0">
            <a:spAutoFit/>
          </a:bodyPr>
          <a:lstStyle/>
          <a:p>
            <a:r>
              <a:rPr lang="ja-JP" altLang="en-US" sz="1100" dirty="0"/>
              <a:t>下図のコミュニケーション図は走路選択走行エリアに右に曲がる</a:t>
            </a:r>
            <a:endParaRPr lang="en-US" altLang="ja-JP" sz="1100" dirty="0"/>
          </a:p>
          <a:p>
            <a:r>
              <a:rPr kumimoji="1" lang="ja-JP" altLang="en-US" sz="1100" dirty="0"/>
              <a:t>分岐</a:t>
            </a:r>
            <a:r>
              <a:rPr lang="ja-JP" altLang="en-US" sz="1100" dirty="0"/>
              <a:t>の分岐</a:t>
            </a:r>
            <a:r>
              <a:rPr kumimoji="1" lang="ja-JP" altLang="en-US" sz="1100" dirty="0"/>
              <a:t>番号が設定された場合を表している</a:t>
            </a:r>
          </a:p>
        </p:txBody>
      </p:sp>
      <p:sp>
        <p:nvSpPr>
          <p:cNvPr id="610" name="吹き出し: 角を丸めた四角形 609"/>
          <p:cNvSpPr/>
          <p:nvPr/>
        </p:nvSpPr>
        <p:spPr>
          <a:xfrm>
            <a:off x="11927893" y="7418035"/>
            <a:ext cx="914400" cy="259999"/>
          </a:xfrm>
          <a:prstGeom prst="wedgeRoundRectCallout">
            <a:avLst>
              <a:gd name="adj1" fmla="val -86806"/>
              <a:gd name="adj2" fmla="val 16096"/>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11" name="吹き出し: 角を丸めた四角形 610"/>
          <p:cNvSpPr/>
          <p:nvPr/>
        </p:nvSpPr>
        <p:spPr>
          <a:xfrm>
            <a:off x="11920794" y="7845088"/>
            <a:ext cx="914400" cy="259561"/>
          </a:xfrm>
          <a:prstGeom prst="wedgeRoundRectCallout">
            <a:avLst>
              <a:gd name="adj1" fmla="val -84722"/>
              <a:gd name="adj2" fmla="val 368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2" name="吹き出し: 角を丸めた四角形 611"/>
          <p:cNvSpPr/>
          <p:nvPr/>
        </p:nvSpPr>
        <p:spPr>
          <a:xfrm>
            <a:off x="11947903" y="8479333"/>
            <a:ext cx="885237" cy="253927"/>
          </a:xfrm>
          <a:prstGeom prst="wedgeRoundRectCallout">
            <a:avLst>
              <a:gd name="adj1" fmla="val -79166"/>
              <a:gd name="adj2" fmla="val 486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3" name="テキスト ボックス 612"/>
          <p:cNvSpPr txBox="1"/>
          <p:nvPr/>
        </p:nvSpPr>
        <p:spPr>
          <a:xfrm>
            <a:off x="11926999" y="7839529"/>
            <a:ext cx="901209" cy="253916"/>
          </a:xfrm>
          <a:prstGeom prst="rect">
            <a:avLst/>
          </a:prstGeom>
          <a:noFill/>
        </p:spPr>
        <p:txBody>
          <a:bodyPr wrap="none" rtlCol="0">
            <a:spAutoFit/>
          </a:bodyPr>
          <a:lstStyle/>
          <a:p>
            <a:r>
              <a:rPr kumimoji="1" lang="ja-JP" altLang="en-US" sz="1050" dirty="0"/>
              <a:t>スキップする</a:t>
            </a:r>
          </a:p>
        </p:txBody>
      </p:sp>
      <p:sp>
        <p:nvSpPr>
          <p:cNvPr id="615" name="テキスト ボックス 614"/>
          <p:cNvSpPr txBox="1"/>
          <p:nvPr/>
        </p:nvSpPr>
        <p:spPr>
          <a:xfrm>
            <a:off x="11920794" y="7424118"/>
            <a:ext cx="901209" cy="253916"/>
          </a:xfrm>
          <a:prstGeom prst="rect">
            <a:avLst/>
          </a:prstGeom>
          <a:noFill/>
        </p:spPr>
        <p:txBody>
          <a:bodyPr wrap="none" rtlCol="0">
            <a:spAutoFit/>
          </a:bodyPr>
          <a:lstStyle/>
          <a:p>
            <a:r>
              <a:rPr kumimoji="1" lang="ja-JP" altLang="en-US" sz="1050" dirty="0"/>
              <a:t>スキップする</a:t>
            </a:r>
          </a:p>
        </p:txBody>
      </p:sp>
      <p:sp>
        <p:nvSpPr>
          <p:cNvPr id="616" name="テキスト ボックス 615"/>
          <p:cNvSpPr txBox="1"/>
          <p:nvPr/>
        </p:nvSpPr>
        <p:spPr>
          <a:xfrm>
            <a:off x="11958180" y="8489217"/>
            <a:ext cx="901209" cy="253916"/>
          </a:xfrm>
          <a:prstGeom prst="rect">
            <a:avLst/>
          </a:prstGeom>
          <a:noFill/>
        </p:spPr>
        <p:txBody>
          <a:bodyPr wrap="none" rtlCol="0">
            <a:spAutoFit/>
          </a:bodyPr>
          <a:lstStyle/>
          <a:p>
            <a:r>
              <a:rPr kumimoji="1" lang="ja-JP" altLang="en-US" sz="1050" dirty="0"/>
              <a:t>スキップする</a:t>
            </a:r>
          </a:p>
        </p:txBody>
      </p:sp>
      <p:pic>
        <p:nvPicPr>
          <p:cNvPr id="243" name="Picture 2" descr="D:\ものつくり大学ロゴB.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72136" y="74113"/>
            <a:ext cx="2292246" cy="481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25868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3">
          <a:schemeClr val="accent6"/>
        </a:lnRef>
        <a:fillRef idx="0">
          <a:schemeClr val="accent6"/>
        </a:fillRef>
        <a:effectRef idx="2">
          <a:schemeClr val="accent6"/>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8020</TotalTime>
  <Words>2314</Words>
  <Application>Microsoft Office PowerPoint</Application>
  <PresentationFormat>ユーザー設定</PresentationFormat>
  <Paragraphs>695</Paragraphs>
  <Slides>5</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vt:i4>
      </vt:variant>
    </vt:vector>
  </HeadingPairs>
  <TitlesOfParts>
    <vt:vector size="13" baseType="lpstr">
      <vt:lpstr>AR P丸ゴシック体E</vt:lpstr>
      <vt:lpstr>AR P丸ゴシック体M</vt:lpstr>
      <vt:lpstr>ＭＳ Ｐゴシック</vt:lpstr>
      <vt:lpstr>ＭＳ 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科学の妖精</dc:creator>
  <cp:lastModifiedBy>小林佑紀哉</cp:lastModifiedBy>
  <cp:revision>654</cp:revision>
  <cp:lastPrinted>2016-08-27T10:58:10Z</cp:lastPrinted>
  <dcterms:created xsi:type="dcterms:W3CDTF">2015-07-08T07:51:32Z</dcterms:created>
  <dcterms:modified xsi:type="dcterms:W3CDTF">2016-08-30T13:15:04Z</dcterms:modified>
</cp:coreProperties>
</file>