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9" r:id="rId2"/>
  </p:sldIdLst>
  <p:sldSz cx="13522325" cy="9601200"/>
  <p:notesSz cx="10020300" cy="14449425"/>
  <p:defaultTextStyle>
    <a:defPPr>
      <a:defRPr lang="ja-JP"/>
    </a:defPPr>
    <a:lvl1pPr marL="0" algn="l" defTabSz="1321308" rtl="0" eaLnBrk="1" latinLnBrk="0" hangingPunct="1">
      <a:defRPr kumimoji="1" sz="2601" kern="1200">
        <a:solidFill>
          <a:schemeClr val="tx1"/>
        </a:solidFill>
        <a:latin typeface="+mn-lt"/>
        <a:ea typeface="+mn-ea"/>
        <a:cs typeface="+mn-cs"/>
      </a:defRPr>
    </a:lvl1pPr>
    <a:lvl2pPr marL="660654" algn="l" defTabSz="1321308" rtl="0" eaLnBrk="1" latinLnBrk="0" hangingPunct="1">
      <a:defRPr kumimoji="1" sz="2601" kern="1200">
        <a:solidFill>
          <a:schemeClr val="tx1"/>
        </a:solidFill>
        <a:latin typeface="+mn-lt"/>
        <a:ea typeface="+mn-ea"/>
        <a:cs typeface="+mn-cs"/>
      </a:defRPr>
    </a:lvl2pPr>
    <a:lvl3pPr marL="1321308" algn="l" defTabSz="1321308" rtl="0" eaLnBrk="1" latinLnBrk="0" hangingPunct="1">
      <a:defRPr kumimoji="1" sz="2601" kern="1200">
        <a:solidFill>
          <a:schemeClr val="tx1"/>
        </a:solidFill>
        <a:latin typeface="+mn-lt"/>
        <a:ea typeface="+mn-ea"/>
        <a:cs typeface="+mn-cs"/>
      </a:defRPr>
    </a:lvl3pPr>
    <a:lvl4pPr marL="1981962" algn="l" defTabSz="1321308" rtl="0" eaLnBrk="1" latinLnBrk="0" hangingPunct="1">
      <a:defRPr kumimoji="1" sz="2601" kern="1200">
        <a:solidFill>
          <a:schemeClr val="tx1"/>
        </a:solidFill>
        <a:latin typeface="+mn-lt"/>
        <a:ea typeface="+mn-ea"/>
        <a:cs typeface="+mn-cs"/>
      </a:defRPr>
    </a:lvl4pPr>
    <a:lvl5pPr marL="2642616" algn="l" defTabSz="1321308" rtl="0" eaLnBrk="1" latinLnBrk="0" hangingPunct="1">
      <a:defRPr kumimoji="1" sz="2601" kern="1200">
        <a:solidFill>
          <a:schemeClr val="tx1"/>
        </a:solidFill>
        <a:latin typeface="+mn-lt"/>
        <a:ea typeface="+mn-ea"/>
        <a:cs typeface="+mn-cs"/>
      </a:defRPr>
    </a:lvl5pPr>
    <a:lvl6pPr marL="3303270" algn="l" defTabSz="1321308" rtl="0" eaLnBrk="1" latinLnBrk="0" hangingPunct="1">
      <a:defRPr kumimoji="1" sz="2601" kern="1200">
        <a:solidFill>
          <a:schemeClr val="tx1"/>
        </a:solidFill>
        <a:latin typeface="+mn-lt"/>
        <a:ea typeface="+mn-ea"/>
        <a:cs typeface="+mn-cs"/>
      </a:defRPr>
    </a:lvl6pPr>
    <a:lvl7pPr marL="3963924" algn="l" defTabSz="1321308" rtl="0" eaLnBrk="1" latinLnBrk="0" hangingPunct="1">
      <a:defRPr kumimoji="1" sz="2601" kern="1200">
        <a:solidFill>
          <a:schemeClr val="tx1"/>
        </a:solidFill>
        <a:latin typeface="+mn-lt"/>
        <a:ea typeface="+mn-ea"/>
        <a:cs typeface="+mn-cs"/>
      </a:defRPr>
    </a:lvl7pPr>
    <a:lvl8pPr marL="4624578" algn="l" defTabSz="1321308" rtl="0" eaLnBrk="1" latinLnBrk="0" hangingPunct="1">
      <a:defRPr kumimoji="1" sz="2601" kern="1200">
        <a:solidFill>
          <a:schemeClr val="tx1"/>
        </a:solidFill>
        <a:latin typeface="+mn-lt"/>
        <a:ea typeface="+mn-ea"/>
        <a:cs typeface="+mn-cs"/>
      </a:defRPr>
    </a:lvl8pPr>
    <a:lvl9pPr marL="5285232" algn="l" defTabSz="1321308" rtl="0" eaLnBrk="1" latinLnBrk="0" hangingPunct="1">
      <a:defRPr kumimoji="1" sz="260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2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BDD6F8"/>
    <a:srgbClr val="00CCFF"/>
    <a:srgbClr val="66FF66"/>
    <a:srgbClr val="FF3300"/>
    <a:srgbClr val="BDF2FF"/>
    <a:srgbClr val="00FFCC"/>
    <a:srgbClr val="FFE5E5"/>
    <a:srgbClr val="B2DE82"/>
    <a:srgbClr val="93FF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82" autoAdjust="0"/>
    <p:restoredTop sz="94424" autoAdjust="0"/>
  </p:normalViewPr>
  <p:slideViewPr>
    <p:cSldViewPr snapToGrid="0">
      <p:cViewPr>
        <p:scale>
          <a:sx n="50" d="100"/>
          <a:sy n="50" d="100"/>
        </p:scale>
        <p:origin x="57" y="-642"/>
      </p:cViewPr>
      <p:guideLst>
        <p:guide orient="horz" pos="3024"/>
        <p:guide pos="4259"/>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6" y="6"/>
            <a:ext cx="4341812" cy="723899"/>
          </a:xfrm>
          <a:prstGeom prst="rect">
            <a:avLst/>
          </a:prstGeom>
        </p:spPr>
        <p:txBody>
          <a:bodyPr vert="horz" lIns="91340" tIns="45670" rIns="91340" bIns="4567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75318" y="6"/>
            <a:ext cx="4343399" cy="723899"/>
          </a:xfrm>
          <a:prstGeom prst="rect">
            <a:avLst/>
          </a:prstGeom>
        </p:spPr>
        <p:txBody>
          <a:bodyPr vert="horz" lIns="91340" tIns="45670" rIns="91340" bIns="45670" rtlCol="0"/>
          <a:lstStyle>
            <a:lvl1pPr algn="r">
              <a:defRPr sz="1200"/>
            </a:lvl1pPr>
          </a:lstStyle>
          <a:p>
            <a:fld id="{EB0430BE-B464-4B9C-9AA0-2C2C98C5A5C1}" type="datetimeFigureOut">
              <a:rPr kumimoji="1" lang="ja-JP" altLang="en-US" smtClean="0"/>
              <a:t>2020/7/24</a:t>
            </a:fld>
            <a:endParaRPr kumimoji="1" lang="ja-JP" altLang="en-US"/>
          </a:p>
        </p:txBody>
      </p:sp>
      <p:sp>
        <p:nvSpPr>
          <p:cNvPr id="4" name="スライド イメージ プレースホルダー 3"/>
          <p:cNvSpPr>
            <a:spLocks noGrp="1" noRot="1" noChangeAspect="1"/>
          </p:cNvSpPr>
          <p:nvPr>
            <p:ph type="sldImg" idx="2"/>
          </p:nvPr>
        </p:nvSpPr>
        <p:spPr>
          <a:xfrm>
            <a:off x="1574800" y="1806575"/>
            <a:ext cx="6870700" cy="4878388"/>
          </a:xfrm>
          <a:prstGeom prst="rect">
            <a:avLst/>
          </a:prstGeom>
          <a:noFill/>
          <a:ln w="12700">
            <a:solidFill>
              <a:prstClr val="black"/>
            </a:solidFill>
          </a:ln>
        </p:spPr>
        <p:txBody>
          <a:bodyPr vert="horz" lIns="91340" tIns="45670" rIns="91340" bIns="45670" rtlCol="0" anchor="ctr"/>
          <a:lstStyle/>
          <a:p>
            <a:endParaRPr lang="ja-JP" altLang="en-US"/>
          </a:p>
        </p:txBody>
      </p:sp>
      <p:sp>
        <p:nvSpPr>
          <p:cNvPr id="5" name="ノート プレースホルダー 4"/>
          <p:cNvSpPr>
            <a:spLocks noGrp="1"/>
          </p:cNvSpPr>
          <p:nvPr>
            <p:ph type="body" sz="quarter" idx="3"/>
          </p:nvPr>
        </p:nvSpPr>
        <p:spPr>
          <a:xfrm>
            <a:off x="1001725" y="6953256"/>
            <a:ext cx="8016875" cy="5689598"/>
          </a:xfrm>
          <a:prstGeom prst="rect">
            <a:avLst/>
          </a:prstGeom>
        </p:spPr>
        <p:txBody>
          <a:bodyPr vert="horz" lIns="91340" tIns="45670" rIns="91340" bIns="4567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6" y="13725533"/>
            <a:ext cx="4341812" cy="723899"/>
          </a:xfrm>
          <a:prstGeom prst="rect">
            <a:avLst/>
          </a:prstGeom>
        </p:spPr>
        <p:txBody>
          <a:bodyPr vert="horz" lIns="91340" tIns="45670" rIns="91340" bIns="4567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75318" y="13725533"/>
            <a:ext cx="4343399" cy="723899"/>
          </a:xfrm>
          <a:prstGeom prst="rect">
            <a:avLst/>
          </a:prstGeom>
        </p:spPr>
        <p:txBody>
          <a:bodyPr vert="horz" lIns="91340" tIns="45670" rIns="91340" bIns="45670" rtlCol="0" anchor="b"/>
          <a:lstStyle>
            <a:lvl1pPr algn="r">
              <a:defRPr sz="1200"/>
            </a:lvl1pPr>
          </a:lstStyle>
          <a:p>
            <a:fld id="{934A2F5D-7D58-4248-9BAD-159BE59AF5F0}" type="slidenum">
              <a:rPr kumimoji="1" lang="ja-JP" altLang="en-US" smtClean="0"/>
              <a:t>‹#›</a:t>
            </a:fld>
            <a:endParaRPr kumimoji="1" lang="ja-JP" altLang="en-US"/>
          </a:p>
        </p:txBody>
      </p:sp>
    </p:spTree>
    <p:extLst>
      <p:ext uri="{BB962C8B-B14F-4D97-AF65-F5344CB8AC3E}">
        <p14:creationId xmlns:p14="http://schemas.microsoft.com/office/powerpoint/2010/main" val="1950867566"/>
      </p:ext>
    </p:extLst>
  </p:cSld>
  <p:clrMap bg1="lt1" tx1="dk1" bg2="lt2" tx2="dk2" accent1="accent1" accent2="accent2" accent3="accent3" accent4="accent4" accent5="accent5" accent6="accent6" hlink="hlink" folHlink="folHlink"/>
  <p:notesStyle>
    <a:lvl1pPr marL="0" algn="l" defTabSz="1321308" rtl="0" eaLnBrk="1" latinLnBrk="0" hangingPunct="1">
      <a:defRPr kumimoji="1" sz="1734" kern="1200">
        <a:solidFill>
          <a:schemeClr val="tx1"/>
        </a:solidFill>
        <a:latin typeface="+mn-lt"/>
        <a:ea typeface="+mn-ea"/>
        <a:cs typeface="+mn-cs"/>
      </a:defRPr>
    </a:lvl1pPr>
    <a:lvl2pPr marL="660654" algn="l" defTabSz="1321308" rtl="0" eaLnBrk="1" latinLnBrk="0" hangingPunct="1">
      <a:defRPr kumimoji="1" sz="1734" kern="1200">
        <a:solidFill>
          <a:schemeClr val="tx1"/>
        </a:solidFill>
        <a:latin typeface="+mn-lt"/>
        <a:ea typeface="+mn-ea"/>
        <a:cs typeface="+mn-cs"/>
      </a:defRPr>
    </a:lvl2pPr>
    <a:lvl3pPr marL="1321308" algn="l" defTabSz="1321308" rtl="0" eaLnBrk="1" latinLnBrk="0" hangingPunct="1">
      <a:defRPr kumimoji="1" sz="1734" kern="1200">
        <a:solidFill>
          <a:schemeClr val="tx1"/>
        </a:solidFill>
        <a:latin typeface="+mn-lt"/>
        <a:ea typeface="+mn-ea"/>
        <a:cs typeface="+mn-cs"/>
      </a:defRPr>
    </a:lvl3pPr>
    <a:lvl4pPr marL="1981962" algn="l" defTabSz="1321308" rtl="0" eaLnBrk="1" latinLnBrk="0" hangingPunct="1">
      <a:defRPr kumimoji="1" sz="1734" kern="1200">
        <a:solidFill>
          <a:schemeClr val="tx1"/>
        </a:solidFill>
        <a:latin typeface="+mn-lt"/>
        <a:ea typeface="+mn-ea"/>
        <a:cs typeface="+mn-cs"/>
      </a:defRPr>
    </a:lvl4pPr>
    <a:lvl5pPr marL="2642616" algn="l" defTabSz="1321308" rtl="0" eaLnBrk="1" latinLnBrk="0" hangingPunct="1">
      <a:defRPr kumimoji="1" sz="1734" kern="1200">
        <a:solidFill>
          <a:schemeClr val="tx1"/>
        </a:solidFill>
        <a:latin typeface="+mn-lt"/>
        <a:ea typeface="+mn-ea"/>
        <a:cs typeface="+mn-cs"/>
      </a:defRPr>
    </a:lvl5pPr>
    <a:lvl6pPr marL="3303270" algn="l" defTabSz="1321308" rtl="0" eaLnBrk="1" latinLnBrk="0" hangingPunct="1">
      <a:defRPr kumimoji="1" sz="1734" kern="1200">
        <a:solidFill>
          <a:schemeClr val="tx1"/>
        </a:solidFill>
        <a:latin typeface="+mn-lt"/>
        <a:ea typeface="+mn-ea"/>
        <a:cs typeface="+mn-cs"/>
      </a:defRPr>
    </a:lvl6pPr>
    <a:lvl7pPr marL="3963924" algn="l" defTabSz="1321308" rtl="0" eaLnBrk="1" latinLnBrk="0" hangingPunct="1">
      <a:defRPr kumimoji="1" sz="1734" kern="1200">
        <a:solidFill>
          <a:schemeClr val="tx1"/>
        </a:solidFill>
        <a:latin typeface="+mn-lt"/>
        <a:ea typeface="+mn-ea"/>
        <a:cs typeface="+mn-cs"/>
      </a:defRPr>
    </a:lvl7pPr>
    <a:lvl8pPr marL="4624578" algn="l" defTabSz="1321308" rtl="0" eaLnBrk="1" latinLnBrk="0" hangingPunct="1">
      <a:defRPr kumimoji="1" sz="1734" kern="1200">
        <a:solidFill>
          <a:schemeClr val="tx1"/>
        </a:solidFill>
        <a:latin typeface="+mn-lt"/>
        <a:ea typeface="+mn-ea"/>
        <a:cs typeface="+mn-cs"/>
      </a:defRPr>
    </a:lvl8pPr>
    <a:lvl9pPr marL="5285232" algn="l" defTabSz="1321308" rtl="0" eaLnBrk="1" latinLnBrk="0" hangingPunct="1">
      <a:defRPr kumimoji="1" sz="17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34A2F5D-7D58-4248-9BAD-159BE59AF5F0}" type="slidenum">
              <a:rPr kumimoji="1" lang="ja-JP" altLang="en-US" smtClean="0"/>
              <a:t>1</a:t>
            </a:fld>
            <a:endParaRPr kumimoji="1" lang="ja-JP" altLang="en-US"/>
          </a:p>
        </p:txBody>
      </p:sp>
    </p:spTree>
    <p:extLst>
      <p:ext uri="{BB962C8B-B14F-4D97-AF65-F5344CB8AC3E}">
        <p14:creationId xmlns:p14="http://schemas.microsoft.com/office/powerpoint/2010/main" val="1918070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014175" y="1571308"/>
            <a:ext cx="11493976" cy="3342640"/>
          </a:xfrm>
        </p:spPr>
        <p:txBody>
          <a:bodyPr anchor="b"/>
          <a:lstStyle>
            <a:lvl1pPr algn="ctr">
              <a:defRPr sz="8400"/>
            </a:lvl1pPr>
          </a:lstStyle>
          <a:p>
            <a:r>
              <a:rPr lang="ja-JP" altLang="en-US"/>
              <a:t>マスター タイトルの書式設定</a:t>
            </a:r>
            <a:endParaRPr lang="en-US" dirty="0"/>
          </a:p>
        </p:txBody>
      </p:sp>
      <p:sp>
        <p:nvSpPr>
          <p:cNvPr id="3" name="Subtitle 2"/>
          <p:cNvSpPr>
            <a:spLocks noGrp="1"/>
          </p:cNvSpPr>
          <p:nvPr>
            <p:ph type="subTitle" idx="1"/>
          </p:nvPr>
        </p:nvSpPr>
        <p:spPr>
          <a:xfrm>
            <a:off x="1690291" y="5042853"/>
            <a:ext cx="10141744"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2020/7/24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1416434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2020/7/24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226898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6915" y="511175"/>
            <a:ext cx="2915751" cy="81365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929661" y="511175"/>
            <a:ext cx="8578225" cy="813657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2020/7/24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225790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2020/7/24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93458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22618" y="2393635"/>
            <a:ext cx="11663005" cy="3993832"/>
          </a:xfrm>
        </p:spPr>
        <p:txBody>
          <a:bodyPr anchor="b"/>
          <a:lstStyle>
            <a:lvl1pPr>
              <a:defRPr sz="8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22618" y="6425250"/>
            <a:ext cx="11663005"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1B71D6E-443A-48AD-BB4B-C496D718792C}" type="datetimeFigureOut">
              <a:rPr kumimoji="1" lang="ja-JP" altLang="en-US" smtClean="0"/>
              <a:t>2020/7/24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172921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929660" y="2555875"/>
            <a:ext cx="5746988"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845677" y="2555875"/>
            <a:ext cx="5746988"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1B71D6E-443A-48AD-BB4B-C496D718792C}" type="datetimeFigureOut">
              <a:rPr kumimoji="1" lang="ja-JP" altLang="en-US" smtClean="0"/>
              <a:t>2020/7/24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377582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931421" y="511177"/>
            <a:ext cx="11663005" cy="18557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31423" y="2353628"/>
            <a:ext cx="57205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4" name="Content Placeholder 3"/>
          <p:cNvSpPr>
            <a:spLocks noGrp="1"/>
          </p:cNvSpPr>
          <p:nvPr>
            <p:ph sz="half" idx="2"/>
          </p:nvPr>
        </p:nvSpPr>
        <p:spPr>
          <a:xfrm>
            <a:off x="931423" y="3507105"/>
            <a:ext cx="5720576"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845678" y="2353628"/>
            <a:ext cx="5748749"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6" name="Content Placeholder 5"/>
          <p:cNvSpPr>
            <a:spLocks noGrp="1"/>
          </p:cNvSpPr>
          <p:nvPr>
            <p:ph sz="quarter" idx="4"/>
          </p:nvPr>
        </p:nvSpPr>
        <p:spPr>
          <a:xfrm>
            <a:off x="6845678" y="3507105"/>
            <a:ext cx="5748749"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1B71D6E-443A-48AD-BB4B-C496D718792C}" type="datetimeFigureOut">
              <a:rPr kumimoji="1" lang="ja-JP" altLang="en-US" smtClean="0"/>
              <a:t>2020/7/24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330468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1B71D6E-443A-48AD-BB4B-C496D718792C}" type="datetimeFigureOut">
              <a:rPr kumimoji="1" lang="ja-JP" altLang="en-US" smtClean="0"/>
              <a:t>2020/7/24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3320435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71D6E-443A-48AD-BB4B-C496D718792C}" type="datetimeFigureOut">
              <a:rPr kumimoji="1" lang="ja-JP" altLang="en-US" smtClean="0"/>
              <a:t>2020/7/24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3692691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31421" y="640080"/>
            <a:ext cx="4361302" cy="2240280"/>
          </a:xfrm>
        </p:spPr>
        <p:txBody>
          <a:bodyPr anchor="b"/>
          <a:lstStyle>
            <a:lvl1pPr>
              <a:defRPr sz="4480"/>
            </a:lvl1pPr>
          </a:lstStyle>
          <a:p>
            <a:r>
              <a:rPr lang="ja-JP" altLang="en-US"/>
              <a:t>マスター タイトルの書式設定</a:t>
            </a:r>
            <a:endParaRPr lang="en-US" dirty="0"/>
          </a:p>
        </p:txBody>
      </p:sp>
      <p:sp>
        <p:nvSpPr>
          <p:cNvPr id="3" name="Content Placeholder 2"/>
          <p:cNvSpPr>
            <a:spLocks noGrp="1"/>
          </p:cNvSpPr>
          <p:nvPr>
            <p:ph idx="1"/>
          </p:nvPr>
        </p:nvSpPr>
        <p:spPr>
          <a:xfrm>
            <a:off x="5748749" y="1382397"/>
            <a:ext cx="6845677"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31421" y="2880360"/>
            <a:ext cx="4361302"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1B71D6E-443A-48AD-BB4B-C496D718792C}" type="datetimeFigureOut">
              <a:rPr kumimoji="1" lang="ja-JP" altLang="en-US" smtClean="0"/>
              <a:t>2020/7/24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2530032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931421" y="640080"/>
            <a:ext cx="4361302" cy="2240280"/>
          </a:xfrm>
        </p:spPr>
        <p:txBody>
          <a:bodyPr anchor="b"/>
          <a:lstStyle>
            <a:lvl1pPr>
              <a:defRPr sz="448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748749" y="1382397"/>
            <a:ext cx="6845677"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ja-JP" altLang="en-US"/>
              <a:t>図を追加</a:t>
            </a:r>
            <a:endParaRPr lang="en-US" dirty="0"/>
          </a:p>
        </p:txBody>
      </p:sp>
      <p:sp>
        <p:nvSpPr>
          <p:cNvPr id="4" name="Text Placeholder 3"/>
          <p:cNvSpPr>
            <a:spLocks noGrp="1"/>
          </p:cNvSpPr>
          <p:nvPr>
            <p:ph type="body" sz="half" idx="2"/>
          </p:nvPr>
        </p:nvSpPr>
        <p:spPr>
          <a:xfrm>
            <a:off x="931421" y="2880360"/>
            <a:ext cx="4361302"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1B71D6E-443A-48AD-BB4B-C496D718792C}" type="datetimeFigureOut">
              <a:rPr kumimoji="1" lang="ja-JP" altLang="en-US" smtClean="0"/>
              <a:t>2020/7/24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312829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9660" y="511177"/>
            <a:ext cx="11663005" cy="18557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29660" y="2555875"/>
            <a:ext cx="11663005" cy="60918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29660" y="8898892"/>
            <a:ext cx="3042523"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21B71D6E-443A-48AD-BB4B-C496D718792C}" type="datetimeFigureOut">
              <a:rPr kumimoji="1" lang="ja-JP" altLang="en-US" smtClean="0"/>
              <a:t>2020/7/24</a:t>
            </a:fld>
            <a:endParaRPr kumimoji="1" lang="ja-JP" altLang="en-US"/>
          </a:p>
        </p:txBody>
      </p:sp>
      <p:sp>
        <p:nvSpPr>
          <p:cNvPr id="5" name="Footer Placeholder 4"/>
          <p:cNvSpPr>
            <a:spLocks noGrp="1"/>
          </p:cNvSpPr>
          <p:nvPr>
            <p:ph type="ftr" sz="quarter" idx="3"/>
          </p:nvPr>
        </p:nvSpPr>
        <p:spPr>
          <a:xfrm>
            <a:off x="4479270" y="8898892"/>
            <a:ext cx="4563785"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550142" y="8898892"/>
            <a:ext cx="3042523"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7705BCB6-0475-4015-9811-8A38CFAB2365}" type="slidenum">
              <a:rPr kumimoji="1" lang="ja-JP" altLang="en-US" smtClean="0"/>
              <a:t>‹#›</a:t>
            </a:fld>
            <a:endParaRPr kumimoji="1" lang="ja-JP" altLang="en-US"/>
          </a:p>
        </p:txBody>
      </p:sp>
    </p:spTree>
    <p:extLst>
      <p:ext uri="{BB962C8B-B14F-4D97-AF65-F5344CB8AC3E}">
        <p14:creationId xmlns:p14="http://schemas.microsoft.com/office/powerpoint/2010/main" val="8184047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80160" rtl="0" eaLnBrk="1" latinLnBrk="0" hangingPunct="1">
        <a:lnSpc>
          <a:spcPct val="90000"/>
        </a:lnSpc>
        <a:spcBef>
          <a:spcPct val="0"/>
        </a:spcBef>
        <a:buNone/>
        <a:defRPr kumimoji="1"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kumimoji="1"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p:bodyStyle>
    <p:otherStyle>
      <a:defPPr>
        <a:defRPr lang="en-US"/>
      </a:defPPr>
      <a:lvl1pPr marL="0" algn="l" defTabSz="1280160" rtl="0" eaLnBrk="1" latinLnBrk="0" hangingPunct="1">
        <a:defRPr kumimoji="1" sz="2520" kern="1200">
          <a:solidFill>
            <a:schemeClr val="tx1"/>
          </a:solidFill>
          <a:latin typeface="+mn-lt"/>
          <a:ea typeface="+mn-ea"/>
          <a:cs typeface="+mn-cs"/>
        </a:defRPr>
      </a:lvl1pPr>
      <a:lvl2pPr marL="640080" algn="l" defTabSz="1280160" rtl="0" eaLnBrk="1" latinLnBrk="0" hangingPunct="1">
        <a:defRPr kumimoji="1" sz="2520" kern="1200">
          <a:solidFill>
            <a:schemeClr val="tx1"/>
          </a:solidFill>
          <a:latin typeface="+mn-lt"/>
          <a:ea typeface="+mn-ea"/>
          <a:cs typeface="+mn-cs"/>
        </a:defRPr>
      </a:lvl2pPr>
      <a:lvl3pPr marL="1280160" algn="l" defTabSz="1280160" rtl="0" eaLnBrk="1" latinLnBrk="0" hangingPunct="1">
        <a:defRPr kumimoji="1" sz="2520" kern="1200">
          <a:solidFill>
            <a:schemeClr val="tx1"/>
          </a:solidFill>
          <a:latin typeface="+mn-lt"/>
          <a:ea typeface="+mn-ea"/>
          <a:cs typeface="+mn-cs"/>
        </a:defRPr>
      </a:lvl3pPr>
      <a:lvl4pPr marL="1920240" algn="l" defTabSz="1280160" rtl="0" eaLnBrk="1" latinLnBrk="0" hangingPunct="1">
        <a:defRPr kumimoji="1" sz="2520" kern="1200">
          <a:solidFill>
            <a:schemeClr val="tx1"/>
          </a:solidFill>
          <a:latin typeface="+mn-lt"/>
          <a:ea typeface="+mn-ea"/>
          <a:cs typeface="+mn-cs"/>
        </a:defRPr>
      </a:lvl4pPr>
      <a:lvl5pPr marL="2560320" algn="l" defTabSz="1280160" rtl="0" eaLnBrk="1" latinLnBrk="0" hangingPunct="1">
        <a:defRPr kumimoji="1" sz="2520" kern="1200">
          <a:solidFill>
            <a:schemeClr val="tx1"/>
          </a:solidFill>
          <a:latin typeface="+mn-lt"/>
          <a:ea typeface="+mn-ea"/>
          <a:cs typeface="+mn-cs"/>
        </a:defRPr>
      </a:lvl5pPr>
      <a:lvl6pPr marL="3200400" algn="l" defTabSz="1280160" rtl="0" eaLnBrk="1" latinLnBrk="0" hangingPunct="1">
        <a:defRPr kumimoji="1" sz="2520" kern="1200">
          <a:solidFill>
            <a:schemeClr val="tx1"/>
          </a:solidFill>
          <a:latin typeface="+mn-lt"/>
          <a:ea typeface="+mn-ea"/>
          <a:cs typeface="+mn-cs"/>
        </a:defRPr>
      </a:lvl6pPr>
      <a:lvl7pPr marL="3840480" algn="l" defTabSz="1280160" rtl="0" eaLnBrk="1" latinLnBrk="0" hangingPunct="1">
        <a:defRPr kumimoji="1" sz="2520" kern="1200">
          <a:solidFill>
            <a:schemeClr val="tx1"/>
          </a:solidFill>
          <a:latin typeface="+mn-lt"/>
          <a:ea typeface="+mn-ea"/>
          <a:cs typeface="+mn-cs"/>
        </a:defRPr>
      </a:lvl7pPr>
      <a:lvl8pPr marL="4480560" algn="l" defTabSz="1280160" rtl="0" eaLnBrk="1" latinLnBrk="0" hangingPunct="1">
        <a:defRPr kumimoji="1" sz="2520" kern="1200">
          <a:solidFill>
            <a:schemeClr val="tx1"/>
          </a:solidFill>
          <a:latin typeface="+mn-lt"/>
          <a:ea typeface="+mn-ea"/>
          <a:cs typeface="+mn-cs"/>
        </a:defRPr>
      </a:lvl8pPr>
      <a:lvl9pPr marL="5120640" algn="l" defTabSz="1280160" rtl="0" eaLnBrk="1" latinLnBrk="0" hangingPunct="1">
        <a:defRPr kumimoji="1"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Oval 38"/>
          <p:cNvSpPr>
            <a:spLocks noChangeArrowheads="1"/>
          </p:cNvSpPr>
          <p:nvPr/>
        </p:nvSpPr>
        <p:spPr bwMode="auto">
          <a:xfrm>
            <a:off x="8619952" y="9103357"/>
            <a:ext cx="1144587" cy="412750"/>
          </a:xfrm>
          <a:prstGeom prst="ellipse">
            <a:avLst/>
          </a:prstGeom>
          <a:solidFill>
            <a:srgbClr val="FFFFCC"/>
          </a:solidFill>
          <a:ln w="19050"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93" name="正方形/長方形 92"/>
          <p:cNvSpPr/>
          <p:nvPr/>
        </p:nvSpPr>
        <p:spPr>
          <a:xfrm>
            <a:off x="-9578" y="591136"/>
            <a:ext cx="13541479" cy="406145"/>
          </a:xfrm>
          <a:prstGeom prst="rect">
            <a:avLst/>
          </a:prstGeom>
          <a:gradFill flip="none" rotWithShape="1">
            <a:gsLst>
              <a:gs pos="0">
                <a:srgbClr val="00FFCC">
                  <a:tint val="66000"/>
                  <a:satMod val="160000"/>
                </a:srgbClr>
              </a:gs>
              <a:gs pos="50000">
                <a:srgbClr val="00FFCC">
                  <a:tint val="44500"/>
                  <a:satMod val="160000"/>
                </a:srgbClr>
              </a:gs>
              <a:gs pos="100000">
                <a:srgbClr val="00FFCC">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lumMod val="75000"/>
                    <a:lumOff val="25000"/>
                  </a:schemeClr>
                </a:solidFill>
              </a:rPr>
              <a:t>Ｒコース目標： 全ブロック</a:t>
            </a:r>
            <a:r>
              <a:rPr kumimoji="1" lang="ja-JP" altLang="en-US" sz="2400" dirty="0">
                <a:solidFill>
                  <a:schemeClr val="tx1">
                    <a:lumMod val="75000"/>
                    <a:lumOff val="25000"/>
                  </a:schemeClr>
                </a:solidFill>
              </a:rPr>
              <a:t>を正確</a:t>
            </a:r>
            <a:r>
              <a:rPr kumimoji="1" lang="ja-JP" altLang="en-US" sz="2400" dirty="0" smtClean="0">
                <a:solidFill>
                  <a:schemeClr val="tx1">
                    <a:lumMod val="75000"/>
                    <a:lumOff val="25000"/>
                  </a:schemeClr>
                </a:solidFill>
              </a:rPr>
              <a:t>に並べ、素早くゴールする</a:t>
            </a:r>
            <a:r>
              <a:rPr kumimoji="1" lang="ja-JP" altLang="en-US" sz="2400" dirty="0">
                <a:solidFill>
                  <a:schemeClr val="tx1">
                    <a:lumMod val="75000"/>
                    <a:lumOff val="25000"/>
                  </a:schemeClr>
                </a:solidFill>
              </a:rPr>
              <a:t>ことで高得点を</a:t>
            </a:r>
            <a:r>
              <a:rPr lang="en-US" altLang="ja-JP" sz="2400" dirty="0">
                <a:solidFill>
                  <a:schemeClr val="tx1">
                    <a:lumMod val="75000"/>
                    <a:lumOff val="25000"/>
                  </a:schemeClr>
                </a:solidFill>
              </a:rPr>
              <a:t>Get</a:t>
            </a:r>
            <a:r>
              <a:rPr lang="ja-JP" altLang="en-US" sz="2400" dirty="0">
                <a:solidFill>
                  <a:schemeClr val="tx1">
                    <a:lumMod val="75000"/>
                    <a:lumOff val="25000"/>
                  </a:schemeClr>
                </a:solidFill>
              </a:rPr>
              <a:t>する</a:t>
            </a:r>
            <a:endParaRPr kumimoji="1" lang="ja-JP" altLang="en-US" sz="2400" dirty="0">
              <a:solidFill>
                <a:schemeClr val="tx1">
                  <a:lumMod val="75000"/>
                  <a:lumOff val="25000"/>
                </a:schemeClr>
              </a:solidFill>
            </a:endParaRPr>
          </a:p>
        </p:txBody>
      </p:sp>
      <p:graphicFrame>
        <p:nvGraphicFramePr>
          <p:cNvPr id="135" name="表 134"/>
          <p:cNvGraphicFramePr>
            <a:graphicFrameLocks noGrp="1"/>
          </p:cNvGraphicFramePr>
          <p:nvPr>
            <p:extLst>
              <p:ext uri="{D42A27DB-BD31-4B8C-83A1-F6EECF244321}">
                <p14:modId xmlns:p14="http://schemas.microsoft.com/office/powerpoint/2010/main" val="3410477839"/>
              </p:ext>
            </p:extLst>
          </p:nvPr>
        </p:nvGraphicFramePr>
        <p:xfrm>
          <a:off x="9937689" y="6686724"/>
          <a:ext cx="3564000" cy="2904012"/>
        </p:xfrm>
        <a:graphic>
          <a:graphicData uri="http://schemas.openxmlformats.org/drawingml/2006/table">
            <a:tbl>
              <a:tblPr firstRow="1" bandRow="1">
                <a:tableStyleId>{F5AB1C69-6EDB-4FF4-983F-18BD219EF322}</a:tableStyleId>
              </a:tblPr>
              <a:tblGrid>
                <a:gridCol w="698398">
                  <a:extLst>
                    <a:ext uri="{9D8B030D-6E8A-4147-A177-3AD203B41FA5}">
                      <a16:colId xmlns:a16="http://schemas.microsoft.com/office/drawing/2014/main" val="20000"/>
                    </a:ext>
                  </a:extLst>
                </a:gridCol>
                <a:gridCol w="2865602">
                  <a:extLst>
                    <a:ext uri="{9D8B030D-6E8A-4147-A177-3AD203B41FA5}">
                      <a16:colId xmlns:a16="http://schemas.microsoft.com/office/drawing/2014/main" val="20001"/>
                    </a:ext>
                  </a:extLst>
                </a:gridCol>
              </a:tblGrid>
              <a:tr h="236934">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50" dirty="0"/>
                        <a:t>ＵＣ名</a:t>
                      </a:r>
                    </a:p>
                  </a:txBody>
                  <a:tcPr marL="36000" marR="36000" marT="51534" marB="51534"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solidFill>
                      <a:schemeClr val="bg1">
                        <a:lumMod val="65000"/>
                      </a:schemeClr>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50" dirty="0" smtClean="0"/>
                        <a:t>ブロック並べをする</a:t>
                      </a:r>
                      <a:endParaRPr kumimoji="1" lang="en-US" altLang="ja-JP" sz="1050" dirty="0"/>
                    </a:p>
                  </a:txBody>
                  <a:tcPr marL="36000" marR="36000" marT="51534" marB="51534" anchor="ct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solidFill>
                      <a:schemeClr val="bg1">
                        <a:lumMod val="65000"/>
                      </a:schemeClr>
                    </a:solidFill>
                  </a:tcPr>
                </a:tc>
                <a:extLst>
                  <a:ext uri="{0D108BD9-81ED-4DB2-BD59-A6C34878D82A}">
                    <a16:rowId xmlns:a16="http://schemas.microsoft.com/office/drawing/2014/main" val="10000"/>
                  </a:ext>
                </a:extLst>
              </a:tr>
              <a:tr h="216346">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rPr>
                        <a:t>事前条件</a:t>
                      </a:r>
                    </a:p>
                  </a:txBody>
                  <a:tcPr marL="36000" marR="36000" marT="51534" marB="51534">
                    <a:lnL w="12700" cap="flat" cmpd="sng" algn="ctr">
                      <a:solidFill>
                        <a:schemeClr val="bg1">
                          <a:lumMod val="65000"/>
                        </a:schemeClr>
                      </a:solidFill>
                      <a:prstDash val="solid"/>
                      <a:round/>
                      <a:headEnd type="none" w="med" len="med"/>
                      <a:tailEnd type="none" w="med" len="med"/>
                    </a:lnL>
                    <a:solidFill>
                      <a:schemeClr val="bg1">
                        <a:lumMod val="95000"/>
                      </a:schemeClr>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ブロック並べエリアに入っている</a:t>
                      </a:r>
                      <a:endParaRPr kumimoji="1" lang="ja-JP" altLang="en-US" sz="900" dirty="0">
                        <a:solidFill>
                          <a:schemeClr val="tx1"/>
                        </a:solidFill>
                      </a:endParaRPr>
                    </a:p>
                  </a:txBody>
                  <a:tcPr marL="36000" marR="36000" marT="51534" marB="51534">
                    <a:lnR w="12700" cap="flat" cmpd="sng" algn="ctr">
                      <a:solidFill>
                        <a:schemeClr val="bg1">
                          <a:lumMod val="65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2"/>
                  </a:ext>
                </a:extLst>
              </a:tr>
              <a:tr h="216346">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rPr>
                        <a:t>事後条件</a:t>
                      </a:r>
                    </a:p>
                  </a:txBody>
                  <a:tcPr marL="36000" marR="36000" marT="51534" marB="51534">
                    <a:lnL w="12700" cap="flat" cmpd="sng" algn="ctr">
                      <a:solidFill>
                        <a:schemeClr val="bg1">
                          <a:lumMod val="65000"/>
                        </a:schemeClr>
                      </a:solidFill>
                      <a:prstDash val="solid"/>
                      <a:round/>
                      <a:headEnd type="none" w="med" len="med"/>
                      <a:tailEnd type="none" w="med" len="med"/>
                    </a:lnL>
                    <a:solidFill>
                      <a:schemeClr val="bg2"/>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全てのブロックが配置し終わっている</a:t>
                      </a:r>
                      <a:endParaRPr kumimoji="1" lang="ja-JP" altLang="en-US" sz="900" dirty="0">
                        <a:solidFill>
                          <a:schemeClr val="tx1"/>
                        </a:solidFill>
                      </a:endParaRPr>
                    </a:p>
                  </a:txBody>
                  <a:tcPr marL="36000" marR="36000" marT="51534" marB="51534">
                    <a:lnR w="12700" cap="flat" cmpd="sng" algn="ctr">
                      <a:solidFill>
                        <a:schemeClr val="bg1">
                          <a:lumMod val="65000"/>
                        </a:schemeClr>
                      </a:solidFill>
                      <a:prstDash val="solid"/>
                      <a:round/>
                      <a:headEnd type="none" w="med" len="med"/>
                      <a:tailEnd type="none" w="med" len="med"/>
                    </a:lnR>
                    <a:solidFill>
                      <a:schemeClr val="bg2"/>
                    </a:solidFill>
                  </a:tcPr>
                </a:tc>
                <a:extLst>
                  <a:ext uri="{0D108BD9-81ED-4DB2-BD59-A6C34878D82A}">
                    <a16:rowId xmlns:a16="http://schemas.microsoft.com/office/drawing/2014/main" val="10003"/>
                  </a:ext>
                </a:extLst>
              </a:tr>
              <a:tr h="2134238">
                <a:tc>
                  <a:txBody>
                    <a:bodyPr/>
                    <a:lstStyle/>
                    <a:p>
                      <a:r>
                        <a:rPr kumimoji="1" lang="ja-JP" altLang="en-US" sz="900" b="0" dirty="0">
                          <a:solidFill>
                            <a:schemeClr val="tx1"/>
                          </a:solidFill>
                        </a:rPr>
                        <a:t>基本系列</a:t>
                      </a:r>
                      <a:endParaRPr kumimoji="1" lang="en-US" altLang="ja-JP" sz="900" b="0" dirty="0">
                        <a:solidFill>
                          <a:schemeClr val="tx1"/>
                        </a:solidFill>
                      </a:endParaRPr>
                    </a:p>
                  </a:txBody>
                  <a:tcPr marL="36000" marR="36000" marT="51534" marB="51534">
                    <a:lnL w="12700" cap="flat" cmpd="sng" algn="ctr">
                      <a:solidFill>
                        <a:schemeClr val="bg1">
                          <a:lumMod val="65000"/>
                        </a:schemeClr>
                      </a:solidFill>
                      <a:prstDash val="solid"/>
                      <a:round/>
                      <a:headEnd type="none" w="med" len="med"/>
                      <a:tailEnd type="none" w="med" len="med"/>
                    </a:lnL>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r>
                        <a:rPr kumimoji="1" lang="ja-JP" altLang="en-US" sz="900" b="0" dirty="0" smtClean="0">
                          <a:solidFill>
                            <a:schemeClr val="tx1"/>
                          </a:solidFill>
                        </a:rPr>
                        <a:t>①．システムは、並べ終えていない最寄りのブロックを選</a:t>
                      </a:r>
                      <a:endParaRPr kumimoji="1" lang="en-US" altLang="ja-JP" sz="900" b="0" dirty="0" smtClean="0">
                        <a:solidFill>
                          <a:schemeClr val="tx1"/>
                        </a:solidFill>
                      </a:endParaRPr>
                    </a:p>
                    <a:p>
                      <a:r>
                        <a:rPr kumimoji="1" lang="ja-JP" altLang="en-US" sz="900" b="0" dirty="0" smtClean="0">
                          <a:solidFill>
                            <a:schemeClr val="tx1"/>
                          </a:solidFill>
                        </a:rPr>
                        <a:t>　　 び、そのブロック置き場までのルートを探索する。</a:t>
                      </a:r>
                    </a:p>
                    <a:p>
                      <a:r>
                        <a:rPr kumimoji="1" lang="ja-JP" altLang="en-US" sz="900" b="0" dirty="0" smtClean="0">
                          <a:solidFill>
                            <a:schemeClr val="tx1"/>
                          </a:solidFill>
                        </a:rPr>
                        <a:t>②．システムは、導いたルートを走行するための走行区画</a:t>
                      </a:r>
                      <a:endParaRPr kumimoji="1" lang="en-US" altLang="ja-JP" sz="900" b="0" dirty="0" smtClean="0">
                        <a:solidFill>
                          <a:schemeClr val="tx1"/>
                        </a:solidFill>
                      </a:endParaRPr>
                    </a:p>
                    <a:p>
                      <a:r>
                        <a:rPr kumimoji="1" lang="ja-JP" altLang="en-US" sz="900" b="0" dirty="0" smtClean="0">
                          <a:solidFill>
                            <a:schemeClr val="tx1"/>
                          </a:solidFill>
                        </a:rPr>
                        <a:t>　　 を選択し、区画に合わせて走行する。</a:t>
                      </a:r>
                    </a:p>
                    <a:p>
                      <a:r>
                        <a:rPr kumimoji="1" lang="ja-JP" altLang="en-US" sz="900" b="0" dirty="0" smtClean="0">
                          <a:solidFill>
                            <a:schemeClr val="tx1"/>
                          </a:solidFill>
                        </a:rPr>
                        <a:t>③．システムは、目的のブロック置き場まで移動した後、</a:t>
                      </a:r>
                      <a:endParaRPr kumimoji="1" lang="en-US" altLang="ja-JP" sz="900" b="0" dirty="0" smtClean="0">
                        <a:solidFill>
                          <a:schemeClr val="tx1"/>
                        </a:solidFill>
                      </a:endParaRPr>
                    </a:p>
                    <a:p>
                      <a:r>
                        <a:rPr kumimoji="1" lang="ja-JP" altLang="en-US" sz="900" b="0" dirty="0" smtClean="0">
                          <a:solidFill>
                            <a:schemeClr val="tx1"/>
                          </a:solidFill>
                        </a:rPr>
                        <a:t>　　</a:t>
                      </a:r>
                      <a:r>
                        <a:rPr kumimoji="1" lang="ja-JP" altLang="en-US" sz="900" b="0" baseline="0" dirty="0" smtClean="0">
                          <a:solidFill>
                            <a:schemeClr val="tx1"/>
                          </a:solidFill>
                        </a:rPr>
                        <a:t> </a:t>
                      </a:r>
                      <a:r>
                        <a:rPr kumimoji="1" lang="ja-JP" altLang="en-US" sz="900" b="0" dirty="0" smtClean="0">
                          <a:solidFill>
                            <a:schemeClr val="tx1"/>
                          </a:solidFill>
                        </a:rPr>
                        <a:t>ブロックの色を確認する。</a:t>
                      </a:r>
                    </a:p>
                    <a:p>
                      <a:r>
                        <a:rPr kumimoji="1" lang="ja-JP" altLang="en-US" sz="900" b="0" dirty="0" smtClean="0">
                          <a:solidFill>
                            <a:schemeClr val="tx1"/>
                          </a:solidFill>
                        </a:rPr>
                        <a:t>④．システムは、ブロックの色を元にブロックの</a:t>
                      </a:r>
                      <a:endParaRPr kumimoji="1" lang="en-US" altLang="ja-JP" sz="900" b="0" dirty="0" smtClean="0">
                        <a:solidFill>
                          <a:schemeClr val="tx1"/>
                        </a:solidFill>
                      </a:endParaRPr>
                    </a:p>
                    <a:p>
                      <a:r>
                        <a:rPr kumimoji="1" lang="ja-JP" altLang="en-US" sz="900" b="0" dirty="0" smtClean="0">
                          <a:solidFill>
                            <a:schemeClr val="tx1"/>
                          </a:solidFill>
                        </a:rPr>
                        <a:t>　　移動先（運搬地点）を決定する。</a:t>
                      </a:r>
                    </a:p>
                    <a:p>
                      <a:r>
                        <a:rPr kumimoji="1" lang="ja-JP" altLang="en-US" sz="900" b="0" dirty="0" smtClean="0">
                          <a:solidFill>
                            <a:schemeClr val="tx1"/>
                          </a:solidFill>
                        </a:rPr>
                        <a:t>⑤．システムは、運搬地点までのルートを探索する。</a:t>
                      </a:r>
                    </a:p>
                    <a:p>
                      <a:r>
                        <a:rPr kumimoji="1" lang="ja-JP" altLang="en-US" sz="900" b="0" dirty="0" smtClean="0">
                          <a:solidFill>
                            <a:schemeClr val="tx1"/>
                          </a:solidFill>
                        </a:rPr>
                        <a:t>⑥．システムは、導いたルートを走行するための走行区画</a:t>
                      </a:r>
                      <a:endParaRPr kumimoji="1" lang="en-US" altLang="ja-JP" sz="900" b="0" dirty="0" smtClean="0">
                        <a:solidFill>
                          <a:schemeClr val="tx1"/>
                        </a:solidFill>
                      </a:endParaRPr>
                    </a:p>
                    <a:p>
                      <a:r>
                        <a:rPr kumimoji="1" lang="ja-JP" altLang="en-US" sz="900" b="0" dirty="0" smtClean="0">
                          <a:solidFill>
                            <a:schemeClr val="tx1"/>
                          </a:solidFill>
                        </a:rPr>
                        <a:t>　　を選択し、ルートに合わせて走行する。</a:t>
                      </a:r>
                      <a:endParaRPr kumimoji="1" lang="en-US" altLang="ja-JP" sz="900" b="0" dirty="0" smtClean="0">
                        <a:solidFill>
                          <a:schemeClr val="tx1"/>
                        </a:solidFill>
                      </a:endParaRPr>
                    </a:p>
                    <a:p>
                      <a:r>
                        <a:rPr kumimoji="1" lang="ja-JP" altLang="en-US" sz="900" b="0" dirty="0" smtClean="0">
                          <a:solidFill>
                            <a:schemeClr val="tx1"/>
                          </a:solidFill>
                        </a:rPr>
                        <a:t>⑦．システムは、運搬地点まで移動した後、ブロックを</a:t>
                      </a:r>
                      <a:endParaRPr kumimoji="1" lang="en-US" altLang="ja-JP" sz="900" b="0" dirty="0" smtClean="0">
                        <a:solidFill>
                          <a:schemeClr val="tx1"/>
                        </a:solidFill>
                      </a:endParaRPr>
                    </a:p>
                    <a:p>
                      <a:r>
                        <a:rPr kumimoji="1" lang="ja-JP" altLang="en-US" sz="900" b="0" dirty="0" smtClean="0">
                          <a:solidFill>
                            <a:schemeClr val="tx1"/>
                          </a:solidFill>
                        </a:rPr>
                        <a:t>　　配置する。</a:t>
                      </a:r>
                    </a:p>
                    <a:p>
                      <a:r>
                        <a:rPr kumimoji="1" lang="ja-JP" altLang="en-US" sz="900" b="0" dirty="0" smtClean="0">
                          <a:solidFill>
                            <a:schemeClr val="tx1"/>
                          </a:solidFill>
                        </a:rPr>
                        <a:t>⑧．システムは、全てのブロックを並び終わるまで</a:t>
                      </a:r>
                      <a:endParaRPr kumimoji="1" lang="en-US" altLang="ja-JP" sz="900" b="0" dirty="0" smtClean="0">
                        <a:solidFill>
                          <a:schemeClr val="tx1"/>
                        </a:solidFill>
                      </a:endParaRPr>
                    </a:p>
                    <a:p>
                      <a:r>
                        <a:rPr kumimoji="1" lang="ja-JP" altLang="en-US" sz="900" b="0" dirty="0" smtClean="0">
                          <a:solidFill>
                            <a:schemeClr val="tx1"/>
                          </a:solidFill>
                        </a:rPr>
                        <a:t>　　①～⑦を繰り返す。</a:t>
                      </a:r>
                    </a:p>
                  </a:txBody>
                  <a:tcPr marL="36000" marR="36000" marT="51534" marB="51534">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grpSp>
        <p:nvGrpSpPr>
          <p:cNvPr id="255" name="Group 26"/>
          <p:cNvGrpSpPr>
            <a:grpSpLocks noChangeAspect="1"/>
          </p:cNvGrpSpPr>
          <p:nvPr/>
        </p:nvGrpSpPr>
        <p:grpSpPr bwMode="auto">
          <a:xfrm>
            <a:off x="6263909" y="7918911"/>
            <a:ext cx="3709987" cy="1644651"/>
            <a:chOff x="1661" y="4406"/>
            <a:chExt cx="2337" cy="1036"/>
          </a:xfrm>
        </p:grpSpPr>
        <p:sp>
          <p:nvSpPr>
            <p:cNvPr id="32" name="AutoShape 25"/>
            <p:cNvSpPr>
              <a:spLocks noChangeAspect="1" noChangeArrowheads="1" noTextEdit="1"/>
            </p:cNvSpPr>
            <p:nvPr/>
          </p:nvSpPr>
          <p:spPr bwMode="auto">
            <a:xfrm>
              <a:off x="1661" y="4406"/>
              <a:ext cx="2337" cy="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Oval 27"/>
            <p:cNvSpPr>
              <a:spLocks noChangeArrowheads="1"/>
            </p:cNvSpPr>
            <p:nvPr/>
          </p:nvSpPr>
          <p:spPr bwMode="auto">
            <a:xfrm>
              <a:off x="1787" y="4684"/>
              <a:ext cx="108" cy="108"/>
            </a:xfrm>
            <a:prstGeom prst="ellipse">
              <a:avLst/>
            </a:prstGeom>
            <a:noFill/>
            <a:ln w="19050"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4" name="Line 28"/>
            <p:cNvSpPr>
              <a:spLocks noChangeShapeType="1"/>
            </p:cNvSpPr>
            <p:nvPr/>
          </p:nvSpPr>
          <p:spPr bwMode="auto">
            <a:xfrm>
              <a:off x="1841" y="4792"/>
              <a:ext cx="0" cy="109"/>
            </a:xfrm>
            <a:prstGeom prst="line">
              <a:avLst/>
            </a:prstGeom>
            <a:noFill/>
            <a:ln w="190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Line 29"/>
            <p:cNvSpPr>
              <a:spLocks noChangeShapeType="1"/>
            </p:cNvSpPr>
            <p:nvPr/>
          </p:nvSpPr>
          <p:spPr bwMode="auto">
            <a:xfrm>
              <a:off x="1757" y="4835"/>
              <a:ext cx="168" cy="0"/>
            </a:xfrm>
            <a:prstGeom prst="line">
              <a:avLst/>
            </a:prstGeom>
            <a:noFill/>
            <a:ln w="190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Line 30"/>
            <p:cNvSpPr>
              <a:spLocks noChangeShapeType="1"/>
            </p:cNvSpPr>
            <p:nvPr/>
          </p:nvSpPr>
          <p:spPr bwMode="auto">
            <a:xfrm flipH="1">
              <a:off x="1757" y="4901"/>
              <a:ext cx="84" cy="115"/>
            </a:xfrm>
            <a:prstGeom prst="line">
              <a:avLst/>
            </a:prstGeom>
            <a:noFill/>
            <a:ln w="190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Line 31"/>
            <p:cNvSpPr>
              <a:spLocks noChangeShapeType="1"/>
            </p:cNvSpPr>
            <p:nvPr/>
          </p:nvSpPr>
          <p:spPr bwMode="auto">
            <a:xfrm>
              <a:off x="1841" y="4901"/>
              <a:ext cx="84" cy="115"/>
            </a:xfrm>
            <a:prstGeom prst="line">
              <a:avLst/>
            </a:prstGeom>
            <a:noFill/>
            <a:ln w="190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Rectangle 32"/>
            <p:cNvSpPr>
              <a:spLocks noChangeArrowheads="1"/>
            </p:cNvSpPr>
            <p:nvPr/>
          </p:nvSpPr>
          <p:spPr bwMode="auto">
            <a:xfrm>
              <a:off x="1727" y="5034"/>
              <a:ext cx="180"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900" b="1" i="0" u="none" strike="noStrike" cap="none" normalizeH="0" baseline="0" smtClean="0">
                  <a:ln>
                    <a:noFill/>
                  </a:ln>
                  <a:solidFill>
                    <a:srgbClr val="000000"/>
                  </a:solidFill>
                  <a:effectLst/>
                  <a:latin typeface="ＭＳ ゴシック" panose="020B0609070205080204" pitchFamily="49" charset="-128"/>
                  <a:ea typeface="ＭＳ ゴシック" panose="020B0609070205080204" pitchFamily="49" charset="-128"/>
                </a:rPr>
                <a:t>競技者</a:t>
              </a:r>
              <a:endParaRPr kumimoji="0" lang="ja-JP" altLang="ja-JP" sz="1800" b="0" i="0" u="none" strike="noStrike" cap="none" normalizeH="0" baseline="0" smtClean="0">
                <a:ln>
                  <a:noFill/>
                </a:ln>
                <a:solidFill>
                  <a:schemeClr val="tx1"/>
                </a:solidFill>
                <a:effectLst/>
                <a:latin typeface="Arial" panose="020B0604020202020204" pitchFamily="34" charset="0"/>
              </a:endParaRPr>
            </a:p>
          </p:txBody>
        </p:sp>
        <p:sp>
          <p:nvSpPr>
            <p:cNvPr id="39" name="Rectangle 33"/>
            <p:cNvSpPr>
              <a:spLocks noChangeArrowheads="1"/>
            </p:cNvSpPr>
            <p:nvPr/>
          </p:nvSpPr>
          <p:spPr bwMode="auto">
            <a:xfrm>
              <a:off x="2042" y="4570"/>
              <a:ext cx="1904" cy="872"/>
            </a:xfrm>
            <a:prstGeom prst="rect">
              <a:avLst/>
            </a:prstGeom>
            <a:noFill/>
            <a:ln w="952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0" name="Oval 34"/>
            <p:cNvSpPr>
              <a:spLocks noChangeArrowheads="1"/>
            </p:cNvSpPr>
            <p:nvPr/>
          </p:nvSpPr>
          <p:spPr bwMode="auto">
            <a:xfrm>
              <a:off x="2070" y="4768"/>
              <a:ext cx="721" cy="384"/>
            </a:xfrm>
            <a:prstGeom prst="ellipse">
              <a:avLst/>
            </a:prstGeom>
            <a:solidFill>
              <a:srgbClr val="FFFFCC"/>
            </a:solidFill>
            <a:ln w="19050"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 name="Rectangle 35"/>
            <p:cNvSpPr>
              <a:spLocks noChangeArrowheads="1"/>
            </p:cNvSpPr>
            <p:nvPr/>
          </p:nvSpPr>
          <p:spPr bwMode="auto">
            <a:xfrm>
              <a:off x="2214" y="4786"/>
              <a:ext cx="44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900" b="1" i="0" u="none" strike="noStrike" cap="none" normalizeH="0" baseline="0" dirty="0" smtClean="0">
                  <a:ln>
                    <a:noFill/>
                  </a:ln>
                  <a:solidFill>
                    <a:srgbClr val="000000"/>
                  </a:solidFill>
                  <a:effectLst/>
                  <a:latin typeface="ＭＳ ゴシック" panose="020B0609070205080204" pitchFamily="49" charset="-128"/>
                  <a:ea typeface="ＭＳ ゴシック" panose="020B0609070205080204" pitchFamily="49" charset="-128"/>
                </a:rPr>
                <a:t>コースを</a:t>
              </a:r>
              <a:endParaRPr kumimoji="0" lang="en-US" altLang="ja-JP" sz="900" b="1" i="0" u="none" strike="noStrike" cap="none" normalizeH="0" baseline="0" dirty="0" smtClean="0">
                <a:ln>
                  <a:noFill/>
                </a:ln>
                <a:solidFill>
                  <a:srgbClr val="000000"/>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900" b="1" i="0" u="none" strike="noStrike" cap="none" normalizeH="0" baseline="0" dirty="0" smtClean="0">
                  <a:ln>
                    <a:noFill/>
                  </a:ln>
                  <a:solidFill>
                    <a:srgbClr val="000000"/>
                  </a:solidFill>
                  <a:effectLst/>
                  <a:latin typeface="ＭＳ ゴシック" panose="020B0609070205080204" pitchFamily="49" charset="-128"/>
                  <a:ea typeface="ＭＳ ゴシック" panose="020B0609070205080204" pitchFamily="49" charset="-128"/>
                </a:rPr>
                <a:t>　　</a:t>
              </a:r>
              <a:r>
                <a:rPr kumimoji="0" lang="ja-JP" altLang="ja-JP" sz="900" b="1" i="0" u="none" strike="noStrike" cap="none" normalizeH="0" baseline="0" dirty="0" smtClean="0">
                  <a:ln>
                    <a:noFill/>
                  </a:ln>
                  <a:solidFill>
                    <a:srgbClr val="000000"/>
                  </a:solidFill>
                  <a:effectLst/>
                  <a:latin typeface="ＭＳ ゴシック" panose="020B0609070205080204" pitchFamily="49" charset="-128"/>
                  <a:ea typeface="ＭＳ ゴシック" panose="020B0609070205080204" pitchFamily="49" charset="-128"/>
                </a:rPr>
                <a:t>走行</a:t>
              </a:r>
              <a:r>
                <a:rPr kumimoji="0" lang="ja-JP" altLang="en-US" sz="900" b="1" i="0" u="none" strike="noStrike" cap="none" normalizeH="0" baseline="0" dirty="0" smtClean="0">
                  <a:ln>
                    <a:noFill/>
                  </a:ln>
                  <a:solidFill>
                    <a:srgbClr val="000000"/>
                  </a:solidFill>
                  <a:effectLst/>
                  <a:latin typeface="ＭＳ ゴシック" panose="020B0609070205080204" pitchFamily="49" charset="-128"/>
                  <a:ea typeface="ＭＳ ゴシック" panose="020B0609070205080204" pitchFamily="49" charset="-128"/>
                </a:rPr>
                <a:t>する</a:t>
              </a: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45" name="Line 37"/>
            <p:cNvSpPr>
              <a:spLocks noChangeShapeType="1"/>
            </p:cNvSpPr>
            <p:nvPr/>
          </p:nvSpPr>
          <p:spPr bwMode="auto">
            <a:xfrm>
              <a:off x="1939" y="4950"/>
              <a:ext cx="124" cy="1"/>
            </a:xfrm>
            <a:prstGeom prst="line">
              <a:avLst/>
            </a:prstGeom>
            <a:noFill/>
            <a:ln w="9525"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Oval 38"/>
            <p:cNvSpPr>
              <a:spLocks noChangeArrowheads="1"/>
            </p:cNvSpPr>
            <p:nvPr/>
          </p:nvSpPr>
          <p:spPr bwMode="auto">
            <a:xfrm>
              <a:off x="3149" y="4672"/>
              <a:ext cx="721" cy="260"/>
            </a:xfrm>
            <a:prstGeom prst="ellipse">
              <a:avLst/>
            </a:prstGeom>
            <a:solidFill>
              <a:srgbClr val="FFFFCC"/>
            </a:solidFill>
            <a:ln w="19050"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4" name="Rectangle 44"/>
            <p:cNvSpPr>
              <a:spLocks noChangeArrowheads="1"/>
            </p:cNvSpPr>
            <p:nvPr/>
          </p:nvSpPr>
          <p:spPr bwMode="auto">
            <a:xfrm>
              <a:off x="2729" y="4755"/>
              <a:ext cx="42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900" b="0" i="0" u="none" strike="noStrike" cap="none" normalizeH="0" baseline="0" dirty="0" smtClean="0">
                  <a:ln>
                    <a:noFill/>
                  </a:ln>
                  <a:solidFill>
                    <a:srgbClr val="000000"/>
                  </a:solidFill>
                  <a:effectLst/>
                  <a:latin typeface="Arial" panose="020B0604020202020204" pitchFamily="34" charset="0"/>
                </a:rPr>
                <a:t>&lt;&lt;include&gt;&gt;</a:t>
              </a: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56" name="Rectangle 45"/>
            <p:cNvSpPr>
              <a:spLocks noChangeArrowheads="1"/>
            </p:cNvSpPr>
            <p:nvPr/>
          </p:nvSpPr>
          <p:spPr bwMode="auto">
            <a:xfrm>
              <a:off x="2071" y="4619"/>
              <a:ext cx="91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kumimoji="0" lang="ja-JP" altLang="ja-JP" sz="1000" b="0" i="0" u="none" strike="noStrike" cap="none" normalizeH="0" baseline="0" dirty="0" smtClean="0">
                  <a:ln>
                    <a:noFill/>
                  </a:ln>
                  <a:solidFill>
                    <a:srgbClr val="000000"/>
                  </a:solidFill>
                  <a:effectLst/>
                </a:rPr>
                <a:t>ET</a:t>
              </a:r>
              <a:r>
                <a:rPr kumimoji="0" lang="ja-JP" altLang="ja-JP" sz="1000" dirty="0">
                  <a:solidFill>
                    <a:srgbClr val="000000"/>
                  </a:solidFill>
                  <a:latin typeface="ＭＳ ゴシック" panose="020B0609070205080204" pitchFamily="49" charset="-128"/>
                  <a:ea typeface="ＭＳ ゴシック" panose="020B0609070205080204" pitchFamily="49" charset="-128"/>
                </a:rPr>
                <a:t>ロボコン走行</a:t>
              </a:r>
              <a:r>
                <a:rPr kumimoji="0" lang="ja-JP" altLang="ja-JP" sz="1000" dirty="0" smtClean="0">
                  <a:solidFill>
                    <a:srgbClr val="000000"/>
                  </a:solidFill>
                  <a:latin typeface="ＭＳ ゴシック" panose="020B0609070205080204" pitchFamily="49" charset="-128"/>
                  <a:ea typeface="ＭＳ ゴシック" panose="020B0609070205080204" pitchFamily="49" charset="-128"/>
                </a:rPr>
                <a:t>システム</a:t>
              </a:r>
              <a:endParaRPr kumimoji="0" lang="ja-JP" altLang="ja-JP" sz="1000" dirty="0"/>
            </a:p>
          </p:txBody>
        </p:sp>
        <p:sp>
          <p:nvSpPr>
            <p:cNvPr id="48" name="Rectangle 39"/>
            <p:cNvSpPr>
              <a:spLocks noChangeArrowheads="1"/>
            </p:cNvSpPr>
            <p:nvPr/>
          </p:nvSpPr>
          <p:spPr bwMode="auto">
            <a:xfrm>
              <a:off x="3267" y="5195"/>
              <a:ext cx="50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900" b="1" i="0" u="none" strike="noStrike" cap="none" normalizeH="0" baseline="0" dirty="0" smtClean="0">
                  <a:ln>
                    <a:noFill/>
                  </a:ln>
                  <a:solidFill>
                    <a:srgbClr val="000000"/>
                  </a:solidFill>
                  <a:effectLst/>
                  <a:latin typeface="ＭＳ ゴシック" panose="020B0609070205080204" pitchFamily="49" charset="-128"/>
                  <a:ea typeface="ＭＳ ゴシック" panose="020B0609070205080204" pitchFamily="49" charset="-128"/>
                </a:rPr>
                <a:t>ブロック並べ</a:t>
              </a:r>
              <a:endParaRPr kumimoji="0" lang="en-US" altLang="ja-JP" sz="900" b="1" i="0" u="none" strike="noStrike" cap="none" normalizeH="0" baseline="0" dirty="0" smtClean="0">
                <a:ln>
                  <a:noFill/>
                </a:ln>
                <a:solidFill>
                  <a:srgbClr val="000000"/>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900" b="1" i="0" u="none" strike="noStrike" cap="none" normalizeH="0" baseline="0" dirty="0" smtClean="0">
                  <a:ln>
                    <a:noFill/>
                  </a:ln>
                  <a:solidFill>
                    <a:srgbClr val="000000"/>
                  </a:solidFill>
                  <a:effectLst/>
                  <a:latin typeface="ＭＳ ゴシック" panose="020B0609070205080204" pitchFamily="49" charset="-128"/>
                  <a:ea typeface="ＭＳ ゴシック" panose="020B0609070205080204" pitchFamily="49" charset="-128"/>
                </a:rPr>
                <a:t>　　　をする</a:t>
              </a: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grpSp>
      <p:graphicFrame>
        <p:nvGraphicFramePr>
          <p:cNvPr id="159" name="表 158"/>
          <p:cNvGraphicFramePr>
            <a:graphicFrameLocks noGrp="1"/>
          </p:cNvGraphicFramePr>
          <p:nvPr>
            <p:extLst>
              <p:ext uri="{D42A27DB-BD31-4B8C-83A1-F6EECF244321}">
                <p14:modId xmlns:p14="http://schemas.microsoft.com/office/powerpoint/2010/main" val="3942796997"/>
              </p:ext>
            </p:extLst>
          </p:nvPr>
        </p:nvGraphicFramePr>
        <p:xfrm>
          <a:off x="9937689" y="3450368"/>
          <a:ext cx="3564000" cy="1772640"/>
        </p:xfrm>
        <a:graphic>
          <a:graphicData uri="http://schemas.openxmlformats.org/drawingml/2006/table">
            <a:tbl>
              <a:tblPr firstRow="1" bandRow="1">
                <a:tableStyleId>{F5AB1C69-6EDB-4FF4-983F-18BD219EF322}</a:tableStyleId>
              </a:tblPr>
              <a:tblGrid>
                <a:gridCol w="694262">
                  <a:extLst>
                    <a:ext uri="{9D8B030D-6E8A-4147-A177-3AD203B41FA5}">
                      <a16:colId xmlns:a16="http://schemas.microsoft.com/office/drawing/2014/main" val="20000"/>
                    </a:ext>
                  </a:extLst>
                </a:gridCol>
                <a:gridCol w="2869738">
                  <a:extLst>
                    <a:ext uri="{9D8B030D-6E8A-4147-A177-3AD203B41FA5}">
                      <a16:colId xmlns:a16="http://schemas.microsoft.com/office/drawing/2014/main" val="20001"/>
                    </a:ext>
                  </a:extLst>
                </a:gridCol>
              </a:tblGrid>
              <a:tr h="224268">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50" dirty="0"/>
                        <a:t>ＵＣ名</a:t>
                      </a:r>
                    </a:p>
                  </a:txBody>
                  <a:tcPr marL="36000" marR="36000" marT="51534" marB="51534"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solidFill>
                      <a:schemeClr val="bg1">
                        <a:lumMod val="65000"/>
                      </a:schemeClr>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50" dirty="0"/>
                        <a:t>コースを走行する</a:t>
                      </a:r>
                      <a:endParaRPr kumimoji="1" lang="en-US" altLang="ja-JP" sz="1050" dirty="0"/>
                    </a:p>
                  </a:txBody>
                  <a:tcPr marL="36000" marR="36000" marT="51534" marB="51534" anchor="ct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solidFill>
                      <a:schemeClr val="bg1">
                        <a:lumMod val="65000"/>
                      </a:schemeClr>
                    </a:solidFill>
                  </a:tcPr>
                </a:tc>
                <a:extLst>
                  <a:ext uri="{0D108BD9-81ED-4DB2-BD59-A6C34878D82A}">
                    <a16:rowId xmlns:a16="http://schemas.microsoft.com/office/drawing/2014/main" val="10000"/>
                  </a:ext>
                </a:extLst>
              </a:tr>
              <a:tr h="204781">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rPr>
                        <a:t>アクター</a:t>
                      </a:r>
                    </a:p>
                  </a:txBody>
                  <a:tcPr marL="36000" marR="36000" marT="51534" marB="51534">
                    <a:lnL w="12700" cap="flat" cmpd="sng" algn="ctr">
                      <a:solidFill>
                        <a:schemeClr val="bg1">
                          <a:lumMod val="65000"/>
                        </a:schemeClr>
                      </a:solidFill>
                      <a:prstDash val="solid"/>
                      <a:round/>
                      <a:headEnd type="none" w="med" len="med"/>
                      <a:tailEnd type="none" w="med" len="med"/>
                    </a:lnL>
                    <a:solidFill>
                      <a:schemeClr val="bg2"/>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rPr>
                        <a:t>競技者</a:t>
                      </a:r>
                    </a:p>
                  </a:txBody>
                  <a:tcPr marL="36000" marR="36000" marT="51534" marB="51534">
                    <a:lnR w="12700" cap="flat" cmpd="sng" algn="ctr">
                      <a:solidFill>
                        <a:schemeClr val="bg1">
                          <a:lumMod val="65000"/>
                        </a:schemeClr>
                      </a:solidFill>
                      <a:prstDash val="solid"/>
                      <a:round/>
                      <a:headEnd type="none" w="med" len="med"/>
                      <a:tailEnd type="none" w="med" len="med"/>
                    </a:lnR>
                    <a:solidFill>
                      <a:schemeClr val="bg2"/>
                    </a:solidFill>
                  </a:tcPr>
                </a:tc>
                <a:extLst>
                  <a:ext uri="{0D108BD9-81ED-4DB2-BD59-A6C34878D82A}">
                    <a16:rowId xmlns:a16="http://schemas.microsoft.com/office/drawing/2014/main" val="10001"/>
                  </a:ext>
                </a:extLst>
              </a:tr>
              <a:tr h="204781">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rPr>
                        <a:t>事前条件</a:t>
                      </a:r>
                    </a:p>
                  </a:txBody>
                  <a:tcPr marL="36000" marR="36000" marT="51534" marB="51534">
                    <a:lnL w="12700" cap="flat" cmpd="sng" algn="ctr">
                      <a:solidFill>
                        <a:schemeClr val="bg1">
                          <a:lumMod val="65000"/>
                        </a:schemeClr>
                      </a:solidFill>
                      <a:prstDash val="solid"/>
                      <a:round/>
                      <a:headEnd type="none" w="med" len="med"/>
                      <a:tailEnd type="none" w="med" len="med"/>
                    </a:lnL>
                    <a:solidFill>
                      <a:schemeClr val="bg1">
                        <a:lumMod val="95000"/>
                      </a:schemeClr>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スタート位置に置かれている</a:t>
                      </a:r>
                      <a:endParaRPr kumimoji="1" lang="ja-JP" altLang="en-US" sz="900" dirty="0">
                        <a:solidFill>
                          <a:schemeClr val="tx1"/>
                        </a:solidFill>
                      </a:endParaRPr>
                    </a:p>
                  </a:txBody>
                  <a:tcPr marL="36000" marR="36000" marT="51534" marB="51534">
                    <a:lnR w="12700" cap="flat" cmpd="sng" algn="ctr">
                      <a:solidFill>
                        <a:schemeClr val="bg1">
                          <a:lumMod val="65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2"/>
                  </a:ext>
                </a:extLst>
              </a:tr>
              <a:tr h="204781">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rPr>
                        <a:t>事後条件</a:t>
                      </a:r>
                    </a:p>
                  </a:txBody>
                  <a:tcPr marL="36000" marR="36000" marT="51534" marB="51534">
                    <a:lnL w="12700" cap="flat" cmpd="sng" algn="ctr">
                      <a:solidFill>
                        <a:schemeClr val="bg1">
                          <a:lumMod val="65000"/>
                        </a:schemeClr>
                      </a:solidFill>
                      <a:prstDash val="solid"/>
                      <a:round/>
                      <a:headEnd type="none" w="med" len="med"/>
                      <a:tailEnd type="none" w="med" len="med"/>
                    </a:lnL>
                    <a:solidFill>
                      <a:schemeClr val="bg2"/>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車輪が全て停止している</a:t>
                      </a:r>
                      <a:endParaRPr kumimoji="1" lang="ja-JP" altLang="en-US" sz="900" dirty="0">
                        <a:solidFill>
                          <a:schemeClr val="tx1"/>
                        </a:solidFill>
                      </a:endParaRPr>
                    </a:p>
                  </a:txBody>
                  <a:tcPr marL="36000" marR="36000" marT="51534" marB="51534">
                    <a:lnR w="12700" cap="flat" cmpd="sng" algn="ctr">
                      <a:solidFill>
                        <a:schemeClr val="bg1">
                          <a:lumMod val="65000"/>
                        </a:schemeClr>
                      </a:solidFill>
                      <a:prstDash val="solid"/>
                      <a:round/>
                      <a:headEnd type="none" w="med" len="med"/>
                      <a:tailEnd type="none" w="med" len="med"/>
                    </a:lnR>
                    <a:solidFill>
                      <a:schemeClr val="bg2"/>
                    </a:solidFill>
                  </a:tcPr>
                </a:tc>
                <a:extLst>
                  <a:ext uri="{0D108BD9-81ED-4DB2-BD59-A6C34878D82A}">
                    <a16:rowId xmlns:a16="http://schemas.microsoft.com/office/drawing/2014/main" val="10003"/>
                  </a:ext>
                </a:extLst>
              </a:tr>
              <a:tr h="701004">
                <a:tc>
                  <a:txBody>
                    <a:bodyPr/>
                    <a:lstStyle/>
                    <a:p>
                      <a:r>
                        <a:rPr kumimoji="1" lang="ja-JP" altLang="en-US" sz="900" b="0" dirty="0">
                          <a:solidFill>
                            <a:schemeClr val="tx1"/>
                          </a:solidFill>
                        </a:rPr>
                        <a:t>基本系列</a:t>
                      </a:r>
                      <a:endParaRPr kumimoji="1" lang="en-US" altLang="ja-JP" sz="900" b="0" dirty="0">
                        <a:solidFill>
                          <a:schemeClr val="tx1"/>
                        </a:solidFill>
                      </a:endParaRPr>
                    </a:p>
                  </a:txBody>
                  <a:tcPr marL="36000" marR="36000" marT="51534" marB="51534">
                    <a:lnL w="12700" cap="flat" cmpd="sng" algn="ctr">
                      <a:solidFill>
                        <a:schemeClr val="bg1">
                          <a:lumMod val="65000"/>
                        </a:schemeClr>
                      </a:solidFill>
                      <a:prstDash val="solid"/>
                      <a:round/>
                      <a:headEnd type="none" w="med" len="med"/>
                      <a:tailEnd type="none" w="med" len="med"/>
                    </a:lnL>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r>
                        <a:rPr kumimoji="1" lang="ja-JP" altLang="en-US" sz="900" b="0" dirty="0" smtClean="0">
                          <a:solidFill>
                            <a:schemeClr val="tx1"/>
                          </a:solidFill>
                        </a:rPr>
                        <a:t>①．競技者は、走行を指示する。</a:t>
                      </a:r>
                    </a:p>
                    <a:p>
                      <a:r>
                        <a:rPr kumimoji="1" lang="ja-JP" altLang="en-US" sz="900" b="0" dirty="0" smtClean="0">
                          <a:solidFill>
                            <a:schemeClr val="tx1"/>
                          </a:solidFill>
                        </a:rPr>
                        <a:t>②．システムは、区画化されたコースを区画に合わせて</a:t>
                      </a:r>
                      <a:endParaRPr kumimoji="1" lang="en-US" altLang="ja-JP" sz="900" b="0" dirty="0" smtClean="0">
                        <a:solidFill>
                          <a:schemeClr val="tx1"/>
                        </a:solidFill>
                      </a:endParaRPr>
                    </a:p>
                    <a:p>
                      <a:r>
                        <a:rPr kumimoji="1" lang="ja-JP" altLang="en-US" sz="900" b="0" dirty="0" smtClean="0">
                          <a:solidFill>
                            <a:schemeClr val="tx1"/>
                          </a:solidFill>
                        </a:rPr>
                        <a:t>　　 走行する。</a:t>
                      </a:r>
                    </a:p>
                    <a:p>
                      <a:r>
                        <a:rPr kumimoji="1" lang="ja-JP" altLang="en-US" sz="900" b="0" dirty="0" smtClean="0">
                          <a:solidFill>
                            <a:schemeClr val="tx1"/>
                          </a:solidFill>
                        </a:rPr>
                        <a:t>③．システムは、ゴールに辿り着くまで②を繰り返す。</a:t>
                      </a:r>
                      <a:endParaRPr kumimoji="1" lang="en-US" altLang="ja-JP" sz="900" b="0" dirty="0" smtClean="0">
                        <a:solidFill>
                          <a:schemeClr val="tx1"/>
                        </a:solidFill>
                      </a:endParaRPr>
                    </a:p>
                    <a:p>
                      <a:r>
                        <a:rPr kumimoji="1" lang="ja-JP" altLang="en-US" sz="900" b="0" dirty="0" smtClean="0">
                          <a:solidFill>
                            <a:schemeClr val="tx1"/>
                          </a:solidFill>
                        </a:rPr>
                        <a:t>④．車輪をすべて停止させる。</a:t>
                      </a:r>
                      <a:endParaRPr kumimoji="1" lang="en-US" altLang="ja-JP" sz="900" b="0" dirty="0" smtClean="0">
                        <a:solidFill>
                          <a:schemeClr val="tx1"/>
                        </a:solidFill>
                      </a:endParaRPr>
                    </a:p>
                  </a:txBody>
                  <a:tcPr marL="36000" marR="36000" marT="51534" marB="51534">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grpSp>
        <p:nvGrpSpPr>
          <p:cNvPr id="126" name="グループ化 125"/>
          <p:cNvGrpSpPr/>
          <p:nvPr/>
        </p:nvGrpSpPr>
        <p:grpSpPr>
          <a:xfrm>
            <a:off x="6332177" y="7771308"/>
            <a:ext cx="1627767" cy="400110"/>
            <a:chOff x="6225666" y="7569712"/>
            <a:chExt cx="1711877" cy="400110"/>
          </a:xfrm>
        </p:grpSpPr>
        <p:sp>
          <p:nvSpPr>
            <p:cNvPr id="329" name="対角する 2 つの角を切り取った四角形 328"/>
            <p:cNvSpPr/>
            <p:nvPr/>
          </p:nvSpPr>
          <p:spPr>
            <a:xfrm>
              <a:off x="6271705" y="7595990"/>
              <a:ext cx="1665838" cy="333280"/>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sp>
          <p:nvSpPr>
            <p:cNvPr id="330" name="テキスト ボックス 329"/>
            <p:cNvSpPr txBox="1"/>
            <p:nvPr/>
          </p:nvSpPr>
          <p:spPr>
            <a:xfrm>
              <a:off x="6225666" y="7569712"/>
              <a:ext cx="1628972" cy="400110"/>
            </a:xfrm>
            <a:prstGeom prst="rect">
              <a:avLst/>
            </a:prstGeom>
            <a:noFill/>
          </p:spPr>
          <p:txBody>
            <a:bodyPr wrap="none" rtlCol="0">
              <a:spAutoFit/>
            </a:bodyPr>
            <a:lstStyle/>
            <a:p>
              <a:r>
                <a:rPr lang="ja-JP" altLang="en-US" sz="2000" b="1" dirty="0" smtClean="0">
                  <a:latin typeface="+mn-ea"/>
                </a:rPr>
                <a:t>ユースケース</a:t>
              </a:r>
              <a:endParaRPr kumimoji="1" lang="ja-JP" altLang="en-US" sz="2000" dirty="0"/>
            </a:p>
          </p:txBody>
        </p:sp>
      </p:grpSp>
      <p:sp>
        <p:nvSpPr>
          <p:cNvPr id="395" name="テキスト ボックス 394"/>
          <p:cNvSpPr txBox="1"/>
          <p:nvPr/>
        </p:nvSpPr>
        <p:spPr>
          <a:xfrm>
            <a:off x="7928452" y="7761470"/>
            <a:ext cx="1936146" cy="400110"/>
          </a:xfrm>
          <a:prstGeom prst="rect">
            <a:avLst/>
          </a:prstGeom>
          <a:noFill/>
        </p:spPr>
        <p:txBody>
          <a:bodyPr wrap="square" rtlCol="0">
            <a:spAutoFit/>
          </a:bodyPr>
          <a:lstStyle/>
          <a:p>
            <a:r>
              <a:rPr lang="ja-JP" altLang="en-US" sz="1000" b="1" dirty="0" smtClean="0"/>
              <a:t>競技規約を分析して抽出した機能を元にユースケースを導いた</a:t>
            </a:r>
            <a:endParaRPr lang="en-US" altLang="ja-JP" sz="1000" b="1" dirty="0"/>
          </a:p>
        </p:txBody>
      </p:sp>
      <p:grpSp>
        <p:nvGrpSpPr>
          <p:cNvPr id="339" name="グループ化 338"/>
          <p:cNvGrpSpPr/>
          <p:nvPr/>
        </p:nvGrpSpPr>
        <p:grpSpPr>
          <a:xfrm>
            <a:off x="9818240" y="3118391"/>
            <a:ext cx="2427040" cy="369332"/>
            <a:chOff x="6212492" y="7553363"/>
            <a:chExt cx="2427040" cy="369332"/>
          </a:xfrm>
        </p:grpSpPr>
        <p:sp>
          <p:nvSpPr>
            <p:cNvPr id="340" name="対角する 2 つの角を切り取った四角形 339"/>
            <p:cNvSpPr/>
            <p:nvPr/>
          </p:nvSpPr>
          <p:spPr>
            <a:xfrm>
              <a:off x="6271705" y="7595991"/>
              <a:ext cx="2367827" cy="254516"/>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sp>
          <p:nvSpPr>
            <p:cNvPr id="342" name="テキスト ボックス 341"/>
            <p:cNvSpPr txBox="1"/>
            <p:nvPr/>
          </p:nvSpPr>
          <p:spPr>
            <a:xfrm>
              <a:off x="6212492" y="7553363"/>
              <a:ext cx="1952779" cy="369332"/>
            </a:xfrm>
            <a:prstGeom prst="rect">
              <a:avLst/>
            </a:prstGeom>
            <a:noFill/>
          </p:spPr>
          <p:txBody>
            <a:bodyPr wrap="none" rtlCol="0">
              <a:spAutoFit/>
            </a:bodyPr>
            <a:lstStyle/>
            <a:p>
              <a:r>
                <a:rPr lang="ja-JP" altLang="en-US" sz="1800" b="1" dirty="0" smtClean="0">
                  <a:latin typeface="+mn-ea"/>
                </a:rPr>
                <a:t>ユースケース記述</a:t>
              </a:r>
              <a:endParaRPr kumimoji="1" lang="ja-JP" altLang="en-US" sz="1800" dirty="0"/>
            </a:p>
          </p:txBody>
        </p:sp>
      </p:grpSp>
      <p:cxnSp>
        <p:nvCxnSpPr>
          <p:cNvPr id="68" name="直線コネクタ 67"/>
          <p:cNvCxnSpPr/>
          <p:nvPr/>
        </p:nvCxnSpPr>
        <p:spPr>
          <a:xfrm>
            <a:off x="9848646" y="3146170"/>
            <a:ext cx="366563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直線コネクタ 412"/>
          <p:cNvCxnSpPr/>
          <p:nvPr/>
        </p:nvCxnSpPr>
        <p:spPr>
          <a:xfrm>
            <a:off x="9855632" y="3146203"/>
            <a:ext cx="8898" cy="4572000"/>
          </a:xfrm>
          <a:prstGeom prst="line">
            <a:avLst/>
          </a:prstGeom>
          <a:ln cmpd="sng">
            <a:solidFill>
              <a:schemeClr val="tx1"/>
            </a:solidFill>
            <a:tailEnd type="none"/>
          </a:ln>
        </p:spPr>
        <p:style>
          <a:lnRef idx="3">
            <a:schemeClr val="accent6"/>
          </a:lnRef>
          <a:fillRef idx="0">
            <a:schemeClr val="accent6"/>
          </a:fillRef>
          <a:effectRef idx="2">
            <a:schemeClr val="accent6"/>
          </a:effectRef>
          <a:fontRef idx="minor">
            <a:schemeClr val="tx1"/>
          </a:fontRef>
        </p:style>
      </p:cxnSp>
      <p:graphicFrame>
        <p:nvGraphicFramePr>
          <p:cNvPr id="73" name="表 72"/>
          <p:cNvGraphicFramePr>
            <a:graphicFrameLocks noGrp="1"/>
          </p:cNvGraphicFramePr>
          <p:nvPr>
            <p:extLst>
              <p:ext uri="{D42A27DB-BD31-4B8C-83A1-F6EECF244321}">
                <p14:modId xmlns:p14="http://schemas.microsoft.com/office/powerpoint/2010/main" val="3781260608"/>
              </p:ext>
            </p:extLst>
          </p:nvPr>
        </p:nvGraphicFramePr>
        <p:xfrm>
          <a:off x="12078726" y="1258889"/>
          <a:ext cx="1409238" cy="1844292"/>
        </p:xfrm>
        <a:graphic>
          <a:graphicData uri="http://schemas.openxmlformats.org/drawingml/2006/table">
            <a:tbl>
              <a:tblPr firstRow="1">
                <a:tableStyleId>{5C22544A-7EE6-4342-B048-85BDC9FD1C3A}</a:tableStyleId>
              </a:tblPr>
              <a:tblGrid>
                <a:gridCol w="704619">
                  <a:extLst>
                    <a:ext uri="{9D8B030D-6E8A-4147-A177-3AD203B41FA5}">
                      <a16:colId xmlns:a16="http://schemas.microsoft.com/office/drawing/2014/main" val="20000"/>
                    </a:ext>
                  </a:extLst>
                </a:gridCol>
                <a:gridCol w="704619">
                  <a:extLst>
                    <a:ext uri="{9D8B030D-6E8A-4147-A177-3AD203B41FA5}">
                      <a16:colId xmlns:a16="http://schemas.microsoft.com/office/drawing/2014/main" val="20001"/>
                    </a:ext>
                  </a:extLst>
                </a:gridCol>
              </a:tblGrid>
              <a:tr h="123753">
                <a:tc>
                  <a:txBody>
                    <a:bodyPr/>
                    <a:lstStyle/>
                    <a:p>
                      <a:pPr algn="ctr"/>
                      <a:r>
                        <a:rPr kumimoji="1" lang="ja-JP" altLang="en-US" sz="800" b="0" dirty="0" smtClean="0">
                          <a:solidFill>
                            <a:schemeClr val="tx1"/>
                          </a:solidFill>
                        </a:rPr>
                        <a:t>図</a:t>
                      </a:r>
                      <a:endParaRPr kumimoji="1" lang="ja-JP" altLang="en-US" sz="800" b="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kumimoji="1" lang="ja-JP" altLang="en-US" sz="800" dirty="0" smtClean="0">
                          <a:solidFill>
                            <a:schemeClr val="tx1"/>
                          </a:solidFill>
                        </a:rPr>
                        <a:t>線</a:t>
                      </a:r>
                      <a:endParaRPr kumimoji="1" lang="ja-JP" altLang="en-US" sz="8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52435">
                <a:tc>
                  <a:txBody>
                    <a:bodyPr/>
                    <a:lstStyle/>
                    <a:p>
                      <a:pPr algn="ctr"/>
                      <a:endParaRPr kumimoji="1" lang="ja-JP" altLang="en-US" sz="8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sz="8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42026">
                <a:tc>
                  <a:txBody>
                    <a:bodyPr/>
                    <a:lstStyle/>
                    <a:p>
                      <a:pPr algn="ctr"/>
                      <a:endParaRPr kumimoji="1" lang="ja-JP" altLang="en-US" sz="8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sz="8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42026">
                <a:tc>
                  <a:txBody>
                    <a:bodyPr/>
                    <a:lstStyle/>
                    <a:p>
                      <a:pPr algn="ctr"/>
                      <a:endParaRPr kumimoji="1" lang="ja-JP" altLang="en-US" sz="8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sz="8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42026">
                <a:tc>
                  <a:txBody>
                    <a:bodyPr/>
                    <a:lstStyle/>
                    <a:p>
                      <a:pPr algn="ctr"/>
                      <a:endParaRPr kumimoji="1" lang="ja-JP" altLang="en-US" sz="8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sz="8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42026">
                <a:tc>
                  <a:txBody>
                    <a:bodyPr/>
                    <a:lstStyle/>
                    <a:p>
                      <a:pPr algn="ctr"/>
                      <a:endParaRPr kumimoji="1" lang="ja-JP" altLang="en-US" sz="8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sz="800" dirty="0">
                        <a:solidFill>
                          <a:schemeClr val="tx1"/>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grpSp>
        <p:nvGrpSpPr>
          <p:cNvPr id="69" name="グループ化 68"/>
          <p:cNvGrpSpPr/>
          <p:nvPr/>
        </p:nvGrpSpPr>
        <p:grpSpPr>
          <a:xfrm>
            <a:off x="91579" y="1020737"/>
            <a:ext cx="6083474" cy="1867813"/>
            <a:chOff x="91579" y="1020737"/>
            <a:chExt cx="6083474" cy="1867813"/>
          </a:xfrm>
        </p:grpSpPr>
        <p:sp>
          <p:nvSpPr>
            <p:cNvPr id="11" name="正方形/長方形 10"/>
            <p:cNvSpPr/>
            <p:nvPr/>
          </p:nvSpPr>
          <p:spPr>
            <a:xfrm>
              <a:off x="93981" y="1041594"/>
              <a:ext cx="6049982" cy="18469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対角する 2 つの角を切り取った四角形 9"/>
            <p:cNvSpPr/>
            <p:nvPr/>
          </p:nvSpPr>
          <p:spPr>
            <a:xfrm>
              <a:off x="130376" y="1074357"/>
              <a:ext cx="3408697" cy="326637"/>
            </a:xfrm>
            <a:prstGeom prst="snip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n>
                  <a:solidFill>
                    <a:schemeClr val="bg1">
                      <a:lumMod val="50000"/>
                    </a:schemeClr>
                  </a:solidFill>
                </a:ln>
              </a:endParaRPr>
            </a:p>
          </p:txBody>
        </p:sp>
        <p:sp>
          <p:nvSpPr>
            <p:cNvPr id="12" name="テキスト ボックス 11"/>
            <p:cNvSpPr txBox="1"/>
            <p:nvPr/>
          </p:nvSpPr>
          <p:spPr>
            <a:xfrm>
              <a:off x="91579" y="1020737"/>
              <a:ext cx="3543515" cy="400110"/>
            </a:xfrm>
            <a:prstGeom prst="rect">
              <a:avLst/>
            </a:prstGeom>
            <a:noFill/>
          </p:spPr>
          <p:txBody>
            <a:bodyPr wrap="square" rtlCol="0">
              <a:spAutoFit/>
            </a:bodyPr>
            <a:lstStyle/>
            <a:p>
              <a:r>
                <a:rPr kumimoji="1" lang="ja-JP" altLang="en-US" sz="2000" dirty="0" smtClean="0"/>
                <a:t>目標実現のために要求を抽出　</a:t>
              </a:r>
              <a:endParaRPr kumimoji="1" lang="ja-JP" altLang="en-US" sz="2000" dirty="0"/>
            </a:p>
          </p:txBody>
        </p:sp>
        <p:grpSp>
          <p:nvGrpSpPr>
            <p:cNvPr id="8" name="グループ化 7"/>
            <p:cNvGrpSpPr/>
            <p:nvPr/>
          </p:nvGrpSpPr>
          <p:grpSpPr>
            <a:xfrm>
              <a:off x="2510066" y="1490473"/>
              <a:ext cx="1848339" cy="1225744"/>
              <a:chOff x="2422884" y="1506491"/>
              <a:chExt cx="1857178" cy="1262512"/>
            </a:xfrm>
          </p:grpSpPr>
          <p:sp>
            <p:nvSpPr>
              <p:cNvPr id="19" name="Freeform 5"/>
              <p:cNvSpPr>
                <a:spLocks/>
              </p:cNvSpPr>
              <p:nvPr/>
            </p:nvSpPr>
            <p:spPr bwMode="auto">
              <a:xfrm>
                <a:off x="2710294" y="2226787"/>
                <a:ext cx="410623" cy="542216"/>
              </a:xfrm>
              <a:custGeom>
                <a:avLst/>
                <a:gdLst>
                  <a:gd name="T0" fmla="*/ 5 w 115"/>
                  <a:gd name="T1" fmla="*/ 0 h 92"/>
                  <a:gd name="T2" fmla="*/ 115 w 115"/>
                  <a:gd name="T3" fmla="*/ 90 h 92"/>
                  <a:gd name="T4" fmla="*/ 0 w 115"/>
                  <a:gd name="T5" fmla="*/ 0 h 92"/>
                  <a:gd name="T6" fmla="*/ 5 w 115"/>
                  <a:gd name="T7" fmla="*/ 0 h 92"/>
                </a:gdLst>
                <a:ahLst/>
                <a:cxnLst>
                  <a:cxn ang="0">
                    <a:pos x="T0" y="T1"/>
                  </a:cxn>
                  <a:cxn ang="0">
                    <a:pos x="T2" y="T3"/>
                  </a:cxn>
                  <a:cxn ang="0">
                    <a:pos x="T4" y="T5"/>
                  </a:cxn>
                  <a:cxn ang="0">
                    <a:pos x="T6" y="T7"/>
                  </a:cxn>
                </a:cxnLst>
                <a:rect l="0" t="0" r="r" b="b"/>
                <a:pathLst>
                  <a:path w="115" h="92">
                    <a:moveTo>
                      <a:pt x="5" y="0"/>
                    </a:moveTo>
                    <a:cubicBezTo>
                      <a:pt x="5" y="31"/>
                      <a:pt x="85" y="90"/>
                      <a:pt x="115" y="90"/>
                    </a:cubicBezTo>
                    <a:cubicBezTo>
                      <a:pt x="85" y="92"/>
                      <a:pt x="0" y="31"/>
                      <a:pt x="0" y="0"/>
                    </a:cubicBezTo>
                    <a:lnTo>
                      <a:pt x="5" y="0"/>
                    </a:lnTo>
                    <a:close/>
                  </a:path>
                </a:pathLst>
              </a:custGeom>
              <a:solidFill>
                <a:schemeClr val="tx1"/>
              </a:solidFill>
              <a:ln w="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 name="Freeform 6"/>
              <p:cNvSpPr>
                <a:spLocks/>
              </p:cNvSpPr>
              <p:nvPr/>
            </p:nvSpPr>
            <p:spPr bwMode="auto">
              <a:xfrm>
                <a:off x="2870559" y="2230586"/>
                <a:ext cx="231775" cy="200025"/>
              </a:xfrm>
              <a:custGeom>
                <a:avLst/>
                <a:gdLst>
                  <a:gd name="T0" fmla="*/ 5 w 99"/>
                  <a:gd name="T1" fmla="*/ 0 h 44"/>
                  <a:gd name="T2" fmla="*/ 99 w 99"/>
                  <a:gd name="T3" fmla="*/ 42 h 44"/>
                  <a:gd name="T4" fmla="*/ 0 w 99"/>
                  <a:gd name="T5" fmla="*/ 0 h 44"/>
                  <a:gd name="T6" fmla="*/ 5 w 99"/>
                  <a:gd name="T7" fmla="*/ 0 h 44"/>
                </a:gdLst>
                <a:ahLst/>
                <a:cxnLst>
                  <a:cxn ang="0">
                    <a:pos x="T0" y="T1"/>
                  </a:cxn>
                  <a:cxn ang="0">
                    <a:pos x="T2" y="T3"/>
                  </a:cxn>
                  <a:cxn ang="0">
                    <a:pos x="T4" y="T5"/>
                  </a:cxn>
                  <a:cxn ang="0">
                    <a:pos x="T6" y="T7"/>
                  </a:cxn>
                </a:cxnLst>
                <a:rect l="0" t="0" r="r" b="b"/>
                <a:pathLst>
                  <a:path w="99" h="44">
                    <a:moveTo>
                      <a:pt x="5" y="0"/>
                    </a:moveTo>
                    <a:cubicBezTo>
                      <a:pt x="5" y="15"/>
                      <a:pt x="69" y="42"/>
                      <a:pt x="99" y="42"/>
                    </a:cubicBezTo>
                    <a:cubicBezTo>
                      <a:pt x="69" y="44"/>
                      <a:pt x="0" y="15"/>
                      <a:pt x="0" y="0"/>
                    </a:cubicBezTo>
                    <a:lnTo>
                      <a:pt x="5" y="0"/>
                    </a:lnTo>
                    <a:close/>
                  </a:path>
                </a:pathLst>
              </a:custGeom>
              <a:solidFill>
                <a:schemeClr val="tx1"/>
              </a:solidFill>
              <a:ln w="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2" name="Freeform 7"/>
              <p:cNvSpPr>
                <a:spLocks/>
              </p:cNvSpPr>
              <p:nvPr/>
            </p:nvSpPr>
            <p:spPr bwMode="auto">
              <a:xfrm>
                <a:off x="2951889" y="2037832"/>
                <a:ext cx="226379" cy="47090"/>
              </a:xfrm>
              <a:custGeom>
                <a:avLst/>
                <a:gdLst>
                  <a:gd name="T0" fmla="*/ 0 w 43"/>
                  <a:gd name="T1" fmla="*/ 0 h 6"/>
                  <a:gd name="T2" fmla="*/ 43 w 43"/>
                  <a:gd name="T3" fmla="*/ 2 h 6"/>
                  <a:gd name="T4" fmla="*/ 0 w 43"/>
                  <a:gd name="T5" fmla="*/ 5 h 6"/>
                  <a:gd name="T6" fmla="*/ 0 w 43"/>
                  <a:gd name="T7" fmla="*/ 0 h 6"/>
                </a:gdLst>
                <a:ahLst/>
                <a:cxnLst>
                  <a:cxn ang="0">
                    <a:pos x="T0" y="T1"/>
                  </a:cxn>
                  <a:cxn ang="0">
                    <a:pos x="T2" y="T3"/>
                  </a:cxn>
                  <a:cxn ang="0">
                    <a:pos x="T4" y="T5"/>
                  </a:cxn>
                  <a:cxn ang="0">
                    <a:pos x="T6" y="T7"/>
                  </a:cxn>
                </a:cxnLst>
                <a:rect l="0" t="0" r="r" b="b"/>
                <a:pathLst>
                  <a:path w="43" h="6">
                    <a:moveTo>
                      <a:pt x="0" y="0"/>
                    </a:moveTo>
                    <a:cubicBezTo>
                      <a:pt x="0" y="1"/>
                      <a:pt x="10" y="2"/>
                      <a:pt x="43" y="2"/>
                    </a:cubicBezTo>
                    <a:cubicBezTo>
                      <a:pt x="10" y="4"/>
                      <a:pt x="0" y="6"/>
                      <a:pt x="0" y="5"/>
                    </a:cubicBezTo>
                    <a:lnTo>
                      <a:pt x="0" y="0"/>
                    </a:lnTo>
                    <a:close/>
                  </a:path>
                </a:pathLst>
              </a:custGeom>
              <a:solidFill>
                <a:schemeClr val="tx1"/>
              </a:solidFill>
              <a:ln w="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4" name="Freeform 8"/>
              <p:cNvSpPr>
                <a:spLocks/>
              </p:cNvSpPr>
              <p:nvPr/>
            </p:nvSpPr>
            <p:spPr bwMode="auto">
              <a:xfrm>
                <a:off x="2770546" y="1747986"/>
                <a:ext cx="309563" cy="231775"/>
              </a:xfrm>
              <a:custGeom>
                <a:avLst/>
                <a:gdLst>
                  <a:gd name="T0" fmla="*/ 5 w 94"/>
                  <a:gd name="T1" fmla="*/ 43 h 43"/>
                  <a:gd name="T2" fmla="*/ 94 w 94"/>
                  <a:gd name="T3" fmla="*/ 2 h 43"/>
                  <a:gd name="T4" fmla="*/ 0 w 94"/>
                  <a:gd name="T5" fmla="*/ 43 h 43"/>
                  <a:gd name="T6" fmla="*/ 5 w 94"/>
                  <a:gd name="T7" fmla="*/ 43 h 43"/>
                </a:gdLst>
                <a:ahLst/>
                <a:cxnLst>
                  <a:cxn ang="0">
                    <a:pos x="T0" y="T1"/>
                  </a:cxn>
                  <a:cxn ang="0">
                    <a:pos x="T2" y="T3"/>
                  </a:cxn>
                  <a:cxn ang="0">
                    <a:pos x="T4" y="T5"/>
                  </a:cxn>
                  <a:cxn ang="0">
                    <a:pos x="T6" y="T7"/>
                  </a:cxn>
                </a:cxnLst>
                <a:rect l="0" t="0" r="r" b="b"/>
                <a:pathLst>
                  <a:path w="94" h="43">
                    <a:moveTo>
                      <a:pt x="5" y="43"/>
                    </a:moveTo>
                    <a:cubicBezTo>
                      <a:pt x="5" y="29"/>
                      <a:pt x="64" y="2"/>
                      <a:pt x="94" y="2"/>
                    </a:cubicBezTo>
                    <a:cubicBezTo>
                      <a:pt x="64" y="0"/>
                      <a:pt x="0" y="29"/>
                      <a:pt x="0" y="43"/>
                    </a:cubicBezTo>
                    <a:lnTo>
                      <a:pt x="5" y="43"/>
                    </a:lnTo>
                    <a:close/>
                  </a:path>
                </a:pathLst>
              </a:custGeom>
              <a:solidFill>
                <a:schemeClr val="tx1"/>
              </a:solidFill>
              <a:ln w="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5" name="Line 9"/>
              <p:cNvSpPr>
                <a:spLocks noChangeShapeType="1"/>
              </p:cNvSpPr>
              <p:nvPr/>
            </p:nvSpPr>
            <p:spPr bwMode="auto">
              <a:xfrm flipV="1">
                <a:off x="3096325" y="2757867"/>
                <a:ext cx="1149997" cy="0"/>
              </a:xfrm>
              <a:prstGeom prst="line">
                <a:avLst/>
              </a:prstGeom>
              <a:noFill/>
              <a:ln w="63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Rectangle 10"/>
              <p:cNvSpPr>
                <a:spLocks noChangeArrowheads="1"/>
              </p:cNvSpPr>
              <p:nvPr/>
            </p:nvSpPr>
            <p:spPr bwMode="auto">
              <a:xfrm>
                <a:off x="3146867" y="2216240"/>
                <a:ext cx="75247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800" b="0" i="0" u="none" strike="noStrike" cap="none" normalizeH="0" baseline="0" dirty="0" smtClean="0">
                    <a:ln>
                      <a:noFill/>
                    </a:ln>
                    <a:solidFill>
                      <a:srgbClr val="000000"/>
                    </a:solidFill>
                    <a:effectLst/>
                    <a:latin typeface="ＭＳ ゴシック" panose="020B0609070205080204" pitchFamily="49" charset="-128"/>
                    <a:ea typeface="ＭＳ ゴシック" panose="020B0609070205080204" pitchFamily="49" charset="-128"/>
                  </a:rPr>
                  <a:t>リタイアしない</a:t>
                </a:r>
                <a:endParaRPr kumimoji="0" lang="ja-JP" altLang="ja-JP" sz="800" b="0" i="0" u="none" strike="noStrike" cap="none" normalizeH="0" baseline="0" dirty="0" smtClean="0">
                  <a:ln>
                    <a:noFill/>
                  </a:ln>
                  <a:solidFill>
                    <a:schemeClr val="tx1"/>
                  </a:solidFill>
                  <a:effectLst/>
                </a:endParaRPr>
              </a:p>
            </p:txBody>
          </p:sp>
          <p:sp>
            <p:nvSpPr>
              <p:cNvPr id="29" name="Line 11"/>
              <p:cNvSpPr>
                <a:spLocks noChangeShapeType="1"/>
              </p:cNvSpPr>
              <p:nvPr/>
            </p:nvSpPr>
            <p:spPr bwMode="auto">
              <a:xfrm>
                <a:off x="3070945" y="2419005"/>
                <a:ext cx="1209018" cy="0"/>
              </a:xfrm>
              <a:prstGeom prst="line">
                <a:avLst/>
              </a:prstGeom>
              <a:noFill/>
              <a:ln w="63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Rectangle 12"/>
              <p:cNvSpPr>
                <a:spLocks noChangeArrowheads="1"/>
              </p:cNvSpPr>
              <p:nvPr/>
            </p:nvSpPr>
            <p:spPr bwMode="auto">
              <a:xfrm>
                <a:off x="3068649" y="2576717"/>
                <a:ext cx="855821"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800" b="0" i="0" u="none" strike="noStrike" cap="none" normalizeH="0" baseline="0" dirty="0" smtClean="0">
                    <a:ln>
                      <a:noFill/>
                    </a:ln>
                    <a:solidFill>
                      <a:srgbClr val="000000"/>
                    </a:solidFill>
                    <a:effectLst/>
                    <a:latin typeface="ＭＳ ゴシック" panose="020B0609070205080204" pitchFamily="49" charset="-128"/>
                    <a:ea typeface="ＭＳ ゴシック" panose="020B0609070205080204" pitchFamily="49" charset="-128"/>
                  </a:rPr>
                  <a:t>変更しやすい設計</a:t>
                </a:r>
                <a:endParaRPr kumimoji="0" lang="ja-JP" altLang="ja-JP" sz="800" b="0" i="0" u="none" strike="noStrike" cap="none" normalizeH="0" baseline="0" dirty="0" smtClean="0">
                  <a:ln>
                    <a:noFill/>
                  </a:ln>
                  <a:solidFill>
                    <a:schemeClr val="tx1"/>
                  </a:solidFill>
                  <a:effectLst/>
                </a:endParaRPr>
              </a:p>
            </p:txBody>
          </p:sp>
          <p:sp>
            <p:nvSpPr>
              <p:cNvPr id="31" name="Line 13"/>
              <p:cNvSpPr>
                <a:spLocks noChangeShapeType="1"/>
              </p:cNvSpPr>
              <p:nvPr/>
            </p:nvSpPr>
            <p:spPr bwMode="auto">
              <a:xfrm>
                <a:off x="3108173" y="2057731"/>
                <a:ext cx="1142613" cy="0"/>
              </a:xfrm>
              <a:prstGeom prst="line">
                <a:avLst/>
              </a:prstGeom>
              <a:noFill/>
              <a:ln w="63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4" name="Rectangle 14"/>
              <p:cNvSpPr>
                <a:spLocks noChangeArrowheads="1"/>
              </p:cNvSpPr>
              <p:nvPr/>
            </p:nvSpPr>
            <p:spPr bwMode="auto">
              <a:xfrm>
                <a:off x="3120917" y="1506491"/>
                <a:ext cx="721256" cy="253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800" b="0" i="0" u="none" strike="noStrike" cap="none" normalizeH="0" baseline="0" dirty="0" smtClean="0">
                    <a:ln>
                      <a:noFill/>
                    </a:ln>
                    <a:solidFill>
                      <a:srgbClr val="000000"/>
                    </a:solidFill>
                    <a:effectLst/>
                    <a:latin typeface="ＭＳ ゴシック" panose="020B0609070205080204" pitchFamily="49" charset="-128"/>
                    <a:ea typeface="ＭＳ ゴシック" panose="020B0609070205080204" pitchFamily="49" charset="-128"/>
                  </a:rPr>
                  <a:t>無駄の</a:t>
                </a:r>
                <a:r>
                  <a:rPr kumimoji="0" lang="ja-JP" altLang="en-US" sz="800" dirty="0">
                    <a:solidFill>
                      <a:srgbClr val="000000"/>
                    </a:solidFill>
                    <a:latin typeface="ＭＳ ゴシック" panose="020B0609070205080204" pitchFamily="49" charset="-128"/>
                    <a:ea typeface="ＭＳ ゴシック" panose="020B0609070205080204" pitchFamily="49" charset="-128"/>
                  </a:rPr>
                  <a:t>無</a:t>
                </a:r>
                <a:r>
                  <a:rPr kumimoji="0" lang="ja-JP" altLang="en-US" sz="800" dirty="0" smtClean="0">
                    <a:solidFill>
                      <a:srgbClr val="000000"/>
                    </a:solidFill>
                    <a:latin typeface="ＭＳ ゴシック" panose="020B0609070205080204" pitchFamily="49" charset="-128"/>
                    <a:ea typeface="ＭＳ ゴシック" panose="020B0609070205080204" pitchFamily="49" charset="-128"/>
                  </a:rPr>
                  <a:t>い</a:t>
                </a:r>
                <a:endParaRPr kumimoji="0" lang="en-US" altLang="ja-JP" sz="800" b="0" i="0" u="none" strike="noStrike" cap="none" normalizeH="0" baseline="0" dirty="0" smtClean="0">
                  <a:ln>
                    <a:noFill/>
                  </a:ln>
                  <a:solidFill>
                    <a:srgbClr val="000000"/>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800" b="0" i="0" u="none" strike="noStrike" cap="none" normalizeH="0" baseline="0" dirty="0" smtClean="0">
                    <a:ln>
                      <a:noFill/>
                    </a:ln>
                    <a:solidFill>
                      <a:srgbClr val="000000"/>
                    </a:solidFill>
                    <a:effectLst/>
                    <a:latin typeface="ＭＳ ゴシック" panose="020B0609070205080204" pitchFamily="49" charset="-128"/>
                    <a:ea typeface="ＭＳ ゴシック" panose="020B0609070205080204" pitchFamily="49" charset="-128"/>
                  </a:rPr>
                  <a:t>　　素早い走行</a:t>
                </a:r>
                <a:endParaRPr kumimoji="0" lang="en-US" altLang="ja-JP" sz="800" b="0" i="0" u="none" strike="noStrike" cap="none" normalizeH="0" baseline="0" dirty="0" smtClean="0">
                  <a:ln>
                    <a:noFill/>
                  </a:ln>
                  <a:solidFill>
                    <a:srgbClr val="000000"/>
                  </a:solidFill>
                  <a:effectLst/>
                  <a:latin typeface="ＭＳ ゴシック" panose="020B0609070205080204" pitchFamily="49" charset="-128"/>
                  <a:ea typeface="ＭＳ ゴシック" panose="020B0609070205080204" pitchFamily="49" charset="-128"/>
                </a:endParaRPr>
              </a:p>
            </p:txBody>
          </p:sp>
          <p:sp>
            <p:nvSpPr>
              <p:cNvPr id="238" name="Line 17"/>
              <p:cNvSpPr>
                <a:spLocks noChangeShapeType="1"/>
              </p:cNvSpPr>
              <p:nvPr/>
            </p:nvSpPr>
            <p:spPr bwMode="auto">
              <a:xfrm>
                <a:off x="3060294" y="1758909"/>
                <a:ext cx="1219768" cy="0"/>
              </a:xfrm>
              <a:prstGeom prst="line">
                <a:avLst/>
              </a:prstGeom>
              <a:noFill/>
              <a:ln w="63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40" name="Rectangle 18"/>
              <p:cNvSpPr>
                <a:spLocks noChangeArrowheads="1"/>
              </p:cNvSpPr>
              <p:nvPr/>
            </p:nvSpPr>
            <p:spPr bwMode="auto">
              <a:xfrm>
                <a:off x="3094715" y="1797194"/>
                <a:ext cx="8207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800" b="0" i="0" u="none" strike="noStrike" cap="none" normalizeH="0" baseline="0" dirty="0" smtClean="0">
                    <a:ln>
                      <a:noFill/>
                    </a:ln>
                    <a:solidFill>
                      <a:srgbClr val="000000"/>
                    </a:solidFill>
                    <a:effectLst/>
                    <a:latin typeface="ＭＳ ゴシック" panose="020B0609070205080204" pitchFamily="49" charset="-128"/>
                    <a:ea typeface="ＭＳ ゴシック" panose="020B0609070205080204" pitchFamily="49" charset="-128"/>
                  </a:rPr>
                  <a:t>素早く</a:t>
                </a:r>
                <a:r>
                  <a:rPr kumimoji="0" lang="ja-JP" altLang="ja-JP" sz="800" b="0" i="0" u="none" strike="noStrike" cap="none" normalizeH="0" baseline="0" dirty="0" smtClean="0">
                    <a:ln>
                      <a:noFill/>
                    </a:ln>
                    <a:solidFill>
                      <a:srgbClr val="000000"/>
                    </a:solidFill>
                    <a:effectLst/>
                    <a:latin typeface="ＭＳ ゴシック" panose="020B0609070205080204" pitchFamily="49" charset="-128"/>
                    <a:ea typeface="ＭＳ ゴシック" panose="020B0609070205080204" pitchFamily="49" charset="-128"/>
                  </a:rPr>
                  <a:t>正</a:t>
                </a:r>
                <a:r>
                  <a:rPr kumimoji="0" lang="ja-JP" altLang="en-US" sz="800" b="0" i="0" u="none" strike="noStrike" cap="none" normalizeH="0" baseline="0" dirty="0" smtClean="0">
                    <a:ln>
                      <a:noFill/>
                    </a:ln>
                    <a:solidFill>
                      <a:srgbClr val="000000"/>
                    </a:solidFill>
                    <a:effectLst/>
                    <a:latin typeface="ＭＳ ゴシック" panose="020B0609070205080204" pitchFamily="49" charset="-128"/>
                    <a:ea typeface="ＭＳ ゴシック" panose="020B0609070205080204" pitchFamily="49" charset="-128"/>
                  </a:rPr>
                  <a:t>確に</a:t>
                </a:r>
                <a:endParaRPr kumimoji="0" lang="en-US" altLang="ja-JP" sz="800" b="0" i="0" u="none" strike="noStrike" cap="none" normalizeH="0" baseline="0" dirty="0" smtClean="0">
                  <a:ln>
                    <a:noFill/>
                  </a:ln>
                  <a:solidFill>
                    <a:srgbClr val="000000"/>
                  </a:solidFill>
                  <a:effectLst/>
                  <a:latin typeface="ＭＳ ゴシック" panose="020B0609070205080204" pitchFamily="49" charset="-128"/>
                  <a:ea typeface="ＭＳ ゴシック" panose="020B0609070205080204" pitchFamily="49" charset="-128"/>
                </a:endParaRPr>
              </a:p>
              <a:p>
                <a:pPr defTabSz="914400"/>
                <a:r>
                  <a:rPr kumimoji="0" lang="ja-JP" altLang="ja-JP" sz="800" dirty="0" smtClean="0">
                    <a:solidFill>
                      <a:srgbClr val="000000"/>
                    </a:solidFill>
                    <a:latin typeface="ＭＳ ゴシック" panose="020B0609070205080204" pitchFamily="49" charset="-128"/>
                    <a:ea typeface="ＭＳ ゴシック" panose="020B0609070205080204" pitchFamily="49" charset="-128"/>
                  </a:rPr>
                  <a:t>ブロックを並べる</a:t>
                </a:r>
                <a:endParaRPr kumimoji="0" lang="ja-JP" altLang="ja-JP" sz="800" dirty="0"/>
              </a:p>
            </p:txBody>
          </p:sp>
          <p:sp>
            <p:nvSpPr>
              <p:cNvPr id="245" name="AutoShape 21"/>
              <p:cNvSpPr>
                <a:spLocks noChangeArrowheads="1"/>
              </p:cNvSpPr>
              <p:nvPr/>
            </p:nvSpPr>
            <p:spPr bwMode="auto">
              <a:xfrm>
                <a:off x="2422884" y="1949598"/>
                <a:ext cx="588963" cy="284162"/>
              </a:xfrm>
              <a:prstGeom prst="roundRect">
                <a:avLst>
                  <a:gd name="adj" fmla="val 16667"/>
                </a:avLst>
              </a:prstGeom>
              <a:solidFill>
                <a:srgbClr val="FFFFCC"/>
              </a:solidFill>
              <a:ln w="11113"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46" name="Rectangle 22"/>
              <p:cNvSpPr>
                <a:spLocks noChangeArrowheads="1"/>
              </p:cNvSpPr>
              <p:nvPr/>
            </p:nvSpPr>
            <p:spPr bwMode="auto">
              <a:xfrm>
                <a:off x="2468921" y="1954361"/>
                <a:ext cx="495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900" b="1" i="0" u="none" strike="noStrike" cap="none" normalizeH="0" baseline="0" dirty="0" smtClean="0">
                    <a:ln>
                      <a:noFill/>
                    </a:ln>
                    <a:solidFill>
                      <a:srgbClr val="000000"/>
                    </a:solidFill>
                    <a:effectLst/>
                    <a:latin typeface="Arial" panose="020B0604020202020204" pitchFamily="34" charset="0"/>
                  </a:rPr>
                  <a:t>R</a:t>
                </a:r>
                <a:r>
                  <a:rPr kumimoji="0" lang="ja-JP" altLang="en-US" sz="900" b="1" i="0" u="none" strike="noStrike" cap="none" normalizeH="0" baseline="0" dirty="0" smtClean="0">
                    <a:ln>
                      <a:noFill/>
                    </a:ln>
                    <a:solidFill>
                      <a:srgbClr val="000000"/>
                    </a:solidFill>
                    <a:effectLst/>
                    <a:latin typeface="Arial" panose="020B0604020202020204" pitchFamily="34" charset="0"/>
                  </a:rPr>
                  <a:t>コースで</a:t>
                </a:r>
                <a:endParaRPr kumimoji="0" lang="en-US" altLang="ja-JP" sz="900" b="1" i="0" u="none" strike="noStrike" cap="none" normalizeH="0" baseline="0" dirty="0" smtClean="0">
                  <a:ln>
                    <a:noFill/>
                  </a:ln>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900" b="1" i="0" u="none" strike="noStrike" cap="none" normalizeH="0" baseline="0" dirty="0" smtClean="0">
                    <a:ln>
                      <a:noFill/>
                    </a:ln>
                    <a:solidFill>
                      <a:srgbClr val="000000"/>
                    </a:solidFill>
                    <a:effectLst/>
                    <a:latin typeface="Arial" panose="020B0604020202020204" pitchFamily="34" charset="0"/>
                  </a:rPr>
                  <a:t>　高得点</a:t>
                </a: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grpSp>
        <p:sp>
          <p:nvSpPr>
            <p:cNvPr id="59" name="正方形/長方形 58"/>
            <p:cNvSpPr/>
            <p:nvPr/>
          </p:nvSpPr>
          <p:spPr>
            <a:xfrm>
              <a:off x="99360" y="1403852"/>
              <a:ext cx="2607177" cy="1434303"/>
            </a:xfrm>
            <a:prstGeom prst="rect">
              <a:avLst/>
            </a:prstGeom>
          </p:spPr>
          <p:txBody>
            <a:bodyPr wrap="square">
              <a:spAutoFit/>
            </a:bodyPr>
            <a:lstStyle/>
            <a:p>
              <a:r>
                <a:rPr lang="ja-JP" altLang="en-US" sz="1000" dirty="0" smtClean="0"/>
                <a:t>Ｒコースは、ブロック並べの正確さ、ゲームや走行タイムの短縮が高得点につながる。タイムの短縮には、素早く</a:t>
              </a:r>
              <a:r>
                <a:rPr lang="ja-JP" altLang="en-US" sz="1000" dirty="0"/>
                <a:t>正確</a:t>
              </a:r>
              <a:r>
                <a:rPr lang="ja-JP" altLang="en-US" sz="1000" dirty="0" smtClean="0"/>
                <a:t>にブロックを並べ、無駄の無い素早い走行を行う必要がある。</a:t>
              </a:r>
              <a:endParaRPr lang="en-US" altLang="ja-JP" sz="1000" dirty="0" smtClean="0"/>
            </a:p>
            <a:p>
              <a:r>
                <a:rPr lang="ja-JP" altLang="en-US" sz="1000" dirty="0" smtClean="0"/>
                <a:t>しかし、リタイアしてしまっては元も子もなくなってしまう。</a:t>
              </a:r>
              <a:endParaRPr lang="en-US" altLang="ja-JP" sz="1000" dirty="0" smtClean="0"/>
            </a:p>
            <a:p>
              <a:r>
                <a:rPr lang="ja-JP" altLang="en-US" sz="1000" dirty="0" smtClean="0"/>
                <a:t>また、大会までに活動できる時間は限られてお</a:t>
              </a:r>
              <a:r>
                <a:rPr lang="ja-JP" altLang="en-US" sz="1000" dirty="0"/>
                <a:t>り</a:t>
              </a:r>
              <a:r>
                <a:rPr lang="ja-JP" altLang="en-US" sz="1000" dirty="0" smtClean="0"/>
                <a:t>、短時間で開発や調整を行わなければならないので変更しやすい設計が必要と考えた。</a:t>
              </a:r>
              <a:endParaRPr lang="en-US" altLang="ja-JP" sz="1000" dirty="0" smtClean="0"/>
            </a:p>
          </p:txBody>
        </p:sp>
        <p:sp>
          <p:nvSpPr>
            <p:cNvPr id="163" name="正方形/長方形 162"/>
            <p:cNvSpPr/>
            <p:nvPr/>
          </p:nvSpPr>
          <p:spPr>
            <a:xfrm>
              <a:off x="4383620" y="1508851"/>
              <a:ext cx="1791433" cy="369399"/>
            </a:xfrm>
            <a:prstGeom prst="rect">
              <a:avLst/>
            </a:prstGeom>
          </p:spPr>
          <p:txBody>
            <a:bodyPr wrap="square" lIns="36000" tIns="36000" rIns="36000" bIns="36000">
              <a:spAutoFit/>
            </a:bodyPr>
            <a:lstStyle/>
            <a:p>
              <a:r>
                <a:rPr lang="en-US" altLang="ja-JP" sz="1000" dirty="0" smtClean="0"/>
                <a:t>R</a:t>
              </a:r>
              <a:r>
                <a:rPr lang="ja-JP" altLang="en-US" sz="1000" dirty="0" smtClean="0"/>
                <a:t>コース目標を実現するための要求で、優先度は「高」とする。</a:t>
              </a:r>
              <a:endParaRPr lang="en-US" altLang="ja-JP" sz="1000" dirty="0" smtClean="0"/>
            </a:p>
          </p:txBody>
        </p:sp>
        <p:grpSp>
          <p:nvGrpSpPr>
            <p:cNvPr id="79" name="グループ化 78"/>
            <p:cNvGrpSpPr/>
            <p:nvPr/>
          </p:nvGrpSpPr>
          <p:grpSpPr>
            <a:xfrm>
              <a:off x="4077065" y="1532186"/>
              <a:ext cx="183303" cy="1099374"/>
              <a:chOff x="3971346" y="1567215"/>
              <a:chExt cx="184179" cy="1132352"/>
            </a:xfrm>
          </p:grpSpPr>
          <p:sp>
            <p:nvSpPr>
              <p:cNvPr id="314" name="テキスト ボックス 313"/>
              <p:cNvSpPr txBox="1"/>
              <p:nvPr/>
            </p:nvSpPr>
            <p:spPr>
              <a:xfrm>
                <a:off x="3971346" y="2530290"/>
                <a:ext cx="164171" cy="169277"/>
              </a:xfrm>
              <a:prstGeom prst="rect">
                <a:avLst/>
              </a:prstGeom>
              <a:noFill/>
            </p:spPr>
            <p:txBody>
              <a:bodyPr wrap="square" lIns="0" tIns="0" rIns="0" bIns="0" rtlCol="0">
                <a:spAutoFit/>
              </a:bodyPr>
              <a:lstStyle/>
              <a:p>
                <a:pPr algn="ctr"/>
                <a:r>
                  <a:rPr lang="ja-JP" altLang="en-US" sz="1100" b="1" dirty="0" smtClean="0"/>
                  <a:t>中</a:t>
                </a:r>
                <a:endParaRPr lang="en-US" altLang="ja-JP" sz="1100" b="1" dirty="0"/>
              </a:p>
            </p:txBody>
          </p:sp>
          <p:sp>
            <p:nvSpPr>
              <p:cNvPr id="337" name="テキスト ボックス 336"/>
              <p:cNvSpPr txBox="1"/>
              <p:nvPr/>
            </p:nvSpPr>
            <p:spPr>
              <a:xfrm>
                <a:off x="3980218" y="2193171"/>
                <a:ext cx="164171" cy="169277"/>
              </a:xfrm>
              <a:prstGeom prst="rect">
                <a:avLst/>
              </a:prstGeom>
              <a:noFill/>
            </p:spPr>
            <p:txBody>
              <a:bodyPr wrap="square" lIns="0" tIns="0" rIns="0" bIns="0" rtlCol="0">
                <a:spAutoFit/>
              </a:bodyPr>
              <a:lstStyle/>
              <a:p>
                <a:pPr algn="ctr"/>
                <a:r>
                  <a:rPr lang="ja-JP" altLang="en-US" sz="1100" b="1" dirty="0" smtClean="0"/>
                  <a:t>中</a:t>
                </a:r>
                <a:endParaRPr lang="en-US" altLang="ja-JP" sz="1100" b="1" dirty="0"/>
              </a:p>
            </p:txBody>
          </p:sp>
          <p:sp>
            <p:nvSpPr>
              <p:cNvPr id="360" name="テキスト ボックス 359"/>
              <p:cNvSpPr txBox="1"/>
              <p:nvPr/>
            </p:nvSpPr>
            <p:spPr>
              <a:xfrm>
                <a:off x="3985623" y="1882252"/>
                <a:ext cx="164171" cy="169277"/>
              </a:xfrm>
              <a:prstGeom prst="rect">
                <a:avLst/>
              </a:prstGeom>
              <a:noFill/>
            </p:spPr>
            <p:txBody>
              <a:bodyPr wrap="square" lIns="0" tIns="0" rIns="0" bIns="0" rtlCol="0">
                <a:spAutoFit/>
              </a:bodyPr>
              <a:lstStyle/>
              <a:p>
                <a:pPr algn="ctr"/>
                <a:r>
                  <a:rPr lang="ja-JP" altLang="en-US" sz="1100" b="1" dirty="0"/>
                  <a:t>高</a:t>
                </a:r>
                <a:endParaRPr lang="en-US" altLang="ja-JP" sz="1100" b="1" dirty="0"/>
              </a:p>
            </p:txBody>
          </p:sp>
          <p:sp>
            <p:nvSpPr>
              <p:cNvPr id="423" name="テキスト ボックス 422"/>
              <p:cNvSpPr txBox="1"/>
              <p:nvPr/>
            </p:nvSpPr>
            <p:spPr>
              <a:xfrm>
                <a:off x="3991354" y="1567215"/>
                <a:ext cx="164171" cy="169277"/>
              </a:xfrm>
              <a:prstGeom prst="rect">
                <a:avLst/>
              </a:prstGeom>
              <a:noFill/>
            </p:spPr>
            <p:txBody>
              <a:bodyPr wrap="square" lIns="0" tIns="0" rIns="0" bIns="0" rtlCol="0">
                <a:spAutoFit/>
              </a:bodyPr>
              <a:lstStyle/>
              <a:p>
                <a:pPr algn="ctr"/>
                <a:r>
                  <a:rPr lang="ja-JP" altLang="en-US" sz="1100" b="1" dirty="0"/>
                  <a:t>高</a:t>
                </a:r>
                <a:endParaRPr lang="en-US" altLang="ja-JP" sz="1100" b="1" dirty="0"/>
              </a:p>
            </p:txBody>
          </p:sp>
        </p:grpSp>
        <p:sp>
          <p:nvSpPr>
            <p:cNvPr id="424" name="テキスト ボックス 423"/>
            <p:cNvSpPr txBox="1"/>
            <p:nvPr/>
          </p:nvSpPr>
          <p:spPr>
            <a:xfrm>
              <a:off x="3906672" y="1219475"/>
              <a:ext cx="501167" cy="164347"/>
            </a:xfrm>
            <a:prstGeom prst="rect">
              <a:avLst/>
            </a:prstGeom>
            <a:noFill/>
          </p:spPr>
          <p:txBody>
            <a:bodyPr wrap="square" lIns="0" tIns="0" rIns="0" bIns="0" rtlCol="0">
              <a:spAutoFit/>
            </a:bodyPr>
            <a:lstStyle/>
            <a:p>
              <a:pPr algn="ctr"/>
              <a:r>
                <a:rPr lang="ja-JP" altLang="en-US" sz="1100" b="1" dirty="0"/>
                <a:t>優先度</a:t>
              </a:r>
              <a:endParaRPr lang="en-US" altLang="ja-JP" sz="1100" b="1" dirty="0"/>
            </a:p>
          </p:txBody>
        </p:sp>
        <p:sp>
          <p:nvSpPr>
            <p:cNvPr id="425" name="正方形/長方形 424"/>
            <p:cNvSpPr/>
            <p:nvPr/>
          </p:nvSpPr>
          <p:spPr>
            <a:xfrm>
              <a:off x="4360690" y="1929686"/>
              <a:ext cx="1772131" cy="369399"/>
            </a:xfrm>
            <a:prstGeom prst="rect">
              <a:avLst/>
            </a:prstGeom>
          </p:spPr>
          <p:txBody>
            <a:bodyPr wrap="square" lIns="36000" tIns="36000" rIns="36000" bIns="36000">
              <a:spAutoFit/>
            </a:bodyPr>
            <a:lstStyle/>
            <a:p>
              <a:r>
                <a:rPr lang="ja-JP" altLang="en-US" sz="1000" dirty="0" smtClean="0"/>
                <a:t>リタイアしないことも重要なため、優先度は「中」とする。</a:t>
              </a:r>
              <a:endParaRPr lang="en-US" altLang="ja-JP" sz="1000" dirty="0" smtClean="0"/>
            </a:p>
          </p:txBody>
        </p:sp>
        <p:sp>
          <p:nvSpPr>
            <p:cNvPr id="426" name="正方形/長方形 425"/>
            <p:cNvSpPr/>
            <p:nvPr/>
          </p:nvSpPr>
          <p:spPr>
            <a:xfrm>
              <a:off x="4373675" y="2358770"/>
              <a:ext cx="1772131" cy="518805"/>
            </a:xfrm>
            <a:prstGeom prst="rect">
              <a:avLst/>
            </a:prstGeom>
          </p:spPr>
          <p:txBody>
            <a:bodyPr wrap="square" lIns="36000" tIns="36000" rIns="36000" bIns="36000">
              <a:spAutoFit/>
            </a:bodyPr>
            <a:lstStyle/>
            <a:p>
              <a:r>
                <a:rPr lang="ja-JP" altLang="en-US" sz="1000" dirty="0" smtClean="0"/>
                <a:t>変更しやすい設計であることも重要なため、優先度は「中」とする。</a:t>
              </a:r>
              <a:endParaRPr lang="en-US" altLang="ja-JP" sz="1000" dirty="0" smtClean="0"/>
            </a:p>
          </p:txBody>
        </p:sp>
      </p:grpSp>
      <p:grpSp>
        <p:nvGrpSpPr>
          <p:cNvPr id="70" name="グループ化 69"/>
          <p:cNvGrpSpPr/>
          <p:nvPr/>
        </p:nvGrpSpPr>
        <p:grpSpPr>
          <a:xfrm>
            <a:off x="12098676" y="1022952"/>
            <a:ext cx="1374915" cy="2087281"/>
            <a:chOff x="12031441" y="1022952"/>
            <a:chExt cx="1374915" cy="2087281"/>
          </a:xfrm>
        </p:grpSpPr>
        <p:sp>
          <p:nvSpPr>
            <p:cNvPr id="74" name="テキスト ボックス 73"/>
            <p:cNvSpPr txBox="1"/>
            <p:nvPr/>
          </p:nvSpPr>
          <p:spPr>
            <a:xfrm>
              <a:off x="12234814" y="1022952"/>
              <a:ext cx="1082348" cy="246221"/>
            </a:xfrm>
            <a:prstGeom prst="rect">
              <a:avLst/>
            </a:prstGeom>
            <a:noFill/>
          </p:spPr>
          <p:txBody>
            <a:bodyPr wrap="none" rtlCol="0">
              <a:spAutoFit/>
            </a:bodyPr>
            <a:lstStyle/>
            <a:p>
              <a:r>
                <a:rPr kumimoji="1" lang="ja-JP" altLang="en-US" sz="1000" dirty="0" smtClean="0"/>
                <a:t>図の見方（凡例）</a:t>
              </a:r>
              <a:endParaRPr kumimoji="1" lang="ja-JP" altLang="en-US" sz="1000" dirty="0"/>
            </a:p>
          </p:txBody>
        </p:sp>
        <p:sp>
          <p:nvSpPr>
            <p:cNvPr id="359" name="円/楕円 358"/>
            <p:cNvSpPr/>
            <p:nvPr/>
          </p:nvSpPr>
          <p:spPr>
            <a:xfrm>
              <a:off x="12048506" y="1443365"/>
              <a:ext cx="642818" cy="2318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800" dirty="0" smtClean="0">
                  <a:solidFill>
                    <a:schemeClr val="tx1"/>
                  </a:solidFill>
                </a:rPr>
                <a:t>要求</a:t>
              </a:r>
              <a:endParaRPr lang="en-US" altLang="ja-JP" sz="800" dirty="0">
                <a:solidFill>
                  <a:schemeClr val="tx1"/>
                </a:solidFill>
              </a:endParaRPr>
            </a:p>
          </p:txBody>
        </p:sp>
        <p:sp>
          <p:nvSpPr>
            <p:cNvPr id="362" name="星 10 361"/>
            <p:cNvSpPr/>
            <p:nvPr/>
          </p:nvSpPr>
          <p:spPr>
            <a:xfrm>
              <a:off x="12057387" y="1744817"/>
              <a:ext cx="642818" cy="279645"/>
            </a:xfrm>
            <a:prstGeom prst="star1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smtClean="0">
                  <a:solidFill>
                    <a:schemeClr val="tx1"/>
                  </a:solidFill>
                </a:rPr>
                <a:t>脅威</a:t>
              </a:r>
              <a:endParaRPr lang="en-US" altLang="ja-JP" sz="900" dirty="0">
                <a:solidFill>
                  <a:schemeClr val="tx1"/>
                </a:solidFill>
              </a:endParaRPr>
            </a:p>
          </p:txBody>
        </p:sp>
        <p:sp>
          <p:nvSpPr>
            <p:cNvPr id="364" name="フローチャート: データ 363"/>
            <p:cNvSpPr/>
            <p:nvPr/>
          </p:nvSpPr>
          <p:spPr>
            <a:xfrm>
              <a:off x="12031441" y="2102618"/>
              <a:ext cx="662349" cy="250013"/>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ja-JP" sz="800" dirty="0" smtClean="0">
                <a:solidFill>
                  <a:schemeClr val="tx1"/>
                </a:solidFill>
              </a:endParaRPr>
            </a:p>
            <a:p>
              <a:pPr algn="ctr"/>
              <a:r>
                <a:rPr lang="ja-JP" altLang="en-US" sz="800" dirty="0" smtClean="0">
                  <a:solidFill>
                    <a:schemeClr val="tx1"/>
                  </a:solidFill>
                </a:rPr>
                <a:t>防止策</a:t>
              </a:r>
              <a:endParaRPr lang="en-US" altLang="ja-JP" sz="800" dirty="0" smtClean="0">
                <a:solidFill>
                  <a:schemeClr val="tx1"/>
                </a:solidFill>
              </a:endParaRPr>
            </a:p>
            <a:p>
              <a:pPr algn="ctr"/>
              <a:endParaRPr lang="en-US" altLang="ja-JP" sz="800" dirty="0">
                <a:solidFill>
                  <a:schemeClr val="tx1"/>
                </a:solidFill>
              </a:endParaRPr>
            </a:p>
          </p:txBody>
        </p:sp>
        <p:sp>
          <p:nvSpPr>
            <p:cNvPr id="365" name="ブローチ 364"/>
            <p:cNvSpPr/>
            <p:nvPr/>
          </p:nvSpPr>
          <p:spPr>
            <a:xfrm>
              <a:off x="12084684" y="2459075"/>
              <a:ext cx="561970" cy="259819"/>
            </a:xfrm>
            <a:prstGeom prst="plaqu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800" dirty="0" smtClean="0">
                  <a:solidFill>
                    <a:schemeClr val="tx1"/>
                  </a:solidFill>
                </a:rPr>
                <a:t>解決策</a:t>
              </a:r>
            </a:p>
          </p:txBody>
        </p:sp>
        <p:sp>
          <p:nvSpPr>
            <p:cNvPr id="367" name="正方形/長方形 366"/>
            <p:cNvSpPr/>
            <p:nvPr/>
          </p:nvSpPr>
          <p:spPr>
            <a:xfrm>
              <a:off x="12076420" y="2831450"/>
              <a:ext cx="584853" cy="211257"/>
            </a:xfrm>
            <a:prstGeom prst="rect">
              <a:avLst/>
            </a:prstGeom>
            <a:no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smtClean="0">
                  <a:solidFill>
                    <a:schemeClr val="dk1"/>
                  </a:solidFill>
                </a:rPr>
                <a:t>技術</a:t>
              </a:r>
              <a:endParaRPr lang="ja-JP" altLang="en-US" sz="800" dirty="0">
                <a:solidFill>
                  <a:schemeClr val="dk1"/>
                </a:solidFill>
              </a:endParaRPr>
            </a:p>
          </p:txBody>
        </p:sp>
        <p:cxnSp>
          <p:nvCxnSpPr>
            <p:cNvPr id="371" name="直線コネクタ 370"/>
            <p:cNvCxnSpPr/>
            <p:nvPr/>
          </p:nvCxnSpPr>
          <p:spPr>
            <a:xfrm flipV="1">
              <a:off x="12939286" y="1423519"/>
              <a:ext cx="301514" cy="0"/>
            </a:xfrm>
            <a:prstGeom prst="line">
              <a:avLst/>
            </a:prstGeom>
            <a:ln>
              <a:tailEnd type="triangle"/>
            </a:ln>
          </p:spPr>
          <p:style>
            <a:lnRef idx="2">
              <a:schemeClr val="accent5"/>
            </a:lnRef>
            <a:fillRef idx="0">
              <a:schemeClr val="accent5"/>
            </a:fillRef>
            <a:effectRef idx="1">
              <a:schemeClr val="accent5"/>
            </a:effectRef>
            <a:fontRef idx="minor">
              <a:schemeClr val="tx1"/>
            </a:fontRef>
          </p:style>
        </p:cxnSp>
        <p:sp>
          <p:nvSpPr>
            <p:cNvPr id="381" name="テキスト ボックス 380"/>
            <p:cNvSpPr txBox="1"/>
            <p:nvPr/>
          </p:nvSpPr>
          <p:spPr>
            <a:xfrm>
              <a:off x="12773731" y="1454947"/>
              <a:ext cx="632625" cy="246221"/>
            </a:xfrm>
            <a:prstGeom prst="rect">
              <a:avLst/>
            </a:prstGeom>
            <a:noFill/>
          </p:spPr>
          <p:txBody>
            <a:bodyPr wrap="square" lIns="0" tIns="0" rIns="0" bIns="0" rtlCol="0">
              <a:spAutoFit/>
            </a:bodyPr>
            <a:lstStyle/>
            <a:p>
              <a:pPr algn="ctr"/>
              <a:r>
                <a:rPr kumimoji="1" lang="ja-JP" altLang="en-US" sz="800" dirty="0" smtClean="0"/>
                <a:t>要求の分解</a:t>
              </a:r>
              <a:endParaRPr kumimoji="1" lang="en-US" altLang="ja-JP" sz="800" dirty="0" smtClean="0"/>
            </a:p>
            <a:p>
              <a:pPr algn="ctr"/>
              <a:r>
                <a:rPr lang="ja-JP" altLang="en-US" sz="800" dirty="0"/>
                <a:t>先</a:t>
              </a:r>
              <a:r>
                <a:rPr kumimoji="1" lang="ja-JP" altLang="en-US" sz="800" dirty="0" smtClean="0"/>
                <a:t>を示す</a:t>
              </a:r>
              <a:endParaRPr kumimoji="1" lang="ja-JP" altLang="en-US" sz="800" dirty="0"/>
            </a:p>
          </p:txBody>
        </p:sp>
        <p:sp>
          <p:nvSpPr>
            <p:cNvPr id="383" name="フリーフォーム 382"/>
            <p:cNvSpPr/>
            <p:nvPr/>
          </p:nvSpPr>
          <p:spPr>
            <a:xfrm rot="21418853" flipV="1">
              <a:off x="12940435" y="1749551"/>
              <a:ext cx="309640" cy="51789"/>
            </a:xfrm>
            <a:custGeom>
              <a:avLst/>
              <a:gdLst>
                <a:gd name="connsiteX0" fmla="*/ 0 w 5086350"/>
                <a:gd name="connsiteY0" fmla="*/ 762000 h 771525"/>
                <a:gd name="connsiteX1" fmla="*/ 676275 w 5086350"/>
                <a:gd name="connsiteY1" fmla="*/ 19050 h 771525"/>
                <a:gd name="connsiteX2" fmla="*/ 1438275 w 5086350"/>
                <a:gd name="connsiteY2" fmla="*/ 771525 h 771525"/>
                <a:gd name="connsiteX3" fmla="*/ 2162175 w 5086350"/>
                <a:gd name="connsiteY3" fmla="*/ 47625 h 771525"/>
                <a:gd name="connsiteX4" fmla="*/ 2838450 w 5086350"/>
                <a:gd name="connsiteY4" fmla="*/ 771525 h 771525"/>
                <a:gd name="connsiteX5" fmla="*/ 3638550 w 5086350"/>
                <a:gd name="connsiteY5" fmla="*/ 9525 h 771525"/>
                <a:gd name="connsiteX6" fmla="*/ 4333875 w 5086350"/>
                <a:gd name="connsiteY6" fmla="*/ 723900 h 771525"/>
                <a:gd name="connsiteX7" fmla="*/ 5086350 w 5086350"/>
                <a:gd name="connsiteY7" fmla="*/ 0 h 771525"/>
                <a:gd name="connsiteX8" fmla="*/ 5038725 w 5086350"/>
                <a:gd name="connsiteY8" fmla="*/ 47625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6350" h="771525">
                  <a:moveTo>
                    <a:pt x="0" y="762000"/>
                  </a:moveTo>
                  <a:lnTo>
                    <a:pt x="676275" y="19050"/>
                  </a:lnTo>
                  <a:lnTo>
                    <a:pt x="1438275" y="771525"/>
                  </a:lnTo>
                  <a:lnTo>
                    <a:pt x="2162175" y="47625"/>
                  </a:lnTo>
                  <a:lnTo>
                    <a:pt x="2838450" y="771525"/>
                  </a:lnTo>
                  <a:lnTo>
                    <a:pt x="3638550" y="9525"/>
                  </a:lnTo>
                  <a:lnTo>
                    <a:pt x="4333875" y="723900"/>
                  </a:lnTo>
                  <a:lnTo>
                    <a:pt x="5086350" y="0"/>
                  </a:lnTo>
                  <a:lnTo>
                    <a:pt x="5038725" y="47625"/>
                  </a:ln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6" name="テキスト ボックス 385"/>
            <p:cNvSpPr txBox="1"/>
            <p:nvPr/>
          </p:nvSpPr>
          <p:spPr>
            <a:xfrm>
              <a:off x="12765465" y="1810934"/>
              <a:ext cx="632625" cy="246221"/>
            </a:xfrm>
            <a:prstGeom prst="rect">
              <a:avLst/>
            </a:prstGeom>
            <a:noFill/>
          </p:spPr>
          <p:txBody>
            <a:bodyPr wrap="square" lIns="0" tIns="0" rIns="0" bIns="0" rtlCol="0">
              <a:spAutoFit/>
            </a:bodyPr>
            <a:lstStyle/>
            <a:p>
              <a:pPr algn="ctr"/>
              <a:r>
                <a:rPr lang="ja-JP" altLang="en-US" sz="800" dirty="0" smtClean="0"/>
                <a:t>脅威先を</a:t>
              </a:r>
              <a:endParaRPr lang="en-US" altLang="ja-JP" sz="800" dirty="0" smtClean="0"/>
            </a:p>
            <a:p>
              <a:pPr algn="ctr"/>
              <a:r>
                <a:rPr kumimoji="1" lang="ja-JP" altLang="en-US" sz="800" dirty="0" smtClean="0"/>
                <a:t>示す</a:t>
              </a:r>
              <a:endParaRPr kumimoji="1" lang="ja-JP" altLang="en-US" sz="800" dirty="0"/>
            </a:p>
          </p:txBody>
        </p:sp>
        <p:sp>
          <p:nvSpPr>
            <p:cNvPr id="387" name="フリーフォーム 386"/>
            <p:cNvSpPr/>
            <p:nvPr/>
          </p:nvSpPr>
          <p:spPr>
            <a:xfrm rot="21440384" flipV="1">
              <a:off x="12883795" y="2121734"/>
              <a:ext cx="333435" cy="45719"/>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6" name="テキスト ボックス 395"/>
            <p:cNvSpPr txBox="1"/>
            <p:nvPr/>
          </p:nvSpPr>
          <p:spPr>
            <a:xfrm>
              <a:off x="12773730" y="2181858"/>
              <a:ext cx="632625" cy="246221"/>
            </a:xfrm>
            <a:prstGeom prst="rect">
              <a:avLst/>
            </a:prstGeom>
            <a:noFill/>
          </p:spPr>
          <p:txBody>
            <a:bodyPr wrap="square" lIns="0" tIns="0" rIns="0" bIns="0" rtlCol="0">
              <a:spAutoFit/>
            </a:bodyPr>
            <a:lstStyle/>
            <a:p>
              <a:pPr algn="ctr"/>
              <a:r>
                <a:rPr lang="ja-JP" altLang="en-US" sz="800" dirty="0"/>
                <a:t>防止</a:t>
              </a:r>
              <a:r>
                <a:rPr lang="ja-JP" altLang="en-US" sz="800" dirty="0" smtClean="0"/>
                <a:t>する</a:t>
              </a:r>
              <a:endParaRPr lang="en-US" altLang="ja-JP" sz="800" dirty="0" smtClean="0"/>
            </a:p>
            <a:p>
              <a:pPr algn="ctr"/>
              <a:r>
                <a:rPr lang="ja-JP" altLang="en-US" sz="800" dirty="0" smtClean="0"/>
                <a:t>脅威を</a:t>
              </a:r>
              <a:r>
                <a:rPr lang="ja-JP" altLang="en-US" sz="800" dirty="0"/>
                <a:t>示</a:t>
              </a:r>
              <a:r>
                <a:rPr lang="ja-JP" altLang="en-US" sz="800" dirty="0" smtClean="0"/>
                <a:t>す</a:t>
              </a:r>
              <a:endParaRPr lang="en-US" altLang="ja-JP" sz="800" dirty="0" smtClean="0"/>
            </a:p>
          </p:txBody>
        </p:sp>
        <p:cxnSp>
          <p:nvCxnSpPr>
            <p:cNvPr id="399" name="直線矢印コネクタ 398"/>
            <p:cNvCxnSpPr/>
            <p:nvPr/>
          </p:nvCxnSpPr>
          <p:spPr>
            <a:xfrm>
              <a:off x="12875179" y="2465805"/>
              <a:ext cx="389849" cy="97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01" name="テキスト ボックス 400"/>
            <p:cNvSpPr txBox="1"/>
            <p:nvPr/>
          </p:nvSpPr>
          <p:spPr>
            <a:xfrm>
              <a:off x="12773729" y="2506561"/>
              <a:ext cx="632625" cy="246221"/>
            </a:xfrm>
            <a:prstGeom prst="rect">
              <a:avLst/>
            </a:prstGeom>
            <a:noFill/>
          </p:spPr>
          <p:txBody>
            <a:bodyPr wrap="square" lIns="0" tIns="0" rIns="0" bIns="0" rtlCol="0">
              <a:spAutoFit/>
            </a:bodyPr>
            <a:lstStyle/>
            <a:p>
              <a:pPr algn="ctr"/>
              <a:r>
                <a:rPr lang="ja-JP" altLang="en-US" sz="800" dirty="0"/>
                <a:t>解決</a:t>
              </a:r>
              <a:r>
                <a:rPr lang="ja-JP" altLang="en-US" sz="800" dirty="0" smtClean="0"/>
                <a:t>策の要求元を</a:t>
              </a:r>
              <a:r>
                <a:rPr kumimoji="1" lang="ja-JP" altLang="en-US" sz="800" dirty="0" smtClean="0"/>
                <a:t>示す</a:t>
              </a:r>
              <a:endParaRPr kumimoji="1" lang="ja-JP" altLang="en-US" sz="800" dirty="0"/>
            </a:p>
          </p:txBody>
        </p:sp>
        <p:sp>
          <p:nvSpPr>
            <p:cNvPr id="404" name="テキスト ボックス 403"/>
            <p:cNvSpPr txBox="1"/>
            <p:nvPr/>
          </p:nvSpPr>
          <p:spPr>
            <a:xfrm>
              <a:off x="12738558" y="2864012"/>
              <a:ext cx="632625" cy="246221"/>
            </a:xfrm>
            <a:prstGeom prst="rect">
              <a:avLst/>
            </a:prstGeom>
            <a:noFill/>
          </p:spPr>
          <p:txBody>
            <a:bodyPr wrap="square" lIns="0" tIns="0" rIns="0" bIns="0" rtlCol="0">
              <a:spAutoFit/>
            </a:bodyPr>
            <a:lstStyle/>
            <a:p>
              <a:pPr algn="ctr"/>
              <a:r>
                <a:rPr lang="ja-JP" altLang="en-US" sz="800" dirty="0" smtClean="0"/>
                <a:t>解決</a:t>
              </a:r>
              <a:r>
                <a:rPr lang="ja-JP" altLang="en-US" sz="800" dirty="0"/>
                <a:t>策</a:t>
              </a:r>
              <a:r>
                <a:rPr kumimoji="1" lang="ja-JP" altLang="en-US" sz="800" dirty="0" smtClean="0"/>
                <a:t>の</a:t>
              </a:r>
              <a:endParaRPr kumimoji="1" lang="en-US" altLang="ja-JP" sz="800" dirty="0" smtClean="0"/>
            </a:p>
            <a:p>
              <a:pPr algn="ctr"/>
              <a:r>
                <a:rPr kumimoji="1" lang="ja-JP" altLang="en-US" sz="800" dirty="0" smtClean="0"/>
                <a:t>技術を示す</a:t>
              </a:r>
              <a:endParaRPr kumimoji="1" lang="ja-JP" altLang="en-US" sz="800" dirty="0"/>
            </a:p>
          </p:txBody>
        </p:sp>
        <p:cxnSp>
          <p:nvCxnSpPr>
            <p:cNvPr id="470" name="直線矢印コネクタ 469"/>
            <p:cNvCxnSpPr/>
            <p:nvPr/>
          </p:nvCxnSpPr>
          <p:spPr>
            <a:xfrm flipV="1">
              <a:off x="12907942" y="2817606"/>
              <a:ext cx="343282" cy="7193"/>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grpSp>
      <p:sp>
        <p:nvSpPr>
          <p:cNvPr id="582" name="テキスト ボックス 581"/>
          <p:cNvSpPr txBox="1"/>
          <p:nvPr/>
        </p:nvSpPr>
        <p:spPr>
          <a:xfrm>
            <a:off x="6185711" y="1035786"/>
            <a:ext cx="2124299" cy="307777"/>
          </a:xfrm>
          <a:prstGeom prst="rect">
            <a:avLst/>
          </a:prstGeom>
          <a:noFill/>
        </p:spPr>
        <p:txBody>
          <a:bodyPr wrap="none" rtlCol="0">
            <a:spAutoFit/>
          </a:bodyPr>
          <a:lstStyle/>
          <a:p>
            <a:r>
              <a:rPr lang="ja-JP" altLang="en-US" sz="1400" b="1" dirty="0" smtClean="0"/>
              <a:t>「無駄の</a:t>
            </a:r>
            <a:r>
              <a:rPr lang="ja-JP" altLang="en-US" sz="1400" b="1" dirty="0"/>
              <a:t>無</a:t>
            </a:r>
            <a:r>
              <a:rPr lang="ja-JP" altLang="en-US" sz="1400" b="1" dirty="0" smtClean="0"/>
              <a:t>い素早い走行」</a:t>
            </a:r>
            <a:endParaRPr lang="en-US" altLang="ja-JP" sz="1400" b="1" dirty="0"/>
          </a:p>
        </p:txBody>
      </p:sp>
      <p:grpSp>
        <p:nvGrpSpPr>
          <p:cNvPr id="55" name="グループ化 54"/>
          <p:cNvGrpSpPr/>
          <p:nvPr/>
        </p:nvGrpSpPr>
        <p:grpSpPr>
          <a:xfrm>
            <a:off x="6310808" y="1148932"/>
            <a:ext cx="5368997" cy="1674829"/>
            <a:chOff x="6330500" y="1088554"/>
            <a:chExt cx="5368997" cy="1674829"/>
          </a:xfrm>
        </p:grpSpPr>
        <p:sp>
          <p:nvSpPr>
            <p:cNvPr id="593" name="フローチャート: データ 592"/>
            <p:cNvSpPr/>
            <p:nvPr/>
          </p:nvSpPr>
          <p:spPr>
            <a:xfrm>
              <a:off x="10391694" y="2151429"/>
              <a:ext cx="1307803" cy="384700"/>
            </a:xfrm>
            <a:prstGeom prst="flowChartInputOutput">
              <a:avLst/>
            </a:prstGeom>
            <a:solidFill>
              <a:schemeClr val="bg1"/>
            </a:solid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a:solidFill>
                    <a:schemeClr val="tx1"/>
                  </a:solidFill>
                </a:rPr>
                <a:t>直線とカーブで</a:t>
              </a:r>
              <a:endParaRPr lang="en-US" altLang="ja-JP" sz="800" dirty="0">
                <a:solidFill>
                  <a:schemeClr val="tx1"/>
                </a:solidFill>
              </a:endParaRPr>
            </a:p>
            <a:p>
              <a:pPr algn="ctr"/>
              <a:r>
                <a:rPr lang="ja-JP" altLang="en-US" sz="800" dirty="0">
                  <a:solidFill>
                    <a:schemeClr val="tx1"/>
                  </a:solidFill>
                </a:rPr>
                <a:t>走行方法を変える</a:t>
              </a:r>
              <a:endParaRPr lang="en-US" altLang="ja-JP" sz="800" dirty="0">
                <a:solidFill>
                  <a:schemeClr val="tx1"/>
                </a:solidFill>
              </a:endParaRPr>
            </a:p>
          </p:txBody>
        </p:sp>
        <p:sp>
          <p:nvSpPr>
            <p:cNvPr id="594" name="ホームベース 593"/>
            <p:cNvSpPr/>
            <p:nvPr/>
          </p:nvSpPr>
          <p:spPr>
            <a:xfrm>
              <a:off x="10445192" y="2548691"/>
              <a:ext cx="998849" cy="180000"/>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smtClean="0">
                  <a:solidFill>
                    <a:schemeClr val="tx1"/>
                  </a:solidFill>
                  <a:latin typeface="+mn-ea"/>
                </a:rPr>
                <a:t>p3.</a:t>
              </a:r>
              <a:r>
                <a:rPr kumimoji="1" lang="ja-JP" altLang="en-US" sz="800" dirty="0" smtClean="0">
                  <a:solidFill>
                    <a:schemeClr val="tx1"/>
                  </a:solidFill>
                  <a:latin typeface="+mn-ea"/>
                </a:rPr>
                <a:t>ライントレース走行</a:t>
              </a:r>
              <a:endParaRPr kumimoji="1" lang="ja-JP" altLang="en-US" sz="800" dirty="0">
                <a:solidFill>
                  <a:schemeClr val="tx1"/>
                </a:solidFill>
                <a:latin typeface="+mn-ea"/>
              </a:endParaRPr>
            </a:p>
          </p:txBody>
        </p:sp>
        <p:sp>
          <p:nvSpPr>
            <p:cNvPr id="579" name="正方形/長方形 578"/>
            <p:cNvSpPr/>
            <p:nvPr/>
          </p:nvSpPr>
          <p:spPr>
            <a:xfrm>
              <a:off x="7678753" y="2144053"/>
              <a:ext cx="984385" cy="39223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ＰＤ</a:t>
              </a:r>
              <a:r>
                <a:rPr lang="ja-JP" altLang="en-US" sz="900" dirty="0" smtClean="0">
                  <a:solidFill>
                    <a:schemeClr val="tx1"/>
                  </a:solidFill>
                </a:rPr>
                <a:t>制御をする</a:t>
              </a:r>
              <a:endParaRPr lang="en-US" altLang="ja-JP" sz="900" dirty="0">
                <a:solidFill>
                  <a:schemeClr val="tx1"/>
                </a:solidFill>
              </a:endParaRPr>
            </a:p>
          </p:txBody>
        </p:sp>
        <p:sp>
          <p:nvSpPr>
            <p:cNvPr id="581" name="正方形/長方形 580"/>
            <p:cNvSpPr/>
            <p:nvPr/>
          </p:nvSpPr>
          <p:spPr>
            <a:xfrm>
              <a:off x="8874476" y="2136183"/>
              <a:ext cx="1083819" cy="39556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カラーセンサー</a:t>
              </a:r>
              <a:r>
                <a:rPr lang="ja-JP" altLang="en-US" sz="900" dirty="0" smtClean="0">
                  <a:solidFill>
                    <a:schemeClr val="tx1"/>
                  </a:solidFill>
                </a:rPr>
                <a:t>が</a:t>
              </a:r>
              <a:endParaRPr lang="en-US" altLang="ja-JP" sz="900" dirty="0" smtClean="0">
                <a:solidFill>
                  <a:schemeClr val="tx1"/>
                </a:solidFill>
              </a:endParaRPr>
            </a:p>
            <a:p>
              <a:pPr algn="ctr"/>
              <a:r>
                <a:rPr lang="ja-JP" altLang="en-US" sz="900" dirty="0" smtClean="0">
                  <a:solidFill>
                    <a:schemeClr val="tx1"/>
                  </a:solidFill>
                </a:rPr>
                <a:t>真下</a:t>
              </a:r>
              <a:r>
                <a:rPr lang="ja-JP" altLang="en-US" sz="900" dirty="0">
                  <a:solidFill>
                    <a:schemeClr val="tx1"/>
                  </a:solidFill>
                </a:rPr>
                <a:t>を向くようにする</a:t>
              </a:r>
              <a:endParaRPr lang="en-US" altLang="ja-JP" sz="900" dirty="0">
                <a:solidFill>
                  <a:schemeClr val="tx1"/>
                </a:solidFill>
              </a:endParaRPr>
            </a:p>
          </p:txBody>
        </p:sp>
        <p:cxnSp>
          <p:nvCxnSpPr>
            <p:cNvPr id="583" name="直線矢印コネクタ 582"/>
            <p:cNvCxnSpPr/>
            <p:nvPr/>
          </p:nvCxnSpPr>
          <p:spPr>
            <a:xfrm flipV="1">
              <a:off x="8054116" y="1335120"/>
              <a:ext cx="505104" cy="25584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84" name="ホームベース 583"/>
            <p:cNvSpPr/>
            <p:nvPr/>
          </p:nvSpPr>
          <p:spPr>
            <a:xfrm>
              <a:off x="6607333" y="2583383"/>
              <a:ext cx="1736214" cy="180000"/>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smtClean="0">
                  <a:solidFill>
                    <a:schemeClr val="tx1"/>
                  </a:solidFill>
                  <a:latin typeface="+mn-ea"/>
                </a:rPr>
                <a:t>p3.</a:t>
              </a:r>
              <a:r>
                <a:rPr kumimoji="1" lang="ja-JP" altLang="en-US" sz="800" dirty="0" smtClean="0">
                  <a:solidFill>
                    <a:schemeClr val="tx1"/>
                  </a:solidFill>
                  <a:latin typeface="+mn-ea"/>
                </a:rPr>
                <a:t>ライントレース走行</a:t>
              </a:r>
              <a:endParaRPr kumimoji="1" lang="ja-JP" altLang="en-US" sz="800" dirty="0">
                <a:solidFill>
                  <a:schemeClr val="tx1"/>
                </a:solidFill>
                <a:latin typeface="+mn-ea"/>
              </a:endParaRPr>
            </a:p>
          </p:txBody>
        </p:sp>
        <p:sp>
          <p:nvSpPr>
            <p:cNvPr id="585" name="ホームベース 584"/>
            <p:cNvSpPr/>
            <p:nvPr/>
          </p:nvSpPr>
          <p:spPr>
            <a:xfrm>
              <a:off x="8963642" y="2563237"/>
              <a:ext cx="904696" cy="180000"/>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smtClean="0">
                  <a:solidFill>
                    <a:schemeClr val="tx1"/>
                  </a:solidFill>
                  <a:latin typeface="+mn-ea"/>
                </a:rPr>
                <a:t>p3.</a:t>
              </a:r>
              <a:r>
                <a:rPr lang="ja-JP" altLang="en-US" sz="800" dirty="0" smtClean="0">
                  <a:solidFill>
                    <a:schemeClr val="tx1"/>
                  </a:solidFill>
                  <a:latin typeface="+mn-ea"/>
                </a:rPr>
                <a:t>アーム</a:t>
              </a:r>
              <a:r>
                <a:rPr lang="ja-JP" altLang="en-US" sz="800" dirty="0">
                  <a:solidFill>
                    <a:schemeClr val="tx1"/>
                  </a:solidFill>
                  <a:latin typeface="+mn-ea"/>
                </a:rPr>
                <a:t>角度調節</a:t>
              </a:r>
              <a:endParaRPr kumimoji="1" lang="ja-JP" altLang="en-US" sz="800" dirty="0">
                <a:solidFill>
                  <a:schemeClr val="tx1"/>
                </a:solidFill>
                <a:latin typeface="+mn-ea"/>
              </a:endParaRPr>
            </a:p>
          </p:txBody>
        </p:sp>
        <p:sp>
          <p:nvSpPr>
            <p:cNvPr id="588" name="円/楕円 587"/>
            <p:cNvSpPr/>
            <p:nvPr/>
          </p:nvSpPr>
          <p:spPr>
            <a:xfrm>
              <a:off x="8471976" y="1088554"/>
              <a:ext cx="1565454" cy="32596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smtClean="0">
                  <a:solidFill>
                    <a:schemeClr val="tx1"/>
                  </a:solidFill>
                </a:rPr>
                <a:t>無</a:t>
              </a:r>
              <a:r>
                <a:rPr lang="ja-JP" altLang="en-US" sz="900" dirty="0">
                  <a:solidFill>
                    <a:schemeClr val="tx1"/>
                  </a:solidFill>
                </a:rPr>
                <a:t>駄</a:t>
              </a:r>
              <a:r>
                <a:rPr lang="ja-JP" altLang="en-US" sz="900" dirty="0" smtClean="0">
                  <a:solidFill>
                    <a:schemeClr val="tx1"/>
                  </a:solidFill>
                </a:rPr>
                <a:t>の無い</a:t>
              </a:r>
              <a:endParaRPr lang="en-US" altLang="ja-JP" sz="900" dirty="0" smtClean="0">
                <a:solidFill>
                  <a:schemeClr val="tx1"/>
                </a:solidFill>
              </a:endParaRPr>
            </a:p>
            <a:p>
              <a:pPr algn="ctr"/>
              <a:r>
                <a:rPr lang="ja-JP" altLang="en-US" sz="900" dirty="0" smtClean="0">
                  <a:solidFill>
                    <a:schemeClr val="tx1"/>
                  </a:solidFill>
                </a:rPr>
                <a:t>素早い</a:t>
              </a:r>
              <a:r>
                <a:rPr lang="ja-JP" altLang="en-US" sz="900" dirty="0">
                  <a:solidFill>
                    <a:schemeClr val="tx1"/>
                  </a:solidFill>
                </a:rPr>
                <a:t>走行</a:t>
              </a:r>
              <a:r>
                <a:rPr lang="ja-JP" altLang="en-US" sz="900" dirty="0" smtClean="0">
                  <a:solidFill>
                    <a:schemeClr val="tx1"/>
                  </a:solidFill>
                </a:rPr>
                <a:t>をす</a:t>
              </a:r>
              <a:r>
                <a:rPr lang="ja-JP" altLang="en-US" sz="900" dirty="0">
                  <a:solidFill>
                    <a:schemeClr val="tx1"/>
                  </a:solidFill>
                </a:rPr>
                <a:t>る</a:t>
              </a:r>
              <a:endParaRPr lang="en-US" altLang="ja-JP" sz="900" dirty="0" smtClean="0">
                <a:solidFill>
                  <a:schemeClr val="tx1"/>
                </a:solidFill>
              </a:endParaRPr>
            </a:p>
          </p:txBody>
        </p:sp>
        <p:sp>
          <p:nvSpPr>
            <p:cNvPr id="589" name="ブローチ 588"/>
            <p:cNvSpPr/>
            <p:nvPr/>
          </p:nvSpPr>
          <p:spPr>
            <a:xfrm>
              <a:off x="7309529" y="1536768"/>
              <a:ext cx="1337605" cy="327600"/>
            </a:xfrm>
            <a:prstGeom prst="plaqu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smtClean="0">
                  <a:solidFill>
                    <a:schemeClr val="tx1"/>
                  </a:solidFill>
                </a:rPr>
                <a:t>ぶれない</a:t>
              </a:r>
              <a:endParaRPr lang="en-US" altLang="ja-JP" sz="900" dirty="0" smtClean="0">
                <a:solidFill>
                  <a:schemeClr val="tx1"/>
                </a:solidFill>
              </a:endParaRPr>
            </a:p>
            <a:p>
              <a:pPr algn="ctr"/>
              <a:r>
                <a:rPr lang="ja-JP" altLang="en-US" sz="900" dirty="0" smtClean="0">
                  <a:solidFill>
                    <a:schemeClr val="tx1"/>
                  </a:solidFill>
                </a:rPr>
                <a:t>ライントレース</a:t>
              </a:r>
              <a:r>
                <a:rPr lang="ja-JP" altLang="en-US" sz="900" dirty="0">
                  <a:solidFill>
                    <a:schemeClr val="tx1"/>
                  </a:solidFill>
                </a:rPr>
                <a:t>をする</a:t>
              </a:r>
            </a:p>
          </p:txBody>
        </p:sp>
        <p:sp>
          <p:nvSpPr>
            <p:cNvPr id="590" name="フリーフォーム 589"/>
            <p:cNvSpPr/>
            <p:nvPr/>
          </p:nvSpPr>
          <p:spPr>
            <a:xfrm rot="13577777">
              <a:off x="9878869" y="1434328"/>
              <a:ext cx="401125" cy="45719"/>
            </a:xfrm>
            <a:custGeom>
              <a:avLst/>
              <a:gdLst>
                <a:gd name="connsiteX0" fmla="*/ 0 w 7916449"/>
                <a:gd name="connsiteY0" fmla="*/ 739035 h 814192"/>
                <a:gd name="connsiteX1" fmla="*/ 626301 w 7916449"/>
                <a:gd name="connsiteY1" fmla="*/ 75156 h 814192"/>
                <a:gd name="connsiteX2" fmla="*/ 1377863 w 7916449"/>
                <a:gd name="connsiteY2" fmla="*/ 801666 h 814192"/>
                <a:gd name="connsiteX3" fmla="*/ 2167003 w 7916449"/>
                <a:gd name="connsiteY3" fmla="*/ 0 h 814192"/>
                <a:gd name="connsiteX4" fmla="*/ 2868460 w 7916449"/>
                <a:gd name="connsiteY4" fmla="*/ 814192 h 814192"/>
                <a:gd name="connsiteX5" fmla="*/ 3607496 w 7916449"/>
                <a:gd name="connsiteY5" fmla="*/ 50104 h 814192"/>
                <a:gd name="connsiteX6" fmla="*/ 4308953 w 7916449"/>
                <a:gd name="connsiteY6" fmla="*/ 789140 h 814192"/>
                <a:gd name="connsiteX7" fmla="*/ 5035463 w 7916449"/>
                <a:gd name="connsiteY7" fmla="*/ 25052 h 814192"/>
                <a:gd name="connsiteX8" fmla="*/ 5686816 w 7916449"/>
                <a:gd name="connsiteY8" fmla="*/ 764088 h 814192"/>
                <a:gd name="connsiteX9" fmla="*/ 6475956 w 7916449"/>
                <a:gd name="connsiteY9" fmla="*/ 137786 h 814192"/>
                <a:gd name="connsiteX10" fmla="*/ 7214992 w 7916449"/>
                <a:gd name="connsiteY10" fmla="*/ 814192 h 814192"/>
                <a:gd name="connsiteX11" fmla="*/ 7916449 w 7916449"/>
                <a:gd name="connsiteY11" fmla="*/ 789140 h 8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6449" h="814192">
                  <a:moveTo>
                    <a:pt x="0" y="739035"/>
                  </a:moveTo>
                  <a:lnTo>
                    <a:pt x="626301" y="75156"/>
                  </a:lnTo>
                  <a:lnTo>
                    <a:pt x="1377863" y="801666"/>
                  </a:lnTo>
                  <a:lnTo>
                    <a:pt x="2167003" y="0"/>
                  </a:lnTo>
                  <a:lnTo>
                    <a:pt x="2868460" y="814192"/>
                  </a:lnTo>
                  <a:lnTo>
                    <a:pt x="3607496" y="50104"/>
                  </a:lnTo>
                  <a:lnTo>
                    <a:pt x="4308953" y="789140"/>
                  </a:lnTo>
                  <a:lnTo>
                    <a:pt x="5035463" y="25052"/>
                  </a:lnTo>
                  <a:lnTo>
                    <a:pt x="5686816" y="764088"/>
                  </a:lnTo>
                  <a:lnTo>
                    <a:pt x="6475956" y="137786"/>
                  </a:lnTo>
                  <a:lnTo>
                    <a:pt x="7214992" y="814192"/>
                  </a:lnTo>
                  <a:lnTo>
                    <a:pt x="7916449" y="789140"/>
                  </a:ln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1" name="星 10 590"/>
            <p:cNvSpPr/>
            <p:nvPr/>
          </p:nvSpPr>
          <p:spPr>
            <a:xfrm>
              <a:off x="9775716" y="1521223"/>
              <a:ext cx="1206814" cy="366319"/>
            </a:xfrm>
            <a:prstGeom prst="star1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smtClean="0">
                  <a:solidFill>
                    <a:schemeClr val="tx1"/>
                  </a:solidFill>
                </a:rPr>
                <a:t>カーブで速度が</a:t>
              </a:r>
              <a:endParaRPr lang="en-US" altLang="ja-JP" sz="900" dirty="0" smtClean="0">
                <a:solidFill>
                  <a:schemeClr val="tx1"/>
                </a:solidFill>
              </a:endParaRPr>
            </a:p>
            <a:p>
              <a:pPr algn="ctr"/>
              <a:r>
                <a:rPr lang="ja-JP" altLang="en-US" sz="900" dirty="0" smtClean="0">
                  <a:solidFill>
                    <a:schemeClr val="tx1"/>
                  </a:solidFill>
                </a:rPr>
                <a:t>落ちてしまう</a:t>
              </a:r>
              <a:endParaRPr lang="en-US" altLang="ja-JP" sz="900" dirty="0">
                <a:solidFill>
                  <a:schemeClr val="tx1"/>
                </a:solidFill>
              </a:endParaRPr>
            </a:p>
          </p:txBody>
        </p:sp>
        <p:sp>
          <p:nvSpPr>
            <p:cNvPr id="592" name="フリーフォーム 591"/>
            <p:cNvSpPr/>
            <p:nvPr/>
          </p:nvSpPr>
          <p:spPr>
            <a:xfrm rot="12866481" flipV="1">
              <a:off x="10549008" y="1965580"/>
              <a:ext cx="414782" cy="75141"/>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7" name="直線矢印コネクタ 596"/>
            <p:cNvCxnSpPr/>
            <p:nvPr/>
          </p:nvCxnSpPr>
          <p:spPr>
            <a:xfrm>
              <a:off x="8559220" y="1857814"/>
              <a:ext cx="564052" cy="278170"/>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cxnSp>
          <p:nvCxnSpPr>
            <p:cNvPr id="635" name="直線矢印コネクタ 634"/>
            <p:cNvCxnSpPr/>
            <p:nvPr/>
          </p:nvCxnSpPr>
          <p:spPr>
            <a:xfrm>
              <a:off x="8105232" y="1867167"/>
              <a:ext cx="0" cy="276886"/>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sp>
          <p:nvSpPr>
            <p:cNvPr id="636" name="正方形/長方形 635"/>
            <p:cNvSpPr/>
            <p:nvPr/>
          </p:nvSpPr>
          <p:spPr>
            <a:xfrm>
              <a:off x="6330500" y="2147626"/>
              <a:ext cx="1136916" cy="39448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smtClean="0">
                  <a:solidFill>
                    <a:schemeClr val="tx1"/>
                  </a:solidFill>
                </a:rPr>
                <a:t>急激な反射光の変化</a:t>
              </a:r>
              <a:endParaRPr lang="en-US" altLang="ja-JP" sz="900" dirty="0" smtClean="0">
                <a:solidFill>
                  <a:schemeClr val="tx1"/>
                </a:solidFill>
              </a:endParaRPr>
            </a:p>
            <a:p>
              <a:pPr algn="ctr"/>
              <a:r>
                <a:rPr lang="ja-JP" altLang="en-US" sz="900" dirty="0" smtClean="0">
                  <a:solidFill>
                    <a:schemeClr val="tx1"/>
                  </a:solidFill>
                </a:rPr>
                <a:t>を</a:t>
              </a:r>
              <a:r>
                <a:rPr lang="ja-JP" altLang="en-US" sz="900" dirty="0">
                  <a:solidFill>
                    <a:schemeClr val="tx1"/>
                  </a:solidFill>
                </a:rPr>
                <a:t>軽減</a:t>
              </a:r>
              <a:r>
                <a:rPr lang="ja-JP" altLang="en-US" sz="900" dirty="0" smtClean="0">
                  <a:solidFill>
                    <a:schemeClr val="tx1"/>
                  </a:solidFill>
                </a:rPr>
                <a:t>するために</a:t>
              </a:r>
              <a:endParaRPr lang="en-US" altLang="ja-JP" sz="900" dirty="0" smtClean="0">
                <a:solidFill>
                  <a:schemeClr val="tx1"/>
                </a:solidFill>
              </a:endParaRPr>
            </a:p>
            <a:p>
              <a:pPr algn="ctr"/>
              <a:r>
                <a:rPr lang="ja-JP" altLang="en-US" sz="900" dirty="0" smtClean="0">
                  <a:solidFill>
                    <a:schemeClr val="tx1"/>
                  </a:solidFill>
                </a:rPr>
                <a:t>旋回量を</a:t>
              </a:r>
              <a:r>
                <a:rPr lang="ja-JP" altLang="en-US" sz="900" dirty="0">
                  <a:solidFill>
                    <a:schemeClr val="tx1"/>
                  </a:solidFill>
                </a:rPr>
                <a:t>制限</a:t>
              </a:r>
              <a:r>
                <a:rPr lang="ja-JP" altLang="en-US" sz="900" dirty="0" smtClean="0">
                  <a:solidFill>
                    <a:schemeClr val="tx1"/>
                  </a:solidFill>
                </a:rPr>
                <a:t>する</a:t>
              </a:r>
              <a:endParaRPr lang="en-US" altLang="ja-JP" sz="900" dirty="0">
                <a:solidFill>
                  <a:schemeClr val="tx1"/>
                </a:solidFill>
              </a:endParaRPr>
            </a:p>
          </p:txBody>
        </p:sp>
        <p:cxnSp>
          <p:nvCxnSpPr>
            <p:cNvPr id="637" name="直線矢印コネクタ 636"/>
            <p:cNvCxnSpPr/>
            <p:nvPr/>
          </p:nvCxnSpPr>
          <p:spPr>
            <a:xfrm flipH="1">
              <a:off x="7167119" y="1871245"/>
              <a:ext cx="209095" cy="273555"/>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grpSp>
      <p:grpSp>
        <p:nvGrpSpPr>
          <p:cNvPr id="20" name="グループ化 19"/>
          <p:cNvGrpSpPr/>
          <p:nvPr/>
        </p:nvGrpSpPr>
        <p:grpSpPr>
          <a:xfrm>
            <a:off x="36616" y="2899899"/>
            <a:ext cx="9752362" cy="2533109"/>
            <a:chOff x="111373" y="2986194"/>
            <a:chExt cx="9752362" cy="2533109"/>
          </a:xfrm>
        </p:grpSpPr>
        <p:grpSp>
          <p:nvGrpSpPr>
            <p:cNvPr id="317" name="グループ化 316"/>
            <p:cNvGrpSpPr/>
            <p:nvPr/>
          </p:nvGrpSpPr>
          <p:grpSpPr>
            <a:xfrm>
              <a:off x="111373" y="2986194"/>
              <a:ext cx="9727923" cy="2493220"/>
              <a:chOff x="-19482" y="5170247"/>
              <a:chExt cx="9727923" cy="2493220"/>
            </a:xfrm>
          </p:grpSpPr>
          <p:cxnSp>
            <p:nvCxnSpPr>
              <p:cNvPr id="318" name="直線コネクタ 317"/>
              <p:cNvCxnSpPr>
                <a:endCxn id="474" idx="7"/>
              </p:cNvCxnSpPr>
              <p:nvPr/>
            </p:nvCxnSpPr>
            <p:spPr>
              <a:xfrm flipH="1">
                <a:off x="2923209" y="5384950"/>
                <a:ext cx="1319957" cy="179528"/>
              </a:xfrm>
              <a:prstGeom prst="line">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21" name="直線コネクタ 320"/>
              <p:cNvCxnSpPr/>
              <p:nvPr/>
            </p:nvCxnSpPr>
            <p:spPr>
              <a:xfrm>
                <a:off x="5605455" y="5459306"/>
                <a:ext cx="764113" cy="124926"/>
              </a:xfrm>
              <a:prstGeom prst="line">
                <a:avLst/>
              </a:prstGeom>
              <a:ln>
                <a:tailEnd type="triangle"/>
              </a:ln>
            </p:spPr>
            <p:style>
              <a:lnRef idx="2">
                <a:schemeClr val="accent5"/>
              </a:lnRef>
              <a:fillRef idx="0">
                <a:schemeClr val="accent5"/>
              </a:fillRef>
              <a:effectRef idx="1">
                <a:schemeClr val="accent5"/>
              </a:effectRef>
              <a:fontRef idx="minor">
                <a:schemeClr val="tx1"/>
              </a:fontRef>
            </p:style>
          </p:cxnSp>
          <p:sp>
            <p:nvSpPr>
              <p:cNvPr id="323" name="正方形/長方形 322"/>
              <p:cNvSpPr/>
              <p:nvPr/>
            </p:nvSpPr>
            <p:spPr>
              <a:xfrm>
                <a:off x="7733875" y="6824966"/>
                <a:ext cx="846850" cy="432000"/>
              </a:xfrm>
              <a:prstGeom prst="rect">
                <a:avLst/>
              </a:prstGeom>
              <a:no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a:solidFill>
                      <a:schemeClr val="dk1"/>
                    </a:solidFill>
                  </a:rPr>
                  <a:t>最短ルートを</a:t>
                </a:r>
                <a:endParaRPr lang="en-US" altLang="ja-JP" sz="800" dirty="0">
                  <a:solidFill>
                    <a:schemeClr val="dk1"/>
                  </a:solidFill>
                </a:endParaRPr>
              </a:p>
              <a:p>
                <a:pPr algn="ctr"/>
                <a:r>
                  <a:rPr lang="ja-JP" altLang="en-US" sz="800" dirty="0" smtClean="0">
                    <a:solidFill>
                      <a:schemeClr val="dk1"/>
                    </a:solidFill>
                  </a:rPr>
                  <a:t>導き出す</a:t>
                </a:r>
                <a:endParaRPr lang="ja-JP" altLang="en-US" sz="800" dirty="0">
                  <a:solidFill>
                    <a:schemeClr val="dk1"/>
                  </a:solidFill>
                </a:endParaRPr>
              </a:p>
            </p:txBody>
          </p:sp>
          <p:sp>
            <p:nvSpPr>
              <p:cNvPr id="324" name="正方形/長方形 323"/>
              <p:cNvSpPr/>
              <p:nvPr/>
            </p:nvSpPr>
            <p:spPr>
              <a:xfrm>
                <a:off x="2953956" y="6812764"/>
                <a:ext cx="766882" cy="432000"/>
              </a:xfrm>
              <a:prstGeom prst="rect">
                <a:avLst/>
              </a:prstGeom>
              <a:solidFill>
                <a:schemeClr val="bg1"/>
              </a:solid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smtClean="0">
                    <a:solidFill>
                      <a:schemeClr val="dk1"/>
                    </a:solidFill>
                  </a:rPr>
                  <a:t>ルートを</a:t>
                </a:r>
                <a:endParaRPr lang="en-US" altLang="ja-JP" sz="800" dirty="0" smtClean="0">
                  <a:solidFill>
                    <a:schemeClr val="dk1"/>
                  </a:solidFill>
                </a:endParaRPr>
              </a:p>
              <a:p>
                <a:pPr algn="ctr"/>
                <a:r>
                  <a:rPr lang="ja-JP" altLang="en-US" sz="800" dirty="0" smtClean="0">
                    <a:solidFill>
                      <a:schemeClr val="dk1"/>
                    </a:solidFill>
                  </a:rPr>
                  <a:t>導き出す</a:t>
                </a:r>
                <a:endParaRPr lang="en-US" altLang="ja-JP" sz="800" dirty="0" smtClean="0">
                  <a:solidFill>
                    <a:schemeClr val="dk1"/>
                  </a:solidFill>
                </a:endParaRPr>
              </a:p>
            </p:txBody>
          </p:sp>
          <p:sp>
            <p:nvSpPr>
              <p:cNvPr id="331" name="正方形/長方形 330"/>
              <p:cNvSpPr/>
              <p:nvPr/>
            </p:nvSpPr>
            <p:spPr>
              <a:xfrm>
                <a:off x="97457" y="6812764"/>
                <a:ext cx="900720" cy="432000"/>
              </a:xfrm>
              <a:prstGeom prst="rect">
                <a:avLst/>
              </a:prstGeom>
              <a:solidFill>
                <a:schemeClr val="bg1"/>
              </a:solid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smtClean="0">
                    <a:solidFill>
                      <a:schemeClr val="dk1"/>
                    </a:solidFill>
                  </a:rPr>
                  <a:t>カラーセンサー装着されたアームを　　　適した角度にする</a:t>
                </a:r>
                <a:endParaRPr lang="en-US" altLang="ja-JP" sz="800" dirty="0">
                  <a:solidFill>
                    <a:schemeClr val="dk1"/>
                  </a:solidFill>
                </a:endParaRPr>
              </a:p>
            </p:txBody>
          </p:sp>
          <p:cxnSp>
            <p:nvCxnSpPr>
              <p:cNvPr id="332" name="直線矢印コネクタ 331"/>
              <p:cNvCxnSpPr>
                <a:endCxn id="472" idx="5"/>
              </p:cNvCxnSpPr>
              <p:nvPr/>
            </p:nvCxnSpPr>
            <p:spPr>
              <a:xfrm flipH="1" flipV="1">
                <a:off x="7495079" y="5730659"/>
                <a:ext cx="130939" cy="48085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45" name="直線矢印コネクタ 344"/>
              <p:cNvCxnSpPr/>
              <p:nvPr/>
            </p:nvCxnSpPr>
            <p:spPr>
              <a:xfrm flipV="1">
                <a:off x="1333769" y="5750018"/>
                <a:ext cx="508360" cy="46744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47" name="直線矢印コネクタ 346"/>
              <p:cNvCxnSpPr>
                <a:endCxn id="474" idx="5"/>
              </p:cNvCxnSpPr>
              <p:nvPr/>
            </p:nvCxnSpPr>
            <p:spPr>
              <a:xfrm flipH="1" flipV="1">
                <a:off x="2923209" y="5768124"/>
                <a:ext cx="760729" cy="48451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66" name="テキスト ボックス 365"/>
              <p:cNvSpPr txBox="1"/>
              <p:nvPr/>
            </p:nvSpPr>
            <p:spPr>
              <a:xfrm>
                <a:off x="-19482" y="5170247"/>
                <a:ext cx="3297878" cy="307777"/>
              </a:xfrm>
              <a:prstGeom prst="rect">
                <a:avLst/>
              </a:prstGeom>
              <a:noFill/>
            </p:spPr>
            <p:txBody>
              <a:bodyPr wrap="square" rtlCol="0">
                <a:spAutoFit/>
              </a:bodyPr>
              <a:lstStyle/>
              <a:p>
                <a:r>
                  <a:rPr lang="ja-JP" altLang="en-US" sz="1400" b="1" dirty="0" smtClean="0"/>
                  <a:t>「素早く正確にブロックを並べる」</a:t>
                </a:r>
                <a:endParaRPr lang="en-US" altLang="ja-JP" sz="1400" b="1" dirty="0"/>
              </a:p>
            </p:txBody>
          </p:sp>
          <p:sp>
            <p:nvSpPr>
              <p:cNvPr id="375" name="正方形/長方形 374"/>
              <p:cNvSpPr/>
              <p:nvPr/>
            </p:nvSpPr>
            <p:spPr>
              <a:xfrm>
                <a:off x="8695381" y="6815317"/>
                <a:ext cx="926657" cy="432000"/>
              </a:xfrm>
              <a:prstGeom prst="rect">
                <a:avLst/>
              </a:prstGeom>
              <a:solidFill>
                <a:schemeClr val="bg1"/>
              </a:solid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smtClean="0"/>
                  <a:t>最寄りブロックを</a:t>
                </a:r>
                <a:endParaRPr lang="en-US" altLang="ja-JP" sz="800" dirty="0" smtClean="0"/>
              </a:p>
              <a:p>
                <a:pPr algn="ctr"/>
                <a:r>
                  <a:rPr lang="ja-JP" altLang="en-US" sz="800" dirty="0" smtClean="0"/>
                  <a:t>選択する</a:t>
                </a:r>
                <a:endParaRPr lang="en-US" altLang="ja-JP" sz="800" dirty="0"/>
              </a:p>
            </p:txBody>
          </p:sp>
          <p:cxnSp>
            <p:nvCxnSpPr>
              <p:cNvPr id="388" name="直線矢印コネクタ 387"/>
              <p:cNvCxnSpPr/>
              <p:nvPr/>
            </p:nvCxnSpPr>
            <p:spPr>
              <a:xfrm flipH="1" flipV="1">
                <a:off x="7653939" y="5651975"/>
                <a:ext cx="940399" cy="60577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98" name="角丸四角形吹き出し 397"/>
              <p:cNvSpPr/>
              <p:nvPr/>
            </p:nvSpPr>
            <p:spPr>
              <a:xfrm>
                <a:off x="8301173" y="5322963"/>
                <a:ext cx="1359491" cy="537106"/>
              </a:xfrm>
              <a:prstGeom prst="wedgeRoundRectCallout">
                <a:avLst>
                  <a:gd name="adj1" fmla="val -27487"/>
                  <a:gd name="adj2" fmla="val 103995"/>
                  <a:gd name="adj3" fmla="val 16667"/>
                </a:avLst>
              </a:prstGeom>
              <a:noFill/>
              <a:ln>
                <a:solidFill>
                  <a:schemeClr val="tx1"/>
                </a:solidFill>
              </a:ln>
            </p:spPr>
            <p:style>
              <a:lnRef idx="1">
                <a:schemeClr val="accent4"/>
              </a:lnRef>
              <a:fillRef idx="2">
                <a:schemeClr val="accent4"/>
              </a:fillRef>
              <a:effectRef idx="1">
                <a:schemeClr val="accent4"/>
              </a:effectRef>
              <a:fontRef idx="minor">
                <a:schemeClr val="dk1"/>
              </a:fontRef>
            </p:style>
            <p:txBody>
              <a:bodyPr lIns="36000" tIns="10800" rIns="36000" bIns="10800" rtlCol="0" anchor="ctr"/>
              <a:lstStyle/>
              <a:p>
                <a:r>
                  <a:rPr kumimoji="1" lang="ja-JP" altLang="en-US" sz="800" dirty="0" smtClean="0"/>
                  <a:t>競技開始時には、各ブロックの色が不明なため、最も近くにあるブロックから色を調べに行く。</a:t>
                </a:r>
                <a:endParaRPr kumimoji="1" lang="ja-JP" altLang="en-US" sz="800" dirty="0"/>
              </a:p>
            </p:txBody>
          </p:sp>
          <p:sp>
            <p:nvSpPr>
              <p:cNvPr id="402" name="正方形/長方形 401"/>
              <p:cNvSpPr/>
              <p:nvPr/>
            </p:nvSpPr>
            <p:spPr>
              <a:xfrm>
                <a:off x="1091866" y="6812764"/>
                <a:ext cx="766744" cy="432000"/>
              </a:xfrm>
              <a:prstGeom prst="rect">
                <a:avLst/>
              </a:prstGeom>
              <a:solidFill>
                <a:schemeClr val="bg1"/>
              </a:solid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smtClean="0">
                    <a:solidFill>
                      <a:schemeClr val="dk1"/>
                    </a:solidFill>
                  </a:rPr>
                  <a:t>読み取り回数や誤認識時の対処を決める</a:t>
                </a:r>
                <a:endParaRPr lang="en-US" altLang="ja-JP" sz="800" dirty="0" smtClean="0">
                  <a:solidFill>
                    <a:schemeClr val="dk1"/>
                  </a:solidFill>
                </a:endParaRPr>
              </a:p>
            </p:txBody>
          </p:sp>
          <p:sp>
            <p:nvSpPr>
              <p:cNvPr id="407" name="正方形/長方形 406"/>
              <p:cNvSpPr/>
              <p:nvPr/>
            </p:nvSpPr>
            <p:spPr>
              <a:xfrm>
                <a:off x="4654864" y="6812764"/>
                <a:ext cx="758273" cy="432000"/>
              </a:xfrm>
              <a:prstGeom prst="rect">
                <a:avLst/>
              </a:prstGeom>
              <a:no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smtClean="0"/>
                  <a:t>配置場所を</a:t>
                </a:r>
                <a:endParaRPr lang="en-US" altLang="ja-JP" sz="800" dirty="0" smtClean="0"/>
              </a:p>
              <a:p>
                <a:pPr algn="ctr"/>
                <a:r>
                  <a:rPr lang="ja-JP" altLang="en-US" sz="800" dirty="0" smtClean="0"/>
                  <a:t>選択する</a:t>
                </a:r>
                <a:endParaRPr lang="en-US" altLang="ja-JP" sz="800" dirty="0"/>
              </a:p>
            </p:txBody>
          </p:sp>
          <p:sp>
            <p:nvSpPr>
              <p:cNvPr id="414" name="正方形/長方形 413"/>
              <p:cNvSpPr/>
              <p:nvPr/>
            </p:nvSpPr>
            <p:spPr>
              <a:xfrm>
                <a:off x="3834508" y="6812764"/>
                <a:ext cx="736096" cy="432000"/>
              </a:xfrm>
              <a:prstGeom prst="rect">
                <a:avLst/>
              </a:prstGeom>
              <a:no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smtClean="0">
                    <a:solidFill>
                      <a:schemeClr val="dk1"/>
                    </a:solidFill>
                  </a:rPr>
                  <a:t>ルート通りに</a:t>
                </a:r>
                <a:endParaRPr lang="en-US" altLang="ja-JP" sz="800" dirty="0" smtClean="0">
                  <a:solidFill>
                    <a:schemeClr val="dk1"/>
                  </a:solidFill>
                </a:endParaRPr>
              </a:p>
              <a:p>
                <a:pPr algn="ctr"/>
                <a:r>
                  <a:rPr lang="ja-JP" altLang="en-US" sz="800" dirty="0" smtClean="0">
                    <a:solidFill>
                      <a:schemeClr val="dk1"/>
                    </a:solidFill>
                  </a:rPr>
                  <a:t>走行する</a:t>
                </a:r>
                <a:endParaRPr lang="en-US" altLang="ja-JP" sz="800" dirty="0">
                  <a:solidFill>
                    <a:schemeClr val="dk1"/>
                  </a:solidFill>
                </a:endParaRPr>
              </a:p>
            </p:txBody>
          </p:sp>
          <p:sp>
            <p:nvSpPr>
              <p:cNvPr id="415" name="ホームベース 414"/>
              <p:cNvSpPr/>
              <p:nvPr/>
            </p:nvSpPr>
            <p:spPr>
              <a:xfrm>
                <a:off x="137265" y="7292615"/>
                <a:ext cx="880243" cy="269999"/>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lang="en-US" altLang="ja-JP" sz="800" dirty="0" smtClean="0">
                    <a:solidFill>
                      <a:schemeClr val="tx1"/>
                    </a:solidFill>
                    <a:latin typeface="+mn-ea"/>
                  </a:rPr>
                  <a:t>p3.</a:t>
                </a:r>
                <a:r>
                  <a:rPr lang="ja-JP" altLang="en-US" sz="800" dirty="0" smtClean="0">
                    <a:solidFill>
                      <a:schemeClr val="tx1"/>
                    </a:solidFill>
                    <a:latin typeface="+mn-ea"/>
                  </a:rPr>
                  <a:t>アーム角度</a:t>
                </a:r>
                <a:endParaRPr lang="en-US" altLang="ja-JP" sz="800" dirty="0" smtClean="0">
                  <a:solidFill>
                    <a:schemeClr val="tx1"/>
                  </a:solidFill>
                  <a:latin typeface="+mn-ea"/>
                </a:endParaRPr>
              </a:p>
              <a:p>
                <a:pPr algn="ctr"/>
                <a:r>
                  <a:rPr kumimoji="1" lang="ja-JP" altLang="en-US" sz="800" dirty="0" smtClean="0">
                    <a:solidFill>
                      <a:schemeClr val="tx1"/>
                    </a:solidFill>
                    <a:latin typeface="+mn-ea"/>
                  </a:rPr>
                  <a:t>調節</a:t>
                </a:r>
                <a:endParaRPr kumimoji="1" lang="ja-JP" altLang="en-US" sz="800" dirty="0">
                  <a:solidFill>
                    <a:schemeClr val="tx1"/>
                  </a:solidFill>
                  <a:latin typeface="+mn-ea"/>
                </a:endParaRPr>
              </a:p>
            </p:txBody>
          </p:sp>
          <p:sp>
            <p:nvSpPr>
              <p:cNvPr id="416" name="ホームベース 415"/>
              <p:cNvSpPr/>
              <p:nvPr/>
            </p:nvSpPr>
            <p:spPr>
              <a:xfrm>
                <a:off x="3911498" y="7292615"/>
                <a:ext cx="653301" cy="227676"/>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smtClean="0">
                    <a:solidFill>
                      <a:schemeClr val="tx1"/>
                    </a:solidFill>
                    <a:latin typeface="+mn-ea"/>
                  </a:rPr>
                  <a:t>p3.</a:t>
                </a:r>
                <a:r>
                  <a:rPr lang="ja-JP" altLang="en-US" sz="800" dirty="0" smtClean="0">
                    <a:solidFill>
                      <a:schemeClr val="tx1"/>
                    </a:solidFill>
                    <a:latin typeface="+mn-ea"/>
                  </a:rPr>
                  <a:t>格子</a:t>
                </a:r>
                <a:r>
                  <a:rPr lang="ja-JP" altLang="en-US" sz="800" dirty="0">
                    <a:solidFill>
                      <a:schemeClr val="tx1"/>
                    </a:solidFill>
                    <a:latin typeface="+mn-ea"/>
                  </a:rPr>
                  <a:t>走行</a:t>
                </a:r>
                <a:endParaRPr kumimoji="1" lang="ja-JP" altLang="en-US" sz="800" dirty="0">
                  <a:solidFill>
                    <a:schemeClr val="tx1"/>
                  </a:solidFill>
                  <a:latin typeface="+mn-ea"/>
                </a:endParaRPr>
              </a:p>
            </p:txBody>
          </p:sp>
          <p:sp>
            <p:nvSpPr>
              <p:cNvPr id="417" name="ホームベース 416"/>
              <p:cNvSpPr/>
              <p:nvPr/>
            </p:nvSpPr>
            <p:spPr>
              <a:xfrm>
                <a:off x="1090866" y="7292615"/>
                <a:ext cx="834247" cy="293977"/>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smtClean="0">
                    <a:solidFill>
                      <a:schemeClr val="tx1"/>
                    </a:solidFill>
                    <a:latin typeface="+mn-ea"/>
                  </a:rPr>
                  <a:t>p3.</a:t>
                </a:r>
                <a:r>
                  <a:rPr kumimoji="1" lang="ja-JP" altLang="en-US" sz="800" dirty="0" smtClean="0">
                    <a:solidFill>
                      <a:schemeClr val="tx1"/>
                    </a:solidFill>
                    <a:latin typeface="+mn-ea"/>
                  </a:rPr>
                  <a:t>ブロック</a:t>
                </a:r>
                <a:endParaRPr kumimoji="1" lang="en-US" altLang="ja-JP" sz="800" dirty="0" smtClean="0">
                  <a:solidFill>
                    <a:schemeClr val="tx1"/>
                  </a:solidFill>
                  <a:latin typeface="+mn-ea"/>
                </a:endParaRPr>
              </a:p>
              <a:p>
                <a:pPr algn="ctr"/>
                <a:r>
                  <a:rPr kumimoji="1" lang="ja-JP" altLang="en-US" sz="800" dirty="0" smtClean="0">
                    <a:solidFill>
                      <a:schemeClr val="tx1"/>
                    </a:solidFill>
                    <a:latin typeface="+mn-ea"/>
                  </a:rPr>
                  <a:t>色識別</a:t>
                </a:r>
                <a:endParaRPr kumimoji="1" lang="ja-JP" altLang="en-US" sz="800" dirty="0">
                  <a:solidFill>
                    <a:schemeClr val="tx1"/>
                  </a:solidFill>
                  <a:latin typeface="+mn-ea"/>
                </a:endParaRPr>
              </a:p>
            </p:txBody>
          </p:sp>
          <p:sp>
            <p:nvSpPr>
              <p:cNvPr id="418" name="ホームベース 417"/>
              <p:cNvSpPr/>
              <p:nvPr/>
            </p:nvSpPr>
            <p:spPr>
              <a:xfrm>
                <a:off x="4641639" y="7261879"/>
                <a:ext cx="947386" cy="399046"/>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smtClean="0">
                    <a:solidFill>
                      <a:schemeClr val="tx1"/>
                    </a:solidFill>
                    <a:latin typeface="+mn-ea"/>
                  </a:rPr>
                  <a:t>p2.</a:t>
                </a:r>
                <a:r>
                  <a:rPr kumimoji="1" lang="ja-JP" altLang="en-US" sz="800" dirty="0" smtClean="0">
                    <a:solidFill>
                      <a:schemeClr val="tx1"/>
                    </a:solidFill>
                    <a:latin typeface="+mn-ea"/>
                  </a:rPr>
                  <a:t>　ブロック運搬時の終了座標決定</a:t>
                </a:r>
                <a:endParaRPr kumimoji="1" lang="ja-JP" altLang="en-US" sz="800" dirty="0">
                  <a:solidFill>
                    <a:schemeClr val="tx1"/>
                  </a:solidFill>
                  <a:latin typeface="+mn-ea"/>
                </a:endParaRPr>
              </a:p>
            </p:txBody>
          </p:sp>
          <p:sp>
            <p:nvSpPr>
              <p:cNvPr id="419" name="ホームベース 418"/>
              <p:cNvSpPr/>
              <p:nvPr/>
            </p:nvSpPr>
            <p:spPr>
              <a:xfrm>
                <a:off x="5661593" y="7292615"/>
                <a:ext cx="946147" cy="254402"/>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smtClean="0">
                    <a:solidFill>
                      <a:schemeClr val="tx1"/>
                    </a:solidFill>
                    <a:latin typeface="+mn-ea"/>
                  </a:rPr>
                  <a:t>p3.</a:t>
                </a:r>
                <a:r>
                  <a:rPr kumimoji="1" lang="ja-JP" altLang="en-US" sz="800" dirty="0" smtClean="0">
                    <a:solidFill>
                      <a:schemeClr val="tx1"/>
                    </a:solidFill>
                    <a:latin typeface="+mn-ea"/>
                  </a:rPr>
                  <a:t>ブロック所持旋回</a:t>
                </a:r>
                <a:endParaRPr kumimoji="1" lang="ja-JP" altLang="en-US" sz="800" dirty="0">
                  <a:solidFill>
                    <a:schemeClr val="tx1"/>
                  </a:solidFill>
                  <a:latin typeface="+mn-ea"/>
                </a:endParaRPr>
              </a:p>
            </p:txBody>
          </p:sp>
          <p:sp>
            <p:nvSpPr>
              <p:cNvPr id="420" name="ホームベース 419"/>
              <p:cNvSpPr/>
              <p:nvPr/>
            </p:nvSpPr>
            <p:spPr>
              <a:xfrm>
                <a:off x="6748081" y="7292615"/>
                <a:ext cx="823838" cy="370852"/>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smtClean="0">
                    <a:solidFill>
                      <a:schemeClr val="tx1"/>
                    </a:solidFill>
                    <a:latin typeface="+mn-ea"/>
                  </a:rPr>
                  <a:t>p</a:t>
                </a:r>
                <a:r>
                  <a:rPr kumimoji="1" lang="ja-JP" altLang="en-US" sz="800" dirty="0" smtClean="0">
                    <a:solidFill>
                      <a:schemeClr val="tx1"/>
                    </a:solidFill>
                    <a:latin typeface="+mn-ea"/>
                  </a:rPr>
                  <a:t>２</a:t>
                </a:r>
                <a:r>
                  <a:rPr kumimoji="1" lang="en-US" altLang="ja-JP" sz="800" dirty="0" smtClean="0">
                    <a:solidFill>
                      <a:schemeClr val="tx1"/>
                    </a:solidFill>
                    <a:latin typeface="+mn-ea"/>
                  </a:rPr>
                  <a:t>.</a:t>
                </a:r>
                <a:r>
                  <a:rPr kumimoji="1" lang="ja-JP" altLang="en-US" sz="800" dirty="0" smtClean="0">
                    <a:solidFill>
                      <a:schemeClr val="tx1"/>
                    </a:solidFill>
                    <a:latin typeface="+mn-ea"/>
                  </a:rPr>
                  <a:t>　移動ルート優先度の決定</a:t>
                </a:r>
                <a:endParaRPr kumimoji="1" lang="ja-JP" altLang="en-US" sz="800" dirty="0">
                  <a:solidFill>
                    <a:schemeClr val="tx1"/>
                  </a:solidFill>
                  <a:latin typeface="+mn-ea"/>
                </a:endParaRPr>
              </a:p>
            </p:txBody>
          </p:sp>
          <p:sp>
            <p:nvSpPr>
              <p:cNvPr id="421" name="ホームベース 420"/>
              <p:cNvSpPr/>
              <p:nvPr/>
            </p:nvSpPr>
            <p:spPr>
              <a:xfrm>
                <a:off x="2957849" y="7309608"/>
                <a:ext cx="849589" cy="218996"/>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smtClean="0">
                    <a:solidFill>
                      <a:schemeClr val="tx1"/>
                    </a:solidFill>
                    <a:latin typeface="+mn-ea"/>
                  </a:rPr>
                  <a:t>p2.</a:t>
                </a:r>
                <a:r>
                  <a:rPr kumimoji="1" lang="ja-JP" altLang="en-US" sz="800" dirty="0" smtClean="0">
                    <a:solidFill>
                      <a:schemeClr val="tx1"/>
                    </a:solidFill>
                    <a:latin typeface="+mn-ea"/>
                  </a:rPr>
                  <a:t>ルート探索</a:t>
                </a:r>
                <a:endParaRPr kumimoji="1" lang="ja-JP" altLang="en-US" sz="800" dirty="0">
                  <a:solidFill>
                    <a:schemeClr val="tx1"/>
                  </a:solidFill>
                  <a:latin typeface="+mn-ea"/>
                </a:endParaRPr>
              </a:p>
            </p:txBody>
          </p:sp>
          <p:sp>
            <p:nvSpPr>
              <p:cNvPr id="422" name="ホームベース 421"/>
              <p:cNvSpPr/>
              <p:nvPr/>
            </p:nvSpPr>
            <p:spPr>
              <a:xfrm>
                <a:off x="8615620" y="7292616"/>
                <a:ext cx="1092821" cy="254402"/>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smtClean="0">
                    <a:solidFill>
                      <a:schemeClr val="tx1"/>
                    </a:solidFill>
                    <a:latin typeface="+mn-ea"/>
                  </a:rPr>
                  <a:t>p2.</a:t>
                </a:r>
                <a:r>
                  <a:rPr kumimoji="1" lang="ja-JP" altLang="en-US" sz="800" dirty="0" smtClean="0">
                    <a:solidFill>
                      <a:schemeClr val="tx1"/>
                    </a:solidFill>
                    <a:latin typeface="+mn-ea"/>
                  </a:rPr>
                  <a:t>　最寄りブロック判定</a:t>
                </a:r>
                <a:endParaRPr kumimoji="1" lang="ja-JP" altLang="en-US" sz="800" dirty="0">
                  <a:solidFill>
                    <a:schemeClr val="tx1"/>
                  </a:solidFill>
                  <a:latin typeface="+mn-ea"/>
                </a:endParaRPr>
              </a:p>
            </p:txBody>
          </p:sp>
          <p:sp>
            <p:nvSpPr>
              <p:cNvPr id="432" name="ホームベース 431"/>
              <p:cNvSpPr/>
              <p:nvPr/>
            </p:nvSpPr>
            <p:spPr>
              <a:xfrm>
                <a:off x="7692128" y="7292615"/>
                <a:ext cx="852106" cy="250795"/>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smtClean="0">
                    <a:solidFill>
                      <a:schemeClr val="tx1"/>
                    </a:solidFill>
                    <a:latin typeface="+mn-ea"/>
                  </a:rPr>
                  <a:t>p</a:t>
                </a:r>
                <a:r>
                  <a:rPr kumimoji="1" lang="ja-JP" altLang="en-US" sz="800" dirty="0" smtClean="0">
                    <a:solidFill>
                      <a:schemeClr val="tx1"/>
                    </a:solidFill>
                    <a:latin typeface="+mn-ea"/>
                  </a:rPr>
                  <a:t>２</a:t>
                </a:r>
                <a:r>
                  <a:rPr kumimoji="1" lang="en-US" altLang="ja-JP" sz="800" dirty="0" smtClean="0">
                    <a:solidFill>
                      <a:schemeClr val="tx1"/>
                    </a:solidFill>
                    <a:latin typeface="+mn-ea"/>
                  </a:rPr>
                  <a:t>.</a:t>
                </a:r>
                <a:r>
                  <a:rPr kumimoji="1" lang="ja-JP" altLang="en-US" sz="800" dirty="0" smtClean="0">
                    <a:solidFill>
                      <a:schemeClr val="tx1"/>
                    </a:solidFill>
                    <a:latin typeface="+mn-ea"/>
                  </a:rPr>
                  <a:t>　ルートの探索</a:t>
                </a:r>
                <a:endParaRPr kumimoji="1" lang="ja-JP" altLang="en-US" sz="800" dirty="0">
                  <a:solidFill>
                    <a:schemeClr val="tx1"/>
                  </a:solidFill>
                  <a:latin typeface="+mn-ea"/>
                </a:endParaRPr>
              </a:p>
            </p:txBody>
          </p:sp>
          <p:sp>
            <p:nvSpPr>
              <p:cNvPr id="434" name="フリーフォーム 433"/>
              <p:cNvSpPr/>
              <p:nvPr/>
            </p:nvSpPr>
            <p:spPr>
              <a:xfrm rot="17158587" flipV="1">
                <a:off x="6448078" y="5966022"/>
                <a:ext cx="497015" cy="45719"/>
              </a:xfrm>
              <a:custGeom>
                <a:avLst/>
                <a:gdLst>
                  <a:gd name="connsiteX0" fmla="*/ 0 w 5086350"/>
                  <a:gd name="connsiteY0" fmla="*/ 762000 h 771525"/>
                  <a:gd name="connsiteX1" fmla="*/ 676275 w 5086350"/>
                  <a:gd name="connsiteY1" fmla="*/ 19050 h 771525"/>
                  <a:gd name="connsiteX2" fmla="*/ 1438275 w 5086350"/>
                  <a:gd name="connsiteY2" fmla="*/ 771525 h 771525"/>
                  <a:gd name="connsiteX3" fmla="*/ 2162175 w 5086350"/>
                  <a:gd name="connsiteY3" fmla="*/ 47625 h 771525"/>
                  <a:gd name="connsiteX4" fmla="*/ 2838450 w 5086350"/>
                  <a:gd name="connsiteY4" fmla="*/ 771525 h 771525"/>
                  <a:gd name="connsiteX5" fmla="*/ 3638550 w 5086350"/>
                  <a:gd name="connsiteY5" fmla="*/ 9525 h 771525"/>
                  <a:gd name="connsiteX6" fmla="*/ 4333875 w 5086350"/>
                  <a:gd name="connsiteY6" fmla="*/ 723900 h 771525"/>
                  <a:gd name="connsiteX7" fmla="*/ 5086350 w 5086350"/>
                  <a:gd name="connsiteY7" fmla="*/ 0 h 771525"/>
                  <a:gd name="connsiteX8" fmla="*/ 5038725 w 5086350"/>
                  <a:gd name="connsiteY8" fmla="*/ 47625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6350" h="771525">
                    <a:moveTo>
                      <a:pt x="0" y="762000"/>
                    </a:moveTo>
                    <a:lnTo>
                      <a:pt x="676275" y="19050"/>
                    </a:lnTo>
                    <a:lnTo>
                      <a:pt x="1438275" y="771525"/>
                    </a:lnTo>
                    <a:lnTo>
                      <a:pt x="2162175" y="47625"/>
                    </a:lnTo>
                    <a:lnTo>
                      <a:pt x="2838450" y="771525"/>
                    </a:lnTo>
                    <a:lnTo>
                      <a:pt x="3638550" y="9525"/>
                    </a:lnTo>
                    <a:lnTo>
                      <a:pt x="4333875" y="723900"/>
                    </a:lnTo>
                    <a:lnTo>
                      <a:pt x="5086350" y="0"/>
                    </a:lnTo>
                    <a:lnTo>
                      <a:pt x="5038725" y="47625"/>
                    </a:ln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4" name="フリーフォーム 443"/>
              <p:cNvSpPr/>
              <p:nvPr/>
            </p:nvSpPr>
            <p:spPr>
              <a:xfrm rot="13419244" flipV="1">
                <a:off x="5211124" y="6458800"/>
                <a:ext cx="946725" cy="45719"/>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2" name="円/楕円 471"/>
              <p:cNvSpPr/>
              <p:nvPr/>
            </p:nvSpPr>
            <p:spPr>
              <a:xfrm>
                <a:off x="6369568" y="5484836"/>
                <a:ext cx="1318618" cy="288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素早く</a:t>
                </a:r>
                <a:endParaRPr lang="en-US" altLang="ja-JP" sz="900" dirty="0">
                  <a:solidFill>
                    <a:schemeClr val="tx1"/>
                  </a:solidFill>
                </a:endParaRPr>
              </a:p>
              <a:p>
                <a:pPr algn="ctr"/>
                <a:r>
                  <a:rPr lang="ja-JP" altLang="en-US" sz="900" dirty="0">
                    <a:solidFill>
                      <a:schemeClr val="tx1"/>
                    </a:solidFill>
                  </a:rPr>
                  <a:t>ブロックを並べる</a:t>
                </a:r>
                <a:endParaRPr lang="en-US" altLang="ja-JP" sz="900" dirty="0">
                  <a:solidFill>
                    <a:schemeClr val="tx1"/>
                  </a:solidFill>
                </a:endParaRPr>
              </a:p>
            </p:txBody>
          </p:sp>
          <p:sp>
            <p:nvSpPr>
              <p:cNvPr id="473" name="円/楕円 472"/>
              <p:cNvSpPr/>
              <p:nvPr/>
            </p:nvSpPr>
            <p:spPr>
              <a:xfrm>
                <a:off x="3603785" y="5258211"/>
                <a:ext cx="2090384" cy="32596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smtClean="0">
                    <a:solidFill>
                      <a:schemeClr val="tx1"/>
                    </a:solidFill>
                  </a:rPr>
                  <a:t>素早く</a:t>
                </a:r>
                <a:r>
                  <a:rPr lang="ja-JP" altLang="en-US" sz="900" dirty="0">
                    <a:solidFill>
                      <a:schemeClr val="tx1"/>
                    </a:solidFill>
                  </a:rPr>
                  <a:t>正確</a:t>
                </a:r>
                <a:r>
                  <a:rPr lang="ja-JP" altLang="en-US" sz="900" dirty="0" smtClean="0">
                    <a:solidFill>
                      <a:schemeClr val="tx1"/>
                    </a:solidFill>
                  </a:rPr>
                  <a:t>に</a:t>
                </a:r>
                <a:endParaRPr lang="en-US" altLang="ja-JP" sz="900" dirty="0" smtClean="0">
                  <a:solidFill>
                    <a:schemeClr val="tx1"/>
                  </a:solidFill>
                </a:endParaRPr>
              </a:p>
              <a:p>
                <a:pPr algn="ctr"/>
                <a:r>
                  <a:rPr lang="ja-JP" altLang="en-US" sz="900" dirty="0">
                    <a:solidFill>
                      <a:schemeClr val="tx1"/>
                    </a:solidFill>
                  </a:rPr>
                  <a:t>ブロック</a:t>
                </a:r>
                <a:r>
                  <a:rPr lang="ja-JP" altLang="en-US" sz="900" dirty="0" smtClean="0">
                    <a:solidFill>
                      <a:schemeClr val="tx1"/>
                    </a:solidFill>
                  </a:rPr>
                  <a:t>を</a:t>
                </a:r>
                <a:r>
                  <a:rPr lang="ja-JP" altLang="en-US" sz="900" dirty="0">
                    <a:solidFill>
                      <a:schemeClr val="tx1"/>
                    </a:solidFill>
                  </a:rPr>
                  <a:t>並</a:t>
                </a:r>
                <a:r>
                  <a:rPr lang="ja-JP" altLang="en-US" sz="900" dirty="0" smtClean="0">
                    <a:solidFill>
                      <a:schemeClr val="tx1"/>
                    </a:solidFill>
                  </a:rPr>
                  <a:t>べる</a:t>
                </a:r>
                <a:endParaRPr lang="en-US" altLang="ja-JP" sz="900" dirty="0" smtClean="0">
                  <a:solidFill>
                    <a:schemeClr val="tx1"/>
                  </a:solidFill>
                </a:endParaRPr>
              </a:p>
            </p:txBody>
          </p:sp>
          <p:sp>
            <p:nvSpPr>
              <p:cNvPr id="474" name="円/楕円 473"/>
              <p:cNvSpPr/>
              <p:nvPr/>
            </p:nvSpPr>
            <p:spPr>
              <a:xfrm>
                <a:off x="1727510" y="5522301"/>
                <a:ext cx="1400848" cy="288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正確</a:t>
                </a:r>
                <a:r>
                  <a:rPr lang="ja-JP" altLang="en-US" sz="900" dirty="0" smtClean="0">
                    <a:solidFill>
                      <a:schemeClr val="tx1"/>
                    </a:solidFill>
                  </a:rPr>
                  <a:t>に</a:t>
                </a:r>
                <a:endParaRPr lang="en-US" altLang="ja-JP" sz="900" dirty="0" smtClean="0">
                  <a:solidFill>
                    <a:schemeClr val="tx1"/>
                  </a:solidFill>
                </a:endParaRPr>
              </a:p>
              <a:p>
                <a:pPr algn="ctr"/>
                <a:r>
                  <a:rPr lang="ja-JP" altLang="en-US" sz="900" dirty="0" smtClean="0">
                    <a:solidFill>
                      <a:schemeClr val="tx1"/>
                    </a:solidFill>
                  </a:rPr>
                  <a:t>ブロック</a:t>
                </a:r>
                <a:r>
                  <a:rPr lang="ja-JP" altLang="en-US" sz="900" dirty="0">
                    <a:solidFill>
                      <a:schemeClr val="tx1"/>
                    </a:solidFill>
                  </a:rPr>
                  <a:t>を並べる</a:t>
                </a:r>
                <a:endParaRPr lang="en-US" altLang="ja-JP" sz="900" dirty="0">
                  <a:solidFill>
                    <a:schemeClr val="tx1"/>
                  </a:solidFill>
                </a:endParaRPr>
              </a:p>
            </p:txBody>
          </p:sp>
          <p:sp>
            <p:nvSpPr>
              <p:cNvPr id="475" name="ブローチ 474"/>
              <p:cNvSpPr/>
              <p:nvPr/>
            </p:nvSpPr>
            <p:spPr>
              <a:xfrm>
                <a:off x="3590056" y="6209637"/>
                <a:ext cx="1392183" cy="327600"/>
              </a:xfrm>
              <a:prstGeom prst="plaqu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ブロック配置場所</a:t>
                </a:r>
                <a:r>
                  <a:rPr lang="ja-JP" altLang="en-US" sz="900" dirty="0" smtClean="0">
                    <a:solidFill>
                      <a:schemeClr val="tx1"/>
                    </a:solidFill>
                  </a:rPr>
                  <a:t>まで</a:t>
                </a:r>
                <a:endParaRPr lang="en-US" altLang="ja-JP" sz="900" dirty="0" smtClean="0">
                  <a:solidFill>
                    <a:schemeClr val="tx1"/>
                  </a:solidFill>
                </a:endParaRPr>
              </a:p>
              <a:p>
                <a:pPr algn="ctr"/>
                <a:r>
                  <a:rPr lang="ja-JP" altLang="en-US" sz="900" dirty="0" smtClean="0">
                    <a:solidFill>
                      <a:schemeClr val="tx1"/>
                    </a:solidFill>
                  </a:rPr>
                  <a:t>運搬</a:t>
                </a:r>
                <a:r>
                  <a:rPr lang="ja-JP" altLang="en-US" sz="900" dirty="0">
                    <a:solidFill>
                      <a:schemeClr val="tx1"/>
                    </a:solidFill>
                  </a:rPr>
                  <a:t>する</a:t>
                </a:r>
              </a:p>
            </p:txBody>
          </p:sp>
          <p:sp>
            <p:nvSpPr>
              <p:cNvPr id="476" name="ブローチ 475"/>
              <p:cNvSpPr/>
              <p:nvPr/>
            </p:nvSpPr>
            <p:spPr>
              <a:xfrm>
                <a:off x="2073308" y="6218989"/>
                <a:ext cx="1099566" cy="327600"/>
              </a:xfrm>
              <a:prstGeom prst="plaqu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ブロックまで移動する</a:t>
                </a:r>
              </a:p>
            </p:txBody>
          </p:sp>
          <p:sp>
            <p:nvSpPr>
              <p:cNvPr id="478" name="ブローチ 477"/>
              <p:cNvSpPr/>
              <p:nvPr/>
            </p:nvSpPr>
            <p:spPr>
              <a:xfrm>
                <a:off x="443307" y="6206526"/>
                <a:ext cx="1017165" cy="327600"/>
              </a:xfrm>
              <a:prstGeom prst="plaqu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確実にブロック</a:t>
                </a:r>
                <a:r>
                  <a:rPr lang="ja-JP" altLang="en-US" sz="900" dirty="0" smtClean="0">
                    <a:solidFill>
                      <a:schemeClr val="tx1"/>
                    </a:solidFill>
                  </a:rPr>
                  <a:t>の</a:t>
                </a:r>
                <a:endParaRPr lang="en-US" altLang="ja-JP" sz="900" dirty="0" smtClean="0">
                  <a:solidFill>
                    <a:schemeClr val="tx1"/>
                  </a:solidFill>
                </a:endParaRPr>
              </a:p>
              <a:p>
                <a:pPr algn="ctr"/>
                <a:r>
                  <a:rPr lang="ja-JP" altLang="en-US" sz="900" dirty="0" smtClean="0">
                    <a:solidFill>
                      <a:schemeClr val="tx1"/>
                    </a:solidFill>
                  </a:rPr>
                  <a:t>色</a:t>
                </a:r>
                <a:r>
                  <a:rPr lang="ja-JP" altLang="en-US" sz="900" dirty="0">
                    <a:solidFill>
                      <a:schemeClr val="tx1"/>
                    </a:solidFill>
                  </a:rPr>
                  <a:t>を認識する</a:t>
                </a:r>
              </a:p>
            </p:txBody>
          </p:sp>
          <p:sp>
            <p:nvSpPr>
              <p:cNvPr id="482" name="ブローチ 481"/>
              <p:cNvSpPr/>
              <p:nvPr/>
            </p:nvSpPr>
            <p:spPr>
              <a:xfrm>
                <a:off x="8471589" y="6215377"/>
                <a:ext cx="967793" cy="327600"/>
              </a:xfrm>
              <a:prstGeom prst="plaqu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最寄り</a:t>
                </a:r>
                <a:r>
                  <a:rPr lang="ja-JP" altLang="en-US" sz="900" dirty="0" smtClean="0">
                    <a:solidFill>
                      <a:schemeClr val="tx1"/>
                    </a:solidFill>
                  </a:rPr>
                  <a:t>ブロック</a:t>
                </a:r>
                <a:endParaRPr lang="en-US" altLang="ja-JP" sz="900" dirty="0" smtClean="0">
                  <a:solidFill>
                    <a:schemeClr val="tx1"/>
                  </a:solidFill>
                </a:endParaRPr>
              </a:p>
              <a:p>
                <a:pPr algn="ctr"/>
                <a:r>
                  <a:rPr lang="ja-JP" altLang="en-US" sz="900" dirty="0" smtClean="0">
                    <a:solidFill>
                      <a:schemeClr val="tx1"/>
                    </a:solidFill>
                  </a:rPr>
                  <a:t>から</a:t>
                </a:r>
                <a:r>
                  <a:rPr lang="ja-JP" altLang="en-US" sz="900" dirty="0">
                    <a:solidFill>
                      <a:schemeClr val="tx1"/>
                    </a:solidFill>
                  </a:rPr>
                  <a:t>並べる</a:t>
                </a:r>
              </a:p>
            </p:txBody>
          </p:sp>
          <p:sp>
            <p:nvSpPr>
              <p:cNvPr id="483" name="ブローチ 482"/>
              <p:cNvSpPr/>
              <p:nvPr/>
            </p:nvSpPr>
            <p:spPr>
              <a:xfrm>
                <a:off x="7402208" y="6225476"/>
                <a:ext cx="934467" cy="327600"/>
              </a:xfrm>
              <a:prstGeom prst="plaqu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走行距離</a:t>
                </a:r>
                <a:r>
                  <a:rPr lang="ja-JP" altLang="en-US" sz="900" dirty="0" smtClean="0">
                    <a:solidFill>
                      <a:schemeClr val="tx1"/>
                    </a:solidFill>
                  </a:rPr>
                  <a:t>を</a:t>
                </a:r>
                <a:endParaRPr lang="en-US" altLang="ja-JP" sz="900" dirty="0" smtClean="0">
                  <a:solidFill>
                    <a:schemeClr val="tx1"/>
                  </a:solidFill>
                </a:endParaRPr>
              </a:p>
              <a:p>
                <a:pPr algn="ctr"/>
                <a:r>
                  <a:rPr lang="ja-JP" altLang="en-US" sz="900" dirty="0" smtClean="0">
                    <a:solidFill>
                      <a:schemeClr val="tx1"/>
                    </a:solidFill>
                  </a:rPr>
                  <a:t>短くす</a:t>
                </a:r>
                <a:r>
                  <a:rPr lang="ja-JP" altLang="en-US" sz="900" dirty="0">
                    <a:solidFill>
                      <a:schemeClr val="tx1"/>
                    </a:solidFill>
                  </a:rPr>
                  <a:t>る</a:t>
                </a:r>
              </a:p>
            </p:txBody>
          </p:sp>
          <p:sp>
            <p:nvSpPr>
              <p:cNvPr id="484" name="星 10 483"/>
              <p:cNvSpPr/>
              <p:nvPr/>
            </p:nvSpPr>
            <p:spPr>
              <a:xfrm>
                <a:off x="5847503" y="6072225"/>
                <a:ext cx="1253019" cy="452486"/>
              </a:xfrm>
              <a:prstGeom prst="star1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曲がるときに時間がかかる</a:t>
                </a:r>
                <a:endParaRPr lang="en-US" altLang="ja-JP" sz="900" dirty="0">
                  <a:solidFill>
                    <a:schemeClr val="tx1"/>
                  </a:solidFill>
                </a:endParaRPr>
              </a:p>
            </p:txBody>
          </p:sp>
          <p:sp>
            <p:nvSpPr>
              <p:cNvPr id="485" name="星 10 484"/>
              <p:cNvSpPr/>
              <p:nvPr/>
            </p:nvSpPr>
            <p:spPr>
              <a:xfrm>
                <a:off x="4576305" y="5718749"/>
                <a:ext cx="1343252" cy="439631"/>
              </a:xfrm>
              <a:prstGeom prst="star1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運搬中にブロックが</a:t>
                </a:r>
                <a:endParaRPr lang="en-US" altLang="ja-JP" sz="900" dirty="0">
                  <a:solidFill>
                    <a:schemeClr val="tx1"/>
                  </a:solidFill>
                </a:endParaRPr>
              </a:p>
              <a:p>
                <a:pPr algn="ctr"/>
                <a:r>
                  <a:rPr lang="ja-JP" altLang="en-US" sz="900" dirty="0">
                    <a:solidFill>
                      <a:schemeClr val="tx1"/>
                    </a:solidFill>
                  </a:rPr>
                  <a:t>アーム</a:t>
                </a:r>
                <a:r>
                  <a:rPr lang="ja-JP" altLang="en-US" sz="900" dirty="0" smtClean="0">
                    <a:solidFill>
                      <a:schemeClr val="tx1"/>
                    </a:solidFill>
                  </a:rPr>
                  <a:t>から</a:t>
                </a:r>
                <a:r>
                  <a:rPr lang="ja-JP" altLang="en-US" sz="900" dirty="0">
                    <a:solidFill>
                      <a:schemeClr val="tx1"/>
                    </a:solidFill>
                  </a:rPr>
                  <a:t>外</a:t>
                </a:r>
                <a:r>
                  <a:rPr lang="ja-JP" altLang="en-US" sz="900" dirty="0" smtClean="0">
                    <a:solidFill>
                      <a:schemeClr val="tx1"/>
                    </a:solidFill>
                  </a:rPr>
                  <a:t>れる</a:t>
                </a:r>
                <a:endParaRPr lang="en-US" altLang="ja-JP" sz="900" dirty="0">
                  <a:solidFill>
                    <a:schemeClr val="tx1"/>
                  </a:solidFill>
                </a:endParaRPr>
              </a:p>
            </p:txBody>
          </p:sp>
          <p:sp>
            <p:nvSpPr>
              <p:cNvPr id="486" name="フローチャート: データ 485"/>
              <p:cNvSpPr/>
              <p:nvPr/>
            </p:nvSpPr>
            <p:spPr>
              <a:xfrm>
                <a:off x="6583716" y="6812763"/>
                <a:ext cx="1130572" cy="439299"/>
              </a:xfrm>
              <a:prstGeom prst="flowChartInputOutput">
                <a:avLst/>
              </a:prstGeom>
              <a:no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smtClean="0"/>
                  <a:t>曲がる回数を</a:t>
                </a:r>
                <a:r>
                  <a:rPr lang="ja-JP" altLang="en-US" sz="800" dirty="0"/>
                  <a:t>減</a:t>
                </a:r>
                <a:r>
                  <a:rPr lang="ja-JP" altLang="en-US" sz="800" dirty="0" smtClean="0"/>
                  <a:t>らす</a:t>
                </a:r>
                <a:endParaRPr lang="en-US" altLang="ja-JP" sz="800" dirty="0"/>
              </a:p>
            </p:txBody>
          </p:sp>
          <p:sp>
            <p:nvSpPr>
              <p:cNvPr id="487" name="フローチャート: データ 486"/>
              <p:cNvSpPr/>
              <p:nvPr/>
            </p:nvSpPr>
            <p:spPr>
              <a:xfrm>
                <a:off x="5710729" y="6812763"/>
                <a:ext cx="1058589" cy="441625"/>
              </a:xfrm>
              <a:prstGeom prst="flowChartInputOutput">
                <a:avLst/>
              </a:prstGeom>
              <a:no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smtClean="0"/>
                  <a:t>アームからブロックが外れないようにする</a:t>
                </a:r>
                <a:endParaRPr lang="en-US" altLang="ja-JP" sz="800" dirty="0"/>
              </a:p>
            </p:txBody>
          </p:sp>
          <p:cxnSp>
            <p:nvCxnSpPr>
              <p:cNvPr id="488" name="直線矢印コネクタ 487"/>
              <p:cNvCxnSpPr/>
              <p:nvPr/>
            </p:nvCxnSpPr>
            <p:spPr>
              <a:xfrm flipH="1" flipV="1">
                <a:off x="2504633" y="5783142"/>
                <a:ext cx="3881" cy="43584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89" name="フリーフォーム 488"/>
              <p:cNvSpPr/>
              <p:nvPr/>
            </p:nvSpPr>
            <p:spPr>
              <a:xfrm rot="11460500">
                <a:off x="3096512" y="5813510"/>
                <a:ext cx="1511637" cy="45719"/>
              </a:xfrm>
              <a:custGeom>
                <a:avLst/>
                <a:gdLst>
                  <a:gd name="connsiteX0" fmla="*/ 0 w 7916449"/>
                  <a:gd name="connsiteY0" fmla="*/ 739035 h 814192"/>
                  <a:gd name="connsiteX1" fmla="*/ 626301 w 7916449"/>
                  <a:gd name="connsiteY1" fmla="*/ 75156 h 814192"/>
                  <a:gd name="connsiteX2" fmla="*/ 1377863 w 7916449"/>
                  <a:gd name="connsiteY2" fmla="*/ 801666 h 814192"/>
                  <a:gd name="connsiteX3" fmla="*/ 2167003 w 7916449"/>
                  <a:gd name="connsiteY3" fmla="*/ 0 h 814192"/>
                  <a:gd name="connsiteX4" fmla="*/ 2868460 w 7916449"/>
                  <a:gd name="connsiteY4" fmla="*/ 814192 h 814192"/>
                  <a:gd name="connsiteX5" fmla="*/ 3607496 w 7916449"/>
                  <a:gd name="connsiteY5" fmla="*/ 50104 h 814192"/>
                  <a:gd name="connsiteX6" fmla="*/ 4308953 w 7916449"/>
                  <a:gd name="connsiteY6" fmla="*/ 789140 h 814192"/>
                  <a:gd name="connsiteX7" fmla="*/ 5035463 w 7916449"/>
                  <a:gd name="connsiteY7" fmla="*/ 25052 h 814192"/>
                  <a:gd name="connsiteX8" fmla="*/ 5686816 w 7916449"/>
                  <a:gd name="connsiteY8" fmla="*/ 764088 h 814192"/>
                  <a:gd name="connsiteX9" fmla="*/ 6475956 w 7916449"/>
                  <a:gd name="connsiteY9" fmla="*/ 137786 h 814192"/>
                  <a:gd name="connsiteX10" fmla="*/ 7214992 w 7916449"/>
                  <a:gd name="connsiteY10" fmla="*/ 814192 h 814192"/>
                  <a:gd name="connsiteX11" fmla="*/ 7916449 w 7916449"/>
                  <a:gd name="connsiteY11" fmla="*/ 789140 h 8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6449" h="814192">
                    <a:moveTo>
                      <a:pt x="0" y="739035"/>
                    </a:moveTo>
                    <a:lnTo>
                      <a:pt x="626301" y="75156"/>
                    </a:lnTo>
                    <a:lnTo>
                      <a:pt x="1377863" y="801666"/>
                    </a:lnTo>
                    <a:lnTo>
                      <a:pt x="2167003" y="0"/>
                    </a:lnTo>
                    <a:lnTo>
                      <a:pt x="2868460" y="814192"/>
                    </a:lnTo>
                    <a:lnTo>
                      <a:pt x="3607496" y="50104"/>
                    </a:lnTo>
                    <a:lnTo>
                      <a:pt x="4308953" y="789140"/>
                    </a:lnTo>
                    <a:lnTo>
                      <a:pt x="5035463" y="25052"/>
                    </a:lnTo>
                    <a:lnTo>
                      <a:pt x="5686816" y="764088"/>
                    </a:lnTo>
                    <a:lnTo>
                      <a:pt x="6475956" y="137786"/>
                    </a:lnTo>
                    <a:lnTo>
                      <a:pt x="7214992" y="814192"/>
                    </a:lnTo>
                    <a:lnTo>
                      <a:pt x="7916449" y="789140"/>
                    </a:ln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0" name="正方形/長方形 489"/>
              <p:cNvSpPr/>
              <p:nvPr/>
            </p:nvSpPr>
            <p:spPr>
              <a:xfrm>
                <a:off x="1957808" y="6812764"/>
                <a:ext cx="876775" cy="432000"/>
              </a:xfrm>
              <a:prstGeom prst="rect">
                <a:avLst/>
              </a:prstGeom>
              <a:solidFill>
                <a:schemeClr val="bg1"/>
              </a:solidFill>
              <a:ln w="9525">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smtClean="0"/>
                  <a:t>並び</a:t>
                </a:r>
                <a:r>
                  <a:rPr lang="ja-JP" altLang="en-US" sz="800" dirty="0"/>
                  <a:t>終</a:t>
                </a:r>
                <a:r>
                  <a:rPr lang="ja-JP" altLang="en-US" sz="800" dirty="0" smtClean="0"/>
                  <a:t>えていない</a:t>
                </a:r>
                <a:endParaRPr lang="en-US" altLang="ja-JP" sz="800" dirty="0" smtClean="0"/>
              </a:p>
              <a:p>
                <a:pPr algn="ctr"/>
                <a:r>
                  <a:rPr lang="ja-JP" altLang="en-US" sz="800" dirty="0">
                    <a:solidFill>
                      <a:schemeClr val="dk1"/>
                    </a:solidFill>
                  </a:rPr>
                  <a:t>ブロック</a:t>
                </a:r>
                <a:r>
                  <a:rPr lang="ja-JP" altLang="en-US" sz="800" dirty="0" smtClean="0">
                    <a:solidFill>
                      <a:schemeClr val="dk1"/>
                    </a:solidFill>
                  </a:rPr>
                  <a:t>を選択</a:t>
                </a:r>
                <a:r>
                  <a:rPr lang="ja-JP" altLang="en-US" sz="800" dirty="0" smtClean="0"/>
                  <a:t>す</a:t>
                </a:r>
                <a:r>
                  <a:rPr lang="ja-JP" altLang="en-US" sz="800" dirty="0"/>
                  <a:t>る</a:t>
                </a:r>
                <a:endParaRPr lang="en-US" altLang="ja-JP" sz="800" dirty="0" smtClean="0">
                  <a:solidFill>
                    <a:schemeClr val="dk1"/>
                  </a:solidFill>
                </a:endParaRPr>
              </a:p>
            </p:txBody>
          </p:sp>
          <p:sp>
            <p:nvSpPr>
              <p:cNvPr id="491" name="ホームベース 490"/>
              <p:cNvSpPr/>
              <p:nvPr/>
            </p:nvSpPr>
            <p:spPr>
              <a:xfrm>
                <a:off x="1948489" y="7292615"/>
                <a:ext cx="962332" cy="283596"/>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lang="en-US" altLang="ja-JP" sz="800" dirty="0" smtClean="0">
                    <a:solidFill>
                      <a:schemeClr val="tx1"/>
                    </a:solidFill>
                    <a:latin typeface="+mn-ea"/>
                  </a:rPr>
                  <a:t>p2</a:t>
                </a:r>
                <a:r>
                  <a:rPr kumimoji="1" lang="en-US" altLang="ja-JP" sz="800" dirty="0" smtClean="0">
                    <a:solidFill>
                      <a:schemeClr val="tx1"/>
                    </a:solidFill>
                    <a:latin typeface="+mn-ea"/>
                  </a:rPr>
                  <a:t>.</a:t>
                </a:r>
                <a:r>
                  <a:rPr kumimoji="1" lang="ja-JP" altLang="en-US" sz="800" dirty="0" smtClean="0">
                    <a:solidFill>
                      <a:schemeClr val="tx1"/>
                    </a:solidFill>
                    <a:latin typeface="+mn-ea"/>
                  </a:rPr>
                  <a:t>　</a:t>
                </a:r>
                <a:r>
                  <a:rPr lang="ja-JP" altLang="en-US" sz="800" dirty="0">
                    <a:solidFill>
                      <a:schemeClr val="tx1"/>
                    </a:solidFill>
                    <a:latin typeface="+mn-ea"/>
                  </a:rPr>
                  <a:t>最寄り</a:t>
                </a:r>
                <a:r>
                  <a:rPr lang="ja-JP" altLang="en-US" sz="800" dirty="0" smtClean="0">
                    <a:solidFill>
                      <a:schemeClr val="tx1"/>
                    </a:solidFill>
                    <a:latin typeface="+mn-ea"/>
                  </a:rPr>
                  <a:t>ブロック判定</a:t>
                </a:r>
                <a:endParaRPr kumimoji="1" lang="ja-JP" altLang="en-US" sz="800" dirty="0">
                  <a:solidFill>
                    <a:schemeClr val="tx1"/>
                  </a:solidFill>
                  <a:latin typeface="+mn-ea"/>
                </a:endParaRPr>
              </a:p>
            </p:txBody>
          </p:sp>
          <p:sp>
            <p:nvSpPr>
              <p:cNvPr id="492" name="フリーフォーム 491"/>
              <p:cNvSpPr/>
              <p:nvPr/>
            </p:nvSpPr>
            <p:spPr>
              <a:xfrm rot="16200000">
                <a:off x="6711572" y="6608290"/>
                <a:ext cx="331613" cy="45719"/>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3" name="直線矢印コネクタ 492"/>
              <p:cNvCxnSpPr/>
              <p:nvPr/>
            </p:nvCxnSpPr>
            <p:spPr>
              <a:xfrm flipH="1">
                <a:off x="652306" y="6538557"/>
                <a:ext cx="4007" cy="286409"/>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cxnSp>
            <p:nvCxnSpPr>
              <p:cNvPr id="494" name="直線矢印コネクタ 493"/>
              <p:cNvCxnSpPr/>
              <p:nvPr/>
            </p:nvCxnSpPr>
            <p:spPr>
              <a:xfrm flipH="1">
                <a:off x="1255302" y="6548687"/>
                <a:ext cx="9894" cy="264076"/>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cxnSp>
            <p:nvCxnSpPr>
              <p:cNvPr id="495" name="直線矢印コネクタ 494"/>
              <p:cNvCxnSpPr/>
              <p:nvPr/>
            </p:nvCxnSpPr>
            <p:spPr>
              <a:xfrm flipH="1">
                <a:off x="2345089" y="6553076"/>
                <a:ext cx="13646" cy="272708"/>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cxnSp>
            <p:nvCxnSpPr>
              <p:cNvPr id="496" name="直線矢印コネクタ 495"/>
              <p:cNvCxnSpPr/>
              <p:nvPr/>
            </p:nvCxnSpPr>
            <p:spPr>
              <a:xfrm flipH="1">
                <a:off x="3048277" y="6566011"/>
                <a:ext cx="8667" cy="252985"/>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cxnSp>
            <p:nvCxnSpPr>
              <p:cNvPr id="497" name="直線矢印コネクタ 496"/>
              <p:cNvCxnSpPr/>
              <p:nvPr/>
            </p:nvCxnSpPr>
            <p:spPr>
              <a:xfrm flipH="1">
                <a:off x="4355342" y="6534126"/>
                <a:ext cx="6922" cy="301073"/>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cxnSp>
            <p:nvCxnSpPr>
              <p:cNvPr id="498" name="直線矢印コネクタ 497"/>
              <p:cNvCxnSpPr>
                <a:stCxn id="476" idx="3"/>
              </p:cNvCxnSpPr>
              <p:nvPr/>
            </p:nvCxnSpPr>
            <p:spPr>
              <a:xfrm>
                <a:off x="3172874" y="6382789"/>
                <a:ext cx="970026" cy="420623"/>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cxnSp>
            <p:nvCxnSpPr>
              <p:cNvPr id="499" name="直線矢印コネクタ 498"/>
              <p:cNvCxnSpPr/>
              <p:nvPr/>
            </p:nvCxnSpPr>
            <p:spPr>
              <a:xfrm flipH="1">
                <a:off x="4843748" y="6537025"/>
                <a:ext cx="8888" cy="286425"/>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cxnSp>
            <p:nvCxnSpPr>
              <p:cNvPr id="500" name="直線矢印コネクタ 499"/>
              <p:cNvCxnSpPr/>
              <p:nvPr/>
            </p:nvCxnSpPr>
            <p:spPr>
              <a:xfrm flipH="1">
                <a:off x="8076865" y="6553291"/>
                <a:ext cx="6922" cy="301073"/>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cxnSp>
            <p:nvCxnSpPr>
              <p:cNvPr id="501" name="直線矢印コネクタ 500"/>
              <p:cNvCxnSpPr/>
              <p:nvPr/>
            </p:nvCxnSpPr>
            <p:spPr>
              <a:xfrm flipH="1">
                <a:off x="9048412" y="6531224"/>
                <a:ext cx="6922" cy="301073"/>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cxnSp>
            <p:nvCxnSpPr>
              <p:cNvPr id="502" name="直線矢印コネクタ 501"/>
              <p:cNvCxnSpPr/>
              <p:nvPr/>
            </p:nvCxnSpPr>
            <p:spPr>
              <a:xfrm flipH="1">
                <a:off x="3458494" y="6546022"/>
                <a:ext cx="307957" cy="278944"/>
              </a:xfrm>
              <a:prstGeom prst="straightConnector1">
                <a:avLst/>
              </a:prstGeom>
              <a:ln>
                <a:solidFill>
                  <a:srgbClr val="00CCFF"/>
                </a:solidFill>
                <a:prstDash val="sysDot"/>
                <a:tailEnd type="triangle"/>
              </a:ln>
            </p:spPr>
            <p:style>
              <a:lnRef idx="3">
                <a:schemeClr val="accent6"/>
              </a:lnRef>
              <a:fillRef idx="0">
                <a:schemeClr val="accent6"/>
              </a:fillRef>
              <a:effectRef idx="2">
                <a:schemeClr val="accent6"/>
              </a:effectRef>
              <a:fontRef idx="minor">
                <a:schemeClr val="tx1"/>
              </a:fontRef>
            </p:style>
          </p:cxnSp>
        </p:grpSp>
        <p:sp>
          <p:nvSpPr>
            <p:cNvPr id="18" name="正方形/長方形 17"/>
            <p:cNvSpPr/>
            <p:nvPr/>
          </p:nvSpPr>
          <p:spPr>
            <a:xfrm>
              <a:off x="160794" y="3007608"/>
              <a:ext cx="9702941" cy="2511695"/>
            </a:xfrm>
            <a:prstGeom prst="rect">
              <a:avLst/>
            </a:prstGeom>
            <a:no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正方形/長方形 40"/>
          <p:cNvSpPr/>
          <p:nvPr/>
        </p:nvSpPr>
        <p:spPr>
          <a:xfrm>
            <a:off x="12048031" y="1036840"/>
            <a:ext cx="1454438" cy="2086092"/>
          </a:xfrm>
          <a:prstGeom prst="rect">
            <a:avLst/>
          </a:prstGeom>
          <a:no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6176501" y="1036839"/>
            <a:ext cx="5793074" cy="1855900"/>
          </a:xfrm>
          <a:prstGeom prst="rect">
            <a:avLst/>
          </a:prstGeom>
          <a:no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p:nvGrpSpPr>
        <p:grpSpPr>
          <a:xfrm>
            <a:off x="86037" y="7629539"/>
            <a:ext cx="6143649" cy="1914510"/>
            <a:chOff x="86037" y="7687595"/>
            <a:chExt cx="6143649" cy="1914510"/>
          </a:xfrm>
        </p:grpSpPr>
        <p:grpSp>
          <p:nvGrpSpPr>
            <p:cNvPr id="598" name="グループ化 597"/>
            <p:cNvGrpSpPr/>
            <p:nvPr/>
          </p:nvGrpSpPr>
          <p:grpSpPr>
            <a:xfrm>
              <a:off x="100132" y="7687595"/>
              <a:ext cx="5643155" cy="1848114"/>
              <a:chOff x="5962679" y="1075868"/>
              <a:chExt cx="5643155" cy="1848114"/>
            </a:xfrm>
          </p:grpSpPr>
          <p:sp>
            <p:nvSpPr>
              <p:cNvPr id="599" name="テキスト ボックス 598"/>
              <p:cNvSpPr txBox="1"/>
              <p:nvPr/>
            </p:nvSpPr>
            <p:spPr>
              <a:xfrm>
                <a:off x="5962679" y="1075868"/>
                <a:ext cx="1418978" cy="307777"/>
              </a:xfrm>
              <a:prstGeom prst="rect">
                <a:avLst/>
              </a:prstGeom>
              <a:noFill/>
            </p:spPr>
            <p:txBody>
              <a:bodyPr wrap="none" rtlCol="0">
                <a:spAutoFit/>
              </a:bodyPr>
              <a:lstStyle/>
              <a:p>
                <a:r>
                  <a:rPr lang="ja-JP" altLang="en-US" sz="1400" b="1" dirty="0" smtClean="0"/>
                  <a:t>「リタイアしない」</a:t>
                </a:r>
                <a:endParaRPr lang="en-US" altLang="ja-JP" sz="1400" b="1" dirty="0"/>
              </a:p>
            </p:txBody>
          </p:sp>
          <p:sp>
            <p:nvSpPr>
              <p:cNvPr id="600" name="円/楕円 599"/>
              <p:cNvSpPr/>
              <p:nvPr/>
            </p:nvSpPr>
            <p:spPr>
              <a:xfrm>
                <a:off x="9578632" y="1299608"/>
                <a:ext cx="1697751" cy="32596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smtClean="0">
                    <a:solidFill>
                      <a:schemeClr val="tx1"/>
                    </a:solidFill>
                  </a:rPr>
                  <a:t>ライントレースで</a:t>
                </a:r>
                <a:endParaRPr lang="en-US" altLang="ja-JP" sz="900" dirty="0" smtClean="0">
                  <a:solidFill>
                    <a:schemeClr val="tx1"/>
                  </a:solidFill>
                </a:endParaRPr>
              </a:p>
              <a:p>
                <a:pPr algn="ctr"/>
                <a:r>
                  <a:rPr lang="ja-JP" altLang="en-US" sz="900" dirty="0" smtClean="0">
                    <a:solidFill>
                      <a:schemeClr val="tx1"/>
                    </a:solidFill>
                  </a:rPr>
                  <a:t>リタイアしない</a:t>
                </a:r>
                <a:endParaRPr lang="en-US" altLang="ja-JP" sz="900" dirty="0">
                  <a:solidFill>
                    <a:schemeClr val="tx1"/>
                  </a:solidFill>
                </a:endParaRPr>
              </a:p>
            </p:txBody>
          </p:sp>
          <p:sp>
            <p:nvSpPr>
              <p:cNvPr id="601" name="円/楕円 600"/>
              <p:cNvSpPr/>
              <p:nvPr/>
            </p:nvSpPr>
            <p:spPr>
              <a:xfrm>
                <a:off x="7848962" y="1144442"/>
                <a:ext cx="1565454" cy="350323"/>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リタイアしない</a:t>
                </a:r>
                <a:endParaRPr lang="en-US" altLang="ja-JP" sz="900" dirty="0">
                  <a:solidFill>
                    <a:schemeClr val="tx1"/>
                  </a:solidFill>
                </a:endParaRPr>
              </a:p>
            </p:txBody>
          </p:sp>
          <p:sp>
            <p:nvSpPr>
              <p:cNvPr id="602" name="フリーフォーム 601"/>
              <p:cNvSpPr/>
              <p:nvPr/>
            </p:nvSpPr>
            <p:spPr>
              <a:xfrm rot="17988656">
                <a:off x="6642923" y="2197986"/>
                <a:ext cx="209179" cy="45719"/>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3" name="フリーフォーム 602"/>
              <p:cNvSpPr/>
              <p:nvPr/>
            </p:nvSpPr>
            <p:spPr>
              <a:xfrm rot="16200000" flipV="1">
                <a:off x="6998256" y="1686828"/>
                <a:ext cx="194828" cy="52643"/>
              </a:xfrm>
              <a:custGeom>
                <a:avLst/>
                <a:gdLst>
                  <a:gd name="connsiteX0" fmla="*/ 0 w 5086350"/>
                  <a:gd name="connsiteY0" fmla="*/ 762000 h 771525"/>
                  <a:gd name="connsiteX1" fmla="*/ 676275 w 5086350"/>
                  <a:gd name="connsiteY1" fmla="*/ 19050 h 771525"/>
                  <a:gd name="connsiteX2" fmla="*/ 1438275 w 5086350"/>
                  <a:gd name="connsiteY2" fmla="*/ 771525 h 771525"/>
                  <a:gd name="connsiteX3" fmla="*/ 2162175 w 5086350"/>
                  <a:gd name="connsiteY3" fmla="*/ 47625 h 771525"/>
                  <a:gd name="connsiteX4" fmla="*/ 2838450 w 5086350"/>
                  <a:gd name="connsiteY4" fmla="*/ 771525 h 771525"/>
                  <a:gd name="connsiteX5" fmla="*/ 3638550 w 5086350"/>
                  <a:gd name="connsiteY5" fmla="*/ 9525 h 771525"/>
                  <a:gd name="connsiteX6" fmla="*/ 4333875 w 5086350"/>
                  <a:gd name="connsiteY6" fmla="*/ 723900 h 771525"/>
                  <a:gd name="connsiteX7" fmla="*/ 5086350 w 5086350"/>
                  <a:gd name="connsiteY7" fmla="*/ 0 h 771525"/>
                  <a:gd name="connsiteX8" fmla="*/ 5038725 w 5086350"/>
                  <a:gd name="connsiteY8" fmla="*/ 47625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6350" h="771525">
                    <a:moveTo>
                      <a:pt x="0" y="762000"/>
                    </a:moveTo>
                    <a:lnTo>
                      <a:pt x="676275" y="19050"/>
                    </a:lnTo>
                    <a:lnTo>
                      <a:pt x="1438275" y="771525"/>
                    </a:lnTo>
                    <a:lnTo>
                      <a:pt x="2162175" y="47625"/>
                    </a:lnTo>
                    <a:lnTo>
                      <a:pt x="2838450" y="771525"/>
                    </a:lnTo>
                    <a:lnTo>
                      <a:pt x="3638550" y="9525"/>
                    </a:lnTo>
                    <a:lnTo>
                      <a:pt x="4333875" y="723900"/>
                    </a:lnTo>
                    <a:lnTo>
                      <a:pt x="5086350" y="0"/>
                    </a:lnTo>
                    <a:lnTo>
                      <a:pt x="5038725" y="47625"/>
                    </a:ln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4" name="ホームベース 603"/>
              <p:cNvSpPr/>
              <p:nvPr/>
            </p:nvSpPr>
            <p:spPr>
              <a:xfrm>
                <a:off x="6095663" y="2690783"/>
                <a:ext cx="742739" cy="233199"/>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a:ln>
                <a:noFill/>
              </a:ln>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smtClean="0">
                    <a:solidFill>
                      <a:schemeClr val="tx1"/>
                    </a:solidFill>
                    <a:latin typeface="+mn-ea"/>
                  </a:rPr>
                  <a:t>p3.</a:t>
                </a:r>
                <a:r>
                  <a:rPr kumimoji="1" lang="ja-JP" altLang="en-US" sz="800" dirty="0" smtClean="0">
                    <a:solidFill>
                      <a:schemeClr val="tx1"/>
                    </a:solidFill>
                    <a:latin typeface="+mn-ea"/>
                  </a:rPr>
                  <a:t>両車輪同期走行</a:t>
                </a:r>
                <a:endParaRPr kumimoji="1" lang="ja-JP" altLang="en-US" sz="800" dirty="0">
                  <a:solidFill>
                    <a:schemeClr val="tx1"/>
                  </a:solidFill>
                  <a:latin typeface="+mn-ea"/>
                </a:endParaRPr>
              </a:p>
            </p:txBody>
          </p:sp>
          <p:sp>
            <p:nvSpPr>
              <p:cNvPr id="605" name="フローチャート: データ 604"/>
              <p:cNvSpPr/>
              <p:nvPr/>
            </p:nvSpPr>
            <p:spPr>
              <a:xfrm>
                <a:off x="6072199" y="2289785"/>
                <a:ext cx="847633" cy="370397"/>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smtClean="0">
                    <a:solidFill>
                      <a:schemeClr val="tx1"/>
                    </a:solidFill>
                  </a:rPr>
                  <a:t>まっすぐ</a:t>
                </a:r>
                <a:r>
                  <a:rPr lang="ja-JP" altLang="en-US" sz="900" dirty="0">
                    <a:solidFill>
                      <a:schemeClr val="tx1"/>
                    </a:solidFill>
                  </a:rPr>
                  <a:t>進</a:t>
                </a:r>
                <a:r>
                  <a:rPr lang="ja-JP" altLang="en-US" sz="900" dirty="0" smtClean="0">
                    <a:solidFill>
                      <a:schemeClr val="tx1"/>
                    </a:solidFill>
                  </a:rPr>
                  <a:t>む</a:t>
                </a:r>
                <a:endParaRPr lang="en-US" altLang="ja-JP" sz="900" dirty="0">
                  <a:solidFill>
                    <a:schemeClr val="tx1"/>
                  </a:solidFill>
                </a:endParaRPr>
              </a:p>
            </p:txBody>
          </p:sp>
          <p:sp>
            <p:nvSpPr>
              <p:cNvPr id="607" name="フリーフォーム 606"/>
              <p:cNvSpPr/>
              <p:nvPr/>
            </p:nvSpPr>
            <p:spPr>
              <a:xfrm rot="15260684">
                <a:off x="10759606" y="1701522"/>
                <a:ext cx="273918" cy="45719"/>
              </a:xfrm>
              <a:custGeom>
                <a:avLst/>
                <a:gdLst>
                  <a:gd name="connsiteX0" fmla="*/ 0 w 5086350"/>
                  <a:gd name="connsiteY0" fmla="*/ 762000 h 771525"/>
                  <a:gd name="connsiteX1" fmla="*/ 676275 w 5086350"/>
                  <a:gd name="connsiteY1" fmla="*/ 19050 h 771525"/>
                  <a:gd name="connsiteX2" fmla="*/ 1438275 w 5086350"/>
                  <a:gd name="connsiteY2" fmla="*/ 771525 h 771525"/>
                  <a:gd name="connsiteX3" fmla="*/ 2162175 w 5086350"/>
                  <a:gd name="connsiteY3" fmla="*/ 47625 h 771525"/>
                  <a:gd name="connsiteX4" fmla="*/ 2838450 w 5086350"/>
                  <a:gd name="connsiteY4" fmla="*/ 771525 h 771525"/>
                  <a:gd name="connsiteX5" fmla="*/ 3638550 w 5086350"/>
                  <a:gd name="connsiteY5" fmla="*/ 9525 h 771525"/>
                  <a:gd name="connsiteX6" fmla="*/ 4333875 w 5086350"/>
                  <a:gd name="connsiteY6" fmla="*/ 723900 h 771525"/>
                  <a:gd name="connsiteX7" fmla="*/ 5086350 w 5086350"/>
                  <a:gd name="connsiteY7" fmla="*/ 0 h 771525"/>
                  <a:gd name="connsiteX8" fmla="*/ 5038725 w 5086350"/>
                  <a:gd name="connsiteY8" fmla="*/ 47625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6350" h="771525">
                    <a:moveTo>
                      <a:pt x="0" y="762000"/>
                    </a:moveTo>
                    <a:lnTo>
                      <a:pt x="676275" y="19050"/>
                    </a:lnTo>
                    <a:lnTo>
                      <a:pt x="1438275" y="771525"/>
                    </a:lnTo>
                    <a:lnTo>
                      <a:pt x="2162175" y="47625"/>
                    </a:lnTo>
                    <a:lnTo>
                      <a:pt x="2838450" y="771525"/>
                    </a:lnTo>
                    <a:lnTo>
                      <a:pt x="3638550" y="9525"/>
                    </a:lnTo>
                    <a:lnTo>
                      <a:pt x="4333875" y="723900"/>
                    </a:lnTo>
                    <a:lnTo>
                      <a:pt x="5086350" y="0"/>
                    </a:lnTo>
                    <a:lnTo>
                      <a:pt x="5038725" y="47625"/>
                    </a:ln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8" name="円/楕円 607"/>
              <p:cNvSpPr/>
              <p:nvPr/>
            </p:nvSpPr>
            <p:spPr>
              <a:xfrm>
                <a:off x="6374770" y="1330658"/>
                <a:ext cx="1565454" cy="32527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ライン</a:t>
                </a:r>
                <a:r>
                  <a:rPr lang="ja-JP" altLang="en-US" sz="900" dirty="0" smtClean="0">
                    <a:solidFill>
                      <a:schemeClr val="tx1"/>
                    </a:solidFill>
                  </a:rPr>
                  <a:t>が無い場所で</a:t>
                </a:r>
                <a:endParaRPr lang="en-US" altLang="ja-JP" sz="900" dirty="0" smtClean="0">
                  <a:solidFill>
                    <a:schemeClr val="tx1"/>
                  </a:solidFill>
                </a:endParaRPr>
              </a:p>
              <a:p>
                <a:pPr algn="ctr"/>
                <a:r>
                  <a:rPr lang="ja-JP" altLang="en-US" sz="900" dirty="0">
                    <a:solidFill>
                      <a:schemeClr val="tx1"/>
                    </a:solidFill>
                  </a:rPr>
                  <a:t>リタイア</a:t>
                </a:r>
                <a:r>
                  <a:rPr lang="ja-JP" altLang="en-US" sz="900" dirty="0" smtClean="0">
                    <a:solidFill>
                      <a:schemeClr val="tx1"/>
                    </a:solidFill>
                  </a:rPr>
                  <a:t>しない</a:t>
                </a:r>
                <a:endParaRPr lang="en-US" altLang="ja-JP" sz="900" dirty="0">
                  <a:solidFill>
                    <a:schemeClr val="tx1"/>
                  </a:solidFill>
                </a:endParaRPr>
              </a:p>
            </p:txBody>
          </p:sp>
          <p:sp>
            <p:nvSpPr>
              <p:cNvPr id="609" name="フローチャート: データ 608"/>
              <p:cNvSpPr/>
              <p:nvPr/>
            </p:nvSpPr>
            <p:spPr>
              <a:xfrm>
                <a:off x="6856046" y="2289785"/>
                <a:ext cx="952409" cy="370397"/>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smtClean="0">
                    <a:solidFill>
                      <a:schemeClr val="tx1"/>
                    </a:solidFill>
                  </a:rPr>
                  <a:t>方向を</a:t>
                </a:r>
                <a:endParaRPr lang="en-US" altLang="ja-JP" sz="900" dirty="0">
                  <a:solidFill>
                    <a:schemeClr val="tx1"/>
                  </a:solidFill>
                </a:endParaRPr>
              </a:p>
              <a:p>
                <a:pPr algn="ctr"/>
                <a:r>
                  <a:rPr lang="ja-JP" altLang="en-US" sz="900" dirty="0" smtClean="0">
                    <a:solidFill>
                      <a:schemeClr val="tx1"/>
                    </a:solidFill>
                  </a:rPr>
                  <a:t>把握する</a:t>
                </a:r>
                <a:endParaRPr lang="en-US" altLang="ja-JP" sz="900" dirty="0">
                  <a:solidFill>
                    <a:schemeClr val="tx1"/>
                  </a:solidFill>
                </a:endParaRPr>
              </a:p>
            </p:txBody>
          </p:sp>
          <p:sp>
            <p:nvSpPr>
              <p:cNvPr id="610" name="ホームベース 609"/>
              <p:cNvSpPr/>
              <p:nvPr/>
            </p:nvSpPr>
            <p:spPr>
              <a:xfrm>
                <a:off x="6910411" y="2701438"/>
                <a:ext cx="742739" cy="222543"/>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a:ln>
                <a:noFill/>
              </a:ln>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smtClean="0">
                    <a:solidFill>
                      <a:schemeClr val="tx1"/>
                    </a:solidFill>
                    <a:latin typeface="+mn-ea"/>
                  </a:rPr>
                  <a:t>p3.</a:t>
                </a:r>
                <a:r>
                  <a:rPr kumimoji="1" lang="ja-JP" altLang="en-US" sz="800" dirty="0" smtClean="0">
                    <a:solidFill>
                      <a:schemeClr val="tx1"/>
                    </a:solidFill>
                    <a:latin typeface="+mn-ea"/>
                  </a:rPr>
                  <a:t>方向検知</a:t>
                </a:r>
                <a:endParaRPr kumimoji="1" lang="ja-JP" altLang="en-US" sz="800" dirty="0">
                  <a:solidFill>
                    <a:schemeClr val="tx1"/>
                  </a:solidFill>
                  <a:latin typeface="+mn-ea"/>
                </a:endParaRPr>
              </a:p>
            </p:txBody>
          </p:sp>
          <p:sp>
            <p:nvSpPr>
              <p:cNvPr id="611" name="星 10 610"/>
              <p:cNvSpPr/>
              <p:nvPr/>
            </p:nvSpPr>
            <p:spPr>
              <a:xfrm>
                <a:off x="6434839" y="1768982"/>
                <a:ext cx="1152000" cy="396000"/>
              </a:xfrm>
              <a:prstGeom prst="star1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現在地が分からなくなる</a:t>
                </a:r>
                <a:endParaRPr lang="en-US" altLang="ja-JP" sz="900" dirty="0">
                  <a:solidFill>
                    <a:schemeClr val="tx1"/>
                  </a:solidFill>
                </a:endParaRPr>
              </a:p>
            </p:txBody>
          </p:sp>
          <p:sp>
            <p:nvSpPr>
              <p:cNvPr id="612" name="フリーフォーム 611"/>
              <p:cNvSpPr/>
              <p:nvPr/>
            </p:nvSpPr>
            <p:spPr>
              <a:xfrm rot="16200000">
                <a:off x="7236614" y="2180189"/>
                <a:ext cx="161327" cy="45719"/>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3" name="フリーフォーム 612"/>
              <p:cNvSpPr/>
              <p:nvPr/>
            </p:nvSpPr>
            <p:spPr>
              <a:xfrm rot="18516085">
                <a:off x="9675075" y="1723119"/>
                <a:ext cx="411989" cy="47561"/>
              </a:xfrm>
              <a:custGeom>
                <a:avLst/>
                <a:gdLst>
                  <a:gd name="connsiteX0" fmla="*/ 0 w 7916449"/>
                  <a:gd name="connsiteY0" fmla="*/ 739035 h 814192"/>
                  <a:gd name="connsiteX1" fmla="*/ 626301 w 7916449"/>
                  <a:gd name="connsiteY1" fmla="*/ 75156 h 814192"/>
                  <a:gd name="connsiteX2" fmla="*/ 1377863 w 7916449"/>
                  <a:gd name="connsiteY2" fmla="*/ 801666 h 814192"/>
                  <a:gd name="connsiteX3" fmla="*/ 2167003 w 7916449"/>
                  <a:gd name="connsiteY3" fmla="*/ 0 h 814192"/>
                  <a:gd name="connsiteX4" fmla="*/ 2868460 w 7916449"/>
                  <a:gd name="connsiteY4" fmla="*/ 814192 h 814192"/>
                  <a:gd name="connsiteX5" fmla="*/ 3607496 w 7916449"/>
                  <a:gd name="connsiteY5" fmla="*/ 50104 h 814192"/>
                  <a:gd name="connsiteX6" fmla="*/ 4308953 w 7916449"/>
                  <a:gd name="connsiteY6" fmla="*/ 789140 h 814192"/>
                  <a:gd name="connsiteX7" fmla="*/ 5035463 w 7916449"/>
                  <a:gd name="connsiteY7" fmla="*/ 25052 h 814192"/>
                  <a:gd name="connsiteX8" fmla="*/ 5686816 w 7916449"/>
                  <a:gd name="connsiteY8" fmla="*/ 764088 h 814192"/>
                  <a:gd name="connsiteX9" fmla="*/ 6475956 w 7916449"/>
                  <a:gd name="connsiteY9" fmla="*/ 137786 h 814192"/>
                  <a:gd name="connsiteX10" fmla="*/ 7214992 w 7916449"/>
                  <a:gd name="connsiteY10" fmla="*/ 814192 h 814192"/>
                  <a:gd name="connsiteX11" fmla="*/ 7916449 w 7916449"/>
                  <a:gd name="connsiteY11" fmla="*/ 789140 h 81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6449" h="814192">
                    <a:moveTo>
                      <a:pt x="0" y="739035"/>
                    </a:moveTo>
                    <a:lnTo>
                      <a:pt x="626301" y="75156"/>
                    </a:lnTo>
                    <a:lnTo>
                      <a:pt x="1377863" y="801666"/>
                    </a:lnTo>
                    <a:lnTo>
                      <a:pt x="2167003" y="0"/>
                    </a:lnTo>
                    <a:lnTo>
                      <a:pt x="2868460" y="814192"/>
                    </a:lnTo>
                    <a:lnTo>
                      <a:pt x="3607496" y="50104"/>
                    </a:lnTo>
                    <a:lnTo>
                      <a:pt x="4308953" y="789140"/>
                    </a:lnTo>
                    <a:lnTo>
                      <a:pt x="5035463" y="25052"/>
                    </a:lnTo>
                    <a:lnTo>
                      <a:pt x="5686816" y="764088"/>
                    </a:lnTo>
                    <a:lnTo>
                      <a:pt x="6475956" y="137786"/>
                    </a:lnTo>
                    <a:lnTo>
                      <a:pt x="7214992" y="814192"/>
                    </a:lnTo>
                    <a:lnTo>
                      <a:pt x="7916449" y="789140"/>
                    </a:ln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4" name="グループ化 613"/>
              <p:cNvGrpSpPr/>
              <p:nvPr/>
            </p:nvGrpSpPr>
            <p:grpSpPr>
              <a:xfrm>
                <a:off x="9256042" y="1833324"/>
                <a:ext cx="2349792" cy="1087385"/>
                <a:chOff x="8309464" y="1785525"/>
                <a:chExt cx="2349792" cy="1087385"/>
              </a:xfrm>
            </p:grpSpPr>
            <p:sp>
              <p:nvSpPr>
                <p:cNvPr id="625" name="ホームベース 624"/>
                <p:cNvSpPr/>
                <p:nvPr/>
              </p:nvSpPr>
              <p:spPr>
                <a:xfrm>
                  <a:off x="8441699" y="2656910"/>
                  <a:ext cx="1695484" cy="216000"/>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a:ln>
                  <a:noFill/>
                </a:ln>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smtClean="0">
                      <a:solidFill>
                        <a:schemeClr val="tx1"/>
                      </a:solidFill>
                      <a:latin typeface="+mn-ea"/>
                    </a:rPr>
                    <a:t>p3.</a:t>
                  </a:r>
                  <a:r>
                    <a:rPr kumimoji="1" lang="ja-JP" altLang="en-US" sz="800" dirty="0" smtClean="0">
                      <a:solidFill>
                        <a:schemeClr val="tx1"/>
                      </a:solidFill>
                      <a:latin typeface="+mn-ea"/>
                    </a:rPr>
                    <a:t>ライントレース</a:t>
                  </a:r>
                  <a:endParaRPr kumimoji="1" lang="ja-JP" altLang="en-US" sz="800" dirty="0">
                    <a:solidFill>
                      <a:schemeClr val="tx1"/>
                    </a:solidFill>
                    <a:latin typeface="+mn-ea"/>
                  </a:endParaRPr>
                </a:p>
              </p:txBody>
            </p:sp>
            <p:sp>
              <p:nvSpPr>
                <p:cNvPr id="627" name="星 10 626"/>
                <p:cNvSpPr/>
                <p:nvPr/>
              </p:nvSpPr>
              <p:spPr>
                <a:xfrm>
                  <a:off x="9507256" y="1790099"/>
                  <a:ext cx="1152000" cy="396000"/>
                </a:xfrm>
                <a:prstGeom prst="star1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灰色マーカーで</a:t>
                  </a:r>
                  <a:endParaRPr lang="en-US" altLang="ja-JP" sz="900" dirty="0">
                    <a:solidFill>
                      <a:schemeClr val="tx1"/>
                    </a:solidFill>
                  </a:endParaRPr>
                </a:p>
                <a:p>
                  <a:pPr algn="ctr"/>
                  <a:r>
                    <a:rPr lang="ja-JP" altLang="en-US" sz="900" dirty="0">
                      <a:solidFill>
                        <a:schemeClr val="tx1"/>
                      </a:solidFill>
                    </a:rPr>
                    <a:t>ラインを見失う</a:t>
                  </a:r>
                  <a:endParaRPr lang="en-US" altLang="ja-JP" sz="900" dirty="0">
                    <a:solidFill>
                      <a:schemeClr val="tx1"/>
                    </a:solidFill>
                  </a:endParaRPr>
                </a:p>
              </p:txBody>
            </p:sp>
            <p:sp>
              <p:nvSpPr>
                <p:cNvPr id="628" name="フリーフォーム 627"/>
                <p:cNvSpPr/>
                <p:nvPr/>
              </p:nvSpPr>
              <p:spPr>
                <a:xfrm rot="16477122" flipV="1">
                  <a:off x="8890141" y="2221289"/>
                  <a:ext cx="201276" cy="47131"/>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9" name="フリーフォーム 628"/>
                <p:cNvSpPr/>
                <p:nvPr/>
              </p:nvSpPr>
              <p:spPr>
                <a:xfrm rot="16028706">
                  <a:off x="9980875" y="2249386"/>
                  <a:ext cx="204763" cy="45719"/>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2" name="フローチャート: データ 631"/>
                <p:cNvSpPr/>
                <p:nvPr/>
              </p:nvSpPr>
              <p:spPr>
                <a:xfrm>
                  <a:off x="9460442" y="2283607"/>
                  <a:ext cx="1171366" cy="324000"/>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境界</a:t>
                  </a:r>
                  <a:r>
                    <a:rPr lang="ja-JP" altLang="en-US" sz="900" dirty="0" smtClean="0">
                      <a:solidFill>
                        <a:schemeClr val="tx1"/>
                      </a:solidFill>
                    </a:rPr>
                    <a:t>線値変更</a:t>
                  </a:r>
                  <a:endParaRPr lang="en-US" altLang="ja-JP" sz="900" dirty="0">
                    <a:solidFill>
                      <a:schemeClr val="tx1"/>
                    </a:solidFill>
                  </a:endParaRPr>
                </a:p>
                <a:p>
                  <a:pPr algn="ctr"/>
                  <a:r>
                    <a:rPr lang="ja-JP" altLang="en-US" sz="900" dirty="0" smtClean="0">
                      <a:solidFill>
                        <a:schemeClr val="tx1"/>
                      </a:solidFill>
                    </a:rPr>
                    <a:t>を利用</a:t>
                  </a:r>
                  <a:r>
                    <a:rPr lang="ja-JP" altLang="en-US" sz="900" dirty="0">
                      <a:solidFill>
                        <a:schemeClr val="tx1"/>
                      </a:solidFill>
                    </a:rPr>
                    <a:t>する</a:t>
                  </a:r>
                  <a:endParaRPr lang="en-US" altLang="ja-JP" sz="900" dirty="0">
                    <a:solidFill>
                      <a:schemeClr val="tx1"/>
                    </a:solidFill>
                  </a:endParaRPr>
                </a:p>
              </p:txBody>
            </p:sp>
            <p:sp>
              <p:nvSpPr>
                <p:cNvPr id="634" name="星 10 633"/>
                <p:cNvSpPr/>
                <p:nvPr/>
              </p:nvSpPr>
              <p:spPr>
                <a:xfrm>
                  <a:off x="8309464" y="1785525"/>
                  <a:ext cx="1152000" cy="396000"/>
                </a:xfrm>
                <a:prstGeom prst="star1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ラインから離れて</a:t>
                  </a:r>
                  <a:endParaRPr lang="en-US" altLang="ja-JP" sz="900" dirty="0">
                    <a:solidFill>
                      <a:schemeClr val="tx1"/>
                    </a:solidFill>
                  </a:endParaRPr>
                </a:p>
                <a:p>
                  <a:pPr algn="ctr"/>
                  <a:r>
                    <a:rPr lang="ja-JP" altLang="en-US" sz="900" dirty="0">
                      <a:solidFill>
                        <a:schemeClr val="tx1"/>
                      </a:solidFill>
                    </a:rPr>
                    <a:t>ラインを見失う</a:t>
                  </a:r>
                  <a:endParaRPr lang="en-US" altLang="ja-JP" sz="900" dirty="0">
                    <a:solidFill>
                      <a:schemeClr val="tx1"/>
                    </a:solidFill>
                  </a:endParaRPr>
                </a:p>
              </p:txBody>
            </p:sp>
          </p:grpSp>
          <p:cxnSp>
            <p:nvCxnSpPr>
              <p:cNvPr id="615" name="直線コネクタ 614"/>
              <p:cNvCxnSpPr/>
              <p:nvPr/>
            </p:nvCxnSpPr>
            <p:spPr>
              <a:xfrm flipH="1">
                <a:off x="7745928" y="1332969"/>
                <a:ext cx="96638" cy="63284"/>
              </a:xfrm>
              <a:prstGeom prst="line">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616" name="直線コネクタ 615"/>
              <p:cNvCxnSpPr/>
              <p:nvPr/>
            </p:nvCxnSpPr>
            <p:spPr>
              <a:xfrm>
                <a:off x="9412754" y="1308591"/>
                <a:ext cx="268359" cy="87662"/>
              </a:xfrm>
              <a:prstGeom prst="line">
                <a:avLst/>
              </a:prstGeom>
              <a:ln>
                <a:tailEnd type="triangle"/>
              </a:ln>
            </p:spPr>
            <p:style>
              <a:lnRef idx="2">
                <a:schemeClr val="accent5"/>
              </a:lnRef>
              <a:fillRef idx="0">
                <a:schemeClr val="accent5"/>
              </a:fillRef>
              <a:effectRef idx="1">
                <a:schemeClr val="accent5"/>
              </a:effectRef>
              <a:fontRef idx="minor">
                <a:schemeClr val="tx1"/>
              </a:fontRef>
            </p:style>
          </p:cxnSp>
          <p:sp>
            <p:nvSpPr>
              <p:cNvPr id="617" name="フローチャート: データ 616"/>
              <p:cNvSpPr/>
              <p:nvPr/>
            </p:nvSpPr>
            <p:spPr>
              <a:xfrm>
                <a:off x="9233889" y="2333656"/>
                <a:ext cx="1171366" cy="324000"/>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900" dirty="0" smtClean="0">
                    <a:solidFill>
                      <a:schemeClr val="tx1"/>
                    </a:solidFill>
                  </a:rPr>
                  <a:t>PD</a:t>
                </a:r>
                <a:r>
                  <a:rPr lang="ja-JP" altLang="en-US" sz="900" dirty="0" smtClean="0">
                    <a:solidFill>
                      <a:schemeClr val="tx1"/>
                    </a:solidFill>
                  </a:rPr>
                  <a:t>制御を</a:t>
                </a:r>
                <a:endParaRPr lang="en-US" altLang="ja-JP" sz="900" dirty="0" smtClean="0">
                  <a:solidFill>
                    <a:schemeClr val="tx1"/>
                  </a:solidFill>
                </a:endParaRPr>
              </a:p>
              <a:p>
                <a:pPr algn="ctr"/>
                <a:r>
                  <a:rPr lang="ja-JP" altLang="en-US" sz="900" dirty="0" smtClean="0">
                    <a:solidFill>
                      <a:schemeClr val="tx1"/>
                    </a:solidFill>
                  </a:rPr>
                  <a:t>取り入れる</a:t>
                </a:r>
                <a:r>
                  <a:rPr lang="ja-JP" altLang="en-US" sz="900" dirty="0">
                    <a:solidFill>
                      <a:schemeClr val="tx1"/>
                    </a:solidFill>
                  </a:rPr>
                  <a:t>。</a:t>
                </a:r>
                <a:endParaRPr lang="en-US" altLang="ja-JP" sz="900" dirty="0">
                  <a:solidFill>
                    <a:schemeClr val="tx1"/>
                  </a:solidFill>
                </a:endParaRPr>
              </a:p>
            </p:txBody>
          </p:sp>
          <p:grpSp>
            <p:nvGrpSpPr>
              <p:cNvPr id="618" name="グループ化 617"/>
              <p:cNvGrpSpPr/>
              <p:nvPr/>
            </p:nvGrpSpPr>
            <p:grpSpPr>
              <a:xfrm>
                <a:off x="7658119" y="1347299"/>
                <a:ext cx="1226097" cy="1564425"/>
                <a:chOff x="11003976" y="1339328"/>
                <a:chExt cx="1226097" cy="1564425"/>
              </a:xfrm>
            </p:grpSpPr>
            <p:sp>
              <p:nvSpPr>
                <p:cNvPr id="619" name="ホームベース 618"/>
                <p:cNvSpPr/>
                <p:nvPr/>
              </p:nvSpPr>
              <p:spPr>
                <a:xfrm>
                  <a:off x="11126530" y="2687753"/>
                  <a:ext cx="909096" cy="216000"/>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smtClean="0">
                      <a:solidFill>
                        <a:schemeClr val="tx1"/>
                      </a:solidFill>
                      <a:latin typeface="+mn-ea"/>
                    </a:rPr>
                    <a:t>p3.</a:t>
                  </a:r>
                  <a:r>
                    <a:rPr kumimoji="1" lang="ja-JP" altLang="en-US" sz="800" dirty="0" smtClean="0">
                      <a:solidFill>
                        <a:schemeClr val="tx1"/>
                      </a:solidFill>
                      <a:latin typeface="+mn-ea"/>
                    </a:rPr>
                    <a:t>ライン復帰</a:t>
                  </a:r>
                  <a:endParaRPr kumimoji="1" lang="ja-JP" altLang="en-US" sz="800" dirty="0">
                    <a:solidFill>
                      <a:schemeClr val="tx1"/>
                    </a:solidFill>
                    <a:latin typeface="+mn-ea"/>
                  </a:endParaRPr>
                </a:p>
              </p:txBody>
            </p:sp>
            <p:sp>
              <p:nvSpPr>
                <p:cNvPr id="620" name="フリーフォーム 619"/>
                <p:cNvSpPr/>
                <p:nvPr/>
              </p:nvSpPr>
              <p:spPr>
                <a:xfrm>
                  <a:off x="11003976" y="1339328"/>
                  <a:ext cx="0" cy="39960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1" name="フリーフォーム 620"/>
                <p:cNvSpPr/>
                <p:nvPr/>
              </p:nvSpPr>
              <p:spPr>
                <a:xfrm rot="15947087">
                  <a:off x="11439243" y="2243450"/>
                  <a:ext cx="196660" cy="45719"/>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2" name="フリーフォーム 621"/>
                <p:cNvSpPr/>
                <p:nvPr/>
              </p:nvSpPr>
              <p:spPr>
                <a:xfrm rot="14268119" flipV="1">
                  <a:off x="11102029" y="1655751"/>
                  <a:ext cx="320126" cy="68922"/>
                </a:xfrm>
                <a:custGeom>
                  <a:avLst/>
                  <a:gdLst>
                    <a:gd name="connsiteX0" fmla="*/ 0 w 5086350"/>
                    <a:gd name="connsiteY0" fmla="*/ 762000 h 771525"/>
                    <a:gd name="connsiteX1" fmla="*/ 676275 w 5086350"/>
                    <a:gd name="connsiteY1" fmla="*/ 19050 h 771525"/>
                    <a:gd name="connsiteX2" fmla="*/ 1438275 w 5086350"/>
                    <a:gd name="connsiteY2" fmla="*/ 771525 h 771525"/>
                    <a:gd name="connsiteX3" fmla="*/ 2162175 w 5086350"/>
                    <a:gd name="connsiteY3" fmla="*/ 47625 h 771525"/>
                    <a:gd name="connsiteX4" fmla="*/ 2838450 w 5086350"/>
                    <a:gd name="connsiteY4" fmla="*/ 771525 h 771525"/>
                    <a:gd name="connsiteX5" fmla="*/ 3638550 w 5086350"/>
                    <a:gd name="connsiteY5" fmla="*/ 9525 h 771525"/>
                    <a:gd name="connsiteX6" fmla="*/ 4333875 w 5086350"/>
                    <a:gd name="connsiteY6" fmla="*/ 723900 h 771525"/>
                    <a:gd name="connsiteX7" fmla="*/ 5086350 w 5086350"/>
                    <a:gd name="connsiteY7" fmla="*/ 0 h 771525"/>
                    <a:gd name="connsiteX8" fmla="*/ 5038725 w 5086350"/>
                    <a:gd name="connsiteY8" fmla="*/ 47625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6350" h="771525">
                      <a:moveTo>
                        <a:pt x="0" y="762000"/>
                      </a:moveTo>
                      <a:lnTo>
                        <a:pt x="676275" y="19050"/>
                      </a:lnTo>
                      <a:lnTo>
                        <a:pt x="1438275" y="771525"/>
                      </a:lnTo>
                      <a:lnTo>
                        <a:pt x="2162175" y="47625"/>
                      </a:lnTo>
                      <a:lnTo>
                        <a:pt x="2838450" y="771525"/>
                      </a:lnTo>
                      <a:lnTo>
                        <a:pt x="3638550" y="9525"/>
                      </a:lnTo>
                      <a:lnTo>
                        <a:pt x="4333875" y="723900"/>
                      </a:lnTo>
                      <a:lnTo>
                        <a:pt x="5086350" y="0"/>
                      </a:lnTo>
                      <a:lnTo>
                        <a:pt x="5038725" y="47625"/>
                      </a:ln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3" name="星 10 622"/>
                <p:cNvSpPr/>
                <p:nvPr/>
              </p:nvSpPr>
              <p:spPr>
                <a:xfrm>
                  <a:off x="11061353" y="1796080"/>
                  <a:ext cx="931355" cy="396000"/>
                </a:xfrm>
                <a:prstGeom prst="star1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smtClean="0">
                      <a:solidFill>
                        <a:schemeClr val="tx1"/>
                      </a:solidFill>
                    </a:rPr>
                    <a:t>ラインに</a:t>
                  </a:r>
                  <a:endParaRPr lang="en-US" altLang="ja-JP" sz="900" dirty="0" smtClean="0">
                    <a:solidFill>
                      <a:schemeClr val="tx1"/>
                    </a:solidFill>
                  </a:endParaRPr>
                </a:p>
                <a:p>
                  <a:pPr algn="ctr"/>
                  <a:r>
                    <a:rPr lang="ja-JP" altLang="en-US" sz="900" dirty="0" smtClean="0">
                      <a:solidFill>
                        <a:schemeClr val="tx1"/>
                      </a:solidFill>
                    </a:rPr>
                    <a:t>戻れない</a:t>
                  </a:r>
                  <a:endParaRPr lang="en-US" altLang="ja-JP" sz="900" dirty="0">
                    <a:solidFill>
                      <a:schemeClr val="tx1"/>
                    </a:solidFill>
                  </a:endParaRPr>
                </a:p>
              </p:txBody>
            </p:sp>
            <p:sp>
              <p:nvSpPr>
                <p:cNvPr id="624" name="フローチャート: データ 623"/>
                <p:cNvSpPr/>
                <p:nvPr/>
              </p:nvSpPr>
              <p:spPr>
                <a:xfrm>
                  <a:off x="11043713" y="2295824"/>
                  <a:ext cx="1186360" cy="356387"/>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ライン</a:t>
                  </a:r>
                  <a:r>
                    <a:rPr lang="ja-JP" altLang="en-US" sz="900" dirty="0" smtClean="0">
                      <a:solidFill>
                        <a:schemeClr val="tx1"/>
                      </a:solidFill>
                    </a:rPr>
                    <a:t>に戻る　ことができ</a:t>
                  </a:r>
                  <a:r>
                    <a:rPr lang="ja-JP" altLang="en-US" sz="900" dirty="0">
                      <a:solidFill>
                        <a:schemeClr val="tx1"/>
                      </a:solidFill>
                    </a:rPr>
                    <a:t>る</a:t>
                  </a:r>
                  <a:endParaRPr lang="en-US" altLang="ja-JP" sz="900" dirty="0">
                    <a:solidFill>
                      <a:schemeClr val="tx1"/>
                    </a:solidFill>
                  </a:endParaRPr>
                </a:p>
              </p:txBody>
            </p:sp>
          </p:grpSp>
        </p:grpSp>
        <p:sp>
          <p:nvSpPr>
            <p:cNvPr id="49" name="正方形/長方形 48"/>
            <p:cNvSpPr/>
            <p:nvPr/>
          </p:nvSpPr>
          <p:spPr>
            <a:xfrm>
              <a:off x="86037" y="7720782"/>
              <a:ext cx="6143649" cy="1881323"/>
            </a:xfrm>
            <a:prstGeom prst="rect">
              <a:avLst/>
            </a:prstGeom>
            <a:no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5" name="正方形/長方形 504"/>
          <p:cNvSpPr/>
          <p:nvPr/>
        </p:nvSpPr>
        <p:spPr>
          <a:xfrm>
            <a:off x="4369580" y="5471234"/>
            <a:ext cx="5341790" cy="1077218"/>
          </a:xfrm>
          <a:prstGeom prst="rect">
            <a:avLst/>
          </a:prstGeom>
        </p:spPr>
        <p:txBody>
          <a:bodyPr wrap="square">
            <a:spAutoFit/>
          </a:bodyPr>
          <a:lstStyle/>
          <a:p>
            <a:r>
              <a:rPr lang="ja-JP" altLang="en-US" sz="1400" b="1" dirty="0" smtClean="0"/>
              <a:t>区画化の定義</a:t>
            </a:r>
            <a:endParaRPr lang="en-US" altLang="ja-JP" sz="1400" b="1" dirty="0" smtClean="0"/>
          </a:p>
          <a:p>
            <a:r>
              <a:rPr lang="ja-JP" altLang="en-US" sz="1000" dirty="0" smtClean="0"/>
              <a:t>コースを区画に分割することでその区画に応じた走行をロボットに行わせることが出来る。</a:t>
            </a:r>
            <a:endParaRPr lang="en-US" altLang="ja-JP" sz="1000" dirty="0" smtClean="0"/>
          </a:p>
          <a:p>
            <a:r>
              <a:rPr lang="ja-JP" altLang="en-US" sz="1000" dirty="0" smtClean="0"/>
              <a:t>一区画の走行には、</a:t>
            </a:r>
            <a:r>
              <a:rPr lang="ja-JP" altLang="en-US" sz="1000" b="1" dirty="0" smtClean="0">
                <a:solidFill>
                  <a:srgbClr val="0070C0"/>
                </a:solidFill>
              </a:rPr>
              <a:t>走行方法</a:t>
            </a:r>
            <a:r>
              <a:rPr lang="ja-JP" altLang="en-US" sz="1000" dirty="0" smtClean="0"/>
              <a:t>、</a:t>
            </a:r>
            <a:r>
              <a:rPr lang="ja-JP" altLang="en-US" sz="1000" b="1" dirty="0">
                <a:solidFill>
                  <a:srgbClr val="0070C0"/>
                </a:solidFill>
              </a:rPr>
              <a:t>機体形態</a:t>
            </a:r>
            <a:r>
              <a:rPr lang="ja-JP" altLang="en-US" sz="1000" dirty="0" smtClean="0"/>
              <a:t>、</a:t>
            </a:r>
            <a:r>
              <a:rPr lang="ja-JP" altLang="en-US" sz="1000" b="1" dirty="0">
                <a:solidFill>
                  <a:srgbClr val="0070C0"/>
                </a:solidFill>
              </a:rPr>
              <a:t>終了条件</a:t>
            </a:r>
            <a:r>
              <a:rPr lang="ja-JP" altLang="en-US" sz="1000" dirty="0" smtClean="0"/>
              <a:t>の三つの要素で構成されており、それぞれを区画ごとに変更させることで、走行の変更が安易な設計を実現した。</a:t>
            </a:r>
            <a:endParaRPr lang="en-US" altLang="ja-JP" sz="1000" dirty="0" smtClean="0"/>
          </a:p>
          <a:p>
            <a:r>
              <a:rPr lang="ja-JP" altLang="en-US" sz="1000" dirty="0"/>
              <a:t>区画</a:t>
            </a:r>
            <a:r>
              <a:rPr lang="ja-JP" altLang="en-US" sz="1000" dirty="0" smtClean="0"/>
              <a:t>の切り替えは終了条件の検知をトリガーとし、終了条件を</a:t>
            </a:r>
            <a:r>
              <a:rPr lang="ja-JP" altLang="en-US" sz="1000" dirty="0"/>
              <a:t>満</a:t>
            </a:r>
            <a:r>
              <a:rPr lang="ja-JP" altLang="en-US" sz="1000" dirty="0" smtClean="0"/>
              <a:t>たすと次の区画に切り替わる</a:t>
            </a:r>
            <a:endParaRPr lang="en-US" altLang="ja-JP" sz="1000" dirty="0" smtClean="0"/>
          </a:p>
          <a:p>
            <a:r>
              <a:rPr lang="ja-JP" altLang="en-US" sz="1000" dirty="0"/>
              <a:t>設計</a:t>
            </a:r>
            <a:r>
              <a:rPr lang="ja-JP" altLang="en-US" sz="1000" dirty="0" smtClean="0"/>
              <a:t>となっている。</a:t>
            </a:r>
            <a:endParaRPr lang="en-US" altLang="ja-JP" sz="1000" dirty="0" smtClean="0"/>
          </a:p>
        </p:txBody>
      </p:sp>
      <p:sp>
        <p:nvSpPr>
          <p:cNvPr id="506" name="正方形/長方形 505"/>
          <p:cNvSpPr/>
          <p:nvPr/>
        </p:nvSpPr>
        <p:spPr>
          <a:xfrm>
            <a:off x="4371074" y="5531105"/>
            <a:ext cx="5335679" cy="2044806"/>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07" name="グループ化 506"/>
          <p:cNvGrpSpPr/>
          <p:nvPr/>
        </p:nvGrpSpPr>
        <p:grpSpPr>
          <a:xfrm>
            <a:off x="4463572" y="6331435"/>
            <a:ext cx="5051015" cy="1236282"/>
            <a:chOff x="4434370" y="3851139"/>
            <a:chExt cx="5051015" cy="1236282"/>
          </a:xfrm>
        </p:grpSpPr>
        <p:cxnSp>
          <p:nvCxnSpPr>
            <p:cNvPr id="524" name="直線コネクタ 523"/>
            <p:cNvCxnSpPr/>
            <p:nvPr/>
          </p:nvCxnSpPr>
          <p:spPr>
            <a:xfrm>
              <a:off x="5022394" y="4390844"/>
              <a:ext cx="8760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5" name="直線コネクタ 524"/>
            <p:cNvCxnSpPr/>
            <p:nvPr/>
          </p:nvCxnSpPr>
          <p:spPr>
            <a:xfrm>
              <a:off x="4478223" y="4385751"/>
              <a:ext cx="461054" cy="54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6" name="グループ化 525"/>
            <p:cNvGrpSpPr/>
            <p:nvPr/>
          </p:nvGrpSpPr>
          <p:grpSpPr>
            <a:xfrm rot="5400000">
              <a:off x="4862828" y="4077713"/>
              <a:ext cx="290566" cy="616077"/>
              <a:chOff x="9150787" y="4499774"/>
              <a:chExt cx="290566" cy="616079"/>
            </a:xfrm>
          </p:grpSpPr>
          <p:sp>
            <p:nvSpPr>
              <p:cNvPr id="543" name="フリーフォーム 542"/>
              <p:cNvSpPr/>
              <p:nvPr/>
            </p:nvSpPr>
            <p:spPr>
              <a:xfrm>
                <a:off x="9365529" y="4566542"/>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4" name="フリーフォーム 543"/>
              <p:cNvSpPr/>
              <p:nvPr/>
            </p:nvSpPr>
            <p:spPr>
              <a:xfrm>
                <a:off x="9229590" y="4562117"/>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5" name="角丸四角形 544"/>
              <p:cNvSpPr/>
              <p:nvPr/>
            </p:nvSpPr>
            <p:spPr>
              <a:xfrm>
                <a:off x="9238319" y="4547631"/>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6" name="角丸四角形 545"/>
              <p:cNvSpPr/>
              <p:nvPr/>
            </p:nvSpPr>
            <p:spPr>
              <a:xfrm>
                <a:off x="9254214" y="4884846"/>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7" name="角丸四角形 546"/>
              <p:cNvSpPr/>
              <p:nvPr/>
            </p:nvSpPr>
            <p:spPr>
              <a:xfrm>
                <a:off x="9271330" y="4855228"/>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8" name="角丸四角形 547"/>
              <p:cNvSpPr/>
              <p:nvPr/>
            </p:nvSpPr>
            <p:spPr>
              <a:xfrm>
                <a:off x="9193306" y="4674137"/>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9" name="角丸四角形 548"/>
              <p:cNvSpPr/>
              <p:nvPr/>
            </p:nvSpPr>
            <p:spPr>
              <a:xfrm>
                <a:off x="9154774" y="4642193"/>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0" name="角丸四角形 549"/>
              <p:cNvSpPr/>
              <p:nvPr/>
            </p:nvSpPr>
            <p:spPr>
              <a:xfrm>
                <a:off x="9357827" y="4674137"/>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1" name="正方形/長方形 550"/>
              <p:cNvSpPr/>
              <p:nvPr/>
            </p:nvSpPr>
            <p:spPr>
              <a:xfrm>
                <a:off x="9274301" y="4598588"/>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2" name="角丸四角形 551"/>
              <p:cNvSpPr/>
              <p:nvPr/>
            </p:nvSpPr>
            <p:spPr>
              <a:xfrm>
                <a:off x="9218350" y="4652664"/>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3" name="角丸四角形 552"/>
              <p:cNvSpPr/>
              <p:nvPr/>
            </p:nvSpPr>
            <p:spPr>
              <a:xfrm>
                <a:off x="9218880" y="4771557"/>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4" name="角丸四角形 553"/>
              <p:cNvSpPr/>
              <p:nvPr/>
            </p:nvSpPr>
            <p:spPr>
              <a:xfrm>
                <a:off x="9150787" y="4773359"/>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5" name="角丸四角形 554"/>
              <p:cNvSpPr/>
              <p:nvPr/>
            </p:nvSpPr>
            <p:spPr>
              <a:xfrm>
                <a:off x="9393021" y="4630746"/>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6" name="角丸四角形 555"/>
              <p:cNvSpPr/>
              <p:nvPr/>
            </p:nvSpPr>
            <p:spPr>
              <a:xfrm>
                <a:off x="9375972" y="4783651"/>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7" name="角丸四角形 556"/>
              <p:cNvSpPr/>
              <p:nvPr/>
            </p:nvSpPr>
            <p:spPr>
              <a:xfrm>
                <a:off x="9271281" y="4965332"/>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8" name="減算記号 557"/>
              <p:cNvSpPr/>
              <p:nvPr/>
            </p:nvSpPr>
            <p:spPr>
              <a:xfrm>
                <a:off x="9259862" y="5011390"/>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9" name="ブローチ 558"/>
              <p:cNvSpPr/>
              <p:nvPr/>
            </p:nvSpPr>
            <p:spPr>
              <a:xfrm>
                <a:off x="9165356" y="4803986"/>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60" name="フリーフォーム 559"/>
              <p:cNvSpPr/>
              <p:nvPr/>
            </p:nvSpPr>
            <p:spPr>
              <a:xfrm>
                <a:off x="9279953" y="4965834"/>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1" name="フリーフォーム 560"/>
              <p:cNvSpPr/>
              <p:nvPr/>
            </p:nvSpPr>
            <p:spPr>
              <a:xfrm>
                <a:off x="9277571" y="496345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2" name="フリーフォーム 561"/>
              <p:cNvSpPr/>
              <p:nvPr/>
            </p:nvSpPr>
            <p:spPr>
              <a:xfrm flipH="1" flipV="1">
                <a:off x="9317000" y="4963453"/>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3" name="フリーフォーム 562"/>
              <p:cNvSpPr/>
              <p:nvPr/>
            </p:nvSpPr>
            <p:spPr>
              <a:xfrm>
                <a:off x="9282334" y="496345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4" name="フリーフォーム 563"/>
              <p:cNvSpPr/>
              <p:nvPr/>
            </p:nvSpPr>
            <p:spPr>
              <a:xfrm>
                <a:off x="9285415" y="4968215"/>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5" name="フリーフォーム 564"/>
              <p:cNvSpPr/>
              <p:nvPr/>
            </p:nvSpPr>
            <p:spPr>
              <a:xfrm>
                <a:off x="9282934" y="4964476"/>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6" name="フリーフォーム 565"/>
              <p:cNvSpPr/>
              <p:nvPr/>
            </p:nvSpPr>
            <p:spPr>
              <a:xfrm>
                <a:off x="9282475" y="4949334"/>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7" name="フリーフォーム 566"/>
              <p:cNvSpPr/>
              <p:nvPr/>
            </p:nvSpPr>
            <p:spPr>
              <a:xfrm>
                <a:off x="9303766" y="4942022"/>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8" name="フリーフォーム 567"/>
              <p:cNvSpPr/>
              <p:nvPr/>
            </p:nvSpPr>
            <p:spPr>
              <a:xfrm>
                <a:off x="9303766" y="4944403"/>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9" name="フリーフォーム 568"/>
              <p:cNvSpPr/>
              <p:nvPr/>
            </p:nvSpPr>
            <p:spPr>
              <a:xfrm>
                <a:off x="9304465" y="4949165"/>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0" name="フリーフォーム 569"/>
              <p:cNvSpPr/>
              <p:nvPr/>
            </p:nvSpPr>
            <p:spPr>
              <a:xfrm rot="10380000">
                <a:off x="9305269" y="4944274"/>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1" name="角丸四角形 570"/>
              <p:cNvSpPr/>
              <p:nvPr/>
            </p:nvSpPr>
            <p:spPr>
              <a:xfrm>
                <a:off x="9236629" y="4562500"/>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2" name="四方向矢印 571"/>
              <p:cNvSpPr/>
              <p:nvPr/>
            </p:nvSpPr>
            <p:spPr>
              <a:xfrm>
                <a:off x="9266450" y="4672622"/>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3" name="角丸四角形 572"/>
              <p:cNvSpPr/>
              <p:nvPr/>
            </p:nvSpPr>
            <p:spPr>
              <a:xfrm>
                <a:off x="9237774" y="4798585"/>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4" name="フリーフォーム 573"/>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5" name="フリーフォーム 574"/>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7" name="円弧 526"/>
            <p:cNvSpPr/>
            <p:nvPr/>
          </p:nvSpPr>
          <p:spPr>
            <a:xfrm rot="5400000">
              <a:off x="5689332" y="4383837"/>
              <a:ext cx="352396" cy="359254"/>
            </a:xfrm>
            <a:prstGeom prst="arc">
              <a:avLst>
                <a:gd name="adj1" fmla="val 10982258"/>
                <a:gd name="adj2"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28" name="直線コネクタ 527"/>
            <p:cNvCxnSpPr/>
            <p:nvPr/>
          </p:nvCxnSpPr>
          <p:spPr>
            <a:xfrm>
              <a:off x="5022394" y="4740340"/>
              <a:ext cx="8760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9" name="直線コネクタ 528"/>
            <p:cNvCxnSpPr/>
            <p:nvPr/>
          </p:nvCxnSpPr>
          <p:spPr>
            <a:xfrm flipV="1">
              <a:off x="5566383" y="4125077"/>
              <a:ext cx="814780" cy="249646"/>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sp>
          <p:nvSpPr>
            <p:cNvPr id="530" name="フローチャート: 結合子 529"/>
            <p:cNvSpPr/>
            <p:nvPr/>
          </p:nvSpPr>
          <p:spPr>
            <a:xfrm>
              <a:off x="5888350" y="4332405"/>
              <a:ext cx="53005" cy="105115"/>
            </a:xfrm>
            <a:prstGeom prst="flowChartConnec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531" name="フローチャート: 結合子 530"/>
            <p:cNvSpPr/>
            <p:nvPr/>
          </p:nvSpPr>
          <p:spPr>
            <a:xfrm>
              <a:off x="5884103" y="4671895"/>
              <a:ext cx="48715" cy="111321"/>
            </a:xfrm>
            <a:prstGeom prst="flowChartConnec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a:solidFill>
                  <a:schemeClr val="dk1"/>
                </a:solidFill>
              </a:endParaRPr>
            </a:p>
          </p:txBody>
        </p:sp>
        <p:sp>
          <p:nvSpPr>
            <p:cNvPr id="532" name="フローチャート: 結合子 531"/>
            <p:cNvSpPr/>
            <p:nvPr/>
          </p:nvSpPr>
          <p:spPr>
            <a:xfrm>
              <a:off x="5549719" y="4678546"/>
              <a:ext cx="57008" cy="110438"/>
            </a:xfrm>
            <a:prstGeom prst="flowChartConnec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a:solidFill>
                  <a:schemeClr val="dk1"/>
                </a:solidFill>
              </a:endParaRPr>
            </a:p>
          </p:txBody>
        </p:sp>
        <p:cxnSp>
          <p:nvCxnSpPr>
            <p:cNvPr id="533" name="直線コネクタ 532"/>
            <p:cNvCxnSpPr/>
            <p:nvPr/>
          </p:nvCxnSpPr>
          <p:spPr>
            <a:xfrm flipV="1">
              <a:off x="6033408" y="4455831"/>
              <a:ext cx="1905897" cy="97507"/>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cxnSp>
          <p:nvCxnSpPr>
            <p:cNvPr id="534" name="直線コネクタ 533"/>
            <p:cNvCxnSpPr/>
            <p:nvPr/>
          </p:nvCxnSpPr>
          <p:spPr>
            <a:xfrm>
              <a:off x="5741292" y="4752588"/>
              <a:ext cx="0" cy="126967"/>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cxnSp>
          <p:nvCxnSpPr>
            <p:cNvPr id="535" name="直線コネクタ 534"/>
            <p:cNvCxnSpPr/>
            <p:nvPr/>
          </p:nvCxnSpPr>
          <p:spPr>
            <a:xfrm>
              <a:off x="5737626" y="4867549"/>
              <a:ext cx="2164124" cy="20441"/>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sp>
          <p:nvSpPr>
            <p:cNvPr id="537" name="テキスト ボックス 536"/>
            <p:cNvSpPr txBox="1"/>
            <p:nvPr/>
          </p:nvSpPr>
          <p:spPr>
            <a:xfrm>
              <a:off x="7939305" y="4007018"/>
              <a:ext cx="1546080" cy="510618"/>
            </a:xfrm>
            <a:prstGeom prst="rect">
              <a:avLst/>
            </a:prstGeom>
            <a:noFill/>
            <a:ln w="12700">
              <a:solidFill>
                <a:schemeClr val="tx1"/>
              </a:solidFill>
            </a:ln>
          </p:spPr>
          <p:txBody>
            <a:bodyPr wrap="square" lIns="36000" tIns="18000" rIns="36000" bIns="0" rtlCol="0">
              <a:spAutoFit/>
            </a:bodyPr>
            <a:lstStyle>
              <a:defPPr>
                <a:defRPr lang="ja-JP"/>
              </a:defPPr>
              <a:lvl1pPr>
                <a:defRPr sz="800"/>
              </a:lvl1pPr>
            </a:lstStyle>
            <a:p>
              <a:r>
                <a:rPr lang="ja-JP" altLang="en-US" dirty="0"/>
                <a:t>区画</a:t>
              </a:r>
              <a:r>
                <a:rPr lang="en-US" altLang="ja-JP" dirty="0"/>
                <a:t>2</a:t>
              </a:r>
            </a:p>
            <a:p>
              <a:r>
                <a:rPr lang="ja-JP" altLang="en-US" dirty="0"/>
                <a:t>走行方法：低速</a:t>
              </a:r>
              <a:r>
                <a:rPr lang="ja-JP" altLang="en-US" dirty="0" smtClean="0"/>
                <a:t>ライントレース</a:t>
              </a:r>
              <a:endParaRPr lang="en-US" altLang="ja-JP" dirty="0"/>
            </a:p>
            <a:p>
              <a:r>
                <a:rPr lang="ja-JP" altLang="en-US" dirty="0"/>
                <a:t>機体形態：ライントレース用</a:t>
              </a:r>
              <a:r>
                <a:rPr lang="ja-JP" altLang="en-US" dirty="0" smtClean="0"/>
                <a:t>形態</a:t>
              </a:r>
              <a:endParaRPr lang="en-US" altLang="ja-JP" dirty="0"/>
            </a:p>
            <a:p>
              <a:r>
                <a:rPr lang="ja-JP" altLang="en-US" dirty="0"/>
                <a:t>終了条件：方向変化</a:t>
              </a:r>
              <a:r>
                <a:rPr lang="en-US" altLang="ja-JP" dirty="0"/>
                <a:t>180</a:t>
              </a:r>
              <a:r>
                <a:rPr lang="en-US" altLang="ja-JP" dirty="0" smtClean="0"/>
                <a:t>°</a:t>
              </a:r>
              <a:endParaRPr lang="en-US" altLang="ja-JP" dirty="0"/>
            </a:p>
          </p:txBody>
        </p:sp>
        <p:sp>
          <p:nvSpPr>
            <p:cNvPr id="538" name="テキスト ボックス 537"/>
            <p:cNvSpPr txBox="1"/>
            <p:nvPr/>
          </p:nvSpPr>
          <p:spPr>
            <a:xfrm>
              <a:off x="6362479" y="3851139"/>
              <a:ext cx="1465066" cy="510618"/>
            </a:xfrm>
            <a:prstGeom prst="rect">
              <a:avLst/>
            </a:prstGeom>
            <a:noFill/>
            <a:ln w="12700">
              <a:solidFill>
                <a:schemeClr val="tx1"/>
              </a:solidFill>
            </a:ln>
          </p:spPr>
          <p:txBody>
            <a:bodyPr wrap="square" lIns="36000" tIns="18000" rIns="36000" bIns="0" rtlCol="0">
              <a:spAutoFit/>
            </a:bodyPr>
            <a:lstStyle/>
            <a:p>
              <a:r>
                <a:rPr lang="ja-JP" altLang="en-US" sz="800" dirty="0" smtClean="0"/>
                <a:t>区画</a:t>
              </a:r>
              <a:r>
                <a:rPr lang="en-US" altLang="ja-JP" sz="800" dirty="0" smtClean="0"/>
                <a:t>1</a:t>
              </a:r>
            </a:p>
            <a:p>
              <a:r>
                <a:rPr kumimoji="1" lang="ja-JP" altLang="en-US" sz="800" dirty="0" smtClean="0"/>
                <a:t>走行方法：高速ライントレース</a:t>
              </a:r>
              <a:endParaRPr kumimoji="1" lang="en-US" altLang="ja-JP" sz="800" dirty="0" smtClean="0"/>
            </a:p>
            <a:p>
              <a:r>
                <a:rPr kumimoji="1" lang="ja-JP" altLang="en-US" sz="800" dirty="0" smtClean="0"/>
                <a:t>機体形態：ライントレース用形態</a:t>
              </a:r>
              <a:endParaRPr kumimoji="1" lang="en-US" altLang="ja-JP" sz="800" dirty="0" smtClean="0"/>
            </a:p>
            <a:p>
              <a:r>
                <a:rPr lang="ja-JP" altLang="en-US" sz="800" dirty="0" smtClean="0"/>
                <a:t>終了条件：走行距離</a:t>
              </a:r>
              <a:r>
                <a:rPr lang="en-US" altLang="ja-JP" sz="800" dirty="0" smtClean="0"/>
                <a:t>150cm</a:t>
              </a:r>
            </a:p>
          </p:txBody>
        </p:sp>
        <p:sp>
          <p:nvSpPr>
            <p:cNvPr id="539" name="テキスト ボックス 538"/>
            <p:cNvSpPr txBox="1"/>
            <p:nvPr/>
          </p:nvSpPr>
          <p:spPr>
            <a:xfrm>
              <a:off x="7939305" y="4563814"/>
              <a:ext cx="1546080" cy="510618"/>
            </a:xfrm>
            <a:prstGeom prst="rect">
              <a:avLst/>
            </a:prstGeom>
            <a:noFill/>
            <a:ln w="12700">
              <a:solidFill>
                <a:schemeClr val="tx1"/>
              </a:solidFill>
            </a:ln>
          </p:spPr>
          <p:txBody>
            <a:bodyPr wrap="square" lIns="36000" tIns="18000" rIns="36000" bIns="0" rtlCol="0">
              <a:spAutoFit/>
            </a:bodyPr>
            <a:lstStyle>
              <a:defPPr>
                <a:defRPr lang="ja-JP"/>
              </a:defPPr>
              <a:lvl1pPr>
                <a:defRPr sz="800"/>
              </a:lvl1pPr>
            </a:lstStyle>
            <a:p>
              <a:r>
                <a:rPr lang="ja-JP" altLang="en-US" dirty="0"/>
                <a:t>区画</a:t>
              </a:r>
              <a:r>
                <a:rPr lang="en-US" altLang="ja-JP" dirty="0"/>
                <a:t>3</a:t>
              </a:r>
            </a:p>
            <a:p>
              <a:r>
                <a:rPr lang="ja-JP" altLang="en-US" dirty="0"/>
                <a:t>走行方法：中速</a:t>
              </a:r>
              <a:r>
                <a:rPr lang="ja-JP" altLang="en-US" dirty="0" smtClean="0"/>
                <a:t>ライントレース</a:t>
              </a:r>
              <a:endParaRPr lang="en-US" altLang="ja-JP" dirty="0"/>
            </a:p>
            <a:p>
              <a:r>
                <a:rPr lang="ja-JP" altLang="en-US" dirty="0"/>
                <a:t>機体形態：ライントレース用</a:t>
              </a:r>
              <a:r>
                <a:rPr lang="ja-JP" altLang="en-US" dirty="0" smtClean="0"/>
                <a:t>形態</a:t>
              </a:r>
              <a:endParaRPr lang="en-US" altLang="ja-JP" dirty="0"/>
            </a:p>
            <a:p>
              <a:r>
                <a:rPr lang="ja-JP" altLang="en-US" dirty="0"/>
                <a:t>終了条件：走行距離</a:t>
              </a:r>
              <a:r>
                <a:rPr lang="en-US" altLang="ja-JP" dirty="0" smtClean="0"/>
                <a:t>30cm</a:t>
              </a:r>
              <a:endParaRPr lang="en-US" altLang="ja-JP" dirty="0"/>
            </a:p>
          </p:txBody>
        </p:sp>
        <p:grpSp>
          <p:nvGrpSpPr>
            <p:cNvPr id="540" name="グループ化 539"/>
            <p:cNvGrpSpPr/>
            <p:nvPr/>
          </p:nvGrpSpPr>
          <p:grpSpPr>
            <a:xfrm>
              <a:off x="4434370" y="4933533"/>
              <a:ext cx="2447044" cy="153888"/>
              <a:chOff x="4152584" y="5123018"/>
              <a:chExt cx="2447044" cy="153888"/>
            </a:xfrm>
          </p:grpSpPr>
          <p:sp>
            <p:nvSpPr>
              <p:cNvPr id="541" name="正方形/長方形 540"/>
              <p:cNvSpPr/>
              <p:nvPr/>
            </p:nvSpPr>
            <p:spPr>
              <a:xfrm>
                <a:off x="4152584" y="5123018"/>
                <a:ext cx="2447044" cy="153888"/>
              </a:xfrm>
              <a:prstGeom prst="rect">
                <a:avLst/>
              </a:prstGeom>
            </p:spPr>
            <p:txBody>
              <a:bodyPr wrap="square" lIns="0" tIns="0" rIns="0" bIns="0">
                <a:spAutoFit/>
              </a:bodyPr>
              <a:lstStyle/>
              <a:p>
                <a:r>
                  <a:rPr lang="en-US" altLang="ja-JP" sz="1000" dirty="0"/>
                  <a:t>※</a:t>
                </a:r>
                <a:r>
                  <a:rPr lang="ja-JP" altLang="en-US" sz="1000" dirty="0"/>
                  <a:t>　 は各区画の終了条件を満たす場所とする</a:t>
                </a:r>
                <a:endParaRPr lang="en-US" altLang="ja-JP" sz="1000" dirty="0"/>
              </a:p>
            </p:txBody>
          </p:sp>
          <p:sp>
            <p:nvSpPr>
              <p:cNvPr id="542" name="フローチャート: 結合子 541"/>
              <p:cNvSpPr/>
              <p:nvPr/>
            </p:nvSpPr>
            <p:spPr>
              <a:xfrm>
                <a:off x="4283575" y="5125540"/>
                <a:ext cx="99139" cy="134996"/>
              </a:xfrm>
              <a:prstGeom prst="flowChartConnec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a:solidFill>
                    <a:schemeClr val="dk1"/>
                  </a:solidFill>
                </a:endParaRPr>
              </a:p>
            </p:txBody>
          </p:sp>
        </p:grpSp>
      </p:grpSp>
      <p:grpSp>
        <p:nvGrpSpPr>
          <p:cNvPr id="13" name="グループ化 12"/>
          <p:cNvGrpSpPr/>
          <p:nvPr/>
        </p:nvGrpSpPr>
        <p:grpSpPr>
          <a:xfrm>
            <a:off x="105241" y="5487248"/>
            <a:ext cx="4223612" cy="2043680"/>
            <a:chOff x="105241" y="5487248"/>
            <a:chExt cx="4223612" cy="2043680"/>
          </a:xfrm>
        </p:grpSpPr>
        <p:sp>
          <p:nvSpPr>
            <p:cNvPr id="508" name="テキスト ボックス 507"/>
            <p:cNvSpPr txBox="1"/>
            <p:nvPr/>
          </p:nvSpPr>
          <p:spPr>
            <a:xfrm>
              <a:off x="105241" y="5487248"/>
              <a:ext cx="1742785" cy="307777"/>
            </a:xfrm>
            <a:prstGeom prst="rect">
              <a:avLst/>
            </a:prstGeom>
            <a:noFill/>
          </p:spPr>
          <p:txBody>
            <a:bodyPr wrap="none" rtlCol="0">
              <a:spAutoFit/>
            </a:bodyPr>
            <a:lstStyle/>
            <a:p>
              <a:r>
                <a:rPr lang="ja-JP" altLang="en-US" sz="1400" b="1" dirty="0" smtClean="0"/>
                <a:t>「変更しやすい設計」</a:t>
              </a:r>
              <a:endParaRPr lang="en-US" altLang="ja-JP" sz="1400" b="1" dirty="0"/>
            </a:p>
          </p:txBody>
        </p:sp>
        <p:grpSp>
          <p:nvGrpSpPr>
            <p:cNvPr id="61" name="グループ化 60"/>
            <p:cNvGrpSpPr/>
            <p:nvPr/>
          </p:nvGrpSpPr>
          <p:grpSpPr>
            <a:xfrm>
              <a:off x="3308279" y="6320135"/>
              <a:ext cx="1020574" cy="935801"/>
              <a:chOff x="3286298" y="6227402"/>
              <a:chExt cx="1020574" cy="935801"/>
            </a:xfrm>
          </p:grpSpPr>
          <p:sp>
            <p:nvSpPr>
              <p:cNvPr id="518" name="フローチャート: データ 517"/>
              <p:cNvSpPr/>
              <p:nvPr/>
            </p:nvSpPr>
            <p:spPr>
              <a:xfrm>
                <a:off x="3286298" y="6824830"/>
                <a:ext cx="1020574" cy="338373"/>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区画化する</a:t>
                </a:r>
                <a:endParaRPr lang="en-US" altLang="ja-JP" sz="900" dirty="0">
                  <a:solidFill>
                    <a:schemeClr val="tx1"/>
                  </a:solidFill>
                </a:endParaRPr>
              </a:p>
            </p:txBody>
          </p:sp>
          <p:sp>
            <p:nvSpPr>
              <p:cNvPr id="521" name="曲折矢印 520"/>
              <p:cNvSpPr/>
              <p:nvPr/>
            </p:nvSpPr>
            <p:spPr>
              <a:xfrm>
                <a:off x="3824835" y="6227402"/>
                <a:ext cx="425888" cy="566489"/>
              </a:xfrm>
              <a:prstGeom prst="ben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solidFill>
                    <a:schemeClr val="tx1"/>
                  </a:solidFill>
                </a:endParaRPr>
              </a:p>
            </p:txBody>
          </p:sp>
        </p:grpSp>
        <p:grpSp>
          <p:nvGrpSpPr>
            <p:cNvPr id="60" name="グループ化 59"/>
            <p:cNvGrpSpPr/>
            <p:nvPr/>
          </p:nvGrpSpPr>
          <p:grpSpPr>
            <a:xfrm>
              <a:off x="346873" y="5772001"/>
              <a:ext cx="3352587" cy="1758927"/>
              <a:chOff x="253878" y="5672829"/>
              <a:chExt cx="3352587" cy="1758927"/>
            </a:xfrm>
          </p:grpSpPr>
          <p:sp>
            <p:nvSpPr>
              <p:cNvPr id="509" name="ホームベース 508"/>
              <p:cNvSpPr/>
              <p:nvPr/>
            </p:nvSpPr>
            <p:spPr>
              <a:xfrm>
                <a:off x="1839472" y="7261950"/>
                <a:ext cx="1136769" cy="169806"/>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smtClean="0">
                    <a:solidFill>
                      <a:schemeClr val="tx1"/>
                    </a:solidFill>
                    <a:latin typeface="+mn-ea"/>
                  </a:rPr>
                  <a:t>p3.</a:t>
                </a:r>
                <a:r>
                  <a:rPr lang="ja-JP" altLang="en-US" sz="800" dirty="0" smtClean="0">
                    <a:solidFill>
                      <a:schemeClr val="tx1"/>
                    </a:solidFill>
                    <a:latin typeface="+mn-ea"/>
                  </a:rPr>
                  <a:t>格子走行</a:t>
                </a:r>
                <a:endParaRPr kumimoji="1" lang="ja-JP" altLang="en-US" sz="800" dirty="0">
                  <a:solidFill>
                    <a:schemeClr val="tx1"/>
                  </a:solidFill>
                  <a:latin typeface="+mn-ea"/>
                </a:endParaRPr>
              </a:p>
            </p:txBody>
          </p:sp>
          <p:sp>
            <p:nvSpPr>
              <p:cNvPr id="510" name="フリーフォーム 509"/>
              <p:cNvSpPr/>
              <p:nvPr/>
            </p:nvSpPr>
            <p:spPr>
              <a:xfrm rot="15638144" flipV="1">
                <a:off x="2575884" y="6099844"/>
                <a:ext cx="214771" cy="47077"/>
              </a:xfrm>
              <a:custGeom>
                <a:avLst/>
                <a:gdLst>
                  <a:gd name="connsiteX0" fmla="*/ 0 w 5086350"/>
                  <a:gd name="connsiteY0" fmla="*/ 762000 h 771525"/>
                  <a:gd name="connsiteX1" fmla="*/ 676275 w 5086350"/>
                  <a:gd name="connsiteY1" fmla="*/ 19050 h 771525"/>
                  <a:gd name="connsiteX2" fmla="*/ 1438275 w 5086350"/>
                  <a:gd name="connsiteY2" fmla="*/ 771525 h 771525"/>
                  <a:gd name="connsiteX3" fmla="*/ 2162175 w 5086350"/>
                  <a:gd name="connsiteY3" fmla="*/ 47625 h 771525"/>
                  <a:gd name="connsiteX4" fmla="*/ 2838450 w 5086350"/>
                  <a:gd name="connsiteY4" fmla="*/ 771525 h 771525"/>
                  <a:gd name="connsiteX5" fmla="*/ 3638550 w 5086350"/>
                  <a:gd name="connsiteY5" fmla="*/ 9525 h 771525"/>
                  <a:gd name="connsiteX6" fmla="*/ 4333875 w 5086350"/>
                  <a:gd name="connsiteY6" fmla="*/ 723900 h 771525"/>
                  <a:gd name="connsiteX7" fmla="*/ 5086350 w 5086350"/>
                  <a:gd name="connsiteY7" fmla="*/ 0 h 771525"/>
                  <a:gd name="connsiteX8" fmla="*/ 5038725 w 5086350"/>
                  <a:gd name="connsiteY8" fmla="*/ 47625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6350" h="771525">
                    <a:moveTo>
                      <a:pt x="0" y="762000"/>
                    </a:moveTo>
                    <a:lnTo>
                      <a:pt x="676275" y="19050"/>
                    </a:lnTo>
                    <a:lnTo>
                      <a:pt x="1438275" y="771525"/>
                    </a:lnTo>
                    <a:lnTo>
                      <a:pt x="2162175" y="47625"/>
                    </a:lnTo>
                    <a:lnTo>
                      <a:pt x="2838450" y="771525"/>
                    </a:lnTo>
                    <a:lnTo>
                      <a:pt x="3638550" y="9525"/>
                    </a:lnTo>
                    <a:lnTo>
                      <a:pt x="4333875" y="723900"/>
                    </a:lnTo>
                    <a:lnTo>
                      <a:pt x="5086350" y="0"/>
                    </a:lnTo>
                    <a:lnTo>
                      <a:pt x="5038725" y="47625"/>
                    </a:ln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1" name="フリーフォーム 510"/>
              <p:cNvSpPr/>
              <p:nvPr/>
            </p:nvSpPr>
            <p:spPr>
              <a:xfrm rot="12739193" flipV="1">
                <a:off x="3059194" y="6630888"/>
                <a:ext cx="547271" cy="45719"/>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2" name="フリーフォーム 511"/>
              <p:cNvSpPr/>
              <p:nvPr/>
            </p:nvSpPr>
            <p:spPr>
              <a:xfrm rot="18822589">
                <a:off x="1379240" y="6090559"/>
                <a:ext cx="326803" cy="45719"/>
              </a:xfrm>
              <a:custGeom>
                <a:avLst/>
                <a:gdLst>
                  <a:gd name="connsiteX0" fmla="*/ 0 w 5086350"/>
                  <a:gd name="connsiteY0" fmla="*/ 762000 h 771525"/>
                  <a:gd name="connsiteX1" fmla="*/ 676275 w 5086350"/>
                  <a:gd name="connsiteY1" fmla="*/ 19050 h 771525"/>
                  <a:gd name="connsiteX2" fmla="*/ 1438275 w 5086350"/>
                  <a:gd name="connsiteY2" fmla="*/ 771525 h 771525"/>
                  <a:gd name="connsiteX3" fmla="*/ 2162175 w 5086350"/>
                  <a:gd name="connsiteY3" fmla="*/ 47625 h 771525"/>
                  <a:gd name="connsiteX4" fmla="*/ 2838450 w 5086350"/>
                  <a:gd name="connsiteY4" fmla="*/ 771525 h 771525"/>
                  <a:gd name="connsiteX5" fmla="*/ 3638550 w 5086350"/>
                  <a:gd name="connsiteY5" fmla="*/ 9525 h 771525"/>
                  <a:gd name="connsiteX6" fmla="*/ 4333875 w 5086350"/>
                  <a:gd name="connsiteY6" fmla="*/ 723900 h 771525"/>
                  <a:gd name="connsiteX7" fmla="*/ 5086350 w 5086350"/>
                  <a:gd name="connsiteY7" fmla="*/ 0 h 771525"/>
                  <a:gd name="connsiteX8" fmla="*/ 5038725 w 5086350"/>
                  <a:gd name="connsiteY8" fmla="*/ 47625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6350" h="771525">
                    <a:moveTo>
                      <a:pt x="0" y="762000"/>
                    </a:moveTo>
                    <a:lnTo>
                      <a:pt x="676275" y="19050"/>
                    </a:lnTo>
                    <a:lnTo>
                      <a:pt x="1438275" y="771525"/>
                    </a:lnTo>
                    <a:lnTo>
                      <a:pt x="2162175" y="47625"/>
                    </a:lnTo>
                    <a:lnTo>
                      <a:pt x="2838450" y="771525"/>
                    </a:lnTo>
                    <a:lnTo>
                      <a:pt x="3638550" y="9525"/>
                    </a:lnTo>
                    <a:lnTo>
                      <a:pt x="4333875" y="723900"/>
                    </a:lnTo>
                    <a:lnTo>
                      <a:pt x="5086350" y="0"/>
                    </a:lnTo>
                    <a:lnTo>
                      <a:pt x="5038725" y="47625"/>
                    </a:lnTo>
                  </a:path>
                </a:pathLst>
              </a:custGeom>
              <a:noFill/>
              <a:ln>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3" name="フリーフォーム 512"/>
              <p:cNvSpPr/>
              <p:nvPr/>
            </p:nvSpPr>
            <p:spPr>
              <a:xfrm rot="16200000" flipV="1">
                <a:off x="2470157" y="6650425"/>
                <a:ext cx="270362" cy="45719"/>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4" name="円/楕円 513"/>
              <p:cNvSpPr/>
              <p:nvPr/>
            </p:nvSpPr>
            <p:spPr>
              <a:xfrm>
                <a:off x="1518394" y="5672829"/>
                <a:ext cx="1380949" cy="39628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変更しやすい設計</a:t>
                </a:r>
                <a:endParaRPr lang="en-US" altLang="ja-JP" sz="900" dirty="0">
                  <a:solidFill>
                    <a:schemeClr val="tx1"/>
                  </a:solidFill>
                </a:endParaRPr>
              </a:p>
            </p:txBody>
          </p:sp>
          <p:sp>
            <p:nvSpPr>
              <p:cNvPr id="515" name="星 10 514"/>
              <p:cNvSpPr/>
              <p:nvPr/>
            </p:nvSpPr>
            <p:spPr>
              <a:xfrm>
                <a:off x="677349" y="6205094"/>
                <a:ext cx="1345057" cy="419300"/>
              </a:xfrm>
              <a:prstGeom prst="star1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プログラムの変更に</a:t>
                </a:r>
                <a:endParaRPr lang="en-US" altLang="ja-JP" sz="900" dirty="0">
                  <a:solidFill>
                    <a:schemeClr val="tx1"/>
                  </a:solidFill>
                </a:endParaRPr>
              </a:p>
              <a:p>
                <a:pPr algn="ctr"/>
                <a:r>
                  <a:rPr lang="ja-JP" altLang="en-US" sz="900" dirty="0">
                    <a:solidFill>
                      <a:schemeClr val="tx1"/>
                    </a:solidFill>
                  </a:rPr>
                  <a:t>時間がかかる</a:t>
                </a:r>
                <a:endParaRPr lang="en-US" altLang="ja-JP" sz="900" dirty="0">
                  <a:solidFill>
                    <a:schemeClr val="tx1"/>
                  </a:solidFill>
                </a:endParaRPr>
              </a:p>
            </p:txBody>
          </p:sp>
          <p:sp>
            <p:nvSpPr>
              <p:cNvPr id="516" name="星 10 515"/>
              <p:cNvSpPr/>
              <p:nvPr/>
            </p:nvSpPr>
            <p:spPr>
              <a:xfrm>
                <a:off x="2208318" y="6205289"/>
                <a:ext cx="1059682" cy="383901"/>
              </a:xfrm>
              <a:prstGeom prst="star1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900" dirty="0">
                    <a:solidFill>
                      <a:schemeClr val="tx1"/>
                    </a:solidFill>
                  </a:rPr>
                  <a:t>プログラムが</a:t>
                </a:r>
                <a:endParaRPr lang="en-US" altLang="ja-JP" sz="900" dirty="0">
                  <a:solidFill>
                    <a:schemeClr val="tx1"/>
                  </a:solidFill>
                </a:endParaRPr>
              </a:p>
              <a:p>
                <a:pPr algn="ctr"/>
                <a:r>
                  <a:rPr lang="ja-JP" altLang="en-US" sz="900" dirty="0" smtClean="0">
                    <a:solidFill>
                      <a:schemeClr val="tx1"/>
                    </a:solidFill>
                  </a:rPr>
                  <a:t>複雑化</a:t>
                </a:r>
                <a:endParaRPr lang="en-US" altLang="ja-JP" sz="900" dirty="0">
                  <a:solidFill>
                    <a:schemeClr val="tx1"/>
                  </a:solidFill>
                </a:endParaRPr>
              </a:p>
            </p:txBody>
          </p:sp>
          <p:sp>
            <p:nvSpPr>
              <p:cNvPr id="517" name="フローチャート: データ 516"/>
              <p:cNvSpPr/>
              <p:nvPr/>
            </p:nvSpPr>
            <p:spPr>
              <a:xfrm>
                <a:off x="1739819" y="6808466"/>
                <a:ext cx="1540352" cy="359921"/>
              </a:xfrm>
              <a:prstGeom prst="flowChartInputOutput">
                <a:avLst/>
              </a:prstGeom>
              <a:noFill/>
              <a:ln>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a:t>ブロック</a:t>
                </a:r>
                <a:r>
                  <a:rPr lang="ja-JP" altLang="en-US" sz="800" dirty="0" smtClean="0"/>
                  <a:t>並べでは同じ動作の組み合わせで走行できるようにす</a:t>
                </a:r>
                <a:r>
                  <a:rPr lang="ja-JP" altLang="en-US" sz="800" dirty="0"/>
                  <a:t>る</a:t>
                </a:r>
                <a:endParaRPr lang="en-US" altLang="ja-JP" sz="800" dirty="0"/>
              </a:p>
            </p:txBody>
          </p:sp>
          <p:sp>
            <p:nvSpPr>
              <p:cNvPr id="519" name="フリーフォーム 518"/>
              <p:cNvSpPr/>
              <p:nvPr/>
            </p:nvSpPr>
            <p:spPr>
              <a:xfrm rot="15975608" flipV="1">
                <a:off x="1067640" y="6696014"/>
                <a:ext cx="260215" cy="45719"/>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0" name="ホームベース 519"/>
              <p:cNvSpPr/>
              <p:nvPr/>
            </p:nvSpPr>
            <p:spPr>
              <a:xfrm>
                <a:off x="253878" y="7248380"/>
                <a:ext cx="1442784" cy="174085"/>
              </a:xfrm>
              <a:prstGeom prst="homePlate">
                <a:avLst/>
              </a:prstGeom>
              <a:gradFill>
                <a:gsLst>
                  <a:gs pos="0">
                    <a:schemeClr val="accent4">
                      <a:satMod val="103000"/>
                      <a:lumMod val="102000"/>
                      <a:tint val="94000"/>
                    </a:schemeClr>
                  </a:gs>
                  <a:gs pos="50000">
                    <a:schemeClr val="accent4">
                      <a:satMod val="110000"/>
                      <a:lumMod val="100000"/>
                      <a:shade val="100000"/>
                    </a:schemeClr>
                  </a:gs>
                  <a:gs pos="100000">
                    <a:srgbClr val="FFFF00"/>
                  </a:gs>
                </a:gsLst>
              </a:gradFill>
            </p:spPr>
            <p:style>
              <a:lnRef idx="0">
                <a:schemeClr val="accent4"/>
              </a:lnRef>
              <a:fillRef idx="3">
                <a:schemeClr val="accent4"/>
              </a:fillRef>
              <a:effectRef idx="3">
                <a:schemeClr val="accent4"/>
              </a:effectRef>
              <a:fontRef idx="minor">
                <a:schemeClr val="lt1"/>
              </a:fontRef>
            </p:style>
            <p:txBody>
              <a:bodyPr lIns="0" rIns="0" rtlCol="0" anchor="ctr"/>
              <a:lstStyle/>
              <a:p>
                <a:pPr algn="ctr"/>
                <a:r>
                  <a:rPr kumimoji="1" lang="en-US" altLang="ja-JP" sz="800" dirty="0" smtClean="0">
                    <a:solidFill>
                      <a:schemeClr val="tx1"/>
                    </a:solidFill>
                    <a:latin typeface="+mn-ea"/>
                  </a:rPr>
                  <a:t>p</a:t>
                </a:r>
                <a:r>
                  <a:rPr kumimoji="1" lang="ja-JP" altLang="en-US" sz="800" dirty="0" smtClean="0">
                    <a:solidFill>
                      <a:schemeClr val="tx1"/>
                    </a:solidFill>
                    <a:latin typeface="+mn-ea"/>
                  </a:rPr>
                  <a:t>４</a:t>
                </a:r>
                <a:r>
                  <a:rPr kumimoji="1" lang="en-US" altLang="ja-JP" sz="800" dirty="0" smtClean="0">
                    <a:solidFill>
                      <a:schemeClr val="tx1"/>
                    </a:solidFill>
                    <a:latin typeface="+mn-ea"/>
                  </a:rPr>
                  <a:t>.</a:t>
                </a:r>
                <a:r>
                  <a:rPr kumimoji="1" lang="ja-JP" altLang="en-US" sz="800" dirty="0" smtClean="0">
                    <a:solidFill>
                      <a:schemeClr val="tx1"/>
                    </a:solidFill>
                    <a:latin typeface="+mn-ea"/>
                  </a:rPr>
                  <a:t>動的走路選択走行エリア</a:t>
                </a:r>
                <a:endParaRPr kumimoji="1" lang="ja-JP" altLang="en-US" sz="800" dirty="0">
                  <a:solidFill>
                    <a:schemeClr val="tx1"/>
                  </a:solidFill>
                  <a:latin typeface="+mn-ea"/>
                </a:endParaRPr>
              </a:p>
            </p:txBody>
          </p:sp>
          <p:sp>
            <p:nvSpPr>
              <p:cNvPr id="522" name="フローチャート: データ 521"/>
              <p:cNvSpPr/>
              <p:nvPr/>
            </p:nvSpPr>
            <p:spPr>
              <a:xfrm>
                <a:off x="320255" y="6784888"/>
                <a:ext cx="1540352" cy="359921"/>
              </a:xfrm>
              <a:prstGeom prst="flowChartInputOutput">
                <a:avLst/>
              </a:prstGeom>
              <a:solidFill>
                <a:schemeClr val="bg1"/>
              </a:solidFill>
              <a:ln>
                <a:solidFill>
                  <a:schemeClr val="tx1"/>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800" dirty="0" smtClean="0"/>
                  <a:t>競技課題に捉われな　　</a:t>
                </a:r>
                <a:r>
                  <a:rPr lang="ja-JP" altLang="en-US" sz="800" dirty="0" err="1" smtClean="0"/>
                  <a:t>い</a:t>
                </a:r>
                <a:r>
                  <a:rPr lang="ja-JP" altLang="en-US" sz="800" dirty="0" smtClean="0"/>
                  <a:t>構造にする</a:t>
                </a:r>
                <a:endParaRPr lang="en-US" altLang="ja-JP" sz="800" dirty="0"/>
              </a:p>
            </p:txBody>
          </p:sp>
          <p:sp>
            <p:nvSpPr>
              <p:cNvPr id="523" name="フリーフォーム 522"/>
              <p:cNvSpPr/>
              <p:nvPr/>
            </p:nvSpPr>
            <p:spPr>
              <a:xfrm rot="12178752" flipV="1">
                <a:off x="1696821" y="6669615"/>
                <a:ext cx="531641" cy="45719"/>
              </a:xfrm>
              <a:custGeom>
                <a:avLst/>
                <a:gdLst>
                  <a:gd name="connsiteX0" fmla="*/ 0 w 3577057"/>
                  <a:gd name="connsiteY0" fmla="*/ 710736 h 729711"/>
                  <a:gd name="connsiteX1" fmla="*/ 720149 w 3577057"/>
                  <a:gd name="connsiteY1" fmla="*/ 56917 h 729711"/>
                  <a:gd name="connsiteX2" fmla="*/ 1449774 w 3577057"/>
                  <a:gd name="connsiteY2" fmla="*/ 724950 h 729711"/>
                  <a:gd name="connsiteX3" fmla="*/ 2141496 w 3577057"/>
                  <a:gd name="connsiteY3" fmla="*/ 28490 h 729711"/>
                  <a:gd name="connsiteX4" fmla="*/ 2875859 w 3577057"/>
                  <a:gd name="connsiteY4" fmla="*/ 729688 h 729711"/>
                  <a:gd name="connsiteX5" fmla="*/ 3577057 w 3577057"/>
                  <a:gd name="connsiteY5" fmla="*/ 63 h 7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7057" h="729711">
                    <a:moveTo>
                      <a:pt x="0" y="710736"/>
                    </a:moveTo>
                    <a:cubicBezTo>
                      <a:pt x="239260" y="382642"/>
                      <a:pt x="478520" y="54548"/>
                      <a:pt x="720149" y="56917"/>
                    </a:cubicBezTo>
                    <a:cubicBezTo>
                      <a:pt x="961778" y="59286"/>
                      <a:pt x="1212883" y="729688"/>
                      <a:pt x="1449774" y="724950"/>
                    </a:cubicBezTo>
                    <a:cubicBezTo>
                      <a:pt x="1686665" y="720212"/>
                      <a:pt x="1903815" y="27700"/>
                      <a:pt x="2141496" y="28490"/>
                    </a:cubicBezTo>
                    <a:cubicBezTo>
                      <a:pt x="2379177" y="29280"/>
                      <a:pt x="2636599" y="734426"/>
                      <a:pt x="2875859" y="729688"/>
                    </a:cubicBezTo>
                    <a:cubicBezTo>
                      <a:pt x="3115119" y="724950"/>
                      <a:pt x="3369383" y="-7833"/>
                      <a:pt x="3577057" y="6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3" name="正方形/長方形 52"/>
          <p:cNvSpPr/>
          <p:nvPr/>
        </p:nvSpPr>
        <p:spPr>
          <a:xfrm>
            <a:off x="86037" y="5488812"/>
            <a:ext cx="9703493" cy="2132658"/>
          </a:xfrm>
          <a:prstGeom prst="rect">
            <a:avLst/>
          </a:prstGeom>
          <a:no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a:off x="6287270" y="7698113"/>
            <a:ext cx="3569843" cy="0"/>
          </a:xfrm>
          <a:prstGeom prst="line">
            <a:avLst/>
          </a:prstGeom>
          <a:ln w="19050">
            <a:solidFill>
              <a:schemeClr val="tx1"/>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43" name="グループ化 42"/>
          <p:cNvGrpSpPr/>
          <p:nvPr/>
        </p:nvGrpSpPr>
        <p:grpSpPr>
          <a:xfrm>
            <a:off x="0" y="-52649"/>
            <a:ext cx="13522325" cy="660142"/>
            <a:chOff x="0" y="-52649"/>
            <a:chExt cx="13522325" cy="660142"/>
          </a:xfrm>
        </p:grpSpPr>
        <p:grpSp>
          <p:nvGrpSpPr>
            <p:cNvPr id="2" name="グループ化 1"/>
            <p:cNvGrpSpPr/>
            <p:nvPr/>
          </p:nvGrpSpPr>
          <p:grpSpPr>
            <a:xfrm>
              <a:off x="0" y="-52649"/>
              <a:ext cx="13522325" cy="660142"/>
              <a:chOff x="0" y="-52649"/>
              <a:chExt cx="13522325" cy="660142"/>
            </a:xfrm>
          </p:grpSpPr>
          <p:sp>
            <p:nvSpPr>
              <p:cNvPr id="5" name="正方形/長方形 4"/>
              <p:cNvSpPr/>
              <p:nvPr/>
            </p:nvSpPr>
            <p:spPr>
              <a:xfrm>
                <a:off x="0" y="0"/>
                <a:ext cx="13522325" cy="584200"/>
              </a:xfrm>
              <a:prstGeom prst="rect">
                <a:avLst/>
              </a:prstGeom>
              <a:gradFill flip="none" rotWithShape="1">
                <a:gsLst>
                  <a:gs pos="72230">
                    <a:schemeClr val="bg1"/>
                  </a:gs>
                  <a:gs pos="0">
                    <a:schemeClr val="accent1">
                      <a:lumMod val="40000"/>
                      <a:lumOff val="60000"/>
                    </a:schemeClr>
                  </a:gs>
                  <a:gs pos="23000">
                    <a:schemeClr val="accent1">
                      <a:tint val="44500"/>
                      <a:satMod val="160000"/>
                    </a:schemeClr>
                  </a:gs>
                  <a:gs pos="96667">
                    <a:schemeClr val="bg1"/>
                  </a:gs>
                  <a:gs pos="44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solidFill>
                      <a:schemeClr val="tx1"/>
                    </a:solidFill>
                  </a:rPr>
                  <a:t>１．要求</a:t>
                </a:r>
                <a:r>
                  <a:rPr lang="ja-JP" altLang="en-US" sz="2800" dirty="0">
                    <a:solidFill>
                      <a:schemeClr val="tx1"/>
                    </a:solidFill>
                  </a:rPr>
                  <a:t>分析</a:t>
                </a:r>
                <a:endParaRPr kumimoji="1" lang="ja-JP" altLang="en-US" sz="2800" dirty="0">
                  <a:solidFill>
                    <a:schemeClr val="tx1"/>
                  </a:solidFill>
                </a:endParaRPr>
              </a:p>
            </p:txBody>
          </p:sp>
          <p:grpSp>
            <p:nvGrpSpPr>
              <p:cNvPr id="3" name="グループ化 2"/>
              <p:cNvGrpSpPr/>
              <p:nvPr/>
            </p:nvGrpSpPr>
            <p:grpSpPr>
              <a:xfrm>
                <a:off x="4752464" y="-52649"/>
                <a:ext cx="3378512" cy="660142"/>
                <a:chOff x="6275459" y="-35812"/>
                <a:chExt cx="3378512" cy="660142"/>
              </a:xfrm>
            </p:grpSpPr>
            <p:sp>
              <p:nvSpPr>
                <p:cNvPr id="102" name="テキスト ボックス 101"/>
                <p:cNvSpPr txBox="1"/>
                <p:nvPr/>
              </p:nvSpPr>
              <p:spPr>
                <a:xfrm>
                  <a:off x="7316661" y="-3229"/>
                  <a:ext cx="512961" cy="615553"/>
                </a:xfrm>
                <a:prstGeom prst="rect">
                  <a:avLst/>
                </a:prstGeom>
                <a:noFill/>
              </p:spPr>
              <p:txBody>
                <a:bodyPr wrap="none" lIns="0" tIns="0" rIns="0" bIns="0" rtlCol="0">
                  <a:spAutoFit/>
                </a:bodyPr>
                <a:lstStyle/>
                <a:p>
                  <a:r>
                    <a:rPr lang="ja-JP" altLang="en-US" sz="4000" i="1" dirty="0" smtClean="0">
                      <a:ln>
                        <a:solidFill>
                          <a:schemeClr val="bg1"/>
                        </a:solidFill>
                      </a:ln>
                      <a:solidFill>
                        <a:schemeClr val="tx1">
                          <a:lumMod val="75000"/>
                          <a:lumOff val="25000"/>
                        </a:schemeClr>
                      </a:solidFill>
                      <a:ea typeface="+mj-ea"/>
                    </a:rPr>
                    <a:t>＆</a:t>
                  </a:r>
                  <a:endParaRPr lang="ja-JP" altLang="en-US" sz="4000" i="1" dirty="0">
                    <a:ln>
                      <a:solidFill>
                        <a:schemeClr val="bg1"/>
                      </a:solidFill>
                    </a:ln>
                    <a:solidFill>
                      <a:schemeClr val="tx1">
                        <a:lumMod val="75000"/>
                        <a:lumOff val="25000"/>
                      </a:schemeClr>
                    </a:solidFill>
                    <a:ea typeface="+mj-ea"/>
                  </a:endParaRPr>
                </a:p>
              </p:txBody>
            </p:sp>
            <p:sp>
              <p:nvSpPr>
                <p:cNvPr id="94" name="テキスト ボックス 93"/>
                <p:cNvSpPr txBox="1"/>
                <p:nvPr/>
              </p:nvSpPr>
              <p:spPr>
                <a:xfrm>
                  <a:off x="7685162" y="101110"/>
                  <a:ext cx="1968809" cy="523220"/>
                </a:xfrm>
                <a:prstGeom prst="rect">
                  <a:avLst/>
                </a:prstGeom>
                <a:noFill/>
              </p:spPr>
              <p:txBody>
                <a:bodyPr wrap="none" rtlCol="0">
                  <a:spAutoFit/>
                </a:bodyPr>
                <a:lstStyle/>
                <a:p>
                  <a:r>
                    <a:rPr lang="ja-JP" altLang="en-US" sz="2800" b="1" dirty="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rPr>
                    <a:t>科学の妖精</a:t>
                  </a:r>
                </a:p>
              </p:txBody>
            </p:sp>
            <p:sp>
              <p:nvSpPr>
                <p:cNvPr id="96" name="テキスト ボックス 95"/>
                <p:cNvSpPr txBox="1"/>
                <p:nvPr/>
              </p:nvSpPr>
              <p:spPr>
                <a:xfrm>
                  <a:off x="6275459" y="-35812"/>
                  <a:ext cx="1337226" cy="523220"/>
                </a:xfrm>
                <a:prstGeom prst="rect">
                  <a:avLst/>
                </a:prstGeom>
                <a:noFill/>
              </p:spPr>
              <p:txBody>
                <a:bodyPr wrap="none" rtlCol="0">
                  <a:spAutoFit/>
                </a:bodyPr>
                <a:lstStyle/>
                <a:p>
                  <a:r>
                    <a:rPr lang="en-US" altLang="ja-JP" sz="2800" b="1" dirty="0" smtClean="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rPr>
                    <a:t>MONO</a:t>
                  </a:r>
                  <a:endParaRPr lang="ja-JP" altLang="en-US" sz="2800" b="1" dirty="0">
                    <a:ln>
                      <a:solidFill>
                        <a:schemeClr val="bg1"/>
                      </a:solidFill>
                    </a:ln>
                    <a:solidFill>
                      <a:schemeClr val="tx1">
                        <a:lumMod val="75000"/>
                        <a:lumOff val="25000"/>
                      </a:schemeClr>
                    </a:solidFill>
                    <a:latin typeface="AR P丸ゴシック体E" panose="020F0900000000000000" pitchFamily="50" charset="-128"/>
                    <a:ea typeface="AR P丸ゴシック体E" panose="020F0900000000000000" pitchFamily="50" charset="-128"/>
                  </a:endParaRPr>
                </a:p>
              </p:txBody>
            </p:sp>
          </p:grpSp>
          <p:pic>
            <p:nvPicPr>
              <p:cNvPr id="104" name="図 4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7412" y="114839"/>
                <a:ext cx="2495737" cy="4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 name="グループ化 104"/>
              <p:cNvGrpSpPr/>
              <p:nvPr/>
            </p:nvGrpSpPr>
            <p:grpSpPr>
              <a:xfrm>
                <a:off x="2121000" y="94617"/>
                <a:ext cx="705388" cy="425556"/>
                <a:chOff x="12116383" y="65970"/>
                <a:chExt cx="954036" cy="575564"/>
              </a:xfrm>
            </p:grpSpPr>
            <p:grpSp>
              <p:nvGrpSpPr>
                <p:cNvPr id="107" name="グループ化 106"/>
                <p:cNvGrpSpPr/>
                <p:nvPr/>
              </p:nvGrpSpPr>
              <p:grpSpPr>
                <a:xfrm>
                  <a:off x="12490787" y="65970"/>
                  <a:ext cx="579632" cy="575564"/>
                  <a:chOff x="3410739" y="446370"/>
                  <a:chExt cx="607510" cy="603246"/>
                </a:xfrm>
              </p:grpSpPr>
              <p:sp>
                <p:nvSpPr>
                  <p:cNvPr id="119" name="円/楕円 118"/>
                  <p:cNvSpPr/>
                  <p:nvPr/>
                </p:nvSpPr>
                <p:spPr>
                  <a:xfrm>
                    <a:off x="3410739" y="446370"/>
                    <a:ext cx="607510" cy="603246"/>
                  </a:xfrm>
                  <a:prstGeom prst="ellipse">
                    <a:avLst/>
                  </a:pr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120" name="円/楕円 119"/>
                  <p:cNvSpPr/>
                  <p:nvPr/>
                </p:nvSpPr>
                <p:spPr>
                  <a:xfrm>
                    <a:off x="3553381" y="583266"/>
                    <a:ext cx="329453" cy="32945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121" name="円/楕円 120"/>
                  <p:cNvSpPr/>
                  <p:nvPr/>
                </p:nvSpPr>
                <p:spPr>
                  <a:xfrm>
                    <a:off x="3452530" y="482415"/>
                    <a:ext cx="531157" cy="53115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nvGrpSpPr>
                <p:cNvPr id="108" name="グループ化 107"/>
                <p:cNvGrpSpPr/>
                <p:nvPr/>
              </p:nvGrpSpPr>
              <p:grpSpPr>
                <a:xfrm rot="19367070">
                  <a:off x="12116383" y="156414"/>
                  <a:ext cx="345667" cy="343241"/>
                  <a:chOff x="3410734" y="446367"/>
                  <a:chExt cx="607510" cy="603246"/>
                </a:xfrm>
              </p:grpSpPr>
              <p:sp>
                <p:nvSpPr>
                  <p:cNvPr id="110" name="円/楕円 109"/>
                  <p:cNvSpPr/>
                  <p:nvPr/>
                </p:nvSpPr>
                <p:spPr>
                  <a:xfrm>
                    <a:off x="3410734" y="446367"/>
                    <a:ext cx="607510" cy="603246"/>
                  </a:xfrm>
                  <a:prstGeom prst="ellipse">
                    <a:avLst/>
                  </a:prstGeom>
                  <a:noFill/>
                  <a:ln w="571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111" name="円/楕円 110"/>
                  <p:cNvSpPr/>
                  <p:nvPr/>
                </p:nvSpPr>
                <p:spPr>
                  <a:xfrm>
                    <a:off x="3553381" y="583266"/>
                    <a:ext cx="329453" cy="329453"/>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sp>
                <p:nvSpPr>
                  <p:cNvPr id="113" name="円/楕円 112"/>
                  <p:cNvSpPr/>
                  <p:nvPr/>
                </p:nvSpPr>
                <p:spPr>
                  <a:xfrm>
                    <a:off x="3452530" y="482415"/>
                    <a:ext cx="531157" cy="53115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90"/>
                  </a:p>
                </p:txBody>
              </p:sp>
            </p:grpSp>
          </p:grpSp>
        </p:grpSp>
        <p:pic>
          <p:nvPicPr>
            <p:cNvPr id="1026" name="Picture 2" descr="D:\ものつくり大学ロゴB.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8416" y="84273"/>
              <a:ext cx="2292246" cy="48159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線コネクタ 56"/>
          <p:cNvCxnSpPr/>
          <p:nvPr/>
        </p:nvCxnSpPr>
        <p:spPr>
          <a:xfrm>
            <a:off x="6295737" y="7698113"/>
            <a:ext cx="0" cy="1903087"/>
          </a:xfrm>
          <a:prstGeom prst="line">
            <a:avLst/>
          </a:prstGeom>
          <a:ln>
            <a:solidFill>
              <a:schemeClr val="tx1"/>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96" name="Rectangle 39"/>
          <p:cNvSpPr>
            <a:spLocks noChangeArrowheads="1"/>
          </p:cNvSpPr>
          <p:nvPr/>
        </p:nvSpPr>
        <p:spPr bwMode="auto">
          <a:xfrm>
            <a:off x="8826133" y="8416100"/>
            <a:ext cx="7937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900" b="1" i="0" u="none" strike="noStrike" cap="none" normalizeH="0" baseline="0" dirty="0" smtClean="0">
                <a:ln>
                  <a:noFill/>
                </a:ln>
                <a:solidFill>
                  <a:srgbClr val="000000"/>
                </a:solidFill>
                <a:effectLst/>
                <a:latin typeface="ＭＳ ゴシック" panose="020B0609070205080204" pitchFamily="49" charset="-128"/>
                <a:ea typeface="ＭＳ ゴシック" panose="020B0609070205080204" pitchFamily="49" charset="-128"/>
              </a:rPr>
              <a:t>区画に合わせて走行する</a:t>
            </a: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直線矢印コネクタ 14"/>
          <p:cNvCxnSpPr/>
          <p:nvPr/>
        </p:nvCxnSpPr>
        <p:spPr>
          <a:xfrm flipV="1">
            <a:off x="8075323" y="8631834"/>
            <a:ext cx="590839" cy="72890"/>
          </a:xfrm>
          <a:prstGeom prst="straightConnector1">
            <a:avLst/>
          </a:prstGeom>
          <a:ln w="12700">
            <a:solidFill>
              <a:schemeClr val="tx1"/>
            </a:solidFill>
            <a:prstDash val="dash"/>
            <a:tailEnd type="arrow"/>
          </a:ln>
        </p:spPr>
        <p:style>
          <a:lnRef idx="3">
            <a:schemeClr val="accent6"/>
          </a:lnRef>
          <a:fillRef idx="0">
            <a:schemeClr val="accent6"/>
          </a:fillRef>
          <a:effectRef idx="2">
            <a:schemeClr val="accent6"/>
          </a:effectRef>
          <a:fontRef idx="minor">
            <a:schemeClr val="tx1"/>
          </a:fontRef>
        </p:style>
      </p:cxnSp>
      <p:cxnSp>
        <p:nvCxnSpPr>
          <p:cNvPr id="301" name="直線矢印コネクタ 300"/>
          <p:cNvCxnSpPr>
            <a:stCxn id="295" idx="0"/>
            <a:endCxn id="47" idx="4"/>
          </p:cNvCxnSpPr>
          <p:nvPr/>
        </p:nvCxnSpPr>
        <p:spPr>
          <a:xfrm flipV="1">
            <a:off x="9192246" y="8753936"/>
            <a:ext cx="6157" cy="349421"/>
          </a:xfrm>
          <a:prstGeom prst="straightConnector1">
            <a:avLst/>
          </a:prstGeom>
          <a:ln w="12700">
            <a:solidFill>
              <a:schemeClr val="tx1"/>
            </a:solidFill>
            <a:prstDash val="dash"/>
            <a:tailEnd type="arrow"/>
          </a:ln>
        </p:spPr>
        <p:style>
          <a:lnRef idx="3">
            <a:schemeClr val="accent6"/>
          </a:lnRef>
          <a:fillRef idx="0">
            <a:schemeClr val="accent6"/>
          </a:fillRef>
          <a:effectRef idx="2">
            <a:schemeClr val="accent6"/>
          </a:effectRef>
          <a:fontRef idx="minor">
            <a:schemeClr val="tx1"/>
          </a:fontRef>
        </p:style>
      </p:cxnSp>
      <p:sp>
        <p:nvSpPr>
          <p:cNvPr id="304" name="Rectangle 44"/>
          <p:cNvSpPr>
            <a:spLocks noChangeArrowheads="1"/>
          </p:cNvSpPr>
          <p:nvPr/>
        </p:nvSpPr>
        <p:spPr bwMode="auto">
          <a:xfrm>
            <a:off x="9192245" y="8852617"/>
            <a:ext cx="677862"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900" b="0" i="0" u="none" strike="noStrike" cap="none" normalizeH="0" baseline="0" dirty="0" smtClean="0">
                <a:ln>
                  <a:noFill/>
                </a:ln>
                <a:solidFill>
                  <a:srgbClr val="000000"/>
                </a:solidFill>
                <a:effectLst/>
                <a:latin typeface="Arial" panose="020B0604020202020204" pitchFamily="34" charset="0"/>
              </a:rPr>
              <a:t>&lt;&lt;include&gt;&gt;</a:t>
            </a: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cxnSp>
        <p:nvCxnSpPr>
          <p:cNvPr id="305" name="直線矢印コネクタ 304"/>
          <p:cNvCxnSpPr>
            <a:endCxn id="40" idx="5"/>
          </p:cNvCxnSpPr>
          <p:nvPr/>
        </p:nvCxnSpPr>
        <p:spPr>
          <a:xfrm flipH="1" flipV="1">
            <a:off x="7890162" y="9013912"/>
            <a:ext cx="776000" cy="186590"/>
          </a:xfrm>
          <a:prstGeom prst="straightConnector1">
            <a:avLst/>
          </a:prstGeom>
          <a:ln w="12700">
            <a:solidFill>
              <a:schemeClr val="tx1"/>
            </a:solidFill>
            <a:prstDash val="dash"/>
            <a:tailEnd type="arrow"/>
          </a:ln>
        </p:spPr>
        <p:style>
          <a:lnRef idx="3">
            <a:schemeClr val="accent6"/>
          </a:lnRef>
          <a:fillRef idx="0">
            <a:schemeClr val="accent6"/>
          </a:fillRef>
          <a:effectRef idx="2">
            <a:schemeClr val="accent6"/>
          </a:effectRef>
          <a:fontRef idx="minor">
            <a:schemeClr val="tx1"/>
          </a:fontRef>
        </p:style>
      </p:cxnSp>
      <p:sp>
        <p:nvSpPr>
          <p:cNvPr id="308" name="Rectangle 44"/>
          <p:cNvSpPr>
            <a:spLocks noChangeArrowheads="1"/>
          </p:cNvSpPr>
          <p:nvPr/>
        </p:nvSpPr>
        <p:spPr bwMode="auto">
          <a:xfrm>
            <a:off x="7936178" y="9147448"/>
            <a:ext cx="615553"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900" b="0" i="0" u="none" strike="noStrike" cap="none" normalizeH="0" baseline="0" dirty="0" smtClean="0">
                <a:ln>
                  <a:noFill/>
                </a:ln>
                <a:solidFill>
                  <a:srgbClr val="000000"/>
                </a:solidFill>
                <a:effectLst/>
                <a:latin typeface="Arial" panose="020B0604020202020204" pitchFamily="34" charset="0"/>
              </a:rPr>
              <a:t>&lt;&lt;</a:t>
            </a:r>
            <a:r>
              <a:rPr kumimoji="0" lang="en-US" altLang="ja-JP" sz="900" b="0" i="0" u="none" strike="noStrike" cap="none" normalizeH="0" baseline="0" dirty="0" smtClean="0">
                <a:ln>
                  <a:noFill/>
                </a:ln>
                <a:solidFill>
                  <a:srgbClr val="000000"/>
                </a:solidFill>
                <a:effectLst/>
                <a:latin typeface="Arial" panose="020B0604020202020204" pitchFamily="34" charset="0"/>
              </a:rPr>
              <a:t>extend</a:t>
            </a:r>
            <a:r>
              <a:rPr kumimoji="0" lang="ja-JP" altLang="ja-JP" sz="900" b="0" i="0" u="none" strike="noStrike" cap="none" normalizeH="0" baseline="0" dirty="0" smtClean="0">
                <a:ln>
                  <a:noFill/>
                </a:ln>
                <a:solidFill>
                  <a:srgbClr val="000000"/>
                </a:solidFill>
                <a:effectLst/>
                <a:latin typeface="Arial" panose="020B0604020202020204" pitchFamily="34" charset="0"/>
              </a:rPr>
              <a:t>&gt;&gt;</a:t>
            </a: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310" name="Rectangle 44"/>
          <p:cNvSpPr>
            <a:spLocks noChangeArrowheads="1"/>
          </p:cNvSpPr>
          <p:nvPr/>
        </p:nvSpPr>
        <p:spPr bwMode="auto">
          <a:xfrm>
            <a:off x="7053128" y="8788216"/>
            <a:ext cx="86562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900" b="0" i="0" u="none" strike="noStrike" cap="none" normalizeH="0" baseline="0" dirty="0" smtClean="0">
                <a:ln>
                  <a:noFill/>
                </a:ln>
                <a:solidFill>
                  <a:srgbClr val="000000"/>
                </a:solidFill>
                <a:effectLst/>
                <a:latin typeface="Arial" panose="020B0604020202020204" pitchFamily="34" charset="0"/>
              </a:rPr>
              <a:t>extension  points</a:t>
            </a:r>
            <a:endParaRPr kumimoji="0" lang="en-US" altLang="ja-JP" sz="1800" dirty="0" smtClean="0"/>
          </a:p>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700" b="0" i="0" u="none" strike="noStrike" cap="none" normalizeH="0" baseline="0" dirty="0" smtClean="0">
                <a:ln>
                  <a:noFill/>
                </a:ln>
                <a:solidFill>
                  <a:srgbClr val="000000"/>
                </a:solidFill>
                <a:effectLst/>
                <a:latin typeface="+mn-ea"/>
              </a:rPr>
              <a:t>ブロック並べエリア</a:t>
            </a:r>
            <a:endParaRPr kumimoji="0" lang="en-US" altLang="ja-JP" sz="700" b="0" i="0" u="none" strike="noStrike" cap="none" normalizeH="0" baseline="0" dirty="0" smtClean="0">
              <a:ln>
                <a:noFill/>
              </a:ln>
              <a:solidFill>
                <a:srgbClr val="000000"/>
              </a:solidFill>
              <a:effectLst/>
              <a:latin typeface="+mn-ea"/>
            </a:endParaRPr>
          </a:p>
        </p:txBody>
      </p:sp>
      <p:cxnSp>
        <p:nvCxnSpPr>
          <p:cNvPr id="64" name="直線コネクタ 63"/>
          <p:cNvCxnSpPr>
            <a:stCxn id="40" idx="2"/>
            <a:endCxn id="40" idx="6"/>
          </p:cNvCxnSpPr>
          <p:nvPr/>
        </p:nvCxnSpPr>
        <p:spPr>
          <a:xfrm>
            <a:off x="6913196" y="8798386"/>
            <a:ext cx="1144587" cy="0"/>
          </a:xfrm>
          <a:prstGeom prst="line">
            <a:avLst/>
          </a:prstGeom>
          <a:ln w="12700">
            <a:solidFill>
              <a:schemeClr val="tx1"/>
            </a:solidFill>
            <a:tailEnd type="none"/>
          </a:ln>
        </p:spPr>
        <p:style>
          <a:lnRef idx="3">
            <a:schemeClr val="accent6"/>
          </a:lnRef>
          <a:fillRef idx="0">
            <a:schemeClr val="accent6"/>
          </a:fillRef>
          <a:effectRef idx="2">
            <a:schemeClr val="accent6"/>
          </a:effectRef>
          <a:fontRef idx="minor">
            <a:schemeClr val="tx1"/>
          </a:fontRef>
        </p:style>
      </p:cxnSp>
      <p:graphicFrame>
        <p:nvGraphicFramePr>
          <p:cNvPr id="315" name="表 314"/>
          <p:cNvGraphicFramePr>
            <a:graphicFrameLocks noGrp="1"/>
          </p:cNvGraphicFramePr>
          <p:nvPr>
            <p:extLst>
              <p:ext uri="{D42A27DB-BD31-4B8C-83A1-F6EECF244321}">
                <p14:modId xmlns:p14="http://schemas.microsoft.com/office/powerpoint/2010/main" val="452859368"/>
              </p:ext>
            </p:extLst>
          </p:nvPr>
        </p:nvGraphicFramePr>
        <p:xfrm>
          <a:off x="9937689" y="5252751"/>
          <a:ext cx="3564000" cy="1395252"/>
        </p:xfrm>
        <a:graphic>
          <a:graphicData uri="http://schemas.openxmlformats.org/drawingml/2006/table">
            <a:tbl>
              <a:tblPr firstRow="1" bandRow="1">
                <a:tableStyleId>{F5AB1C69-6EDB-4FF4-983F-18BD219EF322}</a:tableStyleId>
              </a:tblPr>
              <a:tblGrid>
                <a:gridCol w="698398">
                  <a:extLst>
                    <a:ext uri="{9D8B030D-6E8A-4147-A177-3AD203B41FA5}">
                      <a16:colId xmlns:a16="http://schemas.microsoft.com/office/drawing/2014/main" val="20000"/>
                    </a:ext>
                  </a:extLst>
                </a:gridCol>
                <a:gridCol w="2865602">
                  <a:extLst>
                    <a:ext uri="{9D8B030D-6E8A-4147-A177-3AD203B41FA5}">
                      <a16:colId xmlns:a16="http://schemas.microsoft.com/office/drawing/2014/main" val="20001"/>
                    </a:ext>
                  </a:extLst>
                </a:gridCol>
              </a:tblGrid>
              <a:tr h="233180">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50" dirty="0"/>
                        <a:t>ＵＣ名</a:t>
                      </a:r>
                    </a:p>
                  </a:txBody>
                  <a:tcPr marL="36000" marR="36000" marT="51534" marB="51534" anchor="ctr">
                    <a:lnL w="12700" cap="flat" cmpd="sng" algn="ctr">
                      <a:solidFill>
                        <a:schemeClr val="bg1">
                          <a:lumMod val="65000"/>
                        </a:schemeClr>
                      </a:solidFill>
                      <a:prstDash val="solid"/>
                      <a:round/>
                      <a:headEnd type="none" w="med" len="med"/>
                      <a:tailEnd type="none" w="med" len="med"/>
                    </a:lnL>
                    <a:lnT w="12700" cap="flat" cmpd="sng" algn="ctr">
                      <a:solidFill>
                        <a:schemeClr val="bg1">
                          <a:lumMod val="65000"/>
                        </a:schemeClr>
                      </a:solidFill>
                      <a:prstDash val="solid"/>
                      <a:round/>
                      <a:headEnd type="none" w="med" len="med"/>
                      <a:tailEnd type="none" w="med" len="med"/>
                    </a:lnT>
                    <a:solidFill>
                      <a:schemeClr val="bg1">
                        <a:lumMod val="65000"/>
                      </a:schemeClr>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050" dirty="0" smtClean="0"/>
                        <a:t>区画に合わせて走行する</a:t>
                      </a:r>
                      <a:endParaRPr kumimoji="1" lang="en-US" altLang="ja-JP" sz="1050" dirty="0"/>
                    </a:p>
                  </a:txBody>
                  <a:tcPr marL="36000" marR="36000" marT="51534" marB="51534" anchor="ctr">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solidFill>
                      <a:schemeClr val="bg1">
                        <a:lumMod val="65000"/>
                      </a:schemeClr>
                    </a:solidFill>
                  </a:tcPr>
                </a:tc>
                <a:extLst>
                  <a:ext uri="{0D108BD9-81ED-4DB2-BD59-A6C34878D82A}">
                    <a16:rowId xmlns:a16="http://schemas.microsoft.com/office/drawing/2014/main" val="10000"/>
                  </a:ext>
                </a:extLst>
              </a:tr>
              <a:tr h="212919">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rPr>
                        <a:t>事前条件</a:t>
                      </a:r>
                    </a:p>
                  </a:txBody>
                  <a:tcPr marL="36000" marR="36000" marT="51534" marB="51534">
                    <a:lnL w="12700" cap="flat" cmpd="sng" algn="ctr">
                      <a:solidFill>
                        <a:schemeClr val="bg1">
                          <a:lumMod val="65000"/>
                        </a:schemeClr>
                      </a:solidFill>
                      <a:prstDash val="solid"/>
                      <a:round/>
                      <a:headEnd type="none" w="med" len="med"/>
                      <a:tailEnd type="none" w="med" len="med"/>
                    </a:lnL>
                    <a:solidFill>
                      <a:schemeClr val="bg1">
                        <a:lumMod val="95000"/>
                      </a:schemeClr>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走行区画の開始地点にいる</a:t>
                      </a:r>
                      <a:endParaRPr kumimoji="1" lang="ja-JP" altLang="en-US" sz="900" dirty="0">
                        <a:solidFill>
                          <a:schemeClr val="tx1"/>
                        </a:solidFill>
                      </a:endParaRPr>
                    </a:p>
                  </a:txBody>
                  <a:tcPr marL="36000" marR="36000" marT="51534" marB="51534">
                    <a:lnR w="12700" cap="flat" cmpd="sng" algn="ctr">
                      <a:solidFill>
                        <a:schemeClr val="bg1">
                          <a:lumMod val="65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2"/>
                  </a:ext>
                </a:extLst>
              </a:tr>
              <a:tr h="212919">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rPr>
                        <a:t>事後条件</a:t>
                      </a:r>
                    </a:p>
                  </a:txBody>
                  <a:tcPr marL="36000" marR="36000" marT="51534" marB="51534">
                    <a:lnL w="12700" cap="flat" cmpd="sng" algn="ctr">
                      <a:solidFill>
                        <a:schemeClr val="bg1">
                          <a:lumMod val="65000"/>
                        </a:schemeClr>
                      </a:solidFill>
                      <a:prstDash val="solid"/>
                      <a:round/>
                      <a:headEnd type="none" w="med" len="med"/>
                      <a:tailEnd type="none" w="med" len="med"/>
                    </a:lnL>
                    <a:solidFill>
                      <a:schemeClr val="bg2"/>
                    </a:solidFill>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900" dirty="0" smtClean="0">
                          <a:solidFill>
                            <a:schemeClr val="tx1"/>
                          </a:solidFill>
                        </a:rPr>
                        <a:t>走行区画を走行し終えている</a:t>
                      </a:r>
                      <a:endParaRPr kumimoji="1" lang="ja-JP" altLang="en-US" sz="900" dirty="0">
                        <a:solidFill>
                          <a:schemeClr val="tx1"/>
                        </a:solidFill>
                      </a:endParaRPr>
                    </a:p>
                  </a:txBody>
                  <a:tcPr marL="36000" marR="36000" marT="51534" marB="51534">
                    <a:lnR w="12700" cap="flat" cmpd="sng" algn="ctr">
                      <a:solidFill>
                        <a:schemeClr val="bg1">
                          <a:lumMod val="65000"/>
                        </a:schemeClr>
                      </a:solidFill>
                      <a:prstDash val="solid"/>
                      <a:round/>
                      <a:headEnd type="none" w="med" len="med"/>
                      <a:tailEnd type="none" w="med" len="med"/>
                    </a:lnR>
                    <a:solidFill>
                      <a:schemeClr val="bg2"/>
                    </a:solidFill>
                  </a:tcPr>
                </a:tc>
                <a:extLst>
                  <a:ext uri="{0D108BD9-81ED-4DB2-BD59-A6C34878D82A}">
                    <a16:rowId xmlns:a16="http://schemas.microsoft.com/office/drawing/2014/main" val="10003"/>
                  </a:ext>
                </a:extLst>
              </a:tr>
              <a:tr h="502625">
                <a:tc>
                  <a:txBody>
                    <a:bodyPr/>
                    <a:lstStyle/>
                    <a:p>
                      <a:r>
                        <a:rPr kumimoji="1" lang="ja-JP" altLang="en-US" sz="900" b="0" dirty="0">
                          <a:solidFill>
                            <a:schemeClr val="tx1"/>
                          </a:solidFill>
                        </a:rPr>
                        <a:t>基本系列</a:t>
                      </a:r>
                      <a:endParaRPr kumimoji="1" lang="en-US" altLang="ja-JP" sz="900" b="0" dirty="0">
                        <a:solidFill>
                          <a:schemeClr val="tx1"/>
                        </a:solidFill>
                      </a:endParaRPr>
                    </a:p>
                  </a:txBody>
                  <a:tcPr marL="36000" marR="36000" marT="51534" marB="51534">
                    <a:lnL w="12700" cap="flat" cmpd="sng" algn="ctr">
                      <a:solidFill>
                        <a:schemeClr val="bg1">
                          <a:lumMod val="65000"/>
                        </a:schemeClr>
                      </a:solidFill>
                      <a:prstDash val="solid"/>
                      <a:round/>
                      <a:headEnd type="none" w="med" len="med"/>
                      <a:tailEnd type="none" w="med" len="med"/>
                    </a:lnL>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r>
                        <a:rPr kumimoji="1" lang="ja-JP" altLang="en-US" sz="900" b="0" dirty="0" smtClean="0">
                          <a:solidFill>
                            <a:schemeClr val="tx1"/>
                          </a:solidFill>
                        </a:rPr>
                        <a:t>①．システムは、走行区画に設定された角度にアームを</a:t>
                      </a:r>
                      <a:endParaRPr kumimoji="1" lang="en-US" altLang="ja-JP" sz="900" b="0" dirty="0" smtClean="0">
                        <a:solidFill>
                          <a:schemeClr val="tx1"/>
                        </a:solidFill>
                      </a:endParaRPr>
                    </a:p>
                    <a:p>
                      <a:r>
                        <a:rPr kumimoji="1" lang="ja-JP" altLang="en-US" sz="900" b="0" dirty="0" smtClean="0">
                          <a:solidFill>
                            <a:schemeClr val="tx1"/>
                          </a:solidFill>
                        </a:rPr>
                        <a:t>　　調節し、設定された走行方法で走行する。</a:t>
                      </a:r>
                      <a:endParaRPr kumimoji="1" lang="en-US" altLang="ja-JP" sz="900" b="0" dirty="0" smtClean="0">
                        <a:solidFill>
                          <a:schemeClr val="tx1"/>
                        </a:solidFill>
                      </a:endParaRPr>
                    </a:p>
                    <a:p>
                      <a:r>
                        <a:rPr kumimoji="1" lang="ja-JP" altLang="en-US" sz="900" b="0" dirty="0" smtClean="0">
                          <a:solidFill>
                            <a:schemeClr val="tx1"/>
                          </a:solidFill>
                        </a:rPr>
                        <a:t>②．システムは、走行区画が終了を確認したら次の走行</a:t>
                      </a:r>
                      <a:endParaRPr kumimoji="1" lang="en-US" altLang="ja-JP" sz="900" b="0" dirty="0" smtClean="0">
                        <a:solidFill>
                          <a:schemeClr val="tx1"/>
                        </a:solidFill>
                      </a:endParaRPr>
                    </a:p>
                    <a:p>
                      <a:r>
                        <a:rPr kumimoji="1" lang="ja-JP" altLang="en-US" sz="900" b="0" dirty="0" smtClean="0">
                          <a:solidFill>
                            <a:schemeClr val="tx1"/>
                          </a:solidFill>
                        </a:rPr>
                        <a:t>　　 区画に移行する。</a:t>
                      </a:r>
                    </a:p>
                  </a:txBody>
                  <a:tcPr marL="36000" marR="36000" marT="51534" marB="51534">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92794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3">
          <a:schemeClr val="accent6"/>
        </a:lnRef>
        <a:fillRef idx="0">
          <a:schemeClr val="accent6"/>
        </a:fillRef>
        <a:effectRef idx="2">
          <a:schemeClr val="accent6"/>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8208</TotalTime>
  <Words>939</Words>
  <Application>Microsoft Office PowerPoint</Application>
  <PresentationFormat>ユーザー設定</PresentationFormat>
  <Paragraphs>226</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AR P丸ゴシック体E</vt:lpstr>
      <vt:lpstr>ＭＳ Ｐゴシック</vt:lpstr>
      <vt:lpstr>ＭＳ ゴシック</vt:lpstr>
      <vt:lpstr>Arial</vt:lpstr>
      <vt:lpstr>Calibri</vt:lpstr>
      <vt:lpstr>Calibri Light</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科学の妖精</dc:creator>
  <cp:lastModifiedBy>test</cp:lastModifiedBy>
  <cp:revision>668</cp:revision>
  <cp:lastPrinted>2016-08-30T08:49:21Z</cp:lastPrinted>
  <dcterms:created xsi:type="dcterms:W3CDTF">2015-07-08T07:51:32Z</dcterms:created>
  <dcterms:modified xsi:type="dcterms:W3CDTF">2020-07-24T07:25:50Z</dcterms:modified>
</cp:coreProperties>
</file>