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13522325" cy="9601200"/>
  <p:notesSz cx="6858000" cy="9945688"/>
  <p:defaultTextStyle>
    <a:defPPr>
      <a:defRPr lang="ja-JP"/>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42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林佑紀哉" initials="小林佑紀哉"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4444"/>
    <a:srgbClr val="FCC6D6"/>
    <a:srgbClr val="CCFFCC"/>
    <a:srgbClr val="CCCCF7"/>
    <a:srgbClr val="FFABCF"/>
    <a:srgbClr val="9FB5E5"/>
    <a:srgbClr val="FEC6DB"/>
    <a:srgbClr val="FFCDFF"/>
    <a:srgbClr val="FFAF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1496" autoAdjust="0"/>
    <p:restoredTop sz="99517" autoAdjust="0"/>
  </p:normalViewPr>
  <p:slideViewPr>
    <p:cSldViewPr snapToGrid="0">
      <p:cViewPr>
        <p:scale>
          <a:sx n="150" d="100"/>
          <a:sy n="150" d="100"/>
        </p:scale>
        <p:origin x="-4872" y="-3462"/>
      </p:cViewPr>
      <p:guideLst>
        <p:guide orient="horz" pos="3024"/>
        <p:guide pos="425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72547" cy="497842"/>
          </a:xfrm>
          <a:prstGeom prst="rect">
            <a:avLst/>
          </a:prstGeom>
        </p:spPr>
        <p:txBody>
          <a:bodyPr vert="horz" lIns="91851" tIns="45925" rIns="91851" bIns="45925"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3852" y="1"/>
            <a:ext cx="2972547" cy="497842"/>
          </a:xfrm>
          <a:prstGeom prst="rect">
            <a:avLst/>
          </a:prstGeom>
        </p:spPr>
        <p:txBody>
          <a:bodyPr vert="horz" lIns="91851" tIns="45925" rIns="91851" bIns="45925" rtlCol="0"/>
          <a:lstStyle>
            <a:lvl1pPr algn="r">
              <a:defRPr sz="1200"/>
            </a:lvl1pPr>
          </a:lstStyle>
          <a:p>
            <a:fld id="{3D31F16B-246C-49C1-AC83-C14ECC0B481B}" type="datetimeFigureOut">
              <a:rPr kumimoji="1" lang="ja-JP" altLang="en-US" smtClean="0"/>
              <a:t>2016/10/20</a:t>
            </a:fld>
            <a:endParaRPr kumimoji="1" lang="ja-JP" altLang="en-US" dirty="0"/>
          </a:p>
        </p:txBody>
      </p:sp>
      <p:sp>
        <p:nvSpPr>
          <p:cNvPr id="4" name="スライド イメージ プレースホルダー 3"/>
          <p:cNvSpPr>
            <a:spLocks noGrp="1" noRot="1" noChangeAspect="1"/>
          </p:cNvSpPr>
          <p:nvPr>
            <p:ph type="sldImg" idx="2"/>
          </p:nvPr>
        </p:nvSpPr>
        <p:spPr>
          <a:xfrm>
            <a:off x="803275" y="746125"/>
            <a:ext cx="5251450" cy="3729038"/>
          </a:xfrm>
          <a:prstGeom prst="rect">
            <a:avLst/>
          </a:prstGeom>
          <a:noFill/>
          <a:ln w="12700">
            <a:solidFill>
              <a:prstClr val="black"/>
            </a:solidFill>
          </a:ln>
        </p:spPr>
        <p:txBody>
          <a:bodyPr vert="horz" lIns="91851" tIns="45925" rIns="91851" bIns="45925" rtlCol="0" anchor="ctr"/>
          <a:lstStyle/>
          <a:p>
            <a:endParaRPr lang="ja-JP" altLang="en-US" dirty="0"/>
          </a:p>
        </p:txBody>
      </p:sp>
      <p:sp>
        <p:nvSpPr>
          <p:cNvPr id="5" name="ノート プレースホルダー 4"/>
          <p:cNvSpPr>
            <a:spLocks noGrp="1"/>
          </p:cNvSpPr>
          <p:nvPr>
            <p:ph type="body" sz="quarter" idx="3"/>
          </p:nvPr>
        </p:nvSpPr>
        <p:spPr>
          <a:xfrm>
            <a:off x="685481" y="4723925"/>
            <a:ext cx="5487041" cy="4475798"/>
          </a:xfrm>
          <a:prstGeom prst="rect">
            <a:avLst/>
          </a:prstGeom>
        </p:spPr>
        <p:txBody>
          <a:bodyPr vert="horz" lIns="91851" tIns="45925" rIns="91851" bIns="4592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6259"/>
            <a:ext cx="2972547" cy="497840"/>
          </a:xfrm>
          <a:prstGeom prst="rect">
            <a:avLst/>
          </a:prstGeom>
        </p:spPr>
        <p:txBody>
          <a:bodyPr vert="horz" lIns="91851" tIns="45925" rIns="91851" bIns="45925"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3852" y="9446259"/>
            <a:ext cx="2972547" cy="497840"/>
          </a:xfrm>
          <a:prstGeom prst="rect">
            <a:avLst/>
          </a:prstGeom>
        </p:spPr>
        <p:txBody>
          <a:bodyPr vert="horz" lIns="91851" tIns="45925" rIns="91851" bIns="45925" rtlCol="0" anchor="b"/>
          <a:lstStyle>
            <a:lvl1pPr algn="r">
              <a:defRPr sz="1200"/>
            </a:lvl1pPr>
          </a:lstStyle>
          <a:p>
            <a:fld id="{E53F4ED5-8E09-4685-BF60-773ABE9CD242}" type="slidenum">
              <a:rPr kumimoji="1" lang="ja-JP" altLang="en-US" smtClean="0"/>
              <a:t>‹#›</a:t>
            </a:fld>
            <a:endParaRPr kumimoji="1" lang="ja-JP" altLang="en-US" dirty="0"/>
          </a:p>
        </p:txBody>
      </p:sp>
    </p:spTree>
    <p:extLst>
      <p:ext uri="{BB962C8B-B14F-4D97-AF65-F5344CB8AC3E}">
        <p14:creationId xmlns:p14="http://schemas.microsoft.com/office/powerpoint/2010/main" val="22502181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03275" y="746125"/>
            <a:ext cx="5251450" cy="37290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3F4ED5-8E09-4685-BF60-773ABE9CD242}" type="slidenum">
              <a:rPr kumimoji="1" lang="ja-JP" altLang="en-US" smtClean="0"/>
              <a:t>1</a:t>
            </a:fld>
            <a:endParaRPr kumimoji="1" lang="ja-JP" altLang="en-US" dirty="0"/>
          </a:p>
        </p:txBody>
      </p:sp>
    </p:spTree>
    <p:extLst>
      <p:ext uri="{BB962C8B-B14F-4D97-AF65-F5344CB8AC3E}">
        <p14:creationId xmlns:p14="http://schemas.microsoft.com/office/powerpoint/2010/main" val="168660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14175" y="1571308"/>
            <a:ext cx="11493976"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90291" y="5042853"/>
            <a:ext cx="10141744"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99188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385670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6915" y="511175"/>
            <a:ext cx="2915751"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29661" y="511175"/>
            <a:ext cx="857822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245355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268483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22618" y="2393635"/>
            <a:ext cx="11663005"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22618" y="6425250"/>
            <a:ext cx="11663005"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399538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29660"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845677"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344795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31421" y="511177"/>
            <a:ext cx="11663005"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31423" y="2353628"/>
            <a:ext cx="57205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931423" y="3507105"/>
            <a:ext cx="57205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45678" y="2353628"/>
            <a:ext cx="5748749"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845678" y="3507105"/>
            <a:ext cx="5748749"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181369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407932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41692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748749" y="1382397"/>
            <a:ext cx="6845677"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206845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748749" y="1382397"/>
            <a:ext cx="6845677"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dirty="0"/>
              <a:t>図を追加</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2016/10/20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82579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9660" y="511177"/>
            <a:ext cx="11663005"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29660" y="2555875"/>
            <a:ext cx="11663005"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29660" y="8898892"/>
            <a:ext cx="3042523"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21B71D6E-443A-48AD-BB4B-C496D718792C}" type="datetimeFigureOut">
              <a:rPr kumimoji="1" lang="ja-JP" altLang="en-US" smtClean="0"/>
              <a:t>2016/10/20</a:t>
            </a:fld>
            <a:endParaRPr kumimoji="1" lang="ja-JP" altLang="en-US" dirty="0"/>
          </a:p>
        </p:txBody>
      </p:sp>
      <p:sp>
        <p:nvSpPr>
          <p:cNvPr id="5" name="Footer Placeholder 4"/>
          <p:cNvSpPr>
            <a:spLocks noGrp="1"/>
          </p:cNvSpPr>
          <p:nvPr>
            <p:ph type="ftr" sz="quarter" idx="3"/>
          </p:nvPr>
        </p:nvSpPr>
        <p:spPr>
          <a:xfrm>
            <a:off x="4479270" y="8898892"/>
            <a:ext cx="4563785"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9550142" y="8898892"/>
            <a:ext cx="3042523"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05BCB6-0475-4015-9811-8A38CFAB2365}" type="slidenum">
              <a:rPr kumimoji="1" lang="ja-JP" altLang="en-US" smtClean="0"/>
              <a:t>‹#›</a:t>
            </a:fld>
            <a:endParaRPr kumimoji="1" lang="ja-JP" altLang="en-US" dirty="0"/>
          </a:p>
        </p:txBody>
      </p:sp>
    </p:spTree>
    <p:extLst>
      <p:ext uri="{BB962C8B-B14F-4D97-AF65-F5344CB8AC3E}">
        <p14:creationId xmlns:p14="http://schemas.microsoft.com/office/powerpoint/2010/main" val="320024183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jpeg"/><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21143" y="1056397"/>
            <a:ext cx="5372377" cy="238908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48215" y="996615"/>
            <a:ext cx="1025265" cy="12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3" name="グループ化 212"/>
          <p:cNvGrpSpPr/>
          <p:nvPr/>
        </p:nvGrpSpPr>
        <p:grpSpPr>
          <a:xfrm>
            <a:off x="-1040" y="553357"/>
            <a:ext cx="3577509" cy="400110"/>
            <a:chOff x="5732012" y="5518780"/>
            <a:chExt cx="3577509" cy="400110"/>
          </a:xfrm>
        </p:grpSpPr>
        <p:sp>
          <p:nvSpPr>
            <p:cNvPr id="214" name="対角する 2 つの角を切り取った四角形 193"/>
            <p:cNvSpPr/>
            <p:nvPr/>
          </p:nvSpPr>
          <p:spPr>
            <a:xfrm>
              <a:off x="5732012" y="5556287"/>
              <a:ext cx="3572501" cy="33243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218" name="テキスト ボックス 217"/>
            <p:cNvSpPr txBox="1"/>
            <p:nvPr/>
          </p:nvSpPr>
          <p:spPr>
            <a:xfrm>
              <a:off x="5752137" y="5518780"/>
              <a:ext cx="3557384" cy="400110"/>
            </a:xfrm>
            <a:prstGeom prst="rect">
              <a:avLst/>
            </a:prstGeom>
            <a:noFill/>
            <a:ln>
              <a:noFill/>
            </a:ln>
          </p:spPr>
          <p:txBody>
            <a:bodyPr wrap="none" rtlCol="0">
              <a:spAutoFit/>
            </a:bodyPr>
            <a:lstStyle/>
            <a:p>
              <a:r>
                <a:rPr lang="ja-JP" altLang="en-US" sz="2000" dirty="0">
                  <a:solidFill>
                    <a:schemeClr val="bg2">
                      <a:lumMod val="25000"/>
                    </a:schemeClr>
                  </a:solidFill>
                </a:rPr>
                <a:t>ブロック</a:t>
              </a:r>
              <a:r>
                <a:rPr lang="ja-JP" altLang="en-US" sz="2000" dirty="0" smtClean="0">
                  <a:solidFill>
                    <a:schemeClr val="bg2">
                      <a:lumMod val="25000"/>
                    </a:schemeClr>
                  </a:solidFill>
                </a:rPr>
                <a:t>並べの問題定義モデル</a:t>
              </a:r>
              <a:endParaRPr lang="en-US" altLang="ja-JP" sz="2000" dirty="0">
                <a:solidFill>
                  <a:schemeClr val="bg2">
                    <a:lumMod val="25000"/>
                  </a:schemeClr>
                </a:solidFill>
              </a:endParaRPr>
            </a:p>
          </p:txBody>
        </p:sp>
      </p:grpSp>
      <p:sp>
        <p:nvSpPr>
          <p:cNvPr id="6" name="テキスト ボックス 5"/>
          <p:cNvSpPr txBox="1"/>
          <p:nvPr/>
        </p:nvSpPr>
        <p:spPr>
          <a:xfrm>
            <a:off x="61690" y="945048"/>
            <a:ext cx="5238080" cy="507831"/>
          </a:xfrm>
          <a:prstGeom prst="rect">
            <a:avLst/>
          </a:prstGeom>
          <a:noFill/>
        </p:spPr>
        <p:txBody>
          <a:bodyPr wrap="square" rtlCol="0">
            <a:spAutoFit/>
          </a:bodyPr>
          <a:lstStyle/>
          <a:p>
            <a:r>
              <a:rPr lang="ja-JP" altLang="en-US" sz="1000" dirty="0"/>
              <a:t>必要な情報の定義</a:t>
            </a:r>
            <a:endParaRPr lang="en-US" altLang="ja-JP" sz="1000" dirty="0"/>
          </a:p>
          <a:p>
            <a:r>
              <a:rPr lang="ja-JP" altLang="en-US" sz="1000" dirty="0">
                <a:solidFill>
                  <a:srgbClr val="C00000"/>
                </a:solidFill>
              </a:rPr>
              <a:t>ブロック並べ</a:t>
            </a:r>
            <a:r>
              <a:rPr lang="ja-JP" altLang="en-US" sz="700" dirty="0"/>
              <a:t>とは、ブロック並べエリア上のブロック置き場に、ランダムに置かれたブロックをブロックの色と同じ色のブロック置き場に移動させるものである。</a:t>
            </a:r>
            <a:endParaRPr lang="en-US" altLang="ja-JP" sz="700" dirty="0"/>
          </a:p>
        </p:txBody>
      </p:sp>
      <p:grpSp>
        <p:nvGrpSpPr>
          <p:cNvPr id="1418" name="グループ化 1417"/>
          <p:cNvGrpSpPr/>
          <p:nvPr/>
        </p:nvGrpSpPr>
        <p:grpSpPr>
          <a:xfrm>
            <a:off x="5453346" y="564187"/>
            <a:ext cx="2841397" cy="369332"/>
            <a:chOff x="5393520" y="570537"/>
            <a:chExt cx="2841397" cy="369332"/>
          </a:xfrm>
        </p:grpSpPr>
        <p:sp>
          <p:nvSpPr>
            <p:cNvPr id="719" name="対角する 2 つの角を切り取った四角形 193"/>
            <p:cNvSpPr/>
            <p:nvPr/>
          </p:nvSpPr>
          <p:spPr>
            <a:xfrm>
              <a:off x="5393520" y="595678"/>
              <a:ext cx="284139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721" name="テキスト ボックス 720"/>
            <p:cNvSpPr txBox="1"/>
            <p:nvPr/>
          </p:nvSpPr>
          <p:spPr>
            <a:xfrm>
              <a:off x="5393520" y="570537"/>
              <a:ext cx="2510624" cy="369332"/>
            </a:xfrm>
            <a:prstGeom prst="rect">
              <a:avLst/>
            </a:prstGeom>
            <a:noFill/>
            <a:ln>
              <a:noFill/>
            </a:ln>
          </p:spPr>
          <p:txBody>
            <a:bodyPr wrap="none" rtlCol="0">
              <a:spAutoFit/>
            </a:bodyPr>
            <a:lstStyle/>
            <a:p>
              <a:r>
                <a:rPr lang="ja-JP" altLang="en-US" sz="1800" dirty="0" smtClean="0"/>
                <a:t>ルート探索</a:t>
              </a:r>
              <a:r>
                <a:rPr lang="ja-JP" altLang="en-US" sz="1800" dirty="0"/>
                <a:t>アルゴリズム</a:t>
              </a:r>
            </a:p>
          </p:txBody>
        </p:sp>
      </p:grpSp>
      <p:sp>
        <p:nvSpPr>
          <p:cNvPr id="792" name="正方形/長方形 791"/>
          <p:cNvSpPr/>
          <p:nvPr/>
        </p:nvSpPr>
        <p:spPr>
          <a:xfrm>
            <a:off x="2055" y="-828"/>
            <a:ext cx="1351709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２．ゲーム分析</a:t>
            </a:r>
            <a:endParaRPr kumimoji="1" lang="ja-JP" altLang="en-US" sz="2800" dirty="0">
              <a:solidFill>
                <a:schemeClr val="tx1"/>
              </a:solidFill>
            </a:endParaRPr>
          </a:p>
        </p:txBody>
      </p:sp>
      <p:grpSp>
        <p:nvGrpSpPr>
          <p:cNvPr id="793" name="グループ化 792"/>
          <p:cNvGrpSpPr/>
          <p:nvPr/>
        </p:nvGrpSpPr>
        <p:grpSpPr>
          <a:xfrm>
            <a:off x="4757693" y="-53477"/>
            <a:ext cx="3378512" cy="660142"/>
            <a:chOff x="6275459" y="-35812"/>
            <a:chExt cx="3378512" cy="660142"/>
          </a:xfrm>
        </p:grpSpPr>
        <p:sp>
          <p:nvSpPr>
            <p:cNvPr id="805" name="テキスト ボックス 804"/>
            <p:cNvSpPr txBox="1"/>
            <p:nvPr/>
          </p:nvSpPr>
          <p:spPr>
            <a:xfrm>
              <a:off x="7316661" y="-3229"/>
              <a:ext cx="512961" cy="615553"/>
            </a:xfrm>
            <a:prstGeom prst="rect">
              <a:avLst/>
            </a:prstGeom>
            <a:noFill/>
          </p:spPr>
          <p:txBody>
            <a:bodyPr wrap="none" lIns="0" tIns="0" rIns="0" bIns="0" rtlCol="0">
              <a:spAutoFit/>
            </a:bodyPr>
            <a:lstStyle/>
            <a:p>
              <a:r>
                <a:rPr lang="ja-JP" altLang="en-US" sz="4000" i="1" dirty="0">
                  <a:ln>
                    <a:solidFill>
                      <a:schemeClr val="bg1"/>
                    </a:solidFill>
                  </a:ln>
                  <a:solidFill>
                    <a:schemeClr val="tx1">
                      <a:lumMod val="75000"/>
                      <a:lumOff val="25000"/>
                    </a:schemeClr>
                  </a:solidFill>
                  <a:ea typeface="+mj-ea"/>
                </a:rPr>
                <a:t>＆</a:t>
              </a:r>
            </a:p>
          </p:txBody>
        </p:sp>
        <p:sp>
          <p:nvSpPr>
            <p:cNvPr id="806" name="テキスト ボックス 805"/>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807" name="テキスト ボックス 806"/>
            <p:cNvSpPr txBox="1"/>
            <p:nvPr/>
          </p:nvSpPr>
          <p:spPr>
            <a:xfrm>
              <a:off x="6275459" y="-35812"/>
              <a:ext cx="1337226" cy="523220"/>
            </a:xfrm>
            <a:prstGeom prst="rect">
              <a:avLst/>
            </a:prstGeom>
            <a:noFill/>
          </p:spPr>
          <p:txBody>
            <a:bodyPr wrap="none" rtlCol="0">
              <a:spAutoFit/>
            </a:bodyPr>
            <a:lstStyle/>
            <a:p>
              <a:r>
                <a:rPr lang="en-US" altLang="ja-JP"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794"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02641" y="114011"/>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5" name="グループ化 794"/>
          <p:cNvGrpSpPr/>
          <p:nvPr/>
        </p:nvGrpSpPr>
        <p:grpSpPr>
          <a:xfrm>
            <a:off x="2372337" y="92612"/>
            <a:ext cx="705388" cy="425556"/>
            <a:chOff x="12116383" y="65970"/>
            <a:chExt cx="954036" cy="575564"/>
          </a:xfrm>
        </p:grpSpPr>
        <p:grpSp>
          <p:nvGrpSpPr>
            <p:cNvPr id="797" name="グループ化 796"/>
            <p:cNvGrpSpPr/>
            <p:nvPr/>
          </p:nvGrpSpPr>
          <p:grpSpPr>
            <a:xfrm>
              <a:off x="12490787" y="65970"/>
              <a:ext cx="579632" cy="575564"/>
              <a:chOff x="3410739" y="446370"/>
              <a:chExt cx="607510" cy="603246"/>
            </a:xfrm>
          </p:grpSpPr>
          <p:sp>
            <p:nvSpPr>
              <p:cNvPr id="802" name="円/楕円 801"/>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3" name="円/楕円 802"/>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4" name="円/楕円 803"/>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98" name="グループ化 797"/>
            <p:cNvGrpSpPr/>
            <p:nvPr/>
          </p:nvGrpSpPr>
          <p:grpSpPr>
            <a:xfrm rot="19367070">
              <a:off x="12116383" y="156414"/>
              <a:ext cx="345667" cy="343241"/>
              <a:chOff x="3410734" y="446367"/>
              <a:chExt cx="607510" cy="603246"/>
            </a:xfrm>
          </p:grpSpPr>
          <p:sp>
            <p:nvSpPr>
              <p:cNvPr id="799" name="円/楕円 798"/>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0" name="円/楕円 799"/>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01" name="円/楕円 800"/>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686" name="テキスト ボックス 1685"/>
          <p:cNvSpPr txBox="1"/>
          <p:nvPr/>
        </p:nvSpPr>
        <p:spPr>
          <a:xfrm>
            <a:off x="8628943" y="567602"/>
            <a:ext cx="4676280" cy="400110"/>
          </a:xfrm>
          <a:prstGeom prst="rect">
            <a:avLst/>
          </a:prstGeom>
          <a:noFill/>
        </p:spPr>
        <p:txBody>
          <a:bodyPr wrap="none" rtlCol="0">
            <a:spAutoFit/>
          </a:bodyPr>
          <a:lstStyle/>
          <a:p>
            <a:r>
              <a:rPr lang="ja-JP" altLang="en-US" sz="1000" dirty="0"/>
              <a:t>道のり</a:t>
            </a:r>
            <a:r>
              <a:rPr lang="ja-JP" altLang="en-US" sz="1000" dirty="0" smtClean="0"/>
              <a:t>一覧作成を利用したルート探索を利用することで、ブロック入手時のルートと</a:t>
            </a:r>
            <a:endParaRPr lang="en-US" altLang="ja-JP" sz="1000" dirty="0" smtClean="0"/>
          </a:p>
          <a:p>
            <a:r>
              <a:rPr lang="ja-JP" altLang="en-US" sz="1000" dirty="0" smtClean="0"/>
              <a:t>ブロック運搬時のルートのどちらも探索することができる。</a:t>
            </a:r>
            <a:endParaRPr kumimoji="1" lang="ja-JP" altLang="en-US" sz="1000" dirty="0"/>
          </a:p>
        </p:txBody>
      </p:sp>
      <p:grpSp>
        <p:nvGrpSpPr>
          <p:cNvPr id="33" name="グループ化 32"/>
          <p:cNvGrpSpPr/>
          <p:nvPr/>
        </p:nvGrpSpPr>
        <p:grpSpPr>
          <a:xfrm>
            <a:off x="5495314" y="940697"/>
            <a:ext cx="2150030" cy="2825475"/>
            <a:chOff x="11305848" y="3776819"/>
            <a:chExt cx="2150030" cy="2094124"/>
          </a:xfrm>
        </p:grpSpPr>
        <p:sp>
          <p:nvSpPr>
            <p:cNvPr id="1376" name="正方形/長方形 1375"/>
            <p:cNvSpPr/>
            <p:nvPr/>
          </p:nvSpPr>
          <p:spPr>
            <a:xfrm>
              <a:off x="11305848" y="3888844"/>
              <a:ext cx="2150030" cy="198209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3" name="正方形/長方形 442"/>
            <p:cNvSpPr/>
            <p:nvPr/>
          </p:nvSpPr>
          <p:spPr>
            <a:xfrm>
              <a:off x="11408160" y="3841898"/>
              <a:ext cx="1726653" cy="104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4" name="テキスト ボックス 443"/>
            <p:cNvSpPr txBox="1"/>
            <p:nvPr/>
          </p:nvSpPr>
          <p:spPr>
            <a:xfrm>
              <a:off x="11348485" y="3776819"/>
              <a:ext cx="1863011" cy="246221"/>
            </a:xfrm>
            <a:prstGeom prst="rect">
              <a:avLst/>
            </a:prstGeom>
            <a:noFill/>
          </p:spPr>
          <p:txBody>
            <a:bodyPr wrap="none" rtlCol="0">
              <a:spAutoFit/>
            </a:bodyPr>
            <a:lstStyle/>
            <a:p>
              <a:r>
                <a:rPr lang="ja-JP" altLang="en-US" sz="1000" dirty="0"/>
                <a:t>ルート探索アルゴリズム</a:t>
              </a:r>
              <a:r>
                <a:rPr kumimoji="1" lang="ja-JP" altLang="en-US" sz="1000" dirty="0"/>
                <a:t>の</a:t>
              </a:r>
              <a:r>
                <a:rPr lang="ja-JP" altLang="en-US" sz="1000" dirty="0"/>
                <a:t>流れ</a:t>
              </a:r>
              <a:endParaRPr kumimoji="1" lang="en-US" altLang="ja-JP" sz="700" dirty="0"/>
            </a:p>
          </p:txBody>
        </p:sp>
      </p:grpSp>
      <p:grpSp>
        <p:nvGrpSpPr>
          <p:cNvPr id="526" name="グループ化 525"/>
          <p:cNvGrpSpPr/>
          <p:nvPr/>
        </p:nvGrpSpPr>
        <p:grpSpPr>
          <a:xfrm>
            <a:off x="-66566" y="5221103"/>
            <a:ext cx="2760692" cy="400110"/>
            <a:chOff x="5714627" y="5320828"/>
            <a:chExt cx="2760692" cy="400110"/>
          </a:xfrm>
        </p:grpSpPr>
        <p:sp>
          <p:nvSpPr>
            <p:cNvPr id="527" name="対角する 2 つの角を切り取った四角形 193"/>
            <p:cNvSpPr/>
            <p:nvPr/>
          </p:nvSpPr>
          <p:spPr>
            <a:xfrm>
              <a:off x="5784604" y="5357710"/>
              <a:ext cx="2595030" cy="333280"/>
            </a:xfrm>
            <a:prstGeom prst="snip2DiagRect">
              <a:avLst>
                <a:gd name="adj1" fmla="val 2268"/>
                <a:gd name="adj2"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sp>
          <p:nvSpPr>
            <p:cNvPr id="529" name="テキスト ボックス 528"/>
            <p:cNvSpPr txBox="1"/>
            <p:nvPr/>
          </p:nvSpPr>
          <p:spPr>
            <a:xfrm>
              <a:off x="5714627" y="5320828"/>
              <a:ext cx="2760692" cy="400110"/>
            </a:xfrm>
            <a:prstGeom prst="rect">
              <a:avLst/>
            </a:prstGeom>
            <a:noFill/>
            <a:ln>
              <a:noFill/>
            </a:ln>
          </p:spPr>
          <p:txBody>
            <a:bodyPr wrap="none" rtlCol="0">
              <a:spAutoFit/>
            </a:bodyPr>
            <a:lstStyle/>
            <a:p>
              <a:r>
                <a:rPr lang="ja-JP" altLang="en-US" sz="2000" dirty="0" smtClean="0"/>
                <a:t>解法を反映したクラス図</a:t>
              </a:r>
              <a:endParaRPr lang="ja-JP" altLang="en-US" sz="2000" dirty="0"/>
            </a:p>
          </p:txBody>
        </p:sp>
      </p:grpSp>
      <p:grpSp>
        <p:nvGrpSpPr>
          <p:cNvPr id="55" name="グループ化 54"/>
          <p:cNvGrpSpPr>
            <a:grpSpLocks noChangeAspect="1"/>
          </p:cNvGrpSpPr>
          <p:nvPr/>
        </p:nvGrpSpPr>
        <p:grpSpPr>
          <a:xfrm>
            <a:off x="4177349" y="2910540"/>
            <a:ext cx="1040779" cy="491908"/>
            <a:chOff x="109106" y="2435988"/>
            <a:chExt cx="1490879" cy="704641"/>
          </a:xfrm>
        </p:grpSpPr>
        <p:grpSp>
          <p:nvGrpSpPr>
            <p:cNvPr id="78" name="グループ化 77"/>
            <p:cNvGrpSpPr/>
            <p:nvPr/>
          </p:nvGrpSpPr>
          <p:grpSpPr>
            <a:xfrm>
              <a:off x="109106" y="2435988"/>
              <a:ext cx="1490879" cy="704641"/>
              <a:chOff x="211299" y="2397962"/>
              <a:chExt cx="1490879" cy="704641"/>
            </a:xfrm>
          </p:grpSpPr>
          <p:sp>
            <p:nvSpPr>
              <p:cNvPr id="1459" name="テキスト ボックス 1458"/>
              <p:cNvSpPr txBox="1"/>
              <p:nvPr/>
            </p:nvSpPr>
            <p:spPr>
              <a:xfrm>
                <a:off x="1092716" y="2430863"/>
                <a:ext cx="609462" cy="215444"/>
              </a:xfrm>
              <a:prstGeom prst="rect">
                <a:avLst/>
              </a:prstGeom>
              <a:noFill/>
            </p:spPr>
            <p:txBody>
              <a:bodyPr wrap="none" rtlCol="0">
                <a:spAutoFit/>
              </a:bodyPr>
              <a:lstStyle/>
              <a:p>
                <a:r>
                  <a:rPr kumimoji="1" lang="ja-JP" altLang="en-US" sz="800" dirty="0"/>
                  <a:t>フィールド</a:t>
                </a:r>
              </a:p>
            </p:txBody>
          </p:sp>
          <p:grpSp>
            <p:nvGrpSpPr>
              <p:cNvPr id="197" name="グループ化 196"/>
              <p:cNvGrpSpPr/>
              <p:nvPr/>
            </p:nvGrpSpPr>
            <p:grpSpPr>
              <a:xfrm>
                <a:off x="211299" y="2397962"/>
                <a:ext cx="1460422" cy="704641"/>
                <a:chOff x="244860" y="2231035"/>
                <a:chExt cx="1460422" cy="704641"/>
              </a:xfrm>
            </p:grpSpPr>
            <p:grpSp>
              <p:nvGrpSpPr>
                <p:cNvPr id="83" name="グループ化 82"/>
                <p:cNvGrpSpPr/>
                <p:nvPr/>
              </p:nvGrpSpPr>
              <p:grpSpPr>
                <a:xfrm>
                  <a:off x="244860" y="2231035"/>
                  <a:ext cx="722973" cy="684588"/>
                  <a:chOff x="522051" y="2297496"/>
                  <a:chExt cx="722973" cy="684588"/>
                </a:xfrm>
              </p:grpSpPr>
              <p:grpSp>
                <p:nvGrpSpPr>
                  <p:cNvPr id="1364" name="グループ化 1363"/>
                  <p:cNvGrpSpPr/>
                  <p:nvPr/>
                </p:nvGrpSpPr>
                <p:grpSpPr>
                  <a:xfrm>
                    <a:off x="561160" y="2353612"/>
                    <a:ext cx="614926" cy="591733"/>
                    <a:chOff x="5044969" y="3549913"/>
                    <a:chExt cx="704584" cy="666704"/>
                  </a:xfrm>
                </p:grpSpPr>
                <p:grpSp>
                  <p:nvGrpSpPr>
                    <p:cNvPr id="1372" name="グループ化 1371"/>
                    <p:cNvGrpSpPr/>
                    <p:nvPr/>
                  </p:nvGrpSpPr>
                  <p:grpSpPr>
                    <a:xfrm>
                      <a:off x="5052641" y="3549913"/>
                      <a:ext cx="696912" cy="666704"/>
                      <a:chOff x="4718050" y="3608481"/>
                      <a:chExt cx="696912" cy="666704"/>
                    </a:xfrm>
                  </p:grpSpPr>
                  <p:cxnSp>
                    <p:nvCxnSpPr>
                      <p:cNvPr id="1380" name="直線コネクタ 1379"/>
                      <p:cNvCxnSpPr>
                        <a:stCxn id="1414" idx="6"/>
                        <a:endCxn id="1415"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a:stCxn id="1412" idx="6"/>
                        <a:endCxn id="1413"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2" name="直線コネクタ 1381"/>
                      <p:cNvCxnSpPr>
                        <a:stCxn id="1409" idx="6"/>
                        <a:endCxn id="1411"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3" name="直線コネクタ 1382"/>
                      <p:cNvCxnSpPr>
                        <a:stCxn id="1408" idx="6"/>
                        <a:endCxn id="1410"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4" name="直線コネクタ 1383"/>
                      <p:cNvCxnSpPr>
                        <a:stCxn id="1410" idx="4"/>
                        <a:endCxn id="1411"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a:stCxn id="1411" idx="4"/>
                        <a:endCxn id="1413"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a:stCxn id="1413" idx="4"/>
                        <a:endCxn id="1415"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a:stCxn id="1412" idx="4"/>
                        <a:endCxn id="1414"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8" name="直線コネクタ 1387"/>
                      <p:cNvCxnSpPr>
                        <a:stCxn id="1409" idx="4"/>
                        <a:endCxn id="1412"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9" name="直線コネクタ 1388"/>
                      <p:cNvCxnSpPr>
                        <a:stCxn id="1408" idx="4"/>
                        <a:endCxn id="1409"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a:stCxn id="1403" idx="4"/>
                        <a:endCxn id="1405"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a:stCxn id="1402" idx="4"/>
                        <a:endCxn id="1404"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a:stCxn id="1404" idx="6"/>
                        <a:endCxn id="1405"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3" name="直線コネクタ 1392"/>
                      <p:cNvCxnSpPr>
                        <a:stCxn id="1402" idx="6"/>
                        <a:endCxn id="1403"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4" name="直線コネクタ 1393"/>
                      <p:cNvCxnSpPr>
                        <a:stCxn id="1408" idx="2"/>
                        <a:endCxn id="1416"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5" name="直線コネクタ 1394"/>
                      <p:cNvCxnSpPr>
                        <a:stCxn id="1377" idx="6"/>
                        <a:endCxn id="1409"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a:stCxn id="1377" idx="4"/>
                        <a:endCxn id="1403"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a:endCxn id="1402"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8" name="直線コネクタ 1397"/>
                      <p:cNvCxnSpPr>
                        <a:stCxn id="1378" idx="6"/>
                        <a:endCxn id="1377"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9" name="直線コネクタ 1398"/>
                      <p:cNvCxnSpPr>
                        <a:stCxn id="1416" idx="4"/>
                        <a:endCxn id="1377"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0" name="直線コネクタ 1399"/>
                      <p:cNvCxnSpPr>
                        <a:stCxn id="1379" idx="4"/>
                        <a:endCxn id="1378"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1" name="直線コネクタ 1400"/>
                      <p:cNvCxnSpPr>
                        <a:stCxn id="1379" idx="6"/>
                        <a:endCxn id="1416"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2"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3"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4"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5"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406" name="直線コネクタ 1405"/>
                      <p:cNvCxnSpPr>
                        <a:stCxn id="1403" idx="6"/>
                        <a:endCxn id="1412"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a:stCxn id="1405" idx="6"/>
                        <a:endCxn id="1414"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08"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09"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0"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1"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2"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3"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4"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5"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16"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377"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78"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79"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80" name="正方形/長方形 79"/>
                  <p:cNvSpPr/>
                  <p:nvPr/>
                </p:nvSpPr>
                <p:spPr>
                  <a:xfrm>
                    <a:off x="874284" y="2337989"/>
                    <a:ext cx="333567" cy="31795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0" name="正方形/長方形 1439"/>
                  <p:cNvSpPr/>
                  <p:nvPr/>
                </p:nvSpPr>
                <p:spPr>
                  <a:xfrm>
                    <a:off x="522051" y="2297496"/>
                    <a:ext cx="722973" cy="684588"/>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447" name="テキスト ボックス 1446"/>
                <p:cNvSpPr txBox="1"/>
                <p:nvPr/>
              </p:nvSpPr>
              <p:spPr>
                <a:xfrm>
                  <a:off x="1130510" y="2720232"/>
                  <a:ext cx="476412" cy="215444"/>
                </a:xfrm>
                <a:prstGeom prst="rect">
                  <a:avLst/>
                </a:prstGeom>
                <a:noFill/>
              </p:spPr>
              <p:txBody>
                <a:bodyPr wrap="none" rtlCol="0">
                  <a:spAutoFit/>
                </a:bodyPr>
                <a:lstStyle/>
                <a:p>
                  <a:r>
                    <a:rPr kumimoji="1" lang="ja-JP" altLang="en-US" sz="800" dirty="0"/>
                    <a:t>置き場</a:t>
                  </a:r>
                </a:p>
              </p:txBody>
            </p:sp>
            <p:sp>
              <p:nvSpPr>
                <p:cNvPr id="1468" name="テキスト ボックス 1467"/>
                <p:cNvSpPr txBox="1"/>
                <p:nvPr/>
              </p:nvSpPr>
              <p:spPr>
                <a:xfrm>
                  <a:off x="1126277" y="2489041"/>
                  <a:ext cx="579005" cy="215444"/>
                </a:xfrm>
                <a:prstGeom prst="rect">
                  <a:avLst/>
                </a:prstGeom>
                <a:noFill/>
              </p:spPr>
              <p:txBody>
                <a:bodyPr wrap="none" rtlCol="0">
                  <a:spAutoFit/>
                </a:bodyPr>
                <a:lstStyle/>
                <a:p>
                  <a:r>
                    <a:rPr lang="ja-JP" altLang="en-US" sz="800" dirty="0"/>
                    <a:t>置き場群</a:t>
                  </a:r>
                  <a:endParaRPr lang="en-US" altLang="ja-JP" sz="800" dirty="0"/>
                </a:p>
              </p:txBody>
            </p:sp>
          </p:grpSp>
        </p:grpSp>
        <p:cxnSp>
          <p:nvCxnSpPr>
            <p:cNvPr id="38" name="直線矢印コネクタ 37"/>
            <p:cNvCxnSpPr>
              <a:stCxn id="1459" idx="1"/>
            </p:cNvCxnSpPr>
            <p:nvPr/>
          </p:nvCxnSpPr>
          <p:spPr>
            <a:xfrm flipH="1" flipV="1">
              <a:off x="832079" y="2571215"/>
              <a:ext cx="158444" cy="5396"/>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68" idx="1"/>
              <a:endCxn id="80" idx="3"/>
            </p:cNvCxnSpPr>
            <p:nvPr/>
          </p:nvCxnSpPr>
          <p:spPr>
            <a:xfrm flipH="1" flipV="1">
              <a:off x="794906" y="2635460"/>
              <a:ext cx="195617" cy="1662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1447" idx="1"/>
              <a:endCxn id="1413" idx="5"/>
            </p:cNvCxnSpPr>
            <p:nvPr/>
          </p:nvCxnSpPr>
          <p:spPr>
            <a:xfrm flipH="1" flipV="1">
              <a:off x="747958" y="2906313"/>
              <a:ext cx="246798" cy="126594"/>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73" name="直線矢印コネクタ 472"/>
            <p:cNvCxnSpPr/>
            <p:nvPr/>
          </p:nvCxnSpPr>
          <p:spPr>
            <a:xfrm flipH="1">
              <a:off x="766796" y="3035312"/>
              <a:ext cx="233001" cy="2938"/>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21143" y="3458946"/>
            <a:ext cx="5377956" cy="1754326"/>
            <a:chOff x="-22106" y="4137546"/>
            <a:chExt cx="5377956" cy="1754326"/>
          </a:xfrm>
        </p:grpSpPr>
        <p:sp>
          <p:nvSpPr>
            <p:cNvPr id="25" name="正方形/長方形 24"/>
            <p:cNvSpPr/>
            <p:nvPr/>
          </p:nvSpPr>
          <p:spPr>
            <a:xfrm>
              <a:off x="-22106" y="4255106"/>
              <a:ext cx="5377956" cy="1631686"/>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62386" y="4192014"/>
              <a:ext cx="1079969" cy="1117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77825" y="4137546"/>
              <a:ext cx="5166310" cy="1754326"/>
            </a:xfrm>
            <a:prstGeom prst="rect">
              <a:avLst/>
            </a:prstGeom>
            <a:noFill/>
          </p:spPr>
          <p:txBody>
            <a:bodyPr wrap="square" rtlCol="0">
              <a:spAutoFit/>
            </a:bodyPr>
            <a:lstStyle/>
            <a:p>
              <a:r>
                <a:rPr lang="ja-JP" altLang="en-US" sz="1000" dirty="0"/>
                <a:t>ブロック並べの解法</a:t>
              </a:r>
              <a:endParaRPr lang="en-US" altLang="ja-JP" sz="1000" dirty="0"/>
            </a:p>
            <a:p>
              <a:r>
                <a:rPr lang="en-US" altLang="ja-JP" sz="700" dirty="0"/>
                <a:t>①</a:t>
              </a:r>
              <a:r>
                <a:rPr lang="ja-JP" altLang="en-US" sz="700" dirty="0"/>
                <a:t>ランダムに置いてある未判定ブロックの中で、現在地から一番近いブロックを</a:t>
              </a:r>
              <a:endParaRPr lang="en-US" altLang="ja-JP" sz="700" dirty="0"/>
            </a:p>
            <a:p>
              <a:r>
                <a:rPr lang="ja-JP" altLang="en-US" sz="700" dirty="0"/>
                <a:t>　 判定し、ルートを探索しブロックのある置き場まで移動する。</a:t>
              </a:r>
              <a:endParaRPr lang="en-US" altLang="ja-JP" sz="700" dirty="0"/>
            </a:p>
            <a:p>
              <a:endParaRPr lang="en-US" altLang="ja-JP" sz="700" dirty="0"/>
            </a:p>
            <a:p>
              <a:r>
                <a:rPr lang="ja-JP" altLang="en-US" sz="700" dirty="0"/>
                <a:t>②ブロックの色を認識し、ブロック</a:t>
              </a:r>
              <a:r>
                <a:rPr lang="ja-JP" altLang="en-US" sz="700" dirty="0" smtClean="0"/>
                <a:t>の移動の可否を</a:t>
              </a:r>
              <a:r>
                <a:rPr lang="ja-JP" altLang="en-US" sz="700" dirty="0"/>
                <a:t>判定をする。</a:t>
              </a:r>
              <a:endParaRPr lang="en-US" altLang="ja-JP" sz="700" dirty="0"/>
            </a:p>
            <a:p>
              <a:endParaRPr lang="ja-JP" altLang="en-US" sz="700" dirty="0"/>
            </a:p>
            <a:p>
              <a:r>
                <a:rPr lang="ja-JP" altLang="en-US" sz="700" dirty="0"/>
                <a:t>③</a:t>
              </a:r>
              <a:r>
                <a:rPr lang="en-US" altLang="ja-JP" sz="700" dirty="0"/>
                <a:t>(ⅰ)</a:t>
              </a:r>
              <a:r>
                <a:rPr lang="ja-JP" altLang="en-US" sz="700" dirty="0"/>
                <a:t>ブロックが移動可能ブロックだった場合、見つけたブロックと同色</a:t>
              </a:r>
              <a:r>
                <a:rPr lang="ja-JP" altLang="en-US" sz="700" dirty="0" smtClean="0"/>
                <a:t>の置き場群</a:t>
              </a:r>
              <a:r>
                <a:rPr lang="ja-JP" altLang="en-US" sz="700" dirty="0"/>
                <a:t>の中</a:t>
              </a:r>
              <a:r>
                <a:rPr lang="ja-JP" altLang="en-US" sz="700" dirty="0" smtClean="0"/>
                <a:t>で</a:t>
              </a:r>
              <a:endParaRPr lang="en-US" altLang="ja-JP" sz="700" dirty="0" smtClean="0"/>
            </a:p>
            <a:p>
              <a:r>
                <a:rPr lang="en-US" altLang="ja-JP" sz="700" dirty="0"/>
                <a:t> </a:t>
              </a:r>
              <a:r>
                <a:rPr lang="en-US" altLang="ja-JP" sz="700" dirty="0" smtClean="0"/>
                <a:t>   </a:t>
              </a:r>
              <a:r>
                <a:rPr lang="ja-JP" altLang="en-US" sz="700" dirty="0" smtClean="0"/>
                <a:t>道</a:t>
              </a:r>
              <a:r>
                <a:rPr lang="ja-JP" altLang="en-US" sz="700" dirty="0"/>
                <a:t>のりが最も小さく</a:t>
              </a:r>
              <a:r>
                <a:rPr lang="ja-JP" altLang="en-US" sz="700" dirty="0" smtClean="0"/>
                <a:t>なる</a:t>
              </a:r>
              <a:r>
                <a:rPr lang="ja-JP" altLang="en-US" sz="700" dirty="0"/>
                <a:t>置き場</a:t>
              </a:r>
              <a:r>
                <a:rPr lang="ja-JP" altLang="en-US" sz="700" dirty="0" smtClean="0"/>
                <a:t>を</a:t>
              </a:r>
              <a:r>
                <a:rPr lang="ja-JP" altLang="en-US" sz="700" dirty="0"/>
                <a:t>運搬</a:t>
              </a:r>
              <a:r>
                <a:rPr lang="ja-JP" altLang="en-US" sz="700" dirty="0" smtClean="0"/>
                <a:t>地点として、</a:t>
              </a:r>
              <a:r>
                <a:rPr lang="ja-JP" altLang="en-US" sz="700" dirty="0"/>
                <a:t>その置き場までブロック</a:t>
              </a:r>
              <a:r>
                <a:rPr lang="ja-JP" altLang="en-US" sz="700" dirty="0" smtClean="0"/>
                <a:t>を移動</a:t>
              </a:r>
              <a:r>
                <a:rPr lang="ja-JP" altLang="en-US" sz="700" dirty="0"/>
                <a:t>する</a:t>
              </a:r>
              <a:r>
                <a:rPr lang="ja-JP" altLang="en-US" sz="700" dirty="0" smtClean="0"/>
                <a:t>。</a:t>
              </a:r>
              <a:endParaRPr lang="en-US" altLang="ja-JP" sz="700" dirty="0"/>
            </a:p>
            <a:p>
              <a:r>
                <a:rPr lang="ja-JP" altLang="en-US" sz="700" dirty="0"/>
                <a:t>　 </a:t>
              </a:r>
              <a:r>
                <a:rPr lang="ja-JP" altLang="en-US" sz="700" dirty="0" smtClean="0"/>
                <a:t>配置</a:t>
              </a:r>
              <a:r>
                <a:rPr lang="ja-JP" altLang="en-US" sz="700" dirty="0"/>
                <a:t>したブロックは、配置済ブロックとし、①に戻る。</a:t>
              </a:r>
              <a:endParaRPr lang="en-US" altLang="ja-JP" sz="700" dirty="0"/>
            </a:p>
            <a:p>
              <a:endParaRPr lang="ja-JP" altLang="en-US" sz="700" dirty="0"/>
            </a:p>
            <a:p>
              <a:r>
                <a:rPr lang="ja-JP" altLang="en-US" sz="700" dirty="0"/>
                <a:t>　 </a:t>
              </a:r>
              <a:r>
                <a:rPr lang="en-US" altLang="ja-JP" sz="700" dirty="0"/>
                <a:t>(ⅱ)</a:t>
              </a:r>
              <a:r>
                <a:rPr lang="ja-JP" altLang="en-US" sz="700" dirty="0"/>
                <a:t>ブロックが移動禁止ブロックだった場合、ブロックを動かさずに、</a:t>
              </a:r>
              <a:endParaRPr lang="en-US" altLang="ja-JP" sz="700" dirty="0"/>
            </a:p>
            <a:p>
              <a:r>
                <a:rPr lang="en-US" altLang="ja-JP" sz="700" dirty="0"/>
                <a:t>    </a:t>
              </a:r>
              <a:r>
                <a:rPr lang="ja-JP" altLang="en-US" sz="700" dirty="0"/>
                <a:t>配置済ブロック</a:t>
              </a:r>
              <a:r>
                <a:rPr lang="en-US" altLang="ja-JP" sz="700" dirty="0"/>
                <a:t> </a:t>
              </a:r>
              <a:r>
                <a:rPr lang="ja-JP" altLang="en-US" sz="700" dirty="0"/>
                <a:t>とし、①に戻る。</a:t>
              </a:r>
              <a:endParaRPr lang="en-US" altLang="ja-JP" sz="700" dirty="0"/>
            </a:p>
            <a:p>
              <a:endParaRPr lang="en-US" altLang="ja-JP" sz="700" dirty="0"/>
            </a:p>
            <a:p>
              <a:r>
                <a:rPr lang="en-US" altLang="ja-JP" sz="700" dirty="0"/>
                <a:t>    </a:t>
              </a:r>
              <a:r>
                <a:rPr lang="ja-JP" altLang="en-US" sz="700" dirty="0"/>
                <a:t>これら①、②、③を全てのブロックが配置済になるまで繰り返すことにより、ブロック並べを</a:t>
              </a:r>
              <a:endParaRPr lang="en-US" altLang="ja-JP" sz="700" dirty="0"/>
            </a:p>
            <a:p>
              <a:r>
                <a:rPr lang="en-US" altLang="ja-JP" sz="700" dirty="0"/>
                <a:t>    </a:t>
              </a:r>
              <a:r>
                <a:rPr lang="ja-JP" altLang="en-US" sz="700" dirty="0"/>
                <a:t>攻略する。</a:t>
              </a:r>
              <a:endParaRPr lang="en-US" altLang="ja-JP" sz="700" dirty="0"/>
            </a:p>
          </p:txBody>
        </p:sp>
      </p:grpSp>
      <p:grpSp>
        <p:nvGrpSpPr>
          <p:cNvPr id="60" name="グループ化 59"/>
          <p:cNvGrpSpPr/>
          <p:nvPr/>
        </p:nvGrpSpPr>
        <p:grpSpPr>
          <a:xfrm>
            <a:off x="7719157" y="975801"/>
            <a:ext cx="5739272" cy="1382405"/>
            <a:chOff x="7719157" y="1444373"/>
            <a:chExt cx="5739272" cy="1382405"/>
          </a:xfrm>
        </p:grpSpPr>
        <p:sp>
          <p:nvSpPr>
            <p:cNvPr id="56" name="正方形/長方形 55"/>
            <p:cNvSpPr/>
            <p:nvPr/>
          </p:nvSpPr>
          <p:spPr>
            <a:xfrm>
              <a:off x="7745119" y="1557207"/>
              <a:ext cx="5713310" cy="124694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7" name="テキスト ボックス 446"/>
            <p:cNvSpPr txBox="1"/>
            <p:nvPr/>
          </p:nvSpPr>
          <p:spPr>
            <a:xfrm>
              <a:off x="12306096" y="2303558"/>
              <a:ext cx="864339" cy="523220"/>
            </a:xfrm>
            <a:prstGeom prst="rect">
              <a:avLst/>
            </a:prstGeom>
            <a:noFill/>
          </p:spPr>
          <p:txBody>
            <a:bodyPr wrap="none" rtlCol="0">
              <a:spAutoFit/>
            </a:bodyPr>
            <a:lstStyle/>
            <a:p>
              <a:r>
                <a:rPr lang="ja-JP" altLang="en-US" sz="700" dirty="0"/>
                <a:t>例</a:t>
              </a:r>
              <a:endParaRPr lang="en-US" altLang="ja-JP" sz="700" dirty="0"/>
            </a:p>
            <a:p>
              <a:r>
                <a:rPr kumimoji="1" lang="ja-JP" altLang="en-US" sz="800" dirty="0"/>
                <a:t>　</a:t>
              </a:r>
              <a:r>
                <a:rPr lang="ja-JP" altLang="en-US" sz="750" dirty="0" smtClean="0"/>
                <a:t>（</a:t>
              </a:r>
              <a:r>
                <a:rPr lang="en-US" altLang="ja-JP" sz="600" dirty="0" smtClean="0"/>
                <a:t>2,3</a:t>
              </a:r>
              <a:r>
                <a:rPr lang="ja-JP" altLang="en-US" sz="600" dirty="0" smtClean="0"/>
                <a:t>）からの最寄り</a:t>
              </a:r>
              <a:endParaRPr lang="en-US" altLang="ja-JP" sz="600" dirty="0" smtClean="0"/>
            </a:p>
            <a:p>
              <a:r>
                <a:rPr lang="ja-JP" altLang="en-US" sz="600" dirty="0"/>
                <a:t>　</a:t>
              </a:r>
              <a:r>
                <a:rPr lang="ja-JP" altLang="en-US" sz="600" dirty="0" smtClean="0"/>
                <a:t>ブロックを判定した</a:t>
              </a:r>
              <a:endParaRPr lang="en-US" altLang="ja-JP" sz="600" dirty="0" smtClean="0"/>
            </a:p>
            <a:p>
              <a:r>
                <a:rPr lang="ja-JP" altLang="en-US" sz="600" dirty="0"/>
                <a:t>　</a:t>
              </a:r>
              <a:r>
                <a:rPr lang="ja-JP" altLang="en-US" sz="600" dirty="0" smtClean="0"/>
                <a:t>い場合</a:t>
              </a:r>
              <a:endParaRPr kumimoji="1" lang="en-US" altLang="ja-JP" sz="600" dirty="0"/>
            </a:p>
          </p:txBody>
        </p:sp>
        <p:grpSp>
          <p:nvGrpSpPr>
            <p:cNvPr id="7" name="グループ化 6"/>
            <p:cNvGrpSpPr>
              <a:grpSpLocks noChangeAspect="1"/>
            </p:cNvGrpSpPr>
            <p:nvPr/>
          </p:nvGrpSpPr>
          <p:grpSpPr>
            <a:xfrm>
              <a:off x="12507316" y="1576905"/>
              <a:ext cx="900351" cy="853275"/>
              <a:chOff x="10189383" y="4195768"/>
              <a:chExt cx="908175" cy="860690"/>
            </a:xfrm>
          </p:grpSpPr>
          <p:grpSp>
            <p:nvGrpSpPr>
              <p:cNvPr id="455" name="グループ化 454"/>
              <p:cNvGrpSpPr>
                <a:grpSpLocks noChangeAspect="1"/>
              </p:cNvGrpSpPr>
              <p:nvPr/>
            </p:nvGrpSpPr>
            <p:grpSpPr>
              <a:xfrm>
                <a:off x="10189383" y="4195768"/>
                <a:ext cx="704712" cy="675550"/>
                <a:chOff x="5044969" y="3549908"/>
                <a:chExt cx="704584" cy="666709"/>
              </a:xfrm>
            </p:grpSpPr>
            <p:grpSp>
              <p:nvGrpSpPr>
                <p:cNvPr id="465" name="グループ化 464"/>
                <p:cNvGrpSpPr/>
                <p:nvPr/>
              </p:nvGrpSpPr>
              <p:grpSpPr>
                <a:xfrm>
                  <a:off x="5052641" y="3549908"/>
                  <a:ext cx="696912" cy="666709"/>
                  <a:chOff x="4718050" y="3608476"/>
                  <a:chExt cx="696912" cy="666709"/>
                </a:xfrm>
              </p:grpSpPr>
              <p:cxnSp>
                <p:nvCxnSpPr>
                  <p:cNvPr id="474" name="直線コネクタ 473"/>
                  <p:cNvCxnSpPr>
                    <a:stCxn id="499" idx="6"/>
                    <a:endCxn id="506"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直線コネクタ 474"/>
                  <p:cNvCxnSpPr>
                    <a:stCxn id="501" idx="6"/>
                    <a:endCxn id="508"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直線コネクタ 475"/>
                  <p:cNvCxnSpPr>
                    <a:stCxn id="508" idx="6"/>
                    <a:endCxn id="509"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7" name="直線コネクタ 476"/>
                  <p:cNvCxnSpPr>
                    <a:stCxn id="506" idx="6"/>
                    <a:endCxn id="507"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直線コネクタ 477"/>
                  <p:cNvCxnSpPr>
                    <a:stCxn id="503" idx="6"/>
                    <a:endCxn id="505"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直線コネクタ 478"/>
                  <p:cNvCxnSpPr>
                    <a:stCxn id="502" idx="6"/>
                    <a:endCxn id="504"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直線コネクタ 479"/>
                  <p:cNvCxnSpPr>
                    <a:stCxn id="504" idx="4"/>
                    <a:endCxn id="505"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直線コネクタ 480"/>
                  <p:cNvCxnSpPr>
                    <a:stCxn id="505" idx="4"/>
                    <a:endCxn id="507"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直線コネクタ 481"/>
                  <p:cNvCxnSpPr>
                    <a:stCxn id="507" idx="4"/>
                    <a:endCxn id="509"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直線コネクタ 482"/>
                  <p:cNvCxnSpPr>
                    <a:stCxn id="506" idx="4"/>
                    <a:endCxn id="508"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4" name="直線コネクタ 483"/>
                  <p:cNvCxnSpPr>
                    <a:stCxn id="503" idx="4"/>
                    <a:endCxn id="506"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直線コネクタ 484"/>
                  <p:cNvCxnSpPr>
                    <a:stCxn id="502" idx="4"/>
                    <a:endCxn id="503"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6" name="直線コネクタ 485"/>
                  <p:cNvCxnSpPr>
                    <a:stCxn id="499" idx="4"/>
                    <a:endCxn id="501"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7" name="直線コネクタ 486"/>
                  <p:cNvCxnSpPr>
                    <a:stCxn id="498" idx="4"/>
                    <a:endCxn id="500"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直線コネクタ 487"/>
                  <p:cNvCxnSpPr>
                    <a:stCxn id="500" idx="6"/>
                    <a:endCxn id="501"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直線コネクタ 488"/>
                  <p:cNvCxnSpPr>
                    <a:stCxn id="498" idx="6"/>
                    <a:endCxn id="499"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直線コネクタ 489"/>
                  <p:cNvCxnSpPr>
                    <a:stCxn id="502" idx="2"/>
                    <a:endCxn id="510"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1" name="直線コネクタ 490"/>
                  <p:cNvCxnSpPr>
                    <a:stCxn id="469" idx="6"/>
                    <a:endCxn id="503"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直線コネクタ 491"/>
                  <p:cNvCxnSpPr>
                    <a:stCxn id="469" idx="4"/>
                    <a:endCxn id="499"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直線コネクタ 492"/>
                  <p:cNvCxnSpPr>
                    <a:endCxn id="498"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直線コネクタ 493"/>
                  <p:cNvCxnSpPr>
                    <a:stCxn id="470" idx="6"/>
                    <a:endCxn id="469"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直線コネクタ 494"/>
                  <p:cNvCxnSpPr>
                    <a:stCxn id="510" idx="4"/>
                    <a:endCxn id="469"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直線コネクタ 495"/>
                  <p:cNvCxnSpPr>
                    <a:stCxn id="471" idx="4"/>
                    <a:endCxn id="470"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直線コネクタ 496"/>
                  <p:cNvCxnSpPr>
                    <a:stCxn id="471" idx="6"/>
                    <a:endCxn id="510"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8" name="円: 塗りつぶしなし 469"/>
                  <p:cNvSpPr/>
                  <p:nvPr/>
                </p:nvSpPr>
                <p:spPr>
                  <a:xfrm>
                    <a:off x="471805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99" name="円: 塗りつぶしなし 470"/>
                  <p:cNvSpPr/>
                  <p:nvPr/>
                </p:nvSpPr>
                <p:spPr>
                  <a:xfrm>
                    <a:off x="491490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0" name="円: 塗りつぶしなし 471"/>
                  <p:cNvSpPr/>
                  <p:nvPr/>
                </p:nvSpPr>
                <p:spPr>
                  <a:xfrm>
                    <a:off x="471805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1" name="円: 塗りつぶしなし 472"/>
                  <p:cNvSpPr/>
                  <p:nvPr/>
                </p:nvSpPr>
                <p:spPr>
                  <a:xfrm>
                    <a:off x="491490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2" name="円: 塗りつぶしなし 475"/>
                  <p:cNvSpPr/>
                  <p:nvPr/>
                </p:nvSpPr>
                <p:spPr>
                  <a:xfrm>
                    <a:off x="5111750"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3" name="円: 塗りつぶしなし 476"/>
                  <p:cNvSpPr/>
                  <p:nvPr/>
                </p:nvSpPr>
                <p:spPr>
                  <a:xfrm>
                    <a:off x="5111750"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4" name="円: 塗りつぶしなし 477"/>
                  <p:cNvSpPr/>
                  <p:nvPr/>
                </p:nvSpPr>
                <p:spPr>
                  <a:xfrm>
                    <a:off x="5307012"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5" name="円: 塗りつぶしなし 478"/>
                  <p:cNvSpPr/>
                  <p:nvPr/>
                </p:nvSpPr>
                <p:spPr>
                  <a:xfrm>
                    <a:off x="5305424"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6" name="円: 塗りつぶしなし 479"/>
                  <p:cNvSpPr/>
                  <p:nvPr/>
                </p:nvSpPr>
                <p:spPr>
                  <a:xfrm>
                    <a:off x="5111750" y="3982987"/>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7" name="円: 塗りつぶしなし 480"/>
                  <p:cNvSpPr/>
                  <p:nvPr/>
                </p:nvSpPr>
                <p:spPr>
                  <a:xfrm>
                    <a:off x="5305424" y="3982986"/>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8" name="円: 塗りつぶしなし 481"/>
                  <p:cNvSpPr/>
                  <p:nvPr/>
                </p:nvSpPr>
                <p:spPr>
                  <a:xfrm>
                    <a:off x="5111749" y="4167136"/>
                    <a:ext cx="107950" cy="108000"/>
                  </a:xfrm>
                  <a:prstGeom prst="donut">
                    <a:avLst>
                      <a:gd name="adj" fmla="val 894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09" name="円: 塗りつぶしなし 482"/>
                  <p:cNvSpPr/>
                  <p:nvPr/>
                </p:nvSpPr>
                <p:spPr>
                  <a:xfrm>
                    <a:off x="5305424" y="4167112"/>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10" name="円: 塗りつぶしなし 483"/>
                  <p:cNvSpPr>
                    <a:spLocks noChangeAspect="1"/>
                  </p:cNvSpPr>
                  <p:nvPr/>
                </p:nvSpPr>
                <p:spPr>
                  <a:xfrm>
                    <a:off x="4909476" y="3608476"/>
                    <a:ext cx="118800" cy="118802"/>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466" name="フローチャート: 磁気ディスク 440"/>
                <p:cNvSpPr/>
                <p:nvPr/>
              </p:nvSpPr>
              <p:spPr>
                <a:xfrm>
                  <a:off x="5660787" y="3932386"/>
                  <a:ext cx="69618" cy="92062"/>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7" name="フローチャート: 磁気ディスク 441"/>
                <p:cNvSpPr/>
                <p:nvPr/>
              </p:nvSpPr>
              <p:spPr>
                <a:xfrm>
                  <a:off x="5071807" y="3926501"/>
                  <a:ext cx="69618" cy="92062"/>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8" name="フローチャート: 磁気ディスク 443"/>
                <p:cNvSpPr/>
                <p:nvPr/>
              </p:nvSpPr>
              <p:spPr>
                <a:xfrm>
                  <a:off x="5659180" y="3753056"/>
                  <a:ext cx="69618" cy="92062"/>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9"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0"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71"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472" name="フローチャート: 磁気ディスク 442"/>
                <p:cNvSpPr/>
                <p:nvPr/>
              </p:nvSpPr>
              <p:spPr>
                <a:xfrm>
                  <a:off x="5268657" y="356370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9" name="四角形吹き出し 448"/>
              <p:cNvSpPr/>
              <p:nvPr/>
            </p:nvSpPr>
            <p:spPr>
              <a:xfrm>
                <a:off x="10278209" y="4950516"/>
                <a:ext cx="515938" cy="105942"/>
              </a:xfrm>
              <a:prstGeom prst="wedgeRectCallout">
                <a:avLst>
                  <a:gd name="adj1" fmla="val 21526"/>
                  <a:gd name="adj2" fmla="val -93852"/>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bg2">
                        <a:lumMod val="25000"/>
                      </a:schemeClr>
                    </a:solidFill>
                  </a:rPr>
                  <a:t>現在位置</a:t>
                </a:r>
                <a:endParaRPr kumimoji="1" lang="en-US" altLang="ja-JP" sz="500" dirty="0">
                  <a:solidFill>
                    <a:schemeClr val="bg2">
                      <a:lumMod val="25000"/>
                    </a:schemeClr>
                  </a:solidFill>
                </a:endParaRPr>
              </a:p>
            </p:txBody>
          </p:sp>
          <p:sp>
            <p:nvSpPr>
              <p:cNvPr id="511" name="テキスト ボックス 510"/>
              <p:cNvSpPr txBox="1"/>
              <p:nvPr/>
            </p:nvSpPr>
            <p:spPr>
              <a:xfrm>
                <a:off x="10594418" y="4800548"/>
                <a:ext cx="210314" cy="153888"/>
              </a:xfrm>
              <a:prstGeom prst="rect">
                <a:avLst/>
              </a:prstGeom>
              <a:noFill/>
            </p:spPr>
            <p:txBody>
              <a:bodyPr wrap="none" rtlCol="0">
                <a:spAutoFit/>
              </a:bodyPr>
              <a:lstStyle/>
              <a:p>
                <a:r>
                  <a:rPr lang="en-US" altLang="ja-JP" sz="400" dirty="0"/>
                  <a:t>0</a:t>
                </a:r>
              </a:p>
            </p:txBody>
          </p:sp>
          <p:sp>
            <p:nvSpPr>
              <p:cNvPr id="512" name="テキスト ボックス 511"/>
              <p:cNvSpPr txBox="1"/>
              <p:nvPr/>
            </p:nvSpPr>
            <p:spPr>
              <a:xfrm>
                <a:off x="10788517" y="4800548"/>
                <a:ext cx="210314" cy="153888"/>
              </a:xfrm>
              <a:prstGeom prst="rect">
                <a:avLst/>
              </a:prstGeom>
              <a:noFill/>
            </p:spPr>
            <p:txBody>
              <a:bodyPr wrap="none" rtlCol="0">
                <a:spAutoFit/>
              </a:bodyPr>
              <a:lstStyle/>
              <a:p>
                <a:r>
                  <a:rPr lang="en-US" altLang="ja-JP" sz="400" dirty="0"/>
                  <a:t>1</a:t>
                </a:r>
              </a:p>
            </p:txBody>
          </p:sp>
          <p:sp>
            <p:nvSpPr>
              <p:cNvPr id="513" name="テキスト ボックス 512"/>
              <p:cNvSpPr txBox="1"/>
              <p:nvPr/>
            </p:nvSpPr>
            <p:spPr>
              <a:xfrm>
                <a:off x="10786125" y="4618123"/>
                <a:ext cx="210314" cy="153888"/>
              </a:xfrm>
              <a:prstGeom prst="rect">
                <a:avLst/>
              </a:prstGeom>
              <a:noFill/>
            </p:spPr>
            <p:txBody>
              <a:bodyPr wrap="none" rtlCol="0">
                <a:spAutoFit/>
              </a:bodyPr>
              <a:lstStyle/>
              <a:p>
                <a:r>
                  <a:rPr lang="en-US" altLang="ja-JP" sz="400" dirty="0"/>
                  <a:t>2</a:t>
                </a:r>
              </a:p>
            </p:txBody>
          </p:sp>
          <p:sp>
            <p:nvSpPr>
              <p:cNvPr id="514" name="テキスト ボックス 513"/>
              <p:cNvSpPr txBox="1"/>
              <p:nvPr/>
            </p:nvSpPr>
            <p:spPr>
              <a:xfrm>
                <a:off x="10782166" y="4427701"/>
                <a:ext cx="210314" cy="153888"/>
              </a:xfrm>
              <a:prstGeom prst="rect">
                <a:avLst/>
              </a:prstGeom>
              <a:noFill/>
            </p:spPr>
            <p:txBody>
              <a:bodyPr wrap="none" rtlCol="0">
                <a:spAutoFit/>
              </a:bodyPr>
              <a:lstStyle/>
              <a:p>
                <a:r>
                  <a:rPr lang="en-US" altLang="ja-JP" sz="400" dirty="0"/>
                  <a:t>3</a:t>
                </a:r>
              </a:p>
            </p:txBody>
          </p:sp>
          <p:sp>
            <p:nvSpPr>
              <p:cNvPr id="515" name="テキスト ボックス 514"/>
              <p:cNvSpPr txBox="1"/>
              <p:nvPr/>
            </p:nvSpPr>
            <p:spPr>
              <a:xfrm>
                <a:off x="10780049" y="4241761"/>
                <a:ext cx="210314" cy="153888"/>
              </a:xfrm>
              <a:prstGeom prst="rect">
                <a:avLst/>
              </a:prstGeom>
              <a:noFill/>
            </p:spPr>
            <p:txBody>
              <a:bodyPr wrap="none" rtlCol="0">
                <a:spAutoFit/>
              </a:bodyPr>
              <a:lstStyle/>
              <a:p>
                <a:r>
                  <a:rPr lang="en-US" altLang="ja-JP" sz="400" dirty="0"/>
                  <a:t>4</a:t>
                </a:r>
              </a:p>
            </p:txBody>
          </p:sp>
          <p:sp>
            <p:nvSpPr>
              <p:cNvPr id="19" name="四角形吹き出し 18"/>
              <p:cNvSpPr/>
              <p:nvPr/>
            </p:nvSpPr>
            <p:spPr>
              <a:xfrm>
                <a:off x="10994059" y="4372176"/>
                <a:ext cx="103499" cy="415180"/>
              </a:xfrm>
              <a:prstGeom prst="wedgeRectCallout">
                <a:avLst>
                  <a:gd name="adj1" fmla="val -123088"/>
                  <a:gd name="adj2" fmla="val 10498"/>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500" dirty="0">
                    <a:solidFill>
                      <a:schemeClr val="bg2">
                        <a:lumMod val="25000"/>
                      </a:schemeClr>
                    </a:solidFill>
                  </a:rPr>
                  <a:t>最寄り</a:t>
                </a:r>
                <a:endParaRPr kumimoji="1" lang="en-US" altLang="ja-JP" sz="500" dirty="0">
                  <a:solidFill>
                    <a:schemeClr val="bg2">
                      <a:lumMod val="25000"/>
                    </a:schemeClr>
                  </a:solidFill>
                </a:endParaRPr>
              </a:p>
            </p:txBody>
          </p:sp>
          <p:sp>
            <p:nvSpPr>
              <p:cNvPr id="516" name="テキスト ボックス 515"/>
              <p:cNvSpPr txBox="1"/>
              <p:nvPr/>
            </p:nvSpPr>
            <p:spPr>
              <a:xfrm>
                <a:off x="10395332" y="4800548"/>
                <a:ext cx="210314" cy="153888"/>
              </a:xfrm>
              <a:prstGeom prst="rect">
                <a:avLst/>
              </a:prstGeom>
              <a:noFill/>
            </p:spPr>
            <p:txBody>
              <a:bodyPr wrap="none" rtlCol="0">
                <a:spAutoFit/>
              </a:bodyPr>
              <a:lstStyle/>
              <a:p>
                <a:r>
                  <a:rPr lang="en-US" altLang="ja-JP" sz="400" dirty="0"/>
                  <a:t>1</a:t>
                </a:r>
              </a:p>
            </p:txBody>
          </p:sp>
          <p:sp>
            <p:nvSpPr>
              <p:cNvPr id="517" name="テキスト ボックス 516"/>
              <p:cNvSpPr txBox="1"/>
              <p:nvPr/>
            </p:nvSpPr>
            <p:spPr>
              <a:xfrm>
                <a:off x="10393215" y="4617309"/>
                <a:ext cx="210314" cy="153888"/>
              </a:xfrm>
              <a:prstGeom prst="rect">
                <a:avLst/>
              </a:prstGeom>
              <a:noFill/>
            </p:spPr>
            <p:txBody>
              <a:bodyPr wrap="none" rtlCol="0">
                <a:spAutoFit/>
              </a:bodyPr>
              <a:lstStyle/>
              <a:p>
                <a:r>
                  <a:rPr lang="en-US" altLang="ja-JP" sz="400" dirty="0"/>
                  <a:t>2</a:t>
                </a:r>
              </a:p>
            </p:txBody>
          </p:sp>
          <p:sp>
            <p:nvSpPr>
              <p:cNvPr id="518" name="テキスト ボックス 517"/>
              <p:cNvSpPr txBox="1"/>
              <p:nvPr/>
            </p:nvSpPr>
            <p:spPr>
              <a:xfrm>
                <a:off x="10595715" y="4614349"/>
                <a:ext cx="210314" cy="153888"/>
              </a:xfrm>
              <a:prstGeom prst="rect">
                <a:avLst/>
              </a:prstGeom>
              <a:noFill/>
            </p:spPr>
            <p:txBody>
              <a:bodyPr wrap="none" rtlCol="0">
                <a:spAutoFit/>
              </a:bodyPr>
              <a:lstStyle/>
              <a:p>
                <a:r>
                  <a:rPr lang="en-US" altLang="ja-JP" sz="400" dirty="0"/>
                  <a:t>1</a:t>
                </a:r>
              </a:p>
            </p:txBody>
          </p:sp>
          <p:sp>
            <p:nvSpPr>
              <p:cNvPr id="519" name="テキスト ボックス 518"/>
              <p:cNvSpPr txBox="1"/>
              <p:nvPr/>
            </p:nvSpPr>
            <p:spPr>
              <a:xfrm>
                <a:off x="10591656" y="4434480"/>
                <a:ext cx="210314" cy="153888"/>
              </a:xfrm>
              <a:prstGeom prst="rect">
                <a:avLst/>
              </a:prstGeom>
              <a:noFill/>
            </p:spPr>
            <p:txBody>
              <a:bodyPr wrap="none" rtlCol="0">
                <a:spAutoFit/>
              </a:bodyPr>
              <a:lstStyle/>
              <a:p>
                <a:r>
                  <a:rPr lang="en-US" altLang="ja-JP" sz="400" dirty="0"/>
                  <a:t>2</a:t>
                </a:r>
              </a:p>
            </p:txBody>
          </p:sp>
          <p:sp>
            <p:nvSpPr>
              <p:cNvPr id="520" name="テキスト ボックス 519"/>
              <p:cNvSpPr txBox="1"/>
              <p:nvPr/>
            </p:nvSpPr>
            <p:spPr>
              <a:xfrm>
                <a:off x="10195493" y="4801727"/>
                <a:ext cx="210314" cy="153888"/>
              </a:xfrm>
              <a:prstGeom prst="rect">
                <a:avLst/>
              </a:prstGeom>
              <a:noFill/>
            </p:spPr>
            <p:txBody>
              <a:bodyPr wrap="none" rtlCol="0">
                <a:spAutoFit/>
              </a:bodyPr>
              <a:lstStyle/>
              <a:p>
                <a:r>
                  <a:rPr lang="en-US" altLang="ja-JP" sz="400" dirty="0"/>
                  <a:t>2</a:t>
                </a:r>
              </a:p>
            </p:txBody>
          </p:sp>
          <p:sp>
            <p:nvSpPr>
              <p:cNvPr id="521" name="テキスト ボックス 520"/>
              <p:cNvSpPr txBox="1"/>
              <p:nvPr/>
            </p:nvSpPr>
            <p:spPr>
              <a:xfrm>
                <a:off x="10385576" y="4431468"/>
                <a:ext cx="210314" cy="153888"/>
              </a:xfrm>
              <a:prstGeom prst="rect">
                <a:avLst/>
              </a:prstGeom>
              <a:noFill/>
            </p:spPr>
            <p:txBody>
              <a:bodyPr wrap="none" rtlCol="0">
                <a:spAutoFit/>
              </a:bodyPr>
              <a:lstStyle/>
              <a:p>
                <a:r>
                  <a:rPr lang="en-US" altLang="ja-JP" sz="400" dirty="0"/>
                  <a:t>3</a:t>
                </a:r>
              </a:p>
            </p:txBody>
          </p:sp>
          <p:sp>
            <p:nvSpPr>
              <p:cNvPr id="522" name="テキスト ボックス 521"/>
              <p:cNvSpPr txBox="1"/>
              <p:nvPr/>
            </p:nvSpPr>
            <p:spPr>
              <a:xfrm>
                <a:off x="10194673" y="4434599"/>
                <a:ext cx="210314" cy="153888"/>
              </a:xfrm>
              <a:prstGeom prst="rect">
                <a:avLst/>
              </a:prstGeom>
              <a:noFill/>
            </p:spPr>
            <p:txBody>
              <a:bodyPr wrap="none" rtlCol="0">
                <a:spAutoFit/>
              </a:bodyPr>
              <a:lstStyle/>
              <a:p>
                <a:r>
                  <a:rPr lang="en-US" altLang="ja-JP" sz="400" dirty="0"/>
                  <a:t>4</a:t>
                </a:r>
              </a:p>
            </p:txBody>
          </p:sp>
          <p:sp>
            <p:nvSpPr>
              <p:cNvPr id="523" name="テキスト ボックス 522"/>
              <p:cNvSpPr txBox="1"/>
              <p:nvPr/>
            </p:nvSpPr>
            <p:spPr>
              <a:xfrm>
                <a:off x="10385293" y="4241371"/>
                <a:ext cx="210314" cy="153888"/>
              </a:xfrm>
              <a:prstGeom prst="rect">
                <a:avLst/>
              </a:prstGeom>
              <a:noFill/>
            </p:spPr>
            <p:txBody>
              <a:bodyPr wrap="none" rtlCol="0">
                <a:spAutoFit/>
              </a:bodyPr>
              <a:lstStyle/>
              <a:p>
                <a:r>
                  <a:rPr lang="en-US" altLang="ja-JP" sz="400" dirty="0"/>
                  <a:t>4</a:t>
                </a:r>
              </a:p>
            </p:txBody>
          </p:sp>
          <p:sp>
            <p:nvSpPr>
              <p:cNvPr id="524" name="テキスト ボックス 523"/>
              <p:cNvSpPr txBox="1"/>
              <p:nvPr/>
            </p:nvSpPr>
            <p:spPr>
              <a:xfrm>
                <a:off x="10590184" y="4243456"/>
                <a:ext cx="210314" cy="153888"/>
              </a:xfrm>
              <a:prstGeom prst="rect">
                <a:avLst/>
              </a:prstGeom>
              <a:noFill/>
            </p:spPr>
            <p:txBody>
              <a:bodyPr wrap="none" rtlCol="0">
                <a:spAutoFit/>
              </a:bodyPr>
              <a:lstStyle/>
              <a:p>
                <a:r>
                  <a:rPr lang="en-US" altLang="ja-JP" sz="400" dirty="0"/>
                  <a:t>3</a:t>
                </a:r>
              </a:p>
            </p:txBody>
          </p:sp>
          <p:sp>
            <p:nvSpPr>
              <p:cNvPr id="525" name="テキスト ボックス 524"/>
              <p:cNvSpPr txBox="1"/>
              <p:nvPr/>
            </p:nvSpPr>
            <p:spPr>
              <a:xfrm>
                <a:off x="10195493" y="4243878"/>
                <a:ext cx="210314" cy="153888"/>
              </a:xfrm>
              <a:prstGeom prst="rect">
                <a:avLst/>
              </a:prstGeom>
              <a:noFill/>
            </p:spPr>
            <p:txBody>
              <a:bodyPr wrap="none" rtlCol="0">
                <a:spAutoFit/>
              </a:bodyPr>
              <a:lstStyle/>
              <a:p>
                <a:r>
                  <a:rPr lang="en-US" altLang="ja-JP" sz="400" dirty="0"/>
                  <a:t>5</a:t>
                </a:r>
              </a:p>
            </p:txBody>
          </p:sp>
        </p:grpSp>
        <p:grpSp>
          <p:nvGrpSpPr>
            <p:cNvPr id="23" name="グループ化 22"/>
            <p:cNvGrpSpPr/>
            <p:nvPr/>
          </p:nvGrpSpPr>
          <p:grpSpPr>
            <a:xfrm>
              <a:off x="7719157" y="1444373"/>
              <a:ext cx="4773046" cy="1338828"/>
              <a:chOff x="6646501" y="4612281"/>
              <a:chExt cx="5379901" cy="1338828"/>
            </a:xfrm>
          </p:grpSpPr>
          <p:sp>
            <p:nvSpPr>
              <p:cNvPr id="20" name="正方形/長方形 19"/>
              <p:cNvSpPr/>
              <p:nvPr/>
            </p:nvSpPr>
            <p:spPr>
              <a:xfrm>
                <a:off x="6865438" y="4645830"/>
                <a:ext cx="2183763" cy="97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4" name="テキスト ボックス 1773"/>
              <p:cNvSpPr txBox="1"/>
              <p:nvPr/>
            </p:nvSpPr>
            <p:spPr>
              <a:xfrm>
                <a:off x="6646501" y="4612281"/>
                <a:ext cx="5379901" cy="1338828"/>
              </a:xfrm>
              <a:prstGeom prst="rect">
                <a:avLst/>
              </a:prstGeom>
              <a:noFill/>
            </p:spPr>
            <p:txBody>
              <a:bodyPr wrap="square" rtlCol="0">
                <a:spAutoFit/>
              </a:bodyPr>
              <a:lstStyle/>
              <a:p>
                <a:r>
                  <a:rPr lang="ja-JP" altLang="en-US" sz="1000" dirty="0"/>
                  <a:t>　ブロック入手時の最寄りブロック</a:t>
                </a:r>
                <a:r>
                  <a:rPr lang="ja-JP" altLang="en-US" sz="1000" dirty="0" smtClean="0"/>
                  <a:t>判定</a:t>
                </a:r>
                <a:endParaRPr lang="en-US" altLang="ja-JP" sz="1000" dirty="0"/>
              </a:p>
              <a:p>
                <a:r>
                  <a:rPr lang="ja-JP" altLang="en-US" sz="700" dirty="0"/>
                  <a:t>・</a:t>
                </a:r>
                <a:r>
                  <a:rPr lang="ja-JP" altLang="en-US" sz="700" dirty="0" smtClean="0"/>
                  <a:t>最寄り</a:t>
                </a:r>
                <a:r>
                  <a:rPr lang="ja-JP" altLang="en-US" sz="700" dirty="0"/>
                  <a:t>ブロック判定とは、走行体から最も近いブロックを判定</a:t>
                </a:r>
                <a:r>
                  <a:rPr lang="ja-JP" altLang="en-US" sz="700" dirty="0" smtClean="0"/>
                  <a:t>することで、ルート探索の道のり一覧作成と同じように開始地</a:t>
                </a:r>
                <a:endParaRPr lang="en-US" altLang="ja-JP" sz="700" dirty="0" smtClean="0"/>
              </a:p>
              <a:p>
                <a:r>
                  <a:rPr lang="ja-JP" altLang="en-US" sz="700" dirty="0" smtClean="0"/>
                  <a:t>  点からの道のり</a:t>
                </a:r>
                <a:r>
                  <a:rPr lang="ja-JP" altLang="en-US" sz="700" dirty="0"/>
                  <a:t>をすべての置き場</a:t>
                </a:r>
                <a:r>
                  <a:rPr lang="en-US" altLang="ja-JP" sz="700" dirty="0" smtClean="0"/>
                  <a:t>*</a:t>
                </a:r>
                <a:r>
                  <a:rPr lang="en-US" altLang="ja-JP" sz="700" baseline="30000" dirty="0" smtClean="0"/>
                  <a:t>1</a:t>
                </a:r>
                <a:r>
                  <a:rPr lang="ja-JP" altLang="en-US" sz="700" dirty="0" smtClean="0"/>
                  <a:t>に</a:t>
                </a:r>
                <a:r>
                  <a:rPr lang="ja-JP" altLang="en-US" sz="700" dirty="0"/>
                  <a:t>与え、ブロックの配置されている</a:t>
                </a:r>
                <a:r>
                  <a:rPr lang="ja-JP" altLang="en-US" sz="700" dirty="0" smtClean="0"/>
                  <a:t>置き場の</a:t>
                </a:r>
                <a:r>
                  <a:rPr lang="ja-JP" altLang="en-US" sz="700" dirty="0"/>
                  <a:t>内、道のりの数字が最も小さい置き場の</a:t>
                </a:r>
                <a:r>
                  <a:rPr lang="ja-JP" altLang="en-US" sz="700" dirty="0" smtClean="0"/>
                  <a:t>ブ </a:t>
                </a:r>
                <a:endParaRPr lang="en-US" altLang="ja-JP" sz="700" dirty="0" smtClean="0"/>
              </a:p>
              <a:p>
                <a:r>
                  <a:rPr lang="en-US" altLang="ja-JP" sz="700" dirty="0"/>
                  <a:t> </a:t>
                </a:r>
                <a:r>
                  <a:rPr lang="en-US" altLang="ja-JP" sz="700" dirty="0" smtClean="0"/>
                  <a:t> </a:t>
                </a:r>
                <a:r>
                  <a:rPr lang="ja-JP" altLang="en-US" sz="700" dirty="0" smtClean="0"/>
                  <a:t>ロック</a:t>
                </a:r>
                <a:r>
                  <a:rPr lang="ja-JP" altLang="en-US" sz="700" dirty="0"/>
                  <a:t>が最寄り</a:t>
                </a:r>
                <a:r>
                  <a:rPr lang="ja-JP" altLang="en-US" sz="700" dirty="0" smtClean="0"/>
                  <a:t>ブロック となる 。</a:t>
                </a:r>
                <a:endParaRPr lang="en-US" altLang="ja-JP" sz="700" dirty="0" smtClean="0"/>
              </a:p>
              <a:p>
                <a:endParaRPr lang="en-US" altLang="ja-JP" sz="700" dirty="0"/>
              </a:p>
              <a:p>
                <a:r>
                  <a:rPr lang="en-US" altLang="ja-JP" sz="750" dirty="0"/>
                  <a:t>【</a:t>
                </a:r>
                <a:r>
                  <a:rPr lang="ja-JP" altLang="en-US" sz="750" dirty="0" smtClean="0"/>
                  <a:t>*</a:t>
                </a:r>
                <a:r>
                  <a:rPr lang="en-US" altLang="ja-JP" sz="750" baseline="30000" dirty="0" smtClean="0"/>
                  <a:t>1</a:t>
                </a:r>
                <a:r>
                  <a:rPr lang="ja-JP" altLang="en-US" sz="750" dirty="0"/>
                  <a:t>　全ての置き場</a:t>
                </a:r>
                <a:r>
                  <a:rPr lang="en-US" altLang="ja-JP" sz="750" dirty="0"/>
                  <a:t>】</a:t>
                </a:r>
              </a:p>
              <a:p>
                <a:r>
                  <a:rPr lang="ja-JP" altLang="en-US" sz="750" dirty="0"/>
                  <a:t>・</a:t>
                </a:r>
                <a:r>
                  <a:rPr lang="ja-JP" altLang="en-US" sz="700" dirty="0"/>
                  <a:t>最寄りブロック判定の際、走行体からブロックの道のりを</a:t>
                </a:r>
                <a:r>
                  <a:rPr lang="ja-JP" altLang="en-US" sz="700" dirty="0" smtClean="0"/>
                  <a:t>知りたいため</a:t>
                </a:r>
                <a:r>
                  <a:rPr lang="ja-JP" altLang="en-US" sz="700" dirty="0"/>
                  <a:t>、ブロックのある置き場にも道のりの数字を</a:t>
                </a:r>
                <a:r>
                  <a:rPr lang="ja-JP" altLang="en-US" sz="700" dirty="0" smtClean="0"/>
                  <a:t>与えるこ</a:t>
                </a:r>
                <a:endParaRPr lang="en-US" altLang="ja-JP" sz="700" dirty="0" smtClean="0"/>
              </a:p>
              <a:p>
                <a:r>
                  <a:rPr lang="en-US" altLang="ja-JP" sz="700" dirty="0" smtClean="0"/>
                  <a:t>  </a:t>
                </a:r>
                <a:r>
                  <a:rPr lang="ja-JP" altLang="en-US" sz="700" dirty="0" smtClean="0"/>
                  <a:t>ととする。ただし</a:t>
                </a:r>
                <a:r>
                  <a:rPr lang="ja-JP" altLang="en-US" sz="700" dirty="0"/>
                  <a:t>、配置済みのブロックは運搬してはならないので</a:t>
                </a:r>
                <a:r>
                  <a:rPr lang="ja-JP" altLang="en-US" sz="700" dirty="0" smtClean="0"/>
                  <a:t>、配置済ブロック</a:t>
                </a:r>
                <a:r>
                  <a:rPr lang="ja-JP" altLang="en-US" sz="700" dirty="0"/>
                  <a:t>もしくは、移動禁止ブロックが配置</a:t>
                </a:r>
                <a:r>
                  <a:rPr lang="ja-JP" altLang="en-US" sz="700" dirty="0" smtClean="0"/>
                  <a:t>されて</a:t>
                </a:r>
                <a:endParaRPr lang="en-US" altLang="ja-JP" sz="700" dirty="0" smtClean="0"/>
              </a:p>
              <a:p>
                <a:r>
                  <a:rPr lang="ja-JP" altLang="en-US" sz="700" dirty="0" smtClean="0"/>
                  <a:t>  いる置き場は</a:t>
                </a:r>
                <a:r>
                  <a:rPr lang="ja-JP" altLang="en-US" sz="700" dirty="0"/>
                  <a:t>、道のりの数字を</a:t>
                </a:r>
                <a:r>
                  <a:rPr lang="ja-JP" altLang="en-US" sz="700" dirty="0" smtClean="0"/>
                  <a:t>与えない、</a:t>
                </a:r>
                <a:r>
                  <a:rPr lang="ja-JP" altLang="en-US" sz="700" dirty="0"/>
                  <a:t>最寄り</a:t>
                </a:r>
                <a:r>
                  <a:rPr lang="ja-JP" altLang="en-US" sz="700" dirty="0" smtClean="0"/>
                  <a:t>ブロック</a:t>
                </a:r>
                <a:r>
                  <a:rPr lang="ja-JP" altLang="en-US" sz="700" dirty="0"/>
                  <a:t>判定の</a:t>
                </a:r>
                <a:r>
                  <a:rPr lang="ja-JP" altLang="en-US" sz="700" dirty="0" smtClean="0"/>
                  <a:t>対象外</a:t>
                </a:r>
                <a:r>
                  <a:rPr lang="ja-JP" altLang="en-US" sz="700" dirty="0"/>
                  <a:t>とする。</a:t>
                </a:r>
                <a:endParaRPr lang="en-US" altLang="ja-JP" sz="700" dirty="0"/>
              </a:p>
              <a:p>
                <a:r>
                  <a:rPr lang="ja-JP" altLang="en-US" sz="700" dirty="0"/>
                  <a:t>・黒ブロックは、移動してしまうと減点になってしまうので</a:t>
                </a:r>
                <a:r>
                  <a:rPr lang="ja-JP" altLang="en-US" sz="700" dirty="0" smtClean="0"/>
                  <a:t>黒ブロック</a:t>
                </a:r>
                <a:r>
                  <a:rPr lang="ja-JP" altLang="en-US" sz="700" dirty="0"/>
                  <a:t>の置かれている置き場には道のりの数字を入れないものとする</a:t>
                </a:r>
                <a:r>
                  <a:rPr lang="ja-JP" altLang="en-US" sz="700" dirty="0" smtClean="0"/>
                  <a:t>。　　</a:t>
                </a:r>
                <a:endParaRPr lang="en-US" altLang="ja-JP" sz="700" dirty="0"/>
              </a:p>
            </p:txBody>
          </p:sp>
        </p:grpSp>
      </p:grpSp>
      <p:grpSp>
        <p:nvGrpSpPr>
          <p:cNvPr id="61" name="グループ化 60"/>
          <p:cNvGrpSpPr/>
          <p:nvPr/>
        </p:nvGrpSpPr>
        <p:grpSpPr>
          <a:xfrm>
            <a:off x="7723269" y="2308938"/>
            <a:ext cx="5739271" cy="1457235"/>
            <a:chOff x="7719157" y="2867142"/>
            <a:chExt cx="5739271" cy="1457235"/>
          </a:xfrm>
        </p:grpSpPr>
        <p:sp>
          <p:nvSpPr>
            <p:cNvPr id="12" name="正方形/長方形 11"/>
            <p:cNvSpPr/>
            <p:nvPr/>
          </p:nvSpPr>
          <p:spPr>
            <a:xfrm>
              <a:off x="7832089" y="2920862"/>
              <a:ext cx="1738810" cy="108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7745119" y="2961978"/>
              <a:ext cx="5713309" cy="136239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7778259" y="2911632"/>
              <a:ext cx="1792640" cy="973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p:cNvGrpSpPr/>
            <p:nvPr/>
          </p:nvGrpSpPr>
          <p:grpSpPr>
            <a:xfrm>
              <a:off x="11865458" y="3003810"/>
              <a:ext cx="1538925" cy="906323"/>
              <a:chOff x="10030852" y="3836376"/>
              <a:chExt cx="1538925" cy="906323"/>
            </a:xfrm>
          </p:grpSpPr>
          <p:sp>
            <p:nvSpPr>
              <p:cNvPr id="26" name="テキスト ボックス 25"/>
              <p:cNvSpPr txBox="1"/>
              <p:nvPr/>
            </p:nvSpPr>
            <p:spPr>
              <a:xfrm>
                <a:off x="10030852" y="3954630"/>
                <a:ext cx="747320" cy="569387"/>
              </a:xfrm>
              <a:prstGeom prst="rect">
                <a:avLst/>
              </a:prstGeom>
              <a:noFill/>
            </p:spPr>
            <p:txBody>
              <a:bodyPr wrap="none" rtlCol="0">
                <a:spAutoFit/>
              </a:bodyPr>
              <a:lstStyle/>
              <a:p>
                <a:r>
                  <a:rPr lang="ja-JP" altLang="en-US" sz="800" dirty="0"/>
                  <a:t>例</a:t>
                </a:r>
                <a:endParaRPr lang="en-US" altLang="ja-JP" sz="800" dirty="0"/>
              </a:p>
              <a:p>
                <a:r>
                  <a:rPr kumimoji="1" lang="ja-JP" altLang="en-US" sz="800" dirty="0"/>
                  <a:t>　</a:t>
                </a:r>
                <a:r>
                  <a:rPr kumimoji="1" lang="ja-JP" altLang="en-US" sz="750" dirty="0"/>
                  <a:t>緑ブロックを</a:t>
                </a:r>
                <a:endParaRPr kumimoji="1" lang="en-US" altLang="ja-JP" sz="750" dirty="0"/>
              </a:p>
              <a:p>
                <a:r>
                  <a:rPr lang="ja-JP" altLang="en-US" sz="750" dirty="0"/>
                  <a:t>　運搬したい</a:t>
                </a:r>
                <a:endParaRPr lang="en-US" altLang="ja-JP" sz="750" dirty="0"/>
              </a:p>
              <a:p>
                <a:r>
                  <a:rPr kumimoji="1" lang="ja-JP" altLang="en-US" sz="750" dirty="0"/>
                  <a:t>　場合</a:t>
                </a:r>
              </a:p>
            </p:txBody>
          </p:sp>
          <p:grpSp>
            <p:nvGrpSpPr>
              <p:cNvPr id="30" name="グループ化 29"/>
              <p:cNvGrpSpPr>
                <a:grpSpLocks noChangeAspect="1"/>
              </p:cNvGrpSpPr>
              <p:nvPr/>
            </p:nvGrpSpPr>
            <p:grpSpPr>
              <a:xfrm>
                <a:off x="10763380" y="3991172"/>
                <a:ext cx="806397" cy="751527"/>
                <a:chOff x="10725816" y="3919242"/>
                <a:chExt cx="834164" cy="777405"/>
              </a:xfrm>
            </p:grpSpPr>
            <p:sp>
              <p:nvSpPr>
                <p:cNvPr id="28" name="テキスト ボックス 27"/>
                <p:cNvSpPr txBox="1"/>
                <p:nvPr/>
              </p:nvSpPr>
              <p:spPr>
                <a:xfrm>
                  <a:off x="11349666" y="4540552"/>
                  <a:ext cx="210314" cy="153888"/>
                </a:xfrm>
                <a:prstGeom prst="rect">
                  <a:avLst/>
                </a:prstGeom>
                <a:noFill/>
              </p:spPr>
              <p:txBody>
                <a:bodyPr wrap="none" rtlCol="0">
                  <a:spAutoFit/>
                </a:bodyPr>
                <a:lstStyle/>
                <a:p>
                  <a:r>
                    <a:rPr lang="en-US" altLang="ja-JP" sz="400" dirty="0"/>
                    <a:t>0</a:t>
                  </a:r>
                </a:p>
              </p:txBody>
            </p:sp>
            <p:sp>
              <p:nvSpPr>
                <p:cNvPr id="649" name="テキスト ボックス 648"/>
                <p:cNvSpPr txBox="1"/>
                <p:nvPr/>
              </p:nvSpPr>
              <p:spPr>
                <a:xfrm>
                  <a:off x="11152641" y="4542759"/>
                  <a:ext cx="210314" cy="153888"/>
                </a:xfrm>
                <a:prstGeom prst="rect">
                  <a:avLst/>
                </a:prstGeom>
                <a:noFill/>
              </p:spPr>
              <p:txBody>
                <a:bodyPr wrap="none" rtlCol="0">
                  <a:spAutoFit/>
                </a:bodyPr>
                <a:lstStyle/>
                <a:p>
                  <a:r>
                    <a:rPr lang="en-US" altLang="ja-JP" sz="400" dirty="0"/>
                    <a:t>1</a:t>
                  </a:r>
                </a:p>
              </p:txBody>
            </p:sp>
            <p:sp>
              <p:nvSpPr>
                <p:cNvPr id="651" name="テキスト ボックス 650"/>
                <p:cNvSpPr txBox="1"/>
                <p:nvPr/>
              </p:nvSpPr>
              <p:spPr>
                <a:xfrm>
                  <a:off x="10947091" y="4542698"/>
                  <a:ext cx="210314" cy="153888"/>
                </a:xfrm>
                <a:prstGeom prst="rect">
                  <a:avLst/>
                </a:prstGeom>
                <a:noFill/>
              </p:spPr>
              <p:txBody>
                <a:bodyPr wrap="none" rtlCol="0">
                  <a:spAutoFit/>
                </a:bodyPr>
                <a:lstStyle/>
                <a:p>
                  <a:r>
                    <a:rPr lang="en-US" altLang="ja-JP" sz="400" dirty="0"/>
                    <a:t>2</a:t>
                  </a:r>
                </a:p>
              </p:txBody>
            </p:sp>
            <p:sp>
              <p:nvSpPr>
                <p:cNvPr id="653" name="テキスト ボックス 652"/>
                <p:cNvSpPr txBox="1"/>
                <p:nvPr/>
              </p:nvSpPr>
              <p:spPr>
                <a:xfrm>
                  <a:off x="10741415" y="4541364"/>
                  <a:ext cx="210314" cy="153888"/>
                </a:xfrm>
                <a:prstGeom prst="rect">
                  <a:avLst/>
                </a:prstGeom>
                <a:noFill/>
              </p:spPr>
              <p:txBody>
                <a:bodyPr wrap="none" rtlCol="0">
                  <a:spAutoFit/>
                </a:bodyPr>
                <a:lstStyle/>
                <a:p>
                  <a:r>
                    <a:rPr lang="en-US" altLang="ja-JP" sz="400" dirty="0"/>
                    <a:t>3</a:t>
                  </a:r>
                </a:p>
              </p:txBody>
            </p:sp>
            <p:grpSp>
              <p:nvGrpSpPr>
                <p:cNvPr id="29" name="グループ化 28"/>
                <p:cNvGrpSpPr/>
                <p:nvPr/>
              </p:nvGrpSpPr>
              <p:grpSpPr>
                <a:xfrm>
                  <a:off x="10725816" y="3919242"/>
                  <a:ext cx="829934" cy="698812"/>
                  <a:chOff x="10725816" y="3919242"/>
                  <a:chExt cx="829934" cy="698812"/>
                </a:xfrm>
              </p:grpSpPr>
              <p:grpSp>
                <p:nvGrpSpPr>
                  <p:cNvPr id="596" name="グループ化 595"/>
                  <p:cNvGrpSpPr>
                    <a:grpSpLocks noChangeAspect="1"/>
                  </p:cNvGrpSpPr>
                  <p:nvPr/>
                </p:nvGrpSpPr>
                <p:grpSpPr>
                  <a:xfrm>
                    <a:off x="10725816" y="3919242"/>
                    <a:ext cx="728978" cy="698812"/>
                    <a:chOff x="5044969" y="3549908"/>
                    <a:chExt cx="704584" cy="666709"/>
                  </a:xfrm>
                </p:grpSpPr>
                <p:grpSp>
                  <p:nvGrpSpPr>
                    <p:cNvPr id="599" name="グループ化 598"/>
                    <p:cNvGrpSpPr/>
                    <p:nvPr/>
                  </p:nvGrpSpPr>
                  <p:grpSpPr>
                    <a:xfrm>
                      <a:off x="5052641" y="3549908"/>
                      <a:ext cx="696912" cy="666709"/>
                      <a:chOff x="4718050" y="3608476"/>
                      <a:chExt cx="696912" cy="666709"/>
                    </a:xfrm>
                  </p:grpSpPr>
                  <p:cxnSp>
                    <p:nvCxnSpPr>
                      <p:cNvPr id="607" name="直線コネクタ 606"/>
                      <p:cNvCxnSpPr>
                        <a:stCxn id="632" idx="6"/>
                        <a:endCxn id="639"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直線コネクタ 607"/>
                      <p:cNvCxnSpPr>
                        <a:stCxn id="634" idx="6"/>
                        <a:endCxn id="641"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直線コネクタ 608"/>
                      <p:cNvCxnSpPr>
                        <a:stCxn id="641" idx="6"/>
                        <a:endCxn id="642"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直線コネクタ 609"/>
                      <p:cNvCxnSpPr>
                        <a:stCxn id="639" idx="6"/>
                        <a:endCxn id="640"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直線コネクタ 610"/>
                      <p:cNvCxnSpPr>
                        <a:stCxn id="636" idx="6"/>
                        <a:endCxn id="638"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直線コネクタ 611"/>
                      <p:cNvCxnSpPr>
                        <a:stCxn id="635" idx="6"/>
                        <a:endCxn id="637"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直線コネクタ 612"/>
                      <p:cNvCxnSpPr>
                        <a:stCxn id="637" idx="4"/>
                        <a:endCxn id="638"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直線コネクタ 613"/>
                      <p:cNvCxnSpPr>
                        <a:stCxn id="638" idx="4"/>
                        <a:endCxn id="640"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直線コネクタ 614"/>
                      <p:cNvCxnSpPr>
                        <a:stCxn id="640" idx="4"/>
                        <a:endCxn id="642"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直線コネクタ 615"/>
                      <p:cNvCxnSpPr>
                        <a:stCxn id="639" idx="4"/>
                        <a:endCxn id="641"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直線コネクタ 616"/>
                      <p:cNvCxnSpPr>
                        <a:stCxn id="636" idx="4"/>
                        <a:endCxn id="639"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直線コネクタ 617"/>
                      <p:cNvCxnSpPr>
                        <a:stCxn id="635" idx="4"/>
                        <a:endCxn id="636"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直線コネクタ 618"/>
                      <p:cNvCxnSpPr>
                        <a:stCxn id="632" idx="4"/>
                        <a:endCxn id="634"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直線コネクタ 619"/>
                      <p:cNvCxnSpPr>
                        <a:stCxn id="631" idx="4"/>
                        <a:endCxn id="633"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直線コネクタ 620"/>
                      <p:cNvCxnSpPr>
                        <a:stCxn id="633" idx="6"/>
                        <a:endCxn id="634"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直線コネクタ 621"/>
                      <p:cNvCxnSpPr>
                        <a:stCxn id="631" idx="6"/>
                        <a:endCxn id="632"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直線コネクタ 622"/>
                      <p:cNvCxnSpPr>
                        <a:stCxn id="635" idx="2"/>
                        <a:endCxn id="643"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直線コネクタ 623"/>
                      <p:cNvCxnSpPr>
                        <a:stCxn id="603" idx="6"/>
                        <a:endCxn id="636"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直線コネクタ 624"/>
                      <p:cNvCxnSpPr>
                        <a:stCxn id="603" idx="4"/>
                        <a:endCxn id="632"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直線コネクタ 625"/>
                      <p:cNvCxnSpPr>
                        <a:endCxn id="631"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直線コネクタ 626"/>
                      <p:cNvCxnSpPr>
                        <a:stCxn id="604" idx="6"/>
                        <a:endCxn id="603"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直線コネクタ 627"/>
                      <p:cNvCxnSpPr>
                        <a:stCxn id="643" idx="4"/>
                        <a:endCxn id="603"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直線コネクタ 628"/>
                      <p:cNvCxnSpPr>
                        <a:stCxn id="605" idx="4"/>
                        <a:endCxn id="604"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直線コネクタ 629"/>
                      <p:cNvCxnSpPr>
                        <a:stCxn id="605" idx="6"/>
                        <a:endCxn id="643"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1" name="円: 塗りつぶしなし 469"/>
                      <p:cNvSpPr/>
                      <p:nvPr/>
                    </p:nvSpPr>
                    <p:spPr>
                      <a:xfrm>
                        <a:off x="471805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2" name="円: 塗りつぶしなし 470"/>
                      <p:cNvSpPr/>
                      <p:nvPr/>
                    </p:nvSpPr>
                    <p:spPr>
                      <a:xfrm>
                        <a:off x="4914900" y="3983036"/>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3" name="円: 塗りつぶしなし 471"/>
                      <p:cNvSpPr/>
                      <p:nvPr/>
                    </p:nvSpPr>
                    <p:spPr>
                      <a:xfrm>
                        <a:off x="471805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4" name="円: 塗りつぶしなし 472"/>
                      <p:cNvSpPr/>
                      <p:nvPr/>
                    </p:nvSpPr>
                    <p:spPr>
                      <a:xfrm>
                        <a:off x="4914900" y="4167185"/>
                        <a:ext cx="107950" cy="108000"/>
                      </a:xfrm>
                      <a:prstGeom prst="donut">
                        <a:avLst>
                          <a:gd name="adj" fmla="val 894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5" name="円: 塗りつぶしなし 475"/>
                      <p:cNvSpPr/>
                      <p:nvPr/>
                    </p:nvSpPr>
                    <p:spPr>
                      <a:xfrm>
                        <a:off x="5111750"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6" name="円: 塗りつぶしなし 476"/>
                      <p:cNvSpPr/>
                      <p:nvPr/>
                    </p:nvSpPr>
                    <p:spPr>
                      <a:xfrm>
                        <a:off x="5111750"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7" name="円: 塗りつぶしなし 477"/>
                      <p:cNvSpPr/>
                      <p:nvPr/>
                    </p:nvSpPr>
                    <p:spPr>
                      <a:xfrm>
                        <a:off x="5307012" y="3614737"/>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8" name="円: 塗りつぶしなし 478"/>
                      <p:cNvSpPr/>
                      <p:nvPr/>
                    </p:nvSpPr>
                    <p:spPr>
                      <a:xfrm>
                        <a:off x="5305424" y="3798862"/>
                        <a:ext cx="107950" cy="108000"/>
                      </a:xfrm>
                      <a:prstGeom prst="donut">
                        <a:avLst>
                          <a:gd name="adj" fmla="val 894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39" name="円: 塗りつぶしなし 479"/>
                      <p:cNvSpPr/>
                      <p:nvPr/>
                    </p:nvSpPr>
                    <p:spPr>
                      <a:xfrm>
                        <a:off x="5111750" y="3982987"/>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0" name="円: 塗りつぶしなし 480"/>
                      <p:cNvSpPr/>
                      <p:nvPr/>
                    </p:nvSpPr>
                    <p:spPr>
                      <a:xfrm>
                        <a:off x="5305424" y="3982986"/>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1" name="円: 塗りつぶしなし 481"/>
                      <p:cNvSpPr/>
                      <p:nvPr/>
                    </p:nvSpPr>
                    <p:spPr>
                      <a:xfrm>
                        <a:off x="5111749" y="4167136"/>
                        <a:ext cx="107950" cy="108000"/>
                      </a:xfrm>
                      <a:prstGeom prst="donut">
                        <a:avLst>
                          <a:gd name="adj" fmla="val 894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2" name="円: 塗りつぶしなし 482"/>
                      <p:cNvSpPr/>
                      <p:nvPr/>
                    </p:nvSpPr>
                    <p:spPr>
                      <a:xfrm>
                        <a:off x="5305424" y="4167112"/>
                        <a:ext cx="107950" cy="108000"/>
                      </a:xfrm>
                      <a:prstGeom prst="donut">
                        <a:avLst>
                          <a:gd name="adj" fmla="val 8940"/>
                        </a:avLst>
                      </a:prstGeom>
                      <a:solidFill>
                        <a:schemeClr val="accent1">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43" name="円: 塗りつぶしなし 483"/>
                      <p:cNvSpPr>
                        <a:spLocks noChangeAspect="1"/>
                      </p:cNvSpPr>
                      <p:nvPr/>
                    </p:nvSpPr>
                    <p:spPr>
                      <a:xfrm>
                        <a:off x="4909476" y="3608476"/>
                        <a:ext cx="118800" cy="118802"/>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600" name="フローチャート: 磁気ディスク 440"/>
                    <p:cNvSpPr/>
                    <p:nvPr/>
                  </p:nvSpPr>
                  <p:spPr>
                    <a:xfrm>
                      <a:off x="5660787" y="4109147"/>
                      <a:ext cx="69618" cy="92062"/>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1" name="フローチャート: 磁気ディスク 441"/>
                    <p:cNvSpPr/>
                    <p:nvPr/>
                  </p:nvSpPr>
                  <p:spPr>
                    <a:xfrm>
                      <a:off x="5071807" y="3926501"/>
                      <a:ext cx="69618" cy="92062"/>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2" name="フローチャート: 磁気ディスク 443"/>
                    <p:cNvSpPr/>
                    <p:nvPr/>
                  </p:nvSpPr>
                  <p:spPr>
                    <a:xfrm>
                      <a:off x="5659180" y="3924803"/>
                      <a:ext cx="69618" cy="92062"/>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3"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4"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5"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00" dirty="0">
                        <a:solidFill>
                          <a:schemeClr val="tx1"/>
                        </a:solidFill>
                      </a:endParaRPr>
                    </a:p>
                  </p:txBody>
                </p:sp>
                <p:sp>
                  <p:nvSpPr>
                    <p:cNvPr id="606" name="フローチャート: 磁気ディスク 442"/>
                    <p:cNvSpPr/>
                    <p:nvPr/>
                  </p:nvSpPr>
                  <p:spPr>
                    <a:xfrm>
                      <a:off x="5465064" y="374319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48" name="テキスト ボックス 647"/>
                  <p:cNvSpPr txBox="1"/>
                  <p:nvPr/>
                </p:nvSpPr>
                <p:spPr>
                  <a:xfrm>
                    <a:off x="11151053" y="4349399"/>
                    <a:ext cx="210314" cy="153888"/>
                  </a:xfrm>
                  <a:prstGeom prst="rect">
                    <a:avLst/>
                  </a:prstGeom>
                  <a:noFill/>
                </p:spPr>
                <p:txBody>
                  <a:bodyPr wrap="none" rtlCol="0">
                    <a:spAutoFit/>
                  </a:bodyPr>
                  <a:lstStyle/>
                  <a:p>
                    <a:r>
                      <a:rPr lang="en-US" altLang="ja-JP" sz="400" dirty="0"/>
                      <a:t>2</a:t>
                    </a:r>
                  </a:p>
                </p:txBody>
              </p:sp>
              <p:sp>
                <p:nvSpPr>
                  <p:cNvPr id="652" name="テキスト ボックス 651"/>
                  <p:cNvSpPr txBox="1"/>
                  <p:nvPr/>
                </p:nvSpPr>
                <p:spPr>
                  <a:xfrm>
                    <a:off x="10950141" y="4349399"/>
                    <a:ext cx="210314" cy="153888"/>
                  </a:xfrm>
                  <a:prstGeom prst="rect">
                    <a:avLst/>
                  </a:prstGeom>
                  <a:noFill/>
                </p:spPr>
                <p:txBody>
                  <a:bodyPr wrap="none" rtlCol="0">
                    <a:spAutoFit/>
                  </a:bodyPr>
                  <a:lstStyle/>
                  <a:p>
                    <a:r>
                      <a:rPr lang="en-US" altLang="ja-JP" sz="400" dirty="0"/>
                      <a:t>3</a:t>
                    </a:r>
                  </a:p>
                </p:txBody>
              </p:sp>
              <p:sp>
                <p:nvSpPr>
                  <p:cNvPr id="654" name="テキスト ボックス 653"/>
                  <p:cNvSpPr txBox="1"/>
                  <p:nvPr/>
                </p:nvSpPr>
                <p:spPr>
                  <a:xfrm>
                    <a:off x="10946214" y="4154207"/>
                    <a:ext cx="210314" cy="153888"/>
                  </a:xfrm>
                  <a:prstGeom prst="rect">
                    <a:avLst/>
                  </a:prstGeom>
                  <a:noFill/>
                </p:spPr>
                <p:txBody>
                  <a:bodyPr wrap="none" rtlCol="0">
                    <a:spAutoFit/>
                  </a:bodyPr>
                  <a:lstStyle/>
                  <a:p>
                    <a:r>
                      <a:rPr lang="en-US" altLang="ja-JP" sz="400" dirty="0"/>
                      <a:t>4</a:t>
                    </a:r>
                  </a:p>
                </p:txBody>
              </p:sp>
              <p:sp>
                <p:nvSpPr>
                  <p:cNvPr id="655" name="テキスト ボックス 654"/>
                  <p:cNvSpPr txBox="1"/>
                  <p:nvPr/>
                </p:nvSpPr>
                <p:spPr>
                  <a:xfrm>
                    <a:off x="10736777" y="4154307"/>
                    <a:ext cx="210314" cy="153888"/>
                  </a:xfrm>
                  <a:prstGeom prst="rect">
                    <a:avLst/>
                  </a:prstGeom>
                  <a:noFill/>
                </p:spPr>
                <p:txBody>
                  <a:bodyPr wrap="none" rtlCol="0">
                    <a:spAutoFit/>
                  </a:bodyPr>
                  <a:lstStyle/>
                  <a:p>
                    <a:r>
                      <a:rPr lang="en-US" altLang="ja-JP" sz="400" dirty="0"/>
                      <a:t>5</a:t>
                    </a:r>
                  </a:p>
                </p:txBody>
              </p:sp>
              <p:sp>
                <p:nvSpPr>
                  <p:cNvPr id="656" name="テキスト ボックス 655"/>
                  <p:cNvSpPr txBox="1"/>
                  <p:nvPr/>
                </p:nvSpPr>
                <p:spPr>
                  <a:xfrm>
                    <a:off x="10947091" y="3964391"/>
                    <a:ext cx="210314" cy="153888"/>
                  </a:xfrm>
                  <a:prstGeom prst="rect">
                    <a:avLst/>
                  </a:prstGeom>
                  <a:noFill/>
                </p:spPr>
                <p:txBody>
                  <a:bodyPr wrap="none" rtlCol="0">
                    <a:spAutoFit/>
                  </a:bodyPr>
                  <a:lstStyle/>
                  <a:p>
                    <a:r>
                      <a:rPr lang="en-US" altLang="ja-JP" sz="400" dirty="0"/>
                      <a:t>5</a:t>
                    </a:r>
                  </a:p>
                </p:txBody>
              </p:sp>
              <p:sp>
                <p:nvSpPr>
                  <p:cNvPr id="657" name="テキスト ボックス 656"/>
                  <p:cNvSpPr txBox="1"/>
                  <p:nvPr/>
                </p:nvSpPr>
                <p:spPr>
                  <a:xfrm>
                    <a:off x="10733055" y="3962803"/>
                    <a:ext cx="210314" cy="153888"/>
                  </a:xfrm>
                  <a:prstGeom prst="rect">
                    <a:avLst/>
                  </a:prstGeom>
                  <a:noFill/>
                </p:spPr>
                <p:txBody>
                  <a:bodyPr wrap="none" rtlCol="0">
                    <a:spAutoFit/>
                  </a:bodyPr>
                  <a:lstStyle/>
                  <a:p>
                    <a:r>
                      <a:rPr lang="en-US" altLang="ja-JP" sz="400" dirty="0"/>
                      <a:t>6</a:t>
                    </a:r>
                  </a:p>
                </p:txBody>
              </p:sp>
              <p:sp>
                <p:nvSpPr>
                  <p:cNvPr id="658" name="テキスト ボックス 657"/>
                  <p:cNvSpPr txBox="1"/>
                  <p:nvPr/>
                </p:nvSpPr>
                <p:spPr>
                  <a:xfrm>
                    <a:off x="11141085" y="3962803"/>
                    <a:ext cx="210314" cy="153888"/>
                  </a:xfrm>
                  <a:prstGeom prst="rect">
                    <a:avLst/>
                  </a:prstGeom>
                  <a:noFill/>
                </p:spPr>
                <p:txBody>
                  <a:bodyPr wrap="none" rtlCol="0">
                    <a:spAutoFit/>
                  </a:bodyPr>
                  <a:lstStyle/>
                  <a:p>
                    <a:r>
                      <a:rPr lang="en-US" altLang="ja-JP" sz="400" dirty="0"/>
                      <a:t>6</a:t>
                    </a:r>
                  </a:p>
                </p:txBody>
              </p:sp>
              <p:sp>
                <p:nvSpPr>
                  <p:cNvPr id="659" name="テキスト ボックス 658"/>
                  <p:cNvSpPr txBox="1"/>
                  <p:nvPr/>
                </p:nvSpPr>
                <p:spPr>
                  <a:xfrm>
                    <a:off x="11341464" y="3962803"/>
                    <a:ext cx="210314" cy="153888"/>
                  </a:xfrm>
                  <a:prstGeom prst="rect">
                    <a:avLst/>
                  </a:prstGeom>
                  <a:noFill/>
                </p:spPr>
                <p:txBody>
                  <a:bodyPr wrap="none" rtlCol="0">
                    <a:spAutoFit/>
                  </a:bodyPr>
                  <a:lstStyle/>
                  <a:p>
                    <a:r>
                      <a:rPr lang="en-US" altLang="ja-JP" sz="400" dirty="0"/>
                      <a:t>7</a:t>
                    </a:r>
                  </a:p>
                </p:txBody>
              </p:sp>
              <p:sp>
                <p:nvSpPr>
                  <p:cNvPr id="660" name="テキスト ボックス 659"/>
                  <p:cNvSpPr txBox="1"/>
                  <p:nvPr/>
                </p:nvSpPr>
                <p:spPr>
                  <a:xfrm>
                    <a:off x="11345436" y="4152616"/>
                    <a:ext cx="210314" cy="153888"/>
                  </a:xfrm>
                  <a:prstGeom prst="rect">
                    <a:avLst/>
                  </a:prstGeom>
                  <a:noFill/>
                </p:spPr>
                <p:txBody>
                  <a:bodyPr wrap="none" rtlCol="0">
                    <a:spAutoFit/>
                  </a:bodyPr>
                  <a:lstStyle/>
                  <a:p>
                    <a:r>
                      <a:rPr lang="en-US" altLang="ja-JP" sz="400" dirty="0"/>
                      <a:t>8</a:t>
                    </a:r>
                  </a:p>
                </p:txBody>
              </p:sp>
            </p:grpSp>
          </p:grpSp>
          <p:sp>
            <p:nvSpPr>
              <p:cNvPr id="31" name="四角形吹き出し 30"/>
              <p:cNvSpPr/>
              <p:nvPr/>
            </p:nvSpPr>
            <p:spPr>
              <a:xfrm>
                <a:off x="10866475" y="3836376"/>
                <a:ext cx="515938" cy="105942"/>
              </a:xfrm>
              <a:prstGeom prst="wedgeRectCallout">
                <a:avLst>
                  <a:gd name="adj1" fmla="val 20706"/>
                  <a:gd name="adj2" fmla="val 85963"/>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bg2">
                        <a:lumMod val="25000"/>
                      </a:schemeClr>
                    </a:solidFill>
                  </a:rPr>
                  <a:t>運搬</a:t>
                </a:r>
                <a:r>
                  <a:rPr kumimoji="1" lang="ja-JP" altLang="en-US" sz="500" dirty="0" smtClean="0">
                    <a:solidFill>
                      <a:schemeClr val="bg2">
                        <a:lumMod val="25000"/>
                      </a:schemeClr>
                    </a:solidFill>
                  </a:rPr>
                  <a:t>地点</a:t>
                </a:r>
                <a:endParaRPr kumimoji="1" lang="en-US" altLang="ja-JP" sz="500" dirty="0">
                  <a:solidFill>
                    <a:schemeClr val="bg2">
                      <a:lumMod val="25000"/>
                    </a:schemeClr>
                  </a:solidFill>
                </a:endParaRPr>
              </a:p>
            </p:txBody>
          </p:sp>
        </p:grpSp>
        <p:sp>
          <p:nvSpPr>
            <p:cNvPr id="1772" name="テキスト ボックス 1771"/>
            <p:cNvSpPr txBox="1"/>
            <p:nvPr/>
          </p:nvSpPr>
          <p:spPr>
            <a:xfrm>
              <a:off x="7719157" y="2867142"/>
              <a:ext cx="5618562" cy="1431161"/>
            </a:xfrm>
            <a:prstGeom prst="rect">
              <a:avLst/>
            </a:prstGeom>
            <a:noFill/>
          </p:spPr>
          <p:txBody>
            <a:bodyPr wrap="square" rtlCol="0">
              <a:spAutoFit/>
            </a:bodyPr>
            <a:lstStyle/>
            <a:p>
              <a:r>
                <a:rPr lang="ja-JP" altLang="en-US" sz="1000" dirty="0"/>
                <a:t> </a:t>
              </a:r>
              <a:r>
                <a:rPr kumimoji="1" lang="ja-JP" altLang="en-US" sz="1000" dirty="0"/>
                <a:t>ブロック運搬時</a:t>
              </a:r>
              <a:r>
                <a:rPr kumimoji="1" lang="ja-JP" altLang="en-US" sz="1000" dirty="0" smtClean="0"/>
                <a:t>の</a:t>
              </a:r>
              <a:r>
                <a:rPr lang="ja-JP" altLang="en-US" sz="1000" dirty="0"/>
                <a:t>運搬</a:t>
              </a:r>
              <a:r>
                <a:rPr lang="ja-JP" altLang="en-US" sz="1000" dirty="0" smtClean="0"/>
                <a:t>地点</a:t>
              </a:r>
              <a:r>
                <a:rPr kumimoji="1" lang="ja-JP" altLang="en-US" sz="1000" dirty="0"/>
                <a:t>決定</a:t>
              </a:r>
              <a:endParaRPr kumimoji="1" lang="en-US" altLang="ja-JP" sz="1000" dirty="0"/>
            </a:p>
            <a:p>
              <a:r>
                <a:rPr lang="ja-JP" altLang="en-US" sz="700" dirty="0"/>
                <a:t>・ブロック運搬時の目的（終了）地点は、ルート探索の道のり一覧作成</a:t>
              </a:r>
              <a:r>
                <a:rPr lang="ja-JP" altLang="en-US" sz="700" dirty="0" smtClean="0"/>
                <a:t>と同じ</a:t>
              </a:r>
              <a:r>
                <a:rPr lang="ja-JP" altLang="en-US" sz="700" dirty="0"/>
                <a:t>ように開始地点からの道のり</a:t>
              </a:r>
              <a:r>
                <a:rPr lang="ja-JP" altLang="en-US" sz="700" dirty="0" smtClean="0"/>
                <a:t>の</a:t>
              </a:r>
              <a:endParaRPr lang="en-US" altLang="ja-JP" sz="700" dirty="0" smtClean="0"/>
            </a:p>
            <a:p>
              <a:r>
                <a:rPr lang="ja-JP" altLang="en-US" sz="700" dirty="0"/>
                <a:t>　</a:t>
              </a:r>
              <a:r>
                <a:rPr lang="ja-JP" altLang="en-US" sz="700" dirty="0" smtClean="0"/>
                <a:t>数字</a:t>
              </a:r>
              <a:r>
                <a:rPr lang="ja-JP" altLang="en-US" sz="700" dirty="0"/>
                <a:t>を、ブロックが配置されて</a:t>
              </a:r>
              <a:r>
                <a:rPr lang="ja-JP" altLang="en-US" sz="700" dirty="0" smtClean="0"/>
                <a:t>いない各置き場</a:t>
              </a:r>
              <a:r>
                <a:rPr lang="ja-JP" altLang="en-US" sz="700" dirty="0"/>
                <a:t>に与え</a:t>
              </a:r>
              <a:r>
                <a:rPr lang="en-US" altLang="ja-JP" sz="700" dirty="0" smtClean="0"/>
                <a:t>*</a:t>
              </a:r>
              <a:r>
                <a:rPr lang="en-US" altLang="ja-JP" sz="700" baseline="30000" dirty="0" smtClean="0"/>
                <a:t>2</a:t>
              </a:r>
              <a:r>
                <a:rPr lang="en-US" altLang="ja-JP" sz="700" dirty="0" smtClean="0"/>
                <a:t> </a:t>
              </a:r>
              <a:r>
                <a:rPr lang="ja-JP" altLang="en-US" sz="700" dirty="0"/>
                <a:t>、運搬したいブロックと同じ色の置き場群の</a:t>
              </a:r>
              <a:r>
                <a:rPr lang="ja-JP" altLang="en-US" sz="700" dirty="0" smtClean="0"/>
                <a:t>置き場</a:t>
              </a:r>
              <a:endParaRPr lang="en-US" altLang="ja-JP" sz="700" dirty="0" smtClean="0"/>
            </a:p>
            <a:p>
              <a:r>
                <a:rPr lang="ja-JP" altLang="en-US" sz="700" dirty="0"/>
                <a:t>　</a:t>
              </a:r>
              <a:r>
                <a:rPr lang="ja-JP" altLang="en-US" sz="700" dirty="0" smtClean="0"/>
                <a:t>の中</a:t>
              </a:r>
              <a:r>
                <a:rPr lang="ja-JP" altLang="en-US" sz="700" dirty="0"/>
                <a:t>から、与えられた道のりの数字が最も小さい置き場を選択する。</a:t>
              </a:r>
              <a:endParaRPr lang="en-US" altLang="ja-JP" sz="700" dirty="0"/>
            </a:p>
            <a:p>
              <a:endParaRPr lang="en-US" altLang="ja-JP" sz="700" dirty="0"/>
            </a:p>
            <a:p>
              <a:r>
                <a:rPr lang="en-US" altLang="ja-JP" sz="700" dirty="0"/>
                <a:t>【</a:t>
              </a:r>
              <a:r>
                <a:rPr lang="ja-JP" altLang="en-US" sz="700" dirty="0" smtClean="0"/>
                <a:t>*</a:t>
              </a:r>
              <a:r>
                <a:rPr lang="en-US" altLang="ja-JP" sz="700" baseline="30000" dirty="0" smtClean="0"/>
                <a:t>2</a:t>
              </a:r>
              <a:r>
                <a:rPr lang="ja-JP" altLang="en-US" sz="700" dirty="0"/>
                <a:t>　道のりを各置き場に道のりの数字を与える</a:t>
              </a:r>
              <a:r>
                <a:rPr lang="en-US" altLang="ja-JP" sz="700" dirty="0"/>
                <a:t>】</a:t>
              </a:r>
            </a:p>
            <a:p>
              <a:r>
                <a:rPr lang="ja-JP" altLang="en-US" sz="700" dirty="0"/>
                <a:t>　ブロック運搬時</a:t>
              </a:r>
              <a:r>
                <a:rPr lang="ja-JP" altLang="en-US" sz="700" dirty="0" smtClean="0"/>
                <a:t>の</a:t>
              </a:r>
              <a:r>
                <a:rPr lang="ja-JP" altLang="en-US" sz="700" dirty="0"/>
                <a:t>運搬</a:t>
              </a:r>
              <a:r>
                <a:rPr lang="ja-JP" altLang="en-US" sz="700" dirty="0" smtClean="0"/>
                <a:t>地点</a:t>
              </a:r>
              <a:r>
                <a:rPr lang="ja-JP" altLang="en-US" sz="700" dirty="0"/>
                <a:t>決定の際、ブロックが置かれている置き場</a:t>
              </a:r>
              <a:r>
                <a:rPr lang="ja-JP" altLang="en-US" sz="700" dirty="0" smtClean="0"/>
                <a:t>には</a:t>
              </a:r>
              <a:r>
                <a:rPr lang="ja-JP" altLang="en-US" sz="700" dirty="0"/>
                <a:t>、道のりの数字を与えないが</a:t>
              </a:r>
              <a:r>
                <a:rPr lang="ja-JP" altLang="en-US" sz="700" dirty="0" smtClean="0"/>
                <a:t>、</a:t>
              </a:r>
              <a:endParaRPr lang="en-US" altLang="ja-JP" sz="700" dirty="0" smtClean="0"/>
            </a:p>
            <a:p>
              <a:r>
                <a:rPr lang="ja-JP" altLang="en-US" sz="700" dirty="0"/>
                <a:t>　</a:t>
              </a:r>
              <a:r>
                <a:rPr lang="ja-JP" altLang="en-US" sz="700" dirty="0" smtClean="0"/>
                <a:t>開始</a:t>
              </a:r>
              <a:r>
                <a:rPr lang="ja-JP" altLang="en-US" sz="700" dirty="0"/>
                <a:t>座標は例外として扱い、ブロック</a:t>
              </a:r>
              <a:r>
                <a:rPr lang="ja-JP" altLang="en-US" sz="700" dirty="0" smtClean="0"/>
                <a:t>が置かれて</a:t>
              </a:r>
              <a:r>
                <a:rPr lang="ja-JP" altLang="en-US" sz="700" dirty="0"/>
                <a:t>いるが道のりの数字を与える。</a:t>
              </a:r>
              <a:endParaRPr lang="en-US" altLang="ja-JP" sz="700" dirty="0"/>
            </a:p>
            <a:p>
              <a:endParaRPr lang="en-US" altLang="ja-JP" sz="700" dirty="0"/>
            </a:p>
            <a:p>
              <a:r>
                <a:rPr lang="ja-JP" altLang="en-US" sz="700" dirty="0"/>
                <a:t>・開始地点がブロックの置かれた置き場で囲まれていたり、置き場群の４つの内、フィールドの４隅にあたる置き</a:t>
              </a:r>
              <a:r>
                <a:rPr lang="ja-JP" altLang="en-US" sz="700" dirty="0" smtClean="0"/>
                <a:t>場以外の置き場すべてにブロックが</a:t>
              </a:r>
              <a:endParaRPr lang="en-US" altLang="ja-JP" sz="700" dirty="0" smtClean="0"/>
            </a:p>
            <a:p>
              <a:r>
                <a:rPr lang="ja-JP" altLang="en-US" sz="700" dirty="0" smtClean="0"/>
                <a:t>  置かれているなど、運搬したいブロックと同じ色の置き場群に１つも道のりの数字を与えられない</a:t>
              </a:r>
              <a:r>
                <a:rPr lang="ja-JP" altLang="en-US" sz="700" dirty="0"/>
                <a:t>場合は、その運びたいブロックを後にまわし</a:t>
              </a:r>
              <a:r>
                <a:rPr lang="ja-JP" altLang="en-US" sz="700" dirty="0" smtClean="0"/>
                <a:t>、</a:t>
              </a:r>
              <a:endParaRPr lang="en-US" altLang="ja-JP" sz="700" dirty="0" smtClean="0"/>
            </a:p>
            <a:p>
              <a:r>
                <a:rPr lang="en-US" altLang="ja-JP" sz="700" dirty="0"/>
                <a:t> </a:t>
              </a:r>
              <a:r>
                <a:rPr lang="en-US" altLang="ja-JP" sz="700" dirty="0" smtClean="0"/>
                <a:t> </a:t>
              </a:r>
              <a:r>
                <a:rPr lang="ja-JP" altLang="en-US" sz="700" dirty="0" smtClean="0"/>
                <a:t>ほか</a:t>
              </a:r>
              <a:r>
                <a:rPr lang="ja-JP" altLang="en-US" sz="700" dirty="0"/>
                <a:t>のブロックから運搬するようにした。</a:t>
              </a:r>
              <a:endParaRPr lang="en-US" altLang="ja-JP" sz="700" dirty="0"/>
            </a:p>
          </p:txBody>
        </p:sp>
      </p:grpSp>
      <p:grpSp>
        <p:nvGrpSpPr>
          <p:cNvPr id="204" name="グループ化 203"/>
          <p:cNvGrpSpPr/>
          <p:nvPr/>
        </p:nvGrpSpPr>
        <p:grpSpPr>
          <a:xfrm>
            <a:off x="5454546" y="5711991"/>
            <a:ext cx="1929446" cy="400110"/>
            <a:chOff x="5282101" y="5672940"/>
            <a:chExt cx="2011433" cy="400110"/>
          </a:xfrm>
        </p:grpSpPr>
        <p:sp>
          <p:nvSpPr>
            <p:cNvPr id="226" name="対角する 2 つの角を切り取った四角形 193"/>
            <p:cNvSpPr/>
            <p:nvPr/>
          </p:nvSpPr>
          <p:spPr>
            <a:xfrm>
              <a:off x="5282101" y="5679922"/>
              <a:ext cx="2011433" cy="35440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b="1" dirty="0">
                <a:ln>
                  <a:solidFill>
                    <a:schemeClr val="bg1">
                      <a:lumMod val="50000"/>
                    </a:schemeClr>
                  </a:solidFill>
                </a:ln>
              </a:endParaRPr>
            </a:p>
          </p:txBody>
        </p:sp>
        <p:sp>
          <p:nvSpPr>
            <p:cNvPr id="228" name="テキスト ボックス 227"/>
            <p:cNvSpPr txBox="1"/>
            <p:nvPr/>
          </p:nvSpPr>
          <p:spPr>
            <a:xfrm>
              <a:off x="5303757" y="5672940"/>
              <a:ext cx="1989777" cy="400110"/>
            </a:xfrm>
            <a:prstGeom prst="rect">
              <a:avLst/>
            </a:prstGeom>
            <a:noFill/>
            <a:ln>
              <a:noFill/>
            </a:ln>
          </p:spPr>
          <p:txBody>
            <a:bodyPr wrap="square" rtlCol="0">
              <a:spAutoFit/>
            </a:bodyPr>
            <a:lstStyle/>
            <a:p>
              <a:r>
                <a:rPr lang="ja-JP" altLang="en-US" sz="2000" dirty="0">
                  <a:solidFill>
                    <a:schemeClr val="bg2">
                      <a:lumMod val="25000"/>
                    </a:schemeClr>
                  </a:solidFill>
                </a:rPr>
                <a:t>シーケンス図</a:t>
              </a:r>
              <a:endParaRPr lang="en-US" altLang="ja-JP" sz="2000" dirty="0">
                <a:solidFill>
                  <a:schemeClr val="bg2">
                    <a:lumMod val="25000"/>
                  </a:schemeClr>
                </a:solidFill>
              </a:endParaRPr>
            </a:p>
          </p:txBody>
        </p:sp>
      </p:grpSp>
      <p:grpSp>
        <p:nvGrpSpPr>
          <p:cNvPr id="980" name="グループ化 979"/>
          <p:cNvGrpSpPr/>
          <p:nvPr/>
        </p:nvGrpSpPr>
        <p:grpSpPr>
          <a:xfrm>
            <a:off x="5459588" y="3722050"/>
            <a:ext cx="8097133" cy="1948955"/>
            <a:chOff x="1996391" y="3639434"/>
            <a:chExt cx="8097133" cy="1948955"/>
          </a:xfrm>
        </p:grpSpPr>
        <p:sp>
          <p:nvSpPr>
            <p:cNvPr id="981" name="正方形/長方形 980"/>
            <p:cNvSpPr/>
            <p:nvPr/>
          </p:nvSpPr>
          <p:spPr>
            <a:xfrm>
              <a:off x="2035465" y="3756127"/>
              <a:ext cx="7959768" cy="18322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82" name="グループ化 981"/>
            <p:cNvGrpSpPr/>
            <p:nvPr/>
          </p:nvGrpSpPr>
          <p:grpSpPr>
            <a:xfrm>
              <a:off x="1996391" y="3639434"/>
              <a:ext cx="8097133" cy="1933509"/>
              <a:chOff x="1996391" y="3639434"/>
              <a:chExt cx="8097133" cy="1933509"/>
            </a:xfrm>
          </p:grpSpPr>
          <p:grpSp>
            <p:nvGrpSpPr>
              <p:cNvPr id="983" name="グループ化 982"/>
              <p:cNvGrpSpPr/>
              <p:nvPr/>
            </p:nvGrpSpPr>
            <p:grpSpPr>
              <a:xfrm>
                <a:off x="1996391" y="3639434"/>
                <a:ext cx="7149875" cy="1933509"/>
                <a:chOff x="1996391" y="3639434"/>
                <a:chExt cx="7149875" cy="1933509"/>
              </a:xfrm>
            </p:grpSpPr>
            <p:sp>
              <p:nvSpPr>
                <p:cNvPr id="1140" name="正方形/長方形 1139"/>
                <p:cNvSpPr/>
                <p:nvPr/>
              </p:nvSpPr>
              <p:spPr>
                <a:xfrm>
                  <a:off x="2132103" y="3705155"/>
                  <a:ext cx="793313" cy="122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1" name="グループ化 1140"/>
                <p:cNvGrpSpPr/>
                <p:nvPr/>
              </p:nvGrpSpPr>
              <p:grpSpPr>
                <a:xfrm>
                  <a:off x="1996391" y="3639434"/>
                  <a:ext cx="7149875" cy="1933509"/>
                  <a:chOff x="5435949" y="3148884"/>
                  <a:chExt cx="7149875" cy="1933509"/>
                </a:xfrm>
              </p:grpSpPr>
              <p:sp>
                <p:nvSpPr>
                  <p:cNvPr id="1142" name="テキスト ボックス 1141"/>
                  <p:cNvSpPr txBox="1"/>
                  <p:nvPr/>
                </p:nvSpPr>
                <p:spPr>
                  <a:xfrm>
                    <a:off x="5447388" y="4841996"/>
                    <a:ext cx="184731" cy="184666"/>
                  </a:xfrm>
                  <a:prstGeom prst="rect">
                    <a:avLst/>
                  </a:prstGeom>
                  <a:noFill/>
                </p:spPr>
                <p:txBody>
                  <a:bodyPr wrap="none" rtlCol="0">
                    <a:spAutoFit/>
                  </a:bodyPr>
                  <a:lstStyle/>
                  <a:p>
                    <a:endParaRPr kumimoji="1" lang="en-US" altLang="ja-JP" sz="600" dirty="0"/>
                  </a:p>
                </p:txBody>
              </p:sp>
              <p:sp>
                <p:nvSpPr>
                  <p:cNvPr id="1143" name="正方形/長方形 1142"/>
                  <p:cNvSpPr/>
                  <p:nvPr/>
                </p:nvSpPr>
                <p:spPr>
                  <a:xfrm>
                    <a:off x="5543910" y="3214605"/>
                    <a:ext cx="840064" cy="11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4" name="テキスト ボックス 1143"/>
                  <p:cNvSpPr txBox="1"/>
                  <p:nvPr/>
                </p:nvSpPr>
                <p:spPr>
                  <a:xfrm>
                    <a:off x="5435949" y="3148884"/>
                    <a:ext cx="2782317" cy="361637"/>
                  </a:xfrm>
                  <a:prstGeom prst="rect">
                    <a:avLst/>
                  </a:prstGeom>
                  <a:noFill/>
                </p:spPr>
                <p:txBody>
                  <a:bodyPr wrap="square" rtlCol="0">
                    <a:spAutoFit/>
                  </a:bodyPr>
                  <a:lstStyle/>
                  <a:p>
                    <a:r>
                      <a:rPr lang="ja-JP" altLang="en-US" sz="1000" dirty="0"/>
                      <a:t>　</a:t>
                    </a:r>
                    <a:r>
                      <a:rPr kumimoji="1" lang="ja-JP" altLang="en-US" sz="1000" dirty="0"/>
                      <a:t>ルートの探索</a:t>
                    </a:r>
                    <a:endParaRPr kumimoji="1" lang="en-US" altLang="ja-JP" sz="800" dirty="0"/>
                  </a:p>
                  <a:p>
                    <a:r>
                      <a:rPr lang="ja-JP" altLang="en-US" sz="750" dirty="0"/>
                      <a:t>例　</a:t>
                    </a:r>
                    <a:r>
                      <a:rPr lang="ja-JP" altLang="en-US" sz="750" dirty="0" smtClean="0"/>
                      <a:t>開始</a:t>
                    </a:r>
                    <a:r>
                      <a:rPr lang="ja-JP" altLang="en-US" sz="750" dirty="0"/>
                      <a:t>地点</a:t>
                    </a:r>
                    <a:r>
                      <a:rPr kumimoji="1" lang="en-US" altLang="ja-JP" sz="750" dirty="0" smtClean="0"/>
                      <a:t>(1.3</a:t>
                    </a:r>
                    <a:r>
                      <a:rPr kumimoji="1" lang="en-US" altLang="ja-JP" sz="750" dirty="0"/>
                      <a:t>)</a:t>
                    </a:r>
                    <a:r>
                      <a:rPr kumimoji="1" lang="ja-JP" altLang="en-US" sz="750" dirty="0" smtClean="0"/>
                      <a:t>から終了地点</a:t>
                    </a:r>
                    <a:r>
                      <a:rPr kumimoji="1" lang="en-US" altLang="ja-JP" sz="750" dirty="0" smtClean="0"/>
                      <a:t>(</a:t>
                    </a:r>
                    <a:r>
                      <a:rPr kumimoji="1" lang="en-US" altLang="ja-JP" sz="750" dirty="0"/>
                      <a:t>2.1)</a:t>
                    </a:r>
                    <a:r>
                      <a:rPr kumimoji="1" lang="ja-JP" altLang="en-US" sz="750" dirty="0"/>
                      <a:t>までのルートを求める場合　　　　　　　　</a:t>
                    </a:r>
                    <a:r>
                      <a:rPr kumimoji="1" lang="ja-JP" altLang="en-US" sz="700" dirty="0"/>
                      <a:t>　</a:t>
                    </a:r>
                    <a:endParaRPr kumimoji="1" lang="en-US" altLang="ja-JP" sz="900" dirty="0"/>
                  </a:p>
                </p:txBody>
              </p:sp>
              <p:sp>
                <p:nvSpPr>
                  <p:cNvPr id="1145" name="テキスト ボックス 1144"/>
                  <p:cNvSpPr txBox="1"/>
                  <p:nvPr/>
                </p:nvSpPr>
                <p:spPr>
                  <a:xfrm>
                    <a:off x="5460155" y="3428094"/>
                    <a:ext cx="7125669" cy="1654299"/>
                  </a:xfrm>
                  <a:prstGeom prst="rect">
                    <a:avLst/>
                  </a:prstGeom>
                  <a:noFill/>
                </p:spPr>
                <p:txBody>
                  <a:bodyPr wrap="none" rtlCol="0">
                    <a:spAutoFit/>
                  </a:bodyPr>
                  <a:lstStyle/>
                  <a:p>
                    <a:r>
                      <a:rPr kumimoji="1" lang="ja-JP" altLang="en-US" sz="800" dirty="0"/>
                      <a:t>①道のり一覧</a:t>
                    </a:r>
                    <a:r>
                      <a:rPr kumimoji="1" lang="ja-JP" altLang="en-US" sz="800" dirty="0" smtClean="0"/>
                      <a:t>作成</a:t>
                    </a:r>
                    <a:r>
                      <a:rPr lang="ja-JP" altLang="en-US" sz="800" dirty="0"/>
                      <a:t>　</a:t>
                    </a:r>
                    <a:r>
                      <a:rPr lang="ja-JP" altLang="en-US" sz="800" dirty="0" smtClean="0"/>
                      <a:t>　　</a:t>
                    </a:r>
                    <a:r>
                      <a:rPr lang="ja-JP" altLang="en-US" sz="600" dirty="0" smtClean="0"/>
                      <a:t>図１参照</a:t>
                    </a:r>
                    <a:endParaRPr kumimoji="1" lang="en-US" altLang="ja-JP" sz="800" dirty="0"/>
                  </a:p>
                  <a:p>
                    <a:r>
                      <a:rPr kumimoji="1" lang="en-US" altLang="ja-JP" sz="700" dirty="0"/>
                      <a:t>  </a:t>
                    </a:r>
                    <a:r>
                      <a:rPr kumimoji="1" lang="ja-JP" altLang="en-US" sz="700" dirty="0"/>
                      <a:t> 終了</a:t>
                    </a:r>
                    <a:r>
                      <a:rPr lang="ja-JP" altLang="en-US" sz="700" dirty="0"/>
                      <a:t>地点</a:t>
                    </a:r>
                    <a:r>
                      <a:rPr kumimoji="1" lang="ja-JP" altLang="en-US" sz="700" dirty="0"/>
                      <a:t>に０を与え、</a:t>
                    </a:r>
                    <a:r>
                      <a:rPr lang="ja-JP" altLang="en-US" sz="700" dirty="0"/>
                      <a:t>その置き場に隣接</a:t>
                    </a:r>
                    <a:r>
                      <a:rPr lang="ja-JP" altLang="en-US" sz="700" dirty="0" smtClean="0"/>
                      <a:t>するブロック</a:t>
                    </a:r>
                    <a:r>
                      <a:rPr lang="ja-JP" altLang="en-US" sz="700" dirty="0" smtClean="0"/>
                      <a:t>の</a:t>
                    </a:r>
                    <a:r>
                      <a:rPr lang="ja-JP" altLang="en-US" sz="700" dirty="0"/>
                      <a:t>配置</a:t>
                    </a:r>
                    <a:r>
                      <a:rPr lang="ja-JP" altLang="en-US" sz="700" dirty="0" smtClean="0"/>
                      <a:t>されて</a:t>
                    </a:r>
                    <a:r>
                      <a:rPr lang="ja-JP" altLang="en-US" sz="700" dirty="0"/>
                      <a:t>いない各置き場*</a:t>
                    </a:r>
                    <a:r>
                      <a:rPr lang="en-US" altLang="ja-JP" sz="700" dirty="0"/>
                      <a:t>¹</a:t>
                    </a:r>
                    <a:r>
                      <a:rPr lang="ja-JP" altLang="en-US" sz="700" dirty="0"/>
                      <a:t>に１を与える。その</a:t>
                    </a:r>
                    <a:r>
                      <a:rPr lang="ja-JP" altLang="en-US" sz="700" dirty="0" smtClean="0"/>
                      <a:t>、</a:t>
                    </a:r>
                    <a:r>
                      <a:rPr lang="en-US" altLang="ja-JP" sz="700" dirty="0" smtClean="0"/>
                      <a:t>1</a:t>
                    </a:r>
                    <a:r>
                      <a:rPr lang="ja-JP" altLang="en-US" sz="700" dirty="0"/>
                      <a:t>が与えられた置き場</a:t>
                    </a:r>
                    <a:r>
                      <a:rPr lang="ja-JP" altLang="en-US" sz="700" dirty="0" smtClean="0"/>
                      <a:t>に隣り合う</a:t>
                    </a:r>
                    <a:r>
                      <a:rPr lang="ja-JP" altLang="en-US" sz="700" dirty="0"/>
                      <a:t>、数字が</a:t>
                    </a:r>
                    <a:r>
                      <a:rPr lang="ja-JP" altLang="en-US" sz="700" dirty="0" smtClean="0"/>
                      <a:t>与えられておらずブロック</a:t>
                    </a:r>
                    <a:r>
                      <a:rPr lang="ja-JP" altLang="en-US" sz="700" dirty="0"/>
                      <a:t>の配置</a:t>
                    </a:r>
                    <a:r>
                      <a:rPr lang="ja-JP" altLang="en-US" sz="700" dirty="0" smtClean="0"/>
                      <a:t>され</a:t>
                    </a:r>
                    <a:endParaRPr lang="en-US" altLang="ja-JP" sz="700" dirty="0" smtClean="0"/>
                  </a:p>
                  <a:p>
                    <a:r>
                      <a:rPr lang="ja-JP" altLang="en-US" sz="700" dirty="0"/>
                      <a:t>　</a:t>
                    </a:r>
                    <a:r>
                      <a:rPr lang="ja-JP" altLang="en-US" sz="700" dirty="0" smtClean="0"/>
                      <a:t>て</a:t>
                    </a:r>
                    <a:r>
                      <a:rPr lang="ja-JP" altLang="en-US" sz="700" dirty="0"/>
                      <a:t>いない</a:t>
                    </a:r>
                    <a:r>
                      <a:rPr lang="ja-JP" altLang="en-US" sz="700" dirty="0" smtClean="0"/>
                      <a:t>各置き場</a:t>
                    </a:r>
                    <a:r>
                      <a:rPr lang="en-US" altLang="ja-JP" sz="700" dirty="0" smtClean="0"/>
                      <a:t> </a:t>
                    </a:r>
                    <a:r>
                      <a:rPr lang="ja-JP" altLang="en-US" sz="700" dirty="0"/>
                      <a:t>に２</a:t>
                    </a:r>
                    <a:r>
                      <a:rPr lang="ja-JP" altLang="en-US" sz="700" dirty="0" smtClean="0"/>
                      <a:t>を与える。</a:t>
                    </a:r>
                    <a:r>
                      <a:rPr kumimoji="1" lang="ja-JP" altLang="en-US" sz="700" dirty="0" smtClean="0"/>
                      <a:t>この</a:t>
                    </a:r>
                    <a:r>
                      <a:rPr kumimoji="1" lang="ja-JP" altLang="en-US" sz="700" dirty="0"/>
                      <a:t>ように、数字を与えられた</a:t>
                    </a:r>
                    <a:r>
                      <a:rPr lang="ja-JP" altLang="en-US" sz="700" dirty="0"/>
                      <a:t>置き場</a:t>
                    </a:r>
                    <a:r>
                      <a:rPr lang="ja-JP" altLang="en-US" sz="700" dirty="0" smtClean="0"/>
                      <a:t>に隣接</a:t>
                    </a:r>
                    <a:r>
                      <a:rPr lang="ja-JP" altLang="en-US" sz="700" dirty="0"/>
                      <a:t>する、数字が与えられて</a:t>
                    </a:r>
                    <a:r>
                      <a:rPr lang="ja-JP" altLang="en-US" sz="700" dirty="0" smtClean="0"/>
                      <a:t>おらずブロック</a:t>
                    </a:r>
                    <a:r>
                      <a:rPr lang="ja-JP" altLang="en-US" sz="700" dirty="0"/>
                      <a:t>の配置されていない</a:t>
                    </a:r>
                    <a:r>
                      <a:rPr lang="ja-JP" altLang="en-US" sz="700" dirty="0" smtClean="0"/>
                      <a:t>置き場へ「</a:t>
                    </a:r>
                    <a:r>
                      <a:rPr lang="ja-JP" altLang="en-US" sz="700" dirty="0"/>
                      <a:t>与えられた数字＋１」の値を</a:t>
                    </a:r>
                    <a:r>
                      <a:rPr lang="ja-JP" altLang="en-US" sz="700" dirty="0" smtClean="0"/>
                      <a:t>与える</a:t>
                    </a:r>
                    <a:endParaRPr lang="en-US" altLang="ja-JP" sz="700" dirty="0" smtClean="0"/>
                  </a:p>
                  <a:p>
                    <a:r>
                      <a:rPr lang="ja-JP" altLang="en-US" sz="700" dirty="0"/>
                      <a:t>　</a:t>
                    </a:r>
                    <a:r>
                      <a:rPr lang="ja-JP" altLang="en-US" sz="700" dirty="0" smtClean="0"/>
                      <a:t>ことを開始地点</a:t>
                    </a:r>
                    <a:r>
                      <a:rPr lang="ja-JP" altLang="en-US" sz="700" dirty="0"/>
                      <a:t>に数字が与えられるまで繰り返す</a:t>
                    </a:r>
                    <a:r>
                      <a:rPr lang="ja-JP" altLang="en-US" sz="700" dirty="0" smtClean="0"/>
                      <a:t>。</a:t>
                    </a:r>
                    <a:r>
                      <a:rPr lang="en-US" altLang="ja-JP" sz="700" dirty="0" smtClean="0"/>
                      <a:t> </a:t>
                    </a:r>
                    <a:r>
                      <a:rPr lang="ja-JP" altLang="en-US" sz="700" dirty="0" smtClean="0"/>
                      <a:t>この</a:t>
                    </a:r>
                    <a:r>
                      <a:rPr lang="ja-JP" altLang="en-US" sz="700" dirty="0"/>
                      <a:t>数字が</a:t>
                    </a:r>
                    <a:r>
                      <a:rPr lang="ja-JP" altLang="en-US" sz="700" dirty="0" smtClean="0"/>
                      <a:t>終了地点から</a:t>
                    </a:r>
                    <a:r>
                      <a:rPr lang="ja-JP" altLang="en-US" sz="700" dirty="0"/>
                      <a:t>の道のりになる。</a:t>
                    </a:r>
                    <a:endParaRPr lang="en-US" altLang="ja-JP" sz="700" dirty="0"/>
                  </a:p>
                  <a:p>
                    <a:endParaRPr lang="en-US" altLang="ja-JP" sz="700" dirty="0"/>
                  </a:p>
                  <a:p>
                    <a:r>
                      <a:rPr lang="ja-JP" altLang="en-US" sz="800" dirty="0"/>
                      <a:t>②ルート</a:t>
                    </a:r>
                    <a:r>
                      <a:rPr lang="ja-JP" altLang="en-US" sz="800" dirty="0" smtClean="0"/>
                      <a:t>探索　　　</a:t>
                    </a:r>
                    <a:r>
                      <a:rPr lang="ja-JP" altLang="en-US" sz="600" dirty="0" smtClean="0"/>
                      <a:t>図１参照</a:t>
                    </a:r>
                    <a:endParaRPr lang="en-US" altLang="ja-JP" sz="800" dirty="0"/>
                  </a:p>
                  <a:p>
                    <a:r>
                      <a:rPr lang="ja-JP" altLang="en-US" sz="700" dirty="0"/>
                      <a:t>　道のり一覧作成で割り振られた数字が、開始地点から１ずつ小さくなるように置き場</a:t>
                    </a:r>
                    <a:r>
                      <a:rPr lang="ja-JP" altLang="en-US" sz="700" dirty="0" smtClean="0"/>
                      <a:t>をたどる。その、</a:t>
                    </a:r>
                    <a:r>
                      <a:rPr lang="ja-JP" altLang="en-US" sz="700" dirty="0"/>
                      <a:t>辿</a:t>
                    </a:r>
                    <a:r>
                      <a:rPr lang="ja-JP" altLang="en-US" sz="700" dirty="0" smtClean="0"/>
                      <a:t>った置き場</a:t>
                    </a:r>
                    <a:r>
                      <a:rPr lang="ja-JP" altLang="en-US" sz="700" dirty="0"/>
                      <a:t>の</a:t>
                    </a:r>
                    <a:r>
                      <a:rPr lang="ja-JP" altLang="en-US" sz="700" dirty="0" smtClean="0"/>
                      <a:t>順番が最短のルートになる。</a:t>
                    </a:r>
                    <a:endParaRPr lang="en-US" altLang="ja-JP" sz="700" dirty="0" smtClean="0"/>
                  </a:p>
                  <a:p>
                    <a:endParaRPr lang="en-US" altLang="ja-JP" sz="700" dirty="0"/>
                  </a:p>
                  <a:p>
                    <a:r>
                      <a:rPr lang="ja-JP" altLang="en-US" sz="800" dirty="0"/>
                      <a:t>③</a:t>
                    </a:r>
                    <a:r>
                      <a:rPr lang="ja-JP" altLang="en-US" sz="800" dirty="0" smtClean="0"/>
                      <a:t>ルート複数存在時のルート決定　　　</a:t>
                    </a:r>
                    <a:r>
                      <a:rPr lang="ja-JP" altLang="en-US" sz="600" dirty="0" smtClean="0"/>
                      <a:t>図２参照</a:t>
                    </a:r>
                    <a:endParaRPr lang="en-US" altLang="ja-JP" sz="800" dirty="0"/>
                  </a:p>
                  <a:p>
                    <a:r>
                      <a:rPr lang="ja-JP" altLang="en-US" sz="750" dirty="0" smtClean="0"/>
                      <a:t>　</a:t>
                    </a:r>
                    <a:r>
                      <a:rPr lang="ja-JP" altLang="en-US" sz="700" dirty="0"/>
                      <a:t>道のりが同じルートが</a:t>
                    </a:r>
                    <a:r>
                      <a:rPr lang="en-US" altLang="ja-JP" sz="700" dirty="0"/>
                      <a:t>2</a:t>
                    </a:r>
                    <a:r>
                      <a:rPr lang="ja-JP" altLang="en-US" sz="700" dirty="0"/>
                      <a:t>通り以上存在した場合、走行体の向き</a:t>
                    </a:r>
                    <a:r>
                      <a:rPr lang="ja-JP" altLang="en-US" sz="700" dirty="0" smtClean="0"/>
                      <a:t>を考慮</a:t>
                    </a:r>
                    <a:r>
                      <a:rPr lang="ja-JP" altLang="en-US" sz="700" dirty="0"/>
                      <a:t>した上で使用するルートを決定する</a:t>
                    </a:r>
                    <a:r>
                      <a:rPr lang="ja-JP" altLang="en-US" sz="700" dirty="0" smtClean="0"/>
                      <a:t>。道</a:t>
                    </a:r>
                    <a:r>
                      <a:rPr lang="ja-JP" altLang="en-US" sz="700" dirty="0"/>
                      <a:t>のりが同じで曲がる回数も同じ移動ルート</a:t>
                    </a:r>
                    <a:r>
                      <a:rPr lang="ja-JP" altLang="en-US" sz="700" dirty="0" smtClean="0"/>
                      <a:t>が存在する場合</a:t>
                    </a:r>
                    <a:endParaRPr lang="en-US" altLang="ja-JP" sz="700" dirty="0" smtClean="0"/>
                  </a:p>
                  <a:p>
                    <a:r>
                      <a:rPr lang="ja-JP" altLang="en-US" sz="700" dirty="0"/>
                      <a:t>　</a:t>
                    </a:r>
                    <a:r>
                      <a:rPr lang="ja-JP" altLang="en-US" sz="700" dirty="0" smtClean="0"/>
                      <a:t>は走行体から見た向きと現在地点からの移動方向から、優先順位が最も高いルートを使用する。</a:t>
                    </a:r>
                    <a:endParaRPr lang="en-US" altLang="ja-JP" sz="700" dirty="0" smtClean="0"/>
                  </a:p>
                  <a:p>
                    <a:endParaRPr lang="en-US" altLang="ja-JP" sz="700" dirty="0"/>
                  </a:p>
                  <a:p>
                    <a:r>
                      <a:rPr lang="en-US" altLang="ja-JP" sz="700" smtClean="0"/>
                      <a:t>【*³ </a:t>
                    </a:r>
                    <a:r>
                      <a:rPr lang="ja-JP" altLang="en-US" sz="700" dirty="0"/>
                      <a:t>ブロックの配置されていない置き場</a:t>
                    </a:r>
                    <a:r>
                      <a:rPr lang="en-US" altLang="ja-JP" sz="700" dirty="0"/>
                      <a:t>】</a:t>
                    </a:r>
                  </a:p>
                  <a:p>
                    <a:r>
                      <a:rPr lang="ja-JP" altLang="en-US" sz="700" dirty="0"/>
                      <a:t>　 ブロックを運ぶとき、開始地点もしくは終了地点にブロックがある場合は例外として扱い、この置き場にも数字を与えることとする</a:t>
                    </a:r>
                    <a:r>
                      <a:rPr lang="ja-JP" altLang="en-US" sz="700" dirty="0" smtClean="0"/>
                      <a:t>。</a:t>
                    </a:r>
                    <a:endParaRPr lang="en-US" altLang="ja-JP" sz="700" dirty="0" smtClean="0"/>
                  </a:p>
                </p:txBody>
              </p:sp>
            </p:grpSp>
          </p:grpSp>
          <p:grpSp>
            <p:nvGrpSpPr>
              <p:cNvPr id="984" name="グループ化 983"/>
              <p:cNvGrpSpPr/>
              <p:nvPr/>
            </p:nvGrpSpPr>
            <p:grpSpPr>
              <a:xfrm>
                <a:off x="8460483" y="4616764"/>
                <a:ext cx="1424982" cy="908806"/>
                <a:chOff x="5558975" y="872291"/>
                <a:chExt cx="1424982" cy="908806"/>
              </a:xfrm>
            </p:grpSpPr>
            <p:grpSp>
              <p:nvGrpSpPr>
                <p:cNvPr id="1098" name="グループ化 1097"/>
                <p:cNvGrpSpPr/>
                <p:nvPr/>
              </p:nvGrpSpPr>
              <p:grpSpPr>
                <a:xfrm>
                  <a:off x="5558975" y="872291"/>
                  <a:ext cx="1424982" cy="908806"/>
                  <a:chOff x="4522093" y="794960"/>
                  <a:chExt cx="1424982" cy="908806"/>
                </a:xfrm>
              </p:grpSpPr>
              <p:cxnSp>
                <p:nvCxnSpPr>
                  <p:cNvPr id="1137" name="直線矢印コネクタ 1136"/>
                  <p:cNvCxnSpPr/>
                  <p:nvPr/>
                </p:nvCxnSpPr>
                <p:spPr>
                  <a:xfrm>
                    <a:off x="5292080" y="794960"/>
                    <a:ext cx="3815" cy="908806"/>
                  </a:xfrm>
                  <a:prstGeom prst="straightConnector1">
                    <a:avLst/>
                  </a:prstGeom>
                  <a:ln w="28575">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38" name="直線矢印コネクタ 1137"/>
                  <p:cNvCxnSpPr/>
                  <p:nvPr/>
                </p:nvCxnSpPr>
                <p:spPr>
                  <a:xfrm>
                    <a:off x="4522093" y="1268760"/>
                    <a:ext cx="1424982" cy="0"/>
                  </a:xfrm>
                  <a:prstGeom prst="straightConnector1">
                    <a:avLst/>
                  </a:prstGeom>
                  <a:ln w="28575">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39" name="正方形/長方形 1138"/>
                  <p:cNvSpPr/>
                  <p:nvPr/>
                </p:nvSpPr>
                <p:spPr>
                  <a:xfrm>
                    <a:off x="4759253" y="988098"/>
                    <a:ext cx="964555" cy="5281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99" name="グループ化 1098"/>
                <p:cNvGrpSpPr>
                  <a:grpSpLocks noChangeAspect="1"/>
                </p:cNvGrpSpPr>
                <p:nvPr/>
              </p:nvGrpSpPr>
              <p:grpSpPr>
                <a:xfrm>
                  <a:off x="5748356" y="1023403"/>
                  <a:ext cx="1052810" cy="603144"/>
                  <a:chOff x="8543643" y="2130820"/>
                  <a:chExt cx="1183615" cy="678081"/>
                </a:xfrm>
              </p:grpSpPr>
              <p:grpSp>
                <p:nvGrpSpPr>
                  <p:cNvPr id="1100" name="グループ化 1099"/>
                  <p:cNvGrpSpPr>
                    <a:grpSpLocks noChangeAspect="1"/>
                  </p:cNvGrpSpPr>
                  <p:nvPr/>
                </p:nvGrpSpPr>
                <p:grpSpPr>
                  <a:xfrm rot="5400000">
                    <a:off x="9000054" y="2157322"/>
                    <a:ext cx="338879" cy="636939"/>
                    <a:chOff x="9150789" y="4499774"/>
                    <a:chExt cx="290566" cy="575143"/>
                  </a:xfrm>
                </p:grpSpPr>
                <p:sp>
                  <p:nvSpPr>
                    <p:cNvPr id="1105" name="フリーフォーム 31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6" name="フリーフォーム 313"/>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7" name="角丸四角形 1442"/>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8" name="角丸四角形 11"/>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09" name="角丸四角形 10"/>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0" name="角丸四角形 8"/>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1" name="角丸四角形 3"/>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2" name="角丸四角形 9"/>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3" name="正方形/長方形 1112"/>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4" name="角丸四角形 197"/>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5" name="角丸四角形 199"/>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6" name="角丸四角形 204"/>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7" name="角丸四角形 5"/>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8" name="角丸四角形 2"/>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19" name="角丸四角形 13"/>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0" name="減算記号 1119"/>
                    <p:cNvSpPr/>
                    <p:nvPr/>
                  </p:nvSpPr>
                  <p:spPr>
                    <a:xfrm>
                      <a:off x="9259855"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1" name="ブローチ 1120"/>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2" name="フリーフォーム 1382"/>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3" name="フリーフォーム 1390"/>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4" name="フリーフォーム 289"/>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5" name="フリーフォーム 290"/>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6" name="フリーフォーム 1395"/>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7" name="フリーフォーム 1396"/>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8" name="フリーフォーム 1397"/>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29" name="フリーフォーム 1402"/>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0" name="フリーフォーム 1403"/>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1" name="フリーフォーム 144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2" name="角丸四角形 1443"/>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3" name="四方向矢印 1444"/>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4" name="角丸四角形 1447"/>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5" name="フリーフォーム 1448"/>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sp>
                  <p:nvSpPr>
                    <p:cNvPr id="1136" name="フリーフォーム 312"/>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160" rtl="0" eaLnBrk="1" latinLnBrk="0" hangingPunct="1">
                        <a:defRPr kumimoji="1" sz="2520" kern="1200">
                          <a:solidFill>
                            <a:schemeClr val="lt1"/>
                          </a:solidFill>
                          <a:latin typeface="+mn-lt"/>
                          <a:ea typeface="+mn-ea"/>
                          <a:cs typeface="+mn-cs"/>
                        </a:defRPr>
                      </a:lvl1pPr>
                      <a:lvl2pPr marL="640080" algn="l" defTabSz="1280160" rtl="0" eaLnBrk="1" latinLnBrk="0" hangingPunct="1">
                        <a:defRPr kumimoji="1" sz="2520" kern="1200">
                          <a:solidFill>
                            <a:schemeClr val="lt1"/>
                          </a:solidFill>
                          <a:latin typeface="+mn-lt"/>
                          <a:ea typeface="+mn-ea"/>
                          <a:cs typeface="+mn-cs"/>
                        </a:defRPr>
                      </a:lvl2pPr>
                      <a:lvl3pPr marL="1280160" algn="l" defTabSz="1280160" rtl="0" eaLnBrk="1" latinLnBrk="0" hangingPunct="1">
                        <a:defRPr kumimoji="1" sz="2520" kern="1200">
                          <a:solidFill>
                            <a:schemeClr val="lt1"/>
                          </a:solidFill>
                          <a:latin typeface="+mn-lt"/>
                          <a:ea typeface="+mn-ea"/>
                          <a:cs typeface="+mn-cs"/>
                        </a:defRPr>
                      </a:lvl3pPr>
                      <a:lvl4pPr marL="1920240" algn="l" defTabSz="1280160" rtl="0" eaLnBrk="1" latinLnBrk="0" hangingPunct="1">
                        <a:defRPr kumimoji="1" sz="2520" kern="1200">
                          <a:solidFill>
                            <a:schemeClr val="lt1"/>
                          </a:solidFill>
                          <a:latin typeface="+mn-lt"/>
                          <a:ea typeface="+mn-ea"/>
                          <a:cs typeface="+mn-cs"/>
                        </a:defRPr>
                      </a:lvl4pPr>
                      <a:lvl5pPr marL="2560320" algn="l" defTabSz="1280160" rtl="0" eaLnBrk="1" latinLnBrk="0" hangingPunct="1">
                        <a:defRPr kumimoji="1" sz="2520" kern="1200">
                          <a:solidFill>
                            <a:schemeClr val="lt1"/>
                          </a:solidFill>
                          <a:latin typeface="+mn-lt"/>
                          <a:ea typeface="+mn-ea"/>
                          <a:cs typeface="+mn-cs"/>
                        </a:defRPr>
                      </a:lvl5pPr>
                      <a:lvl6pPr marL="3200400" algn="l" defTabSz="1280160" rtl="0" eaLnBrk="1" latinLnBrk="0" hangingPunct="1">
                        <a:defRPr kumimoji="1" sz="2520" kern="1200">
                          <a:solidFill>
                            <a:schemeClr val="lt1"/>
                          </a:solidFill>
                          <a:latin typeface="+mn-lt"/>
                          <a:ea typeface="+mn-ea"/>
                          <a:cs typeface="+mn-cs"/>
                        </a:defRPr>
                      </a:lvl6pPr>
                      <a:lvl7pPr marL="3840480" algn="l" defTabSz="1280160" rtl="0" eaLnBrk="1" latinLnBrk="0" hangingPunct="1">
                        <a:defRPr kumimoji="1" sz="2520" kern="1200">
                          <a:solidFill>
                            <a:schemeClr val="lt1"/>
                          </a:solidFill>
                          <a:latin typeface="+mn-lt"/>
                          <a:ea typeface="+mn-ea"/>
                          <a:cs typeface="+mn-cs"/>
                        </a:defRPr>
                      </a:lvl7pPr>
                      <a:lvl8pPr marL="4480560" algn="l" defTabSz="1280160" rtl="0" eaLnBrk="1" latinLnBrk="0" hangingPunct="1">
                        <a:defRPr kumimoji="1" sz="2520" kern="1200">
                          <a:solidFill>
                            <a:schemeClr val="lt1"/>
                          </a:solidFill>
                          <a:latin typeface="+mn-lt"/>
                          <a:ea typeface="+mn-ea"/>
                          <a:cs typeface="+mn-cs"/>
                        </a:defRPr>
                      </a:lvl8pPr>
                      <a:lvl9pPr marL="5120640" algn="l" defTabSz="1280160" rtl="0" eaLnBrk="1" latinLnBrk="0" hangingPunct="1">
                        <a:defRPr kumimoji="1" sz="2520" kern="1200">
                          <a:solidFill>
                            <a:schemeClr val="lt1"/>
                          </a:solidFill>
                          <a:latin typeface="+mn-lt"/>
                          <a:ea typeface="+mn-ea"/>
                          <a:cs typeface="+mn-cs"/>
                        </a:defRPr>
                      </a:lvl9pPr>
                    </a:lstStyle>
                    <a:p>
                      <a:pPr algn="ctr"/>
                      <a:endParaRPr kumimoji="1" lang="ja-JP" altLang="en-US" sz="600" dirty="0"/>
                    </a:p>
                  </p:txBody>
                </p:sp>
              </p:grpSp>
              <p:sp>
                <p:nvSpPr>
                  <p:cNvPr id="1101" name="テキスト ボックス 1100"/>
                  <p:cNvSpPr txBox="1"/>
                  <p:nvPr/>
                </p:nvSpPr>
                <p:spPr>
                  <a:xfrm>
                    <a:off x="9465648" y="2393999"/>
                    <a:ext cx="261610" cy="184666"/>
                  </a:xfrm>
                  <a:prstGeom prst="rect">
                    <a:avLst/>
                  </a:prstGeom>
                  <a:noFill/>
                </p:spPr>
                <p:txBody>
                  <a:bodyPr wrap="none" rtlCol="0">
                    <a:spAutoFit/>
                  </a:bodyPr>
                  <a:lstStyle/>
                  <a:p>
                    <a:r>
                      <a:rPr lang="ja-JP" altLang="en-US" sz="600" dirty="0"/>
                      <a:t>前</a:t>
                    </a:r>
                    <a:endParaRPr kumimoji="1" lang="ja-JP" altLang="en-US" sz="600" dirty="0"/>
                  </a:p>
                </p:txBody>
              </p:sp>
              <p:sp>
                <p:nvSpPr>
                  <p:cNvPr id="1102" name="テキスト ボックス 1101"/>
                  <p:cNvSpPr txBox="1"/>
                  <p:nvPr/>
                </p:nvSpPr>
                <p:spPr>
                  <a:xfrm>
                    <a:off x="9063826" y="2624235"/>
                    <a:ext cx="261610" cy="184666"/>
                  </a:xfrm>
                  <a:prstGeom prst="rect">
                    <a:avLst/>
                  </a:prstGeom>
                  <a:noFill/>
                </p:spPr>
                <p:txBody>
                  <a:bodyPr wrap="none" rtlCol="0">
                    <a:spAutoFit/>
                  </a:bodyPr>
                  <a:lstStyle/>
                  <a:p>
                    <a:r>
                      <a:rPr lang="ja-JP" altLang="en-US" sz="600" dirty="0"/>
                      <a:t>右</a:t>
                    </a:r>
                    <a:endParaRPr kumimoji="1" lang="ja-JP" altLang="en-US" sz="600" dirty="0"/>
                  </a:p>
                </p:txBody>
              </p:sp>
              <p:sp>
                <p:nvSpPr>
                  <p:cNvPr id="1103" name="テキスト ボックス 1102"/>
                  <p:cNvSpPr txBox="1"/>
                  <p:nvPr/>
                </p:nvSpPr>
                <p:spPr>
                  <a:xfrm>
                    <a:off x="9063826" y="2130820"/>
                    <a:ext cx="261610" cy="184670"/>
                  </a:xfrm>
                  <a:prstGeom prst="rect">
                    <a:avLst/>
                  </a:prstGeom>
                  <a:noFill/>
                </p:spPr>
                <p:txBody>
                  <a:bodyPr wrap="none" rtlCol="0">
                    <a:spAutoFit/>
                  </a:bodyPr>
                  <a:lstStyle/>
                  <a:p>
                    <a:r>
                      <a:rPr lang="ja-JP" altLang="en-US" sz="600" dirty="0"/>
                      <a:t>左</a:t>
                    </a:r>
                    <a:endParaRPr kumimoji="1" lang="ja-JP" altLang="en-US" sz="600" dirty="0"/>
                  </a:p>
                </p:txBody>
              </p:sp>
              <p:sp>
                <p:nvSpPr>
                  <p:cNvPr id="1104" name="テキスト ボックス 1103"/>
                  <p:cNvSpPr txBox="1"/>
                  <p:nvPr/>
                </p:nvSpPr>
                <p:spPr>
                  <a:xfrm>
                    <a:off x="8543643" y="2393999"/>
                    <a:ext cx="327334" cy="184666"/>
                  </a:xfrm>
                  <a:prstGeom prst="rect">
                    <a:avLst/>
                  </a:prstGeom>
                  <a:noFill/>
                </p:spPr>
                <p:txBody>
                  <a:bodyPr wrap="none" rtlCol="0">
                    <a:spAutoFit/>
                  </a:bodyPr>
                  <a:lstStyle/>
                  <a:p>
                    <a:r>
                      <a:rPr kumimoji="1" lang="ja-JP" altLang="en-US" sz="600" dirty="0"/>
                      <a:t>後ろ</a:t>
                    </a:r>
                  </a:p>
                </p:txBody>
              </p:sp>
            </p:grpSp>
          </p:grpSp>
          <p:sp>
            <p:nvSpPr>
              <p:cNvPr id="985" name="テキスト ボックス 984"/>
              <p:cNvSpPr txBox="1"/>
              <p:nvPr/>
            </p:nvSpPr>
            <p:spPr>
              <a:xfrm>
                <a:off x="9647198" y="5162503"/>
                <a:ext cx="319318" cy="200055"/>
              </a:xfrm>
              <a:prstGeom prst="rect">
                <a:avLst/>
              </a:prstGeom>
              <a:noFill/>
            </p:spPr>
            <p:txBody>
              <a:bodyPr wrap="none" rtlCol="0">
                <a:spAutoFit/>
              </a:bodyPr>
              <a:lstStyle/>
              <a:p>
                <a:r>
                  <a:rPr kumimoji="1" lang="en-US" altLang="ja-JP" sz="700" dirty="0"/>
                  <a:t>1</a:t>
                </a:r>
                <a:r>
                  <a:rPr kumimoji="1" lang="ja-JP" altLang="en-US" sz="700" dirty="0"/>
                  <a:t>番</a:t>
                </a:r>
              </a:p>
            </p:txBody>
          </p:sp>
          <p:sp>
            <p:nvSpPr>
              <p:cNvPr id="986" name="テキスト ボックス 985"/>
              <p:cNvSpPr txBox="1"/>
              <p:nvPr/>
            </p:nvSpPr>
            <p:spPr>
              <a:xfrm>
                <a:off x="9250770" y="5326075"/>
                <a:ext cx="319318" cy="200055"/>
              </a:xfrm>
              <a:prstGeom prst="rect">
                <a:avLst/>
              </a:prstGeom>
              <a:noFill/>
            </p:spPr>
            <p:txBody>
              <a:bodyPr wrap="none" rtlCol="0">
                <a:spAutoFit/>
              </a:bodyPr>
              <a:lstStyle/>
              <a:p>
                <a:r>
                  <a:rPr lang="en-US" altLang="ja-JP" sz="700" dirty="0"/>
                  <a:t>2</a:t>
                </a:r>
                <a:r>
                  <a:rPr kumimoji="1" lang="ja-JP" altLang="en-US" sz="700" dirty="0"/>
                  <a:t>番</a:t>
                </a:r>
              </a:p>
            </p:txBody>
          </p:sp>
          <p:sp>
            <p:nvSpPr>
              <p:cNvPr id="987" name="テキスト ボックス 986"/>
              <p:cNvSpPr txBox="1"/>
              <p:nvPr/>
            </p:nvSpPr>
            <p:spPr>
              <a:xfrm>
                <a:off x="9232908" y="4609847"/>
                <a:ext cx="319318" cy="200055"/>
              </a:xfrm>
              <a:prstGeom prst="rect">
                <a:avLst/>
              </a:prstGeom>
              <a:noFill/>
            </p:spPr>
            <p:txBody>
              <a:bodyPr wrap="none" rtlCol="0">
                <a:spAutoFit/>
              </a:bodyPr>
              <a:lstStyle/>
              <a:p>
                <a:r>
                  <a:rPr lang="en-US" altLang="ja-JP" sz="700" dirty="0"/>
                  <a:t>3</a:t>
                </a:r>
                <a:r>
                  <a:rPr kumimoji="1" lang="ja-JP" altLang="en-US" sz="700" dirty="0"/>
                  <a:t>番</a:t>
                </a:r>
              </a:p>
            </p:txBody>
          </p:sp>
          <p:sp>
            <p:nvSpPr>
              <p:cNvPr id="988" name="テキスト ボックス 987"/>
              <p:cNvSpPr txBox="1"/>
              <p:nvPr/>
            </p:nvSpPr>
            <p:spPr>
              <a:xfrm>
                <a:off x="8415356" y="4868091"/>
                <a:ext cx="319318" cy="200055"/>
              </a:xfrm>
              <a:prstGeom prst="rect">
                <a:avLst/>
              </a:prstGeom>
              <a:noFill/>
            </p:spPr>
            <p:txBody>
              <a:bodyPr wrap="none" rtlCol="0">
                <a:spAutoFit/>
              </a:bodyPr>
              <a:lstStyle/>
              <a:p>
                <a:r>
                  <a:rPr lang="en-US" altLang="ja-JP" sz="700" dirty="0"/>
                  <a:t>4</a:t>
                </a:r>
                <a:r>
                  <a:rPr kumimoji="1" lang="ja-JP" altLang="en-US" sz="700" dirty="0"/>
                  <a:t>番</a:t>
                </a:r>
              </a:p>
            </p:txBody>
          </p:sp>
          <p:grpSp>
            <p:nvGrpSpPr>
              <p:cNvPr id="989" name="グループ化 988"/>
              <p:cNvGrpSpPr/>
              <p:nvPr/>
            </p:nvGrpSpPr>
            <p:grpSpPr>
              <a:xfrm>
                <a:off x="9010228" y="3760426"/>
                <a:ext cx="1083296" cy="906587"/>
                <a:chOff x="5826536" y="3904222"/>
                <a:chExt cx="1054870" cy="878271"/>
              </a:xfrm>
            </p:grpSpPr>
            <p:grpSp>
              <p:nvGrpSpPr>
                <p:cNvPr id="995" name="グループ化 994"/>
                <p:cNvGrpSpPr/>
                <p:nvPr/>
              </p:nvGrpSpPr>
              <p:grpSpPr>
                <a:xfrm>
                  <a:off x="5826536" y="3904222"/>
                  <a:ext cx="1054870" cy="878271"/>
                  <a:chOff x="5027707" y="3328275"/>
                  <a:chExt cx="1089264" cy="878271"/>
                </a:xfrm>
              </p:grpSpPr>
              <p:grpSp>
                <p:nvGrpSpPr>
                  <p:cNvPr id="997" name="グループ化 996"/>
                  <p:cNvGrpSpPr/>
                  <p:nvPr/>
                </p:nvGrpSpPr>
                <p:grpSpPr>
                  <a:xfrm>
                    <a:off x="5027707" y="3328275"/>
                    <a:ext cx="1089264" cy="815214"/>
                    <a:chOff x="5048330" y="3333043"/>
                    <a:chExt cx="1089262" cy="815214"/>
                  </a:xfrm>
                </p:grpSpPr>
                <p:sp>
                  <p:nvSpPr>
                    <p:cNvPr id="1012" name="テキスト ボックス 1011"/>
                    <p:cNvSpPr txBox="1"/>
                    <p:nvPr/>
                  </p:nvSpPr>
                  <p:spPr>
                    <a:xfrm>
                      <a:off x="5480414" y="3333043"/>
                      <a:ext cx="330540" cy="161583"/>
                    </a:xfrm>
                    <a:prstGeom prst="rect">
                      <a:avLst/>
                    </a:prstGeom>
                    <a:noFill/>
                  </p:spPr>
                  <p:txBody>
                    <a:bodyPr wrap="none" rtlCol="0">
                      <a:spAutoFit/>
                    </a:bodyPr>
                    <a:lstStyle/>
                    <a:p>
                      <a:r>
                        <a:rPr kumimoji="1" lang="en-US" altLang="ja-JP" sz="450" dirty="0"/>
                        <a:t>X</a:t>
                      </a:r>
                      <a:r>
                        <a:rPr kumimoji="1" lang="ja-JP" altLang="en-US" sz="450" dirty="0"/>
                        <a:t>座標</a:t>
                      </a:r>
                    </a:p>
                  </p:txBody>
                </p:sp>
                <p:grpSp>
                  <p:nvGrpSpPr>
                    <p:cNvPr id="1010" name="グループ化 1009"/>
                    <p:cNvGrpSpPr/>
                    <p:nvPr/>
                  </p:nvGrpSpPr>
                  <p:grpSpPr>
                    <a:xfrm>
                      <a:off x="5115257" y="3397874"/>
                      <a:ext cx="1022335" cy="713673"/>
                      <a:chOff x="5115257" y="3397874"/>
                      <a:chExt cx="1022335" cy="713673"/>
                    </a:xfrm>
                  </p:grpSpPr>
                  <p:sp>
                    <p:nvSpPr>
                      <p:cNvPr id="1015" name="テキスト ボックス 1014"/>
                      <p:cNvSpPr txBox="1"/>
                      <p:nvPr/>
                    </p:nvSpPr>
                    <p:spPr>
                      <a:xfrm>
                        <a:off x="5584875" y="3397874"/>
                        <a:ext cx="377026" cy="169277"/>
                      </a:xfrm>
                      <a:prstGeom prst="rect">
                        <a:avLst/>
                      </a:prstGeom>
                      <a:noFill/>
                    </p:spPr>
                    <p:txBody>
                      <a:bodyPr wrap="none" rtlCol="0">
                        <a:spAutoFit/>
                      </a:bodyPr>
                      <a:lstStyle/>
                      <a:p>
                        <a:r>
                          <a:rPr kumimoji="1" lang="ja-JP" altLang="en-US" sz="500" dirty="0"/>
                          <a:t>（２）</a:t>
                        </a:r>
                      </a:p>
                    </p:txBody>
                  </p:sp>
                  <p:sp>
                    <p:nvSpPr>
                      <p:cNvPr id="1017" name="テキスト ボックス 1016"/>
                      <p:cNvSpPr txBox="1"/>
                      <p:nvPr/>
                    </p:nvSpPr>
                    <p:spPr>
                      <a:xfrm>
                        <a:off x="5411049" y="3397874"/>
                        <a:ext cx="377026" cy="169277"/>
                      </a:xfrm>
                      <a:prstGeom prst="rect">
                        <a:avLst/>
                      </a:prstGeom>
                      <a:noFill/>
                    </p:spPr>
                    <p:txBody>
                      <a:bodyPr wrap="none" rtlCol="0">
                        <a:spAutoFit/>
                      </a:bodyPr>
                      <a:lstStyle/>
                      <a:p>
                        <a:r>
                          <a:rPr kumimoji="1" lang="ja-JP" altLang="en-US" sz="500" dirty="0"/>
                          <a:t>（１）</a:t>
                        </a:r>
                      </a:p>
                    </p:txBody>
                  </p:sp>
                  <p:sp>
                    <p:nvSpPr>
                      <p:cNvPr id="1018" name="テキスト ボックス 1017"/>
                      <p:cNvSpPr txBox="1"/>
                      <p:nvPr/>
                    </p:nvSpPr>
                    <p:spPr>
                      <a:xfrm>
                        <a:off x="5222620" y="3397874"/>
                        <a:ext cx="352350" cy="188696"/>
                      </a:xfrm>
                      <a:prstGeom prst="rect">
                        <a:avLst/>
                      </a:prstGeom>
                      <a:noFill/>
                    </p:spPr>
                    <p:txBody>
                      <a:bodyPr wrap="square" rtlCol="0">
                        <a:spAutoFit/>
                      </a:bodyPr>
                      <a:lstStyle/>
                      <a:p>
                        <a:r>
                          <a:rPr kumimoji="1" lang="ja-JP" altLang="en-US" sz="500" dirty="0"/>
                          <a:t>（０）</a:t>
                        </a:r>
                      </a:p>
                    </p:txBody>
                  </p:sp>
                  <p:sp>
                    <p:nvSpPr>
                      <p:cNvPr id="1014" name="テキスト ボックス 1013"/>
                      <p:cNvSpPr txBox="1"/>
                      <p:nvPr/>
                    </p:nvSpPr>
                    <p:spPr>
                      <a:xfrm>
                        <a:off x="5760566" y="3399831"/>
                        <a:ext cx="377026" cy="169277"/>
                      </a:xfrm>
                      <a:prstGeom prst="rect">
                        <a:avLst/>
                      </a:prstGeom>
                      <a:noFill/>
                    </p:spPr>
                    <p:txBody>
                      <a:bodyPr wrap="none" rtlCol="0">
                        <a:spAutoFit/>
                      </a:bodyPr>
                      <a:lstStyle/>
                      <a:p>
                        <a:r>
                          <a:rPr kumimoji="1" lang="ja-JP" altLang="en-US" sz="500" dirty="0"/>
                          <a:t>（３）</a:t>
                        </a:r>
                      </a:p>
                    </p:txBody>
                  </p:sp>
                  <p:grpSp>
                    <p:nvGrpSpPr>
                      <p:cNvPr id="1016" name="グループ化 1015"/>
                      <p:cNvGrpSpPr/>
                      <p:nvPr/>
                    </p:nvGrpSpPr>
                    <p:grpSpPr>
                      <a:xfrm>
                        <a:off x="5321579" y="3519814"/>
                        <a:ext cx="634974" cy="591733"/>
                        <a:chOff x="5044969" y="3549913"/>
                        <a:chExt cx="704584" cy="666704"/>
                      </a:xfrm>
                    </p:grpSpPr>
                    <p:grpSp>
                      <p:nvGrpSpPr>
                        <p:cNvPr id="1022" name="グループ化 1021"/>
                        <p:cNvGrpSpPr/>
                        <p:nvPr/>
                      </p:nvGrpSpPr>
                      <p:grpSpPr>
                        <a:xfrm>
                          <a:off x="5052641" y="3549913"/>
                          <a:ext cx="696912" cy="666704"/>
                          <a:chOff x="4718050" y="3608481"/>
                          <a:chExt cx="696912" cy="666704"/>
                        </a:xfrm>
                      </p:grpSpPr>
                      <p:cxnSp>
                        <p:nvCxnSpPr>
                          <p:cNvPr id="1061" name="直線コネクタ 1060"/>
                          <p:cNvCxnSpPr>
                            <a:stCxn id="1095" idx="6"/>
                            <a:endCxn id="1096" idx="2"/>
                          </p:cNvCxnSpPr>
                          <p:nvPr/>
                        </p:nvCxnSpPr>
                        <p:spPr>
                          <a:xfrm flipV="1">
                            <a:off x="5219699" y="4221112"/>
                            <a:ext cx="85725" cy="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2" name="直線コネクタ 1061"/>
                          <p:cNvCxnSpPr>
                            <a:stCxn id="1093" idx="6"/>
                            <a:endCxn id="1094" idx="2"/>
                          </p:cNvCxnSpPr>
                          <p:nvPr/>
                        </p:nvCxnSpPr>
                        <p:spPr>
                          <a:xfrm flipV="1">
                            <a:off x="5219700" y="4036986"/>
                            <a:ext cx="8572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3" name="直線コネクタ 1062"/>
                          <p:cNvCxnSpPr>
                            <a:stCxn id="1090" idx="6"/>
                            <a:endCxn id="1092" idx="2"/>
                          </p:cNvCxnSpPr>
                          <p:nvPr/>
                        </p:nvCxnSpPr>
                        <p:spPr>
                          <a:xfrm>
                            <a:off x="5219700" y="3852862"/>
                            <a:ext cx="85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4" name="直線コネクタ 1063"/>
                          <p:cNvCxnSpPr>
                            <a:stCxn id="1089" idx="6"/>
                            <a:endCxn id="1091" idx="2"/>
                          </p:cNvCxnSpPr>
                          <p:nvPr/>
                        </p:nvCxnSpPr>
                        <p:spPr>
                          <a:xfrm>
                            <a:off x="5219700" y="3668737"/>
                            <a:ext cx="87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a:stCxn id="1091" idx="4"/>
                            <a:endCxn id="1092" idx="0"/>
                          </p:cNvCxnSpPr>
                          <p:nvPr/>
                        </p:nvCxnSpPr>
                        <p:spPr>
                          <a:xfrm flipH="1">
                            <a:off x="5359399" y="3722737"/>
                            <a:ext cx="1588"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a:stCxn id="1092" idx="4"/>
                            <a:endCxn id="1094" idx="0"/>
                          </p:cNvCxnSpPr>
                          <p:nvPr/>
                        </p:nvCxnSpPr>
                        <p:spPr>
                          <a:xfrm>
                            <a:off x="5359399" y="3906862"/>
                            <a:ext cx="0" cy="761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a:stCxn id="1094" idx="4"/>
                            <a:endCxn id="1096" idx="0"/>
                          </p:cNvCxnSpPr>
                          <p:nvPr/>
                        </p:nvCxnSpPr>
                        <p:spPr>
                          <a:xfrm>
                            <a:off x="5359399" y="4090986"/>
                            <a:ext cx="0" cy="761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直線コネクタ 1067"/>
                          <p:cNvCxnSpPr>
                            <a:stCxn id="1093" idx="4"/>
                            <a:endCxn id="1095" idx="0"/>
                          </p:cNvCxnSpPr>
                          <p:nvPr/>
                        </p:nvCxnSpPr>
                        <p:spPr>
                          <a:xfrm flipH="1">
                            <a:off x="5165724" y="4090987"/>
                            <a:ext cx="1"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9" name="直線コネクタ 1068"/>
                          <p:cNvCxnSpPr>
                            <a:stCxn id="1090" idx="4"/>
                            <a:endCxn id="1093" idx="0"/>
                          </p:cNvCxnSpPr>
                          <p:nvPr/>
                        </p:nvCxnSpPr>
                        <p:spPr>
                          <a:xfrm>
                            <a:off x="5165725" y="3906862"/>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0" name="直線コネクタ 1069"/>
                          <p:cNvCxnSpPr>
                            <a:stCxn id="1089" idx="4"/>
                            <a:endCxn id="1090" idx="0"/>
                          </p:cNvCxnSpPr>
                          <p:nvPr/>
                        </p:nvCxnSpPr>
                        <p:spPr>
                          <a:xfrm>
                            <a:off x="5165725" y="3722737"/>
                            <a:ext cx="0" cy="76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1" name="直線コネクタ 1070"/>
                          <p:cNvCxnSpPr>
                            <a:stCxn id="1084" idx="4"/>
                            <a:endCxn id="1086" idx="0"/>
                          </p:cNvCxnSpPr>
                          <p:nvPr/>
                        </p:nvCxnSpPr>
                        <p:spPr>
                          <a:xfrm>
                            <a:off x="496887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2" name="直線コネクタ 1071"/>
                          <p:cNvCxnSpPr>
                            <a:stCxn id="1083" idx="4"/>
                            <a:endCxn id="1085" idx="0"/>
                          </p:cNvCxnSpPr>
                          <p:nvPr/>
                        </p:nvCxnSpPr>
                        <p:spPr>
                          <a:xfrm>
                            <a:off x="4772025" y="4091036"/>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3" name="直線コネクタ 1072"/>
                          <p:cNvCxnSpPr>
                            <a:stCxn id="1085" idx="6"/>
                            <a:endCxn id="1086" idx="2"/>
                          </p:cNvCxnSpPr>
                          <p:nvPr/>
                        </p:nvCxnSpPr>
                        <p:spPr>
                          <a:xfrm>
                            <a:off x="4826000" y="4221185"/>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a:stCxn id="1083" idx="6"/>
                            <a:endCxn id="1084" idx="2"/>
                          </p:cNvCxnSpPr>
                          <p:nvPr/>
                        </p:nvCxnSpPr>
                        <p:spPr>
                          <a:xfrm>
                            <a:off x="4826000" y="4037036"/>
                            <a:ext cx="88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a:stCxn id="1089" idx="2"/>
                            <a:endCxn id="1097" idx="6"/>
                          </p:cNvCxnSpPr>
                          <p:nvPr/>
                        </p:nvCxnSpPr>
                        <p:spPr>
                          <a:xfrm flipH="1" flipV="1">
                            <a:off x="5028276" y="3667881"/>
                            <a:ext cx="83474" cy="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a:stCxn id="1058" idx="6"/>
                            <a:endCxn id="1090" idx="2"/>
                          </p:cNvCxnSpPr>
                          <p:nvPr/>
                        </p:nvCxnSpPr>
                        <p:spPr>
                          <a:xfrm flipV="1">
                            <a:off x="5028276" y="3852862"/>
                            <a:ext cx="83474" cy="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7" name="直線コネクタ 1076"/>
                          <p:cNvCxnSpPr>
                            <a:stCxn id="1058" idx="4"/>
                            <a:endCxn id="1084" idx="0"/>
                          </p:cNvCxnSpPr>
                          <p:nvPr/>
                        </p:nvCxnSpPr>
                        <p:spPr>
                          <a:xfrm flipH="1">
                            <a:off x="4968875" y="3912780"/>
                            <a:ext cx="1" cy="70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8" name="直線コネクタ 1077"/>
                          <p:cNvCxnSpPr>
                            <a:endCxn id="1083" idx="0"/>
                          </p:cNvCxnSpPr>
                          <p:nvPr/>
                        </p:nvCxnSpPr>
                        <p:spPr>
                          <a:xfrm>
                            <a:off x="4772025" y="3906887"/>
                            <a:ext cx="0" cy="7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9" name="直線コネクタ 1078"/>
                          <p:cNvCxnSpPr>
                            <a:stCxn id="1059" idx="6"/>
                            <a:endCxn id="1058" idx="2"/>
                          </p:cNvCxnSpPr>
                          <p:nvPr/>
                        </p:nvCxnSpPr>
                        <p:spPr>
                          <a:xfrm>
                            <a:off x="4829178" y="3853203"/>
                            <a:ext cx="80298" cy="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0" name="直線コネクタ 1079"/>
                          <p:cNvCxnSpPr>
                            <a:stCxn id="1097" idx="4"/>
                            <a:endCxn id="1058" idx="0"/>
                          </p:cNvCxnSpPr>
                          <p:nvPr/>
                        </p:nvCxnSpPr>
                        <p:spPr>
                          <a:xfrm>
                            <a:off x="4968876" y="3727281"/>
                            <a:ext cx="0" cy="666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直線コネクタ 1080"/>
                          <p:cNvCxnSpPr>
                            <a:stCxn id="1060" idx="4"/>
                            <a:endCxn id="1059" idx="0"/>
                          </p:cNvCxnSpPr>
                          <p:nvPr/>
                        </p:nvCxnSpPr>
                        <p:spPr>
                          <a:xfrm>
                            <a:off x="4769778" y="3727281"/>
                            <a:ext cx="0" cy="665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2" name="直線コネクタ 1081"/>
                          <p:cNvCxnSpPr>
                            <a:stCxn id="1060" idx="6"/>
                            <a:endCxn id="1097" idx="2"/>
                          </p:cNvCxnSpPr>
                          <p:nvPr/>
                        </p:nvCxnSpPr>
                        <p:spPr>
                          <a:xfrm>
                            <a:off x="4829178" y="3667881"/>
                            <a:ext cx="802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3" name="円: 塗りつぶしなし 469"/>
                          <p:cNvSpPr/>
                          <p:nvPr/>
                        </p:nvSpPr>
                        <p:spPr>
                          <a:xfrm>
                            <a:off x="471805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4" name="円: 塗りつぶしなし 470"/>
                          <p:cNvSpPr/>
                          <p:nvPr/>
                        </p:nvSpPr>
                        <p:spPr>
                          <a:xfrm>
                            <a:off x="4914900" y="3983036"/>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5" name="円: 塗りつぶしなし 471"/>
                          <p:cNvSpPr/>
                          <p:nvPr/>
                        </p:nvSpPr>
                        <p:spPr>
                          <a:xfrm>
                            <a:off x="471805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86" name="円: 塗りつぶしなし 472"/>
                          <p:cNvSpPr/>
                          <p:nvPr/>
                        </p:nvSpPr>
                        <p:spPr>
                          <a:xfrm>
                            <a:off x="4914900" y="4167185"/>
                            <a:ext cx="107950" cy="108000"/>
                          </a:xfrm>
                          <a:prstGeom prst="donut">
                            <a:avLst>
                              <a:gd name="adj" fmla="val 894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1087" name="直線コネクタ 1086"/>
                          <p:cNvCxnSpPr>
                            <a:stCxn id="1084" idx="6"/>
                            <a:endCxn id="1093" idx="2"/>
                          </p:cNvCxnSpPr>
                          <p:nvPr/>
                        </p:nvCxnSpPr>
                        <p:spPr>
                          <a:xfrm flipV="1">
                            <a:off x="5022850" y="4036987"/>
                            <a:ext cx="88900"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直線コネクタ 1087"/>
                          <p:cNvCxnSpPr>
                            <a:stCxn id="1086" idx="6"/>
                            <a:endCxn id="1095" idx="2"/>
                          </p:cNvCxnSpPr>
                          <p:nvPr/>
                        </p:nvCxnSpPr>
                        <p:spPr>
                          <a:xfrm flipV="1">
                            <a:off x="5022850" y="4221136"/>
                            <a:ext cx="88899" cy="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9" name="円: 塗りつぶしなし 475"/>
                          <p:cNvSpPr/>
                          <p:nvPr/>
                        </p:nvSpPr>
                        <p:spPr>
                          <a:xfrm>
                            <a:off x="5111750"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0" name="円: 塗りつぶしなし 476"/>
                          <p:cNvSpPr/>
                          <p:nvPr/>
                        </p:nvSpPr>
                        <p:spPr>
                          <a:xfrm>
                            <a:off x="5111750"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1" name="円: 塗りつぶしなし 477"/>
                          <p:cNvSpPr/>
                          <p:nvPr/>
                        </p:nvSpPr>
                        <p:spPr>
                          <a:xfrm>
                            <a:off x="5307012" y="3614737"/>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2" name="円: 塗りつぶしなし 478"/>
                          <p:cNvSpPr/>
                          <p:nvPr/>
                        </p:nvSpPr>
                        <p:spPr>
                          <a:xfrm>
                            <a:off x="5305424" y="3798862"/>
                            <a:ext cx="107950" cy="108000"/>
                          </a:xfrm>
                          <a:prstGeom prst="donut">
                            <a:avLst>
                              <a:gd name="adj" fmla="val 8940"/>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3" name="円: 塗りつぶしなし 479"/>
                          <p:cNvSpPr/>
                          <p:nvPr/>
                        </p:nvSpPr>
                        <p:spPr>
                          <a:xfrm>
                            <a:off x="5111750" y="3982987"/>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4" name="円: 塗りつぶしなし 480"/>
                          <p:cNvSpPr/>
                          <p:nvPr/>
                        </p:nvSpPr>
                        <p:spPr>
                          <a:xfrm>
                            <a:off x="5305424" y="398298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5" name="円: 塗りつぶしなし 481"/>
                          <p:cNvSpPr/>
                          <p:nvPr/>
                        </p:nvSpPr>
                        <p:spPr>
                          <a:xfrm>
                            <a:off x="5111749" y="4167136"/>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6" name="円: 塗りつぶしなし 482"/>
                          <p:cNvSpPr/>
                          <p:nvPr/>
                        </p:nvSpPr>
                        <p:spPr>
                          <a:xfrm>
                            <a:off x="5305424" y="4167112"/>
                            <a:ext cx="107950" cy="108000"/>
                          </a:xfrm>
                          <a:prstGeom prst="donut">
                            <a:avLst>
                              <a:gd name="adj" fmla="val 8940"/>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97" name="円: 塗りつぶしなし 483"/>
                          <p:cNvSpPr>
                            <a:spLocks noChangeAspect="1"/>
                          </p:cNvSpPr>
                          <p:nvPr/>
                        </p:nvSpPr>
                        <p:spPr>
                          <a:xfrm>
                            <a:off x="4909476" y="3608481"/>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023" name="フローチャート: 磁気ディスク 440"/>
                        <p:cNvSpPr/>
                        <p:nvPr/>
                      </p:nvSpPr>
                      <p:spPr>
                        <a:xfrm>
                          <a:off x="5267569" y="4107351"/>
                          <a:ext cx="69618" cy="92063"/>
                        </a:xfrm>
                        <a:prstGeom prst="flowChartMagneticDisk">
                          <a:avLst/>
                        </a:prstGeom>
                        <a:solidFill>
                          <a:srgbClr val="92D050"/>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6" name="フローチャート: 磁気ディスク 441"/>
                        <p:cNvSpPr/>
                        <p:nvPr/>
                      </p:nvSpPr>
                      <p:spPr>
                        <a:xfrm>
                          <a:off x="5070041" y="4105383"/>
                          <a:ext cx="69618" cy="92063"/>
                        </a:xfrm>
                        <a:prstGeom prst="flowChartMagneticDisk">
                          <a:avLst/>
                        </a:prstGeom>
                        <a:solidFill>
                          <a:schemeClr val="tx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6" name="フローチャート: 磁気ディスク 442"/>
                        <p:cNvSpPr/>
                        <p:nvPr/>
                      </p:nvSpPr>
                      <p:spPr>
                        <a:xfrm>
                          <a:off x="5465508" y="3924469"/>
                          <a:ext cx="69618" cy="92062"/>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7" name="フローチャート: 磁気ディスク 443"/>
                        <p:cNvSpPr/>
                        <p:nvPr/>
                      </p:nvSpPr>
                      <p:spPr>
                        <a:xfrm>
                          <a:off x="5464991" y="3552529"/>
                          <a:ext cx="69618" cy="92063"/>
                        </a:xfrm>
                        <a:prstGeom prst="flowChartMagneticDisk">
                          <a:avLst/>
                        </a:prstGeom>
                        <a:solidFill>
                          <a:srgbClr val="FF0000"/>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8" name="円: 塗りつぶしなし 444"/>
                        <p:cNvSpPr>
                          <a:spLocks noChangeAspect="1"/>
                        </p:cNvSpPr>
                        <p:nvPr/>
                      </p:nvSpPr>
                      <p:spPr>
                        <a:xfrm>
                          <a:off x="5244067" y="3735412"/>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9" name="円: 塗りつぶしなし 445"/>
                        <p:cNvSpPr>
                          <a:spLocks noChangeAspect="1"/>
                        </p:cNvSpPr>
                        <p:nvPr/>
                      </p:nvSpPr>
                      <p:spPr>
                        <a:xfrm>
                          <a:off x="5044969" y="3735235"/>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60" name="円: 塗りつぶしなし 446"/>
                        <p:cNvSpPr>
                          <a:spLocks noChangeAspect="1"/>
                        </p:cNvSpPr>
                        <p:nvPr/>
                      </p:nvSpPr>
                      <p:spPr>
                        <a:xfrm>
                          <a:off x="5044969" y="3549913"/>
                          <a:ext cx="118800" cy="118800"/>
                        </a:xfrm>
                        <a:prstGeom prst="donut">
                          <a:avLst>
                            <a:gd name="adj" fmla="val 20375"/>
                          </a:avLst>
                        </a:prstGeom>
                        <a:solidFill>
                          <a:srgbClr val="FFFF00"/>
                        </a:solid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019" name="テキスト ボックス 1018"/>
                      <p:cNvSpPr txBox="1"/>
                      <p:nvPr/>
                    </p:nvSpPr>
                    <p:spPr>
                      <a:xfrm>
                        <a:off x="5121071" y="3480817"/>
                        <a:ext cx="377026" cy="169277"/>
                      </a:xfrm>
                      <a:prstGeom prst="rect">
                        <a:avLst/>
                      </a:prstGeom>
                      <a:noFill/>
                    </p:spPr>
                    <p:txBody>
                      <a:bodyPr wrap="none" rtlCol="0">
                        <a:spAutoFit/>
                      </a:bodyPr>
                      <a:lstStyle/>
                      <a:p>
                        <a:r>
                          <a:rPr kumimoji="1" lang="ja-JP" altLang="en-US" sz="500" dirty="0"/>
                          <a:t>（０）</a:t>
                        </a:r>
                      </a:p>
                    </p:txBody>
                  </p:sp>
                  <p:sp>
                    <p:nvSpPr>
                      <p:cNvPr id="1020" name="テキスト ボックス 1019"/>
                      <p:cNvSpPr txBox="1"/>
                      <p:nvPr/>
                    </p:nvSpPr>
                    <p:spPr>
                      <a:xfrm>
                        <a:off x="5115486" y="3650886"/>
                        <a:ext cx="377026" cy="169277"/>
                      </a:xfrm>
                      <a:prstGeom prst="rect">
                        <a:avLst/>
                      </a:prstGeom>
                      <a:noFill/>
                    </p:spPr>
                    <p:txBody>
                      <a:bodyPr wrap="none" rtlCol="0">
                        <a:spAutoFit/>
                      </a:bodyPr>
                      <a:lstStyle/>
                      <a:p>
                        <a:r>
                          <a:rPr kumimoji="1" lang="ja-JP" altLang="en-US" sz="500" dirty="0"/>
                          <a:t>（１）</a:t>
                        </a:r>
                      </a:p>
                    </p:txBody>
                  </p:sp>
                  <p:sp>
                    <p:nvSpPr>
                      <p:cNvPr id="1021" name="テキスト ボックス 1020"/>
                      <p:cNvSpPr txBox="1"/>
                      <p:nvPr/>
                    </p:nvSpPr>
                    <p:spPr>
                      <a:xfrm>
                        <a:off x="5115257" y="3815172"/>
                        <a:ext cx="377026" cy="169277"/>
                      </a:xfrm>
                      <a:prstGeom prst="rect">
                        <a:avLst/>
                      </a:prstGeom>
                      <a:noFill/>
                    </p:spPr>
                    <p:txBody>
                      <a:bodyPr wrap="none" rtlCol="0">
                        <a:spAutoFit/>
                      </a:bodyPr>
                      <a:lstStyle/>
                      <a:p>
                        <a:r>
                          <a:rPr kumimoji="1" lang="ja-JP" altLang="en-US" sz="500" dirty="0"/>
                          <a:t>（２）</a:t>
                        </a:r>
                      </a:p>
                    </p:txBody>
                  </p:sp>
                </p:grpSp>
                <p:sp>
                  <p:nvSpPr>
                    <p:cNvPr id="1011" name="テキスト ボックス 1010"/>
                    <p:cNvSpPr txBox="1"/>
                    <p:nvPr/>
                  </p:nvSpPr>
                  <p:spPr>
                    <a:xfrm>
                      <a:off x="5113191" y="3978980"/>
                      <a:ext cx="377026" cy="169277"/>
                    </a:xfrm>
                    <a:prstGeom prst="rect">
                      <a:avLst/>
                    </a:prstGeom>
                    <a:noFill/>
                  </p:spPr>
                  <p:txBody>
                    <a:bodyPr wrap="none" rtlCol="0">
                      <a:spAutoFit/>
                    </a:bodyPr>
                    <a:lstStyle/>
                    <a:p>
                      <a:r>
                        <a:rPr kumimoji="1" lang="ja-JP" altLang="en-US" sz="500" dirty="0"/>
                        <a:t>（３）</a:t>
                      </a:r>
                    </a:p>
                  </p:txBody>
                </p:sp>
                <p:sp>
                  <p:nvSpPr>
                    <p:cNvPr id="1013" name="テキスト ボックス 1012"/>
                    <p:cNvSpPr txBox="1"/>
                    <p:nvPr/>
                  </p:nvSpPr>
                  <p:spPr>
                    <a:xfrm>
                      <a:off x="5048330" y="3673937"/>
                      <a:ext cx="264616" cy="322328"/>
                    </a:xfrm>
                    <a:prstGeom prst="rect">
                      <a:avLst/>
                    </a:prstGeom>
                    <a:noFill/>
                  </p:spPr>
                  <p:txBody>
                    <a:bodyPr vert="eaVert" wrap="none" rtlCol="0">
                      <a:spAutoFit/>
                    </a:bodyPr>
                    <a:lstStyle/>
                    <a:p>
                      <a:r>
                        <a:rPr kumimoji="1" lang="ja-JP" altLang="en-US" sz="500" dirty="0"/>
                        <a:t>Ｙ座標</a:t>
                      </a:r>
                    </a:p>
                  </p:txBody>
                </p:sp>
              </p:grpSp>
              <p:sp>
                <p:nvSpPr>
                  <p:cNvPr id="998" name="テキスト ボックス 997"/>
                  <p:cNvSpPr txBox="1"/>
                  <p:nvPr/>
                </p:nvSpPr>
                <p:spPr>
                  <a:xfrm>
                    <a:off x="5642317" y="3714239"/>
                    <a:ext cx="229204" cy="163990"/>
                  </a:xfrm>
                  <a:prstGeom prst="rect">
                    <a:avLst/>
                  </a:prstGeom>
                  <a:noFill/>
                </p:spPr>
                <p:txBody>
                  <a:bodyPr wrap="none" rtlCol="0">
                    <a:spAutoFit/>
                  </a:bodyPr>
                  <a:lstStyle/>
                  <a:p>
                    <a:r>
                      <a:rPr kumimoji="1" lang="ja-JP" altLang="en-US" sz="500" dirty="0"/>
                      <a:t>０</a:t>
                    </a:r>
                  </a:p>
                </p:txBody>
              </p:sp>
              <p:sp>
                <p:nvSpPr>
                  <p:cNvPr id="999" name="テキスト ボックス 998"/>
                  <p:cNvSpPr txBox="1"/>
                  <p:nvPr/>
                </p:nvSpPr>
                <p:spPr>
                  <a:xfrm>
                    <a:off x="5821127" y="3714239"/>
                    <a:ext cx="229204" cy="163990"/>
                  </a:xfrm>
                  <a:prstGeom prst="rect">
                    <a:avLst/>
                  </a:prstGeom>
                  <a:noFill/>
                </p:spPr>
                <p:txBody>
                  <a:bodyPr wrap="none" rtlCol="0">
                    <a:spAutoFit/>
                  </a:bodyPr>
                  <a:lstStyle/>
                  <a:p>
                    <a:r>
                      <a:rPr kumimoji="1" lang="ja-JP" altLang="en-US" sz="500" dirty="0"/>
                      <a:t>１</a:t>
                    </a:r>
                  </a:p>
                </p:txBody>
              </p:sp>
              <p:sp>
                <p:nvSpPr>
                  <p:cNvPr id="1000" name="テキスト ボックス 999"/>
                  <p:cNvSpPr txBox="1"/>
                  <p:nvPr/>
                </p:nvSpPr>
                <p:spPr>
                  <a:xfrm>
                    <a:off x="5470050" y="3714239"/>
                    <a:ext cx="229204" cy="163990"/>
                  </a:xfrm>
                  <a:prstGeom prst="rect">
                    <a:avLst/>
                  </a:prstGeom>
                  <a:noFill/>
                </p:spPr>
                <p:txBody>
                  <a:bodyPr wrap="none" rtlCol="0">
                    <a:spAutoFit/>
                  </a:bodyPr>
                  <a:lstStyle/>
                  <a:p>
                    <a:r>
                      <a:rPr kumimoji="1" lang="ja-JP" altLang="en-US" sz="500" dirty="0"/>
                      <a:t>１</a:t>
                    </a:r>
                  </a:p>
                </p:txBody>
              </p:sp>
              <p:sp>
                <p:nvSpPr>
                  <p:cNvPr id="1001" name="テキスト ボックス 1000"/>
                  <p:cNvSpPr txBox="1"/>
                  <p:nvPr/>
                </p:nvSpPr>
                <p:spPr>
                  <a:xfrm>
                    <a:off x="5821127" y="3553802"/>
                    <a:ext cx="229204" cy="163990"/>
                  </a:xfrm>
                  <a:prstGeom prst="rect">
                    <a:avLst/>
                  </a:prstGeom>
                  <a:noFill/>
                </p:spPr>
                <p:txBody>
                  <a:bodyPr wrap="none" rtlCol="0">
                    <a:spAutoFit/>
                  </a:bodyPr>
                  <a:lstStyle/>
                  <a:p>
                    <a:r>
                      <a:rPr kumimoji="1" lang="ja-JP" altLang="en-US" sz="500" dirty="0"/>
                      <a:t>２</a:t>
                    </a:r>
                  </a:p>
                </p:txBody>
              </p:sp>
              <p:sp>
                <p:nvSpPr>
                  <p:cNvPr id="1002" name="テキスト ボックス 1001"/>
                  <p:cNvSpPr txBox="1"/>
                  <p:nvPr/>
                </p:nvSpPr>
                <p:spPr>
                  <a:xfrm>
                    <a:off x="5821127" y="3876092"/>
                    <a:ext cx="229204" cy="163990"/>
                  </a:xfrm>
                  <a:prstGeom prst="rect">
                    <a:avLst/>
                  </a:prstGeom>
                  <a:noFill/>
                </p:spPr>
                <p:txBody>
                  <a:bodyPr wrap="none" rtlCol="0">
                    <a:spAutoFit/>
                  </a:bodyPr>
                  <a:lstStyle/>
                  <a:p>
                    <a:r>
                      <a:rPr kumimoji="1" lang="ja-JP" altLang="en-US" sz="500" dirty="0"/>
                      <a:t>２</a:t>
                    </a:r>
                  </a:p>
                </p:txBody>
              </p:sp>
              <p:sp>
                <p:nvSpPr>
                  <p:cNvPr id="1003" name="テキスト ボックス 1002"/>
                  <p:cNvSpPr txBox="1"/>
                  <p:nvPr/>
                </p:nvSpPr>
                <p:spPr>
                  <a:xfrm>
                    <a:off x="5469468" y="3551982"/>
                    <a:ext cx="229204" cy="163990"/>
                  </a:xfrm>
                  <a:prstGeom prst="rect">
                    <a:avLst/>
                  </a:prstGeom>
                  <a:noFill/>
                </p:spPr>
                <p:txBody>
                  <a:bodyPr wrap="none" rtlCol="0">
                    <a:spAutoFit/>
                  </a:bodyPr>
                  <a:lstStyle/>
                  <a:p>
                    <a:r>
                      <a:rPr kumimoji="1" lang="ja-JP" altLang="en-US" sz="500" dirty="0"/>
                      <a:t>２</a:t>
                    </a:r>
                  </a:p>
                </p:txBody>
              </p:sp>
              <p:sp>
                <p:nvSpPr>
                  <p:cNvPr id="1004" name="テキスト ボックス 1003"/>
                  <p:cNvSpPr txBox="1"/>
                  <p:nvPr/>
                </p:nvSpPr>
                <p:spPr>
                  <a:xfrm>
                    <a:off x="5471055" y="3877680"/>
                    <a:ext cx="229204" cy="163990"/>
                  </a:xfrm>
                  <a:prstGeom prst="rect">
                    <a:avLst/>
                  </a:prstGeom>
                  <a:noFill/>
                </p:spPr>
                <p:txBody>
                  <a:bodyPr wrap="none" rtlCol="0">
                    <a:spAutoFit/>
                  </a:bodyPr>
                  <a:lstStyle/>
                  <a:p>
                    <a:r>
                      <a:rPr kumimoji="1" lang="ja-JP" altLang="en-US" sz="500" dirty="0"/>
                      <a:t>２</a:t>
                    </a:r>
                  </a:p>
                </p:txBody>
              </p:sp>
              <p:sp>
                <p:nvSpPr>
                  <p:cNvPr id="1005" name="テキスト ボックス 1004"/>
                  <p:cNvSpPr txBox="1"/>
                  <p:nvPr/>
                </p:nvSpPr>
                <p:spPr>
                  <a:xfrm>
                    <a:off x="5288955" y="3714239"/>
                    <a:ext cx="229204" cy="163990"/>
                  </a:xfrm>
                  <a:prstGeom prst="rect">
                    <a:avLst/>
                  </a:prstGeom>
                  <a:noFill/>
                </p:spPr>
                <p:txBody>
                  <a:bodyPr wrap="none" rtlCol="0">
                    <a:spAutoFit/>
                  </a:bodyPr>
                  <a:lstStyle/>
                  <a:p>
                    <a:r>
                      <a:rPr kumimoji="1" lang="ja-JP" altLang="en-US" sz="500" dirty="0"/>
                      <a:t>２</a:t>
                    </a:r>
                  </a:p>
                </p:txBody>
              </p:sp>
              <p:sp>
                <p:nvSpPr>
                  <p:cNvPr id="1006" name="テキスト ボックス 1005"/>
                  <p:cNvSpPr txBox="1"/>
                  <p:nvPr/>
                </p:nvSpPr>
                <p:spPr>
                  <a:xfrm>
                    <a:off x="5821126" y="4039380"/>
                    <a:ext cx="229204" cy="163990"/>
                  </a:xfrm>
                  <a:prstGeom prst="rect">
                    <a:avLst/>
                  </a:prstGeom>
                  <a:noFill/>
                </p:spPr>
                <p:txBody>
                  <a:bodyPr wrap="none" rtlCol="0">
                    <a:spAutoFit/>
                  </a:bodyPr>
                  <a:lstStyle/>
                  <a:p>
                    <a:r>
                      <a:rPr kumimoji="1" lang="ja-JP" altLang="en-US" sz="500" dirty="0"/>
                      <a:t>３</a:t>
                    </a:r>
                  </a:p>
                </p:txBody>
              </p:sp>
              <p:sp>
                <p:nvSpPr>
                  <p:cNvPr id="1007" name="テキスト ボックス 1006"/>
                  <p:cNvSpPr txBox="1"/>
                  <p:nvPr/>
                </p:nvSpPr>
                <p:spPr>
                  <a:xfrm>
                    <a:off x="5289460" y="3877680"/>
                    <a:ext cx="229204" cy="163990"/>
                  </a:xfrm>
                  <a:prstGeom prst="rect">
                    <a:avLst/>
                  </a:prstGeom>
                  <a:noFill/>
                </p:spPr>
                <p:txBody>
                  <a:bodyPr wrap="none" rtlCol="0">
                    <a:spAutoFit/>
                  </a:bodyPr>
                  <a:lstStyle/>
                  <a:p>
                    <a:r>
                      <a:rPr kumimoji="1" lang="ja-JP" altLang="en-US" sz="500" dirty="0"/>
                      <a:t>３</a:t>
                    </a:r>
                  </a:p>
                </p:txBody>
              </p:sp>
              <p:sp>
                <p:nvSpPr>
                  <p:cNvPr id="1008" name="テキスト ボックス 1007"/>
                  <p:cNvSpPr txBox="1"/>
                  <p:nvPr/>
                </p:nvSpPr>
                <p:spPr>
                  <a:xfrm>
                    <a:off x="5287869" y="3549895"/>
                    <a:ext cx="229204" cy="163990"/>
                  </a:xfrm>
                  <a:prstGeom prst="rect">
                    <a:avLst/>
                  </a:prstGeom>
                  <a:noFill/>
                </p:spPr>
                <p:txBody>
                  <a:bodyPr wrap="none" rtlCol="0">
                    <a:spAutoFit/>
                  </a:bodyPr>
                  <a:lstStyle/>
                  <a:p>
                    <a:r>
                      <a:rPr kumimoji="1" lang="ja-JP" altLang="en-US" sz="500" dirty="0"/>
                      <a:t>３</a:t>
                    </a:r>
                  </a:p>
                </p:txBody>
              </p:sp>
              <p:sp>
                <p:nvSpPr>
                  <p:cNvPr id="1009" name="テキスト ボックス 1008"/>
                  <p:cNvSpPr txBox="1"/>
                  <p:nvPr/>
                </p:nvSpPr>
                <p:spPr>
                  <a:xfrm>
                    <a:off x="5640378" y="4042556"/>
                    <a:ext cx="229204" cy="163990"/>
                  </a:xfrm>
                  <a:prstGeom prst="rect">
                    <a:avLst/>
                  </a:prstGeom>
                  <a:noFill/>
                </p:spPr>
                <p:txBody>
                  <a:bodyPr wrap="none" rtlCol="0">
                    <a:spAutoFit/>
                  </a:bodyPr>
                  <a:lstStyle/>
                  <a:p>
                    <a:r>
                      <a:rPr lang="ja-JP" altLang="en-US" sz="500" dirty="0"/>
                      <a:t>４</a:t>
                    </a:r>
                    <a:endParaRPr kumimoji="1" lang="ja-JP" altLang="en-US" sz="500" dirty="0"/>
                  </a:p>
                </p:txBody>
              </p:sp>
            </p:grpSp>
            <p:sp>
              <p:nvSpPr>
                <p:cNvPr id="996" name="テキスト ボックス 995"/>
                <p:cNvSpPr txBox="1"/>
                <p:nvPr/>
              </p:nvSpPr>
              <p:spPr>
                <a:xfrm>
                  <a:off x="6254302" y="4618503"/>
                  <a:ext cx="221966" cy="163990"/>
                </a:xfrm>
                <a:prstGeom prst="rect">
                  <a:avLst/>
                </a:prstGeom>
                <a:noFill/>
              </p:spPr>
              <p:txBody>
                <a:bodyPr wrap="none" rtlCol="0">
                  <a:spAutoFit/>
                </a:bodyPr>
                <a:lstStyle/>
                <a:p>
                  <a:r>
                    <a:rPr lang="ja-JP" altLang="en-US" sz="500" dirty="0"/>
                    <a:t>３</a:t>
                  </a:r>
                  <a:endParaRPr kumimoji="1" lang="ja-JP" altLang="en-US" sz="500" dirty="0"/>
                </a:p>
              </p:txBody>
            </p:sp>
          </p:grpSp>
          <p:grpSp>
            <p:nvGrpSpPr>
              <p:cNvPr id="990" name="グループ化 989"/>
              <p:cNvGrpSpPr/>
              <p:nvPr/>
            </p:nvGrpSpPr>
            <p:grpSpPr>
              <a:xfrm>
                <a:off x="9508549" y="4177073"/>
                <a:ext cx="182592" cy="335624"/>
                <a:chOff x="8563074" y="2479224"/>
                <a:chExt cx="177801" cy="325141"/>
              </a:xfrm>
            </p:grpSpPr>
            <p:cxnSp>
              <p:nvCxnSpPr>
                <p:cNvPr id="993" name="直線矢印コネクタ 992"/>
                <p:cNvCxnSpPr/>
                <p:nvPr/>
              </p:nvCxnSpPr>
              <p:spPr>
                <a:xfrm>
                  <a:off x="8563074" y="2480667"/>
                  <a:ext cx="177801" cy="0"/>
                </a:xfrm>
                <a:prstGeom prst="straightConnector1">
                  <a:avLst/>
                </a:prstGeom>
                <a:ln w="127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4" name="直線コネクタ 993"/>
                <p:cNvCxnSpPr/>
                <p:nvPr/>
              </p:nvCxnSpPr>
              <p:spPr>
                <a:xfrm>
                  <a:off x="8569302" y="2479224"/>
                  <a:ext cx="4698" cy="325141"/>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1" name="テキスト ボックス 990"/>
              <p:cNvSpPr txBox="1"/>
              <p:nvPr/>
            </p:nvSpPr>
            <p:spPr>
              <a:xfrm>
                <a:off x="8189593" y="4345845"/>
                <a:ext cx="1061509" cy="307777"/>
              </a:xfrm>
              <a:prstGeom prst="rect">
                <a:avLst/>
              </a:prstGeom>
              <a:noFill/>
            </p:spPr>
            <p:txBody>
              <a:bodyPr wrap="none" rtlCol="0">
                <a:spAutoFit/>
              </a:bodyPr>
              <a:lstStyle/>
              <a:p>
                <a:r>
                  <a:rPr kumimoji="1" lang="ja-JP" altLang="en-US" sz="700" dirty="0" smtClean="0"/>
                  <a:t>図１、道のりの与え方と</a:t>
                </a:r>
                <a:endParaRPr kumimoji="1" lang="en-US" altLang="ja-JP" sz="700" dirty="0" smtClean="0"/>
              </a:p>
              <a:p>
                <a:r>
                  <a:rPr lang="ja-JP" altLang="en-US" sz="700" dirty="0"/>
                  <a:t>　</a:t>
                </a:r>
                <a:r>
                  <a:rPr lang="ja-JP" altLang="en-US" sz="700" dirty="0" smtClean="0"/>
                  <a:t>　　　</a:t>
                </a:r>
                <a:r>
                  <a:rPr kumimoji="1" lang="ja-JP" altLang="en-US" sz="700" dirty="0" smtClean="0"/>
                  <a:t>たどり方の定義</a:t>
                </a:r>
                <a:endParaRPr kumimoji="1" lang="en-US" altLang="ja-JP" sz="700" dirty="0" smtClean="0"/>
              </a:p>
            </p:txBody>
          </p:sp>
          <p:sp>
            <p:nvSpPr>
              <p:cNvPr id="992" name="テキスト ボックス 991"/>
              <p:cNvSpPr txBox="1"/>
              <p:nvPr/>
            </p:nvSpPr>
            <p:spPr>
              <a:xfrm>
                <a:off x="7569041" y="5196409"/>
                <a:ext cx="1518364" cy="307777"/>
              </a:xfrm>
              <a:prstGeom prst="rect">
                <a:avLst/>
              </a:prstGeom>
              <a:noFill/>
            </p:spPr>
            <p:txBody>
              <a:bodyPr wrap="none" rtlCol="0">
                <a:spAutoFit/>
              </a:bodyPr>
              <a:lstStyle/>
              <a:p>
                <a:r>
                  <a:rPr kumimoji="1" lang="ja-JP" altLang="en-US" sz="700" dirty="0" smtClean="0"/>
                  <a:t>図２、ロボットから見た向きの定義と</a:t>
                </a:r>
                <a:endParaRPr kumimoji="1" lang="en-US" altLang="ja-JP" sz="700" dirty="0" smtClean="0"/>
              </a:p>
              <a:p>
                <a:r>
                  <a:rPr lang="ja-JP" altLang="en-US" sz="700" dirty="0"/>
                  <a:t>　</a:t>
                </a:r>
                <a:r>
                  <a:rPr lang="ja-JP" altLang="en-US" sz="700" dirty="0" smtClean="0"/>
                  <a:t>　　優先度の定義</a:t>
                </a:r>
                <a:endParaRPr kumimoji="1" lang="ja-JP" altLang="en-US" sz="700" dirty="0"/>
              </a:p>
            </p:txBody>
          </p:sp>
        </p:gr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6720" y="8313148"/>
            <a:ext cx="2715185" cy="12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5" name="直線コネクタ 44"/>
          <p:cNvCxnSpPr/>
          <p:nvPr/>
        </p:nvCxnSpPr>
        <p:spPr>
          <a:xfrm>
            <a:off x="5447471" y="594659"/>
            <a:ext cx="0" cy="5120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447471" y="5715000"/>
            <a:ext cx="80800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5447523" y="5715000"/>
            <a:ext cx="0" cy="388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H="1">
            <a:off x="0" y="5244990"/>
            <a:ext cx="5447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28" name="Picture 2" descr="D:\ものつくり大学ロゴB.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8416" y="74113"/>
            <a:ext cx="2292246" cy="48159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552353" y="5248244"/>
            <a:ext cx="2648975" cy="369332"/>
          </a:xfrm>
          <a:prstGeom prst="rect">
            <a:avLst/>
          </a:prstGeom>
          <a:noFill/>
        </p:spPr>
        <p:txBody>
          <a:bodyPr wrap="square" rtlCol="0">
            <a:spAutoFit/>
          </a:bodyPr>
          <a:lstStyle/>
          <a:p>
            <a:r>
              <a:rPr kumimoji="1" lang="ja-JP" altLang="en-US" sz="900" dirty="0" smtClean="0"/>
              <a:t>ブロック並べの問題に対して解法を加えて具体的な</a:t>
            </a:r>
            <a:endParaRPr kumimoji="1" lang="en-US" altLang="ja-JP" sz="900" dirty="0" smtClean="0"/>
          </a:p>
          <a:p>
            <a:r>
              <a:rPr kumimoji="1" lang="ja-JP" altLang="en-US" sz="900" dirty="0" smtClean="0"/>
              <a:t>攻略方法のシステム構造を記述した。</a:t>
            </a:r>
            <a:endParaRPr kumimoji="1" lang="ja-JP" altLang="en-US" sz="900" dirty="0"/>
          </a:p>
        </p:txBody>
      </p:sp>
      <p:grpSp>
        <p:nvGrpSpPr>
          <p:cNvPr id="11" name="Group 4"/>
          <p:cNvGrpSpPr>
            <a:grpSpLocks noChangeAspect="1"/>
          </p:cNvGrpSpPr>
          <p:nvPr/>
        </p:nvGrpSpPr>
        <p:grpSpPr bwMode="auto">
          <a:xfrm>
            <a:off x="4038600" y="3544888"/>
            <a:ext cx="1296988" cy="1633537"/>
            <a:chOff x="2544" y="2233"/>
            <a:chExt cx="817" cy="1029"/>
          </a:xfrm>
        </p:grpSpPr>
        <p:sp>
          <p:nvSpPr>
            <p:cNvPr id="22" name="AutoShape 3"/>
            <p:cNvSpPr>
              <a:spLocks noChangeAspect="1" noChangeArrowheads="1" noTextEdit="1"/>
            </p:cNvSpPr>
            <p:nvPr/>
          </p:nvSpPr>
          <p:spPr bwMode="auto">
            <a:xfrm>
              <a:off x="2544" y="2233"/>
              <a:ext cx="817"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Oval 5"/>
            <p:cNvSpPr>
              <a:spLocks noChangeArrowheads="1"/>
            </p:cNvSpPr>
            <p:nvPr/>
          </p:nvSpPr>
          <p:spPr bwMode="auto">
            <a:xfrm>
              <a:off x="2968" y="2263"/>
              <a:ext cx="71" cy="71"/>
            </a:xfrm>
            <a:prstGeom prst="ellipse">
              <a:avLst/>
            </a:prstGeom>
            <a:solidFill>
              <a:srgbClr val="000000"/>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AutoShape 6"/>
            <p:cNvSpPr>
              <a:spLocks noChangeArrowheads="1"/>
            </p:cNvSpPr>
            <p:nvPr/>
          </p:nvSpPr>
          <p:spPr bwMode="auto">
            <a:xfrm>
              <a:off x="2763" y="2422"/>
              <a:ext cx="481" cy="81"/>
            </a:xfrm>
            <a:prstGeom prst="roundRect">
              <a:avLst>
                <a:gd name="adj" fmla="val 21741"/>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Rectangle 7"/>
            <p:cNvSpPr>
              <a:spLocks noChangeArrowheads="1"/>
            </p:cNvSpPr>
            <p:nvPr/>
          </p:nvSpPr>
          <p:spPr bwMode="auto">
            <a:xfrm>
              <a:off x="2813" y="2446"/>
              <a:ext cx="2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ブロックを入手する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6" name="AutoShape 8"/>
            <p:cNvSpPr>
              <a:spLocks noChangeArrowheads="1"/>
            </p:cNvSpPr>
            <p:nvPr/>
          </p:nvSpPr>
          <p:spPr bwMode="auto">
            <a:xfrm>
              <a:off x="2724" y="2591"/>
              <a:ext cx="559" cy="134"/>
            </a:xfrm>
            <a:prstGeom prst="roundRect">
              <a:avLst>
                <a:gd name="adj" fmla="val 15792"/>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Rectangle 9"/>
            <p:cNvSpPr>
              <a:spLocks noChangeArrowheads="1"/>
            </p:cNvSpPr>
            <p:nvPr/>
          </p:nvSpPr>
          <p:spPr bwMode="auto">
            <a:xfrm>
              <a:off x="2770" y="2611"/>
              <a:ext cx="32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ブロックの色を認識し、</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9" name="Rectangle 10"/>
            <p:cNvSpPr>
              <a:spLocks noChangeArrowheads="1"/>
            </p:cNvSpPr>
            <p:nvPr/>
          </p:nvSpPr>
          <p:spPr bwMode="auto">
            <a:xfrm>
              <a:off x="2770" y="2664"/>
              <a:ext cx="40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ja-JP" altLang="en-US" sz="500" dirty="0" smtClean="0">
                  <a:solidFill>
                    <a:srgbClr val="000000"/>
                  </a:solidFill>
                  <a:latin typeface="ＭＳ ゴシック" pitchFamily="49" charset="-128"/>
                  <a:ea typeface="ＭＳ ゴシック" pitchFamily="49" charset="-128"/>
                </a:rPr>
                <a:t>移動の可否</a:t>
              </a:r>
              <a:r>
                <a:rPr kumimoji="1" lang="ja-JP" altLang="ja-JP" sz="5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を判定する</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0" name="Line 11"/>
            <p:cNvSpPr>
              <a:spLocks noChangeShapeType="1"/>
            </p:cNvSpPr>
            <p:nvPr/>
          </p:nvSpPr>
          <p:spPr bwMode="auto">
            <a:xfrm>
              <a:off x="3004" y="2503"/>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Line 12"/>
            <p:cNvSpPr>
              <a:spLocks noChangeShapeType="1"/>
            </p:cNvSpPr>
            <p:nvPr/>
          </p:nvSpPr>
          <p:spPr bwMode="auto">
            <a:xfrm flipH="1" flipV="1">
              <a:off x="2983" y="2556"/>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Line 13"/>
            <p:cNvSpPr>
              <a:spLocks noChangeShapeType="1"/>
            </p:cNvSpPr>
            <p:nvPr/>
          </p:nvSpPr>
          <p:spPr bwMode="auto">
            <a:xfrm flipV="1">
              <a:off x="3004" y="2556"/>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AutoShape 14"/>
            <p:cNvSpPr>
              <a:spLocks noChangeArrowheads="1"/>
            </p:cNvSpPr>
            <p:nvPr/>
          </p:nvSpPr>
          <p:spPr bwMode="auto">
            <a:xfrm>
              <a:off x="2685" y="2817"/>
              <a:ext cx="637" cy="81"/>
            </a:xfrm>
            <a:prstGeom prst="roundRect">
              <a:avLst>
                <a:gd name="adj" fmla="val 21741"/>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Rectangle 15"/>
            <p:cNvSpPr>
              <a:spLocks noChangeArrowheads="1"/>
            </p:cNvSpPr>
            <p:nvPr/>
          </p:nvSpPr>
          <p:spPr bwMode="auto">
            <a:xfrm>
              <a:off x="2728" y="2840"/>
              <a:ext cx="565"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ブロックを</a:t>
              </a:r>
              <a:r>
                <a:rPr lang="ja-JP" altLang="en-US" sz="500" dirty="0">
                  <a:solidFill>
                    <a:srgbClr val="000000"/>
                  </a:solidFill>
                  <a:latin typeface="ＭＳ ゴシック" pitchFamily="49" charset="-128"/>
                  <a:ea typeface="ＭＳ ゴシック" pitchFamily="49" charset="-128"/>
                </a:rPr>
                <a:t>運搬</a:t>
              </a:r>
              <a:r>
                <a:rPr lang="ja-JP" altLang="en-US" sz="500" dirty="0" smtClean="0">
                  <a:solidFill>
                    <a:srgbClr val="000000"/>
                  </a:solidFill>
                  <a:latin typeface="ＭＳ ゴシック" pitchFamily="49" charset="-128"/>
                  <a:ea typeface="ＭＳ ゴシック" pitchFamily="49" charset="-128"/>
                </a:rPr>
                <a:t>地点</a:t>
              </a:r>
              <a:r>
                <a:rPr kumimoji="1" lang="ja-JP" altLang="ja-JP" sz="5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に運搬する</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2" name="Line 16"/>
            <p:cNvSpPr>
              <a:spLocks noChangeShapeType="1"/>
            </p:cNvSpPr>
            <p:nvPr/>
          </p:nvSpPr>
          <p:spPr bwMode="auto">
            <a:xfrm>
              <a:off x="3004" y="2334"/>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Line 17"/>
            <p:cNvSpPr>
              <a:spLocks noChangeShapeType="1"/>
            </p:cNvSpPr>
            <p:nvPr/>
          </p:nvSpPr>
          <p:spPr bwMode="auto">
            <a:xfrm flipH="1" flipV="1">
              <a:off x="2983" y="2383"/>
              <a:ext cx="21" cy="39"/>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17" name="Line 18"/>
            <p:cNvSpPr>
              <a:spLocks noChangeShapeType="1"/>
            </p:cNvSpPr>
            <p:nvPr/>
          </p:nvSpPr>
          <p:spPr bwMode="auto">
            <a:xfrm flipV="1">
              <a:off x="3004" y="2383"/>
              <a:ext cx="21" cy="39"/>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19" name="Line 19"/>
            <p:cNvSpPr>
              <a:spLocks noChangeShapeType="1"/>
            </p:cNvSpPr>
            <p:nvPr/>
          </p:nvSpPr>
          <p:spPr bwMode="auto">
            <a:xfrm>
              <a:off x="3004" y="2725"/>
              <a:ext cx="0" cy="92"/>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0" name="Line 20"/>
            <p:cNvSpPr>
              <a:spLocks noChangeShapeType="1"/>
            </p:cNvSpPr>
            <p:nvPr/>
          </p:nvSpPr>
          <p:spPr bwMode="auto">
            <a:xfrm flipH="1" flipV="1">
              <a:off x="2983" y="2781"/>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1" name="Line 21"/>
            <p:cNvSpPr>
              <a:spLocks noChangeShapeType="1"/>
            </p:cNvSpPr>
            <p:nvPr/>
          </p:nvSpPr>
          <p:spPr bwMode="auto">
            <a:xfrm flipV="1">
              <a:off x="3004" y="2781"/>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2" name="Freeform 22"/>
            <p:cNvSpPr>
              <a:spLocks/>
            </p:cNvSpPr>
            <p:nvPr/>
          </p:nvSpPr>
          <p:spPr bwMode="auto">
            <a:xfrm>
              <a:off x="2951" y="2986"/>
              <a:ext cx="106" cy="70"/>
            </a:xfrm>
            <a:custGeom>
              <a:avLst/>
              <a:gdLst>
                <a:gd name="T0" fmla="*/ 0 w 106"/>
                <a:gd name="T1" fmla="*/ 35 h 70"/>
                <a:gd name="T2" fmla="*/ 53 w 106"/>
                <a:gd name="T3" fmla="*/ 0 h 70"/>
                <a:gd name="T4" fmla="*/ 106 w 106"/>
                <a:gd name="T5" fmla="*/ 35 h 70"/>
                <a:gd name="T6" fmla="*/ 53 w 106"/>
                <a:gd name="T7" fmla="*/ 70 h 70"/>
                <a:gd name="T8" fmla="*/ 0 w 106"/>
                <a:gd name="T9" fmla="*/ 35 h 70"/>
              </a:gdLst>
              <a:ahLst/>
              <a:cxnLst>
                <a:cxn ang="0">
                  <a:pos x="T0" y="T1"/>
                </a:cxn>
                <a:cxn ang="0">
                  <a:pos x="T2" y="T3"/>
                </a:cxn>
                <a:cxn ang="0">
                  <a:pos x="T4" y="T5"/>
                </a:cxn>
                <a:cxn ang="0">
                  <a:pos x="T6" y="T7"/>
                </a:cxn>
                <a:cxn ang="0">
                  <a:pos x="T8" y="T9"/>
                </a:cxn>
              </a:cxnLst>
              <a:rect l="0" t="0" r="r" b="b"/>
              <a:pathLst>
                <a:path w="106" h="70">
                  <a:moveTo>
                    <a:pt x="0" y="35"/>
                  </a:moveTo>
                  <a:lnTo>
                    <a:pt x="53" y="0"/>
                  </a:lnTo>
                  <a:lnTo>
                    <a:pt x="106" y="35"/>
                  </a:lnTo>
                  <a:lnTo>
                    <a:pt x="53" y="70"/>
                  </a:lnTo>
                  <a:lnTo>
                    <a:pt x="0" y="35"/>
                  </a:lnTo>
                  <a:close/>
                </a:path>
              </a:pathLst>
            </a:cu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3" name="Line 23"/>
            <p:cNvSpPr>
              <a:spLocks noChangeShapeType="1"/>
            </p:cNvSpPr>
            <p:nvPr/>
          </p:nvSpPr>
          <p:spPr bwMode="auto">
            <a:xfrm>
              <a:off x="3004" y="2898"/>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4" name="Line 24"/>
            <p:cNvSpPr>
              <a:spLocks noChangeShapeType="1"/>
            </p:cNvSpPr>
            <p:nvPr/>
          </p:nvSpPr>
          <p:spPr bwMode="auto">
            <a:xfrm flipH="1" flipV="1">
              <a:off x="2983" y="2950"/>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5" name="Line 25"/>
            <p:cNvSpPr>
              <a:spLocks noChangeShapeType="1"/>
            </p:cNvSpPr>
            <p:nvPr/>
          </p:nvSpPr>
          <p:spPr bwMode="auto">
            <a:xfrm flipV="1">
              <a:off x="3004" y="2950"/>
              <a:ext cx="21" cy="36"/>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6" name="Oval 26"/>
            <p:cNvSpPr>
              <a:spLocks noChangeArrowheads="1"/>
            </p:cNvSpPr>
            <p:nvPr/>
          </p:nvSpPr>
          <p:spPr bwMode="auto">
            <a:xfrm>
              <a:off x="2968" y="3144"/>
              <a:ext cx="71" cy="71"/>
            </a:xfrm>
            <a:prstGeom prst="ellipse">
              <a:avLst/>
            </a:prstGeom>
            <a:solidFill>
              <a:srgbClr val="FFFFFF"/>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7" name="Oval 27"/>
            <p:cNvSpPr>
              <a:spLocks noChangeArrowheads="1"/>
            </p:cNvSpPr>
            <p:nvPr/>
          </p:nvSpPr>
          <p:spPr bwMode="auto">
            <a:xfrm>
              <a:off x="2979" y="3158"/>
              <a:ext cx="50" cy="46"/>
            </a:xfrm>
            <a:prstGeom prst="ellipse">
              <a:avLst/>
            </a:prstGeom>
            <a:solidFill>
              <a:srgbClr val="000000"/>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8" name="Line 28"/>
            <p:cNvSpPr>
              <a:spLocks noChangeShapeType="1"/>
            </p:cNvSpPr>
            <p:nvPr/>
          </p:nvSpPr>
          <p:spPr bwMode="auto">
            <a:xfrm>
              <a:off x="3004" y="3056"/>
              <a:ext cx="0" cy="88"/>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29" name="Line 29"/>
            <p:cNvSpPr>
              <a:spLocks noChangeShapeType="1"/>
            </p:cNvSpPr>
            <p:nvPr/>
          </p:nvSpPr>
          <p:spPr bwMode="auto">
            <a:xfrm flipH="1" flipV="1">
              <a:off x="2983" y="3109"/>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0" name="Line 30"/>
            <p:cNvSpPr>
              <a:spLocks noChangeShapeType="1"/>
            </p:cNvSpPr>
            <p:nvPr/>
          </p:nvSpPr>
          <p:spPr bwMode="auto">
            <a:xfrm flipV="1">
              <a:off x="3004" y="3109"/>
              <a:ext cx="21" cy="3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1" name="Rectangle 31"/>
            <p:cNvSpPr>
              <a:spLocks noChangeArrowheads="1"/>
            </p:cNvSpPr>
            <p:nvPr/>
          </p:nvSpPr>
          <p:spPr bwMode="auto">
            <a:xfrm>
              <a:off x="3043" y="3052"/>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2" name="Rectangle 32"/>
            <p:cNvSpPr>
              <a:spLocks noChangeArrowheads="1"/>
            </p:cNvSpPr>
            <p:nvPr/>
          </p:nvSpPr>
          <p:spPr bwMode="auto">
            <a:xfrm>
              <a:off x="3053" y="3055"/>
              <a:ext cx="12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全て並べ</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3" name="Rectangle 33"/>
            <p:cNvSpPr>
              <a:spLocks noChangeArrowheads="1"/>
            </p:cNvSpPr>
            <p:nvPr/>
          </p:nvSpPr>
          <p:spPr bwMode="auto">
            <a:xfrm>
              <a:off x="3043" y="3108"/>
              <a:ext cx="12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終わった</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4" name="Rectangle 34"/>
            <p:cNvSpPr>
              <a:spLocks noChangeArrowheads="1"/>
            </p:cNvSpPr>
            <p:nvPr/>
          </p:nvSpPr>
          <p:spPr bwMode="auto">
            <a:xfrm>
              <a:off x="3212" y="3105"/>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35" name="Line 35"/>
            <p:cNvSpPr>
              <a:spLocks noChangeShapeType="1"/>
            </p:cNvSpPr>
            <p:nvPr/>
          </p:nvSpPr>
          <p:spPr bwMode="auto">
            <a:xfrm flipH="1">
              <a:off x="2590" y="3021"/>
              <a:ext cx="36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6" name="Line 36"/>
            <p:cNvSpPr>
              <a:spLocks noChangeShapeType="1"/>
            </p:cNvSpPr>
            <p:nvPr/>
          </p:nvSpPr>
          <p:spPr bwMode="auto">
            <a:xfrm flipV="1">
              <a:off x="2590" y="2461"/>
              <a:ext cx="0" cy="56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7" name="Line 37"/>
            <p:cNvSpPr>
              <a:spLocks noChangeShapeType="1"/>
            </p:cNvSpPr>
            <p:nvPr/>
          </p:nvSpPr>
          <p:spPr bwMode="auto">
            <a:xfrm>
              <a:off x="2590" y="2461"/>
              <a:ext cx="173"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8" name="Line 38"/>
            <p:cNvSpPr>
              <a:spLocks noChangeShapeType="1"/>
            </p:cNvSpPr>
            <p:nvPr/>
          </p:nvSpPr>
          <p:spPr bwMode="auto">
            <a:xfrm flipH="1">
              <a:off x="2728" y="2461"/>
              <a:ext cx="35" cy="2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39" name="Line 39"/>
            <p:cNvSpPr>
              <a:spLocks noChangeShapeType="1"/>
            </p:cNvSpPr>
            <p:nvPr/>
          </p:nvSpPr>
          <p:spPr bwMode="auto">
            <a:xfrm flipH="1" flipV="1">
              <a:off x="2728" y="2440"/>
              <a:ext cx="35" cy="2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Rectangle 40"/>
            <p:cNvSpPr>
              <a:spLocks noChangeArrowheads="1"/>
            </p:cNvSpPr>
            <p:nvPr/>
          </p:nvSpPr>
          <p:spPr bwMode="auto">
            <a:xfrm>
              <a:off x="2579" y="3038"/>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5" name="Rectangle 41"/>
            <p:cNvSpPr>
              <a:spLocks noChangeArrowheads="1"/>
            </p:cNvSpPr>
            <p:nvPr/>
          </p:nvSpPr>
          <p:spPr bwMode="auto">
            <a:xfrm>
              <a:off x="2590" y="3041"/>
              <a:ext cx="17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全てを並べ</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6" name="Rectangle 42"/>
            <p:cNvSpPr>
              <a:spLocks noChangeArrowheads="1"/>
            </p:cNvSpPr>
            <p:nvPr/>
          </p:nvSpPr>
          <p:spPr bwMode="auto">
            <a:xfrm>
              <a:off x="2579" y="3094"/>
              <a:ext cx="22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終わっていない</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67" name="Rectangle 43"/>
            <p:cNvSpPr>
              <a:spLocks noChangeArrowheads="1"/>
            </p:cNvSpPr>
            <p:nvPr/>
          </p:nvSpPr>
          <p:spPr bwMode="auto">
            <a:xfrm>
              <a:off x="2876" y="3091"/>
              <a:ext cx="35"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5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grpSp>
      <p:pic>
        <p:nvPicPr>
          <p:cNvPr id="71" name="Picture 4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37951" y="6073373"/>
            <a:ext cx="2772059" cy="228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4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9854" y="5777423"/>
            <a:ext cx="2375265" cy="1057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49854" y="6813990"/>
            <a:ext cx="2614136" cy="277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5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961113" y="5761563"/>
            <a:ext cx="2039376" cy="108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962333" y="6818037"/>
            <a:ext cx="2496096" cy="276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図 88"/>
          <p:cNvPicPr>
            <a:picLocks noChangeAspect="1"/>
          </p:cNvPicPr>
          <p:nvPr/>
        </p:nvPicPr>
        <p:blipFill>
          <a:blip r:embed="rId11"/>
          <a:stretch>
            <a:fillRect/>
          </a:stretch>
        </p:blipFill>
        <p:spPr>
          <a:xfrm>
            <a:off x="139457" y="1253884"/>
            <a:ext cx="4788446" cy="2153466"/>
          </a:xfrm>
          <a:prstGeom prst="rect">
            <a:avLst/>
          </a:prstGeom>
        </p:spPr>
      </p:pic>
      <p:cxnSp>
        <p:nvCxnSpPr>
          <p:cNvPr id="91" name="直線矢印コネクタ 90"/>
          <p:cNvCxnSpPr/>
          <p:nvPr/>
        </p:nvCxnSpPr>
        <p:spPr>
          <a:xfrm flipH="1">
            <a:off x="3768091" y="2558959"/>
            <a:ext cx="405448" cy="3001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6" name="直線矢印コネクタ 535"/>
          <p:cNvCxnSpPr/>
          <p:nvPr/>
        </p:nvCxnSpPr>
        <p:spPr>
          <a:xfrm flipH="1">
            <a:off x="3848100" y="2563709"/>
            <a:ext cx="325439" cy="167521"/>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0" name="直線コネクタ 539"/>
          <p:cNvCxnSpPr/>
          <p:nvPr/>
        </p:nvCxnSpPr>
        <p:spPr>
          <a:xfrm flipH="1">
            <a:off x="-1040" y="3494364"/>
            <a:ext cx="5447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44" name="図 1443"/>
          <p:cNvPicPr>
            <a:picLocks noChangeAspect="1"/>
          </p:cNvPicPr>
          <p:nvPr/>
        </p:nvPicPr>
        <p:blipFill>
          <a:blip r:embed="rId12"/>
          <a:stretch>
            <a:fillRect/>
          </a:stretch>
        </p:blipFill>
        <p:spPr>
          <a:xfrm>
            <a:off x="4414" y="5622332"/>
            <a:ext cx="5436331" cy="3917296"/>
          </a:xfrm>
          <a:prstGeom prst="rect">
            <a:avLst/>
          </a:prstGeom>
        </p:spPr>
      </p:pic>
      <p:pic>
        <p:nvPicPr>
          <p:cNvPr id="2" name="図 1"/>
          <p:cNvPicPr>
            <a:picLocks noChangeAspect="1"/>
          </p:cNvPicPr>
          <p:nvPr/>
        </p:nvPicPr>
        <p:blipFill>
          <a:blip r:embed="rId13"/>
          <a:stretch>
            <a:fillRect/>
          </a:stretch>
        </p:blipFill>
        <p:spPr>
          <a:xfrm>
            <a:off x="5528427" y="1273175"/>
            <a:ext cx="2064292" cy="2312856"/>
          </a:xfrm>
          <a:prstGeom prst="rect">
            <a:avLst/>
          </a:prstGeom>
        </p:spPr>
      </p:pic>
    </p:spTree>
    <p:extLst>
      <p:ext uri="{BB962C8B-B14F-4D97-AF65-F5344CB8AC3E}">
        <p14:creationId xmlns:p14="http://schemas.microsoft.com/office/powerpoint/2010/main" val="3439034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5846</TotalTime>
  <Words>330</Words>
  <Application>Microsoft Office PowerPoint</Application>
  <PresentationFormat>ユーザー設定</PresentationFormat>
  <Paragraphs>158</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AR P丸ゴシック体E</vt:lpstr>
      <vt:lpstr>ＭＳ Ｐゴシック</vt:lpstr>
      <vt:lpstr>ＭＳ 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科学の妖精</dc:creator>
  <cp:lastModifiedBy>ミトコンATP</cp:lastModifiedBy>
  <cp:revision>397</cp:revision>
  <cp:lastPrinted>2016-10-16T07:49:38Z</cp:lastPrinted>
  <dcterms:created xsi:type="dcterms:W3CDTF">2015-07-08T07:51:32Z</dcterms:created>
  <dcterms:modified xsi:type="dcterms:W3CDTF">2016-10-20T01:21:54Z</dcterms:modified>
</cp:coreProperties>
</file>