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65" r:id="rId2"/>
  </p:sldIdLst>
  <p:sldSz cx="13522325" cy="9601200"/>
  <p:notesSz cx="10020300" cy="14449425"/>
  <p:defaultTex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2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林佑紀哉" initials="小林佑紀哉" lastIdx="1" clrIdx="0">
    <p:extLst>
      <p:ext uri="{19B8F6BF-5375-455C-9EA6-DF929625EA0E}">
        <p15:presenceInfo xmlns:p15="http://schemas.microsoft.com/office/powerpoint/2012/main" userId="6f68733ba86da3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1719C"/>
    <a:srgbClr val="FFC000"/>
    <a:srgbClr val="33CC33"/>
    <a:srgbClr val="66FF33"/>
    <a:srgbClr val="66FF66"/>
    <a:srgbClr val="FFFF29"/>
    <a:srgbClr val="00FF00"/>
    <a:srgbClr val="FF6600"/>
    <a:srgbClr val="000000"/>
    <a:srgbClr val="FC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6" autoAdjust="0"/>
    <p:restoredTop sz="94424" autoAdjust="0"/>
  </p:normalViewPr>
  <p:slideViewPr>
    <p:cSldViewPr snapToGrid="0">
      <p:cViewPr>
        <p:scale>
          <a:sx n="142" d="100"/>
          <a:sy n="142" d="100"/>
        </p:scale>
        <p:origin x="-2520" y="-1200"/>
      </p:cViewPr>
      <p:guideLst>
        <p:guide orient="horz" pos="3024"/>
        <p:guide pos="4259"/>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1"/>
            <a:ext cx="4343221" cy="723280"/>
          </a:xfrm>
          <a:prstGeom prst="rect">
            <a:avLst/>
          </a:prstGeom>
        </p:spPr>
        <p:txBody>
          <a:bodyPr vert="horz" lIns="134132" tIns="67065" rIns="134132" bIns="67065" rtlCol="0"/>
          <a:lstStyle>
            <a:lvl1pPr algn="l">
              <a:defRPr sz="1700"/>
            </a:lvl1pPr>
          </a:lstStyle>
          <a:p>
            <a:endParaRPr kumimoji="1" lang="ja-JP" altLang="en-US"/>
          </a:p>
        </p:txBody>
      </p:sp>
      <p:sp>
        <p:nvSpPr>
          <p:cNvPr id="3" name="日付プレースホルダー 2"/>
          <p:cNvSpPr>
            <a:spLocks noGrp="1"/>
          </p:cNvSpPr>
          <p:nvPr>
            <p:ph type="dt" idx="1"/>
          </p:nvPr>
        </p:nvSpPr>
        <p:spPr>
          <a:xfrm>
            <a:off x="5674745" y="1"/>
            <a:ext cx="4343221" cy="723280"/>
          </a:xfrm>
          <a:prstGeom prst="rect">
            <a:avLst/>
          </a:prstGeom>
        </p:spPr>
        <p:txBody>
          <a:bodyPr vert="horz" lIns="134132" tIns="67065" rIns="134132" bIns="67065" rtlCol="0"/>
          <a:lstStyle>
            <a:lvl1pPr algn="r">
              <a:defRPr sz="1700"/>
            </a:lvl1pPr>
          </a:lstStyle>
          <a:p>
            <a:fld id="{09957674-DF88-431F-8C75-6EF587C173DF}" type="datetimeFigureOut">
              <a:rPr kumimoji="1" lang="ja-JP" altLang="en-US" smtClean="0"/>
              <a:t>2016/10/20</a:t>
            </a:fld>
            <a:endParaRPr kumimoji="1" lang="ja-JP" altLang="en-US"/>
          </a:p>
        </p:txBody>
      </p:sp>
      <p:sp>
        <p:nvSpPr>
          <p:cNvPr id="4" name="スライド イメージ プレースホルダー 3"/>
          <p:cNvSpPr>
            <a:spLocks noGrp="1" noRot="1" noChangeAspect="1"/>
          </p:cNvSpPr>
          <p:nvPr>
            <p:ph type="sldImg" idx="2"/>
          </p:nvPr>
        </p:nvSpPr>
        <p:spPr>
          <a:xfrm>
            <a:off x="1576388" y="1806575"/>
            <a:ext cx="6867525" cy="4875213"/>
          </a:xfrm>
          <a:prstGeom prst="rect">
            <a:avLst/>
          </a:prstGeom>
          <a:noFill/>
          <a:ln w="12700">
            <a:solidFill>
              <a:prstClr val="black"/>
            </a:solidFill>
          </a:ln>
        </p:spPr>
        <p:txBody>
          <a:bodyPr vert="horz" lIns="134132" tIns="67065" rIns="134132" bIns="67065" rtlCol="0" anchor="ctr"/>
          <a:lstStyle/>
          <a:p>
            <a:endParaRPr lang="ja-JP" altLang="en-US"/>
          </a:p>
        </p:txBody>
      </p:sp>
      <p:sp>
        <p:nvSpPr>
          <p:cNvPr id="5" name="ノート プレースホルダー 4"/>
          <p:cNvSpPr>
            <a:spLocks noGrp="1"/>
          </p:cNvSpPr>
          <p:nvPr>
            <p:ph type="body" sz="quarter" idx="3"/>
          </p:nvPr>
        </p:nvSpPr>
        <p:spPr>
          <a:xfrm>
            <a:off x="1001567" y="6953197"/>
            <a:ext cx="8017177" cy="5689186"/>
          </a:xfrm>
          <a:prstGeom prst="rect">
            <a:avLst/>
          </a:prstGeom>
        </p:spPr>
        <p:txBody>
          <a:bodyPr vert="horz" lIns="134132" tIns="67065" rIns="134132" bIns="6706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4" y="13726146"/>
            <a:ext cx="4343221" cy="723280"/>
          </a:xfrm>
          <a:prstGeom prst="rect">
            <a:avLst/>
          </a:prstGeom>
        </p:spPr>
        <p:txBody>
          <a:bodyPr vert="horz" lIns="134132" tIns="67065" rIns="134132" bIns="67065"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674745" y="13726146"/>
            <a:ext cx="4343221" cy="723280"/>
          </a:xfrm>
          <a:prstGeom prst="rect">
            <a:avLst/>
          </a:prstGeom>
        </p:spPr>
        <p:txBody>
          <a:bodyPr vert="horz" lIns="134132" tIns="67065" rIns="134132" bIns="67065" rtlCol="0" anchor="b"/>
          <a:lstStyle>
            <a:lvl1pPr algn="r">
              <a:defRPr sz="1700"/>
            </a:lvl1pPr>
          </a:lstStyle>
          <a:p>
            <a:fld id="{E5A37003-D36F-4182-AC29-1A515688E2E6}" type="slidenum">
              <a:rPr kumimoji="1" lang="ja-JP" altLang="en-US" smtClean="0"/>
              <a:t>‹#›</a:t>
            </a:fld>
            <a:endParaRPr kumimoji="1" lang="ja-JP" altLang="en-US"/>
          </a:p>
        </p:txBody>
      </p:sp>
    </p:spTree>
    <p:extLst>
      <p:ext uri="{BB962C8B-B14F-4D97-AF65-F5344CB8AC3E}">
        <p14:creationId xmlns:p14="http://schemas.microsoft.com/office/powerpoint/2010/main" val="41932142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5A37003-D36F-4182-AC29-1A515688E2E6}" type="slidenum">
              <a:rPr kumimoji="1" lang="ja-JP" altLang="en-US" smtClean="0"/>
              <a:t>1</a:t>
            </a:fld>
            <a:endParaRPr kumimoji="1" lang="ja-JP" altLang="en-US"/>
          </a:p>
        </p:txBody>
      </p:sp>
    </p:spTree>
    <p:extLst>
      <p:ext uri="{BB962C8B-B14F-4D97-AF65-F5344CB8AC3E}">
        <p14:creationId xmlns:p14="http://schemas.microsoft.com/office/powerpoint/2010/main" val="3241013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014175" y="1571308"/>
            <a:ext cx="11493976"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90291" y="5042853"/>
            <a:ext cx="10141744"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146332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4031080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6915" y="511175"/>
            <a:ext cx="2915751"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29661" y="511175"/>
            <a:ext cx="857822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16752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76372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22618" y="2393635"/>
            <a:ext cx="11663005"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22618" y="6425250"/>
            <a:ext cx="11663005"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7720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29660" y="2555875"/>
            <a:ext cx="5746988"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845677" y="2555875"/>
            <a:ext cx="5746988"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182734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31421" y="511177"/>
            <a:ext cx="11663005"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31423" y="2353628"/>
            <a:ext cx="57205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931423" y="3507105"/>
            <a:ext cx="57205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45678" y="2353628"/>
            <a:ext cx="5748749"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845678" y="3507105"/>
            <a:ext cx="5748749"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82435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51188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34357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31421" y="640080"/>
            <a:ext cx="4361302"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748749" y="1382397"/>
            <a:ext cx="6845677"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31421" y="2880360"/>
            <a:ext cx="436130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9160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31421" y="640080"/>
            <a:ext cx="4361302"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748749" y="1382397"/>
            <a:ext cx="6845677"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図を追加</a:t>
            </a:r>
            <a:endParaRPr lang="en-US" dirty="0"/>
          </a:p>
        </p:txBody>
      </p:sp>
      <p:sp>
        <p:nvSpPr>
          <p:cNvPr id="4" name="Text Placeholder 3"/>
          <p:cNvSpPr>
            <a:spLocks noGrp="1"/>
          </p:cNvSpPr>
          <p:nvPr>
            <p:ph type="body" sz="half" idx="2"/>
          </p:nvPr>
        </p:nvSpPr>
        <p:spPr>
          <a:xfrm>
            <a:off x="931421" y="2880360"/>
            <a:ext cx="436130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58055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9660" y="511177"/>
            <a:ext cx="11663005"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29660" y="2555875"/>
            <a:ext cx="11663005"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29660" y="8898892"/>
            <a:ext cx="3042523"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21B71D6E-443A-48AD-BB4B-C496D718792C}" type="datetimeFigureOut">
              <a:rPr kumimoji="1" lang="ja-JP" altLang="en-US" smtClean="0"/>
              <a:t>2016/10/20</a:t>
            </a:fld>
            <a:endParaRPr kumimoji="1" lang="ja-JP" altLang="en-US"/>
          </a:p>
        </p:txBody>
      </p:sp>
      <p:sp>
        <p:nvSpPr>
          <p:cNvPr id="5" name="Footer Placeholder 4"/>
          <p:cNvSpPr>
            <a:spLocks noGrp="1"/>
          </p:cNvSpPr>
          <p:nvPr>
            <p:ph type="ftr" sz="quarter" idx="3"/>
          </p:nvPr>
        </p:nvSpPr>
        <p:spPr>
          <a:xfrm>
            <a:off x="4479270" y="8898892"/>
            <a:ext cx="4563785"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550142" y="8898892"/>
            <a:ext cx="3042523"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9270598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emf"/><Relationship Id="rId15" Type="http://schemas.openxmlformats.org/officeDocument/2006/relationships/image" Target="../media/image13.emf"/><Relationship Id="rId10" Type="http://schemas.openxmlformats.org/officeDocument/2006/relationships/image" Target="../media/image8.emf"/><Relationship Id="rId4" Type="http://schemas.openxmlformats.org/officeDocument/2006/relationships/image" Target="../media/image2.jpeg"/><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円/楕円 1570"/>
          <p:cNvSpPr/>
          <p:nvPr/>
        </p:nvSpPr>
        <p:spPr>
          <a:xfrm rot="19320000">
            <a:off x="8568339" y="666678"/>
            <a:ext cx="319062" cy="343241"/>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2193" name="対角する 2 つの角を切り取った四角形 117"/>
          <p:cNvSpPr/>
          <p:nvPr/>
        </p:nvSpPr>
        <p:spPr>
          <a:xfrm>
            <a:off x="14885" y="4431412"/>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置き場検知</a:t>
            </a:r>
          </a:p>
        </p:txBody>
      </p:sp>
      <p:sp>
        <p:nvSpPr>
          <p:cNvPr id="12" name="正方形/長方形 11"/>
          <p:cNvSpPr/>
          <p:nvPr/>
        </p:nvSpPr>
        <p:spPr>
          <a:xfrm>
            <a:off x="-18031" y="4633876"/>
            <a:ext cx="3143714" cy="3785652"/>
          </a:xfrm>
          <a:prstGeom prst="rect">
            <a:avLst/>
          </a:prstGeom>
        </p:spPr>
        <p:txBody>
          <a:bodyPr wrap="square" lIns="36000" rIns="0">
            <a:spAutoFit/>
          </a:bodyPr>
          <a:lstStyle/>
          <a:p>
            <a:pPr marL="72000" indent="-457200"/>
            <a:r>
              <a:rPr lang="ja-JP" altLang="en-US" sz="800" b="1" dirty="0">
                <a:solidFill>
                  <a:srgbClr val="00B050"/>
                </a:solidFill>
              </a:rPr>
              <a:t>目的</a:t>
            </a:r>
            <a:r>
              <a:rPr lang="ja-JP" altLang="en-US" sz="800" dirty="0"/>
              <a:t>　</a:t>
            </a:r>
            <a:r>
              <a:rPr lang="ja-JP" altLang="en-US" sz="800" dirty="0" smtClean="0"/>
              <a:t>ブロック</a:t>
            </a:r>
            <a:r>
              <a:rPr lang="ja-JP" altLang="en-US" sz="800" dirty="0"/>
              <a:t>置き場を検知する。</a:t>
            </a:r>
            <a:endParaRPr lang="en-US" altLang="ja-JP" sz="800" dirty="0"/>
          </a:p>
          <a:p>
            <a:pPr marL="72000" indent="-457200"/>
            <a:r>
              <a:rPr lang="ja-JP" altLang="en-US" sz="800" b="1" dirty="0">
                <a:solidFill>
                  <a:srgbClr val="C00000"/>
                </a:solidFill>
              </a:rPr>
              <a:t>実現方法</a:t>
            </a:r>
            <a:r>
              <a:rPr lang="ja-JP" altLang="en-US" sz="800" dirty="0"/>
              <a:t>　</a:t>
            </a:r>
            <a:endParaRPr lang="en-US" altLang="ja-JP" sz="800" dirty="0"/>
          </a:p>
          <a:p>
            <a:r>
              <a:rPr lang="ja-JP" altLang="en-US" sz="800" dirty="0" smtClean="0"/>
              <a:t>　ブロック置き場は色がついているため、カラーセンサにより色で</a:t>
            </a:r>
            <a:r>
              <a:rPr lang="ja-JP" altLang="en-US" sz="800" dirty="0" err="1" smtClean="0"/>
              <a:t>検知す</a:t>
            </a:r>
            <a:endParaRPr lang="en-US" altLang="ja-JP" sz="800" dirty="0"/>
          </a:p>
          <a:p>
            <a:r>
              <a:rPr lang="ja-JP" altLang="en-US" sz="800" dirty="0" smtClean="0"/>
              <a:t>　る。</a:t>
            </a:r>
            <a:endParaRPr lang="en-US" altLang="ja-JP" sz="800" dirty="0" smtClean="0"/>
          </a:p>
          <a:p>
            <a:r>
              <a:rPr lang="ja-JP" altLang="en-US" sz="800" dirty="0" smtClean="0"/>
              <a:t>　カラーセンサはラインの境界部を青などの色として認識してしまうことが</a:t>
            </a:r>
            <a:endParaRPr lang="en-US" altLang="ja-JP" sz="800" dirty="0" smtClean="0"/>
          </a:p>
          <a:p>
            <a:r>
              <a:rPr lang="ja-JP" altLang="en-US" sz="800" dirty="0"/>
              <a:t>　</a:t>
            </a:r>
            <a:r>
              <a:rPr lang="ja-JP" altLang="en-US" sz="800" dirty="0" smtClean="0"/>
              <a:t>あるため</a:t>
            </a:r>
            <a:r>
              <a:rPr lang="en-US" altLang="ja-JP" sz="800" dirty="0" smtClean="0"/>
              <a:t>RGB</a:t>
            </a:r>
            <a:r>
              <a:rPr lang="ja-JP" altLang="en-US" sz="800" dirty="0" smtClean="0"/>
              <a:t>値を取得し検出域を狭く設定した。</a:t>
            </a:r>
            <a:endParaRPr lang="en-US" altLang="ja-JP" sz="800" dirty="0"/>
          </a:p>
          <a:p>
            <a:r>
              <a:rPr lang="ja-JP" altLang="en-US" sz="800" dirty="0" smtClean="0"/>
              <a:t>　</a:t>
            </a:r>
            <a:r>
              <a:rPr lang="en-US" altLang="ja-JP" sz="800" dirty="0" smtClean="0"/>
              <a:t>RGB</a:t>
            </a:r>
            <a:r>
              <a:rPr lang="ja-JP" altLang="ja-JP" sz="800" dirty="0"/>
              <a:t>の値を</a:t>
            </a:r>
            <a:r>
              <a:rPr lang="ja-JP" altLang="ja-JP" sz="800" dirty="0" smtClean="0"/>
              <a:t>カラーセンサで</a:t>
            </a:r>
            <a:r>
              <a:rPr lang="ja-JP" altLang="ja-JP" sz="800" dirty="0"/>
              <a:t>読み取り、ブロック置き場の四色全てを</a:t>
            </a:r>
            <a:r>
              <a:rPr lang="ja-JP" altLang="ja-JP" sz="800" dirty="0" smtClean="0"/>
              <a:t>認</a:t>
            </a:r>
            <a:endParaRPr lang="en-US" altLang="ja-JP" sz="800" dirty="0" smtClean="0"/>
          </a:p>
          <a:p>
            <a:r>
              <a:rPr lang="ja-JP" altLang="en-US" sz="800" dirty="0"/>
              <a:t>　</a:t>
            </a:r>
            <a:r>
              <a:rPr lang="ja-JP" altLang="ja-JP" sz="800" dirty="0" err="1" smtClean="0"/>
              <a:t>識</a:t>
            </a:r>
            <a:r>
              <a:rPr lang="ja-JP" altLang="ja-JP" sz="800" dirty="0" err="1"/>
              <a:t>し</a:t>
            </a:r>
            <a:r>
              <a:rPr lang="ja-JP" altLang="ja-JP" sz="800" dirty="0" smtClean="0"/>
              <a:t>、かつ</a:t>
            </a:r>
            <a:r>
              <a:rPr lang="ja-JP" altLang="ja-JP" sz="800" dirty="0"/>
              <a:t>ライン上では認識しないように</a:t>
            </a:r>
            <a:r>
              <a:rPr lang="en-US" altLang="ja-JP" sz="800" dirty="0"/>
              <a:t>RGB</a:t>
            </a:r>
            <a:r>
              <a:rPr lang="ja-JP" altLang="ja-JP" sz="800" dirty="0"/>
              <a:t>の値を設定する。</a:t>
            </a:r>
          </a:p>
          <a:p>
            <a:r>
              <a:rPr lang="ja-JP" altLang="en-US" sz="800" dirty="0" smtClean="0"/>
              <a:t>　</a:t>
            </a:r>
            <a:r>
              <a:rPr lang="en-US" altLang="ja-JP" sz="800" dirty="0" smtClean="0"/>
              <a:t>RGB</a:t>
            </a:r>
            <a:r>
              <a:rPr lang="ja-JP" altLang="ja-JP" sz="800" dirty="0"/>
              <a:t>の値は環境によって大きくなりすぎてしまう場合があるので、</a:t>
            </a:r>
            <a:r>
              <a:rPr lang="ja-JP" altLang="ja-JP" sz="800" dirty="0" smtClean="0"/>
              <a:t>最大値</a:t>
            </a:r>
            <a:endParaRPr lang="en-US" altLang="ja-JP" sz="800" dirty="0" smtClean="0"/>
          </a:p>
          <a:p>
            <a:r>
              <a:rPr lang="ja-JP" altLang="en-US" sz="800" dirty="0"/>
              <a:t>　</a:t>
            </a:r>
            <a:r>
              <a:rPr lang="ja-JP" altLang="ja-JP" sz="800" dirty="0" smtClean="0"/>
              <a:t>は</a:t>
            </a:r>
            <a:r>
              <a:rPr lang="en-US" altLang="ja-JP" sz="800" dirty="0" smtClean="0"/>
              <a:t>250</a:t>
            </a:r>
            <a:r>
              <a:rPr lang="ja-JP" altLang="ja-JP" sz="800" dirty="0"/>
              <a:t>に制限する。</a:t>
            </a:r>
          </a:p>
          <a:p>
            <a:r>
              <a:rPr lang="ja-JP" altLang="en-US" sz="800" dirty="0" smtClean="0"/>
              <a:t>　</a:t>
            </a:r>
            <a:r>
              <a:rPr lang="ja-JP" altLang="ja-JP" sz="800" dirty="0" smtClean="0"/>
              <a:t>色</a:t>
            </a:r>
            <a:r>
              <a:rPr lang="ja-JP" altLang="ja-JP" sz="800" dirty="0"/>
              <a:t>によって値が大きくなる</a:t>
            </a:r>
            <a:r>
              <a:rPr lang="en-US" altLang="ja-JP" sz="800" dirty="0"/>
              <a:t>RGB</a:t>
            </a:r>
            <a:r>
              <a:rPr lang="ja-JP" altLang="ja-JP" sz="800" dirty="0"/>
              <a:t>が変わるため</a:t>
            </a:r>
            <a:r>
              <a:rPr lang="ja-JP" altLang="en-US" sz="800" dirty="0"/>
              <a:t>、表</a:t>
            </a:r>
            <a:r>
              <a:rPr lang="en-US" altLang="ja-JP" sz="800" dirty="0"/>
              <a:t>1</a:t>
            </a:r>
            <a:r>
              <a:rPr lang="ja-JP" altLang="en-US" sz="800" dirty="0"/>
              <a:t>の様に基準値を</a:t>
            </a:r>
            <a:r>
              <a:rPr lang="ja-JP" altLang="en-US" sz="800" dirty="0" smtClean="0"/>
              <a:t>設定</a:t>
            </a:r>
            <a:endParaRPr lang="en-US" altLang="ja-JP" sz="800" dirty="0" smtClean="0"/>
          </a:p>
          <a:p>
            <a:r>
              <a:rPr lang="ja-JP" altLang="en-US" sz="800" dirty="0"/>
              <a:t>　</a:t>
            </a:r>
            <a:r>
              <a:rPr lang="ja-JP" altLang="en-US" sz="800" dirty="0" smtClean="0"/>
              <a:t>し</a:t>
            </a:r>
            <a:r>
              <a:rPr lang="ja-JP" altLang="en-US" sz="800" dirty="0"/>
              <a:t>、</a:t>
            </a:r>
            <a:r>
              <a:rPr lang="ja-JP" altLang="en-US" sz="800" dirty="0" smtClean="0"/>
              <a:t>四色</a:t>
            </a:r>
            <a:r>
              <a:rPr lang="ja-JP" altLang="en-US" sz="800" dirty="0"/>
              <a:t>の</a:t>
            </a:r>
            <a:r>
              <a:rPr lang="en-US" altLang="ja-JP" sz="800" dirty="0"/>
              <a:t>250,50</a:t>
            </a:r>
            <a:r>
              <a:rPr lang="ja-JP" altLang="en-US" sz="800" dirty="0"/>
              <a:t>の組み合わせのみ認識するようにする。</a:t>
            </a:r>
            <a:endParaRPr lang="en-US" altLang="ja-JP" sz="800" dirty="0"/>
          </a:p>
          <a:p>
            <a:r>
              <a:rPr lang="ja-JP" altLang="en-US" sz="800" dirty="0"/>
              <a:t>　例：赤は</a:t>
            </a:r>
            <a:r>
              <a:rPr lang="en-US" altLang="ja-JP" sz="800" dirty="0"/>
              <a:t>R</a:t>
            </a:r>
            <a:r>
              <a:rPr lang="ja-JP" altLang="en-US" sz="800" dirty="0"/>
              <a:t>の値のみが大きくなるので、</a:t>
            </a:r>
            <a:r>
              <a:rPr lang="en-US" altLang="ja-JP" sz="800" dirty="0"/>
              <a:t>R</a:t>
            </a:r>
            <a:r>
              <a:rPr lang="ja-JP" altLang="en-US" sz="800" dirty="0"/>
              <a:t> のみを</a:t>
            </a:r>
            <a:r>
              <a:rPr lang="en-US" altLang="ja-JP" sz="800" dirty="0"/>
              <a:t>250,</a:t>
            </a:r>
            <a:r>
              <a:rPr lang="ja-JP" altLang="en-US" sz="800" dirty="0"/>
              <a:t>それ以外を</a:t>
            </a:r>
            <a:r>
              <a:rPr lang="en-US" altLang="ja-JP" sz="800" dirty="0"/>
              <a:t>50</a:t>
            </a:r>
            <a:r>
              <a:rPr lang="ja-JP" altLang="en-US" sz="800" dirty="0"/>
              <a:t>として</a:t>
            </a:r>
            <a:endParaRPr lang="en-US" altLang="ja-JP" sz="800" dirty="0"/>
          </a:p>
          <a:p>
            <a:r>
              <a:rPr lang="ja-JP" altLang="en-US" sz="800" dirty="0"/>
              <a:t>　　　基準値を設定する。</a:t>
            </a:r>
            <a:endParaRPr lang="en-US" altLang="ja-JP" sz="800" dirty="0"/>
          </a:p>
          <a:p>
            <a:r>
              <a:rPr lang="ja-JP" altLang="en-US" sz="800" dirty="0" smtClean="0"/>
              <a:t>　</a:t>
            </a:r>
            <a:r>
              <a:rPr lang="en-US" altLang="ja-JP" sz="800" dirty="0" smtClean="0"/>
              <a:t>RGB</a:t>
            </a:r>
            <a:r>
              <a:rPr lang="ja-JP" altLang="en-US" sz="800" dirty="0"/>
              <a:t>の認識する範囲は、ラインを認識してしまう可能性を考慮して、表</a:t>
            </a:r>
            <a:r>
              <a:rPr lang="ja-JP" altLang="en-US" sz="800" dirty="0" smtClean="0"/>
              <a:t>２</a:t>
            </a:r>
            <a:endParaRPr lang="en-US" altLang="ja-JP" sz="800" dirty="0" smtClean="0"/>
          </a:p>
          <a:p>
            <a:r>
              <a:rPr lang="ja-JP" altLang="en-US" sz="800" dirty="0"/>
              <a:t>　</a:t>
            </a:r>
            <a:r>
              <a:rPr lang="ja-JP" altLang="en-US" sz="800" dirty="0" smtClean="0"/>
              <a:t>のように</a:t>
            </a:r>
            <a:r>
              <a:rPr lang="ja-JP" altLang="en-US" sz="800" dirty="0"/>
              <a:t>設定した</a:t>
            </a:r>
            <a:r>
              <a:rPr lang="ja-JP" altLang="en-US" sz="800" dirty="0" smtClean="0"/>
              <a:t>。</a:t>
            </a:r>
            <a:endParaRPr lang="en-US" altLang="ja-JP" sz="800" dirty="0" smtClean="0"/>
          </a:p>
          <a:p>
            <a:endParaRPr lang="en-US" altLang="ja-JP" sz="800" dirty="0"/>
          </a:p>
          <a:p>
            <a:endParaRPr lang="en-US" altLang="ja-JP" sz="800" dirty="0" smtClean="0"/>
          </a:p>
          <a:p>
            <a:endParaRPr lang="en-US" altLang="ja-JP" sz="800" dirty="0"/>
          </a:p>
          <a:p>
            <a:endParaRPr lang="en-US" altLang="ja-JP" sz="800" dirty="0" smtClean="0"/>
          </a:p>
          <a:p>
            <a:endParaRPr lang="en-US" altLang="ja-JP" sz="800" dirty="0"/>
          </a:p>
          <a:p>
            <a:endParaRPr lang="en-US" altLang="ja-JP" sz="800" dirty="0" smtClean="0"/>
          </a:p>
          <a:p>
            <a:endParaRPr lang="en-US" altLang="ja-JP" sz="800" dirty="0" smtClean="0"/>
          </a:p>
          <a:p>
            <a:endParaRPr lang="en-US" altLang="ja-JP" sz="800" dirty="0" smtClean="0"/>
          </a:p>
          <a:p>
            <a:pPr marL="72000" indent="-457200"/>
            <a:r>
              <a:rPr lang="ja-JP" altLang="en-US" sz="800" b="1" dirty="0" smtClean="0">
                <a:solidFill>
                  <a:srgbClr val="00B0F0"/>
                </a:solidFill>
              </a:rPr>
              <a:t>検証</a:t>
            </a:r>
            <a:endParaRPr lang="en-US" altLang="ja-JP" sz="800" b="1" dirty="0">
              <a:solidFill>
                <a:srgbClr val="00B0F0"/>
              </a:solidFill>
            </a:endParaRPr>
          </a:p>
          <a:p>
            <a:pPr marL="72000" indent="-457200"/>
            <a:r>
              <a:rPr lang="ja-JP" altLang="en-US" sz="800" b="1" dirty="0">
                <a:solidFill>
                  <a:srgbClr val="00B0F0"/>
                </a:solidFill>
              </a:rPr>
              <a:t>　</a:t>
            </a:r>
            <a:r>
              <a:rPr lang="ja-JP" altLang="en-US" sz="800" dirty="0"/>
              <a:t>ライントレース走行で置き場</a:t>
            </a:r>
            <a:r>
              <a:rPr lang="ja-JP" altLang="en-US" sz="800" dirty="0" smtClean="0"/>
              <a:t>を検知</a:t>
            </a:r>
            <a:r>
              <a:rPr lang="ja-JP" altLang="en-US" sz="800" dirty="0"/>
              <a:t>した上で停止させた。各色のブロック置き場に対して均等に</a:t>
            </a:r>
            <a:r>
              <a:rPr lang="en-US" altLang="ja-JP" sz="800" dirty="0"/>
              <a:t>5</a:t>
            </a:r>
            <a:r>
              <a:rPr lang="ja-JP" altLang="en-US" sz="800" dirty="0"/>
              <a:t>回ずつ計</a:t>
            </a:r>
            <a:r>
              <a:rPr lang="en-US" altLang="ja-JP" sz="800" dirty="0"/>
              <a:t>20</a:t>
            </a:r>
            <a:r>
              <a:rPr lang="ja-JP" altLang="en-US" sz="800" dirty="0"/>
              <a:t>回実施したときの検知した割合を調べた</a:t>
            </a:r>
            <a:r>
              <a:rPr lang="ja-JP" altLang="en-US" sz="800" dirty="0" smtClean="0"/>
              <a:t>。</a:t>
            </a:r>
            <a:endParaRPr lang="en-US" altLang="ja-JP" sz="800" dirty="0"/>
          </a:p>
          <a:p>
            <a:pPr marL="72000" indent="-457200"/>
            <a:r>
              <a:rPr lang="ja-JP" altLang="en-US" sz="800" b="1" dirty="0">
                <a:solidFill>
                  <a:srgbClr val="000000"/>
                </a:solidFill>
              </a:rPr>
              <a:t>結果　</a:t>
            </a:r>
            <a:r>
              <a:rPr lang="ja-JP" altLang="en-US" sz="800" b="1" dirty="0"/>
              <a:t>　１００％検出　</a:t>
            </a:r>
            <a:r>
              <a:rPr lang="ja-JP" altLang="en-US" sz="800" b="1" dirty="0">
                <a:solidFill>
                  <a:srgbClr val="000000"/>
                </a:solidFill>
              </a:rPr>
              <a:t>（</a:t>
            </a:r>
            <a:r>
              <a:rPr lang="en-US" altLang="ja-JP" sz="800" b="1" dirty="0">
                <a:solidFill>
                  <a:srgbClr val="000000"/>
                </a:solidFill>
              </a:rPr>
              <a:t>2</a:t>
            </a:r>
            <a:r>
              <a:rPr lang="en-US" altLang="ja-JP" sz="800" b="1" dirty="0"/>
              <a:t>0</a:t>
            </a:r>
            <a:r>
              <a:rPr lang="ja-JP" altLang="en-US" sz="800" b="1" dirty="0"/>
              <a:t>回検出</a:t>
            </a:r>
            <a:r>
              <a:rPr lang="en-US" altLang="ja-JP" sz="800" b="1" dirty="0"/>
              <a:t>/20</a:t>
            </a:r>
            <a:r>
              <a:rPr lang="ja-JP" altLang="en-US" sz="800" b="1" dirty="0"/>
              <a:t>回）</a:t>
            </a:r>
          </a:p>
        </p:txBody>
      </p:sp>
      <p:sp>
        <p:nvSpPr>
          <p:cNvPr id="3315" name="対角する 2 つの角を切り取った四角形 92"/>
          <p:cNvSpPr/>
          <p:nvPr/>
        </p:nvSpPr>
        <p:spPr>
          <a:xfrm>
            <a:off x="3197559" y="3070801"/>
            <a:ext cx="198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ライントレース走行</a:t>
            </a:r>
          </a:p>
        </p:txBody>
      </p:sp>
      <p:sp>
        <p:nvSpPr>
          <p:cNvPr id="3317" name="フローチャート: 処理 3316"/>
          <p:cNvSpPr/>
          <p:nvPr/>
        </p:nvSpPr>
        <p:spPr>
          <a:xfrm>
            <a:off x="3178354" y="3332563"/>
            <a:ext cx="4135916" cy="203132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72000" indent="-457200"/>
            <a:r>
              <a:rPr lang="ja-JP" altLang="en-US" sz="800" b="1" dirty="0">
                <a:solidFill>
                  <a:srgbClr val="00B050"/>
                </a:solidFill>
                <a:latin typeface="+mn-ea"/>
              </a:rPr>
              <a:t>目的　</a:t>
            </a:r>
            <a:r>
              <a:rPr lang="ja-JP" altLang="en-US" sz="800" dirty="0">
                <a:solidFill>
                  <a:schemeClr val="tx1"/>
                </a:solidFill>
                <a:latin typeface="+mn-ea"/>
              </a:rPr>
              <a:t>ぶれずに素早いライントレースをする。</a:t>
            </a:r>
            <a:endParaRPr kumimoji="1" lang="en-US" altLang="ja-JP" sz="800" dirty="0">
              <a:solidFill>
                <a:schemeClr val="tx1"/>
              </a:solidFill>
              <a:latin typeface="+mn-ea"/>
            </a:endParaRPr>
          </a:p>
          <a:p>
            <a:pPr marL="72000" indent="-457200"/>
            <a:r>
              <a:rPr lang="ja-JP" altLang="en-US" sz="800" b="1" dirty="0">
                <a:solidFill>
                  <a:srgbClr val="C00000"/>
                </a:solidFill>
                <a:latin typeface="+mn-ea"/>
              </a:rPr>
              <a:t>実現方法</a:t>
            </a:r>
            <a:endParaRPr lang="en-US" altLang="ja-JP" sz="800" b="1" dirty="0">
              <a:solidFill>
                <a:srgbClr val="C00000"/>
              </a:solidFill>
              <a:latin typeface="+mn-ea"/>
            </a:endParaRPr>
          </a:p>
          <a:p>
            <a:pPr marL="72000" indent="-457200"/>
            <a:r>
              <a:rPr lang="ja-JP" altLang="en-US" sz="800" dirty="0">
                <a:solidFill>
                  <a:schemeClr val="tx1"/>
                </a:solidFill>
                <a:latin typeface="+mn-ea"/>
              </a:rPr>
              <a:t>　</a:t>
            </a:r>
            <a:r>
              <a:rPr lang="en-US" altLang="ja-JP" sz="800" dirty="0">
                <a:solidFill>
                  <a:schemeClr val="tx1"/>
                </a:solidFill>
                <a:latin typeface="+mn-ea"/>
              </a:rPr>
              <a:t>PD</a:t>
            </a:r>
            <a:r>
              <a:rPr lang="ja-JP" altLang="en-US" sz="800" dirty="0">
                <a:solidFill>
                  <a:schemeClr val="tx1"/>
                </a:solidFill>
                <a:latin typeface="+mn-ea"/>
              </a:rPr>
              <a:t>制御、</a:t>
            </a:r>
            <a:r>
              <a:rPr kumimoji="1" lang="ja-JP" altLang="en-US" sz="800" dirty="0">
                <a:solidFill>
                  <a:schemeClr val="tx1"/>
                </a:solidFill>
                <a:latin typeface="+mn-ea"/>
              </a:rPr>
              <a:t>境界線値変更、旋回制限を使用し、旋回量を調節する</a:t>
            </a:r>
            <a:r>
              <a:rPr lang="ja-JP" altLang="en-US" sz="800" dirty="0">
                <a:solidFill>
                  <a:schemeClr val="tx1"/>
                </a:solidFill>
                <a:latin typeface="+mn-ea"/>
              </a:rPr>
              <a:t>。</a:t>
            </a:r>
            <a:endParaRPr lang="en-US" altLang="ja-JP" sz="800" dirty="0">
              <a:solidFill>
                <a:schemeClr val="tx1"/>
              </a:solidFill>
              <a:latin typeface="+mn-ea"/>
            </a:endParaRPr>
          </a:p>
          <a:p>
            <a:pPr marL="72000" indent="-457200"/>
            <a:r>
              <a:rPr lang="ja-JP" altLang="en-US" sz="200" dirty="0" smtClean="0">
                <a:solidFill>
                  <a:schemeClr val="tx1"/>
                </a:solidFill>
                <a:latin typeface="+mn-ea"/>
              </a:rPr>
              <a:t>　</a:t>
            </a:r>
            <a:endParaRPr lang="en-US" altLang="ja-JP" sz="200" dirty="0">
              <a:solidFill>
                <a:schemeClr val="tx1"/>
              </a:solidFill>
              <a:latin typeface="+mn-ea"/>
            </a:endParaRPr>
          </a:p>
          <a:p>
            <a:pPr marL="72000" indent="-457200"/>
            <a:r>
              <a:rPr lang="en-US" altLang="ja-JP" sz="800" b="1" dirty="0">
                <a:solidFill>
                  <a:srgbClr val="002060"/>
                </a:solidFill>
                <a:latin typeface="+mn-ea"/>
              </a:rPr>
              <a:t>PD</a:t>
            </a:r>
            <a:r>
              <a:rPr lang="ja-JP" altLang="en-US" sz="800" b="1" dirty="0">
                <a:solidFill>
                  <a:srgbClr val="002060"/>
                </a:solidFill>
                <a:latin typeface="+mn-ea"/>
              </a:rPr>
              <a:t>制御</a:t>
            </a:r>
            <a:endParaRPr lang="en-US" altLang="ja-JP" sz="800" b="1" dirty="0">
              <a:solidFill>
                <a:srgbClr val="002060"/>
              </a:solidFill>
              <a:latin typeface="+mn-ea"/>
            </a:endParaRPr>
          </a:p>
          <a:p>
            <a:pPr marL="72000" indent="-457200"/>
            <a:r>
              <a:rPr lang="ja-JP" altLang="en-US" sz="800" dirty="0">
                <a:solidFill>
                  <a:schemeClr val="tx1"/>
                </a:solidFill>
                <a:latin typeface="+mn-ea"/>
              </a:rPr>
              <a:t>　ラインの境界線上の輝度を基準とし、この値に合わせるように</a:t>
            </a:r>
            <a:r>
              <a:rPr lang="en-US" altLang="ja-JP" sz="800" dirty="0">
                <a:solidFill>
                  <a:schemeClr val="tx1"/>
                </a:solidFill>
                <a:latin typeface="+mn-ea"/>
              </a:rPr>
              <a:t>PD</a:t>
            </a:r>
            <a:r>
              <a:rPr lang="ja-JP" altLang="en-US" sz="800" dirty="0">
                <a:solidFill>
                  <a:schemeClr val="tx1"/>
                </a:solidFill>
                <a:latin typeface="+mn-ea"/>
              </a:rPr>
              <a:t>制御を使用する。これによりモーターの旋回量を制御することによりラインから離れずに走行できる。</a:t>
            </a:r>
            <a:endParaRPr lang="en-US" altLang="ja-JP" sz="800" dirty="0">
              <a:solidFill>
                <a:schemeClr val="tx1"/>
              </a:solidFill>
              <a:latin typeface="+mn-ea"/>
            </a:endParaRPr>
          </a:p>
          <a:p>
            <a:pPr marL="72000" indent="-457200"/>
            <a:endParaRPr lang="en-US" altLang="ja-JP" sz="200" dirty="0">
              <a:solidFill>
                <a:schemeClr val="tx1"/>
              </a:solidFill>
              <a:latin typeface="+mn-ea"/>
            </a:endParaRPr>
          </a:p>
          <a:p>
            <a:pPr marL="72000" indent="-457200"/>
            <a:r>
              <a:rPr lang="ja-JP" altLang="en-US" sz="800" b="1" dirty="0">
                <a:solidFill>
                  <a:srgbClr val="002060"/>
                </a:solidFill>
                <a:latin typeface="+mn-ea"/>
              </a:rPr>
              <a:t>境界線値変更</a:t>
            </a:r>
            <a:endParaRPr lang="en-US" altLang="ja-JP" sz="800" b="1" dirty="0">
              <a:solidFill>
                <a:srgbClr val="002060"/>
              </a:solidFill>
              <a:latin typeface="+mn-ea"/>
            </a:endParaRPr>
          </a:p>
          <a:p>
            <a:pPr marL="72000" indent="-457200"/>
            <a:r>
              <a:rPr lang="ja-JP" altLang="en-US" sz="800" dirty="0">
                <a:solidFill>
                  <a:schemeClr val="tx1"/>
                </a:solidFill>
                <a:latin typeface="+mn-ea"/>
              </a:rPr>
              <a:t>　基準値（通常は境界線上の輝度値）を区画に合わせて変更する。灰色マーカーでは基準値を白よりに変更することで脱線を回避できる。</a:t>
            </a:r>
            <a:endParaRPr lang="en-US" altLang="ja-JP" sz="800" dirty="0">
              <a:solidFill>
                <a:schemeClr val="tx1"/>
              </a:solidFill>
              <a:latin typeface="+mn-ea"/>
            </a:endParaRPr>
          </a:p>
          <a:p>
            <a:pPr marL="72000" indent="-457200"/>
            <a:r>
              <a:rPr lang="ja-JP" altLang="en-US" sz="800" b="1" dirty="0">
                <a:solidFill>
                  <a:srgbClr val="00B0F0"/>
                </a:solidFill>
              </a:rPr>
              <a:t>検証</a:t>
            </a:r>
            <a:r>
              <a:rPr lang="ja-JP" altLang="en-US" sz="800" dirty="0">
                <a:solidFill>
                  <a:schemeClr val="tx1"/>
                </a:solidFill>
              </a:rPr>
              <a:t>　</a:t>
            </a:r>
            <a:endParaRPr lang="en-US" altLang="ja-JP" sz="800" dirty="0">
              <a:solidFill>
                <a:schemeClr val="tx1"/>
              </a:solidFill>
            </a:endParaRPr>
          </a:p>
          <a:p>
            <a:pPr marL="72000" indent="-457200"/>
            <a:r>
              <a:rPr lang="ja-JP" altLang="en-US" sz="800" dirty="0">
                <a:solidFill>
                  <a:schemeClr val="tx1"/>
                </a:solidFill>
              </a:rPr>
              <a:t>　灰色マーカー上を走行</a:t>
            </a:r>
            <a:r>
              <a:rPr lang="ja-JP" altLang="en-US" sz="800" dirty="0" smtClean="0">
                <a:solidFill>
                  <a:schemeClr val="tx1"/>
                </a:solidFill>
              </a:rPr>
              <a:t>させ、</a:t>
            </a:r>
            <a:r>
              <a:rPr lang="ja-JP" altLang="en-US" sz="800" dirty="0">
                <a:solidFill>
                  <a:schemeClr val="tx1"/>
                </a:solidFill>
              </a:rPr>
              <a:t>脱線する割合を調べた。</a:t>
            </a:r>
            <a:endParaRPr lang="en-US" altLang="ja-JP" sz="800" dirty="0">
              <a:solidFill>
                <a:schemeClr val="tx1"/>
              </a:solidFill>
            </a:endParaRPr>
          </a:p>
          <a:p>
            <a:pPr marL="72000" indent="-457200"/>
            <a:r>
              <a:rPr lang="ja-JP" altLang="en-US" sz="800" b="1" dirty="0">
                <a:solidFill>
                  <a:schemeClr val="tx1"/>
                </a:solidFill>
                <a:latin typeface="+mn-ea"/>
              </a:rPr>
              <a:t>　結果　導入前：</a:t>
            </a:r>
            <a:r>
              <a:rPr lang="en-US" altLang="ja-JP" sz="800" b="1" dirty="0">
                <a:solidFill>
                  <a:schemeClr val="tx1"/>
                </a:solidFill>
                <a:latin typeface="+mn-ea"/>
              </a:rPr>
              <a:t>100</a:t>
            </a:r>
            <a:r>
              <a:rPr lang="ja-JP" altLang="en-US" sz="800" b="1" dirty="0">
                <a:solidFill>
                  <a:schemeClr val="tx1"/>
                </a:solidFill>
                <a:latin typeface="+mn-ea"/>
              </a:rPr>
              <a:t>％（</a:t>
            </a:r>
            <a:r>
              <a:rPr lang="en-US" altLang="ja-JP" sz="800" b="1" dirty="0">
                <a:solidFill>
                  <a:schemeClr val="tx1"/>
                </a:solidFill>
                <a:latin typeface="+mn-ea"/>
              </a:rPr>
              <a:t>10</a:t>
            </a:r>
            <a:r>
              <a:rPr lang="ja-JP" altLang="en-US" sz="800" b="1" dirty="0">
                <a:solidFill>
                  <a:schemeClr val="tx1"/>
                </a:solidFill>
                <a:latin typeface="+mn-ea"/>
              </a:rPr>
              <a:t>回脱線</a:t>
            </a:r>
            <a:r>
              <a:rPr lang="en-US" altLang="ja-JP" sz="800" b="1" dirty="0">
                <a:solidFill>
                  <a:schemeClr val="tx1"/>
                </a:solidFill>
                <a:latin typeface="+mn-ea"/>
              </a:rPr>
              <a:t>/10</a:t>
            </a:r>
            <a:r>
              <a:rPr lang="ja-JP" altLang="en-US" sz="800" b="1" dirty="0">
                <a:solidFill>
                  <a:schemeClr val="tx1"/>
                </a:solidFill>
                <a:latin typeface="+mn-ea"/>
              </a:rPr>
              <a:t>回）　　導入後：</a:t>
            </a:r>
            <a:r>
              <a:rPr lang="en-US" altLang="ja-JP" sz="800" b="1" dirty="0">
                <a:solidFill>
                  <a:schemeClr val="tx1"/>
                </a:solidFill>
                <a:latin typeface="+mn-ea"/>
              </a:rPr>
              <a:t>0</a:t>
            </a:r>
            <a:r>
              <a:rPr lang="ja-JP" altLang="en-US" sz="800" b="1" dirty="0">
                <a:solidFill>
                  <a:schemeClr val="tx1"/>
                </a:solidFill>
                <a:latin typeface="+mn-ea"/>
              </a:rPr>
              <a:t>％（</a:t>
            </a:r>
            <a:r>
              <a:rPr lang="en-US" altLang="ja-JP" sz="800" b="1" dirty="0">
                <a:solidFill>
                  <a:schemeClr val="tx1"/>
                </a:solidFill>
                <a:latin typeface="+mn-ea"/>
              </a:rPr>
              <a:t>0</a:t>
            </a:r>
            <a:r>
              <a:rPr lang="ja-JP" altLang="en-US" sz="800" b="1" dirty="0">
                <a:solidFill>
                  <a:schemeClr val="tx1"/>
                </a:solidFill>
                <a:latin typeface="+mn-ea"/>
              </a:rPr>
              <a:t>回脱線</a:t>
            </a:r>
            <a:r>
              <a:rPr lang="en-US" altLang="ja-JP" sz="800" b="1" dirty="0">
                <a:solidFill>
                  <a:schemeClr val="tx1"/>
                </a:solidFill>
                <a:latin typeface="+mn-ea"/>
              </a:rPr>
              <a:t>/10</a:t>
            </a:r>
            <a:r>
              <a:rPr lang="ja-JP" altLang="en-US" sz="800" b="1" dirty="0">
                <a:solidFill>
                  <a:schemeClr val="tx1"/>
                </a:solidFill>
                <a:latin typeface="+mn-ea"/>
              </a:rPr>
              <a:t>回）　</a:t>
            </a:r>
            <a:r>
              <a:rPr lang="ja-JP" altLang="en-US" sz="800" dirty="0">
                <a:solidFill>
                  <a:schemeClr val="tx1"/>
                </a:solidFill>
                <a:latin typeface="+mn-ea"/>
              </a:rPr>
              <a:t>　</a:t>
            </a:r>
            <a:endParaRPr lang="en-US" altLang="ja-JP" sz="800" dirty="0">
              <a:solidFill>
                <a:schemeClr val="tx1"/>
              </a:solidFill>
              <a:latin typeface="+mn-ea"/>
            </a:endParaRPr>
          </a:p>
          <a:p>
            <a:pPr marL="72000" indent="-457200"/>
            <a:endParaRPr lang="en-US" altLang="ja-JP" sz="200" dirty="0">
              <a:solidFill>
                <a:schemeClr val="tx1"/>
              </a:solidFill>
              <a:latin typeface="+mn-ea"/>
            </a:endParaRPr>
          </a:p>
          <a:p>
            <a:pPr marL="72000" indent="-457200"/>
            <a:r>
              <a:rPr lang="ja-JP" altLang="en-US" sz="800" b="1" dirty="0">
                <a:solidFill>
                  <a:srgbClr val="002060"/>
                </a:solidFill>
                <a:latin typeface="+mn-ea"/>
              </a:rPr>
              <a:t>旋回制限</a:t>
            </a:r>
            <a:endParaRPr lang="en-US" altLang="ja-JP" sz="800" b="1" dirty="0">
              <a:solidFill>
                <a:srgbClr val="002060"/>
              </a:solidFill>
              <a:latin typeface="+mn-ea"/>
            </a:endParaRPr>
          </a:p>
          <a:p>
            <a:pPr marL="72000" indent="-457200"/>
            <a:r>
              <a:rPr lang="ja-JP" altLang="en-US" sz="800" dirty="0">
                <a:solidFill>
                  <a:schemeClr val="tx1"/>
                </a:solidFill>
                <a:latin typeface="+mn-ea"/>
              </a:rPr>
              <a:t>　旋回量の上限を設け、想定を上回る量の旋回を減らす。安定走行しているときにノイズなどの急激な輝度の変化を見ても誤って大きく旋回することがない。</a:t>
            </a:r>
            <a:endParaRPr lang="en-US" altLang="ja-JP" sz="800" dirty="0">
              <a:solidFill>
                <a:schemeClr val="tx1"/>
              </a:solidFill>
              <a:latin typeface="+mn-ea"/>
            </a:endParaRPr>
          </a:p>
        </p:txBody>
      </p:sp>
      <p:sp>
        <p:nvSpPr>
          <p:cNvPr id="3350" name="対角する 2 つの角を切り取った四角形 1568"/>
          <p:cNvSpPr/>
          <p:nvPr/>
        </p:nvSpPr>
        <p:spPr>
          <a:xfrm>
            <a:off x="3200835" y="5405807"/>
            <a:ext cx="1800000" cy="216000"/>
          </a:xfrm>
          <a:prstGeom prst="snip2Diag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格子走行</a:t>
            </a:r>
          </a:p>
        </p:txBody>
      </p:sp>
      <p:sp>
        <p:nvSpPr>
          <p:cNvPr id="3322" name="テキスト ボックス 3321"/>
          <p:cNvSpPr txBox="1"/>
          <p:nvPr/>
        </p:nvSpPr>
        <p:spPr>
          <a:xfrm>
            <a:off x="3176503" y="5619382"/>
            <a:ext cx="4121967" cy="707886"/>
          </a:xfrm>
          <a:prstGeom prst="rect">
            <a:avLst/>
          </a:prstGeom>
          <a:noFill/>
        </p:spPr>
        <p:txBody>
          <a:bodyPr wrap="square" lIns="36000" rIns="0" rtlCol="0">
            <a:spAutoFit/>
          </a:bodyPr>
          <a:lstStyle/>
          <a:p>
            <a:pPr marL="72000" indent="-457200"/>
            <a:r>
              <a:rPr lang="ja-JP" altLang="en-US" sz="800" b="1" dirty="0">
                <a:solidFill>
                  <a:srgbClr val="00B050"/>
                </a:solidFill>
                <a:latin typeface="+mn-ea"/>
              </a:rPr>
              <a:t>目的　</a:t>
            </a:r>
            <a:r>
              <a:rPr lang="ja-JP" altLang="en-US" sz="800" dirty="0">
                <a:latin typeface="+mn-ea"/>
              </a:rPr>
              <a:t>ブロック並べエリアの格子状のラインを利用して、ブロック置き場から隣の置き場まで走行する。また、この動作の繰り返しでブロック並べエリアを走行できるようにする。</a:t>
            </a:r>
            <a:endParaRPr lang="en-US" altLang="ja-JP" sz="800" dirty="0">
              <a:latin typeface="+mn-ea"/>
            </a:endParaRPr>
          </a:p>
          <a:p>
            <a:pPr marL="72000" indent="-457200"/>
            <a:endParaRPr lang="en-US" altLang="ja-JP" sz="800" b="1" dirty="0">
              <a:solidFill>
                <a:srgbClr val="C00000"/>
              </a:solidFill>
              <a:latin typeface="+mn-ea"/>
            </a:endParaRPr>
          </a:p>
          <a:p>
            <a:pPr marL="72000" indent="-457200"/>
            <a:r>
              <a:rPr lang="ja-JP" altLang="en-US" sz="800" b="1" dirty="0">
                <a:solidFill>
                  <a:srgbClr val="C00000"/>
                </a:solidFill>
                <a:latin typeface="+mn-ea"/>
              </a:rPr>
              <a:t>実現方法</a:t>
            </a:r>
            <a:endParaRPr lang="en-US" altLang="ja-JP" sz="800" b="1" dirty="0">
              <a:solidFill>
                <a:srgbClr val="C00000"/>
              </a:solidFill>
              <a:latin typeface="+mn-ea"/>
            </a:endParaRPr>
          </a:p>
          <a:p>
            <a:pPr marL="72000" indent="-457200"/>
            <a:r>
              <a:rPr lang="ja-JP" altLang="en-US" sz="800" dirty="0">
                <a:latin typeface="+mn-ea"/>
              </a:rPr>
              <a:t>　</a:t>
            </a:r>
            <a:endParaRPr lang="en-US" altLang="ja-JP" sz="800" dirty="0">
              <a:latin typeface="+mn-ea"/>
            </a:endParaRPr>
          </a:p>
        </p:txBody>
      </p:sp>
      <p:sp>
        <p:nvSpPr>
          <p:cNvPr id="621" name="円/楕円 620"/>
          <p:cNvSpPr/>
          <p:nvPr/>
        </p:nvSpPr>
        <p:spPr>
          <a:xfrm rot="19320000">
            <a:off x="7368276" y="750011"/>
            <a:ext cx="151480" cy="16751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623" name="対角する 2 つの角を切り取った四角形 1568"/>
          <p:cNvSpPr/>
          <p:nvPr/>
        </p:nvSpPr>
        <p:spPr>
          <a:xfrm>
            <a:off x="15557" y="8342546"/>
            <a:ext cx="1690652"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アーム角度調節</a:t>
            </a:r>
            <a:endParaRPr lang="en-US" altLang="ja-JP" sz="1600" dirty="0">
              <a:solidFill>
                <a:schemeClr val="tx1"/>
              </a:solidFill>
            </a:endParaRPr>
          </a:p>
        </p:txBody>
      </p:sp>
      <p:sp>
        <p:nvSpPr>
          <p:cNvPr id="625" name="テキスト ボックス 624"/>
          <p:cNvSpPr txBox="1"/>
          <p:nvPr/>
        </p:nvSpPr>
        <p:spPr>
          <a:xfrm>
            <a:off x="4100" y="8541054"/>
            <a:ext cx="3165263" cy="1000274"/>
          </a:xfrm>
          <a:prstGeom prst="rect">
            <a:avLst/>
          </a:prstGeom>
          <a:noFill/>
        </p:spPr>
        <p:txBody>
          <a:bodyPr wrap="square" lIns="36000" rIns="0" rtlCol="0">
            <a:spAutoFit/>
          </a:bodyPr>
          <a:lstStyle/>
          <a:p>
            <a:pPr marL="72000" indent="-457200"/>
            <a:r>
              <a:rPr lang="ja-JP" altLang="en-US" sz="800" b="1" dirty="0">
                <a:solidFill>
                  <a:srgbClr val="00B050"/>
                </a:solidFill>
              </a:rPr>
              <a:t>目的　</a:t>
            </a:r>
            <a:r>
              <a:rPr lang="ja-JP" altLang="en-US" sz="800" dirty="0"/>
              <a:t>アームの角度を一定に保つ</a:t>
            </a:r>
            <a:r>
              <a:rPr lang="ja-JP" altLang="en-US" sz="800" dirty="0" smtClean="0"/>
              <a:t>。</a:t>
            </a:r>
            <a:endParaRPr lang="en-US" altLang="ja-JP" sz="800" dirty="0" smtClean="0"/>
          </a:p>
          <a:p>
            <a:pPr marL="72000" indent="-457200"/>
            <a:endParaRPr lang="en-US" altLang="ja-JP" sz="100" dirty="0"/>
          </a:p>
          <a:p>
            <a:pPr marL="72000" indent="-457200"/>
            <a:r>
              <a:rPr lang="ja-JP" altLang="en-US" sz="800" b="1" dirty="0">
                <a:solidFill>
                  <a:srgbClr val="C00000"/>
                </a:solidFill>
              </a:rPr>
              <a:t>実現方法</a:t>
            </a:r>
            <a:endParaRPr lang="en-US" altLang="ja-JP" sz="800" b="1" dirty="0">
              <a:solidFill>
                <a:srgbClr val="C00000"/>
              </a:solidFill>
            </a:endParaRPr>
          </a:p>
          <a:p>
            <a:pPr marL="72000" indent="-457200"/>
            <a:r>
              <a:rPr lang="ja-JP" altLang="en-US" sz="800" dirty="0"/>
              <a:t>　モーターには遊びがあるので、走行ごとにアームの角度にばらつきが生じる。そこで、初期設定を自動で行わせ、ばらつきを減らした</a:t>
            </a:r>
            <a:r>
              <a:rPr lang="ja-JP" altLang="en-US" sz="800" dirty="0" smtClean="0"/>
              <a:t>。</a:t>
            </a:r>
            <a:endParaRPr lang="en-US" altLang="ja-JP" sz="800" dirty="0" smtClean="0"/>
          </a:p>
          <a:p>
            <a:pPr marL="72000" indent="-457200"/>
            <a:endParaRPr lang="en-US" altLang="ja-JP" sz="100" dirty="0"/>
          </a:p>
          <a:p>
            <a:pPr marL="72000" indent="-457200"/>
            <a:r>
              <a:rPr lang="ja-JP" altLang="en-US" sz="800" dirty="0"/>
              <a:t>　アームを弱い力でぶつかって動かなくなるまで手前に回転させ、その時の角度を「０」に設定する。これを基準値とすることで毎回同じ角度に調節できる。</a:t>
            </a:r>
            <a:endParaRPr lang="en-US" altLang="ja-JP" sz="800" dirty="0"/>
          </a:p>
        </p:txBody>
      </p:sp>
      <p:sp>
        <p:nvSpPr>
          <p:cNvPr id="445" name="対角する 2 つの角を切り取った四角形 117"/>
          <p:cNvSpPr/>
          <p:nvPr/>
        </p:nvSpPr>
        <p:spPr>
          <a:xfrm>
            <a:off x="7333910" y="2231322"/>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ライン復帰</a:t>
            </a:r>
          </a:p>
        </p:txBody>
      </p:sp>
      <p:sp>
        <p:nvSpPr>
          <p:cNvPr id="447" name="テキスト ボックス 446"/>
          <p:cNvSpPr txBox="1"/>
          <p:nvPr/>
        </p:nvSpPr>
        <p:spPr>
          <a:xfrm>
            <a:off x="7291861" y="2479375"/>
            <a:ext cx="1843237" cy="830997"/>
          </a:xfrm>
          <a:prstGeom prst="rect">
            <a:avLst/>
          </a:prstGeom>
          <a:noFill/>
        </p:spPr>
        <p:txBody>
          <a:bodyPr wrap="square" lIns="36000" rIns="0" rtlCol="0">
            <a:spAutoFit/>
          </a:bodyPr>
          <a:lstStyle/>
          <a:p>
            <a:r>
              <a:rPr lang="ja-JP" altLang="en-US" sz="800" b="1" dirty="0" smtClean="0">
                <a:solidFill>
                  <a:srgbClr val="00B050"/>
                </a:solidFill>
              </a:rPr>
              <a:t>目的</a:t>
            </a:r>
            <a:r>
              <a:rPr lang="ja-JP" altLang="en-US" sz="800" b="1" dirty="0">
                <a:solidFill>
                  <a:srgbClr val="00B050"/>
                </a:solidFill>
              </a:rPr>
              <a:t>　</a:t>
            </a:r>
            <a:r>
              <a:rPr lang="ja-JP" altLang="en-US" sz="800" dirty="0"/>
              <a:t>ライントレースするためにラインに</a:t>
            </a:r>
            <a:r>
              <a:rPr lang="ja-JP" altLang="en-US" sz="800" dirty="0" smtClean="0"/>
              <a:t>復</a:t>
            </a:r>
            <a:endParaRPr lang="en-US" altLang="ja-JP" sz="800" dirty="0" smtClean="0"/>
          </a:p>
          <a:p>
            <a:r>
              <a:rPr lang="ja-JP" altLang="en-US" sz="800" dirty="0"/>
              <a:t>　</a:t>
            </a:r>
            <a:r>
              <a:rPr lang="ja-JP" altLang="en-US" sz="800" dirty="0" smtClean="0"/>
              <a:t>　　　帰する</a:t>
            </a:r>
            <a:r>
              <a:rPr lang="ja-JP" altLang="en-US" sz="800" dirty="0"/>
              <a:t>。</a:t>
            </a:r>
            <a:endParaRPr lang="en-US" altLang="ja-JP" sz="800" dirty="0"/>
          </a:p>
          <a:p>
            <a:pPr marL="108000" indent="-457200"/>
            <a:r>
              <a:rPr lang="ja-JP" altLang="en-US" sz="800" b="1" dirty="0">
                <a:solidFill>
                  <a:srgbClr val="C00000"/>
                </a:solidFill>
              </a:rPr>
              <a:t>実現方法</a:t>
            </a:r>
            <a:r>
              <a:rPr lang="ja-JP" altLang="en-US" sz="800" dirty="0"/>
              <a:t>　</a:t>
            </a:r>
            <a:endParaRPr lang="en-US" altLang="ja-JP" sz="800" dirty="0" smtClean="0"/>
          </a:p>
          <a:p>
            <a:pPr marL="108000" indent="-457200"/>
            <a:r>
              <a:rPr lang="ja-JP" altLang="en-US" sz="800" dirty="0"/>
              <a:t>　</a:t>
            </a:r>
            <a:r>
              <a:rPr lang="en-US" altLang="ja-JP" sz="800" dirty="0" smtClean="0"/>
              <a:t>	</a:t>
            </a:r>
            <a:r>
              <a:rPr lang="ja-JP" altLang="en-US" sz="800" dirty="0" smtClean="0"/>
              <a:t>ライン</a:t>
            </a:r>
            <a:r>
              <a:rPr lang="ja-JP" altLang="en-US" sz="800" dirty="0"/>
              <a:t>を検知するまで前進し</a:t>
            </a:r>
            <a:r>
              <a:rPr lang="ja-JP" altLang="en-US" sz="800" dirty="0" smtClean="0"/>
              <a:t>、</a:t>
            </a:r>
            <a:r>
              <a:rPr lang="ja-JP" altLang="en-US" sz="800" dirty="0"/>
              <a:t>３</a:t>
            </a:r>
            <a:r>
              <a:rPr lang="en-US" altLang="ja-JP" sz="800" dirty="0" smtClean="0"/>
              <a:t>cm</a:t>
            </a:r>
            <a:r>
              <a:rPr lang="ja-JP" altLang="en-US" sz="800" dirty="0"/>
              <a:t>前進した後、再度ラインを検知するまで旋回する。</a:t>
            </a:r>
            <a:endParaRPr lang="en-US" altLang="ja-JP" sz="800" dirty="0"/>
          </a:p>
        </p:txBody>
      </p:sp>
      <p:grpSp>
        <p:nvGrpSpPr>
          <p:cNvPr id="1508" name="グループ化 1507"/>
          <p:cNvGrpSpPr/>
          <p:nvPr/>
        </p:nvGrpSpPr>
        <p:grpSpPr>
          <a:xfrm>
            <a:off x="10114913" y="2346284"/>
            <a:ext cx="2417618" cy="932778"/>
            <a:chOff x="10403646" y="2564051"/>
            <a:chExt cx="2417618" cy="932778"/>
          </a:xfrm>
        </p:grpSpPr>
        <p:cxnSp>
          <p:nvCxnSpPr>
            <p:cNvPr id="1038" name="直線コネクタ 1037"/>
            <p:cNvCxnSpPr/>
            <p:nvPr/>
          </p:nvCxnSpPr>
          <p:spPr>
            <a:xfrm rot="10800000">
              <a:off x="11539630" y="2639683"/>
              <a:ext cx="0" cy="756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5" name="テキスト ボックス 454"/>
            <p:cNvSpPr txBox="1"/>
            <p:nvPr/>
          </p:nvSpPr>
          <p:spPr>
            <a:xfrm>
              <a:off x="10674171" y="2589275"/>
              <a:ext cx="271276" cy="270076"/>
            </a:xfrm>
            <a:prstGeom prst="rect">
              <a:avLst/>
            </a:prstGeom>
            <a:noFill/>
          </p:spPr>
          <p:txBody>
            <a:bodyPr wrap="square" rtlCol="0">
              <a:spAutoFit/>
            </a:bodyPr>
            <a:lstStyle/>
            <a:p>
              <a:pPr algn="r"/>
              <a:r>
                <a:rPr kumimoji="1" lang="ja-JP" altLang="en-US" sz="1200" dirty="0"/>
                <a:t>①</a:t>
              </a:r>
            </a:p>
          </p:txBody>
        </p:sp>
        <p:cxnSp>
          <p:nvCxnSpPr>
            <p:cNvPr id="456" name="直線コネクタ 455"/>
            <p:cNvCxnSpPr/>
            <p:nvPr/>
          </p:nvCxnSpPr>
          <p:spPr>
            <a:xfrm rot="10800000">
              <a:off x="11031435" y="2642334"/>
              <a:ext cx="0" cy="756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7" name="グループ化 456"/>
            <p:cNvGrpSpPr>
              <a:grpSpLocks noChangeAspect="1"/>
            </p:cNvGrpSpPr>
            <p:nvPr/>
          </p:nvGrpSpPr>
          <p:grpSpPr>
            <a:xfrm rot="5400000">
              <a:off x="11391496" y="2674253"/>
              <a:ext cx="376733" cy="704092"/>
              <a:chOff x="9150789" y="4499774"/>
              <a:chExt cx="290566" cy="616077"/>
            </a:xfrm>
          </p:grpSpPr>
          <p:sp>
            <p:nvSpPr>
              <p:cNvPr id="608" name="フリーフォーム 389"/>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9" name="フリーフォーム 390"/>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0" name="角丸四角形 391"/>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1" name="角丸四角形 392"/>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2" name="角丸四角形 393"/>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3" name="角丸四角形 394"/>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4" name="角丸四角形 395"/>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5" name="角丸四角形 396"/>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6" name="正方形/長方形 615"/>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7" name="角丸四角形 398"/>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8" name="角丸四角形 3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9" name="角丸四角形 400"/>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6" name="角丸四角形 401"/>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7" name="角丸四角形 40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8" name="角丸四角形 404"/>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9" name="減算記号 628"/>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0" name="ブローチ 629"/>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32" name="フリーフォーム 407"/>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フリーフォーム 408"/>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7" name="フリーフォーム 409"/>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8" name="フリーフォーム 410"/>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9" name="フリーフォーム 411"/>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0" name="フリーフォーム 412"/>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1" name="フリーフォーム 413"/>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2" name="フリーフォーム 414"/>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3" name="フリーフォーム 415"/>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4" name="フリーフォーム 416"/>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5" name="フリーフォーム 417"/>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角丸四角形 418"/>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四方向矢印 419"/>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角丸四角形 420"/>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フリーフォーム 421"/>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フリーフォーム 42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8" name="グループ化 457"/>
            <p:cNvGrpSpPr>
              <a:grpSpLocks noChangeAspect="1"/>
            </p:cNvGrpSpPr>
            <p:nvPr/>
          </p:nvGrpSpPr>
          <p:grpSpPr>
            <a:xfrm rot="5400000">
              <a:off x="10567325" y="2655692"/>
              <a:ext cx="376733" cy="704092"/>
              <a:chOff x="9150789" y="4499774"/>
              <a:chExt cx="290566" cy="616077"/>
            </a:xfrm>
          </p:grpSpPr>
          <p:sp>
            <p:nvSpPr>
              <p:cNvPr id="575" name="フリーフォーム 42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6" name="フリーフォーム 425"/>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7" name="角丸四角形 426"/>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8" name="角丸四角形 427"/>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9" name="角丸四角形 428"/>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0" name="角丸四角形 429"/>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1" name="角丸四角形 430"/>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2" name="角丸四角形 431"/>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3" name="正方形/長方形 582"/>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4" name="角丸四角形 433"/>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5" name="角丸四角形 434"/>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6" name="角丸四角形 435"/>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7" name="角丸四角形 436"/>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8" name="角丸四角形 437"/>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9" name="角丸四角形 438"/>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0" name="減算記号 589"/>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1" name="ブローチ 590"/>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92" name="フリーフォーム 441"/>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3" name="フリーフォーム 442"/>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4" name="フリーフォーム 443"/>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5" name="フリーフォーム 444"/>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6" name="フリーフォーム 445"/>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7" name="フリーフォーム 446"/>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8" name="フリーフォーム 447"/>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9" name="フリーフォーム 448"/>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0" name="フリーフォーム 449"/>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1" name="フリーフォーム 450"/>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2" name="フリーフォーム 45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3" name="角丸四角形 452"/>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4" name="四方向矢印 453"/>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5" name="角丸四角形 454"/>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6" name="フリーフォーム 455"/>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7" name="フリーフォーム 456"/>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9" name="テキスト ボックス 458"/>
            <p:cNvSpPr txBox="1"/>
            <p:nvPr/>
          </p:nvSpPr>
          <p:spPr>
            <a:xfrm>
              <a:off x="11524312" y="2573465"/>
              <a:ext cx="390033" cy="270076"/>
            </a:xfrm>
            <a:prstGeom prst="rect">
              <a:avLst/>
            </a:prstGeom>
            <a:noFill/>
          </p:spPr>
          <p:txBody>
            <a:bodyPr wrap="none" rtlCol="0">
              <a:spAutoFit/>
            </a:bodyPr>
            <a:lstStyle/>
            <a:p>
              <a:r>
                <a:rPr kumimoji="1" lang="ja-JP" altLang="en-US" sz="1200" dirty="0"/>
                <a:t>②</a:t>
              </a:r>
            </a:p>
          </p:txBody>
        </p:sp>
        <p:sp>
          <p:nvSpPr>
            <p:cNvPr id="462" name="左矢印 490"/>
            <p:cNvSpPr/>
            <p:nvPr/>
          </p:nvSpPr>
          <p:spPr>
            <a:xfrm rot="10800000">
              <a:off x="11561925" y="3242465"/>
              <a:ext cx="324000" cy="10364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3" name="正方形/長方形 462"/>
            <p:cNvSpPr/>
            <p:nvPr/>
          </p:nvSpPr>
          <p:spPr>
            <a:xfrm>
              <a:off x="11496724" y="3265997"/>
              <a:ext cx="383438" cy="230832"/>
            </a:xfrm>
            <a:prstGeom prst="rect">
              <a:avLst/>
            </a:prstGeom>
            <a:noFill/>
          </p:spPr>
          <p:txBody>
            <a:bodyPr wrap="none" lIns="91440" tIns="45720" rIns="91440" bIns="45720">
              <a:spAutoFit/>
            </a:bodyPr>
            <a:lstStyle/>
            <a:p>
              <a:pPr algn="ctr"/>
              <a:r>
                <a:rPr lang="en-US" altLang="ja-JP" sz="900" dirty="0">
                  <a:ln w="0"/>
                  <a:effectLst>
                    <a:outerShdw blurRad="38100" dist="19050" dir="2700000" algn="tl" rotWithShape="0">
                      <a:schemeClr val="dk1">
                        <a:alpha val="40000"/>
                      </a:schemeClr>
                    </a:outerShdw>
                  </a:effectLst>
                </a:rPr>
                <a:t>3</a:t>
              </a:r>
              <a:r>
                <a:rPr lang="en-US" altLang="ja-JP" sz="900" b="0" cap="none" spc="0" dirty="0">
                  <a:ln w="0"/>
                  <a:solidFill>
                    <a:schemeClr val="tx1"/>
                  </a:solidFill>
                  <a:effectLst>
                    <a:outerShdw blurRad="38100" dist="19050" dir="2700000" algn="tl" rotWithShape="0">
                      <a:schemeClr val="dk1">
                        <a:alpha val="40000"/>
                      </a:schemeClr>
                    </a:outerShdw>
                  </a:effectLst>
                </a:rPr>
                <a:t>cm</a:t>
              </a:r>
              <a:endParaRPr lang="ja-JP" altLang="en-US" sz="900" b="0" cap="none" spc="0" dirty="0">
                <a:ln w="0"/>
                <a:solidFill>
                  <a:schemeClr val="tx1"/>
                </a:solidFill>
                <a:effectLst>
                  <a:outerShdw blurRad="38100" dist="19050" dir="2700000" algn="tl" rotWithShape="0">
                    <a:schemeClr val="dk1">
                      <a:alpha val="40000"/>
                    </a:schemeClr>
                  </a:outerShdw>
                </a:effectLst>
              </a:endParaRPr>
            </a:p>
          </p:txBody>
        </p:sp>
        <p:sp>
          <p:nvSpPr>
            <p:cNvPr id="464" name="テキスト ボックス 463"/>
            <p:cNvSpPr txBox="1"/>
            <p:nvPr/>
          </p:nvSpPr>
          <p:spPr>
            <a:xfrm>
              <a:off x="12281989" y="2564051"/>
              <a:ext cx="326263" cy="276999"/>
            </a:xfrm>
            <a:prstGeom prst="rect">
              <a:avLst/>
            </a:prstGeom>
            <a:noFill/>
          </p:spPr>
          <p:txBody>
            <a:bodyPr wrap="square" rtlCol="0">
              <a:spAutoFit/>
            </a:bodyPr>
            <a:lstStyle/>
            <a:p>
              <a:r>
                <a:rPr kumimoji="1" lang="ja-JP" altLang="en-US" sz="1200" dirty="0"/>
                <a:t>③</a:t>
              </a:r>
            </a:p>
          </p:txBody>
        </p:sp>
        <p:cxnSp>
          <p:nvCxnSpPr>
            <p:cNvPr id="466" name="直線コネクタ 465"/>
            <p:cNvCxnSpPr/>
            <p:nvPr/>
          </p:nvCxnSpPr>
          <p:spPr>
            <a:xfrm>
              <a:off x="12321611" y="2629229"/>
              <a:ext cx="0" cy="792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3" name="グループ化 472"/>
            <p:cNvGrpSpPr>
              <a:grpSpLocks noChangeAspect="1"/>
            </p:cNvGrpSpPr>
            <p:nvPr/>
          </p:nvGrpSpPr>
          <p:grpSpPr>
            <a:xfrm>
              <a:off x="12104798" y="2768720"/>
              <a:ext cx="445143" cy="595887"/>
              <a:chOff x="9150789" y="4499774"/>
              <a:chExt cx="290566" cy="616077"/>
            </a:xfrm>
          </p:grpSpPr>
          <p:sp>
            <p:nvSpPr>
              <p:cNvPr id="474" name="フリーフォーム 389"/>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5" name="フリーフォーム 390"/>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6" name="角丸四角形 391"/>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7" name="角丸四角形 392"/>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8" name="角丸四角形 393"/>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9" name="角丸四角形 394"/>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0" name="角丸四角形 395"/>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1" name="角丸四角形 396"/>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正方形/長方形 481"/>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3" name="角丸四角形 398"/>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4" name="角丸四角形 3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5" name="角丸四角形 400"/>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角丸四角形 401"/>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7" name="角丸四角形 40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8" name="角丸四角形 404"/>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9" name="減算記号 488"/>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0" name="ブローチ 489"/>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91" name="フリーフォーム 407"/>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フリーフォーム 408"/>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フリーフォーム 409"/>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4" name="フリーフォーム 410"/>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フリーフォーム 411"/>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フリーフォーム 412"/>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フリーフォーム 413"/>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フリーフォーム 414"/>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フリーフォーム 415"/>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フリーフォーム 416"/>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1" name="フリーフォーム 417"/>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角丸四角形 418"/>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四方向矢印 419"/>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4" name="角丸四角形 420"/>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フリーフォーム 421"/>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フリーフォーム 42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環状矢印 27"/>
            <p:cNvSpPr/>
            <p:nvPr/>
          </p:nvSpPr>
          <p:spPr>
            <a:xfrm rot="5400000" flipH="1">
              <a:off x="12238052" y="2713221"/>
              <a:ext cx="554276" cy="612148"/>
            </a:xfrm>
            <a:prstGeom prst="circularArrow">
              <a:avLst>
                <a:gd name="adj1" fmla="val 12500"/>
                <a:gd name="adj2" fmla="val 1142319"/>
                <a:gd name="adj3" fmla="val 20457681"/>
                <a:gd name="adj4" fmla="val 1618028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13" name="直線コネクタ 12"/>
          <p:cNvCxnSpPr/>
          <p:nvPr/>
        </p:nvCxnSpPr>
        <p:spPr>
          <a:xfrm>
            <a:off x="3174331" y="593799"/>
            <a:ext cx="0" cy="8986299"/>
          </a:xfrm>
          <a:prstGeom prst="line">
            <a:avLst/>
          </a:prstGeom>
        </p:spPr>
        <p:style>
          <a:lnRef idx="1">
            <a:schemeClr val="accent1"/>
          </a:lnRef>
          <a:fillRef idx="0">
            <a:schemeClr val="accent1"/>
          </a:fillRef>
          <a:effectRef idx="0">
            <a:schemeClr val="accent1"/>
          </a:effectRef>
          <a:fontRef idx="minor">
            <a:schemeClr val="tx1"/>
          </a:fontRef>
        </p:style>
      </p:cxnSp>
      <p:sp>
        <p:nvSpPr>
          <p:cNvPr id="1514" name="対角する 2 つの角を切り取った四角形 117"/>
          <p:cNvSpPr/>
          <p:nvPr/>
        </p:nvSpPr>
        <p:spPr>
          <a:xfrm>
            <a:off x="15861" y="603258"/>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走行距離検知</a:t>
            </a:r>
          </a:p>
        </p:txBody>
      </p:sp>
      <p:sp>
        <p:nvSpPr>
          <p:cNvPr id="8" name="正方形/長方形 7"/>
          <p:cNvSpPr/>
          <p:nvPr/>
        </p:nvSpPr>
        <p:spPr>
          <a:xfrm>
            <a:off x="5520" y="802076"/>
            <a:ext cx="3169251" cy="1077218"/>
          </a:xfrm>
          <a:prstGeom prst="rect">
            <a:avLst/>
          </a:prstGeom>
        </p:spPr>
        <p:txBody>
          <a:bodyPr wrap="square" lIns="36000" rIns="0">
            <a:spAutoFit/>
          </a:bodyPr>
          <a:lstStyle/>
          <a:p>
            <a:pPr marL="72000" indent="-457200"/>
            <a:r>
              <a:rPr lang="ja-JP" altLang="en-US" sz="800" b="1" dirty="0">
                <a:solidFill>
                  <a:srgbClr val="00B050"/>
                </a:solidFill>
              </a:rPr>
              <a:t>目的　</a:t>
            </a:r>
            <a:r>
              <a:rPr lang="ja-JP" altLang="en-US" sz="800" dirty="0"/>
              <a:t>正確な距離を走行させるために、走行した距離を検知する。</a:t>
            </a:r>
            <a:endParaRPr lang="en-US" altLang="ja-JP" sz="800" dirty="0"/>
          </a:p>
          <a:p>
            <a:pPr marL="72000" indent="-457200"/>
            <a:r>
              <a:rPr lang="ja-JP" altLang="en-US" sz="800" b="1" dirty="0">
                <a:solidFill>
                  <a:srgbClr val="C00000"/>
                </a:solidFill>
              </a:rPr>
              <a:t>実現方法</a:t>
            </a:r>
            <a:endParaRPr lang="en-US" altLang="ja-JP" sz="800" b="1" dirty="0">
              <a:solidFill>
                <a:srgbClr val="C00000"/>
              </a:solidFill>
            </a:endParaRPr>
          </a:p>
          <a:p>
            <a:pPr marL="72000" indent="-457200"/>
            <a:r>
              <a:rPr lang="ja-JP" altLang="en-US" sz="800" b="1" dirty="0">
                <a:solidFill>
                  <a:srgbClr val="C00000"/>
                </a:solidFill>
              </a:rPr>
              <a:t>　</a:t>
            </a:r>
            <a:r>
              <a:rPr lang="ja-JP" altLang="en-US" sz="800" dirty="0"/>
              <a:t>左右車輪の回転数の平均値を距離とし、走行した距離を検知する。</a:t>
            </a:r>
            <a:endParaRPr lang="en-US" altLang="ja-JP" sz="800" dirty="0"/>
          </a:p>
          <a:p>
            <a:pPr marL="72000" indent="-457200"/>
            <a:r>
              <a:rPr lang="ja-JP" altLang="en-US" sz="800" b="1" dirty="0">
                <a:solidFill>
                  <a:srgbClr val="00B0F0"/>
                </a:solidFill>
              </a:rPr>
              <a:t>検証</a:t>
            </a:r>
            <a:endParaRPr lang="en-US" altLang="ja-JP" sz="800" dirty="0"/>
          </a:p>
          <a:p>
            <a:pPr marL="72000" indent="-457200"/>
            <a:r>
              <a:rPr lang="en-US" altLang="ja-JP" sz="800" dirty="0"/>
              <a:t>	</a:t>
            </a:r>
            <a:r>
              <a:rPr lang="ja-JP" altLang="en-US" sz="800" dirty="0"/>
              <a:t>速度を変えて走行させ、</a:t>
            </a:r>
            <a:r>
              <a:rPr lang="en-US" altLang="ja-JP" sz="800" dirty="0"/>
              <a:t>10cm</a:t>
            </a:r>
            <a:r>
              <a:rPr lang="ja-JP" altLang="en-US" sz="800" dirty="0"/>
              <a:t>を検知したところで停止させた。惰性により行き過ぎた分の停止位置まで距離を調べた。</a:t>
            </a:r>
            <a:endParaRPr lang="en-US" altLang="ja-JP" sz="800" dirty="0"/>
          </a:p>
          <a:p>
            <a:pPr marL="72000" indent="-457200"/>
            <a:r>
              <a:rPr lang="ja-JP" altLang="en-US" sz="800" b="1" dirty="0">
                <a:solidFill>
                  <a:srgbClr val="000000"/>
                </a:solidFill>
              </a:rPr>
              <a:t>結果　速度</a:t>
            </a:r>
            <a:r>
              <a:rPr lang="en-US" altLang="ja-JP" sz="800" b="1" dirty="0">
                <a:solidFill>
                  <a:srgbClr val="000000"/>
                </a:solidFill>
              </a:rPr>
              <a:t>20</a:t>
            </a:r>
            <a:r>
              <a:rPr lang="ja-JP" altLang="en-US" sz="800" b="1" dirty="0">
                <a:solidFill>
                  <a:srgbClr val="000000"/>
                </a:solidFill>
              </a:rPr>
              <a:t>：</a:t>
            </a:r>
            <a:r>
              <a:rPr lang="en-US" altLang="ja-JP" sz="800" b="1" dirty="0">
                <a:solidFill>
                  <a:srgbClr val="000000"/>
                </a:solidFill>
              </a:rPr>
              <a:t>5.6mm±2mm</a:t>
            </a:r>
            <a:r>
              <a:rPr lang="ja-JP" altLang="en-US" sz="800" b="1" dirty="0">
                <a:solidFill>
                  <a:srgbClr val="000000"/>
                </a:solidFill>
              </a:rPr>
              <a:t>　　　速度</a:t>
            </a:r>
            <a:r>
              <a:rPr lang="en-US" altLang="ja-JP" sz="800" b="1" dirty="0">
                <a:solidFill>
                  <a:srgbClr val="000000"/>
                </a:solidFill>
              </a:rPr>
              <a:t>50</a:t>
            </a:r>
            <a:r>
              <a:rPr lang="ja-JP" altLang="en-US" sz="800" b="1" dirty="0">
                <a:solidFill>
                  <a:srgbClr val="000000"/>
                </a:solidFill>
              </a:rPr>
              <a:t>：</a:t>
            </a:r>
            <a:r>
              <a:rPr lang="en-US" altLang="ja-JP" sz="800" b="1" dirty="0">
                <a:solidFill>
                  <a:srgbClr val="000000"/>
                </a:solidFill>
              </a:rPr>
              <a:t>30mm±</a:t>
            </a:r>
            <a:r>
              <a:rPr lang="ja-JP" altLang="en-US" sz="800" b="1" dirty="0">
                <a:solidFill>
                  <a:srgbClr val="000000"/>
                </a:solidFill>
              </a:rPr>
              <a:t>９</a:t>
            </a:r>
            <a:r>
              <a:rPr lang="en-US" altLang="ja-JP" sz="800" b="1" dirty="0">
                <a:solidFill>
                  <a:srgbClr val="000000"/>
                </a:solidFill>
              </a:rPr>
              <a:t>mm</a:t>
            </a:r>
          </a:p>
          <a:p>
            <a:pPr marL="72000" indent="-457200"/>
            <a:r>
              <a:rPr lang="ja-JP" altLang="en-US" sz="800" b="1" dirty="0">
                <a:solidFill>
                  <a:srgbClr val="000000"/>
                </a:solidFill>
              </a:rPr>
              <a:t>　　　　速度</a:t>
            </a:r>
            <a:r>
              <a:rPr lang="en-US" altLang="ja-JP" sz="800" b="1" dirty="0">
                <a:solidFill>
                  <a:srgbClr val="000000"/>
                </a:solidFill>
              </a:rPr>
              <a:t>80</a:t>
            </a:r>
            <a:r>
              <a:rPr lang="ja-JP" altLang="en-US" sz="800" b="1" dirty="0">
                <a:solidFill>
                  <a:srgbClr val="000000"/>
                </a:solidFill>
              </a:rPr>
              <a:t>：</a:t>
            </a:r>
            <a:r>
              <a:rPr lang="en-US" altLang="ja-JP" sz="800" b="1" dirty="0">
                <a:solidFill>
                  <a:srgbClr val="000000"/>
                </a:solidFill>
              </a:rPr>
              <a:t>37mm±7mm</a:t>
            </a:r>
            <a:r>
              <a:rPr lang="ja-JP" altLang="en-US" sz="800" b="1" dirty="0">
                <a:solidFill>
                  <a:srgbClr val="000000"/>
                </a:solidFill>
              </a:rPr>
              <a:t>　　　　</a:t>
            </a:r>
            <a:r>
              <a:rPr lang="ja-JP" altLang="en-US" sz="800" dirty="0">
                <a:solidFill>
                  <a:srgbClr val="000000"/>
                </a:solidFill>
              </a:rPr>
              <a:t>　　</a:t>
            </a:r>
            <a:endParaRPr lang="en-US" altLang="ja-JP" sz="800" dirty="0">
              <a:solidFill>
                <a:srgbClr val="000000"/>
              </a:solidFill>
            </a:endParaRPr>
          </a:p>
        </p:txBody>
      </p:sp>
      <p:cxnSp>
        <p:nvCxnSpPr>
          <p:cNvPr id="17" name="直線コネクタ 16"/>
          <p:cNvCxnSpPr/>
          <p:nvPr/>
        </p:nvCxnSpPr>
        <p:spPr>
          <a:xfrm>
            <a:off x="-36966" y="1917922"/>
            <a:ext cx="3215096" cy="3712"/>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a:off x="-21319" y="1933832"/>
            <a:ext cx="3229610" cy="1125379"/>
            <a:chOff x="-13192" y="1776824"/>
            <a:chExt cx="3229610" cy="1125379"/>
          </a:xfrm>
        </p:grpSpPr>
        <p:sp>
          <p:nvSpPr>
            <p:cNvPr id="2102" name="対角する 2 つの角を切り取った四角形 117"/>
            <p:cNvSpPr/>
            <p:nvPr/>
          </p:nvSpPr>
          <p:spPr>
            <a:xfrm>
              <a:off x="18220" y="1776824"/>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ライン検知</a:t>
              </a:r>
            </a:p>
          </p:txBody>
        </p:sp>
        <p:sp>
          <p:nvSpPr>
            <p:cNvPr id="9" name="正方形/長方形 8"/>
            <p:cNvSpPr/>
            <p:nvPr/>
          </p:nvSpPr>
          <p:spPr>
            <a:xfrm>
              <a:off x="-13192" y="1978040"/>
              <a:ext cx="3229610" cy="830997"/>
            </a:xfrm>
            <a:prstGeom prst="rect">
              <a:avLst/>
            </a:prstGeom>
          </p:spPr>
          <p:txBody>
            <a:bodyPr wrap="square" lIns="36000" rIns="0">
              <a:spAutoFit/>
            </a:bodyPr>
            <a:lstStyle/>
            <a:p>
              <a:r>
                <a:rPr lang="ja-JP" altLang="en-US" sz="800" b="1" dirty="0">
                  <a:solidFill>
                    <a:srgbClr val="00B050"/>
                  </a:solidFill>
                </a:rPr>
                <a:t>目的　</a:t>
              </a:r>
              <a:r>
                <a:rPr lang="ja-JP" altLang="en-US" sz="800" dirty="0"/>
                <a:t>ラインを検知する。</a:t>
              </a:r>
              <a:endParaRPr lang="en-US" altLang="ja-JP" sz="800" dirty="0"/>
            </a:p>
            <a:p>
              <a:r>
                <a:rPr lang="ja-JP" altLang="en-US" sz="800" b="1" dirty="0">
                  <a:solidFill>
                    <a:srgbClr val="C00000"/>
                  </a:solidFill>
                </a:rPr>
                <a:t>実現方法</a:t>
              </a:r>
              <a:endParaRPr lang="en-US" altLang="ja-JP" sz="800" b="1" dirty="0">
                <a:solidFill>
                  <a:srgbClr val="C00000"/>
                </a:solidFill>
              </a:endParaRPr>
            </a:p>
            <a:p>
              <a:r>
                <a:rPr lang="ja-JP" altLang="en-US" sz="800" b="1" dirty="0"/>
                <a:t>　</a:t>
              </a:r>
              <a:r>
                <a:rPr lang="ja-JP" altLang="en-US" sz="800" dirty="0"/>
                <a:t>輝度を取得し、値が設定値以下のときラインと判断し、検知する。</a:t>
              </a:r>
              <a:endParaRPr lang="en-US" altLang="ja-JP" sz="800" dirty="0">
                <a:solidFill>
                  <a:srgbClr val="00B0F0"/>
                </a:solidFill>
              </a:endParaRPr>
            </a:p>
            <a:p>
              <a:r>
                <a:rPr lang="ja-JP" altLang="en-US" sz="800" b="1" dirty="0">
                  <a:solidFill>
                    <a:srgbClr val="00B0F0"/>
                  </a:solidFill>
                </a:rPr>
                <a:t>検証　</a:t>
              </a:r>
              <a:endParaRPr lang="en-US" altLang="ja-JP" sz="800" b="1" dirty="0">
                <a:solidFill>
                  <a:srgbClr val="00B0F0"/>
                </a:solidFill>
              </a:endParaRPr>
            </a:p>
            <a:p>
              <a:r>
                <a:rPr lang="ja-JP" altLang="en-US" sz="800" b="1" dirty="0">
                  <a:solidFill>
                    <a:srgbClr val="00B0F0"/>
                  </a:solidFill>
                  <a:latin typeface="+mn-ea"/>
                </a:rPr>
                <a:t>　</a:t>
              </a:r>
              <a:r>
                <a:rPr lang="ja-JP" altLang="en-US" sz="800" dirty="0">
                  <a:latin typeface="+mn-ea"/>
                </a:rPr>
                <a:t>ラインに向かって速度</a:t>
              </a:r>
              <a:r>
                <a:rPr lang="en-US" altLang="ja-JP" sz="800" dirty="0">
                  <a:latin typeface="+mn-ea"/>
                </a:rPr>
                <a:t>100</a:t>
              </a:r>
              <a:r>
                <a:rPr lang="ja-JP" altLang="en-US" sz="800" dirty="0"/>
                <a:t>で走行し、ラインを検知した割合を調べた。</a:t>
              </a:r>
              <a:endParaRPr lang="en-US" altLang="ja-JP" sz="800" dirty="0"/>
            </a:p>
            <a:p>
              <a:r>
                <a:rPr lang="ja-JP" altLang="en-US" sz="800" b="1" dirty="0">
                  <a:solidFill>
                    <a:srgbClr val="000000"/>
                  </a:solidFill>
                </a:rPr>
                <a:t>結果　</a:t>
              </a:r>
              <a:r>
                <a:rPr lang="ja-JP" altLang="en-US" sz="800" b="1" dirty="0"/>
                <a:t>　１００％検出　</a:t>
              </a:r>
              <a:r>
                <a:rPr lang="ja-JP" altLang="en-US" sz="800" b="1" dirty="0">
                  <a:solidFill>
                    <a:srgbClr val="000000"/>
                  </a:solidFill>
                </a:rPr>
                <a:t>（</a:t>
              </a:r>
              <a:r>
                <a:rPr lang="en-US" altLang="ja-JP" sz="800" b="1" dirty="0"/>
                <a:t>10</a:t>
              </a:r>
              <a:r>
                <a:rPr lang="ja-JP" altLang="en-US" sz="800" b="1" dirty="0"/>
                <a:t>回検出</a:t>
              </a:r>
              <a:r>
                <a:rPr lang="en-US" altLang="ja-JP" sz="800" b="1" dirty="0"/>
                <a:t>/10</a:t>
              </a:r>
              <a:r>
                <a:rPr lang="ja-JP" altLang="en-US" sz="800" b="1" dirty="0"/>
                <a:t>回）</a:t>
              </a:r>
            </a:p>
          </p:txBody>
        </p:sp>
        <p:cxnSp>
          <p:nvCxnSpPr>
            <p:cNvPr id="558" name="直線コネクタ 557"/>
            <p:cNvCxnSpPr/>
            <p:nvPr/>
          </p:nvCxnSpPr>
          <p:spPr>
            <a:xfrm flipV="1">
              <a:off x="19874" y="2899304"/>
              <a:ext cx="3158249" cy="2899"/>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59" name="対角する 2 つの角を切り取った四角形 117"/>
          <p:cNvSpPr/>
          <p:nvPr/>
        </p:nvSpPr>
        <p:spPr>
          <a:xfrm>
            <a:off x="16800" y="3072392"/>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方向検知</a:t>
            </a:r>
          </a:p>
        </p:txBody>
      </p:sp>
      <p:sp>
        <p:nvSpPr>
          <p:cNvPr id="10" name="正方形/長方形 9"/>
          <p:cNvSpPr/>
          <p:nvPr/>
        </p:nvSpPr>
        <p:spPr>
          <a:xfrm>
            <a:off x="4159" y="3271273"/>
            <a:ext cx="3140675" cy="1077218"/>
          </a:xfrm>
          <a:prstGeom prst="rect">
            <a:avLst/>
          </a:prstGeom>
        </p:spPr>
        <p:txBody>
          <a:bodyPr wrap="square" lIns="36000" rIns="0">
            <a:spAutoFit/>
          </a:bodyPr>
          <a:lstStyle/>
          <a:p>
            <a:r>
              <a:rPr lang="ja-JP" altLang="en-US" sz="800" b="1" dirty="0">
                <a:solidFill>
                  <a:srgbClr val="00B050"/>
                </a:solidFill>
              </a:rPr>
              <a:t>目的</a:t>
            </a:r>
            <a:r>
              <a:rPr lang="ja-JP" altLang="en-US" sz="800" dirty="0">
                <a:latin typeface="+mn-ea"/>
              </a:rPr>
              <a:t>　目的の方向に向けるために、旋回角度を検知する。</a:t>
            </a:r>
            <a:endParaRPr lang="en-US" altLang="ja-JP" sz="800" dirty="0">
              <a:latin typeface="+mn-ea"/>
            </a:endParaRPr>
          </a:p>
          <a:p>
            <a:r>
              <a:rPr lang="ja-JP" altLang="en-US" sz="800" b="1" dirty="0">
                <a:solidFill>
                  <a:srgbClr val="C00000"/>
                </a:solidFill>
              </a:rPr>
              <a:t>実現方法</a:t>
            </a:r>
            <a:endParaRPr lang="en-US" altLang="ja-JP" sz="800" b="1" dirty="0">
              <a:solidFill>
                <a:srgbClr val="C00000"/>
              </a:solidFill>
            </a:endParaRPr>
          </a:p>
          <a:p>
            <a:r>
              <a:rPr lang="ja-JP" altLang="en-US" sz="800" dirty="0"/>
              <a:t>　左右車輪の回転数の差から機体の方向を検知する。</a:t>
            </a:r>
            <a:endParaRPr lang="en-US" altLang="ja-JP" sz="800" dirty="0"/>
          </a:p>
          <a:p>
            <a:pPr marL="72000" indent="-457200"/>
            <a:r>
              <a:rPr lang="ja-JP" altLang="en-US" sz="800" b="1" dirty="0">
                <a:solidFill>
                  <a:srgbClr val="00B0F0"/>
                </a:solidFill>
              </a:rPr>
              <a:t>検証　</a:t>
            </a:r>
            <a:endParaRPr lang="en-US" altLang="ja-JP" sz="800" b="1" dirty="0">
              <a:solidFill>
                <a:srgbClr val="00B0F0"/>
              </a:solidFill>
            </a:endParaRPr>
          </a:p>
          <a:p>
            <a:pPr marL="72000" indent="-457200"/>
            <a:r>
              <a:rPr lang="ja-JP" altLang="en-US" sz="800" b="1" dirty="0">
                <a:solidFill>
                  <a:srgbClr val="00B0F0"/>
                </a:solidFill>
              </a:rPr>
              <a:t>　</a:t>
            </a:r>
            <a:r>
              <a:rPr lang="ja-JP" altLang="en-US" sz="800" dirty="0"/>
              <a:t>速度を変えて１８０度旋回を検知したところで停止させた。惰性に</a:t>
            </a:r>
            <a:r>
              <a:rPr lang="ja-JP" altLang="en-US" sz="800" dirty="0" smtClean="0"/>
              <a:t>より行き過ぎたずれ角を</a:t>
            </a:r>
            <a:r>
              <a:rPr lang="ja-JP" altLang="en-US" sz="800" dirty="0"/>
              <a:t>調べた。</a:t>
            </a:r>
            <a:endParaRPr lang="en-US" altLang="ja-JP" sz="800" dirty="0"/>
          </a:p>
          <a:p>
            <a:r>
              <a:rPr lang="ja-JP" altLang="en-US" sz="800" b="1" dirty="0"/>
              <a:t>結果　</a:t>
            </a:r>
            <a:r>
              <a:rPr lang="ja-JP" altLang="en-US" sz="800" b="1" dirty="0">
                <a:latin typeface="+mn-ea"/>
              </a:rPr>
              <a:t>速度</a:t>
            </a:r>
            <a:r>
              <a:rPr lang="en-US" altLang="ja-JP" sz="800" b="1" dirty="0">
                <a:latin typeface="+mn-ea"/>
              </a:rPr>
              <a:t>10</a:t>
            </a:r>
            <a:r>
              <a:rPr lang="ja-JP" altLang="en-US" sz="800" b="1" dirty="0">
                <a:latin typeface="+mn-ea"/>
              </a:rPr>
              <a:t>：　</a:t>
            </a:r>
            <a:r>
              <a:rPr lang="en-US" altLang="ja-JP" sz="800" b="1" dirty="0">
                <a:latin typeface="+mn-ea"/>
              </a:rPr>
              <a:t>0°</a:t>
            </a:r>
            <a:r>
              <a:rPr lang="ja-JP" altLang="en-US" sz="800" b="1" dirty="0">
                <a:latin typeface="+mn-ea"/>
              </a:rPr>
              <a:t>　　　　速度</a:t>
            </a:r>
            <a:r>
              <a:rPr lang="en-US" altLang="ja-JP" sz="800" b="1" dirty="0">
                <a:latin typeface="+mn-ea"/>
              </a:rPr>
              <a:t>20</a:t>
            </a:r>
            <a:r>
              <a:rPr lang="ja-JP" altLang="en-US" sz="800" b="1" dirty="0">
                <a:latin typeface="+mn-ea"/>
              </a:rPr>
              <a:t>：　</a:t>
            </a:r>
            <a:r>
              <a:rPr lang="en-US" altLang="ja-JP" sz="800" b="1" dirty="0">
                <a:latin typeface="+mn-ea"/>
              </a:rPr>
              <a:t>0°</a:t>
            </a:r>
            <a:r>
              <a:rPr lang="ja-JP" altLang="en-US" sz="800" b="1" dirty="0">
                <a:latin typeface="+mn-ea"/>
              </a:rPr>
              <a:t>　　　速度</a:t>
            </a:r>
            <a:r>
              <a:rPr lang="en-US" altLang="ja-JP" sz="800" b="1" dirty="0">
                <a:latin typeface="+mn-ea"/>
              </a:rPr>
              <a:t>30</a:t>
            </a:r>
            <a:r>
              <a:rPr lang="ja-JP" altLang="en-US" sz="800" b="1" dirty="0">
                <a:latin typeface="+mn-ea"/>
              </a:rPr>
              <a:t>：　</a:t>
            </a:r>
            <a:r>
              <a:rPr lang="en-US" altLang="ja-JP" sz="800" b="1" dirty="0">
                <a:latin typeface="+mn-ea"/>
              </a:rPr>
              <a:t>8°</a:t>
            </a:r>
          </a:p>
          <a:p>
            <a:r>
              <a:rPr lang="ja-JP" altLang="en-US" sz="800" b="1" dirty="0">
                <a:latin typeface="+mn-ea"/>
              </a:rPr>
              <a:t>　　　　速度</a:t>
            </a:r>
            <a:r>
              <a:rPr lang="en-US" altLang="ja-JP" sz="800" b="1" dirty="0">
                <a:latin typeface="+mn-ea"/>
              </a:rPr>
              <a:t>40</a:t>
            </a:r>
            <a:r>
              <a:rPr lang="ja-JP" altLang="en-US" sz="800" b="1" dirty="0">
                <a:latin typeface="+mn-ea"/>
              </a:rPr>
              <a:t>：</a:t>
            </a:r>
            <a:r>
              <a:rPr lang="en-US" altLang="ja-JP" sz="800" b="1" dirty="0">
                <a:latin typeface="+mn-ea"/>
              </a:rPr>
              <a:t>13°</a:t>
            </a:r>
            <a:r>
              <a:rPr lang="ja-JP" altLang="en-US" sz="800" b="1" dirty="0">
                <a:latin typeface="+mn-ea"/>
              </a:rPr>
              <a:t>　　　　速度</a:t>
            </a:r>
            <a:r>
              <a:rPr lang="en-US" altLang="ja-JP" sz="800" b="1" dirty="0">
                <a:latin typeface="+mn-ea"/>
              </a:rPr>
              <a:t>50</a:t>
            </a:r>
            <a:r>
              <a:rPr lang="ja-JP" altLang="en-US" sz="800" b="1" dirty="0">
                <a:latin typeface="+mn-ea"/>
              </a:rPr>
              <a:t>：　</a:t>
            </a:r>
            <a:r>
              <a:rPr lang="en-US" altLang="ja-JP" sz="800" b="1" dirty="0">
                <a:latin typeface="+mn-ea"/>
              </a:rPr>
              <a:t>16°</a:t>
            </a:r>
            <a:r>
              <a:rPr lang="ja-JP" altLang="en-US" sz="800" b="1" dirty="0">
                <a:latin typeface="+mn-ea"/>
              </a:rPr>
              <a:t>　　　（データは</a:t>
            </a:r>
            <a:r>
              <a:rPr lang="en-US" altLang="ja-JP" sz="800" b="1" dirty="0">
                <a:latin typeface="+mn-ea"/>
              </a:rPr>
              <a:t>5</a:t>
            </a:r>
            <a:r>
              <a:rPr lang="ja-JP" altLang="en-US" sz="800" b="1" dirty="0">
                <a:latin typeface="+mn-ea"/>
              </a:rPr>
              <a:t>回の平均）　　　　　</a:t>
            </a:r>
            <a:endParaRPr lang="en-US" altLang="ja-JP" sz="800" b="1" dirty="0">
              <a:latin typeface="+mn-ea"/>
            </a:endParaRPr>
          </a:p>
        </p:txBody>
      </p:sp>
      <p:cxnSp>
        <p:nvCxnSpPr>
          <p:cNvPr id="559" name="直線コネクタ 558"/>
          <p:cNvCxnSpPr/>
          <p:nvPr/>
        </p:nvCxnSpPr>
        <p:spPr>
          <a:xfrm>
            <a:off x="0" y="4412546"/>
            <a:ext cx="3174792" cy="2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3" name="直線コネクタ 562"/>
          <p:cNvCxnSpPr/>
          <p:nvPr/>
        </p:nvCxnSpPr>
        <p:spPr>
          <a:xfrm>
            <a:off x="7305828" y="586415"/>
            <a:ext cx="0" cy="8986299"/>
          </a:xfrm>
          <a:prstGeom prst="line">
            <a:avLst/>
          </a:prstGeom>
        </p:spPr>
        <p:style>
          <a:lnRef idx="1">
            <a:schemeClr val="accent1"/>
          </a:lnRef>
          <a:fillRef idx="0">
            <a:schemeClr val="accent1"/>
          </a:fillRef>
          <a:effectRef idx="0">
            <a:schemeClr val="accent1"/>
          </a:effectRef>
          <a:fontRef idx="minor">
            <a:schemeClr val="tx1"/>
          </a:fontRef>
        </p:style>
      </p:cxnSp>
      <p:grpSp>
        <p:nvGrpSpPr>
          <p:cNvPr id="3327" name="グループ化 3326"/>
          <p:cNvGrpSpPr/>
          <p:nvPr/>
        </p:nvGrpSpPr>
        <p:grpSpPr>
          <a:xfrm>
            <a:off x="3186522" y="1620288"/>
            <a:ext cx="4100055" cy="1438365"/>
            <a:chOff x="3185622" y="603328"/>
            <a:chExt cx="4100055" cy="1438365"/>
          </a:xfrm>
        </p:grpSpPr>
        <p:sp>
          <p:nvSpPr>
            <p:cNvPr id="3306" name="対角する 2 つの角を切り取った四角形 1063"/>
            <p:cNvSpPr/>
            <p:nvPr/>
          </p:nvSpPr>
          <p:spPr>
            <a:xfrm>
              <a:off x="3202587" y="603328"/>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両車輪同期走行</a:t>
              </a:r>
            </a:p>
          </p:txBody>
        </p:sp>
        <p:sp>
          <p:nvSpPr>
            <p:cNvPr id="3307" name="テキスト ボックス 3306"/>
            <p:cNvSpPr txBox="1"/>
            <p:nvPr/>
          </p:nvSpPr>
          <p:spPr>
            <a:xfrm>
              <a:off x="3185622" y="841364"/>
              <a:ext cx="4100055" cy="1200329"/>
            </a:xfrm>
            <a:prstGeom prst="rect">
              <a:avLst/>
            </a:prstGeom>
            <a:noFill/>
          </p:spPr>
          <p:txBody>
            <a:bodyPr wrap="square" lIns="36000" rIns="0" rtlCol="0">
              <a:spAutoFit/>
            </a:bodyPr>
            <a:lstStyle/>
            <a:p>
              <a:pPr marL="72000" indent="-457200"/>
              <a:r>
                <a:rPr lang="ja-JP" altLang="en-US" sz="800" b="1" dirty="0">
                  <a:solidFill>
                    <a:srgbClr val="00B050"/>
                  </a:solidFill>
                </a:rPr>
                <a:t>目的　</a:t>
              </a:r>
              <a:r>
                <a:rPr lang="ja-JP" altLang="en-US" sz="800" dirty="0"/>
                <a:t>モーターの個体差に左右されずに走行する。</a:t>
              </a:r>
              <a:endParaRPr lang="en-US" altLang="ja-JP" sz="800" dirty="0"/>
            </a:p>
            <a:p>
              <a:pPr marL="72000" indent="-457200"/>
              <a:r>
                <a:rPr lang="ja-JP" altLang="en-US" sz="800" b="1" dirty="0">
                  <a:solidFill>
                    <a:srgbClr val="C00000"/>
                  </a:solidFill>
                </a:rPr>
                <a:t>実現方法</a:t>
              </a:r>
              <a:endParaRPr lang="en-US" altLang="ja-JP" sz="800" b="1" dirty="0">
                <a:solidFill>
                  <a:srgbClr val="C00000"/>
                </a:solidFill>
              </a:endParaRPr>
            </a:p>
            <a:p>
              <a:pPr marL="72000" indent="-457200"/>
              <a:r>
                <a:rPr lang="ja-JP" altLang="en-US" sz="800" dirty="0"/>
                <a:t>　</a:t>
              </a:r>
              <a:r>
                <a:rPr lang="ja-JP" altLang="en-US" sz="800" dirty="0" smtClean="0"/>
                <a:t>一方の</a:t>
              </a:r>
              <a:r>
                <a:rPr lang="ja-JP" altLang="en-US" sz="800" dirty="0"/>
                <a:t>車輪を基準とし、</a:t>
              </a:r>
              <a:r>
                <a:rPr lang="en-US" altLang="ja-JP" sz="800" dirty="0"/>
                <a:t>P</a:t>
              </a:r>
              <a:r>
                <a:rPr lang="ja-JP" altLang="en-US" sz="800" dirty="0"/>
                <a:t>制御によりもう一方の車輪の速度を調節する。旋回係数（左右車輪の回転数の比）を設定できるので、目的の方向に旋回</a:t>
              </a:r>
              <a:r>
                <a:rPr lang="ja-JP" altLang="en-US" sz="800" dirty="0" smtClean="0"/>
                <a:t>させることも</a:t>
              </a:r>
              <a:r>
                <a:rPr lang="ja-JP" altLang="en-US" sz="800" dirty="0"/>
                <a:t>できる。</a:t>
              </a:r>
              <a:endParaRPr lang="en-US" altLang="ja-JP" sz="800" dirty="0"/>
            </a:p>
            <a:p>
              <a:pPr marL="72000" indent="-457200"/>
              <a:r>
                <a:rPr lang="ja-JP" altLang="en-US" sz="800" dirty="0"/>
                <a:t>　旋回係数が「１」の場合は、両車輪を同じ回転数となるように調節するので、真っ直ぐに走行できる。</a:t>
              </a:r>
              <a:endParaRPr lang="en-US" altLang="ja-JP" sz="800" dirty="0"/>
            </a:p>
            <a:p>
              <a:r>
                <a:rPr lang="ja-JP" altLang="en-US" sz="800" b="1" dirty="0">
                  <a:solidFill>
                    <a:srgbClr val="00B0F0"/>
                  </a:solidFill>
                </a:rPr>
                <a:t>検証　</a:t>
              </a:r>
              <a:endParaRPr lang="en-US" altLang="ja-JP" sz="800" b="1" dirty="0">
                <a:solidFill>
                  <a:srgbClr val="00B0F0"/>
                </a:solidFill>
              </a:endParaRPr>
            </a:p>
            <a:p>
              <a:r>
                <a:rPr lang="ja-JP" altLang="en-US" sz="800" b="1" dirty="0">
                  <a:solidFill>
                    <a:srgbClr val="00B0F0"/>
                  </a:solidFill>
                </a:rPr>
                <a:t>　</a:t>
              </a:r>
              <a:r>
                <a:rPr lang="ja-JP" altLang="en-US" sz="800" dirty="0"/>
                <a:t>両車輪同期走行の導入有無で</a:t>
              </a:r>
              <a:r>
                <a:rPr lang="en-US" altLang="ja-JP" sz="800" dirty="0"/>
                <a:t>1m</a:t>
              </a:r>
              <a:r>
                <a:rPr lang="ja-JP" altLang="en-US" sz="800" dirty="0"/>
                <a:t>走行させ、</a:t>
              </a:r>
              <a:r>
                <a:rPr lang="ja-JP" altLang="en-US" sz="800" dirty="0" smtClean="0"/>
                <a:t>停止地点からラインとの距離</a:t>
              </a:r>
              <a:r>
                <a:rPr lang="ja-JP" altLang="en-US" sz="800" dirty="0" smtClean="0"/>
                <a:t>のばらつき</a:t>
              </a:r>
              <a:r>
                <a:rPr lang="ja-JP" altLang="en-US" sz="800" dirty="0"/>
                <a:t>を調べた。</a:t>
              </a:r>
              <a:endParaRPr lang="en-US" altLang="ja-JP" sz="800" dirty="0"/>
            </a:p>
            <a:p>
              <a:r>
                <a:rPr lang="ja-JP" altLang="en-US" sz="800" b="1" dirty="0">
                  <a:latin typeface="+mn-ea"/>
                </a:rPr>
                <a:t>結果　　有：標準偏差　　　　　　　　　　　　　　無：標準偏差</a:t>
              </a:r>
              <a:endParaRPr lang="ja-JP" altLang="en-US" sz="800" dirty="0"/>
            </a:p>
          </p:txBody>
        </p:sp>
        <p:grpSp>
          <p:nvGrpSpPr>
            <p:cNvPr id="1535" name="グループ化 1534"/>
            <p:cNvGrpSpPr/>
            <p:nvPr/>
          </p:nvGrpSpPr>
          <p:grpSpPr>
            <a:xfrm>
              <a:off x="5454645" y="652826"/>
              <a:ext cx="1809693" cy="383827"/>
              <a:chOff x="5135814" y="719801"/>
              <a:chExt cx="1954920" cy="411331"/>
            </a:xfrm>
          </p:grpSpPr>
          <p:grpSp>
            <p:nvGrpSpPr>
              <p:cNvPr id="564" name="グループ化 563"/>
              <p:cNvGrpSpPr>
                <a:grpSpLocks noChangeAspect="1"/>
              </p:cNvGrpSpPr>
              <p:nvPr/>
            </p:nvGrpSpPr>
            <p:grpSpPr>
              <a:xfrm rot="5400000">
                <a:off x="5276102" y="609456"/>
                <a:ext cx="376733" cy="657310"/>
                <a:chOff x="9150789" y="4499774"/>
                <a:chExt cx="290566" cy="575143"/>
              </a:xfrm>
            </p:grpSpPr>
            <p:sp>
              <p:nvSpPr>
                <p:cNvPr id="565" name="フリーフォーム 42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6" name="フリーフォーム 425"/>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7" name="角丸四角形 426"/>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8" name="角丸四角形 427"/>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9" name="角丸四角形 428"/>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0" name="角丸四角形 429"/>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1" name="角丸四角形 430"/>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2" name="角丸四角形 431"/>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3" name="正方形/長方形 572"/>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4" name="角丸四角形 433"/>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0" name="角丸四角形 434"/>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2" name="角丸四角形 435"/>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4" name="角丸四角形 436"/>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1" name="角丸四角形 437"/>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角丸四角形 438"/>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減算記号 771"/>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4" name="ブローチ 773"/>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75" name="フリーフォーム 441"/>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6" name="フリーフォーム 442"/>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8" name="フリーフォーム 444"/>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9" name="フリーフォーム 445"/>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0" name="フリーフォーム 446"/>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1" name="フリーフォーム 447"/>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2" name="フリーフォーム 448"/>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3" name="フリーフォーム 449"/>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4" name="フリーフォーム 450"/>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5" name="フリーフォーム 45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6" name="角丸四角形 452"/>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7" name="四方向矢印 453"/>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8" name="角丸四角形 454"/>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9" name="フリーフォーム 455"/>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0" name="フリーフォーム 456"/>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1" name="グループ化 790"/>
              <p:cNvGrpSpPr>
                <a:grpSpLocks noChangeAspect="1"/>
              </p:cNvGrpSpPr>
              <p:nvPr/>
            </p:nvGrpSpPr>
            <p:grpSpPr>
              <a:xfrm rot="5400000">
                <a:off x="6550321" y="585434"/>
                <a:ext cx="376733" cy="704092"/>
                <a:chOff x="9150789" y="4499774"/>
                <a:chExt cx="290566" cy="616077"/>
              </a:xfrm>
            </p:grpSpPr>
            <p:sp>
              <p:nvSpPr>
                <p:cNvPr id="792" name="フリーフォーム 42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3" name="フリーフォーム 425"/>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4" name="角丸四角形 426"/>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5" name="角丸四角形 427"/>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6" name="角丸四角形 428"/>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7" name="角丸四角形 429"/>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8" name="角丸四角形 430"/>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9" name="角丸四角形 431"/>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0" name="正方形/長方形 799"/>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1" name="角丸四角形 433"/>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2" name="角丸四角形 434"/>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3" name="角丸四角形 435"/>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4" name="角丸四角形 436"/>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5" name="角丸四角形 437"/>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6" name="角丸四角形 438"/>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7" name="減算記号 806"/>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8" name="ブローチ 807"/>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9" name="フリーフォーム 441"/>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0" name="フリーフォーム 442"/>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1" name="フリーフォーム 443"/>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2" name="フリーフォーム 444"/>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3" name="フリーフォーム 445"/>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4" name="フリーフォーム 446"/>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5" name="フリーフォーム 447"/>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6" name="フリーフォーム 448"/>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7" name="フリーフォーム 449"/>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8" name="フリーフォーム 450"/>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9" name="フリーフォーム 45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0" name="角丸四角形 452"/>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1" name="四方向矢印 453"/>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2" name="角丸四角形 454"/>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3" name="フリーフォーム 455"/>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4" name="フリーフォーム 456"/>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矢印コネクタ 18"/>
              <p:cNvCxnSpPr/>
              <p:nvPr/>
            </p:nvCxnSpPr>
            <p:spPr>
              <a:xfrm>
                <a:off x="5633222" y="782355"/>
                <a:ext cx="1008000" cy="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825" name="直線矢印コネクタ 824"/>
              <p:cNvCxnSpPr/>
              <p:nvPr/>
            </p:nvCxnSpPr>
            <p:spPr>
              <a:xfrm>
                <a:off x="5633222" y="1107704"/>
                <a:ext cx="1008000" cy="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20" name="テキスト ボックス 19"/>
              <p:cNvSpPr txBox="1"/>
              <p:nvPr/>
            </p:nvSpPr>
            <p:spPr>
              <a:xfrm>
                <a:off x="5996136" y="719801"/>
                <a:ext cx="184666" cy="411331"/>
              </a:xfrm>
              <a:prstGeom prst="rect">
                <a:avLst/>
              </a:prstGeom>
              <a:noFill/>
            </p:spPr>
            <p:txBody>
              <a:bodyPr vert="eaVert" wrap="none" lIns="0" rIns="0" rtlCol="0">
                <a:spAutoFit/>
              </a:bodyPr>
              <a:lstStyle/>
              <a:p>
                <a:r>
                  <a:rPr kumimoji="1" lang="ja-JP" altLang="en-US" sz="1200" b="1" dirty="0"/>
                  <a:t>１：１</a:t>
                </a:r>
              </a:p>
            </p:txBody>
          </p:sp>
        </p:grpSp>
      </p:grpSp>
      <p:cxnSp>
        <p:nvCxnSpPr>
          <p:cNvPr id="826" name="直線コネクタ 825"/>
          <p:cNvCxnSpPr/>
          <p:nvPr/>
        </p:nvCxnSpPr>
        <p:spPr>
          <a:xfrm>
            <a:off x="3174974" y="1603299"/>
            <a:ext cx="4136196" cy="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4" name="直線コネクタ 863"/>
          <p:cNvCxnSpPr/>
          <p:nvPr/>
        </p:nvCxnSpPr>
        <p:spPr>
          <a:xfrm>
            <a:off x="3168785" y="3053502"/>
            <a:ext cx="41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6" name="直線コネクタ 865"/>
          <p:cNvCxnSpPr/>
          <p:nvPr/>
        </p:nvCxnSpPr>
        <p:spPr>
          <a:xfrm>
            <a:off x="3178354" y="5376384"/>
            <a:ext cx="4140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7" name="グループ化 26"/>
          <p:cNvGrpSpPr/>
          <p:nvPr/>
        </p:nvGrpSpPr>
        <p:grpSpPr>
          <a:xfrm>
            <a:off x="5786040" y="7612017"/>
            <a:ext cx="1460284" cy="1328598"/>
            <a:chOff x="9317390" y="2722828"/>
            <a:chExt cx="1460284" cy="1328598"/>
          </a:xfrm>
        </p:grpSpPr>
        <p:cxnSp>
          <p:nvCxnSpPr>
            <p:cNvPr id="869" name="直線コネクタ 868"/>
            <p:cNvCxnSpPr>
              <a:stCxn id="874" idx="6"/>
              <a:endCxn id="871" idx="3"/>
            </p:cNvCxnSpPr>
            <p:nvPr/>
          </p:nvCxnSpPr>
          <p:spPr>
            <a:xfrm flipH="1" flipV="1">
              <a:off x="9317390" y="3404080"/>
              <a:ext cx="517397" cy="6621"/>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0" name="直線コネクタ 869"/>
            <p:cNvCxnSpPr>
              <a:stCxn id="874" idx="4"/>
              <a:endCxn id="871" idx="2"/>
            </p:cNvCxnSpPr>
            <p:nvPr/>
          </p:nvCxnSpPr>
          <p:spPr>
            <a:xfrm flipV="1">
              <a:off x="10042749" y="2760947"/>
              <a:ext cx="4783" cy="412510"/>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sp>
          <p:nvSpPr>
            <p:cNvPr id="871" name="正方形/長方形 870"/>
            <p:cNvSpPr/>
            <p:nvPr/>
          </p:nvSpPr>
          <p:spPr>
            <a:xfrm rot="10800000">
              <a:off x="9317390" y="2760947"/>
              <a:ext cx="1460284" cy="12862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cxnSp>
          <p:nvCxnSpPr>
            <p:cNvPr id="872" name="直線コネクタ 871"/>
            <p:cNvCxnSpPr>
              <a:stCxn id="871" idx="0"/>
              <a:endCxn id="874" idx="0"/>
            </p:cNvCxnSpPr>
            <p:nvPr/>
          </p:nvCxnSpPr>
          <p:spPr>
            <a:xfrm flipH="1" flipV="1">
              <a:off x="10042749" y="3647946"/>
              <a:ext cx="4783" cy="399268"/>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3" name="直線コネクタ 872"/>
            <p:cNvCxnSpPr>
              <a:stCxn id="871" idx="1"/>
              <a:endCxn id="874" idx="2"/>
            </p:cNvCxnSpPr>
            <p:nvPr/>
          </p:nvCxnSpPr>
          <p:spPr>
            <a:xfrm flipH="1">
              <a:off x="10250711" y="3404080"/>
              <a:ext cx="526963" cy="6621"/>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sp>
          <p:nvSpPr>
            <p:cNvPr id="874" name="円: 塗りつぶしなし 135"/>
            <p:cNvSpPr/>
            <p:nvPr/>
          </p:nvSpPr>
          <p:spPr>
            <a:xfrm rot="10800000">
              <a:off x="9834787" y="3173457"/>
              <a:ext cx="415924" cy="474489"/>
            </a:xfrm>
            <a:prstGeom prst="donut">
              <a:avLst>
                <a:gd name="adj" fmla="val 8940"/>
              </a:avLst>
            </a:prstGeom>
            <a:solidFill>
              <a:srgbClr val="0070C0"/>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75" name="矢印: 折線 119"/>
            <p:cNvSpPr/>
            <p:nvPr/>
          </p:nvSpPr>
          <p:spPr>
            <a:xfrm rot="10800000">
              <a:off x="9824436" y="3422710"/>
              <a:ext cx="188731" cy="171960"/>
            </a:xfrm>
            <a:prstGeom prst="bentArrow">
              <a:avLst>
                <a:gd name="adj1" fmla="val 33947"/>
                <a:gd name="adj2" fmla="val 37690"/>
                <a:gd name="adj3" fmla="val 39943"/>
                <a:gd name="adj4" fmla="val 72148"/>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76" name="矢印: 折線 120"/>
            <p:cNvSpPr/>
            <p:nvPr/>
          </p:nvSpPr>
          <p:spPr>
            <a:xfrm rot="10800000" flipH="1">
              <a:off x="10087732" y="3406860"/>
              <a:ext cx="187256" cy="173554"/>
            </a:xfrm>
            <a:prstGeom prst="bentArrow">
              <a:avLst>
                <a:gd name="adj1" fmla="val 33947"/>
                <a:gd name="adj2" fmla="val 33217"/>
                <a:gd name="adj3" fmla="val 39943"/>
                <a:gd name="adj4" fmla="val 64692"/>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77" name="矢印: 上 122"/>
            <p:cNvSpPr/>
            <p:nvPr/>
          </p:nvSpPr>
          <p:spPr>
            <a:xfrm rot="10800000">
              <a:off x="9991894" y="3422709"/>
              <a:ext cx="124250" cy="287723"/>
            </a:xfrm>
            <a:prstGeom prst="upArrow">
              <a:avLst>
                <a:gd name="adj1" fmla="val 50000"/>
                <a:gd name="adj2" fmla="val 85293"/>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78" name="矢印: 上 125"/>
            <p:cNvSpPr/>
            <p:nvPr/>
          </p:nvSpPr>
          <p:spPr>
            <a:xfrm rot="3702754">
              <a:off x="10374411" y="3330766"/>
              <a:ext cx="116825" cy="89410"/>
            </a:xfrm>
            <a:prstGeom prst="upArrow">
              <a:avLst/>
            </a:prstGeom>
            <a:solidFill>
              <a:srgbClr val="F298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79" name="矢印: 上 126"/>
            <p:cNvSpPr/>
            <p:nvPr/>
          </p:nvSpPr>
          <p:spPr>
            <a:xfrm rot="14264469">
              <a:off x="9591900" y="3414803"/>
              <a:ext cx="116526" cy="96636"/>
            </a:xfrm>
            <a:prstGeom prst="upArrow">
              <a:avLst/>
            </a:prstGeom>
            <a:solidFill>
              <a:srgbClr val="F298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80" name="矢印: 上 127"/>
            <p:cNvSpPr/>
            <p:nvPr/>
          </p:nvSpPr>
          <p:spPr>
            <a:xfrm rot="2921055">
              <a:off x="10279251" y="3401672"/>
              <a:ext cx="104019" cy="146838"/>
            </a:xfrm>
            <a:prstGeom prst="upArrow">
              <a:avLst>
                <a:gd name="adj1" fmla="val 50000"/>
                <a:gd name="adj2" fmla="val 89943"/>
              </a:avLst>
            </a:prstGeom>
            <a:solidFill>
              <a:srgbClr val="0070C0"/>
            </a:solidFill>
            <a:ln>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81" name="矢印: 上 128"/>
            <p:cNvSpPr/>
            <p:nvPr/>
          </p:nvSpPr>
          <p:spPr>
            <a:xfrm rot="18198135">
              <a:off x="9717564" y="3393593"/>
              <a:ext cx="107874" cy="153782"/>
            </a:xfrm>
            <a:prstGeom prst="upArrow">
              <a:avLst>
                <a:gd name="adj1" fmla="val 50000"/>
                <a:gd name="adj2" fmla="val 89943"/>
              </a:avLst>
            </a:prstGeom>
            <a:solidFill>
              <a:srgbClr val="0070C0"/>
            </a:solidFill>
            <a:ln>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82" name="矢印: 上 115"/>
            <p:cNvSpPr/>
            <p:nvPr/>
          </p:nvSpPr>
          <p:spPr>
            <a:xfrm rot="10800000">
              <a:off x="9996019" y="3218111"/>
              <a:ext cx="124830" cy="190792"/>
            </a:xfrm>
            <a:prstGeom prst="upArrow">
              <a:avLst>
                <a:gd name="adj1" fmla="val 50000"/>
                <a:gd name="adj2" fmla="val 53258"/>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3" name="矢印: 環状 81"/>
            <p:cNvSpPr/>
            <p:nvPr/>
          </p:nvSpPr>
          <p:spPr>
            <a:xfrm rot="15223330">
              <a:off x="9738736" y="2974047"/>
              <a:ext cx="385746" cy="510129"/>
            </a:xfrm>
            <a:prstGeom prst="circularArrow">
              <a:avLst>
                <a:gd name="adj1" fmla="val 12500"/>
                <a:gd name="adj2" fmla="val 1031620"/>
                <a:gd name="adj3" fmla="val 20457681"/>
                <a:gd name="adj4" fmla="val 10800000"/>
                <a:gd name="adj5" fmla="val 1250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4" name="矢印: 上 1123"/>
            <p:cNvSpPr/>
            <p:nvPr/>
          </p:nvSpPr>
          <p:spPr>
            <a:xfrm rot="2411681">
              <a:off x="9902495" y="2975865"/>
              <a:ext cx="101738" cy="163057"/>
            </a:xfrm>
            <a:prstGeom prst="upArrow">
              <a:avLst>
                <a:gd name="adj1" fmla="val 50000"/>
                <a:gd name="adj2" fmla="val 89943"/>
              </a:avLst>
            </a:prstGeom>
            <a:solidFill>
              <a:srgbClr val="0070C0"/>
            </a:solidFill>
            <a:ln>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85" name="フリーフォーム 884"/>
            <p:cNvSpPr/>
            <p:nvPr/>
          </p:nvSpPr>
          <p:spPr>
            <a:xfrm rot="5400000">
              <a:off x="9419483" y="3338729"/>
              <a:ext cx="80848" cy="277171"/>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886" name="フリーフォーム 885"/>
            <p:cNvSpPr/>
            <p:nvPr/>
          </p:nvSpPr>
          <p:spPr>
            <a:xfrm>
              <a:off x="10104429" y="2897255"/>
              <a:ext cx="84055" cy="329050"/>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887" name="フリーフォーム 886"/>
            <p:cNvSpPr/>
            <p:nvPr/>
          </p:nvSpPr>
          <p:spPr>
            <a:xfrm rot="10800000">
              <a:off x="9951140" y="2722828"/>
              <a:ext cx="49768" cy="226363"/>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888" name="矢印: 上 1124"/>
            <p:cNvSpPr/>
            <p:nvPr/>
          </p:nvSpPr>
          <p:spPr>
            <a:xfrm rot="20209187">
              <a:off x="9946192" y="2885277"/>
              <a:ext cx="107826" cy="96871"/>
            </a:xfrm>
            <a:prstGeom prst="upArrow">
              <a:avLst/>
            </a:prstGeom>
            <a:solidFill>
              <a:srgbClr val="F299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89" name="フリーフォーム 888"/>
            <p:cNvSpPr/>
            <p:nvPr/>
          </p:nvSpPr>
          <p:spPr>
            <a:xfrm>
              <a:off x="10095420" y="3767790"/>
              <a:ext cx="82514" cy="283636"/>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890" name="矢印: 上 121"/>
            <p:cNvSpPr/>
            <p:nvPr/>
          </p:nvSpPr>
          <p:spPr>
            <a:xfrm rot="9552936">
              <a:off x="10033819" y="3695119"/>
              <a:ext cx="107826" cy="96871"/>
            </a:xfrm>
            <a:prstGeom prst="upArrow">
              <a:avLst/>
            </a:prstGeom>
            <a:solidFill>
              <a:srgbClr val="F299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91" name="フリーフォーム 890"/>
            <p:cNvSpPr/>
            <p:nvPr/>
          </p:nvSpPr>
          <p:spPr>
            <a:xfrm rot="-5400000">
              <a:off x="10584292" y="3186044"/>
              <a:ext cx="80848" cy="277171"/>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grpSp>
      <p:sp>
        <p:nvSpPr>
          <p:cNvPr id="893" name="テキスト ボックス 892"/>
          <p:cNvSpPr txBox="1"/>
          <p:nvPr/>
        </p:nvSpPr>
        <p:spPr>
          <a:xfrm>
            <a:off x="6210074" y="5955595"/>
            <a:ext cx="1003554" cy="1077218"/>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lIns="36000" rIns="0" rtlCol="0">
            <a:spAutoFit/>
          </a:bodyPr>
          <a:lstStyle/>
          <a:p>
            <a:pPr marL="72000" indent="-457200"/>
            <a:r>
              <a:rPr lang="ja-JP" altLang="en-US" sz="800" b="1" dirty="0">
                <a:latin typeface="+mn-ea"/>
              </a:rPr>
              <a:t>使用した要素技術</a:t>
            </a:r>
            <a:endParaRPr lang="en-US" altLang="ja-JP" sz="800" b="1" dirty="0">
              <a:latin typeface="+mn-ea"/>
            </a:endParaRPr>
          </a:p>
          <a:p>
            <a:pPr marL="72000" indent="-457200"/>
            <a:r>
              <a:rPr lang="ja-JP" altLang="en-US" sz="800" dirty="0">
                <a:latin typeface="+mn-ea"/>
              </a:rPr>
              <a:t>・ライントレース走行</a:t>
            </a:r>
            <a:endParaRPr lang="en-US" altLang="ja-JP" sz="800" dirty="0">
              <a:latin typeface="+mn-ea"/>
            </a:endParaRPr>
          </a:p>
          <a:p>
            <a:pPr marL="72000" indent="-457200"/>
            <a:r>
              <a:rPr lang="ja-JP" altLang="en-US" sz="800" dirty="0">
                <a:latin typeface="+mn-ea"/>
              </a:rPr>
              <a:t>・両車輪同期走行</a:t>
            </a:r>
            <a:endParaRPr lang="en-US" altLang="ja-JP" sz="800" dirty="0">
              <a:latin typeface="+mn-ea"/>
            </a:endParaRPr>
          </a:p>
          <a:p>
            <a:pPr marL="72000" indent="-457200"/>
            <a:r>
              <a:rPr lang="ja-JP" altLang="en-US" sz="800" dirty="0">
                <a:latin typeface="+mn-ea"/>
              </a:rPr>
              <a:t>・置き場検知</a:t>
            </a:r>
            <a:endParaRPr lang="en-US" altLang="ja-JP" sz="800" dirty="0">
              <a:latin typeface="+mn-ea"/>
            </a:endParaRPr>
          </a:p>
          <a:p>
            <a:pPr marL="72000" indent="-457200"/>
            <a:r>
              <a:rPr lang="ja-JP" altLang="en-US" sz="800" dirty="0">
                <a:latin typeface="+mn-ea"/>
              </a:rPr>
              <a:t>・距離検知</a:t>
            </a:r>
            <a:endParaRPr lang="en-US" altLang="ja-JP" sz="800" dirty="0">
              <a:latin typeface="+mn-ea"/>
            </a:endParaRPr>
          </a:p>
          <a:p>
            <a:pPr marL="72000" indent="-457200"/>
            <a:r>
              <a:rPr lang="ja-JP" altLang="en-US" sz="800" dirty="0">
                <a:latin typeface="+mn-ea"/>
              </a:rPr>
              <a:t>・方向</a:t>
            </a:r>
            <a:r>
              <a:rPr lang="ja-JP" altLang="en-US" sz="800" dirty="0" smtClean="0">
                <a:latin typeface="+mn-ea"/>
              </a:rPr>
              <a:t>検知</a:t>
            </a:r>
            <a:endParaRPr lang="en-US" altLang="ja-JP" sz="800" dirty="0" smtClean="0">
              <a:latin typeface="+mn-ea"/>
            </a:endParaRPr>
          </a:p>
          <a:p>
            <a:pPr marL="72000" indent="-457200"/>
            <a:r>
              <a:rPr lang="ja-JP" altLang="en-US" sz="800" dirty="0" smtClean="0">
                <a:latin typeface="+mn-ea"/>
              </a:rPr>
              <a:t>・ライン検知</a:t>
            </a:r>
            <a:endParaRPr lang="en-US" altLang="ja-JP" sz="800" dirty="0" smtClean="0">
              <a:latin typeface="+mn-ea"/>
            </a:endParaRPr>
          </a:p>
          <a:p>
            <a:pPr marL="72000" indent="-457200"/>
            <a:r>
              <a:rPr lang="ja-JP" altLang="en-US" sz="800" dirty="0" smtClean="0">
                <a:latin typeface="+mn-ea"/>
              </a:rPr>
              <a:t>・時間</a:t>
            </a:r>
            <a:r>
              <a:rPr lang="ja-JP" altLang="en-US" sz="800" dirty="0">
                <a:latin typeface="+mn-ea"/>
              </a:rPr>
              <a:t>検知</a:t>
            </a:r>
            <a:endParaRPr lang="en-US" altLang="ja-JP" sz="800" dirty="0">
              <a:latin typeface="+mn-ea"/>
            </a:endParaRPr>
          </a:p>
        </p:txBody>
      </p:sp>
      <p:sp>
        <p:nvSpPr>
          <p:cNvPr id="31" name="角丸四角形吹き出し 30"/>
          <p:cNvSpPr/>
          <p:nvPr/>
        </p:nvSpPr>
        <p:spPr>
          <a:xfrm>
            <a:off x="6055045" y="7097339"/>
            <a:ext cx="1206992" cy="452127"/>
          </a:xfrm>
          <a:prstGeom prst="wedgeRoundRectCallout">
            <a:avLst>
              <a:gd name="adj1" fmla="val -60573"/>
              <a:gd name="adj2" fmla="val -11618"/>
              <a:gd name="adj3" fmla="val 16667"/>
            </a:avLst>
          </a:prstGeom>
        </p:spPr>
        <p:style>
          <a:lnRef idx="2">
            <a:schemeClr val="accent5"/>
          </a:lnRef>
          <a:fillRef idx="1">
            <a:schemeClr val="lt1"/>
          </a:fillRef>
          <a:effectRef idx="0">
            <a:schemeClr val="accent5"/>
          </a:effectRef>
          <a:fontRef idx="minor">
            <a:schemeClr val="dk1"/>
          </a:fontRef>
        </p:style>
        <p:txBody>
          <a:bodyPr lIns="36000" tIns="36000" rIns="36000" bIns="36000" rtlCol="0" anchor="ctr"/>
          <a:lstStyle/>
          <a:p>
            <a:r>
              <a:rPr kumimoji="1" lang="ja-JP" altLang="en-US" sz="700" dirty="0"/>
              <a:t>方向検知で大まかに旋回し、ライン検知で確実にラインに入る</a:t>
            </a:r>
          </a:p>
        </p:txBody>
      </p:sp>
      <p:sp>
        <p:nvSpPr>
          <p:cNvPr id="895" name="角丸四角形吹き出し 894"/>
          <p:cNvSpPr/>
          <p:nvPr/>
        </p:nvSpPr>
        <p:spPr>
          <a:xfrm>
            <a:off x="4807952" y="6198929"/>
            <a:ext cx="1031523" cy="476176"/>
          </a:xfrm>
          <a:prstGeom prst="wedgeRoundRectCallout">
            <a:avLst>
              <a:gd name="adj1" fmla="val -58366"/>
              <a:gd name="adj2" fmla="val 29093"/>
              <a:gd name="adj3" fmla="val 16667"/>
            </a:avLst>
          </a:prstGeom>
        </p:spPr>
        <p:style>
          <a:lnRef idx="2">
            <a:schemeClr val="accent5"/>
          </a:lnRef>
          <a:fillRef idx="1">
            <a:schemeClr val="lt1"/>
          </a:fillRef>
          <a:effectRef idx="0">
            <a:schemeClr val="accent5"/>
          </a:effectRef>
          <a:fontRef idx="minor">
            <a:schemeClr val="dk1"/>
          </a:fontRef>
        </p:style>
        <p:txBody>
          <a:bodyPr lIns="36000" tIns="36000" rIns="36000" bIns="36000" rtlCol="0" anchor="ctr"/>
          <a:lstStyle/>
          <a:p>
            <a:r>
              <a:rPr kumimoji="1" lang="ja-JP" altLang="en-US" sz="700" dirty="0"/>
              <a:t>ブロックをアームの間に入れる</a:t>
            </a:r>
            <a:r>
              <a:rPr lang="ja-JP" altLang="en-US" sz="700" dirty="0"/>
              <a:t>ために前進する。</a:t>
            </a:r>
            <a:endParaRPr kumimoji="1" lang="ja-JP" altLang="en-US" sz="700" dirty="0"/>
          </a:p>
        </p:txBody>
      </p:sp>
      <p:grpSp>
        <p:nvGrpSpPr>
          <p:cNvPr id="1505" name="グループ化 1504"/>
          <p:cNvGrpSpPr/>
          <p:nvPr/>
        </p:nvGrpSpPr>
        <p:grpSpPr>
          <a:xfrm>
            <a:off x="4860420" y="8749396"/>
            <a:ext cx="855081" cy="827072"/>
            <a:chOff x="12180523" y="5671088"/>
            <a:chExt cx="631496" cy="610811"/>
          </a:xfrm>
        </p:grpSpPr>
        <p:grpSp>
          <p:nvGrpSpPr>
            <p:cNvPr id="972" name="グループ化 971"/>
            <p:cNvGrpSpPr/>
            <p:nvPr/>
          </p:nvGrpSpPr>
          <p:grpSpPr>
            <a:xfrm>
              <a:off x="12180523" y="5671088"/>
              <a:ext cx="631496" cy="610811"/>
              <a:chOff x="5044969" y="3549913"/>
              <a:chExt cx="704584" cy="666704"/>
            </a:xfrm>
          </p:grpSpPr>
          <p:grpSp>
            <p:nvGrpSpPr>
              <p:cNvPr id="978" name="グループ化 977"/>
              <p:cNvGrpSpPr/>
              <p:nvPr/>
            </p:nvGrpSpPr>
            <p:grpSpPr>
              <a:xfrm>
                <a:off x="5052641" y="3549913"/>
                <a:ext cx="696912" cy="666704"/>
                <a:chOff x="4718050" y="3608481"/>
                <a:chExt cx="696912" cy="666704"/>
              </a:xfrm>
            </p:grpSpPr>
            <p:cxnSp>
              <p:nvCxnSpPr>
                <p:cNvPr id="986" name="直線コネクタ 985"/>
                <p:cNvCxnSpPr>
                  <a:stCxn id="1020" idx="6"/>
                  <a:endCxn id="1021" idx="2"/>
                </p:cNvCxnSpPr>
                <p:nvPr/>
              </p:nvCxnSpPr>
              <p:spPr>
                <a:xfrm flipV="1">
                  <a:off x="5219699" y="4221112"/>
                  <a:ext cx="85725" cy="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7" name="直線コネクタ 986"/>
                <p:cNvCxnSpPr>
                  <a:stCxn id="1018" idx="6"/>
                  <a:endCxn id="1019" idx="2"/>
                </p:cNvCxnSpPr>
                <p:nvPr/>
              </p:nvCxnSpPr>
              <p:spPr>
                <a:xfrm flipV="1">
                  <a:off x="5219700" y="4036986"/>
                  <a:ext cx="857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8" name="直線コネクタ 987"/>
                <p:cNvCxnSpPr>
                  <a:stCxn id="1015" idx="6"/>
                  <a:endCxn id="1017" idx="2"/>
                </p:cNvCxnSpPr>
                <p:nvPr/>
              </p:nvCxnSpPr>
              <p:spPr>
                <a:xfrm>
                  <a:off x="5219700" y="3852862"/>
                  <a:ext cx="85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9" name="直線コネクタ 988"/>
                <p:cNvCxnSpPr>
                  <a:stCxn id="1014" idx="6"/>
                  <a:endCxn id="1016" idx="2"/>
                </p:cNvCxnSpPr>
                <p:nvPr/>
              </p:nvCxnSpPr>
              <p:spPr>
                <a:xfrm>
                  <a:off x="5219700" y="3668737"/>
                  <a:ext cx="87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0" name="直線コネクタ 989"/>
                <p:cNvCxnSpPr>
                  <a:stCxn id="1016" idx="4"/>
                  <a:endCxn id="1017" idx="0"/>
                </p:cNvCxnSpPr>
                <p:nvPr/>
              </p:nvCxnSpPr>
              <p:spPr>
                <a:xfrm flipH="1">
                  <a:off x="5359399" y="3722737"/>
                  <a:ext cx="1588"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1" name="直線コネクタ 990"/>
                <p:cNvCxnSpPr>
                  <a:stCxn id="1017" idx="4"/>
                  <a:endCxn id="1019" idx="0"/>
                </p:cNvCxnSpPr>
                <p:nvPr/>
              </p:nvCxnSpPr>
              <p:spPr>
                <a:xfrm>
                  <a:off x="5359399" y="3906862"/>
                  <a:ext cx="0" cy="76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2" name="直線コネクタ 991"/>
                <p:cNvCxnSpPr>
                  <a:stCxn id="1019" idx="4"/>
                  <a:endCxn id="1021" idx="0"/>
                </p:cNvCxnSpPr>
                <p:nvPr/>
              </p:nvCxnSpPr>
              <p:spPr>
                <a:xfrm>
                  <a:off x="5359399" y="4090986"/>
                  <a:ext cx="0" cy="76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3" name="直線コネクタ 992"/>
                <p:cNvCxnSpPr>
                  <a:stCxn id="1018" idx="4"/>
                  <a:endCxn id="1020"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4" name="直線コネクタ 993"/>
                <p:cNvCxnSpPr>
                  <a:stCxn id="1015" idx="4"/>
                  <a:endCxn id="1018"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5" name="直線コネクタ 994"/>
                <p:cNvCxnSpPr>
                  <a:stCxn id="1014" idx="4"/>
                  <a:endCxn id="1015" idx="0"/>
                </p:cNvCxnSpPr>
                <p:nvPr/>
              </p:nvCxnSpPr>
              <p:spPr>
                <a:xfrm>
                  <a:off x="5165725" y="3722737"/>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6" name="直線コネクタ 995"/>
                <p:cNvCxnSpPr>
                  <a:stCxn id="1009" idx="4"/>
                  <a:endCxn id="1011"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7" name="直線コネクタ 996"/>
                <p:cNvCxnSpPr>
                  <a:stCxn id="1008" idx="4"/>
                  <a:endCxn id="1010"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8" name="直線コネクタ 997"/>
                <p:cNvCxnSpPr>
                  <a:stCxn id="1010" idx="6"/>
                  <a:endCxn id="1011"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9" name="直線コネクタ 998"/>
                <p:cNvCxnSpPr>
                  <a:stCxn id="1008" idx="6"/>
                  <a:endCxn id="1009"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0" name="直線コネクタ 999"/>
                <p:cNvCxnSpPr>
                  <a:stCxn id="1014" idx="2"/>
                  <a:endCxn id="1022" idx="6"/>
                </p:cNvCxnSpPr>
                <p:nvPr/>
              </p:nvCxnSpPr>
              <p:spPr>
                <a:xfrm flipH="1" flipV="1">
                  <a:off x="5028276" y="3667881"/>
                  <a:ext cx="83474" cy="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1" name="直線コネクタ 1000"/>
                <p:cNvCxnSpPr>
                  <a:stCxn id="983" idx="6"/>
                  <a:endCxn id="1015"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2" name="直線コネクタ 1001"/>
                <p:cNvCxnSpPr>
                  <a:stCxn id="983" idx="4"/>
                  <a:endCxn id="1009"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3" name="直線コネクタ 1002"/>
                <p:cNvCxnSpPr>
                  <a:endCxn id="1008"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4" name="直線コネクタ 1003"/>
                <p:cNvCxnSpPr>
                  <a:stCxn id="984" idx="6"/>
                  <a:endCxn id="983"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5" name="直線コネクタ 1004"/>
                <p:cNvCxnSpPr>
                  <a:stCxn id="1022" idx="4"/>
                  <a:endCxn id="983" idx="0"/>
                </p:cNvCxnSpPr>
                <p:nvPr/>
              </p:nvCxnSpPr>
              <p:spPr>
                <a:xfrm>
                  <a:off x="4968876" y="3727281"/>
                  <a:ext cx="0" cy="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6" name="直線コネクタ 1005"/>
                <p:cNvCxnSpPr>
                  <a:stCxn id="985" idx="4"/>
                  <a:endCxn id="984" idx="0"/>
                </p:cNvCxnSpPr>
                <p:nvPr/>
              </p:nvCxnSpPr>
              <p:spPr>
                <a:xfrm>
                  <a:off x="4769778" y="3727281"/>
                  <a:ext cx="0" cy="66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7" name="直線コネクタ 1006"/>
                <p:cNvCxnSpPr>
                  <a:stCxn id="985" idx="6"/>
                  <a:endCxn id="1022" idx="2"/>
                </p:cNvCxnSpPr>
                <p:nvPr/>
              </p:nvCxnSpPr>
              <p:spPr>
                <a:xfrm>
                  <a:off x="4829178" y="3667881"/>
                  <a:ext cx="802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8" name="円: 塗りつぶしなし 469"/>
                <p:cNvSpPr/>
                <p:nvPr/>
              </p:nvSpPr>
              <p:spPr>
                <a:xfrm>
                  <a:off x="471805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09" name="円: 塗りつぶしなし 470"/>
                <p:cNvSpPr/>
                <p:nvPr/>
              </p:nvSpPr>
              <p:spPr>
                <a:xfrm>
                  <a:off x="491490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0" name="円: 塗りつぶしなし 471"/>
                <p:cNvSpPr/>
                <p:nvPr/>
              </p:nvSpPr>
              <p:spPr>
                <a:xfrm>
                  <a:off x="471805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1" name="円: 塗りつぶしなし 472"/>
                <p:cNvSpPr/>
                <p:nvPr/>
              </p:nvSpPr>
              <p:spPr>
                <a:xfrm>
                  <a:off x="491490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1012" name="直線コネクタ 1011"/>
                <p:cNvCxnSpPr>
                  <a:stCxn id="1009" idx="6"/>
                  <a:endCxn id="1018"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3" name="直線コネクタ 1012"/>
                <p:cNvCxnSpPr>
                  <a:stCxn id="1011" idx="6"/>
                  <a:endCxn id="1020"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4" name="円: 塗りつぶしなし 475"/>
                <p:cNvSpPr/>
                <p:nvPr/>
              </p:nvSpPr>
              <p:spPr>
                <a:xfrm>
                  <a:off x="5111750"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5" name="円: 塗りつぶしなし 476"/>
                <p:cNvSpPr/>
                <p:nvPr/>
              </p:nvSpPr>
              <p:spPr>
                <a:xfrm>
                  <a:off x="5111750"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6" name="円: 塗りつぶしなし 477"/>
                <p:cNvSpPr/>
                <p:nvPr/>
              </p:nvSpPr>
              <p:spPr>
                <a:xfrm>
                  <a:off x="5307012"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7" name="円: 塗りつぶしなし 478"/>
                <p:cNvSpPr/>
                <p:nvPr/>
              </p:nvSpPr>
              <p:spPr>
                <a:xfrm>
                  <a:off x="5305424"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8" name="円: 塗りつぶしなし 479"/>
                <p:cNvSpPr/>
                <p:nvPr/>
              </p:nvSpPr>
              <p:spPr>
                <a:xfrm>
                  <a:off x="5111750" y="3982987"/>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9" name="円: 塗りつぶしなし 480"/>
                <p:cNvSpPr/>
                <p:nvPr/>
              </p:nvSpPr>
              <p:spPr>
                <a:xfrm>
                  <a:off x="5305424" y="398298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20" name="円: 塗りつぶしなし 481"/>
                <p:cNvSpPr/>
                <p:nvPr/>
              </p:nvSpPr>
              <p:spPr>
                <a:xfrm>
                  <a:off x="5111749" y="416713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21" name="円: 塗りつぶしなし 482"/>
                <p:cNvSpPr/>
                <p:nvPr/>
              </p:nvSpPr>
              <p:spPr>
                <a:xfrm>
                  <a:off x="5305424" y="4167112"/>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22" name="円: 塗りつぶしなし 483"/>
                <p:cNvSpPr>
                  <a:spLocks noChangeAspect="1"/>
                </p:cNvSpPr>
                <p:nvPr/>
              </p:nvSpPr>
              <p:spPr>
                <a:xfrm>
                  <a:off x="4909476" y="3608481"/>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979" name="フローチャート: 磁気ディスク 440"/>
              <p:cNvSpPr/>
              <p:nvPr/>
            </p:nvSpPr>
            <p:spPr>
              <a:xfrm>
                <a:off x="5470457" y="4094747"/>
                <a:ext cx="69618" cy="92063"/>
              </a:xfrm>
              <a:prstGeom prst="flowChartMagneticDisk">
                <a:avLst/>
              </a:prstGeom>
              <a:solidFill>
                <a:srgbClr val="92D050"/>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2" name="フローチャート: 磁気ディスク 443"/>
              <p:cNvSpPr/>
              <p:nvPr/>
            </p:nvSpPr>
            <p:spPr>
              <a:xfrm>
                <a:off x="5464991" y="3552529"/>
                <a:ext cx="69618" cy="92063"/>
              </a:xfrm>
              <a:prstGeom prst="flowChartMagneticDisk">
                <a:avLst/>
              </a:prstGeom>
              <a:solidFill>
                <a:srgbClr val="FF0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3"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84"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85" name="円: 塗りつぶしなし 446"/>
              <p:cNvSpPr>
                <a:spLocks noChangeAspect="1"/>
              </p:cNvSpPr>
              <p:nvPr/>
            </p:nvSpPr>
            <p:spPr>
              <a:xfrm>
                <a:off x="5044969" y="3549913"/>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81" name="フローチャート: 磁気ディスク 442"/>
              <p:cNvSpPr/>
              <p:nvPr/>
            </p:nvSpPr>
            <p:spPr>
              <a:xfrm>
                <a:off x="5077898" y="3560712"/>
                <a:ext cx="69618" cy="92062"/>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23" name="グループ化 1022"/>
            <p:cNvGrpSpPr/>
            <p:nvPr/>
          </p:nvGrpSpPr>
          <p:grpSpPr>
            <a:xfrm>
              <a:off x="12222324" y="5888768"/>
              <a:ext cx="182592" cy="335624"/>
              <a:chOff x="8563074" y="2479224"/>
              <a:chExt cx="177801" cy="325141"/>
            </a:xfrm>
          </p:grpSpPr>
          <p:cxnSp>
            <p:nvCxnSpPr>
              <p:cNvPr id="1024" name="直線矢印コネクタ 1023"/>
              <p:cNvCxnSpPr/>
              <p:nvPr/>
            </p:nvCxnSpPr>
            <p:spPr>
              <a:xfrm>
                <a:off x="8563074" y="2480667"/>
                <a:ext cx="177801" cy="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25" name="直線コネクタ 1024"/>
              <p:cNvCxnSpPr/>
              <p:nvPr/>
            </p:nvCxnSpPr>
            <p:spPr>
              <a:xfrm>
                <a:off x="8569302" y="2479224"/>
                <a:ext cx="4698" cy="3251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28" name="グループ化 1027"/>
            <p:cNvGrpSpPr/>
            <p:nvPr/>
          </p:nvGrpSpPr>
          <p:grpSpPr>
            <a:xfrm>
              <a:off x="12395724" y="5728052"/>
              <a:ext cx="182592" cy="167173"/>
              <a:chOff x="8563074" y="2479224"/>
              <a:chExt cx="177801" cy="161951"/>
            </a:xfrm>
          </p:grpSpPr>
          <p:cxnSp>
            <p:nvCxnSpPr>
              <p:cNvPr id="1029" name="直線矢印コネクタ 1028"/>
              <p:cNvCxnSpPr/>
              <p:nvPr/>
            </p:nvCxnSpPr>
            <p:spPr>
              <a:xfrm>
                <a:off x="8563074" y="2480667"/>
                <a:ext cx="177801" cy="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0" name="直線コネクタ 1029"/>
              <p:cNvCxnSpPr/>
              <p:nvPr/>
            </p:nvCxnSpPr>
            <p:spPr>
              <a:xfrm>
                <a:off x="8569302" y="2479224"/>
                <a:ext cx="5085" cy="16195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32" name="グループ化 1031"/>
            <p:cNvGrpSpPr/>
            <p:nvPr/>
          </p:nvGrpSpPr>
          <p:grpSpPr>
            <a:xfrm rot="10800000">
              <a:off x="12408637" y="5739080"/>
              <a:ext cx="182592" cy="335624"/>
              <a:chOff x="8563074" y="2479224"/>
              <a:chExt cx="177801" cy="325141"/>
            </a:xfrm>
          </p:grpSpPr>
          <p:cxnSp>
            <p:nvCxnSpPr>
              <p:cNvPr id="1033" name="直線矢印コネクタ 1032"/>
              <p:cNvCxnSpPr/>
              <p:nvPr/>
            </p:nvCxnSpPr>
            <p:spPr>
              <a:xfrm>
                <a:off x="8563074" y="2480667"/>
                <a:ext cx="177801" cy="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4" name="直線コネクタ 1033"/>
              <p:cNvCxnSpPr/>
              <p:nvPr/>
            </p:nvCxnSpPr>
            <p:spPr>
              <a:xfrm>
                <a:off x="8569302" y="2479224"/>
                <a:ext cx="4698" cy="3251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035" name="テキスト ボックス 1034"/>
          <p:cNvSpPr txBox="1"/>
          <p:nvPr/>
        </p:nvSpPr>
        <p:spPr>
          <a:xfrm>
            <a:off x="3265087" y="8707610"/>
            <a:ext cx="1392979" cy="461665"/>
          </a:xfrm>
          <a:prstGeom prst="rect">
            <a:avLst/>
          </a:prstGeom>
          <a:noFill/>
        </p:spPr>
        <p:txBody>
          <a:bodyPr wrap="square" lIns="36000" rIns="0" rtlCol="0">
            <a:spAutoFit/>
          </a:bodyPr>
          <a:lstStyle/>
          <a:p>
            <a:pPr marL="72000" indent="-457200"/>
            <a:r>
              <a:rPr lang="ja-JP" altLang="en-US" sz="800" b="1" dirty="0">
                <a:solidFill>
                  <a:srgbClr val="00B0F0"/>
                </a:solidFill>
                <a:latin typeface="+mn-ea"/>
              </a:rPr>
              <a:t>検証　</a:t>
            </a:r>
            <a:endParaRPr lang="en-US" altLang="ja-JP" sz="800" b="1" dirty="0" smtClean="0">
              <a:solidFill>
                <a:srgbClr val="00B0F0"/>
              </a:solidFill>
              <a:latin typeface="+mn-ea"/>
            </a:endParaRPr>
          </a:p>
          <a:p>
            <a:pPr marL="72000" indent="-457200"/>
            <a:r>
              <a:rPr lang="ja-JP" altLang="en-US" sz="800" b="1" dirty="0">
                <a:solidFill>
                  <a:srgbClr val="00B0F0"/>
                </a:solidFill>
                <a:latin typeface="+mn-ea"/>
              </a:rPr>
              <a:t>　</a:t>
            </a:r>
            <a:r>
              <a:rPr lang="ja-JP" altLang="en-US" sz="800" dirty="0" smtClean="0">
                <a:latin typeface="+mn-ea"/>
              </a:rPr>
              <a:t>右図</a:t>
            </a:r>
            <a:r>
              <a:rPr lang="ja-JP" altLang="en-US" sz="800" dirty="0">
                <a:latin typeface="+mn-ea"/>
              </a:rPr>
              <a:t>の移動を行うことができるか調べた。　</a:t>
            </a:r>
            <a:endParaRPr lang="en-US" altLang="ja-JP" sz="800" dirty="0">
              <a:latin typeface="+mn-ea"/>
            </a:endParaRPr>
          </a:p>
        </p:txBody>
      </p:sp>
      <p:sp>
        <p:nvSpPr>
          <p:cNvPr id="1036" name="テキスト ボックス 1035"/>
          <p:cNvSpPr txBox="1"/>
          <p:nvPr/>
        </p:nvSpPr>
        <p:spPr>
          <a:xfrm>
            <a:off x="5767872" y="9087420"/>
            <a:ext cx="1512349" cy="461665"/>
          </a:xfrm>
          <a:prstGeom prst="rect">
            <a:avLst/>
          </a:prstGeom>
          <a:noFill/>
        </p:spPr>
        <p:txBody>
          <a:bodyPr wrap="square" lIns="36000" rIns="0" rtlCol="0">
            <a:spAutoFit/>
          </a:bodyPr>
          <a:lstStyle/>
          <a:p>
            <a:pPr marL="72000" indent="-457200"/>
            <a:r>
              <a:rPr lang="ja-JP" altLang="en-US" sz="800" b="1" dirty="0">
                <a:latin typeface="+mn-ea"/>
              </a:rPr>
              <a:t>結果　</a:t>
            </a:r>
            <a:r>
              <a:rPr lang="en-US" altLang="ja-JP" sz="800" b="1" dirty="0">
                <a:latin typeface="+mn-ea"/>
              </a:rPr>
              <a:t>10</a:t>
            </a:r>
            <a:r>
              <a:rPr lang="ja-JP" altLang="en-US" sz="800" b="1" dirty="0">
                <a:latin typeface="+mn-ea"/>
              </a:rPr>
              <a:t>回走行させて、</a:t>
            </a:r>
            <a:r>
              <a:rPr lang="en-US" altLang="ja-JP" sz="800" b="1" dirty="0">
                <a:latin typeface="+mn-ea"/>
              </a:rPr>
              <a:t>10</a:t>
            </a:r>
            <a:r>
              <a:rPr lang="ja-JP" altLang="en-US" sz="800" b="1" dirty="0">
                <a:latin typeface="+mn-ea"/>
              </a:rPr>
              <a:t>回ともブロックを赤の置き場まで移動させることができた。</a:t>
            </a:r>
            <a:endParaRPr lang="en-US" altLang="ja-JP" sz="800" dirty="0">
              <a:latin typeface="+mn-ea"/>
            </a:endParaRPr>
          </a:p>
        </p:txBody>
      </p:sp>
      <p:grpSp>
        <p:nvGrpSpPr>
          <p:cNvPr id="544" name="グループ化 543"/>
          <p:cNvGrpSpPr/>
          <p:nvPr/>
        </p:nvGrpSpPr>
        <p:grpSpPr>
          <a:xfrm>
            <a:off x="3161686" y="606266"/>
            <a:ext cx="4101104" cy="1119847"/>
            <a:chOff x="3162274" y="2060213"/>
            <a:chExt cx="4101104" cy="1119847"/>
          </a:xfrm>
        </p:grpSpPr>
        <p:sp>
          <p:nvSpPr>
            <p:cNvPr id="440" name="テキスト ボックス 439"/>
            <p:cNvSpPr txBox="1"/>
            <p:nvPr/>
          </p:nvSpPr>
          <p:spPr>
            <a:xfrm>
              <a:off x="3162274" y="2241341"/>
              <a:ext cx="4101104" cy="938719"/>
            </a:xfrm>
            <a:prstGeom prst="rect">
              <a:avLst/>
            </a:prstGeom>
            <a:noFill/>
          </p:spPr>
          <p:txBody>
            <a:bodyPr wrap="square" lIns="36000" rIns="0" rtlCol="0">
              <a:spAutoFit/>
            </a:bodyPr>
            <a:lstStyle/>
            <a:p>
              <a:pPr marL="72000" indent="-457200"/>
              <a:r>
                <a:rPr lang="ja-JP" altLang="en-US" sz="800" b="1" dirty="0">
                  <a:solidFill>
                    <a:srgbClr val="00B050"/>
                  </a:solidFill>
                  <a:latin typeface="+mn-ea"/>
                </a:rPr>
                <a:t>目的　</a:t>
              </a:r>
              <a:r>
                <a:rPr lang="ja-JP" altLang="en-US" sz="800" dirty="0">
                  <a:latin typeface="+mn-ea"/>
                </a:rPr>
                <a:t>旋回中にブロックを落とさないように旋回する</a:t>
              </a:r>
              <a:r>
                <a:rPr lang="ja-JP" altLang="en-US" sz="800" dirty="0" smtClean="0">
                  <a:latin typeface="+mn-ea"/>
                </a:rPr>
                <a:t>。</a:t>
              </a:r>
              <a:endParaRPr lang="en-US" altLang="ja-JP" sz="800" dirty="0">
                <a:latin typeface="+mn-ea"/>
              </a:endParaRPr>
            </a:p>
            <a:p>
              <a:pPr marL="72000" indent="-457200"/>
              <a:r>
                <a:rPr lang="ja-JP" altLang="en-US" sz="800" b="1" dirty="0">
                  <a:solidFill>
                    <a:srgbClr val="C00000"/>
                  </a:solidFill>
                  <a:latin typeface="+mn-ea"/>
                </a:rPr>
                <a:t>実現方法　</a:t>
              </a:r>
              <a:r>
                <a:rPr lang="ja-JP" altLang="en-US" sz="800" dirty="0">
                  <a:latin typeface="+mn-ea"/>
                </a:rPr>
                <a:t>　</a:t>
              </a:r>
              <a:endParaRPr lang="en-US" altLang="ja-JP" sz="800" dirty="0">
                <a:latin typeface="+mn-ea"/>
              </a:endParaRPr>
            </a:p>
            <a:p>
              <a:pPr marL="72000" indent="-457200"/>
              <a:r>
                <a:rPr lang="ja-JP" altLang="en-US" sz="800" dirty="0">
                  <a:latin typeface="+mn-ea"/>
                </a:rPr>
                <a:t>　アームが水平になる角度に調節し、前進しながら旋回する。左右車輪の回転数</a:t>
              </a:r>
              <a:r>
                <a:rPr lang="ja-JP" altLang="en-US" sz="800" dirty="0" smtClean="0">
                  <a:latin typeface="+mn-ea"/>
                </a:rPr>
                <a:t>は</a:t>
              </a:r>
              <a:r>
                <a:rPr lang="ja-JP" altLang="en-US" sz="800" dirty="0">
                  <a:latin typeface="+mn-ea"/>
                </a:rPr>
                <a:t>片方のモーターを</a:t>
              </a:r>
              <a:r>
                <a:rPr lang="en-US" altLang="ja-JP" sz="800" dirty="0" smtClean="0">
                  <a:latin typeface="+mn-ea"/>
                </a:rPr>
                <a:t>15</a:t>
              </a:r>
              <a:r>
                <a:rPr lang="ja-JP" altLang="en-US" sz="800" dirty="0" err="1" smtClean="0">
                  <a:latin typeface="+mn-ea"/>
                </a:rPr>
                <a:t>、</a:t>
              </a:r>
              <a:r>
                <a:rPr lang="ja-JP" altLang="en-US" sz="800" dirty="0" smtClean="0">
                  <a:latin typeface="+mn-ea"/>
                </a:rPr>
                <a:t>もう一方の</a:t>
              </a:r>
              <a:r>
                <a:rPr lang="ja-JP" altLang="en-US" sz="800" dirty="0">
                  <a:latin typeface="+mn-ea"/>
                </a:rPr>
                <a:t>モーターを</a:t>
              </a:r>
              <a:r>
                <a:rPr lang="en-US" altLang="ja-JP" sz="800" dirty="0">
                  <a:latin typeface="+mn-ea"/>
                </a:rPr>
                <a:t>60</a:t>
              </a:r>
              <a:r>
                <a:rPr lang="ja-JP" altLang="en-US" sz="800" dirty="0">
                  <a:latin typeface="+mn-ea"/>
                </a:rPr>
                <a:t>の</a:t>
              </a:r>
              <a:r>
                <a:rPr lang="en-US" altLang="ja-JP" sz="800" dirty="0">
                  <a:latin typeface="+mn-ea"/>
                </a:rPr>
                <a:t>PWM</a:t>
              </a:r>
              <a:r>
                <a:rPr lang="ja-JP" altLang="en-US" sz="800" dirty="0" smtClean="0">
                  <a:latin typeface="+mn-ea"/>
                </a:rPr>
                <a:t>値で設定すること</a:t>
              </a:r>
              <a:r>
                <a:rPr lang="ja-JP" altLang="en-US" sz="800" dirty="0">
                  <a:latin typeface="+mn-ea"/>
                </a:rPr>
                <a:t>で</a:t>
              </a:r>
              <a:r>
                <a:rPr lang="ja-JP" altLang="en-US" sz="800" dirty="0" smtClean="0">
                  <a:latin typeface="+mn-ea"/>
                </a:rPr>
                <a:t>最小</a:t>
              </a:r>
              <a:r>
                <a:rPr lang="ja-JP" altLang="en-US" sz="800" dirty="0">
                  <a:latin typeface="+mn-ea"/>
                </a:rPr>
                <a:t>の小回りができる。　</a:t>
              </a:r>
              <a:endParaRPr lang="en-US" altLang="ja-JP" sz="800" dirty="0">
                <a:latin typeface="+mn-ea"/>
              </a:endParaRPr>
            </a:p>
            <a:p>
              <a:pPr marL="72000" indent="-457200"/>
              <a:r>
                <a:rPr lang="ja-JP" altLang="en-US" sz="800" b="1" dirty="0">
                  <a:solidFill>
                    <a:srgbClr val="00B0F0"/>
                  </a:solidFill>
                  <a:latin typeface="+mn-ea"/>
                </a:rPr>
                <a:t>検証</a:t>
              </a:r>
              <a:r>
                <a:rPr lang="ja-JP" altLang="en-US" sz="800" b="1" dirty="0">
                  <a:latin typeface="+mn-ea"/>
                </a:rPr>
                <a:t>と結果　　上記</a:t>
              </a:r>
              <a:r>
                <a:rPr lang="ja-JP" altLang="en-US" sz="800" b="1" dirty="0" smtClean="0">
                  <a:latin typeface="+mn-ea"/>
                </a:rPr>
                <a:t>の</a:t>
              </a:r>
              <a:r>
                <a:rPr lang="en-US" altLang="ja-JP" sz="800" b="1" dirty="0" smtClean="0">
                  <a:latin typeface="+mn-ea"/>
                </a:rPr>
                <a:t>PWM</a:t>
              </a:r>
              <a:r>
                <a:rPr lang="ja-JP" altLang="en-US" sz="800" b="1" dirty="0" smtClean="0">
                  <a:latin typeface="+mn-ea"/>
                </a:rPr>
                <a:t>値で旋回</a:t>
              </a:r>
              <a:r>
                <a:rPr lang="ja-JP" altLang="en-US" sz="800" b="1" dirty="0">
                  <a:latin typeface="+mn-ea"/>
                </a:rPr>
                <a:t>させた所、</a:t>
              </a:r>
              <a:r>
                <a:rPr lang="en-US" altLang="ja-JP" sz="800" b="1" dirty="0">
                  <a:latin typeface="+mn-ea"/>
                </a:rPr>
                <a:t>5</a:t>
              </a:r>
              <a:r>
                <a:rPr lang="ja-JP" altLang="en-US" sz="800" b="1" dirty="0">
                  <a:latin typeface="+mn-ea"/>
                </a:rPr>
                <a:t>回転させてもブロックを落とさずに旋回する</a:t>
              </a:r>
              <a:r>
                <a:rPr lang="ja-JP" altLang="en-US" sz="800" b="1" dirty="0" smtClean="0">
                  <a:latin typeface="+mn-ea"/>
                </a:rPr>
                <a:t>こと</a:t>
              </a:r>
              <a:r>
                <a:rPr lang="ja-JP" altLang="en-US" sz="800" b="1" dirty="0">
                  <a:latin typeface="+mn-ea"/>
                </a:rPr>
                <a:t>　</a:t>
              </a:r>
              <a:r>
                <a:rPr lang="ja-JP" altLang="en-US" sz="800" b="1" dirty="0" smtClean="0">
                  <a:latin typeface="+mn-ea"/>
                </a:rPr>
                <a:t>　　　</a:t>
              </a:r>
              <a:endParaRPr lang="en-US" altLang="ja-JP" sz="800" b="1" dirty="0" smtClean="0">
                <a:latin typeface="+mn-ea"/>
              </a:endParaRPr>
            </a:p>
            <a:p>
              <a:pPr marL="72000" indent="-457200"/>
              <a:r>
                <a:rPr lang="ja-JP" altLang="en-US" sz="800" b="1" dirty="0">
                  <a:latin typeface="+mn-ea"/>
                </a:rPr>
                <a:t>　</a:t>
              </a:r>
              <a:r>
                <a:rPr lang="ja-JP" altLang="en-US" sz="800" b="1" dirty="0" smtClean="0">
                  <a:latin typeface="+mn-ea"/>
                </a:rPr>
                <a:t>　　　　　　　　が</a:t>
              </a:r>
              <a:r>
                <a:rPr lang="ja-JP" altLang="en-US" sz="800" b="1" dirty="0">
                  <a:latin typeface="+mn-ea"/>
                </a:rPr>
                <a:t>出来た。</a:t>
              </a:r>
              <a:endParaRPr lang="en-US" altLang="ja-JP" sz="800" b="1" dirty="0">
                <a:latin typeface="+mn-ea"/>
              </a:endParaRPr>
            </a:p>
            <a:p>
              <a:pPr marL="72000" indent="-457200"/>
              <a:endParaRPr lang="en-US" altLang="ja-JP" sz="700" b="1" dirty="0"/>
            </a:p>
          </p:txBody>
        </p:sp>
        <p:sp>
          <p:nvSpPr>
            <p:cNvPr id="1037" name="対角する 2 つの角を切り取った四角形 117"/>
            <p:cNvSpPr/>
            <p:nvPr/>
          </p:nvSpPr>
          <p:spPr>
            <a:xfrm>
              <a:off x="3202369" y="2060213"/>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ブロック所持旋回</a:t>
              </a:r>
            </a:p>
          </p:txBody>
        </p:sp>
      </p:grpSp>
      <p:cxnSp>
        <p:nvCxnSpPr>
          <p:cNvPr id="1040" name="直線コネクタ 1039"/>
          <p:cNvCxnSpPr/>
          <p:nvPr/>
        </p:nvCxnSpPr>
        <p:spPr>
          <a:xfrm flipV="1">
            <a:off x="7306399" y="3459932"/>
            <a:ext cx="6186750" cy="1823"/>
          </a:xfrm>
          <a:prstGeom prst="line">
            <a:avLst/>
          </a:prstGeom>
        </p:spPr>
        <p:style>
          <a:lnRef idx="1">
            <a:schemeClr val="accent1"/>
          </a:lnRef>
          <a:fillRef idx="0">
            <a:schemeClr val="accent1"/>
          </a:fillRef>
          <a:effectRef idx="0">
            <a:schemeClr val="accent1"/>
          </a:effectRef>
          <a:fontRef idx="minor">
            <a:schemeClr val="tx1"/>
          </a:fontRef>
        </p:style>
      </p:cxnSp>
      <p:sp>
        <p:nvSpPr>
          <p:cNvPr id="1042" name="対角する 2 つの角を切り取った四角形 1568"/>
          <p:cNvSpPr/>
          <p:nvPr/>
        </p:nvSpPr>
        <p:spPr>
          <a:xfrm>
            <a:off x="7338151" y="3494705"/>
            <a:ext cx="6154998" cy="364705"/>
          </a:xfrm>
          <a:prstGeom prst="snip2Diag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solidFill>
              </a:rPr>
              <a:t>Ｒコース全体の走行方法</a:t>
            </a:r>
          </a:p>
        </p:txBody>
      </p:sp>
      <p:sp>
        <p:nvSpPr>
          <p:cNvPr id="1043" name="テキスト ボックス 1042"/>
          <p:cNvSpPr txBox="1"/>
          <p:nvPr/>
        </p:nvSpPr>
        <p:spPr>
          <a:xfrm>
            <a:off x="7291683" y="3252670"/>
            <a:ext cx="2634306" cy="215444"/>
          </a:xfrm>
          <a:prstGeom prst="rect">
            <a:avLst/>
          </a:prstGeom>
          <a:noFill/>
        </p:spPr>
        <p:txBody>
          <a:bodyPr wrap="square" lIns="36000" rIns="0" rtlCol="0">
            <a:spAutoFit/>
          </a:bodyPr>
          <a:lstStyle/>
          <a:p>
            <a:pPr marL="72000" indent="-457200"/>
            <a:r>
              <a:rPr lang="ja-JP" altLang="en-US" sz="800" b="1" dirty="0">
                <a:solidFill>
                  <a:srgbClr val="00B0F0"/>
                </a:solidFill>
                <a:latin typeface="+mn-ea"/>
              </a:rPr>
              <a:t>検証</a:t>
            </a:r>
            <a:r>
              <a:rPr lang="ja-JP" altLang="en-US" sz="800" b="1" dirty="0">
                <a:latin typeface="+mn-ea"/>
              </a:rPr>
              <a:t>と結果　ラインへの復帰を</a:t>
            </a:r>
            <a:r>
              <a:rPr lang="en-US" altLang="ja-JP" sz="800" b="1" dirty="0">
                <a:latin typeface="+mn-ea"/>
              </a:rPr>
              <a:t>10</a:t>
            </a:r>
            <a:r>
              <a:rPr lang="ja-JP" altLang="en-US" sz="800" b="1" dirty="0">
                <a:latin typeface="+mn-ea"/>
              </a:rPr>
              <a:t>回行い</a:t>
            </a:r>
            <a:r>
              <a:rPr lang="en-US" altLang="ja-JP" sz="800" b="1" dirty="0">
                <a:latin typeface="+mn-ea"/>
              </a:rPr>
              <a:t>10</a:t>
            </a:r>
            <a:r>
              <a:rPr lang="ja-JP" altLang="en-US" sz="800" b="1" dirty="0">
                <a:latin typeface="+mn-ea"/>
              </a:rPr>
              <a:t>回とも成功した。　</a:t>
            </a:r>
            <a:endParaRPr lang="en-US" altLang="ja-JP" sz="800" b="1" dirty="0">
              <a:latin typeface="+mn-ea"/>
            </a:endParaRPr>
          </a:p>
        </p:txBody>
      </p:sp>
      <p:sp>
        <p:nvSpPr>
          <p:cNvPr id="1045" name="テキスト ボックス 1044"/>
          <p:cNvSpPr txBox="1"/>
          <p:nvPr/>
        </p:nvSpPr>
        <p:spPr>
          <a:xfrm>
            <a:off x="9196914" y="2233473"/>
            <a:ext cx="939216" cy="83099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lIns="36000" rIns="0" rtlCol="0">
            <a:spAutoFit/>
          </a:bodyPr>
          <a:lstStyle/>
          <a:p>
            <a:pPr marL="72000" indent="-457200"/>
            <a:r>
              <a:rPr lang="ja-JP" altLang="en-US" sz="800" b="1" dirty="0">
                <a:latin typeface="+mn-ea"/>
              </a:rPr>
              <a:t>使用した要素技術</a:t>
            </a:r>
            <a:endParaRPr lang="en-US" altLang="ja-JP" sz="800" b="1" dirty="0">
              <a:latin typeface="+mn-ea"/>
            </a:endParaRPr>
          </a:p>
          <a:p>
            <a:pPr marL="72000" indent="-457200"/>
            <a:r>
              <a:rPr lang="ja-JP" altLang="en-US" sz="800" dirty="0">
                <a:latin typeface="+mn-ea"/>
              </a:rPr>
              <a:t>・ライントレース走行</a:t>
            </a:r>
            <a:endParaRPr lang="en-US" altLang="ja-JP" sz="800" dirty="0">
              <a:latin typeface="+mn-ea"/>
            </a:endParaRPr>
          </a:p>
          <a:p>
            <a:pPr marL="72000" indent="-457200"/>
            <a:r>
              <a:rPr lang="ja-JP" altLang="en-US" sz="800" dirty="0">
                <a:latin typeface="+mn-ea"/>
              </a:rPr>
              <a:t>・両車輪同期走行</a:t>
            </a:r>
            <a:endParaRPr lang="en-US" altLang="ja-JP" sz="800" dirty="0">
              <a:latin typeface="+mn-ea"/>
            </a:endParaRPr>
          </a:p>
          <a:p>
            <a:pPr marL="72000" indent="-457200"/>
            <a:r>
              <a:rPr lang="ja-JP" altLang="en-US" sz="800" dirty="0">
                <a:latin typeface="+mn-ea"/>
              </a:rPr>
              <a:t>・回転走行</a:t>
            </a:r>
            <a:endParaRPr lang="en-US" altLang="ja-JP" sz="800" dirty="0">
              <a:latin typeface="+mn-ea"/>
            </a:endParaRPr>
          </a:p>
          <a:p>
            <a:pPr marL="72000" indent="-457200"/>
            <a:r>
              <a:rPr lang="ja-JP" altLang="en-US" sz="800" dirty="0">
                <a:latin typeface="+mn-ea"/>
              </a:rPr>
              <a:t>・ライン検知　</a:t>
            </a:r>
            <a:endParaRPr lang="en-US" altLang="ja-JP" sz="800" dirty="0" smtClean="0">
              <a:latin typeface="+mn-ea"/>
            </a:endParaRPr>
          </a:p>
          <a:p>
            <a:pPr marL="72000" indent="-457200"/>
            <a:r>
              <a:rPr lang="ja-JP" altLang="en-US" sz="800" dirty="0" smtClean="0">
                <a:latin typeface="+mn-ea"/>
              </a:rPr>
              <a:t>・</a:t>
            </a:r>
            <a:r>
              <a:rPr lang="ja-JP" altLang="en-US" sz="800" dirty="0">
                <a:latin typeface="+mn-ea"/>
              </a:rPr>
              <a:t>距離検知</a:t>
            </a:r>
            <a:endParaRPr lang="en-US" altLang="ja-JP" sz="800" dirty="0">
              <a:latin typeface="+mn-ea"/>
            </a:endParaRPr>
          </a:p>
        </p:txBody>
      </p:sp>
      <p:sp>
        <p:nvSpPr>
          <p:cNvPr id="962" name="テキスト ボックス 961"/>
          <p:cNvSpPr txBox="1"/>
          <p:nvPr/>
        </p:nvSpPr>
        <p:spPr>
          <a:xfrm>
            <a:off x="7600300" y="3809622"/>
            <a:ext cx="1588222" cy="215444"/>
          </a:xfrm>
          <a:prstGeom prst="rect">
            <a:avLst/>
          </a:prstGeom>
          <a:noFill/>
        </p:spPr>
        <p:txBody>
          <a:bodyPr wrap="square" lIns="36000" rIns="0" rtlCol="0">
            <a:spAutoFit/>
          </a:bodyPr>
          <a:lstStyle/>
          <a:p>
            <a:pPr marL="72000" indent="-457200"/>
            <a:r>
              <a:rPr lang="en-US" altLang="ja-JP" sz="800" dirty="0">
                <a:latin typeface="+mn-ea"/>
              </a:rPr>
              <a:t>※</a:t>
            </a:r>
            <a:r>
              <a:rPr lang="ja-JP" altLang="en-US" sz="800" dirty="0">
                <a:latin typeface="+mn-ea"/>
              </a:rPr>
              <a:t>このラインを</a:t>
            </a:r>
            <a:r>
              <a:rPr lang="ja-JP" altLang="en-US" sz="800">
                <a:latin typeface="+mn-ea"/>
              </a:rPr>
              <a:t>復帰</a:t>
            </a:r>
            <a:r>
              <a:rPr lang="ja-JP" altLang="en-US" sz="800" smtClean="0">
                <a:latin typeface="+mn-ea"/>
              </a:rPr>
              <a:t>ポイントと称する</a:t>
            </a:r>
            <a:r>
              <a:rPr lang="ja-JP" altLang="en-US" sz="800" b="1" dirty="0">
                <a:latin typeface="+mn-ea"/>
              </a:rPr>
              <a:t>　</a:t>
            </a:r>
            <a:endParaRPr lang="en-US" altLang="ja-JP" sz="800" b="1" dirty="0">
              <a:latin typeface="+mn-ea"/>
            </a:endParaRPr>
          </a:p>
        </p:txBody>
      </p:sp>
      <p:grpSp>
        <p:nvGrpSpPr>
          <p:cNvPr id="970" name="グループ化 969"/>
          <p:cNvGrpSpPr/>
          <p:nvPr/>
        </p:nvGrpSpPr>
        <p:grpSpPr>
          <a:xfrm>
            <a:off x="0" y="-52649"/>
            <a:ext cx="13522325" cy="660142"/>
            <a:chOff x="0" y="-52649"/>
            <a:chExt cx="13522325" cy="660142"/>
          </a:xfrm>
        </p:grpSpPr>
        <p:grpSp>
          <p:nvGrpSpPr>
            <p:cNvPr id="971" name="グループ化 970"/>
            <p:cNvGrpSpPr/>
            <p:nvPr/>
          </p:nvGrpSpPr>
          <p:grpSpPr>
            <a:xfrm>
              <a:off x="0" y="-52649"/>
              <a:ext cx="13522325" cy="660142"/>
              <a:chOff x="0" y="-52649"/>
              <a:chExt cx="13522325" cy="660142"/>
            </a:xfrm>
          </p:grpSpPr>
          <p:sp>
            <p:nvSpPr>
              <p:cNvPr id="974" name="正方形/長方形 973"/>
              <p:cNvSpPr/>
              <p:nvPr/>
            </p:nvSpPr>
            <p:spPr>
              <a:xfrm>
                <a:off x="0" y="0"/>
                <a:ext cx="1352232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rPr>
                  <a:t>3</a:t>
                </a:r>
                <a:r>
                  <a:rPr lang="ja-JP" altLang="en-US" sz="2800" dirty="0" err="1">
                    <a:solidFill>
                      <a:schemeClr val="tx1"/>
                    </a:solidFill>
                  </a:rPr>
                  <a:t>．</a:t>
                </a:r>
                <a:r>
                  <a:rPr lang="ja-JP" altLang="en-US" sz="2800" dirty="0">
                    <a:solidFill>
                      <a:schemeClr val="tx1"/>
                    </a:solidFill>
                  </a:rPr>
                  <a:t>制御技術</a:t>
                </a:r>
                <a:endParaRPr kumimoji="1" lang="ja-JP" altLang="en-US" sz="2800" dirty="0">
                  <a:solidFill>
                    <a:schemeClr val="tx1"/>
                  </a:solidFill>
                </a:endParaRPr>
              </a:p>
            </p:txBody>
          </p:sp>
          <p:grpSp>
            <p:nvGrpSpPr>
              <p:cNvPr id="975" name="グループ化 974"/>
              <p:cNvGrpSpPr/>
              <p:nvPr/>
            </p:nvGrpSpPr>
            <p:grpSpPr>
              <a:xfrm>
                <a:off x="4752464" y="-52649"/>
                <a:ext cx="3378512" cy="660142"/>
                <a:chOff x="6275459" y="-35812"/>
                <a:chExt cx="3378512" cy="660142"/>
              </a:xfrm>
            </p:grpSpPr>
            <p:sp>
              <p:nvSpPr>
                <p:cNvPr id="1050" name="テキスト ボックス 1049"/>
                <p:cNvSpPr txBox="1"/>
                <p:nvPr/>
              </p:nvSpPr>
              <p:spPr>
                <a:xfrm>
                  <a:off x="7316661" y="-3229"/>
                  <a:ext cx="512961" cy="615553"/>
                </a:xfrm>
                <a:prstGeom prst="rect">
                  <a:avLst/>
                </a:prstGeom>
                <a:noFill/>
              </p:spPr>
              <p:txBody>
                <a:bodyPr wrap="none" lIns="0" tIns="0" rIns="0" bIns="0" rtlCol="0">
                  <a:spAutoFit/>
                </a:bodyPr>
                <a:lstStyle/>
                <a:p>
                  <a:r>
                    <a:rPr lang="ja-JP" altLang="en-US" sz="4000" i="1" dirty="0">
                      <a:ln>
                        <a:solidFill>
                          <a:schemeClr val="bg1"/>
                        </a:solidFill>
                      </a:ln>
                      <a:solidFill>
                        <a:schemeClr val="tx1">
                          <a:lumMod val="75000"/>
                          <a:lumOff val="25000"/>
                        </a:schemeClr>
                      </a:solidFill>
                      <a:ea typeface="+mj-ea"/>
                    </a:rPr>
                    <a:t>＆</a:t>
                  </a:r>
                </a:p>
              </p:txBody>
            </p:sp>
            <p:sp>
              <p:nvSpPr>
                <p:cNvPr id="1051" name="テキスト ボックス 1050"/>
                <p:cNvSpPr txBox="1"/>
                <p:nvPr/>
              </p:nvSpPr>
              <p:spPr>
                <a:xfrm>
                  <a:off x="7685162" y="101110"/>
                  <a:ext cx="1968809" cy="523220"/>
                </a:xfrm>
                <a:prstGeom prst="rect">
                  <a:avLst/>
                </a:prstGeom>
                <a:noFill/>
              </p:spPr>
              <p:txBody>
                <a:bodyPr wrap="none" rtlCol="0">
                  <a:spAutoFit/>
                </a:bodyPr>
                <a:lstStyle/>
                <a:p>
                  <a:r>
                    <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科学の妖精</a:t>
                  </a:r>
                </a:p>
              </p:txBody>
            </p:sp>
            <p:sp>
              <p:nvSpPr>
                <p:cNvPr id="1052" name="テキスト ボックス 1051"/>
                <p:cNvSpPr txBox="1"/>
                <p:nvPr/>
              </p:nvSpPr>
              <p:spPr>
                <a:xfrm>
                  <a:off x="6275459" y="-35812"/>
                  <a:ext cx="1337226" cy="523220"/>
                </a:xfrm>
                <a:prstGeom prst="rect">
                  <a:avLst/>
                </a:prstGeom>
                <a:noFill/>
              </p:spPr>
              <p:txBody>
                <a:bodyPr wrap="none" rtlCol="0">
                  <a:spAutoFit/>
                </a:bodyPr>
                <a:lstStyle/>
                <a:p>
                  <a:r>
                    <a:rPr lang="en-US" altLang="ja-JP"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MONO</a:t>
                  </a:r>
                  <a:endPar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endParaRPr>
                </a:p>
              </p:txBody>
            </p:sp>
          </p:grpSp>
          <p:pic>
            <p:nvPicPr>
              <p:cNvPr id="976" name="図 4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7412" y="114839"/>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7" name="グループ化 976"/>
              <p:cNvGrpSpPr/>
              <p:nvPr/>
            </p:nvGrpSpPr>
            <p:grpSpPr>
              <a:xfrm>
                <a:off x="2121000" y="94617"/>
                <a:ext cx="705388" cy="425556"/>
                <a:chOff x="12116383" y="65970"/>
                <a:chExt cx="954036" cy="575564"/>
              </a:xfrm>
            </p:grpSpPr>
            <p:grpSp>
              <p:nvGrpSpPr>
                <p:cNvPr id="980" name="グループ化 979"/>
                <p:cNvGrpSpPr/>
                <p:nvPr/>
              </p:nvGrpSpPr>
              <p:grpSpPr>
                <a:xfrm>
                  <a:off x="12490787" y="65970"/>
                  <a:ext cx="579632" cy="575564"/>
                  <a:chOff x="3410739" y="446370"/>
                  <a:chExt cx="607510" cy="603246"/>
                </a:xfrm>
              </p:grpSpPr>
              <p:sp>
                <p:nvSpPr>
                  <p:cNvPr id="1047" name="円/楕円 1046"/>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048" name="円/楕円 1047"/>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049" name="円/楕円 1048"/>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1026" name="グループ化 1025"/>
                <p:cNvGrpSpPr/>
                <p:nvPr/>
              </p:nvGrpSpPr>
              <p:grpSpPr>
                <a:xfrm rot="19367070">
                  <a:off x="12116383" y="156414"/>
                  <a:ext cx="345667" cy="343241"/>
                  <a:chOff x="3410734" y="446367"/>
                  <a:chExt cx="607510" cy="603246"/>
                </a:xfrm>
              </p:grpSpPr>
              <p:sp>
                <p:nvSpPr>
                  <p:cNvPr id="1027" name="円/楕円 1026"/>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031" name="円/楕円 1030"/>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046" name="円/楕円 1045"/>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grpSp>
        <p:pic>
          <p:nvPicPr>
            <p:cNvPr id="973" name="Picture 2" descr="D:\ものつくり大学ロゴ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8416" y="84273"/>
              <a:ext cx="2292246" cy="481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27" name="グループ化 1526"/>
          <p:cNvGrpSpPr/>
          <p:nvPr/>
        </p:nvGrpSpPr>
        <p:grpSpPr>
          <a:xfrm>
            <a:off x="9244055" y="3911801"/>
            <a:ext cx="1391467" cy="2152477"/>
            <a:chOff x="9188522" y="3891600"/>
            <a:chExt cx="1253579" cy="1939177"/>
          </a:xfrm>
        </p:grpSpPr>
        <p:sp>
          <p:nvSpPr>
            <p:cNvPr id="5" name="正方形/長方形 4"/>
            <p:cNvSpPr/>
            <p:nvPr/>
          </p:nvSpPr>
          <p:spPr>
            <a:xfrm>
              <a:off x="9188523" y="3891600"/>
              <a:ext cx="1253578" cy="193917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24" name="グループ化 1523"/>
            <p:cNvGrpSpPr/>
            <p:nvPr/>
          </p:nvGrpSpPr>
          <p:grpSpPr>
            <a:xfrm>
              <a:off x="9188522" y="3898553"/>
              <a:ext cx="984566" cy="195208"/>
              <a:chOff x="9188522" y="3898553"/>
              <a:chExt cx="984566" cy="195208"/>
            </a:xfrm>
          </p:grpSpPr>
          <p:sp>
            <p:nvSpPr>
              <p:cNvPr id="963" name="テキスト ボックス 962"/>
              <p:cNvSpPr txBox="1"/>
              <p:nvPr/>
            </p:nvSpPr>
            <p:spPr>
              <a:xfrm>
                <a:off x="9250785" y="3942808"/>
                <a:ext cx="922303" cy="12311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全体の流れ</a:t>
                </a:r>
                <a:r>
                  <a:rPr lang="ja-JP" altLang="en-US" sz="800" b="1" dirty="0">
                    <a:latin typeface="+mn-ea"/>
                  </a:rPr>
                  <a:t>　</a:t>
                </a:r>
                <a:endParaRPr lang="en-US" altLang="ja-JP" sz="800" b="1" dirty="0">
                  <a:latin typeface="+mn-ea"/>
                </a:endParaRPr>
              </a:p>
            </p:txBody>
          </p:sp>
          <p:grpSp>
            <p:nvGrpSpPr>
              <p:cNvPr id="6" name="グループ化 5"/>
              <p:cNvGrpSpPr/>
              <p:nvPr/>
            </p:nvGrpSpPr>
            <p:grpSpPr>
              <a:xfrm>
                <a:off x="9188522" y="3898553"/>
                <a:ext cx="833663" cy="195208"/>
                <a:chOff x="9188522" y="3898553"/>
                <a:chExt cx="833663" cy="195208"/>
              </a:xfrm>
            </p:grpSpPr>
            <p:cxnSp>
              <p:nvCxnSpPr>
                <p:cNvPr id="15" name="直線コネクタ 14"/>
                <p:cNvCxnSpPr/>
                <p:nvPr/>
              </p:nvCxnSpPr>
              <p:spPr>
                <a:xfrm>
                  <a:off x="9188522" y="4092755"/>
                  <a:ext cx="7381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4" name="直線コネクタ 963"/>
                <p:cNvCxnSpPr/>
                <p:nvPr/>
              </p:nvCxnSpPr>
              <p:spPr>
                <a:xfrm flipH="1">
                  <a:off x="10022185" y="3898553"/>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5" name="直線コネクタ 964"/>
                <p:cNvCxnSpPr/>
                <p:nvPr/>
              </p:nvCxnSpPr>
              <p:spPr>
                <a:xfrm flipH="1">
                  <a:off x="9923811" y="4044414"/>
                  <a:ext cx="98374" cy="49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16" name="図 15"/>
            <p:cNvPicPr>
              <a:picLocks noChangeAspect="1"/>
            </p:cNvPicPr>
            <p:nvPr/>
          </p:nvPicPr>
          <p:blipFill>
            <a:blip r:embed="rId5"/>
            <a:stretch>
              <a:fillRect/>
            </a:stretch>
          </p:blipFill>
          <p:spPr>
            <a:xfrm>
              <a:off x="9200544" y="4065380"/>
              <a:ext cx="1206568" cy="1756855"/>
            </a:xfrm>
            <a:prstGeom prst="rect">
              <a:avLst/>
            </a:prstGeom>
          </p:spPr>
        </p:pic>
      </p:grpSp>
      <p:sp>
        <p:nvSpPr>
          <p:cNvPr id="2197" name="対角する 2 つの角を切り取った四角形 1568"/>
          <p:cNvSpPr/>
          <p:nvPr/>
        </p:nvSpPr>
        <p:spPr>
          <a:xfrm>
            <a:off x="7330146" y="605960"/>
            <a:ext cx="1536347" cy="216000"/>
          </a:xfrm>
          <a:prstGeom prst="snip2Diag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ブロック色識別</a:t>
            </a:r>
          </a:p>
        </p:txBody>
      </p:sp>
      <p:sp>
        <p:nvSpPr>
          <p:cNvPr id="2201" name="テキスト ボックス 2200"/>
          <p:cNvSpPr txBox="1"/>
          <p:nvPr/>
        </p:nvSpPr>
        <p:spPr>
          <a:xfrm>
            <a:off x="7313874" y="860834"/>
            <a:ext cx="2968079" cy="1184940"/>
          </a:xfrm>
          <a:prstGeom prst="rect">
            <a:avLst/>
          </a:prstGeom>
          <a:noFill/>
        </p:spPr>
        <p:txBody>
          <a:bodyPr wrap="square" lIns="36000" rIns="0" rtlCol="0">
            <a:spAutoFit/>
          </a:bodyPr>
          <a:lstStyle/>
          <a:p>
            <a:pPr marL="72000" indent="-457200"/>
            <a:r>
              <a:rPr lang="ja-JP" altLang="en-US" sz="800" b="1" dirty="0">
                <a:solidFill>
                  <a:srgbClr val="00B050"/>
                </a:solidFill>
              </a:rPr>
              <a:t>目的　</a:t>
            </a:r>
            <a:r>
              <a:rPr lang="ja-JP" altLang="en-US" sz="800" dirty="0">
                <a:latin typeface="+mn-ea"/>
              </a:rPr>
              <a:t>ブロックの色を識別する。</a:t>
            </a:r>
            <a:endParaRPr lang="en-US" altLang="ja-JP" sz="800" b="1" dirty="0">
              <a:solidFill>
                <a:srgbClr val="C00000"/>
              </a:solidFill>
              <a:latin typeface="+mn-ea"/>
            </a:endParaRPr>
          </a:p>
          <a:p>
            <a:pPr marL="72000" indent="-457200"/>
            <a:r>
              <a:rPr lang="ja-JP" altLang="en-US" sz="800" b="1" dirty="0">
                <a:solidFill>
                  <a:srgbClr val="C00000"/>
                </a:solidFill>
              </a:rPr>
              <a:t>実現方法</a:t>
            </a:r>
            <a:endParaRPr lang="ja-JP" altLang="ja-JP" sz="800" b="1" dirty="0">
              <a:solidFill>
                <a:srgbClr val="C00000"/>
              </a:solidFill>
            </a:endParaRPr>
          </a:p>
          <a:p>
            <a:pPr marL="72000" indent="-457200"/>
            <a:r>
              <a:rPr lang="ja-JP" altLang="en-US" sz="800" dirty="0"/>
              <a:t>　カラーセンサーの</a:t>
            </a:r>
            <a:r>
              <a:rPr lang="en-US" altLang="ja-JP" sz="800" dirty="0"/>
              <a:t>RGB</a:t>
            </a:r>
            <a:r>
              <a:rPr lang="ja-JP" altLang="en-US" sz="800" dirty="0"/>
              <a:t>計測値を使用する。予め各ブロックの</a:t>
            </a:r>
            <a:r>
              <a:rPr lang="en-US" altLang="ja-JP" sz="800" dirty="0"/>
              <a:t>RGB</a:t>
            </a:r>
            <a:r>
              <a:rPr lang="ja-JP" altLang="en-US" sz="800" dirty="0"/>
              <a:t>を各</a:t>
            </a:r>
            <a:r>
              <a:rPr lang="en-US" altLang="ja-JP" sz="800" dirty="0"/>
              <a:t>100</a:t>
            </a:r>
            <a:r>
              <a:rPr lang="ja-JP" altLang="en-US" sz="800" dirty="0"/>
              <a:t>回計測し、その平均値を「基準値」とする</a:t>
            </a:r>
            <a:r>
              <a:rPr lang="ja-JP" altLang="en-US" sz="800" dirty="0" smtClean="0"/>
              <a:t>。</a:t>
            </a:r>
            <a:endParaRPr lang="en-US" altLang="ja-JP" sz="800" dirty="0" smtClean="0"/>
          </a:p>
          <a:p>
            <a:pPr marL="72000" indent="-457200"/>
            <a:r>
              <a:rPr lang="ja-JP" altLang="en-US" sz="300" dirty="0"/>
              <a:t>　</a:t>
            </a:r>
            <a:endParaRPr lang="en-US" altLang="ja-JP" sz="200" dirty="0" smtClean="0"/>
          </a:p>
          <a:p>
            <a:pPr marL="72000" indent="-457200"/>
            <a:r>
              <a:rPr lang="ja-JP" altLang="en-US" sz="800" dirty="0"/>
              <a:t>　</a:t>
            </a:r>
            <a:r>
              <a:rPr lang="en-US" altLang="ja-JP" sz="800" dirty="0" smtClean="0"/>
              <a:t>RGB</a:t>
            </a:r>
            <a:r>
              <a:rPr lang="ja-JP" altLang="en-US" sz="800" dirty="0"/>
              <a:t>計測値と基準値との差の合計を「不確定値」とする。不確定値が最も小さい色をそのブロックの色とする</a:t>
            </a:r>
            <a:r>
              <a:rPr lang="ja-JP" altLang="en-US" sz="800" dirty="0" smtClean="0"/>
              <a:t>。</a:t>
            </a:r>
            <a:endParaRPr lang="en-US" altLang="ja-JP" sz="800" dirty="0" smtClean="0"/>
          </a:p>
          <a:p>
            <a:pPr marL="72000" indent="-457200"/>
            <a:r>
              <a:rPr lang="ja-JP" altLang="en-US" sz="300" dirty="0"/>
              <a:t>　</a:t>
            </a:r>
            <a:endParaRPr lang="en-US" altLang="ja-JP" sz="300" dirty="0"/>
          </a:p>
          <a:p>
            <a:pPr marL="72000" indent="-457200"/>
            <a:r>
              <a:rPr lang="ja-JP" altLang="en-US" sz="800" dirty="0"/>
              <a:t>　確実性を高めるために、異なる高さで計測し、最も不確定値が低いものを採用する</a:t>
            </a:r>
            <a:r>
              <a:rPr lang="ja-JP" altLang="en-US" sz="800" dirty="0" smtClean="0"/>
              <a:t>。</a:t>
            </a:r>
            <a:r>
              <a:rPr lang="ja-JP" altLang="en-US" sz="800" b="1" dirty="0">
                <a:solidFill>
                  <a:srgbClr val="00B0F0"/>
                </a:solidFill>
              </a:rPr>
              <a:t>　</a:t>
            </a:r>
            <a:endParaRPr lang="en-US" altLang="ja-JP" sz="800" b="1" dirty="0">
              <a:solidFill>
                <a:srgbClr val="00B0F0"/>
              </a:solidFill>
            </a:endParaRPr>
          </a:p>
        </p:txBody>
      </p:sp>
      <p:sp>
        <p:nvSpPr>
          <p:cNvPr id="2213" name="テキスト ボックス 2212"/>
          <p:cNvSpPr txBox="1"/>
          <p:nvPr/>
        </p:nvSpPr>
        <p:spPr>
          <a:xfrm>
            <a:off x="12254058" y="612371"/>
            <a:ext cx="1245564" cy="1569660"/>
          </a:xfrm>
          <a:prstGeom prst="rect">
            <a:avLst/>
          </a:prstGeom>
          <a:noFill/>
          <a:ln w="6350">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700" dirty="0">
                <a:solidFill>
                  <a:srgbClr val="7030A0"/>
                </a:solidFill>
              </a:rPr>
              <a:t>例：</a:t>
            </a:r>
            <a:endParaRPr kumimoji="1" lang="en-US" altLang="ja-JP" sz="700" dirty="0">
              <a:solidFill>
                <a:srgbClr val="7030A0"/>
              </a:solidFill>
            </a:endParaRPr>
          </a:p>
          <a:p>
            <a:r>
              <a:rPr lang="ja-JP" altLang="en-US" sz="700" dirty="0"/>
              <a:t>各ブロックの</a:t>
            </a:r>
            <a:r>
              <a:rPr lang="en-US" altLang="ja-JP" sz="700" dirty="0"/>
              <a:t>RGB</a:t>
            </a:r>
            <a:r>
              <a:rPr lang="ja-JP" altLang="en-US" sz="700" dirty="0"/>
              <a:t>基準値</a:t>
            </a:r>
            <a:endParaRPr lang="en-US" altLang="ja-JP" sz="700" dirty="0"/>
          </a:p>
          <a:p>
            <a:r>
              <a:rPr kumimoji="1" lang="ja-JP" altLang="en-US" sz="700" dirty="0">
                <a:solidFill>
                  <a:srgbClr val="FF0000"/>
                </a:solidFill>
              </a:rPr>
              <a:t>赤</a:t>
            </a:r>
            <a:r>
              <a:rPr kumimoji="1" lang="ja-JP" altLang="en-US" sz="700" dirty="0"/>
              <a:t>　：</a:t>
            </a:r>
            <a:r>
              <a:rPr kumimoji="1" lang="en-US" altLang="ja-JP" sz="700" dirty="0"/>
              <a:t>R 6.1</a:t>
            </a:r>
            <a:r>
              <a:rPr lang="ja-JP" altLang="en-US" sz="700" dirty="0"/>
              <a:t>  　 </a:t>
            </a:r>
            <a:r>
              <a:rPr kumimoji="1" lang="en-US" altLang="ja-JP" sz="700" dirty="0"/>
              <a:t>G </a:t>
            </a:r>
            <a:r>
              <a:rPr lang="en-US" altLang="ja-JP" sz="700" dirty="0"/>
              <a:t>11.1</a:t>
            </a:r>
            <a:r>
              <a:rPr lang="ja-JP" altLang="en-US" sz="700" dirty="0"/>
              <a:t> 　</a:t>
            </a:r>
            <a:r>
              <a:rPr kumimoji="1" lang="en-US" altLang="ja-JP" sz="700" dirty="0"/>
              <a:t>B 4.2</a:t>
            </a:r>
          </a:p>
          <a:p>
            <a:r>
              <a:rPr lang="ja-JP" altLang="en-US" sz="700" dirty="0">
                <a:solidFill>
                  <a:schemeClr val="accent5"/>
                </a:solidFill>
              </a:rPr>
              <a:t>青</a:t>
            </a:r>
            <a:r>
              <a:rPr lang="ja-JP" altLang="en-US" sz="700" dirty="0"/>
              <a:t>　：</a:t>
            </a:r>
            <a:r>
              <a:rPr lang="en-US" altLang="ja-JP" sz="700" dirty="0"/>
              <a:t>R</a:t>
            </a:r>
            <a:r>
              <a:rPr lang="ja-JP" altLang="en-US" sz="700" dirty="0"/>
              <a:t> </a:t>
            </a:r>
            <a:r>
              <a:rPr lang="en-US" altLang="ja-JP" sz="700" dirty="0"/>
              <a:t>4.9   </a:t>
            </a:r>
            <a:r>
              <a:rPr lang="ja-JP" altLang="en-US" sz="700" dirty="0"/>
              <a:t>　</a:t>
            </a:r>
            <a:r>
              <a:rPr lang="en-US" altLang="ja-JP" sz="700" dirty="0"/>
              <a:t>G</a:t>
            </a:r>
            <a:r>
              <a:rPr lang="ja-JP" altLang="en-US" sz="700" dirty="0"/>
              <a:t> </a:t>
            </a:r>
            <a:r>
              <a:rPr lang="en-US" altLang="ja-JP" sz="700" dirty="0"/>
              <a:t>34.4</a:t>
            </a:r>
            <a:r>
              <a:rPr lang="ja-JP" altLang="en-US" sz="700" dirty="0"/>
              <a:t> 　</a:t>
            </a:r>
            <a:r>
              <a:rPr lang="en-US" altLang="ja-JP" sz="700" dirty="0"/>
              <a:t>B 47.2</a:t>
            </a:r>
            <a:endParaRPr lang="ja-JP" altLang="en-US" sz="700" dirty="0"/>
          </a:p>
          <a:p>
            <a:r>
              <a:rPr lang="ja-JP" altLang="en-US" sz="700" dirty="0">
                <a:solidFill>
                  <a:srgbClr val="00B050"/>
                </a:solidFill>
              </a:rPr>
              <a:t>緑</a:t>
            </a:r>
            <a:r>
              <a:rPr lang="ja-JP" altLang="en-US" sz="700" dirty="0"/>
              <a:t>　：</a:t>
            </a:r>
            <a:r>
              <a:rPr lang="en-US" altLang="ja-JP" sz="700" dirty="0"/>
              <a:t>R 4.7   </a:t>
            </a:r>
            <a:r>
              <a:rPr lang="ja-JP" altLang="en-US" sz="700" dirty="0"/>
              <a:t>　</a:t>
            </a:r>
            <a:r>
              <a:rPr lang="en-US" altLang="ja-JP" sz="700" dirty="0"/>
              <a:t>G 28.8 </a:t>
            </a:r>
            <a:r>
              <a:rPr lang="ja-JP" altLang="en-US" sz="700" dirty="0"/>
              <a:t>　</a:t>
            </a:r>
            <a:r>
              <a:rPr lang="en-US" altLang="ja-JP" sz="700" dirty="0"/>
              <a:t>B 7.2</a:t>
            </a:r>
          </a:p>
          <a:p>
            <a:r>
              <a:rPr lang="ja-JP" altLang="en-US" sz="700" dirty="0">
                <a:solidFill>
                  <a:srgbClr val="FFC000"/>
                </a:solidFill>
              </a:rPr>
              <a:t>黄</a:t>
            </a:r>
            <a:r>
              <a:rPr lang="ja-JP" altLang="en-US" sz="700" dirty="0"/>
              <a:t>　：</a:t>
            </a:r>
            <a:r>
              <a:rPr lang="en-US" altLang="ja-JP" sz="700" dirty="0"/>
              <a:t>R</a:t>
            </a:r>
            <a:r>
              <a:rPr lang="ja-JP" altLang="en-US" sz="700" dirty="0"/>
              <a:t> </a:t>
            </a:r>
            <a:r>
              <a:rPr lang="en-US" altLang="ja-JP" sz="700" dirty="0"/>
              <a:t>79.2 </a:t>
            </a:r>
            <a:r>
              <a:rPr lang="ja-JP" altLang="en-US" sz="700" dirty="0"/>
              <a:t>　</a:t>
            </a:r>
            <a:r>
              <a:rPr lang="en-US" altLang="ja-JP" sz="700" dirty="0"/>
              <a:t>G</a:t>
            </a:r>
            <a:r>
              <a:rPr lang="ja-JP" altLang="en-US" sz="700" dirty="0"/>
              <a:t> </a:t>
            </a:r>
            <a:r>
              <a:rPr lang="en-US" altLang="ja-JP" sz="700" dirty="0"/>
              <a:t>72.6 </a:t>
            </a:r>
            <a:r>
              <a:rPr lang="ja-JP" altLang="en-US" sz="700" dirty="0"/>
              <a:t>　</a:t>
            </a:r>
            <a:r>
              <a:rPr lang="en-US" altLang="ja-JP" sz="700" dirty="0"/>
              <a:t>B 5</a:t>
            </a:r>
          </a:p>
          <a:p>
            <a:r>
              <a:rPr lang="ja-JP" altLang="en-US" sz="700" dirty="0"/>
              <a:t>黒　：</a:t>
            </a:r>
            <a:r>
              <a:rPr lang="en-US" altLang="ja-JP" sz="700" dirty="0"/>
              <a:t>R</a:t>
            </a:r>
            <a:r>
              <a:rPr lang="ja-JP" altLang="en-US" sz="700" dirty="0"/>
              <a:t> </a:t>
            </a:r>
            <a:r>
              <a:rPr lang="en-US" altLang="ja-JP" sz="700" dirty="0"/>
              <a:t>1.1   </a:t>
            </a:r>
            <a:r>
              <a:rPr lang="ja-JP" altLang="en-US" sz="700" dirty="0"/>
              <a:t>　</a:t>
            </a:r>
            <a:r>
              <a:rPr lang="en-US" altLang="ja-JP" sz="700" dirty="0"/>
              <a:t>G 3.1   </a:t>
            </a:r>
            <a:r>
              <a:rPr lang="ja-JP" altLang="en-US" sz="700" dirty="0"/>
              <a:t>　</a:t>
            </a:r>
            <a:r>
              <a:rPr lang="en-US" altLang="ja-JP" sz="700" dirty="0"/>
              <a:t>B 1.3</a:t>
            </a:r>
          </a:p>
          <a:p>
            <a:endParaRPr lang="en-US" altLang="ja-JP" sz="300" dirty="0"/>
          </a:p>
          <a:p>
            <a:r>
              <a:rPr lang="ja-JP" altLang="en-US" sz="700" dirty="0"/>
              <a:t>測定した結果</a:t>
            </a:r>
            <a:endParaRPr lang="en-US" altLang="ja-JP" sz="700" dirty="0"/>
          </a:p>
          <a:p>
            <a:r>
              <a:rPr lang="ja-JP" altLang="en-US" sz="700" dirty="0"/>
              <a:t>　</a:t>
            </a:r>
            <a:r>
              <a:rPr lang="en-US" altLang="ja-JP" sz="700" dirty="0"/>
              <a:t>R12</a:t>
            </a:r>
            <a:r>
              <a:rPr lang="ja-JP" altLang="en-US" sz="700" dirty="0"/>
              <a:t>　　</a:t>
            </a:r>
            <a:r>
              <a:rPr lang="en-US" altLang="ja-JP" sz="700" dirty="0"/>
              <a:t>G24</a:t>
            </a:r>
            <a:r>
              <a:rPr lang="ja-JP" altLang="en-US" sz="700" dirty="0"/>
              <a:t>　　</a:t>
            </a:r>
            <a:r>
              <a:rPr lang="en-US" altLang="ja-JP" sz="700" dirty="0"/>
              <a:t>B34</a:t>
            </a:r>
          </a:p>
          <a:p>
            <a:endParaRPr lang="en-US" altLang="ja-JP" sz="200" dirty="0"/>
          </a:p>
          <a:p>
            <a:r>
              <a:rPr lang="ja-JP" altLang="en-US" sz="700" dirty="0"/>
              <a:t>不確定値</a:t>
            </a:r>
            <a:endParaRPr lang="en-US" altLang="ja-JP" sz="700" dirty="0"/>
          </a:p>
          <a:p>
            <a:r>
              <a:rPr lang="ja-JP" altLang="en-US" sz="700" dirty="0">
                <a:solidFill>
                  <a:srgbClr val="FF0000"/>
                </a:solidFill>
              </a:rPr>
              <a:t>赤</a:t>
            </a:r>
            <a:r>
              <a:rPr lang="ja-JP" altLang="en-US" sz="700" dirty="0"/>
              <a:t> </a:t>
            </a:r>
            <a:r>
              <a:rPr lang="en-US" altLang="ja-JP" sz="700" dirty="0"/>
              <a:t>91.7   </a:t>
            </a:r>
            <a:r>
              <a:rPr lang="ja-JP" altLang="en-US" sz="700" dirty="0"/>
              <a:t>　 </a:t>
            </a:r>
            <a:r>
              <a:rPr lang="ja-JP" altLang="en-US" sz="700" dirty="0">
                <a:solidFill>
                  <a:srgbClr val="0070C0"/>
                </a:solidFill>
              </a:rPr>
              <a:t>青</a:t>
            </a:r>
            <a:r>
              <a:rPr lang="ja-JP" altLang="en-US" sz="700" dirty="0">
                <a:solidFill>
                  <a:schemeClr val="accent5"/>
                </a:solidFill>
              </a:rPr>
              <a:t> </a:t>
            </a:r>
            <a:r>
              <a:rPr lang="en-US" altLang="ja-JP" sz="700" dirty="0">
                <a:solidFill>
                  <a:schemeClr val="tx1"/>
                </a:solidFill>
              </a:rPr>
              <a:t>30.7</a:t>
            </a:r>
            <a:r>
              <a:rPr lang="en-US" altLang="ja-JP" sz="700" dirty="0">
                <a:solidFill>
                  <a:schemeClr val="accent5"/>
                </a:solidFill>
              </a:rPr>
              <a:t> </a:t>
            </a:r>
            <a:r>
              <a:rPr lang="ja-JP" altLang="en-US" sz="700" dirty="0">
                <a:solidFill>
                  <a:schemeClr val="accent5"/>
                </a:solidFill>
              </a:rPr>
              <a:t>　 </a:t>
            </a:r>
            <a:r>
              <a:rPr lang="ja-JP" altLang="en-US" sz="700" dirty="0">
                <a:solidFill>
                  <a:srgbClr val="00B050"/>
                </a:solidFill>
              </a:rPr>
              <a:t>緑 </a:t>
            </a:r>
            <a:r>
              <a:rPr lang="en-US" altLang="ja-JP" sz="700" dirty="0">
                <a:solidFill>
                  <a:schemeClr val="tx1"/>
                </a:solidFill>
              </a:rPr>
              <a:t>38.8</a:t>
            </a:r>
          </a:p>
          <a:p>
            <a:r>
              <a:rPr lang="ja-JP" altLang="en-US" sz="700" dirty="0">
                <a:solidFill>
                  <a:srgbClr val="FFC000"/>
                </a:solidFill>
              </a:rPr>
              <a:t>黄</a:t>
            </a:r>
            <a:r>
              <a:rPr lang="ja-JP" altLang="en-US" sz="700" dirty="0">
                <a:solidFill>
                  <a:srgbClr val="FFFF00"/>
                </a:solidFill>
              </a:rPr>
              <a:t> </a:t>
            </a:r>
            <a:r>
              <a:rPr lang="en-US" altLang="ja-JP" sz="700" dirty="0">
                <a:solidFill>
                  <a:schemeClr val="tx1"/>
                </a:solidFill>
              </a:rPr>
              <a:t>144.8</a:t>
            </a:r>
            <a:r>
              <a:rPr lang="en-US" altLang="ja-JP" sz="700" dirty="0">
                <a:solidFill>
                  <a:srgbClr val="FFFF00"/>
                </a:solidFill>
              </a:rPr>
              <a:t> </a:t>
            </a:r>
            <a:r>
              <a:rPr lang="ja-JP" altLang="en-US" sz="700" dirty="0">
                <a:solidFill>
                  <a:srgbClr val="FFFF00"/>
                </a:solidFill>
              </a:rPr>
              <a:t>　 </a:t>
            </a:r>
            <a:r>
              <a:rPr lang="ja-JP" altLang="en-US" sz="700" dirty="0"/>
              <a:t>黒 </a:t>
            </a:r>
            <a:r>
              <a:rPr lang="en-US" altLang="ja-JP" sz="700" dirty="0"/>
              <a:t>64.5</a:t>
            </a:r>
          </a:p>
          <a:p>
            <a:r>
              <a:rPr lang="ja-JP" altLang="en-US" sz="700" dirty="0"/>
              <a:t>よって</a:t>
            </a:r>
            <a:r>
              <a:rPr lang="ja-JP" altLang="en-US" sz="700" dirty="0">
                <a:solidFill>
                  <a:schemeClr val="accent5"/>
                </a:solidFill>
              </a:rPr>
              <a:t>青</a:t>
            </a:r>
            <a:r>
              <a:rPr lang="ja-JP" altLang="en-US" sz="700" dirty="0"/>
              <a:t>色を採用</a:t>
            </a:r>
          </a:p>
        </p:txBody>
      </p:sp>
      <p:cxnSp>
        <p:nvCxnSpPr>
          <p:cNvPr id="561" name="直線コネクタ 560"/>
          <p:cNvCxnSpPr/>
          <p:nvPr/>
        </p:nvCxnSpPr>
        <p:spPr>
          <a:xfrm>
            <a:off x="983" y="8326073"/>
            <a:ext cx="317433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グループ化 20"/>
          <p:cNvGrpSpPr/>
          <p:nvPr/>
        </p:nvGrpSpPr>
        <p:grpSpPr>
          <a:xfrm>
            <a:off x="11244579" y="637122"/>
            <a:ext cx="763967" cy="721855"/>
            <a:chOff x="8419088" y="1935007"/>
            <a:chExt cx="763967" cy="721855"/>
          </a:xfrm>
        </p:grpSpPr>
        <p:grpSp>
          <p:nvGrpSpPr>
            <p:cNvPr id="2216" name="グループ化 2215"/>
            <p:cNvGrpSpPr/>
            <p:nvPr/>
          </p:nvGrpSpPr>
          <p:grpSpPr>
            <a:xfrm>
              <a:off x="8532411" y="1935007"/>
              <a:ext cx="650644" cy="721855"/>
              <a:chOff x="7740810" y="1947492"/>
              <a:chExt cx="650644" cy="721855"/>
            </a:xfrm>
          </p:grpSpPr>
          <p:sp>
            <p:nvSpPr>
              <p:cNvPr id="2222" name="円柱 2221"/>
              <p:cNvSpPr/>
              <p:nvPr/>
            </p:nvSpPr>
            <p:spPr>
              <a:xfrm>
                <a:off x="8242135" y="2328799"/>
                <a:ext cx="149319" cy="157057"/>
              </a:xfrm>
              <a:prstGeom prst="can">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23" name="直線コネクタ 2222"/>
              <p:cNvCxnSpPr/>
              <p:nvPr/>
            </p:nvCxnSpPr>
            <p:spPr>
              <a:xfrm flipV="1">
                <a:off x="8071214" y="2476063"/>
                <a:ext cx="246429" cy="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4" name="直線コネクタ 2223"/>
              <p:cNvCxnSpPr/>
              <p:nvPr/>
            </p:nvCxnSpPr>
            <p:spPr>
              <a:xfrm>
                <a:off x="8201264" y="2383981"/>
                <a:ext cx="116379" cy="92082"/>
              </a:xfrm>
              <a:prstGeom prst="line">
                <a:avLst/>
              </a:prstGeom>
            </p:spPr>
            <p:style>
              <a:lnRef idx="1">
                <a:schemeClr val="accent1"/>
              </a:lnRef>
              <a:fillRef idx="0">
                <a:schemeClr val="accent1"/>
              </a:fillRef>
              <a:effectRef idx="0">
                <a:schemeClr val="accent1"/>
              </a:effectRef>
              <a:fontRef idx="minor">
                <a:schemeClr val="tx1"/>
              </a:fontRef>
            </p:style>
          </p:cxnSp>
          <p:sp>
            <p:nvSpPr>
              <p:cNvPr id="2225" name="円弧 2224"/>
              <p:cNvSpPr/>
              <p:nvPr/>
            </p:nvSpPr>
            <p:spPr>
              <a:xfrm rot="13538376">
                <a:off x="8220969" y="2396408"/>
                <a:ext cx="79872" cy="123506"/>
              </a:xfrm>
              <a:prstGeom prst="arc">
                <a:avLst>
                  <a:gd name="adj1" fmla="val 17689153"/>
                  <a:gd name="adj2" fmla="val 13284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26" name="直線コネクタ 2225"/>
              <p:cNvCxnSpPr/>
              <p:nvPr/>
            </p:nvCxnSpPr>
            <p:spPr>
              <a:xfrm flipV="1">
                <a:off x="8017302" y="2439962"/>
                <a:ext cx="183135" cy="114665"/>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2227" name="テキスト ボックス 2226"/>
              <p:cNvSpPr txBox="1"/>
              <p:nvPr/>
            </p:nvSpPr>
            <p:spPr>
              <a:xfrm>
                <a:off x="7745063" y="2453903"/>
                <a:ext cx="455778" cy="215444"/>
              </a:xfrm>
              <a:prstGeom prst="rect">
                <a:avLst/>
              </a:prstGeom>
              <a:noFill/>
            </p:spPr>
            <p:txBody>
              <a:bodyPr wrap="square" rtlCol="0">
                <a:spAutoFit/>
              </a:bodyPr>
              <a:lstStyle/>
              <a:p>
                <a:r>
                  <a:rPr lang="en-US" altLang="ja-JP" sz="800" dirty="0"/>
                  <a:t>60</a:t>
                </a:r>
                <a:r>
                  <a:rPr kumimoji="1" lang="en-US" altLang="ja-JP" sz="800" dirty="0"/>
                  <a:t>°</a:t>
                </a:r>
                <a:endParaRPr kumimoji="1" lang="ja-JP" altLang="en-US" sz="800" dirty="0"/>
              </a:p>
            </p:txBody>
          </p:sp>
          <p:sp>
            <p:nvSpPr>
              <p:cNvPr id="2228" name="減算記号 2227"/>
              <p:cNvSpPr/>
              <p:nvPr/>
            </p:nvSpPr>
            <p:spPr>
              <a:xfrm rot="3316068">
                <a:off x="8072914" y="2191991"/>
                <a:ext cx="71143" cy="24140"/>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30" name="グループ化 2229"/>
              <p:cNvGrpSpPr/>
              <p:nvPr/>
            </p:nvGrpSpPr>
            <p:grpSpPr>
              <a:xfrm rot="820319">
                <a:off x="7775925" y="1947492"/>
                <a:ext cx="361341" cy="222609"/>
                <a:chOff x="5211020" y="7750855"/>
                <a:chExt cx="665154" cy="458419"/>
              </a:xfrm>
            </p:grpSpPr>
            <p:sp>
              <p:nvSpPr>
                <p:cNvPr id="2325" name="片側の 2 つの角を切り取った四角形 1691"/>
                <p:cNvSpPr/>
                <p:nvPr/>
              </p:nvSpPr>
              <p:spPr>
                <a:xfrm rot="12681178">
                  <a:off x="5211020" y="7943823"/>
                  <a:ext cx="665154" cy="265451"/>
                </a:xfrm>
                <a:prstGeom prst="snip2Same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6" name="片側の 2 つの角を切り取った四角形 1692"/>
                <p:cNvSpPr/>
                <p:nvPr/>
              </p:nvSpPr>
              <p:spPr>
                <a:xfrm rot="12637171">
                  <a:off x="5251614" y="7947087"/>
                  <a:ext cx="612675" cy="240900"/>
                </a:xfrm>
                <a:prstGeom prst="snip2SameRect">
                  <a:avLst/>
                </a:prstGeom>
                <a:solidFill>
                  <a:srgbClr val="F5F5F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7" name="1 つの角を丸めた四角形 1693"/>
                <p:cNvSpPr/>
                <p:nvPr/>
              </p:nvSpPr>
              <p:spPr>
                <a:xfrm rot="1785605">
                  <a:off x="5382228" y="7964468"/>
                  <a:ext cx="104886" cy="45719"/>
                </a:xfrm>
                <a:prstGeom prst="round1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8" name="減算記号 2327"/>
                <p:cNvSpPr/>
                <p:nvPr/>
              </p:nvSpPr>
              <p:spPr>
                <a:xfrm rot="1801392">
                  <a:off x="5531317" y="8055451"/>
                  <a:ext cx="87567" cy="45719"/>
                </a:xfrm>
                <a:prstGeom prst="mathMinus">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9" name="斜め縞 2328"/>
                <p:cNvSpPr/>
                <p:nvPr/>
              </p:nvSpPr>
              <p:spPr>
                <a:xfrm rot="5280000">
                  <a:off x="5535489" y="7884689"/>
                  <a:ext cx="56089" cy="91766"/>
                </a:xfrm>
                <a:prstGeom prst="diagStrip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30" name="減算記号 2329"/>
                <p:cNvSpPr/>
                <p:nvPr/>
              </p:nvSpPr>
              <p:spPr>
                <a:xfrm rot="1812378">
                  <a:off x="5261820" y="7790683"/>
                  <a:ext cx="346452" cy="94156"/>
                </a:xfrm>
                <a:prstGeom prst="mathMinu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1" name="減算記号 2330"/>
                <p:cNvSpPr/>
                <p:nvPr/>
              </p:nvSpPr>
              <p:spPr>
                <a:xfrm rot="1800000">
                  <a:off x="5496787" y="7872895"/>
                  <a:ext cx="108496" cy="70748"/>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7" name="減算記号 2336"/>
                <p:cNvSpPr/>
                <p:nvPr/>
              </p:nvSpPr>
              <p:spPr>
                <a:xfrm rot="18060000" flipV="1">
                  <a:off x="5247304" y="7776643"/>
                  <a:ext cx="130776" cy="79200"/>
                </a:xfrm>
                <a:prstGeom prst="mathMinus">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31" name="グループ化 2230"/>
              <p:cNvGrpSpPr/>
              <p:nvPr/>
            </p:nvGrpSpPr>
            <p:grpSpPr>
              <a:xfrm rot="877081">
                <a:off x="7959719" y="2257034"/>
                <a:ext cx="122340" cy="122393"/>
                <a:chOff x="5677560" y="8497589"/>
                <a:chExt cx="268779" cy="280909"/>
              </a:xfrm>
            </p:grpSpPr>
            <p:sp>
              <p:nvSpPr>
                <p:cNvPr id="2321" name="正方形/長方形 2320"/>
                <p:cNvSpPr/>
                <p:nvPr/>
              </p:nvSpPr>
              <p:spPr>
                <a:xfrm rot="1800000">
                  <a:off x="5805540" y="8497589"/>
                  <a:ext cx="48014" cy="48856"/>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2" name="円/楕円 1688"/>
                <p:cNvSpPr/>
                <p:nvPr/>
              </p:nvSpPr>
              <p:spPr>
                <a:xfrm>
                  <a:off x="5806479" y="8534443"/>
                  <a:ext cx="139860" cy="122037"/>
                </a:xfrm>
                <a:prstGeom prst="ellipse">
                  <a:avLst/>
                </a:prstGeom>
                <a:solidFill>
                  <a:srgbClr val="F6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3" name="正方形/長方形 2322"/>
                <p:cNvSpPr/>
                <p:nvPr/>
              </p:nvSpPr>
              <p:spPr>
                <a:xfrm rot="1800000">
                  <a:off x="5677560" y="8639728"/>
                  <a:ext cx="163426" cy="138770"/>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4" name="正方形/長方形 2323"/>
                <p:cNvSpPr/>
                <p:nvPr/>
              </p:nvSpPr>
              <p:spPr>
                <a:xfrm rot="1800000">
                  <a:off x="5778779" y="8502016"/>
                  <a:ext cx="55136" cy="261467"/>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32" name="対角する 2 つの角を切り取った四角形 1429"/>
              <p:cNvSpPr/>
              <p:nvPr/>
            </p:nvSpPr>
            <p:spPr>
              <a:xfrm rot="2619189" flipV="1">
                <a:off x="7865769" y="2318827"/>
                <a:ext cx="158718" cy="68574"/>
              </a:xfrm>
              <a:prstGeom prst="snip2DiagRect">
                <a:avLst>
                  <a:gd name="adj1" fmla="val 50000"/>
                  <a:gd name="adj2" fmla="val 16667"/>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3" name="片側の 2 つの角を切り取った四角形 1430"/>
              <p:cNvSpPr/>
              <p:nvPr/>
            </p:nvSpPr>
            <p:spPr>
              <a:xfrm rot="8013256">
                <a:off x="7857786" y="2245707"/>
                <a:ext cx="51336" cy="81511"/>
              </a:xfrm>
              <a:prstGeom prst="snip2Same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4" name="円/楕円 1431"/>
              <p:cNvSpPr/>
              <p:nvPr/>
            </p:nvSpPr>
            <p:spPr>
              <a:xfrm rot="851485">
                <a:off x="7927202" y="2372524"/>
                <a:ext cx="85114" cy="68126"/>
              </a:xfrm>
              <a:prstGeom prst="ellipse">
                <a:avLst/>
              </a:prstGeom>
              <a:solidFill>
                <a:srgbClr val="F6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35" name="グループ化 2234"/>
              <p:cNvGrpSpPr/>
              <p:nvPr/>
            </p:nvGrpSpPr>
            <p:grpSpPr>
              <a:xfrm>
                <a:off x="7872538" y="2327140"/>
                <a:ext cx="194236" cy="162053"/>
                <a:chOff x="5596175" y="8729996"/>
                <a:chExt cx="367863" cy="358539"/>
              </a:xfrm>
            </p:grpSpPr>
            <p:sp>
              <p:nvSpPr>
                <p:cNvPr id="2297" name="円/楕円 1664"/>
                <p:cNvSpPr/>
                <p:nvPr/>
              </p:nvSpPr>
              <p:spPr>
                <a:xfrm>
                  <a:off x="5616646" y="8748196"/>
                  <a:ext cx="330293" cy="32180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8" name="円/楕円 1665"/>
                <p:cNvSpPr/>
                <p:nvPr/>
              </p:nvSpPr>
              <p:spPr>
                <a:xfrm>
                  <a:off x="5693747" y="8986258"/>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9" name="円/楕円 1666"/>
                <p:cNvSpPr/>
                <p:nvPr/>
              </p:nvSpPr>
              <p:spPr>
                <a:xfrm>
                  <a:off x="5826166" y="8776610"/>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0" name="円/楕円 1667"/>
                <p:cNvSpPr/>
                <p:nvPr/>
              </p:nvSpPr>
              <p:spPr>
                <a:xfrm>
                  <a:off x="5686260" y="8776610"/>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1" name="円/楕円 1668"/>
                <p:cNvSpPr/>
                <p:nvPr/>
              </p:nvSpPr>
              <p:spPr>
                <a:xfrm>
                  <a:off x="5631914" y="8885522"/>
                  <a:ext cx="48014" cy="48856"/>
                </a:xfrm>
                <a:prstGeom prst="ellipse">
                  <a:avLst/>
                </a:prstGeom>
                <a:solidFill>
                  <a:schemeClr val="tx1"/>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3" name="円/楕円 1669"/>
                <p:cNvSpPr/>
                <p:nvPr/>
              </p:nvSpPr>
              <p:spPr>
                <a:xfrm>
                  <a:off x="5824291" y="8986258"/>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4" name="直線コネクタ 2303"/>
                <p:cNvCxnSpPr>
                  <a:endCxn id="2320" idx="2"/>
                </p:cNvCxnSpPr>
                <p:nvPr/>
              </p:nvCxnSpPr>
              <p:spPr>
                <a:xfrm>
                  <a:off x="5683654" y="8796790"/>
                  <a:ext cx="67061" cy="11230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sp>
              <p:nvSpPr>
                <p:cNvPr id="2305" name="円/楕円 1671"/>
                <p:cNvSpPr/>
                <p:nvPr/>
              </p:nvSpPr>
              <p:spPr>
                <a:xfrm>
                  <a:off x="5879216" y="8890068"/>
                  <a:ext cx="48014" cy="48856"/>
                </a:xfrm>
                <a:prstGeom prst="ellipse">
                  <a:avLst/>
                </a:prstGeom>
                <a:solidFill>
                  <a:schemeClr val="tx1"/>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6" name="円/楕円 1672"/>
                <p:cNvSpPr/>
                <p:nvPr/>
              </p:nvSpPr>
              <p:spPr>
                <a:xfrm>
                  <a:off x="5633671" y="8757272"/>
                  <a:ext cx="294839" cy="301981"/>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7" name="円/楕円 1673"/>
                <p:cNvSpPr/>
                <p:nvPr/>
              </p:nvSpPr>
              <p:spPr>
                <a:xfrm>
                  <a:off x="5754183" y="8885206"/>
                  <a:ext cx="48014" cy="48856"/>
                </a:xfrm>
                <a:prstGeom prst="ellipse">
                  <a:avLst/>
                </a:prstGeom>
                <a:solidFill>
                  <a:schemeClr val="bg1">
                    <a:lumMod val="50000"/>
                  </a:schemeClr>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8" name="円/楕円 1674"/>
                <p:cNvSpPr/>
                <p:nvPr/>
              </p:nvSpPr>
              <p:spPr>
                <a:xfrm>
                  <a:off x="5596175" y="8729996"/>
                  <a:ext cx="367863" cy="358539"/>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9" name="直線コネクタ 2308"/>
                <p:cNvCxnSpPr>
                  <a:endCxn id="2320" idx="0"/>
                </p:cNvCxnSpPr>
                <p:nvPr/>
              </p:nvCxnSpPr>
              <p:spPr>
                <a:xfrm>
                  <a:off x="5719690" y="8773829"/>
                  <a:ext cx="60016" cy="10320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0" name="直線コネクタ 2309"/>
                <p:cNvCxnSpPr>
                  <a:endCxn id="2320" idx="5"/>
                </p:cNvCxnSpPr>
                <p:nvPr/>
              </p:nvCxnSpPr>
              <p:spPr>
                <a:xfrm flipH="1">
                  <a:off x="5800207" y="8798004"/>
                  <a:ext cx="80748" cy="133763"/>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1" name="直線コネクタ 2310"/>
                <p:cNvCxnSpPr/>
                <p:nvPr/>
              </p:nvCxnSpPr>
              <p:spPr>
                <a:xfrm rot="660000" flipV="1">
                  <a:off x="5805981" y="8884125"/>
                  <a:ext cx="104076" cy="2249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2" name="直線コネクタ 2311"/>
                <p:cNvCxnSpPr>
                  <a:stCxn id="2320" idx="5"/>
                </p:cNvCxnSpPr>
                <p:nvPr/>
              </p:nvCxnSpPr>
              <p:spPr>
                <a:xfrm>
                  <a:off x="5800207" y="8931766"/>
                  <a:ext cx="110173" cy="812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3" name="直線コネクタ 2312"/>
                <p:cNvCxnSpPr/>
                <p:nvPr/>
              </p:nvCxnSpPr>
              <p:spPr>
                <a:xfrm flipH="1">
                  <a:off x="5772699" y="8767676"/>
                  <a:ext cx="73262" cy="106711"/>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4" name="直線コネクタ 2313"/>
                <p:cNvCxnSpPr>
                  <a:stCxn id="2307" idx="6"/>
                </p:cNvCxnSpPr>
                <p:nvPr/>
              </p:nvCxnSpPr>
              <p:spPr>
                <a:xfrm>
                  <a:off x="5802198" y="8909634"/>
                  <a:ext cx="70909" cy="100214"/>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5" name="直線コネクタ 2314"/>
                <p:cNvCxnSpPr>
                  <a:stCxn id="2307" idx="4"/>
                </p:cNvCxnSpPr>
                <p:nvPr/>
              </p:nvCxnSpPr>
              <p:spPr>
                <a:xfrm>
                  <a:off x="5778191" y="8934062"/>
                  <a:ext cx="56587" cy="9588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6" name="直線コネクタ 2315"/>
                <p:cNvCxnSpPr>
                  <a:endCxn id="2320" idx="4"/>
                </p:cNvCxnSpPr>
                <p:nvPr/>
              </p:nvCxnSpPr>
              <p:spPr>
                <a:xfrm flipV="1">
                  <a:off x="5739130" y="8941157"/>
                  <a:ext cx="40577" cy="90806"/>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7" name="直線コネクタ 2316"/>
                <p:cNvCxnSpPr>
                  <a:endCxn id="2320" idx="2"/>
                </p:cNvCxnSpPr>
                <p:nvPr/>
              </p:nvCxnSpPr>
              <p:spPr>
                <a:xfrm flipV="1">
                  <a:off x="5688522" y="8909097"/>
                  <a:ext cx="62192" cy="98080"/>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8" name="直線コネクタ 2317"/>
                <p:cNvCxnSpPr>
                  <a:endCxn id="2320" idx="3"/>
                </p:cNvCxnSpPr>
                <p:nvPr/>
              </p:nvCxnSpPr>
              <p:spPr>
                <a:xfrm flipV="1">
                  <a:off x="5646782" y="8931766"/>
                  <a:ext cx="112425" cy="3324"/>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9" name="直線コネクタ 2318"/>
                <p:cNvCxnSpPr>
                  <a:endCxn id="2320" idx="1"/>
                </p:cNvCxnSpPr>
                <p:nvPr/>
              </p:nvCxnSpPr>
              <p:spPr>
                <a:xfrm flipV="1">
                  <a:off x="5648085" y="8886426"/>
                  <a:ext cx="111121" cy="1193"/>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sp>
              <p:nvSpPr>
                <p:cNvPr id="2320" name="円/楕円 1686"/>
                <p:cNvSpPr/>
                <p:nvPr/>
              </p:nvSpPr>
              <p:spPr>
                <a:xfrm>
                  <a:off x="5750715" y="8877036"/>
                  <a:ext cx="57984" cy="64122"/>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36" name="フレーム 2235"/>
              <p:cNvSpPr/>
              <p:nvPr/>
            </p:nvSpPr>
            <p:spPr>
              <a:xfrm rot="2640257">
                <a:off x="7952119" y="2118579"/>
                <a:ext cx="135202" cy="149822"/>
              </a:xfrm>
              <a:prstGeom prst="frame">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237" name="グループ化 2236"/>
              <p:cNvGrpSpPr/>
              <p:nvPr/>
            </p:nvGrpSpPr>
            <p:grpSpPr>
              <a:xfrm rot="2642684">
                <a:off x="7740810" y="2168940"/>
                <a:ext cx="180115" cy="112474"/>
                <a:chOff x="7191008" y="5086403"/>
                <a:chExt cx="390502" cy="325305"/>
              </a:xfrm>
            </p:grpSpPr>
            <p:grpSp>
              <p:nvGrpSpPr>
                <p:cNvPr id="2286" name="グループ化 2285"/>
                <p:cNvGrpSpPr/>
                <p:nvPr/>
              </p:nvGrpSpPr>
              <p:grpSpPr>
                <a:xfrm rot="19620472">
                  <a:off x="7191008" y="5086403"/>
                  <a:ext cx="390502" cy="325305"/>
                  <a:chOff x="7191646" y="5086214"/>
                  <a:chExt cx="390502" cy="325305"/>
                </a:xfrm>
              </p:grpSpPr>
              <p:sp>
                <p:nvSpPr>
                  <p:cNvPr id="2291" name="1 つの角を切り取った四角形 1652"/>
                  <p:cNvSpPr/>
                  <p:nvPr/>
                </p:nvSpPr>
                <p:spPr>
                  <a:xfrm rot="1977448">
                    <a:off x="7257573" y="5086214"/>
                    <a:ext cx="311378" cy="279415"/>
                  </a:xfrm>
                  <a:prstGeom prst="snip1Rect">
                    <a:avLst>
                      <a:gd name="adj" fmla="val 42451"/>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2" name="1 つの角を切り取った四角形 1653"/>
                  <p:cNvSpPr/>
                  <p:nvPr/>
                </p:nvSpPr>
                <p:spPr>
                  <a:xfrm rot="1970266">
                    <a:off x="7330994" y="5204712"/>
                    <a:ext cx="251154" cy="112242"/>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3" name="1 つの角を切り取った四角形 1654"/>
                  <p:cNvSpPr/>
                  <p:nvPr/>
                </p:nvSpPr>
                <p:spPr>
                  <a:xfrm rot="1970266" flipV="1">
                    <a:off x="7267167" y="5303968"/>
                    <a:ext cx="251154" cy="107551"/>
                  </a:xfrm>
                  <a:prstGeom prst="snip1Rect">
                    <a:avLst>
                      <a:gd name="adj" fmla="val 27623"/>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5" name="1 つの角を切り取った四角形 1655"/>
                  <p:cNvSpPr/>
                  <p:nvPr/>
                </p:nvSpPr>
                <p:spPr>
                  <a:xfrm rot="2014486" flipH="1">
                    <a:off x="7191646" y="5266734"/>
                    <a:ext cx="155840" cy="70658"/>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6" name="1 つの角を切り取った四角形 1656"/>
                  <p:cNvSpPr/>
                  <p:nvPr/>
                </p:nvSpPr>
                <p:spPr>
                  <a:xfrm rot="1970266">
                    <a:off x="7289213" y="5133764"/>
                    <a:ext cx="252763" cy="234769"/>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87" name="直線コネクタ 2286"/>
                <p:cNvCxnSpPr/>
                <p:nvPr/>
              </p:nvCxnSpPr>
              <p:spPr>
                <a:xfrm>
                  <a:off x="7285626" y="5164693"/>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8" name="直線コネクタ 2287"/>
                <p:cNvCxnSpPr/>
                <p:nvPr/>
              </p:nvCxnSpPr>
              <p:spPr>
                <a:xfrm>
                  <a:off x="7284723" y="5188505"/>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9" name="直線コネクタ 2288"/>
                <p:cNvCxnSpPr/>
                <p:nvPr/>
              </p:nvCxnSpPr>
              <p:spPr>
                <a:xfrm>
                  <a:off x="7285996" y="5212312"/>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0" name="直線コネクタ 2289"/>
                <p:cNvCxnSpPr/>
                <p:nvPr/>
              </p:nvCxnSpPr>
              <p:spPr>
                <a:xfrm>
                  <a:off x="7285996" y="5235353"/>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38" name="グループ化 2237"/>
              <p:cNvGrpSpPr/>
              <p:nvPr/>
            </p:nvGrpSpPr>
            <p:grpSpPr>
              <a:xfrm rot="802384">
                <a:off x="7859434" y="2093866"/>
                <a:ext cx="95663" cy="96046"/>
                <a:chOff x="4919642" y="8146683"/>
                <a:chExt cx="181176" cy="212499"/>
              </a:xfrm>
            </p:grpSpPr>
            <p:sp>
              <p:nvSpPr>
                <p:cNvPr id="2277" name="正方形/長方形 2276"/>
                <p:cNvSpPr/>
                <p:nvPr/>
              </p:nvSpPr>
              <p:spPr>
                <a:xfrm rot="1851504">
                  <a:off x="4938054" y="8146683"/>
                  <a:ext cx="162764" cy="212499"/>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8" name="正方形/長方形 2277"/>
                <p:cNvSpPr/>
                <p:nvPr/>
              </p:nvSpPr>
              <p:spPr>
                <a:xfrm rot="1784438">
                  <a:off x="4919642" y="8256515"/>
                  <a:ext cx="144074" cy="8518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9" name="円弧 2278"/>
                <p:cNvSpPr/>
                <p:nvPr/>
              </p:nvSpPr>
              <p:spPr>
                <a:xfrm rot="15707821">
                  <a:off x="4973199" y="8185621"/>
                  <a:ext cx="101372" cy="78500"/>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80" name="円弧 2279"/>
                <p:cNvSpPr/>
                <p:nvPr/>
              </p:nvSpPr>
              <p:spPr>
                <a:xfrm rot="4768061">
                  <a:off x="4995058" y="8177281"/>
                  <a:ext cx="101372" cy="78500"/>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81" name="直線コネクタ 2280"/>
                <p:cNvCxnSpPr/>
                <p:nvPr/>
              </p:nvCxnSpPr>
              <p:spPr>
                <a:xfrm rot="20760000" flipH="1">
                  <a:off x="5032614" y="8161061"/>
                  <a:ext cx="40237" cy="446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83" name="フローチャート: 結合子 2282"/>
                <p:cNvSpPr/>
                <p:nvPr/>
              </p:nvSpPr>
              <p:spPr>
                <a:xfrm>
                  <a:off x="5009825" y="8191048"/>
                  <a:ext cx="45719" cy="45719"/>
                </a:xfrm>
                <a:prstGeom prst="flowChartConnector">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4" name="フローチャート: 結合子 2283"/>
                <p:cNvSpPr/>
                <p:nvPr/>
              </p:nvSpPr>
              <p:spPr>
                <a:xfrm flipV="1">
                  <a:off x="5014373" y="8191049"/>
                  <a:ext cx="45719" cy="45719"/>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85" name="直線コネクタ 2284"/>
                <p:cNvCxnSpPr/>
                <p:nvPr/>
              </p:nvCxnSpPr>
              <p:spPr>
                <a:xfrm rot="-60000">
                  <a:off x="4948450" y="8224601"/>
                  <a:ext cx="140548" cy="842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0" name="減算記号 2239"/>
              <p:cNvSpPr/>
              <p:nvPr/>
            </p:nvSpPr>
            <p:spPr>
              <a:xfrm>
                <a:off x="8104897" y="2214787"/>
                <a:ext cx="159274" cy="20664"/>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41" name="グループ化 2240"/>
              <p:cNvGrpSpPr/>
              <p:nvPr/>
            </p:nvGrpSpPr>
            <p:grpSpPr>
              <a:xfrm>
                <a:off x="8162669" y="2159768"/>
                <a:ext cx="158833" cy="93274"/>
                <a:chOff x="6147190" y="8172069"/>
                <a:chExt cx="300814" cy="173453"/>
              </a:xfrm>
            </p:grpSpPr>
            <p:cxnSp>
              <p:nvCxnSpPr>
                <p:cNvPr id="2263" name="直線コネクタ 2262"/>
                <p:cNvCxnSpPr/>
                <p:nvPr/>
              </p:nvCxnSpPr>
              <p:spPr>
                <a:xfrm>
                  <a:off x="6259030" y="8179218"/>
                  <a:ext cx="668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4" name="角丸四角形 1626"/>
                <p:cNvSpPr/>
                <p:nvPr/>
              </p:nvSpPr>
              <p:spPr>
                <a:xfrm flipH="1">
                  <a:off x="6402285" y="8181007"/>
                  <a:ext cx="45719" cy="96257"/>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5" name="角丸四角形 1627"/>
                <p:cNvSpPr/>
                <p:nvPr/>
              </p:nvSpPr>
              <p:spPr>
                <a:xfrm>
                  <a:off x="6147190" y="8181599"/>
                  <a:ext cx="178026" cy="1070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6" name="角丸四角形 1628"/>
                <p:cNvSpPr/>
                <p:nvPr/>
              </p:nvSpPr>
              <p:spPr>
                <a:xfrm>
                  <a:off x="6149605" y="8185783"/>
                  <a:ext cx="167608" cy="979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7" name="斜め縞 2266"/>
                <p:cNvSpPr/>
                <p:nvPr/>
              </p:nvSpPr>
              <p:spPr>
                <a:xfrm rot="2747430">
                  <a:off x="6264517" y="8175546"/>
                  <a:ext cx="61286" cy="66165"/>
                </a:xfrm>
                <a:prstGeom prst="diagStrip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68" name="斜め縞 2267"/>
                <p:cNvSpPr/>
                <p:nvPr/>
              </p:nvSpPr>
              <p:spPr>
                <a:xfrm rot="13503316">
                  <a:off x="6236545" y="8227177"/>
                  <a:ext cx="63553" cy="69232"/>
                </a:xfrm>
                <a:prstGeom prst="diagStrip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69" name="角丸四角形 1631"/>
                <p:cNvSpPr/>
                <p:nvPr/>
              </p:nvSpPr>
              <p:spPr>
                <a:xfrm>
                  <a:off x="6177502" y="8204618"/>
                  <a:ext cx="171001" cy="62903"/>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70" name="グループ化 2269"/>
                <p:cNvGrpSpPr/>
                <p:nvPr/>
              </p:nvGrpSpPr>
              <p:grpSpPr>
                <a:xfrm>
                  <a:off x="6263544" y="8206398"/>
                  <a:ext cx="61182" cy="54259"/>
                  <a:chOff x="6450479" y="7984368"/>
                  <a:chExt cx="350970" cy="333074"/>
                </a:xfrm>
              </p:grpSpPr>
              <p:sp>
                <p:nvSpPr>
                  <p:cNvPr id="2274" name="角丸四角形 1636"/>
                  <p:cNvSpPr/>
                  <p:nvPr/>
                </p:nvSpPr>
                <p:spPr>
                  <a:xfrm>
                    <a:off x="6450479" y="7984368"/>
                    <a:ext cx="350970" cy="333074"/>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5" name="角丸四角形 1637"/>
                  <p:cNvSpPr/>
                  <p:nvPr/>
                </p:nvSpPr>
                <p:spPr>
                  <a:xfrm>
                    <a:off x="6479828" y="7993468"/>
                    <a:ext cx="266657" cy="314091"/>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6" name="角丸四角形 1638"/>
                  <p:cNvSpPr/>
                  <p:nvPr/>
                </p:nvSpPr>
                <p:spPr>
                  <a:xfrm>
                    <a:off x="6492401" y="7992912"/>
                    <a:ext cx="282128" cy="314927"/>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71" name="角丸四角形 1633"/>
                <p:cNvSpPr/>
                <p:nvPr/>
              </p:nvSpPr>
              <p:spPr>
                <a:xfrm>
                  <a:off x="6332034" y="8177764"/>
                  <a:ext cx="104711" cy="109378"/>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2" name="角丸四角形 1634"/>
                <p:cNvSpPr/>
                <p:nvPr/>
              </p:nvSpPr>
              <p:spPr>
                <a:xfrm>
                  <a:off x="6352083" y="8172069"/>
                  <a:ext cx="88632" cy="11507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3" name="円弧 2272"/>
                <p:cNvSpPr/>
                <p:nvPr/>
              </p:nvSpPr>
              <p:spPr>
                <a:xfrm rot="15532899">
                  <a:off x="6276409" y="8247503"/>
                  <a:ext cx="150319" cy="45719"/>
                </a:xfrm>
                <a:prstGeom prst="arc">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242" name="グループ化 2241"/>
              <p:cNvGrpSpPr/>
              <p:nvPr/>
            </p:nvGrpSpPr>
            <p:grpSpPr>
              <a:xfrm rot="20713706">
                <a:off x="8088814" y="2247023"/>
                <a:ext cx="56360" cy="226491"/>
                <a:chOff x="5908945" y="8601178"/>
                <a:chExt cx="106739" cy="501106"/>
              </a:xfrm>
            </p:grpSpPr>
            <p:sp>
              <p:nvSpPr>
                <p:cNvPr id="2261" name="減算記号 2260"/>
                <p:cNvSpPr/>
                <p:nvPr/>
              </p:nvSpPr>
              <p:spPr>
                <a:xfrm rot="3180713">
                  <a:off x="5711762" y="8798361"/>
                  <a:ext cx="501106" cy="106739"/>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2" name="減算記号 2261"/>
                <p:cNvSpPr/>
                <p:nvPr/>
              </p:nvSpPr>
              <p:spPr>
                <a:xfrm rot="3180713">
                  <a:off x="5721555" y="8828369"/>
                  <a:ext cx="479157" cy="45719"/>
                </a:xfrm>
                <a:prstGeom prst="mathMinus">
                  <a:avLst/>
                </a:prstGeom>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43" name="グループ化 2242"/>
              <p:cNvGrpSpPr/>
              <p:nvPr/>
            </p:nvGrpSpPr>
            <p:grpSpPr>
              <a:xfrm rot="20713706">
                <a:off x="8108103" y="2247208"/>
                <a:ext cx="227401" cy="160731"/>
                <a:chOff x="5954705" y="8663101"/>
                <a:chExt cx="430674" cy="355613"/>
              </a:xfrm>
            </p:grpSpPr>
            <p:sp>
              <p:nvSpPr>
                <p:cNvPr id="2244" name="正方形/長方形 2243"/>
                <p:cNvSpPr/>
                <p:nvPr/>
              </p:nvSpPr>
              <p:spPr>
                <a:xfrm rot="3162364">
                  <a:off x="5947909" y="8789202"/>
                  <a:ext cx="254331" cy="131171"/>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45" name="正方形/長方形 2244"/>
                <p:cNvSpPr/>
                <p:nvPr/>
              </p:nvSpPr>
              <p:spPr>
                <a:xfrm rot="3205724">
                  <a:off x="5985941" y="8834641"/>
                  <a:ext cx="192900" cy="73703"/>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6" name="減算記号 2245"/>
                <p:cNvSpPr/>
                <p:nvPr/>
              </p:nvSpPr>
              <p:spPr>
                <a:xfrm rot="18360000">
                  <a:off x="6147017" y="8780352"/>
                  <a:ext cx="355613" cy="12111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7" name="減算記号 2246"/>
                <p:cNvSpPr/>
                <p:nvPr/>
              </p:nvSpPr>
              <p:spPr>
                <a:xfrm rot="3165898">
                  <a:off x="5931728" y="8875456"/>
                  <a:ext cx="137389" cy="57087"/>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8" name="減算記号 2247"/>
                <p:cNvSpPr/>
                <p:nvPr/>
              </p:nvSpPr>
              <p:spPr>
                <a:xfrm>
                  <a:off x="5988800" y="8897094"/>
                  <a:ext cx="298557" cy="93174"/>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9" name="減算記号 2248"/>
                <p:cNvSpPr/>
                <p:nvPr/>
              </p:nvSpPr>
              <p:spPr>
                <a:xfrm>
                  <a:off x="6106600" y="8922092"/>
                  <a:ext cx="153953" cy="45719"/>
                </a:xfrm>
                <a:prstGeom prst="mathMinus">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1" name="減算記号 2250"/>
                <p:cNvSpPr/>
                <p:nvPr/>
              </p:nvSpPr>
              <p:spPr>
                <a:xfrm rot="18360000">
                  <a:off x="6148618" y="8820682"/>
                  <a:ext cx="344473" cy="50311"/>
                </a:xfrm>
                <a:prstGeom prst="mathMinus">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2" name="直線コネクタ 2251"/>
                <p:cNvCxnSpPr/>
                <p:nvPr/>
              </p:nvCxnSpPr>
              <p:spPr>
                <a:xfrm rot="480000">
                  <a:off x="6006952" y="8835982"/>
                  <a:ext cx="0" cy="288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3" name="直線コネクタ 2252"/>
                <p:cNvCxnSpPr/>
                <p:nvPr/>
              </p:nvCxnSpPr>
              <p:spPr>
                <a:xfrm rot="19800000">
                  <a:off x="6112614" y="8825621"/>
                  <a:ext cx="34301" cy="468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254" name="斜め縞 2253"/>
                <p:cNvSpPr/>
                <p:nvPr/>
              </p:nvSpPr>
              <p:spPr>
                <a:xfrm rot="5580000">
                  <a:off x="5946922" y="8804260"/>
                  <a:ext cx="64498" cy="48931"/>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55" name="斜め縞 2254"/>
                <p:cNvSpPr/>
                <p:nvPr/>
              </p:nvSpPr>
              <p:spPr>
                <a:xfrm rot="11357063">
                  <a:off x="5958109" y="8716103"/>
                  <a:ext cx="82592" cy="85240"/>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56" name="減算記号 2255"/>
                <p:cNvSpPr/>
                <p:nvPr/>
              </p:nvSpPr>
              <p:spPr>
                <a:xfrm rot="19300542">
                  <a:off x="5958051" y="8752612"/>
                  <a:ext cx="106189" cy="54627"/>
                </a:xfrm>
                <a:prstGeom prst="mathMinus">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7" name="斜め縞 2256"/>
                <p:cNvSpPr/>
                <p:nvPr/>
              </p:nvSpPr>
              <p:spPr>
                <a:xfrm rot="15408065">
                  <a:off x="6031930" y="8740285"/>
                  <a:ext cx="94602" cy="45998"/>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59" name="減算記号 2258"/>
                <p:cNvSpPr/>
                <p:nvPr/>
              </p:nvSpPr>
              <p:spPr>
                <a:xfrm rot="19457741">
                  <a:off x="5989852" y="8727703"/>
                  <a:ext cx="80583" cy="62176"/>
                </a:xfrm>
                <a:prstGeom prst="mathMinus">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0" name="斜め縞 2259"/>
                <p:cNvSpPr/>
                <p:nvPr/>
              </p:nvSpPr>
              <p:spPr>
                <a:xfrm rot="17160000">
                  <a:off x="6098802" y="8786974"/>
                  <a:ext cx="48500" cy="63326"/>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cxnSp>
          <p:nvCxnSpPr>
            <p:cNvPr id="1506" name="直線矢印コネクタ 1505"/>
            <p:cNvCxnSpPr/>
            <p:nvPr/>
          </p:nvCxnSpPr>
          <p:spPr>
            <a:xfrm flipH="1">
              <a:off x="8419088" y="2329657"/>
              <a:ext cx="173432" cy="21248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359" name="テキスト ボックス 2358"/>
          <p:cNvSpPr txBox="1"/>
          <p:nvPr/>
        </p:nvSpPr>
        <p:spPr>
          <a:xfrm>
            <a:off x="11493661" y="1964476"/>
            <a:ext cx="397235" cy="215444"/>
          </a:xfrm>
          <a:prstGeom prst="rect">
            <a:avLst/>
          </a:prstGeom>
          <a:noFill/>
        </p:spPr>
        <p:txBody>
          <a:bodyPr wrap="square" rtlCol="0">
            <a:spAutoFit/>
          </a:bodyPr>
          <a:lstStyle/>
          <a:p>
            <a:r>
              <a:rPr lang="en-US" altLang="ja-JP" sz="800" dirty="0"/>
              <a:t>45°</a:t>
            </a:r>
            <a:endParaRPr kumimoji="1" lang="ja-JP" altLang="en-US" sz="800" dirty="0"/>
          </a:p>
        </p:txBody>
      </p:sp>
      <p:grpSp>
        <p:nvGrpSpPr>
          <p:cNvPr id="553" name="グループ化 552"/>
          <p:cNvGrpSpPr/>
          <p:nvPr/>
        </p:nvGrpSpPr>
        <p:grpSpPr>
          <a:xfrm>
            <a:off x="11207315" y="1399089"/>
            <a:ext cx="905452" cy="626345"/>
            <a:chOff x="11207315" y="1399089"/>
            <a:chExt cx="905452" cy="626345"/>
          </a:xfrm>
        </p:grpSpPr>
        <p:sp>
          <p:nvSpPr>
            <p:cNvPr id="2338" name="減算記号 2337"/>
            <p:cNvSpPr/>
            <p:nvPr/>
          </p:nvSpPr>
          <p:spPr>
            <a:xfrm rot="3316068">
              <a:off x="11732411" y="1701878"/>
              <a:ext cx="71143" cy="24140"/>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39" name="グループ化 2338"/>
            <p:cNvGrpSpPr/>
            <p:nvPr/>
          </p:nvGrpSpPr>
          <p:grpSpPr>
            <a:xfrm rot="820319">
              <a:off x="11435422" y="1457379"/>
              <a:ext cx="361341" cy="222609"/>
              <a:chOff x="5211020" y="7750855"/>
              <a:chExt cx="665154" cy="458419"/>
            </a:xfrm>
          </p:grpSpPr>
          <p:sp>
            <p:nvSpPr>
              <p:cNvPr id="2440" name="片側の 2 つの角を切り取った四角形 1807"/>
              <p:cNvSpPr/>
              <p:nvPr/>
            </p:nvSpPr>
            <p:spPr>
              <a:xfrm rot="12681178">
                <a:off x="5211020" y="7943823"/>
                <a:ext cx="665154" cy="265451"/>
              </a:xfrm>
              <a:prstGeom prst="snip2Same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1" name="片側の 2 つの角を切り取った四角形 1808"/>
              <p:cNvSpPr/>
              <p:nvPr/>
            </p:nvSpPr>
            <p:spPr>
              <a:xfrm rot="12637171">
                <a:off x="5251614" y="7947087"/>
                <a:ext cx="612675" cy="240900"/>
              </a:xfrm>
              <a:prstGeom prst="snip2SameRect">
                <a:avLst/>
              </a:prstGeom>
              <a:solidFill>
                <a:srgbClr val="F5F5F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2" name="1 つの角を丸めた四角形 1809"/>
              <p:cNvSpPr/>
              <p:nvPr/>
            </p:nvSpPr>
            <p:spPr>
              <a:xfrm rot="1785605">
                <a:off x="5382228" y="7964468"/>
                <a:ext cx="104886" cy="45719"/>
              </a:xfrm>
              <a:prstGeom prst="round1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3" name="減算記号 2442"/>
              <p:cNvSpPr/>
              <p:nvPr/>
            </p:nvSpPr>
            <p:spPr>
              <a:xfrm rot="1801392">
                <a:off x="5531317" y="8055451"/>
                <a:ext cx="87567" cy="45719"/>
              </a:xfrm>
              <a:prstGeom prst="mathMinus">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4" name="斜め縞 2443"/>
              <p:cNvSpPr/>
              <p:nvPr/>
            </p:nvSpPr>
            <p:spPr>
              <a:xfrm rot="5280000">
                <a:off x="5535489" y="7884689"/>
                <a:ext cx="56089" cy="91766"/>
              </a:xfrm>
              <a:prstGeom prst="diagStrip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45" name="減算記号 2444"/>
              <p:cNvSpPr/>
              <p:nvPr/>
            </p:nvSpPr>
            <p:spPr>
              <a:xfrm rot="1812378">
                <a:off x="5261820" y="7790683"/>
                <a:ext cx="346452" cy="94156"/>
              </a:xfrm>
              <a:prstGeom prst="mathMinu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6" name="減算記号 2445"/>
              <p:cNvSpPr/>
              <p:nvPr/>
            </p:nvSpPr>
            <p:spPr>
              <a:xfrm rot="1800000">
                <a:off x="5496787" y="7872895"/>
                <a:ext cx="108496" cy="70748"/>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7" name="減算記号 2446"/>
              <p:cNvSpPr/>
              <p:nvPr/>
            </p:nvSpPr>
            <p:spPr>
              <a:xfrm rot="18060000" flipV="1">
                <a:off x="5247304" y="7776643"/>
                <a:ext cx="130776" cy="79200"/>
              </a:xfrm>
              <a:prstGeom prst="mathMinus">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40" name="グループ化 2339"/>
            <p:cNvGrpSpPr/>
            <p:nvPr/>
          </p:nvGrpSpPr>
          <p:grpSpPr>
            <a:xfrm rot="877081">
              <a:off x="11619216" y="1766921"/>
              <a:ext cx="122340" cy="122393"/>
              <a:chOff x="5677560" y="8497589"/>
              <a:chExt cx="268779" cy="280909"/>
            </a:xfrm>
          </p:grpSpPr>
          <p:sp>
            <p:nvSpPr>
              <p:cNvPr id="2436" name="正方形/長方形 2435"/>
              <p:cNvSpPr/>
              <p:nvPr/>
            </p:nvSpPr>
            <p:spPr>
              <a:xfrm rot="1800000">
                <a:off x="5805540" y="8497589"/>
                <a:ext cx="48014" cy="48856"/>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7" name="円/楕円 1804"/>
              <p:cNvSpPr/>
              <p:nvPr/>
            </p:nvSpPr>
            <p:spPr>
              <a:xfrm>
                <a:off x="5806479" y="8534443"/>
                <a:ext cx="139860" cy="122037"/>
              </a:xfrm>
              <a:prstGeom prst="ellipse">
                <a:avLst/>
              </a:prstGeom>
              <a:solidFill>
                <a:srgbClr val="F6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8" name="正方形/長方形 2437"/>
              <p:cNvSpPr/>
              <p:nvPr/>
            </p:nvSpPr>
            <p:spPr>
              <a:xfrm rot="1800000">
                <a:off x="5677560" y="8639728"/>
                <a:ext cx="163426" cy="138770"/>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9" name="正方形/長方形 2438"/>
              <p:cNvSpPr/>
              <p:nvPr/>
            </p:nvSpPr>
            <p:spPr>
              <a:xfrm rot="1800000">
                <a:off x="5778779" y="8502016"/>
                <a:ext cx="55136" cy="261467"/>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41" name="対角する 2 つの角を切り取った四角形 1705"/>
            <p:cNvSpPr/>
            <p:nvPr/>
          </p:nvSpPr>
          <p:spPr>
            <a:xfrm rot="2619189" flipV="1">
              <a:off x="11525266" y="1828714"/>
              <a:ext cx="158718" cy="68574"/>
            </a:xfrm>
            <a:prstGeom prst="snip2DiagRect">
              <a:avLst>
                <a:gd name="adj1" fmla="val 50000"/>
                <a:gd name="adj2" fmla="val 16667"/>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2" name="片側の 2 つの角を切り取った四角形 1706"/>
            <p:cNvSpPr/>
            <p:nvPr/>
          </p:nvSpPr>
          <p:spPr>
            <a:xfrm rot="8013256">
              <a:off x="11517283" y="1755594"/>
              <a:ext cx="51336" cy="81511"/>
            </a:xfrm>
            <a:prstGeom prst="snip2Same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4" name="円/楕円 1707"/>
            <p:cNvSpPr/>
            <p:nvPr/>
          </p:nvSpPr>
          <p:spPr>
            <a:xfrm rot="851485">
              <a:off x="11586699" y="1882411"/>
              <a:ext cx="85114" cy="68126"/>
            </a:xfrm>
            <a:prstGeom prst="ellipse">
              <a:avLst/>
            </a:prstGeom>
            <a:solidFill>
              <a:srgbClr val="F6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45" name="グループ化 2344"/>
            <p:cNvGrpSpPr/>
            <p:nvPr/>
          </p:nvGrpSpPr>
          <p:grpSpPr>
            <a:xfrm>
              <a:off x="11532035" y="1837027"/>
              <a:ext cx="194236" cy="162053"/>
              <a:chOff x="5596175" y="8729996"/>
              <a:chExt cx="367863" cy="358539"/>
            </a:xfrm>
          </p:grpSpPr>
          <p:sp>
            <p:nvSpPr>
              <p:cNvPr id="2413" name="円/楕円 1780"/>
              <p:cNvSpPr/>
              <p:nvPr/>
            </p:nvSpPr>
            <p:spPr>
              <a:xfrm>
                <a:off x="5616646" y="8748196"/>
                <a:ext cx="330293" cy="32180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4" name="円/楕円 1781"/>
              <p:cNvSpPr/>
              <p:nvPr/>
            </p:nvSpPr>
            <p:spPr>
              <a:xfrm>
                <a:off x="5693747" y="8986258"/>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5" name="円/楕円 1782"/>
              <p:cNvSpPr/>
              <p:nvPr/>
            </p:nvSpPr>
            <p:spPr>
              <a:xfrm>
                <a:off x="5826166" y="8776610"/>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6" name="円/楕円 1783"/>
              <p:cNvSpPr/>
              <p:nvPr/>
            </p:nvSpPr>
            <p:spPr>
              <a:xfrm>
                <a:off x="5686260" y="8776610"/>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7" name="円/楕円 1784"/>
              <p:cNvSpPr/>
              <p:nvPr/>
            </p:nvSpPr>
            <p:spPr>
              <a:xfrm>
                <a:off x="5631914" y="8885522"/>
                <a:ext cx="48014" cy="48856"/>
              </a:xfrm>
              <a:prstGeom prst="ellipse">
                <a:avLst/>
              </a:prstGeom>
              <a:solidFill>
                <a:schemeClr val="tx1"/>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8" name="円/楕円 1785"/>
              <p:cNvSpPr/>
              <p:nvPr/>
            </p:nvSpPr>
            <p:spPr>
              <a:xfrm>
                <a:off x="5824291" y="8986258"/>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19" name="直線コネクタ 2418"/>
              <p:cNvCxnSpPr>
                <a:endCxn id="2435" idx="2"/>
              </p:cNvCxnSpPr>
              <p:nvPr/>
            </p:nvCxnSpPr>
            <p:spPr>
              <a:xfrm>
                <a:off x="5683654" y="8796790"/>
                <a:ext cx="67061" cy="11230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sp>
            <p:nvSpPr>
              <p:cNvPr id="2420" name="円/楕円 1787"/>
              <p:cNvSpPr/>
              <p:nvPr/>
            </p:nvSpPr>
            <p:spPr>
              <a:xfrm>
                <a:off x="5879216" y="8890068"/>
                <a:ext cx="48014" cy="48856"/>
              </a:xfrm>
              <a:prstGeom prst="ellipse">
                <a:avLst/>
              </a:prstGeom>
              <a:solidFill>
                <a:schemeClr val="tx1"/>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1" name="円/楕円 1788"/>
              <p:cNvSpPr/>
              <p:nvPr/>
            </p:nvSpPr>
            <p:spPr>
              <a:xfrm>
                <a:off x="5633671" y="8757272"/>
                <a:ext cx="294839" cy="301981"/>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2" name="円/楕円 1789"/>
              <p:cNvSpPr/>
              <p:nvPr/>
            </p:nvSpPr>
            <p:spPr>
              <a:xfrm>
                <a:off x="5754183" y="8885206"/>
                <a:ext cx="48014" cy="48856"/>
              </a:xfrm>
              <a:prstGeom prst="ellipse">
                <a:avLst/>
              </a:prstGeom>
              <a:solidFill>
                <a:schemeClr val="bg1">
                  <a:lumMod val="50000"/>
                </a:schemeClr>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3" name="円/楕円 1790"/>
              <p:cNvSpPr/>
              <p:nvPr/>
            </p:nvSpPr>
            <p:spPr>
              <a:xfrm>
                <a:off x="5596175" y="8729996"/>
                <a:ext cx="367863" cy="358539"/>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24" name="直線コネクタ 2423"/>
              <p:cNvCxnSpPr>
                <a:endCxn id="2435" idx="0"/>
              </p:cNvCxnSpPr>
              <p:nvPr/>
            </p:nvCxnSpPr>
            <p:spPr>
              <a:xfrm>
                <a:off x="5719690" y="8773829"/>
                <a:ext cx="60016" cy="10320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25" name="直線コネクタ 2424"/>
              <p:cNvCxnSpPr>
                <a:endCxn id="2435" idx="5"/>
              </p:cNvCxnSpPr>
              <p:nvPr/>
            </p:nvCxnSpPr>
            <p:spPr>
              <a:xfrm flipH="1">
                <a:off x="5800207" y="8798004"/>
                <a:ext cx="80748" cy="133763"/>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26" name="直線コネクタ 2425"/>
              <p:cNvCxnSpPr/>
              <p:nvPr/>
            </p:nvCxnSpPr>
            <p:spPr>
              <a:xfrm rot="660000" flipV="1">
                <a:off x="5805981" y="8884125"/>
                <a:ext cx="104076" cy="2249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27" name="直線コネクタ 2426"/>
              <p:cNvCxnSpPr>
                <a:stCxn id="2435" idx="5"/>
              </p:cNvCxnSpPr>
              <p:nvPr/>
            </p:nvCxnSpPr>
            <p:spPr>
              <a:xfrm>
                <a:off x="5800207" y="8931766"/>
                <a:ext cx="110173" cy="812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28" name="直線コネクタ 2427"/>
              <p:cNvCxnSpPr/>
              <p:nvPr/>
            </p:nvCxnSpPr>
            <p:spPr>
              <a:xfrm flipH="1">
                <a:off x="5772699" y="8767676"/>
                <a:ext cx="73262" cy="106711"/>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29" name="直線コネクタ 2428"/>
              <p:cNvCxnSpPr>
                <a:stCxn id="2422" idx="6"/>
              </p:cNvCxnSpPr>
              <p:nvPr/>
            </p:nvCxnSpPr>
            <p:spPr>
              <a:xfrm>
                <a:off x="5802198" y="8909634"/>
                <a:ext cx="70909" cy="100214"/>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30" name="直線コネクタ 2429"/>
              <p:cNvCxnSpPr>
                <a:stCxn id="2422" idx="4"/>
              </p:cNvCxnSpPr>
              <p:nvPr/>
            </p:nvCxnSpPr>
            <p:spPr>
              <a:xfrm>
                <a:off x="5778191" y="8934062"/>
                <a:ext cx="56587" cy="9588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31" name="直線コネクタ 2430"/>
              <p:cNvCxnSpPr>
                <a:endCxn id="2435" idx="4"/>
              </p:cNvCxnSpPr>
              <p:nvPr/>
            </p:nvCxnSpPr>
            <p:spPr>
              <a:xfrm flipV="1">
                <a:off x="5739130" y="8941157"/>
                <a:ext cx="40577" cy="90806"/>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32" name="直線コネクタ 2431"/>
              <p:cNvCxnSpPr>
                <a:endCxn id="2435" idx="2"/>
              </p:cNvCxnSpPr>
              <p:nvPr/>
            </p:nvCxnSpPr>
            <p:spPr>
              <a:xfrm flipV="1">
                <a:off x="5688522" y="8909097"/>
                <a:ext cx="62192" cy="98080"/>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33" name="直線コネクタ 2432"/>
              <p:cNvCxnSpPr>
                <a:endCxn id="2435" idx="3"/>
              </p:cNvCxnSpPr>
              <p:nvPr/>
            </p:nvCxnSpPr>
            <p:spPr>
              <a:xfrm flipV="1">
                <a:off x="5646782" y="8931766"/>
                <a:ext cx="112425" cy="3324"/>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34" name="直線コネクタ 2433"/>
              <p:cNvCxnSpPr>
                <a:endCxn id="2435" idx="1"/>
              </p:cNvCxnSpPr>
              <p:nvPr/>
            </p:nvCxnSpPr>
            <p:spPr>
              <a:xfrm flipV="1">
                <a:off x="5648085" y="8886426"/>
                <a:ext cx="111121" cy="1193"/>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sp>
            <p:nvSpPr>
              <p:cNvPr id="2435" name="円/楕円 1802"/>
              <p:cNvSpPr/>
              <p:nvPr/>
            </p:nvSpPr>
            <p:spPr>
              <a:xfrm>
                <a:off x="5750715" y="8877036"/>
                <a:ext cx="57984" cy="64122"/>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46" name="フレーム 2345"/>
            <p:cNvSpPr/>
            <p:nvPr/>
          </p:nvSpPr>
          <p:spPr>
            <a:xfrm rot="2640257">
              <a:off x="11611616" y="1628466"/>
              <a:ext cx="135202" cy="149822"/>
            </a:xfrm>
            <a:prstGeom prst="frame">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347" name="グループ化 2346"/>
            <p:cNvGrpSpPr/>
            <p:nvPr/>
          </p:nvGrpSpPr>
          <p:grpSpPr>
            <a:xfrm rot="2642684">
              <a:off x="11400307" y="1678827"/>
              <a:ext cx="180115" cy="112474"/>
              <a:chOff x="7191008" y="5086403"/>
              <a:chExt cx="390502" cy="325305"/>
            </a:xfrm>
          </p:grpSpPr>
          <p:grpSp>
            <p:nvGrpSpPr>
              <p:cNvPr id="2403" name="グループ化 2402"/>
              <p:cNvGrpSpPr/>
              <p:nvPr/>
            </p:nvGrpSpPr>
            <p:grpSpPr>
              <a:xfrm rot="19620472">
                <a:off x="7191008" y="5086403"/>
                <a:ext cx="390502" cy="325305"/>
                <a:chOff x="7191646" y="5086214"/>
                <a:chExt cx="390502" cy="325305"/>
              </a:xfrm>
            </p:grpSpPr>
            <p:sp>
              <p:nvSpPr>
                <p:cNvPr id="2408" name="1 つの角を切り取った四角形 1768"/>
                <p:cNvSpPr/>
                <p:nvPr/>
              </p:nvSpPr>
              <p:spPr>
                <a:xfrm rot="1977448">
                  <a:off x="7257573" y="5086214"/>
                  <a:ext cx="311378" cy="279415"/>
                </a:xfrm>
                <a:prstGeom prst="snip1Rect">
                  <a:avLst>
                    <a:gd name="adj" fmla="val 42451"/>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9" name="1 つの角を切り取った四角形 1769"/>
                <p:cNvSpPr/>
                <p:nvPr/>
              </p:nvSpPr>
              <p:spPr>
                <a:xfrm rot="1970266">
                  <a:off x="7330994" y="5204712"/>
                  <a:ext cx="251154" cy="112242"/>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0" name="1 つの角を切り取った四角形 1770"/>
                <p:cNvSpPr/>
                <p:nvPr/>
              </p:nvSpPr>
              <p:spPr>
                <a:xfrm rot="1970266" flipV="1">
                  <a:off x="7267167" y="5303968"/>
                  <a:ext cx="251154" cy="107551"/>
                </a:xfrm>
                <a:prstGeom prst="snip1Rect">
                  <a:avLst>
                    <a:gd name="adj" fmla="val 27623"/>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1" name="1 つの角を切り取った四角形 1771"/>
                <p:cNvSpPr/>
                <p:nvPr/>
              </p:nvSpPr>
              <p:spPr>
                <a:xfrm rot="2014486" flipH="1">
                  <a:off x="7191646" y="5266734"/>
                  <a:ext cx="155840" cy="70658"/>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2" name="1 つの角を切り取った四角形 1772"/>
                <p:cNvSpPr/>
                <p:nvPr/>
              </p:nvSpPr>
              <p:spPr>
                <a:xfrm rot="1970266">
                  <a:off x="7289213" y="5133764"/>
                  <a:ext cx="252763" cy="234769"/>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04" name="直線コネクタ 2403"/>
              <p:cNvCxnSpPr/>
              <p:nvPr/>
            </p:nvCxnSpPr>
            <p:spPr>
              <a:xfrm>
                <a:off x="7285626" y="5164693"/>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5" name="直線コネクタ 2404"/>
              <p:cNvCxnSpPr/>
              <p:nvPr/>
            </p:nvCxnSpPr>
            <p:spPr>
              <a:xfrm>
                <a:off x="7284723" y="5188505"/>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6" name="直線コネクタ 2405"/>
              <p:cNvCxnSpPr/>
              <p:nvPr/>
            </p:nvCxnSpPr>
            <p:spPr>
              <a:xfrm>
                <a:off x="7285996" y="5212312"/>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7" name="直線コネクタ 2406"/>
              <p:cNvCxnSpPr/>
              <p:nvPr/>
            </p:nvCxnSpPr>
            <p:spPr>
              <a:xfrm>
                <a:off x="7285996" y="5235353"/>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49" name="グループ化 2348"/>
            <p:cNvGrpSpPr/>
            <p:nvPr/>
          </p:nvGrpSpPr>
          <p:grpSpPr>
            <a:xfrm rot="802384">
              <a:off x="11518931" y="1603753"/>
              <a:ext cx="95663" cy="96046"/>
              <a:chOff x="4919642" y="8146683"/>
              <a:chExt cx="181176" cy="212499"/>
            </a:xfrm>
          </p:grpSpPr>
          <p:sp>
            <p:nvSpPr>
              <p:cNvPr id="2395" name="正方形/長方形 2394"/>
              <p:cNvSpPr/>
              <p:nvPr/>
            </p:nvSpPr>
            <p:spPr>
              <a:xfrm rot="1851504">
                <a:off x="4938054" y="8146683"/>
                <a:ext cx="162764" cy="212499"/>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6" name="正方形/長方形 2395"/>
              <p:cNvSpPr/>
              <p:nvPr/>
            </p:nvSpPr>
            <p:spPr>
              <a:xfrm rot="1784438">
                <a:off x="4919642" y="8256515"/>
                <a:ext cx="144074" cy="8518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7" name="円弧 2396"/>
              <p:cNvSpPr/>
              <p:nvPr/>
            </p:nvSpPr>
            <p:spPr>
              <a:xfrm rot="15707821">
                <a:off x="4973199" y="8185621"/>
                <a:ext cx="101372" cy="78500"/>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98" name="円弧 2397"/>
              <p:cNvSpPr/>
              <p:nvPr/>
            </p:nvSpPr>
            <p:spPr>
              <a:xfrm rot="4768061">
                <a:off x="4995058" y="8177281"/>
                <a:ext cx="101372" cy="78500"/>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399" name="直線コネクタ 2398"/>
              <p:cNvCxnSpPr/>
              <p:nvPr/>
            </p:nvCxnSpPr>
            <p:spPr>
              <a:xfrm rot="20760000" flipH="1">
                <a:off x="5032614" y="8161061"/>
                <a:ext cx="40237" cy="446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00" name="フローチャート: 結合子 2399"/>
              <p:cNvSpPr/>
              <p:nvPr/>
            </p:nvSpPr>
            <p:spPr>
              <a:xfrm>
                <a:off x="5009825" y="8191048"/>
                <a:ext cx="45719" cy="45719"/>
              </a:xfrm>
              <a:prstGeom prst="flowChartConnector">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1" name="フローチャート: 結合子 2400"/>
              <p:cNvSpPr/>
              <p:nvPr/>
            </p:nvSpPr>
            <p:spPr>
              <a:xfrm flipV="1">
                <a:off x="5014373" y="8191049"/>
                <a:ext cx="45719" cy="45719"/>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2" name="直線コネクタ 2401"/>
              <p:cNvCxnSpPr/>
              <p:nvPr/>
            </p:nvCxnSpPr>
            <p:spPr>
              <a:xfrm rot="-60000">
                <a:off x="4948450" y="8224601"/>
                <a:ext cx="140548" cy="842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50" name="減算記号 2349"/>
            <p:cNvSpPr/>
            <p:nvPr/>
          </p:nvSpPr>
          <p:spPr>
            <a:xfrm>
              <a:off x="11764394" y="1724674"/>
              <a:ext cx="159274" cy="20664"/>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51" name="グループ化 2350"/>
            <p:cNvGrpSpPr/>
            <p:nvPr/>
          </p:nvGrpSpPr>
          <p:grpSpPr>
            <a:xfrm>
              <a:off x="11822166" y="1669655"/>
              <a:ext cx="158833" cy="93274"/>
              <a:chOff x="6147190" y="8172069"/>
              <a:chExt cx="300814" cy="173453"/>
            </a:xfrm>
          </p:grpSpPr>
          <p:cxnSp>
            <p:nvCxnSpPr>
              <p:cNvPr id="2381" name="直線コネクタ 2380"/>
              <p:cNvCxnSpPr/>
              <p:nvPr/>
            </p:nvCxnSpPr>
            <p:spPr>
              <a:xfrm>
                <a:off x="6259030" y="8179218"/>
                <a:ext cx="668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82" name="角丸四角形 1742"/>
              <p:cNvSpPr/>
              <p:nvPr/>
            </p:nvSpPr>
            <p:spPr>
              <a:xfrm flipH="1">
                <a:off x="6402285" y="8181007"/>
                <a:ext cx="45719" cy="96257"/>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3" name="角丸四角形 1743"/>
              <p:cNvSpPr/>
              <p:nvPr/>
            </p:nvSpPr>
            <p:spPr>
              <a:xfrm>
                <a:off x="6147190" y="8181599"/>
                <a:ext cx="178026" cy="1070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4" name="角丸四角形 1744"/>
              <p:cNvSpPr/>
              <p:nvPr/>
            </p:nvSpPr>
            <p:spPr>
              <a:xfrm>
                <a:off x="6149605" y="8185783"/>
                <a:ext cx="167608" cy="979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5" name="斜め縞 2384"/>
              <p:cNvSpPr/>
              <p:nvPr/>
            </p:nvSpPr>
            <p:spPr>
              <a:xfrm rot="2747430">
                <a:off x="6264517" y="8175546"/>
                <a:ext cx="61286" cy="66165"/>
              </a:xfrm>
              <a:prstGeom prst="diagStrip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86" name="斜め縞 2385"/>
              <p:cNvSpPr/>
              <p:nvPr/>
            </p:nvSpPr>
            <p:spPr>
              <a:xfrm rot="13503316">
                <a:off x="6236545" y="8227177"/>
                <a:ext cx="63553" cy="69232"/>
              </a:xfrm>
              <a:prstGeom prst="diagStrip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87" name="角丸四角形 1747"/>
              <p:cNvSpPr/>
              <p:nvPr/>
            </p:nvSpPr>
            <p:spPr>
              <a:xfrm>
                <a:off x="6177502" y="8204618"/>
                <a:ext cx="171001" cy="62903"/>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88" name="グループ化 2387"/>
              <p:cNvGrpSpPr/>
              <p:nvPr/>
            </p:nvGrpSpPr>
            <p:grpSpPr>
              <a:xfrm>
                <a:off x="6263544" y="8206398"/>
                <a:ext cx="61182" cy="54259"/>
                <a:chOff x="6450479" y="7984368"/>
                <a:chExt cx="350970" cy="333074"/>
              </a:xfrm>
            </p:grpSpPr>
            <p:sp>
              <p:nvSpPr>
                <p:cNvPr id="2392" name="角丸四角形 1752"/>
                <p:cNvSpPr/>
                <p:nvPr/>
              </p:nvSpPr>
              <p:spPr>
                <a:xfrm>
                  <a:off x="6450479" y="7984368"/>
                  <a:ext cx="350970" cy="333074"/>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3" name="角丸四角形 1753"/>
                <p:cNvSpPr/>
                <p:nvPr/>
              </p:nvSpPr>
              <p:spPr>
                <a:xfrm>
                  <a:off x="6479828" y="7993468"/>
                  <a:ext cx="266657" cy="314091"/>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4" name="角丸四角形 1754"/>
                <p:cNvSpPr/>
                <p:nvPr/>
              </p:nvSpPr>
              <p:spPr>
                <a:xfrm>
                  <a:off x="6492401" y="7992912"/>
                  <a:ext cx="282128" cy="314927"/>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89" name="角丸四角形 1749"/>
              <p:cNvSpPr/>
              <p:nvPr/>
            </p:nvSpPr>
            <p:spPr>
              <a:xfrm>
                <a:off x="6332034" y="8177764"/>
                <a:ext cx="104711" cy="109378"/>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0" name="角丸四角形 1750"/>
              <p:cNvSpPr/>
              <p:nvPr/>
            </p:nvSpPr>
            <p:spPr>
              <a:xfrm>
                <a:off x="6352083" y="8172069"/>
                <a:ext cx="88632" cy="11507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1" name="円弧 2390"/>
              <p:cNvSpPr/>
              <p:nvPr/>
            </p:nvSpPr>
            <p:spPr>
              <a:xfrm rot="15532899">
                <a:off x="6276409" y="8247503"/>
                <a:ext cx="150319" cy="45719"/>
              </a:xfrm>
              <a:prstGeom prst="arc">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352" name="円柱 2351"/>
            <p:cNvSpPr/>
            <p:nvPr/>
          </p:nvSpPr>
          <p:spPr>
            <a:xfrm>
              <a:off x="11963448" y="1816290"/>
              <a:ext cx="149319" cy="157057"/>
            </a:xfrm>
            <a:prstGeom prst="can">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53" name="グループ化 2352"/>
            <p:cNvGrpSpPr/>
            <p:nvPr/>
          </p:nvGrpSpPr>
          <p:grpSpPr>
            <a:xfrm rot="20052650">
              <a:off x="11763086" y="1702991"/>
              <a:ext cx="251558" cy="226491"/>
              <a:chOff x="5908954" y="8601178"/>
              <a:chExt cx="476425" cy="501106"/>
            </a:xfrm>
          </p:grpSpPr>
          <p:grpSp>
            <p:nvGrpSpPr>
              <p:cNvPr id="2361" name="グループ化 2360"/>
              <p:cNvGrpSpPr/>
              <p:nvPr/>
            </p:nvGrpSpPr>
            <p:grpSpPr>
              <a:xfrm>
                <a:off x="5908954" y="8601178"/>
                <a:ext cx="106741" cy="501106"/>
                <a:chOff x="5908954" y="8601178"/>
                <a:chExt cx="106741" cy="501106"/>
              </a:xfrm>
            </p:grpSpPr>
            <p:sp>
              <p:nvSpPr>
                <p:cNvPr id="2379" name="減算記号 2378"/>
                <p:cNvSpPr/>
                <p:nvPr/>
              </p:nvSpPr>
              <p:spPr>
                <a:xfrm rot="3180713">
                  <a:off x="5711772" y="8798360"/>
                  <a:ext cx="501106" cy="106741"/>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0" name="減算記号 2379"/>
                <p:cNvSpPr/>
                <p:nvPr/>
              </p:nvSpPr>
              <p:spPr>
                <a:xfrm rot="3180713">
                  <a:off x="5721555" y="8828369"/>
                  <a:ext cx="479157" cy="45719"/>
                </a:xfrm>
                <a:prstGeom prst="mathMinus">
                  <a:avLst/>
                </a:prstGeom>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2" name="グループ化 2361"/>
              <p:cNvGrpSpPr/>
              <p:nvPr/>
            </p:nvGrpSpPr>
            <p:grpSpPr>
              <a:xfrm>
                <a:off x="5954705" y="8663101"/>
                <a:ext cx="430674" cy="355613"/>
                <a:chOff x="5954705" y="8663101"/>
                <a:chExt cx="430674" cy="355613"/>
              </a:xfrm>
            </p:grpSpPr>
            <p:sp>
              <p:nvSpPr>
                <p:cNvPr id="2363" name="正方形/長方形 2362"/>
                <p:cNvSpPr/>
                <p:nvPr/>
              </p:nvSpPr>
              <p:spPr>
                <a:xfrm rot="3162364">
                  <a:off x="5947909" y="8789202"/>
                  <a:ext cx="254331" cy="131171"/>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64" name="正方形/長方形 2363"/>
                <p:cNvSpPr/>
                <p:nvPr/>
              </p:nvSpPr>
              <p:spPr>
                <a:xfrm rot="3205724">
                  <a:off x="5985942" y="8834641"/>
                  <a:ext cx="192901" cy="73703"/>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6" name="減算記号 2365"/>
                <p:cNvSpPr/>
                <p:nvPr/>
              </p:nvSpPr>
              <p:spPr>
                <a:xfrm rot="18360000">
                  <a:off x="6147017" y="8780352"/>
                  <a:ext cx="355613" cy="12111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7" name="減算記号 2366"/>
                <p:cNvSpPr/>
                <p:nvPr/>
              </p:nvSpPr>
              <p:spPr>
                <a:xfrm rot="3165898">
                  <a:off x="5931728" y="8875456"/>
                  <a:ext cx="137389" cy="57087"/>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8" name="減算記号 2367"/>
                <p:cNvSpPr/>
                <p:nvPr/>
              </p:nvSpPr>
              <p:spPr>
                <a:xfrm>
                  <a:off x="5988800" y="8897094"/>
                  <a:ext cx="298557" cy="93174"/>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9" name="減算記号 2368"/>
                <p:cNvSpPr/>
                <p:nvPr/>
              </p:nvSpPr>
              <p:spPr>
                <a:xfrm>
                  <a:off x="6106600" y="8922092"/>
                  <a:ext cx="153953" cy="45719"/>
                </a:xfrm>
                <a:prstGeom prst="mathMinus">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0" name="減算記号 2369"/>
                <p:cNvSpPr/>
                <p:nvPr/>
              </p:nvSpPr>
              <p:spPr>
                <a:xfrm rot="18360000">
                  <a:off x="6148618" y="8820682"/>
                  <a:ext cx="344473" cy="50311"/>
                </a:xfrm>
                <a:prstGeom prst="mathMinus">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1" name="直線コネクタ 2370"/>
                <p:cNvCxnSpPr/>
                <p:nvPr/>
              </p:nvCxnSpPr>
              <p:spPr>
                <a:xfrm rot="480000">
                  <a:off x="6006952" y="8835982"/>
                  <a:ext cx="0" cy="288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2" name="直線コネクタ 2371"/>
                <p:cNvCxnSpPr/>
                <p:nvPr/>
              </p:nvCxnSpPr>
              <p:spPr>
                <a:xfrm rot="19800000">
                  <a:off x="6112614" y="8825621"/>
                  <a:ext cx="34301" cy="468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373" name="斜め縞 2372"/>
                <p:cNvSpPr/>
                <p:nvPr/>
              </p:nvSpPr>
              <p:spPr>
                <a:xfrm rot="5580000">
                  <a:off x="5946922" y="8804260"/>
                  <a:ext cx="64498" cy="48931"/>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74" name="斜め縞 2373"/>
                <p:cNvSpPr/>
                <p:nvPr/>
              </p:nvSpPr>
              <p:spPr>
                <a:xfrm rot="11357063">
                  <a:off x="5958109" y="8716103"/>
                  <a:ext cx="82592" cy="85240"/>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75" name="減算記号 2374"/>
                <p:cNvSpPr/>
                <p:nvPr/>
              </p:nvSpPr>
              <p:spPr>
                <a:xfrm rot="19300542">
                  <a:off x="5958051" y="8752612"/>
                  <a:ext cx="106189" cy="54627"/>
                </a:xfrm>
                <a:prstGeom prst="mathMinus">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6" name="斜め縞 2375"/>
                <p:cNvSpPr/>
                <p:nvPr/>
              </p:nvSpPr>
              <p:spPr>
                <a:xfrm rot="15408065">
                  <a:off x="6031930" y="8740285"/>
                  <a:ext cx="94602" cy="45998"/>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77" name="減算記号 2376"/>
                <p:cNvSpPr/>
                <p:nvPr/>
              </p:nvSpPr>
              <p:spPr>
                <a:xfrm rot="19457741">
                  <a:off x="5989852" y="8727703"/>
                  <a:ext cx="80583" cy="62176"/>
                </a:xfrm>
                <a:prstGeom prst="mathMinus">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8" name="斜め縞 2377"/>
                <p:cNvSpPr/>
                <p:nvPr/>
              </p:nvSpPr>
              <p:spPr>
                <a:xfrm rot="17160000">
                  <a:off x="6098802" y="8786974"/>
                  <a:ext cx="48500" cy="63326"/>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grpSp>
          <p:nvGrpSpPr>
            <p:cNvPr id="552" name="グループ化 551"/>
            <p:cNvGrpSpPr/>
            <p:nvPr/>
          </p:nvGrpSpPr>
          <p:grpSpPr>
            <a:xfrm>
              <a:off x="11834431" y="1822259"/>
              <a:ext cx="205997" cy="186243"/>
              <a:chOff x="11774666" y="1748521"/>
              <a:chExt cx="365509" cy="283914"/>
            </a:xfrm>
          </p:grpSpPr>
          <p:cxnSp>
            <p:nvCxnSpPr>
              <p:cNvPr id="2354" name="直線コネクタ 2353"/>
              <p:cNvCxnSpPr/>
              <p:nvPr/>
            </p:nvCxnSpPr>
            <p:spPr>
              <a:xfrm>
                <a:off x="11774666" y="1963929"/>
                <a:ext cx="359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6" name="直線コネクタ 2355"/>
              <p:cNvCxnSpPr/>
              <p:nvPr/>
            </p:nvCxnSpPr>
            <p:spPr>
              <a:xfrm>
                <a:off x="11884857" y="1846102"/>
                <a:ext cx="255318" cy="119001"/>
              </a:xfrm>
              <a:prstGeom prst="line">
                <a:avLst/>
              </a:prstGeom>
            </p:spPr>
            <p:style>
              <a:lnRef idx="1">
                <a:schemeClr val="accent1"/>
              </a:lnRef>
              <a:fillRef idx="0">
                <a:schemeClr val="accent1"/>
              </a:fillRef>
              <a:effectRef idx="0">
                <a:schemeClr val="accent1"/>
              </a:effectRef>
              <a:fontRef idx="minor">
                <a:schemeClr val="tx1"/>
              </a:fontRef>
            </p:style>
          </p:cxnSp>
          <p:sp>
            <p:nvSpPr>
              <p:cNvPr id="2357" name="円弧 2356"/>
              <p:cNvSpPr/>
              <p:nvPr/>
            </p:nvSpPr>
            <p:spPr>
              <a:xfrm rot="13156293">
                <a:off x="11928568" y="1748521"/>
                <a:ext cx="92006" cy="283914"/>
              </a:xfrm>
              <a:prstGeom prst="arc">
                <a:avLst>
                  <a:gd name="adj1" fmla="val 16944911"/>
                  <a:gd name="adj2" fmla="val 21153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358" name="直線コネクタ 2357"/>
            <p:cNvCxnSpPr/>
            <p:nvPr/>
          </p:nvCxnSpPr>
          <p:spPr>
            <a:xfrm flipV="1">
              <a:off x="11723649" y="1923341"/>
              <a:ext cx="158633" cy="1020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053" name="直線矢印コネクタ 1052"/>
            <p:cNvCxnSpPr/>
            <p:nvPr/>
          </p:nvCxnSpPr>
          <p:spPr>
            <a:xfrm rot="6000000" flipH="1">
              <a:off x="11226842" y="1379562"/>
              <a:ext cx="173432" cy="21248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5" name="直線コネクタ 1054"/>
          <p:cNvCxnSpPr/>
          <p:nvPr/>
        </p:nvCxnSpPr>
        <p:spPr>
          <a:xfrm>
            <a:off x="8780236" y="6309476"/>
            <a:ext cx="806001" cy="4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a:off x="9686560" y="6124293"/>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H="1">
            <a:off x="9584757" y="6270732"/>
            <a:ext cx="104450" cy="45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3" name="正方形/長方形 1512"/>
          <p:cNvSpPr/>
          <p:nvPr/>
        </p:nvSpPr>
        <p:spPr>
          <a:xfrm>
            <a:off x="8786563" y="6138871"/>
            <a:ext cx="1879346" cy="16986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テキスト ボックス 1062"/>
          <p:cNvSpPr txBox="1"/>
          <p:nvPr/>
        </p:nvSpPr>
        <p:spPr>
          <a:xfrm>
            <a:off x="8812723" y="6143102"/>
            <a:ext cx="922303" cy="12311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ブロック並べ</a:t>
            </a:r>
            <a:r>
              <a:rPr lang="ja-JP" altLang="en-US" sz="800" b="1" dirty="0">
                <a:latin typeface="+mn-ea"/>
              </a:rPr>
              <a:t>　</a:t>
            </a:r>
            <a:endParaRPr lang="en-US" altLang="ja-JP" sz="800" b="1" dirty="0">
              <a:latin typeface="+mn-ea"/>
            </a:endParaRPr>
          </a:p>
        </p:txBody>
      </p:sp>
      <p:grpSp>
        <p:nvGrpSpPr>
          <p:cNvPr id="3297" name="グループ化 3296"/>
          <p:cNvGrpSpPr/>
          <p:nvPr/>
        </p:nvGrpSpPr>
        <p:grpSpPr>
          <a:xfrm>
            <a:off x="7327560" y="7879353"/>
            <a:ext cx="3340440" cy="1685004"/>
            <a:chOff x="7418733" y="7860300"/>
            <a:chExt cx="2947523" cy="1704057"/>
          </a:xfrm>
        </p:grpSpPr>
        <p:cxnSp>
          <p:nvCxnSpPr>
            <p:cNvPr id="967" name="直線コネクタ 966"/>
            <p:cNvCxnSpPr/>
            <p:nvPr/>
          </p:nvCxnSpPr>
          <p:spPr>
            <a:xfrm flipV="1">
              <a:off x="7418733" y="8051393"/>
              <a:ext cx="745756" cy="461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8" name="直線コネクタ 967"/>
            <p:cNvCxnSpPr/>
            <p:nvPr/>
          </p:nvCxnSpPr>
          <p:spPr>
            <a:xfrm>
              <a:off x="8261564" y="7860300"/>
              <a:ext cx="374" cy="1362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9" name="直線コネクタ 968"/>
            <p:cNvCxnSpPr/>
            <p:nvPr/>
          </p:nvCxnSpPr>
          <p:spPr>
            <a:xfrm flipH="1">
              <a:off x="8157559" y="7996729"/>
              <a:ext cx="104378" cy="538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テキスト ボックス 1057"/>
            <p:cNvSpPr txBox="1"/>
            <p:nvPr/>
          </p:nvSpPr>
          <p:spPr>
            <a:xfrm>
              <a:off x="7462913" y="7910791"/>
              <a:ext cx="801175" cy="123111"/>
            </a:xfrm>
            <a:prstGeom prst="rect">
              <a:avLst/>
            </a:prstGeom>
            <a:noFill/>
            <a:ln w="6350">
              <a:noFill/>
            </a:ln>
          </p:spPr>
          <p:txBody>
            <a:bodyPr wrap="square" lIns="0" tIns="0" rIns="0" bIns="0" rtlCol="0">
              <a:spAutoFit/>
            </a:bodyPr>
            <a:lstStyle/>
            <a:p>
              <a:pPr marL="72000" indent="-457200"/>
              <a:r>
                <a:rPr lang="en-US" altLang="ja-JP" sz="800" dirty="0">
                  <a:latin typeface="+mn-ea"/>
                </a:rPr>
                <a:t>act</a:t>
              </a:r>
              <a:r>
                <a:rPr lang="ja-JP" altLang="en-US" sz="800" dirty="0">
                  <a:latin typeface="+mn-ea"/>
                </a:rPr>
                <a:t>　競技走行</a:t>
              </a:r>
              <a:endParaRPr lang="en-US" altLang="ja-JP" sz="800" b="1" dirty="0">
                <a:latin typeface="+mn-ea"/>
              </a:endParaRPr>
            </a:p>
          </p:txBody>
        </p:sp>
        <p:sp>
          <p:nvSpPr>
            <p:cNvPr id="1059" name="正方形/長方形 1058"/>
            <p:cNvSpPr/>
            <p:nvPr/>
          </p:nvSpPr>
          <p:spPr>
            <a:xfrm>
              <a:off x="7418734" y="7864404"/>
              <a:ext cx="2947522" cy="169995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721" name="表 720"/>
          <p:cNvGraphicFramePr>
            <a:graphicFrameLocks noGrp="1" noChangeAspect="1"/>
          </p:cNvGraphicFramePr>
          <p:nvPr>
            <p:extLst>
              <p:ext uri="{D42A27DB-BD31-4B8C-83A1-F6EECF244321}">
                <p14:modId xmlns:p14="http://schemas.microsoft.com/office/powerpoint/2010/main" val="4107239874"/>
              </p:ext>
            </p:extLst>
          </p:nvPr>
        </p:nvGraphicFramePr>
        <p:xfrm>
          <a:off x="115987" y="6903228"/>
          <a:ext cx="1387438" cy="674020"/>
        </p:xfrm>
        <a:graphic>
          <a:graphicData uri="http://schemas.openxmlformats.org/drawingml/2006/table">
            <a:tbl>
              <a:tblPr/>
              <a:tblGrid>
                <a:gridCol w="300510">
                  <a:extLst>
                    <a:ext uri="{9D8B030D-6E8A-4147-A177-3AD203B41FA5}">
                      <a16:colId xmlns:a16="http://schemas.microsoft.com/office/drawing/2014/main" xmlns="" val="3263769398"/>
                    </a:ext>
                  </a:extLst>
                </a:gridCol>
                <a:gridCol w="271732">
                  <a:extLst>
                    <a:ext uri="{9D8B030D-6E8A-4147-A177-3AD203B41FA5}">
                      <a16:colId xmlns:a16="http://schemas.microsoft.com/office/drawing/2014/main" xmlns="" val="1313794798"/>
                    </a:ext>
                  </a:extLst>
                </a:gridCol>
                <a:gridCol w="271732">
                  <a:extLst>
                    <a:ext uri="{9D8B030D-6E8A-4147-A177-3AD203B41FA5}">
                      <a16:colId xmlns:a16="http://schemas.microsoft.com/office/drawing/2014/main" xmlns="" val="2902788795"/>
                    </a:ext>
                  </a:extLst>
                </a:gridCol>
                <a:gridCol w="271732">
                  <a:extLst>
                    <a:ext uri="{9D8B030D-6E8A-4147-A177-3AD203B41FA5}">
                      <a16:colId xmlns:a16="http://schemas.microsoft.com/office/drawing/2014/main" xmlns="" val="3927496695"/>
                    </a:ext>
                  </a:extLst>
                </a:gridCol>
                <a:gridCol w="271732">
                  <a:extLst>
                    <a:ext uri="{9D8B030D-6E8A-4147-A177-3AD203B41FA5}">
                      <a16:colId xmlns:a16="http://schemas.microsoft.com/office/drawing/2014/main" xmlns="" val="3736066231"/>
                    </a:ext>
                  </a:extLst>
                </a:gridCol>
              </a:tblGrid>
              <a:tr h="168505">
                <a:tc>
                  <a:txBody>
                    <a:bodyPr/>
                    <a:lstStyle/>
                    <a:p>
                      <a:pPr algn="l" fontAlgn="ctr"/>
                      <a:r>
                        <a:rPr lang="ja-JP" altLang="en-US" sz="700" b="1" i="0" u="none" strike="noStrike" dirty="0" smtClean="0">
                          <a:solidFill>
                            <a:srgbClr val="000000"/>
                          </a:solidFill>
                          <a:effectLst/>
                          <a:latin typeface="游ゴシック" panose="020B0400000000000000" pitchFamily="50" charset="-128"/>
                          <a:ea typeface="游ゴシック" panose="020B0400000000000000" pitchFamily="50" charset="-128"/>
                        </a:rPr>
                        <a:t>基準値</a:t>
                      </a:r>
                      <a:endParaRPr lang="ja-JP" altLang="en-US" sz="7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283" marR="5283" marT="528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283" marR="5283" marT="528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xmlns="" val="3006716537"/>
                  </a:ext>
                </a:extLst>
              </a:tr>
              <a:tr h="168505">
                <a:tc>
                  <a:txBody>
                    <a:bodyPr/>
                    <a:lstStyle/>
                    <a:p>
                      <a:pPr algn="ctr" fontAlgn="ctr"/>
                      <a:r>
                        <a:rPr lang="en-US" sz="800" b="1" i="0" u="none" strike="noStrike" dirty="0">
                          <a:solidFill>
                            <a:srgbClr val="000000"/>
                          </a:solidFill>
                          <a:effectLst/>
                          <a:latin typeface="游ゴシック" panose="020B0400000000000000" pitchFamily="50" charset="-128"/>
                          <a:ea typeface="游ゴシック" panose="020B0400000000000000" pitchFamily="50" charset="-128"/>
                        </a:rPr>
                        <a:t>R</a:t>
                      </a:r>
                    </a:p>
                  </a:txBody>
                  <a:tcPr marL="5283" marR="5283" marT="528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250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250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79866917"/>
                  </a:ext>
                </a:extLst>
              </a:tr>
              <a:tr h="168505">
                <a:tc>
                  <a:txBody>
                    <a:bodyPr/>
                    <a:lstStyle/>
                    <a:p>
                      <a:pPr algn="ctr" fontAlgn="ctr"/>
                      <a:r>
                        <a:rPr lang="en-US" sz="800" b="1" i="0" u="none" strike="noStrike" dirty="0">
                          <a:solidFill>
                            <a:srgbClr val="000000"/>
                          </a:solidFill>
                          <a:effectLst/>
                          <a:latin typeface="游ゴシック" panose="020B0400000000000000" pitchFamily="50" charset="-128"/>
                          <a:ea typeface="游ゴシック" panose="020B0400000000000000" pitchFamily="50" charset="-128"/>
                        </a:rPr>
                        <a:t>G</a:t>
                      </a:r>
                    </a:p>
                  </a:txBody>
                  <a:tcPr marL="5283" marR="5283" marT="528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250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250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46689303"/>
                  </a:ext>
                </a:extLst>
              </a:tr>
              <a:tr h="168505">
                <a:tc>
                  <a:txBody>
                    <a:bodyPr/>
                    <a:lstStyle/>
                    <a:p>
                      <a:pPr algn="ctr" fontAlgn="ctr"/>
                      <a:r>
                        <a:rPr lang="en-US" sz="800" b="1" i="0" u="none" strike="noStrike" dirty="0">
                          <a:solidFill>
                            <a:srgbClr val="000000"/>
                          </a:solidFill>
                          <a:effectLst/>
                          <a:latin typeface="游ゴシック" panose="020B0400000000000000" pitchFamily="50" charset="-128"/>
                          <a:ea typeface="游ゴシック" panose="020B0400000000000000" pitchFamily="50" charset="-128"/>
                        </a:rPr>
                        <a:t>B</a:t>
                      </a:r>
                    </a:p>
                  </a:txBody>
                  <a:tcPr marL="5283" marR="5283" marT="528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250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3341729"/>
                  </a:ext>
                </a:extLst>
              </a:tr>
            </a:tbl>
          </a:graphicData>
        </a:graphic>
      </p:graphicFrame>
      <p:graphicFrame>
        <p:nvGraphicFramePr>
          <p:cNvPr id="722" name="表 721"/>
          <p:cNvGraphicFramePr>
            <a:graphicFrameLocks noGrp="1"/>
          </p:cNvGraphicFramePr>
          <p:nvPr>
            <p:extLst>
              <p:ext uri="{D42A27DB-BD31-4B8C-83A1-F6EECF244321}">
                <p14:modId xmlns:p14="http://schemas.microsoft.com/office/powerpoint/2010/main" val="3868173383"/>
              </p:ext>
            </p:extLst>
          </p:nvPr>
        </p:nvGraphicFramePr>
        <p:xfrm>
          <a:off x="1662652" y="6896590"/>
          <a:ext cx="1387439" cy="676977"/>
        </p:xfrm>
        <a:graphic>
          <a:graphicData uri="http://schemas.openxmlformats.org/drawingml/2006/table">
            <a:tbl>
              <a:tblPr/>
              <a:tblGrid>
                <a:gridCol w="346860">
                  <a:extLst>
                    <a:ext uri="{9D8B030D-6E8A-4147-A177-3AD203B41FA5}">
                      <a16:colId xmlns:a16="http://schemas.microsoft.com/office/drawing/2014/main" xmlns="" val="1379456959"/>
                    </a:ext>
                  </a:extLst>
                </a:gridCol>
                <a:gridCol w="346860">
                  <a:extLst>
                    <a:ext uri="{9D8B030D-6E8A-4147-A177-3AD203B41FA5}">
                      <a16:colId xmlns:a16="http://schemas.microsoft.com/office/drawing/2014/main" xmlns="" val="3389625973"/>
                    </a:ext>
                  </a:extLst>
                </a:gridCol>
                <a:gridCol w="354277">
                  <a:extLst>
                    <a:ext uri="{9D8B030D-6E8A-4147-A177-3AD203B41FA5}">
                      <a16:colId xmlns:a16="http://schemas.microsoft.com/office/drawing/2014/main" xmlns="" val="3999803224"/>
                    </a:ext>
                  </a:extLst>
                </a:gridCol>
                <a:gridCol w="339442">
                  <a:extLst>
                    <a:ext uri="{9D8B030D-6E8A-4147-A177-3AD203B41FA5}">
                      <a16:colId xmlns:a16="http://schemas.microsoft.com/office/drawing/2014/main" xmlns="" val="1439081360"/>
                    </a:ext>
                  </a:extLst>
                </a:gridCol>
              </a:tblGrid>
              <a:tr h="225659">
                <a:tc>
                  <a:txBody>
                    <a:bodyPr/>
                    <a:lstStyle/>
                    <a:p>
                      <a:pPr algn="ctr" fontAlgn="ctr"/>
                      <a:r>
                        <a:rPr lang="en-US" sz="500" b="1" i="0" u="none" strike="noStrike" dirty="0">
                          <a:solidFill>
                            <a:srgbClr val="000000"/>
                          </a:solidFill>
                          <a:effectLst/>
                          <a:latin typeface="游ゴシック" panose="020B0400000000000000" pitchFamily="50" charset="-128"/>
                          <a:ea typeface="游ゴシック" panose="020B0400000000000000" pitchFamily="50" charset="-128"/>
                        </a:rPr>
                        <a:t>RGB</a:t>
                      </a:r>
                      <a:r>
                        <a:rPr lang="ja-JP" altLang="en-US" sz="500" b="1" i="0" u="none" strike="noStrike" dirty="0">
                          <a:solidFill>
                            <a:srgbClr val="000000"/>
                          </a:solidFill>
                          <a:effectLst/>
                          <a:latin typeface="游ゴシック" panose="020B0400000000000000" pitchFamily="50" charset="-128"/>
                          <a:ea typeface="游ゴシック" panose="020B0400000000000000" pitchFamily="50" charset="-128"/>
                        </a:rPr>
                        <a:t>の範囲</a:t>
                      </a:r>
                    </a:p>
                  </a:txBody>
                  <a:tcPr marL="5283" marR="5283" marT="528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dirty="0">
                          <a:solidFill>
                            <a:srgbClr val="000000"/>
                          </a:solidFill>
                          <a:effectLst/>
                          <a:latin typeface="游ゴシック" panose="020B0400000000000000" pitchFamily="50" charset="-128"/>
                          <a:ea typeface="游ゴシック" panose="020B0400000000000000" pitchFamily="50" charset="-128"/>
                        </a:rPr>
                        <a:t>R</a:t>
                      </a:r>
                    </a:p>
                  </a:txBody>
                  <a:tcPr marL="5283" marR="5283" marT="528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700" b="1" i="0" u="none" strike="noStrike" dirty="0">
                          <a:solidFill>
                            <a:srgbClr val="000000"/>
                          </a:solidFill>
                          <a:effectLst/>
                          <a:latin typeface="游ゴシック" panose="020B0400000000000000" pitchFamily="50" charset="-128"/>
                          <a:ea typeface="游ゴシック" panose="020B0400000000000000" pitchFamily="50" charset="-128"/>
                        </a:rPr>
                        <a:t>G </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700" b="1" i="0" u="none" strike="noStrike" dirty="0">
                          <a:solidFill>
                            <a:srgbClr val="000000"/>
                          </a:solidFill>
                          <a:effectLst/>
                          <a:latin typeface="游ゴシック" panose="020B0400000000000000" pitchFamily="50" charset="-128"/>
                          <a:ea typeface="游ゴシック" panose="020B0400000000000000" pitchFamily="50" charset="-128"/>
                        </a:rPr>
                        <a:t>B </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2360522830"/>
                  </a:ext>
                </a:extLst>
              </a:tr>
              <a:tr h="225659">
                <a:tc>
                  <a:txBody>
                    <a:bodyPr/>
                    <a:lstStyle/>
                    <a:p>
                      <a:pPr algn="ctr" fontAlgn="ctr"/>
                      <a:r>
                        <a:rPr lang="en-US" altLang="ja-JP" sz="550" b="1" i="0" u="none" strike="noStrike" dirty="0">
                          <a:solidFill>
                            <a:srgbClr val="000000"/>
                          </a:solidFill>
                          <a:effectLst/>
                          <a:latin typeface="游ゴシック" panose="020B0400000000000000" pitchFamily="50" charset="-128"/>
                          <a:ea typeface="游ゴシック" panose="020B0400000000000000" pitchFamily="50" charset="-128"/>
                        </a:rPr>
                        <a:t>50</a:t>
                      </a:r>
                      <a:r>
                        <a:rPr lang="ja-JP" altLang="en-US" sz="550" b="1" i="0" u="none" strike="noStrike" dirty="0">
                          <a:solidFill>
                            <a:srgbClr val="000000"/>
                          </a:solidFill>
                          <a:effectLst/>
                          <a:latin typeface="游ゴシック" panose="020B0400000000000000" pitchFamily="50" charset="-128"/>
                          <a:ea typeface="游ゴシック" panose="020B0400000000000000" pitchFamily="50" charset="-128"/>
                        </a:rPr>
                        <a:t>に変更</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R&lt;50 </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G&lt;50 </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B&lt;40 </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19690273"/>
                  </a:ext>
                </a:extLst>
              </a:tr>
              <a:tr h="225659">
                <a:tc>
                  <a:txBody>
                    <a:bodyPr/>
                    <a:lstStyle/>
                    <a:p>
                      <a:pPr algn="ctr" fontAlgn="ctr"/>
                      <a:r>
                        <a:rPr lang="en-US" altLang="ja-JP" sz="550" b="1" i="0" u="none" strike="noStrike" dirty="0">
                          <a:solidFill>
                            <a:srgbClr val="000000"/>
                          </a:solidFill>
                          <a:effectLst/>
                          <a:latin typeface="游ゴシック" panose="020B0400000000000000" pitchFamily="50" charset="-128"/>
                          <a:ea typeface="游ゴシック" panose="020B0400000000000000" pitchFamily="50" charset="-128"/>
                        </a:rPr>
                        <a:t>250</a:t>
                      </a:r>
                      <a:r>
                        <a:rPr lang="ja-JP" altLang="en-US" sz="550" b="1" i="0" u="none" strike="noStrike" dirty="0">
                          <a:solidFill>
                            <a:srgbClr val="000000"/>
                          </a:solidFill>
                          <a:effectLst/>
                          <a:latin typeface="游ゴシック" panose="020B0400000000000000" pitchFamily="50" charset="-128"/>
                          <a:ea typeface="游ゴシック" panose="020B0400000000000000" pitchFamily="50" charset="-128"/>
                        </a:rPr>
                        <a:t>に変更</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R&gt;170 </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G&gt;60</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B&gt;70 </a:t>
                      </a:r>
                    </a:p>
                  </a:txBody>
                  <a:tcPr marL="5283" marR="5283" marT="52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40640103"/>
                  </a:ext>
                </a:extLst>
              </a:tr>
            </a:tbl>
          </a:graphicData>
        </a:graphic>
      </p:graphicFrame>
      <p:sp>
        <p:nvSpPr>
          <p:cNvPr id="724" name="テキスト ボックス 723"/>
          <p:cNvSpPr txBox="1"/>
          <p:nvPr/>
        </p:nvSpPr>
        <p:spPr>
          <a:xfrm>
            <a:off x="1635243" y="6691221"/>
            <a:ext cx="378630" cy="230832"/>
          </a:xfrm>
          <a:prstGeom prst="rect">
            <a:avLst/>
          </a:prstGeom>
          <a:noFill/>
        </p:spPr>
        <p:txBody>
          <a:bodyPr wrap="none" rtlCol="0">
            <a:spAutoFit/>
          </a:bodyPr>
          <a:lstStyle/>
          <a:p>
            <a:r>
              <a:rPr lang="ja-JP" altLang="en-US" sz="900" dirty="0"/>
              <a:t>表２</a:t>
            </a:r>
          </a:p>
        </p:txBody>
      </p:sp>
      <p:sp>
        <p:nvSpPr>
          <p:cNvPr id="725" name="テキスト ボックス 724"/>
          <p:cNvSpPr txBox="1"/>
          <p:nvPr/>
        </p:nvSpPr>
        <p:spPr>
          <a:xfrm>
            <a:off x="78569" y="6686429"/>
            <a:ext cx="615253" cy="230832"/>
          </a:xfrm>
          <a:prstGeom prst="rect">
            <a:avLst/>
          </a:prstGeom>
          <a:noFill/>
        </p:spPr>
        <p:txBody>
          <a:bodyPr wrap="square" rtlCol="0">
            <a:spAutoFit/>
          </a:bodyPr>
          <a:lstStyle/>
          <a:p>
            <a:r>
              <a:rPr lang="ja-JP" altLang="en-US" sz="900" dirty="0"/>
              <a:t>表１</a:t>
            </a:r>
          </a:p>
        </p:txBody>
      </p:sp>
      <p:grpSp>
        <p:nvGrpSpPr>
          <p:cNvPr id="443" name="グループ化 442"/>
          <p:cNvGrpSpPr/>
          <p:nvPr/>
        </p:nvGrpSpPr>
        <p:grpSpPr>
          <a:xfrm>
            <a:off x="7331592" y="3999098"/>
            <a:ext cx="1851780" cy="2109476"/>
            <a:chOff x="7323972" y="4048628"/>
            <a:chExt cx="1851780" cy="2109476"/>
          </a:xfrm>
        </p:grpSpPr>
        <p:grpSp>
          <p:nvGrpSpPr>
            <p:cNvPr id="442" name="グループ化 441"/>
            <p:cNvGrpSpPr/>
            <p:nvPr/>
          </p:nvGrpSpPr>
          <p:grpSpPr>
            <a:xfrm>
              <a:off x="7323972" y="4048628"/>
              <a:ext cx="1851780" cy="2109476"/>
              <a:chOff x="7323972" y="4048628"/>
              <a:chExt cx="1851780" cy="2109476"/>
            </a:xfrm>
          </p:grpSpPr>
          <p:grpSp>
            <p:nvGrpSpPr>
              <p:cNvPr id="441" name="グループ化 440"/>
              <p:cNvGrpSpPr/>
              <p:nvPr/>
            </p:nvGrpSpPr>
            <p:grpSpPr>
              <a:xfrm>
                <a:off x="7323972" y="4052979"/>
                <a:ext cx="1851780" cy="2105125"/>
                <a:chOff x="7323972" y="4052979"/>
                <a:chExt cx="1851780" cy="2105125"/>
              </a:xfrm>
            </p:grpSpPr>
            <p:grpSp>
              <p:nvGrpSpPr>
                <p:cNvPr id="439" name="グループ化 438"/>
                <p:cNvGrpSpPr/>
                <p:nvPr/>
              </p:nvGrpSpPr>
              <p:grpSpPr>
                <a:xfrm>
                  <a:off x="7323972" y="4111639"/>
                  <a:ext cx="1851780" cy="2046465"/>
                  <a:chOff x="7323972" y="4111639"/>
                  <a:chExt cx="1851780" cy="2046465"/>
                </a:xfrm>
              </p:grpSpPr>
              <p:pic>
                <p:nvPicPr>
                  <p:cNvPr id="943" name="図 9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1277" y="4111639"/>
                    <a:ext cx="1844475" cy="2046465"/>
                  </a:xfrm>
                  <a:prstGeom prst="rect">
                    <a:avLst/>
                  </a:prstGeom>
                </p:spPr>
              </p:pic>
              <p:sp>
                <p:nvSpPr>
                  <p:cNvPr id="944" name="フリーフォーム 943"/>
                  <p:cNvSpPr/>
                  <p:nvPr/>
                </p:nvSpPr>
                <p:spPr>
                  <a:xfrm>
                    <a:off x="7366000" y="4168034"/>
                    <a:ext cx="39822" cy="482425"/>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5" name="曲折矢印 944"/>
                  <p:cNvSpPr/>
                  <p:nvPr/>
                </p:nvSpPr>
                <p:spPr>
                  <a:xfrm flipV="1">
                    <a:off x="7385911" y="4662209"/>
                    <a:ext cx="58278" cy="455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6" name="右矢印 945"/>
                  <p:cNvSpPr/>
                  <p:nvPr/>
                </p:nvSpPr>
                <p:spPr>
                  <a:xfrm>
                    <a:off x="7468371" y="4680898"/>
                    <a:ext cx="292864" cy="26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7" name="下カーブ矢印 946"/>
                  <p:cNvSpPr/>
                  <p:nvPr/>
                </p:nvSpPr>
                <p:spPr>
                  <a:xfrm rot="5400000">
                    <a:off x="7786074" y="4661675"/>
                    <a:ext cx="110970" cy="6531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8" name="右矢印 947"/>
                  <p:cNvSpPr/>
                  <p:nvPr/>
                </p:nvSpPr>
                <p:spPr>
                  <a:xfrm>
                    <a:off x="8772919" y="4680723"/>
                    <a:ext cx="168670" cy="27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9" name="下カーブ矢印 948"/>
                  <p:cNvSpPr/>
                  <p:nvPr/>
                </p:nvSpPr>
                <p:spPr>
                  <a:xfrm rot="5400000">
                    <a:off x="8970528" y="4662185"/>
                    <a:ext cx="110970" cy="6531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0" name="フリーフォーム 949"/>
                  <p:cNvSpPr/>
                  <p:nvPr/>
                </p:nvSpPr>
                <p:spPr>
                  <a:xfrm>
                    <a:off x="8993357" y="4765472"/>
                    <a:ext cx="24548" cy="580747"/>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1" name="フリーフォーム 950"/>
                  <p:cNvSpPr/>
                  <p:nvPr/>
                </p:nvSpPr>
                <p:spPr>
                  <a:xfrm>
                    <a:off x="8891329" y="5359266"/>
                    <a:ext cx="114326" cy="87459"/>
                  </a:xfrm>
                  <a:custGeom>
                    <a:avLst/>
                    <a:gdLst>
                      <a:gd name="connsiteX0" fmla="*/ 242684 w 242684"/>
                      <a:gd name="connsiteY0" fmla="*/ 962 h 225953"/>
                      <a:gd name="connsiteX1" fmla="*/ 186346 w 242684"/>
                      <a:gd name="connsiteY1" fmla="*/ 9630 h 225953"/>
                      <a:gd name="connsiteX2" fmla="*/ 203681 w 242684"/>
                      <a:gd name="connsiteY2" fmla="*/ 70301 h 225953"/>
                      <a:gd name="connsiteX3" fmla="*/ 151677 w 242684"/>
                      <a:gd name="connsiteY3" fmla="*/ 74634 h 225953"/>
                      <a:gd name="connsiteX4" fmla="*/ 156011 w 242684"/>
                      <a:gd name="connsiteY4" fmla="*/ 152640 h 225953"/>
                      <a:gd name="connsiteX5" fmla="*/ 73672 w 242684"/>
                      <a:gd name="connsiteY5" fmla="*/ 156974 h 225953"/>
                      <a:gd name="connsiteX6" fmla="*/ 73672 w 242684"/>
                      <a:gd name="connsiteY6" fmla="*/ 221978 h 225953"/>
                      <a:gd name="connsiteX7" fmla="*/ 0 w 242684"/>
                      <a:gd name="connsiteY7" fmla="*/ 213311 h 225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684" h="225953">
                        <a:moveTo>
                          <a:pt x="242684" y="962"/>
                        </a:moveTo>
                        <a:cubicBezTo>
                          <a:pt x="217765" y="-482"/>
                          <a:pt x="192846" y="-1926"/>
                          <a:pt x="186346" y="9630"/>
                        </a:cubicBezTo>
                        <a:cubicBezTo>
                          <a:pt x="179846" y="21186"/>
                          <a:pt x="209459" y="59467"/>
                          <a:pt x="203681" y="70301"/>
                        </a:cubicBezTo>
                        <a:cubicBezTo>
                          <a:pt x="197903" y="81135"/>
                          <a:pt x="159622" y="60911"/>
                          <a:pt x="151677" y="74634"/>
                        </a:cubicBezTo>
                        <a:cubicBezTo>
                          <a:pt x="143732" y="88357"/>
                          <a:pt x="169012" y="138917"/>
                          <a:pt x="156011" y="152640"/>
                        </a:cubicBezTo>
                        <a:cubicBezTo>
                          <a:pt x="143010" y="166363"/>
                          <a:pt x="87395" y="145418"/>
                          <a:pt x="73672" y="156974"/>
                        </a:cubicBezTo>
                        <a:cubicBezTo>
                          <a:pt x="59949" y="168530"/>
                          <a:pt x="85951" y="212589"/>
                          <a:pt x="73672" y="221978"/>
                        </a:cubicBezTo>
                        <a:cubicBezTo>
                          <a:pt x="61393" y="231368"/>
                          <a:pt x="30696" y="222339"/>
                          <a:pt x="0" y="213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2" name="フリーフォーム 951"/>
                  <p:cNvSpPr/>
                  <p:nvPr/>
                </p:nvSpPr>
                <p:spPr>
                  <a:xfrm rot="5400000">
                    <a:off x="8374440" y="4995920"/>
                    <a:ext cx="32010" cy="933618"/>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3" name="右矢印 952"/>
                  <p:cNvSpPr/>
                  <p:nvPr/>
                </p:nvSpPr>
                <p:spPr>
                  <a:xfrm rot="10800000">
                    <a:off x="7781550" y="5451394"/>
                    <a:ext cx="120018" cy="22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1" name="フリーフォーム 960"/>
                  <p:cNvSpPr/>
                  <p:nvPr/>
                </p:nvSpPr>
                <p:spPr>
                  <a:xfrm rot="10800000">
                    <a:off x="7336728" y="4168034"/>
                    <a:ext cx="33001" cy="1709924"/>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9" name="角丸四角形吹き出し 898"/>
                  <p:cNvSpPr/>
                  <p:nvPr/>
                </p:nvSpPr>
                <p:spPr>
                  <a:xfrm>
                    <a:off x="7637022" y="4967058"/>
                    <a:ext cx="248426" cy="191900"/>
                  </a:xfrm>
                  <a:prstGeom prst="wedgeRoundRectCallout">
                    <a:avLst>
                      <a:gd name="adj1" fmla="val 31554"/>
                      <a:gd name="adj2" fmla="val -154034"/>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solidFill>
                          <a:schemeClr val="dk1"/>
                        </a:solidFill>
                      </a:rPr>
                      <a:t>ライン復帰</a:t>
                    </a:r>
                  </a:p>
                </p:txBody>
              </p:sp>
              <p:sp>
                <p:nvSpPr>
                  <p:cNvPr id="900" name="角丸四角形吹き出し 899"/>
                  <p:cNvSpPr/>
                  <p:nvPr/>
                </p:nvSpPr>
                <p:spPr>
                  <a:xfrm>
                    <a:off x="8780091" y="4420205"/>
                    <a:ext cx="393739" cy="102156"/>
                  </a:xfrm>
                  <a:prstGeom prst="wedgeRoundRectCallout">
                    <a:avLst>
                      <a:gd name="adj1" fmla="val 25117"/>
                      <a:gd name="adj2" fmla="val 186362"/>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smtClean="0">
                        <a:solidFill>
                          <a:schemeClr val="dk1"/>
                        </a:solidFill>
                      </a:rPr>
                      <a:t>ライン</a:t>
                    </a:r>
                    <a:r>
                      <a:rPr lang="ja-JP" altLang="en-US" sz="600" dirty="0"/>
                      <a:t>検知</a:t>
                    </a:r>
                    <a:endParaRPr lang="ja-JP" altLang="en-US" sz="600" dirty="0">
                      <a:solidFill>
                        <a:schemeClr val="dk1"/>
                      </a:solidFill>
                    </a:endParaRPr>
                  </a:p>
                </p:txBody>
              </p:sp>
              <p:sp>
                <p:nvSpPr>
                  <p:cNvPr id="901" name="角丸四角形吹き出し 900"/>
                  <p:cNvSpPr/>
                  <p:nvPr/>
                </p:nvSpPr>
                <p:spPr>
                  <a:xfrm>
                    <a:off x="7385076" y="4851959"/>
                    <a:ext cx="240122" cy="102156"/>
                  </a:xfrm>
                  <a:prstGeom prst="wedgeRoundRectCallout">
                    <a:avLst>
                      <a:gd name="adj1" fmla="val -38600"/>
                      <a:gd name="adj2" fmla="val -168133"/>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smtClean="0">
                        <a:solidFill>
                          <a:schemeClr val="dk1"/>
                        </a:solidFill>
                      </a:rPr>
                      <a:t>回転</a:t>
                    </a:r>
                    <a:endParaRPr lang="ja-JP" altLang="en-US" sz="600" dirty="0">
                      <a:solidFill>
                        <a:schemeClr val="dk1"/>
                      </a:solidFill>
                    </a:endParaRPr>
                  </a:p>
                </p:txBody>
              </p:sp>
              <p:sp>
                <p:nvSpPr>
                  <p:cNvPr id="902" name="角丸四角形吹き出し 901"/>
                  <p:cNvSpPr/>
                  <p:nvPr/>
                </p:nvSpPr>
                <p:spPr>
                  <a:xfrm>
                    <a:off x="7409686" y="4320122"/>
                    <a:ext cx="332941" cy="210729"/>
                  </a:xfrm>
                  <a:prstGeom prst="wedgeRoundRectCallout">
                    <a:avLst>
                      <a:gd name="adj1" fmla="val 8681"/>
                      <a:gd name="adj2" fmla="val 115803"/>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t>両車輪　同期走行</a:t>
                    </a:r>
                  </a:p>
                </p:txBody>
              </p:sp>
              <p:sp>
                <p:nvSpPr>
                  <p:cNvPr id="903" name="角丸四角形吹き出し 902"/>
                  <p:cNvSpPr/>
                  <p:nvPr/>
                </p:nvSpPr>
                <p:spPr>
                  <a:xfrm>
                    <a:off x="8577981" y="4759838"/>
                    <a:ext cx="349470" cy="204311"/>
                  </a:xfrm>
                  <a:prstGeom prst="wedgeRoundRectCallout">
                    <a:avLst>
                      <a:gd name="adj1" fmla="val 27569"/>
                      <a:gd name="adj2" fmla="val -78914"/>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t>両車輪　同期走行</a:t>
                    </a:r>
                  </a:p>
                </p:txBody>
              </p:sp>
              <p:sp>
                <p:nvSpPr>
                  <p:cNvPr id="904" name="円柱 903"/>
                  <p:cNvSpPr/>
                  <p:nvPr/>
                </p:nvSpPr>
                <p:spPr>
                  <a:xfrm>
                    <a:off x="8079227" y="4473119"/>
                    <a:ext cx="65812" cy="737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5" name="角丸四角形吹き出し 904"/>
                  <p:cNvSpPr/>
                  <p:nvPr/>
                </p:nvSpPr>
                <p:spPr>
                  <a:xfrm>
                    <a:off x="7730575" y="4188289"/>
                    <a:ext cx="291805" cy="204311"/>
                  </a:xfrm>
                  <a:prstGeom prst="wedgeRoundRectCallout">
                    <a:avLst>
                      <a:gd name="adj1" fmla="val 57772"/>
                      <a:gd name="adj2" fmla="val 84256"/>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a:t>ブロック</a:t>
                    </a:r>
                    <a:endParaRPr lang="en-US" altLang="ja-JP" sz="600" dirty="0"/>
                  </a:p>
                  <a:p>
                    <a:pPr algn="ctr"/>
                    <a:r>
                      <a:rPr lang="ja-JP" altLang="en-US" sz="600" dirty="0"/>
                      <a:t>入手</a:t>
                    </a:r>
                  </a:p>
                </p:txBody>
              </p:sp>
              <p:sp>
                <p:nvSpPr>
                  <p:cNvPr id="906" name="角丸四角形吹き出し 905"/>
                  <p:cNvSpPr/>
                  <p:nvPr/>
                </p:nvSpPr>
                <p:spPr>
                  <a:xfrm>
                    <a:off x="8120601" y="4116680"/>
                    <a:ext cx="287826" cy="205311"/>
                  </a:xfrm>
                  <a:prstGeom prst="wedgeRoundRectCallout">
                    <a:avLst>
                      <a:gd name="adj1" fmla="val -36656"/>
                      <a:gd name="adj2" fmla="val 67162"/>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a:t>ブロック</a:t>
                    </a:r>
                    <a:endParaRPr lang="en-US" altLang="ja-JP" sz="600" dirty="0"/>
                  </a:p>
                  <a:p>
                    <a:pPr algn="ctr"/>
                    <a:r>
                      <a:rPr lang="ja-JP" altLang="en-US" sz="600" dirty="0"/>
                      <a:t>色識別</a:t>
                    </a:r>
                  </a:p>
                </p:txBody>
              </p:sp>
              <p:sp>
                <p:nvSpPr>
                  <p:cNvPr id="907" name="角丸四角形吹き出し 906"/>
                  <p:cNvSpPr/>
                  <p:nvPr/>
                </p:nvSpPr>
                <p:spPr>
                  <a:xfrm>
                    <a:off x="8221830" y="4361340"/>
                    <a:ext cx="300561" cy="204311"/>
                  </a:xfrm>
                  <a:prstGeom prst="wedgeRoundRectCallout">
                    <a:avLst>
                      <a:gd name="adj1" fmla="val -70899"/>
                      <a:gd name="adj2" fmla="val -13646"/>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r"/>
                    <a:r>
                      <a:rPr lang="ja-JP" altLang="en-US" sz="600"/>
                      <a:t>ブロック</a:t>
                    </a:r>
                    <a:endParaRPr lang="en-US" altLang="ja-JP" sz="600" dirty="0"/>
                  </a:p>
                  <a:p>
                    <a:pPr algn="ctr"/>
                    <a:r>
                      <a:rPr lang="ja-JP" altLang="en-US" sz="600" dirty="0"/>
                      <a:t>配置</a:t>
                    </a:r>
                  </a:p>
                </p:txBody>
              </p:sp>
              <p:grpSp>
                <p:nvGrpSpPr>
                  <p:cNvPr id="908" name="グループ化 907"/>
                  <p:cNvGrpSpPr>
                    <a:grpSpLocks noChangeAspect="1"/>
                  </p:cNvGrpSpPr>
                  <p:nvPr/>
                </p:nvGrpSpPr>
                <p:grpSpPr>
                  <a:xfrm rot="5400000">
                    <a:off x="7936228" y="4709771"/>
                    <a:ext cx="93280" cy="179573"/>
                    <a:chOff x="9150789" y="4499774"/>
                    <a:chExt cx="290566" cy="616077"/>
                  </a:xfrm>
                </p:grpSpPr>
                <p:sp>
                  <p:nvSpPr>
                    <p:cNvPr id="910" name="フリーフォーム 31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1" name="フリーフォーム 313"/>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2" name="角丸四角形 1442"/>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3" name="角丸四角形 11"/>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4" name="角丸四角形 10"/>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5" name="角丸四角形 8"/>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6" name="角丸四角形 3"/>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7" name="角丸四角形 9"/>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8" name="正方形/長方形 917"/>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9" name="角丸四角形 197"/>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0" name="角丸四角形 1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1" name="角丸四角形 204"/>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2" name="角丸四角形 5"/>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3" name="角丸四角形 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4" name="角丸四角形 13"/>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5" name="減算記号 924"/>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6" name="ブローチ 925"/>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27" name="フリーフォーム 1382"/>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8" name="フリーフォーム 1390"/>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9" name="フリーフォーム 288"/>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0" name="フリーフォーム 289"/>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1" name="フリーフォーム 290"/>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2" name="フリーフォーム 1395"/>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3" name="フリーフォーム 1396"/>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4" name="フリーフォーム 1397"/>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5" name="フリーフォーム 1402"/>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6" name="フリーフォーム 1403"/>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7" name="フリーフォーム 144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8" name="角丸四角形 1443"/>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9" name="四方向矢印 1444"/>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0" name="角丸四角形 1447"/>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1" name="フリーフォーム 1448"/>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2" name="フリーフォーム 31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09" name="角丸四角形吹き出し 908"/>
                  <p:cNvSpPr/>
                  <p:nvPr/>
                </p:nvSpPr>
                <p:spPr>
                  <a:xfrm>
                    <a:off x="7937482" y="4902871"/>
                    <a:ext cx="411462" cy="306467"/>
                  </a:xfrm>
                  <a:prstGeom prst="wedgeRoundRectCallout">
                    <a:avLst>
                      <a:gd name="adj1" fmla="val -28137"/>
                      <a:gd name="adj2" fmla="val -69133"/>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t>格子走行</a:t>
                    </a:r>
                    <a:endParaRPr lang="en-US" altLang="ja-JP" sz="600" dirty="0"/>
                  </a:p>
                  <a:p>
                    <a:pPr algn="ctr"/>
                    <a:r>
                      <a:rPr lang="ja-JP" altLang="en-US" sz="600" dirty="0"/>
                      <a:t>前・右・左・</a:t>
                    </a:r>
                    <a:r>
                      <a:rPr lang="en-US" altLang="ja-JP" sz="600" dirty="0"/>
                      <a:t>U</a:t>
                    </a:r>
                    <a:r>
                      <a:rPr lang="ja-JP" altLang="en-US" sz="600" dirty="0"/>
                      <a:t>ターン</a:t>
                    </a:r>
                  </a:p>
                </p:txBody>
              </p:sp>
              <p:sp>
                <p:nvSpPr>
                  <p:cNvPr id="734" name="フリーフォーム 733"/>
                  <p:cNvSpPr/>
                  <p:nvPr/>
                </p:nvSpPr>
                <p:spPr>
                  <a:xfrm rot="6131005" flipH="1">
                    <a:off x="7631260" y="5471141"/>
                    <a:ext cx="161029" cy="87459"/>
                  </a:xfrm>
                  <a:custGeom>
                    <a:avLst/>
                    <a:gdLst>
                      <a:gd name="connsiteX0" fmla="*/ 242684 w 242684"/>
                      <a:gd name="connsiteY0" fmla="*/ 962 h 225953"/>
                      <a:gd name="connsiteX1" fmla="*/ 186346 w 242684"/>
                      <a:gd name="connsiteY1" fmla="*/ 9630 h 225953"/>
                      <a:gd name="connsiteX2" fmla="*/ 203681 w 242684"/>
                      <a:gd name="connsiteY2" fmla="*/ 70301 h 225953"/>
                      <a:gd name="connsiteX3" fmla="*/ 151677 w 242684"/>
                      <a:gd name="connsiteY3" fmla="*/ 74634 h 225953"/>
                      <a:gd name="connsiteX4" fmla="*/ 156011 w 242684"/>
                      <a:gd name="connsiteY4" fmla="*/ 152640 h 225953"/>
                      <a:gd name="connsiteX5" fmla="*/ 73672 w 242684"/>
                      <a:gd name="connsiteY5" fmla="*/ 156974 h 225953"/>
                      <a:gd name="connsiteX6" fmla="*/ 73672 w 242684"/>
                      <a:gd name="connsiteY6" fmla="*/ 221978 h 225953"/>
                      <a:gd name="connsiteX7" fmla="*/ 0 w 242684"/>
                      <a:gd name="connsiteY7" fmla="*/ 213311 h 225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684" h="225953">
                        <a:moveTo>
                          <a:pt x="242684" y="962"/>
                        </a:moveTo>
                        <a:cubicBezTo>
                          <a:pt x="217765" y="-482"/>
                          <a:pt x="192846" y="-1926"/>
                          <a:pt x="186346" y="9630"/>
                        </a:cubicBezTo>
                        <a:cubicBezTo>
                          <a:pt x="179846" y="21186"/>
                          <a:pt x="209459" y="59467"/>
                          <a:pt x="203681" y="70301"/>
                        </a:cubicBezTo>
                        <a:cubicBezTo>
                          <a:pt x="197903" y="81135"/>
                          <a:pt x="159622" y="60911"/>
                          <a:pt x="151677" y="74634"/>
                        </a:cubicBezTo>
                        <a:cubicBezTo>
                          <a:pt x="143732" y="88357"/>
                          <a:pt x="169012" y="138917"/>
                          <a:pt x="156011" y="152640"/>
                        </a:cubicBezTo>
                        <a:cubicBezTo>
                          <a:pt x="143010" y="166363"/>
                          <a:pt x="87395" y="145418"/>
                          <a:pt x="73672" y="156974"/>
                        </a:cubicBezTo>
                        <a:cubicBezTo>
                          <a:pt x="59949" y="168530"/>
                          <a:pt x="85951" y="212589"/>
                          <a:pt x="73672" y="221978"/>
                        </a:cubicBezTo>
                        <a:cubicBezTo>
                          <a:pt x="61393" y="231368"/>
                          <a:pt x="30696" y="222339"/>
                          <a:pt x="0" y="213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5" name="フリーフォーム 754"/>
                  <p:cNvSpPr/>
                  <p:nvPr/>
                </p:nvSpPr>
                <p:spPr>
                  <a:xfrm rot="6488456">
                    <a:off x="7337747" y="5883838"/>
                    <a:ext cx="131475" cy="159026"/>
                  </a:xfrm>
                  <a:custGeom>
                    <a:avLst/>
                    <a:gdLst>
                      <a:gd name="connsiteX0" fmla="*/ 242684 w 242684"/>
                      <a:gd name="connsiteY0" fmla="*/ 962 h 225953"/>
                      <a:gd name="connsiteX1" fmla="*/ 186346 w 242684"/>
                      <a:gd name="connsiteY1" fmla="*/ 9630 h 225953"/>
                      <a:gd name="connsiteX2" fmla="*/ 203681 w 242684"/>
                      <a:gd name="connsiteY2" fmla="*/ 70301 h 225953"/>
                      <a:gd name="connsiteX3" fmla="*/ 151677 w 242684"/>
                      <a:gd name="connsiteY3" fmla="*/ 74634 h 225953"/>
                      <a:gd name="connsiteX4" fmla="*/ 156011 w 242684"/>
                      <a:gd name="connsiteY4" fmla="*/ 152640 h 225953"/>
                      <a:gd name="connsiteX5" fmla="*/ 73672 w 242684"/>
                      <a:gd name="connsiteY5" fmla="*/ 156974 h 225953"/>
                      <a:gd name="connsiteX6" fmla="*/ 73672 w 242684"/>
                      <a:gd name="connsiteY6" fmla="*/ 221978 h 225953"/>
                      <a:gd name="connsiteX7" fmla="*/ 0 w 242684"/>
                      <a:gd name="connsiteY7" fmla="*/ 213311 h 225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684" h="225953">
                        <a:moveTo>
                          <a:pt x="242684" y="962"/>
                        </a:moveTo>
                        <a:cubicBezTo>
                          <a:pt x="217765" y="-482"/>
                          <a:pt x="192846" y="-1926"/>
                          <a:pt x="186346" y="9630"/>
                        </a:cubicBezTo>
                        <a:cubicBezTo>
                          <a:pt x="179846" y="21186"/>
                          <a:pt x="209459" y="59467"/>
                          <a:pt x="203681" y="70301"/>
                        </a:cubicBezTo>
                        <a:cubicBezTo>
                          <a:pt x="197903" y="81135"/>
                          <a:pt x="159622" y="60911"/>
                          <a:pt x="151677" y="74634"/>
                        </a:cubicBezTo>
                        <a:cubicBezTo>
                          <a:pt x="143732" y="88357"/>
                          <a:pt x="169012" y="138917"/>
                          <a:pt x="156011" y="152640"/>
                        </a:cubicBezTo>
                        <a:cubicBezTo>
                          <a:pt x="143010" y="166363"/>
                          <a:pt x="87395" y="145418"/>
                          <a:pt x="73672" y="156974"/>
                        </a:cubicBezTo>
                        <a:cubicBezTo>
                          <a:pt x="59949" y="168530"/>
                          <a:pt x="85951" y="212589"/>
                          <a:pt x="73672" y="221978"/>
                        </a:cubicBezTo>
                        <a:cubicBezTo>
                          <a:pt x="61393" y="231368"/>
                          <a:pt x="30696" y="222339"/>
                          <a:pt x="0" y="213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92" name="角丸四角形吹き出し 891"/>
                <p:cNvSpPr/>
                <p:nvPr/>
              </p:nvSpPr>
              <p:spPr>
                <a:xfrm>
                  <a:off x="7384182" y="4052979"/>
                  <a:ext cx="628328" cy="102156"/>
                </a:xfrm>
                <a:prstGeom prst="wedgeRoundRectCallout">
                  <a:avLst>
                    <a:gd name="adj1" fmla="val -39526"/>
                    <a:gd name="adj2" fmla="val 110308"/>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smtClean="0">
                      <a:solidFill>
                        <a:schemeClr val="dk1"/>
                      </a:solidFill>
                    </a:rPr>
                    <a:t>ライン</a:t>
                  </a:r>
                  <a:r>
                    <a:rPr lang="ja-JP" altLang="en-US" sz="600" dirty="0" smtClean="0"/>
                    <a:t>トレース走行</a:t>
                  </a:r>
                  <a:endParaRPr lang="ja-JP" altLang="en-US" sz="600" dirty="0">
                    <a:solidFill>
                      <a:schemeClr val="dk1"/>
                    </a:solidFill>
                  </a:endParaRPr>
                </a:p>
              </p:txBody>
            </p:sp>
          </p:grpSp>
          <p:cxnSp>
            <p:nvCxnSpPr>
              <p:cNvPr id="3" name="直線矢印コネクタ 2"/>
              <p:cNvCxnSpPr/>
              <p:nvPr/>
            </p:nvCxnSpPr>
            <p:spPr>
              <a:xfrm>
                <a:off x="8823259" y="4048628"/>
                <a:ext cx="143964" cy="2341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73" name="角丸四角形吹き出し 772"/>
            <p:cNvSpPr/>
            <p:nvPr/>
          </p:nvSpPr>
          <p:spPr>
            <a:xfrm>
              <a:off x="7483794" y="5306408"/>
              <a:ext cx="336486" cy="102156"/>
            </a:xfrm>
            <a:prstGeom prst="wedgeRoundRectCallout">
              <a:avLst>
                <a:gd name="adj1" fmla="val -1834"/>
                <a:gd name="adj2" fmla="val 153050"/>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smtClean="0"/>
                <a:t>方向</a:t>
              </a:r>
              <a:r>
                <a:rPr lang="ja-JP" altLang="en-US" sz="600" dirty="0"/>
                <a:t>検知</a:t>
              </a:r>
              <a:endParaRPr lang="ja-JP" altLang="en-US" sz="600" dirty="0">
                <a:solidFill>
                  <a:schemeClr val="dk1"/>
                </a:solidFill>
              </a:endParaRPr>
            </a:p>
          </p:txBody>
        </p:sp>
      </p:grpSp>
      <p:sp>
        <p:nvSpPr>
          <p:cNvPr id="465" name="テキスト ボックス 464"/>
          <p:cNvSpPr txBox="1"/>
          <p:nvPr/>
        </p:nvSpPr>
        <p:spPr>
          <a:xfrm>
            <a:off x="7303411" y="1980712"/>
            <a:ext cx="2374497" cy="215444"/>
          </a:xfrm>
          <a:prstGeom prst="rect">
            <a:avLst/>
          </a:prstGeom>
          <a:noFill/>
          <a:ln>
            <a:noFill/>
          </a:ln>
        </p:spPr>
        <p:txBody>
          <a:bodyPr wrap="square" rtlCol="0">
            <a:spAutoFit/>
          </a:bodyPr>
          <a:lstStyle/>
          <a:p>
            <a:r>
              <a:rPr lang="ja-JP" altLang="en-US" sz="800" b="1" dirty="0" smtClean="0">
                <a:solidFill>
                  <a:srgbClr val="00B0F0"/>
                </a:solidFill>
              </a:rPr>
              <a:t>検証　</a:t>
            </a:r>
            <a:r>
              <a:rPr lang="ja-JP" altLang="en-US" sz="800" dirty="0" smtClean="0"/>
              <a:t>右方参照</a:t>
            </a:r>
            <a:endParaRPr kumimoji="1" lang="ja-JP" altLang="en-US" sz="800" dirty="0"/>
          </a:p>
        </p:txBody>
      </p:sp>
      <p:grpSp>
        <p:nvGrpSpPr>
          <p:cNvPr id="3299" name="グループ化 3298"/>
          <p:cNvGrpSpPr/>
          <p:nvPr/>
        </p:nvGrpSpPr>
        <p:grpSpPr>
          <a:xfrm>
            <a:off x="7323661" y="6138712"/>
            <a:ext cx="1440240" cy="1704097"/>
            <a:chOff x="7323661" y="6151412"/>
            <a:chExt cx="1440240" cy="1670769"/>
          </a:xfrm>
        </p:grpSpPr>
        <p:grpSp>
          <p:nvGrpSpPr>
            <p:cNvPr id="1076" name="グループ化 1075"/>
            <p:cNvGrpSpPr/>
            <p:nvPr/>
          </p:nvGrpSpPr>
          <p:grpSpPr>
            <a:xfrm>
              <a:off x="7323661" y="6151412"/>
              <a:ext cx="1440240" cy="1668612"/>
              <a:chOff x="10484940" y="3914367"/>
              <a:chExt cx="1395149" cy="1752485"/>
            </a:xfrm>
          </p:grpSpPr>
          <p:grpSp>
            <p:nvGrpSpPr>
              <p:cNvPr id="1079" name="グループ化 1078"/>
              <p:cNvGrpSpPr/>
              <p:nvPr/>
            </p:nvGrpSpPr>
            <p:grpSpPr>
              <a:xfrm>
                <a:off x="10521077" y="3927376"/>
                <a:ext cx="1291151" cy="184269"/>
                <a:chOff x="8731083" y="3898534"/>
                <a:chExt cx="1291139" cy="184288"/>
              </a:xfrm>
            </p:grpSpPr>
            <p:cxnSp>
              <p:nvCxnSpPr>
                <p:cNvPr id="1083" name="直線コネクタ 1082"/>
                <p:cNvCxnSpPr/>
                <p:nvPr/>
              </p:nvCxnSpPr>
              <p:spPr>
                <a:xfrm>
                  <a:off x="8731083" y="4082801"/>
                  <a:ext cx="11955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4" name="直線コネクタ 1083"/>
                <p:cNvCxnSpPr/>
                <p:nvPr/>
              </p:nvCxnSpPr>
              <p:spPr>
                <a:xfrm flipH="1">
                  <a:off x="10022222" y="3898534"/>
                  <a:ext cx="0" cy="143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5" name="直線コネクタ 1084"/>
                <p:cNvCxnSpPr/>
                <p:nvPr/>
              </p:nvCxnSpPr>
              <p:spPr>
                <a:xfrm flipH="1">
                  <a:off x="9923811" y="4044414"/>
                  <a:ext cx="98374" cy="38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81" name="正方形/長方形 1080"/>
              <p:cNvSpPr/>
              <p:nvPr/>
            </p:nvSpPr>
            <p:spPr>
              <a:xfrm>
                <a:off x="10484940" y="3914367"/>
                <a:ext cx="1395149" cy="175248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2" name="テキスト ボックス 1081"/>
              <p:cNvSpPr txBox="1"/>
              <p:nvPr/>
            </p:nvSpPr>
            <p:spPr>
              <a:xfrm>
                <a:off x="10558110" y="3969794"/>
                <a:ext cx="1257955" cy="12311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ブロック並べエリア進入</a:t>
                </a:r>
                <a:r>
                  <a:rPr lang="ja-JP" altLang="en-US" sz="800" b="1" dirty="0">
                    <a:latin typeface="+mn-ea"/>
                  </a:rPr>
                  <a:t>　</a:t>
                </a:r>
                <a:endParaRPr lang="en-US" altLang="ja-JP" sz="800" b="1" dirty="0">
                  <a:latin typeface="+mn-ea"/>
                </a:endParaRPr>
              </a:p>
            </p:txBody>
          </p:sp>
        </p:grpSp>
        <p:pic>
          <p:nvPicPr>
            <p:cNvPr id="3298" name="図 3297"/>
            <p:cNvPicPr>
              <a:picLocks noChangeAspect="1"/>
            </p:cNvPicPr>
            <p:nvPr/>
          </p:nvPicPr>
          <p:blipFill>
            <a:blip r:embed="rId7"/>
            <a:stretch>
              <a:fillRect/>
            </a:stretch>
          </p:blipFill>
          <p:spPr>
            <a:xfrm>
              <a:off x="7459480" y="6338104"/>
              <a:ext cx="1170458" cy="1484077"/>
            </a:xfrm>
            <a:prstGeom prst="rect">
              <a:avLst/>
            </a:prstGeom>
          </p:spPr>
        </p:pic>
      </p:grpSp>
      <p:sp>
        <p:nvSpPr>
          <p:cNvPr id="894" name="曲折矢印 893"/>
          <p:cNvSpPr/>
          <p:nvPr/>
        </p:nvSpPr>
        <p:spPr>
          <a:xfrm flipH="1" flipV="1">
            <a:off x="7632818" y="5973788"/>
            <a:ext cx="45719" cy="457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18" name="右矢印 1217"/>
          <p:cNvSpPr/>
          <p:nvPr/>
        </p:nvSpPr>
        <p:spPr>
          <a:xfrm rot="5400000">
            <a:off x="7473279" y="5725563"/>
            <a:ext cx="39025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9" name="フリーフォーム 1218"/>
          <p:cNvSpPr/>
          <p:nvPr/>
        </p:nvSpPr>
        <p:spPr>
          <a:xfrm rot="2791142">
            <a:off x="7481849" y="5960765"/>
            <a:ext cx="114326" cy="87459"/>
          </a:xfrm>
          <a:custGeom>
            <a:avLst/>
            <a:gdLst>
              <a:gd name="connsiteX0" fmla="*/ 242684 w 242684"/>
              <a:gd name="connsiteY0" fmla="*/ 962 h 225953"/>
              <a:gd name="connsiteX1" fmla="*/ 186346 w 242684"/>
              <a:gd name="connsiteY1" fmla="*/ 9630 h 225953"/>
              <a:gd name="connsiteX2" fmla="*/ 203681 w 242684"/>
              <a:gd name="connsiteY2" fmla="*/ 70301 h 225953"/>
              <a:gd name="connsiteX3" fmla="*/ 151677 w 242684"/>
              <a:gd name="connsiteY3" fmla="*/ 74634 h 225953"/>
              <a:gd name="connsiteX4" fmla="*/ 156011 w 242684"/>
              <a:gd name="connsiteY4" fmla="*/ 152640 h 225953"/>
              <a:gd name="connsiteX5" fmla="*/ 73672 w 242684"/>
              <a:gd name="connsiteY5" fmla="*/ 156974 h 225953"/>
              <a:gd name="connsiteX6" fmla="*/ 73672 w 242684"/>
              <a:gd name="connsiteY6" fmla="*/ 221978 h 225953"/>
              <a:gd name="connsiteX7" fmla="*/ 0 w 242684"/>
              <a:gd name="connsiteY7" fmla="*/ 213311 h 225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684" h="225953">
                <a:moveTo>
                  <a:pt x="242684" y="962"/>
                </a:moveTo>
                <a:cubicBezTo>
                  <a:pt x="217765" y="-482"/>
                  <a:pt x="192846" y="-1926"/>
                  <a:pt x="186346" y="9630"/>
                </a:cubicBezTo>
                <a:cubicBezTo>
                  <a:pt x="179846" y="21186"/>
                  <a:pt x="209459" y="59467"/>
                  <a:pt x="203681" y="70301"/>
                </a:cubicBezTo>
                <a:cubicBezTo>
                  <a:pt x="197903" y="81135"/>
                  <a:pt x="159622" y="60911"/>
                  <a:pt x="151677" y="74634"/>
                </a:cubicBezTo>
                <a:cubicBezTo>
                  <a:pt x="143732" y="88357"/>
                  <a:pt x="169012" y="138917"/>
                  <a:pt x="156011" y="152640"/>
                </a:cubicBezTo>
                <a:cubicBezTo>
                  <a:pt x="143010" y="166363"/>
                  <a:pt x="87395" y="145418"/>
                  <a:pt x="73672" y="156974"/>
                </a:cubicBezTo>
                <a:cubicBezTo>
                  <a:pt x="59949" y="168530"/>
                  <a:pt x="85951" y="212589"/>
                  <a:pt x="73672" y="221978"/>
                </a:cubicBezTo>
                <a:cubicBezTo>
                  <a:pt x="61393" y="231368"/>
                  <a:pt x="30696" y="222339"/>
                  <a:pt x="0" y="213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0" name="角丸四角形吹き出し 1219"/>
          <p:cNvSpPr/>
          <p:nvPr/>
        </p:nvSpPr>
        <p:spPr>
          <a:xfrm>
            <a:off x="7742633" y="5840991"/>
            <a:ext cx="240122" cy="102156"/>
          </a:xfrm>
          <a:prstGeom prst="wedgeRoundRectCallout">
            <a:avLst>
              <a:gd name="adj1" fmla="val -56450"/>
              <a:gd name="adj2" fmla="val 83614"/>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smtClean="0">
                <a:solidFill>
                  <a:schemeClr val="dk1"/>
                </a:solidFill>
              </a:rPr>
              <a:t>回転</a:t>
            </a:r>
            <a:endParaRPr lang="ja-JP" altLang="en-US" sz="600" dirty="0">
              <a:solidFill>
                <a:schemeClr val="dk1"/>
              </a:solidFill>
            </a:endParaRPr>
          </a:p>
        </p:txBody>
      </p:sp>
      <p:pic>
        <p:nvPicPr>
          <p:cNvPr id="3303" name="図 3302"/>
          <p:cNvPicPr>
            <a:picLocks noChangeAspect="1"/>
          </p:cNvPicPr>
          <p:nvPr/>
        </p:nvPicPr>
        <p:blipFill>
          <a:blip r:embed="rId8"/>
          <a:stretch>
            <a:fillRect/>
          </a:stretch>
        </p:blipFill>
        <p:spPr>
          <a:xfrm>
            <a:off x="7442463" y="8058881"/>
            <a:ext cx="3228155" cy="1452932"/>
          </a:xfrm>
          <a:prstGeom prst="rect">
            <a:avLst/>
          </a:prstGeom>
        </p:spPr>
      </p:pic>
      <p:grpSp>
        <p:nvGrpSpPr>
          <p:cNvPr id="3319" name="グループ化 3318"/>
          <p:cNvGrpSpPr/>
          <p:nvPr/>
        </p:nvGrpSpPr>
        <p:grpSpPr>
          <a:xfrm>
            <a:off x="10698130" y="6560547"/>
            <a:ext cx="2627980" cy="1682395"/>
            <a:chOff x="10795320" y="7888648"/>
            <a:chExt cx="2572776" cy="1682395"/>
          </a:xfrm>
        </p:grpSpPr>
        <p:grpSp>
          <p:nvGrpSpPr>
            <p:cNvPr id="1061" name="グループ化 1060"/>
            <p:cNvGrpSpPr/>
            <p:nvPr/>
          </p:nvGrpSpPr>
          <p:grpSpPr>
            <a:xfrm>
              <a:off x="10795320" y="7888648"/>
              <a:ext cx="2572776" cy="1674647"/>
              <a:chOff x="11815952" y="6381629"/>
              <a:chExt cx="1683669" cy="1571261"/>
            </a:xfrm>
          </p:grpSpPr>
          <p:grpSp>
            <p:nvGrpSpPr>
              <p:cNvPr id="1062" name="グループ化 1061"/>
              <p:cNvGrpSpPr/>
              <p:nvPr/>
            </p:nvGrpSpPr>
            <p:grpSpPr>
              <a:xfrm>
                <a:off x="11822853" y="6381629"/>
                <a:ext cx="1285544" cy="148354"/>
                <a:chOff x="8741628" y="3881944"/>
                <a:chExt cx="1285544" cy="156348"/>
              </a:xfrm>
            </p:grpSpPr>
            <p:cxnSp>
              <p:nvCxnSpPr>
                <p:cNvPr id="1087" name="直線コネクタ 1086"/>
                <p:cNvCxnSpPr/>
                <p:nvPr/>
              </p:nvCxnSpPr>
              <p:spPr>
                <a:xfrm>
                  <a:off x="8741628" y="4037303"/>
                  <a:ext cx="11955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8" name="直線コネクタ 1087"/>
                <p:cNvCxnSpPr/>
                <p:nvPr/>
              </p:nvCxnSpPr>
              <p:spPr>
                <a:xfrm>
                  <a:off x="10022488" y="3881944"/>
                  <a:ext cx="250" cy="115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9" name="直線コネクタ 1088"/>
                <p:cNvCxnSpPr/>
                <p:nvPr/>
              </p:nvCxnSpPr>
              <p:spPr>
                <a:xfrm flipH="1">
                  <a:off x="9928798" y="3999884"/>
                  <a:ext cx="98374" cy="38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7" name="正方形/長方形 1076"/>
              <p:cNvSpPr/>
              <p:nvPr/>
            </p:nvSpPr>
            <p:spPr>
              <a:xfrm>
                <a:off x="11815952" y="6382917"/>
                <a:ext cx="1683669" cy="15699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8" name="テキスト ボックス 1077"/>
              <p:cNvSpPr txBox="1"/>
              <p:nvPr/>
            </p:nvSpPr>
            <p:spPr>
              <a:xfrm>
                <a:off x="11838889" y="6393520"/>
                <a:ext cx="1257955" cy="24622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復帰ポイント直前までの直線走行</a:t>
                </a:r>
                <a:r>
                  <a:rPr lang="ja-JP" altLang="en-US" sz="800" b="1" dirty="0">
                    <a:latin typeface="+mn-ea"/>
                  </a:rPr>
                  <a:t>　</a:t>
                </a:r>
                <a:endParaRPr lang="en-US" altLang="ja-JP" sz="800" b="1" dirty="0">
                  <a:latin typeface="+mn-ea"/>
                </a:endParaRPr>
              </a:p>
            </p:txBody>
          </p:sp>
        </p:grpSp>
        <p:pic>
          <p:nvPicPr>
            <p:cNvPr id="3312" name="図 3311"/>
            <p:cNvPicPr>
              <a:picLocks noChangeAspect="1"/>
            </p:cNvPicPr>
            <p:nvPr/>
          </p:nvPicPr>
          <p:blipFill>
            <a:blip r:embed="rId9"/>
            <a:stretch>
              <a:fillRect/>
            </a:stretch>
          </p:blipFill>
          <p:spPr>
            <a:xfrm>
              <a:off x="10838956" y="8047067"/>
              <a:ext cx="2515621" cy="1523976"/>
            </a:xfrm>
            <a:prstGeom prst="rect">
              <a:avLst/>
            </a:prstGeom>
          </p:spPr>
        </p:pic>
      </p:grpSp>
      <p:grpSp>
        <p:nvGrpSpPr>
          <p:cNvPr id="3318" name="グループ化 3317"/>
          <p:cNvGrpSpPr/>
          <p:nvPr/>
        </p:nvGrpSpPr>
        <p:grpSpPr>
          <a:xfrm>
            <a:off x="10703588" y="8263261"/>
            <a:ext cx="979416" cy="1335771"/>
            <a:chOff x="10795320" y="6561115"/>
            <a:chExt cx="979416" cy="1335771"/>
          </a:xfrm>
        </p:grpSpPr>
        <p:grpSp>
          <p:nvGrpSpPr>
            <p:cNvPr id="1530" name="グループ化 1529"/>
            <p:cNvGrpSpPr/>
            <p:nvPr/>
          </p:nvGrpSpPr>
          <p:grpSpPr>
            <a:xfrm>
              <a:off x="10795320" y="6561115"/>
              <a:ext cx="979416" cy="1299735"/>
              <a:chOff x="11043680" y="7755569"/>
              <a:chExt cx="973911" cy="1714862"/>
            </a:xfrm>
          </p:grpSpPr>
          <p:grpSp>
            <p:nvGrpSpPr>
              <p:cNvPr id="1070" name="グループ化 1069"/>
              <p:cNvGrpSpPr/>
              <p:nvPr/>
            </p:nvGrpSpPr>
            <p:grpSpPr>
              <a:xfrm>
                <a:off x="11046329" y="7778338"/>
                <a:ext cx="957440" cy="215333"/>
                <a:chOff x="9188522" y="3898553"/>
                <a:chExt cx="940163" cy="195208"/>
              </a:xfrm>
            </p:grpSpPr>
            <p:sp>
              <p:nvSpPr>
                <p:cNvPr id="1071" name="テキスト ボックス 1070"/>
                <p:cNvSpPr txBox="1"/>
                <p:nvPr/>
              </p:nvSpPr>
              <p:spPr>
                <a:xfrm>
                  <a:off x="9200770" y="3929473"/>
                  <a:ext cx="927915" cy="12311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ブロック配置</a:t>
                  </a:r>
                  <a:r>
                    <a:rPr lang="ja-JP" altLang="en-US" sz="800" b="1" dirty="0">
                      <a:latin typeface="+mn-ea"/>
                    </a:rPr>
                    <a:t>　</a:t>
                  </a:r>
                  <a:endParaRPr lang="en-US" altLang="ja-JP" sz="800" b="1" dirty="0">
                    <a:latin typeface="+mn-ea"/>
                  </a:endParaRPr>
                </a:p>
              </p:txBody>
            </p:sp>
            <p:grpSp>
              <p:nvGrpSpPr>
                <p:cNvPr id="1072" name="グループ化 1071"/>
                <p:cNvGrpSpPr/>
                <p:nvPr/>
              </p:nvGrpSpPr>
              <p:grpSpPr>
                <a:xfrm>
                  <a:off x="9188522" y="3898553"/>
                  <a:ext cx="833663" cy="195208"/>
                  <a:chOff x="9188522" y="3898553"/>
                  <a:chExt cx="833663" cy="195208"/>
                </a:xfrm>
              </p:grpSpPr>
              <p:cxnSp>
                <p:nvCxnSpPr>
                  <p:cNvPr id="1073" name="直線コネクタ 1072"/>
                  <p:cNvCxnSpPr/>
                  <p:nvPr/>
                </p:nvCxnSpPr>
                <p:spPr>
                  <a:xfrm>
                    <a:off x="9188522" y="4092755"/>
                    <a:ext cx="7381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a:off x="10022185" y="3898553"/>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a:off x="9923811" y="4044414"/>
                    <a:ext cx="98374" cy="49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26" name="正方形/長方形 1525"/>
              <p:cNvSpPr/>
              <p:nvPr/>
            </p:nvSpPr>
            <p:spPr>
              <a:xfrm>
                <a:off x="11043680" y="7755569"/>
                <a:ext cx="973911" cy="171486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16" name="図 3315"/>
            <p:cNvPicPr>
              <a:picLocks noChangeAspect="1"/>
            </p:cNvPicPr>
            <p:nvPr/>
          </p:nvPicPr>
          <p:blipFill>
            <a:blip r:embed="rId10"/>
            <a:stretch>
              <a:fillRect/>
            </a:stretch>
          </p:blipFill>
          <p:spPr>
            <a:xfrm>
              <a:off x="10885542" y="6719661"/>
              <a:ext cx="794680" cy="1177225"/>
            </a:xfrm>
            <a:prstGeom prst="rect">
              <a:avLst/>
            </a:prstGeom>
          </p:spPr>
        </p:pic>
      </p:grpSp>
      <p:pic>
        <p:nvPicPr>
          <p:cNvPr id="1222" name="図 1221"/>
          <p:cNvPicPr>
            <a:picLocks noChangeAspect="1"/>
          </p:cNvPicPr>
          <p:nvPr/>
        </p:nvPicPr>
        <p:blipFill>
          <a:blip r:embed="rId11"/>
          <a:stretch>
            <a:fillRect/>
          </a:stretch>
        </p:blipFill>
        <p:spPr>
          <a:xfrm>
            <a:off x="10191726" y="676395"/>
            <a:ext cx="1085917" cy="1475577"/>
          </a:xfrm>
          <a:prstGeom prst="rect">
            <a:avLst/>
          </a:prstGeom>
        </p:spPr>
      </p:pic>
      <p:grpSp>
        <p:nvGrpSpPr>
          <p:cNvPr id="3324" name="グループ化 3323"/>
          <p:cNvGrpSpPr/>
          <p:nvPr/>
        </p:nvGrpSpPr>
        <p:grpSpPr>
          <a:xfrm>
            <a:off x="10673420" y="3908799"/>
            <a:ext cx="2652688" cy="2628918"/>
            <a:chOff x="10673420" y="3908799"/>
            <a:chExt cx="2652688" cy="2628918"/>
          </a:xfrm>
        </p:grpSpPr>
        <p:grpSp>
          <p:nvGrpSpPr>
            <p:cNvPr id="1519" name="グループ化 1518"/>
            <p:cNvGrpSpPr/>
            <p:nvPr/>
          </p:nvGrpSpPr>
          <p:grpSpPr>
            <a:xfrm>
              <a:off x="10698128" y="3908799"/>
              <a:ext cx="2627980" cy="2627615"/>
              <a:chOff x="9432247" y="5846322"/>
              <a:chExt cx="2072033" cy="2037464"/>
            </a:xfrm>
          </p:grpSpPr>
          <p:sp>
            <p:nvSpPr>
              <p:cNvPr id="1523" name="正方形/長方形 1522"/>
              <p:cNvSpPr/>
              <p:nvPr/>
            </p:nvSpPr>
            <p:spPr>
              <a:xfrm>
                <a:off x="9432247" y="5846322"/>
                <a:ext cx="2072033" cy="20374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64" name="グループ化 1063"/>
              <p:cNvGrpSpPr/>
              <p:nvPr/>
            </p:nvGrpSpPr>
            <p:grpSpPr>
              <a:xfrm>
                <a:off x="9436265" y="5851743"/>
                <a:ext cx="1379278" cy="268041"/>
                <a:chOff x="9188522" y="3898553"/>
                <a:chExt cx="940744" cy="268041"/>
              </a:xfrm>
            </p:grpSpPr>
            <p:sp>
              <p:nvSpPr>
                <p:cNvPr id="1065" name="テキスト ボックス 1064"/>
                <p:cNvSpPr txBox="1"/>
                <p:nvPr/>
              </p:nvSpPr>
              <p:spPr>
                <a:xfrm>
                  <a:off x="9201351" y="3920373"/>
                  <a:ext cx="927915" cy="24622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ブロック並べエリア脱出</a:t>
                  </a:r>
                  <a:r>
                    <a:rPr lang="ja-JP" altLang="en-US" sz="800" b="1" dirty="0">
                      <a:latin typeface="+mn-ea"/>
                    </a:rPr>
                    <a:t>　</a:t>
                  </a:r>
                  <a:endParaRPr lang="en-US" altLang="ja-JP" sz="800" b="1" dirty="0">
                    <a:latin typeface="+mn-ea"/>
                  </a:endParaRPr>
                </a:p>
              </p:txBody>
            </p:sp>
            <p:grpSp>
              <p:nvGrpSpPr>
                <p:cNvPr id="1066" name="グループ化 1065"/>
                <p:cNvGrpSpPr/>
                <p:nvPr/>
              </p:nvGrpSpPr>
              <p:grpSpPr>
                <a:xfrm>
                  <a:off x="9188522" y="3898553"/>
                  <a:ext cx="833663" cy="195208"/>
                  <a:chOff x="9188522" y="3898553"/>
                  <a:chExt cx="833663" cy="195208"/>
                </a:xfrm>
              </p:grpSpPr>
              <p:cxnSp>
                <p:nvCxnSpPr>
                  <p:cNvPr id="1067" name="直線コネクタ 1066"/>
                  <p:cNvCxnSpPr/>
                  <p:nvPr/>
                </p:nvCxnSpPr>
                <p:spPr>
                  <a:xfrm>
                    <a:off x="9188522" y="4092755"/>
                    <a:ext cx="7381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8" name="直線コネクタ 1067"/>
                  <p:cNvCxnSpPr/>
                  <p:nvPr/>
                </p:nvCxnSpPr>
                <p:spPr>
                  <a:xfrm flipH="1">
                    <a:off x="10022185" y="3898553"/>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9" name="直線コネクタ 1068"/>
                  <p:cNvCxnSpPr/>
                  <p:nvPr/>
                </p:nvCxnSpPr>
                <p:spPr>
                  <a:xfrm flipH="1">
                    <a:off x="9923811" y="4044414"/>
                    <a:ext cx="98374" cy="49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3323" name="図 3322"/>
            <p:cNvPicPr>
              <a:picLocks noChangeAspect="1"/>
            </p:cNvPicPr>
            <p:nvPr/>
          </p:nvPicPr>
          <p:blipFill>
            <a:blip r:embed="rId12"/>
            <a:stretch>
              <a:fillRect/>
            </a:stretch>
          </p:blipFill>
          <p:spPr>
            <a:xfrm>
              <a:off x="10673420" y="4144608"/>
              <a:ext cx="2652688" cy="2393109"/>
            </a:xfrm>
            <a:prstGeom prst="rect">
              <a:avLst/>
            </a:prstGeom>
          </p:spPr>
        </p:pic>
      </p:grpSp>
      <p:cxnSp>
        <p:nvCxnSpPr>
          <p:cNvPr id="1223" name="直線コネクタ 1222"/>
          <p:cNvCxnSpPr/>
          <p:nvPr/>
        </p:nvCxnSpPr>
        <p:spPr>
          <a:xfrm flipV="1">
            <a:off x="7307037" y="2204362"/>
            <a:ext cx="6186750" cy="1823"/>
          </a:xfrm>
          <a:prstGeom prst="line">
            <a:avLst/>
          </a:prstGeom>
        </p:spPr>
        <p:style>
          <a:lnRef idx="1">
            <a:schemeClr val="accent1"/>
          </a:lnRef>
          <a:fillRef idx="0">
            <a:schemeClr val="accent1"/>
          </a:fillRef>
          <a:effectRef idx="0">
            <a:schemeClr val="accent1"/>
          </a:effectRef>
          <a:fontRef idx="minor">
            <a:schemeClr val="tx1"/>
          </a:fontRef>
        </p:style>
      </p:cxnSp>
      <p:pic>
        <p:nvPicPr>
          <p:cNvPr id="548" name="図 547"/>
          <p:cNvPicPr>
            <a:picLocks noChangeAspect="1"/>
          </p:cNvPicPr>
          <p:nvPr/>
        </p:nvPicPr>
        <p:blipFill>
          <a:blip r:embed="rId13"/>
          <a:stretch>
            <a:fillRect/>
          </a:stretch>
        </p:blipFill>
        <p:spPr>
          <a:xfrm>
            <a:off x="8758193" y="6267773"/>
            <a:ext cx="1897194" cy="1576894"/>
          </a:xfrm>
          <a:prstGeom prst="rect">
            <a:avLst/>
          </a:prstGeom>
        </p:spPr>
      </p:pic>
      <p:pic>
        <p:nvPicPr>
          <p:cNvPr id="549" name="図 548"/>
          <p:cNvPicPr>
            <a:picLocks noChangeAspect="1"/>
          </p:cNvPicPr>
          <p:nvPr/>
        </p:nvPicPr>
        <p:blipFill>
          <a:blip r:embed="rId14"/>
          <a:stretch>
            <a:fillRect/>
          </a:stretch>
        </p:blipFill>
        <p:spPr>
          <a:xfrm>
            <a:off x="12343137" y="2207922"/>
            <a:ext cx="1182791" cy="1228700"/>
          </a:xfrm>
          <a:prstGeom prst="rect">
            <a:avLst/>
          </a:prstGeom>
        </p:spPr>
      </p:pic>
      <p:pic>
        <p:nvPicPr>
          <p:cNvPr id="551" name="図 550"/>
          <p:cNvPicPr>
            <a:picLocks noChangeAspect="1"/>
          </p:cNvPicPr>
          <p:nvPr/>
        </p:nvPicPr>
        <p:blipFill>
          <a:blip r:embed="rId15"/>
          <a:stretch>
            <a:fillRect/>
          </a:stretch>
        </p:blipFill>
        <p:spPr>
          <a:xfrm>
            <a:off x="3165617" y="6009071"/>
            <a:ext cx="2861596" cy="2709783"/>
          </a:xfrm>
          <a:prstGeom prst="rect">
            <a:avLst/>
          </a:prstGeom>
        </p:spPr>
      </p:pic>
      <p:sp>
        <p:nvSpPr>
          <p:cNvPr id="554" name="テキスト ボックス 553"/>
          <p:cNvSpPr txBox="1"/>
          <p:nvPr/>
        </p:nvSpPr>
        <p:spPr>
          <a:xfrm rot="21322014">
            <a:off x="11561589" y="8779819"/>
            <a:ext cx="2029688" cy="353943"/>
          </a:xfrm>
          <a:prstGeom prst="rect">
            <a:avLst/>
          </a:prstGeom>
          <a:noFill/>
        </p:spPr>
        <p:txBody>
          <a:bodyPr wrap="square" rtlCol="0">
            <a:spAutoFit/>
          </a:bodyPr>
          <a:lstStyle/>
          <a:p>
            <a:pPr algn="ctr"/>
            <a:r>
              <a:rPr kumimoji="1" lang="ja-JP" altLang="en-US" sz="1700" dirty="0" smtClean="0">
                <a:ln>
                  <a:solidFill>
                    <a:schemeClr val="tx1">
                      <a:lumMod val="75000"/>
                      <a:lumOff val="25000"/>
                    </a:schemeClr>
                  </a:solidFill>
                </a:ln>
                <a:solidFill>
                  <a:schemeClr val="tx1">
                    <a:lumMod val="75000"/>
                    <a:lumOff val="25000"/>
                  </a:schemeClr>
                </a:solidFill>
                <a:latin typeface="HGP行書体" panose="03000600000000000000" pitchFamily="66" charset="-128"/>
                <a:ea typeface="HGP行書体" panose="03000600000000000000" pitchFamily="66" charset="-128"/>
              </a:rPr>
              <a:t>ショートカットに挑戦</a:t>
            </a:r>
            <a:r>
              <a:rPr kumimoji="1" lang="en-US" altLang="ja-JP" sz="1700" dirty="0" smtClean="0">
                <a:ln>
                  <a:solidFill>
                    <a:schemeClr val="tx1">
                      <a:lumMod val="75000"/>
                      <a:lumOff val="25000"/>
                    </a:schemeClr>
                  </a:solidFill>
                </a:ln>
                <a:solidFill>
                  <a:schemeClr val="tx1">
                    <a:lumMod val="75000"/>
                    <a:lumOff val="25000"/>
                  </a:schemeClr>
                </a:solidFill>
                <a:latin typeface="HGP行書体" panose="03000600000000000000" pitchFamily="66" charset="-128"/>
                <a:ea typeface="HGP行書体" panose="03000600000000000000" pitchFamily="66" charset="-128"/>
              </a:rPr>
              <a:t>!</a:t>
            </a:r>
            <a:endParaRPr kumimoji="1" lang="ja-JP" altLang="en-US" sz="1700" dirty="0">
              <a:ln>
                <a:solidFill>
                  <a:schemeClr val="tx1">
                    <a:lumMod val="75000"/>
                    <a:lumOff val="25000"/>
                  </a:schemeClr>
                </a:solidFill>
              </a:ln>
              <a:solidFill>
                <a:schemeClr val="tx1">
                  <a:lumMod val="75000"/>
                  <a:lumOff val="25000"/>
                </a:schemeClr>
              </a:solidFill>
              <a:latin typeface="HGP行書体" panose="03000600000000000000" pitchFamily="66" charset="-128"/>
              <a:ea typeface="HGP行書体" panose="03000600000000000000" pitchFamily="66" charset="-128"/>
            </a:endParaRPr>
          </a:p>
        </p:txBody>
      </p:sp>
    </p:spTree>
    <p:extLst>
      <p:ext uri="{BB962C8B-B14F-4D97-AF65-F5344CB8AC3E}">
        <p14:creationId xmlns:p14="http://schemas.microsoft.com/office/powerpoint/2010/main" val="405956866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7396</TotalTime>
  <Words>233</Words>
  <Application>Microsoft Office PowerPoint</Application>
  <PresentationFormat>ユーザー設定</PresentationFormat>
  <Paragraphs>214</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 P丸ゴシック体E</vt:lpstr>
      <vt:lpstr>HGP行書体</vt:lpstr>
      <vt:lpstr>ＭＳ Ｐゴシック</vt:lpstr>
      <vt:lpstr>游ゴシック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科学の妖精</dc:creator>
  <cp:lastModifiedBy>ミトコンATP</cp:lastModifiedBy>
  <cp:revision>567</cp:revision>
  <cp:lastPrinted>2016-10-20T01:50:29Z</cp:lastPrinted>
  <dcterms:created xsi:type="dcterms:W3CDTF">2015-07-08T07:51:32Z</dcterms:created>
  <dcterms:modified xsi:type="dcterms:W3CDTF">2016-10-20T01:55:18Z</dcterms:modified>
</cp:coreProperties>
</file>