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notesMasterIdLst>
    <p:notesMasterId r:id="rId3"/>
  </p:notesMasterIdLst>
  <p:sldIdLst>
    <p:sldId id="257" r:id="rId2"/>
  </p:sldIdLst>
  <p:sldSz cx="13522325" cy="9601200"/>
  <p:notesSz cx="10020300" cy="14449425"/>
  <p:defaultTextStyle>
    <a:defPPr>
      <a:defRPr lang="ja-JP"/>
    </a:defPPr>
    <a:lvl1pPr marL="0" algn="l" defTabSz="1280160" rtl="0" eaLnBrk="1" latinLnBrk="0" hangingPunct="1">
      <a:defRPr kumimoji="1"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2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5F9"/>
    <a:srgbClr val="FF0000"/>
    <a:srgbClr val="B6B62E"/>
    <a:srgbClr val="3399FF"/>
    <a:srgbClr val="FF3399"/>
    <a:srgbClr val="F04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823" autoAdjust="0"/>
    <p:restoredTop sz="91547" autoAdjust="0"/>
  </p:normalViewPr>
  <p:slideViewPr>
    <p:cSldViewPr snapToGrid="0">
      <p:cViewPr varScale="1">
        <p:scale>
          <a:sx n="62" d="100"/>
          <a:sy n="62" d="100"/>
        </p:scale>
        <p:origin x="1206" y="72"/>
      </p:cViewPr>
      <p:guideLst>
        <p:guide orient="horz" pos="3024"/>
        <p:guide pos="4259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43222" cy="723280"/>
          </a:xfrm>
          <a:prstGeom prst="rect">
            <a:avLst/>
          </a:prstGeom>
        </p:spPr>
        <p:txBody>
          <a:bodyPr vert="horz" lIns="133779" tIns="66889" rIns="133779" bIns="66889" rtlCol="0"/>
          <a:lstStyle>
            <a:lvl1pPr algn="l">
              <a:defRPr sz="17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74740" y="0"/>
            <a:ext cx="4343222" cy="723280"/>
          </a:xfrm>
          <a:prstGeom prst="rect">
            <a:avLst/>
          </a:prstGeom>
        </p:spPr>
        <p:txBody>
          <a:bodyPr vert="horz" lIns="133779" tIns="66889" rIns="133779" bIns="66889" rtlCol="0"/>
          <a:lstStyle>
            <a:lvl1pPr algn="r">
              <a:defRPr sz="1700"/>
            </a:lvl1pPr>
          </a:lstStyle>
          <a:p>
            <a:fld id="{6ACCA6AF-58F5-46BC-8561-BDE327C083BB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806575"/>
            <a:ext cx="6867525" cy="4875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3779" tIns="66889" rIns="133779" bIns="6688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01563" y="6953195"/>
            <a:ext cx="8017176" cy="5689187"/>
          </a:xfrm>
          <a:prstGeom prst="rect">
            <a:avLst/>
          </a:prstGeom>
        </p:spPr>
        <p:txBody>
          <a:bodyPr vert="horz" lIns="133779" tIns="66889" rIns="133779" bIns="66889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13726145"/>
            <a:ext cx="4343222" cy="723280"/>
          </a:xfrm>
          <a:prstGeom prst="rect">
            <a:avLst/>
          </a:prstGeom>
        </p:spPr>
        <p:txBody>
          <a:bodyPr vert="horz" lIns="133779" tIns="66889" rIns="133779" bIns="66889" rtlCol="0" anchor="b"/>
          <a:lstStyle>
            <a:lvl1pPr algn="l">
              <a:defRPr sz="17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74740" y="13726145"/>
            <a:ext cx="4343222" cy="723280"/>
          </a:xfrm>
          <a:prstGeom prst="rect">
            <a:avLst/>
          </a:prstGeom>
        </p:spPr>
        <p:txBody>
          <a:bodyPr vert="horz" lIns="133779" tIns="66889" rIns="133779" bIns="66889" rtlCol="0" anchor="b"/>
          <a:lstStyle>
            <a:lvl1pPr algn="r">
              <a:defRPr sz="1700"/>
            </a:lvl1pPr>
          </a:lstStyle>
          <a:p>
            <a:fld id="{5B9703B1-87C1-439B-A7A3-072B6121F8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83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175" y="1571308"/>
            <a:ext cx="11493976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0291" y="5042853"/>
            <a:ext cx="10141744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234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366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6915" y="511175"/>
            <a:ext cx="2915751" cy="813657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9661" y="511175"/>
            <a:ext cx="8578225" cy="813657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868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54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18" y="2393635"/>
            <a:ext cx="11663005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618" y="6425250"/>
            <a:ext cx="11663005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437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660" y="2555875"/>
            <a:ext cx="5746988" cy="6091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5677" y="2555875"/>
            <a:ext cx="5746988" cy="6091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485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421" y="511177"/>
            <a:ext cx="11663005" cy="18557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423" y="2353628"/>
            <a:ext cx="57205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1423" y="3507105"/>
            <a:ext cx="5720576" cy="515842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45678" y="2353628"/>
            <a:ext cx="5748749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45678" y="3507105"/>
            <a:ext cx="5748749" cy="515842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854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5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521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421" y="640080"/>
            <a:ext cx="436130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8749" y="1382397"/>
            <a:ext cx="6845677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1421" y="2880360"/>
            <a:ext cx="436130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717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421" y="640080"/>
            <a:ext cx="436130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8749" y="1382397"/>
            <a:ext cx="6845677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1421" y="2880360"/>
            <a:ext cx="436130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20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9660" y="511177"/>
            <a:ext cx="11663005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660" y="2555875"/>
            <a:ext cx="11663005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660" y="8898892"/>
            <a:ext cx="3042523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71D6E-443A-48AD-BB4B-C496D718792C}" type="datetimeFigureOut">
              <a:rPr kumimoji="1" lang="ja-JP" altLang="en-US" smtClean="0"/>
              <a:t>2016/10/20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9270" y="8898892"/>
            <a:ext cx="456378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0142" y="8898892"/>
            <a:ext cx="3042523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5BCB6-0475-4015-9811-8A38CFAB2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740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グループ化 581"/>
          <p:cNvGrpSpPr/>
          <p:nvPr/>
        </p:nvGrpSpPr>
        <p:grpSpPr>
          <a:xfrm>
            <a:off x="6245638" y="586813"/>
            <a:ext cx="2211025" cy="353943"/>
            <a:chOff x="5742694" y="5357687"/>
            <a:chExt cx="2204040" cy="389866"/>
          </a:xfrm>
        </p:grpSpPr>
        <p:sp>
          <p:nvSpPr>
            <p:cNvPr id="583" name="対角する 2 つの角を切り取った四角形 193"/>
            <p:cNvSpPr/>
            <p:nvPr/>
          </p:nvSpPr>
          <p:spPr>
            <a:xfrm>
              <a:off x="5742694" y="5372950"/>
              <a:ext cx="2204040" cy="333280"/>
            </a:xfrm>
            <a:prstGeom prst="snip2Diag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0" b="1" dirty="0">
                <a:ln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585" name="テキスト ボックス 584"/>
            <p:cNvSpPr txBox="1"/>
            <p:nvPr/>
          </p:nvSpPr>
          <p:spPr>
            <a:xfrm>
              <a:off x="5742694" y="5357687"/>
              <a:ext cx="1601454" cy="3898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700" dirty="0" smtClean="0">
                  <a:solidFill>
                    <a:schemeClr val="bg2">
                      <a:lumMod val="25000"/>
                    </a:schemeClr>
                  </a:solidFill>
                </a:rPr>
                <a:t>パッケージ構成</a:t>
              </a:r>
              <a:endParaRPr lang="en-US" altLang="ja-JP" sz="1700" dirty="0" smtClean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574" name="テキスト ボックス 1573"/>
          <p:cNvSpPr txBox="1"/>
          <p:nvPr/>
        </p:nvSpPr>
        <p:spPr>
          <a:xfrm>
            <a:off x="91437" y="1280160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1000" dirty="0"/>
          </a:p>
        </p:txBody>
      </p:sp>
      <p:graphicFrame>
        <p:nvGraphicFramePr>
          <p:cNvPr id="651" name="表 6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33351"/>
              </p:ext>
            </p:extLst>
          </p:nvPr>
        </p:nvGraphicFramePr>
        <p:xfrm>
          <a:off x="10225231" y="663380"/>
          <a:ext cx="3202902" cy="205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025"/>
                <a:gridCol w="2053877"/>
              </a:tblGrid>
              <a:tr h="211845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+mn-ea"/>
                          <a:ea typeface="+mn-ea"/>
                        </a:rPr>
                        <a:t>パッケージ名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+mn-ea"/>
                          <a:ea typeface="+mn-ea"/>
                        </a:rPr>
                        <a:t>　　　　　　　説明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44249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走路</a:t>
                      </a:r>
                      <a:r>
                        <a:rPr kumimoji="1" lang="ja-JP" altLang="en-US" sz="1000" dirty="0" smtClean="0">
                          <a:latin typeface="+mn-ea"/>
                          <a:ea typeface="+mn-ea"/>
                        </a:rPr>
                        <a:t>案内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+mn-ea"/>
                          <a:ea typeface="+mn-ea"/>
                        </a:rPr>
                        <a:t>ルート情報を持ち、区画の走行方法と終了条件を指示する</a:t>
                      </a:r>
                      <a:endParaRPr kumimoji="1" lang="en-US" altLang="ja-JP" sz="1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11845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+mn-ea"/>
                          <a:ea typeface="+mn-ea"/>
                        </a:rPr>
                        <a:t>走行方法</a:t>
                      </a:r>
                      <a:endParaRPr kumimoji="1" lang="en-US" altLang="ja-JP" sz="1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>
                          <a:latin typeface="+mn-ea"/>
                          <a:ea typeface="+mn-ea"/>
                        </a:rPr>
                        <a:t>各区画で使用する走行方法と形態</a:t>
                      </a:r>
                      <a:endParaRPr kumimoji="1" lang="en-US" altLang="ja-JP" sz="1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11845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+mn-ea"/>
                          <a:ea typeface="+mn-ea"/>
                        </a:rPr>
                        <a:t>条件</a:t>
                      </a:r>
                      <a:endParaRPr kumimoji="1" lang="en-US" altLang="ja-JP" sz="1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>
                          <a:latin typeface="+mn-ea"/>
                          <a:ea typeface="+mn-ea"/>
                        </a:rPr>
                        <a:t>各区画の終了を判定する</a:t>
                      </a:r>
                    </a:p>
                  </a:txBody>
                  <a:tcPr/>
                </a:tc>
              </a:tr>
              <a:tr h="211845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+mn-ea"/>
                          <a:ea typeface="+mn-ea"/>
                        </a:rPr>
                        <a:t>ブロック並べ解法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+mn-ea"/>
                          <a:ea typeface="+mn-ea"/>
                        </a:rPr>
                        <a:t>ブロックを並べるためのルートを探索する</a:t>
                      </a:r>
                      <a:endParaRPr kumimoji="1" lang="en-US" altLang="ja-JP" sz="1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11845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+mn-ea"/>
                          <a:ea typeface="+mn-ea"/>
                        </a:rPr>
                        <a:t>計測器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+mn-ea"/>
                          <a:ea typeface="+mn-ea"/>
                        </a:rPr>
                        <a:t>さまざまな値の計測を行う</a:t>
                      </a:r>
                      <a:endParaRPr kumimoji="1" lang="en-US" altLang="ja-JP" sz="1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6877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+mn-ea"/>
                          <a:ea typeface="+mn-ea"/>
                        </a:rPr>
                        <a:t>デバイス</a:t>
                      </a:r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+mn-ea"/>
                          <a:ea typeface="+mn-ea"/>
                        </a:rPr>
                        <a:t>入出力を行う　</a:t>
                      </a:r>
                      <a:r>
                        <a:rPr kumimoji="1" lang="en-US" altLang="ja-JP" sz="1000" dirty="0" smtClean="0">
                          <a:latin typeface="+mn-ea"/>
                          <a:ea typeface="+mn-ea"/>
                        </a:rPr>
                        <a:t>EV3API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7" name="グループ化 26"/>
          <p:cNvGrpSpPr>
            <a:grpSpLocks noChangeAspect="1"/>
          </p:cNvGrpSpPr>
          <p:nvPr/>
        </p:nvGrpSpPr>
        <p:grpSpPr>
          <a:xfrm>
            <a:off x="6353396" y="951236"/>
            <a:ext cx="3662755" cy="1963577"/>
            <a:chOff x="1087041" y="1074366"/>
            <a:chExt cx="3023772" cy="1963577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1087983" y="1074366"/>
              <a:ext cx="1095708" cy="541879"/>
              <a:chOff x="372496" y="4474630"/>
              <a:chExt cx="1581431" cy="790383"/>
            </a:xfrm>
          </p:grpSpPr>
          <p:sp>
            <p:nvSpPr>
              <p:cNvPr id="66" name="正方形/長方形 65"/>
              <p:cNvSpPr/>
              <p:nvPr/>
            </p:nvSpPr>
            <p:spPr>
              <a:xfrm>
                <a:off x="382187" y="4474630"/>
                <a:ext cx="550938" cy="394637"/>
              </a:xfrm>
              <a:prstGeom prst="rect">
                <a:avLst/>
              </a:prstGeom>
              <a:solidFill>
                <a:srgbClr val="CCFFCC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000"/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>
                <a:off x="372496" y="4639372"/>
                <a:ext cx="1581431" cy="625641"/>
              </a:xfrm>
              <a:prstGeom prst="rect">
                <a:avLst/>
              </a:prstGeom>
              <a:solidFill>
                <a:srgbClr val="CCFFCC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</a:rPr>
                  <a:t>走路</a:t>
                </a:r>
                <a:r>
                  <a:rPr lang="ja-JP" altLang="en-US" sz="1000" dirty="0" smtClean="0">
                    <a:solidFill>
                      <a:schemeClr val="tx1"/>
                    </a:solidFill>
                  </a:rPr>
                  <a:t>案内</a:t>
                </a:r>
                <a:endParaRPr lang="ja-JP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3134261" y="1860916"/>
              <a:ext cx="805030" cy="472829"/>
              <a:chOff x="538831" y="4221307"/>
              <a:chExt cx="1432629" cy="822961"/>
            </a:xfrm>
            <a:solidFill>
              <a:srgbClr val="FFFF99"/>
            </a:solidFill>
          </p:grpSpPr>
          <p:sp>
            <p:nvSpPr>
              <p:cNvPr id="64" name="正方形/長方形 63"/>
              <p:cNvSpPr/>
              <p:nvPr/>
            </p:nvSpPr>
            <p:spPr>
              <a:xfrm>
                <a:off x="538831" y="4221307"/>
                <a:ext cx="550938" cy="394637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000"/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538831" y="4418625"/>
                <a:ext cx="1432629" cy="62564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</a:rPr>
                  <a:t>計測器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グループ化 46"/>
            <p:cNvGrpSpPr/>
            <p:nvPr/>
          </p:nvGrpSpPr>
          <p:grpSpPr>
            <a:xfrm>
              <a:off x="3305783" y="1092929"/>
              <a:ext cx="805030" cy="523316"/>
              <a:chOff x="521298" y="4405367"/>
              <a:chExt cx="1432629" cy="910829"/>
            </a:xfrm>
            <a:solidFill>
              <a:srgbClr val="FF99CC"/>
            </a:solidFill>
          </p:grpSpPr>
          <p:sp>
            <p:nvSpPr>
              <p:cNvPr id="62" name="正方形/長方形 61"/>
              <p:cNvSpPr/>
              <p:nvPr/>
            </p:nvSpPr>
            <p:spPr>
              <a:xfrm>
                <a:off x="521298" y="4405367"/>
                <a:ext cx="550938" cy="394635"/>
              </a:xfrm>
              <a:prstGeom prst="rect">
                <a:avLst/>
              </a:prstGeom>
              <a:solidFill>
                <a:srgbClr val="FCC6D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000"/>
              </a:p>
            </p:txBody>
          </p:sp>
          <p:sp>
            <p:nvSpPr>
              <p:cNvPr id="63" name="正方形/長方形 62"/>
              <p:cNvSpPr/>
              <p:nvPr/>
            </p:nvSpPr>
            <p:spPr>
              <a:xfrm>
                <a:off x="521298" y="4602688"/>
                <a:ext cx="1432629" cy="713508"/>
              </a:xfrm>
              <a:prstGeom prst="rect">
                <a:avLst/>
              </a:prstGeom>
              <a:solidFill>
                <a:srgbClr val="FCC6D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</a:rPr>
                  <a:t>走行方法</a:t>
                </a:r>
              </a:p>
            </p:txBody>
          </p:sp>
        </p:grpSp>
        <p:grpSp>
          <p:nvGrpSpPr>
            <p:cNvPr id="48" name="グループ化 47"/>
            <p:cNvGrpSpPr/>
            <p:nvPr/>
          </p:nvGrpSpPr>
          <p:grpSpPr>
            <a:xfrm>
              <a:off x="2060279" y="1860916"/>
              <a:ext cx="805696" cy="472829"/>
              <a:chOff x="282330" y="4298968"/>
              <a:chExt cx="1433814" cy="82296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60" name="正方形/長方形 59"/>
              <p:cNvSpPr/>
              <p:nvPr/>
            </p:nvSpPr>
            <p:spPr>
              <a:xfrm>
                <a:off x="282330" y="4298968"/>
                <a:ext cx="550938" cy="394636"/>
              </a:xfrm>
              <a:prstGeom prst="rect">
                <a:avLst/>
              </a:prstGeom>
              <a:solidFill>
                <a:srgbClr val="CCCCF7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000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283515" y="4496285"/>
                <a:ext cx="1432629" cy="625643"/>
              </a:xfrm>
              <a:prstGeom prst="rect">
                <a:avLst/>
              </a:prstGeom>
              <a:solidFill>
                <a:srgbClr val="CCCCF7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</a:rPr>
                  <a:t>条件</a:t>
                </a:r>
              </a:p>
            </p:txBody>
          </p:sp>
        </p:grpSp>
        <p:grpSp>
          <p:nvGrpSpPr>
            <p:cNvPr id="49" name="グループ化 48"/>
            <p:cNvGrpSpPr/>
            <p:nvPr/>
          </p:nvGrpSpPr>
          <p:grpSpPr>
            <a:xfrm>
              <a:off x="1117121" y="2563442"/>
              <a:ext cx="2993692" cy="474501"/>
              <a:chOff x="-2257271" y="4173900"/>
              <a:chExt cx="4211198" cy="825871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正方形/長方形 57"/>
              <p:cNvSpPr/>
              <p:nvPr/>
            </p:nvSpPr>
            <p:spPr>
              <a:xfrm>
                <a:off x="-2257271" y="4173900"/>
                <a:ext cx="550938" cy="394637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000"/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-2257271" y="4374127"/>
                <a:ext cx="4211198" cy="62564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</a:rPr>
                  <a:t>デバイス</a:t>
                </a:r>
              </a:p>
            </p:txBody>
          </p:sp>
        </p:grpSp>
        <p:cxnSp>
          <p:nvCxnSpPr>
            <p:cNvPr id="50" name="直線矢印コネクタ 49"/>
            <p:cNvCxnSpPr/>
            <p:nvPr/>
          </p:nvCxnSpPr>
          <p:spPr>
            <a:xfrm>
              <a:off x="4008847" y="1603369"/>
              <a:ext cx="0" cy="105970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/>
            <p:nvPr/>
          </p:nvCxnSpPr>
          <p:spPr>
            <a:xfrm>
              <a:off x="1614851" y="1619568"/>
              <a:ext cx="435105" cy="22610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>
              <a:stCxn id="61" idx="3"/>
              <a:endCxn id="65" idx="1"/>
            </p:cNvCxnSpPr>
            <p:nvPr/>
          </p:nvCxnSpPr>
          <p:spPr>
            <a:xfrm>
              <a:off x="2865975" y="2154015"/>
              <a:ext cx="2682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>
              <a:off x="3615369" y="1628769"/>
              <a:ext cx="0" cy="35804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>
              <a:off x="3615369" y="2315993"/>
              <a:ext cx="0" cy="34473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>
              <a:stCxn id="67" idx="3"/>
              <a:endCxn id="63" idx="1"/>
            </p:cNvCxnSpPr>
            <p:nvPr/>
          </p:nvCxnSpPr>
          <p:spPr>
            <a:xfrm>
              <a:off x="2183691" y="1401779"/>
              <a:ext cx="1122092" cy="94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>
              <a:endCxn id="64" idx="1"/>
            </p:cNvCxnSpPr>
            <p:nvPr/>
          </p:nvCxnSpPr>
          <p:spPr>
            <a:xfrm>
              <a:off x="2011503" y="1616245"/>
              <a:ext cx="1122758" cy="35804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/>
            <p:cNvCxnSpPr>
              <a:stCxn id="61" idx="2"/>
            </p:cNvCxnSpPr>
            <p:nvPr/>
          </p:nvCxnSpPr>
          <p:spPr>
            <a:xfrm>
              <a:off x="2463460" y="2333745"/>
              <a:ext cx="0" cy="3403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グループ化 72"/>
            <p:cNvGrpSpPr/>
            <p:nvPr/>
          </p:nvGrpSpPr>
          <p:grpSpPr>
            <a:xfrm>
              <a:off x="1087041" y="1845676"/>
              <a:ext cx="805696" cy="472829"/>
              <a:chOff x="282330" y="4298968"/>
              <a:chExt cx="1433814" cy="82296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74" name="正方形/長方形 73"/>
              <p:cNvSpPr/>
              <p:nvPr/>
            </p:nvSpPr>
            <p:spPr>
              <a:xfrm>
                <a:off x="282330" y="4298968"/>
                <a:ext cx="550938" cy="39463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000"/>
              </a:p>
            </p:txBody>
          </p:sp>
          <p:sp>
            <p:nvSpPr>
              <p:cNvPr id="75" name="正方形/長方形 74"/>
              <p:cNvSpPr/>
              <p:nvPr/>
            </p:nvSpPr>
            <p:spPr>
              <a:xfrm>
                <a:off x="283515" y="4496285"/>
                <a:ext cx="1432629" cy="62564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000" dirty="0" smtClean="0">
                    <a:solidFill>
                      <a:schemeClr val="tx1"/>
                    </a:solidFill>
                  </a:rPr>
                  <a:t>解法</a:t>
                </a:r>
                <a:endParaRPr lang="en-US" altLang="ja-JP" sz="1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7" name="直線矢印コネクタ 76"/>
            <p:cNvCxnSpPr>
              <a:endCxn id="75" idx="0"/>
            </p:cNvCxnSpPr>
            <p:nvPr/>
          </p:nvCxnSpPr>
          <p:spPr>
            <a:xfrm>
              <a:off x="1490222" y="1638929"/>
              <a:ext cx="0" cy="32011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テキスト ボックス 27"/>
          <p:cNvSpPr txBox="1"/>
          <p:nvPr/>
        </p:nvSpPr>
        <p:spPr>
          <a:xfrm>
            <a:off x="8271933" y="1526381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1000" dirty="0"/>
          </a:p>
        </p:txBody>
      </p:sp>
      <p:sp>
        <p:nvSpPr>
          <p:cNvPr id="194" name="テキスト ボックス 193"/>
          <p:cNvSpPr txBox="1"/>
          <p:nvPr/>
        </p:nvSpPr>
        <p:spPr>
          <a:xfrm rot="21020577">
            <a:off x="382667" y="2103585"/>
            <a:ext cx="205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区画化によって</a:t>
            </a:r>
            <a:endParaRPr lang="en-US" altLang="ja-JP" sz="1600" b="1" dirty="0" smtClean="0">
              <a:solidFill>
                <a:srgbClr val="FF0000"/>
              </a:solidFill>
              <a:latin typeface="AR P丸ゴシック体M" panose="020B0600010101010101" pitchFamily="50" charset="-128"/>
              <a:ea typeface="AR P丸ゴシック体M" panose="020B0600010101010101" pitchFamily="50" charset="-128"/>
            </a:endParaRPr>
          </a:p>
          <a:p>
            <a:r>
              <a:rPr lang="ja-JP" altLang="en-US" sz="1600" b="1" dirty="0">
                <a:solidFill>
                  <a:srgbClr val="FF0000"/>
                </a:solidFill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変更</a:t>
            </a:r>
            <a:r>
              <a:rPr lang="ja-JP" altLang="en-US" sz="1600" b="1" dirty="0" smtClean="0">
                <a:solidFill>
                  <a:srgbClr val="FF0000"/>
                </a:solidFill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容易性抜群！</a:t>
            </a:r>
            <a:r>
              <a:rPr lang="ja-JP" altLang="en-US" sz="1600" b="1" dirty="0" smtClean="0">
                <a:solidFill>
                  <a:srgbClr val="FF0000"/>
                </a:solidFill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！</a:t>
            </a:r>
            <a:endParaRPr lang="en-US" altLang="ja-JP" sz="1600" b="1" dirty="0">
              <a:solidFill>
                <a:srgbClr val="FF0000"/>
              </a:solidFill>
              <a:latin typeface="AR P丸ゴシック体M" panose="020B0600010101010101" pitchFamily="50" charset="-128"/>
              <a:ea typeface="AR P丸ゴシック体M" panose="020B0600010101010101" pitchFamily="50" charset="-128"/>
            </a:endParaRPr>
          </a:p>
        </p:txBody>
      </p:sp>
      <p:grpSp>
        <p:nvGrpSpPr>
          <p:cNvPr id="120" name="グループ化 119"/>
          <p:cNvGrpSpPr/>
          <p:nvPr/>
        </p:nvGrpSpPr>
        <p:grpSpPr>
          <a:xfrm>
            <a:off x="-7019" y="555428"/>
            <a:ext cx="1365940" cy="338554"/>
            <a:chOff x="5731026" y="5325432"/>
            <a:chExt cx="1361625" cy="372915"/>
          </a:xfrm>
        </p:grpSpPr>
        <p:sp>
          <p:nvSpPr>
            <p:cNvPr id="121" name="対角する 2 つの角を切り取った四角形 193"/>
            <p:cNvSpPr/>
            <p:nvPr/>
          </p:nvSpPr>
          <p:spPr>
            <a:xfrm>
              <a:off x="5742694" y="5372950"/>
              <a:ext cx="1349957" cy="254534"/>
            </a:xfrm>
            <a:prstGeom prst="snip2Diag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800" b="1" dirty="0">
                <a:ln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23" name="テキスト ボックス 122"/>
            <p:cNvSpPr txBox="1"/>
            <p:nvPr/>
          </p:nvSpPr>
          <p:spPr>
            <a:xfrm>
              <a:off x="5731026" y="5325432"/>
              <a:ext cx="1002227" cy="3729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solidFill>
                    <a:schemeClr val="bg2">
                      <a:lumMod val="25000"/>
                    </a:schemeClr>
                  </a:solidFill>
                </a:rPr>
                <a:t>基本構造</a:t>
              </a:r>
              <a:endParaRPr lang="en-US" altLang="ja-JP" sz="1600" dirty="0" smtClean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139" y="782255"/>
            <a:ext cx="3741244" cy="198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1" name="グループ化 130"/>
          <p:cNvGrpSpPr/>
          <p:nvPr/>
        </p:nvGrpSpPr>
        <p:grpSpPr>
          <a:xfrm>
            <a:off x="-8466" y="2772176"/>
            <a:ext cx="1210588" cy="367189"/>
            <a:chOff x="5738322" y="5331121"/>
            <a:chExt cx="1206763" cy="404456"/>
          </a:xfrm>
        </p:grpSpPr>
        <p:sp>
          <p:nvSpPr>
            <p:cNvPr id="132" name="対角する 2 つの角を切り取った四角形 193"/>
            <p:cNvSpPr/>
            <p:nvPr/>
          </p:nvSpPr>
          <p:spPr>
            <a:xfrm>
              <a:off x="5742693" y="5331121"/>
              <a:ext cx="1202392" cy="336556"/>
            </a:xfrm>
            <a:prstGeom prst="snip2Diag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800" b="1" dirty="0">
                <a:ln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96" name="テキスト ボックス 195"/>
            <p:cNvSpPr txBox="1"/>
            <p:nvPr/>
          </p:nvSpPr>
          <p:spPr>
            <a:xfrm>
              <a:off x="5738322" y="5362662"/>
              <a:ext cx="1206763" cy="3729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solidFill>
                    <a:schemeClr val="bg2">
                      <a:lumMod val="25000"/>
                    </a:schemeClr>
                  </a:solidFill>
                </a:rPr>
                <a:t>全体</a:t>
              </a:r>
              <a:r>
                <a:rPr lang="ja-JP" altLang="en-US" sz="1600" dirty="0" smtClean="0">
                  <a:solidFill>
                    <a:schemeClr val="bg2">
                      <a:lumMod val="25000"/>
                    </a:schemeClr>
                  </a:solidFill>
                </a:rPr>
                <a:t>の構造</a:t>
              </a:r>
              <a:endParaRPr lang="en-US" altLang="ja-JP" sz="1600" dirty="0" smtClean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-15482" y="985113"/>
            <a:ext cx="244278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b="1" dirty="0" smtClean="0"/>
              <a:t>走行コース</a:t>
            </a:r>
            <a:r>
              <a:rPr lang="ja-JP" altLang="en-US" sz="900" dirty="0" smtClean="0"/>
              <a:t>を</a:t>
            </a:r>
            <a:r>
              <a:rPr lang="ja-JP" altLang="en-US" sz="900" b="1" dirty="0" smtClean="0"/>
              <a:t>走行エリア</a:t>
            </a:r>
            <a:r>
              <a:rPr lang="ja-JP" altLang="en-US" sz="900" dirty="0" smtClean="0"/>
              <a:t>と</a:t>
            </a:r>
            <a:r>
              <a:rPr lang="ja-JP" altLang="en-US" sz="900" b="1" dirty="0" smtClean="0"/>
              <a:t>走行区画</a:t>
            </a:r>
            <a:r>
              <a:rPr lang="ja-JP" altLang="en-US" sz="900" dirty="0" smtClean="0"/>
              <a:t>の</a:t>
            </a:r>
            <a:r>
              <a:rPr lang="en-US" altLang="ja-JP" sz="900" dirty="0" smtClean="0"/>
              <a:t>2</a:t>
            </a:r>
            <a:r>
              <a:rPr lang="ja-JP" altLang="en-US" sz="900" dirty="0" smtClean="0"/>
              <a:t>段階で</a:t>
            </a:r>
            <a:endParaRPr lang="en-US" altLang="ja-JP" sz="900" dirty="0" smtClean="0"/>
          </a:p>
          <a:p>
            <a:r>
              <a:rPr lang="ja-JP" altLang="en-US" sz="900" dirty="0" smtClean="0"/>
              <a:t>細分化！！</a:t>
            </a:r>
            <a:endParaRPr lang="en-US" altLang="ja-JP" sz="900" dirty="0" smtClean="0"/>
          </a:p>
          <a:p>
            <a:endParaRPr lang="en-US" altLang="ja-JP" sz="900" dirty="0" smtClean="0"/>
          </a:p>
          <a:p>
            <a:r>
              <a:rPr lang="ja-JP" altLang="en-US" sz="700" dirty="0" smtClean="0"/>
              <a:t>「</a:t>
            </a:r>
            <a:r>
              <a:rPr lang="en-US" altLang="ja-JP" sz="700" dirty="0" smtClean="0"/>
              <a:t>R</a:t>
            </a:r>
            <a:r>
              <a:rPr lang="ja-JP" altLang="en-US" sz="700" dirty="0" smtClean="0"/>
              <a:t>コース」という大きなまとまりを走行コースとし、</a:t>
            </a:r>
            <a:endParaRPr lang="en-US" altLang="ja-JP" sz="700" dirty="0" smtClean="0"/>
          </a:p>
          <a:p>
            <a:r>
              <a:rPr lang="ja-JP" altLang="en-US" sz="700" dirty="0" smtClean="0"/>
              <a:t>「ブロック並べ進入エリア」や「ブロック並べエリア」、「スピード競技エリア」など、難所の起点</a:t>
            </a:r>
            <a:r>
              <a:rPr lang="ja-JP" altLang="en-US" sz="700" smtClean="0"/>
              <a:t>や終点、ひとまとまりの動作などを基準に走行</a:t>
            </a:r>
            <a:r>
              <a:rPr lang="ja-JP" altLang="en-US" sz="700" dirty="0" smtClean="0"/>
              <a:t>エリア</a:t>
            </a:r>
            <a:r>
              <a:rPr lang="ja-JP" altLang="en-US" sz="700" smtClean="0"/>
              <a:t>として分けた。</a:t>
            </a:r>
            <a:endParaRPr lang="en-US" altLang="ja-JP" sz="700" dirty="0" smtClean="0"/>
          </a:p>
          <a:p>
            <a:r>
              <a:rPr lang="ja-JP" altLang="en-US" sz="700" dirty="0" smtClean="0"/>
              <a:t>さらに「</a:t>
            </a:r>
            <a:r>
              <a:rPr lang="en-US" altLang="ja-JP" sz="700" dirty="0" smtClean="0"/>
              <a:t>90°</a:t>
            </a:r>
            <a:r>
              <a:rPr lang="ja-JP" altLang="en-US" sz="700" dirty="0" smtClean="0"/>
              <a:t>曲がるまで旋回する」や「色を認識するまで前進</a:t>
            </a:r>
            <a:endParaRPr lang="en-US" altLang="ja-JP" sz="700" dirty="0" smtClean="0"/>
          </a:p>
          <a:p>
            <a:r>
              <a:rPr lang="ja-JP" altLang="en-US" sz="700" dirty="0" smtClean="0"/>
              <a:t>する」など、</a:t>
            </a:r>
            <a:r>
              <a:rPr lang="en-US" altLang="ja-JP" sz="700" dirty="0" smtClean="0"/>
              <a:t>1</a:t>
            </a:r>
            <a:r>
              <a:rPr lang="ja-JP" altLang="en-US" sz="700" dirty="0" smtClean="0"/>
              <a:t>つの走行方法で走行する区間を走行区画とした。</a:t>
            </a:r>
            <a:endParaRPr lang="ja-JP" altLang="en-US" sz="700" dirty="0">
              <a:solidFill>
                <a:schemeClr val="accent1"/>
              </a:solidFill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0" y="-54959"/>
            <a:ext cx="13522325" cy="660142"/>
            <a:chOff x="0" y="-54959"/>
            <a:chExt cx="13522325" cy="66014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0" y="-54959"/>
              <a:ext cx="13522325" cy="660142"/>
              <a:chOff x="0" y="-52649"/>
              <a:chExt cx="13522325" cy="660142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0" y="0"/>
                <a:ext cx="13522325" cy="584200"/>
              </a:xfrm>
              <a:prstGeom prst="rect">
                <a:avLst/>
              </a:prstGeom>
              <a:gradFill flip="none" rotWithShape="1">
                <a:gsLst>
                  <a:gs pos="72230">
                    <a:schemeClr val="bg1"/>
                  </a:gs>
                  <a:gs pos="0">
                    <a:schemeClr val="accent1">
                      <a:lumMod val="40000"/>
                      <a:lumOff val="60000"/>
                    </a:schemeClr>
                  </a:gs>
                  <a:gs pos="23000">
                    <a:schemeClr val="accent1">
                      <a:tint val="44500"/>
                      <a:satMod val="160000"/>
                    </a:schemeClr>
                  </a:gs>
                  <a:gs pos="96667">
                    <a:schemeClr val="bg1"/>
                  </a:gs>
                  <a:gs pos="44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1321308" rtl="0" eaLnBrk="1" latinLnBrk="0" hangingPunct="1">
                  <a:defRPr kumimoji="1" sz="260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60654" algn="l" defTabSz="1321308" rtl="0" eaLnBrk="1" latinLnBrk="0" hangingPunct="1">
                  <a:defRPr kumimoji="1" sz="260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321308" algn="l" defTabSz="1321308" rtl="0" eaLnBrk="1" latinLnBrk="0" hangingPunct="1">
                  <a:defRPr kumimoji="1" sz="260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81962" algn="l" defTabSz="1321308" rtl="0" eaLnBrk="1" latinLnBrk="0" hangingPunct="1">
                  <a:defRPr kumimoji="1" sz="260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642616" algn="l" defTabSz="1321308" rtl="0" eaLnBrk="1" latinLnBrk="0" hangingPunct="1">
                  <a:defRPr kumimoji="1" sz="260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303270" algn="l" defTabSz="1321308" rtl="0" eaLnBrk="1" latinLnBrk="0" hangingPunct="1">
                  <a:defRPr kumimoji="1" sz="260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963924" algn="l" defTabSz="1321308" rtl="0" eaLnBrk="1" latinLnBrk="0" hangingPunct="1">
                  <a:defRPr kumimoji="1" sz="260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624578" algn="l" defTabSz="1321308" rtl="0" eaLnBrk="1" latinLnBrk="0" hangingPunct="1">
                  <a:defRPr kumimoji="1" sz="260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285232" algn="l" defTabSz="1321308" rtl="0" eaLnBrk="1" latinLnBrk="0" hangingPunct="1">
                  <a:defRPr kumimoji="1" sz="260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2800" dirty="0" smtClean="0">
                    <a:solidFill>
                      <a:schemeClr val="tx1"/>
                    </a:solidFill>
                  </a:rPr>
                  <a:t>４．構造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グループ化 5"/>
              <p:cNvGrpSpPr/>
              <p:nvPr/>
            </p:nvGrpSpPr>
            <p:grpSpPr>
              <a:xfrm>
                <a:off x="4752464" y="-52649"/>
                <a:ext cx="3378512" cy="660142"/>
                <a:chOff x="6275459" y="-35812"/>
                <a:chExt cx="3378512" cy="660142"/>
              </a:xfrm>
            </p:grpSpPr>
            <p:sp>
              <p:nvSpPr>
                <p:cNvPr id="18" name="テキスト ボックス 101"/>
                <p:cNvSpPr txBox="1"/>
                <p:nvPr/>
              </p:nvSpPr>
              <p:spPr>
                <a:xfrm>
                  <a:off x="7316661" y="-3229"/>
                  <a:ext cx="512961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ja-JP"/>
                  </a:defPPr>
                  <a:lvl1pPr marL="0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0654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21308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981962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42616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303270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963924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624578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285232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ja-JP" altLang="en-US" sz="4000" i="1" dirty="0" smtClean="0">
                      <a:ln>
                        <a:solidFill>
                          <a:schemeClr val="bg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+mj-ea"/>
                    </a:rPr>
                    <a:t>＆</a:t>
                  </a:r>
                  <a:endParaRPr lang="ja-JP" altLang="en-US" sz="4000" i="1" dirty="0">
                    <a:ln>
                      <a:solidFill>
                        <a:schemeClr val="bg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19" name="テキスト ボックス 93"/>
                <p:cNvSpPr txBox="1"/>
                <p:nvPr/>
              </p:nvSpPr>
              <p:spPr>
                <a:xfrm>
                  <a:off x="7685162" y="101110"/>
                  <a:ext cx="19688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ja-JP"/>
                  </a:defPPr>
                  <a:lvl1pPr marL="0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0654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21308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981962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42616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303270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963924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624578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285232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ja-JP" altLang="en-US" sz="2800" b="1" dirty="0">
                      <a:ln>
                        <a:solidFill>
                          <a:schemeClr val="bg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 P丸ゴシック体E" panose="020F0900000000000000" pitchFamily="50" charset="-128"/>
                      <a:ea typeface="AR P丸ゴシック体E" panose="020F0900000000000000" pitchFamily="50" charset="-128"/>
                    </a:rPr>
                    <a:t>科学の妖精</a:t>
                  </a:r>
                </a:p>
              </p:txBody>
            </p:sp>
            <p:sp>
              <p:nvSpPr>
                <p:cNvPr id="20" name="テキスト ボックス 95"/>
                <p:cNvSpPr txBox="1"/>
                <p:nvPr/>
              </p:nvSpPr>
              <p:spPr>
                <a:xfrm>
                  <a:off x="6275459" y="-35812"/>
                  <a:ext cx="1337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ja-JP"/>
                  </a:defPPr>
                  <a:lvl1pPr marL="0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0654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21308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981962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42616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303270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963924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624578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5285232" algn="l" defTabSz="1321308" rtl="0" eaLnBrk="1" latinLnBrk="0" hangingPunct="1">
                    <a:defRPr kumimoji="1" sz="260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ja-JP" sz="2800" b="1" dirty="0" smtClean="0">
                      <a:ln>
                        <a:solidFill>
                          <a:schemeClr val="bg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 P丸ゴシック体E" panose="020F0900000000000000" pitchFamily="50" charset="-128"/>
                      <a:ea typeface="AR P丸ゴシック体E" panose="020F0900000000000000" pitchFamily="50" charset="-128"/>
                    </a:rPr>
                    <a:t>MONO</a:t>
                  </a:r>
                  <a:endParaRPr lang="ja-JP" altLang="en-US" sz="2800" b="1" dirty="0">
                    <a:ln>
                      <a:solidFill>
                        <a:schemeClr val="bg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 P丸ゴシック体E" panose="020F0900000000000000" pitchFamily="50" charset="-128"/>
                    <a:ea typeface="AR P丸ゴシック体E" panose="020F0900000000000000" pitchFamily="50" charset="-128"/>
                  </a:endParaRPr>
                </a:p>
              </p:txBody>
            </p:sp>
          </p:grpSp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97412" y="114839"/>
                <a:ext cx="2495737" cy="400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" name="グループ化 7"/>
              <p:cNvGrpSpPr/>
              <p:nvPr/>
            </p:nvGrpSpPr>
            <p:grpSpPr>
              <a:xfrm>
                <a:off x="2121000" y="94617"/>
                <a:ext cx="705388" cy="425556"/>
                <a:chOff x="12116383" y="65970"/>
                <a:chExt cx="954036" cy="575564"/>
              </a:xfrm>
            </p:grpSpPr>
            <p:grpSp>
              <p:nvGrpSpPr>
                <p:cNvPr id="10" name="グループ化 9"/>
                <p:cNvGrpSpPr/>
                <p:nvPr/>
              </p:nvGrpSpPr>
              <p:grpSpPr>
                <a:xfrm>
                  <a:off x="12490787" y="65970"/>
                  <a:ext cx="579632" cy="575564"/>
                  <a:chOff x="3410739" y="446370"/>
                  <a:chExt cx="607510" cy="603246"/>
                </a:xfrm>
              </p:grpSpPr>
              <p:sp>
                <p:nvSpPr>
                  <p:cNvPr id="15" name="円/楕円 14"/>
                  <p:cNvSpPr/>
                  <p:nvPr/>
                </p:nvSpPr>
                <p:spPr>
                  <a:xfrm>
                    <a:off x="3410739" y="446370"/>
                    <a:ext cx="607510" cy="60324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0654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321308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981962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642616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303270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963924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624578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5285232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ja-JP" altLang="en-US" sz="1890"/>
                  </a:p>
                </p:txBody>
              </p:sp>
              <p:sp>
                <p:nvSpPr>
                  <p:cNvPr id="16" name="円/楕円 15"/>
                  <p:cNvSpPr/>
                  <p:nvPr/>
                </p:nvSpPr>
                <p:spPr>
                  <a:xfrm>
                    <a:off x="3553381" y="583266"/>
                    <a:ext cx="329453" cy="32945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0654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321308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981962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642616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303270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963924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624578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5285232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ja-JP" altLang="en-US" sz="1890"/>
                  </a:p>
                </p:txBody>
              </p:sp>
              <p:sp>
                <p:nvSpPr>
                  <p:cNvPr id="17" name="円/楕円 16"/>
                  <p:cNvSpPr/>
                  <p:nvPr/>
                </p:nvSpPr>
                <p:spPr>
                  <a:xfrm>
                    <a:off x="3452530" y="482415"/>
                    <a:ext cx="531157" cy="53115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0654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321308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981962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642616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303270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963924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624578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5285232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ja-JP" altLang="en-US" sz="1890"/>
                  </a:p>
                </p:txBody>
              </p:sp>
            </p:grpSp>
            <p:grpSp>
              <p:nvGrpSpPr>
                <p:cNvPr id="11" name="グループ化 10"/>
                <p:cNvGrpSpPr/>
                <p:nvPr/>
              </p:nvGrpSpPr>
              <p:grpSpPr>
                <a:xfrm rot="19367070">
                  <a:off x="12116383" y="156414"/>
                  <a:ext cx="345667" cy="343241"/>
                  <a:chOff x="3410734" y="446367"/>
                  <a:chExt cx="607510" cy="603246"/>
                </a:xfrm>
              </p:grpSpPr>
              <p:sp>
                <p:nvSpPr>
                  <p:cNvPr id="12" name="円/楕円 11"/>
                  <p:cNvSpPr/>
                  <p:nvPr/>
                </p:nvSpPr>
                <p:spPr>
                  <a:xfrm>
                    <a:off x="3410734" y="446367"/>
                    <a:ext cx="607510" cy="603246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0654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321308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981962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642616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303270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963924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624578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5285232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ja-JP" altLang="en-US" sz="1890"/>
                  </a:p>
                </p:txBody>
              </p:sp>
              <p:sp>
                <p:nvSpPr>
                  <p:cNvPr id="13" name="円/楕円 12"/>
                  <p:cNvSpPr/>
                  <p:nvPr/>
                </p:nvSpPr>
                <p:spPr>
                  <a:xfrm>
                    <a:off x="3553381" y="583266"/>
                    <a:ext cx="329453" cy="329453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0654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321308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981962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642616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303270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963924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624578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5285232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ja-JP" altLang="en-US" sz="1890"/>
                  </a:p>
                </p:txBody>
              </p:sp>
              <p:sp>
                <p:nvSpPr>
                  <p:cNvPr id="14" name="円/楕円 13"/>
                  <p:cNvSpPr/>
                  <p:nvPr/>
                </p:nvSpPr>
                <p:spPr>
                  <a:xfrm>
                    <a:off x="3452530" y="482415"/>
                    <a:ext cx="531157" cy="531157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ja-JP"/>
                    </a:defPPr>
                    <a:lvl1pPr marL="0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60654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321308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981962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642616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3303270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963924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4624578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5285232" algn="l" defTabSz="1321308" rtl="0" eaLnBrk="1" latinLnBrk="0" hangingPunct="1">
                      <a:defRPr kumimoji="1" sz="260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ja-JP" altLang="en-US" sz="1890"/>
                  </a:p>
                </p:txBody>
              </p:sp>
            </p:grpSp>
          </p:grpSp>
        </p:grpSp>
        <p:pic>
          <p:nvPicPr>
            <p:cNvPr id="68" name="Picture 2" descr="D:\ものつくり大学ロゴB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8416" y="84273"/>
              <a:ext cx="2292246" cy="481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角丸四角形吹き出し 21"/>
          <p:cNvSpPr/>
          <p:nvPr/>
        </p:nvSpPr>
        <p:spPr>
          <a:xfrm>
            <a:off x="3975100" y="2666389"/>
            <a:ext cx="1172633" cy="385060"/>
          </a:xfrm>
          <a:prstGeom prst="wedgeRoundRectCallout">
            <a:avLst>
              <a:gd name="adj1" fmla="val 14821"/>
              <a:gd name="adj2" fmla="val -917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高速ライントレースなど、区画を走行するための走行方法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角丸四角形吹き出し 68"/>
          <p:cNvSpPr/>
          <p:nvPr/>
        </p:nvSpPr>
        <p:spPr>
          <a:xfrm>
            <a:off x="2504434" y="2684727"/>
            <a:ext cx="1172633" cy="385060"/>
          </a:xfrm>
          <a:prstGeom prst="wedgeRoundRectCallout">
            <a:avLst>
              <a:gd name="adj1" fmla="val 14821"/>
              <a:gd name="adj2" fmla="val -917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置き場まで進んだなどの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区画を切り替えるための終了条件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角丸四角形吹き出し 69"/>
          <p:cNvSpPr/>
          <p:nvPr/>
        </p:nvSpPr>
        <p:spPr>
          <a:xfrm>
            <a:off x="5169445" y="2663800"/>
            <a:ext cx="943244" cy="385060"/>
          </a:xfrm>
          <a:prstGeom prst="wedgeRoundRectCallout">
            <a:avLst>
              <a:gd name="adj1" fmla="val 14821"/>
              <a:gd name="adj2" fmla="val -917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アームが適切な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角度になるように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調節する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514" y="2950512"/>
            <a:ext cx="13568324" cy="665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0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4297</TotalTime>
  <Words>231</Words>
  <Application>Microsoft Office PowerPoint</Application>
  <PresentationFormat>ユーザー設定</PresentationFormat>
  <Paragraphs>42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AR P丸ゴシック体E</vt:lpstr>
      <vt:lpstr>AR P丸ゴシック体M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科学の妖精</dc:creator>
  <cp:lastModifiedBy>ミトコンATP</cp:lastModifiedBy>
  <cp:revision>262</cp:revision>
  <cp:lastPrinted>2015-09-01T10:19:49Z</cp:lastPrinted>
  <dcterms:created xsi:type="dcterms:W3CDTF">2015-07-08T07:51:32Z</dcterms:created>
  <dcterms:modified xsi:type="dcterms:W3CDTF">2016-10-20T01:29:52Z</dcterms:modified>
</cp:coreProperties>
</file>