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3522325" cy="9601200"/>
  <p:notesSz cx="6797675" cy="9926638"/>
  <p:defaultTextStyle>
    <a:defPPr>
      <a:defRPr lang="ja-JP"/>
    </a:defPPr>
    <a:lvl1pPr marL="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2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久保祐人" initials="久保祐人" lastIdx="0" clrIdx="0">
    <p:extLst/>
  </p:cmAuthor>
  <p:cmAuthor id="2" name="小林佑紀哉" initials="小林佑紀哉" lastIdx="1" clrIdx="1">
    <p:extLst>
      <p:ext uri="{19B8F6BF-5375-455C-9EA6-DF929625EA0E}">
        <p15:presenceInfo xmlns:p15="http://schemas.microsoft.com/office/powerpoint/2012/main" userId="6f68733ba86da3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99"/>
    <a:srgbClr val="00CCFF"/>
    <a:srgbClr val="F60000"/>
    <a:srgbClr val="F5F5F5"/>
    <a:srgbClr val="DA0000"/>
    <a:srgbClr val="D3D3D3"/>
    <a:srgbClr val="717171"/>
    <a:srgbClr val="FFF6D9"/>
    <a:srgbClr val="FFF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51" autoAdjust="0"/>
    <p:restoredTop sz="93880" autoAdjust="0"/>
  </p:normalViewPr>
  <p:slideViewPr>
    <p:cSldViewPr snapToGrid="0">
      <p:cViewPr>
        <p:scale>
          <a:sx n="184" d="100"/>
          <a:sy n="184" d="100"/>
        </p:scale>
        <p:origin x="-3984" y="-3756"/>
      </p:cViewPr>
      <p:guideLst>
        <p:guide orient="horz" pos="3024"/>
        <p:guide pos="42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F3272-C4B0-4E91-9F0F-A13F2CA53CC8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44538"/>
            <a:ext cx="52419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65D11-0502-42D4-AD5C-AED8E9F8462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974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65D11-0502-42D4-AD5C-AED8E9F8462D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638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75" y="1571308"/>
            <a:ext cx="11493976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0291" y="5042853"/>
            <a:ext cx="10141744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396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25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6915" y="511175"/>
            <a:ext cx="2915751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9661" y="511175"/>
            <a:ext cx="857822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715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104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18" y="2393635"/>
            <a:ext cx="11663005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618" y="6425250"/>
            <a:ext cx="11663005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30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660" y="2555875"/>
            <a:ext cx="5746988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5677" y="2555875"/>
            <a:ext cx="5746988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541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21" y="511177"/>
            <a:ext cx="11663005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423" y="2353628"/>
            <a:ext cx="57205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1423" y="3507105"/>
            <a:ext cx="57205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45678" y="2353628"/>
            <a:ext cx="5748749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45678" y="3507105"/>
            <a:ext cx="5748749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90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37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056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21" y="640080"/>
            <a:ext cx="436130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8749" y="1382397"/>
            <a:ext cx="6845677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421" y="2880360"/>
            <a:ext cx="436130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817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21" y="640080"/>
            <a:ext cx="436130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8749" y="1382397"/>
            <a:ext cx="6845677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421" y="2880360"/>
            <a:ext cx="436130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383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9660" y="511177"/>
            <a:ext cx="11663005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660" y="2555875"/>
            <a:ext cx="11663005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660" y="8898892"/>
            <a:ext cx="3042523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9270" y="8898892"/>
            <a:ext cx="456378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0142" y="8898892"/>
            <a:ext cx="3042523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481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グループ化 128"/>
          <p:cNvGrpSpPr/>
          <p:nvPr/>
        </p:nvGrpSpPr>
        <p:grpSpPr>
          <a:xfrm>
            <a:off x="7623673" y="2426323"/>
            <a:ext cx="1809910" cy="2014000"/>
            <a:chOff x="5773366" y="5224614"/>
            <a:chExt cx="1809910" cy="2014000"/>
          </a:xfrm>
        </p:grpSpPr>
        <p:pic>
          <p:nvPicPr>
            <p:cNvPr id="128" name="図 1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9284" y="5224614"/>
              <a:ext cx="1453992" cy="2014000"/>
            </a:xfrm>
            <a:prstGeom prst="rect">
              <a:avLst/>
            </a:prstGeom>
          </p:spPr>
        </p:pic>
        <p:sp>
          <p:nvSpPr>
            <p:cNvPr id="89" name="テキスト ボックス 88"/>
            <p:cNvSpPr txBox="1"/>
            <p:nvPr/>
          </p:nvSpPr>
          <p:spPr>
            <a:xfrm>
              <a:off x="5989988" y="6071997"/>
              <a:ext cx="343768" cy="9233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36000" tIns="0" rIns="36000" bIns="0" rtlCol="0">
              <a:spAutoFit/>
            </a:bodyPr>
            <a:lstStyle/>
            <a:p>
              <a:r>
                <a:rPr kumimoji="1" lang="ja-JP" altLang="en-US" sz="600" dirty="0" smtClean="0"/>
                <a:t>走路：右</a:t>
              </a:r>
              <a:endParaRPr kumimoji="1" lang="ja-JP" altLang="en-US" sz="600" dirty="0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7030345" y="5508717"/>
              <a:ext cx="230832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600" dirty="0" smtClean="0"/>
                <a:t>「共通」</a:t>
              </a:r>
              <a:endParaRPr kumimoji="1" lang="ja-JP" altLang="en-US" sz="600" dirty="0"/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5773366" y="5447445"/>
              <a:ext cx="86433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図２：アクティビティ図</a:t>
              </a:r>
              <a:endParaRPr kumimoji="1" lang="ja-JP" altLang="en-US" sz="500" dirty="0"/>
            </a:p>
          </p:txBody>
        </p:sp>
      </p:grpSp>
      <p:pic>
        <p:nvPicPr>
          <p:cNvPr id="227" name="図 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" y="6028710"/>
            <a:ext cx="3535863" cy="3567742"/>
          </a:xfrm>
          <a:prstGeom prst="rect">
            <a:avLst/>
          </a:prstGeom>
        </p:spPr>
      </p:pic>
      <p:sp>
        <p:nvSpPr>
          <p:cNvPr id="123" name="吹き出し: 角を丸めた四角形 122"/>
          <p:cNvSpPr/>
          <p:nvPr/>
        </p:nvSpPr>
        <p:spPr>
          <a:xfrm>
            <a:off x="5453075" y="4925759"/>
            <a:ext cx="2725273" cy="710848"/>
          </a:xfrm>
          <a:prstGeom prst="wedgeRoundRectCallout">
            <a:avLst>
              <a:gd name="adj1" fmla="val 53260"/>
              <a:gd name="adj2" fmla="val 1641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スクロール: 横 25"/>
          <p:cNvSpPr/>
          <p:nvPr/>
        </p:nvSpPr>
        <p:spPr>
          <a:xfrm>
            <a:off x="531113" y="4843627"/>
            <a:ext cx="3537120" cy="787851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5" name="図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" y="998302"/>
            <a:ext cx="4851705" cy="3945662"/>
          </a:xfrm>
          <a:prstGeom prst="rect">
            <a:avLst/>
          </a:prstGeom>
        </p:spPr>
      </p:pic>
      <p:sp>
        <p:nvSpPr>
          <p:cNvPr id="20" name="対角する 2 つの角を切り取った四角形 130"/>
          <p:cNvSpPr/>
          <p:nvPr/>
        </p:nvSpPr>
        <p:spPr>
          <a:xfrm>
            <a:off x="186" y="648151"/>
            <a:ext cx="3536422" cy="333280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0" y="-54959"/>
            <a:ext cx="13522325" cy="660142"/>
            <a:chOff x="0" y="-52649"/>
            <a:chExt cx="13522325" cy="660142"/>
          </a:xfrm>
        </p:grpSpPr>
        <p:sp>
          <p:nvSpPr>
            <p:cNvPr id="3" name="正方形/長方形 2"/>
            <p:cNvSpPr/>
            <p:nvPr/>
          </p:nvSpPr>
          <p:spPr>
            <a:xfrm>
              <a:off x="0" y="0"/>
              <a:ext cx="13522325" cy="584200"/>
            </a:xfrm>
            <a:prstGeom prst="rect">
              <a:avLst/>
            </a:prstGeom>
            <a:gradFill flip="none" rotWithShape="1">
              <a:gsLst>
                <a:gs pos="72230">
                  <a:schemeClr val="bg1"/>
                </a:gs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tint val="44500"/>
                    <a:satMod val="160000"/>
                  </a:schemeClr>
                </a:gs>
                <a:gs pos="96667">
                  <a:schemeClr val="bg1"/>
                </a:gs>
                <a:gs pos="44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321308" rtl="0" eaLnBrk="1" latinLnBrk="0" hangingPunct="1">
                <a:defRPr kumimoji="1" sz="260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60654" algn="l" defTabSz="1321308" rtl="0" eaLnBrk="1" latinLnBrk="0" hangingPunct="1">
                <a:defRPr kumimoji="1" sz="260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21308" algn="l" defTabSz="1321308" rtl="0" eaLnBrk="1" latinLnBrk="0" hangingPunct="1">
                <a:defRPr kumimoji="1" sz="260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81962" algn="l" defTabSz="1321308" rtl="0" eaLnBrk="1" latinLnBrk="0" hangingPunct="1">
                <a:defRPr kumimoji="1" sz="260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642616" algn="l" defTabSz="1321308" rtl="0" eaLnBrk="1" latinLnBrk="0" hangingPunct="1">
                <a:defRPr kumimoji="1" sz="260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303270" algn="l" defTabSz="1321308" rtl="0" eaLnBrk="1" latinLnBrk="0" hangingPunct="1">
                <a:defRPr kumimoji="1" sz="260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963924" algn="l" defTabSz="1321308" rtl="0" eaLnBrk="1" latinLnBrk="0" hangingPunct="1">
                <a:defRPr kumimoji="1" sz="260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624578" algn="l" defTabSz="1321308" rtl="0" eaLnBrk="1" latinLnBrk="0" hangingPunct="1">
                <a:defRPr kumimoji="1" sz="260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285232" algn="l" defTabSz="1321308" rtl="0" eaLnBrk="1" latinLnBrk="0" hangingPunct="1">
                <a:defRPr kumimoji="1" sz="260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2800" dirty="0">
                  <a:solidFill>
                    <a:schemeClr val="tx1"/>
                  </a:solidFill>
                </a:rPr>
                <a:t>５．振る舞い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4752464" y="-52649"/>
              <a:ext cx="3378512" cy="660142"/>
              <a:chOff x="6275459" y="-35812"/>
              <a:chExt cx="3378512" cy="660142"/>
            </a:xfrm>
          </p:grpSpPr>
          <p:sp>
            <p:nvSpPr>
              <p:cNvPr id="16" name="テキスト ボックス 101"/>
              <p:cNvSpPr txBox="1"/>
              <p:nvPr/>
            </p:nvSpPr>
            <p:spPr>
              <a:xfrm>
                <a:off x="7316661" y="-3229"/>
                <a:ext cx="512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0654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21308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81962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42616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03270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3924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624578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285232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4000" i="1" dirty="0">
                    <a:ln>
                      <a:solidFill>
                        <a:schemeClr val="bg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rPr>
                  <a:t>＆</a:t>
                </a:r>
              </a:p>
            </p:txBody>
          </p:sp>
          <p:sp>
            <p:nvSpPr>
              <p:cNvPr id="17" name="テキスト ボックス 93"/>
              <p:cNvSpPr txBox="1"/>
              <p:nvPr/>
            </p:nvSpPr>
            <p:spPr>
              <a:xfrm>
                <a:off x="7685162" y="101110"/>
                <a:ext cx="19688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 marL="0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0654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21308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81962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42616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03270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3924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624578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285232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800" b="1" dirty="0">
                    <a:ln>
                      <a:solidFill>
                        <a:schemeClr val="bg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 P丸ゴシック体E" panose="020F0900000000000000" pitchFamily="50" charset="-128"/>
                    <a:ea typeface="AR P丸ゴシック体E" panose="020F0900000000000000" pitchFamily="50" charset="-128"/>
                  </a:rPr>
                  <a:t>科学の妖精</a:t>
                </a:r>
              </a:p>
            </p:txBody>
          </p:sp>
          <p:sp>
            <p:nvSpPr>
              <p:cNvPr id="18" name="テキスト ボックス 95"/>
              <p:cNvSpPr txBox="1"/>
              <p:nvPr/>
            </p:nvSpPr>
            <p:spPr>
              <a:xfrm>
                <a:off x="6275459" y="-35812"/>
                <a:ext cx="13372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 marL="0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0654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21308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81962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42616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03270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3924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624578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285232" algn="l" defTabSz="1321308" rtl="0" eaLnBrk="1" latinLnBrk="0" hangingPunct="1">
                  <a:defRPr kumimoji="1" sz="26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sz="2800" b="1" dirty="0">
                    <a:ln>
                      <a:solidFill>
                        <a:schemeClr val="bg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 P丸ゴシック体E" panose="020F0900000000000000" pitchFamily="50" charset="-128"/>
                    <a:ea typeface="AR P丸ゴシック体E" panose="020F0900000000000000" pitchFamily="50" charset="-128"/>
                  </a:rPr>
                  <a:t>MONO</a:t>
                </a:r>
                <a:endParaRPr lang="ja-JP" altLang="en-US" sz="2800" b="1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 P丸ゴシック体E" panose="020F0900000000000000" pitchFamily="50" charset="-128"/>
                  <a:ea typeface="AR P丸ゴシック体E" panose="020F0900000000000000" pitchFamily="50" charset="-128"/>
                </a:endParaRPr>
              </a:p>
            </p:txBody>
          </p:sp>
        </p:grp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7412" y="114839"/>
              <a:ext cx="2495737" cy="400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2121000" y="94617"/>
              <a:ext cx="705388" cy="425556"/>
              <a:chOff x="12116383" y="65970"/>
              <a:chExt cx="954036" cy="575564"/>
            </a:xfrm>
          </p:grpSpPr>
          <p:grpSp>
            <p:nvGrpSpPr>
              <p:cNvPr id="8" name="グループ化 7"/>
              <p:cNvGrpSpPr/>
              <p:nvPr/>
            </p:nvGrpSpPr>
            <p:grpSpPr>
              <a:xfrm>
                <a:off x="12490787" y="65970"/>
                <a:ext cx="579632" cy="575564"/>
                <a:chOff x="3410739" y="446370"/>
                <a:chExt cx="607510" cy="603246"/>
              </a:xfrm>
            </p:grpSpPr>
            <p:sp>
              <p:nvSpPr>
                <p:cNvPr id="13" name="円/楕円 12"/>
                <p:cNvSpPr/>
                <p:nvPr/>
              </p:nvSpPr>
              <p:spPr>
                <a:xfrm>
                  <a:off x="3410739" y="446370"/>
                  <a:ext cx="607510" cy="603246"/>
                </a:xfrm>
                <a:prstGeom prst="ellipse">
                  <a:avLst/>
                </a:prstGeom>
                <a:noFill/>
                <a:ln w="7620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0654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21308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981962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42616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03270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963924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624578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285232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890"/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3553381" y="583266"/>
                  <a:ext cx="329453" cy="329453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0654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21308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981962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42616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03270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963924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624578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285232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890"/>
                </a:p>
              </p:txBody>
            </p:sp>
            <p:sp>
              <p:nvSpPr>
                <p:cNvPr id="15" name="円/楕円 14"/>
                <p:cNvSpPr/>
                <p:nvPr/>
              </p:nvSpPr>
              <p:spPr>
                <a:xfrm>
                  <a:off x="3452530" y="482415"/>
                  <a:ext cx="531157" cy="531157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0654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21308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981962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42616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03270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963924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624578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285232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890"/>
                </a:p>
              </p:txBody>
            </p:sp>
          </p:grpSp>
          <p:grpSp>
            <p:nvGrpSpPr>
              <p:cNvPr id="9" name="グループ化 8"/>
              <p:cNvGrpSpPr/>
              <p:nvPr/>
            </p:nvGrpSpPr>
            <p:grpSpPr>
              <a:xfrm rot="19367070">
                <a:off x="12116383" y="156414"/>
                <a:ext cx="345667" cy="343241"/>
                <a:chOff x="3410734" y="446367"/>
                <a:chExt cx="607510" cy="603246"/>
              </a:xfrm>
            </p:grpSpPr>
            <p:sp>
              <p:nvSpPr>
                <p:cNvPr id="10" name="円/楕円 9"/>
                <p:cNvSpPr/>
                <p:nvPr/>
              </p:nvSpPr>
              <p:spPr>
                <a:xfrm>
                  <a:off x="3410734" y="446367"/>
                  <a:ext cx="607510" cy="603246"/>
                </a:xfrm>
                <a:prstGeom prst="ellipse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0654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21308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981962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42616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03270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963924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624578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285232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890"/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3553381" y="583266"/>
                  <a:ext cx="329453" cy="329453"/>
                </a:xfrm>
                <a:prstGeom prst="ellipse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0654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21308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981962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42616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03270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963924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624578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285232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890"/>
                </a:p>
              </p:txBody>
            </p:sp>
            <p:sp>
              <p:nvSpPr>
                <p:cNvPr id="12" name="円/楕円 11"/>
                <p:cNvSpPr/>
                <p:nvPr/>
              </p:nvSpPr>
              <p:spPr>
                <a:xfrm>
                  <a:off x="3452530" y="482415"/>
                  <a:ext cx="531157" cy="531157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0654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21308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981962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42616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03270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963924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624578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285232" algn="l" defTabSz="1321308" rtl="0" eaLnBrk="1" latinLnBrk="0" hangingPunct="1">
                    <a:defRPr kumimoji="1" sz="260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890"/>
                </a:p>
              </p:txBody>
            </p:sp>
          </p:grpSp>
        </p:grpSp>
      </p:grpSp>
      <p:sp>
        <p:nvSpPr>
          <p:cNvPr id="21" name="テキスト ボックス 20"/>
          <p:cNvSpPr txBox="1"/>
          <p:nvPr/>
        </p:nvSpPr>
        <p:spPr>
          <a:xfrm>
            <a:off x="366189" y="635792"/>
            <a:ext cx="293061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2">
                    <a:lumMod val="25000"/>
                  </a:schemeClr>
                </a:solidFill>
              </a:rPr>
              <a:t>基本的な走行の振る舞い</a:t>
            </a:r>
            <a:endParaRPr lang="en-US" altLang="ja-JP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4844985" y="583502"/>
            <a:ext cx="4375851" cy="400110"/>
            <a:chOff x="6438" y="6591127"/>
            <a:chExt cx="4375851" cy="400110"/>
          </a:xfrm>
        </p:grpSpPr>
        <p:sp>
          <p:nvSpPr>
            <p:cNvPr id="136" name="対角する 2 つの角を切り取った四角形 146"/>
            <p:cNvSpPr/>
            <p:nvPr/>
          </p:nvSpPr>
          <p:spPr>
            <a:xfrm>
              <a:off x="6438" y="6606386"/>
              <a:ext cx="4375851" cy="333280"/>
            </a:xfrm>
            <a:prstGeom prst="snip2Diag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 dirty="0">
                <a:ln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174761" y="6591127"/>
              <a:ext cx="41127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solidFill>
                    <a:schemeClr val="bg2">
                      <a:lumMod val="25000"/>
                    </a:schemeClr>
                  </a:solidFill>
                </a:rPr>
                <a:t>動的走路選択走行エリアの振る舞い</a:t>
              </a:r>
              <a:endParaRPr lang="en-US" altLang="ja-JP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4783664" y="1214246"/>
            <a:ext cx="300300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ブロック並べエリアで使用する格子走行（</a:t>
            </a:r>
            <a:r>
              <a:rPr lang="en-US" altLang="ja-JP" sz="900" dirty="0"/>
              <a:t>p3</a:t>
            </a:r>
            <a:r>
              <a:rPr lang="ja-JP" altLang="en-US" sz="900" dirty="0"/>
              <a:t>参照）などは、条件によって行き方（走路）を変えなければ</a:t>
            </a:r>
            <a:r>
              <a:rPr lang="ja-JP" altLang="en-US" sz="900" dirty="0" smtClean="0"/>
              <a:t>ならない。</a:t>
            </a:r>
            <a:r>
              <a:rPr lang="ja-JP" altLang="en-US" sz="900" dirty="0"/>
              <a:t>この実現は、条件にあった走路を選択し、その走路に設定された区画を走行することで</a:t>
            </a:r>
            <a:r>
              <a:rPr lang="ja-JP" altLang="en-US" sz="900" dirty="0" smtClean="0"/>
              <a:t>可能になる。</a:t>
            </a:r>
            <a:endParaRPr lang="en-US" altLang="ja-JP" sz="900" dirty="0"/>
          </a:p>
          <a:p>
            <a:endParaRPr lang="en-US" altLang="ja-JP" sz="800" dirty="0"/>
          </a:p>
          <a:p>
            <a:r>
              <a:rPr lang="ja-JP" altLang="en-US" sz="900" dirty="0"/>
              <a:t>・走路探索走行区画・</a:t>
            </a:r>
            <a:r>
              <a:rPr lang="ja-JP" altLang="en-US" sz="900" dirty="0" smtClean="0"/>
              <a:t>・走路</a:t>
            </a:r>
            <a:r>
              <a:rPr lang="ja-JP" altLang="en-US" sz="900" dirty="0"/>
              <a:t>を選択するため</a:t>
            </a:r>
            <a:r>
              <a:rPr lang="ja-JP" altLang="en-US" sz="900" dirty="0" smtClean="0"/>
              <a:t>の条件を判断</a:t>
            </a:r>
            <a:endParaRPr lang="en-US" altLang="ja-JP" sz="900" dirty="0"/>
          </a:p>
          <a:p>
            <a:r>
              <a:rPr lang="ja-JP" altLang="en-US" sz="900" dirty="0"/>
              <a:t>　　　　　　　　　　　　　　　</a:t>
            </a:r>
            <a:r>
              <a:rPr lang="ja-JP" altLang="en-US" sz="900" dirty="0" smtClean="0"/>
              <a:t>する区画（走行区画の汎化クラス）</a:t>
            </a:r>
            <a:endParaRPr lang="en-US" altLang="ja-JP" sz="900" dirty="0"/>
          </a:p>
          <a:p>
            <a:endParaRPr lang="en-US" altLang="ja-JP" sz="100" dirty="0"/>
          </a:p>
          <a:p>
            <a:r>
              <a:rPr lang="ja-JP" altLang="en-US" sz="900" dirty="0" smtClean="0"/>
              <a:t>・走路・</a:t>
            </a:r>
            <a:r>
              <a:rPr lang="ja-JP" altLang="en-US" sz="900" dirty="0"/>
              <a:t>・</a:t>
            </a:r>
            <a:r>
              <a:rPr lang="ja-JP" altLang="en-US" sz="900" dirty="0" smtClean="0"/>
              <a:t>・・・・・・・・・・・・条件</a:t>
            </a:r>
            <a:r>
              <a:rPr lang="ja-JP" altLang="en-US" sz="900" dirty="0"/>
              <a:t>により分岐する</a:t>
            </a:r>
            <a:r>
              <a:rPr lang="ja-JP" altLang="en-US" sz="900" dirty="0" smtClean="0"/>
              <a:t>各走路の名前</a:t>
            </a:r>
            <a:endParaRPr lang="en-US" altLang="ja-JP" sz="900" dirty="0"/>
          </a:p>
          <a:p>
            <a:endParaRPr lang="en-US" altLang="ja-JP" sz="300" dirty="0"/>
          </a:p>
          <a:p>
            <a:r>
              <a:rPr lang="ja-JP" altLang="en-US" sz="900" dirty="0" smtClean="0"/>
              <a:t>・所属走路・</a:t>
            </a:r>
            <a:r>
              <a:rPr lang="ja-JP" altLang="en-US" sz="900" dirty="0"/>
              <a:t>・</a:t>
            </a:r>
            <a:r>
              <a:rPr lang="ja-JP" altLang="en-US" sz="900" dirty="0" smtClean="0"/>
              <a:t>・・・・・・・・走行区画が所属している走路名</a:t>
            </a:r>
            <a:endParaRPr lang="en-US" altLang="ja-JP" sz="900" dirty="0"/>
          </a:p>
          <a:p>
            <a:endParaRPr lang="en-US" altLang="ja-JP" sz="300" dirty="0"/>
          </a:p>
          <a:p>
            <a:r>
              <a:rPr lang="ja-JP" altLang="en-US" sz="900" dirty="0" smtClean="0"/>
              <a:t>動的走路選択走行エリアには、走行区画を配列で所持しており、各走行区画に所属走路を</a:t>
            </a:r>
            <a:r>
              <a:rPr lang="ja-JP" altLang="en-US" sz="900" dirty="0" smtClean="0"/>
              <a:t>設定する。</a:t>
            </a:r>
            <a:endParaRPr lang="en-US" altLang="ja-JP" sz="900" dirty="0" smtClean="0"/>
          </a:p>
          <a:p>
            <a:r>
              <a:rPr lang="ja-JP" altLang="en-US" sz="800" dirty="0" smtClean="0"/>
              <a:t>動的走路選択走行エリアでは、走路探索走行区画で導いた走路を保持し、その走路と同じ所属走路が設定されている走行区画を選択的に</a:t>
            </a:r>
            <a:r>
              <a:rPr lang="ja-JP" altLang="en-US" sz="800" smtClean="0"/>
              <a:t>走行</a:t>
            </a:r>
            <a:r>
              <a:rPr lang="ja-JP" altLang="en-US" sz="800" smtClean="0"/>
              <a:t>させている。</a:t>
            </a:r>
            <a:endParaRPr lang="en-US" altLang="ja-JP" sz="800" dirty="0" smtClean="0"/>
          </a:p>
          <a:p>
            <a:r>
              <a:rPr lang="ja-JP" altLang="en-US" sz="800" dirty="0"/>
              <a:t>　　</a:t>
            </a:r>
            <a:endParaRPr lang="en-US" altLang="ja-JP" sz="800" dirty="0"/>
          </a:p>
          <a:p>
            <a:endParaRPr lang="en-US" altLang="ja-JP" sz="200" dirty="0"/>
          </a:p>
          <a:p>
            <a:r>
              <a:rPr lang="ja-JP" altLang="en-US" sz="900" dirty="0"/>
              <a:t>例えば、</a:t>
            </a:r>
            <a:endParaRPr lang="en-US" altLang="ja-JP" sz="900" dirty="0"/>
          </a:p>
          <a:p>
            <a:r>
              <a:rPr lang="ja-JP" altLang="en-US" sz="900" dirty="0"/>
              <a:t>右上図１のよう</a:t>
            </a:r>
            <a:r>
              <a:rPr lang="ja-JP" altLang="en-US" sz="900" dirty="0" smtClean="0"/>
              <a:t>に、ブロックを同じ色の置き場に運ぶとき、走行体はブロックの色を識別した後、ブロックが緑なら「右」、赤なら「前」、青なら「左」</a:t>
            </a:r>
            <a:r>
              <a:rPr lang="ja-JP" altLang="en-US" sz="900" dirty="0" smtClean="0"/>
              <a:t>に進行する。</a:t>
            </a:r>
            <a:r>
              <a:rPr lang="ja-JP" altLang="en-US" sz="900" dirty="0" smtClean="0"/>
              <a:t>この時の「右」・「前」・「左」が</a:t>
            </a:r>
            <a:r>
              <a:rPr lang="ja-JP" altLang="en-US" sz="900" dirty="0" smtClean="0"/>
              <a:t>走路としている。</a:t>
            </a:r>
            <a:endParaRPr lang="en-US" altLang="ja-JP" sz="900" dirty="0"/>
          </a:p>
          <a:p>
            <a:r>
              <a:rPr lang="ja-JP" altLang="en-US" sz="900" dirty="0" smtClean="0"/>
              <a:t>それぞれの区画には、所属走路を</a:t>
            </a:r>
            <a:r>
              <a:rPr lang="ja-JP" altLang="en-US" sz="900" dirty="0"/>
              <a:t>設定します。（右図２：アクティビティ図参照）</a:t>
            </a:r>
            <a:endParaRPr lang="en-US" altLang="ja-JP" sz="900" dirty="0"/>
          </a:p>
          <a:p>
            <a:r>
              <a:rPr lang="ja-JP" altLang="en-US" sz="900" dirty="0"/>
              <a:t>右上図１では、走行体の識別したブロックは赤なので走路探索走行区画</a:t>
            </a:r>
            <a:r>
              <a:rPr lang="ja-JP" altLang="en-US" sz="900" dirty="0" smtClean="0"/>
              <a:t>が走路「前」</a:t>
            </a:r>
            <a:r>
              <a:rPr lang="ja-JP" altLang="en-US" sz="900" dirty="0"/>
              <a:t>を選択し</a:t>
            </a:r>
            <a:r>
              <a:rPr lang="ja-JP" altLang="en-US" sz="900" dirty="0" smtClean="0"/>
              <a:t>、所属走路が「共通」と「前」の区画のみを選んで走行することで、</a:t>
            </a:r>
            <a:r>
              <a:rPr lang="ja-JP" altLang="en-US" sz="900" dirty="0"/>
              <a:t>目的の赤のブロック置き場へ</a:t>
            </a:r>
            <a:r>
              <a:rPr lang="ja-JP" altLang="en-US" sz="900" dirty="0" smtClean="0"/>
              <a:t>たどり着いている。</a:t>
            </a:r>
            <a:endParaRPr lang="en-US" altLang="ja-JP" sz="900" dirty="0"/>
          </a:p>
          <a:p>
            <a:endParaRPr lang="en-US" altLang="ja-JP" sz="800" dirty="0"/>
          </a:p>
          <a:p>
            <a:endParaRPr lang="en-US" altLang="ja-JP" sz="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05567" y="957546"/>
            <a:ext cx="453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分岐のある走行エリアが、所持する区画を選択的に実行させる方法</a:t>
            </a:r>
            <a:endParaRPr lang="en-US" altLang="ja-JP" sz="1200" dirty="0"/>
          </a:p>
        </p:txBody>
      </p:sp>
      <p:grpSp>
        <p:nvGrpSpPr>
          <p:cNvPr id="103" name="グループ化 102"/>
          <p:cNvGrpSpPr/>
          <p:nvPr/>
        </p:nvGrpSpPr>
        <p:grpSpPr>
          <a:xfrm>
            <a:off x="7885923" y="1197770"/>
            <a:ext cx="1528722" cy="1322199"/>
            <a:chOff x="4984926" y="3759898"/>
            <a:chExt cx="1528722" cy="1322199"/>
          </a:xfrm>
        </p:grpSpPr>
        <p:cxnSp>
          <p:nvCxnSpPr>
            <p:cNvPr id="46" name="直線コネクタ 45"/>
            <p:cNvCxnSpPr>
              <a:stCxn id="53" idx="6"/>
              <a:endCxn id="49" idx="2"/>
            </p:cNvCxnSpPr>
            <p:nvPr/>
          </p:nvCxnSpPr>
          <p:spPr>
            <a:xfrm flipV="1">
              <a:off x="5288449" y="4611949"/>
              <a:ext cx="191399" cy="2365"/>
            </a:xfrm>
            <a:prstGeom prst="lin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49" idx="6"/>
              <a:endCxn id="54" idx="2"/>
            </p:cNvCxnSpPr>
            <p:nvPr/>
          </p:nvCxnSpPr>
          <p:spPr>
            <a:xfrm>
              <a:off x="5680872" y="4611949"/>
              <a:ext cx="194463" cy="2367"/>
            </a:xfrm>
            <a:prstGeom prst="lin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>
              <a:stCxn id="49" idx="4"/>
              <a:endCxn id="52" idx="0"/>
            </p:cNvCxnSpPr>
            <p:nvPr/>
          </p:nvCxnSpPr>
          <p:spPr>
            <a:xfrm flipH="1">
              <a:off x="5578967" y="4712740"/>
              <a:ext cx="1393" cy="167775"/>
            </a:xfrm>
            <a:prstGeom prst="lin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円: 塗りつぶしなし 48"/>
            <p:cNvSpPr/>
            <p:nvPr/>
          </p:nvSpPr>
          <p:spPr>
            <a:xfrm>
              <a:off x="5479848" y="4511158"/>
              <a:ext cx="201024" cy="201582"/>
            </a:xfrm>
            <a:prstGeom prst="donut">
              <a:avLst>
                <a:gd name="adj" fmla="val 8940"/>
              </a:avLst>
            </a:prstGeom>
            <a:solidFill>
              <a:srgbClr val="0070C0"/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2" name="円: 塗りつぶしなし 51"/>
            <p:cNvSpPr/>
            <p:nvPr/>
          </p:nvSpPr>
          <p:spPr>
            <a:xfrm>
              <a:off x="5478455" y="4880515"/>
              <a:ext cx="201024" cy="201582"/>
            </a:xfrm>
            <a:prstGeom prst="donut">
              <a:avLst>
                <a:gd name="adj" fmla="val 0"/>
              </a:avLst>
            </a:prstGeom>
            <a:solidFill>
              <a:srgbClr val="0070C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3" name="円: 塗りつぶしなし 52"/>
            <p:cNvSpPr/>
            <p:nvPr/>
          </p:nvSpPr>
          <p:spPr>
            <a:xfrm>
              <a:off x="5087425" y="4513523"/>
              <a:ext cx="201024" cy="201582"/>
            </a:xfrm>
            <a:prstGeom prst="donut">
              <a:avLst>
                <a:gd name="adj" fmla="val 0"/>
              </a:avLst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4" name="円: 塗りつぶしなし 53"/>
            <p:cNvSpPr/>
            <p:nvPr/>
          </p:nvSpPr>
          <p:spPr>
            <a:xfrm>
              <a:off x="5875335" y="4513525"/>
              <a:ext cx="201024" cy="201582"/>
            </a:xfrm>
            <a:prstGeom prst="donut">
              <a:avLst>
                <a:gd name="adj" fmla="val 0"/>
              </a:avLst>
            </a:prstGeom>
            <a:solidFill>
              <a:srgbClr val="0070C0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163" name="グループ化 162"/>
            <p:cNvGrpSpPr/>
            <p:nvPr/>
          </p:nvGrpSpPr>
          <p:grpSpPr>
            <a:xfrm>
              <a:off x="5420799" y="3956479"/>
              <a:ext cx="316240" cy="516799"/>
              <a:chOff x="6070715" y="6312471"/>
              <a:chExt cx="245071" cy="454873"/>
            </a:xfrm>
          </p:grpSpPr>
          <p:cxnSp>
            <p:nvCxnSpPr>
              <p:cNvPr id="51" name="直線コネクタ 50"/>
              <p:cNvCxnSpPr/>
              <p:nvPr/>
            </p:nvCxnSpPr>
            <p:spPr>
              <a:xfrm rot="10800000" flipH="1" flipV="1">
                <a:off x="6195246" y="6312471"/>
                <a:ext cx="396" cy="267659"/>
              </a:xfrm>
              <a:prstGeom prst="lin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フリーフォーム 314"/>
              <p:cNvSpPr/>
              <p:nvPr/>
            </p:nvSpPr>
            <p:spPr>
              <a:xfrm rot="10800000">
                <a:off x="6096106" y="6627210"/>
                <a:ext cx="38561" cy="92818"/>
              </a:xfrm>
              <a:custGeom>
                <a:avLst/>
                <a:gdLst>
                  <a:gd name="connsiteX0" fmla="*/ 0 w 0"/>
                  <a:gd name="connsiteY0" fmla="*/ 0 h 130969"/>
                  <a:gd name="connsiteX1" fmla="*/ 0 w 0"/>
                  <a:gd name="connsiteY1" fmla="*/ 130969 h 13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969">
                    <a:moveTo>
                      <a:pt x="0" y="0"/>
                    </a:moveTo>
                    <a:lnTo>
                      <a:pt x="0" y="13096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56" name="フリーフォーム 313"/>
              <p:cNvSpPr/>
              <p:nvPr/>
            </p:nvSpPr>
            <p:spPr>
              <a:xfrm rot="10800000">
                <a:off x="6249321" y="6621110"/>
                <a:ext cx="0" cy="102053"/>
              </a:xfrm>
              <a:custGeom>
                <a:avLst/>
                <a:gdLst>
                  <a:gd name="connsiteX0" fmla="*/ 0 w 0"/>
                  <a:gd name="connsiteY0" fmla="*/ 0 h 130969"/>
                  <a:gd name="connsiteX1" fmla="*/ 0 w 0"/>
                  <a:gd name="connsiteY1" fmla="*/ 130969 h 13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969">
                    <a:moveTo>
                      <a:pt x="0" y="0"/>
                    </a:moveTo>
                    <a:lnTo>
                      <a:pt x="0" y="130969"/>
                    </a:lnTo>
                  </a:path>
                </a:pathLst>
              </a:custGeom>
              <a:noFill/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57" name="角丸四角形 11"/>
              <p:cNvSpPr/>
              <p:nvPr/>
            </p:nvSpPr>
            <p:spPr>
              <a:xfrm rot="10800000">
                <a:off x="6162078" y="6412905"/>
                <a:ext cx="66474" cy="815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58" name="角丸四角形 10"/>
              <p:cNvSpPr/>
              <p:nvPr/>
            </p:nvSpPr>
            <p:spPr>
              <a:xfrm rot="10800000">
                <a:off x="6175555" y="6434313"/>
                <a:ext cx="38561" cy="81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59" name="角丸四角形 8"/>
              <p:cNvSpPr/>
              <p:nvPr/>
            </p:nvSpPr>
            <p:spPr>
              <a:xfrm rot="10800000">
                <a:off x="6241363" y="6597803"/>
                <a:ext cx="38561" cy="45972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60" name="角丸四角形 3"/>
              <p:cNvSpPr/>
              <p:nvPr/>
            </p:nvSpPr>
            <p:spPr>
              <a:xfrm rot="10800000">
                <a:off x="6273863" y="6569411"/>
                <a:ext cx="38561" cy="9700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61" name="角丸四角形 9"/>
              <p:cNvSpPr/>
              <p:nvPr/>
            </p:nvSpPr>
            <p:spPr>
              <a:xfrm rot="10800000">
                <a:off x="6102602" y="6599928"/>
                <a:ext cx="38561" cy="43847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 rot="10800000">
                <a:off x="6173050" y="6591655"/>
                <a:ext cx="38561" cy="10566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63" name="角丸四角形 197"/>
              <p:cNvSpPr/>
              <p:nvPr/>
            </p:nvSpPr>
            <p:spPr>
              <a:xfrm rot="10800000">
                <a:off x="6125858" y="6492057"/>
                <a:ext cx="132943" cy="16693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64" name="角丸四角形 199"/>
              <p:cNvSpPr/>
              <p:nvPr/>
            </p:nvSpPr>
            <p:spPr>
              <a:xfrm rot="10800000">
                <a:off x="6127957" y="6498561"/>
                <a:ext cx="130398" cy="7617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65" name="角丸四角形 204"/>
              <p:cNvSpPr/>
              <p:nvPr/>
            </p:nvSpPr>
            <p:spPr>
              <a:xfrm rot="10800000">
                <a:off x="6260644" y="6513198"/>
                <a:ext cx="55142" cy="6025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66" name="角丸四角形 5"/>
              <p:cNvSpPr/>
              <p:nvPr/>
            </p:nvSpPr>
            <p:spPr>
              <a:xfrm rot="10800000">
                <a:off x="6072919" y="6569411"/>
                <a:ext cx="38561" cy="105115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67" name="角丸四角形 2"/>
              <p:cNvSpPr/>
              <p:nvPr/>
            </p:nvSpPr>
            <p:spPr>
              <a:xfrm rot="10800000">
                <a:off x="6070715" y="6520170"/>
                <a:ext cx="55144" cy="4599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68" name="角丸四角形 13"/>
              <p:cNvSpPr/>
              <p:nvPr/>
            </p:nvSpPr>
            <p:spPr>
              <a:xfrm rot="10800000">
                <a:off x="6175598" y="6391839"/>
                <a:ext cx="38561" cy="4556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69" name="減算記号 68"/>
              <p:cNvSpPr/>
              <p:nvPr/>
            </p:nvSpPr>
            <p:spPr>
              <a:xfrm rot="10800000">
                <a:off x="6091758" y="6359739"/>
                <a:ext cx="132031" cy="45023"/>
              </a:xfrm>
              <a:prstGeom prst="mathMinu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70" name="ブローチ 69"/>
              <p:cNvSpPr/>
              <p:nvPr/>
            </p:nvSpPr>
            <p:spPr>
              <a:xfrm rot="10800000">
                <a:off x="6272933" y="6536094"/>
                <a:ext cx="30565" cy="15657"/>
              </a:xfrm>
              <a:prstGeom prst="plaqu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sz="900" dirty="0"/>
              </a:p>
            </p:txBody>
          </p:sp>
          <p:sp>
            <p:nvSpPr>
              <p:cNvPr id="71" name="フリーフォーム 1382"/>
              <p:cNvSpPr/>
              <p:nvPr/>
            </p:nvSpPr>
            <p:spPr>
              <a:xfrm rot="10800000">
                <a:off x="6206844" y="6437048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72" name="フリーフォーム 1390"/>
              <p:cNvSpPr/>
              <p:nvPr/>
            </p:nvSpPr>
            <p:spPr>
              <a:xfrm rot="10800000">
                <a:off x="6186760" y="6438735"/>
                <a:ext cx="22093" cy="0"/>
              </a:xfrm>
              <a:custGeom>
                <a:avLst/>
                <a:gdLst>
                  <a:gd name="connsiteX0" fmla="*/ 0 w 26194"/>
                  <a:gd name="connsiteY0" fmla="*/ 0 h 0"/>
                  <a:gd name="connsiteX1" fmla="*/ 26194 w 2619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194">
                    <a:moveTo>
                      <a:pt x="0" y="0"/>
                    </a:moveTo>
                    <a:lnTo>
                      <a:pt x="26194" y="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73" name="フリーフォーム 288"/>
              <p:cNvSpPr/>
              <p:nvPr/>
            </p:nvSpPr>
            <p:spPr>
              <a:xfrm rot="10800000" flipH="1" flipV="1">
                <a:off x="6080315" y="6330729"/>
                <a:ext cx="95283" cy="108006"/>
              </a:xfrm>
              <a:custGeom>
                <a:avLst/>
                <a:gdLst>
                  <a:gd name="connsiteX0" fmla="*/ 0 w 26194"/>
                  <a:gd name="connsiteY0" fmla="*/ 0 h 0"/>
                  <a:gd name="connsiteX1" fmla="*/ 26194 w 2619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194">
                    <a:moveTo>
                      <a:pt x="0" y="0"/>
                    </a:moveTo>
                    <a:lnTo>
                      <a:pt x="26194" y="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74" name="フリーフォーム 289"/>
              <p:cNvSpPr/>
              <p:nvPr/>
            </p:nvSpPr>
            <p:spPr>
              <a:xfrm rot="10800000">
                <a:off x="6182744" y="6438735"/>
                <a:ext cx="22093" cy="0"/>
              </a:xfrm>
              <a:custGeom>
                <a:avLst/>
                <a:gdLst>
                  <a:gd name="connsiteX0" fmla="*/ 0 w 26194"/>
                  <a:gd name="connsiteY0" fmla="*/ 0 h 0"/>
                  <a:gd name="connsiteX1" fmla="*/ 26194 w 2619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194">
                    <a:moveTo>
                      <a:pt x="0" y="0"/>
                    </a:moveTo>
                    <a:lnTo>
                      <a:pt x="26194" y="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75" name="フリーフォーム 290"/>
              <p:cNvSpPr/>
              <p:nvPr/>
            </p:nvSpPr>
            <p:spPr>
              <a:xfrm rot="10800000">
                <a:off x="6180145" y="6435360"/>
                <a:ext cx="22093" cy="0"/>
              </a:xfrm>
              <a:custGeom>
                <a:avLst/>
                <a:gdLst>
                  <a:gd name="connsiteX0" fmla="*/ 0 w 26194"/>
                  <a:gd name="connsiteY0" fmla="*/ 0 h 0"/>
                  <a:gd name="connsiteX1" fmla="*/ 26194 w 2619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194">
                    <a:moveTo>
                      <a:pt x="0" y="0"/>
                    </a:moveTo>
                    <a:lnTo>
                      <a:pt x="26194" y="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76" name="フリーフォーム 1395"/>
              <p:cNvSpPr/>
              <p:nvPr/>
            </p:nvSpPr>
            <p:spPr>
              <a:xfrm rot="10800000">
                <a:off x="6182239" y="6436321"/>
                <a:ext cx="22092" cy="1689"/>
              </a:xfrm>
              <a:custGeom>
                <a:avLst/>
                <a:gdLst>
                  <a:gd name="connsiteX0" fmla="*/ 0 w 26193"/>
                  <a:gd name="connsiteY0" fmla="*/ 0 h 2383"/>
                  <a:gd name="connsiteX1" fmla="*/ 26193 w 26193"/>
                  <a:gd name="connsiteY1" fmla="*/ 2381 h 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193" h="2383">
                    <a:moveTo>
                      <a:pt x="0" y="0"/>
                    </a:moveTo>
                    <a:cubicBezTo>
                      <a:pt x="23009" y="2556"/>
                      <a:pt x="14243" y="2381"/>
                      <a:pt x="26193" y="2381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77" name="フリーフォーム 1396"/>
              <p:cNvSpPr/>
              <p:nvPr/>
            </p:nvSpPr>
            <p:spPr>
              <a:xfrm rot="10800000">
                <a:off x="6204718" y="6430178"/>
                <a:ext cx="0" cy="18564"/>
              </a:xfrm>
              <a:custGeom>
                <a:avLst/>
                <a:gdLst>
                  <a:gd name="connsiteX0" fmla="*/ 0 w 0"/>
                  <a:gd name="connsiteY0" fmla="*/ 0 h 26194"/>
                  <a:gd name="connsiteX1" fmla="*/ 0 w 0"/>
                  <a:gd name="connsiteY1" fmla="*/ 26194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6194">
                    <a:moveTo>
                      <a:pt x="0" y="0"/>
                    </a:moveTo>
                    <a:lnTo>
                      <a:pt x="0" y="2619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78" name="フリーフォーム 1397"/>
              <p:cNvSpPr/>
              <p:nvPr/>
            </p:nvSpPr>
            <p:spPr>
              <a:xfrm rot="10800000">
                <a:off x="6186760" y="6431985"/>
                <a:ext cx="0" cy="21939"/>
              </a:xfrm>
              <a:custGeom>
                <a:avLst/>
                <a:gdLst>
                  <a:gd name="connsiteX0" fmla="*/ 0 w 0"/>
                  <a:gd name="connsiteY0" fmla="*/ 0 h 30956"/>
                  <a:gd name="connsiteX1" fmla="*/ 0 w 0"/>
                  <a:gd name="connsiteY1" fmla="*/ 30956 h 30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30956">
                    <a:moveTo>
                      <a:pt x="0" y="0"/>
                    </a:moveTo>
                    <a:lnTo>
                      <a:pt x="0" y="30956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79" name="フリーフォーム 1402"/>
              <p:cNvSpPr/>
              <p:nvPr/>
            </p:nvSpPr>
            <p:spPr>
              <a:xfrm rot="10800000">
                <a:off x="6186760" y="6431985"/>
                <a:ext cx="0" cy="20251"/>
              </a:xfrm>
              <a:custGeom>
                <a:avLst/>
                <a:gdLst>
                  <a:gd name="connsiteX0" fmla="*/ 0 w 0"/>
                  <a:gd name="connsiteY0" fmla="*/ 0 h 28575"/>
                  <a:gd name="connsiteX1" fmla="*/ 0 w 0"/>
                  <a:gd name="connsiteY1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8575">
                    <a:moveTo>
                      <a:pt x="0" y="0"/>
                    </a:moveTo>
                    <a:lnTo>
                      <a:pt x="0" y="28575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80" name="フリーフォーム 1403"/>
              <p:cNvSpPr/>
              <p:nvPr/>
            </p:nvSpPr>
            <p:spPr>
              <a:xfrm rot="10800000">
                <a:off x="6186171" y="6431985"/>
                <a:ext cx="0" cy="16876"/>
              </a:xfrm>
              <a:custGeom>
                <a:avLst/>
                <a:gdLst>
                  <a:gd name="connsiteX0" fmla="*/ 0 w 0"/>
                  <a:gd name="connsiteY0" fmla="*/ 0 h 23812"/>
                  <a:gd name="connsiteX1" fmla="*/ 0 w 0"/>
                  <a:gd name="connsiteY1" fmla="*/ 23812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3812">
                    <a:moveTo>
                      <a:pt x="0" y="0"/>
                    </a:moveTo>
                    <a:lnTo>
                      <a:pt x="0" y="23812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81" name="フリーフォーム 1441"/>
              <p:cNvSpPr/>
              <p:nvPr/>
            </p:nvSpPr>
            <p:spPr>
              <a:xfrm rot="21180000">
                <a:off x="6183479" y="6432076"/>
                <a:ext cx="2015" cy="20251"/>
              </a:xfrm>
              <a:custGeom>
                <a:avLst/>
                <a:gdLst>
                  <a:gd name="connsiteX0" fmla="*/ 2389 w 2389"/>
                  <a:gd name="connsiteY0" fmla="*/ 0 h 28575"/>
                  <a:gd name="connsiteX1" fmla="*/ 7 w 2389"/>
                  <a:gd name="connsiteY1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9" h="28575">
                    <a:moveTo>
                      <a:pt x="2389" y="0"/>
                    </a:moveTo>
                    <a:cubicBezTo>
                      <a:pt x="-256" y="23798"/>
                      <a:pt x="7" y="14243"/>
                      <a:pt x="7" y="28575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82" name="四方向矢印 1444"/>
              <p:cNvSpPr/>
              <p:nvPr/>
            </p:nvSpPr>
            <p:spPr>
              <a:xfrm rot="10800000">
                <a:off x="6167067" y="6601721"/>
                <a:ext cx="51167" cy="43126"/>
              </a:xfrm>
              <a:prstGeom prst="quad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83" name="角丸四角形 1447"/>
              <p:cNvSpPr/>
              <p:nvPr/>
            </p:nvSpPr>
            <p:spPr>
              <a:xfrm rot="10800000">
                <a:off x="6142945" y="6513907"/>
                <a:ext cx="99475" cy="4167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84" name="フリーフォーム 1448"/>
              <p:cNvSpPr/>
              <p:nvPr/>
            </p:nvSpPr>
            <p:spPr>
              <a:xfrm rot="10800000">
                <a:off x="6255394" y="6674526"/>
                <a:ext cx="0" cy="92818"/>
              </a:xfrm>
              <a:custGeom>
                <a:avLst/>
                <a:gdLst>
                  <a:gd name="connsiteX0" fmla="*/ 0 w 0"/>
                  <a:gd name="connsiteY0" fmla="*/ 0 h 130969"/>
                  <a:gd name="connsiteX1" fmla="*/ 0 w 0"/>
                  <a:gd name="connsiteY1" fmla="*/ 130969 h 13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969">
                    <a:moveTo>
                      <a:pt x="0" y="0"/>
                    </a:moveTo>
                    <a:lnTo>
                      <a:pt x="0" y="130969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85" name="フリーフォーム 312"/>
              <p:cNvSpPr/>
              <p:nvPr/>
            </p:nvSpPr>
            <p:spPr>
              <a:xfrm rot="10800000">
                <a:off x="6127957" y="6674526"/>
                <a:ext cx="0" cy="92818"/>
              </a:xfrm>
              <a:custGeom>
                <a:avLst/>
                <a:gdLst>
                  <a:gd name="connsiteX0" fmla="*/ 0 w 0"/>
                  <a:gd name="connsiteY0" fmla="*/ 0 h 130969"/>
                  <a:gd name="connsiteX1" fmla="*/ 0 w 0"/>
                  <a:gd name="connsiteY1" fmla="*/ 130969 h 13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969">
                    <a:moveTo>
                      <a:pt x="0" y="0"/>
                    </a:moveTo>
                    <a:lnTo>
                      <a:pt x="0" y="130969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grpSp>
            <p:nvGrpSpPr>
              <p:cNvPr id="86" name="グループ化 85"/>
              <p:cNvGrpSpPr/>
              <p:nvPr/>
            </p:nvGrpSpPr>
            <p:grpSpPr>
              <a:xfrm>
                <a:off x="6143227" y="6690490"/>
                <a:ext cx="100159" cy="42940"/>
                <a:chOff x="4598021" y="7080532"/>
                <a:chExt cx="100159" cy="42940"/>
              </a:xfrm>
            </p:grpSpPr>
            <p:sp>
              <p:nvSpPr>
                <p:cNvPr id="87" name="角丸四角形 1442"/>
                <p:cNvSpPr/>
                <p:nvPr/>
              </p:nvSpPr>
              <p:spPr>
                <a:xfrm rot="10800000">
                  <a:off x="4600030" y="7091071"/>
                  <a:ext cx="96723" cy="3240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4008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8016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92024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56032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20040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84048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48056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12064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endParaRPr kumimoji="1" lang="ja-JP" altLang="en-US" dirty="0"/>
                </a:p>
              </p:txBody>
            </p:sp>
            <p:sp>
              <p:nvSpPr>
                <p:cNvPr id="88" name="角丸四角形 1443"/>
                <p:cNvSpPr/>
                <p:nvPr/>
              </p:nvSpPr>
              <p:spPr>
                <a:xfrm rot="10800000">
                  <a:off x="4598021" y="7080532"/>
                  <a:ext cx="100159" cy="32401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4008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8016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92024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56032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20040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84048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48056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12064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endParaRPr kumimoji="1" lang="ja-JP" altLang="en-US" dirty="0"/>
                </a:p>
              </p:txBody>
            </p:sp>
          </p:grpSp>
        </p:grpSp>
        <p:sp>
          <p:nvSpPr>
            <p:cNvPr id="43" name="思考の吹き出し: 雲形 42"/>
            <p:cNvSpPr/>
            <p:nvPr/>
          </p:nvSpPr>
          <p:spPr>
            <a:xfrm>
              <a:off x="5707820" y="3759898"/>
              <a:ext cx="805828" cy="370180"/>
            </a:xfrm>
            <a:prstGeom prst="cloudCallout">
              <a:avLst>
                <a:gd name="adj1" fmla="val -55595"/>
                <a:gd name="adj2" fmla="val 599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800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5733427" y="3795378"/>
              <a:ext cx="45878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ja-JP" altLang="en-US" sz="600" dirty="0"/>
                <a:t>赤発見</a:t>
              </a:r>
              <a:r>
                <a:rPr kumimoji="1" lang="en-US" altLang="ja-JP" sz="600" dirty="0"/>
                <a:t>‼</a:t>
              </a:r>
              <a:endParaRPr kumimoji="1" lang="ja-JP" altLang="en-US" sz="600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5705156" y="3905727"/>
              <a:ext cx="79541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ja-JP" altLang="en-US" sz="600" dirty="0"/>
                <a:t>赤の置き場に</a:t>
              </a:r>
              <a:r>
                <a:rPr lang="en-US" altLang="ja-JP" sz="600" dirty="0"/>
                <a:t>Go</a:t>
              </a:r>
              <a:r>
                <a:rPr kumimoji="1" lang="ja-JP" altLang="en-US" sz="600" dirty="0"/>
                <a:t>！</a:t>
              </a:r>
            </a:p>
          </p:txBody>
        </p:sp>
        <p:sp>
          <p:nvSpPr>
            <p:cNvPr id="164" name="円柱 163"/>
            <p:cNvSpPr/>
            <p:nvPr/>
          </p:nvSpPr>
          <p:spPr>
            <a:xfrm>
              <a:off x="5497339" y="4465676"/>
              <a:ext cx="158227" cy="185263"/>
            </a:xfrm>
            <a:prstGeom prst="can">
              <a:avLst/>
            </a:prstGeom>
            <a:solidFill>
              <a:srgbClr val="F6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4984926" y="3970912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ja-JP" altLang="en-US" sz="600" dirty="0"/>
                <a:t>図１</a:t>
              </a:r>
            </a:p>
          </p:txBody>
        </p:sp>
      </p:grpSp>
      <p:grpSp>
        <p:nvGrpSpPr>
          <p:cNvPr id="96" name="グループ化 95"/>
          <p:cNvGrpSpPr/>
          <p:nvPr/>
        </p:nvGrpSpPr>
        <p:grpSpPr>
          <a:xfrm>
            <a:off x="8223590" y="4406379"/>
            <a:ext cx="5143708" cy="1277145"/>
            <a:chOff x="8223590" y="4406379"/>
            <a:chExt cx="5143708" cy="1277145"/>
          </a:xfrm>
        </p:grpSpPr>
        <p:sp>
          <p:nvSpPr>
            <p:cNvPr id="119" name="山形 186"/>
            <p:cNvSpPr/>
            <p:nvPr/>
          </p:nvSpPr>
          <p:spPr>
            <a:xfrm>
              <a:off x="9612108" y="5492741"/>
              <a:ext cx="145104" cy="145104"/>
            </a:xfrm>
            <a:prstGeom prst="chevron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8229373" y="5452692"/>
              <a:ext cx="13388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900" dirty="0"/>
                <a:t>走路が「</a:t>
              </a:r>
              <a:r>
                <a:rPr lang="ja-JP" altLang="en-US" sz="900" dirty="0" smtClean="0"/>
                <a:t>格子左折」</a:t>
              </a:r>
              <a:r>
                <a:rPr lang="ja-JP" altLang="en-US" sz="900" dirty="0"/>
                <a:t>の時</a:t>
              </a:r>
            </a:p>
          </p:txBody>
        </p:sp>
        <p:sp>
          <p:nvSpPr>
            <p:cNvPr id="152" name="山形 186"/>
            <p:cNvSpPr/>
            <p:nvPr/>
          </p:nvSpPr>
          <p:spPr>
            <a:xfrm>
              <a:off x="12988645" y="5480267"/>
              <a:ext cx="145104" cy="145104"/>
            </a:xfrm>
            <a:prstGeom prst="chevron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11050938" y="5480171"/>
              <a:ext cx="1071313" cy="180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>
                  <a:solidFill>
                    <a:schemeClr val="tx1"/>
                  </a:solidFill>
                </a:rPr>
                <a:t>走行</a:t>
              </a:r>
              <a:r>
                <a:rPr kumimoji="1" lang="ja-JP" altLang="en-US" sz="900" dirty="0">
                  <a:solidFill>
                    <a:schemeClr val="tx1"/>
                  </a:solidFill>
                </a:rPr>
                <a:t>しない</a:t>
              </a:r>
            </a:p>
          </p:txBody>
        </p:sp>
        <p:sp>
          <p:nvSpPr>
            <p:cNvPr id="189" name="テキスト ボックス 188"/>
            <p:cNvSpPr txBox="1"/>
            <p:nvPr/>
          </p:nvSpPr>
          <p:spPr>
            <a:xfrm>
              <a:off x="12168532" y="5260325"/>
              <a:ext cx="5998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700" dirty="0"/>
                <a:t>走行しない</a:t>
              </a:r>
            </a:p>
          </p:txBody>
        </p:sp>
        <p:sp>
          <p:nvSpPr>
            <p:cNvPr id="112" name="山形 176"/>
            <p:cNvSpPr/>
            <p:nvPr/>
          </p:nvSpPr>
          <p:spPr>
            <a:xfrm>
              <a:off x="9619987" y="5291026"/>
              <a:ext cx="145104" cy="145104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山形 184"/>
            <p:cNvSpPr/>
            <p:nvPr/>
          </p:nvSpPr>
          <p:spPr>
            <a:xfrm>
              <a:off x="10479123" y="5293902"/>
              <a:ext cx="145104" cy="145104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8223590" y="5251931"/>
              <a:ext cx="13388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900" dirty="0"/>
                <a:t>走路が「</a:t>
              </a:r>
              <a:r>
                <a:rPr lang="ja-JP" altLang="en-US" sz="900" dirty="0" smtClean="0"/>
                <a:t>格子前進」</a:t>
              </a:r>
              <a:r>
                <a:rPr lang="ja-JP" altLang="en-US" sz="900" dirty="0"/>
                <a:t>の時</a:t>
              </a:r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11050938" y="5267531"/>
              <a:ext cx="449526" cy="18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11" name="山形 23"/>
            <p:cNvSpPr/>
            <p:nvPr/>
          </p:nvSpPr>
          <p:spPr>
            <a:xfrm>
              <a:off x="9618587" y="5078184"/>
              <a:ext cx="145104" cy="145104"/>
            </a:xfrm>
            <a:prstGeom prst="chevro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山形 177"/>
            <p:cNvSpPr/>
            <p:nvPr/>
          </p:nvSpPr>
          <p:spPr>
            <a:xfrm>
              <a:off x="10479123" y="5076491"/>
              <a:ext cx="145104" cy="145104"/>
            </a:xfrm>
            <a:prstGeom prst="chevro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テキスト ボックス 131"/>
            <p:cNvSpPr txBox="1"/>
            <p:nvPr/>
          </p:nvSpPr>
          <p:spPr>
            <a:xfrm>
              <a:off x="8229189" y="5059024"/>
              <a:ext cx="13388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dirty="0" smtClean="0"/>
                <a:t>走路が「格子右折」の</a:t>
              </a:r>
              <a:r>
                <a:rPr kumimoji="1" lang="ja-JP" altLang="en-US" sz="900" dirty="0"/>
                <a:t>時</a:t>
              </a: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11629452" y="5060717"/>
              <a:ext cx="1071313" cy="180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>
                  <a:solidFill>
                    <a:schemeClr val="tx1"/>
                  </a:solidFill>
                </a:rPr>
                <a:t>走行</a:t>
              </a:r>
              <a:r>
                <a:rPr kumimoji="1" lang="ja-JP" altLang="en-US" sz="900" dirty="0">
                  <a:solidFill>
                    <a:schemeClr val="tx1"/>
                  </a:solidFill>
                </a:rPr>
                <a:t>しない</a:t>
              </a:r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8324640" y="4865238"/>
              <a:ext cx="12234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dirty="0" smtClean="0"/>
                <a:t>走行区画の所属走路</a:t>
              </a:r>
              <a:endParaRPr kumimoji="1" lang="ja-JP" altLang="en-US" sz="900" dirty="0"/>
            </a:p>
          </p:txBody>
        </p:sp>
        <p:grpSp>
          <p:nvGrpSpPr>
            <p:cNvPr id="91" name="グループ化 90"/>
            <p:cNvGrpSpPr/>
            <p:nvPr/>
          </p:nvGrpSpPr>
          <p:grpSpPr>
            <a:xfrm>
              <a:off x="8223590" y="4406379"/>
              <a:ext cx="5143708" cy="716365"/>
              <a:chOff x="8229466" y="4276745"/>
              <a:chExt cx="5143708" cy="716365"/>
            </a:xfrm>
          </p:grpSpPr>
          <p:sp>
            <p:nvSpPr>
              <p:cNvPr id="99" name="テキスト ボックス 98"/>
              <p:cNvSpPr txBox="1"/>
              <p:nvPr/>
            </p:nvSpPr>
            <p:spPr>
              <a:xfrm>
                <a:off x="9447990" y="4727807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 smtClean="0"/>
                  <a:t>「共通」</a:t>
                </a:r>
                <a:endParaRPr kumimoji="1" lang="ja-JP" altLang="en-US" sz="1000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10255641" y="4727909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00" dirty="0" smtClean="0"/>
                  <a:t>「共通」</a:t>
                </a:r>
                <a:endParaRPr lang="ja-JP" altLang="en-US" sz="1000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11637757" y="4722609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 smtClean="0"/>
                  <a:t>「前」</a:t>
                </a:r>
                <a:endParaRPr kumimoji="1" lang="ja-JP" altLang="en-US" sz="1100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12252532" y="4731500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 smtClean="0"/>
                  <a:t>「左」</a:t>
                </a:r>
                <a:endParaRPr kumimoji="1" lang="ja-JP" altLang="en-US" sz="1100" dirty="0"/>
              </a:p>
            </p:txBody>
          </p:sp>
          <p:sp>
            <p:nvSpPr>
              <p:cNvPr id="117" name="テキスト ボックス 116"/>
              <p:cNvSpPr txBox="1"/>
              <p:nvPr/>
            </p:nvSpPr>
            <p:spPr>
              <a:xfrm>
                <a:off x="8229466" y="4353598"/>
                <a:ext cx="31451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600" dirty="0"/>
                  <a:t>図３</a:t>
                </a:r>
              </a:p>
            </p:txBody>
          </p:sp>
          <p:grpSp>
            <p:nvGrpSpPr>
              <p:cNvPr id="109" name="グループ化 108"/>
              <p:cNvGrpSpPr/>
              <p:nvPr/>
            </p:nvGrpSpPr>
            <p:grpSpPr>
              <a:xfrm>
                <a:off x="8486005" y="4276745"/>
                <a:ext cx="4821011" cy="505416"/>
                <a:chOff x="3976286" y="7593743"/>
                <a:chExt cx="4821011" cy="505416"/>
              </a:xfrm>
            </p:grpSpPr>
            <p:sp>
              <p:nvSpPr>
                <p:cNvPr id="169" name="Line 28"/>
                <p:cNvSpPr>
                  <a:spLocks noChangeShapeType="1"/>
                </p:cNvSpPr>
                <p:nvPr/>
              </p:nvSpPr>
              <p:spPr bwMode="auto">
                <a:xfrm>
                  <a:off x="7966923" y="7768507"/>
                  <a:ext cx="0" cy="161925"/>
                </a:xfrm>
                <a:prstGeom prst="line">
                  <a:avLst/>
                </a:prstGeom>
                <a:noFill/>
                <a:ln w="4763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/>
                </a:p>
              </p:txBody>
            </p:sp>
            <p:sp>
              <p:nvSpPr>
                <p:cNvPr id="173" name="Line 34"/>
                <p:cNvSpPr>
                  <a:spLocks noChangeShapeType="1"/>
                </p:cNvSpPr>
                <p:nvPr/>
              </p:nvSpPr>
              <p:spPr bwMode="auto">
                <a:xfrm>
                  <a:off x="7353968" y="7766401"/>
                  <a:ext cx="0" cy="161925"/>
                </a:xfrm>
                <a:prstGeom prst="line">
                  <a:avLst/>
                </a:prstGeom>
                <a:noFill/>
                <a:ln w="4763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/>
                </a:p>
              </p:txBody>
            </p:sp>
            <p:sp>
              <p:nvSpPr>
                <p:cNvPr id="167" name="Line 28"/>
                <p:cNvSpPr>
                  <a:spLocks noChangeShapeType="1"/>
                </p:cNvSpPr>
                <p:nvPr/>
              </p:nvSpPr>
              <p:spPr bwMode="auto">
                <a:xfrm>
                  <a:off x="6775199" y="7769901"/>
                  <a:ext cx="0" cy="161925"/>
                </a:xfrm>
                <a:prstGeom prst="line">
                  <a:avLst/>
                </a:prstGeom>
                <a:noFill/>
                <a:ln w="4763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/>
                </a:p>
              </p:txBody>
            </p:sp>
            <p:sp>
              <p:nvSpPr>
                <p:cNvPr id="170" name="Line 31"/>
                <p:cNvSpPr>
                  <a:spLocks noChangeShapeType="1"/>
                </p:cNvSpPr>
                <p:nvPr/>
              </p:nvSpPr>
              <p:spPr bwMode="auto">
                <a:xfrm>
                  <a:off x="6053699" y="7766726"/>
                  <a:ext cx="0" cy="161925"/>
                </a:xfrm>
                <a:prstGeom prst="line">
                  <a:avLst/>
                </a:prstGeom>
                <a:noFill/>
                <a:ln w="4763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/>
                </a:p>
              </p:txBody>
            </p:sp>
            <p:sp>
              <p:nvSpPr>
                <p:cNvPr id="160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5191747" y="7760762"/>
                  <a:ext cx="0" cy="117437"/>
                </a:xfrm>
                <a:prstGeom prst="line">
                  <a:avLst/>
                </a:prstGeom>
                <a:noFill/>
                <a:ln w="4763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27" name="Rectangle 6"/>
                <p:cNvSpPr>
                  <a:spLocks noChangeArrowheads="1"/>
                </p:cNvSpPr>
                <p:nvPr/>
              </p:nvSpPr>
              <p:spPr bwMode="auto">
                <a:xfrm>
                  <a:off x="3976286" y="7593743"/>
                  <a:ext cx="966788" cy="226186"/>
                </a:xfrm>
                <a:prstGeom prst="rect">
                  <a:avLst/>
                </a:prstGeom>
                <a:solidFill>
                  <a:srgbClr val="99FF99"/>
                </a:solidFill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30" name="Rectangle 8"/>
                <p:cNvSpPr>
                  <a:spLocks noChangeArrowheads="1"/>
                </p:cNvSpPr>
                <p:nvPr/>
              </p:nvSpPr>
              <p:spPr bwMode="auto">
                <a:xfrm>
                  <a:off x="4018662" y="7619445"/>
                  <a:ext cx="923330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ja-JP" altLang="en-US" sz="6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格子走行</a:t>
                  </a:r>
                  <a:endParaRPr kumimoji="0" lang="en-US" altLang="ja-JP" sz="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ja-JP" altLang="en-US" sz="6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：</a:t>
                  </a:r>
                  <a:r>
                    <a:rPr kumimoji="0" lang="ja-JP" altLang="ja-JP" sz="6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動的走路選択走行エリア</a:t>
                  </a:r>
                  <a:endParaRPr kumimoji="0" lang="ja-JP" altLang="ja-JP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74" name="グループ化 173"/>
                <p:cNvGrpSpPr/>
                <p:nvPr/>
              </p:nvGrpSpPr>
              <p:grpSpPr>
                <a:xfrm>
                  <a:off x="7723047" y="7879633"/>
                  <a:ext cx="468000" cy="216000"/>
                  <a:chOff x="3699674" y="7495299"/>
                  <a:chExt cx="468000" cy="216000"/>
                </a:xfrm>
                <a:solidFill>
                  <a:srgbClr val="99FF99"/>
                </a:solidFill>
              </p:grpSpPr>
              <p:sp>
                <p:nvSpPr>
                  <p:cNvPr id="14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699674" y="7495299"/>
                    <a:ext cx="468000" cy="216000"/>
                  </a:xfrm>
                  <a:prstGeom prst="rect">
                    <a:avLst/>
                  </a:prstGeom>
                  <a:grpFill/>
                  <a:ln w="9525" cap="sq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14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751190" y="7517158"/>
                    <a:ext cx="384721" cy="18466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743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200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657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ja-JP" altLang="ja-JP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左へ進む</a:t>
                    </a:r>
                    <a:endParaRPr kumimoji="0" lang="en-US" altLang="ja-JP" sz="6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ＭＳ ゴシック" panose="020B0609070205080204" pitchFamily="49" charset="-128"/>
                      <a:ea typeface="ＭＳ ゴシック" panose="020B0609070205080204" pitchFamily="49" charset="-128"/>
                    </a:endParaRPr>
                  </a:p>
                  <a:p>
                    <a:pPr marL="0" marR="0" lvl="0" indent="0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ja-JP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：走行区画</a:t>
                    </a:r>
                    <a:endParaRPr kumimoji="0" lang="ja-JP" altLang="ja-JP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8" name="グループ化 107"/>
                <p:cNvGrpSpPr/>
                <p:nvPr/>
              </p:nvGrpSpPr>
              <p:grpSpPr>
                <a:xfrm>
                  <a:off x="4829763" y="7873153"/>
                  <a:ext cx="726587" cy="217374"/>
                  <a:chOff x="4613647" y="7878904"/>
                  <a:chExt cx="726587" cy="217374"/>
                </a:xfrm>
              </p:grpSpPr>
              <p:sp>
                <p:nvSpPr>
                  <p:cNvPr id="14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613647" y="7878904"/>
                    <a:ext cx="726587" cy="217374"/>
                  </a:xfrm>
                  <a:prstGeom prst="rect">
                    <a:avLst/>
                  </a:prstGeom>
                  <a:solidFill>
                    <a:srgbClr val="99FF99"/>
                  </a:solidFill>
                  <a:ln w="9525" cap="sq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/>
                  </a:p>
                </p:txBody>
              </p:sp>
              <p:sp>
                <p:nvSpPr>
                  <p:cNvPr id="14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669271" y="7903811"/>
                    <a:ext cx="612613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743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200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657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ja-JP" altLang="ja-JP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円の中心まで前進</a:t>
                    </a:r>
                    <a:endParaRPr kumimoji="0" lang="en-US" altLang="ja-JP" sz="6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ＭＳ ゴシック" panose="020B0609070205080204" pitchFamily="49" charset="-128"/>
                      <a:ea typeface="ＭＳ ゴシック" panose="020B0609070205080204" pitchFamily="49" charset="-128"/>
                    </a:endParaRP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ja-JP" altLang="en-US" sz="600" dirty="0">
                        <a:solidFill>
                          <a:srgbClr val="000000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：走行区画</a:t>
                    </a:r>
                    <a:endParaRPr kumimoji="0" lang="ja-JP" altLang="ja-JP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4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115065" y="7903034"/>
                    <a:ext cx="76283" cy="82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743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200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657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ja-JP" altLang="ja-JP" sz="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rPr>
                      <a:t> : </a:t>
                    </a:r>
                    <a:endParaRPr kumimoji="0" lang="ja-JP" altLang="ja-JP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1" name="グループ化 30"/>
                <p:cNvGrpSpPr/>
                <p:nvPr/>
              </p:nvGrpSpPr>
              <p:grpSpPr>
                <a:xfrm>
                  <a:off x="6551707" y="7874596"/>
                  <a:ext cx="449526" cy="216000"/>
                  <a:chOff x="1943024" y="7527291"/>
                  <a:chExt cx="449526" cy="216000"/>
                </a:xfrm>
              </p:grpSpPr>
              <p:sp>
                <p:nvSpPr>
                  <p:cNvPr id="15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943024" y="7527291"/>
                    <a:ext cx="449526" cy="216000"/>
                  </a:xfrm>
                  <a:prstGeom prst="rect">
                    <a:avLst/>
                  </a:prstGeom>
                  <a:solidFill>
                    <a:srgbClr val="99FF99"/>
                  </a:solidFill>
                  <a:ln w="9525" cap="sq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15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993392" y="7548380"/>
                    <a:ext cx="346249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743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200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657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ja-JP" altLang="ja-JP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右へ進む</a:t>
                    </a:r>
                    <a:endParaRPr kumimoji="0" lang="en-US" altLang="ja-JP" sz="6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ＭＳ ゴシック" panose="020B0609070205080204" pitchFamily="49" charset="-128"/>
                      <a:ea typeface="ＭＳ ゴシック" panose="020B0609070205080204" pitchFamily="49" charset="-128"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ja-JP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:</a:t>
                    </a:r>
                    <a:r>
                      <a:rPr kumimoji="0" lang="ja-JP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走行区画</a:t>
                    </a:r>
                    <a:endParaRPr kumimoji="0" lang="en-US" altLang="ja-JP" sz="6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ＭＳ ゴシック" panose="020B0609070205080204" pitchFamily="49" charset="-128"/>
                      <a:ea typeface="ＭＳ ゴシック" panose="020B0609070205080204" pitchFamily="49" charset="-128"/>
                    </a:endParaRPr>
                  </a:p>
                </p:txBody>
              </p:sp>
              <p:sp>
                <p:nvSpPr>
                  <p:cNvPr id="15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083155" y="7534639"/>
                    <a:ext cx="41678" cy="923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743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200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657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ja-JP" altLang="ja-JP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rPr>
                      <a:t> :</a:t>
                    </a:r>
                    <a:endParaRPr kumimoji="0" lang="ja-JP" altLang="ja-JP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75" name="グループ化 174"/>
                <p:cNvGrpSpPr/>
                <p:nvPr/>
              </p:nvGrpSpPr>
              <p:grpSpPr>
                <a:xfrm>
                  <a:off x="7125264" y="7879633"/>
                  <a:ext cx="468000" cy="216000"/>
                  <a:chOff x="2440492" y="7509327"/>
                  <a:chExt cx="468000" cy="216000"/>
                </a:xfrm>
              </p:grpSpPr>
              <p:sp>
                <p:nvSpPr>
                  <p:cNvPr id="15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440492" y="7509327"/>
                    <a:ext cx="468000" cy="216000"/>
                  </a:xfrm>
                  <a:prstGeom prst="rect">
                    <a:avLst/>
                  </a:prstGeom>
                  <a:solidFill>
                    <a:srgbClr val="99FF99"/>
                  </a:solidFill>
                  <a:ln w="9525" cap="sq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15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496072" y="7532721"/>
                    <a:ext cx="346249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743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200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657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ja-JP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rPr>
                      <a:t>前へ進む</a:t>
                    </a:r>
                    <a:endParaRPr kumimoji="0" lang="en-US" altLang="ja-JP" sz="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ja-JP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rPr>
                      <a:t>：走行区画</a:t>
                    </a:r>
                    <a:endParaRPr kumimoji="0" lang="ja-JP" altLang="ja-JP" sz="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72" name="Line 33"/>
                <p:cNvSpPr>
                  <a:spLocks noChangeShapeType="1"/>
                </p:cNvSpPr>
                <p:nvPr/>
              </p:nvSpPr>
              <p:spPr bwMode="auto">
                <a:xfrm>
                  <a:off x="4943075" y="7762099"/>
                  <a:ext cx="3615024" cy="0"/>
                </a:xfrm>
                <a:prstGeom prst="line">
                  <a:avLst/>
                </a:prstGeom>
                <a:noFill/>
                <a:ln w="4763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/>
                </a:p>
              </p:txBody>
            </p:sp>
            <p:sp>
              <p:nvSpPr>
                <p:cNvPr id="171" name="Line 28"/>
                <p:cNvSpPr>
                  <a:spLocks noChangeShapeType="1"/>
                </p:cNvSpPr>
                <p:nvPr/>
              </p:nvSpPr>
              <p:spPr bwMode="auto">
                <a:xfrm>
                  <a:off x="8558098" y="7769576"/>
                  <a:ext cx="0" cy="161925"/>
                </a:xfrm>
                <a:prstGeom prst="line">
                  <a:avLst/>
                </a:prstGeom>
                <a:noFill/>
                <a:ln w="4763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/>
                </a:p>
              </p:txBody>
            </p:sp>
            <p:grpSp>
              <p:nvGrpSpPr>
                <p:cNvPr id="107" name="グループ化 106"/>
                <p:cNvGrpSpPr/>
                <p:nvPr/>
              </p:nvGrpSpPr>
              <p:grpSpPr>
                <a:xfrm>
                  <a:off x="5674876" y="7873554"/>
                  <a:ext cx="756000" cy="216000"/>
                  <a:chOff x="8682788" y="8354391"/>
                  <a:chExt cx="756000" cy="202593"/>
                </a:xfrm>
              </p:grpSpPr>
              <p:sp>
                <p:nvSpPr>
                  <p:cNvPr id="15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8682788" y="8354391"/>
                    <a:ext cx="756000" cy="202593"/>
                  </a:xfrm>
                  <a:prstGeom prst="rect">
                    <a:avLst/>
                  </a:prstGeom>
                  <a:solidFill>
                    <a:srgbClr val="99FF99"/>
                  </a:solidFill>
                  <a:ln w="9525" cap="sq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 dirty="0"/>
                  </a:p>
                </p:txBody>
              </p:sp>
              <p:sp>
                <p:nvSpPr>
                  <p:cNvPr id="17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8720384" y="8372701"/>
                    <a:ext cx="692497" cy="17320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743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200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657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ja-JP" altLang="en-US" sz="600" dirty="0">
                        <a:solidFill>
                          <a:srgbClr val="000000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色の識別</a:t>
                    </a:r>
                    <a:endParaRPr kumimoji="0" lang="en-US" altLang="ja-JP" sz="600" dirty="0">
                      <a:solidFill>
                        <a:srgbClr val="000000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endParaRPr>
                  </a:p>
                  <a:p>
                    <a:pPr marL="0" marR="0" lvl="0" indent="0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ja-JP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：走路探索走行区画</a:t>
                    </a:r>
                    <a:endParaRPr kumimoji="0" lang="ja-JP" altLang="ja-JP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6" name="グループ化 105"/>
                <p:cNvGrpSpPr/>
                <p:nvPr/>
              </p:nvGrpSpPr>
              <p:grpSpPr>
                <a:xfrm>
                  <a:off x="8329297" y="7883159"/>
                  <a:ext cx="468000" cy="216000"/>
                  <a:chOff x="8536804" y="7874615"/>
                  <a:chExt cx="468000" cy="216000"/>
                </a:xfrm>
              </p:grpSpPr>
              <p:sp>
                <p:nvSpPr>
                  <p:cNvPr id="15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8536804" y="7874615"/>
                    <a:ext cx="468000" cy="216000"/>
                  </a:xfrm>
                  <a:prstGeom prst="rect">
                    <a:avLst/>
                  </a:prstGeom>
                  <a:solidFill>
                    <a:srgbClr val="99FF99"/>
                  </a:solidFill>
                  <a:ln w="9525" cap="sq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 sz="2000" dirty="0"/>
                  </a:p>
                </p:txBody>
              </p:sp>
              <p:sp>
                <p:nvSpPr>
                  <p:cNvPr id="17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8573245" y="7900057"/>
                    <a:ext cx="384721" cy="184666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743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200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657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ja-JP" altLang="en-US" sz="600" dirty="0">
                        <a:solidFill>
                          <a:srgbClr val="000000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停止</a:t>
                    </a:r>
                    <a:endParaRPr kumimoji="0" lang="en-US" altLang="ja-JP" sz="600" dirty="0">
                      <a:solidFill>
                        <a:srgbClr val="000000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endParaRPr>
                  </a:p>
                  <a:p>
                    <a:pPr marL="0" marR="0" lvl="0" indent="0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ja-JP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：走行区画</a:t>
                    </a:r>
                    <a:endParaRPr kumimoji="0" lang="ja-JP" altLang="ja-JP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79" name="テキスト ボックス 178"/>
              <p:cNvSpPr txBox="1"/>
              <p:nvPr/>
            </p:nvSpPr>
            <p:spPr>
              <a:xfrm>
                <a:off x="12803787" y="474468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00" dirty="0" smtClean="0"/>
                  <a:t>「共通」</a:t>
                </a:r>
                <a:endParaRPr lang="ja-JP" altLang="en-US" sz="1000" dirty="0"/>
              </a:p>
            </p:txBody>
          </p:sp>
          <p:sp>
            <p:nvSpPr>
              <p:cNvPr id="180" name="テキスト ボックス 179"/>
              <p:cNvSpPr txBox="1"/>
              <p:nvPr/>
            </p:nvSpPr>
            <p:spPr>
              <a:xfrm>
                <a:off x="11045212" y="4730959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 smtClean="0"/>
                  <a:t>「右」</a:t>
                </a:r>
                <a:endParaRPr kumimoji="1" lang="ja-JP" altLang="en-US" sz="1100" dirty="0"/>
              </a:p>
            </p:txBody>
          </p:sp>
        </p:grpSp>
        <p:sp>
          <p:nvSpPr>
            <p:cNvPr id="181" name="山形 177"/>
            <p:cNvSpPr/>
            <p:nvPr/>
          </p:nvSpPr>
          <p:spPr>
            <a:xfrm>
              <a:off x="11235957" y="5075929"/>
              <a:ext cx="145104" cy="145104"/>
            </a:xfrm>
            <a:prstGeom prst="chevro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山形 177"/>
            <p:cNvSpPr/>
            <p:nvPr/>
          </p:nvSpPr>
          <p:spPr>
            <a:xfrm>
              <a:off x="12988645" y="5082932"/>
              <a:ext cx="145104" cy="145104"/>
            </a:xfrm>
            <a:prstGeom prst="chevro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山形 184"/>
            <p:cNvSpPr/>
            <p:nvPr/>
          </p:nvSpPr>
          <p:spPr>
            <a:xfrm>
              <a:off x="12989905" y="5297317"/>
              <a:ext cx="145104" cy="145104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山形 184"/>
            <p:cNvSpPr/>
            <p:nvPr/>
          </p:nvSpPr>
          <p:spPr>
            <a:xfrm>
              <a:off x="11804120" y="5282144"/>
              <a:ext cx="145104" cy="145104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12231683" y="5259964"/>
              <a:ext cx="468000" cy="18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0975779" y="5264800"/>
              <a:ext cx="5998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700" dirty="0"/>
                <a:t>走行しない</a:t>
              </a:r>
            </a:p>
          </p:txBody>
        </p:sp>
        <p:sp>
          <p:nvSpPr>
            <p:cNvPr id="190" name="山形 186"/>
            <p:cNvSpPr/>
            <p:nvPr/>
          </p:nvSpPr>
          <p:spPr>
            <a:xfrm>
              <a:off x="12405103" y="5479726"/>
              <a:ext cx="145104" cy="145104"/>
            </a:xfrm>
            <a:prstGeom prst="chevron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91" name="山形 186"/>
            <p:cNvSpPr/>
            <p:nvPr/>
          </p:nvSpPr>
          <p:spPr>
            <a:xfrm>
              <a:off x="10479463" y="5492741"/>
              <a:ext cx="145104" cy="145104"/>
            </a:xfrm>
            <a:prstGeom prst="chevron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4" name="グループ化 183"/>
          <p:cNvGrpSpPr/>
          <p:nvPr/>
        </p:nvGrpSpPr>
        <p:grpSpPr>
          <a:xfrm>
            <a:off x="6847" y="5674864"/>
            <a:ext cx="2408881" cy="400110"/>
            <a:chOff x="6438" y="6585820"/>
            <a:chExt cx="2570048" cy="400110"/>
          </a:xfrm>
        </p:grpSpPr>
        <p:sp>
          <p:nvSpPr>
            <p:cNvPr id="186" name="対角する 2 つの角を切り取った四角形 146"/>
            <p:cNvSpPr/>
            <p:nvPr/>
          </p:nvSpPr>
          <p:spPr>
            <a:xfrm>
              <a:off x="6438" y="6606386"/>
              <a:ext cx="2570048" cy="333280"/>
            </a:xfrm>
            <a:prstGeom prst="snip2Diag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 dirty="0">
                <a:ln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94" name="テキスト ボックス 193"/>
            <p:cNvSpPr txBox="1"/>
            <p:nvPr/>
          </p:nvSpPr>
          <p:spPr>
            <a:xfrm>
              <a:off x="208949" y="6585820"/>
              <a:ext cx="225948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solidFill>
                    <a:schemeClr val="bg2">
                      <a:lumMod val="25000"/>
                    </a:schemeClr>
                  </a:solidFill>
                </a:rPr>
                <a:t>エリアの振る舞い</a:t>
              </a:r>
              <a:endParaRPr lang="en-US" altLang="ja-JP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23874" y="5675416"/>
            <a:ext cx="13498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839434" y="573399"/>
            <a:ext cx="24703" cy="910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中かっこ 24"/>
          <p:cNvSpPr/>
          <p:nvPr/>
        </p:nvSpPr>
        <p:spPr>
          <a:xfrm>
            <a:off x="3552180" y="7763537"/>
            <a:ext cx="155448" cy="914400"/>
          </a:xfrm>
          <a:prstGeom prst="rightBrace">
            <a:avLst>
              <a:gd name="adj1" fmla="val 0"/>
              <a:gd name="adj2" fmla="val 479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64875" y="7989710"/>
            <a:ext cx="1098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この３つの走行エリア</a:t>
            </a:r>
            <a:r>
              <a:rPr kumimoji="1" lang="ja-JP" altLang="en-US" sz="800" dirty="0" smtClean="0"/>
              <a:t>の繰り返し</a:t>
            </a:r>
            <a:r>
              <a:rPr kumimoji="1" lang="ja-JP" altLang="en-US" sz="800" dirty="0"/>
              <a:t>に</a:t>
            </a:r>
            <a:r>
              <a:rPr kumimoji="1" lang="ja-JP" altLang="en-US" sz="800" dirty="0" smtClean="0"/>
              <a:t>よって、ブロック並べを行っている。</a:t>
            </a:r>
            <a:endParaRPr kumimoji="1" lang="en-US" altLang="ja-JP" sz="800" dirty="0"/>
          </a:p>
        </p:txBody>
      </p:sp>
      <p:sp>
        <p:nvSpPr>
          <p:cNvPr id="28" name="吹き出し: 角を丸めた四角形 27"/>
          <p:cNvSpPr/>
          <p:nvPr/>
        </p:nvSpPr>
        <p:spPr>
          <a:xfrm>
            <a:off x="2550666" y="6540451"/>
            <a:ext cx="1334319" cy="429316"/>
          </a:xfrm>
          <a:prstGeom prst="wedgeRoundRectCallout">
            <a:avLst>
              <a:gd name="adj1" fmla="val -36647"/>
              <a:gd name="adj2" fmla="val 98590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/>
              <a:t>ルートを探索し、どの走行エリアを行うかを指示する</a:t>
            </a:r>
            <a:endParaRPr kumimoji="1" lang="ja-JP" altLang="en-US" sz="900" dirty="0"/>
          </a:p>
        </p:txBody>
      </p:sp>
      <p:sp>
        <p:nvSpPr>
          <p:cNvPr id="34" name="吹き出し: 角を丸めた四角形 33"/>
          <p:cNvSpPr/>
          <p:nvPr/>
        </p:nvSpPr>
        <p:spPr>
          <a:xfrm>
            <a:off x="3136191" y="7125286"/>
            <a:ext cx="1365471" cy="438225"/>
          </a:xfrm>
          <a:prstGeom prst="wedgeRoundRectCallout">
            <a:avLst>
              <a:gd name="adj1" fmla="val -33983"/>
              <a:gd name="adj2" fmla="val 8728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/>
              <a:t>ブロック入手や運搬はこの格子走行の繰り返しで移動する</a:t>
            </a:r>
            <a:endParaRPr kumimoji="1" lang="ja-JP" altLang="en-US" sz="900" dirty="0"/>
          </a:p>
        </p:txBody>
      </p:sp>
      <p:sp>
        <p:nvSpPr>
          <p:cNvPr id="201" name="対角する 2 つの角を切り取った四角形 146"/>
          <p:cNvSpPr/>
          <p:nvPr/>
        </p:nvSpPr>
        <p:spPr>
          <a:xfrm>
            <a:off x="4874714" y="8027715"/>
            <a:ext cx="2230936" cy="333280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色の識別の</a:t>
            </a:r>
            <a:r>
              <a:rPr lang="ja-JP" altLang="en-US" sz="1800" dirty="0" smtClean="0">
                <a:solidFill>
                  <a:schemeClr val="bg2">
                    <a:lumMod val="25000"/>
                  </a:schemeClr>
                </a:solidFill>
              </a:rPr>
              <a:t>振る舞い</a:t>
            </a: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01267" y="4976259"/>
            <a:ext cx="340830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・終了条件を満たし次第区画は終了し、次の区画に移る。</a:t>
            </a:r>
            <a:endParaRPr kumimoji="1" lang="en-US" altLang="ja-JP" sz="1050" dirty="0"/>
          </a:p>
          <a:p>
            <a:r>
              <a:rPr kumimoji="1" lang="ja-JP" altLang="en-US" sz="1050" dirty="0"/>
              <a:t>・全ての区画が終了す</a:t>
            </a:r>
            <a:r>
              <a:rPr lang="ja-JP" altLang="en-US" sz="1050" dirty="0"/>
              <a:t>ると次の走行エリアに移る。</a:t>
            </a:r>
            <a:endParaRPr lang="en-US" altLang="ja-JP" sz="1050" dirty="0"/>
          </a:p>
          <a:p>
            <a:r>
              <a:rPr kumimoji="1" lang="ja-JP" altLang="en-US" sz="1050" dirty="0"/>
              <a:t>・全ての</a:t>
            </a:r>
            <a:r>
              <a:rPr kumimoji="1" lang="ja-JP" altLang="en-US" sz="1050" dirty="0" smtClean="0"/>
              <a:t>走行エリアが</a:t>
            </a:r>
            <a:r>
              <a:rPr kumimoji="1" lang="ja-JP" altLang="en-US" sz="1050" dirty="0"/>
              <a:t>終了すると走行コースは終了する。</a:t>
            </a: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443072" y="4959165"/>
            <a:ext cx="276416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動的走路選択走行エリアに各走路が設定</a:t>
            </a:r>
            <a:endParaRPr kumimoji="1" lang="en-US" altLang="ja-JP" sz="1050" dirty="0" smtClean="0"/>
          </a:p>
          <a:p>
            <a:r>
              <a:rPr lang="ja-JP" altLang="en-US" sz="1050" dirty="0" smtClean="0"/>
              <a:t>されているときの動きをそれぞれ</a:t>
            </a:r>
            <a:r>
              <a:rPr lang="ja-JP" altLang="en-US" sz="1050" dirty="0" smtClean="0"/>
              <a:t>表している。</a:t>
            </a:r>
            <a:endParaRPr lang="en-US" altLang="ja-JP" sz="1050" dirty="0" smtClean="0"/>
          </a:p>
          <a:p>
            <a:endParaRPr lang="en-US" altLang="ja-JP" sz="1050" dirty="0"/>
          </a:p>
        </p:txBody>
      </p:sp>
      <p:sp>
        <p:nvSpPr>
          <p:cNvPr id="449" name="山形 176"/>
          <p:cNvSpPr>
            <a:spLocks noChangeAspect="1"/>
          </p:cNvSpPr>
          <p:nvPr/>
        </p:nvSpPr>
        <p:spPr>
          <a:xfrm>
            <a:off x="6023589" y="5430601"/>
            <a:ext cx="108000" cy="108000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5437956" y="5360861"/>
            <a:ext cx="2597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※</a:t>
            </a:r>
            <a:r>
              <a:rPr kumimoji="1" lang="ja-JP" altLang="en-US" sz="1050" dirty="0" smtClean="0"/>
              <a:t>図の　　　は</a:t>
            </a:r>
            <a:r>
              <a:rPr kumimoji="1" lang="ja-JP" altLang="en-US" sz="1050" dirty="0"/>
              <a:t>、実行される</a:t>
            </a:r>
            <a:r>
              <a:rPr lang="ja-JP" altLang="en-US" sz="1050" dirty="0"/>
              <a:t>ことを</a:t>
            </a:r>
            <a:r>
              <a:rPr lang="ja-JP" altLang="en-US" sz="1050" dirty="0" smtClean="0"/>
              <a:t>表してる。</a:t>
            </a:r>
            <a:endParaRPr kumimoji="1" lang="ja-JP" altLang="en-US" sz="1050" dirty="0"/>
          </a:p>
        </p:txBody>
      </p:sp>
      <p:grpSp>
        <p:nvGrpSpPr>
          <p:cNvPr id="197" name="グループ化 196"/>
          <p:cNvGrpSpPr/>
          <p:nvPr/>
        </p:nvGrpSpPr>
        <p:grpSpPr>
          <a:xfrm>
            <a:off x="4881411" y="5686394"/>
            <a:ext cx="2499238" cy="400362"/>
            <a:chOff x="6438" y="6599311"/>
            <a:chExt cx="2570048" cy="249294"/>
          </a:xfrm>
        </p:grpSpPr>
        <p:sp>
          <p:nvSpPr>
            <p:cNvPr id="198" name="対角する 2 つの角を切り取った四角形 146"/>
            <p:cNvSpPr/>
            <p:nvPr/>
          </p:nvSpPr>
          <p:spPr>
            <a:xfrm>
              <a:off x="6438" y="6606386"/>
              <a:ext cx="2570048" cy="242219"/>
            </a:xfrm>
            <a:prstGeom prst="snip2Diag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 dirty="0">
                <a:ln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99" name="テキスト ボックス 198"/>
            <p:cNvSpPr txBox="1"/>
            <p:nvPr/>
          </p:nvSpPr>
          <p:spPr>
            <a:xfrm>
              <a:off x="44983" y="6599311"/>
              <a:ext cx="2520598" cy="2491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solidFill>
                    <a:schemeClr val="bg2">
                      <a:lumMod val="25000"/>
                    </a:schemeClr>
                  </a:solidFill>
                </a:rPr>
                <a:t>格子走行の振る舞い</a:t>
              </a:r>
              <a:endParaRPr lang="en-US" altLang="ja-JP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34" name="グループ化 133"/>
          <p:cNvGrpSpPr/>
          <p:nvPr/>
        </p:nvGrpSpPr>
        <p:grpSpPr>
          <a:xfrm>
            <a:off x="12185912" y="5826426"/>
            <a:ext cx="1164927" cy="1114180"/>
            <a:chOff x="9512051" y="7980832"/>
            <a:chExt cx="1043340" cy="1008000"/>
          </a:xfrm>
        </p:grpSpPr>
        <p:grpSp>
          <p:nvGrpSpPr>
            <p:cNvPr id="362" name="グループ化 361"/>
            <p:cNvGrpSpPr>
              <a:grpSpLocks noChangeAspect="1"/>
            </p:cNvGrpSpPr>
            <p:nvPr/>
          </p:nvGrpSpPr>
          <p:grpSpPr>
            <a:xfrm>
              <a:off x="9512051" y="7980832"/>
              <a:ext cx="1043340" cy="1008000"/>
              <a:chOff x="5044969" y="3735235"/>
              <a:chExt cx="509322" cy="481382"/>
            </a:xfrm>
          </p:grpSpPr>
          <p:grpSp>
            <p:nvGrpSpPr>
              <p:cNvPr id="368" name="グループ化 367"/>
              <p:cNvGrpSpPr/>
              <p:nvPr/>
            </p:nvGrpSpPr>
            <p:grpSpPr>
              <a:xfrm>
                <a:off x="5052641" y="3740294"/>
                <a:ext cx="501650" cy="476323"/>
                <a:chOff x="4718050" y="3798862"/>
                <a:chExt cx="501650" cy="476323"/>
              </a:xfrm>
            </p:grpSpPr>
            <p:cxnSp>
              <p:nvCxnSpPr>
                <p:cNvPr id="383" name="直線コネクタ 382"/>
                <p:cNvCxnSpPr>
                  <a:stCxn id="408" idx="4"/>
                  <a:endCxn id="410" idx="0"/>
                </p:cNvCxnSpPr>
                <p:nvPr/>
              </p:nvCxnSpPr>
              <p:spPr>
                <a:xfrm flipH="1">
                  <a:off x="5165724" y="4090987"/>
                  <a:ext cx="1" cy="761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線コネクタ 383"/>
                <p:cNvCxnSpPr>
                  <a:stCxn id="405" idx="4"/>
                  <a:endCxn id="408" idx="0"/>
                </p:cNvCxnSpPr>
                <p:nvPr/>
              </p:nvCxnSpPr>
              <p:spPr>
                <a:xfrm>
                  <a:off x="5165725" y="3906862"/>
                  <a:ext cx="0" cy="761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線コネクタ 385"/>
                <p:cNvCxnSpPr>
                  <a:stCxn id="399" idx="4"/>
                  <a:endCxn id="401" idx="0"/>
                </p:cNvCxnSpPr>
                <p:nvPr/>
              </p:nvCxnSpPr>
              <p:spPr>
                <a:xfrm>
                  <a:off x="4968875" y="4091036"/>
                  <a:ext cx="0" cy="761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直線コネクタ 386"/>
                <p:cNvCxnSpPr>
                  <a:stCxn id="398" idx="4"/>
                  <a:endCxn id="400" idx="0"/>
                </p:cNvCxnSpPr>
                <p:nvPr/>
              </p:nvCxnSpPr>
              <p:spPr>
                <a:xfrm>
                  <a:off x="4772025" y="4091036"/>
                  <a:ext cx="0" cy="761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直線コネクタ 387"/>
                <p:cNvCxnSpPr>
                  <a:stCxn id="400" idx="6"/>
                  <a:endCxn id="401" idx="2"/>
                </p:cNvCxnSpPr>
                <p:nvPr/>
              </p:nvCxnSpPr>
              <p:spPr>
                <a:xfrm>
                  <a:off x="4826000" y="4221185"/>
                  <a:ext cx="889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直線コネクタ 388"/>
                <p:cNvCxnSpPr>
                  <a:stCxn id="398" idx="6"/>
                  <a:endCxn id="399" idx="2"/>
                </p:cNvCxnSpPr>
                <p:nvPr/>
              </p:nvCxnSpPr>
              <p:spPr>
                <a:xfrm>
                  <a:off x="4826000" y="4037036"/>
                  <a:ext cx="889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直線コネクタ 390"/>
                <p:cNvCxnSpPr>
                  <a:stCxn id="373" idx="6"/>
                  <a:endCxn id="405" idx="2"/>
                </p:cNvCxnSpPr>
                <p:nvPr/>
              </p:nvCxnSpPr>
              <p:spPr>
                <a:xfrm flipV="1">
                  <a:off x="5028276" y="3852862"/>
                  <a:ext cx="83474" cy="5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直線コネクタ 391"/>
                <p:cNvCxnSpPr>
                  <a:stCxn id="373" idx="4"/>
                  <a:endCxn id="399" idx="0"/>
                </p:cNvCxnSpPr>
                <p:nvPr/>
              </p:nvCxnSpPr>
              <p:spPr>
                <a:xfrm flipH="1">
                  <a:off x="4968875" y="3912780"/>
                  <a:ext cx="1" cy="702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直線コネクタ 392"/>
                <p:cNvCxnSpPr>
                  <a:endCxn id="398" idx="0"/>
                </p:cNvCxnSpPr>
                <p:nvPr/>
              </p:nvCxnSpPr>
              <p:spPr>
                <a:xfrm>
                  <a:off x="4772025" y="3906887"/>
                  <a:ext cx="0" cy="761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直線コネクタ 393"/>
                <p:cNvCxnSpPr>
                  <a:stCxn id="374" idx="6"/>
                  <a:endCxn id="373" idx="2"/>
                </p:cNvCxnSpPr>
                <p:nvPr/>
              </p:nvCxnSpPr>
              <p:spPr>
                <a:xfrm>
                  <a:off x="4829178" y="3853203"/>
                  <a:ext cx="80298" cy="1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8" name="円: 塗りつぶしなし 469"/>
                <p:cNvSpPr/>
                <p:nvPr/>
              </p:nvSpPr>
              <p:spPr>
                <a:xfrm>
                  <a:off x="4718050" y="3983036"/>
                  <a:ext cx="107950" cy="108000"/>
                </a:xfrm>
                <a:prstGeom prst="donut">
                  <a:avLst>
                    <a:gd name="adj" fmla="val 8940"/>
                  </a:avLst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9" name="円: 塗りつぶしなし 470"/>
                <p:cNvSpPr/>
                <p:nvPr/>
              </p:nvSpPr>
              <p:spPr>
                <a:xfrm>
                  <a:off x="4914900" y="3983036"/>
                  <a:ext cx="107950" cy="108000"/>
                </a:xfrm>
                <a:prstGeom prst="donut">
                  <a:avLst>
                    <a:gd name="adj" fmla="val 8940"/>
                  </a:avLst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0" name="円: 塗りつぶしなし 471"/>
                <p:cNvSpPr/>
                <p:nvPr/>
              </p:nvSpPr>
              <p:spPr>
                <a:xfrm>
                  <a:off x="4718050" y="4167185"/>
                  <a:ext cx="107950" cy="108000"/>
                </a:xfrm>
                <a:prstGeom prst="donut">
                  <a:avLst>
                    <a:gd name="adj" fmla="val 8940"/>
                  </a:avLst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1" name="円: 塗りつぶしなし 472"/>
                <p:cNvSpPr/>
                <p:nvPr/>
              </p:nvSpPr>
              <p:spPr>
                <a:xfrm>
                  <a:off x="4914900" y="4167185"/>
                  <a:ext cx="107950" cy="108000"/>
                </a:xfrm>
                <a:prstGeom prst="donut">
                  <a:avLst>
                    <a:gd name="adj" fmla="val 8940"/>
                  </a:avLst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2" name="直線コネクタ 401"/>
                <p:cNvCxnSpPr>
                  <a:stCxn id="399" idx="6"/>
                  <a:endCxn id="408" idx="2"/>
                </p:cNvCxnSpPr>
                <p:nvPr/>
              </p:nvCxnSpPr>
              <p:spPr>
                <a:xfrm flipV="1">
                  <a:off x="5022850" y="4036987"/>
                  <a:ext cx="88900" cy="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直線コネクタ 402"/>
                <p:cNvCxnSpPr>
                  <a:stCxn id="401" idx="6"/>
                  <a:endCxn id="410" idx="2"/>
                </p:cNvCxnSpPr>
                <p:nvPr/>
              </p:nvCxnSpPr>
              <p:spPr>
                <a:xfrm flipV="1">
                  <a:off x="5022850" y="4221136"/>
                  <a:ext cx="88899" cy="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5" name="円: 塗りつぶしなし 476"/>
                <p:cNvSpPr/>
                <p:nvPr/>
              </p:nvSpPr>
              <p:spPr>
                <a:xfrm>
                  <a:off x="5111750" y="3798862"/>
                  <a:ext cx="107950" cy="108000"/>
                </a:xfrm>
                <a:prstGeom prst="donut">
                  <a:avLst>
                    <a:gd name="adj" fmla="val 8940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8" name="円: 塗りつぶしなし 479"/>
                <p:cNvSpPr/>
                <p:nvPr/>
              </p:nvSpPr>
              <p:spPr>
                <a:xfrm>
                  <a:off x="5111750" y="3982987"/>
                  <a:ext cx="107950" cy="108000"/>
                </a:xfrm>
                <a:prstGeom prst="donut">
                  <a:avLst>
                    <a:gd name="adj" fmla="val 894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0" name="円: 塗りつぶしなし 481"/>
                <p:cNvSpPr/>
                <p:nvPr/>
              </p:nvSpPr>
              <p:spPr>
                <a:xfrm>
                  <a:off x="5111749" y="4167136"/>
                  <a:ext cx="107950" cy="108000"/>
                </a:xfrm>
                <a:prstGeom prst="donut">
                  <a:avLst>
                    <a:gd name="adj" fmla="val 894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69" name="フローチャート: 磁気ディスク 440"/>
              <p:cNvSpPr/>
              <p:nvPr/>
            </p:nvSpPr>
            <p:spPr>
              <a:xfrm>
                <a:off x="5269076" y="3919460"/>
                <a:ext cx="69618" cy="92063"/>
              </a:xfrm>
              <a:prstGeom prst="flowChartMagneticDisk">
                <a:avLst/>
              </a:prstGeom>
              <a:solidFill>
                <a:srgbClr val="92D050"/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1" name="フローチャート: 磁気ディスク 442"/>
              <p:cNvSpPr/>
              <p:nvPr/>
            </p:nvSpPr>
            <p:spPr>
              <a:xfrm>
                <a:off x="5465508" y="3924469"/>
                <a:ext cx="69618" cy="92062"/>
              </a:xfrm>
              <a:prstGeom prst="flowChartMagneticDisk">
                <a:avLst/>
              </a:prstGeom>
              <a:solidFill>
                <a:srgbClr val="00B0F0"/>
              </a:solidFill>
              <a:ln w="63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3" name="円: 塗りつぶしなし 444"/>
              <p:cNvSpPr>
                <a:spLocks noChangeAspect="1"/>
              </p:cNvSpPr>
              <p:nvPr/>
            </p:nvSpPr>
            <p:spPr>
              <a:xfrm>
                <a:off x="5244067" y="3735412"/>
                <a:ext cx="118800" cy="118800"/>
              </a:xfrm>
              <a:prstGeom prst="donut">
                <a:avLst>
                  <a:gd name="adj" fmla="val 20375"/>
                </a:avLst>
              </a:prstGeom>
              <a:solidFill>
                <a:srgbClr val="FFFF00"/>
              </a:solidFill>
              <a:ln w="31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円: 塗りつぶしなし 445"/>
              <p:cNvSpPr>
                <a:spLocks noChangeAspect="1"/>
              </p:cNvSpPr>
              <p:nvPr/>
            </p:nvSpPr>
            <p:spPr>
              <a:xfrm>
                <a:off x="5044969" y="3735235"/>
                <a:ext cx="118800" cy="118800"/>
              </a:xfrm>
              <a:prstGeom prst="donut">
                <a:avLst>
                  <a:gd name="adj" fmla="val 20375"/>
                </a:avLst>
              </a:prstGeom>
              <a:solidFill>
                <a:srgbClr val="FFFF00"/>
              </a:solidFill>
              <a:ln w="31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7" name="グループ化 486"/>
            <p:cNvGrpSpPr/>
            <p:nvPr/>
          </p:nvGrpSpPr>
          <p:grpSpPr>
            <a:xfrm rot="10800000">
              <a:off x="9879934" y="8448084"/>
              <a:ext cx="316240" cy="516799"/>
              <a:chOff x="10934622" y="7753110"/>
              <a:chExt cx="316240" cy="516799"/>
            </a:xfrm>
          </p:grpSpPr>
          <p:cxnSp>
            <p:nvCxnSpPr>
              <p:cNvPr id="414" name="直線コネクタ 413"/>
              <p:cNvCxnSpPr/>
              <p:nvPr/>
            </p:nvCxnSpPr>
            <p:spPr>
              <a:xfrm rot="10800000" flipH="1" flipV="1">
                <a:off x="11095317" y="7753110"/>
                <a:ext cx="511" cy="304098"/>
              </a:xfrm>
              <a:prstGeom prst="lin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フリーフォーム 314"/>
              <p:cNvSpPr/>
              <p:nvPr/>
            </p:nvSpPr>
            <p:spPr>
              <a:xfrm rot="10800000">
                <a:off x="10967387" y="8110697"/>
                <a:ext cx="49759" cy="105454"/>
              </a:xfrm>
              <a:custGeom>
                <a:avLst/>
                <a:gdLst>
                  <a:gd name="connsiteX0" fmla="*/ 0 w 0"/>
                  <a:gd name="connsiteY0" fmla="*/ 0 h 130969"/>
                  <a:gd name="connsiteX1" fmla="*/ 0 w 0"/>
                  <a:gd name="connsiteY1" fmla="*/ 130969 h 13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969">
                    <a:moveTo>
                      <a:pt x="0" y="0"/>
                    </a:moveTo>
                    <a:lnTo>
                      <a:pt x="0" y="13096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16" name="フリーフォーム 313"/>
              <p:cNvSpPr/>
              <p:nvPr/>
            </p:nvSpPr>
            <p:spPr>
              <a:xfrm rot="10800000">
                <a:off x="11165095" y="8103767"/>
                <a:ext cx="0" cy="115946"/>
              </a:xfrm>
              <a:custGeom>
                <a:avLst/>
                <a:gdLst>
                  <a:gd name="connsiteX0" fmla="*/ 0 w 0"/>
                  <a:gd name="connsiteY0" fmla="*/ 0 h 130969"/>
                  <a:gd name="connsiteX1" fmla="*/ 0 w 0"/>
                  <a:gd name="connsiteY1" fmla="*/ 130969 h 13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969">
                    <a:moveTo>
                      <a:pt x="0" y="0"/>
                    </a:moveTo>
                    <a:lnTo>
                      <a:pt x="0" y="130969"/>
                    </a:lnTo>
                  </a:path>
                </a:pathLst>
              </a:custGeom>
              <a:noFill/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17" name="角丸四角形 11"/>
              <p:cNvSpPr/>
              <p:nvPr/>
            </p:nvSpPr>
            <p:spPr>
              <a:xfrm rot="10800000">
                <a:off x="11052517" y="7867217"/>
                <a:ext cx="85778" cy="9264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18" name="角丸四角形 10"/>
              <p:cNvSpPr/>
              <p:nvPr/>
            </p:nvSpPr>
            <p:spPr>
              <a:xfrm rot="10800000">
                <a:off x="11069908" y="7891539"/>
                <a:ext cx="49759" cy="9216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19" name="角丸四角形 8"/>
              <p:cNvSpPr/>
              <p:nvPr/>
            </p:nvSpPr>
            <p:spPr>
              <a:xfrm rot="10800000">
                <a:off x="11154826" y="8077287"/>
                <a:ext cx="49759" cy="52231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20" name="角丸四角形 3"/>
              <p:cNvSpPr/>
              <p:nvPr/>
            </p:nvSpPr>
            <p:spPr>
              <a:xfrm rot="10800000">
                <a:off x="11196764" y="8045030"/>
                <a:ext cx="49759" cy="110208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21" name="角丸四角形 9"/>
              <p:cNvSpPr/>
              <p:nvPr/>
            </p:nvSpPr>
            <p:spPr>
              <a:xfrm rot="10800000">
                <a:off x="10975769" y="8079701"/>
                <a:ext cx="49759" cy="4981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22" name="正方形/長方形 421"/>
              <p:cNvSpPr/>
              <p:nvPr/>
            </p:nvSpPr>
            <p:spPr>
              <a:xfrm rot="10800000">
                <a:off x="11066675" y="8070302"/>
                <a:ext cx="49759" cy="12004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23" name="角丸四角形 197"/>
              <p:cNvSpPr/>
              <p:nvPr/>
            </p:nvSpPr>
            <p:spPr>
              <a:xfrm rot="10800000">
                <a:off x="11005779" y="7957145"/>
                <a:ext cx="171550" cy="1896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24" name="角丸四角形 199"/>
              <p:cNvSpPr/>
              <p:nvPr/>
            </p:nvSpPr>
            <p:spPr>
              <a:xfrm rot="10800000">
                <a:off x="11008487" y="7964534"/>
                <a:ext cx="168266" cy="8654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25" name="角丸四角形 204"/>
              <p:cNvSpPr/>
              <p:nvPr/>
            </p:nvSpPr>
            <p:spPr>
              <a:xfrm rot="10800000">
                <a:off x="11179707" y="7981164"/>
                <a:ext cx="71155" cy="68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26" name="角丸四角形 5"/>
              <p:cNvSpPr/>
              <p:nvPr/>
            </p:nvSpPr>
            <p:spPr>
              <a:xfrm rot="10800000">
                <a:off x="10937466" y="8045030"/>
                <a:ext cx="49759" cy="119425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27" name="角丸四角形 2"/>
              <p:cNvSpPr/>
              <p:nvPr/>
            </p:nvSpPr>
            <p:spPr>
              <a:xfrm rot="10800000">
                <a:off x="10934622" y="7989085"/>
                <a:ext cx="71158" cy="5225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28" name="角丸四角形 13"/>
              <p:cNvSpPr/>
              <p:nvPr/>
            </p:nvSpPr>
            <p:spPr>
              <a:xfrm rot="10800000">
                <a:off x="11069963" y="7843283"/>
                <a:ext cx="49759" cy="517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29" name="減算記号 428"/>
              <p:cNvSpPr/>
              <p:nvPr/>
            </p:nvSpPr>
            <p:spPr>
              <a:xfrm rot="10800000">
                <a:off x="10961776" y="7806813"/>
                <a:ext cx="170373" cy="51152"/>
              </a:xfrm>
              <a:prstGeom prst="mathMinu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30" name="ブローチ 429"/>
              <p:cNvSpPr/>
              <p:nvPr/>
            </p:nvSpPr>
            <p:spPr>
              <a:xfrm rot="10800000">
                <a:off x="11195564" y="8007177"/>
                <a:ext cx="39441" cy="17789"/>
              </a:xfrm>
              <a:prstGeom prst="plaqu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sz="900" dirty="0"/>
              </a:p>
            </p:txBody>
          </p:sp>
          <p:sp>
            <p:nvSpPr>
              <p:cNvPr id="431" name="フリーフォーム 1382"/>
              <p:cNvSpPr/>
              <p:nvPr/>
            </p:nvSpPr>
            <p:spPr>
              <a:xfrm rot="10800000">
                <a:off x="11110283" y="7894647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32" name="フリーフォーム 1390"/>
              <p:cNvSpPr/>
              <p:nvPr/>
            </p:nvSpPr>
            <p:spPr>
              <a:xfrm rot="10800000">
                <a:off x="11084367" y="7896563"/>
                <a:ext cx="28509" cy="0"/>
              </a:xfrm>
              <a:custGeom>
                <a:avLst/>
                <a:gdLst>
                  <a:gd name="connsiteX0" fmla="*/ 0 w 26194"/>
                  <a:gd name="connsiteY0" fmla="*/ 0 h 0"/>
                  <a:gd name="connsiteX1" fmla="*/ 26194 w 2619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194">
                    <a:moveTo>
                      <a:pt x="0" y="0"/>
                    </a:moveTo>
                    <a:lnTo>
                      <a:pt x="26194" y="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34" name="フリーフォーム 289"/>
              <p:cNvSpPr/>
              <p:nvPr/>
            </p:nvSpPr>
            <p:spPr>
              <a:xfrm rot="10800000">
                <a:off x="11079184" y="7896563"/>
                <a:ext cx="28509" cy="0"/>
              </a:xfrm>
              <a:custGeom>
                <a:avLst/>
                <a:gdLst>
                  <a:gd name="connsiteX0" fmla="*/ 0 w 26194"/>
                  <a:gd name="connsiteY0" fmla="*/ 0 h 0"/>
                  <a:gd name="connsiteX1" fmla="*/ 26194 w 2619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194">
                    <a:moveTo>
                      <a:pt x="0" y="0"/>
                    </a:moveTo>
                    <a:lnTo>
                      <a:pt x="26194" y="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35" name="フリーフォーム 290"/>
              <p:cNvSpPr/>
              <p:nvPr/>
            </p:nvSpPr>
            <p:spPr>
              <a:xfrm rot="10800000">
                <a:off x="11075831" y="7892729"/>
                <a:ext cx="28509" cy="0"/>
              </a:xfrm>
              <a:custGeom>
                <a:avLst/>
                <a:gdLst>
                  <a:gd name="connsiteX0" fmla="*/ 0 w 26194"/>
                  <a:gd name="connsiteY0" fmla="*/ 0 h 0"/>
                  <a:gd name="connsiteX1" fmla="*/ 26194 w 2619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194">
                    <a:moveTo>
                      <a:pt x="0" y="0"/>
                    </a:moveTo>
                    <a:lnTo>
                      <a:pt x="26194" y="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36" name="フリーフォーム 1395"/>
              <p:cNvSpPr/>
              <p:nvPr/>
            </p:nvSpPr>
            <p:spPr>
              <a:xfrm rot="10800000">
                <a:off x="11078533" y="7893821"/>
                <a:ext cx="28508" cy="1919"/>
              </a:xfrm>
              <a:custGeom>
                <a:avLst/>
                <a:gdLst>
                  <a:gd name="connsiteX0" fmla="*/ 0 w 26193"/>
                  <a:gd name="connsiteY0" fmla="*/ 0 h 2383"/>
                  <a:gd name="connsiteX1" fmla="*/ 26193 w 26193"/>
                  <a:gd name="connsiteY1" fmla="*/ 2381 h 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193" h="2383">
                    <a:moveTo>
                      <a:pt x="0" y="0"/>
                    </a:moveTo>
                    <a:cubicBezTo>
                      <a:pt x="23009" y="2556"/>
                      <a:pt x="14243" y="2381"/>
                      <a:pt x="26193" y="2381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37" name="フリーフォーム 1396"/>
              <p:cNvSpPr/>
              <p:nvPr/>
            </p:nvSpPr>
            <p:spPr>
              <a:xfrm rot="10800000">
                <a:off x="11107540" y="7886842"/>
                <a:ext cx="0" cy="21091"/>
              </a:xfrm>
              <a:custGeom>
                <a:avLst/>
                <a:gdLst>
                  <a:gd name="connsiteX0" fmla="*/ 0 w 0"/>
                  <a:gd name="connsiteY0" fmla="*/ 0 h 26194"/>
                  <a:gd name="connsiteX1" fmla="*/ 0 w 0"/>
                  <a:gd name="connsiteY1" fmla="*/ 26194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6194">
                    <a:moveTo>
                      <a:pt x="0" y="0"/>
                    </a:moveTo>
                    <a:lnTo>
                      <a:pt x="0" y="2619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38" name="フリーフォーム 1397"/>
              <p:cNvSpPr/>
              <p:nvPr/>
            </p:nvSpPr>
            <p:spPr>
              <a:xfrm rot="10800000">
                <a:off x="11084367" y="7888895"/>
                <a:ext cx="0" cy="24926"/>
              </a:xfrm>
              <a:custGeom>
                <a:avLst/>
                <a:gdLst>
                  <a:gd name="connsiteX0" fmla="*/ 0 w 0"/>
                  <a:gd name="connsiteY0" fmla="*/ 0 h 30956"/>
                  <a:gd name="connsiteX1" fmla="*/ 0 w 0"/>
                  <a:gd name="connsiteY1" fmla="*/ 30956 h 30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30956">
                    <a:moveTo>
                      <a:pt x="0" y="0"/>
                    </a:moveTo>
                    <a:lnTo>
                      <a:pt x="0" y="30956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39" name="フリーフォーム 1402"/>
              <p:cNvSpPr/>
              <p:nvPr/>
            </p:nvSpPr>
            <p:spPr>
              <a:xfrm rot="10800000">
                <a:off x="11084367" y="7888895"/>
                <a:ext cx="0" cy="23008"/>
              </a:xfrm>
              <a:custGeom>
                <a:avLst/>
                <a:gdLst>
                  <a:gd name="connsiteX0" fmla="*/ 0 w 0"/>
                  <a:gd name="connsiteY0" fmla="*/ 0 h 28575"/>
                  <a:gd name="connsiteX1" fmla="*/ 0 w 0"/>
                  <a:gd name="connsiteY1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8575">
                    <a:moveTo>
                      <a:pt x="0" y="0"/>
                    </a:moveTo>
                    <a:lnTo>
                      <a:pt x="0" y="28575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40" name="フリーフォーム 1403"/>
              <p:cNvSpPr/>
              <p:nvPr/>
            </p:nvSpPr>
            <p:spPr>
              <a:xfrm rot="10800000">
                <a:off x="11083607" y="7888895"/>
                <a:ext cx="0" cy="19173"/>
              </a:xfrm>
              <a:custGeom>
                <a:avLst/>
                <a:gdLst>
                  <a:gd name="connsiteX0" fmla="*/ 0 w 0"/>
                  <a:gd name="connsiteY0" fmla="*/ 0 h 23812"/>
                  <a:gd name="connsiteX1" fmla="*/ 0 w 0"/>
                  <a:gd name="connsiteY1" fmla="*/ 23812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3812">
                    <a:moveTo>
                      <a:pt x="0" y="0"/>
                    </a:moveTo>
                    <a:lnTo>
                      <a:pt x="0" y="23812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41" name="フリーフォーム 1441"/>
              <p:cNvSpPr/>
              <p:nvPr/>
            </p:nvSpPr>
            <p:spPr>
              <a:xfrm rot="21180000">
                <a:off x="11080133" y="7888998"/>
                <a:ext cx="2600" cy="23008"/>
              </a:xfrm>
              <a:custGeom>
                <a:avLst/>
                <a:gdLst>
                  <a:gd name="connsiteX0" fmla="*/ 2389 w 2389"/>
                  <a:gd name="connsiteY0" fmla="*/ 0 h 28575"/>
                  <a:gd name="connsiteX1" fmla="*/ 7 w 2389"/>
                  <a:gd name="connsiteY1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9" h="28575">
                    <a:moveTo>
                      <a:pt x="2389" y="0"/>
                    </a:moveTo>
                    <a:cubicBezTo>
                      <a:pt x="-256" y="23798"/>
                      <a:pt x="7" y="14243"/>
                      <a:pt x="7" y="28575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42" name="四方向矢印 1444"/>
              <p:cNvSpPr/>
              <p:nvPr/>
            </p:nvSpPr>
            <p:spPr>
              <a:xfrm rot="10800000">
                <a:off x="11058955" y="8081738"/>
                <a:ext cx="66026" cy="48997"/>
              </a:xfrm>
              <a:prstGeom prst="quad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43" name="角丸四角形 1447"/>
              <p:cNvSpPr/>
              <p:nvPr/>
            </p:nvSpPr>
            <p:spPr>
              <a:xfrm rot="10800000">
                <a:off x="11027828" y="7981969"/>
                <a:ext cx="128363" cy="4734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44" name="フリーフォーム 1448"/>
              <p:cNvSpPr/>
              <p:nvPr/>
            </p:nvSpPr>
            <p:spPr>
              <a:xfrm rot="10800000">
                <a:off x="11172932" y="8164455"/>
                <a:ext cx="0" cy="105454"/>
              </a:xfrm>
              <a:custGeom>
                <a:avLst/>
                <a:gdLst>
                  <a:gd name="connsiteX0" fmla="*/ 0 w 0"/>
                  <a:gd name="connsiteY0" fmla="*/ 0 h 130969"/>
                  <a:gd name="connsiteX1" fmla="*/ 0 w 0"/>
                  <a:gd name="connsiteY1" fmla="*/ 130969 h 13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969">
                    <a:moveTo>
                      <a:pt x="0" y="0"/>
                    </a:moveTo>
                    <a:lnTo>
                      <a:pt x="0" y="130969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sp>
            <p:nvSpPr>
              <p:cNvPr id="445" name="フリーフォーム 312"/>
              <p:cNvSpPr/>
              <p:nvPr/>
            </p:nvSpPr>
            <p:spPr>
              <a:xfrm rot="10800000">
                <a:off x="11008487" y="8164455"/>
                <a:ext cx="0" cy="105454"/>
              </a:xfrm>
              <a:custGeom>
                <a:avLst/>
                <a:gdLst>
                  <a:gd name="connsiteX0" fmla="*/ 0 w 0"/>
                  <a:gd name="connsiteY0" fmla="*/ 0 h 130969"/>
                  <a:gd name="connsiteX1" fmla="*/ 0 w 0"/>
                  <a:gd name="connsiteY1" fmla="*/ 130969 h 13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969">
                    <a:moveTo>
                      <a:pt x="0" y="0"/>
                    </a:moveTo>
                    <a:lnTo>
                      <a:pt x="0" y="130969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01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02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032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040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4048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8056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20640" algn="l" defTabSz="1280160" rtl="0" eaLnBrk="1" latinLnBrk="0" hangingPunct="1">
                  <a:defRPr kumimoji="1" sz="25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kumimoji="1" lang="ja-JP" altLang="en-US" dirty="0"/>
              </a:p>
            </p:txBody>
          </p:sp>
          <p:grpSp>
            <p:nvGrpSpPr>
              <p:cNvPr id="446" name="グループ化 445"/>
              <p:cNvGrpSpPr/>
              <p:nvPr/>
            </p:nvGrpSpPr>
            <p:grpSpPr>
              <a:xfrm>
                <a:off x="11028192" y="8182592"/>
                <a:ext cx="129245" cy="48786"/>
                <a:chOff x="4598021" y="7080532"/>
                <a:chExt cx="100159" cy="42940"/>
              </a:xfrm>
            </p:grpSpPr>
            <p:sp>
              <p:nvSpPr>
                <p:cNvPr id="447" name="角丸四角形 1442"/>
                <p:cNvSpPr/>
                <p:nvPr/>
              </p:nvSpPr>
              <p:spPr>
                <a:xfrm rot="10800000">
                  <a:off x="4600030" y="7091071"/>
                  <a:ext cx="96723" cy="3240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4008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8016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92024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56032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20040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84048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48056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12064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endParaRPr kumimoji="1" lang="ja-JP" altLang="en-US" dirty="0"/>
                </a:p>
              </p:txBody>
            </p:sp>
            <p:sp>
              <p:nvSpPr>
                <p:cNvPr id="448" name="角丸四角形 1443"/>
                <p:cNvSpPr/>
                <p:nvPr/>
              </p:nvSpPr>
              <p:spPr>
                <a:xfrm rot="10800000">
                  <a:off x="4598021" y="7080532"/>
                  <a:ext cx="100159" cy="32401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4008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8016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92024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56032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20040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84048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48056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120640" algn="l" defTabSz="1280160" rtl="0" eaLnBrk="1" latinLnBrk="0" hangingPunct="1">
                    <a:defRPr kumimoji="1" sz="252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endParaRPr kumimoji="1" lang="ja-JP" altLang="en-US" dirty="0"/>
                </a:p>
              </p:txBody>
            </p:sp>
          </p:grpSp>
        </p:grpSp>
        <p:sp>
          <p:nvSpPr>
            <p:cNvPr id="110" name="矢印: 折線 109"/>
            <p:cNvSpPr>
              <a:spLocks noChangeAspect="1"/>
            </p:cNvSpPr>
            <p:nvPr/>
          </p:nvSpPr>
          <p:spPr>
            <a:xfrm>
              <a:off x="9804631" y="8172417"/>
              <a:ext cx="370992" cy="3960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75000"/>
              </a:avLst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09" name="テキスト ボックス 608"/>
          <p:cNvSpPr txBox="1"/>
          <p:nvPr/>
        </p:nvSpPr>
        <p:spPr>
          <a:xfrm>
            <a:off x="7409531" y="5772988"/>
            <a:ext cx="4737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下図のコミュニケーション図は走路選択走行エリアに右に</a:t>
            </a:r>
            <a:r>
              <a:rPr lang="ja-JP" altLang="en-US" sz="1100" dirty="0" smtClean="0"/>
              <a:t>曲がる（格子右折）</a:t>
            </a:r>
            <a:endParaRPr lang="en-US" altLang="ja-JP" sz="1100" dirty="0"/>
          </a:p>
          <a:p>
            <a:r>
              <a:rPr kumimoji="1" lang="ja-JP" altLang="en-US" sz="1100" dirty="0" smtClean="0"/>
              <a:t>走路が</a:t>
            </a:r>
            <a:r>
              <a:rPr kumimoji="1" lang="ja-JP" altLang="en-US" sz="1100" dirty="0"/>
              <a:t>設定された場合を表している</a:t>
            </a:r>
          </a:p>
        </p:txBody>
      </p:sp>
      <p:sp>
        <p:nvSpPr>
          <p:cNvPr id="612" name="吹き出し: 角を丸めた四角形 611"/>
          <p:cNvSpPr/>
          <p:nvPr/>
        </p:nvSpPr>
        <p:spPr>
          <a:xfrm>
            <a:off x="11802661" y="8808533"/>
            <a:ext cx="885237" cy="253927"/>
          </a:xfrm>
          <a:prstGeom prst="wedgeRoundRectCallout">
            <a:avLst>
              <a:gd name="adj1" fmla="val -63825"/>
              <a:gd name="adj2" fmla="val 1199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スキップする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243" name="Picture 2" descr="D:\ものつくり大学ロゴ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136" y="74113"/>
            <a:ext cx="2292246" cy="4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コネクタ 31"/>
          <p:cNvCxnSpPr/>
          <p:nvPr/>
        </p:nvCxnSpPr>
        <p:spPr>
          <a:xfrm flipV="1">
            <a:off x="4855339" y="8009206"/>
            <a:ext cx="4026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8877947" y="8015866"/>
            <a:ext cx="0" cy="158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図 2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100" y="6122796"/>
            <a:ext cx="6909000" cy="3301035"/>
          </a:xfrm>
          <a:prstGeom prst="rect">
            <a:avLst/>
          </a:prstGeom>
        </p:spPr>
      </p:pic>
      <p:sp>
        <p:nvSpPr>
          <p:cNvPr id="297" name="吹き出し: 角を丸めた四角形 611"/>
          <p:cNvSpPr/>
          <p:nvPr/>
        </p:nvSpPr>
        <p:spPr>
          <a:xfrm>
            <a:off x="11814446" y="8128384"/>
            <a:ext cx="885237" cy="253927"/>
          </a:xfrm>
          <a:prstGeom prst="wedgeRoundRectCallout">
            <a:avLst>
              <a:gd name="adj1" fmla="val -63825"/>
              <a:gd name="adj2" fmla="val 1199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スキップする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8" name="吹き出し: 角を丸めた四角形 611"/>
          <p:cNvSpPr/>
          <p:nvPr/>
        </p:nvSpPr>
        <p:spPr>
          <a:xfrm>
            <a:off x="11814446" y="7799484"/>
            <a:ext cx="885237" cy="253927"/>
          </a:xfrm>
          <a:prstGeom prst="wedgeRoundRectCallout">
            <a:avLst>
              <a:gd name="adj1" fmla="val -63825"/>
              <a:gd name="adj2" fmla="val 1199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スキップする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9778128" y="9391282"/>
            <a:ext cx="2752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※</a:t>
            </a:r>
            <a:r>
              <a:rPr kumimoji="1" lang="ja-JP" altLang="en-US" sz="800" dirty="0" smtClean="0"/>
              <a:t>走行区画のインスタンス名にある（　）は、所属走路を示す</a:t>
            </a:r>
            <a:endParaRPr kumimoji="1" lang="ja-JP" altLang="en-US" sz="800" dirty="0"/>
          </a:p>
        </p:txBody>
      </p:sp>
      <p:pic>
        <p:nvPicPr>
          <p:cNvPr id="228" name="図 2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7124" y="586806"/>
            <a:ext cx="3912208" cy="3942654"/>
          </a:xfrm>
          <a:prstGeom prst="rect">
            <a:avLst/>
          </a:prstGeom>
        </p:spPr>
      </p:pic>
      <p:pic>
        <p:nvPicPr>
          <p:cNvPr id="229" name="図 2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0308" y="8367654"/>
            <a:ext cx="4053309" cy="1214635"/>
          </a:xfrm>
          <a:prstGeom prst="rect">
            <a:avLst/>
          </a:prstGeom>
        </p:spPr>
      </p:pic>
      <p:sp>
        <p:nvSpPr>
          <p:cNvPr id="303" name="テキスト ボックス 302"/>
          <p:cNvSpPr txBox="1"/>
          <p:nvPr/>
        </p:nvSpPr>
        <p:spPr>
          <a:xfrm>
            <a:off x="8538263" y="3276706"/>
            <a:ext cx="343768" cy="92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600" dirty="0" smtClean="0"/>
              <a:t>走路：前</a:t>
            </a:r>
            <a:endParaRPr kumimoji="1" lang="ja-JP" altLang="en-US" sz="600" dirty="0"/>
          </a:p>
        </p:txBody>
      </p:sp>
      <p:sp>
        <p:nvSpPr>
          <p:cNvPr id="304" name="テキスト ボックス 303"/>
          <p:cNvSpPr txBox="1"/>
          <p:nvPr/>
        </p:nvSpPr>
        <p:spPr>
          <a:xfrm>
            <a:off x="9032238" y="3247033"/>
            <a:ext cx="343768" cy="92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600" dirty="0" smtClean="0"/>
              <a:t>走路：左</a:t>
            </a:r>
            <a:endParaRPr kumimoji="1" lang="ja-JP" altLang="en-US" sz="600" dirty="0"/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8972144" y="2977259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600" dirty="0" smtClean="0"/>
              <a:t>「共通」</a:t>
            </a:r>
            <a:endParaRPr kumimoji="1" lang="ja-JP" altLang="en-US" sz="600" dirty="0"/>
          </a:p>
        </p:txBody>
      </p:sp>
      <p:sp>
        <p:nvSpPr>
          <p:cNvPr id="306" name="テキスト ボックス 305"/>
          <p:cNvSpPr txBox="1"/>
          <p:nvPr/>
        </p:nvSpPr>
        <p:spPr>
          <a:xfrm>
            <a:off x="8886748" y="4054324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600" dirty="0" smtClean="0"/>
              <a:t>「共通」</a:t>
            </a:r>
            <a:endParaRPr kumimoji="1" lang="ja-JP" altLang="en-US" sz="600" dirty="0"/>
          </a:p>
        </p:txBody>
      </p:sp>
      <p:sp>
        <p:nvSpPr>
          <p:cNvPr id="308" name="テキスト ボックス 307"/>
          <p:cNvSpPr txBox="1"/>
          <p:nvPr/>
        </p:nvSpPr>
        <p:spPr>
          <a:xfrm>
            <a:off x="8267177" y="3525076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600" dirty="0" smtClean="0"/>
              <a:t>「右」</a:t>
            </a:r>
            <a:endParaRPr kumimoji="1" lang="ja-JP" altLang="en-US" sz="600" dirty="0"/>
          </a:p>
        </p:txBody>
      </p:sp>
      <p:sp>
        <p:nvSpPr>
          <p:cNvPr id="309" name="テキスト ボックス 308"/>
          <p:cNvSpPr txBox="1"/>
          <p:nvPr/>
        </p:nvSpPr>
        <p:spPr>
          <a:xfrm>
            <a:off x="8880652" y="3587641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600" dirty="0" smtClean="0"/>
              <a:t>「前」</a:t>
            </a:r>
            <a:endParaRPr kumimoji="1" lang="ja-JP" altLang="en-US" sz="600" dirty="0"/>
          </a:p>
        </p:txBody>
      </p:sp>
      <p:sp>
        <p:nvSpPr>
          <p:cNvPr id="310" name="テキスト ボックス 309"/>
          <p:cNvSpPr txBox="1"/>
          <p:nvPr/>
        </p:nvSpPr>
        <p:spPr>
          <a:xfrm>
            <a:off x="9388975" y="3436923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600" dirty="0" smtClean="0"/>
              <a:t>「左」</a:t>
            </a:r>
            <a:endParaRPr kumimoji="1" lang="ja-JP" altLang="en-US" sz="600" dirty="0"/>
          </a:p>
        </p:txBody>
      </p:sp>
      <p:sp>
        <p:nvSpPr>
          <p:cNvPr id="230" name="角丸四角形吹き出し 229"/>
          <p:cNvSpPr/>
          <p:nvPr/>
        </p:nvSpPr>
        <p:spPr>
          <a:xfrm>
            <a:off x="8886747" y="2238626"/>
            <a:ext cx="708983" cy="408966"/>
          </a:xfrm>
          <a:prstGeom prst="wedgeRoundRectCallout">
            <a:avLst>
              <a:gd name="adj1" fmla="val -31071"/>
              <a:gd name="adj2" fmla="val 6483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「　」は走行区画の所属走路を示す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312" name="角丸四角形吹き出し 311"/>
          <p:cNvSpPr/>
          <p:nvPr/>
        </p:nvSpPr>
        <p:spPr>
          <a:xfrm>
            <a:off x="7950207" y="2850036"/>
            <a:ext cx="461328" cy="226189"/>
          </a:xfrm>
          <a:prstGeom prst="wedgeRoundRectCallout">
            <a:avLst>
              <a:gd name="adj1" fmla="val 55532"/>
              <a:gd name="adj2" fmla="val 2157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走路探索</a:t>
            </a:r>
            <a:endParaRPr kumimoji="1" lang="en-US" altLang="ja-JP" sz="7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走行区画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20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6480</TotalTime>
  <Words>421</Words>
  <Application>Microsoft Office PowerPoint</Application>
  <PresentationFormat>ユーザー設定</PresentationFormat>
  <Paragraphs>90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AR P丸ゴシック体E</vt:lpstr>
      <vt:lpstr>ＭＳ Ｐゴシック</vt:lpstr>
      <vt:lpstr>ＭＳ 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科学の妖精</dc:creator>
  <cp:lastModifiedBy>ミトコンATP</cp:lastModifiedBy>
  <cp:revision>476</cp:revision>
  <cp:lastPrinted>2016-08-18T07:30:40Z</cp:lastPrinted>
  <dcterms:created xsi:type="dcterms:W3CDTF">2015-07-08T07:51:32Z</dcterms:created>
  <dcterms:modified xsi:type="dcterms:W3CDTF">2016-10-20T01:36:12Z</dcterms:modified>
</cp:coreProperties>
</file>