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3523913" cy="9602788"/>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88" y="-244"/>
      </p:cViewPr>
      <p:guideLst>
        <p:guide orient="horz" pos="3025"/>
        <p:guide pos="42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4294" y="2983085"/>
            <a:ext cx="11495326" cy="2058377"/>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2028589" y="5441580"/>
            <a:ext cx="9466739" cy="245404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8876CA8-1A2B-4CE5-9013-091B2FF2F278}" type="datetimeFigureOut">
              <a:rPr kumimoji="1" lang="ja-JP" altLang="en-US" smtClean="0"/>
              <a:t>2017/8/29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AF4A1C9-F7D2-48C1-BD82-391D9AB50896}" type="slidenum">
              <a:rPr kumimoji="1" lang="ja-JP" altLang="en-US" smtClean="0"/>
              <a:t>‹#›</a:t>
            </a:fld>
            <a:endParaRPr kumimoji="1" lang="ja-JP" altLang="en-US"/>
          </a:p>
        </p:txBody>
      </p:sp>
    </p:spTree>
    <p:extLst>
      <p:ext uri="{BB962C8B-B14F-4D97-AF65-F5344CB8AC3E}">
        <p14:creationId xmlns:p14="http://schemas.microsoft.com/office/powerpoint/2010/main" val="1670463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8876CA8-1A2B-4CE5-9013-091B2FF2F278}" type="datetimeFigureOut">
              <a:rPr kumimoji="1" lang="ja-JP" altLang="en-US" smtClean="0"/>
              <a:t>2017/8/29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AF4A1C9-F7D2-48C1-BD82-391D9AB50896}" type="slidenum">
              <a:rPr kumimoji="1" lang="ja-JP" altLang="en-US" smtClean="0"/>
              <a:t>‹#›</a:t>
            </a:fld>
            <a:endParaRPr kumimoji="1" lang="ja-JP" altLang="en-US"/>
          </a:p>
        </p:txBody>
      </p:sp>
    </p:spTree>
    <p:extLst>
      <p:ext uri="{BB962C8B-B14F-4D97-AF65-F5344CB8AC3E}">
        <p14:creationId xmlns:p14="http://schemas.microsoft.com/office/powerpoint/2010/main" val="354128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04837" y="384566"/>
            <a:ext cx="3042880" cy="8193491"/>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6198" y="384566"/>
            <a:ext cx="8903243" cy="8193491"/>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8876CA8-1A2B-4CE5-9013-091B2FF2F278}" type="datetimeFigureOut">
              <a:rPr kumimoji="1" lang="ja-JP" altLang="en-US" smtClean="0"/>
              <a:t>2017/8/29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AF4A1C9-F7D2-48C1-BD82-391D9AB50896}" type="slidenum">
              <a:rPr kumimoji="1" lang="ja-JP" altLang="en-US" smtClean="0"/>
              <a:t>‹#›</a:t>
            </a:fld>
            <a:endParaRPr kumimoji="1" lang="ja-JP" altLang="en-US"/>
          </a:p>
        </p:txBody>
      </p:sp>
    </p:spTree>
    <p:extLst>
      <p:ext uri="{BB962C8B-B14F-4D97-AF65-F5344CB8AC3E}">
        <p14:creationId xmlns:p14="http://schemas.microsoft.com/office/powerpoint/2010/main" val="1708885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8876CA8-1A2B-4CE5-9013-091B2FF2F278}" type="datetimeFigureOut">
              <a:rPr kumimoji="1" lang="ja-JP" altLang="en-US" smtClean="0"/>
              <a:t>2017/8/29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AF4A1C9-F7D2-48C1-BD82-391D9AB50896}" type="slidenum">
              <a:rPr kumimoji="1" lang="ja-JP" altLang="en-US" smtClean="0"/>
              <a:t>‹#›</a:t>
            </a:fld>
            <a:endParaRPr kumimoji="1" lang="ja-JP" altLang="en-US"/>
          </a:p>
        </p:txBody>
      </p:sp>
    </p:spTree>
    <p:extLst>
      <p:ext uri="{BB962C8B-B14F-4D97-AF65-F5344CB8AC3E}">
        <p14:creationId xmlns:p14="http://schemas.microsoft.com/office/powerpoint/2010/main" val="3830521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68296" y="6170684"/>
            <a:ext cx="11495326" cy="1907222"/>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8296" y="4070074"/>
            <a:ext cx="11495326" cy="210061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8876CA8-1A2B-4CE5-9013-091B2FF2F278}" type="datetimeFigureOut">
              <a:rPr kumimoji="1" lang="ja-JP" altLang="en-US" smtClean="0"/>
              <a:t>2017/8/29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AF4A1C9-F7D2-48C1-BD82-391D9AB50896}" type="slidenum">
              <a:rPr kumimoji="1" lang="ja-JP" altLang="en-US" smtClean="0"/>
              <a:t>‹#›</a:t>
            </a:fld>
            <a:endParaRPr kumimoji="1" lang="ja-JP" altLang="en-US"/>
          </a:p>
        </p:txBody>
      </p:sp>
    </p:spTree>
    <p:extLst>
      <p:ext uri="{BB962C8B-B14F-4D97-AF65-F5344CB8AC3E}">
        <p14:creationId xmlns:p14="http://schemas.microsoft.com/office/powerpoint/2010/main" val="121358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76195" y="2240655"/>
            <a:ext cx="5973062" cy="6337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874656" y="2240655"/>
            <a:ext cx="5973062" cy="6337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8876CA8-1A2B-4CE5-9013-091B2FF2F278}" type="datetimeFigureOut">
              <a:rPr kumimoji="1" lang="ja-JP" altLang="en-US" smtClean="0"/>
              <a:t>2017/8/29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AF4A1C9-F7D2-48C1-BD82-391D9AB50896}" type="slidenum">
              <a:rPr kumimoji="1" lang="ja-JP" altLang="en-US" smtClean="0"/>
              <a:t>‹#›</a:t>
            </a:fld>
            <a:endParaRPr kumimoji="1" lang="ja-JP" altLang="en-US"/>
          </a:p>
        </p:txBody>
      </p:sp>
    </p:spTree>
    <p:extLst>
      <p:ext uri="{BB962C8B-B14F-4D97-AF65-F5344CB8AC3E}">
        <p14:creationId xmlns:p14="http://schemas.microsoft.com/office/powerpoint/2010/main" val="3536831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76196" y="2149511"/>
            <a:ext cx="5975410" cy="8958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6196" y="3045332"/>
            <a:ext cx="5975410" cy="553271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869963" y="2149511"/>
            <a:ext cx="5977757" cy="8958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869963" y="3045332"/>
            <a:ext cx="5977757" cy="553271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8876CA8-1A2B-4CE5-9013-091B2FF2F278}" type="datetimeFigureOut">
              <a:rPr kumimoji="1" lang="ja-JP" altLang="en-US" smtClean="0"/>
              <a:t>2017/8/29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AF4A1C9-F7D2-48C1-BD82-391D9AB50896}" type="slidenum">
              <a:rPr kumimoji="1" lang="ja-JP" altLang="en-US" smtClean="0"/>
              <a:t>‹#›</a:t>
            </a:fld>
            <a:endParaRPr kumimoji="1" lang="ja-JP" altLang="en-US"/>
          </a:p>
        </p:txBody>
      </p:sp>
    </p:spTree>
    <p:extLst>
      <p:ext uri="{BB962C8B-B14F-4D97-AF65-F5344CB8AC3E}">
        <p14:creationId xmlns:p14="http://schemas.microsoft.com/office/powerpoint/2010/main" val="344230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8876CA8-1A2B-4CE5-9013-091B2FF2F278}" type="datetimeFigureOut">
              <a:rPr kumimoji="1" lang="ja-JP" altLang="en-US" smtClean="0"/>
              <a:t>2017/8/29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AF4A1C9-F7D2-48C1-BD82-391D9AB50896}" type="slidenum">
              <a:rPr kumimoji="1" lang="ja-JP" altLang="en-US" smtClean="0"/>
              <a:t>‹#›</a:t>
            </a:fld>
            <a:endParaRPr kumimoji="1" lang="ja-JP" altLang="en-US"/>
          </a:p>
        </p:txBody>
      </p:sp>
    </p:spTree>
    <p:extLst>
      <p:ext uri="{BB962C8B-B14F-4D97-AF65-F5344CB8AC3E}">
        <p14:creationId xmlns:p14="http://schemas.microsoft.com/office/powerpoint/2010/main" val="379203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8876CA8-1A2B-4CE5-9013-091B2FF2F278}" type="datetimeFigureOut">
              <a:rPr kumimoji="1" lang="ja-JP" altLang="en-US" smtClean="0"/>
              <a:t>2017/8/29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AF4A1C9-F7D2-48C1-BD82-391D9AB50896}" type="slidenum">
              <a:rPr kumimoji="1" lang="ja-JP" altLang="en-US" smtClean="0"/>
              <a:t>‹#›</a:t>
            </a:fld>
            <a:endParaRPr kumimoji="1" lang="ja-JP" altLang="en-US"/>
          </a:p>
        </p:txBody>
      </p:sp>
    </p:spTree>
    <p:extLst>
      <p:ext uri="{BB962C8B-B14F-4D97-AF65-F5344CB8AC3E}">
        <p14:creationId xmlns:p14="http://schemas.microsoft.com/office/powerpoint/2010/main" val="1173506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6196" y="382335"/>
            <a:ext cx="4449274" cy="1627141"/>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287476" y="382335"/>
            <a:ext cx="7560243" cy="819571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6196" y="2009476"/>
            <a:ext cx="4449274" cy="656857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8876CA8-1A2B-4CE5-9013-091B2FF2F278}" type="datetimeFigureOut">
              <a:rPr kumimoji="1" lang="ja-JP" altLang="en-US" smtClean="0"/>
              <a:t>2017/8/29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AF4A1C9-F7D2-48C1-BD82-391D9AB50896}" type="slidenum">
              <a:rPr kumimoji="1" lang="ja-JP" altLang="en-US" smtClean="0"/>
              <a:t>‹#›</a:t>
            </a:fld>
            <a:endParaRPr kumimoji="1" lang="ja-JP" altLang="en-US"/>
          </a:p>
        </p:txBody>
      </p:sp>
    </p:spTree>
    <p:extLst>
      <p:ext uri="{BB962C8B-B14F-4D97-AF65-F5344CB8AC3E}">
        <p14:creationId xmlns:p14="http://schemas.microsoft.com/office/powerpoint/2010/main" val="2566625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50782" y="6721952"/>
            <a:ext cx="8114348" cy="793567"/>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50782" y="858035"/>
            <a:ext cx="8114348" cy="57616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650782" y="7515513"/>
            <a:ext cx="8114348" cy="11269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8876CA8-1A2B-4CE5-9013-091B2FF2F278}" type="datetimeFigureOut">
              <a:rPr kumimoji="1" lang="ja-JP" altLang="en-US" smtClean="0"/>
              <a:t>2017/8/29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AF4A1C9-F7D2-48C1-BD82-391D9AB50896}" type="slidenum">
              <a:rPr kumimoji="1" lang="ja-JP" altLang="en-US" smtClean="0"/>
              <a:t>‹#›</a:t>
            </a:fld>
            <a:endParaRPr kumimoji="1" lang="ja-JP" altLang="en-US"/>
          </a:p>
        </p:txBody>
      </p:sp>
    </p:spTree>
    <p:extLst>
      <p:ext uri="{BB962C8B-B14F-4D97-AF65-F5344CB8AC3E}">
        <p14:creationId xmlns:p14="http://schemas.microsoft.com/office/powerpoint/2010/main" val="1325115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76196" y="384551"/>
            <a:ext cx="12171522" cy="160047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76196" y="2240655"/>
            <a:ext cx="12171522" cy="6337396"/>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6196" y="8900370"/>
            <a:ext cx="3155580" cy="511260"/>
          </a:xfrm>
          <a:prstGeom prst="rect">
            <a:avLst/>
          </a:prstGeom>
        </p:spPr>
        <p:txBody>
          <a:bodyPr vert="horz" lIns="91440" tIns="45720" rIns="91440" bIns="45720" rtlCol="0" anchor="ctr"/>
          <a:lstStyle>
            <a:lvl1pPr algn="l">
              <a:defRPr sz="1200">
                <a:solidFill>
                  <a:schemeClr val="tx1">
                    <a:tint val="75000"/>
                  </a:schemeClr>
                </a:solidFill>
              </a:defRPr>
            </a:lvl1pPr>
          </a:lstStyle>
          <a:p>
            <a:fld id="{08876CA8-1A2B-4CE5-9013-091B2FF2F278}" type="datetimeFigureOut">
              <a:rPr kumimoji="1" lang="ja-JP" altLang="en-US" smtClean="0"/>
              <a:t>2017/8/29</a:t>
            </a:fld>
            <a:endParaRPr kumimoji="1" lang="ja-JP" altLang="en-US"/>
          </a:p>
        </p:txBody>
      </p:sp>
      <p:sp>
        <p:nvSpPr>
          <p:cNvPr id="5" name="フッター プレースホルダー 4"/>
          <p:cNvSpPr>
            <a:spLocks noGrp="1"/>
          </p:cNvSpPr>
          <p:nvPr>
            <p:ph type="ftr" sz="quarter" idx="3"/>
          </p:nvPr>
        </p:nvSpPr>
        <p:spPr>
          <a:xfrm>
            <a:off x="4620671" y="8900370"/>
            <a:ext cx="4282572" cy="51126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692138" y="8900370"/>
            <a:ext cx="3155580" cy="511260"/>
          </a:xfrm>
          <a:prstGeom prst="rect">
            <a:avLst/>
          </a:prstGeom>
        </p:spPr>
        <p:txBody>
          <a:bodyPr vert="horz" lIns="91440" tIns="45720" rIns="91440" bIns="45720" rtlCol="0" anchor="ctr"/>
          <a:lstStyle>
            <a:lvl1pPr algn="r">
              <a:defRPr sz="1200">
                <a:solidFill>
                  <a:schemeClr val="tx1">
                    <a:tint val="75000"/>
                  </a:schemeClr>
                </a:solidFill>
              </a:defRPr>
            </a:lvl1pPr>
          </a:lstStyle>
          <a:p>
            <a:fld id="{2AF4A1C9-F7D2-48C1-BD82-391D9AB50896}" type="slidenum">
              <a:rPr kumimoji="1" lang="ja-JP" altLang="en-US" smtClean="0"/>
              <a:t>‹#›</a:t>
            </a:fld>
            <a:endParaRPr kumimoji="1" lang="ja-JP" altLang="en-US"/>
          </a:p>
        </p:txBody>
      </p:sp>
    </p:spTree>
    <p:extLst>
      <p:ext uri="{BB962C8B-B14F-4D97-AF65-F5344CB8AC3E}">
        <p14:creationId xmlns:p14="http://schemas.microsoft.com/office/powerpoint/2010/main" val="1133885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6.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13.emf"/><Relationship Id="rId5" Type="http://schemas.openxmlformats.org/officeDocument/2006/relationships/image" Target="../media/image8.png"/><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7.emf"/><Relationship Id="rId9" Type="http://schemas.openxmlformats.org/officeDocument/2006/relationships/image" Target="../media/image11.emf"/><Relationship Id="rId14" Type="http://schemas.openxmlformats.org/officeDocument/2006/relationships/image" Target="../media/image16.emf"/></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8.emf"/><Relationship Id="rId3" Type="http://schemas.openxmlformats.org/officeDocument/2006/relationships/image" Target="../media/image19.png"/><Relationship Id="rId21" Type="http://schemas.openxmlformats.org/officeDocument/2006/relationships/image" Target="../media/image33.png"/><Relationship Id="rId7" Type="http://schemas.openxmlformats.org/officeDocument/2006/relationships/image" Target="../media/image5.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emf"/><Relationship Id="rId2" Type="http://schemas.openxmlformats.org/officeDocument/2006/relationships/image" Target="../media/image18.png"/><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png"/><Relationship Id="rId24" Type="http://schemas.openxmlformats.org/officeDocument/2006/relationships/image" Target="../media/image36.emf"/><Relationship Id="rId15" Type="http://schemas.openxmlformats.org/officeDocument/2006/relationships/image" Target="../media/image27.png"/><Relationship Id="rId23" Type="http://schemas.openxmlformats.org/officeDocument/2006/relationships/image" Target="../media/image35.emf"/><Relationship Id="rId28" Type="http://schemas.openxmlformats.org/officeDocument/2006/relationships/image" Target="../media/image40.emf"/><Relationship Id="rId10" Type="http://schemas.openxmlformats.org/officeDocument/2006/relationships/image" Target="../media/image23.png"/><Relationship Id="rId19" Type="http://schemas.openxmlformats.org/officeDocument/2006/relationships/image" Target="../media/image31.png"/><Relationship Id="rId4" Type="http://schemas.openxmlformats.org/officeDocument/2006/relationships/image" Target="../media/image20.emf"/><Relationship Id="rId9" Type="http://schemas.openxmlformats.org/officeDocument/2006/relationships/image" Target="../media/image22.png"/><Relationship Id="rId14" Type="http://schemas.openxmlformats.org/officeDocument/2006/relationships/image" Target="../media/image26.png"/><Relationship Id="rId22" Type="http://schemas.openxmlformats.org/officeDocument/2006/relationships/image" Target="../media/image34.emf"/><Relationship Id="rId27" Type="http://schemas.openxmlformats.org/officeDocument/2006/relationships/image" Target="../media/image39.emf"/></Relationships>
</file>

<file path=ppt/slides/_rels/slide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3.png"/><Relationship Id="rId7" Type="http://schemas.openxmlformats.org/officeDocument/2006/relationships/image" Target="../media/image46.emf"/><Relationship Id="rId2" Type="http://schemas.openxmlformats.org/officeDocument/2006/relationships/image" Target="../media/image42.emf"/><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em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 字 3"/>
          <p:cNvSpPr/>
          <p:nvPr/>
        </p:nvSpPr>
        <p:spPr>
          <a:xfrm rot="16200000" flipH="1">
            <a:off x="5561779" y="1652295"/>
            <a:ext cx="8864961" cy="6897389"/>
          </a:xfrm>
          <a:prstGeom prst="corner">
            <a:avLst>
              <a:gd name="adj1" fmla="val 52183"/>
              <a:gd name="adj2" fmla="val 27808"/>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5261" y="2694105"/>
            <a:ext cx="9696806" cy="6839366"/>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kumimoji="1" lang="ja-JP" altLang="en-US" dirty="0"/>
          </a:p>
        </p:txBody>
      </p:sp>
      <p:sp>
        <p:nvSpPr>
          <p:cNvPr id="6" name="正方形/長方形 5"/>
          <p:cNvSpPr/>
          <p:nvPr/>
        </p:nvSpPr>
        <p:spPr>
          <a:xfrm>
            <a:off x="65262" y="668507"/>
            <a:ext cx="6364098" cy="1930760"/>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kumimoji="1" lang="ja-JP" altLang="en-US"/>
          </a:p>
        </p:txBody>
      </p:sp>
      <p:grpSp>
        <p:nvGrpSpPr>
          <p:cNvPr id="7" name="グループ化 6"/>
          <p:cNvGrpSpPr/>
          <p:nvPr/>
        </p:nvGrpSpPr>
        <p:grpSpPr>
          <a:xfrm>
            <a:off x="0" y="0"/>
            <a:ext cx="13522325" cy="603751"/>
            <a:chOff x="0" y="0"/>
            <a:chExt cx="13522325" cy="603750"/>
          </a:xfrm>
        </p:grpSpPr>
        <p:sp>
          <p:nvSpPr>
            <p:cNvPr id="8" name="正方形/長方形 7"/>
            <p:cNvSpPr/>
            <p:nvPr/>
          </p:nvSpPr>
          <p:spPr>
            <a:xfrm>
              <a:off x="0" y="0"/>
              <a:ext cx="13522325" cy="584200"/>
            </a:xfrm>
            <a:prstGeom prst="rect">
              <a:avLst/>
            </a:prstGeom>
            <a:gradFill flip="none" rotWithShape="1">
              <a:gsLst>
                <a:gs pos="72230">
                  <a:schemeClr val="bg1"/>
                </a:gs>
                <a:gs pos="0">
                  <a:schemeClr val="accent1">
                    <a:lumMod val="40000"/>
                    <a:lumOff val="60000"/>
                  </a:schemeClr>
                </a:gs>
                <a:gs pos="23000">
                  <a:schemeClr val="accent1">
                    <a:tint val="44500"/>
                    <a:satMod val="160000"/>
                  </a:schemeClr>
                </a:gs>
                <a:gs pos="96667">
                  <a:schemeClr val="bg1"/>
                </a:gs>
                <a:gs pos="44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900" dirty="0">
                  <a:solidFill>
                    <a:schemeClr val="tx1"/>
                  </a:solidFill>
                </a:rPr>
                <a:t>１．要求分析</a:t>
              </a:r>
            </a:p>
          </p:txBody>
        </p:sp>
        <p:sp>
          <p:nvSpPr>
            <p:cNvPr id="9" name="テキスト ボックス 8"/>
            <p:cNvSpPr txBox="1"/>
            <p:nvPr/>
          </p:nvSpPr>
          <p:spPr>
            <a:xfrm>
              <a:off x="5776757" y="65142"/>
              <a:ext cx="2052165" cy="538608"/>
            </a:xfrm>
            <a:prstGeom prst="rect">
              <a:avLst/>
            </a:prstGeom>
            <a:noFill/>
          </p:spPr>
          <p:txBody>
            <a:bodyPr wrap="none" rtlCol="0">
              <a:spAutoFit/>
            </a:bodyPr>
            <a:lstStyle/>
            <a:p>
              <a:r>
                <a:rPr lang="ja-JP" altLang="en-US" sz="2900" b="1" dirty="0">
                  <a:ln>
                    <a:solidFill>
                      <a:schemeClr val="bg1"/>
                    </a:solidFill>
                  </a:ln>
                  <a:solidFill>
                    <a:schemeClr val="tx1">
                      <a:lumMod val="75000"/>
                      <a:lumOff val="25000"/>
                    </a:schemeClr>
                  </a:solidFill>
                  <a:latin typeface="HG創英ﾌﾟﾚｾﾞﾝｽEB" panose="02020809000000000000" pitchFamily="17" charset="-128"/>
                  <a:ea typeface="HG創英ﾌﾟﾚｾﾞﾝｽEB" panose="02020809000000000000" pitchFamily="17" charset="-128"/>
                </a:rPr>
                <a:t>科学の妖精</a:t>
              </a:r>
            </a:p>
          </p:txBody>
        </p:sp>
        <p:pic>
          <p:nvPicPr>
            <p:cNvPr id="10" name="図 4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7412" y="114839"/>
              <a:ext cx="2495737" cy="4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グループ化 10"/>
            <p:cNvGrpSpPr/>
            <p:nvPr/>
          </p:nvGrpSpPr>
          <p:grpSpPr>
            <a:xfrm>
              <a:off x="2121000" y="94617"/>
              <a:ext cx="705388" cy="425556"/>
              <a:chOff x="12116383" y="65970"/>
              <a:chExt cx="954036" cy="575564"/>
            </a:xfrm>
          </p:grpSpPr>
          <p:grpSp>
            <p:nvGrpSpPr>
              <p:cNvPr id="12" name="グループ化 11"/>
              <p:cNvGrpSpPr/>
              <p:nvPr/>
            </p:nvGrpSpPr>
            <p:grpSpPr>
              <a:xfrm>
                <a:off x="12490787" y="65970"/>
                <a:ext cx="579632" cy="575564"/>
                <a:chOff x="3410739" y="446370"/>
                <a:chExt cx="607510" cy="603246"/>
              </a:xfrm>
            </p:grpSpPr>
            <p:sp>
              <p:nvSpPr>
                <p:cNvPr id="17" name="円/楕円 16"/>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18" name="円/楕円 17"/>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19" name="円/楕円 18"/>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grpSp>
          <p:grpSp>
            <p:nvGrpSpPr>
              <p:cNvPr id="13" name="グループ化 12"/>
              <p:cNvGrpSpPr/>
              <p:nvPr/>
            </p:nvGrpSpPr>
            <p:grpSpPr>
              <a:xfrm rot="19367070">
                <a:off x="12116383" y="156414"/>
                <a:ext cx="345667" cy="343241"/>
                <a:chOff x="3410734" y="446367"/>
                <a:chExt cx="607510" cy="603246"/>
              </a:xfrm>
            </p:grpSpPr>
            <p:sp>
              <p:nvSpPr>
                <p:cNvPr id="14" name="円/楕円 13"/>
                <p:cNvSpPr/>
                <p:nvPr/>
              </p:nvSpPr>
              <p:spPr>
                <a:xfrm>
                  <a:off x="3410734" y="446367"/>
                  <a:ext cx="607510" cy="603246"/>
                </a:xfrm>
                <a:prstGeom prst="ellipse">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15" name="円/楕円 14"/>
                <p:cNvSpPr/>
                <p:nvPr/>
              </p:nvSpPr>
              <p:spPr>
                <a:xfrm>
                  <a:off x="3553381" y="583266"/>
                  <a:ext cx="329453" cy="329453"/>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16" name="円/楕円 15"/>
                <p:cNvSpPr/>
                <p:nvPr/>
              </p:nvSpPr>
              <p:spPr>
                <a:xfrm>
                  <a:off x="3452530" y="482415"/>
                  <a:ext cx="531157" cy="53115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grpSp>
        </p:grpSp>
      </p:grpSp>
      <p:sp>
        <p:nvSpPr>
          <p:cNvPr id="20" name="対角する 2 つの角を切り取った四角形 193"/>
          <p:cNvSpPr/>
          <p:nvPr/>
        </p:nvSpPr>
        <p:spPr>
          <a:xfrm>
            <a:off x="30301" y="627974"/>
            <a:ext cx="1288889" cy="25200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r>
              <a:rPr lang="ja-JP" altLang="en-US" sz="1500" dirty="0">
                <a:solidFill>
                  <a:schemeClr val="tx1"/>
                </a:solidFill>
              </a:rPr>
              <a:t>目標</a:t>
            </a:r>
            <a:endParaRPr lang="en-US" altLang="ja-JP" sz="1500" dirty="0">
              <a:solidFill>
                <a:schemeClr val="tx1"/>
              </a:solidFill>
            </a:endParaRPr>
          </a:p>
        </p:txBody>
      </p:sp>
      <p:sp>
        <p:nvSpPr>
          <p:cNvPr id="21" name="対角する 2 つの角を切り取った四角形 193"/>
          <p:cNvSpPr/>
          <p:nvPr/>
        </p:nvSpPr>
        <p:spPr>
          <a:xfrm>
            <a:off x="30301" y="2640167"/>
            <a:ext cx="1288889" cy="25200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r>
              <a:rPr lang="ja-JP" altLang="en-US" sz="1500" dirty="0">
                <a:solidFill>
                  <a:schemeClr val="tx1"/>
                </a:solidFill>
              </a:rPr>
              <a:t>要求</a:t>
            </a:r>
            <a:endParaRPr lang="en-US" altLang="ja-JP" sz="1500" dirty="0">
              <a:solidFill>
                <a:schemeClr val="tx1"/>
              </a:solidFill>
            </a:endParaRPr>
          </a:p>
        </p:txBody>
      </p:sp>
      <p:sp>
        <p:nvSpPr>
          <p:cNvPr id="22" name="テキスト ボックス 21"/>
          <p:cNvSpPr txBox="1"/>
          <p:nvPr/>
        </p:nvSpPr>
        <p:spPr>
          <a:xfrm>
            <a:off x="1319190" y="671182"/>
            <a:ext cx="4908700" cy="661714"/>
          </a:xfrm>
          <a:prstGeom prst="rect">
            <a:avLst/>
          </a:prstGeom>
          <a:noFill/>
        </p:spPr>
        <p:txBody>
          <a:bodyPr wrap="none" lIns="91432" tIns="45717" rIns="91432" bIns="45717" rtlCol="0">
            <a:spAutoFit/>
          </a:bodyPr>
          <a:lstStyle/>
          <a:p>
            <a:r>
              <a:rPr lang="ja-JP" altLang="en-US" sz="1200" dirty="0"/>
              <a:t>規約にあるボーナスタイム一覧から、獲得できる最良のリザルトポイントを</a:t>
            </a:r>
            <a:endParaRPr lang="en-US" altLang="ja-JP" sz="1200" dirty="0"/>
          </a:p>
          <a:p>
            <a:r>
              <a:rPr lang="ja-JP" altLang="en-US" sz="1200" dirty="0"/>
              <a:t>計算して、</a:t>
            </a:r>
            <a:r>
              <a:rPr lang="ja-JP" altLang="en-US" sz="1100" dirty="0"/>
              <a:t>「</a:t>
            </a:r>
            <a:r>
              <a:rPr lang="ja-JP" altLang="en-US" sz="1300" dirty="0"/>
              <a:t>リザルトタイム－</a:t>
            </a:r>
            <a:r>
              <a:rPr lang="en-US" altLang="ja-JP" sz="1300" dirty="0"/>
              <a:t>27</a:t>
            </a:r>
            <a:r>
              <a:rPr lang="ja-JP" altLang="en-US" sz="1300" dirty="0"/>
              <a:t>秒獲得</a:t>
            </a:r>
            <a:r>
              <a:rPr lang="ja-JP" altLang="en-US" sz="1100" dirty="0"/>
              <a:t>」</a:t>
            </a:r>
            <a:r>
              <a:rPr lang="ja-JP" altLang="en-US" sz="1200" dirty="0"/>
              <a:t>を目標とし、それに必要な要素</a:t>
            </a:r>
            <a:endParaRPr lang="en-US" altLang="ja-JP" sz="1200" dirty="0"/>
          </a:p>
          <a:p>
            <a:r>
              <a:rPr lang="ja-JP" altLang="en-US" sz="1200" dirty="0"/>
              <a:t>技術を抽出した。　</a:t>
            </a:r>
            <a:r>
              <a:rPr lang="ja-JP" altLang="en-US" sz="900" dirty="0"/>
              <a:t>（韋駄天は走行タイム</a:t>
            </a:r>
            <a:r>
              <a:rPr lang="en-US" altLang="ja-JP" sz="900" dirty="0"/>
              <a:t>15</a:t>
            </a:r>
            <a:r>
              <a:rPr lang="ja-JP" altLang="en-US" sz="900" dirty="0"/>
              <a:t>秒時のポイントを最良として計算）</a:t>
            </a:r>
          </a:p>
        </p:txBody>
      </p:sp>
      <p:graphicFrame>
        <p:nvGraphicFramePr>
          <p:cNvPr id="23" name="表 22"/>
          <p:cNvGraphicFramePr>
            <a:graphicFrameLocks noGrp="1"/>
          </p:cNvGraphicFramePr>
          <p:nvPr>
            <p:extLst>
              <p:ext uri="{D42A27DB-BD31-4B8C-83A1-F6EECF244321}">
                <p14:modId xmlns:p14="http://schemas.microsoft.com/office/powerpoint/2010/main" val="3239901702"/>
              </p:ext>
            </p:extLst>
          </p:nvPr>
        </p:nvGraphicFramePr>
        <p:xfrm>
          <a:off x="9927723" y="727662"/>
          <a:ext cx="3455359" cy="1920240"/>
        </p:xfrm>
        <a:graphic>
          <a:graphicData uri="http://schemas.openxmlformats.org/drawingml/2006/table">
            <a:tbl>
              <a:tblPr firstRow="1" bandRow="1">
                <a:tableStyleId>{5C22544A-7EE6-4342-B048-85BDC9FD1C3A}</a:tableStyleId>
              </a:tblPr>
              <a:tblGrid>
                <a:gridCol w="1054702">
                  <a:extLst>
                    <a:ext uri="{9D8B030D-6E8A-4147-A177-3AD203B41FA5}">
                      <a16:colId xmlns:a16="http://schemas.microsoft.com/office/drawing/2014/main" xmlns="" val="20000"/>
                    </a:ext>
                  </a:extLst>
                </a:gridCol>
                <a:gridCol w="2400657">
                  <a:extLst>
                    <a:ext uri="{9D8B030D-6E8A-4147-A177-3AD203B41FA5}">
                      <a16:colId xmlns:a16="http://schemas.microsoft.com/office/drawing/2014/main" xmlns="" val="20001"/>
                    </a:ext>
                  </a:extLst>
                </a:gridCol>
              </a:tblGrid>
              <a:tr h="0">
                <a:tc>
                  <a:txBody>
                    <a:bodyPr/>
                    <a:lstStyle/>
                    <a:p>
                      <a:r>
                        <a:rPr kumimoji="1" lang="ja-JP" altLang="en-US" sz="1000" dirty="0"/>
                        <a:t>ユースケース名</a:t>
                      </a:r>
                    </a:p>
                  </a:txBody>
                  <a:tcPr>
                    <a:solidFill>
                      <a:schemeClr val="accent1">
                        <a:lumMod val="60000"/>
                        <a:lumOff val="40000"/>
                      </a:schemeClr>
                    </a:solidFill>
                  </a:tcPr>
                </a:tc>
                <a:tc>
                  <a:txBody>
                    <a:bodyPr/>
                    <a:lstStyle/>
                    <a:p>
                      <a:r>
                        <a:rPr kumimoji="1" lang="ja-JP" altLang="en-US" sz="1000" dirty="0"/>
                        <a:t>走行エリアを走行する</a:t>
                      </a:r>
                    </a:p>
                  </a:txBody>
                  <a:tcPr>
                    <a:solidFill>
                      <a:schemeClr val="accent1">
                        <a:lumMod val="60000"/>
                        <a:lumOff val="40000"/>
                      </a:schemeClr>
                    </a:solidFill>
                  </a:tcPr>
                </a:tc>
                <a:extLst>
                  <a:ext uri="{0D108BD9-81ED-4DB2-BD59-A6C34878D82A}">
                    <a16:rowId xmlns:a16="http://schemas.microsoft.com/office/drawing/2014/main" xmlns="" val="10000"/>
                  </a:ext>
                </a:extLst>
              </a:tr>
              <a:tr h="0">
                <a:tc>
                  <a:txBody>
                    <a:bodyPr/>
                    <a:lstStyle/>
                    <a:p>
                      <a:r>
                        <a:rPr kumimoji="1" lang="ja-JP" altLang="en-US" sz="800" dirty="0"/>
                        <a:t>概要</a:t>
                      </a:r>
                    </a:p>
                  </a:txBody>
                  <a:tcPr/>
                </a:tc>
                <a:tc>
                  <a:txBody>
                    <a:bodyPr/>
                    <a:lstStyle/>
                    <a:p>
                      <a:r>
                        <a:rPr kumimoji="1" lang="ja-JP" altLang="en-US" sz="800" dirty="0"/>
                        <a:t>走行システムが走行エリアを攻略する</a:t>
                      </a:r>
                    </a:p>
                  </a:txBody>
                  <a:tcPr/>
                </a:tc>
                <a:extLst>
                  <a:ext uri="{0D108BD9-81ED-4DB2-BD59-A6C34878D82A}">
                    <a16:rowId xmlns:a16="http://schemas.microsoft.com/office/drawing/2014/main" xmlns="" val="10001"/>
                  </a:ext>
                </a:extLst>
              </a:tr>
              <a:tr h="0">
                <a:tc>
                  <a:txBody>
                    <a:bodyPr/>
                    <a:lstStyle/>
                    <a:p>
                      <a:r>
                        <a:rPr kumimoji="1" lang="ja-JP" altLang="en-US" sz="800" dirty="0"/>
                        <a:t>アクター</a:t>
                      </a:r>
                    </a:p>
                  </a:txBody>
                  <a:tcPr/>
                </a:tc>
                <a:tc>
                  <a:txBody>
                    <a:bodyPr/>
                    <a:lstStyle/>
                    <a:p>
                      <a:r>
                        <a:rPr kumimoji="1" lang="ja-JP" altLang="en-US" sz="800" dirty="0"/>
                        <a:t>競技者</a:t>
                      </a:r>
                    </a:p>
                  </a:txBody>
                  <a:tcPr/>
                </a:tc>
                <a:extLst>
                  <a:ext uri="{0D108BD9-81ED-4DB2-BD59-A6C34878D82A}">
                    <a16:rowId xmlns:a16="http://schemas.microsoft.com/office/drawing/2014/main" xmlns="" val="10002"/>
                  </a:ext>
                </a:extLst>
              </a:tr>
              <a:tr h="0">
                <a:tc>
                  <a:txBody>
                    <a:bodyPr/>
                    <a:lstStyle/>
                    <a:p>
                      <a:r>
                        <a:rPr lang="ja-JP" altLang="en-US" sz="800" dirty="0"/>
                        <a:t>事前条件</a:t>
                      </a:r>
                    </a:p>
                  </a:txBody>
                  <a:tcPr/>
                </a:tc>
                <a:tc>
                  <a:txBody>
                    <a:bodyPr/>
                    <a:lstStyle/>
                    <a:p>
                      <a:r>
                        <a:rPr kumimoji="1" lang="ja-JP" altLang="en-US" sz="800" dirty="0"/>
                        <a:t>走行システムがスタート位置に置かれていること</a:t>
                      </a:r>
                    </a:p>
                  </a:txBody>
                  <a:tcPr/>
                </a:tc>
                <a:extLst>
                  <a:ext uri="{0D108BD9-81ED-4DB2-BD59-A6C34878D82A}">
                    <a16:rowId xmlns:a16="http://schemas.microsoft.com/office/drawing/2014/main" xmlns="" val="10003"/>
                  </a:ext>
                </a:extLst>
              </a:tr>
              <a:tr h="0">
                <a:tc>
                  <a:txBody>
                    <a:bodyPr/>
                    <a:lstStyle/>
                    <a:p>
                      <a:r>
                        <a:rPr kumimoji="1" lang="ja-JP" altLang="en-US" sz="800" dirty="0"/>
                        <a:t>事後条件</a:t>
                      </a:r>
                    </a:p>
                  </a:txBody>
                  <a:tcPr/>
                </a:tc>
                <a:tc>
                  <a:txBody>
                    <a:bodyPr/>
                    <a:lstStyle/>
                    <a:p>
                      <a:r>
                        <a:rPr kumimoji="1" lang="en-US" altLang="ja-JP" sz="800" dirty="0"/>
                        <a:t>GOAL</a:t>
                      </a:r>
                      <a:r>
                        <a:rPr kumimoji="1" lang="ja-JP" altLang="en-US" sz="800" dirty="0"/>
                        <a:t>を通過していること</a:t>
                      </a:r>
                    </a:p>
                  </a:txBody>
                  <a:tcPr/>
                </a:tc>
                <a:extLst>
                  <a:ext uri="{0D108BD9-81ED-4DB2-BD59-A6C34878D82A}">
                    <a16:rowId xmlns:a16="http://schemas.microsoft.com/office/drawing/2014/main" xmlns="" val="10004"/>
                  </a:ext>
                </a:extLst>
              </a:tr>
              <a:tr h="474462">
                <a:tc>
                  <a:txBody>
                    <a:bodyPr/>
                    <a:lstStyle/>
                    <a:p>
                      <a:r>
                        <a:rPr kumimoji="1" lang="ja-JP" altLang="en-US" sz="800" dirty="0"/>
                        <a:t>基本系列</a:t>
                      </a:r>
                    </a:p>
                  </a:txBody>
                  <a:tcPr/>
                </a:tc>
                <a:tc>
                  <a:txBody>
                    <a:bodyPr/>
                    <a:lstStyle/>
                    <a:p>
                      <a:r>
                        <a:rPr kumimoji="1" lang="ja-JP" altLang="en-US" sz="800" dirty="0"/>
                        <a:t>①競技者が走行システムをスタート位置に設置</a:t>
                      </a:r>
                      <a:endParaRPr kumimoji="1" lang="en-US" altLang="ja-JP" sz="800" dirty="0"/>
                    </a:p>
                    <a:p>
                      <a:r>
                        <a:rPr kumimoji="1" lang="ja-JP" altLang="en-US" sz="800" dirty="0"/>
                        <a:t>　</a:t>
                      </a:r>
                      <a:r>
                        <a:rPr kumimoji="1" lang="ja-JP" altLang="en-US" sz="800" baseline="0" dirty="0"/>
                        <a:t> </a:t>
                      </a:r>
                      <a:r>
                        <a:rPr kumimoji="1" lang="ja-JP" altLang="en-US" sz="800" dirty="0"/>
                        <a:t>する。</a:t>
                      </a:r>
                    </a:p>
                    <a:p>
                      <a:r>
                        <a:rPr kumimoji="1" lang="ja-JP" altLang="en-US" sz="800" dirty="0"/>
                        <a:t>②競技者は走行システムに走行開始を指示する。</a:t>
                      </a:r>
                    </a:p>
                    <a:p>
                      <a:r>
                        <a:rPr kumimoji="1" lang="ja-JP" altLang="en-US" sz="800" dirty="0"/>
                        <a:t>③走行システムは走行エリアを攻略する。</a:t>
                      </a:r>
                      <a:r>
                        <a:rPr kumimoji="1" lang="en-US" altLang="ja-JP" sz="800" baseline="0" dirty="0"/>
                        <a:t>   </a:t>
                      </a:r>
                      <a:r>
                        <a:rPr kumimoji="1" lang="ja-JP" altLang="en-US" sz="800" dirty="0"/>
                        <a:t>（</a:t>
                      </a:r>
                      <a:r>
                        <a:rPr kumimoji="1" lang="en-US" altLang="ja-JP" sz="800" dirty="0"/>
                        <a:t>GATE1,GATE2,GOAL</a:t>
                      </a:r>
                      <a:r>
                        <a:rPr kumimoji="1" lang="ja-JP" altLang="en-US" sz="800" dirty="0"/>
                        <a:t>を通過）</a:t>
                      </a:r>
                    </a:p>
                    <a:p>
                      <a:r>
                        <a:rPr kumimoji="1" lang="ja-JP" altLang="en-US" sz="800" dirty="0"/>
                        <a:t>④このユースケースを終了する。</a:t>
                      </a:r>
                    </a:p>
                  </a:txBody>
                  <a:tcPr/>
                </a:tc>
                <a:extLst>
                  <a:ext uri="{0D108BD9-81ED-4DB2-BD59-A6C34878D82A}">
                    <a16:rowId xmlns:a16="http://schemas.microsoft.com/office/drawing/2014/main" xmlns="" val="10005"/>
                  </a:ext>
                </a:extLst>
              </a:tr>
            </a:tbl>
          </a:graphicData>
        </a:graphic>
      </p:graphicFrame>
      <p:graphicFrame>
        <p:nvGraphicFramePr>
          <p:cNvPr id="24" name="表 23"/>
          <p:cNvGraphicFramePr>
            <a:graphicFrameLocks noGrp="1"/>
          </p:cNvGraphicFramePr>
          <p:nvPr>
            <p:extLst>
              <p:ext uri="{D42A27DB-BD31-4B8C-83A1-F6EECF244321}">
                <p14:modId xmlns:p14="http://schemas.microsoft.com/office/powerpoint/2010/main" val="1278897053"/>
              </p:ext>
            </p:extLst>
          </p:nvPr>
        </p:nvGraphicFramePr>
        <p:xfrm>
          <a:off x="9924449" y="2681640"/>
          <a:ext cx="3455359" cy="2499360"/>
        </p:xfrm>
        <a:graphic>
          <a:graphicData uri="http://schemas.openxmlformats.org/drawingml/2006/table">
            <a:tbl>
              <a:tblPr firstRow="1" bandRow="1">
                <a:tableStyleId>{5C22544A-7EE6-4342-B048-85BDC9FD1C3A}</a:tableStyleId>
              </a:tblPr>
              <a:tblGrid>
                <a:gridCol w="1057976">
                  <a:extLst>
                    <a:ext uri="{9D8B030D-6E8A-4147-A177-3AD203B41FA5}">
                      <a16:colId xmlns:a16="http://schemas.microsoft.com/office/drawing/2014/main" xmlns="" val="20000"/>
                    </a:ext>
                  </a:extLst>
                </a:gridCol>
                <a:gridCol w="2397383">
                  <a:extLst>
                    <a:ext uri="{9D8B030D-6E8A-4147-A177-3AD203B41FA5}">
                      <a16:colId xmlns:a16="http://schemas.microsoft.com/office/drawing/2014/main" xmlns="" val="20001"/>
                    </a:ext>
                  </a:extLst>
                </a:gridCol>
              </a:tblGrid>
              <a:tr h="211756">
                <a:tc>
                  <a:txBody>
                    <a:bodyPr/>
                    <a:lstStyle/>
                    <a:p>
                      <a:r>
                        <a:rPr kumimoji="1" lang="ja-JP" altLang="en-US" sz="1000" dirty="0"/>
                        <a:t>ユースケース名</a:t>
                      </a:r>
                    </a:p>
                  </a:txBody>
                  <a:tcPr>
                    <a:solidFill>
                      <a:schemeClr val="accent1">
                        <a:lumMod val="60000"/>
                        <a:lumOff val="40000"/>
                      </a:schemeClr>
                    </a:solidFill>
                  </a:tcPr>
                </a:tc>
                <a:tc>
                  <a:txBody>
                    <a:bodyPr/>
                    <a:lstStyle/>
                    <a:p>
                      <a:r>
                        <a:rPr kumimoji="1" lang="ja-JP" altLang="en-US" sz="1000" dirty="0"/>
                        <a:t>完成図形にする</a:t>
                      </a:r>
                    </a:p>
                  </a:txBody>
                  <a:tcPr>
                    <a:solidFill>
                      <a:schemeClr val="accent1">
                        <a:lumMod val="60000"/>
                        <a:lumOff val="40000"/>
                      </a:schemeClr>
                    </a:solidFill>
                  </a:tcPr>
                </a:tc>
                <a:extLst>
                  <a:ext uri="{0D108BD9-81ED-4DB2-BD59-A6C34878D82A}">
                    <a16:rowId xmlns:a16="http://schemas.microsoft.com/office/drawing/2014/main" xmlns="" val="10000"/>
                  </a:ext>
                </a:extLst>
              </a:tr>
              <a:tr h="0">
                <a:tc>
                  <a:txBody>
                    <a:bodyPr/>
                    <a:lstStyle/>
                    <a:p>
                      <a:r>
                        <a:rPr kumimoji="1" lang="ja-JP" altLang="en-US" sz="800" dirty="0"/>
                        <a:t>概要</a:t>
                      </a:r>
                    </a:p>
                  </a:txBody>
                  <a:tcPr/>
                </a:tc>
                <a:tc>
                  <a:txBody>
                    <a:bodyPr/>
                    <a:lstStyle/>
                    <a:p>
                      <a:r>
                        <a:rPr kumimoji="1" lang="ja-JP" altLang="en-US" sz="800" dirty="0"/>
                        <a:t>走行システムが図形を完成させる</a:t>
                      </a:r>
                    </a:p>
                  </a:txBody>
                  <a:tcPr/>
                </a:tc>
                <a:extLst>
                  <a:ext uri="{0D108BD9-81ED-4DB2-BD59-A6C34878D82A}">
                    <a16:rowId xmlns:a16="http://schemas.microsoft.com/office/drawing/2014/main" xmlns="" val="10001"/>
                  </a:ext>
                </a:extLst>
              </a:tr>
              <a:tr h="0">
                <a:tc>
                  <a:txBody>
                    <a:bodyPr/>
                    <a:lstStyle/>
                    <a:p>
                      <a:r>
                        <a:rPr kumimoji="1" lang="ja-JP" altLang="en-US" sz="800" dirty="0"/>
                        <a:t>アクター</a:t>
                      </a:r>
                    </a:p>
                  </a:txBody>
                  <a:tcPr/>
                </a:tc>
                <a:tc>
                  <a:txBody>
                    <a:bodyPr/>
                    <a:lstStyle/>
                    <a:p>
                      <a:r>
                        <a:rPr kumimoji="1" lang="ja-JP" altLang="en-US" sz="800" dirty="0"/>
                        <a:t>競技者</a:t>
                      </a:r>
                    </a:p>
                  </a:txBody>
                  <a:tcPr/>
                </a:tc>
                <a:extLst>
                  <a:ext uri="{0D108BD9-81ED-4DB2-BD59-A6C34878D82A}">
                    <a16:rowId xmlns:a16="http://schemas.microsoft.com/office/drawing/2014/main" xmlns="" val="10002"/>
                  </a:ext>
                </a:extLst>
              </a:tr>
              <a:tr h="0">
                <a:tc>
                  <a:txBody>
                    <a:bodyPr/>
                    <a:lstStyle/>
                    <a:p>
                      <a:r>
                        <a:rPr lang="ja-JP" altLang="en-US" sz="800" dirty="0"/>
                        <a:t>事前条件</a:t>
                      </a:r>
                    </a:p>
                  </a:txBody>
                  <a:tcPr/>
                </a:tc>
                <a:tc>
                  <a:txBody>
                    <a:bodyPr/>
                    <a:lstStyle/>
                    <a:p>
                      <a:r>
                        <a:rPr kumimoji="1" lang="ja-JP" altLang="en-US" sz="800" dirty="0"/>
                        <a:t>走行システムが</a:t>
                      </a:r>
                      <a:r>
                        <a:rPr kumimoji="1" lang="en-US" altLang="ja-JP" sz="800" dirty="0"/>
                        <a:t>GOAL</a:t>
                      </a:r>
                      <a:r>
                        <a:rPr kumimoji="1" lang="ja-JP" altLang="en-US" sz="800" dirty="0"/>
                        <a:t>を通過していること</a:t>
                      </a:r>
                    </a:p>
                  </a:txBody>
                  <a:tcPr/>
                </a:tc>
                <a:extLst>
                  <a:ext uri="{0D108BD9-81ED-4DB2-BD59-A6C34878D82A}">
                    <a16:rowId xmlns:a16="http://schemas.microsoft.com/office/drawing/2014/main" xmlns="" val="10003"/>
                  </a:ext>
                </a:extLst>
              </a:tr>
              <a:tr h="0">
                <a:tc>
                  <a:txBody>
                    <a:bodyPr/>
                    <a:lstStyle/>
                    <a:p>
                      <a:r>
                        <a:rPr kumimoji="1" lang="ja-JP" altLang="en-US" sz="800" dirty="0"/>
                        <a:t>事後条件</a:t>
                      </a:r>
                    </a:p>
                  </a:txBody>
                  <a:tcPr/>
                </a:tc>
                <a:tc>
                  <a:txBody>
                    <a:bodyPr/>
                    <a:lstStyle/>
                    <a:p>
                      <a:r>
                        <a:rPr kumimoji="1" lang="ja-JP" altLang="en-US" sz="800" dirty="0"/>
                        <a:t>図形が完成していること</a:t>
                      </a:r>
                    </a:p>
                  </a:txBody>
                  <a:tcPr/>
                </a:tc>
                <a:extLst>
                  <a:ext uri="{0D108BD9-81ED-4DB2-BD59-A6C34878D82A}">
                    <a16:rowId xmlns:a16="http://schemas.microsoft.com/office/drawing/2014/main" xmlns="" val="10004"/>
                  </a:ext>
                </a:extLst>
              </a:tr>
              <a:tr h="0">
                <a:tc>
                  <a:txBody>
                    <a:bodyPr/>
                    <a:lstStyle/>
                    <a:p>
                      <a:r>
                        <a:rPr kumimoji="1" lang="ja-JP" altLang="en-US" sz="800" dirty="0"/>
                        <a:t>基本系列</a:t>
                      </a:r>
                    </a:p>
                  </a:txBody>
                  <a:tcPr/>
                </a:tc>
                <a:tc>
                  <a:txBody>
                    <a:bodyPr/>
                    <a:lstStyle/>
                    <a:p>
                      <a:r>
                        <a:rPr kumimoji="1" lang="ja-JP" altLang="en-US" sz="800" dirty="0"/>
                        <a:t>①走行システムは</a:t>
                      </a:r>
                      <a:r>
                        <a:rPr kumimoji="1" lang="en-US" altLang="ja-JP" sz="800" dirty="0"/>
                        <a:t>GOAL</a:t>
                      </a:r>
                      <a:r>
                        <a:rPr kumimoji="1" lang="ja-JP" altLang="en-US" sz="800" dirty="0"/>
                        <a:t>付近からフィールドまで</a:t>
                      </a:r>
                      <a:endParaRPr kumimoji="1" lang="en-US" altLang="ja-JP" sz="800" dirty="0"/>
                    </a:p>
                    <a:p>
                      <a:r>
                        <a:rPr kumimoji="1" lang="en-US" altLang="ja-JP" sz="800" dirty="0"/>
                        <a:t>     </a:t>
                      </a:r>
                      <a:r>
                        <a:rPr kumimoji="1" lang="ja-JP" altLang="en-US" sz="800" dirty="0"/>
                        <a:t>移動する。</a:t>
                      </a:r>
                    </a:p>
                    <a:p>
                      <a:r>
                        <a:rPr kumimoji="1" lang="ja-JP" altLang="en-US" sz="800" dirty="0"/>
                        <a:t>②走行システムは全ブロックの初期位置から</a:t>
                      </a:r>
                      <a:endParaRPr kumimoji="1" lang="en-US" altLang="ja-JP" sz="800" dirty="0"/>
                    </a:p>
                    <a:p>
                      <a:r>
                        <a:rPr kumimoji="1" lang="en-US" altLang="ja-JP" sz="800" dirty="0"/>
                        <a:t>     </a:t>
                      </a:r>
                      <a:r>
                        <a:rPr kumimoji="1" lang="ja-JP" altLang="en-US" sz="800" dirty="0"/>
                        <a:t>完成させる図形を決定する。</a:t>
                      </a:r>
                    </a:p>
                    <a:p>
                      <a:r>
                        <a:rPr kumimoji="1" lang="ja-JP" altLang="en-US" sz="800" dirty="0"/>
                        <a:t>③走行システムは完成させる図形の置き場まで、</a:t>
                      </a:r>
                      <a:endParaRPr kumimoji="1" lang="en-US" altLang="ja-JP" sz="800" dirty="0"/>
                    </a:p>
                    <a:p>
                      <a:r>
                        <a:rPr kumimoji="1" lang="en-US" altLang="ja-JP" sz="800" dirty="0"/>
                        <a:t>     </a:t>
                      </a:r>
                      <a:r>
                        <a:rPr kumimoji="1" lang="ja-JP" altLang="en-US" sz="800" dirty="0"/>
                        <a:t>ブロックを有効移動させる。</a:t>
                      </a:r>
                    </a:p>
                    <a:p>
                      <a:r>
                        <a:rPr kumimoji="1" lang="ja-JP" altLang="en-US" sz="800" dirty="0"/>
                        <a:t>④走行システムは全ブロックを有効移動させる</a:t>
                      </a:r>
                      <a:endParaRPr kumimoji="1" lang="en-US" altLang="ja-JP" sz="800" dirty="0"/>
                    </a:p>
                    <a:p>
                      <a:r>
                        <a:rPr kumimoji="1" lang="en-US" altLang="ja-JP" sz="800" dirty="0"/>
                        <a:t>    </a:t>
                      </a:r>
                      <a:r>
                        <a:rPr kumimoji="1" lang="en-US" altLang="ja-JP" sz="800" baseline="0" dirty="0"/>
                        <a:t> </a:t>
                      </a:r>
                      <a:r>
                        <a:rPr kumimoji="1" lang="ja-JP" altLang="en-US" sz="800" dirty="0"/>
                        <a:t>まで③を繰り返す。</a:t>
                      </a:r>
                    </a:p>
                    <a:p>
                      <a:r>
                        <a:rPr kumimoji="1" lang="ja-JP" altLang="en-US" sz="800" dirty="0"/>
                        <a:t>⑤このユースケースを終了する。</a:t>
                      </a:r>
                    </a:p>
                  </a:txBody>
                  <a:tcPr/>
                </a:tc>
                <a:extLst>
                  <a:ext uri="{0D108BD9-81ED-4DB2-BD59-A6C34878D82A}">
                    <a16:rowId xmlns:a16="http://schemas.microsoft.com/office/drawing/2014/main" xmlns="" val="10005"/>
                  </a:ext>
                </a:extLst>
              </a:tr>
              <a:tr h="139696">
                <a:tc>
                  <a:txBody>
                    <a:bodyPr/>
                    <a:lstStyle/>
                    <a:p>
                      <a:r>
                        <a:rPr kumimoji="1" lang="ja-JP" altLang="en-US" sz="800" dirty="0"/>
                        <a:t>サブユースケース</a:t>
                      </a:r>
                    </a:p>
                  </a:txBody>
                  <a:tcPr/>
                </a:tc>
                <a:tc>
                  <a:txBody>
                    <a:bodyPr/>
                    <a:lstStyle/>
                    <a:p>
                      <a:r>
                        <a:rPr kumimoji="1" lang="ja-JP" altLang="en-US" sz="800" dirty="0"/>
                        <a:t>ブロックを有効移動させる</a:t>
                      </a:r>
                      <a:endParaRPr kumimoji="1" lang="en-US" altLang="ja-JP" sz="800" dirty="0"/>
                    </a:p>
                  </a:txBody>
                  <a:tcPr/>
                </a:tc>
                <a:extLst>
                  <a:ext uri="{0D108BD9-81ED-4DB2-BD59-A6C34878D82A}">
                    <a16:rowId xmlns:a16="http://schemas.microsoft.com/office/drawing/2014/main" xmlns="" val="10006"/>
                  </a:ext>
                </a:extLst>
              </a:tr>
            </a:tbl>
          </a:graphicData>
        </a:graphic>
      </p:graphicFrame>
      <p:graphicFrame>
        <p:nvGraphicFramePr>
          <p:cNvPr id="25" name="表 24"/>
          <p:cNvGraphicFramePr>
            <a:graphicFrameLocks noGrp="1"/>
          </p:cNvGraphicFramePr>
          <p:nvPr>
            <p:extLst>
              <p:ext uri="{D42A27DB-BD31-4B8C-83A1-F6EECF244321}">
                <p14:modId xmlns:p14="http://schemas.microsoft.com/office/powerpoint/2010/main" val="397107840"/>
              </p:ext>
            </p:extLst>
          </p:nvPr>
        </p:nvGraphicFramePr>
        <p:xfrm>
          <a:off x="9923490" y="5219318"/>
          <a:ext cx="3455359" cy="2529840"/>
        </p:xfrm>
        <a:graphic>
          <a:graphicData uri="http://schemas.openxmlformats.org/drawingml/2006/table">
            <a:tbl>
              <a:tblPr firstRow="1" bandRow="1">
                <a:tableStyleId>{5C22544A-7EE6-4342-B048-85BDC9FD1C3A}</a:tableStyleId>
              </a:tblPr>
              <a:tblGrid>
                <a:gridCol w="1058935">
                  <a:extLst>
                    <a:ext uri="{9D8B030D-6E8A-4147-A177-3AD203B41FA5}">
                      <a16:colId xmlns:a16="http://schemas.microsoft.com/office/drawing/2014/main" xmlns="" val="20000"/>
                    </a:ext>
                  </a:extLst>
                </a:gridCol>
                <a:gridCol w="2396424">
                  <a:extLst>
                    <a:ext uri="{9D8B030D-6E8A-4147-A177-3AD203B41FA5}">
                      <a16:colId xmlns:a16="http://schemas.microsoft.com/office/drawing/2014/main" xmlns="" val="20001"/>
                    </a:ext>
                  </a:extLst>
                </a:gridCol>
              </a:tblGrid>
              <a:tr h="211756">
                <a:tc>
                  <a:txBody>
                    <a:bodyPr/>
                    <a:lstStyle/>
                    <a:p>
                      <a:r>
                        <a:rPr kumimoji="1" lang="ja-JP" altLang="en-US" sz="1000" dirty="0"/>
                        <a:t>ユースケース名</a:t>
                      </a:r>
                    </a:p>
                  </a:txBody>
                  <a:tcPr>
                    <a:solidFill>
                      <a:schemeClr val="accent1">
                        <a:lumMod val="60000"/>
                        <a:lumOff val="40000"/>
                      </a:schemeClr>
                    </a:solidFill>
                  </a:tcPr>
                </a:tc>
                <a:tc>
                  <a:txBody>
                    <a:bodyPr/>
                    <a:lstStyle/>
                    <a:p>
                      <a:r>
                        <a:rPr kumimoji="1" lang="ja-JP" altLang="en-US" sz="1000" dirty="0"/>
                        <a:t>ブロックを並べる</a:t>
                      </a:r>
                      <a:endParaRPr kumimoji="1" lang="en-US" altLang="ja-JP" sz="1000" dirty="0"/>
                    </a:p>
                  </a:txBody>
                  <a:tcPr>
                    <a:solidFill>
                      <a:schemeClr val="accent1">
                        <a:lumMod val="60000"/>
                        <a:lumOff val="40000"/>
                      </a:schemeClr>
                    </a:solidFill>
                  </a:tcPr>
                </a:tc>
                <a:extLst>
                  <a:ext uri="{0D108BD9-81ED-4DB2-BD59-A6C34878D82A}">
                    <a16:rowId xmlns:a16="http://schemas.microsoft.com/office/drawing/2014/main" xmlns="" val="10000"/>
                  </a:ext>
                </a:extLst>
              </a:tr>
              <a:tr h="0">
                <a:tc>
                  <a:txBody>
                    <a:bodyPr/>
                    <a:lstStyle/>
                    <a:p>
                      <a:r>
                        <a:rPr kumimoji="1" lang="ja-JP" altLang="en-US" sz="800" dirty="0"/>
                        <a:t>概要</a:t>
                      </a:r>
                    </a:p>
                  </a:txBody>
                  <a:tcPr/>
                </a:tc>
                <a:tc>
                  <a:txBody>
                    <a:bodyPr/>
                    <a:lstStyle/>
                    <a:p>
                      <a:r>
                        <a:rPr kumimoji="1" lang="ja-JP" altLang="en-US" sz="800" dirty="0"/>
                        <a:t>走行体システムがブロックを有効移動させる</a:t>
                      </a:r>
                    </a:p>
                  </a:txBody>
                  <a:tcPr/>
                </a:tc>
                <a:extLst>
                  <a:ext uri="{0D108BD9-81ED-4DB2-BD59-A6C34878D82A}">
                    <a16:rowId xmlns:a16="http://schemas.microsoft.com/office/drawing/2014/main" xmlns="" val="10001"/>
                  </a:ext>
                </a:extLst>
              </a:tr>
              <a:tr h="0">
                <a:tc>
                  <a:txBody>
                    <a:bodyPr/>
                    <a:lstStyle/>
                    <a:p>
                      <a:r>
                        <a:rPr kumimoji="1" lang="ja-JP" altLang="en-US" sz="800" dirty="0"/>
                        <a:t>アクター</a:t>
                      </a:r>
                    </a:p>
                  </a:txBody>
                  <a:tcPr/>
                </a:tc>
                <a:tc>
                  <a:txBody>
                    <a:bodyPr/>
                    <a:lstStyle/>
                    <a:p>
                      <a:endParaRPr kumimoji="1" lang="ja-JP" altLang="en-US" sz="800" dirty="0"/>
                    </a:p>
                  </a:txBody>
                  <a:tcPr/>
                </a:tc>
                <a:extLst>
                  <a:ext uri="{0D108BD9-81ED-4DB2-BD59-A6C34878D82A}">
                    <a16:rowId xmlns:a16="http://schemas.microsoft.com/office/drawing/2014/main" xmlns="" val="10002"/>
                  </a:ext>
                </a:extLst>
              </a:tr>
              <a:tr h="0">
                <a:tc>
                  <a:txBody>
                    <a:bodyPr/>
                    <a:lstStyle/>
                    <a:p>
                      <a:r>
                        <a:rPr lang="ja-JP" altLang="en-US" sz="800" dirty="0"/>
                        <a:t>事前条件</a:t>
                      </a:r>
                    </a:p>
                  </a:txBody>
                  <a:tcPr/>
                </a:tc>
                <a:tc>
                  <a:txBody>
                    <a:bodyPr/>
                    <a:lstStyle/>
                    <a:p>
                      <a:r>
                        <a:rPr kumimoji="1" lang="ja-JP" altLang="en-US" sz="800" dirty="0"/>
                        <a:t>完成させる図形が決定していること</a:t>
                      </a:r>
                    </a:p>
                  </a:txBody>
                  <a:tcPr/>
                </a:tc>
                <a:extLst>
                  <a:ext uri="{0D108BD9-81ED-4DB2-BD59-A6C34878D82A}">
                    <a16:rowId xmlns:a16="http://schemas.microsoft.com/office/drawing/2014/main" xmlns="" val="10003"/>
                  </a:ext>
                </a:extLst>
              </a:tr>
              <a:tr h="0">
                <a:tc>
                  <a:txBody>
                    <a:bodyPr/>
                    <a:lstStyle/>
                    <a:p>
                      <a:r>
                        <a:rPr kumimoji="1" lang="ja-JP" altLang="en-US" sz="800" dirty="0"/>
                        <a:t>事後条件</a:t>
                      </a:r>
                    </a:p>
                  </a:txBody>
                  <a:tcPr/>
                </a:tc>
                <a:tc>
                  <a:txBody>
                    <a:bodyPr/>
                    <a:lstStyle/>
                    <a:p>
                      <a:r>
                        <a:rPr kumimoji="1" lang="ja-JP" altLang="en-US" sz="800" dirty="0"/>
                        <a:t>対象のブロックが配置済みであること</a:t>
                      </a:r>
                    </a:p>
                  </a:txBody>
                  <a:tcPr/>
                </a:tc>
                <a:extLst>
                  <a:ext uri="{0D108BD9-81ED-4DB2-BD59-A6C34878D82A}">
                    <a16:rowId xmlns:a16="http://schemas.microsoft.com/office/drawing/2014/main" xmlns="" val="10004"/>
                  </a:ext>
                </a:extLst>
              </a:tr>
              <a:tr h="973370">
                <a:tc>
                  <a:txBody>
                    <a:bodyPr/>
                    <a:lstStyle/>
                    <a:p>
                      <a:r>
                        <a:rPr kumimoji="1" lang="ja-JP" altLang="en-US" sz="800" dirty="0"/>
                        <a:t>基本系列</a:t>
                      </a:r>
                    </a:p>
                  </a:txBody>
                  <a:tcPr/>
                </a:tc>
                <a:tc>
                  <a:txBody>
                    <a:bodyPr/>
                    <a:lstStyle/>
                    <a:p>
                      <a:r>
                        <a:rPr kumimoji="1" lang="ja-JP" altLang="en-US" sz="800" dirty="0"/>
                        <a:t>① 走行システムは最寄りの未配置ブロックを</a:t>
                      </a:r>
                      <a:endParaRPr kumimoji="1" lang="en-US" altLang="ja-JP" sz="800" dirty="0"/>
                    </a:p>
                    <a:p>
                      <a:r>
                        <a:rPr kumimoji="1" lang="en-US" altLang="ja-JP" sz="800" dirty="0"/>
                        <a:t>    </a:t>
                      </a:r>
                      <a:r>
                        <a:rPr kumimoji="1" lang="en-US" altLang="ja-JP" sz="800" baseline="0" dirty="0"/>
                        <a:t> </a:t>
                      </a:r>
                      <a:r>
                        <a:rPr kumimoji="1" lang="ja-JP" altLang="en-US" sz="800" dirty="0"/>
                        <a:t>探索し、その置き場までのルートを探索する。</a:t>
                      </a:r>
                    </a:p>
                    <a:p>
                      <a:r>
                        <a:rPr kumimoji="1" lang="ja-JP" altLang="en-US" sz="800" dirty="0"/>
                        <a:t>②走行システムは探索したルートに合わせて</a:t>
                      </a:r>
                      <a:endParaRPr kumimoji="1" lang="en-US" altLang="ja-JP" sz="800" dirty="0"/>
                    </a:p>
                    <a:p>
                      <a:r>
                        <a:rPr kumimoji="1" lang="en-US" altLang="ja-JP" sz="800" dirty="0"/>
                        <a:t>    </a:t>
                      </a:r>
                      <a:r>
                        <a:rPr kumimoji="1" lang="ja-JP" altLang="en-US" sz="800" dirty="0"/>
                        <a:t>走行する。</a:t>
                      </a:r>
                    </a:p>
                    <a:p>
                      <a:r>
                        <a:rPr kumimoji="1" lang="ja-JP" altLang="en-US" sz="800" dirty="0"/>
                        <a:t>③走行システムは完成させる図形にある、</a:t>
                      </a:r>
                      <a:endParaRPr kumimoji="1" lang="en-US" altLang="ja-JP" sz="800" dirty="0"/>
                    </a:p>
                    <a:p>
                      <a:r>
                        <a:rPr kumimoji="1" lang="en-US" altLang="ja-JP" sz="800" dirty="0"/>
                        <a:t>    </a:t>
                      </a:r>
                      <a:r>
                        <a:rPr kumimoji="1" lang="ja-JP" altLang="en-US" sz="800" dirty="0"/>
                        <a:t>運搬するブロックと同じ色の置き場を</a:t>
                      </a:r>
                      <a:endParaRPr kumimoji="1" lang="en-US" altLang="ja-JP" sz="800" dirty="0"/>
                    </a:p>
                    <a:p>
                      <a:r>
                        <a:rPr kumimoji="1" lang="en-US" altLang="ja-JP" sz="800" dirty="0"/>
                        <a:t>    </a:t>
                      </a:r>
                      <a:r>
                        <a:rPr kumimoji="1" lang="ja-JP" altLang="en-US" sz="800" dirty="0"/>
                        <a:t>目的地に設定する。</a:t>
                      </a:r>
                    </a:p>
                    <a:p>
                      <a:r>
                        <a:rPr kumimoji="1" lang="ja-JP" altLang="en-US" sz="800" dirty="0"/>
                        <a:t>④走行システムは目的地までのルートを探索する。</a:t>
                      </a:r>
                    </a:p>
                    <a:p>
                      <a:r>
                        <a:rPr kumimoji="1" lang="ja-JP" altLang="en-US" sz="800" dirty="0"/>
                        <a:t>⑤走行システムは探索したルートに合わせて</a:t>
                      </a:r>
                      <a:endParaRPr kumimoji="1" lang="en-US" altLang="ja-JP" sz="800" dirty="0"/>
                    </a:p>
                    <a:p>
                      <a:r>
                        <a:rPr kumimoji="1" lang="en-US" altLang="ja-JP" sz="800" dirty="0"/>
                        <a:t>    </a:t>
                      </a:r>
                      <a:r>
                        <a:rPr kumimoji="1" lang="ja-JP" altLang="en-US" sz="800" dirty="0"/>
                        <a:t>走行する。</a:t>
                      </a:r>
                      <a:endParaRPr kumimoji="1" lang="en-US" altLang="ja-JP" sz="800" dirty="0"/>
                    </a:p>
                    <a:p>
                      <a:r>
                        <a:rPr kumimoji="1" lang="ja-JP" altLang="en-US" sz="800" dirty="0"/>
                        <a:t>⑥このユースケースを終了する。</a:t>
                      </a:r>
                      <a:endParaRPr kumimoji="1" lang="en-US" altLang="ja-JP" sz="800" dirty="0"/>
                    </a:p>
                  </a:txBody>
                  <a:tcPr/>
                </a:tc>
                <a:extLst>
                  <a:ext uri="{0D108BD9-81ED-4DB2-BD59-A6C34878D82A}">
                    <a16:rowId xmlns:a16="http://schemas.microsoft.com/office/drawing/2014/main" xmlns="" val="10005"/>
                  </a:ext>
                </a:extLst>
              </a:tr>
            </a:tbl>
          </a:graphicData>
        </a:graphic>
      </p:graphicFrame>
      <p:graphicFrame>
        <p:nvGraphicFramePr>
          <p:cNvPr id="26" name="表 25"/>
          <p:cNvGraphicFramePr>
            <a:graphicFrameLocks noGrp="1"/>
          </p:cNvGraphicFramePr>
          <p:nvPr>
            <p:extLst>
              <p:ext uri="{D42A27DB-BD31-4B8C-83A1-F6EECF244321}">
                <p14:modId xmlns:p14="http://schemas.microsoft.com/office/powerpoint/2010/main" val="1024035637"/>
              </p:ext>
            </p:extLst>
          </p:nvPr>
        </p:nvGraphicFramePr>
        <p:xfrm>
          <a:off x="9921485" y="7787506"/>
          <a:ext cx="3455359" cy="1676400"/>
        </p:xfrm>
        <a:graphic>
          <a:graphicData uri="http://schemas.openxmlformats.org/drawingml/2006/table">
            <a:tbl>
              <a:tblPr firstRow="1" bandRow="1">
                <a:tableStyleId>{5C22544A-7EE6-4342-B048-85BDC9FD1C3A}</a:tableStyleId>
              </a:tblPr>
              <a:tblGrid>
                <a:gridCol w="1060940">
                  <a:extLst>
                    <a:ext uri="{9D8B030D-6E8A-4147-A177-3AD203B41FA5}">
                      <a16:colId xmlns:a16="http://schemas.microsoft.com/office/drawing/2014/main" xmlns="" val="20000"/>
                    </a:ext>
                  </a:extLst>
                </a:gridCol>
                <a:gridCol w="2394419">
                  <a:extLst>
                    <a:ext uri="{9D8B030D-6E8A-4147-A177-3AD203B41FA5}">
                      <a16:colId xmlns:a16="http://schemas.microsoft.com/office/drawing/2014/main" xmlns="" val="20001"/>
                    </a:ext>
                  </a:extLst>
                </a:gridCol>
              </a:tblGrid>
              <a:tr h="0">
                <a:tc>
                  <a:txBody>
                    <a:bodyPr/>
                    <a:lstStyle/>
                    <a:p>
                      <a:r>
                        <a:rPr kumimoji="1" lang="ja-JP" altLang="en-US" sz="1000" dirty="0"/>
                        <a:t>ユースケース名</a:t>
                      </a:r>
                    </a:p>
                  </a:txBody>
                  <a:tcPr>
                    <a:solidFill>
                      <a:schemeClr val="accent1">
                        <a:lumMod val="60000"/>
                        <a:lumOff val="40000"/>
                      </a:schemeClr>
                    </a:solidFill>
                  </a:tcPr>
                </a:tc>
                <a:tc>
                  <a:txBody>
                    <a:bodyPr/>
                    <a:lstStyle/>
                    <a:p>
                      <a:r>
                        <a:rPr kumimoji="1" lang="ja-JP" altLang="en-US" sz="1000" dirty="0"/>
                        <a:t>縦列駐車場に駐車する</a:t>
                      </a:r>
                    </a:p>
                  </a:txBody>
                  <a:tcPr>
                    <a:solidFill>
                      <a:schemeClr val="accent1">
                        <a:lumMod val="60000"/>
                        <a:lumOff val="40000"/>
                      </a:schemeClr>
                    </a:solidFill>
                  </a:tcPr>
                </a:tc>
                <a:extLst>
                  <a:ext uri="{0D108BD9-81ED-4DB2-BD59-A6C34878D82A}">
                    <a16:rowId xmlns:a16="http://schemas.microsoft.com/office/drawing/2014/main" xmlns="" val="10000"/>
                  </a:ext>
                </a:extLst>
              </a:tr>
              <a:tr h="0">
                <a:tc>
                  <a:txBody>
                    <a:bodyPr/>
                    <a:lstStyle/>
                    <a:p>
                      <a:r>
                        <a:rPr kumimoji="1" lang="ja-JP" altLang="en-US" sz="800" dirty="0"/>
                        <a:t>概要</a:t>
                      </a:r>
                    </a:p>
                  </a:txBody>
                  <a:tcPr/>
                </a:tc>
                <a:tc>
                  <a:txBody>
                    <a:bodyPr/>
                    <a:lstStyle/>
                    <a:p>
                      <a:r>
                        <a:rPr kumimoji="1" lang="ja-JP" altLang="en-US" sz="800" dirty="0"/>
                        <a:t>走行システムが縦列駐車場に駐車する</a:t>
                      </a:r>
                    </a:p>
                  </a:txBody>
                  <a:tcPr/>
                </a:tc>
                <a:extLst>
                  <a:ext uri="{0D108BD9-81ED-4DB2-BD59-A6C34878D82A}">
                    <a16:rowId xmlns:a16="http://schemas.microsoft.com/office/drawing/2014/main" xmlns="" val="10001"/>
                  </a:ext>
                </a:extLst>
              </a:tr>
              <a:tr h="0">
                <a:tc>
                  <a:txBody>
                    <a:bodyPr/>
                    <a:lstStyle/>
                    <a:p>
                      <a:r>
                        <a:rPr kumimoji="1" lang="ja-JP" altLang="en-US" sz="800" dirty="0"/>
                        <a:t>アクター</a:t>
                      </a:r>
                    </a:p>
                  </a:txBody>
                  <a:tcPr/>
                </a:tc>
                <a:tc>
                  <a:txBody>
                    <a:bodyPr/>
                    <a:lstStyle/>
                    <a:p>
                      <a:r>
                        <a:rPr kumimoji="1" lang="ja-JP" altLang="en-US" sz="800" dirty="0"/>
                        <a:t>競技者</a:t>
                      </a:r>
                    </a:p>
                  </a:txBody>
                  <a:tcPr/>
                </a:tc>
                <a:extLst>
                  <a:ext uri="{0D108BD9-81ED-4DB2-BD59-A6C34878D82A}">
                    <a16:rowId xmlns:a16="http://schemas.microsoft.com/office/drawing/2014/main" xmlns="" val="10002"/>
                  </a:ext>
                </a:extLst>
              </a:tr>
              <a:tr h="0">
                <a:tc>
                  <a:txBody>
                    <a:bodyPr/>
                    <a:lstStyle/>
                    <a:p>
                      <a:r>
                        <a:rPr lang="ja-JP" altLang="en-US" sz="800" dirty="0"/>
                        <a:t>事前条件</a:t>
                      </a:r>
                    </a:p>
                  </a:txBody>
                  <a:tcPr/>
                </a:tc>
                <a:tc>
                  <a:txBody>
                    <a:bodyPr/>
                    <a:lstStyle/>
                    <a:p>
                      <a:r>
                        <a:rPr kumimoji="1" lang="ja-JP" altLang="en-US" sz="800" dirty="0"/>
                        <a:t>図形が完成していること</a:t>
                      </a:r>
                    </a:p>
                  </a:txBody>
                  <a:tcPr/>
                </a:tc>
                <a:extLst>
                  <a:ext uri="{0D108BD9-81ED-4DB2-BD59-A6C34878D82A}">
                    <a16:rowId xmlns:a16="http://schemas.microsoft.com/office/drawing/2014/main" xmlns="" val="10003"/>
                  </a:ext>
                </a:extLst>
              </a:tr>
              <a:tr h="0">
                <a:tc>
                  <a:txBody>
                    <a:bodyPr/>
                    <a:lstStyle/>
                    <a:p>
                      <a:r>
                        <a:rPr kumimoji="1" lang="ja-JP" altLang="en-US" sz="800" dirty="0"/>
                        <a:t>事後条件</a:t>
                      </a:r>
                    </a:p>
                  </a:txBody>
                  <a:tcPr/>
                </a:tc>
                <a:tc>
                  <a:txBody>
                    <a:bodyPr/>
                    <a:lstStyle/>
                    <a:p>
                      <a:r>
                        <a:rPr kumimoji="1" lang="ja-JP" altLang="en-US" sz="800" dirty="0"/>
                        <a:t>走行システムが縦列駐車場に駐車していること</a:t>
                      </a:r>
                    </a:p>
                  </a:txBody>
                  <a:tcPr/>
                </a:tc>
                <a:extLst>
                  <a:ext uri="{0D108BD9-81ED-4DB2-BD59-A6C34878D82A}">
                    <a16:rowId xmlns:a16="http://schemas.microsoft.com/office/drawing/2014/main" xmlns="" val="10004"/>
                  </a:ext>
                </a:extLst>
              </a:tr>
              <a:tr h="187746">
                <a:tc>
                  <a:txBody>
                    <a:bodyPr/>
                    <a:lstStyle/>
                    <a:p>
                      <a:r>
                        <a:rPr kumimoji="1" lang="ja-JP" altLang="en-US" sz="800" dirty="0"/>
                        <a:t>基本系列</a:t>
                      </a:r>
                    </a:p>
                  </a:txBody>
                  <a:tcPr/>
                </a:tc>
                <a:tc>
                  <a:txBody>
                    <a:bodyPr/>
                    <a:lstStyle/>
                    <a:p>
                      <a:r>
                        <a:rPr kumimoji="1" lang="ja-JP" altLang="en-US" sz="800" dirty="0"/>
                        <a:t>①走行システムはフィールドから縦列駐車場前の、</a:t>
                      </a:r>
                      <a:endParaRPr kumimoji="1" lang="en-US" altLang="ja-JP" sz="800" dirty="0"/>
                    </a:p>
                    <a:p>
                      <a:r>
                        <a:rPr kumimoji="1" lang="ja-JP" altLang="en-US" sz="800" baseline="0" dirty="0"/>
                        <a:t>     </a:t>
                      </a:r>
                      <a:r>
                        <a:rPr kumimoji="1" lang="ja-JP" altLang="en-US" sz="800" dirty="0"/>
                        <a:t>灰色ライン前まで移動する。</a:t>
                      </a:r>
                    </a:p>
                    <a:p>
                      <a:r>
                        <a:rPr kumimoji="1" lang="ja-JP" altLang="en-US" sz="800" dirty="0"/>
                        <a:t>②走行システムは縦列駐車場に駐車する。</a:t>
                      </a:r>
                    </a:p>
                    <a:p>
                      <a:r>
                        <a:rPr kumimoji="1" lang="ja-JP" altLang="en-US" sz="800" dirty="0"/>
                        <a:t>③このユースケースを終了する</a:t>
                      </a:r>
                    </a:p>
                  </a:txBody>
                  <a:tcPr/>
                </a:tc>
                <a:extLst>
                  <a:ext uri="{0D108BD9-81ED-4DB2-BD59-A6C34878D82A}">
                    <a16:rowId xmlns:a16="http://schemas.microsoft.com/office/drawing/2014/main" xmlns="" val="10005"/>
                  </a:ext>
                </a:extLst>
              </a:tr>
            </a:tbl>
          </a:graphicData>
        </a:graphic>
      </p:graphicFrame>
      <p:sp>
        <p:nvSpPr>
          <p:cNvPr id="27" name="対角する 2 つの角を切り取った四角形 193"/>
          <p:cNvSpPr/>
          <p:nvPr/>
        </p:nvSpPr>
        <p:spPr>
          <a:xfrm>
            <a:off x="6496020" y="623840"/>
            <a:ext cx="1533034" cy="25200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r>
              <a:rPr lang="ja-JP" altLang="en-US" sz="1500" dirty="0">
                <a:solidFill>
                  <a:schemeClr val="tx1"/>
                </a:solidFill>
              </a:rPr>
              <a:t>ユースケース</a:t>
            </a:r>
            <a:endParaRPr lang="en-US" altLang="ja-JP" sz="1500" dirty="0">
              <a:solidFill>
                <a:schemeClr val="tx1"/>
              </a:solidFill>
            </a:endParaRPr>
          </a:p>
        </p:txBody>
      </p:sp>
      <p:grpSp>
        <p:nvGrpSpPr>
          <p:cNvPr id="28" name="グループ化 27"/>
          <p:cNvGrpSpPr/>
          <p:nvPr/>
        </p:nvGrpSpPr>
        <p:grpSpPr>
          <a:xfrm>
            <a:off x="215717" y="7752908"/>
            <a:ext cx="1452675" cy="1715500"/>
            <a:chOff x="65261" y="5604573"/>
            <a:chExt cx="1452675" cy="1715500"/>
          </a:xfrm>
        </p:grpSpPr>
        <p:pic>
          <p:nvPicPr>
            <p:cNvPr id="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04" y="5617273"/>
              <a:ext cx="862332" cy="170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正方形/長方形 29"/>
            <p:cNvSpPr/>
            <p:nvPr/>
          </p:nvSpPr>
          <p:spPr>
            <a:xfrm>
              <a:off x="140489" y="5629974"/>
              <a:ext cx="1364747" cy="1682465"/>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65261" y="5604573"/>
              <a:ext cx="369332" cy="847348"/>
            </a:xfrm>
            <a:prstGeom prst="rect">
              <a:avLst/>
            </a:prstGeom>
            <a:noFill/>
          </p:spPr>
          <p:txBody>
            <a:bodyPr vert="eaVert" wrap="none" rtlCol="0">
              <a:spAutoFit/>
            </a:bodyPr>
            <a:lstStyle/>
            <a:p>
              <a:r>
                <a:rPr lang="en-US" altLang="ja-JP" sz="1200" dirty="0"/>
                <a:t>《</a:t>
              </a:r>
              <a:r>
                <a:rPr lang="ja-JP" altLang="en-US" sz="1200" dirty="0"/>
                <a:t>色の説明</a:t>
              </a:r>
              <a:r>
                <a:rPr lang="en-US" altLang="ja-JP" sz="1200" dirty="0"/>
                <a:t>》</a:t>
              </a:r>
              <a:endParaRPr kumimoji="1" lang="ja-JP" altLang="en-US" sz="1200" dirty="0"/>
            </a:p>
          </p:txBody>
        </p:sp>
        <p:sp>
          <p:nvSpPr>
            <p:cNvPr id="32" name="テキスト ボックス 31"/>
            <p:cNvSpPr txBox="1"/>
            <p:nvPr/>
          </p:nvSpPr>
          <p:spPr>
            <a:xfrm>
              <a:off x="311111" y="5641922"/>
              <a:ext cx="466794" cy="261610"/>
            </a:xfrm>
            <a:prstGeom prst="rect">
              <a:avLst/>
            </a:prstGeom>
            <a:noFill/>
          </p:spPr>
          <p:txBody>
            <a:bodyPr wrap="none" rtlCol="0">
              <a:spAutoFit/>
            </a:bodyPr>
            <a:lstStyle/>
            <a:p>
              <a:r>
                <a:rPr kumimoji="1" lang="ja-JP" altLang="en-US" sz="1100" dirty="0"/>
                <a:t>黄色</a:t>
              </a:r>
            </a:p>
          </p:txBody>
        </p:sp>
        <p:sp>
          <p:nvSpPr>
            <p:cNvPr id="33" name="テキスト ボックス 32"/>
            <p:cNvSpPr txBox="1"/>
            <p:nvPr/>
          </p:nvSpPr>
          <p:spPr>
            <a:xfrm>
              <a:off x="308123" y="6002846"/>
              <a:ext cx="466794" cy="261610"/>
            </a:xfrm>
            <a:prstGeom prst="rect">
              <a:avLst/>
            </a:prstGeom>
            <a:noFill/>
          </p:spPr>
          <p:txBody>
            <a:bodyPr wrap="none" rtlCol="0">
              <a:spAutoFit/>
            </a:bodyPr>
            <a:lstStyle/>
            <a:p>
              <a:r>
                <a:rPr lang="ja-JP" altLang="en-US" sz="1100" dirty="0"/>
                <a:t>緑色</a:t>
              </a:r>
              <a:endParaRPr kumimoji="1" lang="ja-JP" altLang="en-US" sz="1100" dirty="0"/>
            </a:p>
          </p:txBody>
        </p:sp>
        <p:sp>
          <p:nvSpPr>
            <p:cNvPr id="34" name="テキスト ボックス 33"/>
            <p:cNvSpPr txBox="1"/>
            <p:nvPr/>
          </p:nvSpPr>
          <p:spPr>
            <a:xfrm>
              <a:off x="307441" y="6338284"/>
              <a:ext cx="466794" cy="261610"/>
            </a:xfrm>
            <a:prstGeom prst="rect">
              <a:avLst/>
            </a:prstGeom>
            <a:noFill/>
          </p:spPr>
          <p:txBody>
            <a:bodyPr wrap="none" rtlCol="0">
              <a:spAutoFit/>
            </a:bodyPr>
            <a:lstStyle/>
            <a:p>
              <a:r>
                <a:rPr lang="ja-JP" altLang="en-US" sz="1100" dirty="0"/>
                <a:t>青色</a:t>
              </a:r>
              <a:endParaRPr kumimoji="1" lang="ja-JP" altLang="en-US" sz="1100" dirty="0"/>
            </a:p>
          </p:txBody>
        </p:sp>
        <p:sp>
          <p:nvSpPr>
            <p:cNvPr id="35" name="テキスト ボックス 34"/>
            <p:cNvSpPr txBox="1"/>
            <p:nvPr/>
          </p:nvSpPr>
          <p:spPr>
            <a:xfrm>
              <a:off x="307441" y="6666501"/>
              <a:ext cx="466794" cy="261610"/>
            </a:xfrm>
            <a:prstGeom prst="rect">
              <a:avLst/>
            </a:prstGeom>
            <a:noFill/>
          </p:spPr>
          <p:txBody>
            <a:bodyPr wrap="none" rtlCol="0">
              <a:spAutoFit/>
            </a:bodyPr>
            <a:lstStyle/>
            <a:p>
              <a:r>
                <a:rPr lang="ja-JP" altLang="en-US" sz="1100" dirty="0"/>
                <a:t>灰色</a:t>
              </a:r>
              <a:endParaRPr kumimoji="1" lang="ja-JP" altLang="en-US" sz="1100" dirty="0"/>
            </a:p>
          </p:txBody>
        </p:sp>
        <p:sp>
          <p:nvSpPr>
            <p:cNvPr id="36" name="テキスト ボックス 35"/>
            <p:cNvSpPr txBox="1"/>
            <p:nvPr/>
          </p:nvSpPr>
          <p:spPr>
            <a:xfrm>
              <a:off x="308123" y="7000506"/>
              <a:ext cx="466794" cy="261610"/>
            </a:xfrm>
            <a:prstGeom prst="rect">
              <a:avLst/>
            </a:prstGeom>
            <a:noFill/>
          </p:spPr>
          <p:txBody>
            <a:bodyPr wrap="none" rtlCol="0">
              <a:spAutoFit/>
            </a:bodyPr>
            <a:lstStyle/>
            <a:p>
              <a:r>
                <a:rPr lang="ja-JP" altLang="en-US" sz="1100" dirty="0"/>
                <a:t>赤色</a:t>
              </a:r>
              <a:endParaRPr kumimoji="1" lang="ja-JP" altLang="en-US" sz="1100" dirty="0"/>
            </a:p>
          </p:txBody>
        </p:sp>
        <p:sp>
          <p:nvSpPr>
            <p:cNvPr id="37" name="テキスト ボックス 36"/>
            <p:cNvSpPr txBox="1"/>
            <p:nvPr/>
          </p:nvSpPr>
          <p:spPr>
            <a:xfrm>
              <a:off x="84609" y="6376143"/>
              <a:ext cx="369332" cy="900246"/>
            </a:xfrm>
            <a:prstGeom prst="rect">
              <a:avLst/>
            </a:prstGeom>
            <a:noFill/>
          </p:spPr>
          <p:txBody>
            <a:bodyPr vert="eaVert" wrap="none" rtlCol="0">
              <a:spAutoFit/>
            </a:bodyPr>
            <a:lstStyle/>
            <a:p>
              <a:r>
                <a:rPr lang="en-US" altLang="ja-JP" sz="600" dirty="0"/>
                <a:t>※</a:t>
              </a:r>
              <a:r>
                <a:rPr lang="ja-JP" altLang="en-US" sz="600" dirty="0"/>
                <a:t>紙面の都合上ステレオ</a:t>
              </a:r>
              <a:endParaRPr lang="en-US" altLang="ja-JP" sz="600" dirty="0"/>
            </a:p>
            <a:p>
              <a:r>
                <a:rPr lang="ja-JP" altLang="en-US" sz="600" dirty="0"/>
                <a:t>　  タイプを省略する</a:t>
              </a:r>
            </a:p>
          </p:txBody>
        </p:sp>
      </p:grpSp>
      <p:sp>
        <p:nvSpPr>
          <p:cNvPr id="38" name="テキスト ボックス 9"/>
          <p:cNvSpPr txBox="1"/>
          <p:nvPr/>
        </p:nvSpPr>
        <p:spPr>
          <a:xfrm>
            <a:off x="6654489" y="922268"/>
            <a:ext cx="692497" cy="1563890"/>
          </a:xfrm>
          <a:prstGeom prst="rect">
            <a:avLst/>
          </a:prstGeom>
          <a:noFill/>
        </p:spPr>
        <p:txBody>
          <a:bodyPr vert="eaVert" wrap="none" rtlCol="0">
            <a:spAutoFit/>
          </a:bodyPr>
          <a:lstStyle/>
          <a:p>
            <a:r>
              <a:rPr lang="ja-JP" altLang="en-US" sz="1100" dirty="0"/>
              <a:t>目標から抽出したユース</a:t>
            </a:r>
            <a:endParaRPr lang="en-US" altLang="ja-JP" sz="1100" dirty="0"/>
          </a:p>
          <a:p>
            <a:r>
              <a:rPr lang="ja-JP" altLang="en-US" sz="1100" dirty="0"/>
              <a:t>ケースをユースケース図</a:t>
            </a:r>
            <a:endParaRPr lang="en-US" altLang="ja-JP" sz="1100" dirty="0"/>
          </a:p>
          <a:p>
            <a:r>
              <a:rPr lang="ja-JP" altLang="en-US" sz="1100" dirty="0"/>
              <a:t>に示した。</a:t>
            </a:r>
          </a:p>
        </p:txBody>
      </p:sp>
      <p:pic>
        <p:nvPicPr>
          <p:cNvPr id="39" name="図 38">
            <a:extLst>
              <a:ext uri="{FF2B5EF4-FFF2-40B4-BE49-F238E27FC236}">
                <a16:creationId xmlns:a16="http://schemas.microsoft.com/office/drawing/2014/main" xmlns="" id="{B34A7CAE-9C56-44A7-8142-BBA373C1DC63}"/>
              </a:ext>
            </a:extLst>
          </p:cNvPr>
          <p:cNvPicPr>
            <a:picLocks noChangeAspect="1"/>
          </p:cNvPicPr>
          <p:nvPr/>
        </p:nvPicPr>
        <p:blipFill>
          <a:blip r:embed="rId4"/>
          <a:stretch>
            <a:fillRect/>
          </a:stretch>
        </p:blipFill>
        <p:spPr>
          <a:xfrm>
            <a:off x="7331115" y="895929"/>
            <a:ext cx="2373520" cy="1663201"/>
          </a:xfrm>
          <a:prstGeom prst="rect">
            <a:avLst/>
          </a:prstGeom>
        </p:spPr>
      </p:pic>
      <p:pic>
        <p:nvPicPr>
          <p:cNvPr id="40" name="図 39">
            <a:extLst>
              <a:ext uri="{FF2B5EF4-FFF2-40B4-BE49-F238E27FC236}">
                <a16:creationId xmlns:a16="http://schemas.microsoft.com/office/drawing/2014/main" xmlns="" id="{414A41A4-9EB0-4922-B670-164429104E22}"/>
              </a:ext>
            </a:extLst>
          </p:cNvPr>
          <p:cNvPicPr>
            <a:picLocks noChangeAspect="1"/>
          </p:cNvPicPr>
          <p:nvPr/>
        </p:nvPicPr>
        <p:blipFill>
          <a:blip r:embed="rId5"/>
          <a:stretch>
            <a:fillRect/>
          </a:stretch>
        </p:blipFill>
        <p:spPr>
          <a:xfrm>
            <a:off x="21694" y="1000029"/>
            <a:ext cx="9759226" cy="8518801"/>
          </a:xfrm>
          <a:prstGeom prst="rect">
            <a:avLst/>
          </a:prstGeom>
        </p:spPr>
      </p:pic>
    </p:spTree>
    <p:extLst>
      <p:ext uri="{BB962C8B-B14F-4D97-AF65-F5344CB8AC3E}">
        <p14:creationId xmlns:p14="http://schemas.microsoft.com/office/powerpoint/2010/main" val="4155320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xmlns="" id="{274C6A51-4C4C-4EF2-AE7C-126FF8929C09}"/>
              </a:ext>
            </a:extLst>
          </p:cNvPr>
          <p:cNvPicPr>
            <a:picLocks noChangeAspect="1"/>
          </p:cNvPicPr>
          <p:nvPr/>
        </p:nvPicPr>
        <p:blipFill>
          <a:blip r:embed="rId2"/>
          <a:stretch>
            <a:fillRect/>
          </a:stretch>
        </p:blipFill>
        <p:spPr>
          <a:xfrm>
            <a:off x="5518273" y="5159097"/>
            <a:ext cx="3006416" cy="1577864"/>
          </a:xfrm>
          <a:prstGeom prst="rect">
            <a:avLst/>
          </a:prstGeom>
        </p:spPr>
      </p:pic>
      <p:pic>
        <p:nvPicPr>
          <p:cNvPr id="5" name="図 4">
            <a:extLst>
              <a:ext uri="{FF2B5EF4-FFF2-40B4-BE49-F238E27FC236}">
                <a16:creationId xmlns:a16="http://schemas.microsoft.com/office/drawing/2014/main" xmlns="" id="{9EEE0566-45D0-423B-80C0-EB9FD04F3FB8}"/>
              </a:ext>
            </a:extLst>
          </p:cNvPr>
          <p:cNvPicPr>
            <a:picLocks noChangeAspect="1"/>
          </p:cNvPicPr>
          <p:nvPr/>
        </p:nvPicPr>
        <p:blipFill>
          <a:blip r:embed="rId3"/>
          <a:stretch>
            <a:fillRect/>
          </a:stretch>
        </p:blipFill>
        <p:spPr>
          <a:xfrm>
            <a:off x="4240819" y="6907604"/>
            <a:ext cx="2678852" cy="1182837"/>
          </a:xfrm>
          <a:prstGeom prst="rect">
            <a:avLst/>
          </a:prstGeom>
        </p:spPr>
      </p:pic>
      <p:pic>
        <p:nvPicPr>
          <p:cNvPr id="6" name="図 5">
            <a:extLst>
              <a:ext uri="{FF2B5EF4-FFF2-40B4-BE49-F238E27FC236}">
                <a16:creationId xmlns:a16="http://schemas.microsoft.com/office/drawing/2014/main" xmlns="" id="{BD53E239-48AB-412A-81D8-5B0A00805973}"/>
              </a:ext>
            </a:extLst>
          </p:cNvPr>
          <p:cNvPicPr>
            <a:picLocks noChangeAspect="1"/>
          </p:cNvPicPr>
          <p:nvPr/>
        </p:nvPicPr>
        <p:blipFill>
          <a:blip r:embed="rId4"/>
          <a:stretch>
            <a:fillRect/>
          </a:stretch>
        </p:blipFill>
        <p:spPr>
          <a:xfrm>
            <a:off x="8690621" y="6990754"/>
            <a:ext cx="2108923" cy="1612072"/>
          </a:xfrm>
          <a:prstGeom prst="rect">
            <a:avLst/>
          </a:prstGeom>
        </p:spPr>
      </p:pic>
      <p:sp>
        <p:nvSpPr>
          <p:cNvPr id="7" name="正方形/長方形 6">
            <a:extLst>
              <a:ext uri="{FF2B5EF4-FFF2-40B4-BE49-F238E27FC236}">
                <a16:creationId xmlns:a16="http://schemas.microsoft.com/office/drawing/2014/main" xmlns="" id="{5E5ABE08-CB45-43EA-9E2B-98FC574E7359}"/>
              </a:ext>
            </a:extLst>
          </p:cNvPr>
          <p:cNvSpPr/>
          <p:nvPr/>
        </p:nvSpPr>
        <p:spPr>
          <a:xfrm>
            <a:off x="30825" y="4663140"/>
            <a:ext cx="13466791" cy="4969411"/>
          </a:xfrm>
          <a:prstGeom prst="rect">
            <a:avLst/>
          </a:prstGeom>
          <a:no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dirty="0"/>
          </a:p>
          <a:p>
            <a:pPr algn="ctr"/>
            <a:endParaRPr kumimoji="1" lang="ja-JP" altLang="en-US" dirty="0"/>
          </a:p>
        </p:txBody>
      </p:sp>
      <p:grpSp>
        <p:nvGrpSpPr>
          <p:cNvPr id="8" name="グループ化 7">
            <a:extLst>
              <a:ext uri="{FF2B5EF4-FFF2-40B4-BE49-F238E27FC236}">
                <a16:creationId xmlns:a16="http://schemas.microsoft.com/office/drawing/2014/main" xmlns="" id="{23133AEB-B1FF-403D-9B69-4F5F021570B4}"/>
              </a:ext>
            </a:extLst>
          </p:cNvPr>
          <p:cNvGrpSpPr/>
          <p:nvPr/>
        </p:nvGrpSpPr>
        <p:grpSpPr>
          <a:xfrm>
            <a:off x="4197501" y="6695812"/>
            <a:ext cx="4327187" cy="1430707"/>
            <a:chOff x="4204061" y="5437085"/>
            <a:chExt cx="4327187" cy="1430707"/>
          </a:xfrm>
        </p:grpSpPr>
        <p:sp>
          <p:nvSpPr>
            <p:cNvPr id="9" name="正方形/長方形 8">
              <a:extLst>
                <a:ext uri="{FF2B5EF4-FFF2-40B4-BE49-F238E27FC236}">
                  <a16:creationId xmlns:a16="http://schemas.microsoft.com/office/drawing/2014/main" xmlns="" id="{1BFC6538-1A3E-41EE-B91B-B6002C4FD6D5}"/>
                </a:ext>
              </a:extLst>
            </p:cNvPr>
            <p:cNvSpPr/>
            <p:nvPr/>
          </p:nvSpPr>
          <p:spPr>
            <a:xfrm>
              <a:off x="4204061" y="5591982"/>
              <a:ext cx="4327187" cy="1238266"/>
            </a:xfrm>
            <a:prstGeom prst="rect">
              <a:avLst/>
            </a:prstGeom>
            <a:no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10" name="Picture 5">
              <a:extLst>
                <a:ext uri="{FF2B5EF4-FFF2-40B4-BE49-F238E27FC236}">
                  <a16:creationId xmlns:a16="http://schemas.microsoft.com/office/drawing/2014/main" xmlns="" id="{C4785F68-09C8-43EB-9A82-7C2A8EABEDB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0983" t="24805" r="32261" b="3565"/>
            <a:stretch/>
          </p:blipFill>
          <p:spPr bwMode="auto">
            <a:xfrm>
              <a:off x="7122733" y="5709315"/>
              <a:ext cx="1123524" cy="930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テキスト ボックス 10">
              <a:extLst>
                <a:ext uri="{FF2B5EF4-FFF2-40B4-BE49-F238E27FC236}">
                  <a16:creationId xmlns:a16="http://schemas.microsoft.com/office/drawing/2014/main" xmlns="" id="{54DCCE49-4598-4269-A712-A31985D25380}"/>
                </a:ext>
              </a:extLst>
            </p:cNvPr>
            <p:cNvSpPr txBox="1"/>
            <p:nvPr/>
          </p:nvSpPr>
          <p:spPr>
            <a:xfrm>
              <a:off x="6841131" y="6652348"/>
              <a:ext cx="1606202" cy="215444"/>
            </a:xfrm>
            <a:prstGeom prst="rect">
              <a:avLst/>
            </a:prstGeom>
            <a:noFill/>
          </p:spPr>
          <p:txBody>
            <a:bodyPr wrap="none" rtlCol="0">
              <a:spAutoFit/>
            </a:bodyPr>
            <a:lstStyle/>
            <a:p>
              <a:r>
                <a:rPr kumimoji="1" lang="ja-JP" altLang="en-US" sz="800" dirty="0"/>
                <a:t>図</a:t>
              </a:r>
              <a:r>
                <a:rPr lang="en-US" altLang="ja-JP" sz="800" dirty="0"/>
                <a:t>7</a:t>
              </a:r>
              <a:r>
                <a:rPr kumimoji="1" lang="ja-JP" altLang="en-US" sz="800" dirty="0"/>
                <a:t>：互い違いにおかれたブロック</a:t>
              </a:r>
              <a:endParaRPr kumimoji="1" lang="en-US" altLang="ja-JP" sz="800" dirty="0"/>
            </a:p>
          </p:txBody>
        </p:sp>
        <p:sp>
          <p:nvSpPr>
            <p:cNvPr id="12" name="フローチャート: 磁気ディスク 442">
              <a:extLst>
                <a:ext uri="{FF2B5EF4-FFF2-40B4-BE49-F238E27FC236}">
                  <a16:creationId xmlns:a16="http://schemas.microsoft.com/office/drawing/2014/main" xmlns="" id="{B0CEF92A-A5B5-4301-BA62-2D63DF0D2E98}"/>
                </a:ext>
              </a:extLst>
            </p:cNvPr>
            <p:cNvSpPr>
              <a:spLocks noChangeAspect="1"/>
            </p:cNvSpPr>
            <p:nvPr/>
          </p:nvSpPr>
          <p:spPr>
            <a:xfrm>
              <a:off x="7454599" y="6487088"/>
              <a:ext cx="78635" cy="106102"/>
            </a:xfrm>
            <a:prstGeom prst="flowChartMagneticDisk">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フローチャート: 磁気ディスク 442">
              <a:extLst>
                <a:ext uri="{FF2B5EF4-FFF2-40B4-BE49-F238E27FC236}">
                  <a16:creationId xmlns:a16="http://schemas.microsoft.com/office/drawing/2014/main" xmlns="" id="{2F00BC0C-CA12-4FB0-9C84-E1393E41D4BB}"/>
                </a:ext>
              </a:extLst>
            </p:cNvPr>
            <p:cNvSpPr>
              <a:spLocks noChangeAspect="1"/>
            </p:cNvSpPr>
            <p:nvPr/>
          </p:nvSpPr>
          <p:spPr>
            <a:xfrm>
              <a:off x="8099906" y="6002170"/>
              <a:ext cx="78635" cy="106102"/>
            </a:xfrm>
            <a:prstGeom prst="flowChartMagneticDisk">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xmlns="" id="{1E1D7B73-9218-4BDA-BA3B-3752D6C0E0B5}"/>
                </a:ext>
              </a:extLst>
            </p:cNvPr>
            <p:cNvSpPr txBox="1"/>
            <p:nvPr/>
          </p:nvSpPr>
          <p:spPr>
            <a:xfrm>
              <a:off x="4253697" y="6576902"/>
              <a:ext cx="915465" cy="215444"/>
            </a:xfrm>
            <a:prstGeom prst="rect">
              <a:avLst/>
            </a:prstGeom>
            <a:noFill/>
          </p:spPr>
          <p:txBody>
            <a:bodyPr wrap="none" rtlCol="0">
              <a:spAutoFit/>
            </a:bodyPr>
            <a:lstStyle/>
            <a:p>
              <a:r>
                <a:rPr kumimoji="1" lang="ja-JP" altLang="en-US" sz="800" dirty="0"/>
                <a:t>図</a:t>
              </a:r>
              <a:r>
                <a:rPr kumimoji="1" lang="en-US" altLang="ja-JP" sz="800" dirty="0"/>
                <a:t>6</a:t>
              </a:r>
              <a:r>
                <a:rPr kumimoji="1" lang="ja-JP" altLang="en-US" sz="800" dirty="0"/>
                <a:t>：図形の決定</a:t>
              </a:r>
              <a:endParaRPr kumimoji="1" lang="en-US" altLang="ja-JP" sz="800" dirty="0"/>
            </a:p>
          </p:txBody>
        </p:sp>
        <p:grpSp>
          <p:nvGrpSpPr>
            <p:cNvPr id="15" name="グループ化 14">
              <a:extLst>
                <a:ext uri="{FF2B5EF4-FFF2-40B4-BE49-F238E27FC236}">
                  <a16:creationId xmlns:a16="http://schemas.microsoft.com/office/drawing/2014/main" xmlns="" id="{FD9933E1-D28C-460B-BECA-33B2ECD8CE13}"/>
                </a:ext>
              </a:extLst>
            </p:cNvPr>
            <p:cNvGrpSpPr/>
            <p:nvPr/>
          </p:nvGrpSpPr>
          <p:grpSpPr>
            <a:xfrm>
              <a:off x="4244317" y="5437085"/>
              <a:ext cx="1185277" cy="307777"/>
              <a:chOff x="10468142" y="6852130"/>
              <a:chExt cx="1193800" cy="307777"/>
            </a:xfrm>
          </p:grpSpPr>
          <p:sp>
            <p:nvSpPr>
              <p:cNvPr id="17" name="正方形/長方形 16">
                <a:extLst>
                  <a:ext uri="{FF2B5EF4-FFF2-40B4-BE49-F238E27FC236}">
                    <a16:creationId xmlns:a16="http://schemas.microsoft.com/office/drawing/2014/main" xmlns="" id="{D06C8ACA-E867-435D-AFBD-A8F62F2226EF}"/>
                  </a:ext>
                </a:extLst>
              </p:cNvPr>
              <p:cNvSpPr/>
              <p:nvPr/>
            </p:nvSpPr>
            <p:spPr>
              <a:xfrm>
                <a:off x="10500321" y="6978714"/>
                <a:ext cx="1002395" cy="54529"/>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8FFAD826-A7B5-47BA-A431-3BBDA552AAFF}"/>
                  </a:ext>
                </a:extLst>
              </p:cNvPr>
              <p:cNvSpPr txBox="1"/>
              <p:nvPr/>
            </p:nvSpPr>
            <p:spPr>
              <a:xfrm>
                <a:off x="10468142" y="6852130"/>
                <a:ext cx="1193800" cy="307777"/>
              </a:xfrm>
              <a:prstGeom prst="rect">
                <a:avLst/>
              </a:prstGeom>
              <a:noFill/>
            </p:spPr>
            <p:txBody>
              <a:bodyPr wrap="square" rtlCol="0">
                <a:spAutoFit/>
              </a:bodyPr>
              <a:lstStyle/>
              <a:p>
                <a:r>
                  <a:rPr kumimoji="1" lang="ja-JP" altLang="en-US" sz="1400" b="1" dirty="0"/>
                  <a:t>図形の決定</a:t>
                </a:r>
              </a:p>
            </p:txBody>
          </p:sp>
        </p:grpSp>
        <p:sp>
          <p:nvSpPr>
            <p:cNvPr id="16" name="テキスト ボックス 15">
              <a:extLst>
                <a:ext uri="{FF2B5EF4-FFF2-40B4-BE49-F238E27FC236}">
                  <a16:creationId xmlns:a16="http://schemas.microsoft.com/office/drawing/2014/main" xmlns="" id="{76C700D2-C118-405F-B5CC-92C5FF2642D6}"/>
                </a:ext>
              </a:extLst>
            </p:cNvPr>
            <p:cNvSpPr txBox="1"/>
            <p:nvPr/>
          </p:nvSpPr>
          <p:spPr>
            <a:xfrm>
              <a:off x="7474871" y="6542560"/>
              <a:ext cx="960028" cy="200055"/>
            </a:xfrm>
            <a:prstGeom prst="rect">
              <a:avLst/>
            </a:prstGeom>
            <a:noFill/>
          </p:spPr>
          <p:txBody>
            <a:bodyPr wrap="none" rtlCol="0">
              <a:spAutoFit/>
            </a:bodyPr>
            <a:lstStyle/>
            <a:p>
              <a:r>
                <a:rPr kumimoji="1" lang="en-US" altLang="ja-JP" sz="700" dirty="0"/>
                <a:t>※</a:t>
              </a:r>
              <a:r>
                <a:rPr kumimoji="1" lang="ja-JP" altLang="en-US" sz="700" dirty="0"/>
                <a:t>五角形を見る場合</a:t>
              </a:r>
            </a:p>
          </p:txBody>
        </p:sp>
      </p:grpSp>
      <p:sp>
        <p:nvSpPr>
          <p:cNvPr id="19" name="正方形/長方形 18">
            <a:extLst>
              <a:ext uri="{FF2B5EF4-FFF2-40B4-BE49-F238E27FC236}">
                <a16:creationId xmlns:a16="http://schemas.microsoft.com/office/drawing/2014/main" xmlns="" id="{C787B118-A9CB-40B0-929C-A947DDAA423A}"/>
              </a:ext>
            </a:extLst>
          </p:cNvPr>
          <p:cNvSpPr/>
          <p:nvPr/>
        </p:nvSpPr>
        <p:spPr>
          <a:xfrm>
            <a:off x="4197501" y="5095534"/>
            <a:ext cx="4327187" cy="1632175"/>
          </a:xfrm>
          <a:prstGeom prst="rect">
            <a:avLst/>
          </a:prstGeom>
          <a:no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dirty="0"/>
          </a:p>
          <a:p>
            <a:pPr algn="ctr"/>
            <a:endParaRPr kumimoji="1" lang="ja-JP" altLang="en-US" dirty="0"/>
          </a:p>
        </p:txBody>
      </p:sp>
      <p:sp>
        <p:nvSpPr>
          <p:cNvPr id="20" name="正方形/長方形 19">
            <a:extLst>
              <a:ext uri="{FF2B5EF4-FFF2-40B4-BE49-F238E27FC236}">
                <a16:creationId xmlns:a16="http://schemas.microsoft.com/office/drawing/2014/main" xmlns="" id="{AC53101F-1D8B-49E9-9CE3-3220ED0763B5}"/>
              </a:ext>
            </a:extLst>
          </p:cNvPr>
          <p:cNvSpPr/>
          <p:nvPr/>
        </p:nvSpPr>
        <p:spPr>
          <a:xfrm>
            <a:off x="8663152" y="5084690"/>
            <a:ext cx="4785684" cy="4444113"/>
          </a:xfrm>
          <a:prstGeom prst="rect">
            <a:avLst/>
          </a:prstGeom>
          <a:no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ED17AAC3-96A1-424A-8F4D-7B8BF4B2454C}"/>
              </a:ext>
            </a:extLst>
          </p:cNvPr>
          <p:cNvSpPr/>
          <p:nvPr/>
        </p:nvSpPr>
        <p:spPr>
          <a:xfrm>
            <a:off x="8743965" y="5033003"/>
            <a:ext cx="1680301" cy="122138"/>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xmlns="" id="{C0BDB396-0A7A-4CCE-B8BF-D8DF3C6A136D}"/>
              </a:ext>
            </a:extLst>
          </p:cNvPr>
          <p:cNvSpPr/>
          <p:nvPr/>
        </p:nvSpPr>
        <p:spPr>
          <a:xfrm>
            <a:off x="4247137" y="5043713"/>
            <a:ext cx="2351792" cy="1114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xmlns="" id="{C39E198A-9B38-48D5-AF41-ABA984CAC9A9}"/>
              </a:ext>
            </a:extLst>
          </p:cNvPr>
          <p:cNvSpPr/>
          <p:nvPr/>
        </p:nvSpPr>
        <p:spPr>
          <a:xfrm>
            <a:off x="8279130" y="676282"/>
            <a:ext cx="5214019" cy="3932647"/>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正方形/長方形 23"/>
          <p:cNvSpPr/>
          <p:nvPr/>
        </p:nvSpPr>
        <p:spPr>
          <a:xfrm>
            <a:off x="0" y="0"/>
            <a:ext cx="13522325" cy="584201"/>
          </a:xfrm>
          <a:prstGeom prst="rect">
            <a:avLst/>
          </a:prstGeom>
          <a:gradFill flip="none" rotWithShape="1">
            <a:gsLst>
              <a:gs pos="72230">
                <a:schemeClr val="bg1"/>
              </a:gs>
              <a:gs pos="0">
                <a:schemeClr val="accent1">
                  <a:lumMod val="40000"/>
                  <a:lumOff val="60000"/>
                </a:schemeClr>
              </a:gs>
              <a:gs pos="23000">
                <a:schemeClr val="accent1">
                  <a:tint val="44500"/>
                  <a:satMod val="160000"/>
                </a:schemeClr>
              </a:gs>
              <a:gs pos="96667">
                <a:schemeClr val="bg1"/>
              </a:gs>
              <a:gs pos="44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900" dirty="0">
                <a:solidFill>
                  <a:schemeClr val="tx1"/>
                </a:solidFill>
              </a:rPr>
              <a:t>２．ゲーム分析</a:t>
            </a:r>
          </a:p>
        </p:txBody>
      </p:sp>
      <p:sp>
        <p:nvSpPr>
          <p:cNvPr id="25" name="テキスト ボックス 24"/>
          <p:cNvSpPr txBox="1"/>
          <p:nvPr/>
        </p:nvSpPr>
        <p:spPr>
          <a:xfrm>
            <a:off x="5776757" y="65142"/>
            <a:ext cx="2052165" cy="538609"/>
          </a:xfrm>
          <a:prstGeom prst="rect">
            <a:avLst/>
          </a:prstGeom>
          <a:noFill/>
        </p:spPr>
        <p:txBody>
          <a:bodyPr wrap="none" rtlCol="0">
            <a:spAutoFit/>
          </a:bodyPr>
          <a:lstStyle/>
          <a:p>
            <a:r>
              <a:rPr lang="ja-JP" altLang="en-US" sz="2900" b="1" dirty="0">
                <a:ln>
                  <a:solidFill>
                    <a:schemeClr val="bg1"/>
                  </a:solidFill>
                </a:ln>
                <a:solidFill>
                  <a:schemeClr val="tx1">
                    <a:lumMod val="75000"/>
                    <a:lumOff val="25000"/>
                  </a:schemeClr>
                </a:solidFill>
                <a:latin typeface="HG創英ﾌﾟﾚｾﾞﾝｽEB" panose="02020809000000000000" pitchFamily="17" charset="-128"/>
                <a:ea typeface="HG創英ﾌﾟﾚｾﾞﾝｽEB" panose="02020809000000000000" pitchFamily="17" charset="-128"/>
              </a:rPr>
              <a:t>科学の妖精</a:t>
            </a:r>
          </a:p>
        </p:txBody>
      </p:sp>
      <p:pic>
        <p:nvPicPr>
          <p:cNvPr id="26" name="図 4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97412" y="114839"/>
            <a:ext cx="2495737" cy="400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グループ化 26"/>
          <p:cNvGrpSpPr/>
          <p:nvPr/>
        </p:nvGrpSpPr>
        <p:grpSpPr>
          <a:xfrm>
            <a:off x="2498450" y="102263"/>
            <a:ext cx="705388" cy="425557"/>
            <a:chOff x="12116383" y="65970"/>
            <a:chExt cx="954036" cy="575564"/>
          </a:xfrm>
        </p:grpSpPr>
        <p:grpSp>
          <p:nvGrpSpPr>
            <p:cNvPr id="28" name="グループ化 27"/>
            <p:cNvGrpSpPr/>
            <p:nvPr/>
          </p:nvGrpSpPr>
          <p:grpSpPr>
            <a:xfrm>
              <a:off x="12490787" y="65970"/>
              <a:ext cx="579632" cy="575564"/>
              <a:chOff x="3410739" y="446370"/>
              <a:chExt cx="607510" cy="603246"/>
            </a:xfrm>
          </p:grpSpPr>
          <p:sp>
            <p:nvSpPr>
              <p:cNvPr id="33" name="円/楕円 32"/>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34" name="円/楕円 33"/>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35" name="円/楕円 34"/>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grpSp>
        <p:grpSp>
          <p:nvGrpSpPr>
            <p:cNvPr id="29" name="グループ化 28"/>
            <p:cNvGrpSpPr/>
            <p:nvPr/>
          </p:nvGrpSpPr>
          <p:grpSpPr>
            <a:xfrm rot="19367070">
              <a:off x="12116383" y="156414"/>
              <a:ext cx="345667" cy="343241"/>
              <a:chOff x="3410734" y="446367"/>
              <a:chExt cx="607510" cy="603246"/>
            </a:xfrm>
          </p:grpSpPr>
          <p:sp>
            <p:nvSpPr>
              <p:cNvPr id="30" name="円/楕円 29"/>
              <p:cNvSpPr/>
              <p:nvPr/>
            </p:nvSpPr>
            <p:spPr>
              <a:xfrm>
                <a:off x="3410734" y="446367"/>
                <a:ext cx="607510" cy="603246"/>
              </a:xfrm>
              <a:prstGeom prst="ellipse">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31" name="円/楕円 30"/>
              <p:cNvSpPr/>
              <p:nvPr/>
            </p:nvSpPr>
            <p:spPr>
              <a:xfrm>
                <a:off x="3553381" y="583266"/>
                <a:ext cx="329453" cy="329453"/>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32" name="円/楕円 31"/>
              <p:cNvSpPr/>
              <p:nvPr/>
            </p:nvSpPr>
            <p:spPr>
              <a:xfrm>
                <a:off x="3452530" y="482415"/>
                <a:ext cx="531157" cy="53115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grpSp>
      </p:grpSp>
      <p:sp>
        <p:nvSpPr>
          <p:cNvPr id="36" name="テキスト ボックス 35"/>
          <p:cNvSpPr txBox="1"/>
          <p:nvPr/>
        </p:nvSpPr>
        <p:spPr>
          <a:xfrm>
            <a:off x="-398" y="3775130"/>
            <a:ext cx="4265873" cy="861774"/>
          </a:xfrm>
          <a:prstGeom prst="rect">
            <a:avLst/>
          </a:prstGeom>
          <a:noFill/>
        </p:spPr>
        <p:txBody>
          <a:bodyPr wrap="square" rtlCol="0">
            <a:spAutoFit/>
          </a:bodyPr>
          <a:lstStyle/>
          <a:p>
            <a:r>
              <a:rPr lang="ja-JP" altLang="en-US" sz="1000" dirty="0"/>
              <a:t>ブロック並べの構成要素のクラス図</a:t>
            </a:r>
            <a:r>
              <a:rPr lang="en-US" altLang="ja-JP" sz="1000" dirty="0"/>
              <a:t>(</a:t>
            </a:r>
            <a:r>
              <a:rPr lang="ja-JP" altLang="en-US" sz="1000" dirty="0"/>
              <a:t>図１</a:t>
            </a:r>
            <a:r>
              <a:rPr lang="en-US" altLang="ja-JP" sz="1000" dirty="0"/>
              <a:t>)</a:t>
            </a:r>
            <a:r>
              <a:rPr lang="ja-JP" altLang="en-US" sz="1000" dirty="0"/>
              <a:t>に示す。</a:t>
            </a:r>
            <a:endParaRPr lang="en-US" altLang="ja-JP" sz="1000" dirty="0"/>
          </a:p>
          <a:p>
            <a:r>
              <a:rPr lang="ja-JP" altLang="en-US" sz="1000" dirty="0"/>
              <a:t>図形完成のボーナスタイムを獲得するには、図形を構成するすべての頂点の</a:t>
            </a:r>
            <a:endParaRPr lang="en-US" altLang="ja-JP" sz="1000" dirty="0"/>
          </a:p>
          <a:p>
            <a:r>
              <a:rPr lang="ja-JP" altLang="en-US" sz="1000" dirty="0"/>
              <a:t>ポリゴンブロック置き場について、有効移動を成立させる必要があるので</a:t>
            </a:r>
            <a:endParaRPr lang="en-US" altLang="ja-JP" sz="1000" dirty="0"/>
          </a:p>
          <a:p>
            <a:r>
              <a:rPr lang="ja-JP" altLang="en-US" sz="1000" dirty="0"/>
              <a:t>図形クラスとポリゴンブロック置き場に関連を持たせている。</a:t>
            </a:r>
            <a:endParaRPr lang="en-US" altLang="ja-JP" sz="1000" dirty="0"/>
          </a:p>
          <a:p>
            <a:r>
              <a:rPr lang="ja-JP" altLang="en-US" sz="1000" dirty="0"/>
              <a:t>なお、黒線とブロック置き場を総称して「フィールド」とした。</a:t>
            </a:r>
            <a:endParaRPr lang="en-US" altLang="ja-JP" sz="1000" dirty="0"/>
          </a:p>
        </p:txBody>
      </p:sp>
      <p:sp>
        <p:nvSpPr>
          <p:cNvPr id="37" name="テキスト ボックス 36"/>
          <p:cNvSpPr txBox="1"/>
          <p:nvPr/>
        </p:nvSpPr>
        <p:spPr>
          <a:xfrm>
            <a:off x="1435610" y="3651275"/>
            <a:ext cx="1114408" cy="215444"/>
          </a:xfrm>
          <a:prstGeom prst="rect">
            <a:avLst/>
          </a:prstGeom>
          <a:noFill/>
        </p:spPr>
        <p:txBody>
          <a:bodyPr wrap="none" rtlCol="0">
            <a:spAutoFit/>
          </a:bodyPr>
          <a:lstStyle/>
          <a:p>
            <a:r>
              <a:rPr kumimoji="1" lang="ja-JP" altLang="en-US" sz="800" dirty="0"/>
              <a:t>図１：</a:t>
            </a:r>
            <a:r>
              <a:rPr lang="ja-JP" altLang="en-US" sz="800" dirty="0"/>
              <a:t>課題定義</a:t>
            </a:r>
            <a:r>
              <a:rPr kumimoji="1" lang="ja-JP" altLang="en-US" sz="800" dirty="0"/>
              <a:t>モデル</a:t>
            </a:r>
          </a:p>
        </p:txBody>
      </p:sp>
      <p:sp>
        <p:nvSpPr>
          <p:cNvPr id="38" name="テキスト ボックス 37"/>
          <p:cNvSpPr txBox="1"/>
          <p:nvPr/>
        </p:nvSpPr>
        <p:spPr>
          <a:xfrm>
            <a:off x="-27704" y="838696"/>
            <a:ext cx="4679486" cy="430887"/>
          </a:xfrm>
          <a:prstGeom prst="rect">
            <a:avLst/>
          </a:prstGeom>
          <a:noFill/>
        </p:spPr>
        <p:txBody>
          <a:bodyPr wrap="none" rtlCol="0">
            <a:spAutoFit/>
          </a:bodyPr>
          <a:lstStyle/>
          <a:p>
            <a:r>
              <a:rPr kumimoji="1" lang="ja-JP" altLang="en-US" sz="1200" dirty="0">
                <a:solidFill>
                  <a:srgbClr val="FF0000"/>
                </a:solidFill>
              </a:rPr>
              <a:t>ブロック並べ</a:t>
            </a:r>
            <a:r>
              <a:rPr kumimoji="1" lang="ja-JP" altLang="en-US" sz="1000" dirty="0"/>
              <a:t>とは、ブロック並べエリア上のブロック置き場にあるブロックを移動し、</a:t>
            </a:r>
            <a:endParaRPr kumimoji="1" lang="en-US" altLang="ja-JP" sz="1000" dirty="0"/>
          </a:p>
          <a:p>
            <a:r>
              <a:rPr kumimoji="1" lang="ja-JP" altLang="en-US" sz="1000" dirty="0"/>
              <a:t>ブロックの移動先の結果によりボーナスタイムを獲得できるゲームである。</a:t>
            </a:r>
          </a:p>
        </p:txBody>
      </p:sp>
      <p:sp>
        <p:nvSpPr>
          <p:cNvPr id="39" name="テキスト ボックス 38"/>
          <p:cNvSpPr txBox="1"/>
          <p:nvPr/>
        </p:nvSpPr>
        <p:spPr>
          <a:xfrm>
            <a:off x="5074566" y="4152927"/>
            <a:ext cx="1616148" cy="215444"/>
          </a:xfrm>
          <a:prstGeom prst="rect">
            <a:avLst/>
          </a:prstGeom>
          <a:noFill/>
        </p:spPr>
        <p:txBody>
          <a:bodyPr wrap="none" rtlCol="0">
            <a:spAutoFit/>
          </a:bodyPr>
          <a:lstStyle/>
          <a:p>
            <a:r>
              <a:rPr kumimoji="1" lang="ja-JP" altLang="en-US" sz="800" dirty="0"/>
              <a:t>図</a:t>
            </a:r>
            <a:r>
              <a:rPr kumimoji="1" lang="en-US" altLang="ja-JP" sz="800" dirty="0"/>
              <a:t>2</a:t>
            </a:r>
            <a:r>
              <a:rPr kumimoji="1" lang="ja-JP" altLang="en-US" sz="800" dirty="0"/>
              <a:t>：</a:t>
            </a:r>
            <a:r>
              <a:rPr lang="ja-JP" altLang="en-US" sz="800" dirty="0"/>
              <a:t>五角形周辺のオブジェクト図</a:t>
            </a:r>
            <a:endParaRPr kumimoji="1" lang="ja-JP" altLang="en-US" sz="800" dirty="0"/>
          </a:p>
        </p:txBody>
      </p:sp>
      <p:pic>
        <p:nvPicPr>
          <p:cNvPr id="40"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2536"/>
          <a:stretch/>
        </p:blipFill>
        <p:spPr bwMode="auto">
          <a:xfrm>
            <a:off x="4676458" y="665211"/>
            <a:ext cx="2199004" cy="951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角丸四角形 40"/>
          <p:cNvSpPr/>
          <p:nvPr/>
        </p:nvSpPr>
        <p:spPr>
          <a:xfrm>
            <a:off x="5331750" y="883793"/>
            <a:ext cx="868680" cy="680720"/>
          </a:xfrm>
          <a:prstGeom prst="roundRect">
            <a:avLst>
              <a:gd name="adj" fmla="val 2786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下矢印 41"/>
          <p:cNvSpPr/>
          <p:nvPr/>
        </p:nvSpPr>
        <p:spPr>
          <a:xfrm>
            <a:off x="5552440" y="1632392"/>
            <a:ext cx="447040" cy="198120"/>
          </a:xfrm>
          <a:prstGeom prst="downArrow">
            <a:avLst/>
          </a:prstGeom>
          <a:solidFill>
            <a:srgbClr val="FF00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6391825" y="1462822"/>
            <a:ext cx="1927131" cy="646331"/>
          </a:xfrm>
          <a:prstGeom prst="rect">
            <a:avLst/>
          </a:prstGeom>
          <a:noFill/>
        </p:spPr>
        <p:txBody>
          <a:bodyPr wrap="none" rtlCol="0">
            <a:spAutoFit/>
          </a:bodyPr>
          <a:lstStyle/>
          <a:p>
            <a:r>
              <a:rPr kumimoji="1" lang="ja-JP" altLang="en-US" sz="900" dirty="0"/>
              <a:t>８のポリゴンブロック置き場に</a:t>
            </a:r>
            <a:endParaRPr kumimoji="1" lang="en-US" altLang="ja-JP" sz="900" dirty="0"/>
          </a:p>
          <a:p>
            <a:r>
              <a:rPr kumimoji="1" lang="ja-JP" altLang="en-US" sz="900" dirty="0"/>
              <a:t>未配置の青ブロック、センター</a:t>
            </a:r>
            <a:endParaRPr kumimoji="1" lang="en-US" altLang="ja-JP" sz="900" dirty="0"/>
          </a:p>
          <a:p>
            <a:r>
              <a:rPr lang="ja-JP" altLang="en-US" sz="900" dirty="0"/>
              <a:t>ブロック置き場に配置済みの</a:t>
            </a:r>
            <a:endParaRPr lang="en-US" altLang="ja-JP" sz="900" dirty="0"/>
          </a:p>
          <a:p>
            <a:r>
              <a:rPr lang="ja-JP" altLang="en-US" sz="900" dirty="0"/>
              <a:t>緑ブロックがある場合を示している。</a:t>
            </a:r>
            <a:endParaRPr kumimoji="1" lang="ja-JP" altLang="en-US" sz="900" dirty="0"/>
          </a:p>
        </p:txBody>
      </p:sp>
      <p:sp>
        <p:nvSpPr>
          <p:cNvPr id="44" name="対角する 2 つの角を切り取った四角形 193">
            <a:extLst>
              <a:ext uri="{FF2B5EF4-FFF2-40B4-BE49-F238E27FC236}">
                <a16:creationId xmlns:a16="http://schemas.microsoft.com/office/drawing/2014/main" xmlns="" id="{AD61036C-74D5-4D55-AD82-5EAC6CB2C305}"/>
              </a:ext>
            </a:extLst>
          </p:cNvPr>
          <p:cNvSpPr/>
          <p:nvPr/>
        </p:nvSpPr>
        <p:spPr>
          <a:xfrm>
            <a:off x="39428" y="4679472"/>
            <a:ext cx="3051282" cy="353531"/>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r>
              <a:rPr lang="ja-JP" altLang="en-US" sz="2015" dirty="0">
                <a:solidFill>
                  <a:schemeClr val="tx1"/>
                </a:solidFill>
              </a:rPr>
              <a:t>ゲーム攻略のための解法</a:t>
            </a:r>
            <a:endParaRPr lang="en-US" altLang="ja-JP" sz="2015" dirty="0">
              <a:solidFill>
                <a:schemeClr val="tx1"/>
              </a:solidFill>
            </a:endParaRPr>
          </a:p>
        </p:txBody>
      </p:sp>
      <p:sp>
        <p:nvSpPr>
          <p:cNvPr id="45" name="対角する 2 つの角を切り取った四角形 193">
            <a:extLst>
              <a:ext uri="{FF2B5EF4-FFF2-40B4-BE49-F238E27FC236}">
                <a16:creationId xmlns:a16="http://schemas.microsoft.com/office/drawing/2014/main" xmlns="" id="{5B3E3EBE-3224-45E9-BADA-5F2EC35A4B7E}"/>
              </a:ext>
            </a:extLst>
          </p:cNvPr>
          <p:cNvSpPr/>
          <p:nvPr/>
        </p:nvSpPr>
        <p:spPr>
          <a:xfrm>
            <a:off x="8328574" y="655609"/>
            <a:ext cx="2880000" cy="353531"/>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r>
              <a:rPr lang="ja-JP" altLang="en-US" sz="2015" dirty="0">
                <a:solidFill>
                  <a:schemeClr val="tx1"/>
                </a:solidFill>
              </a:rPr>
              <a:t>ゲーム攻略の指針</a:t>
            </a:r>
            <a:endParaRPr lang="en-US" altLang="ja-JP" sz="2015" dirty="0">
              <a:solidFill>
                <a:schemeClr val="tx1"/>
              </a:solidFill>
            </a:endParaRPr>
          </a:p>
        </p:txBody>
      </p:sp>
      <p:sp>
        <p:nvSpPr>
          <p:cNvPr id="46" name="テキスト ボックス 45">
            <a:extLst>
              <a:ext uri="{FF2B5EF4-FFF2-40B4-BE49-F238E27FC236}">
                <a16:creationId xmlns:a16="http://schemas.microsoft.com/office/drawing/2014/main" xmlns="" id="{E8E40D0C-ADD7-499C-BAB3-36E70DB83461}"/>
              </a:ext>
            </a:extLst>
          </p:cNvPr>
          <p:cNvSpPr txBox="1"/>
          <p:nvPr/>
        </p:nvSpPr>
        <p:spPr>
          <a:xfrm>
            <a:off x="8239697" y="1030428"/>
            <a:ext cx="5321064" cy="338554"/>
          </a:xfrm>
          <a:prstGeom prst="rect">
            <a:avLst/>
          </a:prstGeom>
          <a:noFill/>
        </p:spPr>
        <p:txBody>
          <a:bodyPr wrap="square" rtlCol="0">
            <a:spAutoFit/>
          </a:bodyPr>
          <a:lstStyle/>
          <a:p>
            <a:r>
              <a:rPr lang="ja-JP" altLang="en-US" sz="800" dirty="0"/>
              <a:t>ゲーム攻略にあたって方針・前提条件を追加し、図</a:t>
            </a:r>
            <a:r>
              <a:rPr lang="en-US" altLang="ja-JP" sz="800" dirty="0"/>
              <a:t>1</a:t>
            </a:r>
            <a:r>
              <a:rPr lang="ja-JP" altLang="en-US" sz="800" dirty="0"/>
              <a:t>をもとにゲームを解くための指針の流れを導き、アクティビティ図</a:t>
            </a:r>
            <a:r>
              <a:rPr lang="en-US" altLang="ja-JP" sz="800" dirty="0"/>
              <a:t>(</a:t>
            </a:r>
            <a:r>
              <a:rPr lang="ja-JP" altLang="en-US" sz="800" dirty="0"/>
              <a:t>図</a:t>
            </a:r>
            <a:r>
              <a:rPr lang="en-US" altLang="ja-JP" sz="800" dirty="0"/>
              <a:t>3)</a:t>
            </a:r>
            <a:r>
              <a:rPr lang="ja-JP" altLang="en-US" sz="800" dirty="0"/>
              <a:t>に表す。指針では、ブロック並べエリア</a:t>
            </a:r>
            <a:r>
              <a:rPr lang="en-US" altLang="ja-JP" sz="800" dirty="0"/>
              <a:t>(</a:t>
            </a:r>
            <a:r>
              <a:rPr lang="ja-JP" altLang="en-US" sz="800" dirty="0"/>
              <a:t>エリア侵入地点～エリア脱出地点</a:t>
            </a:r>
            <a:r>
              <a:rPr lang="en-US" altLang="ja-JP" sz="800" dirty="0"/>
              <a:t>)</a:t>
            </a:r>
            <a:r>
              <a:rPr lang="ja-JP" altLang="en-US" sz="800" dirty="0"/>
              <a:t>のみを示し、縦列駐車場エリアは含まない。</a:t>
            </a:r>
            <a:endParaRPr lang="en-US" altLang="ja-JP" sz="800" dirty="0"/>
          </a:p>
        </p:txBody>
      </p:sp>
      <p:sp>
        <p:nvSpPr>
          <p:cNvPr id="47" name="テキスト ボックス 46">
            <a:extLst>
              <a:ext uri="{FF2B5EF4-FFF2-40B4-BE49-F238E27FC236}">
                <a16:creationId xmlns:a16="http://schemas.microsoft.com/office/drawing/2014/main" xmlns="" id="{C3DCF394-E3D5-4463-877F-92D42B4F3846}"/>
              </a:ext>
            </a:extLst>
          </p:cNvPr>
          <p:cNvSpPr txBox="1"/>
          <p:nvPr/>
        </p:nvSpPr>
        <p:spPr>
          <a:xfrm rot="10800000" flipH="1" flipV="1">
            <a:off x="9460080" y="2113557"/>
            <a:ext cx="4100681" cy="1985159"/>
          </a:xfrm>
          <a:prstGeom prst="rect">
            <a:avLst/>
          </a:prstGeom>
          <a:noFill/>
        </p:spPr>
        <p:txBody>
          <a:bodyPr wrap="square" rtlCol="0">
            <a:spAutoFit/>
          </a:bodyPr>
          <a:lstStyle/>
          <a:p>
            <a:r>
              <a:rPr kumimoji="1" lang="ja-JP" altLang="en-US" sz="900" dirty="0"/>
              <a:t>①図形を決定する</a:t>
            </a:r>
            <a:endParaRPr kumimoji="1" lang="en-US" altLang="ja-JP" sz="900" dirty="0"/>
          </a:p>
          <a:p>
            <a:r>
              <a:rPr lang="en-US" altLang="ja-JP" sz="900" dirty="0"/>
              <a:t>(ⅰ)</a:t>
            </a:r>
            <a:r>
              <a:rPr lang="ja-JP" altLang="en-US" sz="900" dirty="0"/>
              <a:t>置き場間の移動量を</a:t>
            </a:r>
            <a:r>
              <a:rPr lang="en-US" altLang="ja-JP" sz="900" dirty="0"/>
              <a:t>1</a:t>
            </a:r>
            <a:r>
              <a:rPr lang="ja-JP" altLang="en-US" sz="900" dirty="0"/>
              <a:t>として、</a:t>
            </a:r>
            <a:r>
              <a:rPr lang="en-US" altLang="ja-JP" sz="900" dirty="0"/>
              <a:t>1</a:t>
            </a:r>
            <a:r>
              <a:rPr lang="ja-JP" altLang="en-US" sz="900" dirty="0" err="1"/>
              <a:t>つの</a:t>
            </a:r>
            <a:r>
              <a:rPr lang="ja-JP" altLang="en-US" sz="900" dirty="0"/>
              <a:t>置き場を除いて置き場への各ブロックの</a:t>
            </a:r>
            <a:endParaRPr lang="en-US" altLang="ja-JP" sz="900" dirty="0"/>
          </a:p>
          <a:p>
            <a:r>
              <a:rPr lang="ja-JP" altLang="en-US" sz="900" dirty="0"/>
              <a:t>　　 移動量が</a:t>
            </a:r>
            <a:r>
              <a:rPr lang="en-US" altLang="ja-JP" sz="900" dirty="0"/>
              <a:t>1</a:t>
            </a:r>
            <a:r>
              <a:rPr lang="ja-JP" altLang="en-US" sz="900" dirty="0"/>
              <a:t>または</a:t>
            </a:r>
            <a:r>
              <a:rPr lang="en-US" altLang="ja-JP" sz="900" dirty="0"/>
              <a:t>2</a:t>
            </a:r>
            <a:r>
              <a:rPr lang="ja-JP" altLang="en-US" sz="900" dirty="0" err="1"/>
              <a:t>で完</a:t>
            </a:r>
            <a:r>
              <a:rPr lang="ja-JP" altLang="en-US" sz="900" dirty="0"/>
              <a:t>成させることが出来る図形を作成図形候補として導く。</a:t>
            </a:r>
            <a:endParaRPr lang="en-US" altLang="ja-JP" sz="900" dirty="0"/>
          </a:p>
          <a:p>
            <a:r>
              <a:rPr lang="en-US" altLang="ja-JP" sz="900" dirty="0"/>
              <a:t>(ⅱ)</a:t>
            </a:r>
            <a:r>
              <a:rPr lang="ja-JP" altLang="en-US" sz="900" dirty="0"/>
              <a:t>各作成図形候補を完成させるために必要なブロックの移動量の合計から</a:t>
            </a:r>
            <a:endParaRPr lang="en-US" altLang="ja-JP" sz="900" dirty="0"/>
          </a:p>
          <a:p>
            <a:r>
              <a:rPr lang="ja-JP" altLang="en-US" sz="900" dirty="0"/>
              <a:t>　　 時間内に作成可能な図形を導く。</a:t>
            </a:r>
            <a:endParaRPr lang="en-US" altLang="ja-JP" sz="900" dirty="0"/>
          </a:p>
          <a:p>
            <a:r>
              <a:rPr lang="ja-JP" altLang="en-US" sz="900" dirty="0"/>
              <a:t>　　 その中で最もボーナスポイントの高い図形を作成する図形として決定する。</a:t>
            </a:r>
            <a:endParaRPr lang="en-US" altLang="ja-JP" sz="900" dirty="0"/>
          </a:p>
          <a:p>
            <a:r>
              <a:rPr kumimoji="1" lang="ja-JP" altLang="en-US" sz="900" dirty="0"/>
              <a:t>②</a:t>
            </a:r>
            <a:r>
              <a:rPr lang="ja-JP" altLang="en-US" sz="900" dirty="0"/>
              <a:t>図形の完成に関わるブロックを配置</a:t>
            </a:r>
            <a:r>
              <a:rPr lang="en-US" altLang="ja-JP" sz="900" dirty="0"/>
              <a:t>(</a:t>
            </a:r>
            <a:r>
              <a:rPr lang="ja-JP" altLang="en-US" sz="900" dirty="0"/>
              <a:t>入手・運搬</a:t>
            </a:r>
            <a:r>
              <a:rPr lang="en-US" altLang="ja-JP" sz="900" dirty="0"/>
              <a:t>)</a:t>
            </a:r>
            <a:r>
              <a:rPr lang="ja-JP" altLang="en-US" sz="900" dirty="0"/>
              <a:t>するルートを導く。</a:t>
            </a:r>
            <a:endParaRPr lang="en-US" altLang="ja-JP" sz="900" dirty="0"/>
          </a:p>
          <a:p>
            <a:endParaRPr kumimoji="1" lang="en-US" altLang="ja-JP" sz="300" dirty="0"/>
          </a:p>
          <a:p>
            <a:r>
              <a:rPr lang="ja-JP" altLang="en-US" sz="900" dirty="0"/>
              <a:t>③図形の完成に使用されない黒以外のブロックが存在する場合、そのブロックを</a:t>
            </a:r>
            <a:endParaRPr lang="en-US" altLang="ja-JP" sz="900" dirty="0"/>
          </a:p>
          <a:p>
            <a:r>
              <a:rPr lang="en-US" altLang="ja-JP" sz="900" dirty="0"/>
              <a:t>  </a:t>
            </a:r>
            <a:r>
              <a:rPr lang="ja-JP" altLang="en-US" sz="900" dirty="0"/>
              <a:t>　配置する置き場を決定する。</a:t>
            </a:r>
            <a:endParaRPr lang="en-US" altLang="ja-JP" sz="900" dirty="0"/>
          </a:p>
          <a:p>
            <a:r>
              <a:rPr lang="ja-JP" altLang="en-US" sz="900" dirty="0"/>
              <a:t>　　移動量が最も少ない同色置き場を配置する置き場とする。</a:t>
            </a:r>
            <a:endParaRPr lang="en-US" altLang="ja-JP" sz="900" dirty="0"/>
          </a:p>
          <a:p>
            <a:endParaRPr lang="en-US" altLang="ja-JP" sz="300" dirty="0"/>
          </a:p>
          <a:p>
            <a:r>
              <a:rPr lang="ja-JP" altLang="en-US" sz="900" dirty="0"/>
              <a:t>④残りのブロックを配置</a:t>
            </a:r>
            <a:r>
              <a:rPr lang="en-US" altLang="ja-JP" sz="900" dirty="0"/>
              <a:t>(</a:t>
            </a:r>
            <a:r>
              <a:rPr lang="ja-JP" altLang="en-US" sz="900" dirty="0"/>
              <a:t>入手・運搬</a:t>
            </a:r>
            <a:r>
              <a:rPr lang="en-US" altLang="ja-JP" sz="900" dirty="0"/>
              <a:t>)</a:t>
            </a:r>
            <a:r>
              <a:rPr lang="ja-JP" altLang="en-US" sz="900" dirty="0"/>
              <a:t>するルートを導く。</a:t>
            </a:r>
            <a:endParaRPr lang="en-US" altLang="ja-JP" sz="900" dirty="0"/>
          </a:p>
          <a:p>
            <a:r>
              <a:rPr kumimoji="1" lang="ja-JP" altLang="en-US" sz="900" dirty="0"/>
              <a:t>　</a:t>
            </a:r>
            <a:endParaRPr kumimoji="1" lang="en-US" altLang="ja-JP" sz="900" dirty="0"/>
          </a:p>
          <a:p>
            <a:r>
              <a:rPr lang="ja-JP" altLang="en-US" sz="900" dirty="0"/>
              <a:t>①～④を行うことによってブロック並べエリアを攻略する。</a:t>
            </a:r>
            <a:endParaRPr kumimoji="1" lang="en-US" altLang="ja-JP" sz="900" dirty="0"/>
          </a:p>
        </p:txBody>
      </p:sp>
      <p:sp>
        <p:nvSpPr>
          <p:cNvPr id="48" name="テキスト ボックス 47">
            <a:extLst>
              <a:ext uri="{FF2B5EF4-FFF2-40B4-BE49-F238E27FC236}">
                <a16:creationId xmlns:a16="http://schemas.microsoft.com/office/drawing/2014/main" xmlns="" id="{3B1CD7AC-D557-4767-8D27-70439C1F8BBA}"/>
              </a:ext>
            </a:extLst>
          </p:cNvPr>
          <p:cNvSpPr txBox="1"/>
          <p:nvPr/>
        </p:nvSpPr>
        <p:spPr>
          <a:xfrm>
            <a:off x="3203838" y="4643603"/>
            <a:ext cx="8183300" cy="400110"/>
          </a:xfrm>
          <a:prstGeom prst="rect">
            <a:avLst/>
          </a:prstGeom>
          <a:noFill/>
        </p:spPr>
        <p:txBody>
          <a:bodyPr wrap="square" rtlCol="0">
            <a:spAutoFit/>
          </a:bodyPr>
          <a:lstStyle/>
          <a:p>
            <a:r>
              <a:rPr lang="ja-JP" altLang="en-US" sz="1000" dirty="0"/>
              <a:t>指針をもとに、図</a:t>
            </a:r>
            <a:r>
              <a:rPr lang="en-US" altLang="ja-JP" sz="1000" dirty="0"/>
              <a:t>1</a:t>
            </a:r>
            <a:r>
              <a:rPr lang="ja-JP" altLang="en-US" sz="1000" dirty="0"/>
              <a:t>に解法として必要なシナリオ管理クラス、走行シナリオクラスやその他の属性・操作を新たに追加し、図</a:t>
            </a:r>
            <a:r>
              <a:rPr lang="en-US" altLang="ja-JP" sz="1000" dirty="0"/>
              <a:t>4</a:t>
            </a:r>
            <a:r>
              <a:rPr lang="ja-JP" altLang="en-US" sz="1000" dirty="0"/>
              <a:t>で図</a:t>
            </a:r>
            <a:r>
              <a:rPr lang="en-US" altLang="ja-JP" sz="1000" dirty="0"/>
              <a:t>1</a:t>
            </a:r>
            <a:r>
              <a:rPr lang="ja-JP" altLang="en-US" sz="1000" dirty="0"/>
              <a:t>を拡張する。</a:t>
            </a:r>
            <a:endParaRPr lang="en-US" altLang="ja-JP" sz="1000" dirty="0"/>
          </a:p>
          <a:p>
            <a:r>
              <a:rPr lang="ja-JP" altLang="en-US" sz="1000" dirty="0"/>
              <a:t>また、指針の詳細・振る舞いをシーケンス図を用いて下記に表す。</a:t>
            </a:r>
            <a:endParaRPr lang="en-US" altLang="ja-JP" sz="1000" dirty="0"/>
          </a:p>
        </p:txBody>
      </p:sp>
      <p:grpSp>
        <p:nvGrpSpPr>
          <p:cNvPr id="49" name="グループ化 48">
            <a:extLst>
              <a:ext uri="{FF2B5EF4-FFF2-40B4-BE49-F238E27FC236}">
                <a16:creationId xmlns:a16="http://schemas.microsoft.com/office/drawing/2014/main" xmlns="" id="{6FC55029-270F-4CBA-AE9E-DA3D78FF2E02}"/>
              </a:ext>
            </a:extLst>
          </p:cNvPr>
          <p:cNvGrpSpPr/>
          <p:nvPr/>
        </p:nvGrpSpPr>
        <p:grpSpPr>
          <a:xfrm>
            <a:off x="8276280" y="1295062"/>
            <a:ext cx="5259546" cy="639832"/>
            <a:chOff x="8302587" y="976894"/>
            <a:chExt cx="5259546" cy="639832"/>
          </a:xfrm>
        </p:grpSpPr>
        <p:grpSp>
          <p:nvGrpSpPr>
            <p:cNvPr id="50" name="グループ化 49">
              <a:extLst>
                <a:ext uri="{FF2B5EF4-FFF2-40B4-BE49-F238E27FC236}">
                  <a16:creationId xmlns:a16="http://schemas.microsoft.com/office/drawing/2014/main" xmlns="" id="{1C837C88-9696-4B51-9E41-AF071EB31BC3}"/>
                </a:ext>
              </a:extLst>
            </p:cNvPr>
            <p:cNvGrpSpPr/>
            <p:nvPr/>
          </p:nvGrpSpPr>
          <p:grpSpPr>
            <a:xfrm>
              <a:off x="8302587" y="1001173"/>
              <a:ext cx="5146713" cy="615553"/>
              <a:chOff x="8302587" y="1001173"/>
              <a:chExt cx="5146713" cy="615553"/>
            </a:xfrm>
          </p:grpSpPr>
          <p:sp>
            <p:nvSpPr>
              <p:cNvPr id="52" name="正方形/長方形 51">
                <a:extLst>
                  <a:ext uri="{FF2B5EF4-FFF2-40B4-BE49-F238E27FC236}">
                    <a16:creationId xmlns:a16="http://schemas.microsoft.com/office/drawing/2014/main" xmlns="" id="{E8A76B19-D8F7-4EA9-83AE-0713F9E27465}"/>
                  </a:ext>
                </a:extLst>
              </p:cNvPr>
              <p:cNvSpPr/>
              <p:nvPr/>
            </p:nvSpPr>
            <p:spPr>
              <a:xfrm>
                <a:off x="8342413" y="1017040"/>
                <a:ext cx="5106887" cy="547473"/>
              </a:xfrm>
              <a:prstGeom prst="rect">
                <a:avLst/>
              </a:prstGeom>
              <a:solidFill>
                <a:schemeClr val="bg1"/>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xmlns="" id="{AE282645-9F3D-442A-B91D-711F93599F15}"/>
                  </a:ext>
                </a:extLst>
              </p:cNvPr>
              <p:cNvSpPr txBox="1"/>
              <p:nvPr/>
            </p:nvSpPr>
            <p:spPr>
              <a:xfrm>
                <a:off x="8302587" y="1001173"/>
                <a:ext cx="2038660" cy="615553"/>
              </a:xfrm>
              <a:prstGeom prst="rect">
                <a:avLst/>
              </a:prstGeom>
              <a:noFill/>
            </p:spPr>
            <p:txBody>
              <a:bodyPr wrap="square" rtlCol="0">
                <a:spAutoFit/>
              </a:bodyPr>
              <a:lstStyle/>
              <a:p>
                <a:r>
                  <a:rPr lang="ja-JP" altLang="en-US" sz="1000" b="1" dirty="0"/>
                  <a:t>方針</a:t>
                </a:r>
                <a:endParaRPr lang="en-US" altLang="ja-JP" sz="1000" b="1" dirty="0"/>
              </a:p>
              <a:p>
                <a:r>
                  <a:rPr lang="en-US" altLang="ja-JP" sz="800" dirty="0"/>
                  <a:t>Ⅰ</a:t>
                </a:r>
                <a:r>
                  <a:rPr kumimoji="1" lang="ja-JP" altLang="en-US" sz="800" dirty="0"/>
                  <a:t>制限時間内でゲームエリアを攻略する</a:t>
                </a:r>
                <a:endParaRPr kumimoji="1" lang="en-US" altLang="ja-JP" sz="800" dirty="0"/>
              </a:p>
              <a:p>
                <a:r>
                  <a:rPr lang="en-US" altLang="ja-JP" sz="800" dirty="0"/>
                  <a:t>Ⅱ</a:t>
                </a:r>
                <a:r>
                  <a:rPr lang="ja-JP" altLang="en-US" sz="800" dirty="0"/>
                  <a:t>確実にブロックを有効移動させる</a:t>
                </a:r>
                <a:endParaRPr lang="en-US" altLang="ja-JP" sz="800" dirty="0"/>
              </a:p>
              <a:p>
                <a:r>
                  <a:rPr lang="en-US" altLang="ja-JP" sz="800" dirty="0"/>
                  <a:t>(</a:t>
                </a:r>
                <a:r>
                  <a:rPr lang="ja-JP" altLang="en-US" sz="800" dirty="0"/>
                  <a:t>ブロックの取りこぼし、袋小路にならない</a:t>
                </a:r>
                <a:r>
                  <a:rPr lang="en-US" altLang="ja-JP" sz="800" dirty="0"/>
                  <a:t>)</a:t>
                </a:r>
              </a:p>
            </p:txBody>
          </p:sp>
        </p:grpSp>
        <p:sp>
          <p:nvSpPr>
            <p:cNvPr id="51" name="テキスト ボックス 50">
              <a:extLst>
                <a:ext uri="{FF2B5EF4-FFF2-40B4-BE49-F238E27FC236}">
                  <a16:creationId xmlns:a16="http://schemas.microsoft.com/office/drawing/2014/main" xmlns="" id="{C2FAC8C5-59B5-4B1A-9A16-E42F24FF27E7}"/>
                </a:ext>
              </a:extLst>
            </p:cNvPr>
            <p:cNvSpPr txBox="1"/>
            <p:nvPr/>
          </p:nvSpPr>
          <p:spPr>
            <a:xfrm>
              <a:off x="10135515" y="976894"/>
              <a:ext cx="3426618" cy="615553"/>
            </a:xfrm>
            <a:prstGeom prst="rect">
              <a:avLst/>
            </a:prstGeom>
            <a:noFill/>
          </p:spPr>
          <p:txBody>
            <a:bodyPr wrap="square" rtlCol="0">
              <a:spAutoFit/>
            </a:bodyPr>
            <a:lstStyle/>
            <a:p>
              <a:r>
                <a:rPr lang="ja-JP" altLang="en-US" sz="1000" b="1" dirty="0"/>
                <a:t>前提条件</a:t>
              </a:r>
              <a:endParaRPr lang="en-US" altLang="ja-JP" sz="1000" b="1" dirty="0"/>
            </a:p>
            <a:p>
              <a:r>
                <a:rPr lang="ja-JP" altLang="en-US" sz="800" dirty="0"/>
                <a:t>・時間内に作成可能な図形を作成図形候補とする・・・方針</a:t>
              </a:r>
              <a:r>
                <a:rPr lang="en-US" altLang="ja-JP" sz="800" dirty="0"/>
                <a:t>Ⅰ</a:t>
              </a:r>
            </a:p>
            <a:p>
              <a:r>
                <a:rPr lang="ja-JP" altLang="en-US" sz="800" dirty="0"/>
                <a:t>・ブロックは一度のみ移動可能・・・方針</a:t>
              </a:r>
              <a:r>
                <a:rPr lang="en-US" altLang="ja-JP" sz="800" dirty="0"/>
                <a:t>Ⅱ</a:t>
              </a:r>
            </a:p>
            <a:p>
              <a:r>
                <a:rPr lang="ja-JP" altLang="en-US" sz="800" dirty="0"/>
                <a:t>・ブロックが置かれているブロック置き場を避けて通ることが可能・・・方針</a:t>
              </a:r>
              <a:r>
                <a:rPr lang="en-US" altLang="ja-JP" sz="800" dirty="0"/>
                <a:t>Ⅱ</a:t>
              </a:r>
            </a:p>
          </p:txBody>
        </p:sp>
      </p:grpSp>
      <p:pic>
        <p:nvPicPr>
          <p:cNvPr id="54" name="図 53">
            <a:extLst>
              <a:ext uri="{FF2B5EF4-FFF2-40B4-BE49-F238E27FC236}">
                <a16:creationId xmlns:a16="http://schemas.microsoft.com/office/drawing/2014/main" xmlns="" id="{B4FF2595-E7C4-40EE-A8EE-577D380E67BB}"/>
              </a:ext>
            </a:extLst>
          </p:cNvPr>
          <p:cNvPicPr>
            <a:picLocks noChangeAspect="1"/>
          </p:cNvPicPr>
          <p:nvPr/>
        </p:nvPicPr>
        <p:blipFill>
          <a:blip r:embed="rId7"/>
          <a:stretch>
            <a:fillRect/>
          </a:stretch>
        </p:blipFill>
        <p:spPr>
          <a:xfrm>
            <a:off x="3803566" y="1825080"/>
            <a:ext cx="4132663" cy="2188139"/>
          </a:xfrm>
          <a:prstGeom prst="rect">
            <a:avLst/>
          </a:prstGeom>
        </p:spPr>
      </p:pic>
      <p:grpSp>
        <p:nvGrpSpPr>
          <p:cNvPr id="55" name="グループ化 54">
            <a:extLst>
              <a:ext uri="{FF2B5EF4-FFF2-40B4-BE49-F238E27FC236}">
                <a16:creationId xmlns:a16="http://schemas.microsoft.com/office/drawing/2014/main" xmlns="" id="{30033E8A-4455-4273-814C-F6F234DA435F}"/>
              </a:ext>
            </a:extLst>
          </p:cNvPr>
          <p:cNvGrpSpPr/>
          <p:nvPr/>
        </p:nvGrpSpPr>
        <p:grpSpPr>
          <a:xfrm>
            <a:off x="8407130" y="1879015"/>
            <a:ext cx="1161744" cy="2489356"/>
            <a:chOff x="8407130" y="1879015"/>
            <a:chExt cx="1161744" cy="2489356"/>
          </a:xfrm>
        </p:grpSpPr>
        <p:grpSp>
          <p:nvGrpSpPr>
            <p:cNvPr id="56" name="グループ化 55">
              <a:extLst>
                <a:ext uri="{FF2B5EF4-FFF2-40B4-BE49-F238E27FC236}">
                  <a16:creationId xmlns:a16="http://schemas.microsoft.com/office/drawing/2014/main" xmlns="" id="{A145F989-6DD0-498A-92D1-9749EC3F53F0}"/>
                </a:ext>
              </a:extLst>
            </p:cNvPr>
            <p:cNvGrpSpPr/>
            <p:nvPr/>
          </p:nvGrpSpPr>
          <p:grpSpPr>
            <a:xfrm>
              <a:off x="8578019" y="1879015"/>
              <a:ext cx="990855" cy="2489356"/>
              <a:chOff x="8578019" y="1879015"/>
              <a:chExt cx="990855" cy="2489356"/>
            </a:xfrm>
          </p:grpSpPr>
          <p:sp>
            <p:nvSpPr>
              <p:cNvPr id="61" name="テキスト ボックス 60">
                <a:extLst>
                  <a:ext uri="{FF2B5EF4-FFF2-40B4-BE49-F238E27FC236}">
                    <a16:creationId xmlns:a16="http://schemas.microsoft.com/office/drawing/2014/main" xmlns="" id="{74414F49-E751-4AB2-98FC-E66C9109C804}"/>
                  </a:ext>
                </a:extLst>
              </p:cNvPr>
              <p:cNvSpPr txBox="1"/>
              <p:nvPr/>
            </p:nvSpPr>
            <p:spPr>
              <a:xfrm>
                <a:off x="8625276" y="4152927"/>
                <a:ext cx="896340" cy="215444"/>
              </a:xfrm>
              <a:prstGeom prst="rect">
                <a:avLst/>
              </a:prstGeom>
              <a:noFill/>
            </p:spPr>
            <p:txBody>
              <a:bodyPr wrap="square" rtlCol="0">
                <a:spAutoFit/>
              </a:bodyPr>
              <a:lstStyle/>
              <a:p>
                <a:r>
                  <a:rPr lang="ja-JP" altLang="en-US" sz="800" dirty="0"/>
                  <a:t>図３</a:t>
                </a:r>
                <a:r>
                  <a:rPr lang="en-US" altLang="ja-JP" sz="800" dirty="0"/>
                  <a:t>:</a:t>
                </a:r>
                <a:r>
                  <a:rPr lang="ja-JP" altLang="en-US" sz="800" dirty="0"/>
                  <a:t>指針の流れ</a:t>
                </a:r>
                <a:endParaRPr kumimoji="1" lang="ja-JP" altLang="en-US" sz="800" dirty="0"/>
              </a:p>
            </p:txBody>
          </p:sp>
          <p:pic>
            <p:nvPicPr>
              <p:cNvPr id="62" name="図 61">
                <a:extLst>
                  <a:ext uri="{FF2B5EF4-FFF2-40B4-BE49-F238E27FC236}">
                    <a16:creationId xmlns:a16="http://schemas.microsoft.com/office/drawing/2014/main" xmlns="" id="{483C9DB4-A9EF-4D12-A0BD-4A3C992C05E4}"/>
                  </a:ext>
                </a:extLst>
              </p:cNvPr>
              <p:cNvPicPr>
                <a:picLocks noChangeAspect="1"/>
              </p:cNvPicPr>
              <p:nvPr/>
            </p:nvPicPr>
            <p:blipFill>
              <a:blip r:embed="rId8"/>
              <a:stretch>
                <a:fillRect/>
              </a:stretch>
            </p:blipFill>
            <p:spPr>
              <a:xfrm>
                <a:off x="8578019" y="1879015"/>
                <a:ext cx="990855" cy="2334172"/>
              </a:xfrm>
              <a:prstGeom prst="rect">
                <a:avLst/>
              </a:prstGeom>
            </p:spPr>
          </p:pic>
        </p:grpSp>
        <p:sp>
          <p:nvSpPr>
            <p:cNvPr id="57" name="テキスト ボックス 56">
              <a:extLst>
                <a:ext uri="{FF2B5EF4-FFF2-40B4-BE49-F238E27FC236}">
                  <a16:creationId xmlns:a16="http://schemas.microsoft.com/office/drawing/2014/main" xmlns="" id="{A5B89BB4-DAFD-48DF-87C2-DEA7B48461BA}"/>
                </a:ext>
              </a:extLst>
            </p:cNvPr>
            <p:cNvSpPr txBox="1"/>
            <p:nvPr/>
          </p:nvSpPr>
          <p:spPr>
            <a:xfrm>
              <a:off x="8407130" y="2599809"/>
              <a:ext cx="288448" cy="215444"/>
            </a:xfrm>
            <a:prstGeom prst="rect">
              <a:avLst/>
            </a:prstGeom>
            <a:noFill/>
          </p:spPr>
          <p:txBody>
            <a:bodyPr wrap="square" rtlCol="0">
              <a:spAutoFit/>
            </a:bodyPr>
            <a:lstStyle/>
            <a:p>
              <a:r>
                <a:rPr kumimoji="1" lang="ja-JP" altLang="en-US" sz="800" b="1" dirty="0"/>
                <a:t>②</a:t>
              </a:r>
              <a:endParaRPr kumimoji="1" lang="en-US" altLang="ja-JP" sz="800" b="1" dirty="0"/>
            </a:p>
          </p:txBody>
        </p:sp>
        <p:sp>
          <p:nvSpPr>
            <p:cNvPr id="58" name="テキスト ボックス 57">
              <a:extLst>
                <a:ext uri="{FF2B5EF4-FFF2-40B4-BE49-F238E27FC236}">
                  <a16:creationId xmlns:a16="http://schemas.microsoft.com/office/drawing/2014/main" xmlns="" id="{427D2CA9-3850-4454-8AF5-6DF15A1B8104}"/>
                </a:ext>
              </a:extLst>
            </p:cNvPr>
            <p:cNvSpPr txBox="1"/>
            <p:nvPr/>
          </p:nvSpPr>
          <p:spPr>
            <a:xfrm>
              <a:off x="8455517" y="3078733"/>
              <a:ext cx="288448" cy="215444"/>
            </a:xfrm>
            <a:prstGeom prst="rect">
              <a:avLst/>
            </a:prstGeom>
            <a:noFill/>
          </p:spPr>
          <p:txBody>
            <a:bodyPr wrap="square" rtlCol="0">
              <a:spAutoFit/>
            </a:bodyPr>
            <a:lstStyle/>
            <a:p>
              <a:r>
                <a:rPr kumimoji="1" lang="ja-JP" altLang="en-US" sz="800" b="1" dirty="0"/>
                <a:t>③</a:t>
              </a:r>
              <a:endParaRPr kumimoji="1" lang="en-US" altLang="ja-JP" sz="800" b="1" dirty="0"/>
            </a:p>
          </p:txBody>
        </p:sp>
        <p:sp>
          <p:nvSpPr>
            <p:cNvPr id="59" name="テキスト ボックス 58">
              <a:extLst>
                <a:ext uri="{FF2B5EF4-FFF2-40B4-BE49-F238E27FC236}">
                  <a16:creationId xmlns:a16="http://schemas.microsoft.com/office/drawing/2014/main" xmlns="" id="{B8448841-804E-4A83-9C79-79B395236049}"/>
                </a:ext>
              </a:extLst>
            </p:cNvPr>
            <p:cNvSpPr txBox="1"/>
            <p:nvPr/>
          </p:nvSpPr>
          <p:spPr>
            <a:xfrm>
              <a:off x="8435210" y="3574155"/>
              <a:ext cx="288448" cy="215444"/>
            </a:xfrm>
            <a:prstGeom prst="rect">
              <a:avLst/>
            </a:prstGeom>
            <a:noFill/>
          </p:spPr>
          <p:txBody>
            <a:bodyPr wrap="square" rtlCol="0">
              <a:spAutoFit/>
            </a:bodyPr>
            <a:lstStyle/>
            <a:p>
              <a:r>
                <a:rPr kumimoji="1" lang="ja-JP" altLang="en-US" sz="800" b="1" dirty="0"/>
                <a:t>④</a:t>
              </a:r>
            </a:p>
          </p:txBody>
        </p:sp>
        <p:sp>
          <p:nvSpPr>
            <p:cNvPr id="60" name="テキスト ボックス 59">
              <a:extLst>
                <a:ext uri="{FF2B5EF4-FFF2-40B4-BE49-F238E27FC236}">
                  <a16:creationId xmlns:a16="http://schemas.microsoft.com/office/drawing/2014/main" xmlns="" id="{B27966D1-C0EE-4C55-A52A-EE4C599BCCC9}"/>
                </a:ext>
              </a:extLst>
            </p:cNvPr>
            <p:cNvSpPr txBox="1"/>
            <p:nvPr/>
          </p:nvSpPr>
          <p:spPr>
            <a:xfrm>
              <a:off x="8477807" y="2206249"/>
              <a:ext cx="288448" cy="215444"/>
            </a:xfrm>
            <a:prstGeom prst="rect">
              <a:avLst/>
            </a:prstGeom>
            <a:noFill/>
          </p:spPr>
          <p:txBody>
            <a:bodyPr wrap="square" rtlCol="0">
              <a:spAutoFit/>
            </a:bodyPr>
            <a:lstStyle/>
            <a:p>
              <a:r>
                <a:rPr kumimoji="1" lang="ja-JP" altLang="en-US" sz="800" b="1" dirty="0"/>
                <a:t>①</a:t>
              </a:r>
            </a:p>
          </p:txBody>
        </p:sp>
      </p:grpSp>
      <p:sp>
        <p:nvSpPr>
          <p:cNvPr id="63" name="テキスト ボックス 62">
            <a:extLst>
              <a:ext uri="{FF2B5EF4-FFF2-40B4-BE49-F238E27FC236}">
                <a16:creationId xmlns:a16="http://schemas.microsoft.com/office/drawing/2014/main" xmlns="" id="{50686EBB-E59D-4371-B5AD-C1B8D7EDB4FC}"/>
              </a:ext>
            </a:extLst>
          </p:cNvPr>
          <p:cNvSpPr txBox="1"/>
          <p:nvPr/>
        </p:nvSpPr>
        <p:spPr>
          <a:xfrm>
            <a:off x="142669" y="7790612"/>
            <a:ext cx="1422400" cy="215444"/>
          </a:xfrm>
          <a:prstGeom prst="rect">
            <a:avLst/>
          </a:prstGeom>
          <a:noFill/>
        </p:spPr>
        <p:txBody>
          <a:bodyPr wrap="square" rtlCol="0">
            <a:spAutoFit/>
          </a:bodyPr>
          <a:lstStyle/>
          <a:p>
            <a:r>
              <a:rPr kumimoji="1" lang="ja-JP" altLang="en-US" sz="800" dirty="0"/>
              <a:t>図４</a:t>
            </a:r>
            <a:r>
              <a:rPr kumimoji="1" lang="en-US" altLang="ja-JP" sz="800" dirty="0"/>
              <a:t>:</a:t>
            </a:r>
            <a:r>
              <a:rPr kumimoji="1" lang="ja-JP" altLang="en-US" sz="800" dirty="0"/>
              <a:t>解法を示すクラス図</a:t>
            </a:r>
          </a:p>
        </p:txBody>
      </p:sp>
      <p:grpSp>
        <p:nvGrpSpPr>
          <p:cNvPr id="64" name="グループ化 63">
            <a:extLst>
              <a:ext uri="{FF2B5EF4-FFF2-40B4-BE49-F238E27FC236}">
                <a16:creationId xmlns:a16="http://schemas.microsoft.com/office/drawing/2014/main" xmlns="" id="{B8E91053-D706-402F-B530-B6C05C4D7DB0}"/>
              </a:ext>
            </a:extLst>
          </p:cNvPr>
          <p:cNvGrpSpPr/>
          <p:nvPr/>
        </p:nvGrpSpPr>
        <p:grpSpPr>
          <a:xfrm>
            <a:off x="54667" y="7945640"/>
            <a:ext cx="8485261" cy="1862048"/>
            <a:chOff x="4484451" y="4628676"/>
            <a:chExt cx="8485261" cy="1862048"/>
          </a:xfrm>
        </p:grpSpPr>
        <p:sp>
          <p:nvSpPr>
            <p:cNvPr id="65" name="正方形/長方形 64">
              <a:extLst>
                <a:ext uri="{FF2B5EF4-FFF2-40B4-BE49-F238E27FC236}">
                  <a16:creationId xmlns:a16="http://schemas.microsoft.com/office/drawing/2014/main" xmlns="" id="{ABB56D1E-778B-4908-BE00-7F0F710A8647}"/>
                </a:ext>
              </a:extLst>
            </p:cNvPr>
            <p:cNvSpPr/>
            <p:nvPr/>
          </p:nvSpPr>
          <p:spPr>
            <a:xfrm>
              <a:off x="4484451" y="4807477"/>
              <a:ext cx="8485261" cy="1434243"/>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xmlns="" id="{8D82B459-332E-4866-8376-3ED3A1283F8A}"/>
                </a:ext>
              </a:extLst>
            </p:cNvPr>
            <p:cNvSpPr/>
            <p:nvPr/>
          </p:nvSpPr>
          <p:spPr>
            <a:xfrm>
              <a:off x="4593771" y="4725351"/>
              <a:ext cx="1037772" cy="18641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xmlns="" id="{EBEB17EF-4586-49DC-B85B-28C97BD1C1CF}"/>
                </a:ext>
              </a:extLst>
            </p:cNvPr>
            <p:cNvSpPr txBox="1"/>
            <p:nvPr/>
          </p:nvSpPr>
          <p:spPr>
            <a:xfrm>
              <a:off x="4489324" y="4628676"/>
              <a:ext cx="5163875" cy="1862048"/>
            </a:xfrm>
            <a:prstGeom prst="rect">
              <a:avLst/>
            </a:prstGeom>
            <a:noFill/>
          </p:spPr>
          <p:txBody>
            <a:bodyPr wrap="square" rtlCol="0">
              <a:spAutoFit/>
            </a:bodyPr>
            <a:lstStyle/>
            <a:p>
              <a:r>
                <a:rPr kumimoji="1" lang="ja-JP" altLang="en-US" sz="1400" b="1" dirty="0"/>
                <a:t>　ルート探索</a:t>
              </a:r>
              <a:endParaRPr kumimoji="1" lang="en-US" altLang="ja-JP" sz="1400" b="1" dirty="0"/>
            </a:p>
            <a:p>
              <a:r>
                <a:rPr lang="ja-JP" altLang="en-US" sz="800" dirty="0"/>
                <a:t>制限時間内のゲームエリア攻略のため、ダイクストラ法を用いて、最短経路を導く。</a:t>
              </a:r>
              <a:endParaRPr lang="en-US" altLang="ja-JP" sz="800" dirty="0"/>
            </a:p>
            <a:p>
              <a:r>
                <a:rPr lang="ja-JP" altLang="en-US" sz="800" dirty="0"/>
                <a:t>この時、ダイクストラ法で用いられているコスト・ノード・エッジはそれぞれ道のり・ブロック置き場・黒線として考える。</a:t>
              </a:r>
              <a:endParaRPr lang="en-US" altLang="ja-JP" sz="400" dirty="0"/>
            </a:p>
            <a:p>
              <a:r>
                <a:rPr kumimoji="1" lang="ja-JP" altLang="en-US" sz="900" b="1" dirty="0"/>
                <a:t>①道のり一覧作成</a:t>
              </a:r>
              <a:endParaRPr lang="en-US" altLang="ja-JP" sz="900" b="1" dirty="0"/>
            </a:p>
            <a:p>
              <a:r>
                <a:rPr lang="ja-JP" altLang="en-US" sz="800" dirty="0"/>
                <a:t>起点のブロック置き場の道のりを</a:t>
              </a:r>
              <a:r>
                <a:rPr lang="en-US" altLang="ja-JP" sz="800" dirty="0"/>
                <a:t>0</a:t>
              </a:r>
              <a:r>
                <a:rPr lang="ja-JP" altLang="en-US" sz="800" dirty="0"/>
                <a:t>として、全ブロック置き場に道のりを入れる。</a:t>
              </a:r>
              <a:r>
                <a:rPr lang="en-US" altLang="ja-JP" sz="800" dirty="0"/>
                <a:t>(</a:t>
              </a:r>
              <a:r>
                <a:rPr lang="ja-JP" altLang="en-US" sz="800" dirty="0"/>
                <a:t>図８</a:t>
              </a:r>
              <a:r>
                <a:rPr lang="en-US" altLang="ja-JP" sz="800" dirty="0"/>
                <a:t>)</a:t>
              </a:r>
            </a:p>
            <a:p>
              <a:endParaRPr lang="en-US" altLang="ja-JP" sz="300" dirty="0"/>
            </a:p>
            <a:p>
              <a:r>
                <a:rPr kumimoji="1" lang="ja-JP" altLang="en-US" sz="900" b="1" dirty="0"/>
                <a:t>②最寄りブロック判定</a:t>
              </a:r>
              <a:endParaRPr kumimoji="1" lang="en-US" altLang="ja-JP" sz="900" b="1" dirty="0"/>
            </a:p>
            <a:p>
              <a:r>
                <a:rPr lang="ja-JP" altLang="en-US" sz="800" dirty="0"/>
                <a:t>現在地点のブロック置き場を起点として道のり一覧を作成し、ブロックの置かれているブロック置き場のうち、道のりの値が最小のブロック置き場に置かれているブロックを最寄りブロックとして判定する。</a:t>
              </a:r>
              <a:endParaRPr kumimoji="1" lang="en-US" altLang="ja-JP" sz="800" dirty="0"/>
            </a:p>
            <a:p>
              <a:endParaRPr kumimoji="1" lang="en-US" altLang="ja-JP" sz="300" dirty="0"/>
            </a:p>
            <a:p>
              <a:r>
                <a:rPr lang="ja-JP" altLang="en-US" sz="900" b="1" dirty="0"/>
                <a:t>③入手・運搬ルート決定</a:t>
              </a:r>
              <a:endParaRPr lang="en-US" altLang="ja-JP" sz="900" b="1" dirty="0"/>
            </a:p>
            <a:p>
              <a:r>
                <a:rPr kumimoji="1" lang="ja-JP" altLang="en-US" sz="800" dirty="0"/>
                <a:t>ルートの終了地点を起点として作成した道のり一覧をたどることでルートが確立する。</a:t>
              </a:r>
              <a:endParaRPr kumimoji="1" lang="en-US" altLang="ja-JP" sz="800" dirty="0"/>
            </a:p>
            <a:p>
              <a:r>
                <a:rPr lang="ja-JP" altLang="en-US" sz="800" dirty="0"/>
                <a:t>ルートが複数出来た場合は置き場番号</a:t>
              </a:r>
              <a:r>
                <a:rPr lang="en-US" altLang="ja-JP" sz="800" dirty="0"/>
                <a:t>6</a:t>
              </a:r>
              <a:r>
                <a:rPr lang="ja-JP" altLang="en-US" sz="800" dirty="0"/>
                <a:t>の置き場から近いルートを採用する。</a:t>
              </a:r>
              <a:endParaRPr lang="en-US" altLang="ja-JP" sz="800" dirty="0"/>
            </a:p>
            <a:p>
              <a:endParaRPr kumimoji="1" lang="en-US" altLang="ja-JP" sz="800" dirty="0"/>
            </a:p>
          </p:txBody>
        </p:sp>
        <p:pic>
          <p:nvPicPr>
            <p:cNvPr id="68" name="図 67">
              <a:extLst>
                <a:ext uri="{FF2B5EF4-FFF2-40B4-BE49-F238E27FC236}">
                  <a16:creationId xmlns:a16="http://schemas.microsoft.com/office/drawing/2014/main" xmlns="" id="{6F2F5F88-5128-4273-9262-83215A33CFD9}"/>
                </a:ext>
              </a:extLst>
            </p:cNvPr>
            <p:cNvPicPr>
              <a:picLocks noChangeAspect="1"/>
            </p:cNvPicPr>
            <p:nvPr/>
          </p:nvPicPr>
          <p:blipFill>
            <a:blip r:embed="rId9"/>
            <a:stretch>
              <a:fillRect/>
            </a:stretch>
          </p:blipFill>
          <p:spPr>
            <a:xfrm>
              <a:off x="9493543" y="4862959"/>
              <a:ext cx="3448700" cy="1396209"/>
            </a:xfrm>
            <a:prstGeom prst="rect">
              <a:avLst/>
            </a:prstGeom>
          </p:spPr>
        </p:pic>
        <p:sp>
          <p:nvSpPr>
            <p:cNvPr id="69" name="テキスト ボックス 68">
              <a:extLst>
                <a:ext uri="{FF2B5EF4-FFF2-40B4-BE49-F238E27FC236}">
                  <a16:creationId xmlns:a16="http://schemas.microsoft.com/office/drawing/2014/main" xmlns="" id="{6C067ACC-19BB-4089-9A6B-D29057F19AB0}"/>
                </a:ext>
              </a:extLst>
            </p:cNvPr>
            <p:cNvSpPr txBox="1"/>
            <p:nvPr/>
          </p:nvSpPr>
          <p:spPr>
            <a:xfrm>
              <a:off x="10779312" y="6048432"/>
              <a:ext cx="1082348" cy="215444"/>
            </a:xfrm>
            <a:prstGeom prst="rect">
              <a:avLst/>
            </a:prstGeom>
            <a:noFill/>
          </p:spPr>
          <p:txBody>
            <a:bodyPr wrap="none" rtlCol="0">
              <a:spAutoFit/>
            </a:bodyPr>
            <a:lstStyle/>
            <a:p>
              <a:r>
                <a:rPr kumimoji="1" lang="ja-JP" altLang="en-US" sz="800" dirty="0"/>
                <a:t>図</a:t>
              </a:r>
              <a:r>
                <a:rPr kumimoji="1" lang="en-US" altLang="ja-JP" sz="800" dirty="0"/>
                <a:t>8</a:t>
              </a:r>
              <a:r>
                <a:rPr kumimoji="1" lang="ja-JP" altLang="en-US" sz="800" dirty="0"/>
                <a:t>：道のり設定詳細</a:t>
              </a:r>
              <a:endParaRPr kumimoji="1" lang="en-US" altLang="ja-JP" sz="800" dirty="0"/>
            </a:p>
          </p:txBody>
        </p:sp>
      </p:grpSp>
      <p:sp>
        <p:nvSpPr>
          <p:cNvPr id="70" name="フローチャート: 磁気ディスク 442">
            <a:extLst>
              <a:ext uri="{FF2B5EF4-FFF2-40B4-BE49-F238E27FC236}">
                <a16:creationId xmlns:a16="http://schemas.microsoft.com/office/drawing/2014/main" xmlns="" id="{D193C554-FF5C-4537-B1F5-E5CB013274D5}"/>
              </a:ext>
            </a:extLst>
          </p:cNvPr>
          <p:cNvSpPr/>
          <p:nvPr/>
        </p:nvSpPr>
        <p:spPr>
          <a:xfrm>
            <a:off x="5423033" y="1094863"/>
            <a:ext cx="69031" cy="92479"/>
          </a:xfrm>
          <a:prstGeom prst="flowChartMagneticDisk">
            <a:avLst/>
          </a:prstGeom>
          <a:solidFill>
            <a:srgbClr val="00B0F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フローチャート: 磁気ディスク 442">
            <a:extLst>
              <a:ext uri="{FF2B5EF4-FFF2-40B4-BE49-F238E27FC236}">
                <a16:creationId xmlns:a16="http://schemas.microsoft.com/office/drawing/2014/main" xmlns="" id="{71CCF247-0C7A-4C47-BEEB-3EE978B237C7}"/>
              </a:ext>
            </a:extLst>
          </p:cNvPr>
          <p:cNvSpPr/>
          <p:nvPr/>
        </p:nvSpPr>
        <p:spPr>
          <a:xfrm>
            <a:off x="5769828" y="1206086"/>
            <a:ext cx="69031" cy="92479"/>
          </a:xfrm>
          <a:prstGeom prst="flowChartMagneticDisk">
            <a:avLst/>
          </a:prstGeom>
          <a:solidFill>
            <a:srgbClr val="92D05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テキスト ボックス 71">
            <a:extLst>
              <a:ext uri="{FF2B5EF4-FFF2-40B4-BE49-F238E27FC236}">
                <a16:creationId xmlns:a16="http://schemas.microsoft.com/office/drawing/2014/main" xmlns="" id="{720A6750-B2DF-491A-AE02-536778DC8526}"/>
              </a:ext>
            </a:extLst>
          </p:cNvPr>
          <p:cNvSpPr txBox="1"/>
          <p:nvPr/>
        </p:nvSpPr>
        <p:spPr>
          <a:xfrm>
            <a:off x="6239203" y="6528555"/>
            <a:ext cx="1709122" cy="215444"/>
          </a:xfrm>
          <a:prstGeom prst="rect">
            <a:avLst/>
          </a:prstGeom>
          <a:noFill/>
        </p:spPr>
        <p:txBody>
          <a:bodyPr wrap="none" rtlCol="0">
            <a:spAutoFit/>
          </a:bodyPr>
          <a:lstStyle/>
          <a:p>
            <a:r>
              <a:rPr kumimoji="1" lang="ja-JP" altLang="en-US" sz="800" dirty="0"/>
              <a:t>図</a:t>
            </a:r>
            <a:r>
              <a:rPr lang="en-US" altLang="ja-JP" sz="800" dirty="0"/>
              <a:t>5</a:t>
            </a:r>
            <a:r>
              <a:rPr kumimoji="1" lang="ja-JP" altLang="en-US" sz="800" dirty="0"/>
              <a:t>：同色ブロックからの道のり設定</a:t>
            </a:r>
            <a:endParaRPr kumimoji="1" lang="en-US" altLang="ja-JP" sz="800" dirty="0"/>
          </a:p>
        </p:txBody>
      </p:sp>
      <p:sp>
        <p:nvSpPr>
          <p:cNvPr id="73" name="テキスト ボックス 72">
            <a:extLst>
              <a:ext uri="{FF2B5EF4-FFF2-40B4-BE49-F238E27FC236}">
                <a16:creationId xmlns:a16="http://schemas.microsoft.com/office/drawing/2014/main" xmlns="" id="{1DDAFB1E-6018-4963-8F92-EB398E9D7813}"/>
              </a:ext>
            </a:extLst>
          </p:cNvPr>
          <p:cNvSpPr txBox="1"/>
          <p:nvPr/>
        </p:nvSpPr>
        <p:spPr>
          <a:xfrm>
            <a:off x="4196120" y="4954133"/>
            <a:ext cx="2494594" cy="307777"/>
          </a:xfrm>
          <a:prstGeom prst="rect">
            <a:avLst/>
          </a:prstGeom>
          <a:noFill/>
        </p:spPr>
        <p:txBody>
          <a:bodyPr wrap="none" rtlCol="0">
            <a:spAutoFit/>
          </a:bodyPr>
          <a:lstStyle/>
          <a:p>
            <a:r>
              <a:rPr kumimoji="1" lang="ja-JP" altLang="en-US" sz="1400" b="1" dirty="0"/>
              <a:t>同色ブロックからの道のり設定</a:t>
            </a:r>
          </a:p>
        </p:txBody>
      </p:sp>
      <p:sp>
        <p:nvSpPr>
          <p:cNvPr id="74" name="テキスト ボックス 73">
            <a:extLst>
              <a:ext uri="{FF2B5EF4-FFF2-40B4-BE49-F238E27FC236}">
                <a16:creationId xmlns:a16="http://schemas.microsoft.com/office/drawing/2014/main" xmlns="" id="{7DB5922A-34B5-4833-A8C1-49D5C5508707}"/>
              </a:ext>
            </a:extLst>
          </p:cNvPr>
          <p:cNvSpPr txBox="1"/>
          <p:nvPr/>
        </p:nvSpPr>
        <p:spPr>
          <a:xfrm>
            <a:off x="4144111" y="5322132"/>
            <a:ext cx="1480060" cy="1200329"/>
          </a:xfrm>
          <a:prstGeom prst="rect">
            <a:avLst/>
          </a:prstGeom>
          <a:noFill/>
        </p:spPr>
        <p:txBody>
          <a:bodyPr wrap="square" rtlCol="0">
            <a:spAutoFit/>
          </a:bodyPr>
          <a:lstStyle/>
          <a:p>
            <a:r>
              <a:rPr kumimoji="1" lang="ja-JP" altLang="en-US" sz="800" dirty="0"/>
              <a:t>初期位置コード</a:t>
            </a:r>
            <a:r>
              <a:rPr lang="ja-JP" altLang="en-US" sz="800" dirty="0"/>
              <a:t>からブロックの置き場の番号として算出した</a:t>
            </a:r>
            <a:r>
              <a:rPr kumimoji="1" lang="ja-JP" altLang="en-US" sz="800" dirty="0"/>
              <a:t>位置コードをもとに、</a:t>
            </a:r>
            <a:endParaRPr kumimoji="1" lang="en-US" altLang="ja-JP" sz="800" dirty="0"/>
          </a:p>
          <a:p>
            <a:r>
              <a:rPr lang="ja-JP" altLang="en-US" sz="800" dirty="0"/>
              <a:t>全ブロック置き場に同色ブロックの置かれているブロック置き場からの道のりを設定する。</a:t>
            </a:r>
            <a:endParaRPr lang="en-US" altLang="ja-JP" sz="800" dirty="0"/>
          </a:p>
          <a:p>
            <a:r>
              <a:rPr lang="ja-JP" altLang="en-US" sz="800" dirty="0"/>
              <a:t>これによって、図形の決定を　よりスムーズに行うことが出来る。</a:t>
            </a:r>
            <a:endParaRPr lang="en-US" altLang="ja-JP" sz="800" dirty="0"/>
          </a:p>
        </p:txBody>
      </p:sp>
      <p:sp>
        <p:nvSpPr>
          <p:cNvPr id="75" name="テキスト ボックス 74">
            <a:extLst>
              <a:ext uri="{FF2B5EF4-FFF2-40B4-BE49-F238E27FC236}">
                <a16:creationId xmlns:a16="http://schemas.microsoft.com/office/drawing/2014/main" xmlns="" id="{13D1FD46-23C9-4EAD-8435-35DB6915DAC1}"/>
              </a:ext>
            </a:extLst>
          </p:cNvPr>
          <p:cNvSpPr txBox="1"/>
          <p:nvPr/>
        </p:nvSpPr>
        <p:spPr>
          <a:xfrm>
            <a:off x="8682878" y="4950096"/>
            <a:ext cx="1935480" cy="307777"/>
          </a:xfrm>
          <a:prstGeom prst="rect">
            <a:avLst/>
          </a:prstGeom>
          <a:noFill/>
        </p:spPr>
        <p:txBody>
          <a:bodyPr wrap="square" rtlCol="0">
            <a:spAutoFit/>
          </a:bodyPr>
          <a:lstStyle/>
          <a:p>
            <a:r>
              <a:rPr lang="ja-JP" altLang="en-US" sz="1400" b="1" dirty="0"/>
              <a:t>ルート作成シーケンス</a:t>
            </a:r>
            <a:endParaRPr kumimoji="1" lang="ja-JP" altLang="en-US" sz="1400" b="1" dirty="0"/>
          </a:p>
        </p:txBody>
      </p:sp>
      <p:pic>
        <p:nvPicPr>
          <p:cNvPr id="76" name="図 75">
            <a:extLst>
              <a:ext uri="{FF2B5EF4-FFF2-40B4-BE49-F238E27FC236}">
                <a16:creationId xmlns:a16="http://schemas.microsoft.com/office/drawing/2014/main" xmlns="" id="{23B961CB-5FF8-44D5-BE4E-CAE3B7049BC0}"/>
              </a:ext>
            </a:extLst>
          </p:cNvPr>
          <p:cNvPicPr>
            <a:picLocks noChangeAspect="1"/>
          </p:cNvPicPr>
          <p:nvPr/>
        </p:nvPicPr>
        <p:blipFill>
          <a:blip r:embed="rId10"/>
          <a:stretch>
            <a:fillRect/>
          </a:stretch>
        </p:blipFill>
        <p:spPr>
          <a:xfrm>
            <a:off x="8675759" y="5227121"/>
            <a:ext cx="2568440" cy="1805715"/>
          </a:xfrm>
          <a:prstGeom prst="rect">
            <a:avLst/>
          </a:prstGeom>
        </p:spPr>
      </p:pic>
      <p:pic>
        <p:nvPicPr>
          <p:cNvPr id="77" name="図 76">
            <a:extLst>
              <a:ext uri="{FF2B5EF4-FFF2-40B4-BE49-F238E27FC236}">
                <a16:creationId xmlns:a16="http://schemas.microsoft.com/office/drawing/2014/main" xmlns="" id="{02963101-9B2F-40C0-BAA2-4AB6EAC72526}"/>
              </a:ext>
            </a:extLst>
          </p:cNvPr>
          <p:cNvPicPr>
            <a:picLocks noChangeAspect="1"/>
          </p:cNvPicPr>
          <p:nvPr/>
        </p:nvPicPr>
        <p:blipFill>
          <a:blip r:embed="rId11"/>
          <a:stretch>
            <a:fillRect/>
          </a:stretch>
        </p:blipFill>
        <p:spPr>
          <a:xfrm>
            <a:off x="9130486" y="8569239"/>
            <a:ext cx="2085236" cy="1012502"/>
          </a:xfrm>
          <a:prstGeom prst="rect">
            <a:avLst/>
          </a:prstGeom>
        </p:spPr>
      </p:pic>
      <p:pic>
        <p:nvPicPr>
          <p:cNvPr id="78" name="図 77">
            <a:extLst>
              <a:ext uri="{FF2B5EF4-FFF2-40B4-BE49-F238E27FC236}">
                <a16:creationId xmlns:a16="http://schemas.microsoft.com/office/drawing/2014/main" xmlns="" id="{EA4D3656-5C58-455E-9DFF-B25E58B5F76F}"/>
              </a:ext>
            </a:extLst>
          </p:cNvPr>
          <p:cNvPicPr>
            <a:picLocks noChangeAspect="1"/>
          </p:cNvPicPr>
          <p:nvPr/>
        </p:nvPicPr>
        <p:blipFill>
          <a:blip r:embed="rId12"/>
          <a:stretch>
            <a:fillRect/>
          </a:stretch>
        </p:blipFill>
        <p:spPr>
          <a:xfrm>
            <a:off x="11285620" y="5673977"/>
            <a:ext cx="2114743" cy="2201776"/>
          </a:xfrm>
          <a:prstGeom prst="rect">
            <a:avLst/>
          </a:prstGeom>
        </p:spPr>
      </p:pic>
      <p:pic>
        <p:nvPicPr>
          <p:cNvPr id="79" name="図 78">
            <a:extLst>
              <a:ext uri="{FF2B5EF4-FFF2-40B4-BE49-F238E27FC236}">
                <a16:creationId xmlns:a16="http://schemas.microsoft.com/office/drawing/2014/main" xmlns="" id="{1A83F508-F92F-4A26-A3D5-CD8D92C063B6}"/>
              </a:ext>
            </a:extLst>
          </p:cNvPr>
          <p:cNvPicPr>
            <a:picLocks noChangeAspect="1"/>
          </p:cNvPicPr>
          <p:nvPr/>
        </p:nvPicPr>
        <p:blipFill>
          <a:blip r:embed="rId13"/>
          <a:stretch>
            <a:fillRect/>
          </a:stretch>
        </p:blipFill>
        <p:spPr>
          <a:xfrm>
            <a:off x="11295639" y="7827158"/>
            <a:ext cx="2127353" cy="1670256"/>
          </a:xfrm>
          <a:prstGeom prst="rect">
            <a:avLst/>
          </a:prstGeom>
        </p:spPr>
      </p:pic>
      <p:sp>
        <p:nvSpPr>
          <p:cNvPr id="80" name="矢印: 右 136">
            <a:extLst>
              <a:ext uri="{FF2B5EF4-FFF2-40B4-BE49-F238E27FC236}">
                <a16:creationId xmlns:a16="http://schemas.microsoft.com/office/drawing/2014/main" xmlns="" id="{E04D675E-8209-48D4-8D2F-2BF5A16AA227}"/>
              </a:ext>
            </a:extLst>
          </p:cNvPr>
          <p:cNvSpPr/>
          <p:nvPr/>
        </p:nvSpPr>
        <p:spPr>
          <a:xfrm>
            <a:off x="11112599" y="8982566"/>
            <a:ext cx="450752" cy="16713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a:extLst>
              <a:ext uri="{FF2B5EF4-FFF2-40B4-BE49-F238E27FC236}">
                <a16:creationId xmlns:a16="http://schemas.microsoft.com/office/drawing/2014/main" xmlns="" id="{9CB17D42-80FC-42B4-A85D-8B5D87F63346}"/>
              </a:ext>
            </a:extLst>
          </p:cNvPr>
          <p:cNvGrpSpPr/>
          <p:nvPr/>
        </p:nvGrpSpPr>
        <p:grpSpPr>
          <a:xfrm rot="6912667">
            <a:off x="8633711" y="8836674"/>
            <a:ext cx="608030" cy="365104"/>
            <a:chOff x="12116383" y="65970"/>
            <a:chExt cx="954036" cy="575564"/>
          </a:xfrm>
        </p:grpSpPr>
        <p:grpSp>
          <p:nvGrpSpPr>
            <p:cNvPr id="82" name="グループ化 81">
              <a:extLst>
                <a:ext uri="{FF2B5EF4-FFF2-40B4-BE49-F238E27FC236}">
                  <a16:creationId xmlns:a16="http://schemas.microsoft.com/office/drawing/2014/main" xmlns="" id="{84897BFF-7EE7-435C-8AD8-BC6E76F46DEC}"/>
                </a:ext>
              </a:extLst>
            </p:cNvPr>
            <p:cNvGrpSpPr/>
            <p:nvPr/>
          </p:nvGrpSpPr>
          <p:grpSpPr>
            <a:xfrm>
              <a:off x="12490787" y="65970"/>
              <a:ext cx="579632" cy="575564"/>
              <a:chOff x="3410739" y="446370"/>
              <a:chExt cx="607510" cy="603246"/>
            </a:xfrm>
          </p:grpSpPr>
          <p:sp>
            <p:nvSpPr>
              <p:cNvPr id="87" name="円/楕円 135">
                <a:extLst>
                  <a:ext uri="{FF2B5EF4-FFF2-40B4-BE49-F238E27FC236}">
                    <a16:creationId xmlns:a16="http://schemas.microsoft.com/office/drawing/2014/main" xmlns="" id="{7A45E89B-9218-4268-8516-F494EC304AD6}"/>
                  </a:ext>
                </a:extLst>
              </p:cNvPr>
              <p:cNvSpPr/>
              <p:nvPr/>
            </p:nvSpPr>
            <p:spPr>
              <a:xfrm>
                <a:off x="3410739" y="446370"/>
                <a:ext cx="607510" cy="603246"/>
              </a:xfrm>
              <a:prstGeom prst="ellipse">
                <a:avLst/>
              </a:prstGeom>
              <a:noFill/>
              <a:ln w="7620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88" name="円/楕円 136">
                <a:extLst>
                  <a:ext uri="{FF2B5EF4-FFF2-40B4-BE49-F238E27FC236}">
                    <a16:creationId xmlns:a16="http://schemas.microsoft.com/office/drawing/2014/main" xmlns="" id="{3F85901E-7928-46B5-A444-2B5C594DD7AE}"/>
                  </a:ext>
                </a:extLst>
              </p:cNvPr>
              <p:cNvSpPr/>
              <p:nvPr/>
            </p:nvSpPr>
            <p:spPr>
              <a:xfrm>
                <a:off x="3553381" y="583266"/>
                <a:ext cx="329453" cy="329453"/>
              </a:xfrm>
              <a:prstGeom prst="ellipse">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dirty="0"/>
              </a:p>
            </p:txBody>
          </p:sp>
          <p:sp>
            <p:nvSpPr>
              <p:cNvPr id="89" name="円/楕円 137">
                <a:extLst>
                  <a:ext uri="{FF2B5EF4-FFF2-40B4-BE49-F238E27FC236}">
                    <a16:creationId xmlns:a16="http://schemas.microsoft.com/office/drawing/2014/main" xmlns="" id="{6B4308BD-AC3C-4ADB-B0B0-DFA812ADA38A}"/>
                  </a:ext>
                </a:extLst>
              </p:cNvPr>
              <p:cNvSpPr/>
              <p:nvPr/>
            </p:nvSpPr>
            <p:spPr>
              <a:xfrm>
                <a:off x="3452531" y="482415"/>
                <a:ext cx="531156" cy="531156"/>
              </a:xfrm>
              <a:prstGeom prst="ellipse">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grpSp>
        <p:grpSp>
          <p:nvGrpSpPr>
            <p:cNvPr id="83" name="グループ化 82">
              <a:extLst>
                <a:ext uri="{FF2B5EF4-FFF2-40B4-BE49-F238E27FC236}">
                  <a16:creationId xmlns:a16="http://schemas.microsoft.com/office/drawing/2014/main" xmlns="" id="{535539D7-B367-4E18-AD0C-6B9AE36656E8}"/>
                </a:ext>
              </a:extLst>
            </p:cNvPr>
            <p:cNvGrpSpPr/>
            <p:nvPr/>
          </p:nvGrpSpPr>
          <p:grpSpPr>
            <a:xfrm rot="19367070">
              <a:off x="12116383" y="156414"/>
              <a:ext cx="345667" cy="343241"/>
              <a:chOff x="3410734" y="446367"/>
              <a:chExt cx="607510" cy="603246"/>
            </a:xfrm>
          </p:grpSpPr>
          <p:sp>
            <p:nvSpPr>
              <p:cNvPr id="84" name="円/楕円 132">
                <a:extLst>
                  <a:ext uri="{FF2B5EF4-FFF2-40B4-BE49-F238E27FC236}">
                    <a16:creationId xmlns:a16="http://schemas.microsoft.com/office/drawing/2014/main" xmlns="" id="{18B224D9-7DB3-428B-9E98-9F06DD945E7D}"/>
                  </a:ext>
                </a:extLst>
              </p:cNvPr>
              <p:cNvSpPr/>
              <p:nvPr/>
            </p:nvSpPr>
            <p:spPr>
              <a:xfrm>
                <a:off x="3410734" y="446367"/>
                <a:ext cx="607510" cy="603246"/>
              </a:xfrm>
              <a:prstGeom prst="ellipse">
                <a:avLst/>
              </a:prstGeom>
              <a:noFill/>
              <a:ln w="5715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85" name="円/楕円 133">
                <a:extLst>
                  <a:ext uri="{FF2B5EF4-FFF2-40B4-BE49-F238E27FC236}">
                    <a16:creationId xmlns:a16="http://schemas.microsoft.com/office/drawing/2014/main" xmlns="" id="{28EC1C2B-1912-4EED-8432-804C0AD37C5D}"/>
                  </a:ext>
                </a:extLst>
              </p:cNvPr>
              <p:cNvSpPr/>
              <p:nvPr/>
            </p:nvSpPr>
            <p:spPr>
              <a:xfrm>
                <a:off x="3553381" y="583266"/>
                <a:ext cx="329453" cy="329453"/>
              </a:xfrm>
              <a:prstGeom prst="ellipse">
                <a:avLst/>
              </a:prstGeom>
              <a:no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86" name="円/楕円 134">
                <a:extLst>
                  <a:ext uri="{FF2B5EF4-FFF2-40B4-BE49-F238E27FC236}">
                    <a16:creationId xmlns:a16="http://schemas.microsoft.com/office/drawing/2014/main" xmlns="" id="{719D9592-589E-43AD-A709-2C5E97B6FDB2}"/>
                  </a:ext>
                </a:extLst>
              </p:cNvPr>
              <p:cNvSpPr/>
              <p:nvPr/>
            </p:nvSpPr>
            <p:spPr>
              <a:xfrm>
                <a:off x="3452530" y="482415"/>
                <a:ext cx="531157" cy="531157"/>
              </a:xfrm>
              <a:prstGeom prst="ellipse">
                <a:avLst/>
              </a:prstGeom>
              <a:noFill/>
              <a:ln w="254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grpSp>
      </p:grpSp>
      <p:sp>
        <p:nvSpPr>
          <p:cNvPr id="90" name="テキスト ボックス 89">
            <a:extLst>
              <a:ext uri="{FF2B5EF4-FFF2-40B4-BE49-F238E27FC236}">
                <a16:creationId xmlns:a16="http://schemas.microsoft.com/office/drawing/2014/main" xmlns="" id="{BBD373B1-A62F-438D-AE16-3574CC312C7F}"/>
              </a:ext>
            </a:extLst>
          </p:cNvPr>
          <p:cNvSpPr txBox="1"/>
          <p:nvPr/>
        </p:nvSpPr>
        <p:spPr>
          <a:xfrm>
            <a:off x="11285621" y="5273867"/>
            <a:ext cx="2042199" cy="400110"/>
          </a:xfrm>
          <a:prstGeom prst="rect">
            <a:avLst/>
          </a:prstGeom>
          <a:noFill/>
        </p:spPr>
        <p:txBody>
          <a:bodyPr wrap="square" rtlCol="0">
            <a:spAutoFit/>
          </a:bodyPr>
          <a:lstStyle/>
          <a:p>
            <a:r>
              <a:rPr kumimoji="1" lang="ja-JP" altLang="en-US" sz="1000" dirty="0"/>
              <a:t>ブロック並べエリアでの</a:t>
            </a:r>
            <a:endParaRPr kumimoji="1" lang="en-US" altLang="ja-JP" sz="1000" dirty="0"/>
          </a:p>
          <a:p>
            <a:r>
              <a:rPr kumimoji="1" lang="ja-JP" altLang="en-US" sz="1000" dirty="0"/>
              <a:t>ルート作成をシーケンス図に表した。</a:t>
            </a:r>
          </a:p>
        </p:txBody>
      </p:sp>
      <p:sp>
        <p:nvSpPr>
          <p:cNvPr id="91" name="矢印: ストライプ 157">
            <a:extLst>
              <a:ext uri="{FF2B5EF4-FFF2-40B4-BE49-F238E27FC236}">
                <a16:creationId xmlns:a16="http://schemas.microsoft.com/office/drawing/2014/main" xmlns="" id="{A1CE3C20-5145-4000-BA62-AE0B279144A8}"/>
              </a:ext>
            </a:extLst>
          </p:cNvPr>
          <p:cNvSpPr/>
          <p:nvPr/>
        </p:nvSpPr>
        <p:spPr>
          <a:xfrm rot="5400000">
            <a:off x="11913527" y="4144631"/>
            <a:ext cx="586494" cy="971550"/>
          </a:xfrm>
          <a:prstGeom prst="stripedRightArrow">
            <a:avLst/>
          </a:prstGeom>
          <a:solidFill>
            <a:srgbClr val="FFCE33"/>
          </a:solidFill>
          <a:ln>
            <a:solidFill>
              <a:srgbClr val="FFC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矢印: 右 1030">
            <a:extLst>
              <a:ext uri="{FF2B5EF4-FFF2-40B4-BE49-F238E27FC236}">
                <a16:creationId xmlns:a16="http://schemas.microsoft.com/office/drawing/2014/main" xmlns="" id="{745F40C7-5966-4141-B5B8-0FE9A99D1AE1}"/>
              </a:ext>
            </a:extLst>
          </p:cNvPr>
          <p:cNvSpPr/>
          <p:nvPr/>
        </p:nvSpPr>
        <p:spPr>
          <a:xfrm>
            <a:off x="10109209" y="7385961"/>
            <a:ext cx="1277930" cy="17994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矢印: 下 134">
            <a:extLst>
              <a:ext uri="{FF2B5EF4-FFF2-40B4-BE49-F238E27FC236}">
                <a16:creationId xmlns:a16="http://schemas.microsoft.com/office/drawing/2014/main" xmlns="" id="{95738449-0DB7-418E-885D-B1B17774A84E}"/>
              </a:ext>
            </a:extLst>
          </p:cNvPr>
          <p:cNvSpPr/>
          <p:nvPr/>
        </p:nvSpPr>
        <p:spPr>
          <a:xfrm>
            <a:off x="10810876" y="6320148"/>
            <a:ext cx="185822" cy="2366651"/>
          </a:xfrm>
          <a:prstGeom prst="downArrow">
            <a:avLst/>
          </a:prstGeom>
          <a:solidFill>
            <a:srgbClr val="FFC000"/>
          </a:solidFill>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94" name="矢印: 下 1029">
            <a:extLst>
              <a:ext uri="{FF2B5EF4-FFF2-40B4-BE49-F238E27FC236}">
                <a16:creationId xmlns:a16="http://schemas.microsoft.com/office/drawing/2014/main" xmlns="" id="{A4BDE933-7622-493F-8097-B65368588540}"/>
              </a:ext>
            </a:extLst>
          </p:cNvPr>
          <p:cNvSpPr/>
          <p:nvPr/>
        </p:nvSpPr>
        <p:spPr>
          <a:xfrm>
            <a:off x="10271866" y="6057966"/>
            <a:ext cx="171450" cy="1046850"/>
          </a:xfrm>
          <a:prstGeom prst="downArrow">
            <a:avLst/>
          </a:prstGeom>
          <a:solidFill>
            <a:srgbClr val="FFC000"/>
          </a:solidFill>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grpSp>
        <p:nvGrpSpPr>
          <p:cNvPr id="95" name="グループ化 94">
            <a:extLst>
              <a:ext uri="{FF2B5EF4-FFF2-40B4-BE49-F238E27FC236}">
                <a16:creationId xmlns:a16="http://schemas.microsoft.com/office/drawing/2014/main" xmlns="" id="{482A0DD7-D25C-4C54-A779-238D607BDE0D}"/>
              </a:ext>
            </a:extLst>
          </p:cNvPr>
          <p:cNvGrpSpPr/>
          <p:nvPr/>
        </p:nvGrpSpPr>
        <p:grpSpPr>
          <a:xfrm rot="20320442">
            <a:off x="2921247" y="5109845"/>
            <a:ext cx="1111842" cy="697088"/>
            <a:chOff x="12116383" y="65970"/>
            <a:chExt cx="954036" cy="575564"/>
          </a:xfrm>
        </p:grpSpPr>
        <p:grpSp>
          <p:nvGrpSpPr>
            <p:cNvPr id="96" name="グループ化 95">
              <a:extLst>
                <a:ext uri="{FF2B5EF4-FFF2-40B4-BE49-F238E27FC236}">
                  <a16:creationId xmlns:a16="http://schemas.microsoft.com/office/drawing/2014/main" xmlns="" id="{E53B7C93-37F3-46D0-A8DE-C70A6D30110A}"/>
                </a:ext>
              </a:extLst>
            </p:cNvPr>
            <p:cNvGrpSpPr/>
            <p:nvPr/>
          </p:nvGrpSpPr>
          <p:grpSpPr>
            <a:xfrm>
              <a:off x="12490787" y="65970"/>
              <a:ext cx="579632" cy="575564"/>
              <a:chOff x="3410739" y="446370"/>
              <a:chExt cx="607510" cy="603246"/>
            </a:xfrm>
          </p:grpSpPr>
          <p:sp>
            <p:nvSpPr>
              <p:cNvPr id="101" name="円/楕円 135">
                <a:extLst>
                  <a:ext uri="{FF2B5EF4-FFF2-40B4-BE49-F238E27FC236}">
                    <a16:creationId xmlns:a16="http://schemas.microsoft.com/office/drawing/2014/main" xmlns="" id="{93E2DF54-768D-4922-93BB-76F8AACD1499}"/>
                  </a:ext>
                </a:extLst>
              </p:cNvPr>
              <p:cNvSpPr/>
              <p:nvPr/>
            </p:nvSpPr>
            <p:spPr>
              <a:xfrm>
                <a:off x="3410739" y="446370"/>
                <a:ext cx="607510" cy="603246"/>
              </a:xfrm>
              <a:prstGeom prst="ellipse">
                <a:avLst/>
              </a:prstGeom>
              <a:noFill/>
              <a:ln w="79375">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102" name="円/楕円 136">
                <a:extLst>
                  <a:ext uri="{FF2B5EF4-FFF2-40B4-BE49-F238E27FC236}">
                    <a16:creationId xmlns:a16="http://schemas.microsoft.com/office/drawing/2014/main" xmlns="" id="{2F4961BC-995D-4E48-BD17-5A2DC2824E0D}"/>
                  </a:ext>
                </a:extLst>
              </p:cNvPr>
              <p:cNvSpPr/>
              <p:nvPr/>
            </p:nvSpPr>
            <p:spPr>
              <a:xfrm>
                <a:off x="3553381" y="583266"/>
                <a:ext cx="329453" cy="329453"/>
              </a:xfrm>
              <a:prstGeom prst="ellipse">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dirty="0"/>
              </a:p>
            </p:txBody>
          </p:sp>
          <p:sp>
            <p:nvSpPr>
              <p:cNvPr id="103" name="円/楕円 137">
                <a:extLst>
                  <a:ext uri="{FF2B5EF4-FFF2-40B4-BE49-F238E27FC236}">
                    <a16:creationId xmlns:a16="http://schemas.microsoft.com/office/drawing/2014/main" xmlns="" id="{AFF42D8E-5AB3-4BA4-B11E-BF1EBC41EF19}"/>
                  </a:ext>
                </a:extLst>
              </p:cNvPr>
              <p:cNvSpPr/>
              <p:nvPr/>
            </p:nvSpPr>
            <p:spPr>
              <a:xfrm>
                <a:off x="3452531" y="482415"/>
                <a:ext cx="531156" cy="531156"/>
              </a:xfrm>
              <a:prstGeom prst="ellipse">
                <a:avLst/>
              </a:prstGeom>
              <a:noFill/>
              <a:ln w="635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dirty="0"/>
              </a:p>
            </p:txBody>
          </p:sp>
        </p:grpSp>
        <p:grpSp>
          <p:nvGrpSpPr>
            <p:cNvPr id="97" name="グループ化 96">
              <a:extLst>
                <a:ext uri="{FF2B5EF4-FFF2-40B4-BE49-F238E27FC236}">
                  <a16:creationId xmlns:a16="http://schemas.microsoft.com/office/drawing/2014/main" xmlns="" id="{614E2F08-82C2-474F-A299-AFA4F5BCB66B}"/>
                </a:ext>
              </a:extLst>
            </p:cNvPr>
            <p:cNvGrpSpPr/>
            <p:nvPr/>
          </p:nvGrpSpPr>
          <p:grpSpPr>
            <a:xfrm rot="19367070">
              <a:off x="12116383" y="156414"/>
              <a:ext cx="345667" cy="343241"/>
              <a:chOff x="3410734" y="446367"/>
              <a:chExt cx="607510" cy="603246"/>
            </a:xfrm>
          </p:grpSpPr>
          <p:sp>
            <p:nvSpPr>
              <p:cNvPr id="98" name="円/楕円 132">
                <a:extLst>
                  <a:ext uri="{FF2B5EF4-FFF2-40B4-BE49-F238E27FC236}">
                    <a16:creationId xmlns:a16="http://schemas.microsoft.com/office/drawing/2014/main" xmlns="" id="{FB8C2B56-81A9-407B-BB62-8CA5D9325C23}"/>
                  </a:ext>
                </a:extLst>
              </p:cNvPr>
              <p:cNvSpPr/>
              <p:nvPr/>
            </p:nvSpPr>
            <p:spPr>
              <a:xfrm>
                <a:off x="3410734" y="446367"/>
                <a:ext cx="607510" cy="603246"/>
              </a:xfrm>
              <a:prstGeom prst="ellipse">
                <a:avLst/>
              </a:prstGeom>
              <a:noFill/>
              <a:ln w="7620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dirty="0"/>
              </a:p>
            </p:txBody>
          </p:sp>
          <p:sp>
            <p:nvSpPr>
              <p:cNvPr id="99" name="円/楕円 133">
                <a:extLst>
                  <a:ext uri="{FF2B5EF4-FFF2-40B4-BE49-F238E27FC236}">
                    <a16:creationId xmlns:a16="http://schemas.microsoft.com/office/drawing/2014/main" xmlns="" id="{48EADF93-8B6B-42C1-B93B-925EBF0DAA95}"/>
                  </a:ext>
                </a:extLst>
              </p:cNvPr>
              <p:cNvSpPr/>
              <p:nvPr/>
            </p:nvSpPr>
            <p:spPr>
              <a:xfrm>
                <a:off x="3553381" y="583266"/>
                <a:ext cx="329453" cy="329453"/>
              </a:xfrm>
              <a:prstGeom prst="ellipse">
                <a:avLst/>
              </a:prstGeom>
              <a:noFill/>
              <a:ln w="254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100" name="円/楕円 134">
                <a:extLst>
                  <a:ext uri="{FF2B5EF4-FFF2-40B4-BE49-F238E27FC236}">
                    <a16:creationId xmlns:a16="http://schemas.microsoft.com/office/drawing/2014/main" xmlns="" id="{5B5ABF90-82DC-4F80-BD90-BDECFDFE36E4}"/>
                  </a:ext>
                </a:extLst>
              </p:cNvPr>
              <p:cNvSpPr/>
              <p:nvPr/>
            </p:nvSpPr>
            <p:spPr>
              <a:xfrm>
                <a:off x="3452530" y="482415"/>
                <a:ext cx="531157" cy="531157"/>
              </a:xfrm>
              <a:prstGeom prst="ellipse">
                <a:avLst/>
              </a:prstGeom>
              <a:noFill/>
              <a:ln w="444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dirty="0"/>
              </a:p>
            </p:txBody>
          </p:sp>
        </p:grpSp>
      </p:grpSp>
      <p:pic>
        <p:nvPicPr>
          <p:cNvPr id="104" name="図 103">
            <a:extLst>
              <a:ext uri="{FF2B5EF4-FFF2-40B4-BE49-F238E27FC236}">
                <a16:creationId xmlns:a16="http://schemas.microsoft.com/office/drawing/2014/main" xmlns="" id="{E613F67B-49B8-4D41-86A3-1C8A9925ACC4}"/>
              </a:ext>
            </a:extLst>
          </p:cNvPr>
          <p:cNvPicPr>
            <a:picLocks noChangeAspect="1"/>
          </p:cNvPicPr>
          <p:nvPr/>
        </p:nvPicPr>
        <p:blipFill>
          <a:blip r:embed="rId14"/>
          <a:stretch>
            <a:fillRect/>
          </a:stretch>
        </p:blipFill>
        <p:spPr>
          <a:xfrm>
            <a:off x="19184" y="1157243"/>
            <a:ext cx="4054742" cy="2544020"/>
          </a:xfrm>
          <a:prstGeom prst="rect">
            <a:avLst/>
          </a:prstGeom>
        </p:spPr>
      </p:pic>
      <p:pic>
        <p:nvPicPr>
          <p:cNvPr id="105" name="図 104">
            <a:extLst>
              <a:ext uri="{FF2B5EF4-FFF2-40B4-BE49-F238E27FC236}">
                <a16:creationId xmlns:a16="http://schemas.microsoft.com/office/drawing/2014/main" xmlns="" id="{A367ACDA-90B1-440A-87BA-6974BD60E0E6}"/>
              </a:ext>
            </a:extLst>
          </p:cNvPr>
          <p:cNvPicPr>
            <a:picLocks noChangeAspect="1"/>
          </p:cNvPicPr>
          <p:nvPr/>
        </p:nvPicPr>
        <p:blipFill>
          <a:blip r:embed="rId15"/>
          <a:stretch>
            <a:fillRect/>
          </a:stretch>
        </p:blipFill>
        <p:spPr>
          <a:xfrm>
            <a:off x="17871" y="4990334"/>
            <a:ext cx="4061797" cy="3086662"/>
          </a:xfrm>
          <a:prstGeom prst="rect">
            <a:avLst/>
          </a:prstGeom>
        </p:spPr>
      </p:pic>
      <p:sp>
        <p:nvSpPr>
          <p:cNvPr id="106" name="正方形/長方形 105"/>
          <p:cNvSpPr/>
          <p:nvPr/>
        </p:nvSpPr>
        <p:spPr>
          <a:xfrm>
            <a:off x="39428" y="681913"/>
            <a:ext cx="8239702" cy="393056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対角する 2 つの角を切り取った四角形 193"/>
          <p:cNvSpPr/>
          <p:nvPr/>
        </p:nvSpPr>
        <p:spPr>
          <a:xfrm>
            <a:off x="12700" y="603751"/>
            <a:ext cx="3078009" cy="25200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r>
              <a:rPr lang="ja-JP" altLang="en-US" sz="2015" dirty="0">
                <a:solidFill>
                  <a:schemeClr val="tx1"/>
                </a:solidFill>
              </a:rPr>
              <a:t>ブロック並べの課題定義</a:t>
            </a:r>
            <a:endParaRPr lang="en-US" altLang="ja-JP" sz="2015" dirty="0">
              <a:solidFill>
                <a:schemeClr val="tx1"/>
              </a:solidFill>
            </a:endParaRPr>
          </a:p>
        </p:txBody>
      </p:sp>
      <p:sp>
        <p:nvSpPr>
          <p:cNvPr id="108" name="矢印: ストライプ 17">
            <a:extLst>
              <a:ext uri="{FF2B5EF4-FFF2-40B4-BE49-F238E27FC236}">
                <a16:creationId xmlns:a16="http://schemas.microsoft.com/office/drawing/2014/main" xmlns="" id="{953341D9-579C-4F72-9412-2F285F0375CA}"/>
              </a:ext>
            </a:extLst>
          </p:cNvPr>
          <p:cNvSpPr/>
          <p:nvPr/>
        </p:nvSpPr>
        <p:spPr>
          <a:xfrm>
            <a:off x="8073398" y="1857287"/>
            <a:ext cx="451290" cy="971550"/>
          </a:xfrm>
          <a:prstGeom prst="stripedRightArrow">
            <a:avLst/>
          </a:prstGeom>
          <a:solidFill>
            <a:srgbClr val="FFCE33"/>
          </a:solidFill>
          <a:ln>
            <a:solidFill>
              <a:srgbClr val="FFC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869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xmlns="" id="{BE732982-C5E4-4810-8DDC-312048006A4F}"/>
              </a:ext>
            </a:extLst>
          </p:cNvPr>
          <p:cNvGrpSpPr/>
          <p:nvPr/>
        </p:nvGrpSpPr>
        <p:grpSpPr>
          <a:xfrm>
            <a:off x="6027678" y="3555978"/>
            <a:ext cx="1717140" cy="578492"/>
            <a:chOff x="5941169" y="3324179"/>
            <a:chExt cx="1717140" cy="578492"/>
          </a:xfrm>
        </p:grpSpPr>
        <p:pic>
          <p:nvPicPr>
            <p:cNvPr id="5" name="Picture 5">
              <a:extLst>
                <a:ext uri="{FF2B5EF4-FFF2-40B4-BE49-F238E27FC236}">
                  <a16:creationId xmlns:a16="http://schemas.microsoft.com/office/drawing/2014/main" xmlns="" id="{E248DC79-BE14-4E1E-AE02-B13C68D0E8A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536"/>
            <a:stretch/>
          </p:blipFill>
          <p:spPr bwMode="auto">
            <a:xfrm>
              <a:off x="5941169" y="3324179"/>
              <a:ext cx="1560835" cy="578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線矢印コネクタ 5">
              <a:extLst>
                <a:ext uri="{FF2B5EF4-FFF2-40B4-BE49-F238E27FC236}">
                  <a16:creationId xmlns:a16="http://schemas.microsoft.com/office/drawing/2014/main" xmlns="" id="{176B3C77-E44C-4C3E-B2E3-C8A0E70FB3FB}"/>
                </a:ext>
              </a:extLst>
            </p:cNvPr>
            <p:cNvCxnSpPr>
              <a:cxnSpLocks/>
            </p:cNvCxnSpPr>
            <p:nvPr/>
          </p:nvCxnSpPr>
          <p:spPr>
            <a:xfrm flipV="1">
              <a:off x="6170266" y="3526346"/>
              <a:ext cx="86207" cy="135155"/>
            </a:xfrm>
            <a:prstGeom prst="straightConnector1">
              <a:avLst/>
            </a:prstGeom>
            <a:ln w="349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xmlns="" id="{BCB00854-08B4-44BB-BC46-5712F9BE5B7C}"/>
                </a:ext>
              </a:extLst>
            </p:cNvPr>
            <p:cNvCxnSpPr>
              <a:cxnSpLocks/>
            </p:cNvCxnSpPr>
            <p:nvPr/>
          </p:nvCxnSpPr>
          <p:spPr>
            <a:xfrm>
              <a:off x="6285350" y="3517160"/>
              <a:ext cx="196844" cy="96265"/>
            </a:xfrm>
            <a:prstGeom prst="straightConnector1">
              <a:avLst/>
            </a:prstGeom>
            <a:ln w="349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xmlns="" id="{A1E61607-B78F-431E-AD38-523174A28F9C}"/>
                </a:ext>
              </a:extLst>
            </p:cNvPr>
            <p:cNvCxnSpPr>
              <a:cxnSpLocks/>
            </p:cNvCxnSpPr>
            <p:nvPr/>
          </p:nvCxnSpPr>
          <p:spPr>
            <a:xfrm flipV="1">
              <a:off x="6533526" y="3536068"/>
              <a:ext cx="175560" cy="82710"/>
            </a:xfrm>
            <a:prstGeom prst="straightConnector1">
              <a:avLst/>
            </a:prstGeom>
            <a:ln w="349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xmlns="" id="{C81176F0-823B-4B0D-8AE4-02E0D81A5E54}"/>
                </a:ext>
              </a:extLst>
            </p:cNvPr>
            <p:cNvCxnSpPr>
              <a:cxnSpLocks/>
            </p:cNvCxnSpPr>
            <p:nvPr/>
          </p:nvCxnSpPr>
          <p:spPr>
            <a:xfrm>
              <a:off x="6768450" y="3531157"/>
              <a:ext cx="187994" cy="94258"/>
            </a:xfrm>
            <a:prstGeom prst="straightConnector1">
              <a:avLst/>
            </a:prstGeom>
            <a:ln w="349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xmlns="" id="{017B8FA9-18DB-4DD8-9C13-63F27F3AEABA}"/>
                </a:ext>
              </a:extLst>
            </p:cNvPr>
            <p:cNvCxnSpPr>
              <a:cxnSpLocks/>
            </p:cNvCxnSpPr>
            <p:nvPr/>
          </p:nvCxnSpPr>
          <p:spPr>
            <a:xfrm>
              <a:off x="6998146" y="3653946"/>
              <a:ext cx="120273" cy="159177"/>
            </a:xfrm>
            <a:prstGeom prst="straightConnector1">
              <a:avLst/>
            </a:prstGeom>
            <a:ln w="349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xmlns="" id="{7C296AF1-8083-4D97-9C5D-C4477670623E}"/>
                </a:ext>
              </a:extLst>
            </p:cNvPr>
            <p:cNvCxnSpPr>
              <a:cxnSpLocks/>
            </p:cNvCxnSpPr>
            <p:nvPr/>
          </p:nvCxnSpPr>
          <p:spPr>
            <a:xfrm flipV="1">
              <a:off x="7136334" y="3733534"/>
              <a:ext cx="190291" cy="105330"/>
            </a:xfrm>
            <a:prstGeom prst="straightConnector1">
              <a:avLst/>
            </a:prstGeom>
            <a:ln w="349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xmlns="" id="{3980AACC-158C-4D8E-9EF0-3ED1BA4E3C40}"/>
                </a:ext>
              </a:extLst>
            </p:cNvPr>
            <p:cNvCxnSpPr>
              <a:cxnSpLocks/>
            </p:cNvCxnSpPr>
            <p:nvPr/>
          </p:nvCxnSpPr>
          <p:spPr>
            <a:xfrm flipV="1">
              <a:off x="7366912" y="3554337"/>
              <a:ext cx="51775" cy="155591"/>
            </a:xfrm>
            <a:prstGeom prst="straightConnector1">
              <a:avLst/>
            </a:prstGeom>
            <a:ln w="349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xmlns="" id="{94A94FC7-C588-4B02-B2BC-B9550C4A8086}"/>
                </a:ext>
              </a:extLst>
            </p:cNvPr>
            <p:cNvCxnSpPr>
              <a:cxnSpLocks/>
            </p:cNvCxnSpPr>
            <p:nvPr/>
          </p:nvCxnSpPr>
          <p:spPr>
            <a:xfrm>
              <a:off x="7421528" y="3559774"/>
              <a:ext cx="236781" cy="35297"/>
            </a:xfrm>
            <a:prstGeom prst="straightConnector1">
              <a:avLst/>
            </a:prstGeom>
            <a:ln w="349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xmlns="" id="{4AE1F29B-0257-437C-B23A-EBAEFE5AB513}"/>
              </a:ext>
            </a:extLst>
          </p:cNvPr>
          <p:cNvSpPr txBox="1"/>
          <p:nvPr/>
        </p:nvSpPr>
        <p:spPr>
          <a:xfrm>
            <a:off x="7492164" y="4420149"/>
            <a:ext cx="1464573" cy="954107"/>
          </a:xfrm>
          <a:prstGeom prst="rect">
            <a:avLst/>
          </a:prstGeom>
          <a:noFill/>
        </p:spPr>
        <p:txBody>
          <a:bodyPr wrap="square" rtlCol="0">
            <a:spAutoFit/>
          </a:bodyPr>
          <a:lstStyle/>
          <a:p>
            <a:r>
              <a:rPr kumimoji="1" lang="ja-JP" altLang="en-US" sz="800" b="1" dirty="0">
                <a:solidFill>
                  <a:srgbClr val="00B050"/>
                </a:solidFill>
              </a:rPr>
              <a:t>目的　　</a:t>
            </a:r>
            <a:r>
              <a:rPr kumimoji="1" lang="ja-JP" altLang="en-US" sz="800" dirty="0"/>
              <a:t>運搬したﾌﾞﾛｯｸをｾﾝﾀｰﾌﾞﾛｯｸ置き場に置く</a:t>
            </a:r>
            <a:endParaRPr kumimoji="1" lang="en-US" altLang="ja-JP" sz="800" dirty="0"/>
          </a:p>
          <a:p>
            <a:r>
              <a:rPr kumimoji="1" lang="ja-JP" altLang="en-US" sz="800" b="1" dirty="0">
                <a:solidFill>
                  <a:srgbClr val="C00000"/>
                </a:solidFill>
              </a:rPr>
              <a:t>実現方法</a:t>
            </a:r>
            <a:endParaRPr kumimoji="1" lang="en-US" altLang="ja-JP" sz="800" b="1" dirty="0">
              <a:solidFill>
                <a:srgbClr val="C00000"/>
              </a:solidFill>
            </a:endParaRPr>
          </a:p>
          <a:p>
            <a:r>
              <a:rPr kumimoji="1" lang="ja-JP" altLang="en-US" sz="800" b="1" dirty="0">
                <a:solidFill>
                  <a:srgbClr val="C00000"/>
                </a:solidFill>
              </a:rPr>
              <a:t>　</a:t>
            </a:r>
            <a:r>
              <a:rPr kumimoji="1" lang="ja-JP" altLang="en-US" sz="800" dirty="0"/>
              <a:t>方向検知で旋回</a:t>
            </a:r>
            <a:endParaRPr kumimoji="1" lang="en-US" altLang="ja-JP" sz="800" dirty="0"/>
          </a:p>
          <a:p>
            <a:r>
              <a:rPr kumimoji="1" lang="ja-JP" altLang="en-US" sz="800" dirty="0"/>
              <a:t>させ置き場検知で</a:t>
            </a:r>
            <a:endParaRPr kumimoji="1" lang="en-US" altLang="ja-JP" sz="800" dirty="0"/>
          </a:p>
          <a:p>
            <a:r>
              <a:rPr kumimoji="1" lang="ja-JP" altLang="en-US" sz="800" dirty="0"/>
              <a:t>ｾﾝﾀｰﾌﾞﾛｯｸ置き場にブロック</a:t>
            </a:r>
            <a:endParaRPr kumimoji="1" lang="en-US" altLang="ja-JP" sz="800" dirty="0"/>
          </a:p>
          <a:p>
            <a:r>
              <a:rPr kumimoji="1" lang="ja-JP" altLang="en-US" sz="800" dirty="0"/>
              <a:t>を置く</a:t>
            </a:r>
          </a:p>
        </p:txBody>
      </p:sp>
      <p:sp>
        <p:nvSpPr>
          <p:cNvPr id="15" name="対角する 2 つの角を切り取った四角形 117">
            <a:extLst>
              <a:ext uri="{FF2B5EF4-FFF2-40B4-BE49-F238E27FC236}">
                <a16:creationId xmlns:a16="http://schemas.microsoft.com/office/drawing/2014/main" xmlns="" id="{1CFC0516-7BA0-45FA-8398-639F850A97FF}"/>
              </a:ext>
            </a:extLst>
          </p:cNvPr>
          <p:cNvSpPr/>
          <p:nvPr/>
        </p:nvSpPr>
        <p:spPr>
          <a:xfrm>
            <a:off x="714" y="3096761"/>
            <a:ext cx="1898709" cy="179302"/>
          </a:xfrm>
          <a:prstGeom prst="snip2DiagRect">
            <a:avLst/>
          </a:prstGeom>
          <a:solidFill>
            <a:srgbClr val="74FA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43" dirty="0">
                <a:solidFill>
                  <a:schemeClr val="tx1"/>
                </a:solidFill>
              </a:rPr>
              <a:t>走行エリアを走行する</a:t>
            </a:r>
          </a:p>
        </p:txBody>
      </p:sp>
      <p:sp>
        <p:nvSpPr>
          <p:cNvPr id="16" name="テキスト ボックス 15">
            <a:extLst>
              <a:ext uri="{FF2B5EF4-FFF2-40B4-BE49-F238E27FC236}">
                <a16:creationId xmlns:a16="http://schemas.microsoft.com/office/drawing/2014/main" xmlns="" id="{BEADB353-ECBF-47A5-866B-2C2275C2DE25}"/>
              </a:ext>
            </a:extLst>
          </p:cNvPr>
          <p:cNvSpPr txBox="1"/>
          <p:nvPr/>
        </p:nvSpPr>
        <p:spPr>
          <a:xfrm>
            <a:off x="1382703" y="3262296"/>
            <a:ext cx="1459348" cy="1200329"/>
          </a:xfrm>
          <a:prstGeom prst="rect">
            <a:avLst/>
          </a:prstGeom>
          <a:noFill/>
        </p:spPr>
        <p:txBody>
          <a:bodyPr wrap="square" lIns="25714" rIns="0" rtlCol="0">
            <a:spAutoFit/>
          </a:bodyPr>
          <a:lstStyle/>
          <a:p>
            <a:pPr marL="51430" indent="-326578"/>
            <a:r>
              <a:rPr lang="ja-JP" altLang="en-US" sz="900" dirty="0">
                <a:latin typeface="+mn-ea"/>
              </a:rPr>
              <a:t>　好ﾀｲﾑで走行するために、コースの形状に合わせて区画分けを行い、ﾗｲﾝﾄﾚｰｽの</a:t>
            </a:r>
            <a:r>
              <a:rPr lang="en-US" altLang="ja-JP" sz="900" dirty="0">
                <a:latin typeface="+mn-ea"/>
              </a:rPr>
              <a:t>PD</a:t>
            </a:r>
            <a:r>
              <a:rPr lang="ja-JP" altLang="en-US" sz="900" dirty="0">
                <a:latin typeface="+mn-ea"/>
              </a:rPr>
              <a:t>制御、境界線変更、旋回制限を活用し、できる限り速度を落とさず走行させる。</a:t>
            </a:r>
            <a:endParaRPr lang="en-US" altLang="ja-JP" sz="900" dirty="0">
              <a:latin typeface="+mn-ea"/>
            </a:endParaRPr>
          </a:p>
          <a:p>
            <a:pPr marL="51430" indent="-326578"/>
            <a:r>
              <a:rPr lang="ja-JP" altLang="en-US" sz="900" b="1" dirty="0">
                <a:solidFill>
                  <a:srgbClr val="002060"/>
                </a:solidFill>
                <a:latin typeface="+mn-ea"/>
              </a:rPr>
              <a:t>参照：</a:t>
            </a:r>
            <a:r>
              <a:rPr lang="ja-JP" altLang="en-US" sz="900" u="sng" dirty="0">
                <a:uFill>
                  <a:solidFill>
                    <a:srgbClr val="FF0000"/>
                  </a:solidFill>
                </a:uFill>
                <a:latin typeface="+mn-ea"/>
              </a:rPr>
              <a:t>ライントレース走行</a:t>
            </a:r>
            <a:endParaRPr lang="en-US" altLang="ja-JP" sz="900" u="sng" dirty="0">
              <a:uFill>
                <a:solidFill>
                  <a:srgbClr val="FF0000"/>
                </a:solidFill>
              </a:uFill>
              <a:latin typeface="+mn-ea"/>
            </a:endParaRPr>
          </a:p>
        </p:txBody>
      </p:sp>
      <p:grpSp>
        <p:nvGrpSpPr>
          <p:cNvPr id="17" name="グループ化 16">
            <a:extLst>
              <a:ext uri="{FF2B5EF4-FFF2-40B4-BE49-F238E27FC236}">
                <a16:creationId xmlns:a16="http://schemas.microsoft.com/office/drawing/2014/main" xmlns="" id="{9164D8BC-1D58-4F31-AECA-2697956DFDB9}"/>
              </a:ext>
            </a:extLst>
          </p:cNvPr>
          <p:cNvGrpSpPr/>
          <p:nvPr/>
        </p:nvGrpSpPr>
        <p:grpSpPr>
          <a:xfrm>
            <a:off x="1070341" y="4560267"/>
            <a:ext cx="1777757" cy="1434346"/>
            <a:chOff x="1103365" y="4291557"/>
            <a:chExt cx="1777757" cy="1434346"/>
          </a:xfrm>
        </p:grpSpPr>
        <p:pic>
          <p:nvPicPr>
            <p:cNvPr id="18" name="図 17">
              <a:extLst>
                <a:ext uri="{FF2B5EF4-FFF2-40B4-BE49-F238E27FC236}">
                  <a16:creationId xmlns:a16="http://schemas.microsoft.com/office/drawing/2014/main" xmlns="" id="{64CEC5CA-CE46-46EF-8FC1-3420441800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026" t="2441" r="1594"/>
            <a:stretch/>
          </p:blipFill>
          <p:spPr>
            <a:xfrm>
              <a:off x="1103365" y="4291557"/>
              <a:ext cx="1777757" cy="1434346"/>
            </a:xfrm>
            <a:prstGeom prst="rect">
              <a:avLst/>
            </a:prstGeom>
          </p:spPr>
        </p:pic>
        <p:sp>
          <p:nvSpPr>
            <p:cNvPr id="19" name="フローチャート: 結合子 300">
              <a:extLst>
                <a:ext uri="{FF2B5EF4-FFF2-40B4-BE49-F238E27FC236}">
                  <a16:creationId xmlns:a16="http://schemas.microsoft.com/office/drawing/2014/main" xmlns="" id="{B4297B47-8183-4169-8BFD-B22EC6E0B4BF}"/>
                </a:ext>
              </a:extLst>
            </p:cNvPr>
            <p:cNvSpPr/>
            <p:nvPr/>
          </p:nvSpPr>
          <p:spPr>
            <a:xfrm>
              <a:off x="2595948" y="5274727"/>
              <a:ext cx="101707" cy="114376"/>
            </a:xfrm>
            <a:prstGeom prst="flowChartConnector">
              <a:avLst/>
            </a:prstGeom>
            <a:solidFill>
              <a:srgbClr val="FFFFCC"/>
            </a:solidFill>
            <a:ln w="3175" cap="flat" cmpd="sng" algn="ctr">
              <a:solidFill>
                <a:schemeClr val="tx1"/>
              </a:solidFill>
              <a:prstDash val="solid"/>
              <a:miter lim="800000"/>
            </a:ln>
            <a:effectLst/>
          </p:spPr>
          <p:txBody>
            <a:bodyPr lIns="0" tIns="18000" rIns="0" bIns="0" rtlCol="0" anchor="ctr"/>
            <a:lstStyle/>
            <a:p>
              <a:pPr algn="ctr"/>
              <a:r>
                <a:rPr lang="en-US" altLang="ja-JP" sz="700" kern="0" dirty="0">
                  <a:latin typeface="Calibri" panose="020F0502020204030204"/>
                  <a:ea typeface="游ゴシック" panose="020B0400000000000000" pitchFamily="50" charset="-128"/>
                </a:rPr>
                <a:t>3</a:t>
              </a:r>
              <a:endParaRPr lang="ja-JP" altLang="en-US" sz="700" kern="0" dirty="0">
                <a:latin typeface="Calibri" panose="020F0502020204030204"/>
                <a:ea typeface="游ゴシック" panose="020B0400000000000000" pitchFamily="50" charset="-128"/>
              </a:endParaRPr>
            </a:p>
          </p:txBody>
        </p:sp>
        <p:sp>
          <p:nvSpPr>
            <p:cNvPr id="20" name="フローチャート: 結合子 301">
              <a:extLst>
                <a:ext uri="{FF2B5EF4-FFF2-40B4-BE49-F238E27FC236}">
                  <a16:creationId xmlns:a16="http://schemas.microsoft.com/office/drawing/2014/main" xmlns="" id="{9436D3AD-8346-4A0D-9330-12F5EB5090FF}"/>
                </a:ext>
              </a:extLst>
            </p:cNvPr>
            <p:cNvSpPr/>
            <p:nvPr/>
          </p:nvSpPr>
          <p:spPr>
            <a:xfrm>
              <a:off x="2484778" y="4478990"/>
              <a:ext cx="101707" cy="114376"/>
            </a:xfrm>
            <a:prstGeom prst="flowChartConnector">
              <a:avLst/>
            </a:prstGeom>
            <a:solidFill>
              <a:srgbClr val="FFFFCC"/>
            </a:solidFill>
            <a:ln w="3175" cap="flat" cmpd="sng" algn="ctr">
              <a:solidFill>
                <a:schemeClr val="tx1"/>
              </a:solidFill>
              <a:prstDash val="solid"/>
              <a:miter lim="800000"/>
            </a:ln>
            <a:effectLst/>
          </p:spPr>
          <p:txBody>
            <a:bodyPr lIns="0" tIns="18000" rIns="0" bIns="0" rtlCol="0" anchor="ctr"/>
            <a:lstStyle/>
            <a:p>
              <a:pPr algn="ctr"/>
              <a:r>
                <a:rPr lang="en-US" altLang="ja-JP" sz="700" kern="0" dirty="0">
                  <a:latin typeface="Calibri" panose="020F0502020204030204"/>
                  <a:ea typeface="游ゴシック" panose="020B0400000000000000" pitchFamily="50" charset="-128"/>
                </a:rPr>
                <a:t>5</a:t>
              </a:r>
              <a:endParaRPr lang="ja-JP" altLang="en-US" sz="700" kern="0" dirty="0">
                <a:latin typeface="Calibri" panose="020F0502020204030204"/>
                <a:ea typeface="游ゴシック" panose="020B0400000000000000" pitchFamily="50" charset="-128"/>
              </a:endParaRPr>
            </a:p>
          </p:txBody>
        </p:sp>
        <p:sp>
          <p:nvSpPr>
            <p:cNvPr id="21" name="フローチャート: 結合子 302">
              <a:extLst>
                <a:ext uri="{FF2B5EF4-FFF2-40B4-BE49-F238E27FC236}">
                  <a16:creationId xmlns:a16="http://schemas.microsoft.com/office/drawing/2014/main" xmlns="" id="{AE9FC855-486B-4EDE-85A6-54220242C31F}"/>
                </a:ext>
              </a:extLst>
            </p:cNvPr>
            <p:cNvSpPr/>
            <p:nvPr/>
          </p:nvSpPr>
          <p:spPr>
            <a:xfrm>
              <a:off x="2369203" y="5084057"/>
              <a:ext cx="101707" cy="114376"/>
            </a:xfrm>
            <a:prstGeom prst="flowChartConnector">
              <a:avLst/>
            </a:prstGeom>
            <a:solidFill>
              <a:srgbClr val="FFFFCC"/>
            </a:solidFill>
            <a:ln w="3175" cap="flat" cmpd="sng" algn="ctr">
              <a:solidFill>
                <a:schemeClr val="tx1"/>
              </a:solidFill>
              <a:prstDash val="solid"/>
              <a:miter lim="800000"/>
            </a:ln>
            <a:effectLst/>
          </p:spPr>
          <p:txBody>
            <a:bodyPr lIns="0" tIns="18000" rIns="0" bIns="0" rtlCol="0" anchor="ctr"/>
            <a:lstStyle/>
            <a:p>
              <a:pPr algn="ctr"/>
              <a:r>
                <a:rPr lang="en-US" altLang="ja-JP" sz="700" kern="0" dirty="0">
                  <a:latin typeface="Calibri" panose="020F0502020204030204"/>
                  <a:ea typeface="游ゴシック" panose="020B0400000000000000" pitchFamily="50" charset="-128"/>
                </a:rPr>
                <a:t>4</a:t>
              </a:r>
              <a:endParaRPr lang="ja-JP" altLang="en-US" sz="700" kern="0" dirty="0">
                <a:latin typeface="Calibri" panose="020F0502020204030204"/>
                <a:ea typeface="游ゴシック" panose="020B0400000000000000" pitchFamily="50" charset="-128"/>
              </a:endParaRPr>
            </a:p>
          </p:txBody>
        </p:sp>
        <p:sp>
          <p:nvSpPr>
            <p:cNvPr id="22" name="フローチャート: 結合子 303">
              <a:extLst>
                <a:ext uri="{FF2B5EF4-FFF2-40B4-BE49-F238E27FC236}">
                  <a16:creationId xmlns:a16="http://schemas.microsoft.com/office/drawing/2014/main" xmlns="" id="{38592287-8617-49BD-BC16-250C4C9040D6}"/>
                </a:ext>
              </a:extLst>
            </p:cNvPr>
            <p:cNvSpPr/>
            <p:nvPr/>
          </p:nvSpPr>
          <p:spPr>
            <a:xfrm>
              <a:off x="2645578" y="4500180"/>
              <a:ext cx="101707" cy="114376"/>
            </a:xfrm>
            <a:prstGeom prst="flowChartConnector">
              <a:avLst/>
            </a:prstGeom>
            <a:solidFill>
              <a:srgbClr val="FFFFCC"/>
            </a:solidFill>
            <a:ln w="3175" cap="flat" cmpd="sng" algn="ctr">
              <a:solidFill>
                <a:schemeClr val="tx1"/>
              </a:solidFill>
              <a:prstDash val="solid"/>
              <a:miter lim="800000"/>
            </a:ln>
            <a:effectLst/>
          </p:spPr>
          <p:txBody>
            <a:bodyPr lIns="0" tIns="18000" rIns="0" bIns="0" rtlCol="0" anchor="ctr"/>
            <a:lstStyle/>
            <a:p>
              <a:pPr algn="ctr"/>
              <a:r>
                <a:rPr lang="en-US" altLang="ja-JP" sz="700" kern="0" dirty="0">
                  <a:latin typeface="Calibri" panose="020F0502020204030204"/>
                  <a:ea typeface="游ゴシック" panose="020B0400000000000000" pitchFamily="50" charset="-128"/>
                </a:rPr>
                <a:t>2</a:t>
              </a:r>
              <a:endParaRPr lang="ja-JP" altLang="en-US" sz="700" kern="0" dirty="0">
                <a:latin typeface="Calibri" panose="020F0502020204030204"/>
                <a:ea typeface="游ゴシック" panose="020B0400000000000000" pitchFamily="50" charset="-128"/>
              </a:endParaRPr>
            </a:p>
          </p:txBody>
        </p:sp>
        <p:sp>
          <p:nvSpPr>
            <p:cNvPr id="23" name="フローチャート: 結合子 304">
              <a:extLst>
                <a:ext uri="{FF2B5EF4-FFF2-40B4-BE49-F238E27FC236}">
                  <a16:creationId xmlns:a16="http://schemas.microsoft.com/office/drawing/2014/main" xmlns="" id="{F70C597F-B508-454B-828D-017412A97CB7}"/>
                </a:ext>
              </a:extLst>
            </p:cNvPr>
            <p:cNvSpPr/>
            <p:nvPr/>
          </p:nvSpPr>
          <p:spPr>
            <a:xfrm>
              <a:off x="1889106" y="4901153"/>
              <a:ext cx="101707" cy="114376"/>
            </a:xfrm>
            <a:prstGeom prst="flowChartConnector">
              <a:avLst/>
            </a:prstGeom>
            <a:solidFill>
              <a:srgbClr val="FFFFCC"/>
            </a:solidFill>
            <a:ln w="3175" cap="flat" cmpd="sng" algn="ctr">
              <a:solidFill>
                <a:schemeClr val="tx1"/>
              </a:solidFill>
              <a:prstDash val="solid"/>
              <a:miter lim="800000"/>
            </a:ln>
            <a:effectLst/>
          </p:spPr>
          <p:txBody>
            <a:bodyPr lIns="0" tIns="18000" rIns="0" bIns="0" rtlCol="0" anchor="ctr"/>
            <a:lstStyle/>
            <a:p>
              <a:pPr algn="ctr"/>
              <a:r>
                <a:rPr lang="ja-JP" altLang="en-US" sz="700" kern="0" dirty="0">
                  <a:latin typeface="Calibri" panose="020F0502020204030204"/>
                  <a:ea typeface="游ゴシック" panose="020B0400000000000000" pitchFamily="50" charset="-128"/>
                </a:rPr>
                <a:t>８</a:t>
              </a:r>
            </a:p>
          </p:txBody>
        </p:sp>
        <p:sp>
          <p:nvSpPr>
            <p:cNvPr id="24" name="フローチャート: 結合子 295">
              <a:extLst>
                <a:ext uri="{FF2B5EF4-FFF2-40B4-BE49-F238E27FC236}">
                  <a16:creationId xmlns:a16="http://schemas.microsoft.com/office/drawing/2014/main" xmlns="" id="{85D61C98-E2D0-4656-9613-4D80B28A7485}"/>
                </a:ext>
              </a:extLst>
            </p:cNvPr>
            <p:cNvSpPr/>
            <p:nvPr/>
          </p:nvSpPr>
          <p:spPr>
            <a:xfrm>
              <a:off x="2006135" y="4614556"/>
              <a:ext cx="101707" cy="114376"/>
            </a:xfrm>
            <a:prstGeom prst="flowChartConnector">
              <a:avLst/>
            </a:prstGeom>
            <a:solidFill>
              <a:srgbClr val="FFFFCC"/>
            </a:solidFill>
            <a:ln w="3175" cap="flat" cmpd="sng" algn="ctr">
              <a:solidFill>
                <a:schemeClr val="tx1"/>
              </a:solidFill>
              <a:prstDash val="solid"/>
              <a:miter lim="800000"/>
            </a:ln>
            <a:effectLst/>
          </p:spPr>
          <p:txBody>
            <a:bodyPr lIns="0" tIns="18000" rIns="0" bIns="0" rtlCol="0" anchor="ctr"/>
            <a:lstStyle/>
            <a:p>
              <a:pPr algn="ctr"/>
              <a:r>
                <a:rPr lang="ja-JP" altLang="en-US" sz="700" kern="0" dirty="0">
                  <a:latin typeface="Calibri" panose="020F0502020204030204"/>
                  <a:ea typeface="游ゴシック" panose="020B0400000000000000" pitchFamily="50" charset="-128"/>
                </a:rPr>
                <a:t>７</a:t>
              </a:r>
            </a:p>
          </p:txBody>
        </p:sp>
        <p:sp>
          <p:nvSpPr>
            <p:cNvPr id="25" name="フローチャート: 結合子 296">
              <a:extLst>
                <a:ext uri="{FF2B5EF4-FFF2-40B4-BE49-F238E27FC236}">
                  <a16:creationId xmlns:a16="http://schemas.microsoft.com/office/drawing/2014/main" xmlns="" id="{3D1D513B-892F-4B01-92EE-AB8045061B0A}"/>
                </a:ext>
              </a:extLst>
            </p:cNvPr>
            <p:cNvSpPr/>
            <p:nvPr/>
          </p:nvSpPr>
          <p:spPr>
            <a:xfrm>
              <a:off x="2129208" y="4431337"/>
              <a:ext cx="101707" cy="114376"/>
            </a:xfrm>
            <a:prstGeom prst="flowChartConnector">
              <a:avLst/>
            </a:prstGeom>
            <a:solidFill>
              <a:srgbClr val="FFFFCC"/>
            </a:solidFill>
            <a:ln w="3175" cap="flat" cmpd="sng" algn="ctr">
              <a:solidFill>
                <a:schemeClr val="tx1"/>
              </a:solidFill>
              <a:prstDash val="solid"/>
              <a:miter lim="800000"/>
            </a:ln>
            <a:effectLst/>
          </p:spPr>
          <p:txBody>
            <a:bodyPr lIns="0" tIns="18000" rIns="0" bIns="0" rtlCol="0" anchor="ctr"/>
            <a:lstStyle/>
            <a:p>
              <a:pPr algn="ctr"/>
              <a:r>
                <a:rPr lang="ja-JP" altLang="en-US" sz="700" kern="0" dirty="0">
                  <a:latin typeface="Calibri" panose="020F0502020204030204"/>
                  <a:ea typeface="游ゴシック" panose="020B0400000000000000" pitchFamily="50" charset="-128"/>
                </a:rPr>
                <a:t>６</a:t>
              </a:r>
            </a:p>
          </p:txBody>
        </p:sp>
        <p:sp>
          <p:nvSpPr>
            <p:cNvPr id="26" name="角丸四角形吹き出し 25"/>
            <p:cNvSpPr/>
            <p:nvPr/>
          </p:nvSpPr>
          <p:spPr>
            <a:xfrm>
              <a:off x="1525537" y="5161849"/>
              <a:ext cx="461135" cy="116564"/>
            </a:xfrm>
            <a:prstGeom prst="wedgeRoundRectCallout">
              <a:avLst>
                <a:gd name="adj1" fmla="val 37699"/>
                <a:gd name="adj2" fmla="val -178871"/>
                <a:gd name="adj3" fmla="val 16667"/>
              </a:avLst>
            </a:prstGeom>
            <a:solidFill>
              <a:srgbClr val="FFCCCC"/>
            </a:solidFill>
            <a:ln/>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kumimoji="1" lang="ja-JP" altLang="en-US" sz="700" dirty="0"/>
                <a:t>区画の起点</a:t>
              </a:r>
            </a:p>
          </p:txBody>
        </p:sp>
        <p:cxnSp>
          <p:nvCxnSpPr>
            <p:cNvPr id="27" name="直線矢印コネクタ 26"/>
            <p:cNvCxnSpPr/>
            <p:nvPr/>
          </p:nvCxnSpPr>
          <p:spPr>
            <a:xfrm>
              <a:off x="2704870" y="4353565"/>
              <a:ext cx="0" cy="155544"/>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フローチャート: 結合子 299">
              <a:extLst>
                <a:ext uri="{FF2B5EF4-FFF2-40B4-BE49-F238E27FC236}">
                  <a16:creationId xmlns:a16="http://schemas.microsoft.com/office/drawing/2014/main" xmlns="" id="{0ED40109-4C00-4F23-B222-E02C0275E34E}"/>
                </a:ext>
              </a:extLst>
            </p:cNvPr>
            <p:cNvSpPr/>
            <p:nvPr/>
          </p:nvSpPr>
          <p:spPr>
            <a:xfrm>
              <a:off x="2654016" y="4324135"/>
              <a:ext cx="101707" cy="114376"/>
            </a:xfrm>
            <a:prstGeom prst="flowChartConnector">
              <a:avLst/>
            </a:prstGeom>
            <a:solidFill>
              <a:srgbClr val="FFFFCC"/>
            </a:solidFill>
            <a:ln w="3175" cap="flat" cmpd="sng" algn="ctr">
              <a:solidFill>
                <a:schemeClr val="tx1"/>
              </a:solidFill>
              <a:prstDash val="solid"/>
              <a:miter lim="800000"/>
            </a:ln>
            <a:effectLst/>
          </p:spPr>
          <p:txBody>
            <a:bodyPr lIns="0" tIns="18000" rIns="0" bIns="0" rtlCol="0" anchor="ctr"/>
            <a:lstStyle/>
            <a:p>
              <a:pPr algn="ctr">
                <a:defRPr/>
              </a:pPr>
              <a:r>
                <a:rPr lang="en-US" altLang="ja-JP" sz="700" kern="0" dirty="0">
                  <a:latin typeface="Calibri" panose="020F0502020204030204"/>
                  <a:ea typeface="游ゴシック" panose="020B0400000000000000" pitchFamily="50" charset="-128"/>
                </a:rPr>
                <a:t>1</a:t>
              </a:r>
              <a:endParaRPr lang="ja-JP" altLang="en-US" sz="700" kern="0" dirty="0">
                <a:latin typeface="Calibri" panose="020F0502020204030204"/>
                <a:ea typeface="游ゴシック" panose="020B0400000000000000" pitchFamily="50" charset="-128"/>
              </a:endParaRPr>
            </a:p>
          </p:txBody>
        </p:sp>
        <p:cxnSp>
          <p:nvCxnSpPr>
            <p:cNvPr id="29" name="直線矢印コネクタ 28"/>
            <p:cNvCxnSpPr/>
            <p:nvPr/>
          </p:nvCxnSpPr>
          <p:spPr>
            <a:xfrm>
              <a:off x="2696432" y="4619573"/>
              <a:ext cx="0" cy="155544"/>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cxnSpLocks/>
            </p:cNvCxnSpPr>
            <p:nvPr/>
          </p:nvCxnSpPr>
          <p:spPr>
            <a:xfrm flipH="1">
              <a:off x="2406758" y="5414946"/>
              <a:ext cx="192895" cy="65930"/>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2470910" y="5015529"/>
              <a:ext cx="115575" cy="103680"/>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flipV="1">
              <a:off x="2344582" y="4438511"/>
              <a:ext cx="140458" cy="50014"/>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H="1">
              <a:off x="2056988" y="4477999"/>
              <a:ext cx="72220" cy="67714"/>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2093098" y="4728931"/>
              <a:ext cx="14744" cy="119158"/>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1756104" y="4959649"/>
              <a:ext cx="133002" cy="0"/>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6" name="図 35"/>
          <p:cNvPicPr>
            <a:picLocks noChangeAspect="1"/>
          </p:cNvPicPr>
          <p:nvPr/>
        </p:nvPicPr>
        <p:blipFill>
          <a:blip r:embed="rId4"/>
          <a:stretch>
            <a:fillRect/>
          </a:stretch>
        </p:blipFill>
        <p:spPr>
          <a:xfrm>
            <a:off x="-14558" y="3276062"/>
            <a:ext cx="1476225" cy="2816847"/>
          </a:xfrm>
          <a:prstGeom prst="rect">
            <a:avLst/>
          </a:prstGeom>
        </p:spPr>
      </p:pic>
      <p:cxnSp>
        <p:nvCxnSpPr>
          <p:cNvPr id="37" name="直線コネクタ 36"/>
          <p:cNvCxnSpPr>
            <a:cxnSpLocks/>
          </p:cNvCxnSpPr>
          <p:nvPr/>
        </p:nvCxnSpPr>
        <p:spPr>
          <a:xfrm>
            <a:off x="0" y="3084216"/>
            <a:ext cx="2878455" cy="5694"/>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xmlns="" id="{F1FC5A48-2E38-43C8-87E9-D0D717145430}"/>
              </a:ext>
            </a:extLst>
          </p:cNvPr>
          <p:cNvGrpSpPr/>
          <p:nvPr/>
        </p:nvGrpSpPr>
        <p:grpSpPr>
          <a:xfrm>
            <a:off x="9209142" y="4927126"/>
            <a:ext cx="2422804" cy="1353414"/>
            <a:chOff x="8179038" y="5213531"/>
            <a:chExt cx="2555279" cy="1469778"/>
          </a:xfrm>
        </p:grpSpPr>
        <p:sp>
          <p:nvSpPr>
            <p:cNvPr id="39" name="対角する 2 つの角を切り取った四角形 117">
              <a:extLst>
                <a:ext uri="{FF2B5EF4-FFF2-40B4-BE49-F238E27FC236}">
                  <a16:creationId xmlns:a16="http://schemas.microsoft.com/office/drawing/2014/main" xmlns="" id="{75840023-98F1-4C6E-B55A-4B84578C2FED}"/>
                </a:ext>
              </a:extLst>
            </p:cNvPr>
            <p:cNvSpPr/>
            <p:nvPr/>
          </p:nvSpPr>
          <p:spPr>
            <a:xfrm>
              <a:off x="8179038" y="5213531"/>
              <a:ext cx="1448241" cy="179838"/>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灰色検知</a:t>
              </a:r>
            </a:p>
          </p:txBody>
        </p:sp>
        <p:sp>
          <p:nvSpPr>
            <p:cNvPr id="40" name="テキスト ボックス 39">
              <a:extLst>
                <a:ext uri="{FF2B5EF4-FFF2-40B4-BE49-F238E27FC236}">
                  <a16:creationId xmlns:a16="http://schemas.microsoft.com/office/drawing/2014/main" xmlns="" id="{044BB57E-2832-4F23-B1A6-B4BD1A2C70E7}"/>
                </a:ext>
              </a:extLst>
            </p:cNvPr>
            <p:cNvSpPr txBox="1"/>
            <p:nvPr/>
          </p:nvSpPr>
          <p:spPr>
            <a:xfrm>
              <a:off x="8188277" y="5379778"/>
              <a:ext cx="2546040" cy="1303531"/>
            </a:xfrm>
            <a:prstGeom prst="rect">
              <a:avLst/>
            </a:prstGeom>
            <a:noFill/>
          </p:spPr>
          <p:txBody>
            <a:bodyPr wrap="square" lIns="25714" rIns="0" rtlCol="0">
              <a:spAutoFit/>
            </a:bodyPr>
            <a:lstStyle/>
            <a:p>
              <a:pPr marL="51430" indent="-326578"/>
              <a:r>
                <a:rPr lang="ja-JP" altLang="en-US" sz="800" b="1" dirty="0">
                  <a:solidFill>
                    <a:srgbClr val="00B050"/>
                  </a:solidFill>
                  <a:latin typeface="+mn-ea"/>
                </a:rPr>
                <a:t>目的　　</a:t>
              </a:r>
              <a:r>
                <a:rPr lang="ja-JP" altLang="en-US" sz="800" dirty="0">
                  <a:latin typeface="+mn-ea"/>
                </a:rPr>
                <a:t>ﾗｲﾝ上にある灰色ﾏｰｶｰを検知する。</a:t>
              </a:r>
              <a:endParaRPr lang="en-US" altLang="ja-JP" sz="800" dirty="0">
                <a:latin typeface="+mn-ea"/>
              </a:endParaRPr>
            </a:p>
            <a:p>
              <a:pPr marL="51430" indent="-326578"/>
              <a:r>
                <a:rPr lang="ja-JP" altLang="en-US" sz="800" b="1" dirty="0">
                  <a:solidFill>
                    <a:srgbClr val="C00000"/>
                  </a:solidFill>
                  <a:latin typeface="+mn-ea"/>
                </a:rPr>
                <a:t>実現方法　</a:t>
              </a:r>
              <a:endParaRPr lang="en-US" altLang="ja-JP" sz="800" b="1" dirty="0">
                <a:solidFill>
                  <a:srgbClr val="C00000"/>
                </a:solidFill>
                <a:latin typeface="+mn-ea"/>
              </a:endParaRPr>
            </a:p>
            <a:p>
              <a:pPr marL="51430" indent="-326578"/>
              <a:r>
                <a:rPr lang="ja-JP" altLang="en-US" sz="800" dirty="0">
                  <a:latin typeface="+mn-ea"/>
                </a:rPr>
                <a:t>灰色より黒よりの輝度を境界線値として設定しﾗｲﾝﾄﾚｰｽさせることで、黒から灰色に変わったときに右に急激に曲がらせる。これを方向検知で検知し、灰色だと認識させる。</a:t>
              </a:r>
              <a:endParaRPr lang="en-US" altLang="ja-JP" sz="800" dirty="0">
                <a:latin typeface="+mn-ea"/>
              </a:endParaRPr>
            </a:p>
            <a:p>
              <a:pPr marL="51430" indent="-326578"/>
              <a:r>
                <a:rPr lang="ja-JP" altLang="en-US" sz="800" b="1" dirty="0">
                  <a:solidFill>
                    <a:srgbClr val="00B0F0"/>
                  </a:solidFill>
                  <a:latin typeface="+mn-ea"/>
                </a:rPr>
                <a:t>検証</a:t>
              </a:r>
              <a:endParaRPr lang="en-US" altLang="ja-JP" sz="800" b="1" dirty="0">
                <a:solidFill>
                  <a:srgbClr val="00B0F0"/>
                </a:solidFill>
                <a:latin typeface="+mn-ea"/>
              </a:endParaRPr>
            </a:p>
            <a:p>
              <a:pPr marL="51430" indent="-326578"/>
              <a:r>
                <a:rPr lang="ja-JP" altLang="en-US" sz="800" dirty="0">
                  <a:latin typeface="+mn-ea"/>
                </a:rPr>
                <a:t>　灰色ﾏｰｶｰを検知することができた割合：</a:t>
              </a:r>
              <a:r>
                <a:rPr lang="en-US" altLang="ja-JP" sz="800" dirty="0">
                  <a:latin typeface="+mn-ea"/>
                </a:rPr>
                <a:t>10</a:t>
              </a:r>
              <a:r>
                <a:rPr lang="ja-JP" altLang="en-US" sz="800" dirty="0">
                  <a:latin typeface="+mn-ea"/>
                </a:rPr>
                <a:t>割</a:t>
              </a:r>
              <a:endParaRPr lang="en-US" altLang="ja-JP" sz="800" dirty="0">
                <a:latin typeface="+mn-ea"/>
              </a:endParaRPr>
            </a:p>
            <a:p>
              <a:pPr marL="51430" indent="-326578"/>
              <a:r>
                <a:rPr lang="ja-JP" altLang="en-US" sz="800" dirty="0">
                  <a:solidFill>
                    <a:srgbClr val="FF0000"/>
                  </a:solidFill>
                  <a:latin typeface="+mn-ea"/>
                </a:rPr>
                <a:t>　</a:t>
              </a:r>
              <a:r>
                <a:rPr lang="ja-JP" altLang="en-US" sz="800" dirty="0">
                  <a:latin typeface="+mn-ea"/>
                </a:rPr>
                <a:t>最小</a:t>
              </a:r>
              <a:r>
                <a:rPr lang="en-US" altLang="ja-JP" sz="800" dirty="0">
                  <a:latin typeface="+mn-ea"/>
                </a:rPr>
                <a:t>1.5</a:t>
              </a:r>
              <a:r>
                <a:rPr lang="ja-JP" altLang="en-US" sz="800" dirty="0">
                  <a:latin typeface="+mn-ea"/>
                </a:rPr>
                <a:t>㎝最大</a:t>
              </a:r>
              <a:r>
                <a:rPr lang="en-US" altLang="ja-JP" sz="800" dirty="0">
                  <a:latin typeface="+mn-ea"/>
                </a:rPr>
                <a:t>3</a:t>
              </a:r>
              <a:r>
                <a:rPr lang="ja-JP" altLang="en-US" sz="800" dirty="0">
                  <a:latin typeface="+mn-ea"/>
                </a:rPr>
                <a:t>㎝</a:t>
              </a:r>
              <a:endParaRPr lang="en-US" altLang="ja-JP" sz="800" dirty="0">
                <a:latin typeface="+mn-ea"/>
              </a:endParaRPr>
            </a:p>
          </p:txBody>
        </p:sp>
      </p:grpSp>
      <p:sp>
        <p:nvSpPr>
          <p:cNvPr id="41" name="対角する 2 つの角を切り取った四角形 1568"/>
          <p:cNvSpPr/>
          <p:nvPr/>
        </p:nvSpPr>
        <p:spPr>
          <a:xfrm>
            <a:off x="-343" y="591726"/>
            <a:ext cx="2083950" cy="248862"/>
          </a:xfrm>
          <a:prstGeom prst="snip2Diag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L</a:t>
            </a:r>
            <a:r>
              <a:rPr lang="ja-JP" altLang="en-US" sz="1400" dirty="0">
                <a:solidFill>
                  <a:schemeClr val="tx1"/>
                </a:solidFill>
              </a:rPr>
              <a:t>コース全体の走行方法</a:t>
            </a:r>
          </a:p>
        </p:txBody>
      </p:sp>
      <p:grpSp>
        <p:nvGrpSpPr>
          <p:cNvPr id="42" name="グループ化 41">
            <a:extLst>
              <a:ext uri="{FF2B5EF4-FFF2-40B4-BE49-F238E27FC236}">
                <a16:creationId xmlns:a16="http://schemas.microsoft.com/office/drawing/2014/main" xmlns="" id="{CBF79D8D-072A-4A3B-8342-D8CBD8375788}"/>
              </a:ext>
            </a:extLst>
          </p:cNvPr>
          <p:cNvGrpSpPr/>
          <p:nvPr/>
        </p:nvGrpSpPr>
        <p:grpSpPr>
          <a:xfrm>
            <a:off x="10642896" y="3312497"/>
            <a:ext cx="2841489" cy="1629876"/>
            <a:chOff x="8991587" y="1307983"/>
            <a:chExt cx="2996860" cy="1314710"/>
          </a:xfrm>
        </p:grpSpPr>
        <p:sp>
          <p:nvSpPr>
            <p:cNvPr id="43" name="対角する 2 つの角を切り取った四角形 117">
              <a:extLst>
                <a:ext uri="{FF2B5EF4-FFF2-40B4-BE49-F238E27FC236}">
                  <a16:creationId xmlns:a16="http://schemas.microsoft.com/office/drawing/2014/main" xmlns="" id="{90052312-D31F-48A6-A684-EA1AED6FCC86}"/>
                </a:ext>
              </a:extLst>
            </p:cNvPr>
            <p:cNvSpPr/>
            <p:nvPr/>
          </p:nvSpPr>
          <p:spPr>
            <a:xfrm>
              <a:off x="8996640" y="1307983"/>
              <a:ext cx="889680" cy="161699"/>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方向検知</a:t>
              </a:r>
            </a:p>
          </p:txBody>
        </p:sp>
        <p:sp>
          <p:nvSpPr>
            <p:cNvPr id="44" name="正方形/長方形 43">
              <a:extLst>
                <a:ext uri="{FF2B5EF4-FFF2-40B4-BE49-F238E27FC236}">
                  <a16:creationId xmlns:a16="http://schemas.microsoft.com/office/drawing/2014/main" xmlns="" id="{C592C2F4-A6AF-4C80-9AAA-702AD6057223}"/>
                </a:ext>
              </a:extLst>
            </p:cNvPr>
            <p:cNvSpPr/>
            <p:nvPr/>
          </p:nvSpPr>
          <p:spPr>
            <a:xfrm>
              <a:off x="8991587" y="1455863"/>
              <a:ext cx="2996860" cy="1166830"/>
            </a:xfrm>
            <a:prstGeom prst="rect">
              <a:avLst/>
            </a:prstGeom>
          </p:spPr>
          <p:txBody>
            <a:bodyPr wrap="square" lIns="25714" rIns="0">
              <a:spAutoFit/>
            </a:bodyPr>
            <a:lstStyle/>
            <a:p>
              <a:r>
                <a:rPr lang="ja-JP" altLang="en-US" sz="800" b="1" dirty="0">
                  <a:solidFill>
                    <a:srgbClr val="00B050"/>
                  </a:solidFill>
                </a:rPr>
                <a:t>目的</a:t>
              </a:r>
              <a:r>
                <a:rPr lang="ja-JP" altLang="en-US" sz="800" dirty="0">
                  <a:latin typeface="+mn-ea"/>
                </a:rPr>
                <a:t>　目的方向を向くために、旋回角度を検知する。</a:t>
              </a:r>
              <a:endParaRPr lang="en-US" altLang="ja-JP" sz="800" dirty="0">
                <a:latin typeface="+mn-ea"/>
              </a:endParaRPr>
            </a:p>
            <a:p>
              <a:r>
                <a:rPr lang="ja-JP" altLang="en-US" sz="800" b="1" dirty="0">
                  <a:solidFill>
                    <a:srgbClr val="C00000"/>
                  </a:solidFill>
                </a:rPr>
                <a:t>実現方法</a:t>
              </a:r>
              <a:endParaRPr lang="en-US" altLang="ja-JP" sz="800" b="1" dirty="0">
                <a:solidFill>
                  <a:srgbClr val="C00000"/>
                </a:solidFill>
              </a:endParaRPr>
            </a:p>
            <a:p>
              <a:r>
                <a:rPr lang="ja-JP" altLang="en-US" sz="800" dirty="0"/>
                <a:t>　左右車輪の回転数の差から機体の方向を検知する。</a:t>
              </a:r>
              <a:endParaRPr lang="en-US" altLang="ja-JP" sz="800" dirty="0"/>
            </a:p>
            <a:p>
              <a:pPr marL="51430" indent="-326578"/>
              <a:r>
                <a:rPr lang="ja-JP" altLang="en-US" sz="800" b="1">
                  <a:solidFill>
                    <a:srgbClr val="00B0F0"/>
                  </a:solidFill>
                </a:rPr>
                <a:t>調査結果</a:t>
              </a:r>
              <a:r>
                <a:rPr lang="ja-JP" altLang="en-US" sz="800" b="1" dirty="0">
                  <a:solidFill>
                    <a:srgbClr val="00B0F0"/>
                  </a:solidFill>
                </a:rPr>
                <a:t>　</a:t>
              </a:r>
              <a:endParaRPr lang="en-US" altLang="ja-JP" sz="800" b="1" dirty="0">
                <a:solidFill>
                  <a:srgbClr val="00B0F0"/>
                </a:solidFill>
              </a:endParaRPr>
            </a:p>
            <a:p>
              <a:pPr marL="51430" indent="-326578"/>
              <a:r>
                <a:rPr lang="ja-JP" altLang="en-US" sz="800" b="1" dirty="0">
                  <a:solidFill>
                    <a:srgbClr val="00B0F0"/>
                  </a:solidFill>
                </a:rPr>
                <a:t>　</a:t>
              </a:r>
              <a:r>
                <a:rPr lang="ja-JP" altLang="en-US" sz="800" dirty="0"/>
                <a:t>左右車輪の回転数の差が　　ｶｳﾝﾄで半回転</a:t>
              </a:r>
              <a:r>
                <a:rPr lang="en-US" altLang="ja-JP" sz="800" dirty="0"/>
                <a:t>(180°)</a:t>
              </a:r>
              <a:r>
                <a:rPr lang="ja-JP" altLang="en-US" sz="800" dirty="0"/>
                <a:t>になった。</a:t>
              </a:r>
              <a:r>
                <a:rPr lang="ja-JP" altLang="en-US" sz="800" b="1" dirty="0">
                  <a:solidFill>
                    <a:srgbClr val="00B0F0"/>
                  </a:solidFill>
                </a:rPr>
                <a:t>　</a:t>
              </a:r>
              <a:endParaRPr lang="en-US" altLang="ja-JP" sz="800" b="1" dirty="0">
                <a:solidFill>
                  <a:srgbClr val="00B0F0"/>
                </a:solidFill>
              </a:endParaRPr>
            </a:p>
            <a:p>
              <a:pPr marL="51430" indent="-326578"/>
              <a:r>
                <a:rPr lang="ja-JP" altLang="en-US" sz="800" dirty="0"/>
                <a:t>速度を変えて１８０度旋回を検知したところで停止させた。</a:t>
              </a:r>
              <a:endParaRPr lang="en-US" altLang="ja-JP" sz="800" dirty="0"/>
            </a:p>
            <a:p>
              <a:pPr marL="51430" indent="-326578"/>
              <a:r>
                <a:rPr lang="ja-JP" altLang="en-US" sz="800" dirty="0"/>
                <a:t>惰性により行き過ぎた角度を調べた。</a:t>
              </a:r>
              <a:endParaRPr lang="en-US" altLang="ja-JP" sz="800" dirty="0"/>
            </a:p>
            <a:p>
              <a:r>
                <a:rPr lang="ja-JP" altLang="en-US" sz="800" b="1" dirty="0"/>
                <a:t>　</a:t>
              </a:r>
              <a:r>
                <a:rPr lang="ja-JP" altLang="en-US" sz="800" b="1" dirty="0">
                  <a:latin typeface="+mn-ea"/>
                </a:rPr>
                <a:t>速度</a:t>
              </a:r>
              <a:r>
                <a:rPr lang="en-US" altLang="ja-JP" sz="800" b="1" dirty="0">
                  <a:latin typeface="+mn-ea"/>
                </a:rPr>
                <a:t>10</a:t>
              </a:r>
              <a:r>
                <a:rPr lang="ja-JP" altLang="en-US" sz="800" b="1" dirty="0">
                  <a:latin typeface="+mn-ea"/>
                </a:rPr>
                <a:t>： </a:t>
              </a:r>
              <a:r>
                <a:rPr lang="en-US" altLang="ja-JP" sz="800" b="1" dirty="0">
                  <a:latin typeface="+mn-ea"/>
                </a:rPr>
                <a:t>0°</a:t>
              </a:r>
              <a:r>
                <a:rPr lang="ja-JP" altLang="en-US" sz="800" b="1" dirty="0">
                  <a:latin typeface="+mn-ea"/>
                </a:rPr>
                <a:t>　速度</a:t>
              </a:r>
              <a:r>
                <a:rPr lang="en-US" altLang="ja-JP" sz="800" b="1" dirty="0">
                  <a:latin typeface="+mn-ea"/>
                </a:rPr>
                <a:t>20</a:t>
              </a:r>
              <a:r>
                <a:rPr lang="ja-JP" altLang="en-US" sz="800" b="1" dirty="0">
                  <a:latin typeface="+mn-ea"/>
                </a:rPr>
                <a:t>：</a:t>
              </a:r>
              <a:r>
                <a:rPr lang="en-US" altLang="ja-JP" sz="800" b="1" dirty="0">
                  <a:latin typeface="+mn-ea"/>
                </a:rPr>
                <a:t>0°</a:t>
              </a:r>
              <a:r>
                <a:rPr lang="ja-JP" altLang="en-US" sz="800" b="1" dirty="0">
                  <a:latin typeface="+mn-ea"/>
                </a:rPr>
                <a:t>　速度</a:t>
              </a:r>
              <a:r>
                <a:rPr lang="en-US" altLang="ja-JP" sz="800" b="1" dirty="0">
                  <a:latin typeface="+mn-ea"/>
                </a:rPr>
                <a:t>30</a:t>
              </a:r>
              <a:r>
                <a:rPr lang="ja-JP" altLang="en-US" sz="800" b="1" dirty="0">
                  <a:latin typeface="+mn-ea"/>
                </a:rPr>
                <a:t>： </a:t>
              </a:r>
              <a:r>
                <a:rPr lang="en-US" altLang="ja-JP" sz="800" b="1" dirty="0">
                  <a:latin typeface="+mn-ea"/>
                </a:rPr>
                <a:t>8°</a:t>
              </a:r>
            </a:p>
            <a:p>
              <a:r>
                <a:rPr lang="ja-JP" altLang="en-US" sz="800" b="1" dirty="0">
                  <a:latin typeface="+mn-ea"/>
                </a:rPr>
                <a:t>　速度</a:t>
              </a:r>
              <a:r>
                <a:rPr lang="en-US" altLang="ja-JP" sz="800" b="1" dirty="0">
                  <a:latin typeface="+mn-ea"/>
                </a:rPr>
                <a:t>40</a:t>
              </a:r>
              <a:r>
                <a:rPr lang="ja-JP" altLang="en-US" sz="800" b="1" dirty="0">
                  <a:latin typeface="+mn-ea"/>
                </a:rPr>
                <a:t>：</a:t>
              </a:r>
              <a:r>
                <a:rPr lang="en-US" altLang="ja-JP" sz="800" b="1" dirty="0">
                  <a:latin typeface="+mn-ea"/>
                </a:rPr>
                <a:t>13°</a:t>
              </a:r>
              <a:r>
                <a:rPr lang="ja-JP" altLang="en-US" sz="800" b="1" dirty="0">
                  <a:latin typeface="+mn-ea"/>
                </a:rPr>
                <a:t>   速度</a:t>
              </a:r>
              <a:r>
                <a:rPr lang="en-US" altLang="ja-JP" sz="800" b="1" dirty="0">
                  <a:latin typeface="+mn-ea"/>
                </a:rPr>
                <a:t>50</a:t>
              </a:r>
              <a:r>
                <a:rPr lang="ja-JP" altLang="en-US" sz="800" b="1" dirty="0">
                  <a:latin typeface="+mn-ea"/>
                </a:rPr>
                <a:t>：</a:t>
              </a:r>
              <a:r>
                <a:rPr lang="en-US" altLang="ja-JP" sz="800" b="1" dirty="0">
                  <a:latin typeface="+mn-ea"/>
                </a:rPr>
                <a:t>16°</a:t>
              </a:r>
              <a:r>
                <a:rPr lang="ja-JP" altLang="en-US" sz="800" b="1" dirty="0">
                  <a:latin typeface="+mn-ea"/>
                </a:rPr>
                <a:t>（データは</a:t>
              </a:r>
              <a:r>
                <a:rPr lang="en-US" altLang="ja-JP" sz="800" b="1" dirty="0">
                  <a:latin typeface="+mn-ea"/>
                </a:rPr>
                <a:t>5</a:t>
              </a:r>
              <a:r>
                <a:rPr lang="ja-JP" altLang="en-US" sz="800" b="1" dirty="0">
                  <a:latin typeface="+mn-ea"/>
                </a:rPr>
                <a:t>回の平均）</a:t>
              </a:r>
              <a:endParaRPr lang="en-US" altLang="ja-JP" sz="800" b="1" dirty="0">
                <a:latin typeface="+mn-ea"/>
              </a:endParaRPr>
            </a:p>
            <a:p>
              <a:r>
                <a:rPr lang="ja-JP" altLang="en-US" sz="800" dirty="0">
                  <a:latin typeface="+mn-ea"/>
                </a:rPr>
                <a:t>よって精度が求められる場所では速度は</a:t>
              </a:r>
              <a:r>
                <a:rPr lang="en-US" altLang="ja-JP" sz="800" dirty="0">
                  <a:latin typeface="+mn-ea"/>
                </a:rPr>
                <a:t>20</a:t>
              </a:r>
              <a:r>
                <a:rPr lang="ja-JP" altLang="en-US" sz="800" dirty="0">
                  <a:latin typeface="+mn-ea"/>
                </a:rPr>
                <a:t>以下にする。</a:t>
              </a:r>
              <a:endParaRPr lang="en-US" altLang="ja-JP" sz="800" dirty="0">
                <a:latin typeface="+mn-ea"/>
              </a:endParaRPr>
            </a:p>
            <a:p>
              <a:r>
                <a:rPr lang="ja-JP" altLang="en-US" sz="800" dirty="0">
                  <a:latin typeface="+mn-ea"/>
                </a:rPr>
                <a:t>（</a:t>
              </a:r>
              <a:r>
                <a:rPr lang="en-US" altLang="ja-JP" sz="800" dirty="0">
                  <a:latin typeface="+mn-ea"/>
                </a:rPr>
                <a:t>※</a:t>
              </a:r>
              <a:r>
                <a:rPr lang="ja-JP" altLang="en-US" sz="800" dirty="0">
                  <a:latin typeface="+mn-ea"/>
                </a:rPr>
                <a:t>速度</a:t>
              </a:r>
              <a:r>
                <a:rPr lang="en-US" altLang="ja-JP" sz="800" dirty="0">
                  <a:latin typeface="+mn-ea"/>
                </a:rPr>
                <a:t>10</a:t>
              </a:r>
              <a:r>
                <a:rPr lang="ja-JP" altLang="en-US" sz="800" dirty="0">
                  <a:latin typeface="+mn-ea"/>
                </a:rPr>
                <a:t>とは右車輪</a:t>
              </a:r>
              <a:r>
                <a:rPr lang="en-US" altLang="ja-JP" sz="800" dirty="0">
                  <a:latin typeface="+mn-ea"/>
                </a:rPr>
                <a:t>10pwm</a:t>
              </a:r>
              <a:r>
                <a:rPr lang="ja-JP" altLang="en-US" sz="800" dirty="0" err="1">
                  <a:latin typeface="+mn-ea"/>
                </a:rPr>
                <a:t>、</a:t>
              </a:r>
              <a:r>
                <a:rPr lang="ja-JP" altLang="en-US" sz="800" dirty="0">
                  <a:latin typeface="+mn-ea"/>
                </a:rPr>
                <a:t>左車輪</a:t>
              </a:r>
              <a:r>
                <a:rPr lang="en-US" altLang="ja-JP" sz="800" dirty="0">
                  <a:latin typeface="+mn-ea"/>
                </a:rPr>
                <a:t>-10pwm</a:t>
              </a:r>
              <a:r>
                <a:rPr lang="ja-JP" altLang="en-US" sz="800" dirty="0">
                  <a:latin typeface="+mn-ea"/>
                </a:rPr>
                <a:t>のこと</a:t>
              </a:r>
              <a:r>
                <a:rPr lang="en-US" altLang="ja-JP" sz="800" dirty="0">
                  <a:latin typeface="+mn-ea"/>
                </a:rPr>
                <a:t>)</a:t>
              </a:r>
              <a:r>
                <a:rPr lang="ja-JP" altLang="en-US" sz="800" b="1" dirty="0">
                  <a:latin typeface="+mn-ea"/>
                </a:rPr>
                <a:t>　　　　　</a:t>
              </a:r>
              <a:endParaRPr lang="en-US" altLang="ja-JP" sz="800" b="1" dirty="0">
                <a:latin typeface="+mn-ea"/>
              </a:endParaRPr>
            </a:p>
          </p:txBody>
        </p:sp>
      </p:grpSp>
      <p:grpSp>
        <p:nvGrpSpPr>
          <p:cNvPr id="45" name="グループ化 44">
            <a:extLst>
              <a:ext uri="{FF2B5EF4-FFF2-40B4-BE49-F238E27FC236}">
                <a16:creationId xmlns:a16="http://schemas.microsoft.com/office/drawing/2014/main" xmlns="" id="{1AF01E6D-B4C0-48E9-BCFE-4008919F3127}"/>
              </a:ext>
            </a:extLst>
          </p:cNvPr>
          <p:cNvGrpSpPr/>
          <p:nvPr/>
        </p:nvGrpSpPr>
        <p:grpSpPr>
          <a:xfrm>
            <a:off x="9208483" y="4282866"/>
            <a:ext cx="1615028" cy="623910"/>
            <a:chOff x="3965514" y="3646653"/>
            <a:chExt cx="1703336" cy="736811"/>
          </a:xfrm>
        </p:grpSpPr>
        <p:sp>
          <p:nvSpPr>
            <p:cNvPr id="46" name="対角する 2 つの角を切り取った四角形 117">
              <a:extLst>
                <a:ext uri="{FF2B5EF4-FFF2-40B4-BE49-F238E27FC236}">
                  <a16:creationId xmlns:a16="http://schemas.microsoft.com/office/drawing/2014/main" xmlns="" id="{63215B06-A97C-45D4-80F4-0BF896176EFA}"/>
                </a:ext>
              </a:extLst>
            </p:cNvPr>
            <p:cNvSpPr/>
            <p:nvPr/>
          </p:nvSpPr>
          <p:spPr>
            <a:xfrm>
              <a:off x="3971875" y="3646653"/>
              <a:ext cx="903675" cy="20308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時間検知</a:t>
              </a:r>
            </a:p>
          </p:txBody>
        </p:sp>
        <p:sp>
          <p:nvSpPr>
            <p:cNvPr id="47" name="テキスト ボックス 46">
              <a:extLst>
                <a:ext uri="{FF2B5EF4-FFF2-40B4-BE49-F238E27FC236}">
                  <a16:creationId xmlns:a16="http://schemas.microsoft.com/office/drawing/2014/main" xmlns="" id="{7C7F45F4-0F2E-4756-AFB0-BB44B47ED8CD}"/>
                </a:ext>
              </a:extLst>
            </p:cNvPr>
            <p:cNvSpPr txBox="1"/>
            <p:nvPr/>
          </p:nvSpPr>
          <p:spPr>
            <a:xfrm>
              <a:off x="3965514" y="3838255"/>
              <a:ext cx="1703336" cy="545209"/>
            </a:xfrm>
            <a:prstGeom prst="rect">
              <a:avLst/>
            </a:prstGeom>
            <a:noFill/>
          </p:spPr>
          <p:txBody>
            <a:bodyPr wrap="square" lIns="25714" rIns="0" rtlCol="0">
              <a:spAutoFit/>
            </a:bodyPr>
            <a:lstStyle/>
            <a:p>
              <a:pPr marL="51430" indent="-326578"/>
              <a:r>
                <a:rPr lang="ja-JP" altLang="en-US" sz="800" b="1" dirty="0">
                  <a:solidFill>
                    <a:srgbClr val="00B050"/>
                  </a:solidFill>
                  <a:latin typeface="+mn-ea"/>
                </a:rPr>
                <a:t>目的　</a:t>
              </a:r>
              <a:r>
                <a:rPr lang="ja-JP" altLang="en-US" sz="800" dirty="0">
                  <a:latin typeface="+mn-ea"/>
                </a:rPr>
                <a:t>時間経過を検知する。</a:t>
              </a:r>
              <a:r>
                <a:rPr lang="ja-JP" altLang="en-US" sz="800" b="1" dirty="0">
                  <a:solidFill>
                    <a:srgbClr val="00B050"/>
                  </a:solidFill>
                  <a:latin typeface="+mn-ea"/>
                </a:rPr>
                <a:t>　</a:t>
              </a:r>
              <a:endParaRPr lang="en-US" altLang="ja-JP" sz="800" b="1" dirty="0">
                <a:solidFill>
                  <a:srgbClr val="00B050"/>
                </a:solidFill>
                <a:latin typeface="+mn-ea"/>
              </a:endParaRPr>
            </a:p>
            <a:p>
              <a:pPr marL="51430" indent="-326578"/>
              <a:r>
                <a:rPr lang="ja-JP" altLang="en-US" sz="800" b="1" dirty="0">
                  <a:solidFill>
                    <a:srgbClr val="C00000"/>
                  </a:solidFill>
                  <a:latin typeface="+mn-ea"/>
                </a:rPr>
                <a:t>実現方法　</a:t>
              </a:r>
              <a:r>
                <a:rPr lang="ja-JP" altLang="en-US" sz="800" dirty="0">
                  <a:latin typeface="+mn-ea"/>
                </a:rPr>
                <a:t>　</a:t>
              </a:r>
              <a:endParaRPr lang="en-US" altLang="ja-JP" sz="800" dirty="0">
                <a:latin typeface="+mn-ea"/>
              </a:endParaRPr>
            </a:p>
            <a:p>
              <a:pPr marL="51430" indent="-326578"/>
              <a:r>
                <a:rPr lang="ja-JP" altLang="en-US" sz="800" dirty="0">
                  <a:latin typeface="+mn-ea"/>
                </a:rPr>
                <a:t>　ｼｽﾃﾑﾀｲﾑを利用する。</a:t>
              </a:r>
              <a:endParaRPr lang="en-US" altLang="ja-JP" sz="800" dirty="0">
                <a:latin typeface="+mn-ea"/>
              </a:endParaRPr>
            </a:p>
          </p:txBody>
        </p:sp>
      </p:grpSp>
      <p:grpSp>
        <p:nvGrpSpPr>
          <p:cNvPr id="48" name="グループ化 47"/>
          <p:cNvGrpSpPr/>
          <p:nvPr/>
        </p:nvGrpSpPr>
        <p:grpSpPr>
          <a:xfrm>
            <a:off x="5991499" y="5668837"/>
            <a:ext cx="2977622" cy="1703700"/>
            <a:chOff x="2673303" y="4191156"/>
            <a:chExt cx="2977622" cy="1703700"/>
          </a:xfrm>
        </p:grpSpPr>
        <p:sp>
          <p:nvSpPr>
            <p:cNvPr id="49" name="対角する 2 つの角を切り取った四角形 117">
              <a:extLst>
                <a:ext uri="{FF2B5EF4-FFF2-40B4-BE49-F238E27FC236}">
                  <a16:creationId xmlns:a16="http://schemas.microsoft.com/office/drawing/2014/main" xmlns="" id="{CF69B98F-5683-4CEC-A508-ACCAAAB0415D}"/>
                </a:ext>
              </a:extLst>
            </p:cNvPr>
            <p:cNvSpPr/>
            <p:nvPr/>
          </p:nvSpPr>
          <p:spPr>
            <a:xfrm>
              <a:off x="2673303" y="4191156"/>
              <a:ext cx="1460314" cy="149267"/>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43" dirty="0">
                  <a:solidFill>
                    <a:schemeClr val="tx1"/>
                  </a:solidFill>
                </a:rPr>
                <a:t>ブロック所持旋回</a:t>
              </a:r>
            </a:p>
          </p:txBody>
        </p:sp>
        <p:sp>
          <p:nvSpPr>
            <p:cNvPr id="50" name="テキスト ボックス 49">
              <a:extLst>
                <a:ext uri="{FF2B5EF4-FFF2-40B4-BE49-F238E27FC236}">
                  <a16:creationId xmlns:a16="http://schemas.microsoft.com/office/drawing/2014/main" xmlns="" id="{BEADB353-ECBF-47A5-866B-2C2275C2DE25}"/>
                </a:ext>
              </a:extLst>
            </p:cNvPr>
            <p:cNvSpPr txBox="1"/>
            <p:nvPr/>
          </p:nvSpPr>
          <p:spPr>
            <a:xfrm>
              <a:off x="2721565" y="4360140"/>
              <a:ext cx="2929360" cy="1534716"/>
            </a:xfrm>
            <a:prstGeom prst="rect">
              <a:avLst/>
            </a:prstGeom>
            <a:noFill/>
          </p:spPr>
          <p:txBody>
            <a:bodyPr wrap="square" lIns="25714" rIns="0" rtlCol="0">
              <a:spAutoFit/>
            </a:bodyPr>
            <a:lstStyle/>
            <a:p>
              <a:pPr marL="51430" indent="-326578"/>
              <a:r>
                <a:rPr lang="ja-JP" altLang="en-US" sz="800" b="1" dirty="0">
                  <a:solidFill>
                    <a:srgbClr val="00B050"/>
                  </a:solidFill>
                  <a:latin typeface="+mn-ea"/>
                </a:rPr>
                <a:t>目的　　</a:t>
              </a:r>
              <a:r>
                <a:rPr lang="ja-JP" altLang="en-US" sz="800" dirty="0">
                  <a:latin typeface="+mn-ea"/>
                </a:rPr>
                <a:t>ﾌﾞﾛｯｸを離さない旋回を行う</a:t>
              </a:r>
              <a:r>
                <a:rPr lang="ja-JP" altLang="en-US" sz="800" b="1" dirty="0">
                  <a:latin typeface="+mn-ea"/>
                </a:rPr>
                <a:t>。</a:t>
              </a:r>
              <a:endParaRPr lang="en-US" altLang="ja-JP" sz="800" dirty="0">
                <a:latin typeface="+mn-ea"/>
              </a:endParaRPr>
            </a:p>
            <a:p>
              <a:pPr marL="51430" indent="-326578"/>
              <a:r>
                <a:rPr lang="ja-JP" altLang="en-US" sz="800" b="1" dirty="0">
                  <a:solidFill>
                    <a:srgbClr val="C00000"/>
                  </a:solidFill>
                  <a:latin typeface="+mn-ea"/>
                </a:rPr>
                <a:t>実現方法　</a:t>
              </a:r>
              <a:r>
                <a:rPr lang="ja-JP" altLang="en-US" sz="800" dirty="0">
                  <a:latin typeface="+mn-ea"/>
                </a:rPr>
                <a:t>　</a:t>
              </a:r>
              <a:r>
                <a:rPr lang="en-US" altLang="ja-JP" sz="800" dirty="0">
                  <a:latin typeface="+mn-ea"/>
                </a:rPr>
                <a:t>	</a:t>
              </a:r>
            </a:p>
            <a:p>
              <a:pPr marL="51430" indent="-326578"/>
              <a:r>
                <a:rPr lang="ja-JP" altLang="en-US" sz="800" dirty="0">
                  <a:latin typeface="+mn-ea"/>
                </a:rPr>
                <a:t>　旋回時のﾓｰﾀｰの回転速度を調節することでﾌﾞﾛｯｸを離さないように旋回を行わせる。</a:t>
              </a:r>
              <a:endParaRPr lang="en-US" altLang="ja-JP" sz="800" dirty="0">
                <a:latin typeface="+mn-ea"/>
              </a:endParaRPr>
            </a:p>
            <a:p>
              <a:pPr marL="51430" indent="-326578"/>
              <a:r>
                <a:rPr lang="ja-JP" altLang="en-US" sz="800" b="1" dirty="0">
                  <a:solidFill>
                    <a:srgbClr val="33CCFF"/>
                  </a:solidFill>
                  <a:latin typeface="+mn-ea"/>
                </a:rPr>
                <a:t>調査結果</a:t>
              </a:r>
              <a:endParaRPr lang="en-US" altLang="ja-JP" sz="800" b="1" dirty="0">
                <a:solidFill>
                  <a:srgbClr val="33CCFF"/>
                </a:solidFill>
                <a:latin typeface="+mn-ea"/>
              </a:endParaRPr>
            </a:p>
            <a:p>
              <a:pPr marL="51430" indent="-326578"/>
              <a:r>
                <a:rPr lang="ja-JP" altLang="en-US" sz="800" dirty="0"/>
                <a:t>　右に旋回するとき値を右ﾓｰﾀｰは「</a:t>
              </a:r>
              <a:r>
                <a:rPr lang="en-US" altLang="ja-JP" sz="800" dirty="0"/>
                <a:t>-12</a:t>
              </a:r>
              <a:r>
                <a:rPr lang="ja-JP" altLang="en-US" sz="800" dirty="0"/>
                <a:t>」左ﾓｰﾀｰは「</a:t>
              </a:r>
              <a:r>
                <a:rPr lang="en-US" altLang="ja-JP" sz="800" dirty="0"/>
                <a:t>22</a:t>
              </a:r>
              <a:r>
                <a:rPr lang="ja-JP" altLang="en-US" sz="800" dirty="0"/>
                <a:t>」とし、左に旋回するときは値を逆にすることでﾌﾞﾛｯｸを離さずに旋回することが出来た。</a:t>
              </a:r>
              <a:endParaRPr lang="en-US" altLang="ja-JP" sz="800" dirty="0"/>
            </a:p>
            <a:p>
              <a:pPr marL="51430" indent="-326578"/>
              <a:r>
                <a:rPr lang="ja-JP" altLang="en-US" sz="800" dirty="0"/>
                <a:t>右モータ－値－</a:t>
              </a:r>
              <a:r>
                <a:rPr lang="en-US" altLang="ja-JP" sz="800" dirty="0"/>
                <a:t>13</a:t>
              </a:r>
              <a:r>
                <a:rPr lang="ja-JP" altLang="en-US" sz="800" dirty="0"/>
                <a:t>：</a:t>
              </a:r>
              <a:r>
                <a:rPr lang="en-US" altLang="ja-JP" sz="800" dirty="0"/>
                <a:t>10</a:t>
              </a:r>
              <a:r>
                <a:rPr lang="ja-JP" altLang="en-US" sz="800" dirty="0"/>
                <a:t>回中</a:t>
              </a:r>
              <a:r>
                <a:rPr lang="en-US" altLang="ja-JP" sz="800" dirty="0"/>
                <a:t>5</a:t>
              </a:r>
              <a:r>
                <a:rPr lang="ja-JP" altLang="en-US" sz="800" dirty="0"/>
                <a:t>回成功</a:t>
              </a:r>
              <a:endParaRPr lang="en-US" altLang="ja-JP" sz="800" dirty="0"/>
            </a:p>
            <a:p>
              <a:pPr marL="51430" indent="-326578"/>
              <a:r>
                <a:rPr lang="ja-JP" altLang="en-US" sz="800" dirty="0"/>
                <a:t>右モータ－値－</a:t>
              </a:r>
              <a:r>
                <a:rPr lang="en-US" altLang="ja-JP" sz="800" dirty="0"/>
                <a:t>12.5</a:t>
              </a:r>
              <a:r>
                <a:rPr lang="ja-JP" altLang="en-US" sz="800" dirty="0"/>
                <a:t>：</a:t>
              </a:r>
              <a:r>
                <a:rPr lang="en-US" altLang="ja-JP" sz="800" dirty="0"/>
                <a:t>10</a:t>
              </a:r>
              <a:r>
                <a:rPr lang="ja-JP" altLang="en-US" sz="800" dirty="0"/>
                <a:t>回中</a:t>
              </a:r>
              <a:r>
                <a:rPr lang="en-US" altLang="ja-JP" sz="800" dirty="0"/>
                <a:t>7</a:t>
              </a:r>
              <a:r>
                <a:rPr lang="ja-JP" altLang="en-US" sz="800" dirty="0"/>
                <a:t>回成功</a:t>
              </a:r>
              <a:endParaRPr lang="en-US" altLang="ja-JP" sz="800" dirty="0"/>
            </a:p>
            <a:p>
              <a:pPr marL="51430" indent="-326578"/>
              <a:r>
                <a:rPr lang="ja-JP" altLang="en-US" sz="800" dirty="0"/>
                <a:t>右モータ－値－</a:t>
              </a:r>
              <a:r>
                <a:rPr lang="en-US" altLang="ja-JP" sz="800" dirty="0"/>
                <a:t>12</a:t>
              </a:r>
              <a:r>
                <a:rPr lang="ja-JP" altLang="en-US" sz="800" dirty="0"/>
                <a:t>：</a:t>
              </a:r>
              <a:r>
                <a:rPr lang="en-US" altLang="ja-JP" sz="800" dirty="0"/>
                <a:t>10</a:t>
              </a:r>
              <a:r>
                <a:rPr lang="ja-JP" altLang="en-US" sz="800" dirty="0"/>
                <a:t>回中</a:t>
              </a:r>
              <a:r>
                <a:rPr lang="en-US" altLang="ja-JP" sz="800" dirty="0"/>
                <a:t>10</a:t>
              </a:r>
              <a:r>
                <a:rPr lang="ja-JP" altLang="en-US" sz="800" dirty="0"/>
                <a:t>回</a:t>
              </a:r>
              <a:r>
                <a:rPr lang="ja-JP" altLang="en-US" sz="1445" dirty="0"/>
                <a:t>成功</a:t>
              </a:r>
              <a:endParaRPr lang="en-US" altLang="ja-JP" sz="1445" dirty="0"/>
            </a:p>
          </p:txBody>
        </p:sp>
      </p:grpSp>
      <p:cxnSp>
        <p:nvCxnSpPr>
          <p:cNvPr id="51" name="直線コネクタ 50"/>
          <p:cNvCxnSpPr>
            <a:cxnSpLocks/>
          </p:cNvCxnSpPr>
          <p:nvPr/>
        </p:nvCxnSpPr>
        <p:spPr>
          <a:xfrm>
            <a:off x="2847723" y="559969"/>
            <a:ext cx="87659" cy="904123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直線コネクタ 51"/>
          <p:cNvCxnSpPr>
            <a:cxnSpLocks/>
          </p:cNvCxnSpPr>
          <p:nvPr/>
        </p:nvCxnSpPr>
        <p:spPr>
          <a:xfrm>
            <a:off x="-9296" y="6119645"/>
            <a:ext cx="290282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3" name="対角する 2 つの角を切り取った四角形 117">
            <a:extLst>
              <a:ext uri="{FF2B5EF4-FFF2-40B4-BE49-F238E27FC236}">
                <a16:creationId xmlns:a16="http://schemas.microsoft.com/office/drawing/2014/main" xmlns="" id="{1CFC0516-7BA0-45FA-8398-639F850A97FF}"/>
              </a:ext>
            </a:extLst>
          </p:cNvPr>
          <p:cNvSpPr/>
          <p:nvPr/>
        </p:nvSpPr>
        <p:spPr>
          <a:xfrm>
            <a:off x="6194" y="6141782"/>
            <a:ext cx="2503852" cy="172546"/>
          </a:xfrm>
          <a:prstGeom prst="snip2DiagRect">
            <a:avLst>
              <a:gd name="adj1" fmla="val 0"/>
              <a:gd name="adj2" fmla="val 16667"/>
            </a:avLst>
          </a:prstGeom>
          <a:solidFill>
            <a:srgbClr val="74FA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ブロック並べエリアまで移動する</a:t>
            </a:r>
          </a:p>
        </p:txBody>
      </p:sp>
      <p:sp>
        <p:nvSpPr>
          <p:cNvPr id="54" name="テキスト ボックス 53">
            <a:extLst>
              <a:ext uri="{FF2B5EF4-FFF2-40B4-BE49-F238E27FC236}">
                <a16:creationId xmlns:a16="http://schemas.microsoft.com/office/drawing/2014/main" xmlns="" id="{BEADB353-ECBF-47A5-866B-2C2275C2DE25}"/>
              </a:ext>
            </a:extLst>
          </p:cNvPr>
          <p:cNvSpPr txBox="1"/>
          <p:nvPr/>
        </p:nvSpPr>
        <p:spPr>
          <a:xfrm>
            <a:off x="14070" y="8121937"/>
            <a:ext cx="2904241" cy="954107"/>
          </a:xfrm>
          <a:prstGeom prst="rect">
            <a:avLst/>
          </a:prstGeom>
          <a:noFill/>
        </p:spPr>
        <p:txBody>
          <a:bodyPr wrap="square" lIns="25714" rIns="0" rtlCol="0">
            <a:spAutoFit/>
          </a:bodyPr>
          <a:lstStyle/>
          <a:p>
            <a:pPr marL="51430" indent="-326578"/>
            <a:r>
              <a:rPr lang="ja-JP" altLang="en-US" sz="800" b="1" dirty="0">
                <a:solidFill>
                  <a:srgbClr val="00B050"/>
                </a:solidFill>
                <a:latin typeface="+mn-ea"/>
              </a:rPr>
              <a:t>目的　</a:t>
            </a:r>
            <a:r>
              <a:rPr lang="ja-JP" altLang="en-US" sz="800" dirty="0">
                <a:latin typeface="+mn-ea"/>
              </a:rPr>
              <a:t>ﾗｲﾝﾄﾚｰｽ走行中にｴｯｼﾞを切り替える</a:t>
            </a:r>
            <a:r>
              <a:rPr lang="ja-JP" altLang="en-US" sz="800" b="1" dirty="0">
                <a:latin typeface="+mn-ea"/>
              </a:rPr>
              <a:t>。</a:t>
            </a:r>
            <a:endParaRPr lang="en-US" altLang="ja-JP" sz="800" dirty="0">
              <a:latin typeface="+mn-ea"/>
            </a:endParaRPr>
          </a:p>
          <a:p>
            <a:pPr marL="51430" indent="-326578"/>
            <a:r>
              <a:rPr lang="ja-JP" altLang="en-US" sz="800" b="1" dirty="0">
                <a:solidFill>
                  <a:srgbClr val="C00000"/>
                </a:solidFill>
                <a:latin typeface="+mn-ea"/>
              </a:rPr>
              <a:t>実現方法　</a:t>
            </a:r>
            <a:r>
              <a:rPr lang="ja-JP" altLang="en-US" sz="800" dirty="0">
                <a:latin typeface="+mn-ea"/>
              </a:rPr>
              <a:t>　</a:t>
            </a:r>
            <a:endParaRPr lang="en-US" altLang="ja-JP" sz="800" dirty="0">
              <a:latin typeface="+mn-ea"/>
            </a:endParaRPr>
          </a:p>
          <a:p>
            <a:pPr marL="51430" indent="-326578"/>
            <a:r>
              <a:rPr lang="en-US" altLang="ja-JP" sz="800" dirty="0">
                <a:latin typeface="+mn-ea"/>
              </a:rPr>
              <a:t>	</a:t>
            </a:r>
            <a:r>
              <a:rPr lang="ja-JP" altLang="en-US" sz="800" dirty="0">
                <a:latin typeface="+mn-ea"/>
              </a:rPr>
              <a:t>　ﾗｲﾝﾄﾚｰｽの境界線変更を黒よりにし、ﾗｲﾝの中央を走行する。黒色を検知したﾀｲﾐﾝｸﾞでｴｯｼﾞを切り替える。</a:t>
            </a:r>
            <a:endParaRPr lang="en-US" altLang="ja-JP" sz="800" dirty="0">
              <a:latin typeface="+mn-ea"/>
            </a:endParaRPr>
          </a:p>
          <a:p>
            <a:pPr marL="51430" indent="-326578"/>
            <a:r>
              <a:rPr lang="ja-JP" altLang="en-US" sz="800" b="1" dirty="0">
                <a:solidFill>
                  <a:srgbClr val="33CCFF"/>
                </a:solidFill>
                <a:latin typeface="+mn-ea"/>
              </a:rPr>
              <a:t>調査結果</a:t>
            </a:r>
            <a:endParaRPr lang="en-US" altLang="ja-JP" sz="800" b="1" dirty="0">
              <a:solidFill>
                <a:srgbClr val="33CCFF"/>
              </a:solidFill>
              <a:latin typeface="+mn-ea"/>
            </a:endParaRPr>
          </a:p>
          <a:p>
            <a:pPr marL="51430" indent="-326578"/>
            <a:r>
              <a:rPr lang="ja-JP" altLang="en-US" sz="800" b="1" dirty="0"/>
              <a:t>　</a:t>
            </a:r>
            <a:r>
              <a:rPr lang="ja-JP" altLang="en-US" sz="800" dirty="0"/>
              <a:t>ﾗｲﾝﾄﾚｰｽ中にｴｯｼﾞを切り替えた。</a:t>
            </a:r>
            <a:endParaRPr lang="en-US" altLang="ja-JP" sz="800" dirty="0"/>
          </a:p>
          <a:p>
            <a:pPr marL="51430" indent="-326578"/>
            <a:r>
              <a:rPr lang="ja-JP" altLang="en-US" sz="800" dirty="0"/>
              <a:t>　　　　　　</a:t>
            </a:r>
            <a:r>
              <a:rPr lang="ja-JP" altLang="en-US" sz="800" b="1" dirty="0">
                <a:solidFill>
                  <a:srgbClr val="FF0000"/>
                </a:solidFill>
              </a:rPr>
              <a:t>切替え成功　　</a:t>
            </a:r>
            <a:r>
              <a:rPr lang="en-US" altLang="ja-JP" sz="800" b="1" dirty="0">
                <a:solidFill>
                  <a:srgbClr val="FF0000"/>
                </a:solidFill>
              </a:rPr>
              <a:t>20</a:t>
            </a:r>
            <a:r>
              <a:rPr lang="ja-JP" altLang="en-US" sz="800" b="1" dirty="0">
                <a:solidFill>
                  <a:srgbClr val="FF0000"/>
                </a:solidFill>
              </a:rPr>
              <a:t>回</a:t>
            </a:r>
            <a:r>
              <a:rPr lang="en-US" altLang="ja-JP" sz="800" b="1" dirty="0">
                <a:solidFill>
                  <a:srgbClr val="FF0000"/>
                </a:solidFill>
              </a:rPr>
              <a:t>/20</a:t>
            </a:r>
            <a:r>
              <a:rPr lang="ja-JP" altLang="en-US" sz="800" b="1" dirty="0">
                <a:solidFill>
                  <a:srgbClr val="FF0000"/>
                </a:solidFill>
              </a:rPr>
              <a:t>回</a:t>
            </a:r>
            <a:endParaRPr lang="en-US" altLang="ja-JP" sz="800" b="1" dirty="0">
              <a:solidFill>
                <a:srgbClr val="FF0000"/>
              </a:solidFill>
            </a:endParaRPr>
          </a:p>
        </p:txBody>
      </p:sp>
      <p:cxnSp>
        <p:nvCxnSpPr>
          <p:cNvPr id="55" name="直線コネクタ 54"/>
          <p:cNvCxnSpPr>
            <a:cxnSpLocks/>
          </p:cNvCxnSpPr>
          <p:nvPr/>
        </p:nvCxnSpPr>
        <p:spPr>
          <a:xfrm>
            <a:off x="-6193" y="7956847"/>
            <a:ext cx="2874277" cy="0"/>
          </a:xfrm>
          <a:prstGeom prst="line">
            <a:avLst/>
          </a:prstGeom>
          <a:ln w="12700">
            <a:prstDash val="lgDashDotDot"/>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0" y="463582"/>
            <a:ext cx="0" cy="919643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直線コネクタ 56"/>
          <p:cNvCxnSpPr>
            <a:cxnSpLocks/>
          </p:cNvCxnSpPr>
          <p:nvPr/>
        </p:nvCxnSpPr>
        <p:spPr>
          <a:xfrm>
            <a:off x="-22681" y="9601200"/>
            <a:ext cx="13560276"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58" name="グループ化 57"/>
          <p:cNvGrpSpPr/>
          <p:nvPr/>
        </p:nvGrpSpPr>
        <p:grpSpPr>
          <a:xfrm>
            <a:off x="17097" y="9133415"/>
            <a:ext cx="2848732" cy="475476"/>
            <a:chOff x="220076" y="9072273"/>
            <a:chExt cx="2618184" cy="448971"/>
          </a:xfrm>
        </p:grpSpPr>
        <p:sp>
          <p:nvSpPr>
            <p:cNvPr id="59" name="正方形/長方形 58"/>
            <p:cNvSpPr/>
            <p:nvPr/>
          </p:nvSpPr>
          <p:spPr>
            <a:xfrm>
              <a:off x="265368" y="9236719"/>
              <a:ext cx="2311577" cy="137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2033742" y="9324928"/>
              <a:ext cx="121152" cy="1211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1708898" y="9283335"/>
              <a:ext cx="121152" cy="1211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1198019" y="9262243"/>
              <a:ext cx="121152" cy="1211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919852" y="9191000"/>
              <a:ext cx="121152" cy="1211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フリーフォーム 63"/>
            <p:cNvSpPr/>
            <p:nvPr/>
          </p:nvSpPr>
          <p:spPr>
            <a:xfrm rot="16200000" flipV="1">
              <a:off x="2320401" y="9215550"/>
              <a:ext cx="45719" cy="363016"/>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b="1" dirty="0">
                <a:ln w="22225">
                  <a:solidFill>
                    <a:schemeClr val="accent2"/>
                  </a:solidFill>
                  <a:prstDash val="solid"/>
                </a:ln>
                <a:solidFill>
                  <a:schemeClr val="accent2">
                    <a:lumMod val="40000"/>
                    <a:lumOff val="60000"/>
                  </a:schemeClr>
                </a:solidFill>
              </a:endParaRPr>
            </a:p>
          </p:txBody>
        </p:sp>
        <p:sp>
          <p:nvSpPr>
            <p:cNvPr id="65" name="フリーフォーム 64"/>
            <p:cNvSpPr/>
            <p:nvPr/>
          </p:nvSpPr>
          <p:spPr>
            <a:xfrm rot="16200000" flipV="1">
              <a:off x="1481098" y="9152117"/>
              <a:ext cx="45719" cy="363016"/>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b="1">
                <a:ln w="22225">
                  <a:solidFill>
                    <a:schemeClr val="accent2"/>
                  </a:solidFill>
                  <a:prstDash val="solid"/>
                </a:ln>
                <a:solidFill>
                  <a:schemeClr val="accent2">
                    <a:lumMod val="40000"/>
                    <a:lumOff val="60000"/>
                  </a:schemeClr>
                </a:solidFill>
              </a:endParaRPr>
            </a:p>
          </p:txBody>
        </p:sp>
        <p:sp>
          <p:nvSpPr>
            <p:cNvPr id="66" name="フリーフォーム 65"/>
            <p:cNvSpPr/>
            <p:nvPr/>
          </p:nvSpPr>
          <p:spPr>
            <a:xfrm rot="16200000" flipV="1">
              <a:off x="705738" y="9034425"/>
              <a:ext cx="45719" cy="363016"/>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b="1">
                <a:ln w="22225">
                  <a:solidFill>
                    <a:schemeClr val="accent2"/>
                  </a:solidFill>
                  <a:prstDash val="solid"/>
                </a:ln>
                <a:solidFill>
                  <a:schemeClr val="accent2">
                    <a:lumMod val="40000"/>
                    <a:lumOff val="60000"/>
                  </a:schemeClr>
                </a:solidFill>
              </a:endParaRPr>
            </a:p>
          </p:txBody>
        </p:sp>
        <p:cxnSp>
          <p:nvCxnSpPr>
            <p:cNvPr id="67" name="直線矢印コネクタ 66"/>
            <p:cNvCxnSpPr/>
            <p:nvPr/>
          </p:nvCxnSpPr>
          <p:spPr>
            <a:xfrm flipH="1" flipV="1">
              <a:off x="1844878" y="9343911"/>
              <a:ext cx="155297" cy="24507"/>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flipV="1">
              <a:off x="1059554" y="9262962"/>
              <a:ext cx="109858" cy="7836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220076" y="9112324"/>
              <a:ext cx="654025" cy="92333"/>
            </a:xfrm>
            <a:prstGeom prst="rect">
              <a:avLst/>
            </a:prstGeom>
            <a:noFill/>
          </p:spPr>
          <p:txBody>
            <a:bodyPr wrap="none" lIns="0" tIns="0" rIns="0" bIns="0" rtlCol="0">
              <a:spAutoFit/>
            </a:bodyPr>
            <a:lstStyle/>
            <a:p>
              <a:r>
                <a:rPr kumimoji="1" lang="ja-JP" altLang="en-US" sz="600" dirty="0"/>
                <a:t>右ｴｯｼﾞ通常ﾗｲﾝﾄﾚｰｽ</a:t>
              </a:r>
            </a:p>
          </p:txBody>
        </p:sp>
        <p:sp>
          <p:nvSpPr>
            <p:cNvPr id="70" name="テキスト ボックス 69"/>
            <p:cNvSpPr txBox="1"/>
            <p:nvPr/>
          </p:nvSpPr>
          <p:spPr>
            <a:xfrm>
              <a:off x="1290870" y="9390565"/>
              <a:ext cx="500137" cy="92333"/>
            </a:xfrm>
            <a:prstGeom prst="rect">
              <a:avLst/>
            </a:prstGeom>
            <a:noFill/>
          </p:spPr>
          <p:txBody>
            <a:bodyPr wrap="none" lIns="0" tIns="0" rIns="0" bIns="0" rtlCol="0">
              <a:spAutoFit/>
            </a:bodyPr>
            <a:lstStyle/>
            <a:p>
              <a:r>
                <a:rPr kumimoji="1" lang="ja-JP" altLang="en-US" sz="600" dirty="0"/>
                <a:t>黒寄りﾗｲﾝﾄﾚｰｽ</a:t>
              </a:r>
            </a:p>
          </p:txBody>
        </p:sp>
        <p:sp>
          <p:nvSpPr>
            <p:cNvPr id="71" name="角丸四角形吹き出し 70"/>
            <p:cNvSpPr/>
            <p:nvPr/>
          </p:nvSpPr>
          <p:spPr>
            <a:xfrm>
              <a:off x="902346" y="9072273"/>
              <a:ext cx="318747" cy="110066"/>
            </a:xfrm>
            <a:prstGeom prst="wedgeRoundRectCallout">
              <a:avLst>
                <a:gd name="adj1" fmla="val 18965"/>
                <a:gd name="adj2" fmla="val 119531"/>
                <a:gd name="adj3" fmla="val 16667"/>
              </a:avLst>
            </a:prstGeom>
            <a:solidFill>
              <a:srgbClr val="FFCCCC"/>
            </a:solidFill>
            <a:ln/>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kumimoji="1" lang="ja-JP" altLang="en-US" sz="600" dirty="0"/>
                <a:t>切替え</a:t>
              </a:r>
            </a:p>
          </p:txBody>
        </p:sp>
        <p:sp>
          <p:nvSpPr>
            <p:cNvPr id="72" name="テキスト ボックス 71"/>
            <p:cNvSpPr txBox="1"/>
            <p:nvPr/>
          </p:nvSpPr>
          <p:spPr>
            <a:xfrm>
              <a:off x="2184235" y="9428911"/>
              <a:ext cx="654025" cy="92333"/>
            </a:xfrm>
            <a:prstGeom prst="rect">
              <a:avLst/>
            </a:prstGeom>
            <a:noFill/>
          </p:spPr>
          <p:txBody>
            <a:bodyPr wrap="none" lIns="0" tIns="0" rIns="0" bIns="0" rtlCol="0">
              <a:spAutoFit/>
            </a:bodyPr>
            <a:lstStyle/>
            <a:p>
              <a:r>
                <a:rPr kumimoji="1" lang="ja-JP" altLang="en-US" sz="600" dirty="0"/>
                <a:t>左ｴｯｼﾞ通常ﾗｲﾝﾄﾚｰｽ</a:t>
              </a:r>
            </a:p>
          </p:txBody>
        </p:sp>
      </p:grpSp>
      <p:grpSp>
        <p:nvGrpSpPr>
          <p:cNvPr id="73" name="グループ化 72">
            <a:extLst>
              <a:ext uri="{FF2B5EF4-FFF2-40B4-BE49-F238E27FC236}">
                <a16:creationId xmlns:a16="http://schemas.microsoft.com/office/drawing/2014/main" xmlns="" id="{406E7153-4628-46DB-B6C4-FC69A998CED3}"/>
              </a:ext>
            </a:extLst>
          </p:cNvPr>
          <p:cNvGrpSpPr/>
          <p:nvPr/>
        </p:nvGrpSpPr>
        <p:grpSpPr>
          <a:xfrm>
            <a:off x="61358" y="9478755"/>
            <a:ext cx="905175" cy="101235"/>
            <a:chOff x="123167" y="9382419"/>
            <a:chExt cx="905175" cy="101235"/>
          </a:xfrm>
        </p:grpSpPr>
        <p:sp>
          <p:nvSpPr>
            <p:cNvPr id="74" name="円/楕円 73"/>
            <p:cNvSpPr/>
            <p:nvPr/>
          </p:nvSpPr>
          <p:spPr>
            <a:xfrm>
              <a:off x="123167" y="9382419"/>
              <a:ext cx="96604" cy="9376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p:cNvSpPr txBox="1"/>
            <p:nvPr/>
          </p:nvSpPr>
          <p:spPr>
            <a:xfrm>
              <a:off x="236539" y="9391321"/>
              <a:ext cx="791803" cy="92333"/>
            </a:xfrm>
            <a:prstGeom prst="rect">
              <a:avLst/>
            </a:prstGeom>
            <a:noFill/>
          </p:spPr>
          <p:txBody>
            <a:bodyPr wrap="square" lIns="0" tIns="0" rIns="0" bIns="0" rtlCol="0">
              <a:spAutoFit/>
            </a:bodyPr>
            <a:lstStyle/>
            <a:p>
              <a:r>
                <a:rPr kumimoji="1" lang="ja-JP" altLang="en-US" sz="600" dirty="0"/>
                <a:t>はｶﾗｰｾﾝｻｰの認識位置</a:t>
              </a:r>
            </a:p>
          </p:txBody>
        </p:sp>
      </p:grpSp>
      <p:sp>
        <p:nvSpPr>
          <p:cNvPr id="76" name="テキスト ボックス 75">
            <a:extLst>
              <a:ext uri="{FF2B5EF4-FFF2-40B4-BE49-F238E27FC236}">
                <a16:creationId xmlns:a16="http://schemas.microsoft.com/office/drawing/2014/main" xmlns="" id="{BEADB353-ECBF-47A5-866B-2C2275C2DE25}"/>
              </a:ext>
            </a:extLst>
          </p:cNvPr>
          <p:cNvSpPr txBox="1"/>
          <p:nvPr/>
        </p:nvSpPr>
        <p:spPr>
          <a:xfrm>
            <a:off x="1589959" y="7743124"/>
            <a:ext cx="1416397" cy="215444"/>
          </a:xfrm>
          <a:prstGeom prst="rect">
            <a:avLst/>
          </a:prstGeom>
          <a:noFill/>
        </p:spPr>
        <p:txBody>
          <a:bodyPr wrap="square" lIns="25714" rIns="0" rtlCol="0">
            <a:spAutoFit/>
          </a:bodyPr>
          <a:lstStyle/>
          <a:p>
            <a:pPr marL="51430" indent="-326578"/>
            <a:r>
              <a:rPr lang="ja-JP" altLang="en-US" sz="800" b="1" dirty="0">
                <a:solidFill>
                  <a:srgbClr val="002060"/>
                </a:solidFill>
                <a:latin typeface="+mn-ea"/>
              </a:rPr>
              <a:t>参照：</a:t>
            </a:r>
            <a:r>
              <a:rPr lang="ja-JP" altLang="en-US" sz="800" u="sng" dirty="0">
                <a:uFill>
                  <a:solidFill>
                    <a:srgbClr val="FF0000"/>
                  </a:solidFill>
                </a:uFill>
                <a:latin typeface="+mn-ea"/>
              </a:rPr>
              <a:t>ライントレース走行</a:t>
            </a:r>
            <a:endParaRPr lang="en-US" altLang="ja-JP" sz="800" u="sng" dirty="0">
              <a:uFill>
                <a:solidFill>
                  <a:srgbClr val="FF0000"/>
                </a:solidFill>
              </a:uFill>
              <a:latin typeface="+mn-ea"/>
            </a:endParaRPr>
          </a:p>
        </p:txBody>
      </p:sp>
      <p:sp>
        <p:nvSpPr>
          <p:cNvPr id="77" name="対角する 2 つの角を切り取った四角形 117">
            <a:extLst>
              <a:ext uri="{FF2B5EF4-FFF2-40B4-BE49-F238E27FC236}">
                <a16:creationId xmlns:a16="http://schemas.microsoft.com/office/drawing/2014/main" xmlns="" id="{1CFC0516-7BA0-45FA-8398-639F850A97FF}"/>
              </a:ext>
            </a:extLst>
          </p:cNvPr>
          <p:cNvSpPr/>
          <p:nvPr/>
        </p:nvSpPr>
        <p:spPr>
          <a:xfrm>
            <a:off x="9251034" y="592501"/>
            <a:ext cx="1741692" cy="186793"/>
          </a:xfrm>
          <a:prstGeom prst="snip2DiagRect">
            <a:avLst/>
          </a:prstGeom>
          <a:solidFill>
            <a:srgbClr val="74FA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rPr>
              <a:t>縦列駐車場に駐車する</a:t>
            </a:r>
            <a:endParaRPr lang="ja-JP" altLang="en-US" sz="1200" dirty="0">
              <a:solidFill>
                <a:schemeClr val="tx1"/>
              </a:solidFill>
            </a:endParaRPr>
          </a:p>
        </p:txBody>
      </p:sp>
      <p:sp>
        <p:nvSpPr>
          <p:cNvPr id="78" name="対角する 2 つの角を切り取った四角形 117">
            <a:extLst>
              <a:ext uri="{FF2B5EF4-FFF2-40B4-BE49-F238E27FC236}">
                <a16:creationId xmlns:a16="http://schemas.microsoft.com/office/drawing/2014/main" xmlns="" id="{B5961693-F8EE-492C-9566-519B3296A1C6}"/>
              </a:ext>
            </a:extLst>
          </p:cNvPr>
          <p:cNvSpPr/>
          <p:nvPr/>
        </p:nvSpPr>
        <p:spPr>
          <a:xfrm>
            <a:off x="9208439" y="3309339"/>
            <a:ext cx="1063725" cy="186511"/>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ライン検知</a:t>
            </a:r>
          </a:p>
        </p:txBody>
      </p:sp>
      <p:sp>
        <p:nvSpPr>
          <p:cNvPr id="79" name="テキスト ボックス 78">
            <a:extLst>
              <a:ext uri="{FF2B5EF4-FFF2-40B4-BE49-F238E27FC236}">
                <a16:creationId xmlns:a16="http://schemas.microsoft.com/office/drawing/2014/main" xmlns="" id="{BEADB353-ECBF-47A5-866B-2C2275C2DE25}"/>
              </a:ext>
            </a:extLst>
          </p:cNvPr>
          <p:cNvSpPr txBox="1"/>
          <p:nvPr/>
        </p:nvSpPr>
        <p:spPr>
          <a:xfrm>
            <a:off x="12663293" y="1330415"/>
            <a:ext cx="867515" cy="215444"/>
          </a:xfrm>
          <a:prstGeom prst="rect">
            <a:avLst/>
          </a:prstGeom>
          <a:noFill/>
        </p:spPr>
        <p:txBody>
          <a:bodyPr wrap="square" lIns="25714" rIns="0" rtlCol="0">
            <a:spAutoFit/>
          </a:bodyPr>
          <a:lstStyle/>
          <a:p>
            <a:pPr marL="51430" indent="-326578"/>
            <a:r>
              <a:rPr lang="en-US" altLang="ja-JP" sz="800" b="1" dirty="0">
                <a:latin typeface="+mn-ea"/>
              </a:rPr>
              <a:t>act </a:t>
            </a:r>
            <a:r>
              <a:rPr lang="ja-JP" altLang="en-US" sz="800" b="1" dirty="0">
                <a:latin typeface="+mn-ea"/>
              </a:rPr>
              <a:t>駐車場に入る</a:t>
            </a:r>
            <a:endParaRPr lang="en-US" altLang="ja-JP" sz="800" u="sng" dirty="0">
              <a:uFill>
                <a:solidFill>
                  <a:srgbClr val="FF0000"/>
                </a:solidFill>
              </a:uFill>
              <a:latin typeface="+mn-ea"/>
            </a:endParaRPr>
          </a:p>
        </p:txBody>
      </p:sp>
      <p:cxnSp>
        <p:nvCxnSpPr>
          <p:cNvPr id="80" name="直線コネクタ 79"/>
          <p:cNvCxnSpPr>
            <a:cxnSpLocks/>
          </p:cNvCxnSpPr>
          <p:nvPr/>
        </p:nvCxnSpPr>
        <p:spPr>
          <a:xfrm flipH="1">
            <a:off x="9150676" y="58755"/>
            <a:ext cx="102378" cy="959423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直線コネクタ 80"/>
          <p:cNvCxnSpPr>
            <a:cxnSpLocks/>
          </p:cNvCxnSpPr>
          <p:nvPr/>
        </p:nvCxnSpPr>
        <p:spPr>
          <a:xfrm>
            <a:off x="13514942" y="65437"/>
            <a:ext cx="0" cy="953576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xmlns="" id="{F5F4DF6A-F3E6-4526-80A9-6ECAF4D59DB1}"/>
              </a:ext>
            </a:extLst>
          </p:cNvPr>
          <p:cNvSpPr/>
          <p:nvPr/>
        </p:nvSpPr>
        <p:spPr>
          <a:xfrm>
            <a:off x="10664332" y="3092522"/>
            <a:ext cx="380209" cy="215444"/>
          </a:xfrm>
          <a:prstGeom prst="rect">
            <a:avLst/>
          </a:prstGeom>
          <a:noFill/>
        </p:spPr>
        <p:txBody>
          <a:bodyPr wrap="square" lIns="91440" tIns="45720" rIns="91440" bIns="45720">
            <a:spAutoFit/>
          </a:bodyPr>
          <a:lstStyle/>
          <a:p>
            <a:pPr algn="ctr"/>
            <a:r>
              <a:rPr lang="en-US" altLang="ja-JP" sz="800" dirty="0">
                <a:ln w="0"/>
                <a:effectLst>
                  <a:outerShdw blurRad="38100" dist="19050" dir="2700000" algn="tl" rotWithShape="0">
                    <a:schemeClr val="dk1">
                      <a:alpha val="40000"/>
                    </a:schemeClr>
                  </a:outerShdw>
                </a:effectLst>
              </a:rPr>
              <a:t>3cm</a:t>
            </a:r>
            <a:endParaRPr lang="ja-JP" altLang="en-US" sz="800" dirty="0">
              <a:ln w="0"/>
              <a:effectLst>
                <a:outerShdw blurRad="38100" dist="19050" dir="2700000" algn="tl" rotWithShape="0">
                  <a:schemeClr val="dk1">
                    <a:alpha val="40000"/>
                  </a:schemeClr>
                </a:outerShdw>
              </a:effectLst>
            </a:endParaRPr>
          </a:p>
        </p:txBody>
      </p:sp>
      <p:grpSp>
        <p:nvGrpSpPr>
          <p:cNvPr id="83" name="グループ化 82">
            <a:extLst>
              <a:ext uri="{FF2B5EF4-FFF2-40B4-BE49-F238E27FC236}">
                <a16:creationId xmlns:a16="http://schemas.microsoft.com/office/drawing/2014/main" xmlns="" id="{78CC53AB-06EF-4C71-8E17-00EB1DD03C66}"/>
              </a:ext>
            </a:extLst>
          </p:cNvPr>
          <p:cNvGrpSpPr/>
          <p:nvPr/>
        </p:nvGrpSpPr>
        <p:grpSpPr>
          <a:xfrm>
            <a:off x="10749493" y="2657119"/>
            <a:ext cx="1054521" cy="600712"/>
            <a:chOff x="10689996" y="2610920"/>
            <a:chExt cx="1130799" cy="718957"/>
          </a:xfrm>
        </p:grpSpPr>
        <p:cxnSp>
          <p:nvCxnSpPr>
            <p:cNvPr id="84" name="直線コネクタ 83">
              <a:extLst>
                <a:ext uri="{FF2B5EF4-FFF2-40B4-BE49-F238E27FC236}">
                  <a16:creationId xmlns:a16="http://schemas.microsoft.com/office/drawing/2014/main" xmlns="" id="{D97D2D23-6FBF-44E6-80CE-1E06ABC0EA48}"/>
                </a:ext>
              </a:extLst>
            </p:cNvPr>
            <p:cNvCxnSpPr/>
            <p:nvPr/>
          </p:nvCxnSpPr>
          <p:spPr>
            <a:xfrm flipH="1">
              <a:off x="10998272" y="2680854"/>
              <a:ext cx="125753" cy="5940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グループ化 84">
              <a:extLst>
                <a:ext uri="{FF2B5EF4-FFF2-40B4-BE49-F238E27FC236}">
                  <a16:creationId xmlns:a16="http://schemas.microsoft.com/office/drawing/2014/main" xmlns="" id="{D9683AE5-944B-4364-9888-B255FC61ADF2}"/>
                </a:ext>
              </a:extLst>
            </p:cNvPr>
            <p:cNvGrpSpPr>
              <a:grpSpLocks noChangeAspect="1"/>
            </p:cNvGrpSpPr>
            <p:nvPr/>
          </p:nvGrpSpPr>
          <p:grpSpPr>
            <a:xfrm rot="5400000">
              <a:off x="10805473" y="2711199"/>
              <a:ext cx="323577" cy="554531"/>
              <a:chOff x="9150789" y="4499774"/>
              <a:chExt cx="290566" cy="616077"/>
            </a:xfrm>
          </p:grpSpPr>
          <p:sp>
            <p:nvSpPr>
              <p:cNvPr id="125" name="フリーフォーム 389">
                <a:extLst>
                  <a:ext uri="{FF2B5EF4-FFF2-40B4-BE49-F238E27FC236}">
                    <a16:creationId xmlns:a16="http://schemas.microsoft.com/office/drawing/2014/main" xmlns="" id="{0461CFB2-4C27-4AF7-AC35-3B6B4920DAFF}"/>
                  </a:ext>
                </a:extLst>
              </p:cNvPr>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6" name="フリーフォーム 390">
                <a:extLst>
                  <a:ext uri="{FF2B5EF4-FFF2-40B4-BE49-F238E27FC236}">
                    <a16:creationId xmlns:a16="http://schemas.microsoft.com/office/drawing/2014/main" xmlns="" id="{76F5F5A4-8EAC-453A-8F22-A4C16ACB8CF5}"/>
                  </a:ext>
                </a:extLst>
              </p:cNvPr>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7" name="角丸四角形 391">
                <a:extLst>
                  <a:ext uri="{FF2B5EF4-FFF2-40B4-BE49-F238E27FC236}">
                    <a16:creationId xmlns:a16="http://schemas.microsoft.com/office/drawing/2014/main" xmlns="" id="{C56DA4DF-99DA-4C2D-A961-C7C2364A7977}"/>
                  </a:ext>
                </a:extLst>
              </p:cNvPr>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8" name="角丸四角形 392">
                <a:extLst>
                  <a:ext uri="{FF2B5EF4-FFF2-40B4-BE49-F238E27FC236}">
                    <a16:creationId xmlns:a16="http://schemas.microsoft.com/office/drawing/2014/main" xmlns="" id="{FE15DD1B-AC44-47D4-8184-5EC110ECDB70}"/>
                  </a:ext>
                </a:extLst>
              </p:cNvPr>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9" name="角丸四角形 393">
                <a:extLst>
                  <a:ext uri="{FF2B5EF4-FFF2-40B4-BE49-F238E27FC236}">
                    <a16:creationId xmlns:a16="http://schemas.microsoft.com/office/drawing/2014/main" xmlns="" id="{44E903E7-FFD8-48F4-8DCF-A0CCE51C9E42}"/>
                  </a:ext>
                </a:extLst>
              </p:cNvPr>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0" name="角丸四角形 394">
                <a:extLst>
                  <a:ext uri="{FF2B5EF4-FFF2-40B4-BE49-F238E27FC236}">
                    <a16:creationId xmlns:a16="http://schemas.microsoft.com/office/drawing/2014/main" xmlns="" id="{0E25E274-B14D-438E-A45A-CA3734790B1F}"/>
                  </a:ext>
                </a:extLst>
              </p:cNvPr>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1" name="角丸四角形 395">
                <a:extLst>
                  <a:ext uri="{FF2B5EF4-FFF2-40B4-BE49-F238E27FC236}">
                    <a16:creationId xmlns:a16="http://schemas.microsoft.com/office/drawing/2014/main" xmlns="" id="{26DE22D2-6B41-4A7F-BE34-93582F6AB225}"/>
                  </a:ext>
                </a:extLst>
              </p:cNvPr>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2" name="角丸四角形 396">
                <a:extLst>
                  <a:ext uri="{FF2B5EF4-FFF2-40B4-BE49-F238E27FC236}">
                    <a16:creationId xmlns:a16="http://schemas.microsoft.com/office/drawing/2014/main" xmlns="" id="{CE2EB3C5-C633-485A-9626-80645C32700B}"/>
                  </a:ext>
                </a:extLst>
              </p:cNvPr>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3" name="正方形/長方形 132">
                <a:extLst>
                  <a:ext uri="{FF2B5EF4-FFF2-40B4-BE49-F238E27FC236}">
                    <a16:creationId xmlns:a16="http://schemas.microsoft.com/office/drawing/2014/main" xmlns="" id="{8469CC3D-90F3-4387-A9A2-D34D950E6A71}"/>
                  </a:ext>
                </a:extLst>
              </p:cNvPr>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4" name="角丸四角形 398">
                <a:extLst>
                  <a:ext uri="{FF2B5EF4-FFF2-40B4-BE49-F238E27FC236}">
                    <a16:creationId xmlns:a16="http://schemas.microsoft.com/office/drawing/2014/main" xmlns="" id="{B352228C-C6CA-48B0-BDF0-31E9A715E9E3}"/>
                  </a:ext>
                </a:extLst>
              </p:cNvPr>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5" name="角丸四角形 399">
                <a:extLst>
                  <a:ext uri="{FF2B5EF4-FFF2-40B4-BE49-F238E27FC236}">
                    <a16:creationId xmlns:a16="http://schemas.microsoft.com/office/drawing/2014/main" xmlns="" id="{7176494D-D4E0-48B3-80E8-E955A7977EDF}"/>
                  </a:ext>
                </a:extLst>
              </p:cNvPr>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6" name="角丸四角形 400">
                <a:extLst>
                  <a:ext uri="{FF2B5EF4-FFF2-40B4-BE49-F238E27FC236}">
                    <a16:creationId xmlns:a16="http://schemas.microsoft.com/office/drawing/2014/main" xmlns="" id="{E4C8FD1F-870D-43BC-B7E0-1CE2522C3602}"/>
                  </a:ext>
                </a:extLst>
              </p:cNvPr>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7" name="角丸四角形 401">
                <a:extLst>
                  <a:ext uri="{FF2B5EF4-FFF2-40B4-BE49-F238E27FC236}">
                    <a16:creationId xmlns:a16="http://schemas.microsoft.com/office/drawing/2014/main" xmlns="" id="{F8802C65-2CAF-43CC-9DED-27547F1BBAE9}"/>
                  </a:ext>
                </a:extLst>
              </p:cNvPr>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8" name="角丸四角形 402">
                <a:extLst>
                  <a:ext uri="{FF2B5EF4-FFF2-40B4-BE49-F238E27FC236}">
                    <a16:creationId xmlns:a16="http://schemas.microsoft.com/office/drawing/2014/main" xmlns="" id="{2589CED2-F88C-48E4-866D-BB3AADDCC6DD}"/>
                  </a:ext>
                </a:extLst>
              </p:cNvPr>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9" name="角丸四角形 404">
                <a:extLst>
                  <a:ext uri="{FF2B5EF4-FFF2-40B4-BE49-F238E27FC236}">
                    <a16:creationId xmlns:a16="http://schemas.microsoft.com/office/drawing/2014/main" xmlns="" id="{CD098038-2767-465D-BC3B-A582B04DB5BB}"/>
                  </a:ext>
                </a:extLst>
              </p:cNvPr>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0" name="減算記号 139">
                <a:extLst>
                  <a:ext uri="{FF2B5EF4-FFF2-40B4-BE49-F238E27FC236}">
                    <a16:creationId xmlns:a16="http://schemas.microsoft.com/office/drawing/2014/main" xmlns="" id="{303075B6-451D-4916-B25B-C81E3E5E2A19}"/>
                  </a:ext>
                </a:extLst>
              </p:cNvPr>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1" name="ブローチ 140">
                <a:extLst>
                  <a:ext uri="{FF2B5EF4-FFF2-40B4-BE49-F238E27FC236}">
                    <a16:creationId xmlns:a16="http://schemas.microsoft.com/office/drawing/2014/main" xmlns="" id="{53E55F78-EE87-48A2-A2B0-856FB788C60B}"/>
                  </a:ext>
                </a:extLst>
              </p:cNvPr>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2" name="フリーフォーム 407">
                <a:extLst>
                  <a:ext uri="{FF2B5EF4-FFF2-40B4-BE49-F238E27FC236}">
                    <a16:creationId xmlns:a16="http://schemas.microsoft.com/office/drawing/2014/main" xmlns="" id="{84351D1B-ABFB-424D-AF11-6BC5AD491797}"/>
                  </a:ext>
                </a:extLst>
              </p:cNvPr>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3" name="フリーフォーム 408">
                <a:extLst>
                  <a:ext uri="{FF2B5EF4-FFF2-40B4-BE49-F238E27FC236}">
                    <a16:creationId xmlns:a16="http://schemas.microsoft.com/office/drawing/2014/main" xmlns="" id="{A0A3A9F0-F50B-44C5-8314-B9EB0E1EDECE}"/>
                  </a:ext>
                </a:extLst>
              </p:cNvPr>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4" name="フリーフォーム 409">
                <a:extLst>
                  <a:ext uri="{FF2B5EF4-FFF2-40B4-BE49-F238E27FC236}">
                    <a16:creationId xmlns:a16="http://schemas.microsoft.com/office/drawing/2014/main" xmlns="" id="{260FF5F0-4463-45E8-9FA0-4FC0E9A59470}"/>
                  </a:ext>
                </a:extLst>
              </p:cNvPr>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5" name="フリーフォーム 410">
                <a:extLst>
                  <a:ext uri="{FF2B5EF4-FFF2-40B4-BE49-F238E27FC236}">
                    <a16:creationId xmlns:a16="http://schemas.microsoft.com/office/drawing/2014/main" xmlns="" id="{328E2898-B6E0-42D4-B4A0-51A5B7B859F5}"/>
                  </a:ext>
                </a:extLst>
              </p:cNvPr>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6" name="フリーフォーム 411">
                <a:extLst>
                  <a:ext uri="{FF2B5EF4-FFF2-40B4-BE49-F238E27FC236}">
                    <a16:creationId xmlns:a16="http://schemas.microsoft.com/office/drawing/2014/main" xmlns="" id="{25669E36-4BBB-4E7B-B550-FA12572BA9EF}"/>
                  </a:ext>
                </a:extLst>
              </p:cNvPr>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7" name="フリーフォーム 412">
                <a:extLst>
                  <a:ext uri="{FF2B5EF4-FFF2-40B4-BE49-F238E27FC236}">
                    <a16:creationId xmlns:a16="http://schemas.microsoft.com/office/drawing/2014/main" xmlns="" id="{8D5300ED-35F7-42B8-87D2-D0D6D6EBAD49}"/>
                  </a:ext>
                </a:extLst>
              </p:cNvPr>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8" name="フリーフォーム 413">
                <a:extLst>
                  <a:ext uri="{FF2B5EF4-FFF2-40B4-BE49-F238E27FC236}">
                    <a16:creationId xmlns:a16="http://schemas.microsoft.com/office/drawing/2014/main" xmlns="" id="{5825EB40-B9EE-4C7C-9239-9C4F52CAD557}"/>
                  </a:ext>
                </a:extLst>
              </p:cNvPr>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9" name="フリーフォーム 414">
                <a:extLst>
                  <a:ext uri="{FF2B5EF4-FFF2-40B4-BE49-F238E27FC236}">
                    <a16:creationId xmlns:a16="http://schemas.microsoft.com/office/drawing/2014/main" xmlns="" id="{B8CEBF02-31C6-4F1D-9B28-9E893D36099C}"/>
                  </a:ext>
                </a:extLst>
              </p:cNvPr>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0" name="フリーフォーム 415">
                <a:extLst>
                  <a:ext uri="{FF2B5EF4-FFF2-40B4-BE49-F238E27FC236}">
                    <a16:creationId xmlns:a16="http://schemas.microsoft.com/office/drawing/2014/main" xmlns="" id="{D0BFBB67-27FC-4710-B364-30E07952CB19}"/>
                  </a:ext>
                </a:extLst>
              </p:cNvPr>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1" name="フリーフォーム 416">
                <a:extLst>
                  <a:ext uri="{FF2B5EF4-FFF2-40B4-BE49-F238E27FC236}">
                    <a16:creationId xmlns:a16="http://schemas.microsoft.com/office/drawing/2014/main" xmlns="" id="{6D055E49-8287-423F-A0F0-367CED007A38}"/>
                  </a:ext>
                </a:extLst>
              </p:cNvPr>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2" name="フリーフォーム 417">
                <a:extLst>
                  <a:ext uri="{FF2B5EF4-FFF2-40B4-BE49-F238E27FC236}">
                    <a16:creationId xmlns:a16="http://schemas.microsoft.com/office/drawing/2014/main" xmlns="" id="{99EDB3FB-7FA0-43FC-9D80-3A00933CB8B8}"/>
                  </a:ext>
                </a:extLst>
              </p:cNvPr>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3" name="角丸四角形 418">
                <a:extLst>
                  <a:ext uri="{FF2B5EF4-FFF2-40B4-BE49-F238E27FC236}">
                    <a16:creationId xmlns:a16="http://schemas.microsoft.com/office/drawing/2014/main" xmlns="" id="{7FAE9645-D86A-445C-BEEB-C77FCA525A39}"/>
                  </a:ext>
                </a:extLst>
              </p:cNvPr>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4" name="四方向矢印 419">
                <a:extLst>
                  <a:ext uri="{FF2B5EF4-FFF2-40B4-BE49-F238E27FC236}">
                    <a16:creationId xmlns:a16="http://schemas.microsoft.com/office/drawing/2014/main" xmlns="" id="{1B42EC13-BC1B-4C49-ACAB-EA1426BE17B9}"/>
                  </a:ext>
                </a:extLst>
              </p:cNvPr>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5" name="角丸四角形 420">
                <a:extLst>
                  <a:ext uri="{FF2B5EF4-FFF2-40B4-BE49-F238E27FC236}">
                    <a16:creationId xmlns:a16="http://schemas.microsoft.com/office/drawing/2014/main" xmlns="" id="{D7558365-0A6C-4C5E-9D11-B136BC7372B2}"/>
                  </a:ext>
                </a:extLst>
              </p:cNvPr>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6" name="フリーフォーム 421">
                <a:extLst>
                  <a:ext uri="{FF2B5EF4-FFF2-40B4-BE49-F238E27FC236}">
                    <a16:creationId xmlns:a16="http://schemas.microsoft.com/office/drawing/2014/main" xmlns="" id="{8972DB91-0922-4CD0-9B9C-BFE9E4A98408}"/>
                  </a:ext>
                </a:extLst>
              </p:cNvPr>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7" name="フリーフォーム 422">
                <a:extLst>
                  <a:ext uri="{FF2B5EF4-FFF2-40B4-BE49-F238E27FC236}">
                    <a16:creationId xmlns:a16="http://schemas.microsoft.com/office/drawing/2014/main" xmlns="" id="{AA64142C-F683-4C00-A6B0-7A62AA5BF75E}"/>
                  </a:ext>
                </a:extLst>
              </p:cNvPr>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grpSp>
        <p:cxnSp>
          <p:nvCxnSpPr>
            <p:cNvPr id="86" name="直線コネクタ 85">
              <a:extLst>
                <a:ext uri="{FF2B5EF4-FFF2-40B4-BE49-F238E27FC236}">
                  <a16:creationId xmlns:a16="http://schemas.microsoft.com/office/drawing/2014/main" xmlns="" id="{C04B5D5C-2D85-4E65-9086-B277938DF8E5}"/>
                </a:ext>
              </a:extLst>
            </p:cNvPr>
            <p:cNvCxnSpPr>
              <a:cxnSpLocks/>
            </p:cNvCxnSpPr>
            <p:nvPr/>
          </p:nvCxnSpPr>
          <p:spPr>
            <a:xfrm flipH="1">
              <a:off x="11354190" y="2745578"/>
              <a:ext cx="136452" cy="564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xmlns="" id="{269C42FF-5B6E-4E45-9946-C1FBC988B586}"/>
                </a:ext>
              </a:extLst>
            </p:cNvPr>
            <p:cNvSpPr txBox="1"/>
            <p:nvPr/>
          </p:nvSpPr>
          <p:spPr>
            <a:xfrm>
              <a:off x="10872574" y="2614474"/>
              <a:ext cx="287258" cy="215444"/>
            </a:xfrm>
            <a:prstGeom prst="rect">
              <a:avLst/>
            </a:prstGeom>
            <a:noFill/>
          </p:spPr>
          <p:txBody>
            <a:bodyPr wrap="none" rtlCol="0">
              <a:spAutoFit/>
            </a:bodyPr>
            <a:lstStyle/>
            <a:p>
              <a:r>
                <a:rPr kumimoji="1" lang="ja-JP" altLang="en-US" sz="800" dirty="0"/>
                <a:t>①</a:t>
              </a:r>
            </a:p>
          </p:txBody>
        </p:sp>
        <p:sp>
          <p:nvSpPr>
            <p:cNvPr id="88" name="左矢印 490">
              <a:extLst>
                <a:ext uri="{FF2B5EF4-FFF2-40B4-BE49-F238E27FC236}">
                  <a16:creationId xmlns:a16="http://schemas.microsoft.com/office/drawing/2014/main" xmlns="" id="{F7E6C11A-BA75-4BC6-A315-093E1322BEFD}"/>
                </a:ext>
              </a:extLst>
            </p:cNvPr>
            <p:cNvSpPr/>
            <p:nvPr/>
          </p:nvSpPr>
          <p:spPr>
            <a:xfrm rot="10800000">
              <a:off x="10905422" y="3171560"/>
              <a:ext cx="255177" cy="89024"/>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89" name="テキスト ボックス 88">
              <a:extLst>
                <a:ext uri="{FF2B5EF4-FFF2-40B4-BE49-F238E27FC236}">
                  <a16:creationId xmlns:a16="http://schemas.microsoft.com/office/drawing/2014/main" xmlns="" id="{B994B9CD-6E50-484E-A084-CE7173B443D9}"/>
                </a:ext>
              </a:extLst>
            </p:cNvPr>
            <p:cNvSpPr txBox="1"/>
            <p:nvPr/>
          </p:nvSpPr>
          <p:spPr>
            <a:xfrm>
              <a:off x="11248042" y="2610920"/>
              <a:ext cx="256959" cy="215444"/>
            </a:xfrm>
            <a:prstGeom prst="rect">
              <a:avLst/>
            </a:prstGeom>
            <a:noFill/>
          </p:spPr>
          <p:txBody>
            <a:bodyPr wrap="square" rtlCol="0">
              <a:spAutoFit/>
            </a:bodyPr>
            <a:lstStyle/>
            <a:p>
              <a:r>
                <a:rPr kumimoji="1" lang="ja-JP" altLang="en-US" sz="800" dirty="0"/>
                <a:t>②</a:t>
              </a:r>
            </a:p>
          </p:txBody>
        </p:sp>
        <p:grpSp>
          <p:nvGrpSpPr>
            <p:cNvPr id="90" name="グループ化 89">
              <a:extLst>
                <a:ext uri="{FF2B5EF4-FFF2-40B4-BE49-F238E27FC236}">
                  <a16:creationId xmlns:a16="http://schemas.microsoft.com/office/drawing/2014/main" xmlns="" id="{4B70820B-B0AE-467D-8B62-756CF60B0FF9}"/>
                </a:ext>
              </a:extLst>
            </p:cNvPr>
            <p:cNvGrpSpPr>
              <a:grpSpLocks noChangeAspect="1"/>
            </p:cNvGrpSpPr>
            <p:nvPr/>
          </p:nvGrpSpPr>
          <p:grpSpPr>
            <a:xfrm rot="846197">
              <a:off x="11270558" y="2818068"/>
              <a:ext cx="350587" cy="511809"/>
              <a:chOff x="9150789" y="4499774"/>
              <a:chExt cx="290566" cy="616077"/>
            </a:xfrm>
          </p:grpSpPr>
          <p:sp>
            <p:nvSpPr>
              <p:cNvPr id="92" name="フリーフォーム 389">
                <a:extLst>
                  <a:ext uri="{FF2B5EF4-FFF2-40B4-BE49-F238E27FC236}">
                    <a16:creationId xmlns:a16="http://schemas.microsoft.com/office/drawing/2014/main" xmlns="" id="{765E0CC4-1423-4C57-90CB-44156E5DA6CB}"/>
                  </a:ext>
                </a:extLst>
              </p:cNvPr>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3" name="フリーフォーム 390">
                <a:extLst>
                  <a:ext uri="{FF2B5EF4-FFF2-40B4-BE49-F238E27FC236}">
                    <a16:creationId xmlns:a16="http://schemas.microsoft.com/office/drawing/2014/main" xmlns="" id="{0E6C8396-D1CA-4A7C-9B97-F1A1919066EC}"/>
                  </a:ext>
                </a:extLst>
              </p:cNvPr>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4" name="角丸四角形 391">
                <a:extLst>
                  <a:ext uri="{FF2B5EF4-FFF2-40B4-BE49-F238E27FC236}">
                    <a16:creationId xmlns:a16="http://schemas.microsoft.com/office/drawing/2014/main" xmlns="" id="{A2873116-FE7C-4F58-BFF2-9AF20399CB40}"/>
                  </a:ext>
                </a:extLst>
              </p:cNvPr>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5" name="角丸四角形 392">
                <a:extLst>
                  <a:ext uri="{FF2B5EF4-FFF2-40B4-BE49-F238E27FC236}">
                    <a16:creationId xmlns:a16="http://schemas.microsoft.com/office/drawing/2014/main" xmlns="" id="{720EC80C-326E-466A-960F-293C82B5A969}"/>
                  </a:ext>
                </a:extLst>
              </p:cNvPr>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6" name="角丸四角形 393">
                <a:extLst>
                  <a:ext uri="{FF2B5EF4-FFF2-40B4-BE49-F238E27FC236}">
                    <a16:creationId xmlns:a16="http://schemas.microsoft.com/office/drawing/2014/main" xmlns="" id="{54467D9F-31DB-4BB6-AA36-57F968A37543}"/>
                  </a:ext>
                </a:extLst>
              </p:cNvPr>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7" name="角丸四角形 394">
                <a:extLst>
                  <a:ext uri="{FF2B5EF4-FFF2-40B4-BE49-F238E27FC236}">
                    <a16:creationId xmlns:a16="http://schemas.microsoft.com/office/drawing/2014/main" xmlns="" id="{F70C0FF9-E9C7-496A-B671-12FFF39C184E}"/>
                  </a:ext>
                </a:extLst>
              </p:cNvPr>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8" name="角丸四角形 395">
                <a:extLst>
                  <a:ext uri="{FF2B5EF4-FFF2-40B4-BE49-F238E27FC236}">
                    <a16:creationId xmlns:a16="http://schemas.microsoft.com/office/drawing/2014/main" xmlns="" id="{EC7EF99C-1433-44E5-BA79-A8B554E65E65}"/>
                  </a:ext>
                </a:extLst>
              </p:cNvPr>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9" name="角丸四角形 396">
                <a:extLst>
                  <a:ext uri="{FF2B5EF4-FFF2-40B4-BE49-F238E27FC236}">
                    <a16:creationId xmlns:a16="http://schemas.microsoft.com/office/drawing/2014/main" xmlns="" id="{DFDCAE6E-5127-4C9C-A41C-A6692B0DB5C2}"/>
                  </a:ext>
                </a:extLst>
              </p:cNvPr>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00" name="正方形/長方形 99">
                <a:extLst>
                  <a:ext uri="{FF2B5EF4-FFF2-40B4-BE49-F238E27FC236}">
                    <a16:creationId xmlns:a16="http://schemas.microsoft.com/office/drawing/2014/main" xmlns="" id="{3E3F3B4C-27CA-4157-BA41-48525E258794}"/>
                  </a:ext>
                </a:extLst>
              </p:cNvPr>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01" name="角丸四角形 398">
                <a:extLst>
                  <a:ext uri="{FF2B5EF4-FFF2-40B4-BE49-F238E27FC236}">
                    <a16:creationId xmlns:a16="http://schemas.microsoft.com/office/drawing/2014/main" xmlns="" id="{75FB6CF9-6B6D-43FB-B271-12BF804F510C}"/>
                  </a:ext>
                </a:extLst>
              </p:cNvPr>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02" name="角丸四角形 399">
                <a:extLst>
                  <a:ext uri="{FF2B5EF4-FFF2-40B4-BE49-F238E27FC236}">
                    <a16:creationId xmlns:a16="http://schemas.microsoft.com/office/drawing/2014/main" xmlns="" id="{E7C86926-3129-4BB0-BD4C-4A3501ECFA3B}"/>
                  </a:ext>
                </a:extLst>
              </p:cNvPr>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03" name="角丸四角形 400">
                <a:extLst>
                  <a:ext uri="{FF2B5EF4-FFF2-40B4-BE49-F238E27FC236}">
                    <a16:creationId xmlns:a16="http://schemas.microsoft.com/office/drawing/2014/main" xmlns="" id="{BE1425BA-3A15-4EA6-8BDB-E3F92D2A425D}"/>
                  </a:ext>
                </a:extLst>
              </p:cNvPr>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04" name="角丸四角形 401">
                <a:extLst>
                  <a:ext uri="{FF2B5EF4-FFF2-40B4-BE49-F238E27FC236}">
                    <a16:creationId xmlns:a16="http://schemas.microsoft.com/office/drawing/2014/main" xmlns="" id="{5AE5BDFC-7CB5-4FCF-B9B3-1DFA330F5678}"/>
                  </a:ext>
                </a:extLst>
              </p:cNvPr>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05" name="角丸四角形 402">
                <a:extLst>
                  <a:ext uri="{FF2B5EF4-FFF2-40B4-BE49-F238E27FC236}">
                    <a16:creationId xmlns:a16="http://schemas.microsoft.com/office/drawing/2014/main" xmlns="" id="{E993E33A-49AD-4497-9870-F4F7103ADCD0}"/>
                  </a:ext>
                </a:extLst>
              </p:cNvPr>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06" name="角丸四角形 404">
                <a:extLst>
                  <a:ext uri="{FF2B5EF4-FFF2-40B4-BE49-F238E27FC236}">
                    <a16:creationId xmlns:a16="http://schemas.microsoft.com/office/drawing/2014/main" xmlns="" id="{0218916B-5FFA-4D27-BBEE-EC2E5CC6DBE5}"/>
                  </a:ext>
                </a:extLst>
              </p:cNvPr>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07" name="減算記号 106">
                <a:extLst>
                  <a:ext uri="{FF2B5EF4-FFF2-40B4-BE49-F238E27FC236}">
                    <a16:creationId xmlns:a16="http://schemas.microsoft.com/office/drawing/2014/main" xmlns="" id="{6DA72E5A-15EF-43C7-BEEF-36DE64BA9187}"/>
                  </a:ext>
                </a:extLst>
              </p:cNvPr>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08" name="ブローチ 107">
                <a:extLst>
                  <a:ext uri="{FF2B5EF4-FFF2-40B4-BE49-F238E27FC236}">
                    <a16:creationId xmlns:a16="http://schemas.microsoft.com/office/drawing/2014/main" xmlns="" id="{A87EC79E-AFAF-4385-A3F5-D4C9DE503C0C}"/>
                  </a:ext>
                </a:extLst>
              </p:cNvPr>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09" name="フリーフォーム 407">
                <a:extLst>
                  <a:ext uri="{FF2B5EF4-FFF2-40B4-BE49-F238E27FC236}">
                    <a16:creationId xmlns:a16="http://schemas.microsoft.com/office/drawing/2014/main" xmlns="" id="{4FE4B968-8EE3-437E-AE92-B4EC4E70E532}"/>
                  </a:ext>
                </a:extLst>
              </p:cNvPr>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10" name="フリーフォーム 408">
                <a:extLst>
                  <a:ext uri="{FF2B5EF4-FFF2-40B4-BE49-F238E27FC236}">
                    <a16:creationId xmlns:a16="http://schemas.microsoft.com/office/drawing/2014/main" xmlns="" id="{92F10537-3FCD-4940-B6D2-162FE2D6B520}"/>
                  </a:ext>
                </a:extLst>
              </p:cNvPr>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11" name="フリーフォーム 409">
                <a:extLst>
                  <a:ext uri="{FF2B5EF4-FFF2-40B4-BE49-F238E27FC236}">
                    <a16:creationId xmlns:a16="http://schemas.microsoft.com/office/drawing/2014/main" xmlns="" id="{2F3C405E-43D2-4A64-AC62-62EC2968FA1B}"/>
                  </a:ext>
                </a:extLst>
              </p:cNvPr>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12" name="フリーフォーム 410">
                <a:extLst>
                  <a:ext uri="{FF2B5EF4-FFF2-40B4-BE49-F238E27FC236}">
                    <a16:creationId xmlns:a16="http://schemas.microsoft.com/office/drawing/2014/main" xmlns="" id="{0718F2BE-B81F-493B-9EC1-EB78B2497ABD}"/>
                  </a:ext>
                </a:extLst>
              </p:cNvPr>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13" name="フリーフォーム 411">
                <a:extLst>
                  <a:ext uri="{FF2B5EF4-FFF2-40B4-BE49-F238E27FC236}">
                    <a16:creationId xmlns:a16="http://schemas.microsoft.com/office/drawing/2014/main" xmlns="" id="{201917FF-6C9A-4404-86F2-8380D4894DFF}"/>
                  </a:ext>
                </a:extLst>
              </p:cNvPr>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14" name="フリーフォーム 412">
                <a:extLst>
                  <a:ext uri="{FF2B5EF4-FFF2-40B4-BE49-F238E27FC236}">
                    <a16:creationId xmlns:a16="http://schemas.microsoft.com/office/drawing/2014/main" xmlns="" id="{DA1DBC43-DE8E-4E1A-8D23-3354EEA025FE}"/>
                  </a:ext>
                </a:extLst>
              </p:cNvPr>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15" name="フリーフォーム 413">
                <a:extLst>
                  <a:ext uri="{FF2B5EF4-FFF2-40B4-BE49-F238E27FC236}">
                    <a16:creationId xmlns:a16="http://schemas.microsoft.com/office/drawing/2014/main" xmlns="" id="{EDD7B744-59D0-4ACA-86FA-484FE6114E56}"/>
                  </a:ext>
                </a:extLst>
              </p:cNvPr>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16" name="フリーフォーム 414">
                <a:extLst>
                  <a:ext uri="{FF2B5EF4-FFF2-40B4-BE49-F238E27FC236}">
                    <a16:creationId xmlns:a16="http://schemas.microsoft.com/office/drawing/2014/main" xmlns="" id="{3871E043-4A3C-46DA-8E69-958F56B78BCD}"/>
                  </a:ext>
                </a:extLst>
              </p:cNvPr>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17" name="フリーフォーム 415">
                <a:extLst>
                  <a:ext uri="{FF2B5EF4-FFF2-40B4-BE49-F238E27FC236}">
                    <a16:creationId xmlns:a16="http://schemas.microsoft.com/office/drawing/2014/main" xmlns="" id="{3BD9B662-BCBC-4E04-A502-EA918D9723A8}"/>
                  </a:ext>
                </a:extLst>
              </p:cNvPr>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18" name="フリーフォーム 416">
                <a:extLst>
                  <a:ext uri="{FF2B5EF4-FFF2-40B4-BE49-F238E27FC236}">
                    <a16:creationId xmlns:a16="http://schemas.microsoft.com/office/drawing/2014/main" xmlns="" id="{797A445F-29B9-4016-A1D7-F043D65B3E87}"/>
                  </a:ext>
                </a:extLst>
              </p:cNvPr>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19" name="フリーフォーム 417">
                <a:extLst>
                  <a:ext uri="{FF2B5EF4-FFF2-40B4-BE49-F238E27FC236}">
                    <a16:creationId xmlns:a16="http://schemas.microsoft.com/office/drawing/2014/main" xmlns="" id="{616392D3-3E89-4BE8-A7EF-7D6C6494040B}"/>
                  </a:ext>
                </a:extLst>
              </p:cNvPr>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0" name="角丸四角形 418">
                <a:extLst>
                  <a:ext uri="{FF2B5EF4-FFF2-40B4-BE49-F238E27FC236}">
                    <a16:creationId xmlns:a16="http://schemas.microsoft.com/office/drawing/2014/main" xmlns="" id="{893B34E1-7DBF-40AD-9E90-0EB7E5E4A25B}"/>
                  </a:ext>
                </a:extLst>
              </p:cNvPr>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1" name="四方向矢印 419">
                <a:extLst>
                  <a:ext uri="{FF2B5EF4-FFF2-40B4-BE49-F238E27FC236}">
                    <a16:creationId xmlns:a16="http://schemas.microsoft.com/office/drawing/2014/main" xmlns="" id="{11CA68A1-953C-45AC-BD51-52615BCA8774}"/>
                  </a:ext>
                </a:extLst>
              </p:cNvPr>
              <p:cNvSpPr/>
              <p:nvPr/>
            </p:nvSpPr>
            <p:spPr>
              <a:xfrm>
                <a:off x="9262408" y="4672620"/>
                <a:ext cx="64708" cy="47268"/>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2" name="角丸四角形 420">
                <a:extLst>
                  <a:ext uri="{FF2B5EF4-FFF2-40B4-BE49-F238E27FC236}">
                    <a16:creationId xmlns:a16="http://schemas.microsoft.com/office/drawing/2014/main" xmlns="" id="{72262A2B-2CAB-40F6-8CA6-69FF7E664777}"/>
                  </a:ext>
                </a:extLst>
              </p:cNvPr>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3" name="フリーフォーム 421">
                <a:extLst>
                  <a:ext uri="{FF2B5EF4-FFF2-40B4-BE49-F238E27FC236}">
                    <a16:creationId xmlns:a16="http://schemas.microsoft.com/office/drawing/2014/main" xmlns="" id="{0D5422CE-B588-4F60-AA8B-988ABDBD0155}"/>
                  </a:ext>
                </a:extLst>
              </p:cNvPr>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4" name="フリーフォーム 422">
                <a:extLst>
                  <a:ext uri="{FF2B5EF4-FFF2-40B4-BE49-F238E27FC236}">
                    <a16:creationId xmlns:a16="http://schemas.microsoft.com/office/drawing/2014/main" xmlns="" id="{292B1332-55DE-41F1-AA59-4DFD698E45E8}"/>
                  </a:ext>
                </a:extLst>
              </p:cNvPr>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grpSp>
        <p:sp>
          <p:nvSpPr>
            <p:cNvPr id="91" name="矢印: 環状 61">
              <a:extLst>
                <a:ext uri="{FF2B5EF4-FFF2-40B4-BE49-F238E27FC236}">
                  <a16:creationId xmlns:a16="http://schemas.microsoft.com/office/drawing/2014/main" xmlns="" id="{49A096AF-0327-4A39-931E-614F008EFAD1}"/>
                </a:ext>
              </a:extLst>
            </p:cNvPr>
            <p:cNvSpPr/>
            <p:nvPr/>
          </p:nvSpPr>
          <p:spPr>
            <a:xfrm rot="16666963" flipV="1">
              <a:off x="11455931" y="2879274"/>
              <a:ext cx="411939" cy="317789"/>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solidFill>
                  <a:schemeClr val="tx1"/>
                </a:solidFill>
              </a:endParaRPr>
            </a:p>
          </p:txBody>
        </p:sp>
      </p:grpSp>
      <p:sp>
        <p:nvSpPr>
          <p:cNvPr id="158" name="正方形/長方形 157">
            <a:extLst>
              <a:ext uri="{FF2B5EF4-FFF2-40B4-BE49-F238E27FC236}">
                <a16:creationId xmlns:a16="http://schemas.microsoft.com/office/drawing/2014/main" xmlns="" id="{8A7DC975-CF60-478B-9AF6-F4C72E6FF471}"/>
              </a:ext>
            </a:extLst>
          </p:cNvPr>
          <p:cNvSpPr/>
          <p:nvPr/>
        </p:nvSpPr>
        <p:spPr>
          <a:xfrm>
            <a:off x="9227469" y="3484905"/>
            <a:ext cx="1411495" cy="830997"/>
          </a:xfrm>
          <a:prstGeom prst="rect">
            <a:avLst/>
          </a:prstGeom>
        </p:spPr>
        <p:txBody>
          <a:bodyPr wrap="square" lIns="25714" rIns="0">
            <a:spAutoFit/>
          </a:bodyPr>
          <a:lstStyle/>
          <a:p>
            <a:r>
              <a:rPr lang="ja-JP" altLang="en-US" sz="800" b="1" dirty="0">
                <a:solidFill>
                  <a:srgbClr val="00B050"/>
                </a:solidFill>
              </a:rPr>
              <a:t>目的　</a:t>
            </a:r>
            <a:r>
              <a:rPr lang="ja-JP" altLang="en-US" sz="800" dirty="0"/>
              <a:t>ﾗｲﾝを検知する。</a:t>
            </a:r>
            <a:endParaRPr lang="en-US" altLang="ja-JP" sz="800" dirty="0"/>
          </a:p>
          <a:p>
            <a:r>
              <a:rPr lang="ja-JP" altLang="en-US" sz="800" b="1" dirty="0">
                <a:solidFill>
                  <a:srgbClr val="C00000"/>
                </a:solidFill>
              </a:rPr>
              <a:t>実現方法</a:t>
            </a:r>
            <a:endParaRPr lang="en-US" altLang="ja-JP" sz="800" b="1" dirty="0">
              <a:solidFill>
                <a:srgbClr val="C00000"/>
              </a:solidFill>
            </a:endParaRPr>
          </a:p>
          <a:p>
            <a:r>
              <a:rPr lang="ja-JP" altLang="en-US" sz="800" b="1" dirty="0"/>
              <a:t>　</a:t>
            </a:r>
            <a:r>
              <a:rPr lang="ja-JP" altLang="en-US" sz="800" dirty="0"/>
              <a:t>ｶﾗｰｾﾝｻｰから輝度値が設定値以下のときﾗｲﾝと判断し、検知する。</a:t>
            </a:r>
            <a:endParaRPr lang="en-US" altLang="ja-JP" sz="800" dirty="0">
              <a:solidFill>
                <a:srgbClr val="00B0F0"/>
              </a:solidFill>
            </a:endParaRPr>
          </a:p>
          <a:p>
            <a:r>
              <a:rPr lang="ja-JP" altLang="en-US" sz="800" b="1" dirty="0">
                <a:solidFill>
                  <a:srgbClr val="00B0F0"/>
                </a:solidFill>
              </a:rPr>
              <a:t>検証　</a:t>
            </a:r>
            <a:r>
              <a:rPr lang="ja-JP" altLang="en-US" sz="800" dirty="0"/>
              <a:t>ﾗｲﾝ復帰の検証参照</a:t>
            </a:r>
            <a:endParaRPr lang="en-US" altLang="ja-JP" sz="800" dirty="0"/>
          </a:p>
        </p:txBody>
      </p:sp>
      <p:cxnSp>
        <p:nvCxnSpPr>
          <p:cNvPr id="159" name="直線コネクタ 158"/>
          <p:cNvCxnSpPr>
            <a:cxnSpLocks/>
          </p:cNvCxnSpPr>
          <p:nvPr/>
        </p:nvCxnSpPr>
        <p:spPr>
          <a:xfrm>
            <a:off x="9215304" y="3252347"/>
            <a:ext cx="4307021" cy="36682"/>
          </a:xfrm>
          <a:prstGeom prst="line">
            <a:avLst/>
          </a:prstGeom>
          <a:ln w="12700">
            <a:prstDash val="lgDashDotDot"/>
          </a:ln>
        </p:spPr>
        <p:style>
          <a:lnRef idx="1">
            <a:schemeClr val="accent1"/>
          </a:lnRef>
          <a:fillRef idx="0">
            <a:schemeClr val="accent1"/>
          </a:fillRef>
          <a:effectRef idx="0">
            <a:schemeClr val="accent1"/>
          </a:effectRef>
          <a:fontRef idx="minor">
            <a:schemeClr val="tx1"/>
          </a:fontRef>
        </p:style>
      </p:cxnSp>
      <p:sp>
        <p:nvSpPr>
          <p:cNvPr id="160" name="正方形/長方形 159">
            <a:extLst>
              <a:ext uri="{FF2B5EF4-FFF2-40B4-BE49-F238E27FC236}">
                <a16:creationId xmlns:a16="http://schemas.microsoft.com/office/drawing/2014/main" xmlns="" id="{8A7DC975-CF60-478B-9AF6-F4C72E6FF471}"/>
              </a:ext>
            </a:extLst>
          </p:cNvPr>
          <p:cNvSpPr/>
          <p:nvPr/>
        </p:nvSpPr>
        <p:spPr>
          <a:xfrm>
            <a:off x="9301488" y="2479484"/>
            <a:ext cx="2290165" cy="215444"/>
          </a:xfrm>
          <a:prstGeom prst="rect">
            <a:avLst/>
          </a:prstGeom>
        </p:spPr>
        <p:txBody>
          <a:bodyPr wrap="square" lIns="25714" rIns="0">
            <a:spAutoFit/>
          </a:bodyPr>
          <a:lstStyle/>
          <a:p>
            <a:r>
              <a:rPr lang="ja-JP" altLang="en-US" sz="800" b="1" dirty="0">
                <a:solidFill>
                  <a:srgbClr val="00B0F0"/>
                </a:solidFill>
              </a:rPr>
              <a:t>検証　</a:t>
            </a:r>
            <a:r>
              <a:rPr lang="ja-JP" altLang="en-US" sz="800" dirty="0"/>
              <a:t>この動作で駐車場に入れた割合</a:t>
            </a:r>
            <a:r>
              <a:rPr lang="en-US" altLang="ja-JP" sz="800" b="1" dirty="0">
                <a:solidFill>
                  <a:srgbClr val="FF0000"/>
                </a:solidFill>
              </a:rPr>
              <a:t>100</a:t>
            </a:r>
            <a:r>
              <a:rPr lang="ja-JP" altLang="en-US" sz="800" b="1" dirty="0">
                <a:solidFill>
                  <a:srgbClr val="FF0000"/>
                </a:solidFill>
              </a:rPr>
              <a:t>％</a:t>
            </a:r>
            <a:endParaRPr lang="en-US" altLang="ja-JP" sz="800" b="1" dirty="0">
              <a:solidFill>
                <a:srgbClr val="FF0000"/>
              </a:solidFill>
            </a:endParaRPr>
          </a:p>
        </p:txBody>
      </p:sp>
      <p:cxnSp>
        <p:nvCxnSpPr>
          <p:cNvPr id="161" name="直線コネクタ 160"/>
          <p:cNvCxnSpPr>
            <a:cxnSpLocks/>
          </p:cNvCxnSpPr>
          <p:nvPr/>
        </p:nvCxnSpPr>
        <p:spPr>
          <a:xfrm>
            <a:off x="9220734" y="4897682"/>
            <a:ext cx="4323212" cy="42575"/>
          </a:xfrm>
          <a:prstGeom prst="line">
            <a:avLst/>
          </a:prstGeom>
          <a:ln w="12700">
            <a:prstDash val="lgDashDotDot"/>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a:cxnSpLocks/>
          </p:cNvCxnSpPr>
          <p:nvPr/>
        </p:nvCxnSpPr>
        <p:spPr>
          <a:xfrm>
            <a:off x="10635756" y="3301902"/>
            <a:ext cx="4231" cy="1583345"/>
          </a:xfrm>
          <a:prstGeom prst="line">
            <a:avLst/>
          </a:prstGeom>
          <a:ln w="12700">
            <a:prstDash val="lgDashDotDot"/>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a:cxnSpLocks/>
          </p:cNvCxnSpPr>
          <p:nvPr/>
        </p:nvCxnSpPr>
        <p:spPr>
          <a:xfrm>
            <a:off x="9188754" y="4268809"/>
            <a:ext cx="1438278" cy="26336"/>
          </a:xfrm>
          <a:prstGeom prst="line">
            <a:avLst/>
          </a:prstGeom>
          <a:ln w="12700">
            <a:prstDash val="lgDashDotDot"/>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a:cxnSpLocks/>
          </p:cNvCxnSpPr>
          <p:nvPr/>
        </p:nvCxnSpPr>
        <p:spPr>
          <a:xfrm>
            <a:off x="9180005" y="6697979"/>
            <a:ext cx="4342320"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65" name="グループ化 164"/>
          <p:cNvGrpSpPr/>
          <p:nvPr/>
        </p:nvGrpSpPr>
        <p:grpSpPr>
          <a:xfrm>
            <a:off x="5757229" y="8270537"/>
            <a:ext cx="3162493" cy="1448356"/>
            <a:chOff x="6137139" y="1205281"/>
            <a:chExt cx="3162493" cy="1614709"/>
          </a:xfrm>
        </p:grpSpPr>
        <p:sp>
          <p:nvSpPr>
            <p:cNvPr id="166" name="テキスト ボックス 165">
              <a:extLst>
                <a:ext uri="{FF2B5EF4-FFF2-40B4-BE49-F238E27FC236}">
                  <a16:creationId xmlns:a16="http://schemas.microsoft.com/office/drawing/2014/main" xmlns="" id="{6F57B61E-ABDE-4DD6-9FAB-A769DC3CD586}"/>
                </a:ext>
              </a:extLst>
            </p:cNvPr>
            <p:cNvSpPr txBox="1"/>
            <p:nvPr/>
          </p:nvSpPr>
          <p:spPr>
            <a:xfrm>
              <a:off x="6164864" y="1207294"/>
              <a:ext cx="3134768" cy="1612696"/>
            </a:xfrm>
            <a:prstGeom prst="rect">
              <a:avLst/>
            </a:prstGeom>
            <a:noFill/>
          </p:spPr>
          <p:txBody>
            <a:bodyPr wrap="square" lIns="25714" rIns="0" rtlCol="0">
              <a:spAutoFit/>
            </a:bodyPr>
            <a:lstStyle/>
            <a:p>
              <a:pPr marL="51430" indent="-326578"/>
              <a:r>
                <a:rPr lang="ja-JP" altLang="en-US" sz="800" b="1" dirty="0">
                  <a:solidFill>
                    <a:srgbClr val="00B050"/>
                  </a:solidFill>
                  <a:latin typeface="+mn-ea"/>
                </a:rPr>
                <a:t>　　　　　　　　　　　　　　　　目的　</a:t>
              </a:r>
              <a:r>
                <a:rPr lang="ja-JP" altLang="en-US" sz="800" dirty="0">
                  <a:latin typeface="+mn-ea"/>
                </a:rPr>
                <a:t>ﾌﾞﾛｯｸをｱｰﾑに挟む。</a:t>
              </a:r>
              <a:endParaRPr lang="en-US" altLang="ja-JP" sz="800" dirty="0">
                <a:latin typeface="+mn-ea"/>
              </a:endParaRPr>
            </a:p>
            <a:p>
              <a:pPr marL="51430" indent="-326578"/>
              <a:r>
                <a:rPr lang="ja-JP" altLang="en-US" sz="800" b="1" dirty="0">
                  <a:solidFill>
                    <a:srgbClr val="C00000"/>
                  </a:solidFill>
                  <a:latin typeface="+mn-ea"/>
                </a:rPr>
                <a:t>実現方法　</a:t>
              </a:r>
              <a:r>
                <a:rPr lang="ja-JP" altLang="en-US" sz="800" dirty="0">
                  <a:latin typeface="+mn-ea"/>
                </a:rPr>
                <a:t>　</a:t>
              </a:r>
              <a:endParaRPr lang="en-US" altLang="ja-JP" sz="800" dirty="0">
                <a:latin typeface="+mn-ea"/>
              </a:endParaRPr>
            </a:p>
            <a:p>
              <a:pPr marL="51430" indent="-326578"/>
              <a:r>
                <a:rPr lang="ja-JP" altLang="en-US" sz="800" dirty="0">
                  <a:latin typeface="+mn-ea"/>
                </a:rPr>
                <a:t>　ぶれが少なく</a:t>
              </a:r>
              <a:r>
                <a:rPr lang="en-US" altLang="ja-JP" sz="800" dirty="0">
                  <a:latin typeface="+mn-ea"/>
                </a:rPr>
                <a:t>(PD</a:t>
              </a:r>
              <a:r>
                <a:rPr lang="ja-JP" altLang="en-US" sz="800" dirty="0">
                  <a:latin typeface="+mn-ea"/>
                </a:rPr>
                <a:t>制御</a:t>
              </a:r>
              <a:r>
                <a:rPr lang="en-US" altLang="ja-JP" sz="800" dirty="0">
                  <a:latin typeface="+mn-ea"/>
                </a:rPr>
                <a:t>)</a:t>
              </a:r>
              <a:r>
                <a:rPr lang="ja-JP" altLang="en-US" sz="800" dirty="0">
                  <a:latin typeface="+mn-ea"/>
                </a:rPr>
                <a:t>、黒寄り</a:t>
              </a:r>
              <a:r>
                <a:rPr lang="en-US" altLang="ja-JP" sz="800" dirty="0">
                  <a:latin typeface="+mn-ea"/>
                </a:rPr>
                <a:t>(</a:t>
              </a:r>
              <a:r>
                <a:rPr lang="ja-JP" altLang="en-US" sz="800" dirty="0">
                  <a:latin typeface="+mn-ea"/>
                </a:rPr>
                <a:t>境界線変更</a:t>
              </a:r>
              <a:r>
                <a:rPr lang="en-US" altLang="ja-JP" sz="800" dirty="0">
                  <a:latin typeface="+mn-ea"/>
                </a:rPr>
                <a:t>)</a:t>
              </a:r>
              <a:r>
                <a:rPr lang="ja-JP" altLang="en-US" sz="800" dirty="0">
                  <a:latin typeface="+mn-ea"/>
                </a:rPr>
                <a:t>の</a:t>
              </a:r>
              <a:endParaRPr lang="en-US" altLang="ja-JP" sz="800" dirty="0">
                <a:latin typeface="+mn-ea"/>
              </a:endParaRPr>
            </a:p>
            <a:p>
              <a:pPr marL="51430" indent="-326578"/>
              <a:r>
                <a:rPr lang="ja-JP" altLang="en-US" sz="800" dirty="0">
                  <a:latin typeface="+mn-ea"/>
                </a:rPr>
                <a:t>ﾗｲﾝﾄﾚｰｽを行なわせる。</a:t>
              </a:r>
              <a:endParaRPr lang="en-US" altLang="ja-JP" sz="800" dirty="0">
                <a:latin typeface="+mn-ea"/>
              </a:endParaRPr>
            </a:p>
            <a:p>
              <a:pPr marL="51430" indent="-326578"/>
              <a:r>
                <a:rPr lang="ja-JP" altLang="en-US" sz="800" b="1" dirty="0">
                  <a:solidFill>
                    <a:srgbClr val="33CCFF"/>
                  </a:solidFill>
                  <a:latin typeface="+mn-ea"/>
                </a:rPr>
                <a:t>調査結果</a:t>
              </a:r>
              <a:r>
                <a:rPr lang="ja-JP" altLang="en-US" sz="800" b="1" dirty="0">
                  <a:latin typeface="+mn-ea"/>
                </a:rPr>
                <a:t>　　</a:t>
              </a:r>
              <a:endParaRPr lang="en-US" altLang="ja-JP" sz="800" b="1" dirty="0">
                <a:latin typeface="+mn-ea"/>
              </a:endParaRPr>
            </a:p>
            <a:p>
              <a:pPr marL="51430" indent="-326578"/>
              <a:r>
                <a:rPr lang="ja-JP" altLang="en-US" sz="800" dirty="0">
                  <a:latin typeface="+mn-ea"/>
                </a:rPr>
                <a:t>　ﾌﾞﾛｯｸ置き場に設置したﾌﾞﾛｯｸをｱｰﾑで挟んだ割合</a:t>
              </a:r>
              <a:endParaRPr lang="en-US" altLang="ja-JP" sz="800" dirty="0">
                <a:latin typeface="+mn-ea"/>
              </a:endParaRPr>
            </a:p>
            <a:p>
              <a:pPr marL="51430" indent="-326578"/>
              <a:r>
                <a:rPr lang="ja-JP" altLang="en-US" sz="800" dirty="0">
                  <a:latin typeface="+mn-ea"/>
                </a:rPr>
                <a:t>　</a:t>
              </a:r>
              <a:r>
                <a:rPr lang="ja-JP" altLang="en-US" sz="800" dirty="0"/>
                <a:t>境界線値を変えて黒に限界まで近づけさせるようにして調べた。</a:t>
              </a:r>
              <a:endParaRPr lang="en-US" altLang="ja-JP" sz="800" dirty="0"/>
            </a:p>
            <a:p>
              <a:pPr marL="51430" indent="-326578"/>
              <a:r>
                <a:rPr lang="ja-JP" altLang="en-US" sz="800" dirty="0">
                  <a:solidFill>
                    <a:srgbClr val="FF0000"/>
                  </a:solidFill>
                </a:rPr>
                <a:t>　</a:t>
              </a:r>
              <a:r>
                <a:rPr lang="ja-JP" altLang="en-US" sz="800" dirty="0"/>
                <a:t>境界線値：黒が</a:t>
              </a:r>
              <a:r>
                <a:rPr lang="en-US" altLang="ja-JP" sz="800" dirty="0"/>
                <a:t>0</a:t>
              </a:r>
              <a:r>
                <a:rPr lang="ja-JP" altLang="en-US" sz="800" dirty="0"/>
                <a:t>白が</a:t>
              </a:r>
              <a:r>
                <a:rPr lang="en-US" altLang="ja-JP" sz="800" dirty="0"/>
                <a:t>100</a:t>
              </a:r>
              <a:r>
                <a:rPr lang="ja-JP" altLang="en-US" sz="800" dirty="0"/>
                <a:t>の時に境界線値</a:t>
              </a:r>
              <a:r>
                <a:rPr lang="en-US" altLang="ja-JP" sz="800" dirty="0"/>
                <a:t>22</a:t>
              </a:r>
              <a:r>
                <a:rPr lang="ja-JP" altLang="en-US" sz="800" dirty="0"/>
                <a:t>ならば</a:t>
              </a:r>
              <a:endParaRPr lang="en-US" altLang="ja-JP" sz="800" dirty="0"/>
            </a:p>
            <a:p>
              <a:pPr marL="51430" indent="-326578"/>
              <a:r>
                <a:rPr lang="ja-JP" altLang="en-US" sz="800" dirty="0"/>
                <a:t>　</a:t>
              </a:r>
              <a:r>
                <a:rPr lang="en-US" altLang="ja-JP" sz="800" dirty="0"/>
                <a:t>10</a:t>
              </a:r>
              <a:r>
                <a:rPr lang="ja-JP" altLang="en-US" sz="800" dirty="0"/>
                <a:t>割の確率で成功した。</a:t>
              </a:r>
              <a:endParaRPr lang="en-US" altLang="ja-JP" sz="800" dirty="0"/>
            </a:p>
            <a:p>
              <a:pPr marL="51430" indent="-326578"/>
              <a:endParaRPr lang="en-US" altLang="ja-JP" sz="800" dirty="0"/>
            </a:p>
            <a:p>
              <a:pPr marL="51430" indent="-326578"/>
              <a:endParaRPr lang="en-US" altLang="ja-JP" sz="800" dirty="0">
                <a:solidFill>
                  <a:srgbClr val="FF0000"/>
                </a:solidFill>
              </a:endParaRPr>
            </a:p>
          </p:txBody>
        </p:sp>
        <p:sp>
          <p:nvSpPr>
            <p:cNvPr id="167" name="対角する 2 つの角を切り取った四角形 117">
              <a:extLst>
                <a:ext uri="{FF2B5EF4-FFF2-40B4-BE49-F238E27FC236}">
                  <a16:creationId xmlns:a16="http://schemas.microsoft.com/office/drawing/2014/main" xmlns="" id="{AD3ED666-0C1E-401B-8843-2A7F27FDAC7C}"/>
                </a:ext>
              </a:extLst>
            </p:cNvPr>
            <p:cNvSpPr/>
            <p:nvPr/>
          </p:nvSpPr>
          <p:spPr>
            <a:xfrm>
              <a:off x="6137139" y="1205281"/>
              <a:ext cx="1649534" cy="18462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ブロックホールド</a:t>
              </a:r>
              <a:endParaRPr lang="en-US" altLang="ja-JP" sz="1200" dirty="0">
                <a:solidFill>
                  <a:schemeClr val="tx1"/>
                </a:solidFill>
              </a:endParaRPr>
            </a:p>
          </p:txBody>
        </p:sp>
      </p:grpSp>
      <p:grpSp>
        <p:nvGrpSpPr>
          <p:cNvPr id="168" name="グループ化 167"/>
          <p:cNvGrpSpPr/>
          <p:nvPr/>
        </p:nvGrpSpPr>
        <p:grpSpPr>
          <a:xfrm>
            <a:off x="9116789" y="6749123"/>
            <a:ext cx="4437649" cy="2753017"/>
            <a:chOff x="8387254" y="6374725"/>
            <a:chExt cx="4437649" cy="2753017"/>
          </a:xfrm>
        </p:grpSpPr>
        <p:sp>
          <p:nvSpPr>
            <p:cNvPr id="169" name="対角する 2 つの角を切り取った四角形 92">
              <a:extLst>
                <a:ext uri="{FF2B5EF4-FFF2-40B4-BE49-F238E27FC236}">
                  <a16:creationId xmlns:a16="http://schemas.microsoft.com/office/drawing/2014/main" xmlns="" id="{3513095A-507A-4884-B987-4AEDBE77A003}"/>
                </a:ext>
              </a:extLst>
            </p:cNvPr>
            <p:cNvSpPr/>
            <p:nvPr/>
          </p:nvSpPr>
          <p:spPr>
            <a:xfrm>
              <a:off x="8475691" y="6374725"/>
              <a:ext cx="1608318" cy="184023"/>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ライントレース走行</a:t>
              </a:r>
            </a:p>
          </p:txBody>
        </p:sp>
        <p:sp>
          <p:nvSpPr>
            <p:cNvPr id="170" name="フローチャート: 処理 169">
              <a:extLst>
                <a:ext uri="{FF2B5EF4-FFF2-40B4-BE49-F238E27FC236}">
                  <a16:creationId xmlns:a16="http://schemas.microsoft.com/office/drawing/2014/main" xmlns="" id="{E170BCDD-1625-4CD4-9C66-D978BF99493F}"/>
                </a:ext>
              </a:extLst>
            </p:cNvPr>
            <p:cNvSpPr/>
            <p:nvPr/>
          </p:nvSpPr>
          <p:spPr>
            <a:xfrm>
              <a:off x="8387254" y="6542419"/>
              <a:ext cx="4437649" cy="2585323"/>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51430" indent="-326578"/>
              <a:r>
                <a:rPr lang="ja-JP" altLang="en-US" sz="900" b="1" dirty="0">
                  <a:solidFill>
                    <a:srgbClr val="00B050"/>
                  </a:solidFill>
                  <a:latin typeface="+mn-ea"/>
                </a:rPr>
                <a:t>目的　</a:t>
              </a:r>
              <a:r>
                <a:rPr lang="ja-JP" altLang="en-US" sz="900" dirty="0">
                  <a:solidFill>
                    <a:schemeClr val="tx1"/>
                  </a:solidFill>
                  <a:latin typeface="+mn-ea"/>
                </a:rPr>
                <a:t>走行ｴﾘｱでは脱線せず高速な走行を行う。</a:t>
              </a:r>
              <a:endParaRPr lang="en-US" altLang="ja-JP" sz="900" dirty="0">
                <a:solidFill>
                  <a:schemeClr val="tx1"/>
                </a:solidFill>
                <a:latin typeface="+mn-ea"/>
              </a:endParaRPr>
            </a:p>
            <a:p>
              <a:pPr marL="51430" indent="-326578"/>
              <a:r>
                <a:rPr lang="ja-JP" altLang="en-US" sz="900" dirty="0">
                  <a:solidFill>
                    <a:schemeClr val="tx1"/>
                  </a:solidFill>
                  <a:latin typeface="+mn-ea"/>
                </a:rPr>
                <a:t>　　　ﾌﾞﾛｯｸ並べｴﾘｱではﾌﾞﾛｯｸﾎｰﾙﾄﾞが可能な走行を行う。</a:t>
              </a:r>
              <a:r>
                <a:rPr lang="ja-JP" altLang="en-US" sz="900" b="1" dirty="0">
                  <a:solidFill>
                    <a:srgbClr val="00B050"/>
                  </a:solidFill>
                  <a:latin typeface="+mn-ea"/>
                </a:rPr>
                <a:t>　　　　　　　　　　　　　　　　　　　　　　　　　　　　　　</a:t>
              </a:r>
              <a:endParaRPr lang="en-US" altLang="ja-JP" sz="900" b="1" dirty="0">
                <a:solidFill>
                  <a:srgbClr val="00B050"/>
                </a:solidFill>
                <a:latin typeface="+mn-ea"/>
              </a:endParaRPr>
            </a:p>
            <a:p>
              <a:pPr marL="51430" indent="-326578"/>
              <a:r>
                <a:rPr lang="ja-JP" altLang="en-US" sz="900" b="1" dirty="0">
                  <a:solidFill>
                    <a:srgbClr val="C00000"/>
                  </a:solidFill>
                  <a:latin typeface="+mn-ea"/>
                </a:rPr>
                <a:t>実現方法</a:t>
              </a:r>
              <a:endParaRPr lang="en-US" altLang="ja-JP" sz="900" b="1" dirty="0">
                <a:solidFill>
                  <a:srgbClr val="C00000"/>
                </a:solidFill>
                <a:latin typeface="+mn-ea"/>
              </a:endParaRPr>
            </a:p>
            <a:p>
              <a:pPr marL="51430" indent="-326578"/>
              <a:r>
                <a:rPr lang="ja-JP" altLang="en-US" sz="900" dirty="0">
                  <a:solidFill>
                    <a:schemeClr val="tx1"/>
                  </a:solidFill>
                  <a:latin typeface="+mn-ea"/>
                </a:rPr>
                <a:t>　</a:t>
              </a:r>
              <a:r>
                <a:rPr lang="en-US" altLang="ja-JP" sz="900" dirty="0">
                  <a:solidFill>
                    <a:schemeClr val="tx1"/>
                  </a:solidFill>
                  <a:latin typeface="+mn-ea"/>
                </a:rPr>
                <a:t>PD</a:t>
              </a:r>
              <a:r>
                <a:rPr lang="ja-JP" altLang="en-US" sz="900" dirty="0">
                  <a:solidFill>
                    <a:schemeClr val="tx1"/>
                  </a:solidFill>
                  <a:latin typeface="+mn-ea"/>
                </a:rPr>
                <a:t>制御、境界線値変更、旋回制限を使用し、各所に適応した走行を可能にした。</a:t>
              </a:r>
              <a:endParaRPr lang="en-US" altLang="ja-JP" sz="900" dirty="0">
                <a:solidFill>
                  <a:schemeClr val="tx1"/>
                </a:solidFill>
                <a:latin typeface="+mn-ea"/>
              </a:endParaRPr>
            </a:p>
            <a:p>
              <a:pPr marL="51430" indent="-326578"/>
              <a:r>
                <a:rPr lang="en-US" altLang="ja-JP" sz="900" b="1" dirty="0">
                  <a:solidFill>
                    <a:srgbClr val="002060"/>
                  </a:solidFill>
                  <a:latin typeface="+mn-ea"/>
                </a:rPr>
                <a:t>PD</a:t>
              </a:r>
              <a:r>
                <a:rPr lang="ja-JP" altLang="en-US" sz="900" b="1" dirty="0">
                  <a:solidFill>
                    <a:srgbClr val="002060"/>
                  </a:solidFill>
                  <a:latin typeface="+mn-ea"/>
                </a:rPr>
                <a:t>制御</a:t>
              </a:r>
              <a:endParaRPr lang="en-US" altLang="ja-JP" sz="900" b="1" dirty="0">
                <a:solidFill>
                  <a:srgbClr val="002060"/>
                </a:solidFill>
                <a:latin typeface="+mn-ea"/>
              </a:endParaRPr>
            </a:p>
            <a:p>
              <a:pPr marL="51430" indent="-326578"/>
              <a:r>
                <a:rPr lang="ja-JP" altLang="en-US" sz="900" b="1" dirty="0">
                  <a:solidFill>
                    <a:srgbClr val="002060"/>
                  </a:solidFill>
                  <a:latin typeface="+mn-ea"/>
                </a:rPr>
                <a:t>　</a:t>
              </a:r>
              <a:r>
                <a:rPr lang="ja-JP" altLang="en-US" sz="900" dirty="0">
                  <a:solidFill>
                    <a:schemeClr val="tx1"/>
                  </a:solidFill>
                  <a:latin typeface="+mn-ea"/>
                </a:rPr>
                <a:t>速度やﾗｲﾝの形状に合わせて</a:t>
              </a:r>
              <a:endParaRPr lang="en-US" altLang="ja-JP" sz="900" dirty="0">
                <a:solidFill>
                  <a:schemeClr val="tx1"/>
                </a:solidFill>
                <a:latin typeface="+mn-ea"/>
              </a:endParaRPr>
            </a:p>
            <a:p>
              <a:pPr marL="51430" indent="-326578"/>
              <a:r>
                <a:rPr lang="ja-JP" altLang="en-US" sz="900" dirty="0">
                  <a:solidFill>
                    <a:schemeClr val="tx1"/>
                  </a:solidFill>
                  <a:latin typeface="+mn-ea"/>
                </a:rPr>
                <a:t>　適切な値を設定する。</a:t>
              </a:r>
              <a:endParaRPr lang="en-US" altLang="ja-JP" sz="900" dirty="0">
                <a:solidFill>
                  <a:schemeClr val="tx1"/>
                </a:solidFill>
                <a:latin typeface="+mn-ea"/>
              </a:endParaRPr>
            </a:p>
            <a:p>
              <a:pPr marL="51430" indent="-326578"/>
              <a:r>
                <a:rPr lang="ja-JP" altLang="en-US" sz="900" b="1" dirty="0">
                  <a:solidFill>
                    <a:srgbClr val="002060"/>
                  </a:solidFill>
                  <a:latin typeface="+mn-ea"/>
                </a:rPr>
                <a:t>　</a:t>
              </a:r>
              <a:r>
                <a:rPr lang="ja-JP" altLang="en-US" sz="900" dirty="0">
                  <a:solidFill>
                    <a:schemeClr val="tx1"/>
                  </a:solidFill>
                  <a:latin typeface="+mn-ea"/>
                </a:rPr>
                <a:t>滑らかな走行ができる。</a:t>
              </a:r>
              <a:endParaRPr lang="en-US" altLang="ja-JP" sz="900" dirty="0">
                <a:solidFill>
                  <a:schemeClr val="tx1"/>
                </a:solidFill>
                <a:latin typeface="+mn-ea"/>
              </a:endParaRPr>
            </a:p>
            <a:p>
              <a:pPr marL="51430" indent="-326578"/>
              <a:r>
                <a:rPr lang="ja-JP" altLang="en-US" sz="900" b="1" dirty="0">
                  <a:solidFill>
                    <a:srgbClr val="002060"/>
                  </a:solidFill>
                  <a:latin typeface="+mn-ea"/>
                </a:rPr>
                <a:t>境界線値変更</a:t>
              </a:r>
              <a:endParaRPr lang="en-US" altLang="ja-JP" sz="900" b="1" dirty="0">
                <a:solidFill>
                  <a:srgbClr val="002060"/>
                </a:solidFill>
                <a:latin typeface="+mn-ea"/>
              </a:endParaRPr>
            </a:p>
            <a:p>
              <a:pPr marL="51430" indent="-326578"/>
              <a:r>
                <a:rPr lang="ja-JP" altLang="en-US" sz="900" dirty="0">
                  <a:solidFill>
                    <a:schemeClr val="tx1"/>
                  </a:solidFill>
                  <a:latin typeface="+mn-ea"/>
                </a:rPr>
                <a:t>　基準値を変更する。灰色ﾏｰｶｰやｶｰﾌﾞにおいて基準値を変更することで脱線を軽減できる。</a:t>
              </a:r>
              <a:endParaRPr lang="en-US" altLang="ja-JP" sz="900" dirty="0">
                <a:solidFill>
                  <a:schemeClr val="tx1"/>
                </a:solidFill>
                <a:latin typeface="+mn-ea"/>
              </a:endParaRPr>
            </a:p>
            <a:p>
              <a:pPr marL="51430" indent="-326578"/>
              <a:r>
                <a:rPr lang="ja-JP" altLang="en-US" sz="900" dirty="0">
                  <a:solidFill>
                    <a:schemeClr val="tx1"/>
                  </a:solidFill>
                  <a:latin typeface="+mn-ea"/>
                </a:rPr>
                <a:t>　通常の場合、基準値は黒と白の輝度の平均値にしてある。</a:t>
              </a:r>
              <a:endParaRPr lang="en-US" altLang="ja-JP" sz="900" dirty="0">
                <a:solidFill>
                  <a:schemeClr val="tx1"/>
                </a:solidFill>
                <a:latin typeface="+mn-ea"/>
              </a:endParaRPr>
            </a:p>
            <a:p>
              <a:pPr marL="51430" indent="-326578"/>
              <a:r>
                <a:rPr lang="ja-JP" altLang="en-US" sz="900" b="1" dirty="0">
                  <a:solidFill>
                    <a:srgbClr val="002060"/>
                  </a:solidFill>
                  <a:latin typeface="+mn-ea"/>
                </a:rPr>
                <a:t>旋回制限</a:t>
              </a:r>
              <a:endParaRPr lang="en-US" altLang="ja-JP" sz="900" b="1" dirty="0">
                <a:solidFill>
                  <a:srgbClr val="002060"/>
                </a:solidFill>
                <a:latin typeface="+mn-ea"/>
              </a:endParaRPr>
            </a:p>
            <a:p>
              <a:pPr marL="51430" indent="-326578"/>
              <a:r>
                <a:rPr lang="ja-JP" altLang="en-US" sz="900" dirty="0">
                  <a:solidFill>
                    <a:schemeClr val="tx1"/>
                  </a:solidFill>
                  <a:latin typeface="+mn-ea"/>
                </a:rPr>
                <a:t>　旋回量の上限を設け、想定を上回る旋回をさせない。</a:t>
              </a:r>
              <a:endParaRPr lang="en-US" altLang="ja-JP" sz="900" dirty="0">
                <a:solidFill>
                  <a:schemeClr val="tx1"/>
                </a:solidFill>
                <a:latin typeface="+mn-ea"/>
              </a:endParaRPr>
            </a:p>
            <a:p>
              <a:pPr marL="51430" indent="-326578"/>
              <a:r>
                <a:rPr lang="ja-JP" altLang="en-US" sz="900" dirty="0">
                  <a:solidFill>
                    <a:schemeClr val="tx1"/>
                  </a:solidFill>
                  <a:latin typeface="+mn-ea"/>
                </a:rPr>
                <a:t>　瞬間的な輝度の変化でも大きく誤って旋回することを防止する。</a:t>
              </a:r>
              <a:endParaRPr lang="en-US" altLang="ja-JP" sz="900" dirty="0">
                <a:solidFill>
                  <a:schemeClr val="tx1"/>
                </a:solidFill>
                <a:latin typeface="+mn-ea"/>
              </a:endParaRPr>
            </a:p>
            <a:p>
              <a:pPr marL="51430" indent="-326578"/>
              <a:r>
                <a:rPr lang="ja-JP" altLang="en-US" sz="900" b="1" dirty="0">
                  <a:solidFill>
                    <a:srgbClr val="002060"/>
                  </a:solidFill>
                  <a:latin typeface="+mn-ea"/>
                </a:rPr>
                <a:t>左右エッジに対応</a:t>
              </a:r>
              <a:endParaRPr lang="en-US" altLang="ja-JP" sz="900" b="1" dirty="0">
                <a:solidFill>
                  <a:schemeClr val="accent1">
                    <a:lumMod val="75000"/>
                  </a:schemeClr>
                </a:solidFill>
                <a:latin typeface="+mn-ea"/>
              </a:endParaRPr>
            </a:p>
            <a:p>
              <a:pPr marL="51430" indent="-326578"/>
              <a:r>
                <a:rPr lang="ja-JP" altLang="en-US" sz="900" dirty="0">
                  <a:solidFill>
                    <a:schemeClr val="tx1"/>
                  </a:solidFill>
                  <a:latin typeface="+mn-ea"/>
                </a:rPr>
                <a:t>　通常はﾗｲﾝ右側のｴｯｼﾞを走行する旋回値を求めるように計算している。</a:t>
              </a:r>
              <a:endParaRPr lang="en-US" altLang="ja-JP" sz="900" dirty="0">
                <a:solidFill>
                  <a:schemeClr val="tx1"/>
                </a:solidFill>
                <a:latin typeface="+mn-ea"/>
              </a:endParaRPr>
            </a:p>
            <a:p>
              <a:pPr marL="51430" indent="-326578"/>
              <a:r>
                <a:rPr lang="ja-JP" altLang="en-US" sz="900" dirty="0">
                  <a:solidFill>
                    <a:schemeClr val="tx1"/>
                  </a:solidFill>
                  <a:latin typeface="+mn-ea"/>
                </a:rPr>
                <a:t>　左側ｴｯｼﾞの走行は算出された旋回値に </a:t>
              </a:r>
              <a:r>
                <a:rPr lang="en-US" altLang="ja-JP" sz="900" dirty="0">
                  <a:solidFill>
                    <a:schemeClr val="tx1"/>
                  </a:solidFill>
                  <a:latin typeface="+mn-ea"/>
                </a:rPr>
                <a:t>-1</a:t>
              </a:r>
              <a:r>
                <a:rPr lang="ja-JP" altLang="en-US" sz="900" dirty="0">
                  <a:solidFill>
                    <a:schemeClr val="tx1"/>
                  </a:solidFill>
                  <a:latin typeface="+mn-ea"/>
                </a:rPr>
                <a:t> を乗ずることで可能になる。</a:t>
              </a:r>
              <a:endParaRPr lang="en-US" altLang="ja-JP" sz="900" dirty="0">
                <a:solidFill>
                  <a:schemeClr val="tx1"/>
                </a:solidFill>
                <a:latin typeface="+mn-ea"/>
              </a:endParaRPr>
            </a:p>
          </p:txBody>
        </p:sp>
        <mc:AlternateContent xmlns:mc="http://schemas.openxmlformats.org/markup-compatibility/2006" xmlns:a14="http://schemas.microsoft.com/office/drawing/2010/main">
          <mc:Choice Requires="a14">
            <p:sp>
              <p:nvSpPr>
                <p:cNvPr id="171" name="フローチャート: 処理 170">
                  <a:extLst>
                    <a:ext uri="{FF2B5EF4-FFF2-40B4-BE49-F238E27FC236}">
                      <a16:creationId xmlns:a16="http://schemas.microsoft.com/office/drawing/2014/main" xmlns="" id="{E170BCDD-1625-4CD4-9C66-D978BF99493F}"/>
                    </a:ext>
                  </a:extLst>
                </p:cNvPr>
                <p:cNvSpPr/>
                <p:nvPr/>
              </p:nvSpPr>
              <p:spPr>
                <a:xfrm>
                  <a:off x="10073094" y="7458709"/>
                  <a:ext cx="1125805" cy="39934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pPr marL="51430" indent="-326578"/>
                  <a14:m>
                    <m:oMath xmlns:m="http://schemas.openxmlformats.org/officeDocument/2006/math">
                      <m:r>
                        <a:rPr lang="ja-JP" altLang="en-US" sz="800" i="1" dirty="0">
                          <a:solidFill>
                            <a:schemeClr val="tx1"/>
                          </a:solidFill>
                          <a:latin typeface="Cambria Math" panose="02040503050406030204" pitchFamily="18" charset="0"/>
                        </a:rPr>
                        <m:t>式：</m:t>
                      </m:r>
                      <m:r>
                        <a:rPr lang="en-US" altLang="ja-JP" sz="800" i="1" dirty="0">
                          <a:solidFill>
                            <a:schemeClr val="tx1"/>
                          </a:solidFill>
                          <a:latin typeface="Cambria Math" panose="02040503050406030204" pitchFamily="18" charset="0"/>
                        </a:rPr>
                        <m:t> </m:t>
                      </m:r>
                      <m:r>
                        <a:rPr lang="ja-JP" altLang="en-US" sz="800" i="1" dirty="0">
                          <a:solidFill>
                            <a:schemeClr val="tx1"/>
                          </a:solidFill>
                          <a:latin typeface="Cambria Math" panose="02040503050406030204" pitchFamily="18" charset="0"/>
                        </a:rPr>
                        <m:t>𝑃</m:t>
                      </m:r>
                    </m:oMath>
                  </a14:m>
                  <a:r>
                    <a:rPr lang="en-US" altLang="ja-JP" sz="800" dirty="0">
                      <a:solidFill>
                        <a:schemeClr val="tx1"/>
                      </a:solidFill>
                      <a:latin typeface="+mn-ea"/>
                    </a:rPr>
                    <a:t>=</a:t>
                  </a:r>
                  <a14:m>
                    <m:oMath xmlns:m="http://schemas.openxmlformats.org/officeDocument/2006/math">
                      <m:r>
                        <a:rPr lang="en-US" altLang="ja-JP" sz="800" i="1" dirty="0">
                          <a:solidFill>
                            <a:schemeClr val="tx1"/>
                          </a:solidFill>
                          <a:latin typeface="Cambria Math" panose="02040503050406030204" pitchFamily="18" charset="0"/>
                        </a:rPr>
                        <m:t>𝐿</m:t>
                      </m:r>
                      <m:r>
                        <a:rPr lang="ja-JP" altLang="en-US" sz="800" i="1" dirty="0">
                          <a:solidFill>
                            <a:schemeClr val="tx1"/>
                          </a:solidFill>
                          <a:latin typeface="Cambria Math" panose="02040503050406030204" pitchFamily="18" charset="0"/>
                        </a:rPr>
                        <m:t>𝑛</m:t>
                      </m:r>
                      <m:r>
                        <a:rPr lang="en-US" altLang="ja-JP" sz="800" i="1" dirty="0">
                          <a:solidFill>
                            <a:schemeClr val="tx1"/>
                          </a:solidFill>
                          <a:latin typeface="Cambria Math" panose="02040503050406030204" pitchFamily="18" charset="0"/>
                        </a:rPr>
                        <m:t>×</m:t>
                      </m:r>
                      <m:r>
                        <a:rPr lang="ja-JP" altLang="en-US" sz="800" i="1" dirty="0">
                          <a:solidFill>
                            <a:schemeClr val="tx1"/>
                          </a:solidFill>
                          <a:latin typeface="Cambria Math" panose="02040503050406030204" pitchFamily="18" charset="0"/>
                        </a:rPr>
                        <m:t>𝑃</m:t>
                      </m:r>
                      <m:r>
                        <a:rPr lang="en-US" altLang="ja-JP" sz="800" i="1" dirty="0">
                          <a:solidFill>
                            <a:schemeClr val="tx1"/>
                          </a:solidFill>
                          <a:latin typeface="Cambria Math" panose="02040503050406030204" pitchFamily="18" charset="0"/>
                        </a:rPr>
                        <m:t>𝑐</m:t>
                      </m:r>
                    </m:oMath>
                  </a14:m>
                  <a:endParaRPr lang="en-US" altLang="ja-JP" sz="800" i="1" dirty="0">
                    <a:solidFill>
                      <a:schemeClr val="tx1"/>
                    </a:solidFill>
                    <a:latin typeface="Cambria Math" panose="02040503050406030204" pitchFamily="18" charset="0"/>
                  </a:endParaRPr>
                </a:p>
                <a:p>
                  <a:pPr marL="51430" indent="-326578"/>
                  <a14:m>
                    <m:oMath xmlns:m="http://schemas.openxmlformats.org/officeDocument/2006/math">
                      <m:r>
                        <a:rPr lang="ja-JP" altLang="en-US" sz="800" i="1" dirty="0">
                          <a:solidFill>
                            <a:schemeClr val="tx1"/>
                          </a:solidFill>
                          <a:latin typeface="Cambria Math" panose="02040503050406030204" pitchFamily="18" charset="0"/>
                        </a:rPr>
                        <m:t>　　</m:t>
                      </m:r>
                      <m:r>
                        <a:rPr lang="ja-JP" altLang="en-US" sz="800" i="1">
                          <a:solidFill>
                            <a:schemeClr val="tx1"/>
                          </a:solidFill>
                          <a:latin typeface="Cambria Math" panose="02040503050406030204" pitchFamily="18" charset="0"/>
                        </a:rPr>
                        <m:t>𝐷</m:t>
                      </m:r>
                    </m:oMath>
                  </a14:m>
                  <a:r>
                    <a:rPr lang="en-US" altLang="ja-JP" sz="800" dirty="0">
                      <a:solidFill>
                        <a:schemeClr val="tx1"/>
                      </a:solidFill>
                      <a:latin typeface="+mn-ea"/>
                    </a:rPr>
                    <a:t>=(</a:t>
                  </a:r>
                  <a14:m>
                    <m:oMath xmlns:m="http://schemas.openxmlformats.org/officeDocument/2006/math">
                      <m:r>
                        <a:rPr lang="en-US" altLang="ja-JP" sz="800" i="1" dirty="0">
                          <a:solidFill>
                            <a:schemeClr val="tx1"/>
                          </a:solidFill>
                          <a:latin typeface="Cambria Math" panose="02040503050406030204" pitchFamily="18" charset="0"/>
                        </a:rPr>
                        <m:t>𝐿</m:t>
                      </m:r>
                      <m:r>
                        <a:rPr lang="ja-JP" altLang="en-US" sz="800" i="1" dirty="0">
                          <a:solidFill>
                            <a:schemeClr val="tx1"/>
                          </a:solidFill>
                          <a:latin typeface="Cambria Math" panose="02040503050406030204" pitchFamily="18" charset="0"/>
                        </a:rPr>
                        <m:t>𝑛</m:t>
                      </m:r>
                    </m:oMath>
                  </a14:m>
                  <a:r>
                    <a:rPr lang="en-US" altLang="ja-JP" sz="800" dirty="0">
                      <a:solidFill>
                        <a:schemeClr val="tx1"/>
                      </a:solidFill>
                      <a:latin typeface="+mn-ea"/>
                    </a:rPr>
                    <a:t>-</a:t>
                  </a:r>
                  <a14:m>
                    <m:oMath xmlns:m="http://schemas.openxmlformats.org/officeDocument/2006/math">
                      <m:r>
                        <a:rPr lang="en-US" altLang="ja-JP" sz="800" i="1" dirty="0">
                          <a:solidFill>
                            <a:schemeClr val="tx1"/>
                          </a:solidFill>
                          <a:latin typeface="Cambria Math" panose="02040503050406030204" pitchFamily="18" charset="0"/>
                        </a:rPr>
                        <m:t>𝐿𝑝</m:t>
                      </m:r>
                    </m:oMath>
                  </a14:m>
                  <a:r>
                    <a:rPr lang="en-US" altLang="ja-JP" sz="800" dirty="0">
                      <a:solidFill>
                        <a:schemeClr val="tx1"/>
                      </a:solidFill>
                      <a:latin typeface="+mn-ea"/>
                    </a:rPr>
                    <a:t>)×</a:t>
                  </a:r>
                  <a14:m>
                    <m:oMath xmlns:m="http://schemas.openxmlformats.org/officeDocument/2006/math">
                      <m:r>
                        <a:rPr lang="ja-JP" altLang="en-US" sz="800" i="1">
                          <a:solidFill>
                            <a:schemeClr val="tx1"/>
                          </a:solidFill>
                          <a:latin typeface="Cambria Math" panose="02040503050406030204" pitchFamily="18" charset="0"/>
                        </a:rPr>
                        <m:t>𝐷</m:t>
                      </m:r>
                    </m:oMath>
                  </a14:m>
                  <a:r>
                    <a:rPr lang="en-US" altLang="ja-JP" sz="800" dirty="0">
                      <a:solidFill>
                        <a:schemeClr val="tx1"/>
                      </a:solidFill>
                      <a:latin typeface="+mn-ea"/>
                    </a:rPr>
                    <a:t>c</a:t>
                  </a:r>
                  <a:r>
                    <a:rPr lang="ja-JP" altLang="en-US" sz="800" dirty="0">
                      <a:solidFill>
                        <a:schemeClr val="tx1"/>
                      </a:solidFill>
                      <a:latin typeface="+mn-ea"/>
                    </a:rPr>
                    <a:t>  </a:t>
                  </a:r>
                  <a:endParaRPr lang="en-US" altLang="ja-JP" sz="800" dirty="0">
                    <a:solidFill>
                      <a:schemeClr val="tx1"/>
                    </a:solidFill>
                    <a:latin typeface="+mn-ea"/>
                  </a:endParaRPr>
                </a:p>
                <a:p>
                  <a:pPr marL="51430" indent="-326578"/>
                  <a14:m>
                    <m:oMath xmlns:m="http://schemas.openxmlformats.org/officeDocument/2006/math">
                      <m:r>
                        <a:rPr lang="ja-JP" altLang="en-US" sz="800" i="1" dirty="0">
                          <a:solidFill>
                            <a:schemeClr val="tx1"/>
                          </a:solidFill>
                          <a:latin typeface="Cambria Math" panose="02040503050406030204" pitchFamily="18" charset="0"/>
                        </a:rPr>
                        <m:t>　　</m:t>
                      </m:r>
                      <m:r>
                        <a:rPr lang="ja-JP" altLang="en-US" sz="800" i="1" dirty="0">
                          <a:solidFill>
                            <a:schemeClr val="tx1"/>
                          </a:solidFill>
                          <a:latin typeface="Cambria Math" panose="02040503050406030204" pitchFamily="18" charset="0"/>
                        </a:rPr>
                        <m:t>𝑇</m:t>
                      </m:r>
                    </m:oMath>
                  </a14:m>
                  <a:r>
                    <a:rPr lang="en-US" altLang="ja-JP" sz="800" dirty="0">
                      <a:solidFill>
                        <a:schemeClr val="tx1"/>
                      </a:solidFill>
                      <a:latin typeface="+mn-ea"/>
                    </a:rPr>
                    <a:t>=</a:t>
                  </a:r>
                  <a14:m>
                    <m:oMath xmlns:m="http://schemas.openxmlformats.org/officeDocument/2006/math">
                      <m:r>
                        <a:rPr lang="ja-JP" altLang="en-US" sz="800" i="1" dirty="0">
                          <a:solidFill>
                            <a:schemeClr val="tx1"/>
                          </a:solidFill>
                          <a:latin typeface="Cambria Math" panose="02040503050406030204" pitchFamily="18" charset="0"/>
                        </a:rPr>
                        <m:t>𝑃</m:t>
                      </m:r>
                    </m:oMath>
                  </a14:m>
                  <a:r>
                    <a:rPr lang="en-US" altLang="ja-JP" sz="800" dirty="0">
                      <a:solidFill>
                        <a:schemeClr val="tx1"/>
                      </a:solidFill>
                      <a:latin typeface="+mn-ea"/>
                    </a:rPr>
                    <a:t>+</a:t>
                  </a:r>
                  <a14:m>
                    <m:oMath xmlns:m="http://schemas.openxmlformats.org/officeDocument/2006/math">
                      <m:r>
                        <a:rPr lang="ja-JP" altLang="en-US" sz="800" i="1">
                          <a:solidFill>
                            <a:schemeClr val="tx1"/>
                          </a:solidFill>
                          <a:latin typeface="Cambria Math" panose="02040503050406030204" pitchFamily="18" charset="0"/>
                        </a:rPr>
                        <m:t>𝐷</m:t>
                      </m:r>
                    </m:oMath>
                  </a14:m>
                  <a:endParaRPr lang="en-US" altLang="ja-JP" sz="800" dirty="0">
                    <a:solidFill>
                      <a:schemeClr val="tx1"/>
                    </a:solidFill>
                    <a:latin typeface="+mn-ea"/>
                  </a:endParaRPr>
                </a:p>
              </p:txBody>
            </p:sp>
          </mc:Choice>
          <mc:Fallback xmlns="">
            <p:sp>
              <p:nvSpPr>
                <p:cNvPr id="241" name="フローチャート: 処理 240">
                  <a:extLst>
                    <a:ext uri="{FF2B5EF4-FFF2-40B4-BE49-F238E27FC236}">
                      <a16:creationId xmlns:a16="http://schemas.microsoft.com/office/drawing/2014/main" id="{E170BCDD-1625-4CD4-9C66-D978BF99493F}"/>
                    </a:ext>
                  </a:extLst>
                </p:cNvPr>
                <p:cNvSpPr>
                  <a:spLocks noRot="1" noChangeAspect="1" noMove="1" noResize="1" noEditPoints="1" noAdjustHandles="1" noChangeArrowheads="1" noChangeShapeType="1" noTextEdit="1"/>
                </p:cNvSpPr>
                <p:nvPr/>
              </p:nvSpPr>
              <p:spPr>
                <a:xfrm>
                  <a:off x="10073094" y="7458709"/>
                  <a:ext cx="1125805" cy="399340"/>
                </a:xfrm>
                <a:prstGeom prst="flowChartProcess">
                  <a:avLst/>
                </a:prstGeom>
                <a:blipFill>
                  <a:blip r:embed="rId6"/>
                  <a:stretch>
                    <a:fillRect l="-4324" t="-7692" b="-15385"/>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2" name="フローチャート: 処理 171">
                  <a:extLst>
                    <a:ext uri="{FF2B5EF4-FFF2-40B4-BE49-F238E27FC236}">
                      <a16:creationId xmlns:a16="http://schemas.microsoft.com/office/drawing/2014/main" xmlns="" id="{E170BCDD-1625-4CD4-9C66-D978BF99493F}"/>
                    </a:ext>
                  </a:extLst>
                </p:cNvPr>
                <p:cNvSpPr/>
                <p:nvPr/>
              </p:nvSpPr>
              <p:spPr>
                <a:xfrm>
                  <a:off x="11128048" y="7428892"/>
                  <a:ext cx="1357654" cy="442035"/>
                </a:xfrm>
                <a:prstGeom prst="flowChartProcess">
                  <a:avLst/>
                </a:prstGeom>
                <a:no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chorCtr="0">
                  <a:spAutoFit/>
                </a:bodyPr>
                <a:lstStyle/>
                <a:p>
                  <a:pPr marL="51430" indent="-326578"/>
                  <a14:m>
                    <m:oMath xmlns:m="http://schemas.openxmlformats.org/officeDocument/2006/math">
                      <m:r>
                        <a:rPr lang="ja-JP" altLang="en-US" sz="600" i="1" dirty="0">
                          <a:solidFill>
                            <a:schemeClr val="tx1"/>
                          </a:solidFill>
                          <a:latin typeface="Cambria Math" panose="02040503050406030204" pitchFamily="18" charset="0"/>
                        </a:rPr>
                        <m:t>𝑃</m:t>
                      </m:r>
                    </m:oMath>
                  </a14:m>
                  <a:r>
                    <a:rPr lang="en-US" altLang="ja-JP" sz="600" dirty="0">
                      <a:solidFill>
                        <a:schemeClr val="tx1"/>
                      </a:solidFill>
                      <a:latin typeface="+mn-ea"/>
                    </a:rPr>
                    <a:t>=</a:t>
                  </a:r>
                  <a:r>
                    <a:rPr lang="ja-JP" altLang="en-US" sz="600" dirty="0">
                      <a:solidFill>
                        <a:schemeClr val="tx1"/>
                      </a:solidFill>
                      <a:latin typeface="+mn-ea"/>
                    </a:rPr>
                    <a:t>Ｐ制御値</a:t>
                  </a:r>
                  <a:r>
                    <a:rPr lang="en-US" altLang="ja-JP" sz="600" dirty="0">
                      <a:solidFill>
                        <a:schemeClr val="tx1"/>
                      </a:solidFill>
                      <a:latin typeface="+mn-ea"/>
                    </a:rPr>
                    <a:t>,</a:t>
                  </a:r>
                  <a:r>
                    <a:rPr lang="ja-JP" altLang="en-US" sz="600" dirty="0">
                      <a:solidFill>
                        <a:schemeClr val="tx1"/>
                      </a:solidFill>
                      <a:latin typeface="+mn-ea"/>
                    </a:rPr>
                    <a:t>　</a:t>
                  </a:r>
                  <a14:m>
                    <m:oMath xmlns:m="http://schemas.openxmlformats.org/officeDocument/2006/math">
                      <m:r>
                        <a:rPr lang="ja-JP" altLang="en-US" sz="600" i="1">
                          <a:solidFill>
                            <a:schemeClr val="tx1"/>
                          </a:solidFill>
                          <a:latin typeface="Cambria Math" panose="02040503050406030204" pitchFamily="18" charset="0"/>
                        </a:rPr>
                        <m:t>𝐷</m:t>
                      </m:r>
                    </m:oMath>
                  </a14:m>
                  <a:r>
                    <a:rPr lang="en-US" altLang="ja-JP" sz="600" dirty="0">
                      <a:solidFill>
                        <a:schemeClr val="tx1"/>
                      </a:solidFill>
                      <a:latin typeface="+mn-ea"/>
                    </a:rPr>
                    <a:t>=D</a:t>
                  </a:r>
                  <a:r>
                    <a:rPr lang="ja-JP" altLang="en-US" sz="600" dirty="0">
                      <a:solidFill>
                        <a:schemeClr val="tx1"/>
                      </a:solidFill>
                      <a:latin typeface="+mn-ea"/>
                    </a:rPr>
                    <a:t>制御値</a:t>
                  </a:r>
                  <a:endParaRPr lang="en-US" altLang="ja-JP" sz="600" dirty="0">
                    <a:solidFill>
                      <a:schemeClr val="tx1"/>
                    </a:solidFill>
                    <a:latin typeface="+mn-ea"/>
                  </a:endParaRPr>
                </a:p>
                <a:p>
                  <a:pPr marL="51430" indent="-326578"/>
                  <a14:m>
                    <m:oMath xmlns:m="http://schemas.openxmlformats.org/officeDocument/2006/math">
                      <m:r>
                        <a:rPr lang="ja-JP" altLang="en-US" sz="600" i="1" dirty="0">
                          <a:solidFill>
                            <a:schemeClr val="tx1"/>
                          </a:solidFill>
                          <a:latin typeface="Cambria Math" panose="02040503050406030204" pitchFamily="18" charset="0"/>
                        </a:rPr>
                        <m:t>𝑃</m:t>
                      </m:r>
                      <m:r>
                        <a:rPr lang="en-US" altLang="ja-JP" sz="600" i="1" dirty="0">
                          <a:solidFill>
                            <a:schemeClr val="tx1"/>
                          </a:solidFill>
                          <a:latin typeface="Cambria Math" panose="02040503050406030204" pitchFamily="18" charset="0"/>
                        </a:rPr>
                        <m:t>𝑐</m:t>
                      </m:r>
                    </m:oMath>
                  </a14:m>
                  <a:r>
                    <a:rPr lang="en-US" altLang="ja-JP" sz="600" dirty="0">
                      <a:solidFill>
                        <a:schemeClr val="tx1"/>
                      </a:solidFill>
                      <a:latin typeface="+mn-ea"/>
                    </a:rPr>
                    <a:t>=P</a:t>
                  </a:r>
                  <a:r>
                    <a:rPr lang="ja-JP" altLang="en-US" sz="600" dirty="0">
                      <a:solidFill>
                        <a:schemeClr val="tx1"/>
                      </a:solidFill>
                      <a:latin typeface="+mn-ea"/>
                    </a:rPr>
                    <a:t>係数</a:t>
                  </a:r>
                  <a:r>
                    <a:rPr lang="en-US" altLang="ja-JP" sz="600" dirty="0">
                      <a:solidFill>
                        <a:schemeClr val="tx1"/>
                      </a:solidFill>
                      <a:latin typeface="+mn-ea"/>
                    </a:rPr>
                    <a:t>,</a:t>
                  </a:r>
                  <a14:m>
                    <m:oMath xmlns:m="http://schemas.openxmlformats.org/officeDocument/2006/math">
                      <m:r>
                        <a:rPr lang="en-US" altLang="ja-JP" sz="600">
                          <a:solidFill>
                            <a:schemeClr val="tx1"/>
                          </a:solidFill>
                          <a:latin typeface="Cambria Math" panose="02040503050406030204" pitchFamily="18" charset="0"/>
                        </a:rPr>
                        <m:t>          </m:t>
                      </m:r>
                      <m:r>
                        <a:rPr lang="ja-JP" altLang="en-US" sz="600" i="1">
                          <a:solidFill>
                            <a:schemeClr val="tx1"/>
                          </a:solidFill>
                          <a:latin typeface="Cambria Math" panose="02040503050406030204" pitchFamily="18" charset="0"/>
                        </a:rPr>
                        <m:t>𝐷</m:t>
                      </m:r>
                      <m:r>
                        <a:rPr lang="en-US" altLang="ja-JP" sz="600" i="1" dirty="0">
                          <a:solidFill>
                            <a:schemeClr val="tx1"/>
                          </a:solidFill>
                          <a:latin typeface="Cambria Math" panose="02040503050406030204" pitchFamily="18" charset="0"/>
                        </a:rPr>
                        <m:t>𝑐</m:t>
                      </m:r>
                    </m:oMath>
                  </a14:m>
                  <a:r>
                    <a:rPr lang="en-US" altLang="ja-JP" sz="600" dirty="0">
                      <a:solidFill>
                        <a:schemeClr val="tx1"/>
                      </a:solidFill>
                      <a:latin typeface="+mn-ea"/>
                    </a:rPr>
                    <a:t>=D</a:t>
                  </a:r>
                  <a:r>
                    <a:rPr lang="ja-JP" altLang="en-US" sz="600" dirty="0">
                      <a:solidFill>
                        <a:schemeClr val="tx1"/>
                      </a:solidFill>
                      <a:latin typeface="+mn-ea"/>
                    </a:rPr>
                    <a:t>係数</a:t>
                  </a:r>
                  <a:endParaRPr lang="en-US" altLang="ja-JP" sz="600" dirty="0">
                    <a:solidFill>
                      <a:schemeClr val="tx1"/>
                    </a:solidFill>
                    <a:latin typeface="+mn-ea"/>
                  </a:endParaRPr>
                </a:p>
                <a:p>
                  <a:pPr marL="51430" indent="-326578"/>
                  <a14:m>
                    <m:oMath xmlns:m="http://schemas.openxmlformats.org/officeDocument/2006/math">
                      <m:r>
                        <a:rPr lang="en-US" altLang="ja-JP" sz="600" i="1" dirty="0">
                          <a:solidFill>
                            <a:schemeClr val="tx1"/>
                          </a:solidFill>
                          <a:latin typeface="Cambria Math" panose="02040503050406030204" pitchFamily="18" charset="0"/>
                        </a:rPr>
                        <m:t>𝐿</m:t>
                      </m:r>
                      <m:r>
                        <a:rPr lang="ja-JP" altLang="en-US" sz="600" i="1" dirty="0">
                          <a:solidFill>
                            <a:schemeClr val="tx1"/>
                          </a:solidFill>
                          <a:latin typeface="Cambria Math" panose="02040503050406030204" pitchFamily="18" charset="0"/>
                        </a:rPr>
                        <m:t>𝑛</m:t>
                      </m:r>
                    </m:oMath>
                  </a14:m>
                  <a:r>
                    <a:rPr lang="en-US" altLang="ja-JP" sz="600" dirty="0">
                      <a:solidFill>
                        <a:schemeClr val="tx1"/>
                      </a:solidFill>
                      <a:latin typeface="+mn-ea"/>
                    </a:rPr>
                    <a:t>=</a:t>
                  </a:r>
                  <a:r>
                    <a:rPr lang="ja-JP" altLang="en-US" sz="600" dirty="0">
                      <a:solidFill>
                        <a:schemeClr val="tx1"/>
                      </a:solidFill>
                      <a:latin typeface="+mn-ea"/>
                    </a:rPr>
                    <a:t>今回取得輝度</a:t>
                  </a:r>
                  <a:r>
                    <a:rPr lang="en-US" altLang="ja-JP" sz="600" dirty="0">
                      <a:solidFill>
                        <a:schemeClr val="tx1"/>
                      </a:solidFill>
                      <a:latin typeface="+mn-ea"/>
                    </a:rPr>
                    <a:t>,</a:t>
                  </a:r>
                  <a:r>
                    <a:rPr lang="en-US" altLang="ja-JP" sz="600" dirty="0">
                      <a:solidFill>
                        <a:schemeClr val="tx1"/>
                      </a:solidFill>
                    </a:rPr>
                    <a:t> </a:t>
                  </a:r>
                  <a14:m>
                    <m:oMath xmlns:m="http://schemas.openxmlformats.org/officeDocument/2006/math">
                      <m:r>
                        <a:rPr lang="en-US" altLang="ja-JP" sz="600" i="1" dirty="0">
                          <a:solidFill>
                            <a:schemeClr val="tx1"/>
                          </a:solidFill>
                          <a:latin typeface="Cambria Math" panose="02040503050406030204" pitchFamily="18" charset="0"/>
                        </a:rPr>
                        <m:t>𝐿𝑝</m:t>
                      </m:r>
                    </m:oMath>
                  </a14:m>
                  <a:r>
                    <a:rPr lang="en-US" altLang="ja-JP" sz="600" dirty="0">
                      <a:solidFill>
                        <a:schemeClr val="tx1"/>
                      </a:solidFill>
                      <a:latin typeface="+mn-ea"/>
                    </a:rPr>
                    <a:t>=</a:t>
                  </a:r>
                  <a:r>
                    <a:rPr lang="ja-JP" altLang="en-US" sz="600" dirty="0">
                      <a:solidFill>
                        <a:schemeClr val="tx1"/>
                      </a:solidFill>
                      <a:latin typeface="+mn-ea"/>
                    </a:rPr>
                    <a:t>前回取得輝度</a:t>
                  </a:r>
                </a:p>
                <a:p>
                  <a:pPr marL="51430" indent="-326578"/>
                  <a:r>
                    <a:rPr lang="en-US" altLang="ja-JP" sz="600" i="1" dirty="0">
                      <a:solidFill>
                        <a:schemeClr val="tx1"/>
                      </a:solidFill>
                      <a:latin typeface="+mn-ea"/>
                    </a:rPr>
                    <a:t>T</a:t>
                  </a:r>
                  <a:r>
                    <a:rPr lang="en-US" altLang="ja-JP" sz="600" dirty="0">
                      <a:solidFill>
                        <a:schemeClr val="tx1"/>
                      </a:solidFill>
                      <a:latin typeface="+mn-ea"/>
                    </a:rPr>
                    <a:t>=PD</a:t>
                  </a:r>
                  <a:r>
                    <a:rPr lang="ja-JP" altLang="en-US" sz="600" dirty="0">
                      <a:solidFill>
                        <a:schemeClr val="tx1"/>
                      </a:solidFill>
                      <a:latin typeface="+mn-ea"/>
                    </a:rPr>
                    <a:t>算出値</a:t>
                  </a:r>
                  <a:endParaRPr lang="en-US" altLang="ja-JP" sz="600" dirty="0">
                    <a:solidFill>
                      <a:schemeClr val="tx1"/>
                    </a:solidFill>
                    <a:latin typeface="+mn-ea"/>
                  </a:endParaRPr>
                </a:p>
              </p:txBody>
            </p:sp>
          </mc:Choice>
          <mc:Fallback xmlns="">
            <p:sp>
              <p:nvSpPr>
                <p:cNvPr id="242" name="フローチャート: 処理 241">
                  <a:extLst>
                    <a:ext uri="{FF2B5EF4-FFF2-40B4-BE49-F238E27FC236}">
                      <a16:creationId xmlns:a16="http://schemas.microsoft.com/office/drawing/2014/main" id="{E170BCDD-1625-4CD4-9C66-D978BF99493F}"/>
                    </a:ext>
                  </a:extLst>
                </p:cNvPr>
                <p:cNvSpPr>
                  <a:spLocks noRot="1" noChangeAspect="1" noMove="1" noResize="1" noEditPoints="1" noAdjustHandles="1" noChangeArrowheads="1" noChangeShapeType="1" noTextEdit="1"/>
                </p:cNvSpPr>
                <p:nvPr/>
              </p:nvSpPr>
              <p:spPr>
                <a:xfrm>
                  <a:off x="11128048" y="7428892"/>
                  <a:ext cx="1357654" cy="442035"/>
                </a:xfrm>
                <a:prstGeom prst="flowChartProcess">
                  <a:avLst/>
                </a:prstGeom>
                <a:blipFill>
                  <a:blip r:embed="rId7"/>
                  <a:stretch>
                    <a:fillRect l="-893"/>
                  </a:stretch>
                </a:blipFill>
                <a:ln w="3175">
                  <a:solidFill>
                    <a:srgbClr val="002060"/>
                  </a:solidFill>
                  <a:prstDash val="dash"/>
                </a:ln>
              </p:spPr>
              <p:txBody>
                <a:bodyPr/>
                <a:lstStyle/>
                <a:p>
                  <a:r>
                    <a:rPr lang="ja-JP" altLang="en-US">
                      <a:noFill/>
                    </a:rPr>
                    <a:t> </a:t>
                  </a:r>
                </a:p>
              </p:txBody>
            </p:sp>
          </mc:Fallback>
        </mc:AlternateContent>
      </p:grpSp>
      <p:grpSp>
        <p:nvGrpSpPr>
          <p:cNvPr id="173" name="グループ化 172"/>
          <p:cNvGrpSpPr/>
          <p:nvPr/>
        </p:nvGrpSpPr>
        <p:grpSpPr>
          <a:xfrm>
            <a:off x="11635925" y="4939392"/>
            <a:ext cx="1758958" cy="851460"/>
            <a:chOff x="8370802" y="8560438"/>
            <a:chExt cx="1758958" cy="851460"/>
          </a:xfrm>
        </p:grpSpPr>
        <p:sp>
          <p:nvSpPr>
            <p:cNvPr id="174" name="対角する 2 つの角を切り取った四角形 92">
              <a:extLst>
                <a:ext uri="{FF2B5EF4-FFF2-40B4-BE49-F238E27FC236}">
                  <a16:creationId xmlns:a16="http://schemas.microsoft.com/office/drawing/2014/main" xmlns="" id="{3513095A-507A-4884-B987-4AEDBE77A003}"/>
                </a:ext>
              </a:extLst>
            </p:cNvPr>
            <p:cNvSpPr/>
            <p:nvPr/>
          </p:nvSpPr>
          <p:spPr>
            <a:xfrm>
              <a:off x="8370802" y="8560438"/>
              <a:ext cx="1758958" cy="16473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指定走行</a:t>
              </a:r>
            </a:p>
          </p:txBody>
        </p:sp>
        <p:sp>
          <p:nvSpPr>
            <p:cNvPr id="175" name="テキスト ボックス 174">
              <a:extLst>
                <a:ext uri="{FF2B5EF4-FFF2-40B4-BE49-F238E27FC236}">
                  <a16:creationId xmlns:a16="http://schemas.microsoft.com/office/drawing/2014/main" xmlns="" id="{044BB57E-2832-4F23-B1A6-B4BD1A2C70E7}"/>
                </a:ext>
              </a:extLst>
            </p:cNvPr>
            <p:cNvSpPr txBox="1"/>
            <p:nvPr/>
          </p:nvSpPr>
          <p:spPr>
            <a:xfrm>
              <a:off x="8409643" y="8704012"/>
              <a:ext cx="1700207" cy="707886"/>
            </a:xfrm>
            <a:prstGeom prst="rect">
              <a:avLst/>
            </a:prstGeom>
            <a:noFill/>
          </p:spPr>
          <p:txBody>
            <a:bodyPr wrap="square" lIns="25714" rIns="0" rtlCol="0">
              <a:spAutoFit/>
            </a:bodyPr>
            <a:lstStyle/>
            <a:p>
              <a:pPr marL="51430" indent="-326578"/>
              <a:r>
                <a:rPr lang="ja-JP" altLang="en-US" sz="800" b="1" dirty="0">
                  <a:solidFill>
                    <a:srgbClr val="00B050"/>
                  </a:solidFill>
                  <a:latin typeface="+mn-ea"/>
                </a:rPr>
                <a:t>目的　</a:t>
              </a:r>
              <a:endParaRPr lang="en-US" altLang="ja-JP" sz="800" b="1" dirty="0">
                <a:solidFill>
                  <a:srgbClr val="00B050"/>
                </a:solidFill>
                <a:latin typeface="+mn-ea"/>
              </a:endParaRPr>
            </a:p>
            <a:p>
              <a:pPr marL="51430" indent="-326578"/>
              <a:r>
                <a:rPr lang="ja-JP" altLang="en-US" sz="800" b="1" dirty="0">
                  <a:solidFill>
                    <a:srgbClr val="00B050"/>
                  </a:solidFill>
                  <a:latin typeface="+mn-ea"/>
                </a:rPr>
                <a:t>　</a:t>
              </a:r>
              <a:r>
                <a:rPr lang="ja-JP" altLang="en-US" sz="800" dirty="0">
                  <a:solidFill>
                    <a:srgbClr val="000000"/>
                  </a:solidFill>
                  <a:latin typeface="+mn-ea"/>
                </a:rPr>
                <a:t>ﾗｲﾝが無いときに走行を行う</a:t>
              </a:r>
              <a:r>
                <a:rPr lang="ja-JP" altLang="en-US" sz="800" b="1" dirty="0">
                  <a:solidFill>
                    <a:srgbClr val="000000"/>
                  </a:solidFill>
                  <a:latin typeface="+mn-ea"/>
                </a:rPr>
                <a:t>。</a:t>
              </a:r>
              <a:endParaRPr lang="en-US" altLang="ja-JP" sz="800" b="1" dirty="0">
                <a:solidFill>
                  <a:srgbClr val="000000"/>
                </a:solidFill>
                <a:latin typeface="+mn-ea"/>
              </a:endParaRPr>
            </a:p>
            <a:p>
              <a:pPr marL="51430" indent="-326578"/>
              <a:r>
                <a:rPr lang="ja-JP" altLang="en-US" sz="800" b="1" dirty="0">
                  <a:solidFill>
                    <a:srgbClr val="C00000"/>
                  </a:solidFill>
                  <a:latin typeface="+mn-ea"/>
                </a:rPr>
                <a:t>実現方法</a:t>
              </a:r>
              <a:r>
                <a:rPr lang="ja-JP" altLang="en-US" sz="800" dirty="0">
                  <a:solidFill>
                    <a:srgbClr val="000000"/>
                  </a:solidFill>
                  <a:latin typeface="+mn-ea"/>
                </a:rPr>
                <a:t>　</a:t>
              </a:r>
              <a:endParaRPr lang="en-US" altLang="ja-JP" sz="800" dirty="0">
                <a:solidFill>
                  <a:srgbClr val="000000"/>
                </a:solidFill>
                <a:latin typeface="+mn-ea"/>
              </a:endParaRPr>
            </a:p>
            <a:p>
              <a:pPr marL="51430" indent="-326578"/>
              <a:r>
                <a:rPr lang="ja-JP" altLang="en-US" sz="800" dirty="0">
                  <a:solidFill>
                    <a:srgbClr val="000000"/>
                  </a:solidFill>
                  <a:latin typeface="+mn-ea"/>
                </a:rPr>
                <a:t>　左右の車輪に目的の</a:t>
              </a:r>
              <a:r>
                <a:rPr lang="en-US" altLang="ja-JP" sz="800" dirty="0">
                  <a:solidFill>
                    <a:srgbClr val="000000"/>
                  </a:solidFill>
                  <a:latin typeface="+mn-ea"/>
                </a:rPr>
                <a:t>PMW</a:t>
              </a:r>
              <a:r>
                <a:rPr lang="ja-JP" altLang="en-US" sz="800" dirty="0">
                  <a:solidFill>
                    <a:srgbClr val="000000"/>
                  </a:solidFill>
                  <a:latin typeface="+mn-ea"/>
                </a:rPr>
                <a:t>値を指定する。</a:t>
              </a:r>
              <a:endParaRPr lang="en-US" altLang="ja-JP" sz="800" dirty="0">
                <a:solidFill>
                  <a:srgbClr val="000000"/>
                </a:solidFill>
                <a:latin typeface="+mn-ea"/>
              </a:endParaRPr>
            </a:p>
          </p:txBody>
        </p:sp>
      </p:grpSp>
      <p:cxnSp>
        <p:nvCxnSpPr>
          <p:cNvPr id="176" name="直線コネクタ 175"/>
          <p:cNvCxnSpPr>
            <a:cxnSpLocks/>
          </p:cNvCxnSpPr>
          <p:nvPr/>
        </p:nvCxnSpPr>
        <p:spPr>
          <a:xfrm>
            <a:off x="11612214" y="5817116"/>
            <a:ext cx="1908000" cy="0"/>
          </a:xfrm>
          <a:prstGeom prst="line">
            <a:avLst/>
          </a:prstGeom>
          <a:ln w="12700">
            <a:prstDash val="lgDashDotDot"/>
          </a:ln>
        </p:spPr>
        <p:style>
          <a:lnRef idx="1">
            <a:schemeClr val="accent1"/>
          </a:lnRef>
          <a:fillRef idx="0">
            <a:schemeClr val="accent1"/>
          </a:fillRef>
          <a:effectRef idx="0">
            <a:schemeClr val="accent1"/>
          </a:effectRef>
          <a:fontRef idx="minor">
            <a:schemeClr val="tx1"/>
          </a:fontRef>
        </p:style>
      </p:cxnSp>
      <p:sp>
        <p:nvSpPr>
          <p:cNvPr id="177" name="対角する 2 つの角を切り取った四角形 117">
            <a:extLst>
              <a:ext uri="{FF2B5EF4-FFF2-40B4-BE49-F238E27FC236}">
                <a16:creationId xmlns:a16="http://schemas.microsoft.com/office/drawing/2014/main" xmlns="" id="{1CFC0516-7BA0-45FA-8398-639F850A97FF}"/>
              </a:ext>
            </a:extLst>
          </p:cNvPr>
          <p:cNvSpPr/>
          <p:nvPr/>
        </p:nvSpPr>
        <p:spPr>
          <a:xfrm>
            <a:off x="2881786" y="610510"/>
            <a:ext cx="1451429" cy="224666"/>
          </a:xfrm>
          <a:prstGeom prst="snip2DiagRect">
            <a:avLst/>
          </a:prstGeom>
          <a:solidFill>
            <a:srgbClr val="74FA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ブロックを並べる</a:t>
            </a:r>
          </a:p>
        </p:txBody>
      </p:sp>
      <p:sp>
        <p:nvSpPr>
          <p:cNvPr id="178" name="対角する 2 つの角を切り取った四角形 117">
            <a:extLst>
              <a:ext uri="{FF2B5EF4-FFF2-40B4-BE49-F238E27FC236}">
                <a16:creationId xmlns:a16="http://schemas.microsoft.com/office/drawing/2014/main" xmlns="" id="{CD7FB16B-F6F3-441A-A033-0F7486A6CE12}"/>
              </a:ext>
            </a:extLst>
          </p:cNvPr>
          <p:cNvSpPr/>
          <p:nvPr/>
        </p:nvSpPr>
        <p:spPr>
          <a:xfrm>
            <a:off x="4409037" y="610140"/>
            <a:ext cx="1460314" cy="149267"/>
          </a:xfrm>
          <a:prstGeom prst="snip2DiagRect">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43" dirty="0">
                <a:solidFill>
                  <a:schemeClr val="tx1"/>
                </a:solidFill>
              </a:rPr>
              <a:t>フィールド内移動</a:t>
            </a:r>
          </a:p>
        </p:txBody>
      </p:sp>
      <p:grpSp>
        <p:nvGrpSpPr>
          <p:cNvPr id="179" name="グループ化 178">
            <a:extLst>
              <a:ext uri="{FF2B5EF4-FFF2-40B4-BE49-F238E27FC236}">
                <a16:creationId xmlns:a16="http://schemas.microsoft.com/office/drawing/2014/main" xmlns="" id="{7626FBCD-E72D-4E72-A124-649BE85A747F}"/>
              </a:ext>
            </a:extLst>
          </p:cNvPr>
          <p:cNvGrpSpPr/>
          <p:nvPr/>
        </p:nvGrpSpPr>
        <p:grpSpPr>
          <a:xfrm>
            <a:off x="2885518" y="3393314"/>
            <a:ext cx="2929162" cy="1495136"/>
            <a:chOff x="2386080" y="2173276"/>
            <a:chExt cx="2916681" cy="1495136"/>
          </a:xfrm>
        </p:grpSpPr>
        <p:sp>
          <p:nvSpPr>
            <p:cNvPr id="180" name="対角する 2 つの角を切り取った四角形 117">
              <a:extLst>
                <a:ext uri="{FF2B5EF4-FFF2-40B4-BE49-F238E27FC236}">
                  <a16:creationId xmlns:a16="http://schemas.microsoft.com/office/drawing/2014/main" xmlns="" id="{7F1FACA0-9540-4053-B49D-A04263C7BE3F}"/>
                </a:ext>
              </a:extLst>
            </p:cNvPr>
            <p:cNvSpPr/>
            <p:nvPr/>
          </p:nvSpPr>
          <p:spPr>
            <a:xfrm>
              <a:off x="2402501" y="2173276"/>
              <a:ext cx="2102956" cy="149267"/>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43" dirty="0">
                  <a:solidFill>
                    <a:schemeClr val="tx1"/>
                  </a:solidFill>
                </a:rPr>
                <a:t>ポリゴンブロック置き場検知</a:t>
              </a:r>
            </a:p>
          </p:txBody>
        </p:sp>
        <p:sp>
          <p:nvSpPr>
            <p:cNvPr id="181" name="テキスト ボックス 180">
              <a:extLst>
                <a:ext uri="{FF2B5EF4-FFF2-40B4-BE49-F238E27FC236}">
                  <a16:creationId xmlns:a16="http://schemas.microsoft.com/office/drawing/2014/main" xmlns="" id="{ECCA26D7-8559-4352-9104-B4894CDC7726}"/>
                </a:ext>
              </a:extLst>
            </p:cNvPr>
            <p:cNvSpPr txBox="1"/>
            <p:nvPr/>
          </p:nvSpPr>
          <p:spPr>
            <a:xfrm>
              <a:off x="2386080" y="2344973"/>
              <a:ext cx="2916681" cy="1323439"/>
            </a:xfrm>
            <a:prstGeom prst="rect">
              <a:avLst/>
            </a:prstGeom>
            <a:noFill/>
          </p:spPr>
          <p:txBody>
            <a:bodyPr wrap="square" lIns="25714" rIns="0" rtlCol="0">
              <a:spAutoFit/>
            </a:bodyPr>
            <a:lstStyle/>
            <a:p>
              <a:pPr marL="51430" indent="-326578"/>
              <a:r>
                <a:rPr lang="ja-JP" altLang="en-US" sz="800" b="1" dirty="0">
                  <a:solidFill>
                    <a:srgbClr val="00B050"/>
                  </a:solidFill>
                  <a:latin typeface="+mn-ea"/>
                </a:rPr>
                <a:t>目的　　</a:t>
              </a:r>
              <a:r>
                <a:rPr lang="ja-JP" altLang="en-US" sz="800" dirty="0">
                  <a:latin typeface="+mn-ea"/>
                </a:rPr>
                <a:t>ﾎﾟﾘｺﾞﾝﾌﾞﾛｯｸ置き場を検知する。</a:t>
              </a:r>
              <a:endParaRPr lang="en-US" altLang="ja-JP" sz="800" dirty="0">
                <a:latin typeface="+mn-ea"/>
              </a:endParaRPr>
            </a:p>
            <a:p>
              <a:pPr marL="51430" indent="-326578"/>
              <a:r>
                <a:rPr lang="ja-JP" altLang="en-US" sz="800" b="1" dirty="0">
                  <a:solidFill>
                    <a:srgbClr val="C00000"/>
                  </a:solidFill>
                  <a:latin typeface="+mn-ea"/>
                </a:rPr>
                <a:t>実現方法　</a:t>
              </a:r>
              <a:r>
                <a:rPr lang="ja-JP" altLang="en-US" sz="800" dirty="0">
                  <a:latin typeface="+mn-ea"/>
                </a:rPr>
                <a:t>　</a:t>
              </a:r>
            </a:p>
            <a:p>
              <a:pPr marL="51430" indent="-326578"/>
              <a:r>
                <a:rPr lang="ja-JP" altLang="en-US" sz="800" dirty="0">
                  <a:latin typeface="+mn-ea"/>
                </a:rPr>
                <a:t>　</a:t>
              </a:r>
              <a:r>
                <a:rPr lang="en-US" altLang="ja-JP" sz="800" dirty="0">
                  <a:latin typeface="+mn-ea"/>
                </a:rPr>
                <a:t>HLS</a:t>
              </a:r>
              <a:r>
                <a:rPr lang="ja-JP" altLang="en-US" sz="800" dirty="0">
                  <a:latin typeface="+mn-ea"/>
                </a:rPr>
                <a:t>値にあらかじめ白、黒、黒線ｴｯｼﾞを認識する変域を決めておきその変域以外の数値を認識したときﾎﾟﾘｺﾞﾝﾌﾞﾛｯｸ置き場と判定する。</a:t>
              </a:r>
              <a:endParaRPr lang="en-US" altLang="ja-JP" sz="800" dirty="0">
                <a:latin typeface="+mn-ea"/>
              </a:endParaRPr>
            </a:p>
            <a:p>
              <a:pPr marL="51430" indent="-326578"/>
              <a:r>
                <a:rPr lang="en-US" altLang="ja-JP" sz="800" dirty="0">
                  <a:latin typeface="+mn-ea"/>
                </a:rPr>
                <a:t>   RGB</a:t>
              </a:r>
              <a:r>
                <a:rPr lang="ja-JP" altLang="en-US" sz="800" dirty="0">
                  <a:latin typeface="+mn-ea"/>
                </a:rPr>
                <a:t>値だと黒線のｴｯｼﾞを稀に青と誤認識してしまうので、</a:t>
              </a:r>
              <a:r>
                <a:rPr lang="en-US" altLang="ja-JP" sz="800" dirty="0">
                  <a:latin typeface="+mn-ea"/>
                </a:rPr>
                <a:t>RGB</a:t>
              </a:r>
              <a:r>
                <a:rPr lang="ja-JP" altLang="en-US" sz="800" dirty="0">
                  <a:latin typeface="+mn-ea"/>
                </a:rPr>
                <a:t>値を色相</a:t>
              </a:r>
              <a:r>
                <a:rPr lang="en-US" altLang="ja-JP" sz="800" dirty="0">
                  <a:latin typeface="+mn-ea"/>
                </a:rPr>
                <a:t>(</a:t>
              </a:r>
              <a:r>
                <a:rPr lang="ja-JP" altLang="en-US" sz="800" dirty="0">
                  <a:latin typeface="+mn-ea"/>
                </a:rPr>
                <a:t>Ｈ</a:t>
              </a:r>
              <a:r>
                <a:rPr lang="en-US" altLang="ja-JP" sz="800" dirty="0" err="1">
                  <a:latin typeface="+mn-ea"/>
                </a:rPr>
                <a:t>ue</a:t>
              </a:r>
              <a:r>
                <a:rPr lang="en-US" altLang="ja-JP" sz="800" dirty="0">
                  <a:latin typeface="+mn-ea"/>
                </a:rPr>
                <a:t>)</a:t>
              </a:r>
              <a:r>
                <a:rPr lang="ja-JP" altLang="en-US" sz="800" dirty="0">
                  <a:latin typeface="+mn-ea"/>
                </a:rPr>
                <a:t>、明度</a:t>
              </a:r>
              <a:r>
                <a:rPr lang="en-US" altLang="ja-JP" sz="800" dirty="0">
                  <a:latin typeface="+mn-ea"/>
                </a:rPr>
                <a:t>(Lightness)</a:t>
              </a:r>
              <a:r>
                <a:rPr lang="ja-JP" altLang="en-US" sz="800" dirty="0">
                  <a:latin typeface="+mn-ea"/>
                </a:rPr>
                <a:t>、彩度</a:t>
              </a:r>
              <a:r>
                <a:rPr lang="en-US" altLang="ja-JP" sz="800" dirty="0">
                  <a:latin typeface="+mn-ea"/>
                </a:rPr>
                <a:t>(Saturation)</a:t>
              </a:r>
              <a:r>
                <a:rPr lang="ja-JP" altLang="en-US" sz="800" dirty="0">
                  <a:latin typeface="+mn-ea"/>
                </a:rPr>
                <a:t>に変換した値である</a:t>
              </a:r>
              <a:r>
                <a:rPr lang="en-US" altLang="ja-JP" sz="800" dirty="0">
                  <a:latin typeface="+mn-ea"/>
                </a:rPr>
                <a:t>HLS</a:t>
              </a:r>
              <a:r>
                <a:rPr lang="ja-JP" altLang="en-US" sz="800" dirty="0">
                  <a:latin typeface="+mn-ea"/>
                </a:rPr>
                <a:t>値に変換する式を設定し、</a:t>
              </a:r>
              <a:r>
                <a:rPr lang="en-US" altLang="ja-JP" sz="800" dirty="0">
                  <a:latin typeface="+mn-ea"/>
                </a:rPr>
                <a:t>HLS</a:t>
              </a:r>
              <a:r>
                <a:rPr lang="ja-JP" altLang="en-US" sz="800" dirty="0">
                  <a:latin typeface="+mn-ea"/>
                </a:rPr>
                <a:t>値で色認識を行なえるようにした。</a:t>
              </a:r>
              <a:r>
                <a:rPr lang="en-US" altLang="ja-JP" sz="800" dirty="0"/>
                <a:t> </a:t>
              </a:r>
              <a:r>
                <a:rPr lang="ja-JP" altLang="en-US" sz="800" dirty="0"/>
                <a:t>これにより、</a:t>
              </a:r>
              <a:r>
                <a:rPr lang="en-US" altLang="ja-JP" sz="800" dirty="0"/>
                <a:t>RGB</a:t>
              </a:r>
              <a:r>
                <a:rPr lang="ja-JP" altLang="en-US" sz="800" dirty="0"/>
                <a:t>値より正確に色認識することが可能なった。</a:t>
              </a:r>
              <a:endParaRPr lang="en-US" altLang="ja-JP" sz="800" dirty="0">
                <a:latin typeface="+mn-ea"/>
              </a:endParaRPr>
            </a:p>
          </p:txBody>
        </p:sp>
      </p:grpSp>
      <p:sp>
        <p:nvSpPr>
          <p:cNvPr id="182" name="テキスト ボックス 181"/>
          <p:cNvSpPr txBox="1"/>
          <p:nvPr/>
        </p:nvSpPr>
        <p:spPr>
          <a:xfrm>
            <a:off x="7819467" y="3683845"/>
            <a:ext cx="1318735" cy="441852"/>
          </a:xfrm>
          <a:prstGeom prst="rect">
            <a:avLst/>
          </a:prstGeom>
          <a:noFill/>
        </p:spPr>
        <p:txBody>
          <a:bodyPr wrap="square" lIns="34081" rIns="0" rtlCol="0">
            <a:spAutoFit/>
          </a:bodyPr>
          <a:lstStyle/>
          <a:p>
            <a:pPr marL="68162" indent="-432831"/>
            <a:r>
              <a:rPr lang="ja-JP" altLang="en-US" sz="757" b="1" dirty="0">
                <a:solidFill>
                  <a:srgbClr val="00B0F0"/>
                </a:solidFill>
                <a:latin typeface="+mn-ea"/>
              </a:rPr>
              <a:t>検証　</a:t>
            </a:r>
            <a:endParaRPr lang="en-US" altLang="ja-JP" sz="757" b="1" dirty="0">
              <a:solidFill>
                <a:srgbClr val="00B0F0"/>
              </a:solidFill>
              <a:latin typeface="+mn-ea"/>
            </a:endParaRPr>
          </a:p>
          <a:p>
            <a:pPr marL="68162" indent="-432831"/>
            <a:r>
              <a:rPr lang="ja-JP" altLang="en-US" sz="757" b="1" dirty="0">
                <a:solidFill>
                  <a:srgbClr val="00B0F0"/>
                </a:solidFill>
                <a:latin typeface="+mn-ea"/>
              </a:rPr>
              <a:t>　</a:t>
            </a:r>
            <a:r>
              <a:rPr lang="ja-JP" altLang="en-US" sz="757" dirty="0">
                <a:latin typeface="+mn-ea"/>
              </a:rPr>
              <a:t>上図の移動を行うことが</a:t>
            </a:r>
            <a:endParaRPr lang="en-US" altLang="ja-JP" sz="757" dirty="0">
              <a:latin typeface="+mn-ea"/>
            </a:endParaRPr>
          </a:p>
          <a:p>
            <a:pPr marL="68162" indent="-432831"/>
            <a:r>
              <a:rPr lang="en-US" altLang="ja-JP" sz="757" dirty="0">
                <a:latin typeface="+mn-ea"/>
              </a:rPr>
              <a:t>	</a:t>
            </a:r>
            <a:r>
              <a:rPr lang="ja-JP" altLang="en-US" sz="757" dirty="0">
                <a:latin typeface="+mn-ea"/>
              </a:rPr>
              <a:t>  できた。</a:t>
            </a:r>
            <a:endParaRPr lang="en-US" altLang="ja-JP" sz="757" dirty="0">
              <a:latin typeface="+mn-ea"/>
            </a:endParaRPr>
          </a:p>
        </p:txBody>
      </p:sp>
      <p:grpSp>
        <p:nvGrpSpPr>
          <p:cNvPr id="183" name="グループ化 182">
            <a:extLst>
              <a:ext uri="{FF2B5EF4-FFF2-40B4-BE49-F238E27FC236}">
                <a16:creationId xmlns:a16="http://schemas.microsoft.com/office/drawing/2014/main" xmlns="" id="{F715AA2A-732B-44DB-85D6-DB6C1B991EE4}"/>
              </a:ext>
            </a:extLst>
          </p:cNvPr>
          <p:cNvGrpSpPr/>
          <p:nvPr/>
        </p:nvGrpSpPr>
        <p:grpSpPr>
          <a:xfrm>
            <a:off x="2912067" y="8342128"/>
            <a:ext cx="2168250" cy="1209409"/>
            <a:chOff x="2911979" y="8504527"/>
            <a:chExt cx="2168250" cy="1209409"/>
          </a:xfrm>
        </p:grpSpPr>
        <p:sp>
          <p:nvSpPr>
            <p:cNvPr id="184" name="テキスト ボックス 183"/>
            <p:cNvSpPr txBox="1"/>
            <p:nvPr/>
          </p:nvSpPr>
          <p:spPr>
            <a:xfrm>
              <a:off x="2911979" y="8636718"/>
              <a:ext cx="2168250" cy="1077218"/>
            </a:xfrm>
            <a:prstGeom prst="rect">
              <a:avLst/>
            </a:prstGeom>
            <a:noFill/>
            <a:ln>
              <a:noFill/>
            </a:ln>
          </p:spPr>
          <p:txBody>
            <a:bodyPr wrap="square" lIns="34081" rIns="0" rtlCol="0">
              <a:spAutoFit/>
            </a:bodyPr>
            <a:lstStyle/>
            <a:p>
              <a:pPr marL="68162" indent="-432831"/>
              <a:r>
                <a:rPr lang="ja-JP" altLang="en-US" sz="800" b="1" dirty="0">
                  <a:solidFill>
                    <a:srgbClr val="00B050"/>
                  </a:solidFill>
                </a:rPr>
                <a:t>目的　</a:t>
              </a:r>
              <a:r>
                <a:rPr lang="ja-JP" altLang="en-US" sz="800" dirty="0"/>
                <a:t>ｶﾗｰｾﾝｻｰが真下になるように</a:t>
              </a:r>
              <a:endParaRPr lang="en-US" altLang="ja-JP" sz="800" dirty="0"/>
            </a:p>
            <a:p>
              <a:pPr marL="68162" indent="-432831"/>
              <a:r>
                <a:rPr lang="ja-JP" altLang="en-US" sz="800" b="1" dirty="0"/>
                <a:t>　　　</a:t>
              </a:r>
              <a:r>
                <a:rPr lang="ja-JP" altLang="en-US" sz="800" dirty="0"/>
                <a:t>ｱｰﾑの角度を一定に保つ。</a:t>
              </a:r>
              <a:endParaRPr lang="en-US" altLang="ja-JP" sz="800" dirty="0"/>
            </a:p>
            <a:p>
              <a:pPr marL="68162" indent="-432831"/>
              <a:r>
                <a:rPr lang="ja-JP" altLang="en-US" sz="800" b="1" dirty="0">
                  <a:solidFill>
                    <a:srgbClr val="C00000"/>
                  </a:solidFill>
                </a:rPr>
                <a:t>実現方法</a:t>
              </a:r>
              <a:r>
                <a:rPr lang="ja-JP" altLang="en-US" sz="800" dirty="0"/>
                <a:t>　</a:t>
              </a:r>
              <a:endParaRPr lang="en-US" altLang="ja-JP" sz="800" dirty="0"/>
            </a:p>
            <a:p>
              <a:pPr marL="68162" indent="-432831"/>
              <a:r>
                <a:rPr lang="ja-JP" altLang="en-US" sz="800" dirty="0"/>
                <a:t>一度ｱｰﾑを限界までさげ、その時の角度を</a:t>
              </a:r>
              <a:endParaRPr lang="en-US" altLang="ja-JP" sz="800" dirty="0"/>
            </a:p>
            <a:p>
              <a:pPr marL="68162" indent="-432831"/>
              <a:r>
                <a:rPr lang="ja-JP" altLang="en-US" sz="800" dirty="0"/>
                <a:t>「０度」に設定する。</a:t>
              </a:r>
              <a:endParaRPr lang="en-US" altLang="ja-JP" sz="800" dirty="0"/>
            </a:p>
            <a:p>
              <a:pPr marL="68162" indent="-432831"/>
              <a:r>
                <a:rPr lang="ja-JP" altLang="en-US" sz="800" dirty="0"/>
                <a:t>これを基準値とし前に</a:t>
              </a:r>
              <a:r>
                <a:rPr lang="en-US" altLang="ja-JP" sz="800" dirty="0"/>
                <a:t>30</a:t>
              </a:r>
              <a:r>
                <a:rPr lang="ja-JP" altLang="en-US" sz="800" dirty="0"/>
                <a:t>度動かすことで</a:t>
              </a:r>
              <a:endParaRPr lang="en-US" altLang="ja-JP" sz="800" dirty="0"/>
            </a:p>
            <a:p>
              <a:pPr marL="68162" indent="-432831"/>
              <a:r>
                <a:rPr lang="ja-JP" altLang="en-US" sz="800" dirty="0"/>
                <a:t>毎回必ずｶﾗｰｾﾝｻｰが真下に向くことが</a:t>
              </a:r>
              <a:endParaRPr lang="en-US" altLang="ja-JP" sz="800" dirty="0"/>
            </a:p>
            <a:p>
              <a:pPr marL="68162" indent="-432831"/>
              <a:r>
                <a:rPr lang="ja-JP" altLang="en-US" sz="800" dirty="0"/>
                <a:t>できる。</a:t>
              </a:r>
              <a:endParaRPr lang="en-US" altLang="ja-JP" sz="800" dirty="0"/>
            </a:p>
          </p:txBody>
        </p:sp>
        <p:sp>
          <p:nvSpPr>
            <p:cNvPr id="185" name="対角する 2 つの角を切り取った四角形 1568"/>
            <p:cNvSpPr/>
            <p:nvPr/>
          </p:nvSpPr>
          <p:spPr>
            <a:xfrm>
              <a:off x="2950223" y="8504527"/>
              <a:ext cx="1600542" cy="1656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アーム角度調節</a:t>
              </a:r>
              <a:endParaRPr lang="en-US" altLang="ja-JP" sz="1200" dirty="0">
                <a:solidFill>
                  <a:schemeClr val="tx1"/>
                </a:solidFill>
              </a:endParaRPr>
            </a:p>
          </p:txBody>
        </p:sp>
      </p:grpSp>
      <p:grpSp>
        <p:nvGrpSpPr>
          <p:cNvPr id="186" name="グループ化 185">
            <a:extLst>
              <a:ext uri="{FF2B5EF4-FFF2-40B4-BE49-F238E27FC236}">
                <a16:creationId xmlns:a16="http://schemas.microsoft.com/office/drawing/2014/main" xmlns="" id="{11B8968F-1ECB-4E33-B426-736C9B7EBA57}"/>
              </a:ext>
            </a:extLst>
          </p:cNvPr>
          <p:cNvGrpSpPr/>
          <p:nvPr/>
        </p:nvGrpSpPr>
        <p:grpSpPr>
          <a:xfrm>
            <a:off x="4951534" y="8700656"/>
            <a:ext cx="608328" cy="784366"/>
            <a:chOff x="5517452" y="8088930"/>
            <a:chExt cx="571801" cy="737269"/>
          </a:xfrm>
        </p:grpSpPr>
        <p:grpSp>
          <p:nvGrpSpPr>
            <p:cNvPr id="187" name="グループ化 186">
              <a:extLst>
                <a:ext uri="{FF2B5EF4-FFF2-40B4-BE49-F238E27FC236}">
                  <a16:creationId xmlns:a16="http://schemas.microsoft.com/office/drawing/2014/main" xmlns="" id="{4E9A01D1-EB61-49CA-BCE0-2C6E42917D75}"/>
                </a:ext>
              </a:extLst>
            </p:cNvPr>
            <p:cNvGrpSpPr/>
            <p:nvPr/>
          </p:nvGrpSpPr>
          <p:grpSpPr>
            <a:xfrm>
              <a:off x="5517452" y="8088930"/>
              <a:ext cx="571801" cy="600584"/>
              <a:chOff x="5517452" y="8088930"/>
              <a:chExt cx="571801" cy="600584"/>
            </a:xfrm>
          </p:grpSpPr>
          <p:pic>
            <p:nvPicPr>
              <p:cNvPr id="189"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5841884" y="8563338"/>
                <a:ext cx="76700" cy="43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0" name="グループ化 189"/>
              <p:cNvGrpSpPr/>
              <p:nvPr/>
            </p:nvGrpSpPr>
            <p:grpSpPr>
              <a:xfrm>
                <a:off x="5517452" y="8088930"/>
                <a:ext cx="571801" cy="511224"/>
                <a:chOff x="11524164" y="764267"/>
                <a:chExt cx="580692" cy="598966"/>
              </a:xfrm>
            </p:grpSpPr>
            <p:sp>
              <p:nvSpPr>
                <p:cNvPr id="192" name="減算記号 191"/>
                <p:cNvSpPr/>
                <p:nvPr/>
              </p:nvSpPr>
              <p:spPr>
                <a:xfrm rot="2632697">
                  <a:off x="11604879" y="799024"/>
                  <a:ext cx="188208" cy="45719"/>
                </a:xfrm>
                <a:prstGeom prst="mathMinu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193" name="減算記号 192"/>
                <p:cNvSpPr/>
                <p:nvPr/>
              </p:nvSpPr>
              <p:spPr>
                <a:xfrm rot="20702683">
                  <a:off x="11915085" y="1292541"/>
                  <a:ext cx="150403" cy="7069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194" name="減算記号 193"/>
                <p:cNvSpPr/>
                <p:nvPr/>
              </p:nvSpPr>
              <p:spPr>
                <a:xfrm rot="20650368" flipH="1" flipV="1">
                  <a:off x="11921805" y="1299890"/>
                  <a:ext cx="135759" cy="58899"/>
                </a:xfrm>
                <a:prstGeom prst="mathMinus">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grpSp>
              <p:nvGrpSpPr>
                <p:cNvPr id="195" name="グループ化 194"/>
                <p:cNvGrpSpPr/>
                <p:nvPr/>
              </p:nvGrpSpPr>
              <p:grpSpPr>
                <a:xfrm rot="3197041">
                  <a:off x="11831686" y="1221059"/>
                  <a:ext cx="171317" cy="97060"/>
                  <a:chOff x="11740983" y="976290"/>
                  <a:chExt cx="171317" cy="97060"/>
                </a:xfrm>
              </p:grpSpPr>
              <p:sp>
                <p:nvSpPr>
                  <p:cNvPr id="273" name="正方形/長方形 272"/>
                  <p:cNvSpPr/>
                  <p:nvPr/>
                </p:nvSpPr>
                <p:spPr>
                  <a:xfrm rot="2276070">
                    <a:off x="11748392" y="1003592"/>
                    <a:ext cx="114954" cy="6926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04"/>
                  </a:p>
                </p:txBody>
              </p:sp>
              <p:sp>
                <p:nvSpPr>
                  <p:cNvPr id="274" name="正方形/長方形 273"/>
                  <p:cNvSpPr/>
                  <p:nvPr/>
                </p:nvSpPr>
                <p:spPr>
                  <a:xfrm rot="2319430">
                    <a:off x="11767936" y="1025085"/>
                    <a:ext cx="87188" cy="38916"/>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75" name="減算記号 274"/>
                  <p:cNvSpPr/>
                  <p:nvPr/>
                </p:nvSpPr>
                <p:spPr>
                  <a:xfrm rot="20713706">
                    <a:off x="11831011" y="1052686"/>
                    <a:ext cx="81289" cy="20664"/>
                  </a:xfrm>
                  <a:prstGeom prst="mathMinus">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cxnSp>
                <p:nvCxnSpPr>
                  <p:cNvPr id="276" name="直線コネクタ 275"/>
                  <p:cNvCxnSpPr/>
                  <p:nvPr/>
                </p:nvCxnSpPr>
                <p:spPr>
                  <a:xfrm rot="21193706">
                    <a:off x="11770580" y="1038959"/>
                    <a:ext cx="0" cy="1301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p:cNvCxnSpPr/>
                  <p:nvPr/>
                </p:nvCxnSpPr>
                <p:spPr>
                  <a:xfrm rot="18913706">
                    <a:off x="11824071" y="1017763"/>
                    <a:ext cx="18111" cy="211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8" name="斜め縞 277"/>
                  <p:cNvSpPr/>
                  <p:nvPr/>
                </p:nvSpPr>
                <p:spPr>
                  <a:xfrm rot="4693706">
                    <a:off x="11739325" y="1026825"/>
                    <a:ext cx="29152" cy="25836"/>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solidFill>
                        <a:schemeClr val="tx1"/>
                      </a:solidFill>
                    </a:endParaRPr>
                  </a:p>
                </p:txBody>
              </p:sp>
              <p:sp>
                <p:nvSpPr>
                  <p:cNvPr id="279" name="減算記号 278"/>
                  <p:cNvSpPr/>
                  <p:nvPr/>
                </p:nvSpPr>
                <p:spPr>
                  <a:xfrm rot="18414248">
                    <a:off x="11736567" y="1001765"/>
                    <a:ext cx="56069" cy="24691"/>
                  </a:xfrm>
                  <a:prstGeom prst="mathMinus">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80" name="斜め縞 279"/>
                  <p:cNvSpPr/>
                  <p:nvPr/>
                </p:nvSpPr>
                <p:spPr>
                  <a:xfrm rot="14521771">
                    <a:off x="11776066" y="985526"/>
                    <a:ext cx="42759" cy="24287"/>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solidFill>
                        <a:schemeClr val="tx1"/>
                      </a:solidFill>
                    </a:endParaRPr>
                  </a:p>
                </p:txBody>
              </p:sp>
              <p:sp>
                <p:nvSpPr>
                  <p:cNvPr id="281" name="減算記号 280"/>
                  <p:cNvSpPr/>
                  <p:nvPr/>
                </p:nvSpPr>
                <p:spPr>
                  <a:xfrm rot="18571447">
                    <a:off x="11750592" y="988265"/>
                    <a:ext cx="42549" cy="28103"/>
                  </a:xfrm>
                  <a:prstGeom prst="mathMinus">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82" name="斜め縞 281"/>
                  <p:cNvSpPr/>
                  <p:nvPr/>
                </p:nvSpPr>
                <p:spPr>
                  <a:xfrm rot="16273706">
                    <a:off x="11815237" y="999245"/>
                    <a:ext cx="21921" cy="33437"/>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solidFill>
                        <a:schemeClr val="tx1"/>
                      </a:solidFill>
                    </a:endParaRPr>
                  </a:p>
                </p:txBody>
              </p:sp>
            </p:grpSp>
            <p:sp>
              <p:nvSpPr>
                <p:cNvPr id="196" name="減算記号 195"/>
                <p:cNvSpPr/>
                <p:nvPr/>
              </p:nvSpPr>
              <p:spPr>
                <a:xfrm rot="18880319" flipV="1">
                  <a:off x="11605117" y="774507"/>
                  <a:ext cx="63505" cy="43025"/>
                </a:xfrm>
                <a:prstGeom prst="mathMinus">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197" name="減算記号 196"/>
                <p:cNvSpPr/>
                <p:nvPr/>
              </p:nvSpPr>
              <p:spPr>
                <a:xfrm rot="5400000">
                  <a:off x="11738050" y="1204097"/>
                  <a:ext cx="226491" cy="56360"/>
                </a:xfrm>
                <a:prstGeom prst="mathMinu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198" name="減算記号 197"/>
                <p:cNvSpPr/>
                <p:nvPr/>
              </p:nvSpPr>
              <p:spPr>
                <a:xfrm rot="3316068">
                  <a:off x="11856268" y="1036161"/>
                  <a:ext cx="71143" cy="24140"/>
                </a:xfrm>
                <a:prstGeom prst="mathMinu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199" name="片側の 2 つの角を切り取った四角形 1691"/>
                <p:cNvSpPr/>
                <p:nvPr/>
              </p:nvSpPr>
              <p:spPr>
                <a:xfrm rot="13501497">
                  <a:off x="11548205" y="884040"/>
                  <a:ext cx="361341" cy="128903"/>
                </a:xfrm>
                <a:prstGeom prst="snip2Same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00" name="片側の 2 つの角を切り取った四角形 1692"/>
                <p:cNvSpPr/>
                <p:nvPr/>
              </p:nvSpPr>
              <p:spPr>
                <a:xfrm rot="13457490">
                  <a:off x="11571071" y="887592"/>
                  <a:ext cx="332832" cy="116981"/>
                </a:xfrm>
                <a:prstGeom prst="snip2SameRect">
                  <a:avLst/>
                </a:prstGeom>
                <a:solidFill>
                  <a:srgbClr val="F5F5F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01" name="1 つの角を丸めた四角形 1693"/>
                <p:cNvSpPr/>
                <p:nvPr/>
              </p:nvSpPr>
              <p:spPr>
                <a:xfrm rot="2605924">
                  <a:off x="11653130" y="881306"/>
                  <a:ext cx="56979" cy="22201"/>
                </a:xfrm>
                <a:prstGeom prst="round1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02" name="減算記号 201"/>
                <p:cNvSpPr/>
                <p:nvPr/>
              </p:nvSpPr>
              <p:spPr>
                <a:xfrm rot="2621711">
                  <a:off x="11721517" y="942268"/>
                  <a:ext cx="47570" cy="22201"/>
                </a:xfrm>
                <a:prstGeom prst="mathMinus">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03" name="斜め縞 202"/>
                <p:cNvSpPr/>
                <p:nvPr/>
              </p:nvSpPr>
              <p:spPr>
                <a:xfrm rot="6100319">
                  <a:off x="11742535" y="857248"/>
                  <a:ext cx="27237" cy="49851"/>
                </a:xfrm>
                <a:prstGeom prst="diagStrip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solidFill>
                      <a:schemeClr val="tx1"/>
                    </a:solidFill>
                  </a:endParaRPr>
                </a:p>
              </p:txBody>
            </p:sp>
            <p:sp>
              <p:nvSpPr>
                <p:cNvPr id="204" name="減算記号 203"/>
                <p:cNvSpPr/>
                <p:nvPr/>
              </p:nvSpPr>
              <p:spPr>
                <a:xfrm rot="2620319">
                  <a:off x="11722646" y="852868"/>
                  <a:ext cx="58940" cy="34355"/>
                </a:xfrm>
                <a:prstGeom prst="mathMin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05" name="正方形/長方形 204"/>
                <p:cNvSpPr/>
                <p:nvPr/>
              </p:nvSpPr>
              <p:spPr>
                <a:xfrm rot="2677081">
                  <a:off x="11813825" y="1104862"/>
                  <a:ext cx="21855" cy="21287"/>
                </a:xfrm>
                <a:prstGeom prst="rect">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06" name="円/楕円 1688"/>
                <p:cNvSpPr/>
                <p:nvPr/>
              </p:nvSpPr>
              <p:spPr>
                <a:xfrm rot="877081">
                  <a:off x="11805486" y="1125267"/>
                  <a:ext cx="63660" cy="53172"/>
                </a:xfrm>
                <a:prstGeom prst="ellipse">
                  <a:avLst/>
                </a:prstGeom>
                <a:solidFill>
                  <a:srgbClr val="F6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07" name="正方形/長方形 206"/>
                <p:cNvSpPr/>
                <p:nvPr/>
              </p:nvSpPr>
              <p:spPr>
                <a:xfrm rot="2677081">
                  <a:off x="11736034" y="1156081"/>
                  <a:ext cx="74387" cy="60463"/>
                </a:xfrm>
                <a:prstGeom prst="rect">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08" name="正方形/長方形 207"/>
                <p:cNvSpPr/>
                <p:nvPr/>
              </p:nvSpPr>
              <p:spPr>
                <a:xfrm rot="2677081">
                  <a:off x="11789809" y="1102564"/>
                  <a:ext cx="25096" cy="113922"/>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09" name="対角する 2 つの角を切り取った四角形 1429"/>
                <p:cNvSpPr/>
                <p:nvPr/>
              </p:nvSpPr>
              <p:spPr>
                <a:xfrm rot="2619189" flipV="1">
                  <a:off x="11649123" y="1162997"/>
                  <a:ext cx="158718" cy="68574"/>
                </a:xfrm>
                <a:prstGeom prst="snip2DiagRect">
                  <a:avLst>
                    <a:gd name="adj1" fmla="val 50000"/>
                    <a:gd name="adj2" fmla="val 16667"/>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10" name="片側の 2 つの角を切り取った四角形 1430"/>
                <p:cNvSpPr/>
                <p:nvPr/>
              </p:nvSpPr>
              <p:spPr>
                <a:xfrm rot="8013256">
                  <a:off x="11641140" y="1089877"/>
                  <a:ext cx="51336" cy="81511"/>
                </a:xfrm>
                <a:prstGeom prst="snip2Same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11" name="円/楕円 1431"/>
                <p:cNvSpPr/>
                <p:nvPr/>
              </p:nvSpPr>
              <p:spPr>
                <a:xfrm rot="851485">
                  <a:off x="11710556" y="1216694"/>
                  <a:ext cx="85114" cy="68126"/>
                </a:xfrm>
                <a:prstGeom prst="ellipse">
                  <a:avLst/>
                </a:prstGeom>
                <a:solidFill>
                  <a:srgbClr val="F6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12" name="円/楕円 1664"/>
                <p:cNvSpPr/>
                <p:nvPr/>
              </p:nvSpPr>
              <p:spPr>
                <a:xfrm>
                  <a:off x="11666701" y="1179536"/>
                  <a:ext cx="174399" cy="14544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13" name="円/楕円 1665"/>
                <p:cNvSpPr/>
                <p:nvPr/>
              </p:nvSpPr>
              <p:spPr>
                <a:xfrm>
                  <a:off x="11707411" y="1287136"/>
                  <a:ext cx="25352" cy="22082"/>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14" name="円/楕円 1666"/>
                <p:cNvSpPr/>
                <p:nvPr/>
              </p:nvSpPr>
              <p:spPr>
                <a:xfrm>
                  <a:off x="11777330" y="1192379"/>
                  <a:ext cx="25352" cy="22082"/>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15" name="円/楕円 1667"/>
                <p:cNvSpPr/>
                <p:nvPr/>
              </p:nvSpPr>
              <p:spPr>
                <a:xfrm>
                  <a:off x="11703458" y="1192379"/>
                  <a:ext cx="25352" cy="22082"/>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16" name="円/楕円 1668"/>
                <p:cNvSpPr/>
                <p:nvPr/>
              </p:nvSpPr>
              <p:spPr>
                <a:xfrm>
                  <a:off x="11674763" y="1241605"/>
                  <a:ext cx="25352" cy="22082"/>
                </a:xfrm>
                <a:prstGeom prst="ellipse">
                  <a:avLst/>
                </a:prstGeom>
                <a:solidFill>
                  <a:schemeClr val="tx1"/>
                </a:solid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17" name="円/楕円 1669"/>
                <p:cNvSpPr/>
                <p:nvPr/>
              </p:nvSpPr>
              <p:spPr>
                <a:xfrm>
                  <a:off x="11776340" y="1287136"/>
                  <a:ext cx="25352" cy="22082"/>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cxnSp>
              <p:nvCxnSpPr>
                <p:cNvPr id="218" name="直線コネクタ 217"/>
                <p:cNvCxnSpPr>
                  <a:endCxn id="233" idx="2"/>
                </p:cNvCxnSpPr>
                <p:nvPr/>
              </p:nvCxnSpPr>
              <p:spPr>
                <a:xfrm>
                  <a:off x="11702082" y="1201500"/>
                  <a:ext cx="35409" cy="50761"/>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sp>
              <p:nvSpPr>
                <p:cNvPr id="219" name="円/楕円 1671"/>
                <p:cNvSpPr/>
                <p:nvPr/>
              </p:nvSpPr>
              <p:spPr>
                <a:xfrm>
                  <a:off x="11805341" y="1243660"/>
                  <a:ext cx="25352" cy="22082"/>
                </a:xfrm>
                <a:prstGeom prst="ellipse">
                  <a:avLst/>
                </a:prstGeom>
                <a:solidFill>
                  <a:schemeClr val="tx1"/>
                </a:solid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20" name="円/楕円 1672"/>
                <p:cNvSpPr/>
                <p:nvPr/>
              </p:nvSpPr>
              <p:spPr>
                <a:xfrm>
                  <a:off x="11675690" y="1183638"/>
                  <a:ext cx="155678" cy="136490"/>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21" name="円/楕円 1673"/>
                <p:cNvSpPr/>
                <p:nvPr/>
              </p:nvSpPr>
              <p:spPr>
                <a:xfrm>
                  <a:off x="11739322" y="1241462"/>
                  <a:ext cx="25352" cy="22082"/>
                </a:xfrm>
                <a:prstGeom prst="ellipse">
                  <a:avLst/>
                </a:prstGeom>
                <a:solidFill>
                  <a:schemeClr val="bg1">
                    <a:lumMod val="50000"/>
                  </a:schemeClr>
                </a:solid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cxnSp>
              <p:nvCxnSpPr>
                <p:cNvPr id="222" name="直線コネクタ 221"/>
                <p:cNvCxnSpPr>
                  <a:endCxn id="233" idx="0"/>
                </p:cNvCxnSpPr>
                <p:nvPr/>
              </p:nvCxnSpPr>
              <p:spPr>
                <a:xfrm>
                  <a:off x="11721109" y="1191122"/>
                  <a:ext cx="31689" cy="46648"/>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a:endCxn id="233" idx="5"/>
                </p:cNvCxnSpPr>
                <p:nvPr/>
              </p:nvCxnSpPr>
              <p:spPr>
                <a:xfrm flipH="1">
                  <a:off x="11763623" y="1202048"/>
                  <a:ext cx="42636" cy="60458"/>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rot="660000" flipV="1">
                  <a:off x="11766672" y="1240973"/>
                  <a:ext cx="54953" cy="10168"/>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a:stCxn id="233" idx="5"/>
                </p:cNvCxnSpPr>
                <p:nvPr/>
              </p:nvCxnSpPr>
              <p:spPr>
                <a:xfrm>
                  <a:off x="11763623" y="1262506"/>
                  <a:ext cx="58173" cy="3674"/>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H="1">
                  <a:off x="11749099" y="1188341"/>
                  <a:ext cx="38683" cy="48231"/>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a:stCxn id="221" idx="6"/>
                </p:cNvCxnSpPr>
                <p:nvPr/>
              </p:nvCxnSpPr>
              <p:spPr>
                <a:xfrm>
                  <a:off x="11764675" y="1252503"/>
                  <a:ext cx="37441" cy="45295"/>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a:stCxn id="221" idx="4"/>
                </p:cNvCxnSpPr>
                <p:nvPr/>
              </p:nvCxnSpPr>
              <p:spPr>
                <a:xfrm>
                  <a:off x="11751999" y="1263544"/>
                  <a:ext cx="29879" cy="43340"/>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a:endCxn id="233" idx="4"/>
                </p:cNvCxnSpPr>
                <p:nvPr/>
              </p:nvCxnSpPr>
              <p:spPr>
                <a:xfrm flipV="1">
                  <a:off x="11731374" y="1266751"/>
                  <a:ext cx="21425" cy="41043"/>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a:endCxn id="233" idx="2"/>
                </p:cNvCxnSpPr>
                <p:nvPr/>
              </p:nvCxnSpPr>
              <p:spPr>
                <a:xfrm flipV="1">
                  <a:off x="11704652" y="1252260"/>
                  <a:ext cx="32838" cy="44330"/>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a:endCxn id="233" idx="3"/>
                </p:cNvCxnSpPr>
                <p:nvPr/>
              </p:nvCxnSpPr>
              <p:spPr>
                <a:xfrm flipV="1">
                  <a:off x="11682613" y="1262506"/>
                  <a:ext cx="59362" cy="1502"/>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a:endCxn id="233" idx="1"/>
                </p:cNvCxnSpPr>
                <p:nvPr/>
              </p:nvCxnSpPr>
              <p:spPr>
                <a:xfrm flipV="1">
                  <a:off x="11683301" y="1242013"/>
                  <a:ext cx="58673" cy="539"/>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sp>
              <p:nvSpPr>
                <p:cNvPr id="233" name="円/楕円 1686"/>
                <p:cNvSpPr/>
                <p:nvPr/>
              </p:nvSpPr>
              <p:spPr>
                <a:xfrm>
                  <a:off x="11737491" y="1237769"/>
                  <a:ext cx="30616" cy="28982"/>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34" name="円/楕円 1674"/>
                <p:cNvSpPr/>
                <p:nvPr/>
              </p:nvSpPr>
              <p:spPr>
                <a:xfrm>
                  <a:off x="11655892" y="1171310"/>
                  <a:ext cx="194236" cy="162053"/>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35" name="フレーム 234"/>
                <p:cNvSpPr/>
                <p:nvPr/>
              </p:nvSpPr>
              <p:spPr>
                <a:xfrm rot="2640257">
                  <a:off x="11735473" y="962749"/>
                  <a:ext cx="135202" cy="149822"/>
                </a:xfrm>
                <a:prstGeom prst="frame">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solidFill>
                      <a:schemeClr val="tx1"/>
                    </a:solidFill>
                  </a:endParaRPr>
                </a:p>
              </p:txBody>
            </p:sp>
            <p:grpSp>
              <p:nvGrpSpPr>
                <p:cNvPr id="236" name="グループ化 235"/>
                <p:cNvGrpSpPr/>
                <p:nvPr/>
              </p:nvGrpSpPr>
              <p:grpSpPr>
                <a:xfrm rot="663156">
                  <a:off x="11524164" y="1013110"/>
                  <a:ext cx="180115" cy="112474"/>
                  <a:chOff x="7191646" y="5086214"/>
                  <a:chExt cx="390502" cy="325305"/>
                </a:xfrm>
              </p:grpSpPr>
              <p:sp>
                <p:nvSpPr>
                  <p:cNvPr id="268" name="1 つの角を切り取った四角形 1652"/>
                  <p:cNvSpPr/>
                  <p:nvPr/>
                </p:nvSpPr>
                <p:spPr>
                  <a:xfrm rot="1977448">
                    <a:off x="7257573" y="5086214"/>
                    <a:ext cx="311378" cy="279415"/>
                  </a:xfrm>
                  <a:prstGeom prst="snip1Rect">
                    <a:avLst>
                      <a:gd name="adj" fmla="val 42451"/>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69" name="1 つの角を切り取った四角形 1653"/>
                  <p:cNvSpPr/>
                  <p:nvPr/>
                </p:nvSpPr>
                <p:spPr>
                  <a:xfrm rot="1970266">
                    <a:off x="7330994" y="5204712"/>
                    <a:ext cx="251154" cy="112242"/>
                  </a:xfrm>
                  <a:prstGeom prst="snip1Rect">
                    <a:avLst>
                      <a:gd name="adj" fmla="val 50000"/>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70" name="1 つの角を切り取った四角形 1654"/>
                  <p:cNvSpPr/>
                  <p:nvPr/>
                </p:nvSpPr>
                <p:spPr>
                  <a:xfrm rot="1970266" flipV="1">
                    <a:off x="7267167" y="5303968"/>
                    <a:ext cx="251154" cy="107551"/>
                  </a:xfrm>
                  <a:prstGeom prst="snip1Rect">
                    <a:avLst>
                      <a:gd name="adj" fmla="val 27623"/>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71" name="1 つの角を切り取った四角形 1655"/>
                  <p:cNvSpPr/>
                  <p:nvPr/>
                </p:nvSpPr>
                <p:spPr>
                  <a:xfrm rot="2014486" flipH="1">
                    <a:off x="7191646" y="5266734"/>
                    <a:ext cx="155840" cy="70658"/>
                  </a:xfrm>
                  <a:prstGeom prst="snip1Rect">
                    <a:avLst>
                      <a:gd name="adj" fmla="val 50000"/>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72" name="1 つの角を切り取った四角形 1656"/>
                  <p:cNvSpPr/>
                  <p:nvPr/>
                </p:nvSpPr>
                <p:spPr>
                  <a:xfrm rot="1970266">
                    <a:off x="7289213" y="5133764"/>
                    <a:ext cx="252763" cy="234769"/>
                  </a:xfrm>
                  <a:prstGeom prst="snip1Rect">
                    <a:avLst>
                      <a:gd name="adj" fmla="val 50000"/>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grpSp>
            <p:cxnSp>
              <p:nvCxnSpPr>
                <p:cNvPr id="237" name="直線コネクタ 236"/>
                <p:cNvCxnSpPr/>
                <p:nvPr/>
              </p:nvCxnSpPr>
              <p:spPr>
                <a:xfrm rot="2642684">
                  <a:off x="11594547" y="1032401"/>
                  <a:ext cx="4686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p:cNvCxnSpPr/>
                <p:nvPr/>
              </p:nvCxnSpPr>
              <p:spPr>
                <a:xfrm rot="2642684">
                  <a:off x="11588524" y="1038030"/>
                  <a:ext cx="4686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rot="2642684">
                  <a:off x="11583224" y="1044354"/>
                  <a:ext cx="4686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p:cNvCxnSpPr/>
                <p:nvPr/>
              </p:nvCxnSpPr>
              <p:spPr>
                <a:xfrm rot="2642684">
                  <a:off x="11577685" y="1050081"/>
                  <a:ext cx="4686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41" name="正方形/長方形 240"/>
                <p:cNvSpPr/>
                <p:nvPr/>
              </p:nvSpPr>
              <p:spPr>
                <a:xfrm rot="2653888">
                  <a:off x="11652378" y="939160"/>
                  <a:ext cx="85941" cy="96046"/>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42" name="正方形/長方形 241"/>
                <p:cNvSpPr/>
                <p:nvPr/>
              </p:nvSpPr>
              <p:spPr>
                <a:xfrm rot="2586822">
                  <a:off x="11638226" y="984847"/>
                  <a:ext cx="76073" cy="3850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43" name="円弧 242"/>
                <p:cNvSpPr/>
                <p:nvPr/>
              </p:nvSpPr>
              <p:spPr>
                <a:xfrm rot="16510205">
                  <a:off x="11677658" y="954663"/>
                  <a:ext cx="45818" cy="41449"/>
                </a:xfrm>
                <a:prstGeom prst="arc">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704"/>
                </a:p>
              </p:txBody>
            </p:sp>
            <p:sp>
              <p:nvSpPr>
                <p:cNvPr id="244" name="円弧 243"/>
                <p:cNvSpPr/>
                <p:nvPr/>
              </p:nvSpPr>
              <p:spPr>
                <a:xfrm rot="5570445">
                  <a:off x="11689759" y="953665"/>
                  <a:ext cx="45818" cy="41449"/>
                </a:xfrm>
                <a:prstGeom prst="arc">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704"/>
                </a:p>
              </p:txBody>
            </p:sp>
            <p:cxnSp>
              <p:nvCxnSpPr>
                <p:cNvPr id="245" name="直線コネクタ 244"/>
                <p:cNvCxnSpPr/>
                <p:nvPr/>
              </p:nvCxnSpPr>
              <p:spPr>
                <a:xfrm rot="21562384" flipH="1">
                  <a:off x="11709102" y="950578"/>
                  <a:ext cx="21246" cy="201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フローチャート: 結合子 2282"/>
                <p:cNvSpPr/>
                <p:nvPr/>
              </p:nvSpPr>
              <p:spPr>
                <a:xfrm rot="802384">
                  <a:off x="11694164" y="961309"/>
                  <a:ext cx="24140" cy="20664"/>
                </a:xfrm>
                <a:prstGeom prst="flowChartConnector">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47" name="フローチャート: 結合子 2283"/>
                <p:cNvSpPr/>
                <p:nvPr/>
              </p:nvSpPr>
              <p:spPr>
                <a:xfrm rot="802384" flipV="1">
                  <a:off x="11696500" y="961865"/>
                  <a:ext cx="24140" cy="20664"/>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cxnSp>
              <p:nvCxnSpPr>
                <p:cNvPr id="248" name="直線コネクタ 247"/>
                <p:cNvCxnSpPr/>
                <p:nvPr/>
              </p:nvCxnSpPr>
              <p:spPr>
                <a:xfrm rot="742384">
                  <a:off x="11656435" y="974122"/>
                  <a:ext cx="74211" cy="3808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減算記号 248"/>
                <p:cNvSpPr/>
                <p:nvPr/>
              </p:nvSpPr>
              <p:spPr>
                <a:xfrm>
                  <a:off x="11888251" y="1058957"/>
                  <a:ext cx="159274" cy="20664"/>
                </a:xfrm>
                <a:prstGeom prst="mathMinu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cxnSp>
              <p:nvCxnSpPr>
                <p:cNvPr id="250" name="直線コネクタ 249"/>
                <p:cNvCxnSpPr/>
                <p:nvPr/>
              </p:nvCxnSpPr>
              <p:spPr>
                <a:xfrm>
                  <a:off x="12005076" y="1007782"/>
                  <a:ext cx="353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1" name="角丸四角形 1626"/>
                <p:cNvSpPr/>
                <p:nvPr/>
              </p:nvSpPr>
              <p:spPr>
                <a:xfrm flipH="1">
                  <a:off x="12080716" y="1008744"/>
                  <a:ext cx="24140" cy="51762"/>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52" name="角丸四角形 1627"/>
                <p:cNvSpPr/>
                <p:nvPr/>
              </p:nvSpPr>
              <p:spPr>
                <a:xfrm>
                  <a:off x="11946023" y="1009063"/>
                  <a:ext cx="94000" cy="575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53" name="角丸四角形 1628"/>
                <p:cNvSpPr/>
                <p:nvPr/>
              </p:nvSpPr>
              <p:spPr>
                <a:xfrm>
                  <a:off x="11947298" y="1011313"/>
                  <a:ext cx="88499" cy="5268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54" name="斜め縞 253"/>
                <p:cNvSpPr/>
                <p:nvPr/>
              </p:nvSpPr>
              <p:spPr>
                <a:xfrm rot="2747430">
                  <a:off x="12007675" y="1006130"/>
                  <a:ext cx="32956" cy="34936"/>
                </a:xfrm>
                <a:prstGeom prst="diagStrip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solidFill>
                      <a:schemeClr val="tx1"/>
                    </a:solidFill>
                  </a:endParaRPr>
                </a:p>
              </p:txBody>
            </p:sp>
            <p:sp>
              <p:nvSpPr>
                <p:cNvPr id="255" name="斜め縞 254"/>
                <p:cNvSpPr/>
                <p:nvPr/>
              </p:nvSpPr>
              <p:spPr>
                <a:xfrm rot="13503316">
                  <a:off x="11992894" y="1033909"/>
                  <a:ext cx="34175" cy="36555"/>
                </a:xfrm>
                <a:prstGeom prst="diagStrip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solidFill>
                      <a:schemeClr val="tx1"/>
                    </a:solidFill>
                  </a:endParaRPr>
                </a:p>
              </p:txBody>
            </p:sp>
            <p:sp>
              <p:nvSpPr>
                <p:cNvPr id="256" name="角丸四角形 1631"/>
                <p:cNvSpPr/>
                <p:nvPr/>
              </p:nvSpPr>
              <p:spPr>
                <a:xfrm>
                  <a:off x="11962028" y="1021441"/>
                  <a:ext cx="90290" cy="33826"/>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grpSp>
              <p:nvGrpSpPr>
                <p:cNvPr id="257" name="グループ化 256"/>
                <p:cNvGrpSpPr/>
                <p:nvPr/>
              </p:nvGrpSpPr>
              <p:grpSpPr>
                <a:xfrm>
                  <a:off x="12007459" y="1022398"/>
                  <a:ext cx="32305" cy="29178"/>
                  <a:chOff x="6450479" y="7984368"/>
                  <a:chExt cx="350970" cy="333074"/>
                </a:xfrm>
              </p:grpSpPr>
              <p:sp>
                <p:nvSpPr>
                  <p:cNvPr id="265" name="角丸四角形 1636"/>
                  <p:cNvSpPr/>
                  <p:nvPr/>
                </p:nvSpPr>
                <p:spPr>
                  <a:xfrm>
                    <a:off x="6450479" y="7984368"/>
                    <a:ext cx="350970" cy="333074"/>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66" name="角丸四角形 1637"/>
                  <p:cNvSpPr/>
                  <p:nvPr/>
                </p:nvSpPr>
                <p:spPr>
                  <a:xfrm>
                    <a:off x="6479828" y="7993468"/>
                    <a:ext cx="266657" cy="314091"/>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67" name="角丸四角形 1638"/>
                  <p:cNvSpPr/>
                  <p:nvPr/>
                </p:nvSpPr>
                <p:spPr>
                  <a:xfrm>
                    <a:off x="6492401" y="7992912"/>
                    <a:ext cx="282128" cy="314927"/>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grpSp>
            <p:sp>
              <p:nvSpPr>
                <p:cNvPr id="258" name="角丸四角形 1633"/>
                <p:cNvSpPr/>
                <p:nvPr/>
              </p:nvSpPr>
              <p:spPr>
                <a:xfrm>
                  <a:off x="12043623" y="1007000"/>
                  <a:ext cx="55289" cy="58818"/>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59" name="角丸四角形 1634"/>
                <p:cNvSpPr/>
                <p:nvPr/>
              </p:nvSpPr>
              <p:spPr>
                <a:xfrm>
                  <a:off x="12054209" y="1003938"/>
                  <a:ext cx="46799" cy="618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60" name="円弧 259"/>
                <p:cNvSpPr/>
                <p:nvPr/>
              </p:nvSpPr>
              <p:spPr>
                <a:xfrm rot="15532899">
                  <a:off x="12013520" y="1044725"/>
                  <a:ext cx="80834" cy="24140"/>
                </a:xfrm>
                <a:prstGeom prst="arc">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704"/>
                </a:p>
              </p:txBody>
            </p:sp>
            <p:sp>
              <p:nvSpPr>
                <p:cNvPr id="261" name="減算記号 260"/>
                <p:cNvSpPr/>
                <p:nvPr/>
              </p:nvSpPr>
              <p:spPr>
                <a:xfrm rot="5400000">
                  <a:off x="11743617" y="1221106"/>
                  <a:ext cx="216570" cy="24140"/>
                </a:xfrm>
                <a:prstGeom prst="mathMinus">
                  <a:avLst/>
                </a:prstGeom>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62" name="減算記号 261"/>
                <p:cNvSpPr/>
                <p:nvPr/>
              </p:nvSpPr>
              <p:spPr>
                <a:xfrm rot="2279604">
                  <a:off x="11844838" y="1275197"/>
                  <a:ext cx="62098" cy="46144"/>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sp>
              <p:nvSpPr>
                <p:cNvPr id="263" name="斜め縞 262"/>
                <p:cNvSpPr/>
                <p:nvPr/>
              </p:nvSpPr>
              <p:spPr>
                <a:xfrm rot="10470769">
                  <a:off x="11886760" y="1139561"/>
                  <a:ext cx="43609" cy="38527"/>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solidFill>
                      <a:schemeClr val="tx1"/>
                    </a:solidFill>
                  </a:endParaRPr>
                </a:p>
              </p:txBody>
            </p:sp>
            <p:pic>
              <p:nvPicPr>
                <p:cNvPr id="26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965700">
                  <a:off x="11820785" y="1235740"/>
                  <a:ext cx="61459" cy="55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91" name="下矢印 190"/>
              <p:cNvSpPr/>
              <p:nvPr/>
            </p:nvSpPr>
            <p:spPr>
              <a:xfrm>
                <a:off x="5860923" y="8615866"/>
                <a:ext cx="43282" cy="73648"/>
              </a:xfrm>
              <a:prstGeom prst="downArrow">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a:p>
            </p:txBody>
          </p:sp>
        </p:grpSp>
        <p:sp>
          <p:nvSpPr>
            <p:cNvPr id="188" name="正方形/長方形 187"/>
            <p:cNvSpPr/>
            <p:nvPr/>
          </p:nvSpPr>
          <p:spPr>
            <a:xfrm>
              <a:off x="5748443" y="8703088"/>
              <a:ext cx="277888" cy="123111"/>
            </a:xfrm>
            <a:prstGeom prst="rect">
              <a:avLst/>
            </a:prstGeom>
          </p:spPr>
          <p:txBody>
            <a:bodyPr wrap="none" lIns="36000" tIns="0" rIns="36000" bIns="0">
              <a:spAutoFit/>
            </a:bodyPr>
            <a:lstStyle/>
            <a:p>
              <a:pPr marL="68162" indent="-432831"/>
              <a:r>
                <a:rPr lang="ja-JP" altLang="en-US" sz="800" b="1" dirty="0">
                  <a:solidFill>
                    <a:schemeClr val="accent1">
                      <a:lumMod val="60000"/>
                      <a:lumOff val="40000"/>
                    </a:schemeClr>
                  </a:solidFill>
                </a:rPr>
                <a:t>真下</a:t>
              </a:r>
              <a:endParaRPr lang="en-US" altLang="ja-JP" sz="800" dirty="0"/>
            </a:p>
          </p:txBody>
        </p:sp>
      </p:grpSp>
      <p:grpSp>
        <p:nvGrpSpPr>
          <p:cNvPr id="283" name="グループ化 282">
            <a:extLst>
              <a:ext uri="{FF2B5EF4-FFF2-40B4-BE49-F238E27FC236}">
                <a16:creationId xmlns:a16="http://schemas.microsoft.com/office/drawing/2014/main" xmlns="" id="{66B5BA32-1937-40E1-8D92-829494571FDF}"/>
              </a:ext>
            </a:extLst>
          </p:cNvPr>
          <p:cNvGrpSpPr/>
          <p:nvPr/>
        </p:nvGrpSpPr>
        <p:grpSpPr>
          <a:xfrm>
            <a:off x="8974802" y="6083110"/>
            <a:ext cx="3004491" cy="923011"/>
            <a:chOff x="9018545" y="5936673"/>
            <a:chExt cx="3004491" cy="923011"/>
          </a:xfrm>
        </p:grpSpPr>
        <p:sp>
          <p:nvSpPr>
            <p:cNvPr id="284" name="減算記号 283">
              <a:extLst>
                <a:ext uri="{FF2B5EF4-FFF2-40B4-BE49-F238E27FC236}">
                  <a16:creationId xmlns:a16="http://schemas.microsoft.com/office/drawing/2014/main" xmlns="" id="{33790F22-B498-4D64-8EFA-C96D8DCC7313}"/>
                </a:ext>
              </a:extLst>
            </p:cNvPr>
            <p:cNvSpPr/>
            <p:nvPr/>
          </p:nvSpPr>
          <p:spPr>
            <a:xfrm>
              <a:off x="9018545" y="6140640"/>
              <a:ext cx="3004491" cy="517068"/>
            </a:xfrm>
            <a:prstGeom prst="mathMinus">
              <a:avLst>
                <a:gd name="adj1" fmla="val 48334"/>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減算記号 284">
              <a:extLst>
                <a:ext uri="{FF2B5EF4-FFF2-40B4-BE49-F238E27FC236}">
                  <a16:creationId xmlns:a16="http://schemas.microsoft.com/office/drawing/2014/main" xmlns="" id="{114BFA5E-730B-4CAA-8F9D-D61816F1CBB2}"/>
                </a:ext>
              </a:extLst>
            </p:cNvPr>
            <p:cNvSpPr/>
            <p:nvPr/>
          </p:nvSpPr>
          <p:spPr>
            <a:xfrm>
              <a:off x="10128931" y="5936673"/>
              <a:ext cx="1187438" cy="923011"/>
            </a:xfrm>
            <a:prstGeom prst="mathMinus">
              <a:avLst>
                <a:gd name="adj1" fmla="val 2828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6" name="グループ化 285">
              <a:extLst>
                <a:ext uri="{FF2B5EF4-FFF2-40B4-BE49-F238E27FC236}">
                  <a16:creationId xmlns:a16="http://schemas.microsoft.com/office/drawing/2014/main" xmlns="" id="{5F229F55-F04C-40CE-8E41-8AD4954C7922}"/>
                </a:ext>
              </a:extLst>
            </p:cNvPr>
            <p:cNvGrpSpPr/>
            <p:nvPr/>
          </p:nvGrpSpPr>
          <p:grpSpPr>
            <a:xfrm>
              <a:off x="9357523" y="6028011"/>
              <a:ext cx="2001364" cy="508589"/>
              <a:chOff x="10045564" y="5666459"/>
              <a:chExt cx="2001364" cy="508589"/>
            </a:xfrm>
          </p:grpSpPr>
          <p:pic>
            <p:nvPicPr>
              <p:cNvPr id="287" name="図 286">
                <a:extLst>
                  <a:ext uri="{FF2B5EF4-FFF2-40B4-BE49-F238E27FC236}">
                    <a16:creationId xmlns:a16="http://schemas.microsoft.com/office/drawing/2014/main" xmlns="" id="{90877C86-1299-45B7-8ED5-7DE4DBF2E6EE}"/>
                  </a:ext>
                </a:extLst>
              </p:cNvPr>
              <p:cNvPicPr>
                <a:picLocks noChangeAspect="1"/>
              </p:cNvPicPr>
              <p:nvPr/>
            </p:nvPicPr>
            <p:blipFill>
              <a:blip r:embed="rId10"/>
              <a:stretch>
                <a:fillRect/>
              </a:stretch>
            </p:blipFill>
            <p:spPr>
              <a:xfrm rot="6768430">
                <a:off x="10695767" y="5578059"/>
                <a:ext cx="396274" cy="573074"/>
              </a:xfrm>
              <a:prstGeom prst="rect">
                <a:avLst/>
              </a:prstGeom>
            </p:spPr>
          </p:pic>
          <p:pic>
            <p:nvPicPr>
              <p:cNvPr id="288" name="図 287">
                <a:extLst>
                  <a:ext uri="{FF2B5EF4-FFF2-40B4-BE49-F238E27FC236}">
                    <a16:creationId xmlns:a16="http://schemas.microsoft.com/office/drawing/2014/main" xmlns="" id="{77EF7478-49CF-462E-8E4B-E563D6AB7665}"/>
                  </a:ext>
                </a:extLst>
              </p:cNvPr>
              <p:cNvPicPr>
                <a:picLocks noChangeAspect="1"/>
              </p:cNvPicPr>
              <p:nvPr/>
            </p:nvPicPr>
            <p:blipFill>
              <a:blip r:embed="rId10"/>
              <a:stretch>
                <a:fillRect/>
              </a:stretch>
            </p:blipFill>
            <p:spPr>
              <a:xfrm rot="4517453">
                <a:off x="10184671" y="5625255"/>
                <a:ext cx="396274" cy="573074"/>
              </a:xfrm>
              <a:prstGeom prst="rect">
                <a:avLst/>
              </a:prstGeom>
            </p:spPr>
          </p:pic>
          <p:pic>
            <p:nvPicPr>
              <p:cNvPr id="289" name="図 288">
                <a:extLst>
                  <a:ext uri="{FF2B5EF4-FFF2-40B4-BE49-F238E27FC236}">
                    <a16:creationId xmlns:a16="http://schemas.microsoft.com/office/drawing/2014/main" xmlns="" id="{015FB7C8-308A-423B-A75C-72B673FBABC0}"/>
                  </a:ext>
                </a:extLst>
              </p:cNvPr>
              <p:cNvPicPr>
                <a:picLocks noChangeAspect="1"/>
              </p:cNvPicPr>
              <p:nvPr/>
            </p:nvPicPr>
            <p:blipFill>
              <a:blip r:embed="rId10"/>
              <a:stretch>
                <a:fillRect/>
              </a:stretch>
            </p:blipFill>
            <p:spPr>
              <a:xfrm rot="4517453">
                <a:off x="11562254" y="5617754"/>
                <a:ext cx="396274" cy="573074"/>
              </a:xfrm>
              <a:prstGeom prst="rect">
                <a:avLst/>
              </a:prstGeom>
            </p:spPr>
          </p:pic>
          <p:cxnSp>
            <p:nvCxnSpPr>
              <p:cNvPr id="290" name="コネクタ: 曲線 29">
                <a:extLst>
                  <a:ext uri="{FF2B5EF4-FFF2-40B4-BE49-F238E27FC236}">
                    <a16:creationId xmlns:a16="http://schemas.microsoft.com/office/drawing/2014/main" xmlns="" id="{FAF69A6F-EC8B-4930-9F6F-BBA9FBA24EE6}"/>
                  </a:ext>
                </a:extLst>
              </p:cNvPr>
              <p:cNvCxnSpPr>
                <a:cxnSpLocks/>
              </p:cNvCxnSpPr>
              <p:nvPr/>
            </p:nvCxnSpPr>
            <p:spPr>
              <a:xfrm>
                <a:off x="10823511" y="5888136"/>
                <a:ext cx="212613" cy="286912"/>
              </a:xfrm>
              <a:prstGeom prst="curvedConnector2">
                <a:avLst/>
              </a:prstGeom>
              <a:ln>
                <a:tailEnd type="triangle"/>
              </a:ln>
              <a:effectLst>
                <a:glow rad="63500">
                  <a:schemeClr val="accent4">
                    <a:satMod val="175000"/>
                    <a:alpha val="50000"/>
                  </a:schemeClr>
                </a:glow>
              </a:effectLst>
            </p:spPr>
            <p:style>
              <a:lnRef idx="1">
                <a:schemeClr val="accent1"/>
              </a:lnRef>
              <a:fillRef idx="0">
                <a:schemeClr val="accent1"/>
              </a:fillRef>
              <a:effectRef idx="0">
                <a:schemeClr val="accent1"/>
              </a:effectRef>
              <a:fontRef idx="minor">
                <a:schemeClr val="tx1"/>
              </a:fontRef>
            </p:style>
          </p:cxnSp>
          <p:cxnSp>
            <p:nvCxnSpPr>
              <p:cNvPr id="291" name="コネクタ: 曲線 345">
                <a:extLst>
                  <a:ext uri="{FF2B5EF4-FFF2-40B4-BE49-F238E27FC236}">
                    <a16:creationId xmlns:a16="http://schemas.microsoft.com/office/drawing/2014/main" xmlns="" id="{3071FB4A-37C4-458B-A206-73373C2E87A2}"/>
                  </a:ext>
                </a:extLst>
              </p:cNvPr>
              <p:cNvCxnSpPr>
                <a:cxnSpLocks/>
              </p:cNvCxnSpPr>
              <p:nvPr/>
            </p:nvCxnSpPr>
            <p:spPr>
              <a:xfrm flipV="1">
                <a:off x="11392831" y="5894918"/>
                <a:ext cx="263947" cy="214001"/>
              </a:xfrm>
              <a:prstGeom prst="straightConnector1">
                <a:avLst/>
              </a:prstGeom>
              <a:ln>
                <a:tailEnd type="triangle"/>
              </a:ln>
              <a:effectLst>
                <a:glow rad="63500">
                  <a:schemeClr val="accent4">
                    <a:satMod val="175000"/>
                    <a:alpha val="50000"/>
                  </a:schemeClr>
                </a:glow>
              </a:effectLst>
            </p:spPr>
            <p:style>
              <a:lnRef idx="1">
                <a:schemeClr val="accent1"/>
              </a:lnRef>
              <a:fillRef idx="0">
                <a:schemeClr val="accent1"/>
              </a:fillRef>
              <a:effectRef idx="0">
                <a:schemeClr val="accent1"/>
              </a:effectRef>
              <a:fontRef idx="minor">
                <a:schemeClr val="tx1"/>
              </a:fontRef>
            </p:style>
          </p:cxnSp>
          <p:sp>
            <p:nvSpPr>
              <p:cNvPr id="292" name="フリーフォーム 333">
                <a:extLst>
                  <a:ext uri="{FF2B5EF4-FFF2-40B4-BE49-F238E27FC236}">
                    <a16:creationId xmlns:a16="http://schemas.microsoft.com/office/drawing/2014/main" xmlns="" id="{2804EF54-9CB9-45E1-8373-5B0B37929F34}"/>
                  </a:ext>
                </a:extLst>
              </p:cNvPr>
              <p:cNvSpPr/>
              <p:nvPr/>
            </p:nvSpPr>
            <p:spPr>
              <a:xfrm rot="4930002" flipV="1">
                <a:off x="10156008" y="5700810"/>
                <a:ext cx="233601" cy="454490"/>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b="1">
                  <a:ln w="22225">
                    <a:solidFill>
                      <a:schemeClr val="accent2"/>
                    </a:solidFill>
                    <a:prstDash val="solid"/>
                  </a:ln>
                  <a:solidFill>
                    <a:schemeClr val="accent2">
                      <a:lumMod val="40000"/>
                      <a:lumOff val="60000"/>
                    </a:schemeClr>
                  </a:solidFill>
                </a:endParaRPr>
              </a:p>
            </p:txBody>
          </p:sp>
        </p:grpSp>
      </p:grpSp>
      <p:sp>
        <p:nvSpPr>
          <p:cNvPr id="293" name="四角形: 対角を切り取る 116">
            <a:extLst>
              <a:ext uri="{FF2B5EF4-FFF2-40B4-BE49-F238E27FC236}">
                <a16:creationId xmlns:a16="http://schemas.microsoft.com/office/drawing/2014/main" xmlns="" id="{4063A6FA-6276-41B7-9D53-7AFADD168366}"/>
              </a:ext>
            </a:extLst>
          </p:cNvPr>
          <p:cNvSpPr/>
          <p:nvPr/>
        </p:nvSpPr>
        <p:spPr>
          <a:xfrm>
            <a:off x="8247" y="7968011"/>
            <a:ext cx="2105789" cy="164206"/>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エッジ切り替え</a:t>
            </a:r>
          </a:p>
        </p:txBody>
      </p:sp>
      <p:grpSp>
        <p:nvGrpSpPr>
          <p:cNvPr id="294" name="グループ化 293">
            <a:extLst>
              <a:ext uri="{FF2B5EF4-FFF2-40B4-BE49-F238E27FC236}">
                <a16:creationId xmlns:a16="http://schemas.microsoft.com/office/drawing/2014/main" xmlns="" id="{FDBF07AB-E0A5-4A3D-BA5F-C6A495F0FE5D}"/>
              </a:ext>
            </a:extLst>
          </p:cNvPr>
          <p:cNvGrpSpPr/>
          <p:nvPr/>
        </p:nvGrpSpPr>
        <p:grpSpPr>
          <a:xfrm>
            <a:off x="-3217" y="0"/>
            <a:ext cx="13522325" cy="603751"/>
            <a:chOff x="0" y="0"/>
            <a:chExt cx="13522325" cy="603750"/>
          </a:xfrm>
        </p:grpSpPr>
        <p:sp>
          <p:nvSpPr>
            <p:cNvPr id="295" name="正方形/長方形 294">
              <a:extLst>
                <a:ext uri="{FF2B5EF4-FFF2-40B4-BE49-F238E27FC236}">
                  <a16:creationId xmlns:a16="http://schemas.microsoft.com/office/drawing/2014/main" xmlns="" id="{A3A91B66-BB94-463C-A79E-446C4CE5A104}"/>
                </a:ext>
              </a:extLst>
            </p:cNvPr>
            <p:cNvSpPr/>
            <p:nvPr/>
          </p:nvSpPr>
          <p:spPr>
            <a:xfrm>
              <a:off x="0" y="0"/>
              <a:ext cx="13522325" cy="584200"/>
            </a:xfrm>
            <a:prstGeom prst="rect">
              <a:avLst/>
            </a:prstGeom>
            <a:gradFill flip="none" rotWithShape="1">
              <a:gsLst>
                <a:gs pos="72230">
                  <a:sysClr val="window" lastClr="FFFFFF"/>
                </a:gs>
                <a:gs pos="0">
                  <a:srgbClr val="5B9BD5">
                    <a:lumMod val="40000"/>
                    <a:lumOff val="60000"/>
                  </a:srgbClr>
                </a:gs>
                <a:gs pos="23000">
                  <a:srgbClr val="5B9BD5">
                    <a:tint val="44500"/>
                    <a:satMod val="160000"/>
                  </a:srgbClr>
                </a:gs>
                <a:gs pos="96667">
                  <a:sysClr val="window" lastClr="FFFFFF"/>
                </a:gs>
                <a:gs pos="44000">
                  <a:srgbClr val="5B9BD5">
                    <a:tint val="23500"/>
                    <a:satMod val="160000"/>
                  </a:srgbClr>
                </a:gs>
              </a:gsLst>
              <a:lin ang="0" scaled="1"/>
              <a:tileRect/>
            </a:gradFill>
            <a:ln w="12700" cap="flat" cmpd="sng" algn="ctr">
              <a:solidFill>
                <a:srgbClr val="5B9BD5">
                  <a:shade val="50000"/>
                </a:srgbClr>
              </a:solidFill>
              <a:prstDash val="solid"/>
              <a:miter lim="800000"/>
            </a:ln>
            <a:effectLst/>
          </p:spPr>
          <p:txBody>
            <a:bodyPr rtlCol="0" anchor="ctr"/>
            <a:lstStyle/>
            <a:p>
              <a:pPr marL="0" marR="0" lvl="0" indent="0" defTabSz="1321192" eaLnBrk="1" fontAlgn="auto" latinLnBrk="0" hangingPunct="1">
                <a:lnSpc>
                  <a:spcPct val="100000"/>
                </a:lnSpc>
                <a:spcBef>
                  <a:spcPts val="0"/>
                </a:spcBef>
                <a:spcAft>
                  <a:spcPts val="0"/>
                </a:spcAft>
                <a:buClrTx/>
                <a:buSzTx/>
                <a:buFontTx/>
                <a:buNone/>
                <a:tabLst/>
                <a:defRPr/>
              </a:pPr>
              <a:r>
                <a:rPr kumimoji="1" lang="ja-JP" altLang="en-US" sz="2900" kern="0" dirty="0">
                  <a:solidFill>
                    <a:prstClr val="black"/>
                  </a:solidFill>
                  <a:latin typeface="Calibri" panose="020F0502020204030204"/>
                  <a:ea typeface="ＭＳ Ｐゴシック" panose="020B0600070205080204" pitchFamily="50" charset="-128"/>
                </a:rPr>
                <a:t>３</a:t>
              </a:r>
              <a:r>
                <a:rPr kumimoji="1" lang="en-US" altLang="ja-JP" sz="2900" kern="0" dirty="0">
                  <a:solidFill>
                    <a:prstClr val="black"/>
                  </a:solidFill>
                  <a:latin typeface="Calibri" panose="020F0502020204030204"/>
                  <a:ea typeface="ＭＳ Ｐゴシック" panose="020B0600070205080204" pitchFamily="50" charset="-128"/>
                </a:rPr>
                <a:t>.</a:t>
              </a:r>
              <a:r>
                <a:rPr kumimoji="1" lang="ja-JP" altLang="en-US" sz="2900" kern="0" dirty="0">
                  <a:solidFill>
                    <a:prstClr val="black"/>
                  </a:solidFill>
                  <a:latin typeface="Calibri" panose="020F0502020204030204"/>
                  <a:ea typeface="ＭＳ Ｐゴシック" panose="020B0600070205080204" pitchFamily="50" charset="-128"/>
                </a:rPr>
                <a:t>制御戦略</a:t>
              </a:r>
              <a:endParaRPr kumimoji="1" lang="en-US" altLang="ja-JP" sz="2900" kern="0" dirty="0">
                <a:solidFill>
                  <a:prstClr val="black"/>
                </a:solidFill>
                <a:latin typeface="Calibri" panose="020F0502020204030204"/>
                <a:ea typeface="ＭＳ Ｐゴシック" panose="020B0600070205080204" pitchFamily="50" charset="-128"/>
              </a:endParaRPr>
            </a:p>
          </p:txBody>
        </p:sp>
        <p:sp>
          <p:nvSpPr>
            <p:cNvPr id="296" name="テキスト ボックス 295">
              <a:extLst>
                <a:ext uri="{FF2B5EF4-FFF2-40B4-BE49-F238E27FC236}">
                  <a16:creationId xmlns:a16="http://schemas.microsoft.com/office/drawing/2014/main" xmlns="" id="{95E3B490-EDA4-4A42-9344-1B31F8BED4D9}"/>
                </a:ext>
              </a:extLst>
            </p:cNvPr>
            <p:cNvSpPr txBox="1"/>
            <p:nvPr/>
          </p:nvSpPr>
          <p:spPr>
            <a:xfrm>
              <a:off x="5776757" y="65142"/>
              <a:ext cx="2052165" cy="538608"/>
            </a:xfrm>
            <a:prstGeom prst="rect">
              <a:avLst/>
            </a:prstGeom>
            <a:noFill/>
          </p:spPr>
          <p:txBody>
            <a:bodyPr wrap="none" rtlCol="0">
              <a:spAutoFit/>
            </a:bodyPr>
            <a:lstStyle/>
            <a:p>
              <a:pPr marL="0" marR="0" lvl="0" indent="0" defTabSz="1321192" eaLnBrk="1" fontAlgn="auto" latinLnBrk="0" hangingPunct="1">
                <a:lnSpc>
                  <a:spcPct val="100000"/>
                </a:lnSpc>
                <a:spcBef>
                  <a:spcPts val="0"/>
                </a:spcBef>
                <a:spcAft>
                  <a:spcPts val="0"/>
                </a:spcAft>
                <a:buClrTx/>
                <a:buSzTx/>
                <a:buFontTx/>
                <a:buNone/>
                <a:tabLst/>
                <a:defRPr/>
              </a:pPr>
              <a:r>
                <a:rPr kumimoji="1" lang="ja-JP" altLang="en-US" sz="2900" b="1" i="0" u="none" strike="noStrike" kern="0" cap="none" spc="0" normalizeH="0" baseline="0" noProof="0" dirty="0">
                  <a:ln>
                    <a:solidFill>
                      <a:prstClr val="white"/>
                    </a:solidFill>
                  </a:ln>
                  <a:solidFill>
                    <a:prstClr val="black">
                      <a:lumMod val="75000"/>
                      <a:lumOff val="25000"/>
                    </a:prstClr>
                  </a:solidFill>
                  <a:effectLst/>
                  <a:uLnTx/>
                  <a:uFillTx/>
                  <a:latin typeface="HG創英ﾌﾟﾚｾﾞﾝｽEB" panose="02020809000000000000" pitchFamily="17" charset="-128"/>
                  <a:ea typeface="HG創英ﾌﾟﾚｾﾞﾝｽEB" panose="02020809000000000000" pitchFamily="17" charset="-128"/>
                </a:rPr>
                <a:t>科学の妖精</a:t>
              </a:r>
            </a:p>
          </p:txBody>
        </p:sp>
        <p:pic>
          <p:nvPicPr>
            <p:cNvPr id="297" name="図 47">
              <a:extLst>
                <a:ext uri="{FF2B5EF4-FFF2-40B4-BE49-F238E27FC236}">
                  <a16:creationId xmlns:a16="http://schemas.microsoft.com/office/drawing/2014/main" xmlns="" id="{32AEB0FC-A874-4AF6-ACDA-81846399BFC4}"/>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997412" y="114839"/>
              <a:ext cx="2495737" cy="4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8" name="グループ化 297">
              <a:extLst>
                <a:ext uri="{FF2B5EF4-FFF2-40B4-BE49-F238E27FC236}">
                  <a16:creationId xmlns:a16="http://schemas.microsoft.com/office/drawing/2014/main" xmlns="" id="{A627ADD0-BCF0-4DA1-8D42-C44828B335A1}"/>
                </a:ext>
              </a:extLst>
            </p:cNvPr>
            <p:cNvGrpSpPr/>
            <p:nvPr/>
          </p:nvGrpSpPr>
          <p:grpSpPr>
            <a:xfrm>
              <a:off x="2121000" y="94617"/>
              <a:ext cx="705388" cy="425556"/>
              <a:chOff x="12116383" y="65970"/>
              <a:chExt cx="954036" cy="575564"/>
            </a:xfrm>
          </p:grpSpPr>
          <p:grpSp>
            <p:nvGrpSpPr>
              <p:cNvPr id="299" name="グループ化 298">
                <a:extLst>
                  <a:ext uri="{FF2B5EF4-FFF2-40B4-BE49-F238E27FC236}">
                    <a16:creationId xmlns:a16="http://schemas.microsoft.com/office/drawing/2014/main" xmlns="" id="{676D9BD9-127A-4C31-90EF-8BB9540264F1}"/>
                  </a:ext>
                </a:extLst>
              </p:cNvPr>
              <p:cNvGrpSpPr/>
              <p:nvPr/>
            </p:nvGrpSpPr>
            <p:grpSpPr>
              <a:xfrm>
                <a:off x="12490787" y="65970"/>
                <a:ext cx="579632" cy="575564"/>
                <a:chOff x="3410739" y="446370"/>
                <a:chExt cx="607510" cy="603246"/>
              </a:xfrm>
            </p:grpSpPr>
            <p:sp>
              <p:nvSpPr>
                <p:cNvPr id="304" name="円/楕円 29">
                  <a:extLst>
                    <a:ext uri="{FF2B5EF4-FFF2-40B4-BE49-F238E27FC236}">
                      <a16:creationId xmlns:a16="http://schemas.microsoft.com/office/drawing/2014/main" xmlns="" id="{FBEF8024-58F3-4AB0-98D3-130D0FADCB7D}"/>
                    </a:ext>
                  </a:extLst>
                </p:cNvPr>
                <p:cNvSpPr/>
                <p:nvPr/>
              </p:nvSpPr>
              <p:spPr>
                <a:xfrm>
                  <a:off x="3410739" y="446370"/>
                  <a:ext cx="607510" cy="603246"/>
                </a:xfrm>
                <a:prstGeom prst="ellipse">
                  <a:avLst/>
                </a:prstGeom>
                <a:noFill/>
                <a:ln w="76200" cap="flat" cmpd="sng" algn="ctr">
                  <a:solidFill>
                    <a:sysClr val="window" lastClr="FFFFFF"/>
                  </a:solidFill>
                  <a:prstDash val="sysDot"/>
                  <a:miter lim="800000"/>
                </a:ln>
                <a:effectLst/>
              </p:spPr>
              <p:txBody>
                <a:bodyPr rtlCol="0" anchor="ctr"/>
                <a:lstStyle/>
                <a:p>
                  <a:pPr marL="0" marR="0" lvl="0" indent="0" algn="ctr" defTabSz="1321192" eaLnBrk="1" fontAlgn="auto" latinLnBrk="0" hangingPunct="1">
                    <a:lnSpc>
                      <a:spcPct val="100000"/>
                    </a:lnSpc>
                    <a:spcBef>
                      <a:spcPts val="0"/>
                    </a:spcBef>
                    <a:spcAft>
                      <a:spcPts val="0"/>
                    </a:spcAft>
                    <a:buClrTx/>
                    <a:buSzTx/>
                    <a:buFontTx/>
                    <a:buNone/>
                    <a:tabLst/>
                    <a:defRPr/>
                  </a:pPr>
                  <a:endParaRPr kumimoji="1" lang="ja-JP" altLang="en-US"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05" name="円/楕円 30">
                  <a:extLst>
                    <a:ext uri="{FF2B5EF4-FFF2-40B4-BE49-F238E27FC236}">
                      <a16:creationId xmlns:a16="http://schemas.microsoft.com/office/drawing/2014/main" xmlns="" id="{B22B6881-B5FE-4CD8-804A-536C511CCBC9}"/>
                    </a:ext>
                  </a:extLst>
                </p:cNvPr>
                <p:cNvSpPr/>
                <p:nvPr/>
              </p:nvSpPr>
              <p:spPr>
                <a:xfrm>
                  <a:off x="3553381" y="583266"/>
                  <a:ext cx="329453" cy="329453"/>
                </a:xfrm>
                <a:prstGeom prst="ellipse">
                  <a:avLst/>
                </a:prstGeom>
                <a:noFill/>
                <a:ln w="38100" cap="flat" cmpd="sng" algn="ctr">
                  <a:solidFill>
                    <a:sysClr val="window" lastClr="FFFFFF"/>
                  </a:solidFill>
                  <a:prstDash val="solid"/>
                  <a:miter lim="800000"/>
                </a:ln>
                <a:effectLst/>
              </p:spPr>
              <p:txBody>
                <a:bodyPr rtlCol="0" anchor="ctr"/>
                <a:lstStyle/>
                <a:p>
                  <a:pPr marL="0" marR="0" lvl="0" indent="0" algn="ctr" defTabSz="1321192" eaLnBrk="1" fontAlgn="auto" latinLnBrk="0" hangingPunct="1">
                    <a:lnSpc>
                      <a:spcPct val="100000"/>
                    </a:lnSpc>
                    <a:spcBef>
                      <a:spcPts val="0"/>
                    </a:spcBef>
                    <a:spcAft>
                      <a:spcPts val="0"/>
                    </a:spcAft>
                    <a:buClrTx/>
                    <a:buSzTx/>
                    <a:buFontTx/>
                    <a:buNone/>
                    <a:tabLst/>
                    <a:defRPr/>
                  </a:pPr>
                  <a:endParaRPr kumimoji="1" lang="ja-JP" altLang="en-US"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06" name="円/楕円 31">
                  <a:extLst>
                    <a:ext uri="{FF2B5EF4-FFF2-40B4-BE49-F238E27FC236}">
                      <a16:creationId xmlns:a16="http://schemas.microsoft.com/office/drawing/2014/main" xmlns="" id="{13EE771E-DBF3-41F9-900C-CC98CD1CD7C2}"/>
                    </a:ext>
                  </a:extLst>
                </p:cNvPr>
                <p:cNvSpPr/>
                <p:nvPr/>
              </p:nvSpPr>
              <p:spPr>
                <a:xfrm>
                  <a:off x="3452530" y="482415"/>
                  <a:ext cx="531157" cy="531157"/>
                </a:xfrm>
                <a:prstGeom prst="ellipse">
                  <a:avLst/>
                </a:prstGeom>
                <a:noFill/>
                <a:ln w="38100" cap="flat" cmpd="sng" algn="ctr">
                  <a:solidFill>
                    <a:sysClr val="window" lastClr="FFFFFF"/>
                  </a:solidFill>
                  <a:prstDash val="solid"/>
                  <a:miter lim="800000"/>
                </a:ln>
                <a:effectLst/>
              </p:spPr>
              <p:txBody>
                <a:bodyPr rtlCol="0" anchor="ctr"/>
                <a:lstStyle/>
                <a:p>
                  <a:pPr marL="0" marR="0" lvl="0" indent="0" algn="ctr" defTabSz="1321192" eaLnBrk="1" fontAlgn="auto" latinLnBrk="0" hangingPunct="1">
                    <a:lnSpc>
                      <a:spcPct val="100000"/>
                    </a:lnSpc>
                    <a:spcBef>
                      <a:spcPts val="0"/>
                    </a:spcBef>
                    <a:spcAft>
                      <a:spcPts val="0"/>
                    </a:spcAft>
                    <a:buClrTx/>
                    <a:buSzTx/>
                    <a:buFontTx/>
                    <a:buNone/>
                    <a:tabLst/>
                    <a:defRPr/>
                  </a:pPr>
                  <a:endParaRPr kumimoji="1" lang="ja-JP" altLang="en-US"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nvGrpSpPr>
              <p:cNvPr id="300" name="グループ化 299">
                <a:extLst>
                  <a:ext uri="{FF2B5EF4-FFF2-40B4-BE49-F238E27FC236}">
                    <a16:creationId xmlns:a16="http://schemas.microsoft.com/office/drawing/2014/main" xmlns="" id="{51661C42-2512-4CF2-BA6E-78950E9ADA01}"/>
                  </a:ext>
                </a:extLst>
              </p:cNvPr>
              <p:cNvGrpSpPr/>
              <p:nvPr/>
            </p:nvGrpSpPr>
            <p:grpSpPr>
              <a:xfrm rot="19367070">
                <a:off x="12116383" y="156414"/>
                <a:ext cx="345667" cy="343241"/>
                <a:chOff x="3410734" y="446367"/>
                <a:chExt cx="607510" cy="603246"/>
              </a:xfrm>
            </p:grpSpPr>
            <p:sp>
              <p:nvSpPr>
                <p:cNvPr id="301" name="円/楕円 26">
                  <a:extLst>
                    <a:ext uri="{FF2B5EF4-FFF2-40B4-BE49-F238E27FC236}">
                      <a16:creationId xmlns:a16="http://schemas.microsoft.com/office/drawing/2014/main" xmlns="" id="{48E5136B-7D96-4C32-BA87-DB4C6837986B}"/>
                    </a:ext>
                  </a:extLst>
                </p:cNvPr>
                <p:cNvSpPr/>
                <p:nvPr/>
              </p:nvSpPr>
              <p:spPr>
                <a:xfrm>
                  <a:off x="3410734" y="446367"/>
                  <a:ext cx="607510" cy="603246"/>
                </a:xfrm>
                <a:prstGeom prst="ellipse">
                  <a:avLst/>
                </a:prstGeom>
                <a:noFill/>
                <a:ln w="57150" cap="flat" cmpd="sng" algn="ctr">
                  <a:solidFill>
                    <a:sysClr val="window" lastClr="FFFFFF"/>
                  </a:solidFill>
                  <a:prstDash val="sysDot"/>
                  <a:miter lim="800000"/>
                </a:ln>
                <a:effectLst/>
              </p:spPr>
              <p:txBody>
                <a:bodyPr rtlCol="0" anchor="ctr"/>
                <a:lstStyle/>
                <a:p>
                  <a:pPr marL="0" marR="0" lvl="0" indent="0" algn="ctr" defTabSz="1321192" eaLnBrk="1" fontAlgn="auto" latinLnBrk="0" hangingPunct="1">
                    <a:lnSpc>
                      <a:spcPct val="100000"/>
                    </a:lnSpc>
                    <a:spcBef>
                      <a:spcPts val="0"/>
                    </a:spcBef>
                    <a:spcAft>
                      <a:spcPts val="0"/>
                    </a:spcAft>
                    <a:buClrTx/>
                    <a:buSzTx/>
                    <a:buFontTx/>
                    <a:buNone/>
                    <a:tabLst/>
                    <a:defRPr/>
                  </a:pPr>
                  <a:endParaRPr kumimoji="1" lang="ja-JP" altLang="en-US"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02" name="円/楕円 27">
                  <a:extLst>
                    <a:ext uri="{FF2B5EF4-FFF2-40B4-BE49-F238E27FC236}">
                      <a16:creationId xmlns:a16="http://schemas.microsoft.com/office/drawing/2014/main" xmlns="" id="{8B3D5E8E-B5E2-4CA2-910A-474135020578}"/>
                    </a:ext>
                  </a:extLst>
                </p:cNvPr>
                <p:cNvSpPr/>
                <p:nvPr/>
              </p:nvSpPr>
              <p:spPr>
                <a:xfrm>
                  <a:off x="3553381" y="583266"/>
                  <a:ext cx="329453" cy="329453"/>
                </a:xfrm>
                <a:prstGeom prst="ellipse">
                  <a:avLst/>
                </a:prstGeom>
                <a:noFill/>
                <a:ln w="15875" cap="flat" cmpd="sng" algn="ctr">
                  <a:solidFill>
                    <a:sysClr val="window" lastClr="FFFFFF"/>
                  </a:solidFill>
                  <a:prstDash val="solid"/>
                  <a:miter lim="800000"/>
                </a:ln>
                <a:effectLst/>
              </p:spPr>
              <p:txBody>
                <a:bodyPr rtlCol="0" anchor="ctr"/>
                <a:lstStyle/>
                <a:p>
                  <a:pPr marL="0" marR="0" lvl="0" indent="0" algn="ctr" defTabSz="1321192" eaLnBrk="1" fontAlgn="auto" latinLnBrk="0" hangingPunct="1">
                    <a:lnSpc>
                      <a:spcPct val="100000"/>
                    </a:lnSpc>
                    <a:spcBef>
                      <a:spcPts val="0"/>
                    </a:spcBef>
                    <a:spcAft>
                      <a:spcPts val="0"/>
                    </a:spcAft>
                    <a:buClrTx/>
                    <a:buSzTx/>
                    <a:buFontTx/>
                    <a:buNone/>
                    <a:tabLst/>
                    <a:defRPr/>
                  </a:pPr>
                  <a:endParaRPr kumimoji="1" lang="ja-JP" altLang="en-US"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03" name="円/楕円 28">
                  <a:extLst>
                    <a:ext uri="{FF2B5EF4-FFF2-40B4-BE49-F238E27FC236}">
                      <a16:creationId xmlns:a16="http://schemas.microsoft.com/office/drawing/2014/main" xmlns="" id="{2B5CDEAB-0B55-4AF0-A066-7620B9951918}"/>
                    </a:ext>
                  </a:extLst>
                </p:cNvPr>
                <p:cNvSpPr/>
                <p:nvPr/>
              </p:nvSpPr>
              <p:spPr>
                <a:xfrm>
                  <a:off x="3452530" y="482415"/>
                  <a:ext cx="531157" cy="531157"/>
                </a:xfrm>
                <a:prstGeom prst="ellipse">
                  <a:avLst/>
                </a:prstGeom>
                <a:noFill/>
                <a:ln w="25400" cap="flat" cmpd="sng" algn="ctr">
                  <a:solidFill>
                    <a:sysClr val="window" lastClr="FFFFFF"/>
                  </a:solidFill>
                  <a:prstDash val="solid"/>
                  <a:miter lim="800000"/>
                </a:ln>
                <a:effectLst/>
              </p:spPr>
              <p:txBody>
                <a:bodyPr rtlCol="0" anchor="ctr"/>
                <a:lstStyle/>
                <a:p>
                  <a:pPr marL="0" marR="0" lvl="0" indent="0" algn="ctr" defTabSz="1321192" eaLnBrk="1" fontAlgn="auto" latinLnBrk="0" hangingPunct="1">
                    <a:lnSpc>
                      <a:spcPct val="100000"/>
                    </a:lnSpc>
                    <a:spcBef>
                      <a:spcPts val="0"/>
                    </a:spcBef>
                    <a:spcAft>
                      <a:spcPts val="0"/>
                    </a:spcAft>
                    <a:buClrTx/>
                    <a:buSzTx/>
                    <a:buFontTx/>
                    <a:buNone/>
                    <a:tabLst/>
                    <a:defRPr/>
                  </a:pPr>
                  <a:endParaRPr kumimoji="1" lang="ja-JP" altLang="en-US"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grpSp>
        <p:nvGrpSpPr>
          <p:cNvPr id="307" name="グループ化 306">
            <a:extLst>
              <a:ext uri="{FF2B5EF4-FFF2-40B4-BE49-F238E27FC236}">
                <a16:creationId xmlns:a16="http://schemas.microsoft.com/office/drawing/2014/main" xmlns="" id="{2841D74D-B1BA-41AB-BCB5-47380A763A5A}"/>
              </a:ext>
            </a:extLst>
          </p:cNvPr>
          <p:cNvGrpSpPr/>
          <p:nvPr/>
        </p:nvGrpSpPr>
        <p:grpSpPr>
          <a:xfrm>
            <a:off x="121149" y="1929771"/>
            <a:ext cx="2517871" cy="1142206"/>
            <a:chOff x="-9344" y="1759184"/>
            <a:chExt cx="2904158" cy="1317441"/>
          </a:xfrm>
        </p:grpSpPr>
        <p:pic>
          <p:nvPicPr>
            <p:cNvPr id="308" name="図 307">
              <a:extLst>
                <a:ext uri="{FF2B5EF4-FFF2-40B4-BE49-F238E27FC236}">
                  <a16:creationId xmlns:a16="http://schemas.microsoft.com/office/drawing/2014/main" xmlns="" id="{48B732F9-57F8-4E65-9A6D-A30C512AD7AC}"/>
                </a:ext>
              </a:extLst>
            </p:cNvPr>
            <p:cNvPicPr>
              <a:picLocks noChangeAspect="1"/>
            </p:cNvPicPr>
            <p:nvPr/>
          </p:nvPicPr>
          <p:blipFill>
            <a:blip r:embed="rId12"/>
            <a:stretch>
              <a:fillRect/>
            </a:stretch>
          </p:blipFill>
          <p:spPr>
            <a:xfrm>
              <a:off x="-9344" y="1759184"/>
              <a:ext cx="2904158" cy="1317441"/>
            </a:xfrm>
            <a:prstGeom prst="rect">
              <a:avLst/>
            </a:prstGeom>
          </p:spPr>
        </p:pic>
        <p:sp>
          <p:nvSpPr>
            <p:cNvPr id="309" name="テキスト ボックス 308">
              <a:extLst>
                <a:ext uri="{FF2B5EF4-FFF2-40B4-BE49-F238E27FC236}">
                  <a16:creationId xmlns:a16="http://schemas.microsoft.com/office/drawing/2014/main" xmlns="" id="{A102F165-881C-4D2E-B4F4-07D7DA519F15}"/>
                </a:ext>
              </a:extLst>
            </p:cNvPr>
            <p:cNvSpPr txBox="1"/>
            <p:nvPr/>
          </p:nvSpPr>
          <p:spPr>
            <a:xfrm>
              <a:off x="2286016" y="2467837"/>
              <a:ext cx="180000" cy="180000"/>
            </a:xfrm>
            <a:prstGeom prst="rect">
              <a:avLst/>
            </a:prstGeom>
            <a:solidFill>
              <a:schemeClr val="bg1">
                <a:alpha val="80000"/>
              </a:schemeClr>
            </a:solidFill>
          </p:spPr>
          <p:txBody>
            <a:bodyPr wrap="square" lIns="0" tIns="0" rIns="0" bIns="0" rtlCol="0">
              <a:spAutoFit/>
            </a:bodyPr>
            <a:lstStyle/>
            <a:p>
              <a:r>
                <a:rPr kumimoji="1" lang="ja-JP" altLang="en-US" sz="1400" dirty="0"/>
                <a:t>①</a:t>
              </a:r>
            </a:p>
          </p:txBody>
        </p:sp>
        <p:sp>
          <p:nvSpPr>
            <p:cNvPr id="310" name="テキスト ボックス 309">
              <a:extLst>
                <a:ext uri="{FF2B5EF4-FFF2-40B4-BE49-F238E27FC236}">
                  <a16:creationId xmlns:a16="http://schemas.microsoft.com/office/drawing/2014/main" xmlns="" id="{611FE7E4-50F7-4D7F-AFC1-62568850216F}"/>
                </a:ext>
              </a:extLst>
            </p:cNvPr>
            <p:cNvSpPr txBox="1"/>
            <p:nvPr/>
          </p:nvSpPr>
          <p:spPr>
            <a:xfrm>
              <a:off x="220472" y="2247476"/>
              <a:ext cx="180000" cy="215444"/>
            </a:xfrm>
            <a:prstGeom prst="rect">
              <a:avLst/>
            </a:prstGeom>
            <a:solidFill>
              <a:schemeClr val="bg1">
                <a:alpha val="70000"/>
              </a:schemeClr>
            </a:solidFill>
          </p:spPr>
          <p:txBody>
            <a:bodyPr wrap="square" lIns="0" tIns="0" rIns="0" bIns="0" rtlCol="0">
              <a:spAutoFit/>
            </a:bodyPr>
            <a:lstStyle/>
            <a:p>
              <a:r>
                <a:rPr kumimoji="1" lang="ja-JP" altLang="en-US" sz="1400" dirty="0"/>
                <a:t>②</a:t>
              </a:r>
            </a:p>
          </p:txBody>
        </p:sp>
        <p:sp>
          <p:nvSpPr>
            <p:cNvPr id="311" name="テキスト ボックス 310">
              <a:extLst>
                <a:ext uri="{FF2B5EF4-FFF2-40B4-BE49-F238E27FC236}">
                  <a16:creationId xmlns:a16="http://schemas.microsoft.com/office/drawing/2014/main" xmlns="" id="{7FA771D3-E0B9-413D-BD32-94C106077DC2}"/>
                </a:ext>
              </a:extLst>
            </p:cNvPr>
            <p:cNvSpPr txBox="1"/>
            <p:nvPr/>
          </p:nvSpPr>
          <p:spPr>
            <a:xfrm>
              <a:off x="471928" y="1934792"/>
              <a:ext cx="180000" cy="180000"/>
            </a:xfrm>
            <a:prstGeom prst="rect">
              <a:avLst/>
            </a:prstGeom>
            <a:solidFill>
              <a:schemeClr val="bg1"/>
            </a:solidFill>
          </p:spPr>
          <p:txBody>
            <a:bodyPr wrap="square" lIns="0" tIns="0" rIns="0" bIns="0" rtlCol="0">
              <a:spAutoFit/>
            </a:bodyPr>
            <a:lstStyle/>
            <a:p>
              <a:r>
                <a:rPr kumimoji="1" lang="ja-JP" altLang="en-US" sz="1400" dirty="0"/>
                <a:t>③</a:t>
              </a:r>
            </a:p>
          </p:txBody>
        </p:sp>
        <p:sp>
          <p:nvSpPr>
            <p:cNvPr id="312" name="テキスト ボックス 311">
              <a:extLst>
                <a:ext uri="{FF2B5EF4-FFF2-40B4-BE49-F238E27FC236}">
                  <a16:creationId xmlns:a16="http://schemas.microsoft.com/office/drawing/2014/main" xmlns="" id="{7CB2289C-ED3B-4828-B5E3-B45AC25621F9}"/>
                </a:ext>
              </a:extLst>
            </p:cNvPr>
            <p:cNvSpPr txBox="1"/>
            <p:nvPr/>
          </p:nvSpPr>
          <p:spPr>
            <a:xfrm>
              <a:off x="1610727" y="1763928"/>
              <a:ext cx="180000" cy="180000"/>
            </a:xfrm>
            <a:prstGeom prst="rect">
              <a:avLst/>
            </a:prstGeom>
            <a:solidFill>
              <a:schemeClr val="bg1"/>
            </a:solidFill>
          </p:spPr>
          <p:txBody>
            <a:bodyPr wrap="square" lIns="0" tIns="0" rIns="0" bIns="0" rtlCol="0">
              <a:spAutoFit/>
            </a:bodyPr>
            <a:lstStyle/>
            <a:p>
              <a:r>
                <a:rPr kumimoji="1" lang="ja-JP" altLang="en-US" sz="1400" dirty="0"/>
                <a:t>④</a:t>
              </a:r>
            </a:p>
          </p:txBody>
        </p:sp>
      </p:grpSp>
      <p:grpSp>
        <p:nvGrpSpPr>
          <p:cNvPr id="313" name="グループ化 312">
            <a:extLst>
              <a:ext uri="{FF2B5EF4-FFF2-40B4-BE49-F238E27FC236}">
                <a16:creationId xmlns:a16="http://schemas.microsoft.com/office/drawing/2014/main" xmlns="" id="{E935FEF3-F90D-423A-89B4-99F9B722E59F}"/>
              </a:ext>
            </a:extLst>
          </p:cNvPr>
          <p:cNvGrpSpPr>
            <a:grpSpLocks noChangeAspect="1"/>
          </p:cNvGrpSpPr>
          <p:nvPr/>
        </p:nvGrpSpPr>
        <p:grpSpPr>
          <a:xfrm>
            <a:off x="5665237" y="1650206"/>
            <a:ext cx="1091902" cy="951011"/>
            <a:chOff x="7566800" y="3500768"/>
            <a:chExt cx="1382452" cy="1221698"/>
          </a:xfrm>
        </p:grpSpPr>
        <p:cxnSp>
          <p:nvCxnSpPr>
            <p:cNvPr id="314" name="直線コネクタ 313">
              <a:extLst>
                <a:ext uri="{FF2B5EF4-FFF2-40B4-BE49-F238E27FC236}">
                  <a16:creationId xmlns:a16="http://schemas.microsoft.com/office/drawing/2014/main" xmlns="" id="{A5CF2D47-7FB1-49A1-BF17-5F64CF8C1118}"/>
                </a:ext>
              </a:extLst>
            </p:cNvPr>
            <p:cNvCxnSpPr>
              <a:cxnSpLocks/>
              <a:endCxn id="319" idx="7"/>
            </p:cNvCxnSpPr>
            <p:nvPr/>
          </p:nvCxnSpPr>
          <p:spPr>
            <a:xfrm flipV="1">
              <a:off x="7573962" y="4273451"/>
              <a:ext cx="498722" cy="433096"/>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p:cNvCxnSpPr>
              <a:cxnSpLocks/>
              <a:stCxn id="319" idx="4"/>
              <a:endCxn id="316" idx="2"/>
            </p:cNvCxnSpPr>
            <p:nvPr/>
          </p:nvCxnSpPr>
          <p:spPr>
            <a:xfrm flipV="1">
              <a:off x="8229129" y="3500768"/>
              <a:ext cx="28897" cy="390523"/>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sp>
          <p:nvSpPr>
            <p:cNvPr id="316" name="正方形/長方形 315"/>
            <p:cNvSpPr/>
            <p:nvPr/>
          </p:nvSpPr>
          <p:spPr>
            <a:xfrm rot="10800000">
              <a:off x="7566800" y="3500768"/>
              <a:ext cx="1382452" cy="1217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dirty="0">
                <a:ln w="0"/>
                <a:solidFill>
                  <a:schemeClr val="accent1"/>
                </a:solidFill>
                <a:effectLst>
                  <a:outerShdw blurRad="38100" dist="25400" dir="5400000" algn="ctr" rotWithShape="0">
                    <a:srgbClr val="6E747A">
                      <a:alpha val="43000"/>
                    </a:srgbClr>
                  </a:outerShdw>
                </a:effectLst>
              </a:endParaRPr>
            </a:p>
          </p:txBody>
        </p:sp>
        <p:cxnSp>
          <p:nvCxnSpPr>
            <p:cNvPr id="317" name="直線コネクタ 316"/>
            <p:cNvCxnSpPr>
              <a:stCxn id="316" idx="0"/>
              <a:endCxn id="319" idx="0"/>
            </p:cNvCxnSpPr>
            <p:nvPr/>
          </p:nvCxnSpPr>
          <p:spPr>
            <a:xfrm flipH="1" flipV="1">
              <a:off x="8229129" y="4339019"/>
              <a:ext cx="28897" cy="379460"/>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線コネクタ 317"/>
            <p:cNvCxnSpPr>
              <a:stCxn id="316" idx="1"/>
              <a:endCxn id="319" idx="2"/>
            </p:cNvCxnSpPr>
            <p:nvPr/>
          </p:nvCxnSpPr>
          <p:spPr>
            <a:xfrm flipH="1">
              <a:off x="8450376" y="4109623"/>
              <a:ext cx="498876" cy="5532"/>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sp>
          <p:nvSpPr>
            <p:cNvPr id="319" name="円: 塗りつぶしなし 135"/>
            <p:cNvSpPr/>
            <p:nvPr/>
          </p:nvSpPr>
          <p:spPr>
            <a:xfrm rot="10800000">
              <a:off x="8007882" y="3891291"/>
              <a:ext cx="442494" cy="447728"/>
            </a:xfrm>
            <a:prstGeom prst="donut">
              <a:avLst>
                <a:gd name="adj" fmla="val 8940"/>
              </a:avLst>
            </a:prstGeom>
            <a:solidFill>
              <a:schemeClr val="accent1">
                <a:lumMod val="40000"/>
                <a:lumOff val="60000"/>
              </a:schemeClr>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dirty="0">
                <a:ln w="0"/>
                <a:solidFill>
                  <a:schemeClr val="accent1"/>
                </a:solidFill>
                <a:effectLst>
                  <a:outerShdw blurRad="38100" dist="25400" dir="5400000" algn="ctr" rotWithShape="0">
                    <a:srgbClr val="6E747A">
                      <a:alpha val="43000"/>
                    </a:srgbClr>
                  </a:outerShdw>
                </a:effectLst>
              </a:endParaRPr>
            </a:p>
          </p:txBody>
        </p:sp>
        <p:sp>
          <p:nvSpPr>
            <p:cNvPr id="320" name="矢印: 折線 120"/>
            <p:cNvSpPr/>
            <p:nvPr/>
          </p:nvSpPr>
          <p:spPr>
            <a:xfrm rot="6132780" flipH="1">
              <a:off x="8296857" y="4177856"/>
              <a:ext cx="197315" cy="199856"/>
            </a:xfrm>
            <a:prstGeom prst="bentArrow">
              <a:avLst>
                <a:gd name="adj1" fmla="val 22412"/>
                <a:gd name="adj2" fmla="val 33217"/>
                <a:gd name="adj3" fmla="val 39943"/>
                <a:gd name="adj4" fmla="val 64692"/>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dirty="0">
                <a:ln w="0"/>
                <a:solidFill>
                  <a:schemeClr val="accent1"/>
                </a:solidFill>
                <a:effectLst>
                  <a:outerShdw blurRad="38100" dist="25400" dir="5400000" algn="ctr" rotWithShape="0">
                    <a:srgbClr val="6E747A">
                      <a:alpha val="43000"/>
                    </a:srgbClr>
                  </a:outerShdw>
                </a:effectLst>
              </a:endParaRPr>
            </a:p>
          </p:txBody>
        </p:sp>
        <p:sp>
          <p:nvSpPr>
            <p:cNvPr id="321" name="矢印: 上 127"/>
            <p:cNvSpPr/>
            <p:nvPr/>
          </p:nvSpPr>
          <p:spPr>
            <a:xfrm rot="6288874">
              <a:off x="8482731" y="4135470"/>
              <a:ext cx="98475" cy="139012"/>
            </a:xfrm>
            <a:prstGeom prst="upArrow">
              <a:avLst>
                <a:gd name="adj1" fmla="val 50000"/>
                <a:gd name="adj2" fmla="val 89943"/>
              </a:avLst>
            </a:prstGeom>
            <a:solidFill>
              <a:srgbClr val="0070C0"/>
            </a:solidFill>
            <a:ln>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dirty="0">
                <a:ln w="0"/>
                <a:solidFill>
                  <a:schemeClr val="accent1"/>
                </a:solidFill>
                <a:effectLst>
                  <a:outerShdw blurRad="38100" dist="25400" dir="5400000" algn="ctr" rotWithShape="0">
                    <a:srgbClr val="6E747A">
                      <a:alpha val="43000"/>
                    </a:srgbClr>
                  </a:outerShdw>
                </a:effectLst>
              </a:endParaRPr>
            </a:p>
          </p:txBody>
        </p:sp>
        <p:sp>
          <p:nvSpPr>
            <p:cNvPr id="322" name="矢印: 上 115"/>
            <p:cNvSpPr/>
            <p:nvPr/>
          </p:nvSpPr>
          <p:spPr>
            <a:xfrm rot="10800000">
              <a:off x="8169260" y="3882959"/>
              <a:ext cx="167433" cy="422025"/>
            </a:xfrm>
            <a:prstGeom prst="upArrow">
              <a:avLst>
                <a:gd name="adj1" fmla="val 50000"/>
                <a:gd name="adj2" fmla="val 53258"/>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dirty="0"/>
            </a:p>
          </p:txBody>
        </p:sp>
        <p:sp>
          <p:nvSpPr>
            <p:cNvPr id="323" name="フリーフォーム 322"/>
            <p:cNvSpPr/>
            <p:nvPr/>
          </p:nvSpPr>
          <p:spPr>
            <a:xfrm>
              <a:off x="8311890" y="3629811"/>
              <a:ext cx="79575" cy="311512"/>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b="1">
                <a:ln w="22225">
                  <a:solidFill>
                    <a:schemeClr val="accent2"/>
                  </a:solidFill>
                  <a:prstDash val="solid"/>
                </a:ln>
                <a:solidFill>
                  <a:schemeClr val="accent2">
                    <a:lumMod val="40000"/>
                    <a:lumOff val="60000"/>
                  </a:schemeClr>
                </a:solidFill>
              </a:endParaRPr>
            </a:p>
          </p:txBody>
        </p:sp>
        <p:sp>
          <p:nvSpPr>
            <p:cNvPr id="324" name="フリーフォーム 323"/>
            <p:cNvSpPr/>
            <p:nvPr/>
          </p:nvSpPr>
          <p:spPr>
            <a:xfrm>
              <a:off x="8303362" y="4453948"/>
              <a:ext cx="78116" cy="268518"/>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b="1">
                <a:ln w="22225">
                  <a:solidFill>
                    <a:schemeClr val="accent2"/>
                  </a:solidFill>
                  <a:prstDash val="solid"/>
                </a:ln>
                <a:solidFill>
                  <a:schemeClr val="accent2">
                    <a:lumMod val="40000"/>
                    <a:lumOff val="60000"/>
                  </a:schemeClr>
                </a:solidFill>
              </a:endParaRPr>
            </a:p>
          </p:txBody>
        </p:sp>
        <p:sp>
          <p:nvSpPr>
            <p:cNvPr id="325" name="フリーフォーム 324"/>
            <p:cNvSpPr/>
            <p:nvPr/>
          </p:nvSpPr>
          <p:spPr>
            <a:xfrm rot="16200000">
              <a:off x="8766177" y="3903208"/>
              <a:ext cx="76539" cy="262398"/>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b="1">
                <a:ln w="22225">
                  <a:solidFill>
                    <a:schemeClr val="accent2"/>
                  </a:solidFill>
                  <a:prstDash val="solid"/>
                </a:ln>
                <a:solidFill>
                  <a:schemeClr val="accent2">
                    <a:lumMod val="40000"/>
                    <a:lumOff val="60000"/>
                  </a:schemeClr>
                </a:solidFill>
              </a:endParaRPr>
            </a:p>
          </p:txBody>
        </p:sp>
        <p:sp>
          <p:nvSpPr>
            <p:cNvPr id="326" name="フリーフォーム 325"/>
            <p:cNvSpPr/>
            <p:nvPr/>
          </p:nvSpPr>
          <p:spPr>
            <a:xfrm rot="2895763">
              <a:off x="7699453" y="4524910"/>
              <a:ext cx="88805" cy="220784"/>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b="1">
                <a:ln w="22225">
                  <a:solidFill>
                    <a:schemeClr val="accent2"/>
                  </a:solidFill>
                  <a:prstDash val="solid"/>
                </a:ln>
                <a:solidFill>
                  <a:schemeClr val="accent2">
                    <a:lumMod val="40000"/>
                    <a:lumOff val="60000"/>
                  </a:schemeClr>
                </a:solidFill>
              </a:endParaRPr>
            </a:p>
          </p:txBody>
        </p:sp>
        <p:sp>
          <p:nvSpPr>
            <p:cNvPr id="327" name="矢印: 折線 120">
              <a:extLst>
                <a:ext uri="{FF2B5EF4-FFF2-40B4-BE49-F238E27FC236}">
                  <a16:creationId xmlns:a16="http://schemas.microsoft.com/office/drawing/2014/main" xmlns="" id="{CDD718E4-31B1-475E-8361-CA88AACFBC9F}"/>
                </a:ext>
              </a:extLst>
            </p:cNvPr>
            <p:cNvSpPr/>
            <p:nvPr/>
          </p:nvSpPr>
          <p:spPr>
            <a:xfrm rot="6104352" flipH="1">
              <a:off x="8573543" y="4106822"/>
              <a:ext cx="105425" cy="111352"/>
            </a:xfrm>
            <a:prstGeom prst="bentArrow">
              <a:avLst>
                <a:gd name="adj1" fmla="val 37677"/>
                <a:gd name="adj2" fmla="val 40940"/>
                <a:gd name="adj3" fmla="val 39943"/>
                <a:gd name="adj4" fmla="val 64692"/>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dirty="0">
                <a:ln w="0"/>
                <a:solidFill>
                  <a:schemeClr val="accent1"/>
                </a:solidFill>
                <a:effectLst>
                  <a:outerShdw blurRad="38100" dist="25400" dir="5400000" algn="ctr" rotWithShape="0">
                    <a:srgbClr val="6E747A">
                      <a:alpha val="43000"/>
                    </a:srgbClr>
                  </a:outerShdw>
                </a:effectLst>
              </a:endParaRPr>
            </a:p>
          </p:txBody>
        </p:sp>
        <p:sp>
          <p:nvSpPr>
            <p:cNvPr id="328" name="矢印: 上 127">
              <a:extLst>
                <a:ext uri="{FF2B5EF4-FFF2-40B4-BE49-F238E27FC236}">
                  <a16:creationId xmlns:a16="http://schemas.microsoft.com/office/drawing/2014/main" xmlns="" id="{927B88C7-3745-4A51-8B57-42C9E64F6E9E}"/>
                </a:ext>
              </a:extLst>
            </p:cNvPr>
            <p:cNvSpPr/>
            <p:nvPr/>
          </p:nvSpPr>
          <p:spPr>
            <a:xfrm rot="9501582">
              <a:off x="8234336" y="4347256"/>
              <a:ext cx="98475" cy="139012"/>
            </a:xfrm>
            <a:prstGeom prst="upArrow">
              <a:avLst>
                <a:gd name="adj1" fmla="val 50000"/>
                <a:gd name="adj2" fmla="val 89943"/>
              </a:avLst>
            </a:prstGeom>
            <a:solidFill>
              <a:srgbClr val="0070C0"/>
            </a:solidFill>
            <a:ln>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dirty="0">
                <a:ln w="0"/>
                <a:solidFill>
                  <a:schemeClr val="accent1"/>
                </a:solidFill>
                <a:effectLst>
                  <a:outerShdw blurRad="38100" dist="25400" dir="5400000" algn="ctr" rotWithShape="0">
                    <a:srgbClr val="6E747A">
                      <a:alpha val="43000"/>
                    </a:srgbClr>
                  </a:outerShdw>
                </a:effectLst>
              </a:endParaRPr>
            </a:p>
          </p:txBody>
        </p:sp>
        <p:sp>
          <p:nvSpPr>
            <p:cNvPr id="329" name="矢印: 折線 120">
              <a:extLst>
                <a:ext uri="{FF2B5EF4-FFF2-40B4-BE49-F238E27FC236}">
                  <a16:creationId xmlns:a16="http://schemas.microsoft.com/office/drawing/2014/main" xmlns="" id="{C6FC0B5F-43D5-483A-9A7E-033E6ACAB10C}"/>
                </a:ext>
              </a:extLst>
            </p:cNvPr>
            <p:cNvSpPr/>
            <p:nvPr/>
          </p:nvSpPr>
          <p:spPr>
            <a:xfrm rot="13357539">
              <a:off x="7932096" y="4386001"/>
              <a:ext cx="105425" cy="111352"/>
            </a:xfrm>
            <a:prstGeom prst="bentArrow">
              <a:avLst>
                <a:gd name="adj1" fmla="val 37677"/>
                <a:gd name="adj2" fmla="val 40940"/>
                <a:gd name="adj3" fmla="val 39943"/>
                <a:gd name="adj4" fmla="val 64692"/>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dirty="0">
                <a:ln w="0"/>
                <a:solidFill>
                  <a:schemeClr val="accent1"/>
                </a:solidFill>
                <a:effectLst>
                  <a:outerShdw blurRad="38100" dist="25400" dir="5400000" algn="ctr" rotWithShape="0">
                    <a:srgbClr val="6E747A">
                      <a:alpha val="43000"/>
                    </a:srgbClr>
                  </a:outerShdw>
                </a:effectLst>
              </a:endParaRPr>
            </a:p>
          </p:txBody>
        </p:sp>
        <p:sp>
          <p:nvSpPr>
            <p:cNvPr id="330" name="矢印: 上 127">
              <a:extLst>
                <a:ext uri="{FF2B5EF4-FFF2-40B4-BE49-F238E27FC236}">
                  <a16:creationId xmlns:a16="http://schemas.microsoft.com/office/drawing/2014/main" xmlns="" id="{90DD4CE4-C4EA-46D5-95CB-5E13E3E9EB73}"/>
                </a:ext>
              </a:extLst>
            </p:cNvPr>
            <p:cNvSpPr/>
            <p:nvPr/>
          </p:nvSpPr>
          <p:spPr>
            <a:xfrm rot="13241543">
              <a:off x="8016610" y="4330043"/>
              <a:ext cx="98475" cy="139012"/>
            </a:xfrm>
            <a:prstGeom prst="upArrow">
              <a:avLst>
                <a:gd name="adj1" fmla="val 50000"/>
                <a:gd name="adj2" fmla="val 89943"/>
              </a:avLst>
            </a:prstGeom>
            <a:solidFill>
              <a:srgbClr val="0070C0"/>
            </a:solidFill>
            <a:ln>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dirty="0">
                <a:ln w="0"/>
                <a:solidFill>
                  <a:schemeClr val="accent1"/>
                </a:solidFill>
                <a:effectLst>
                  <a:outerShdw blurRad="38100" dist="25400" dir="5400000" algn="ctr" rotWithShape="0">
                    <a:srgbClr val="6E747A">
                      <a:alpha val="43000"/>
                    </a:srgbClr>
                  </a:outerShdw>
                </a:effectLst>
              </a:endParaRPr>
            </a:p>
          </p:txBody>
        </p:sp>
        <p:sp>
          <p:nvSpPr>
            <p:cNvPr id="331" name="矢印: 折線 120">
              <a:extLst>
                <a:ext uri="{FF2B5EF4-FFF2-40B4-BE49-F238E27FC236}">
                  <a16:creationId xmlns:a16="http://schemas.microsoft.com/office/drawing/2014/main" xmlns="" id="{855001F3-C25C-4446-A8E7-44F4889DF282}"/>
                </a:ext>
              </a:extLst>
            </p:cNvPr>
            <p:cNvSpPr/>
            <p:nvPr/>
          </p:nvSpPr>
          <p:spPr>
            <a:xfrm rot="13357539">
              <a:off x="8089438" y="4301747"/>
              <a:ext cx="105425" cy="111352"/>
            </a:xfrm>
            <a:prstGeom prst="bentArrow">
              <a:avLst>
                <a:gd name="adj1" fmla="val 37677"/>
                <a:gd name="adj2" fmla="val 40940"/>
                <a:gd name="adj3" fmla="val 39943"/>
                <a:gd name="adj4" fmla="val 64692"/>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dirty="0">
                <a:ln w="0"/>
                <a:solidFill>
                  <a:schemeClr val="accent1"/>
                </a:solidFill>
                <a:effectLst>
                  <a:outerShdw blurRad="38100" dist="25400" dir="5400000" algn="ctr" rotWithShape="0">
                    <a:srgbClr val="6E747A">
                      <a:alpha val="43000"/>
                    </a:srgbClr>
                  </a:outerShdw>
                </a:effectLst>
              </a:endParaRPr>
            </a:p>
          </p:txBody>
        </p:sp>
      </p:grpSp>
      <p:cxnSp>
        <p:nvCxnSpPr>
          <p:cNvPr id="332" name="直線コネクタ 331">
            <a:extLst>
              <a:ext uri="{FF2B5EF4-FFF2-40B4-BE49-F238E27FC236}">
                <a16:creationId xmlns:a16="http://schemas.microsoft.com/office/drawing/2014/main" xmlns="" id="{DC0B3957-9048-48A6-85E6-F9AA5C2F6C77}"/>
              </a:ext>
            </a:extLst>
          </p:cNvPr>
          <p:cNvCxnSpPr>
            <a:cxnSpLocks/>
          </p:cNvCxnSpPr>
          <p:nvPr/>
        </p:nvCxnSpPr>
        <p:spPr>
          <a:xfrm>
            <a:off x="11605313" y="4922603"/>
            <a:ext cx="55" cy="1849741"/>
          </a:xfrm>
          <a:prstGeom prst="line">
            <a:avLst/>
          </a:prstGeom>
          <a:ln w="12700">
            <a:prstDash val="lgDashDotDot"/>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xmlns="" id="{DC58420F-3DEA-4F3A-A4B3-E6C5E782419F}"/>
              </a:ext>
            </a:extLst>
          </p:cNvPr>
          <p:cNvGrpSpPr/>
          <p:nvPr/>
        </p:nvGrpSpPr>
        <p:grpSpPr>
          <a:xfrm>
            <a:off x="8774325" y="8421583"/>
            <a:ext cx="360565" cy="942659"/>
            <a:chOff x="2858336" y="8589665"/>
            <a:chExt cx="360565" cy="942659"/>
          </a:xfrm>
        </p:grpSpPr>
        <p:pic>
          <p:nvPicPr>
            <p:cNvPr id="334" name="図 333">
              <a:extLst>
                <a:ext uri="{FF2B5EF4-FFF2-40B4-BE49-F238E27FC236}">
                  <a16:creationId xmlns:a16="http://schemas.microsoft.com/office/drawing/2014/main" xmlns="" id="{39F809F4-6863-4160-8BB9-20DB4EF75040}"/>
                </a:ext>
              </a:extLst>
            </p:cNvPr>
            <p:cNvPicPr>
              <a:picLocks noChangeAspect="1"/>
            </p:cNvPicPr>
            <p:nvPr/>
          </p:nvPicPr>
          <p:blipFill>
            <a:blip r:embed="rId13"/>
            <a:stretch>
              <a:fillRect/>
            </a:stretch>
          </p:blipFill>
          <p:spPr>
            <a:xfrm>
              <a:off x="2921062" y="8749904"/>
              <a:ext cx="246090" cy="782420"/>
            </a:xfrm>
            <a:prstGeom prst="rect">
              <a:avLst/>
            </a:prstGeom>
          </p:spPr>
        </p:pic>
        <p:pic>
          <p:nvPicPr>
            <p:cNvPr id="335" name="図 334">
              <a:extLst>
                <a:ext uri="{FF2B5EF4-FFF2-40B4-BE49-F238E27FC236}">
                  <a16:creationId xmlns:a16="http://schemas.microsoft.com/office/drawing/2014/main" xmlns="" id="{7C266BE4-5C79-4939-9713-460CF164A546}"/>
                </a:ext>
              </a:extLst>
            </p:cNvPr>
            <p:cNvPicPr>
              <a:picLocks noChangeAspect="1"/>
            </p:cNvPicPr>
            <p:nvPr/>
          </p:nvPicPr>
          <p:blipFill>
            <a:blip r:embed="rId14"/>
            <a:stretch>
              <a:fillRect/>
            </a:stretch>
          </p:blipFill>
          <p:spPr>
            <a:xfrm>
              <a:off x="2980288" y="9207691"/>
              <a:ext cx="100105" cy="222414"/>
            </a:xfrm>
            <a:prstGeom prst="rect">
              <a:avLst/>
            </a:prstGeom>
          </p:spPr>
        </p:pic>
        <p:sp>
          <p:nvSpPr>
            <p:cNvPr id="336" name="フローチャート: 結合子 657">
              <a:extLst>
                <a:ext uri="{FF2B5EF4-FFF2-40B4-BE49-F238E27FC236}">
                  <a16:creationId xmlns:a16="http://schemas.microsoft.com/office/drawing/2014/main" xmlns="" id="{04B61642-4D18-4AC1-ADFE-C19D09FB6835}"/>
                </a:ext>
              </a:extLst>
            </p:cNvPr>
            <p:cNvSpPr/>
            <p:nvPr/>
          </p:nvSpPr>
          <p:spPr>
            <a:xfrm>
              <a:off x="2858336" y="8645747"/>
              <a:ext cx="360565" cy="342654"/>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7" name="フローチャート: 結合子 658">
              <a:extLst>
                <a:ext uri="{FF2B5EF4-FFF2-40B4-BE49-F238E27FC236}">
                  <a16:creationId xmlns:a16="http://schemas.microsoft.com/office/drawing/2014/main" xmlns="" id="{2042C0B6-DCF1-4B67-8830-6E2A432A7616}"/>
                </a:ext>
              </a:extLst>
            </p:cNvPr>
            <p:cNvSpPr/>
            <p:nvPr/>
          </p:nvSpPr>
          <p:spPr>
            <a:xfrm>
              <a:off x="2910373" y="8691714"/>
              <a:ext cx="262229" cy="249202"/>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8" name="円柱 337">
              <a:extLst>
                <a:ext uri="{FF2B5EF4-FFF2-40B4-BE49-F238E27FC236}">
                  <a16:creationId xmlns:a16="http://schemas.microsoft.com/office/drawing/2014/main" xmlns="" id="{33CDFA87-5A55-4D29-8926-7EB19EB34EA9}"/>
                </a:ext>
              </a:extLst>
            </p:cNvPr>
            <p:cNvSpPr/>
            <p:nvPr/>
          </p:nvSpPr>
          <p:spPr>
            <a:xfrm>
              <a:off x="2908881" y="8589665"/>
              <a:ext cx="259476" cy="327635"/>
            </a:xfrm>
            <a:prstGeom prst="can">
              <a:avLst>
                <a:gd name="adj" fmla="val 66303"/>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39" name="グループ化 338">
            <a:extLst>
              <a:ext uri="{FF2B5EF4-FFF2-40B4-BE49-F238E27FC236}">
                <a16:creationId xmlns:a16="http://schemas.microsoft.com/office/drawing/2014/main" xmlns="" id="{A46694DB-93D5-4F5D-8BDC-31ECFB0D7F64}"/>
              </a:ext>
            </a:extLst>
          </p:cNvPr>
          <p:cNvGrpSpPr/>
          <p:nvPr/>
        </p:nvGrpSpPr>
        <p:grpSpPr>
          <a:xfrm>
            <a:off x="9315489" y="782205"/>
            <a:ext cx="2121748" cy="1232298"/>
            <a:chOff x="1049826" y="4155262"/>
            <a:chExt cx="2407292" cy="1499520"/>
          </a:xfrm>
        </p:grpSpPr>
        <p:pic>
          <p:nvPicPr>
            <p:cNvPr id="340" name="Picture 5">
              <a:extLst>
                <a:ext uri="{FF2B5EF4-FFF2-40B4-BE49-F238E27FC236}">
                  <a16:creationId xmlns:a16="http://schemas.microsoft.com/office/drawing/2014/main" xmlns="" id="{DF30794A-C67A-46D9-B515-C577CEC7677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14378" y="4155262"/>
              <a:ext cx="2342740" cy="1499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1" name="テキスト ボックス 340">
              <a:extLst>
                <a:ext uri="{FF2B5EF4-FFF2-40B4-BE49-F238E27FC236}">
                  <a16:creationId xmlns:a16="http://schemas.microsoft.com/office/drawing/2014/main" xmlns="" id="{4DEDC721-D750-41D3-991D-B99351E6EE01}"/>
                </a:ext>
              </a:extLst>
            </p:cNvPr>
            <p:cNvSpPr txBox="1"/>
            <p:nvPr/>
          </p:nvSpPr>
          <p:spPr>
            <a:xfrm>
              <a:off x="2015130" y="5246748"/>
              <a:ext cx="271276" cy="276999"/>
            </a:xfrm>
            <a:prstGeom prst="rect">
              <a:avLst/>
            </a:prstGeom>
            <a:noFill/>
          </p:spPr>
          <p:txBody>
            <a:bodyPr wrap="square" rtlCol="0">
              <a:spAutoFit/>
            </a:bodyPr>
            <a:lstStyle/>
            <a:p>
              <a:pPr algn="r"/>
              <a:r>
                <a:rPr lang="ja-JP" altLang="en-US" sz="1200" dirty="0"/>
                <a:t>②</a:t>
              </a:r>
            </a:p>
          </p:txBody>
        </p:sp>
        <p:grpSp>
          <p:nvGrpSpPr>
            <p:cNvPr id="342" name="グループ化 341">
              <a:extLst>
                <a:ext uri="{FF2B5EF4-FFF2-40B4-BE49-F238E27FC236}">
                  <a16:creationId xmlns:a16="http://schemas.microsoft.com/office/drawing/2014/main" xmlns="" id="{DF17901D-798E-4EC8-9E84-2E2CCC21D454}"/>
                </a:ext>
              </a:extLst>
            </p:cNvPr>
            <p:cNvGrpSpPr>
              <a:grpSpLocks noChangeAspect="1"/>
            </p:cNvGrpSpPr>
            <p:nvPr/>
          </p:nvGrpSpPr>
          <p:grpSpPr>
            <a:xfrm rot="2973214">
              <a:off x="1284934" y="5081911"/>
              <a:ext cx="330910" cy="618451"/>
              <a:chOff x="9150789" y="4499774"/>
              <a:chExt cx="290566" cy="616077"/>
            </a:xfrm>
          </p:grpSpPr>
          <p:sp>
            <p:nvSpPr>
              <p:cNvPr id="355" name="フリーフォーム 424">
                <a:extLst>
                  <a:ext uri="{FF2B5EF4-FFF2-40B4-BE49-F238E27FC236}">
                    <a16:creationId xmlns:a16="http://schemas.microsoft.com/office/drawing/2014/main" xmlns="" id="{5B396DD5-52BB-4B20-9D57-10B3678AA7C8}"/>
                  </a:ext>
                </a:extLst>
              </p:cNvPr>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6" name="フリーフォーム 425">
                <a:extLst>
                  <a:ext uri="{FF2B5EF4-FFF2-40B4-BE49-F238E27FC236}">
                    <a16:creationId xmlns:a16="http://schemas.microsoft.com/office/drawing/2014/main" xmlns="" id="{029CF354-F276-4A1D-B7CF-EB65AE2576AC}"/>
                  </a:ext>
                </a:extLst>
              </p:cNvPr>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7" name="角丸四角形 426">
                <a:extLst>
                  <a:ext uri="{FF2B5EF4-FFF2-40B4-BE49-F238E27FC236}">
                    <a16:creationId xmlns:a16="http://schemas.microsoft.com/office/drawing/2014/main" xmlns="" id="{2B9A22D8-8F43-4729-BEBD-F7025E442EF4}"/>
                  </a:ext>
                </a:extLst>
              </p:cNvPr>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8" name="角丸四角形 427">
                <a:extLst>
                  <a:ext uri="{FF2B5EF4-FFF2-40B4-BE49-F238E27FC236}">
                    <a16:creationId xmlns:a16="http://schemas.microsoft.com/office/drawing/2014/main" xmlns="" id="{34C3AA14-6E98-426D-B4B0-FBAFE474EA05}"/>
                  </a:ext>
                </a:extLst>
              </p:cNvPr>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9" name="角丸四角形 428">
                <a:extLst>
                  <a:ext uri="{FF2B5EF4-FFF2-40B4-BE49-F238E27FC236}">
                    <a16:creationId xmlns:a16="http://schemas.microsoft.com/office/drawing/2014/main" xmlns="" id="{AC989E04-EEFC-4660-B898-25B037901F3D}"/>
                  </a:ext>
                </a:extLst>
              </p:cNvPr>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0" name="角丸四角形 429">
                <a:extLst>
                  <a:ext uri="{FF2B5EF4-FFF2-40B4-BE49-F238E27FC236}">
                    <a16:creationId xmlns:a16="http://schemas.microsoft.com/office/drawing/2014/main" xmlns="" id="{55FE7194-C15F-4B62-A18B-ADD5F33942DF}"/>
                  </a:ext>
                </a:extLst>
              </p:cNvPr>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1" name="角丸四角形 430">
                <a:extLst>
                  <a:ext uri="{FF2B5EF4-FFF2-40B4-BE49-F238E27FC236}">
                    <a16:creationId xmlns:a16="http://schemas.microsoft.com/office/drawing/2014/main" xmlns="" id="{B90367D9-717A-4091-B835-35AC41CB23CC}"/>
                  </a:ext>
                </a:extLst>
              </p:cNvPr>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2" name="角丸四角形 431">
                <a:extLst>
                  <a:ext uri="{FF2B5EF4-FFF2-40B4-BE49-F238E27FC236}">
                    <a16:creationId xmlns:a16="http://schemas.microsoft.com/office/drawing/2014/main" xmlns="" id="{46BBAE6B-0FB7-48E6-9560-5F8C985FE6F8}"/>
                  </a:ext>
                </a:extLst>
              </p:cNvPr>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3" name="正方形/長方形 362">
                <a:extLst>
                  <a:ext uri="{FF2B5EF4-FFF2-40B4-BE49-F238E27FC236}">
                    <a16:creationId xmlns:a16="http://schemas.microsoft.com/office/drawing/2014/main" xmlns="" id="{48CE9B80-63E3-41C3-8991-E8B88A83B308}"/>
                  </a:ext>
                </a:extLst>
              </p:cNvPr>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4" name="角丸四角形 433">
                <a:extLst>
                  <a:ext uri="{FF2B5EF4-FFF2-40B4-BE49-F238E27FC236}">
                    <a16:creationId xmlns:a16="http://schemas.microsoft.com/office/drawing/2014/main" xmlns="" id="{CDD033A4-AB01-4B95-990C-D46008B61567}"/>
                  </a:ext>
                </a:extLst>
              </p:cNvPr>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5" name="角丸四角形 434">
                <a:extLst>
                  <a:ext uri="{FF2B5EF4-FFF2-40B4-BE49-F238E27FC236}">
                    <a16:creationId xmlns:a16="http://schemas.microsoft.com/office/drawing/2014/main" xmlns="" id="{844A460F-30C9-4968-893E-89460F31BA33}"/>
                  </a:ext>
                </a:extLst>
              </p:cNvPr>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6" name="角丸四角形 435">
                <a:extLst>
                  <a:ext uri="{FF2B5EF4-FFF2-40B4-BE49-F238E27FC236}">
                    <a16:creationId xmlns:a16="http://schemas.microsoft.com/office/drawing/2014/main" xmlns="" id="{3F38A226-2046-44E3-BCEC-1E759F230373}"/>
                  </a:ext>
                </a:extLst>
              </p:cNvPr>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7" name="角丸四角形 436">
                <a:extLst>
                  <a:ext uri="{FF2B5EF4-FFF2-40B4-BE49-F238E27FC236}">
                    <a16:creationId xmlns:a16="http://schemas.microsoft.com/office/drawing/2014/main" xmlns="" id="{7BE33A39-F293-4E0A-AD31-0BD2E64C4332}"/>
                  </a:ext>
                </a:extLst>
              </p:cNvPr>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8" name="角丸四角形 437">
                <a:extLst>
                  <a:ext uri="{FF2B5EF4-FFF2-40B4-BE49-F238E27FC236}">
                    <a16:creationId xmlns:a16="http://schemas.microsoft.com/office/drawing/2014/main" xmlns="" id="{30DD154A-DF4B-4984-8319-B67D549632BE}"/>
                  </a:ext>
                </a:extLst>
              </p:cNvPr>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9" name="角丸四角形 438">
                <a:extLst>
                  <a:ext uri="{FF2B5EF4-FFF2-40B4-BE49-F238E27FC236}">
                    <a16:creationId xmlns:a16="http://schemas.microsoft.com/office/drawing/2014/main" xmlns="" id="{4A3EDE24-5117-4E65-9C0A-F5B1DE6861C1}"/>
                  </a:ext>
                </a:extLst>
              </p:cNvPr>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0" name="減算記号 369">
                <a:extLst>
                  <a:ext uri="{FF2B5EF4-FFF2-40B4-BE49-F238E27FC236}">
                    <a16:creationId xmlns:a16="http://schemas.microsoft.com/office/drawing/2014/main" xmlns="" id="{7D336874-98C5-4513-A8FD-31502E07AADB}"/>
                  </a:ext>
                </a:extLst>
              </p:cNvPr>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1" name="ブローチ 370">
                <a:extLst>
                  <a:ext uri="{FF2B5EF4-FFF2-40B4-BE49-F238E27FC236}">
                    <a16:creationId xmlns:a16="http://schemas.microsoft.com/office/drawing/2014/main" xmlns="" id="{FEE5B16D-0B5D-4633-BAD3-37416DE47827}"/>
                  </a:ext>
                </a:extLst>
              </p:cNvPr>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72" name="フリーフォーム 441">
                <a:extLst>
                  <a:ext uri="{FF2B5EF4-FFF2-40B4-BE49-F238E27FC236}">
                    <a16:creationId xmlns:a16="http://schemas.microsoft.com/office/drawing/2014/main" xmlns="" id="{676916DF-8031-4F71-A250-C5D0161302F4}"/>
                  </a:ext>
                </a:extLst>
              </p:cNvPr>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3" name="フリーフォーム 442">
                <a:extLst>
                  <a:ext uri="{FF2B5EF4-FFF2-40B4-BE49-F238E27FC236}">
                    <a16:creationId xmlns:a16="http://schemas.microsoft.com/office/drawing/2014/main" xmlns="" id="{5295E75C-34F5-451D-8FF2-540834996F99}"/>
                  </a:ext>
                </a:extLst>
              </p:cNvPr>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4" name="フリーフォーム 443">
                <a:extLst>
                  <a:ext uri="{FF2B5EF4-FFF2-40B4-BE49-F238E27FC236}">
                    <a16:creationId xmlns:a16="http://schemas.microsoft.com/office/drawing/2014/main" xmlns="" id="{37E0A172-590E-4479-A12F-A9C003BB8503}"/>
                  </a:ext>
                </a:extLst>
              </p:cNvPr>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5" name="フリーフォーム 444">
                <a:extLst>
                  <a:ext uri="{FF2B5EF4-FFF2-40B4-BE49-F238E27FC236}">
                    <a16:creationId xmlns:a16="http://schemas.microsoft.com/office/drawing/2014/main" xmlns="" id="{8B1C4EEB-4843-4C60-AF97-33A257024F8E}"/>
                  </a:ext>
                </a:extLst>
              </p:cNvPr>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6" name="フリーフォーム 445">
                <a:extLst>
                  <a:ext uri="{FF2B5EF4-FFF2-40B4-BE49-F238E27FC236}">
                    <a16:creationId xmlns:a16="http://schemas.microsoft.com/office/drawing/2014/main" xmlns="" id="{405C2DFC-1288-4F3D-B5DB-5099FB53942F}"/>
                  </a:ext>
                </a:extLst>
              </p:cNvPr>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7" name="フリーフォーム 446">
                <a:extLst>
                  <a:ext uri="{FF2B5EF4-FFF2-40B4-BE49-F238E27FC236}">
                    <a16:creationId xmlns:a16="http://schemas.microsoft.com/office/drawing/2014/main" xmlns="" id="{0CD3B6CA-B40B-46D2-8977-DF2732362D70}"/>
                  </a:ext>
                </a:extLst>
              </p:cNvPr>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8" name="フリーフォーム 447">
                <a:extLst>
                  <a:ext uri="{FF2B5EF4-FFF2-40B4-BE49-F238E27FC236}">
                    <a16:creationId xmlns:a16="http://schemas.microsoft.com/office/drawing/2014/main" xmlns="" id="{5840CED9-9B46-4D6B-BACB-BDB5F389ABEE}"/>
                  </a:ext>
                </a:extLst>
              </p:cNvPr>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9" name="フリーフォーム 448">
                <a:extLst>
                  <a:ext uri="{FF2B5EF4-FFF2-40B4-BE49-F238E27FC236}">
                    <a16:creationId xmlns:a16="http://schemas.microsoft.com/office/drawing/2014/main" xmlns="" id="{E9B7DF87-F8BD-412D-8D55-4D38C58807D3}"/>
                  </a:ext>
                </a:extLst>
              </p:cNvPr>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0" name="フリーフォーム 449">
                <a:extLst>
                  <a:ext uri="{FF2B5EF4-FFF2-40B4-BE49-F238E27FC236}">
                    <a16:creationId xmlns:a16="http://schemas.microsoft.com/office/drawing/2014/main" xmlns="" id="{632AFC86-0D78-4362-AB8D-A31C86771D79}"/>
                  </a:ext>
                </a:extLst>
              </p:cNvPr>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1" name="フリーフォーム 450">
                <a:extLst>
                  <a:ext uri="{FF2B5EF4-FFF2-40B4-BE49-F238E27FC236}">
                    <a16:creationId xmlns:a16="http://schemas.microsoft.com/office/drawing/2014/main" xmlns="" id="{B107EA46-476E-46FB-991E-3CFA1A8E52DC}"/>
                  </a:ext>
                </a:extLst>
              </p:cNvPr>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2" name="フリーフォーム 451">
                <a:extLst>
                  <a:ext uri="{FF2B5EF4-FFF2-40B4-BE49-F238E27FC236}">
                    <a16:creationId xmlns:a16="http://schemas.microsoft.com/office/drawing/2014/main" xmlns="" id="{F7206AA2-CE00-4F46-BEDF-DA140D7EF5FF}"/>
                  </a:ext>
                </a:extLst>
              </p:cNvPr>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3" name="角丸四角形 452">
                <a:extLst>
                  <a:ext uri="{FF2B5EF4-FFF2-40B4-BE49-F238E27FC236}">
                    <a16:creationId xmlns:a16="http://schemas.microsoft.com/office/drawing/2014/main" xmlns="" id="{1B797AA1-24E3-4822-9F08-2C91BB4E9782}"/>
                  </a:ext>
                </a:extLst>
              </p:cNvPr>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4" name="四方向矢印 453">
                <a:extLst>
                  <a:ext uri="{FF2B5EF4-FFF2-40B4-BE49-F238E27FC236}">
                    <a16:creationId xmlns:a16="http://schemas.microsoft.com/office/drawing/2014/main" xmlns="" id="{6C321ADA-18B8-403F-A458-D6E93BCAB499}"/>
                  </a:ext>
                </a:extLst>
              </p:cNvPr>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5" name="角丸四角形 454">
                <a:extLst>
                  <a:ext uri="{FF2B5EF4-FFF2-40B4-BE49-F238E27FC236}">
                    <a16:creationId xmlns:a16="http://schemas.microsoft.com/office/drawing/2014/main" xmlns="" id="{6F236F45-A868-4A13-805F-B6E2411949F5}"/>
                  </a:ext>
                </a:extLst>
              </p:cNvPr>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6" name="フリーフォーム 455">
                <a:extLst>
                  <a:ext uri="{FF2B5EF4-FFF2-40B4-BE49-F238E27FC236}">
                    <a16:creationId xmlns:a16="http://schemas.microsoft.com/office/drawing/2014/main" xmlns="" id="{D2AE9D0B-C877-4D63-9E4A-1C27408E14B1}"/>
                  </a:ext>
                </a:extLst>
              </p:cNvPr>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7" name="フリーフォーム 456">
                <a:extLst>
                  <a:ext uri="{FF2B5EF4-FFF2-40B4-BE49-F238E27FC236}">
                    <a16:creationId xmlns:a16="http://schemas.microsoft.com/office/drawing/2014/main" xmlns="" id="{62EFB29D-1F28-4A75-B9BA-14CC44695A6B}"/>
                  </a:ext>
                </a:extLst>
              </p:cNvPr>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343" name="テキスト ボックス 342">
              <a:extLst>
                <a:ext uri="{FF2B5EF4-FFF2-40B4-BE49-F238E27FC236}">
                  <a16:creationId xmlns:a16="http://schemas.microsoft.com/office/drawing/2014/main" xmlns="" id="{296D1A07-9E3C-410C-9F9D-5AC0CD043A7B}"/>
                </a:ext>
              </a:extLst>
            </p:cNvPr>
            <p:cNvSpPr txBox="1"/>
            <p:nvPr/>
          </p:nvSpPr>
          <p:spPr>
            <a:xfrm>
              <a:off x="2277837" y="4320795"/>
              <a:ext cx="271276" cy="276999"/>
            </a:xfrm>
            <a:prstGeom prst="rect">
              <a:avLst/>
            </a:prstGeom>
            <a:noFill/>
          </p:spPr>
          <p:txBody>
            <a:bodyPr wrap="square" rtlCol="0">
              <a:spAutoFit/>
            </a:bodyPr>
            <a:lstStyle/>
            <a:p>
              <a:pPr algn="r"/>
              <a:r>
                <a:rPr lang="ja-JP" altLang="en-US" sz="1200" dirty="0"/>
                <a:t>③</a:t>
              </a:r>
            </a:p>
          </p:txBody>
        </p:sp>
        <p:sp>
          <p:nvSpPr>
            <p:cNvPr id="344" name="テキスト ボックス 343">
              <a:extLst>
                <a:ext uri="{FF2B5EF4-FFF2-40B4-BE49-F238E27FC236}">
                  <a16:creationId xmlns:a16="http://schemas.microsoft.com/office/drawing/2014/main" xmlns="" id="{B7032815-402C-4398-AA79-32F1DE29A2C5}"/>
                </a:ext>
              </a:extLst>
            </p:cNvPr>
            <p:cNvSpPr txBox="1"/>
            <p:nvPr/>
          </p:nvSpPr>
          <p:spPr>
            <a:xfrm>
              <a:off x="1424141" y="4842567"/>
              <a:ext cx="271276" cy="276999"/>
            </a:xfrm>
            <a:prstGeom prst="rect">
              <a:avLst/>
            </a:prstGeom>
            <a:noFill/>
          </p:spPr>
          <p:txBody>
            <a:bodyPr wrap="square" rtlCol="0">
              <a:spAutoFit/>
            </a:bodyPr>
            <a:lstStyle/>
            <a:p>
              <a:pPr algn="r"/>
              <a:r>
                <a:rPr lang="ja-JP" altLang="en-US" sz="1200" dirty="0"/>
                <a:t>①</a:t>
              </a:r>
            </a:p>
          </p:txBody>
        </p:sp>
        <p:pic>
          <p:nvPicPr>
            <p:cNvPr id="345" name="Picture 6">
              <a:extLst>
                <a:ext uri="{FF2B5EF4-FFF2-40B4-BE49-F238E27FC236}">
                  <a16:creationId xmlns:a16="http://schemas.microsoft.com/office/drawing/2014/main" xmlns="" id="{E16BAEC5-22F0-4738-B93A-E8C398D72F2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800000">
              <a:off x="1883922" y="4938331"/>
              <a:ext cx="674376" cy="37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6" name="Picture 7">
              <a:extLst>
                <a:ext uri="{FF2B5EF4-FFF2-40B4-BE49-F238E27FC236}">
                  <a16:creationId xmlns:a16="http://schemas.microsoft.com/office/drawing/2014/main" xmlns="" id="{7496E4B7-3387-44D6-9154-A465087CB7C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7980857">
              <a:off x="2197584" y="4762314"/>
              <a:ext cx="629784" cy="3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7" name="Picture 9">
              <a:extLst>
                <a:ext uri="{FF2B5EF4-FFF2-40B4-BE49-F238E27FC236}">
                  <a16:creationId xmlns:a16="http://schemas.microsoft.com/office/drawing/2014/main" xmlns="" id="{DEE26976-7F95-45B4-AD56-58EA400741C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02305" y="4398271"/>
              <a:ext cx="552658" cy="305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 name="テキスト ボックス 347">
              <a:extLst>
                <a:ext uri="{FF2B5EF4-FFF2-40B4-BE49-F238E27FC236}">
                  <a16:creationId xmlns:a16="http://schemas.microsoft.com/office/drawing/2014/main" xmlns="" id="{2B9AB33B-E2CD-4818-8655-4B1AA8040E98}"/>
                </a:ext>
              </a:extLst>
            </p:cNvPr>
            <p:cNvSpPr txBox="1"/>
            <p:nvPr/>
          </p:nvSpPr>
          <p:spPr>
            <a:xfrm>
              <a:off x="2246904" y="4182313"/>
              <a:ext cx="271276" cy="276999"/>
            </a:xfrm>
            <a:prstGeom prst="rect">
              <a:avLst/>
            </a:prstGeom>
            <a:noFill/>
          </p:spPr>
          <p:txBody>
            <a:bodyPr wrap="square" rtlCol="0">
              <a:spAutoFit/>
            </a:bodyPr>
            <a:lstStyle/>
            <a:p>
              <a:pPr algn="r"/>
              <a:endParaRPr lang="ja-JP" altLang="en-US" sz="1200" dirty="0"/>
            </a:p>
          </p:txBody>
        </p:sp>
        <p:pic>
          <p:nvPicPr>
            <p:cNvPr id="349" name="図 348">
              <a:extLst>
                <a:ext uri="{FF2B5EF4-FFF2-40B4-BE49-F238E27FC236}">
                  <a16:creationId xmlns:a16="http://schemas.microsoft.com/office/drawing/2014/main" xmlns="" id="{FCE75BB2-0E7F-4528-AB46-FD24AD9CC3A5}"/>
                </a:ext>
              </a:extLst>
            </p:cNvPr>
            <p:cNvPicPr>
              <a:picLocks noChangeAspect="1"/>
            </p:cNvPicPr>
            <p:nvPr/>
          </p:nvPicPr>
          <p:blipFill>
            <a:blip r:embed="rId18"/>
            <a:stretch>
              <a:fillRect/>
            </a:stretch>
          </p:blipFill>
          <p:spPr>
            <a:xfrm rot="6066764">
              <a:off x="1016296" y="4636153"/>
              <a:ext cx="585266" cy="518205"/>
            </a:xfrm>
            <a:prstGeom prst="rect">
              <a:avLst/>
            </a:prstGeom>
          </p:spPr>
        </p:pic>
        <p:cxnSp>
          <p:nvCxnSpPr>
            <p:cNvPr id="350" name="直線矢印コネクタ 349">
              <a:extLst>
                <a:ext uri="{FF2B5EF4-FFF2-40B4-BE49-F238E27FC236}">
                  <a16:creationId xmlns:a16="http://schemas.microsoft.com/office/drawing/2014/main" xmlns="" id="{DB164EFC-E8DF-42D8-B357-1BA8B7C4639F}"/>
                </a:ext>
              </a:extLst>
            </p:cNvPr>
            <p:cNvCxnSpPr>
              <a:cxnSpLocks/>
            </p:cNvCxnSpPr>
            <p:nvPr/>
          </p:nvCxnSpPr>
          <p:spPr>
            <a:xfrm>
              <a:off x="1154577" y="4793798"/>
              <a:ext cx="133773" cy="422242"/>
            </a:xfrm>
            <a:prstGeom prst="straightConnector1">
              <a:avLst/>
            </a:prstGeom>
            <a:ln>
              <a:tailEnd type="arrow"/>
            </a:ln>
            <a:effectLst>
              <a:glow rad="63500">
                <a:schemeClr val="accent4">
                  <a:satMod val="175000"/>
                  <a:alpha val="50000"/>
                </a:schemeClr>
              </a:glow>
            </a:effectLst>
          </p:spPr>
          <p:style>
            <a:lnRef idx="1">
              <a:schemeClr val="accent1"/>
            </a:lnRef>
            <a:fillRef idx="0">
              <a:schemeClr val="accent1"/>
            </a:fillRef>
            <a:effectRef idx="0">
              <a:schemeClr val="accent1"/>
            </a:effectRef>
            <a:fontRef idx="minor">
              <a:schemeClr val="tx1"/>
            </a:fontRef>
          </p:style>
        </p:cxnSp>
        <p:cxnSp>
          <p:nvCxnSpPr>
            <p:cNvPr id="351" name="直線矢印コネクタ 350">
              <a:extLst>
                <a:ext uri="{FF2B5EF4-FFF2-40B4-BE49-F238E27FC236}">
                  <a16:creationId xmlns:a16="http://schemas.microsoft.com/office/drawing/2014/main" xmlns="" id="{E726EA0A-1D6F-4355-9C59-CAEC73356A24}"/>
                </a:ext>
              </a:extLst>
            </p:cNvPr>
            <p:cNvCxnSpPr>
              <a:cxnSpLocks/>
            </p:cNvCxnSpPr>
            <p:nvPr/>
          </p:nvCxnSpPr>
          <p:spPr>
            <a:xfrm flipV="1">
              <a:off x="1550873" y="5388381"/>
              <a:ext cx="274294" cy="237179"/>
            </a:xfrm>
            <a:prstGeom prst="straightConnector1">
              <a:avLst/>
            </a:prstGeom>
            <a:ln>
              <a:tailEnd type="arrow"/>
            </a:ln>
            <a:effectLst>
              <a:glow rad="63500">
                <a:schemeClr val="accent4">
                  <a:satMod val="175000"/>
                  <a:alpha val="50000"/>
                </a:schemeClr>
              </a:glow>
            </a:effectLst>
          </p:spPr>
          <p:style>
            <a:lnRef idx="1">
              <a:schemeClr val="accent1"/>
            </a:lnRef>
            <a:fillRef idx="0">
              <a:schemeClr val="accent1"/>
            </a:fillRef>
            <a:effectRef idx="0">
              <a:schemeClr val="accent1"/>
            </a:effectRef>
            <a:fontRef idx="minor">
              <a:schemeClr val="tx1"/>
            </a:fontRef>
          </p:style>
        </p:cxnSp>
        <p:cxnSp>
          <p:nvCxnSpPr>
            <p:cNvPr id="352" name="コネクタ: 曲線 679">
              <a:extLst>
                <a:ext uri="{FF2B5EF4-FFF2-40B4-BE49-F238E27FC236}">
                  <a16:creationId xmlns:a16="http://schemas.microsoft.com/office/drawing/2014/main" xmlns="" id="{B907C902-8A81-4293-865D-969292A7494C}"/>
                </a:ext>
              </a:extLst>
            </p:cNvPr>
            <p:cNvCxnSpPr>
              <a:cxnSpLocks/>
            </p:cNvCxnSpPr>
            <p:nvPr/>
          </p:nvCxnSpPr>
          <p:spPr>
            <a:xfrm flipV="1">
              <a:off x="2133668" y="4965494"/>
              <a:ext cx="530554" cy="304409"/>
            </a:xfrm>
            <a:prstGeom prst="curvedConnector3">
              <a:avLst>
                <a:gd name="adj1" fmla="val 88778"/>
              </a:avLst>
            </a:prstGeom>
            <a:ln>
              <a:tailEnd type="triangle"/>
            </a:ln>
            <a:effectLst>
              <a:glow rad="63500">
                <a:schemeClr val="accent4">
                  <a:satMod val="175000"/>
                  <a:alpha val="50000"/>
                </a:schemeClr>
              </a:glow>
            </a:effectLst>
          </p:spPr>
          <p:style>
            <a:lnRef idx="1">
              <a:schemeClr val="accent1"/>
            </a:lnRef>
            <a:fillRef idx="0">
              <a:schemeClr val="accent1"/>
            </a:fillRef>
            <a:effectRef idx="0">
              <a:schemeClr val="accent1"/>
            </a:effectRef>
            <a:fontRef idx="minor">
              <a:schemeClr val="tx1"/>
            </a:fontRef>
          </p:style>
        </p:cxnSp>
        <p:cxnSp>
          <p:nvCxnSpPr>
            <p:cNvPr id="353" name="直線矢印コネクタ 352">
              <a:extLst>
                <a:ext uri="{FF2B5EF4-FFF2-40B4-BE49-F238E27FC236}">
                  <a16:creationId xmlns:a16="http://schemas.microsoft.com/office/drawing/2014/main" xmlns="" id="{8C6EE98F-444C-4A15-A76A-18D1C4A867FD}"/>
                </a:ext>
              </a:extLst>
            </p:cNvPr>
            <p:cNvCxnSpPr>
              <a:cxnSpLocks/>
            </p:cNvCxnSpPr>
            <p:nvPr/>
          </p:nvCxnSpPr>
          <p:spPr>
            <a:xfrm flipV="1">
              <a:off x="2299076" y="4552557"/>
              <a:ext cx="131827" cy="189633"/>
            </a:xfrm>
            <a:prstGeom prst="straightConnector1">
              <a:avLst/>
            </a:prstGeom>
            <a:ln>
              <a:tailEnd type="triangle"/>
            </a:ln>
            <a:effectLst>
              <a:glow rad="63500">
                <a:schemeClr val="accent4">
                  <a:satMod val="175000"/>
                  <a:alpha val="50000"/>
                </a:schemeClr>
              </a:glow>
            </a:effectLst>
          </p:spPr>
          <p:style>
            <a:lnRef idx="1">
              <a:schemeClr val="accent1"/>
            </a:lnRef>
            <a:fillRef idx="0">
              <a:schemeClr val="accent1"/>
            </a:fillRef>
            <a:effectRef idx="0">
              <a:schemeClr val="accent1"/>
            </a:effectRef>
            <a:fontRef idx="minor">
              <a:schemeClr val="tx1"/>
            </a:fontRef>
          </p:style>
        </p:cxnSp>
        <p:cxnSp>
          <p:nvCxnSpPr>
            <p:cNvPr id="354" name="コネクタ: 曲線 681">
              <a:extLst>
                <a:ext uri="{FF2B5EF4-FFF2-40B4-BE49-F238E27FC236}">
                  <a16:creationId xmlns:a16="http://schemas.microsoft.com/office/drawing/2014/main" xmlns="" id="{ED05D2FD-EF62-4932-9EEB-28E56510881C}"/>
                </a:ext>
              </a:extLst>
            </p:cNvPr>
            <p:cNvCxnSpPr>
              <a:cxnSpLocks/>
            </p:cNvCxnSpPr>
            <p:nvPr/>
          </p:nvCxnSpPr>
          <p:spPr>
            <a:xfrm>
              <a:off x="2635440" y="4404238"/>
              <a:ext cx="448801" cy="91716"/>
            </a:xfrm>
            <a:prstGeom prst="curvedConnector3">
              <a:avLst>
                <a:gd name="adj1" fmla="val 86320"/>
              </a:avLst>
            </a:prstGeom>
            <a:ln>
              <a:tailEnd type="triangle"/>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388" name="グループ化 387">
            <a:extLst>
              <a:ext uri="{FF2B5EF4-FFF2-40B4-BE49-F238E27FC236}">
                <a16:creationId xmlns:a16="http://schemas.microsoft.com/office/drawing/2014/main" xmlns="" id="{0FEC1494-8AD7-4A24-BC26-E910A757A6F7}"/>
              </a:ext>
            </a:extLst>
          </p:cNvPr>
          <p:cNvGrpSpPr/>
          <p:nvPr/>
        </p:nvGrpSpPr>
        <p:grpSpPr>
          <a:xfrm>
            <a:off x="8613052" y="9366540"/>
            <a:ext cx="905175" cy="193568"/>
            <a:chOff x="123167" y="9382419"/>
            <a:chExt cx="905175" cy="193568"/>
          </a:xfrm>
        </p:grpSpPr>
        <p:sp>
          <p:nvSpPr>
            <p:cNvPr id="389" name="円/楕円 340">
              <a:extLst>
                <a:ext uri="{FF2B5EF4-FFF2-40B4-BE49-F238E27FC236}">
                  <a16:creationId xmlns:a16="http://schemas.microsoft.com/office/drawing/2014/main" xmlns="" id="{38CD1E05-61A8-4146-B362-482226A732FA}"/>
                </a:ext>
              </a:extLst>
            </p:cNvPr>
            <p:cNvSpPr/>
            <p:nvPr/>
          </p:nvSpPr>
          <p:spPr>
            <a:xfrm>
              <a:off x="123167" y="9382419"/>
              <a:ext cx="96604" cy="9376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0" name="テキスト ボックス 389">
              <a:extLst>
                <a:ext uri="{FF2B5EF4-FFF2-40B4-BE49-F238E27FC236}">
                  <a16:creationId xmlns:a16="http://schemas.microsoft.com/office/drawing/2014/main" xmlns="" id="{185A6B28-6074-442B-875C-60248840F3D3}"/>
                </a:ext>
              </a:extLst>
            </p:cNvPr>
            <p:cNvSpPr txBox="1"/>
            <p:nvPr/>
          </p:nvSpPr>
          <p:spPr>
            <a:xfrm>
              <a:off x="236539" y="9391321"/>
              <a:ext cx="791803" cy="184666"/>
            </a:xfrm>
            <a:prstGeom prst="rect">
              <a:avLst/>
            </a:prstGeom>
            <a:noFill/>
          </p:spPr>
          <p:txBody>
            <a:bodyPr wrap="square" lIns="0" tIns="0" rIns="0" bIns="0" rtlCol="0">
              <a:spAutoFit/>
            </a:bodyPr>
            <a:lstStyle/>
            <a:p>
              <a:r>
                <a:rPr kumimoji="1" lang="ja-JP" altLang="en-US" sz="600" dirty="0"/>
                <a:t>はｶﾗｰｾﾝｻｰの</a:t>
              </a:r>
              <a:endParaRPr kumimoji="1" lang="en-US" altLang="ja-JP" sz="600" dirty="0"/>
            </a:p>
            <a:p>
              <a:r>
                <a:rPr kumimoji="1" lang="ja-JP" altLang="en-US" sz="600" dirty="0"/>
                <a:t>認識位置</a:t>
              </a:r>
            </a:p>
          </p:txBody>
        </p:sp>
      </p:grpSp>
      <p:grpSp>
        <p:nvGrpSpPr>
          <p:cNvPr id="391" name="グループ化 390">
            <a:extLst>
              <a:ext uri="{FF2B5EF4-FFF2-40B4-BE49-F238E27FC236}">
                <a16:creationId xmlns:a16="http://schemas.microsoft.com/office/drawing/2014/main" xmlns="" id="{AE61444A-18CF-45EF-A553-734762923E44}"/>
              </a:ext>
            </a:extLst>
          </p:cNvPr>
          <p:cNvGrpSpPr/>
          <p:nvPr/>
        </p:nvGrpSpPr>
        <p:grpSpPr>
          <a:xfrm>
            <a:off x="1194548" y="6358187"/>
            <a:ext cx="1621300" cy="1407903"/>
            <a:chOff x="1008159" y="6097833"/>
            <a:chExt cx="1621300" cy="1407903"/>
          </a:xfrm>
        </p:grpSpPr>
        <p:pic>
          <p:nvPicPr>
            <p:cNvPr id="392" name="図 391">
              <a:extLst>
                <a:ext uri="{FF2B5EF4-FFF2-40B4-BE49-F238E27FC236}">
                  <a16:creationId xmlns:a16="http://schemas.microsoft.com/office/drawing/2014/main" xmlns="" id="{64CEC5CA-CE46-46EF-8FC1-3420441800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058" t="24272" r="72799" b="49745"/>
            <a:stretch/>
          </p:blipFill>
          <p:spPr>
            <a:xfrm>
              <a:off x="1008159" y="6097833"/>
              <a:ext cx="1621300" cy="1314576"/>
            </a:xfrm>
            <a:prstGeom prst="rect">
              <a:avLst/>
            </a:prstGeom>
          </p:spPr>
        </p:pic>
        <p:cxnSp>
          <p:nvCxnSpPr>
            <p:cNvPr id="393" name="直線コネクタ 392">
              <a:extLst>
                <a:ext uri="{FF2B5EF4-FFF2-40B4-BE49-F238E27FC236}">
                  <a16:creationId xmlns:a16="http://schemas.microsoft.com/office/drawing/2014/main" xmlns="" id="{AA994728-59B4-4539-B4DA-4759FFDA1C60}"/>
                </a:ext>
              </a:extLst>
            </p:cNvPr>
            <p:cNvCxnSpPr>
              <a:cxnSpLocks/>
            </p:cNvCxnSpPr>
            <p:nvPr/>
          </p:nvCxnSpPr>
          <p:spPr>
            <a:xfrm>
              <a:off x="1084921" y="6278336"/>
              <a:ext cx="370183" cy="18059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4" name="直線コネクタ 393">
              <a:extLst>
                <a:ext uri="{FF2B5EF4-FFF2-40B4-BE49-F238E27FC236}">
                  <a16:creationId xmlns:a16="http://schemas.microsoft.com/office/drawing/2014/main" xmlns="" id="{81C751F2-5F23-4B22-841E-CC1ABA2A6C3C}"/>
                </a:ext>
              </a:extLst>
            </p:cNvPr>
            <p:cNvCxnSpPr>
              <a:cxnSpLocks/>
            </p:cNvCxnSpPr>
            <p:nvPr/>
          </p:nvCxnSpPr>
          <p:spPr>
            <a:xfrm flipH="1">
              <a:off x="2376016" y="7064653"/>
              <a:ext cx="0" cy="44108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95" name="フローチャート: 結合子 722">
              <a:extLst>
                <a:ext uri="{FF2B5EF4-FFF2-40B4-BE49-F238E27FC236}">
                  <a16:creationId xmlns:a16="http://schemas.microsoft.com/office/drawing/2014/main" xmlns="" id="{DE543A25-4268-4EA2-94A2-996048C1B98B}"/>
                </a:ext>
              </a:extLst>
            </p:cNvPr>
            <p:cNvSpPr/>
            <p:nvPr/>
          </p:nvSpPr>
          <p:spPr>
            <a:xfrm>
              <a:off x="2289364" y="7248796"/>
              <a:ext cx="108000" cy="108000"/>
            </a:xfrm>
            <a:prstGeom prst="flowChartConnector">
              <a:avLst/>
            </a:prstGeom>
            <a:solidFill>
              <a:srgbClr val="FFFFCC"/>
            </a:solidFill>
            <a:ln w="3175" cap="flat" cmpd="sng" algn="ctr">
              <a:solidFill>
                <a:schemeClr val="tx1"/>
              </a:solidFill>
              <a:prstDash val="solid"/>
              <a:miter lim="800000"/>
            </a:ln>
            <a:effectLst/>
          </p:spPr>
          <p:txBody>
            <a:bodyPr lIns="0" tIns="18000" rIns="0" bIns="0" rtlCol="0" anchor="ctr"/>
            <a:lstStyle/>
            <a:p>
              <a:pPr algn="ctr">
                <a:defRPr/>
              </a:pPr>
              <a:r>
                <a:rPr lang="en-US" altLang="ja-JP" sz="700" kern="0" dirty="0">
                  <a:latin typeface="Calibri" panose="020F0502020204030204"/>
                  <a:ea typeface="游ゴシック" panose="020B0400000000000000" pitchFamily="50" charset="-128"/>
                </a:rPr>
                <a:t>1</a:t>
              </a:r>
              <a:endParaRPr lang="ja-JP" altLang="en-US" sz="700" kern="0" dirty="0">
                <a:latin typeface="Calibri" panose="020F0502020204030204"/>
                <a:ea typeface="游ゴシック" panose="020B0400000000000000" pitchFamily="50" charset="-128"/>
              </a:endParaRPr>
            </a:p>
          </p:txBody>
        </p:sp>
        <p:sp>
          <p:nvSpPr>
            <p:cNvPr id="396" name="フローチャート: 結合子 723">
              <a:extLst>
                <a:ext uri="{FF2B5EF4-FFF2-40B4-BE49-F238E27FC236}">
                  <a16:creationId xmlns:a16="http://schemas.microsoft.com/office/drawing/2014/main" xmlns="" id="{6BF87FEB-0DAD-4EE0-ADF3-11726D7F61BB}"/>
                </a:ext>
              </a:extLst>
            </p:cNvPr>
            <p:cNvSpPr/>
            <p:nvPr/>
          </p:nvSpPr>
          <p:spPr>
            <a:xfrm>
              <a:off x="1691789" y="7198340"/>
              <a:ext cx="108000" cy="108000"/>
            </a:xfrm>
            <a:prstGeom prst="flowChartConnector">
              <a:avLst/>
            </a:prstGeom>
            <a:solidFill>
              <a:srgbClr val="FFFFCC"/>
            </a:solidFill>
            <a:ln w="3175" cap="flat" cmpd="sng" algn="ctr">
              <a:solidFill>
                <a:schemeClr val="tx1"/>
              </a:solidFill>
              <a:prstDash val="solid"/>
              <a:miter lim="800000"/>
            </a:ln>
            <a:effectLst/>
          </p:spPr>
          <p:txBody>
            <a:bodyPr lIns="0" tIns="18000" rIns="0" bIns="0" rtlCol="0" anchor="ctr"/>
            <a:lstStyle/>
            <a:p>
              <a:pPr algn="ctr">
                <a:defRPr/>
              </a:pPr>
              <a:r>
                <a:rPr lang="ja-JP" altLang="en-US" sz="700" kern="0" dirty="0">
                  <a:latin typeface="Calibri" panose="020F0502020204030204"/>
                  <a:ea typeface="游ゴシック" panose="020B0400000000000000" pitchFamily="50" charset="-128"/>
                </a:rPr>
                <a:t>２</a:t>
              </a:r>
            </a:p>
          </p:txBody>
        </p:sp>
        <p:sp>
          <p:nvSpPr>
            <p:cNvPr id="397" name="フローチャート: 結合子 724">
              <a:extLst>
                <a:ext uri="{FF2B5EF4-FFF2-40B4-BE49-F238E27FC236}">
                  <a16:creationId xmlns:a16="http://schemas.microsoft.com/office/drawing/2014/main" xmlns="" id="{807BBE45-5EBC-4B3C-9F4D-7E40C6F2816A}"/>
                </a:ext>
              </a:extLst>
            </p:cNvPr>
            <p:cNvSpPr/>
            <p:nvPr/>
          </p:nvSpPr>
          <p:spPr>
            <a:xfrm>
              <a:off x="1451982" y="7157903"/>
              <a:ext cx="108000" cy="108000"/>
            </a:xfrm>
            <a:prstGeom prst="flowChartConnector">
              <a:avLst/>
            </a:prstGeom>
            <a:solidFill>
              <a:srgbClr val="FFFFCC"/>
            </a:solidFill>
            <a:ln w="3175" cap="flat" cmpd="sng" algn="ctr">
              <a:solidFill>
                <a:schemeClr val="tx1"/>
              </a:solidFill>
              <a:prstDash val="solid"/>
              <a:miter lim="800000"/>
            </a:ln>
            <a:effectLst/>
          </p:spPr>
          <p:txBody>
            <a:bodyPr lIns="0" tIns="18000" rIns="0" bIns="0" rtlCol="0" anchor="ctr"/>
            <a:lstStyle/>
            <a:p>
              <a:pPr algn="ctr">
                <a:defRPr/>
              </a:pPr>
              <a:r>
                <a:rPr lang="ja-JP" altLang="en-US" sz="700" kern="0" dirty="0">
                  <a:latin typeface="Calibri" panose="020F0502020204030204"/>
                  <a:ea typeface="游ゴシック" panose="020B0400000000000000" pitchFamily="50" charset="-128"/>
                </a:rPr>
                <a:t>３</a:t>
              </a:r>
            </a:p>
          </p:txBody>
        </p:sp>
        <p:cxnSp>
          <p:nvCxnSpPr>
            <p:cNvPr id="398" name="直線矢印コネクタ 397">
              <a:extLst>
                <a:ext uri="{FF2B5EF4-FFF2-40B4-BE49-F238E27FC236}">
                  <a16:creationId xmlns:a16="http://schemas.microsoft.com/office/drawing/2014/main" xmlns="" id="{AD7FA3CF-F6AF-49D8-8121-91C6F3E5E3FC}"/>
                </a:ext>
              </a:extLst>
            </p:cNvPr>
            <p:cNvCxnSpPr>
              <a:cxnSpLocks/>
            </p:cNvCxnSpPr>
            <p:nvPr/>
          </p:nvCxnSpPr>
          <p:spPr>
            <a:xfrm flipH="1" flipV="1">
              <a:off x="2068583" y="7310359"/>
              <a:ext cx="202942" cy="1591"/>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9" name="直線矢印コネクタ 398">
              <a:extLst>
                <a:ext uri="{FF2B5EF4-FFF2-40B4-BE49-F238E27FC236}">
                  <a16:creationId xmlns:a16="http://schemas.microsoft.com/office/drawing/2014/main" xmlns="" id="{3746B987-1DBB-4BD5-B377-001A28AB41EB}"/>
                </a:ext>
              </a:extLst>
            </p:cNvPr>
            <p:cNvCxnSpPr>
              <a:cxnSpLocks/>
            </p:cNvCxnSpPr>
            <p:nvPr/>
          </p:nvCxnSpPr>
          <p:spPr>
            <a:xfrm flipH="1" flipV="1">
              <a:off x="1569070" y="7185987"/>
              <a:ext cx="107790" cy="127799"/>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直線矢印コネクタ 399">
              <a:extLst>
                <a:ext uri="{FF2B5EF4-FFF2-40B4-BE49-F238E27FC236}">
                  <a16:creationId xmlns:a16="http://schemas.microsoft.com/office/drawing/2014/main" xmlns="" id="{7232DD7E-D6A6-49D4-9638-41B8A8807C8B}"/>
                </a:ext>
              </a:extLst>
            </p:cNvPr>
            <p:cNvCxnSpPr>
              <a:cxnSpLocks/>
            </p:cNvCxnSpPr>
            <p:nvPr/>
          </p:nvCxnSpPr>
          <p:spPr>
            <a:xfrm flipH="1" flipV="1">
              <a:off x="1234086" y="7155396"/>
              <a:ext cx="210514" cy="7263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1" name="グループ化 400">
            <a:extLst>
              <a:ext uri="{FF2B5EF4-FFF2-40B4-BE49-F238E27FC236}">
                <a16:creationId xmlns:a16="http://schemas.microsoft.com/office/drawing/2014/main" xmlns="" id="{A16E8F3B-0DCA-46F2-BE01-14A0A70C6D1B}"/>
              </a:ext>
            </a:extLst>
          </p:cNvPr>
          <p:cNvGrpSpPr/>
          <p:nvPr/>
        </p:nvGrpSpPr>
        <p:grpSpPr>
          <a:xfrm>
            <a:off x="2671846" y="4849400"/>
            <a:ext cx="3235615" cy="1017720"/>
            <a:chOff x="2731961" y="7266683"/>
            <a:chExt cx="3235615" cy="1017720"/>
          </a:xfrm>
        </p:grpSpPr>
        <p:sp>
          <p:nvSpPr>
            <p:cNvPr id="402" name="減算記号 401">
              <a:extLst>
                <a:ext uri="{FF2B5EF4-FFF2-40B4-BE49-F238E27FC236}">
                  <a16:creationId xmlns:a16="http://schemas.microsoft.com/office/drawing/2014/main" xmlns="" id="{7A6E6B20-F8F2-4B25-B1B6-7D7D4EEA3D86}"/>
                </a:ext>
              </a:extLst>
            </p:cNvPr>
            <p:cNvSpPr/>
            <p:nvPr/>
          </p:nvSpPr>
          <p:spPr>
            <a:xfrm>
              <a:off x="2731961" y="7699191"/>
              <a:ext cx="1816844" cy="561070"/>
            </a:xfrm>
            <a:prstGeom prst="mathMinus">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3" name="グループ化 402">
              <a:extLst>
                <a:ext uri="{FF2B5EF4-FFF2-40B4-BE49-F238E27FC236}">
                  <a16:creationId xmlns:a16="http://schemas.microsoft.com/office/drawing/2014/main" xmlns="" id="{020BFF5E-C7FD-4A40-A902-4C844BDCEFF0}"/>
                </a:ext>
              </a:extLst>
            </p:cNvPr>
            <p:cNvGrpSpPr/>
            <p:nvPr/>
          </p:nvGrpSpPr>
          <p:grpSpPr>
            <a:xfrm>
              <a:off x="2909014" y="7266683"/>
              <a:ext cx="3058562" cy="1017720"/>
              <a:chOff x="2909014" y="7266683"/>
              <a:chExt cx="3058562" cy="1017720"/>
            </a:xfrm>
          </p:grpSpPr>
          <p:grpSp>
            <p:nvGrpSpPr>
              <p:cNvPr id="404" name="グループ化 403">
                <a:extLst>
                  <a:ext uri="{FF2B5EF4-FFF2-40B4-BE49-F238E27FC236}">
                    <a16:creationId xmlns:a16="http://schemas.microsoft.com/office/drawing/2014/main" xmlns="" id="{DED1C1B9-72E2-495E-B868-51D83A92951F}"/>
                  </a:ext>
                </a:extLst>
              </p:cNvPr>
              <p:cNvGrpSpPr>
                <a:grpSpLocks noChangeAspect="1"/>
              </p:cNvGrpSpPr>
              <p:nvPr/>
            </p:nvGrpSpPr>
            <p:grpSpPr>
              <a:xfrm rot="5400000">
                <a:off x="2989625" y="7618580"/>
                <a:ext cx="350587" cy="511809"/>
                <a:chOff x="9150789" y="4499774"/>
                <a:chExt cx="290566" cy="616077"/>
              </a:xfrm>
            </p:grpSpPr>
            <p:sp>
              <p:nvSpPr>
                <p:cNvPr id="488" name="フリーフォーム 389">
                  <a:extLst>
                    <a:ext uri="{FF2B5EF4-FFF2-40B4-BE49-F238E27FC236}">
                      <a16:creationId xmlns:a16="http://schemas.microsoft.com/office/drawing/2014/main" xmlns="" id="{5570AC2E-5DAF-4A4E-AEB1-1DCAD950BE22}"/>
                    </a:ext>
                  </a:extLst>
                </p:cNvPr>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89" name="フリーフォーム 390">
                  <a:extLst>
                    <a:ext uri="{FF2B5EF4-FFF2-40B4-BE49-F238E27FC236}">
                      <a16:creationId xmlns:a16="http://schemas.microsoft.com/office/drawing/2014/main" xmlns="" id="{47DE94FB-16B0-4CC6-9DB7-22F1A906A80F}"/>
                    </a:ext>
                  </a:extLst>
                </p:cNvPr>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90" name="角丸四角形 391">
                  <a:extLst>
                    <a:ext uri="{FF2B5EF4-FFF2-40B4-BE49-F238E27FC236}">
                      <a16:creationId xmlns:a16="http://schemas.microsoft.com/office/drawing/2014/main" xmlns="" id="{DF62E542-C506-4457-ACA6-75AFC3EE8C76}"/>
                    </a:ext>
                  </a:extLst>
                </p:cNvPr>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91" name="角丸四角形 392">
                  <a:extLst>
                    <a:ext uri="{FF2B5EF4-FFF2-40B4-BE49-F238E27FC236}">
                      <a16:creationId xmlns:a16="http://schemas.microsoft.com/office/drawing/2014/main" xmlns="" id="{1FD97D09-2FF9-4E65-A95C-1CEB175068B4}"/>
                    </a:ext>
                  </a:extLst>
                </p:cNvPr>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92" name="角丸四角形 393">
                  <a:extLst>
                    <a:ext uri="{FF2B5EF4-FFF2-40B4-BE49-F238E27FC236}">
                      <a16:creationId xmlns:a16="http://schemas.microsoft.com/office/drawing/2014/main" xmlns="" id="{70F6561E-BA22-4EFE-9446-F8B54628290C}"/>
                    </a:ext>
                  </a:extLst>
                </p:cNvPr>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93" name="角丸四角形 394">
                  <a:extLst>
                    <a:ext uri="{FF2B5EF4-FFF2-40B4-BE49-F238E27FC236}">
                      <a16:creationId xmlns:a16="http://schemas.microsoft.com/office/drawing/2014/main" xmlns="" id="{640FB9E0-F21E-4E03-881E-FD82E3389952}"/>
                    </a:ext>
                  </a:extLst>
                </p:cNvPr>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94" name="角丸四角形 395">
                  <a:extLst>
                    <a:ext uri="{FF2B5EF4-FFF2-40B4-BE49-F238E27FC236}">
                      <a16:creationId xmlns:a16="http://schemas.microsoft.com/office/drawing/2014/main" xmlns="" id="{79FF2180-A416-4735-A627-FF579A0B936E}"/>
                    </a:ext>
                  </a:extLst>
                </p:cNvPr>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95" name="角丸四角形 396">
                  <a:extLst>
                    <a:ext uri="{FF2B5EF4-FFF2-40B4-BE49-F238E27FC236}">
                      <a16:creationId xmlns:a16="http://schemas.microsoft.com/office/drawing/2014/main" xmlns="" id="{BE457D28-39BC-452F-A731-BB427333658A}"/>
                    </a:ext>
                  </a:extLst>
                </p:cNvPr>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96" name="正方形/長方形 495">
                  <a:extLst>
                    <a:ext uri="{FF2B5EF4-FFF2-40B4-BE49-F238E27FC236}">
                      <a16:creationId xmlns:a16="http://schemas.microsoft.com/office/drawing/2014/main" xmlns="" id="{53FF9A2A-BA64-424D-9CF9-E3975512192F}"/>
                    </a:ext>
                  </a:extLst>
                </p:cNvPr>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97" name="角丸四角形 398">
                  <a:extLst>
                    <a:ext uri="{FF2B5EF4-FFF2-40B4-BE49-F238E27FC236}">
                      <a16:creationId xmlns:a16="http://schemas.microsoft.com/office/drawing/2014/main" xmlns="" id="{323A1A3F-0F6D-4D05-9923-FF62AD3F8A16}"/>
                    </a:ext>
                  </a:extLst>
                </p:cNvPr>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98" name="角丸四角形 399">
                  <a:extLst>
                    <a:ext uri="{FF2B5EF4-FFF2-40B4-BE49-F238E27FC236}">
                      <a16:creationId xmlns:a16="http://schemas.microsoft.com/office/drawing/2014/main" xmlns="" id="{B3D9A602-47AF-4C12-ABE9-C17827DA1FAB}"/>
                    </a:ext>
                  </a:extLst>
                </p:cNvPr>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99" name="角丸四角形 400">
                  <a:extLst>
                    <a:ext uri="{FF2B5EF4-FFF2-40B4-BE49-F238E27FC236}">
                      <a16:creationId xmlns:a16="http://schemas.microsoft.com/office/drawing/2014/main" xmlns="" id="{67EF3AC3-9738-4822-9F37-D929445BCF7A}"/>
                    </a:ext>
                  </a:extLst>
                </p:cNvPr>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0" name="角丸四角形 401">
                  <a:extLst>
                    <a:ext uri="{FF2B5EF4-FFF2-40B4-BE49-F238E27FC236}">
                      <a16:creationId xmlns:a16="http://schemas.microsoft.com/office/drawing/2014/main" xmlns="" id="{60968C46-653F-4D6C-A705-6FDA50EF7E94}"/>
                    </a:ext>
                  </a:extLst>
                </p:cNvPr>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1" name="角丸四角形 402">
                  <a:extLst>
                    <a:ext uri="{FF2B5EF4-FFF2-40B4-BE49-F238E27FC236}">
                      <a16:creationId xmlns:a16="http://schemas.microsoft.com/office/drawing/2014/main" xmlns="" id="{D59FB420-6962-409B-915B-95005302C8AF}"/>
                    </a:ext>
                  </a:extLst>
                </p:cNvPr>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2" name="角丸四角形 404">
                  <a:extLst>
                    <a:ext uri="{FF2B5EF4-FFF2-40B4-BE49-F238E27FC236}">
                      <a16:creationId xmlns:a16="http://schemas.microsoft.com/office/drawing/2014/main" xmlns="" id="{5961D437-FF6D-466C-ADB2-ED55BFF8EA46}"/>
                    </a:ext>
                  </a:extLst>
                </p:cNvPr>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3" name="減算記号 502">
                  <a:extLst>
                    <a:ext uri="{FF2B5EF4-FFF2-40B4-BE49-F238E27FC236}">
                      <a16:creationId xmlns:a16="http://schemas.microsoft.com/office/drawing/2014/main" xmlns="" id="{22E7B387-FE8E-453C-BFCD-A9E731F14DA5}"/>
                    </a:ext>
                  </a:extLst>
                </p:cNvPr>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4" name="ブローチ 503">
                  <a:extLst>
                    <a:ext uri="{FF2B5EF4-FFF2-40B4-BE49-F238E27FC236}">
                      <a16:creationId xmlns:a16="http://schemas.microsoft.com/office/drawing/2014/main" xmlns="" id="{8AEAB100-19CA-479D-BCEA-BDB921090362}"/>
                    </a:ext>
                  </a:extLst>
                </p:cNvPr>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5" name="フリーフォーム 407">
                  <a:extLst>
                    <a:ext uri="{FF2B5EF4-FFF2-40B4-BE49-F238E27FC236}">
                      <a16:creationId xmlns:a16="http://schemas.microsoft.com/office/drawing/2014/main" xmlns="" id="{18E72F7C-DACF-4D8C-85A2-72D73AD86828}"/>
                    </a:ext>
                  </a:extLst>
                </p:cNvPr>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6" name="フリーフォーム 408">
                  <a:extLst>
                    <a:ext uri="{FF2B5EF4-FFF2-40B4-BE49-F238E27FC236}">
                      <a16:creationId xmlns:a16="http://schemas.microsoft.com/office/drawing/2014/main" xmlns="" id="{E51067DA-CAB0-4F30-B93E-B2D315102687}"/>
                    </a:ext>
                  </a:extLst>
                </p:cNvPr>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7" name="フリーフォーム 409">
                  <a:extLst>
                    <a:ext uri="{FF2B5EF4-FFF2-40B4-BE49-F238E27FC236}">
                      <a16:creationId xmlns:a16="http://schemas.microsoft.com/office/drawing/2014/main" xmlns="" id="{10FC227C-80C9-4791-9032-EFEA9713CAEF}"/>
                    </a:ext>
                  </a:extLst>
                </p:cNvPr>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8" name="フリーフォーム 410">
                  <a:extLst>
                    <a:ext uri="{FF2B5EF4-FFF2-40B4-BE49-F238E27FC236}">
                      <a16:creationId xmlns:a16="http://schemas.microsoft.com/office/drawing/2014/main" xmlns="" id="{334192D8-FE1A-4A98-8064-23CA1BEFEADE}"/>
                    </a:ext>
                  </a:extLst>
                </p:cNvPr>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9" name="フリーフォーム 411">
                  <a:extLst>
                    <a:ext uri="{FF2B5EF4-FFF2-40B4-BE49-F238E27FC236}">
                      <a16:creationId xmlns:a16="http://schemas.microsoft.com/office/drawing/2014/main" xmlns="" id="{33C0DA9E-3176-45B2-8522-EF04FACDDC3B}"/>
                    </a:ext>
                  </a:extLst>
                </p:cNvPr>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10" name="フリーフォーム 412">
                  <a:extLst>
                    <a:ext uri="{FF2B5EF4-FFF2-40B4-BE49-F238E27FC236}">
                      <a16:creationId xmlns:a16="http://schemas.microsoft.com/office/drawing/2014/main" xmlns="" id="{0B82B613-A0C6-4CAF-8B8A-E6BAA09F8457}"/>
                    </a:ext>
                  </a:extLst>
                </p:cNvPr>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11" name="フリーフォーム 413">
                  <a:extLst>
                    <a:ext uri="{FF2B5EF4-FFF2-40B4-BE49-F238E27FC236}">
                      <a16:creationId xmlns:a16="http://schemas.microsoft.com/office/drawing/2014/main" xmlns="" id="{F386107F-5299-4E54-A944-0522F8071252}"/>
                    </a:ext>
                  </a:extLst>
                </p:cNvPr>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12" name="フリーフォーム 414">
                  <a:extLst>
                    <a:ext uri="{FF2B5EF4-FFF2-40B4-BE49-F238E27FC236}">
                      <a16:creationId xmlns:a16="http://schemas.microsoft.com/office/drawing/2014/main" xmlns="" id="{94F70C35-5EC7-48E3-BC04-5C6D31B0525D}"/>
                    </a:ext>
                  </a:extLst>
                </p:cNvPr>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13" name="フリーフォーム 415">
                  <a:extLst>
                    <a:ext uri="{FF2B5EF4-FFF2-40B4-BE49-F238E27FC236}">
                      <a16:creationId xmlns:a16="http://schemas.microsoft.com/office/drawing/2014/main" xmlns="" id="{0570C14A-BF8A-4540-A7A9-ED91B0224F7B}"/>
                    </a:ext>
                  </a:extLst>
                </p:cNvPr>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14" name="フリーフォーム 416">
                  <a:extLst>
                    <a:ext uri="{FF2B5EF4-FFF2-40B4-BE49-F238E27FC236}">
                      <a16:creationId xmlns:a16="http://schemas.microsoft.com/office/drawing/2014/main" xmlns="" id="{DD1DFEAE-4869-4EA8-BC6A-5C39CDBFC32A}"/>
                    </a:ext>
                  </a:extLst>
                </p:cNvPr>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15" name="フリーフォーム 417">
                  <a:extLst>
                    <a:ext uri="{FF2B5EF4-FFF2-40B4-BE49-F238E27FC236}">
                      <a16:creationId xmlns:a16="http://schemas.microsoft.com/office/drawing/2014/main" xmlns="" id="{1C7299CE-CFEC-4CB3-BA54-4610F2979F8D}"/>
                    </a:ext>
                  </a:extLst>
                </p:cNvPr>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16" name="角丸四角形 418">
                  <a:extLst>
                    <a:ext uri="{FF2B5EF4-FFF2-40B4-BE49-F238E27FC236}">
                      <a16:creationId xmlns:a16="http://schemas.microsoft.com/office/drawing/2014/main" xmlns="" id="{07A1A07A-4062-4EB8-A9EB-1C8BB68F8C0D}"/>
                    </a:ext>
                  </a:extLst>
                </p:cNvPr>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17" name="四方向矢印 419">
                  <a:extLst>
                    <a:ext uri="{FF2B5EF4-FFF2-40B4-BE49-F238E27FC236}">
                      <a16:creationId xmlns:a16="http://schemas.microsoft.com/office/drawing/2014/main" xmlns="" id="{DEB7E4AE-BADC-4558-9BB4-CE71599DC52F}"/>
                    </a:ext>
                  </a:extLst>
                </p:cNvPr>
                <p:cNvSpPr/>
                <p:nvPr/>
              </p:nvSpPr>
              <p:spPr>
                <a:xfrm>
                  <a:off x="9262408" y="4672620"/>
                  <a:ext cx="64708" cy="47268"/>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18" name="角丸四角形 420">
                  <a:extLst>
                    <a:ext uri="{FF2B5EF4-FFF2-40B4-BE49-F238E27FC236}">
                      <a16:creationId xmlns:a16="http://schemas.microsoft.com/office/drawing/2014/main" xmlns="" id="{A6017DD7-1061-4655-BD51-203A7AEAA722}"/>
                    </a:ext>
                  </a:extLst>
                </p:cNvPr>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19" name="フリーフォーム 421">
                  <a:extLst>
                    <a:ext uri="{FF2B5EF4-FFF2-40B4-BE49-F238E27FC236}">
                      <a16:creationId xmlns:a16="http://schemas.microsoft.com/office/drawing/2014/main" xmlns="" id="{DA996704-8A74-422A-86BA-C4B841E46A39}"/>
                    </a:ext>
                  </a:extLst>
                </p:cNvPr>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20" name="フリーフォーム 422">
                  <a:extLst>
                    <a:ext uri="{FF2B5EF4-FFF2-40B4-BE49-F238E27FC236}">
                      <a16:creationId xmlns:a16="http://schemas.microsoft.com/office/drawing/2014/main" xmlns="" id="{426101A0-AA33-44DC-9E83-C349A9C4D770}"/>
                    </a:ext>
                  </a:extLst>
                </p:cNvPr>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grpSp>
          <p:sp>
            <p:nvSpPr>
              <p:cNvPr id="405" name="テキスト ボックス 404">
                <a:extLst>
                  <a:ext uri="{FF2B5EF4-FFF2-40B4-BE49-F238E27FC236}">
                    <a16:creationId xmlns:a16="http://schemas.microsoft.com/office/drawing/2014/main" xmlns="" id="{D7D857FD-1548-418E-8F62-5553A500C8D6}"/>
                  </a:ext>
                </a:extLst>
              </p:cNvPr>
              <p:cNvSpPr txBox="1"/>
              <p:nvPr/>
            </p:nvSpPr>
            <p:spPr>
              <a:xfrm>
                <a:off x="3006821" y="7275938"/>
                <a:ext cx="612668" cy="230832"/>
              </a:xfrm>
              <a:prstGeom prst="rect">
                <a:avLst/>
              </a:prstGeom>
              <a:noFill/>
              <a:ln w="15875">
                <a:gradFill flip="none" rotWithShape="1">
                  <a:gsLst>
                    <a:gs pos="0">
                      <a:schemeClr val="accent1">
                        <a:lumMod val="3000"/>
                        <a:lumOff val="97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txBody>
              <a:bodyPr wrap="none" rtlCol="0">
                <a:spAutoFit/>
              </a:bodyPr>
              <a:lstStyle/>
              <a:p>
                <a:r>
                  <a:rPr kumimoji="1" lang="en-US" altLang="ja-JP" sz="900" dirty="0"/>
                  <a:t>RGB</a:t>
                </a:r>
                <a:r>
                  <a:rPr kumimoji="1" lang="ja-JP" altLang="en-US" sz="900" dirty="0"/>
                  <a:t>だと</a:t>
                </a:r>
              </a:p>
            </p:txBody>
          </p:sp>
          <p:sp>
            <p:nvSpPr>
              <p:cNvPr id="406" name="吹き出し: 角を丸めた四角形 408">
                <a:extLst>
                  <a:ext uri="{FF2B5EF4-FFF2-40B4-BE49-F238E27FC236}">
                    <a16:creationId xmlns:a16="http://schemas.microsoft.com/office/drawing/2014/main" xmlns="" id="{2482017B-0267-481F-9FB9-BC9A2951EB74}"/>
                  </a:ext>
                </a:extLst>
              </p:cNvPr>
              <p:cNvSpPr/>
              <p:nvPr/>
            </p:nvSpPr>
            <p:spPr>
              <a:xfrm>
                <a:off x="3132568" y="8087498"/>
                <a:ext cx="612247" cy="196905"/>
              </a:xfrm>
              <a:prstGeom prst="wedgeRoundRectCallout">
                <a:avLst>
                  <a:gd name="adj1" fmla="val -14572"/>
                  <a:gd name="adj2" fmla="val -98889"/>
                  <a:gd name="adj3" fmla="val 16667"/>
                </a:avLst>
              </a:prstGeom>
              <a:solidFill>
                <a:schemeClr val="accent2">
                  <a:lumMod val="40000"/>
                  <a:lumOff val="60000"/>
                </a:schemeClr>
              </a:solidFill>
              <a:ln w="19050">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cene3d>
                <a:camera prst="orthographicFront"/>
                <a:lightRig rig="glow" dir="t">
                  <a:rot lat="0" lon="0" rev="6000000"/>
                </a:lightRig>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お、青だ。</a:t>
                </a:r>
              </a:p>
            </p:txBody>
          </p:sp>
          <p:grpSp>
            <p:nvGrpSpPr>
              <p:cNvPr id="407" name="グループ化 406">
                <a:extLst>
                  <a:ext uri="{FF2B5EF4-FFF2-40B4-BE49-F238E27FC236}">
                    <a16:creationId xmlns:a16="http://schemas.microsoft.com/office/drawing/2014/main" xmlns="" id="{9525B10D-47BF-4105-8813-F8F8F5082D96}"/>
                  </a:ext>
                </a:extLst>
              </p:cNvPr>
              <p:cNvGrpSpPr>
                <a:grpSpLocks noChangeAspect="1"/>
              </p:cNvGrpSpPr>
              <p:nvPr/>
            </p:nvGrpSpPr>
            <p:grpSpPr>
              <a:xfrm rot="5400000">
                <a:off x="3522371" y="7611716"/>
                <a:ext cx="350587" cy="511809"/>
                <a:chOff x="9150789" y="4499774"/>
                <a:chExt cx="290566" cy="616077"/>
              </a:xfrm>
            </p:grpSpPr>
            <p:sp>
              <p:nvSpPr>
                <p:cNvPr id="455" name="フリーフォーム 389">
                  <a:extLst>
                    <a:ext uri="{FF2B5EF4-FFF2-40B4-BE49-F238E27FC236}">
                      <a16:creationId xmlns:a16="http://schemas.microsoft.com/office/drawing/2014/main" xmlns="" id="{4FFB0B75-D62A-4513-BB10-AA50CEBEA701}"/>
                    </a:ext>
                  </a:extLst>
                </p:cNvPr>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56" name="フリーフォーム 390">
                  <a:extLst>
                    <a:ext uri="{FF2B5EF4-FFF2-40B4-BE49-F238E27FC236}">
                      <a16:creationId xmlns:a16="http://schemas.microsoft.com/office/drawing/2014/main" xmlns="" id="{BB87C38C-7601-4F85-BF54-CBFA4A86000B}"/>
                    </a:ext>
                  </a:extLst>
                </p:cNvPr>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57" name="角丸四角形 391">
                  <a:extLst>
                    <a:ext uri="{FF2B5EF4-FFF2-40B4-BE49-F238E27FC236}">
                      <a16:creationId xmlns:a16="http://schemas.microsoft.com/office/drawing/2014/main" xmlns="" id="{DFFDB43D-ED3F-4635-B131-C5147C63BC81}"/>
                    </a:ext>
                  </a:extLst>
                </p:cNvPr>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58" name="角丸四角形 392">
                  <a:extLst>
                    <a:ext uri="{FF2B5EF4-FFF2-40B4-BE49-F238E27FC236}">
                      <a16:creationId xmlns:a16="http://schemas.microsoft.com/office/drawing/2014/main" xmlns="" id="{74546A0E-24A0-4D8C-B69B-9F3FB35D178A}"/>
                    </a:ext>
                  </a:extLst>
                </p:cNvPr>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59" name="角丸四角形 393">
                  <a:extLst>
                    <a:ext uri="{FF2B5EF4-FFF2-40B4-BE49-F238E27FC236}">
                      <a16:creationId xmlns:a16="http://schemas.microsoft.com/office/drawing/2014/main" xmlns="" id="{612C425F-B2C2-4342-B4DB-3416A2A9D454}"/>
                    </a:ext>
                  </a:extLst>
                </p:cNvPr>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60" name="角丸四角形 394">
                  <a:extLst>
                    <a:ext uri="{FF2B5EF4-FFF2-40B4-BE49-F238E27FC236}">
                      <a16:creationId xmlns:a16="http://schemas.microsoft.com/office/drawing/2014/main" xmlns="" id="{1A8A985C-D2A1-495E-81E4-D7CF3EC1A776}"/>
                    </a:ext>
                  </a:extLst>
                </p:cNvPr>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61" name="角丸四角形 395">
                  <a:extLst>
                    <a:ext uri="{FF2B5EF4-FFF2-40B4-BE49-F238E27FC236}">
                      <a16:creationId xmlns:a16="http://schemas.microsoft.com/office/drawing/2014/main" xmlns="" id="{76F25E46-AE1D-4526-A6F7-29FC38384E0A}"/>
                    </a:ext>
                  </a:extLst>
                </p:cNvPr>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62" name="角丸四角形 396">
                  <a:extLst>
                    <a:ext uri="{FF2B5EF4-FFF2-40B4-BE49-F238E27FC236}">
                      <a16:creationId xmlns:a16="http://schemas.microsoft.com/office/drawing/2014/main" xmlns="" id="{E66C167F-8655-42F9-A474-320387E22772}"/>
                    </a:ext>
                  </a:extLst>
                </p:cNvPr>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63" name="正方形/長方形 462">
                  <a:extLst>
                    <a:ext uri="{FF2B5EF4-FFF2-40B4-BE49-F238E27FC236}">
                      <a16:creationId xmlns:a16="http://schemas.microsoft.com/office/drawing/2014/main" xmlns="" id="{04F1835B-E6ED-4FE5-AFDD-924F97C9D413}"/>
                    </a:ext>
                  </a:extLst>
                </p:cNvPr>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64" name="角丸四角形 398">
                  <a:extLst>
                    <a:ext uri="{FF2B5EF4-FFF2-40B4-BE49-F238E27FC236}">
                      <a16:creationId xmlns:a16="http://schemas.microsoft.com/office/drawing/2014/main" xmlns="" id="{4237343F-22E6-4CBA-8616-6BAE87A39E20}"/>
                    </a:ext>
                  </a:extLst>
                </p:cNvPr>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65" name="角丸四角形 399">
                  <a:extLst>
                    <a:ext uri="{FF2B5EF4-FFF2-40B4-BE49-F238E27FC236}">
                      <a16:creationId xmlns:a16="http://schemas.microsoft.com/office/drawing/2014/main" xmlns="" id="{FEFC8881-4B41-407A-824E-8F058DF79008}"/>
                    </a:ext>
                  </a:extLst>
                </p:cNvPr>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66" name="角丸四角形 400">
                  <a:extLst>
                    <a:ext uri="{FF2B5EF4-FFF2-40B4-BE49-F238E27FC236}">
                      <a16:creationId xmlns:a16="http://schemas.microsoft.com/office/drawing/2014/main" xmlns="" id="{62B37FCA-1039-41E0-ABE3-20D91BB8AC25}"/>
                    </a:ext>
                  </a:extLst>
                </p:cNvPr>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67" name="角丸四角形 401">
                  <a:extLst>
                    <a:ext uri="{FF2B5EF4-FFF2-40B4-BE49-F238E27FC236}">
                      <a16:creationId xmlns:a16="http://schemas.microsoft.com/office/drawing/2014/main" xmlns="" id="{D8A317CE-9450-4385-B541-0983683AEE41}"/>
                    </a:ext>
                  </a:extLst>
                </p:cNvPr>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68" name="角丸四角形 402">
                  <a:extLst>
                    <a:ext uri="{FF2B5EF4-FFF2-40B4-BE49-F238E27FC236}">
                      <a16:creationId xmlns:a16="http://schemas.microsoft.com/office/drawing/2014/main" xmlns="" id="{1428AD48-798A-468F-8A90-C37AAA4E09C2}"/>
                    </a:ext>
                  </a:extLst>
                </p:cNvPr>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69" name="角丸四角形 404">
                  <a:extLst>
                    <a:ext uri="{FF2B5EF4-FFF2-40B4-BE49-F238E27FC236}">
                      <a16:creationId xmlns:a16="http://schemas.microsoft.com/office/drawing/2014/main" xmlns="" id="{D1DE95D0-2C8F-45D3-BC8E-925021DCC155}"/>
                    </a:ext>
                  </a:extLst>
                </p:cNvPr>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70" name="減算記号 469">
                  <a:extLst>
                    <a:ext uri="{FF2B5EF4-FFF2-40B4-BE49-F238E27FC236}">
                      <a16:creationId xmlns:a16="http://schemas.microsoft.com/office/drawing/2014/main" xmlns="" id="{1B9862AC-C172-4FBD-9041-CEF98AA8F1A0}"/>
                    </a:ext>
                  </a:extLst>
                </p:cNvPr>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71" name="ブローチ 470">
                  <a:extLst>
                    <a:ext uri="{FF2B5EF4-FFF2-40B4-BE49-F238E27FC236}">
                      <a16:creationId xmlns:a16="http://schemas.microsoft.com/office/drawing/2014/main" xmlns="" id="{DA5C64EC-F2E8-4DF6-B486-EF29C51BF549}"/>
                    </a:ext>
                  </a:extLst>
                </p:cNvPr>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72" name="フリーフォーム 407">
                  <a:extLst>
                    <a:ext uri="{FF2B5EF4-FFF2-40B4-BE49-F238E27FC236}">
                      <a16:creationId xmlns:a16="http://schemas.microsoft.com/office/drawing/2014/main" xmlns="" id="{47A51C92-9603-41AD-84F8-7B5196F3347B}"/>
                    </a:ext>
                  </a:extLst>
                </p:cNvPr>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73" name="フリーフォーム 408">
                  <a:extLst>
                    <a:ext uri="{FF2B5EF4-FFF2-40B4-BE49-F238E27FC236}">
                      <a16:creationId xmlns:a16="http://schemas.microsoft.com/office/drawing/2014/main" xmlns="" id="{3B265069-9A29-4353-86CE-AB01608D3D9D}"/>
                    </a:ext>
                  </a:extLst>
                </p:cNvPr>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74" name="フリーフォーム 409">
                  <a:extLst>
                    <a:ext uri="{FF2B5EF4-FFF2-40B4-BE49-F238E27FC236}">
                      <a16:creationId xmlns:a16="http://schemas.microsoft.com/office/drawing/2014/main" xmlns="" id="{CD73DE95-AAE2-489B-BD2D-862F7DEF73C0}"/>
                    </a:ext>
                  </a:extLst>
                </p:cNvPr>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75" name="フリーフォーム 410">
                  <a:extLst>
                    <a:ext uri="{FF2B5EF4-FFF2-40B4-BE49-F238E27FC236}">
                      <a16:creationId xmlns:a16="http://schemas.microsoft.com/office/drawing/2014/main" xmlns="" id="{D759D89A-4425-4AB2-8EE1-C7048A98FED1}"/>
                    </a:ext>
                  </a:extLst>
                </p:cNvPr>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76" name="フリーフォーム 411">
                  <a:extLst>
                    <a:ext uri="{FF2B5EF4-FFF2-40B4-BE49-F238E27FC236}">
                      <a16:creationId xmlns:a16="http://schemas.microsoft.com/office/drawing/2014/main" xmlns="" id="{9C76F419-07A7-417B-9DD7-F352758D74DF}"/>
                    </a:ext>
                  </a:extLst>
                </p:cNvPr>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77" name="フリーフォーム 412">
                  <a:extLst>
                    <a:ext uri="{FF2B5EF4-FFF2-40B4-BE49-F238E27FC236}">
                      <a16:creationId xmlns:a16="http://schemas.microsoft.com/office/drawing/2014/main" xmlns="" id="{D36A063F-E20E-4611-87D6-B79DFEC2B44E}"/>
                    </a:ext>
                  </a:extLst>
                </p:cNvPr>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78" name="フリーフォーム 413">
                  <a:extLst>
                    <a:ext uri="{FF2B5EF4-FFF2-40B4-BE49-F238E27FC236}">
                      <a16:creationId xmlns:a16="http://schemas.microsoft.com/office/drawing/2014/main" xmlns="" id="{B7455CE9-AF3E-4DEE-9901-33E527139FB8}"/>
                    </a:ext>
                  </a:extLst>
                </p:cNvPr>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79" name="フリーフォーム 414">
                  <a:extLst>
                    <a:ext uri="{FF2B5EF4-FFF2-40B4-BE49-F238E27FC236}">
                      <a16:creationId xmlns:a16="http://schemas.microsoft.com/office/drawing/2014/main" xmlns="" id="{7FC743DF-15DD-4AB7-B379-4993B02927AE}"/>
                    </a:ext>
                  </a:extLst>
                </p:cNvPr>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80" name="フリーフォーム 415">
                  <a:extLst>
                    <a:ext uri="{FF2B5EF4-FFF2-40B4-BE49-F238E27FC236}">
                      <a16:creationId xmlns:a16="http://schemas.microsoft.com/office/drawing/2014/main" xmlns="" id="{8D863CAE-E107-4D38-983A-BC6E8DC02E1B}"/>
                    </a:ext>
                  </a:extLst>
                </p:cNvPr>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81" name="フリーフォーム 416">
                  <a:extLst>
                    <a:ext uri="{FF2B5EF4-FFF2-40B4-BE49-F238E27FC236}">
                      <a16:creationId xmlns:a16="http://schemas.microsoft.com/office/drawing/2014/main" xmlns="" id="{027600D6-8F20-45B0-99D1-0524B34C1413}"/>
                    </a:ext>
                  </a:extLst>
                </p:cNvPr>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82" name="フリーフォーム 417">
                  <a:extLst>
                    <a:ext uri="{FF2B5EF4-FFF2-40B4-BE49-F238E27FC236}">
                      <a16:creationId xmlns:a16="http://schemas.microsoft.com/office/drawing/2014/main" xmlns="" id="{39A354E9-A40B-4ECC-B0B8-258F58FC3A24}"/>
                    </a:ext>
                  </a:extLst>
                </p:cNvPr>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83" name="角丸四角形 418">
                  <a:extLst>
                    <a:ext uri="{FF2B5EF4-FFF2-40B4-BE49-F238E27FC236}">
                      <a16:creationId xmlns:a16="http://schemas.microsoft.com/office/drawing/2014/main" xmlns="" id="{2296232F-87AC-4165-BA6B-1B94E3AA03D5}"/>
                    </a:ext>
                  </a:extLst>
                </p:cNvPr>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84" name="四方向矢印 419">
                  <a:extLst>
                    <a:ext uri="{FF2B5EF4-FFF2-40B4-BE49-F238E27FC236}">
                      <a16:creationId xmlns:a16="http://schemas.microsoft.com/office/drawing/2014/main" xmlns="" id="{3FCDC78E-F72F-4DD0-883A-9EF021D1A188}"/>
                    </a:ext>
                  </a:extLst>
                </p:cNvPr>
                <p:cNvSpPr/>
                <p:nvPr/>
              </p:nvSpPr>
              <p:spPr>
                <a:xfrm>
                  <a:off x="9262408" y="4672620"/>
                  <a:ext cx="64708" cy="47268"/>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85" name="角丸四角形 420">
                  <a:extLst>
                    <a:ext uri="{FF2B5EF4-FFF2-40B4-BE49-F238E27FC236}">
                      <a16:creationId xmlns:a16="http://schemas.microsoft.com/office/drawing/2014/main" xmlns="" id="{948C05C0-B9D4-4CD6-84C5-26B5D170A159}"/>
                    </a:ext>
                  </a:extLst>
                </p:cNvPr>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86" name="フリーフォーム 421">
                  <a:extLst>
                    <a:ext uri="{FF2B5EF4-FFF2-40B4-BE49-F238E27FC236}">
                      <a16:creationId xmlns:a16="http://schemas.microsoft.com/office/drawing/2014/main" xmlns="" id="{20358659-15BE-4751-9E40-5CAFF0708E4A}"/>
                    </a:ext>
                  </a:extLst>
                </p:cNvPr>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87" name="フリーフォーム 422">
                  <a:extLst>
                    <a:ext uri="{FF2B5EF4-FFF2-40B4-BE49-F238E27FC236}">
                      <a16:creationId xmlns:a16="http://schemas.microsoft.com/office/drawing/2014/main" xmlns="" id="{08614895-1F7D-4775-9E01-94FE0B842AE5}"/>
                    </a:ext>
                  </a:extLst>
                </p:cNvPr>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grpSp>
          <p:grpSp>
            <p:nvGrpSpPr>
              <p:cNvPr id="408" name="グループ化 407">
                <a:extLst>
                  <a:ext uri="{FF2B5EF4-FFF2-40B4-BE49-F238E27FC236}">
                    <a16:creationId xmlns:a16="http://schemas.microsoft.com/office/drawing/2014/main" xmlns="" id="{18E162F7-9E6E-4970-8F0F-D9D927B64C5B}"/>
                  </a:ext>
                </a:extLst>
              </p:cNvPr>
              <p:cNvGrpSpPr/>
              <p:nvPr/>
            </p:nvGrpSpPr>
            <p:grpSpPr>
              <a:xfrm>
                <a:off x="3658013" y="7266683"/>
                <a:ext cx="795165" cy="291341"/>
                <a:chOff x="4398681" y="7396945"/>
                <a:chExt cx="795165" cy="291341"/>
              </a:xfrm>
            </p:grpSpPr>
            <p:sp>
              <p:nvSpPr>
                <p:cNvPr id="453" name="星: 24 pt 16">
                  <a:extLst>
                    <a:ext uri="{FF2B5EF4-FFF2-40B4-BE49-F238E27FC236}">
                      <a16:creationId xmlns:a16="http://schemas.microsoft.com/office/drawing/2014/main" xmlns="" id="{2EEF907E-9FE8-482C-9D83-4D5CC7E9549C}"/>
                    </a:ext>
                  </a:extLst>
                </p:cNvPr>
                <p:cNvSpPr/>
                <p:nvPr/>
              </p:nvSpPr>
              <p:spPr>
                <a:xfrm>
                  <a:off x="4398681" y="7396945"/>
                  <a:ext cx="795165" cy="291341"/>
                </a:xfrm>
                <a:prstGeom prst="star24">
                  <a:avLst/>
                </a:prstGeom>
                <a:noFill/>
                <a:ln>
                  <a:gradFill flip="none" rotWithShape="1">
                    <a:gsLst>
                      <a:gs pos="13000">
                        <a:srgbClr val="FF0000"/>
                      </a:gs>
                      <a:gs pos="42000">
                        <a:srgbClr val="FFFF00"/>
                      </a:gs>
                      <a:gs pos="98000">
                        <a:srgbClr val="FFFF00"/>
                      </a:gs>
                      <a:gs pos="72000">
                        <a:srgbClr val="FF0000"/>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4" name="テキスト ボックス 453">
                  <a:extLst>
                    <a:ext uri="{FF2B5EF4-FFF2-40B4-BE49-F238E27FC236}">
                      <a16:creationId xmlns:a16="http://schemas.microsoft.com/office/drawing/2014/main" xmlns="" id="{361AF443-DC7E-4D17-A94E-850E48FB3938}"/>
                    </a:ext>
                  </a:extLst>
                </p:cNvPr>
                <p:cNvSpPr txBox="1"/>
                <p:nvPr/>
              </p:nvSpPr>
              <p:spPr>
                <a:xfrm>
                  <a:off x="4547850" y="7438201"/>
                  <a:ext cx="492443" cy="215444"/>
                </a:xfrm>
                <a:prstGeom prst="rect">
                  <a:avLst/>
                </a:prstGeom>
                <a:noFill/>
              </p:spPr>
              <p:txBody>
                <a:bodyPr wrap="none" rtlCol="0">
                  <a:spAutoFit/>
                </a:bodyPr>
                <a:lstStyle/>
                <a:p>
                  <a:r>
                    <a:rPr kumimoji="1" lang="ja-JP" altLang="en-US" sz="800" dirty="0"/>
                    <a:t>誤認識</a:t>
                  </a:r>
                </a:p>
              </p:txBody>
            </p:sp>
          </p:grpSp>
          <p:sp>
            <p:nvSpPr>
              <p:cNvPr id="409" name="減算記号 408">
                <a:extLst>
                  <a:ext uri="{FF2B5EF4-FFF2-40B4-BE49-F238E27FC236}">
                    <a16:creationId xmlns:a16="http://schemas.microsoft.com/office/drawing/2014/main" xmlns="" id="{879AC1C5-3AC5-4702-BCEC-6E89518F8CAB}"/>
                  </a:ext>
                </a:extLst>
              </p:cNvPr>
              <p:cNvSpPr/>
              <p:nvPr/>
            </p:nvSpPr>
            <p:spPr>
              <a:xfrm>
                <a:off x="4467200" y="7705250"/>
                <a:ext cx="1262461" cy="561070"/>
              </a:xfrm>
              <a:prstGeom prst="mathMinus">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0" name="グループ化 409">
                <a:extLst>
                  <a:ext uri="{FF2B5EF4-FFF2-40B4-BE49-F238E27FC236}">
                    <a16:creationId xmlns:a16="http://schemas.microsoft.com/office/drawing/2014/main" xmlns="" id="{ADED72DA-6C79-4589-9FB1-E34084338A14}"/>
                  </a:ext>
                </a:extLst>
              </p:cNvPr>
              <p:cNvGrpSpPr>
                <a:grpSpLocks noChangeAspect="1"/>
              </p:cNvGrpSpPr>
              <p:nvPr/>
            </p:nvGrpSpPr>
            <p:grpSpPr>
              <a:xfrm rot="5400000">
                <a:off x="4642460" y="7589555"/>
                <a:ext cx="350587" cy="511809"/>
                <a:chOff x="9150789" y="4499774"/>
                <a:chExt cx="290566" cy="616077"/>
              </a:xfrm>
            </p:grpSpPr>
            <p:sp>
              <p:nvSpPr>
                <p:cNvPr id="420" name="フリーフォーム 389">
                  <a:extLst>
                    <a:ext uri="{FF2B5EF4-FFF2-40B4-BE49-F238E27FC236}">
                      <a16:creationId xmlns:a16="http://schemas.microsoft.com/office/drawing/2014/main" xmlns="" id="{D9530DB6-6089-4EB2-BE82-6E84D527D3A6}"/>
                    </a:ext>
                  </a:extLst>
                </p:cNvPr>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1" name="フリーフォーム 390">
                  <a:extLst>
                    <a:ext uri="{FF2B5EF4-FFF2-40B4-BE49-F238E27FC236}">
                      <a16:creationId xmlns:a16="http://schemas.microsoft.com/office/drawing/2014/main" xmlns="" id="{62E65CD7-1382-4E20-893B-2FD181DA50A3}"/>
                    </a:ext>
                  </a:extLst>
                </p:cNvPr>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2" name="角丸四角形 391">
                  <a:extLst>
                    <a:ext uri="{FF2B5EF4-FFF2-40B4-BE49-F238E27FC236}">
                      <a16:creationId xmlns:a16="http://schemas.microsoft.com/office/drawing/2014/main" xmlns="" id="{96D5A8A7-A127-4B54-BD78-89EC04D463D3}"/>
                    </a:ext>
                  </a:extLst>
                </p:cNvPr>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3" name="角丸四角形 392">
                  <a:extLst>
                    <a:ext uri="{FF2B5EF4-FFF2-40B4-BE49-F238E27FC236}">
                      <a16:creationId xmlns:a16="http://schemas.microsoft.com/office/drawing/2014/main" xmlns="" id="{362D5A4E-8AA3-4029-BA5A-760E115720C3}"/>
                    </a:ext>
                  </a:extLst>
                </p:cNvPr>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4" name="角丸四角形 393">
                  <a:extLst>
                    <a:ext uri="{FF2B5EF4-FFF2-40B4-BE49-F238E27FC236}">
                      <a16:creationId xmlns:a16="http://schemas.microsoft.com/office/drawing/2014/main" xmlns="" id="{E544DF26-4D59-4E6E-8D36-AF2AD5D7F781}"/>
                    </a:ext>
                  </a:extLst>
                </p:cNvPr>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5" name="角丸四角形 394">
                  <a:extLst>
                    <a:ext uri="{FF2B5EF4-FFF2-40B4-BE49-F238E27FC236}">
                      <a16:creationId xmlns:a16="http://schemas.microsoft.com/office/drawing/2014/main" xmlns="" id="{129CCFA8-82FF-4DC4-A391-9EC31D9B4547}"/>
                    </a:ext>
                  </a:extLst>
                </p:cNvPr>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6" name="角丸四角形 395">
                  <a:extLst>
                    <a:ext uri="{FF2B5EF4-FFF2-40B4-BE49-F238E27FC236}">
                      <a16:creationId xmlns:a16="http://schemas.microsoft.com/office/drawing/2014/main" xmlns="" id="{3C744CCF-826B-4D25-A9AD-525B550D077B}"/>
                    </a:ext>
                  </a:extLst>
                </p:cNvPr>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7" name="角丸四角形 396">
                  <a:extLst>
                    <a:ext uri="{FF2B5EF4-FFF2-40B4-BE49-F238E27FC236}">
                      <a16:creationId xmlns:a16="http://schemas.microsoft.com/office/drawing/2014/main" xmlns="" id="{119EA87D-4FFA-45AE-96DA-498A7A56B902}"/>
                    </a:ext>
                  </a:extLst>
                </p:cNvPr>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8" name="正方形/長方形 427">
                  <a:extLst>
                    <a:ext uri="{FF2B5EF4-FFF2-40B4-BE49-F238E27FC236}">
                      <a16:creationId xmlns:a16="http://schemas.microsoft.com/office/drawing/2014/main" xmlns="" id="{8D72E5B3-4BC8-4284-B533-4B92DD19C54E}"/>
                    </a:ext>
                  </a:extLst>
                </p:cNvPr>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9" name="角丸四角形 398">
                  <a:extLst>
                    <a:ext uri="{FF2B5EF4-FFF2-40B4-BE49-F238E27FC236}">
                      <a16:creationId xmlns:a16="http://schemas.microsoft.com/office/drawing/2014/main" xmlns="" id="{815935C4-AF38-4D89-B4A3-F6A8461BD7E6}"/>
                    </a:ext>
                  </a:extLst>
                </p:cNvPr>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0" name="角丸四角形 399">
                  <a:extLst>
                    <a:ext uri="{FF2B5EF4-FFF2-40B4-BE49-F238E27FC236}">
                      <a16:creationId xmlns:a16="http://schemas.microsoft.com/office/drawing/2014/main" xmlns="" id="{917B0C1E-76D1-439E-A143-7D512A13F10B}"/>
                    </a:ext>
                  </a:extLst>
                </p:cNvPr>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1" name="角丸四角形 400">
                  <a:extLst>
                    <a:ext uri="{FF2B5EF4-FFF2-40B4-BE49-F238E27FC236}">
                      <a16:creationId xmlns:a16="http://schemas.microsoft.com/office/drawing/2014/main" xmlns="" id="{228FBA3C-7FC7-4F22-BA24-EF677DDA5A60}"/>
                    </a:ext>
                  </a:extLst>
                </p:cNvPr>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2" name="角丸四角形 401">
                  <a:extLst>
                    <a:ext uri="{FF2B5EF4-FFF2-40B4-BE49-F238E27FC236}">
                      <a16:creationId xmlns:a16="http://schemas.microsoft.com/office/drawing/2014/main" xmlns="" id="{74E66F5C-9B50-4C31-AAEE-B51138B837FE}"/>
                    </a:ext>
                  </a:extLst>
                </p:cNvPr>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3" name="角丸四角形 402">
                  <a:extLst>
                    <a:ext uri="{FF2B5EF4-FFF2-40B4-BE49-F238E27FC236}">
                      <a16:creationId xmlns:a16="http://schemas.microsoft.com/office/drawing/2014/main" xmlns="" id="{F0E22967-E929-42BB-BFCE-68C0616C779C}"/>
                    </a:ext>
                  </a:extLst>
                </p:cNvPr>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4" name="角丸四角形 404">
                  <a:extLst>
                    <a:ext uri="{FF2B5EF4-FFF2-40B4-BE49-F238E27FC236}">
                      <a16:creationId xmlns:a16="http://schemas.microsoft.com/office/drawing/2014/main" xmlns="" id="{81901A77-C4C6-4F68-B122-C26C63255218}"/>
                    </a:ext>
                  </a:extLst>
                </p:cNvPr>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5" name="減算記号 434">
                  <a:extLst>
                    <a:ext uri="{FF2B5EF4-FFF2-40B4-BE49-F238E27FC236}">
                      <a16:creationId xmlns:a16="http://schemas.microsoft.com/office/drawing/2014/main" xmlns="" id="{802A7D6A-0BFB-43AD-855D-D9D35B1D3D1D}"/>
                    </a:ext>
                  </a:extLst>
                </p:cNvPr>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6" name="ブローチ 435">
                  <a:extLst>
                    <a:ext uri="{FF2B5EF4-FFF2-40B4-BE49-F238E27FC236}">
                      <a16:creationId xmlns:a16="http://schemas.microsoft.com/office/drawing/2014/main" xmlns="" id="{AA3963DD-8275-47FB-98A5-E77F26BA0350}"/>
                    </a:ext>
                  </a:extLst>
                </p:cNvPr>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7" name="フリーフォーム 407">
                  <a:extLst>
                    <a:ext uri="{FF2B5EF4-FFF2-40B4-BE49-F238E27FC236}">
                      <a16:creationId xmlns:a16="http://schemas.microsoft.com/office/drawing/2014/main" xmlns="" id="{0E967F6D-0CC5-4B2E-A606-F4346F7F35F5}"/>
                    </a:ext>
                  </a:extLst>
                </p:cNvPr>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8" name="フリーフォーム 408">
                  <a:extLst>
                    <a:ext uri="{FF2B5EF4-FFF2-40B4-BE49-F238E27FC236}">
                      <a16:creationId xmlns:a16="http://schemas.microsoft.com/office/drawing/2014/main" xmlns="" id="{9B2DE791-0E99-43A4-A854-F219C59822E6}"/>
                    </a:ext>
                  </a:extLst>
                </p:cNvPr>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9" name="フリーフォーム 409">
                  <a:extLst>
                    <a:ext uri="{FF2B5EF4-FFF2-40B4-BE49-F238E27FC236}">
                      <a16:creationId xmlns:a16="http://schemas.microsoft.com/office/drawing/2014/main" xmlns="" id="{9E67863F-89EA-414A-861D-DA82E3E97CFB}"/>
                    </a:ext>
                  </a:extLst>
                </p:cNvPr>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0" name="フリーフォーム 410">
                  <a:extLst>
                    <a:ext uri="{FF2B5EF4-FFF2-40B4-BE49-F238E27FC236}">
                      <a16:creationId xmlns:a16="http://schemas.microsoft.com/office/drawing/2014/main" xmlns="" id="{BC2F0CCA-5820-4D07-95B9-B6CDE2ECA44B}"/>
                    </a:ext>
                  </a:extLst>
                </p:cNvPr>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1" name="フリーフォーム 411">
                  <a:extLst>
                    <a:ext uri="{FF2B5EF4-FFF2-40B4-BE49-F238E27FC236}">
                      <a16:creationId xmlns:a16="http://schemas.microsoft.com/office/drawing/2014/main" xmlns="" id="{FA299D25-8605-48B1-AC50-6E8EEC236653}"/>
                    </a:ext>
                  </a:extLst>
                </p:cNvPr>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2" name="フリーフォーム 412">
                  <a:extLst>
                    <a:ext uri="{FF2B5EF4-FFF2-40B4-BE49-F238E27FC236}">
                      <a16:creationId xmlns:a16="http://schemas.microsoft.com/office/drawing/2014/main" xmlns="" id="{94CC7876-A537-49B9-A4BE-B598DCA48F9D}"/>
                    </a:ext>
                  </a:extLst>
                </p:cNvPr>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3" name="フリーフォーム 413">
                  <a:extLst>
                    <a:ext uri="{FF2B5EF4-FFF2-40B4-BE49-F238E27FC236}">
                      <a16:creationId xmlns:a16="http://schemas.microsoft.com/office/drawing/2014/main" xmlns="" id="{592D00E4-B63F-442E-ADA2-8CFD7E148543}"/>
                    </a:ext>
                  </a:extLst>
                </p:cNvPr>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4" name="フリーフォーム 414">
                  <a:extLst>
                    <a:ext uri="{FF2B5EF4-FFF2-40B4-BE49-F238E27FC236}">
                      <a16:creationId xmlns:a16="http://schemas.microsoft.com/office/drawing/2014/main" xmlns="" id="{A30ED60D-A832-449C-8EDA-02DD94168D08}"/>
                    </a:ext>
                  </a:extLst>
                </p:cNvPr>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5" name="フリーフォーム 415">
                  <a:extLst>
                    <a:ext uri="{FF2B5EF4-FFF2-40B4-BE49-F238E27FC236}">
                      <a16:creationId xmlns:a16="http://schemas.microsoft.com/office/drawing/2014/main" xmlns="" id="{144C64A2-E9B3-4562-8EA1-BD22090275A2}"/>
                    </a:ext>
                  </a:extLst>
                </p:cNvPr>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6" name="フリーフォーム 416">
                  <a:extLst>
                    <a:ext uri="{FF2B5EF4-FFF2-40B4-BE49-F238E27FC236}">
                      <a16:creationId xmlns:a16="http://schemas.microsoft.com/office/drawing/2014/main" xmlns="" id="{EEBD1F11-4371-4A87-9D5F-D23ABA9FC27E}"/>
                    </a:ext>
                  </a:extLst>
                </p:cNvPr>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7" name="フリーフォーム 417">
                  <a:extLst>
                    <a:ext uri="{FF2B5EF4-FFF2-40B4-BE49-F238E27FC236}">
                      <a16:creationId xmlns:a16="http://schemas.microsoft.com/office/drawing/2014/main" xmlns="" id="{9F5650A8-8B84-46CF-ACDB-381DE8581439}"/>
                    </a:ext>
                  </a:extLst>
                </p:cNvPr>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8" name="角丸四角形 418">
                  <a:extLst>
                    <a:ext uri="{FF2B5EF4-FFF2-40B4-BE49-F238E27FC236}">
                      <a16:creationId xmlns:a16="http://schemas.microsoft.com/office/drawing/2014/main" xmlns="" id="{62CB7255-F755-4A5D-A4E1-37EA35CC4A7C}"/>
                    </a:ext>
                  </a:extLst>
                </p:cNvPr>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9" name="四方向矢印 419">
                  <a:extLst>
                    <a:ext uri="{FF2B5EF4-FFF2-40B4-BE49-F238E27FC236}">
                      <a16:creationId xmlns:a16="http://schemas.microsoft.com/office/drawing/2014/main" xmlns="" id="{BD2AB92C-C00E-40AA-ABB1-BFDA5C44AC5A}"/>
                    </a:ext>
                  </a:extLst>
                </p:cNvPr>
                <p:cNvSpPr/>
                <p:nvPr/>
              </p:nvSpPr>
              <p:spPr>
                <a:xfrm>
                  <a:off x="9262408" y="4672620"/>
                  <a:ext cx="64708" cy="47268"/>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50" name="角丸四角形 420">
                  <a:extLst>
                    <a:ext uri="{FF2B5EF4-FFF2-40B4-BE49-F238E27FC236}">
                      <a16:creationId xmlns:a16="http://schemas.microsoft.com/office/drawing/2014/main" xmlns="" id="{643F5D0A-1AFE-4B90-8081-F4F6E6193E89}"/>
                    </a:ext>
                  </a:extLst>
                </p:cNvPr>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51" name="フリーフォーム 421">
                  <a:extLst>
                    <a:ext uri="{FF2B5EF4-FFF2-40B4-BE49-F238E27FC236}">
                      <a16:creationId xmlns:a16="http://schemas.microsoft.com/office/drawing/2014/main" xmlns="" id="{5ABEDDC5-92F0-480B-930A-0AFAE47533B1}"/>
                    </a:ext>
                  </a:extLst>
                </p:cNvPr>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52" name="フリーフォーム 422">
                  <a:extLst>
                    <a:ext uri="{FF2B5EF4-FFF2-40B4-BE49-F238E27FC236}">
                      <a16:creationId xmlns:a16="http://schemas.microsoft.com/office/drawing/2014/main" xmlns="" id="{829329D3-2D90-4950-990F-66C2CF12E5BA}"/>
                    </a:ext>
                  </a:extLst>
                </p:cNvPr>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grpSp>
          <p:sp>
            <p:nvSpPr>
              <p:cNvPr id="411" name="テキスト ボックス 410">
                <a:extLst>
                  <a:ext uri="{FF2B5EF4-FFF2-40B4-BE49-F238E27FC236}">
                    <a16:creationId xmlns:a16="http://schemas.microsoft.com/office/drawing/2014/main" xmlns="" id="{F969F775-F7FE-4D9A-A688-B7210CFBD7B7}"/>
                  </a:ext>
                </a:extLst>
              </p:cNvPr>
              <p:cNvSpPr txBox="1"/>
              <p:nvPr/>
            </p:nvSpPr>
            <p:spPr>
              <a:xfrm>
                <a:off x="4515994" y="7271796"/>
                <a:ext cx="588623" cy="230832"/>
              </a:xfrm>
              <a:prstGeom prst="rect">
                <a:avLst/>
              </a:prstGeom>
              <a:noFill/>
              <a:ln w="15875">
                <a:gradFill flip="none" rotWithShape="1">
                  <a:gsLst>
                    <a:gs pos="0">
                      <a:schemeClr val="accent1">
                        <a:lumMod val="3000"/>
                        <a:lumOff val="97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txBody>
              <a:bodyPr wrap="none" rtlCol="0">
                <a:spAutoFit/>
              </a:bodyPr>
              <a:lstStyle/>
              <a:p>
                <a:r>
                  <a:rPr kumimoji="1" lang="en-US" altLang="ja-JP" sz="900" dirty="0"/>
                  <a:t>HLS</a:t>
                </a:r>
                <a:r>
                  <a:rPr kumimoji="1" lang="ja-JP" altLang="en-US" sz="900" dirty="0"/>
                  <a:t>なら</a:t>
                </a:r>
              </a:p>
            </p:txBody>
          </p:sp>
          <p:sp>
            <p:nvSpPr>
              <p:cNvPr id="412" name="吹き出し: 角を丸めた四角形 408">
                <a:extLst>
                  <a:ext uri="{FF2B5EF4-FFF2-40B4-BE49-F238E27FC236}">
                    <a16:creationId xmlns:a16="http://schemas.microsoft.com/office/drawing/2014/main" xmlns="" id="{38CB8B14-73AB-4B83-A9A3-BF05338B24B6}"/>
                  </a:ext>
                </a:extLst>
              </p:cNvPr>
              <p:cNvSpPr/>
              <p:nvPr/>
            </p:nvSpPr>
            <p:spPr>
              <a:xfrm>
                <a:off x="5110042" y="8034510"/>
                <a:ext cx="612247" cy="196905"/>
              </a:xfrm>
              <a:prstGeom prst="wedgeRoundRectCallout">
                <a:avLst>
                  <a:gd name="adj1" fmla="val -58643"/>
                  <a:gd name="adj2" fmla="val -120317"/>
                  <a:gd name="adj3" fmla="val 16667"/>
                </a:avLst>
              </a:prstGeom>
              <a:solidFill>
                <a:schemeClr val="accent2">
                  <a:lumMod val="40000"/>
                  <a:lumOff val="60000"/>
                </a:schemeClr>
              </a:solidFill>
              <a:ln w="19050">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cene3d>
                <a:camera prst="orthographicFront"/>
                <a:lightRig rig="glow" dir="t">
                  <a:rot lat="0" lon="0" rev="6000000"/>
                </a:lightRig>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黒だな。</a:t>
                </a:r>
              </a:p>
            </p:txBody>
          </p:sp>
          <p:cxnSp>
            <p:nvCxnSpPr>
              <p:cNvPr id="413" name="直線矢印コネクタ 412">
                <a:extLst>
                  <a:ext uri="{FF2B5EF4-FFF2-40B4-BE49-F238E27FC236}">
                    <a16:creationId xmlns:a16="http://schemas.microsoft.com/office/drawing/2014/main" xmlns="" id="{816B4783-8C35-4DBB-B6C7-9F9F5670CDCE}"/>
                  </a:ext>
                </a:extLst>
              </p:cNvPr>
              <p:cNvCxnSpPr>
                <a:cxnSpLocks/>
                <a:stCxn id="422" idx="0"/>
              </p:cNvCxnSpPr>
              <p:nvPr/>
            </p:nvCxnSpPr>
            <p:spPr>
              <a:xfrm flipV="1">
                <a:off x="5033904" y="7842401"/>
                <a:ext cx="294809" cy="2562"/>
              </a:xfrm>
              <a:prstGeom prst="straightConnector1">
                <a:avLst/>
              </a:prstGeom>
              <a:ln>
                <a:tailEnd type="triangle"/>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414" name="グループ化 413">
                <a:extLst>
                  <a:ext uri="{FF2B5EF4-FFF2-40B4-BE49-F238E27FC236}">
                    <a16:creationId xmlns:a16="http://schemas.microsoft.com/office/drawing/2014/main" xmlns="" id="{7250C094-C4D6-4CEE-B7BE-318B56973ABC}"/>
                  </a:ext>
                </a:extLst>
              </p:cNvPr>
              <p:cNvGrpSpPr/>
              <p:nvPr/>
            </p:nvGrpSpPr>
            <p:grpSpPr>
              <a:xfrm>
                <a:off x="5146295" y="7282084"/>
                <a:ext cx="821281" cy="263153"/>
                <a:chOff x="6956577" y="7456694"/>
                <a:chExt cx="821281" cy="263153"/>
              </a:xfrm>
            </p:grpSpPr>
            <p:sp>
              <p:nvSpPr>
                <p:cNvPr id="418" name="楕円 17">
                  <a:extLst>
                    <a:ext uri="{FF2B5EF4-FFF2-40B4-BE49-F238E27FC236}">
                      <a16:creationId xmlns:a16="http://schemas.microsoft.com/office/drawing/2014/main" xmlns="" id="{191A3180-9DBB-4B41-9C3F-8E0E39207FE6}"/>
                    </a:ext>
                  </a:extLst>
                </p:cNvPr>
                <p:cNvSpPr/>
                <p:nvPr/>
              </p:nvSpPr>
              <p:spPr>
                <a:xfrm>
                  <a:off x="6956577" y="7456694"/>
                  <a:ext cx="766044" cy="263153"/>
                </a:xfrm>
                <a:prstGeom prst="ellipse">
                  <a:avLst/>
                </a:prstGeom>
                <a:noFill/>
                <a:ln>
                  <a:gradFill flip="none" rotWithShape="1">
                    <a:gsLst>
                      <a:gs pos="0">
                        <a:srgbClr val="00B050"/>
                      </a:gs>
                      <a:gs pos="32000">
                        <a:srgbClr val="FFFF00"/>
                      </a:gs>
                      <a:gs pos="68000">
                        <a:srgbClr val="00B050"/>
                      </a:gs>
                      <a:gs pos="100000">
                        <a:srgbClr val="FFFF00"/>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9" name="テキスト ボックス 418">
                  <a:extLst>
                    <a:ext uri="{FF2B5EF4-FFF2-40B4-BE49-F238E27FC236}">
                      <a16:creationId xmlns:a16="http://schemas.microsoft.com/office/drawing/2014/main" xmlns="" id="{6B0E5AF8-BF23-4B4B-9FD2-24D1F6371F25}"/>
                    </a:ext>
                  </a:extLst>
                </p:cNvPr>
                <p:cNvSpPr txBox="1"/>
                <p:nvPr/>
              </p:nvSpPr>
              <p:spPr>
                <a:xfrm>
                  <a:off x="6977639" y="7489426"/>
                  <a:ext cx="800219" cy="215444"/>
                </a:xfrm>
                <a:prstGeom prst="rect">
                  <a:avLst/>
                </a:prstGeom>
                <a:noFill/>
              </p:spPr>
              <p:txBody>
                <a:bodyPr wrap="none" rtlCol="0">
                  <a:spAutoFit/>
                </a:bodyPr>
                <a:lstStyle/>
                <a:p>
                  <a:r>
                    <a:rPr kumimoji="1" lang="ja-JP" altLang="en-US" sz="800" dirty="0"/>
                    <a:t>誤認識しない</a:t>
                  </a:r>
                </a:p>
              </p:txBody>
            </p:sp>
          </p:grpSp>
          <p:grpSp>
            <p:nvGrpSpPr>
              <p:cNvPr id="415" name="グループ化 414">
                <a:extLst>
                  <a:ext uri="{FF2B5EF4-FFF2-40B4-BE49-F238E27FC236}">
                    <a16:creationId xmlns:a16="http://schemas.microsoft.com/office/drawing/2014/main" xmlns="" id="{0F8D8CDA-0AA8-497A-943E-23A8C06C1EDE}"/>
                  </a:ext>
                </a:extLst>
              </p:cNvPr>
              <p:cNvGrpSpPr/>
              <p:nvPr/>
            </p:nvGrpSpPr>
            <p:grpSpPr>
              <a:xfrm>
                <a:off x="4043175" y="7651618"/>
                <a:ext cx="685900" cy="468331"/>
                <a:chOff x="4347190" y="7378956"/>
                <a:chExt cx="590037" cy="468331"/>
              </a:xfrm>
            </p:grpSpPr>
            <p:sp>
              <p:nvSpPr>
                <p:cNvPr id="416" name="吹き出し: 角を丸めた四角形 408">
                  <a:extLst>
                    <a:ext uri="{FF2B5EF4-FFF2-40B4-BE49-F238E27FC236}">
                      <a16:creationId xmlns:a16="http://schemas.microsoft.com/office/drawing/2014/main" xmlns="" id="{88520BA4-9BE4-41E5-880B-E779FBACD748}"/>
                    </a:ext>
                  </a:extLst>
                </p:cNvPr>
                <p:cNvSpPr/>
                <p:nvPr/>
              </p:nvSpPr>
              <p:spPr>
                <a:xfrm>
                  <a:off x="4372652" y="7378956"/>
                  <a:ext cx="426563" cy="468331"/>
                </a:xfrm>
                <a:prstGeom prst="wedgeRoundRectCallout">
                  <a:avLst>
                    <a:gd name="adj1" fmla="val -74263"/>
                    <a:gd name="adj2" fmla="val -7982"/>
                    <a:gd name="adj3" fmla="val 16667"/>
                  </a:avLst>
                </a:prstGeom>
                <a:solidFill>
                  <a:schemeClr val="accent2">
                    <a:lumMod val="40000"/>
                    <a:lumOff val="60000"/>
                  </a:schemeClr>
                </a:solidFill>
                <a:ln w="19050">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cene3d>
                  <a:camera prst="orthographicFront"/>
                  <a:lightRig rig="glow" dir="t">
                    <a:rot lat="0" lon="0" rev="6000000"/>
                  </a:lightRig>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solidFill>
                      <a:schemeClr val="tx1"/>
                    </a:solidFill>
                  </a:endParaRPr>
                </a:p>
              </p:txBody>
            </p:sp>
            <p:sp>
              <p:nvSpPr>
                <p:cNvPr id="417" name="テキスト ボックス 416">
                  <a:extLst>
                    <a:ext uri="{FF2B5EF4-FFF2-40B4-BE49-F238E27FC236}">
                      <a16:creationId xmlns:a16="http://schemas.microsoft.com/office/drawing/2014/main" xmlns="" id="{F3B73F67-83D6-4804-A5DC-CAF643D58415}"/>
                    </a:ext>
                  </a:extLst>
                </p:cNvPr>
                <p:cNvSpPr txBox="1"/>
                <p:nvPr/>
              </p:nvSpPr>
              <p:spPr>
                <a:xfrm>
                  <a:off x="4347190" y="7385622"/>
                  <a:ext cx="590037" cy="461665"/>
                </a:xfrm>
                <a:prstGeom prst="rect">
                  <a:avLst/>
                </a:prstGeom>
                <a:noFill/>
              </p:spPr>
              <p:txBody>
                <a:bodyPr wrap="square" rtlCol="0">
                  <a:spAutoFit/>
                </a:bodyPr>
                <a:lstStyle/>
                <a:p>
                  <a:r>
                    <a:rPr kumimoji="1" lang="ja-JP" altLang="en-US" sz="800" dirty="0"/>
                    <a:t>置き場と誤認識し停止。</a:t>
                  </a:r>
                </a:p>
              </p:txBody>
            </p:sp>
          </p:grpSp>
        </p:grpSp>
      </p:grpSp>
      <p:sp>
        <p:nvSpPr>
          <p:cNvPr id="521" name="テキスト ボックス 520">
            <a:extLst>
              <a:ext uri="{FF2B5EF4-FFF2-40B4-BE49-F238E27FC236}">
                <a16:creationId xmlns:a16="http://schemas.microsoft.com/office/drawing/2014/main" xmlns="" id="{4E5CF800-45D0-4845-9C78-954F597DF6D6}"/>
              </a:ext>
            </a:extLst>
          </p:cNvPr>
          <p:cNvSpPr txBox="1"/>
          <p:nvPr/>
        </p:nvSpPr>
        <p:spPr>
          <a:xfrm>
            <a:off x="3017863" y="6141782"/>
            <a:ext cx="2829239" cy="2092881"/>
          </a:xfrm>
          <a:prstGeom prst="rect">
            <a:avLst/>
          </a:prstGeom>
          <a:noFill/>
          <a:ln>
            <a:solidFill>
              <a:srgbClr val="000000"/>
            </a:solidFill>
            <a:prstDash val="dash"/>
          </a:ln>
        </p:spPr>
        <p:txBody>
          <a:bodyPr wrap="square" rtlCol="0">
            <a:spAutoFit/>
          </a:bodyPr>
          <a:lstStyle/>
          <a:p>
            <a:r>
              <a:rPr kumimoji="1" lang="en-US" altLang="ja-JP" sz="800" dirty="0"/>
              <a:t> </a:t>
            </a:r>
            <a:r>
              <a:rPr kumimoji="1" lang="en-US" altLang="ja-JP" sz="1000" dirty="0"/>
              <a:t>RGB</a:t>
            </a:r>
            <a:r>
              <a:rPr kumimoji="1" lang="ja-JP" altLang="en-US" sz="1000" dirty="0"/>
              <a:t>から</a:t>
            </a:r>
            <a:r>
              <a:rPr kumimoji="1" lang="en-US" altLang="ja-JP" sz="1000" dirty="0"/>
              <a:t>HLS</a:t>
            </a:r>
            <a:r>
              <a:rPr kumimoji="1" lang="ja-JP" altLang="en-US" sz="1000" dirty="0" err="1"/>
              <a:t>への</a:t>
            </a:r>
            <a:r>
              <a:rPr kumimoji="1" lang="ja-JP" altLang="en-US" sz="1000" dirty="0"/>
              <a:t>変換方法</a:t>
            </a:r>
            <a:endParaRPr kumimoji="1" lang="en-US" altLang="ja-JP" sz="1000" dirty="0"/>
          </a:p>
          <a:p>
            <a:r>
              <a:rPr kumimoji="1" lang="ja-JP" altLang="en-US" sz="800" dirty="0"/>
              <a:t>　</a:t>
            </a:r>
            <a:r>
              <a:rPr kumimoji="1" lang="en-US" altLang="ja-JP" sz="800" dirty="0"/>
              <a:t>&lt;</a:t>
            </a:r>
            <a:r>
              <a:rPr kumimoji="1" lang="ja-JP" altLang="en-US" sz="800" dirty="0"/>
              <a:t>色相</a:t>
            </a:r>
            <a:r>
              <a:rPr kumimoji="1" lang="en-US" altLang="ja-JP" sz="800" dirty="0"/>
              <a:t>(Hue)&gt;</a:t>
            </a:r>
            <a:r>
              <a:rPr kumimoji="1" lang="ja-JP" altLang="en-US" sz="800" dirty="0"/>
              <a:t>　　色相</a:t>
            </a:r>
            <a:r>
              <a:rPr kumimoji="1" lang="en-US" altLang="ja-JP" sz="800" dirty="0"/>
              <a:t>(H)</a:t>
            </a:r>
            <a:r>
              <a:rPr kumimoji="1" lang="ja-JP" altLang="en-US" sz="800" dirty="0"/>
              <a:t>下記計算式で算出する。</a:t>
            </a:r>
            <a:endParaRPr kumimoji="1" lang="en-US" altLang="ja-JP" sz="800" dirty="0"/>
          </a:p>
          <a:p>
            <a:r>
              <a:rPr kumimoji="1" lang="ja-JP" altLang="en-US" sz="800" dirty="0"/>
              <a:t>　　・</a:t>
            </a:r>
            <a:r>
              <a:rPr kumimoji="1" lang="en-US" altLang="ja-JP" sz="800" dirty="0"/>
              <a:t>RGB</a:t>
            </a:r>
            <a:r>
              <a:rPr kumimoji="1" lang="ja-JP" altLang="en-US" sz="800" dirty="0"/>
              <a:t>がすべて同値の場合：</a:t>
            </a:r>
            <a:endParaRPr kumimoji="1" lang="en-US" altLang="ja-JP" sz="800" dirty="0"/>
          </a:p>
          <a:p>
            <a:r>
              <a:rPr kumimoji="1" lang="ja-JP" altLang="en-US" sz="800" dirty="0"/>
              <a:t>　　　　</a:t>
            </a:r>
            <a:r>
              <a:rPr kumimoji="1" lang="en-US" altLang="ja-JP" sz="800" dirty="0"/>
              <a:t>H</a:t>
            </a:r>
            <a:r>
              <a:rPr kumimoji="1" lang="ja-JP" altLang="en-US" sz="800" dirty="0"/>
              <a:t> </a:t>
            </a:r>
            <a:r>
              <a:rPr kumimoji="1" lang="en-US" altLang="ja-JP" sz="800" dirty="0"/>
              <a:t>=</a:t>
            </a:r>
            <a:r>
              <a:rPr kumimoji="1" lang="ja-JP" altLang="en-US" sz="800" dirty="0"/>
              <a:t> </a:t>
            </a:r>
            <a:r>
              <a:rPr kumimoji="1" lang="en-US" altLang="ja-JP" sz="800" dirty="0"/>
              <a:t>0</a:t>
            </a:r>
          </a:p>
          <a:p>
            <a:r>
              <a:rPr kumimoji="1" lang="ja-JP" altLang="en-US" sz="800" dirty="0"/>
              <a:t>　　・</a:t>
            </a:r>
            <a:r>
              <a:rPr kumimoji="1" lang="en-US" altLang="ja-JP" sz="800" dirty="0"/>
              <a:t>R</a:t>
            </a:r>
            <a:r>
              <a:rPr kumimoji="1" lang="ja-JP" altLang="en-US" sz="800" dirty="0"/>
              <a:t>が最大値の場合</a:t>
            </a:r>
            <a:endParaRPr kumimoji="1" lang="en-US" altLang="ja-JP" sz="800" dirty="0"/>
          </a:p>
          <a:p>
            <a:r>
              <a:rPr kumimoji="1" lang="ja-JP" altLang="en-US" sz="800" dirty="0"/>
              <a:t>　　　　 </a:t>
            </a:r>
            <a:r>
              <a:rPr kumimoji="1" lang="en-US" altLang="ja-JP" sz="800" dirty="0"/>
              <a:t>H</a:t>
            </a:r>
            <a:r>
              <a:rPr kumimoji="1" lang="ja-JP" altLang="en-US" sz="800" dirty="0"/>
              <a:t> </a:t>
            </a:r>
            <a:r>
              <a:rPr kumimoji="1" lang="en-US" altLang="ja-JP" sz="800" dirty="0"/>
              <a:t>=</a:t>
            </a:r>
            <a:r>
              <a:rPr kumimoji="1" lang="ja-JP" altLang="en-US" sz="800" dirty="0"/>
              <a:t> </a:t>
            </a:r>
            <a:r>
              <a:rPr kumimoji="1" lang="en-US" altLang="ja-JP" sz="800" dirty="0"/>
              <a:t>60×((G –B)÷(Max(R,G,B</a:t>
            </a:r>
            <a:r>
              <a:rPr kumimoji="1" lang="ja-JP" altLang="en-US" sz="800" dirty="0"/>
              <a:t> </a:t>
            </a:r>
            <a:r>
              <a:rPr kumimoji="1" lang="en-US" altLang="ja-JP" sz="800" dirty="0"/>
              <a:t>)</a:t>
            </a:r>
            <a:r>
              <a:rPr kumimoji="1" lang="ja-JP" altLang="en-US" sz="800" dirty="0"/>
              <a:t>－</a:t>
            </a:r>
            <a:r>
              <a:rPr kumimoji="1" lang="en-US" altLang="ja-JP" sz="800" dirty="0"/>
              <a:t>Min(R,G,B)))</a:t>
            </a:r>
          </a:p>
          <a:p>
            <a:r>
              <a:rPr kumimoji="1" lang="ja-JP" altLang="en-US" sz="800" dirty="0"/>
              <a:t>　　・</a:t>
            </a:r>
            <a:r>
              <a:rPr kumimoji="1" lang="en-US" altLang="ja-JP" sz="800" dirty="0"/>
              <a:t>G</a:t>
            </a:r>
            <a:r>
              <a:rPr kumimoji="1" lang="ja-JP" altLang="en-US" sz="800" dirty="0"/>
              <a:t>が最大値の場合</a:t>
            </a:r>
            <a:endParaRPr kumimoji="1" lang="en-US" altLang="ja-JP" sz="800" dirty="0"/>
          </a:p>
          <a:p>
            <a:r>
              <a:rPr kumimoji="1" lang="ja-JP" altLang="en-US" sz="800" dirty="0"/>
              <a:t>　　　　</a:t>
            </a:r>
            <a:r>
              <a:rPr kumimoji="1" lang="en-US" altLang="ja-JP" sz="800" dirty="0"/>
              <a:t> H</a:t>
            </a:r>
            <a:r>
              <a:rPr kumimoji="1" lang="ja-JP" altLang="en-US" sz="800" dirty="0"/>
              <a:t> </a:t>
            </a:r>
            <a:r>
              <a:rPr kumimoji="1" lang="en-US" altLang="ja-JP" sz="800" dirty="0"/>
              <a:t>=</a:t>
            </a:r>
            <a:r>
              <a:rPr kumimoji="1" lang="ja-JP" altLang="en-US" sz="800" dirty="0"/>
              <a:t> </a:t>
            </a:r>
            <a:r>
              <a:rPr kumimoji="1" lang="en-US" altLang="ja-JP" sz="800" dirty="0"/>
              <a:t>60×((G –B)÷(Max(R,G,B</a:t>
            </a:r>
            <a:r>
              <a:rPr kumimoji="1" lang="ja-JP" altLang="en-US" sz="800" dirty="0"/>
              <a:t> </a:t>
            </a:r>
            <a:r>
              <a:rPr kumimoji="1" lang="en-US" altLang="ja-JP" sz="800" dirty="0"/>
              <a:t>)</a:t>
            </a:r>
            <a:r>
              <a:rPr kumimoji="1" lang="ja-JP" altLang="en-US" sz="800" dirty="0"/>
              <a:t>－</a:t>
            </a:r>
            <a:r>
              <a:rPr kumimoji="1" lang="en-US" altLang="ja-JP" sz="800" dirty="0"/>
              <a:t>Min(R,G,B))) +120</a:t>
            </a:r>
          </a:p>
          <a:p>
            <a:r>
              <a:rPr kumimoji="1" lang="ja-JP" altLang="en-US" sz="800" dirty="0"/>
              <a:t>　　・</a:t>
            </a:r>
            <a:r>
              <a:rPr kumimoji="1" lang="en-US" altLang="ja-JP" sz="800" dirty="0"/>
              <a:t>B</a:t>
            </a:r>
            <a:r>
              <a:rPr kumimoji="1" lang="ja-JP" altLang="en-US" sz="800" dirty="0"/>
              <a:t>が最大値の場合</a:t>
            </a:r>
            <a:endParaRPr kumimoji="1" lang="en-US" altLang="ja-JP" sz="800" dirty="0"/>
          </a:p>
          <a:p>
            <a:r>
              <a:rPr kumimoji="1" lang="en-US" altLang="ja-JP" sz="800" dirty="0"/>
              <a:t>    </a:t>
            </a:r>
            <a:r>
              <a:rPr kumimoji="1" lang="ja-JP" altLang="en-US" sz="800" dirty="0"/>
              <a:t>　</a:t>
            </a:r>
            <a:r>
              <a:rPr kumimoji="1" lang="en-US" altLang="ja-JP" sz="800" dirty="0"/>
              <a:t>  </a:t>
            </a:r>
            <a:r>
              <a:rPr kumimoji="1" lang="ja-JP" altLang="en-US" sz="800" dirty="0"/>
              <a:t>　</a:t>
            </a:r>
            <a:r>
              <a:rPr kumimoji="1" lang="en-US" altLang="ja-JP" sz="800" dirty="0"/>
              <a:t>    H</a:t>
            </a:r>
            <a:r>
              <a:rPr kumimoji="1" lang="ja-JP" altLang="en-US" sz="800" dirty="0"/>
              <a:t> </a:t>
            </a:r>
            <a:r>
              <a:rPr kumimoji="1" lang="en-US" altLang="ja-JP" sz="800" dirty="0"/>
              <a:t>=</a:t>
            </a:r>
            <a:r>
              <a:rPr kumimoji="1" lang="ja-JP" altLang="en-US" sz="800" dirty="0"/>
              <a:t> </a:t>
            </a:r>
            <a:r>
              <a:rPr kumimoji="1" lang="en-US" altLang="ja-JP" sz="800" dirty="0"/>
              <a:t>60×((G –B)÷(Max(R,G,B</a:t>
            </a:r>
            <a:r>
              <a:rPr kumimoji="1" lang="ja-JP" altLang="en-US" sz="800" dirty="0"/>
              <a:t> </a:t>
            </a:r>
            <a:r>
              <a:rPr kumimoji="1" lang="en-US" altLang="ja-JP" sz="800" dirty="0"/>
              <a:t>)</a:t>
            </a:r>
            <a:r>
              <a:rPr kumimoji="1" lang="ja-JP" altLang="en-US" sz="800" dirty="0"/>
              <a:t>－</a:t>
            </a:r>
            <a:r>
              <a:rPr kumimoji="1" lang="en-US" altLang="ja-JP" sz="800" dirty="0"/>
              <a:t>Min(R,G,B))) +240</a:t>
            </a:r>
          </a:p>
          <a:p>
            <a:endParaRPr kumimoji="1" lang="en-US" altLang="ja-JP" sz="800" dirty="0"/>
          </a:p>
          <a:p>
            <a:r>
              <a:rPr kumimoji="1" lang="ja-JP" altLang="en-US" sz="800" dirty="0"/>
              <a:t>　</a:t>
            </a:r>
            <a:r>
              <a:rPr kumimoji="1" lang="en-US" altLang="ja-JP" sz="800" dirty="0"/>
              <a:t>&lt;</a:t>
            </a:r>
            <a:r>
              <a:rPr kumimoji="1" lang="ja-JP" altLang="en-US" sz="800" dirty="0"/>
              <a:t>明度</a:t>
            </a:r>
            <a:r>
              <a:rPr kumimoji="1" lang="en-US" altLang="ja-JP" sz="800" dirty="0"/>
              <a:t>(Lightness)&gt;</a:t>
            </a:r>
            <a:r>
              <a:rPr kumimoji="1" lang="ja-JP" altLang="en-US" sz="800" dirty="0"/>
              <a:t>　　明度</a:t>
            </a:r>
            <a:r>
              <a:rPr kumimoji="1" lang="en-US" altLang="ja-JP" sz="800" dirty="0"/>
              <a:t>(L)</a:t>
            </a:r>
            <a:r>
              <a:rPr kumimoji="1" lang="ja-JP" altLang="en-US" sz="800" dirty="0"/>
              <a:t>下記計算式で算出する。</a:t>
            </a:r>
            <a:endParaRPr kumimoji="1" lang="en-US" altLang="ja-JP" sz="800" dirty="0"/>
          </a:p>
          <a:p>
            <a:r>
              <a:rPr kumimoji="1" lang="ja-JP" altLang="en-US" sz="800" dirty="0"/>
              <a:t>　　</a:t>
            </a:r>
            <a:r>
              <a:rPr kumimoji="1" lang="en-US" altLang="ja-JP" sz="800" dirty="0"/>
              <a:t>L = (Min(R,G,B) + Max(R,G,B</a:t>
            </a:r>
            <a:r>
              <a:rPr kumimoji="1" lang="ja-JP" altLang="en-US" sz="800" dirty="0"/>
              <a:t> </a:t>
            </a:r>
            <a:r>
              <a:rPr kumimoji="1" lang="en-US" altLang="ja-JP" sz="800" dirty="0"/>
              <a:t>)) ÷ 2</a:t>
            </a:r>
          </a:p>
          <a:p>
            <a:endParaRPr kumimoji="1" lang="en-US" altLang="ja-JP" sz="800" dirty="0"/>
          </a:p>
          <a:p>
            <a:r>
              <a:rPr kumimoji="1" lang="ja-JP" altLang="en-US" sz="800" dirty="0"/>
              <a:t>　</a:t>
            </a:r>
            <a:r>
              <a:rPr kumimoji="1" lang="en-US" altLang="ja-JP" sz="800" dirty="0"/>
              <a:t>&lt;</a:t>
            </a:r>
            <a:r>
              <a:rPr kumimoji="1" lang="ja-JP" altLang="en-US" sz="800" dirty="0"/>
              <a:t>彩度</a:t>
            </a:r>
            <a:r>
              <a:rPr kumimoji="1" lang="en-US" altLang="ja-JP" sz="800" dirty="0"/>
              <a:t>(Saturation)&gt;</a:t>
            </a:r>
            <a:r>
              <a:rPr kumimoji="1" lang="ja-JP" altLang="en-US" sz="800" dirty="0"/>
              <a:t>　　彩度</a:t>
            </a:r>
            <a:r>
              <a:rPr kumimoji="1" lang="en-US" altLang="ja-JP" sz="800" dirty="0"/>
              <a:t>(S)</a:t>
            </a:r>
            <a:r>
              <a:rPr kumimoji="1" lang="ja-JP" altLang="en-US" sz="800" dirty="0"/>
              <a:t>下記計算式で算出する。</a:t>
            </a:r>
            <a:endParaRPr kumimoji="1" lang="en-US" altLang="ja-JP" sz="800" dirty="0"/>
          </a:p>
          <a:p>
            <a:r>
              <a:rPr kumimoji="1" lang="ja-JP" altLang="en-US" sz="800" dirty="0"/>
              <a:t>　　</a:t>
            </a:r>
            <a:r>
              <a:rPr kumimoji="1" lang="en-US" altLang="ja-JP" sz="800" dirty="0"/>
              <a:t>S = Max (R,G,B</a:t>
            </a:r>
            <a:r>
              <a:rPr kumimoji="1" lang="ja-JP" altLang="en-US" sz="800" dirty="0"/>
              <a:t> </a:t>
            </a:r>
            <a:r>
              <a:rPr kumimoji="1" lang="en-US" altLang="ja-JP" sz="800" dirty="0"/>
              <a:t>) - Min (R,G,B</a:t>
            </a:r>
            <a:r>
              <a:rPr kumimoji="1" lang="ja-JP" altLang="en-US" sz="800" dirty="0"/>
              <a:t> </a:t>
            </a:r>
            <a:r>
              <a:rPr kumimoji="1" lang="en-US" altLang="ja-JP" sz="800" dirty="0"/>
              <a:t>)</a:t>
            </a:r>
          </a:p>
        </p:txBody>
      </p:sp>
      <p:sp>
        <p:nvSpPr>
          <p:cNvPr id="522" name="フローチャート: 処理 521">
            <a:extLst>
              <a:ext uri="{FF2B5EF4-FFF2-40B4-BE49-F238E27FC236}">
                <a16:creationId xmlns:a16="http://schemas.microsoft.com/office/drawing/2014/main" xmlns="" id="{89F00973-84FD-4984-893A-49757397977F}"/>
              </a:ext>
            </a:extLst>
          </p:cNvPr>
          <p:cNvSpPr/>
          <p:nvPr/>
        </p:nvSpPr>
        <p:spPr>
          <a:xfrm>
            <a:off x="1698610" y="6314328"/>
            <a:ext cx="1119784" cy="78616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solidFill>
              </a:rPr>
              <a:t>ｺﾞｰﾙした後、灰色があるため白寄りにﾗｲﾝﾄﾚｰｽし、ｴｯｼﾞを切り替えてﾌﾞﾛｯｸ並べｴﾘｱに向かう。</a:t>
            </a:r>
          </a:p>
        </p:txBody>
      </p:sp>
      <p:grpSp>
        <p:nvGrpSpPr>
          <p:cNvPr id="523" name="グループ化 522">
            <a:extLst>
              <a:ext uri="{FF2B5EF4-FFF2-40B4-BE49-F238E27FC236}">
                <a16:creationId xmlns:a16="http://schemas.microsoft.com/office/drawing/2014/main" xmlns="" id="{8617B0EE-29E5-482C-86B4-1A001BA46CAF}"/>
              </a:ext>
            </a:extLst>
          </p:cNvPr>
          <p:cNvGrpSpPr/>
          <p:nvPr/>
        </p:nvGrpSpPr>
        <p:grpSpPr>
          <a:xfrm>
            <a:off x="6677488" y="7910552"/>
            <a:ext cx="689712" cy="302900"/>
            <a:chOff x="4610223" y="7226259"/>
            <a:chExt cx="795165" cy="291341"/>
          </a:xfrm>
        </p:grpSpPr>
        <p:sp>
          <p:nvSpPr>
            <p:cNvPr id="524" name="星: 24 pt 1060">
              <a:extLst>
                <a:ext uri="{FF2B5EF4-FFF2-40B4-BE49-F238E27FC236}">
                  <a16:creationId xmlns:a16="http://schemas.microsoft.com/office/drawing/2014/main" xmlns="" id="{413C2458-CF07-47A6-8E4D-AD9AD7F657A7}"/>
                </a:ext>
              </a:extLst>
            </p:cNvPr>
            <p:cNvSpPr/>
            <p:nvPr/>
          </p:nvSpPr>
          <p:spPr>
            <a:xfrm>
              <a:off x="4610223" y="7226259"/>
              <a:ext cx="795165" cy="291341"/>
            </a:xfrm>
            <a:prstGeom prst="star24">
              <a:avLst/>
            </a:prstGeom>
            <a:noFill/>
            <a:ln>
              <a:gradFill flip="none" rotWithShape="1">
                <a:gsLst>
                  <a:gs pos="13000">
                    <a:srgbClr val="FF0000"/>
                  </a:gs>
                  <a:gs pos="42000">
                    <a:srgbClr val="FFFF00"/>
                  </a:gs>
                  <a:gs pos="98000">
                    <a:srgbClr val="FFFF00"/>
                  </a:gs>
                  <a:gs pos="72000">
                    <a:srgbClr val="FF0000"/>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5" name="テキスト ボックス 524">
              <a:extLst>
                <a:ext uri="{FF2B5EF4-FFF2-40B4-BE49-F238E27FC236}">
                  <a16:creationId xmlns:a16="http://schemas.microsoft.com/office/drawing/2014/main" xmlns="" id="{E6EB645C-B75F-45A6-9ACB-4CF590C26686}"/>
                </a:ext>
              </a:extLst>
            </p:cNvPr>
            <p:cNvSpPr txBox="1"/>
            <p:nvPr/>
          </p:nvSpPr>
          <p:spPr>
            <a:xfrm>
              <a:off x="4807208" y="7284779"/>
              <a:ext cx="389850" cy="215444"/>
            </a:xfrm>
            <a:prstGeom prst="rect">
              <a:avLst/>
            </a:prstGeom>
            <a:noFill/>
          </p:spPr>
          <p:txBody>
            <a:bodyPr wrap="none" rtlCol="0">
              <a:spAutoFit/>
            </a:bodyPr>
            <a:lstStyle/>
            <a:p>
              <a:r>
                <a:rPr kumimoji="1" lang="ja-JP" altLang="en-US" sz="800" dirty="0"/>
                <a:t>失敗</a:t>
              </a:r>
            </a:p>
          </p:txBody>
        </p:sp>
      </p:grpSp>
      <p:grpSp>
        <p:nvGrpSpPr>
          <p:cNvPr id="526" name="グループ化 525">
            <a:extLst>
              <a:ext uri="{FF2B5EF4-FFF2-40B4-BE49-F238E27FC236}">
                <a16:creationId xmlns:a16="http://schemas.microsoft.com/office/drawing/2014/main" xmlns="" id="{B7CB96F1-3253-4EA2-B2A5-CDEDA8B32CF9}"/>
              </a:ext>
            </a:extLst>
          </p:cNvPr>
          <p:cNvGrpSpPr/>
          <p:nvPr/>
        </p:nvGrpSpPr>
        <p:grpSpPr>
          <a:xfrm>
            <a:off x="6107314" y="7349374"/>
            <a:ext cx="612000" cy="636280"/>
            <a:chOff x="7697686" y="7094851"/>
            <a:chExt cx="396000" cy="396000"/>
          </a:xfrm>
        </p:grpSpPr>
        <p:sp>
          <p:nvSpPr>
            <p:cNvPr id="527" name="フローチャート: 結合子 73">
              <a:extLst>
                <a:ext uri="{FF2B5EF4-FFF2-40B4-BE49-F238E27FC236}">
                  <a16:creationId xmlns:a16="http://schemas.microsoft.com/office/drawing/2014/main" xmlns="" id="{792CAC46-2DB9-47C1-91B5-44B69618BFDB}"/>
                </a:ext>
              </a:extLst>
            </p:cNvPr>
            <p:cNvSpPr/>
            <p:nvPr/>
          </p:nvSpPr>
          <p:spPr>
            <a:xfrm>
              <a:off x="7697686" y="7094851"/>
              <a:ext cx="396000" cy="39600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8" name="フローチャート: 結合子 988">
              <a:extLst>
                <a:ext uri="{FF2B5EF4-FFF2-40B4-BE49-F238E27FC236}">
                  <a16:creationId xmlns:a16="http://schemas.microsoft.com/office/drawing/2014/main" xmlns="" id="{B34F3052-F86E-4BC0-AE4E-49FA508C2E01}"/>
                </a:ext>
              </a:extLst>
            </p:cNvPr>
            <p:cNvSpPr/>
            <p:nvPr/>
          </p:nvSpPr>
          <p:spPr>
            <a:xfrm>
              <a:off x="7770356" y="7169425"/>
              <a:ext cx="252000" cy="252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9" name="グループ化 528">
            <a:extLst>
              <a:ext uri="{FF2B5EF4-FFF2-40B4-BE49-F238E27FC236}">
                <a16:creationId xmlns:a16="http://schemas.microsoft.com/office/drawing/2014/main" xmlns="" id="{A0A97042-236B-4FCC-B6FB-94412CB874C9}"/>
              </a:ext>
            </a:extLst>
          </p:cNvPr>
          <p:cNvGrpSpPr>
            <a:grpSpLocks noChangeAspect="1"/>
          </p:cNvGrpSpPr>
          <p:nvPr/>
        </p:nvGrpSpPr>
        <p:grpSpPr>
          <a:xfrm rot="6953773">
            <a:off x="6409022" y="7393882"/>
            <a:ext cx="433075" cy="608105"/>
            <a:chOff x="9150789" y="4499774"/>
            <a:chExt cx="290566" cy="616077"/>
          </a:xfrm>
        </p:grpSpPr>
        <p:sp>
          <p:nvSpPr>
            <p:cNvPr id="530" name="フリーフォーム 389">
              <a:extLst>
                <a:ext uri="{FF2B5EF4-FFF2-40B4-BE49-F238E27FC236}">
                  <a16:creationId xmlns:a16="http://schemas.microsoft.com/office/drawing/2014/main" xmlns="" id="{F9480E12-6ED9-4931-B103-5E19523CD0E6}"/>
                </a:ext>
              </a:extLst>
            </p:cNvPr>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31" name="フリーフォーム 390">
              <a:extLst>
                <a:ext uri="{FF2B5EF4-FFF2-40B4-BE49-F238E27FC236}">
                  <a16:creationId xmlns:a16="http://schemas.microsoft.com/office/drawing/2014/main" xmlns="" id="{120483E4-1902-4B9A-BD0A-CD5D33DBA926}"/>
                </a:ext>
              </a:extLst>
            </p:cNvPr>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32" name="角丸四角形 391">
              <a:extLst>
                <a:ext uri="{FF2B5EF4-FFF2-40B4-BE49-F238E27FC236}">
                  <a16:creationId xmlns:a16="http://schemas.microsoft.com/office/drawing/2014/main" xmlns="" id="{FD3C39BE-7077-47E0-8E26-7880F370550D}"/>
                </a:ext>
              </a:extLst>
            </p:cNvPr>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33" name="角丸四角形 392">
              <a:extLst>
                <a:ext uri="{FF2B5EF4-FFF2-40B4-BE49-F238E27FC236}">
                  <a16:creationId xmlns:a16="http://schemas.microsoft.com/office/drawing/2014/main" xmlns="" id="{F85F807D-61A9-4EEE-B005-1C1B75B2C949}"/>
                </a:ext>
              </a:extLst>
            </p:cNvPr>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34" name="角丸四角形 393">
              <a:extLst>
                <a:ext uri="{FF2B5EF4-FFF2-40B4-BE49-F238E27FC236}">
                  <a16:creationId xmlns:a16="http://schemas.microsoft.com/office/drawing/2014/main" xmlns="" id="{8C5014B8-AF51-4142-848D-AAF90FC80B7A}"/>
                </a:ext>
              </a:extLst>
            </p:cNvPr>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35" name="角丸四角形 394">
              <a:extLst>
                <a:ext uri="{FF2B5EF4-FFF2-40B4-BE49-F238E27FC236}">
                  <a16:creationId xmlns:a16="http://schemas.microsoft.com/office/drawing/2014/main" xmlns="" id="{EE259A19-CB34-4868-BB2A-9CCEE6F073DF}"/>
                </a:ext>
              </a:extLst>
            </p:cNvPr>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36" name="角丸四角形 395">
              <a:extLst>
                <a:ext uri="{FF2B5EF4-FFF2-40B4-BE49-F238E27FC236}">
                  <a16:creationId xmlns:a16="http://schemas.microsoft.com/office/drawing/2014/main" xmlns="" id="{6E9E53F0-9CC7-4AA3-9BF3-5DDA488D260C}"/>
                </a:ext>
              </a:extLst>
            </p:cNvPr>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37" name="角丸四角形 396">
              <a:extLst>
                <a:ext uri="{FF2B5EF4-FFF2-40B4-BE49-F238E27FC236}">
                  <a16:creationId xmlns:a16="http://schemas.microsoft.com/office/drawing/2014/main" xmlns="" id="{23BC29D6-7836-471C-BFD9-ACEBDD688397}"/>
                </a:ext>
              </a:extLst>
            </p:cNvPr>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38" name="正方形/長方形 537">
              <a:extLst>
                <a:ext uri="{FF2B5EF4-FFF2-40B4-BE49-F238E27FC236}">
                  <a16:creationId xmlns:a16="http://schemas.microsoft.com/office/drawing/2014/main" xmlns="" id="{B0D1A1FE-EEA3-428A-9C32-53DD43683005}"/>
                </a:ext>
              </a:extLst>
            </p:cNvPr>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39" name="角丸四角形 398">
              <a:extLst>
                <a:ext uri="{FF2B5EF4-FFF2-40B4-BE49-F238E27FC236}">
                  <a16:creationId xmlns:a16="http://schemas.microsoft.com/office/drawing/2014/main" xmlns="" id="{188C26A0-E0C8-482A-BBA1-6EFB2495DA31}"/>
                </a:ext>
              </a:extLst>
            </p:cNvPr>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40" name="角丸四角形 399">
              <a:extLst>
                <a:ext uri="{FF2B5EF4-FFF2-40B4-BE49-F238E27FC236}">
                  <a16:creationId xmlns:a16="http://schemas.microsoft.com/office/drawing/2014/main" xmlns="" id="{E4337AA1-009B-4721-A0E0-1B953AD55294}"/>
                </a:ext>
              </a:extLst>
            </p:cNvPr>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41" name="角丸四角形 400">
              <a:extLst>
                <a:ext uri="{FF2B5EF4-FFF2-40B4-BE49-F238E27FC236}">
                  <a16:creationId xmlns:a16="http://schemas.microsoft.com/office/drawing/2014/main" xmlns="" id="{C7FB155B-55D3-43DB-BA83-97C48A265616}"/>
                </a:ext>
              </a:extLst>
            </p:cNvPr>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42" name="角丸四角形 401">
              <a:extLst>
                <a:ext uri="{FF2B5EF4-FFF2-40B4-BE49-F238E27FC236}">
                  <a16:creationId xmlns:a16="http://schemas.microsoft.com/office/drawing/2014/main" xmlns="" id="{BA3BA082-FD3B-4005-9B64-034312AA2155}"/>
                </a:ext>
              </a:extLst>
            </p:cNvPr>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43" name="角丸四角形 402">
              <a:extLst>
                <a:ext uri="{FF2B5EF4-FFF2-40B4-BE49-F238E27FC236}">
                  <a16:creationId xmlns:a16="http://schemas.microsoft.com/office/drawing/2014/main" xmlns="" id="{97F4EAEB-4D04-4E73-8A0E-B5D94B2DB8B0}"/>
                </a:ext>
              </a:extLst>
            </p:cNvPr>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44" name="角丸四角形 404">
              <a:extLst>
                <a:ext uri="{FF2B5EF4-FFF2-40B4-BE49-F238E27FC236}">
                  <a16:creationId xmlns:a16="http://schemas.microsoft.com/office/drawing/2014/main" xmlns="" id="{0B5900AC-D3CB-487A-9689-63D8E0BE5F32}"/>
                </a:ext>
              </a:extLst>
            </p:cNvPr>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45" name="減算記号 544">
              <a:extLst>
                <a:ext uri="{FF2B5EF4-FFF2-40B4-BE49-F238E27FC236}">
                  <a16:creationId xmlns:a16="http://schemas.microsoft.com/office/drawing/2014/main" xmlns="" id="{504E905E-263A-4D2B-91F8-C7F07DDB7FF3}"/>
                </a:ext>
              </a:extLst>
            </p:cNvPr>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46" name="ブローチ 545">
              <a:extLst>
                <a:ext uri="{FF2B5EF4-FFF2-40B4-BE49-F238E27FC236}">
                  <a16:creationId xmlns:a16="http://schemas.microsoft.com/office/drawing/2014/main" xmlns="" id="{D7565175-D4ED-4196-9A1A-9F50DCFCAEBA}"/>
                </a:ext>
              </a:extLst>
            </p:cNvPr>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47" name="フリーフォーム 407">
              <a:extLst>
                <a:ext uri="{FF2B5EF4-FFF2-40B4-BE49-F238E27FC236}">
                  <a16:creationId xmlns:a16="http://schemas.microsoft.com/office/drawing/2014/main" xmlns="" id="{BB04B7A9-CB3A-42AD-95AD-DC7242CAC47A}"/>
                </a:ext>
              </a:extLst>
            </p:cNvPr>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48" name="フリーフォーム 408">
              <a:extLst>
                <a:ext uri="{FF2B5EF4-FFF2-40B4-BE49-F238E27FC236}">
                  <a16:creationId xmlns:a16="http://schemas.microsoft.com/office/drawing/2014/main" xmlns="" id="{9CF18E67-74BC-4E51-A653-E33E9A8D21BC}"/>
                </a:ext>
              </a:extLst>
            </p:cNvPr>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49" name="フリーフォーム 409">
              <a:extLst>
                <a:ext uri="{FF2B5EF4-FFF2-40B4-BE49-F238E27FC236}">
                  <a16:creationId xmlns:a16="http://schemas.microsoft.com/office/drawing/2014/main" xmlns="" id="{DC3A22D5-24BA-454D-B5AF-6EE1DE14A0B4}"/>
                </a:ext>
              </a:extLst>
            </p:cNvPr>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50" name="フリーフォーム 410">
              <a:extLst>
                <a:ext uri="{FF2B5EF4-FFF2-40B4-BE49-F238E27FC236}">
                  <a16:creationId xmlns:a16="http://schemas.microsoft.com/office/drawing/2014/main" xmlns="" id="{7B38C9CD-44CC-4F06-BAC8-AF5E93872C62}"/>
                </a:ext>
              </a:extLst>
            </p:cNvPr>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51" name="フリーフォーム 411">
              <a:extLst>
                <a:ext uri="{FF2B5EF4-FFF2-40B4-BE49-F238E27FC236}">
                  <a16:creationId xmlns:a16="http://schemas.microsoft.com/office/drawing/2014/main" xmlns="" id="{7EADAC95-66FB-46F0-A034-70BEEA9A3771}"/>
                </a:ext>
              </a:extLst>
            </p:cNvPr>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52" name="フリーフォーム 412">
              <a:extLst>
                <a:ext uri="{FF2B5EF4-FFF2-40B4-BE49-F238E27FC236}">
                  <a16:creationId xmlns:a16="http://schemas.microsoft.com/office/drawing/2014/main" xmlns="" id="{3AC947C6-2CC3-4A01-AB64-C9AB8E645BEE}"/>
                </a:ext>
              </a:extLst>
            </p:cNvPr>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53" name="フリーフォーム 413">
              <a:extLst>
                <a:ext uri="{FF2B5EF4-FFF2-40B4-BE49-F238E27FC236}">
                  <a16:creationId xmlns:a16="http://schemas.microsoft.com/office/drawing/2014/main" xmlns="" id="{E6F5C72E-4E19-4F37-8BF2-C7E889737E43}"/>
                </a:ext>
              </a:extLst>
            </p:cNvPr>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54" name="フリーフォーム 414">
              <a:extLst>
                <a:ext uri="{FF2B5EF4-FFF2-40B4-BE49-F238E27FC236}">
                  <a16:creationId xmlns:a16="http://schemas.microsoft.com/office/drawing/2014/main" xmlns="" id="{6BC973D6-4109-4659-A2B0-BA55FF571657}"/>
                </a:ext>
              </a:extLst>
            </p:cNvPr>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55" name="フリーフォーム 415">
              <a:extLst>
                <a:ext uri="{FF2B5EF4-FFF2-40B4-BE49-F238E27FC236}">
                  <a16:creationId xmlns:a16="http://schemas.microsoft.com/office/drawing/2014/main" xmlns="" id="{E06EF445-4768-41A9-A04B-D7C1AA014383}"/>
                </a:ext>
              </a:extLst>
            </p:cNvPr>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56" name="フリーフォーム 416">
              <a:extLst>
                <a:ext uri="{FF2B5EF4-FFF2-40B4-BE49-F238E27FC236}">
                  <a16:creationId xmlns:a16="http://schemas.microsoft.com/office/drawing/2014/main" xmlns="" id="{7D8E867F-E2B9-4E56-B995-94962257DBAB}"/>
                </a:ext>
              </a:extLst>
            </p:cNvPr>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57" name="フリーフォーム 417">
              <a:extLst>
                <a:ext uri="{FF2B5EF4-FFF2-40B4-BE49-F238E27FC236}">
                  <a16:creationId xmlns:a16="http://schemas.microsoft.com/office/drawing/2014/main" xmlns="" id="{2A7BE1F4-F000-4B2F-84D1-2EFD6ACFF2A2}"/>
                </a:ext>
              </a:extLst>
            </p:cNvPr>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58" name="角丸四角形 418">
              <a:extLst>
                <a:ext uri="{FF2B5EF4-FFF2-40B4-BE49-F238E27FC236}">
                  <a16:creationId xmlns:a16="http://schemas.microsoft.com/office/drawing/2014/main" xmlns="" id="{07000213-A5A1-469E-B0B2-A7B3FAD315AA}"/>
                </a:ext>
              </a:extLst>
            </p:cNvPr>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59" name="四方向矢印 419">
              <a:extLst>
                <a:ext uri="{FF2B5EF4-FFF2-40B4-BE49-F238E27FC236}">
                  <a16:creationId xmlns:a16="http://schemas.microsoft.com/office/drawing/2014/main" xmlns="" id="{953EC066-82B6-490B-A500-E5D73AC0357D}"/>
                </a:ext>
              </a:extLst>
            </p:cNvPr>
            <p:cNvSpPr/>
            <p:nvPr/>
          </p:nvSpPr>
          <p:spPr>
            <a:xfrm>
              <a:off x="9262408" y="4672620"/>
              <a:ext cx="64708" cy="47268"/>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0" name="角丸四角形 420">
              <a:extLst>
                <a:ext uri="{FF2B5EF4-FFF2-40B4-BE49-F238E27FC236}">
                  <a16:creationId xmlns:a16="http://schemas.microsoft.com/office/drawing/2014/main" xmlns="" id="{81A231A1-18F4-4381-A85E-2F6B6FD8EB05}"/>
                </a:ext>
              </a:extLst>
            </p:cNvPr>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1" name="フリーフォーム 421">
              <a:extLst>
                <a:ext uri="{FF2B5EF4-FFF2-40B4-BE49-F238E27FC236}">
                  <a16:creationId xmlns:a16="http://schemas.microsoft.com/office/drawing/2014/main" xmlns="" id="{770722FE-DDB7-43F4-9C3A-98567683F59A}"/>
                </a:ext>
              </a:extLst>
            </p:cNvPr>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2" name="フリーフォーム 422">
              <a:extLst>
                <a:ext uri="{FF2B5EF4-FFF2-40B4-BE49-F238E27FC236}">
                  <a16:creationId xmlns:a16="http://schemas.microsoft.com/office/drawing/2014/main" xmlns="" id="{BA16F4A9-6173-41BB-AB5C-537362E97E17}"/>
                </a:ext>
              </a:extLst>
            </p:cNvPr>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grpSp>
      <p:sp>
        <p:nvSpPr>
          <p:cNvPr id="563" name="フローチャート: 結合子 110">
            <a:extLst>
              <a:ext uri="{FF2B5EF4-FFF2-40B4-BE49-F238E27FC236}">
                <a16:creationId xmlns:a16="http://schemas.microsoft.com/office/drawing/2014/main" xmlns="" id="{97F097B7-6CCE-4220-9D17-2375E9A9CD5C}"/>
              </a:ext>
            </a:extLst>
          </p:cNvPr>
          <p:cNvSpPr/>
          <p:nvPr/>
        </p:nvSpPr>
        <p:spPr>
          <a:xfrm>
            <a:off x="6294864" y="7435597"/>
            <a:ext cx="216000" cy="22457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4" name="フローチャート: 結合子 1058">
            <a:extLst>
              <a:ext uri="{FF2B5EF4-FFF2-40B4-BE49-F238E27FC236}">
                <a16:creationId xmlns:a16="http://schemas.microsoft.com/office/drawing/2014/main" xmlns="" id="{AB3C007E-C525-409E-9A12-A0A93BD22849}"/>
              </a:ext>
            </a:extLst>
          </p:cNvPr>
          <p:cNvSpPr/>
          <p:nvPr/>
        </p:nvSpPr>
        <p:spPr>
          <a:xfrm>
            <a:off x="6974480" y="7385771"/>
            <a:ext cx="216000" cy="22457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5" name="吹き出し: 角を丸めた四角形 408">
            <a:extLst>
              <a:ext uri="{FF2B5EF4-FFF2-40B4-BE49-F238E27FC236}">
                <a16:creationId xmlns:a16="http://schemas.microsoft.com/office/drawing/2014/main" xmlns="" id="{D275F2B1-DA0B-48F7-90EE-8E630A949FA2}"/>
              </a:ext>
            </a:extLst>
          </p:cNvPr>
          <p:cNvSpPr/>
          <p:nvPr/>
        </p:nvSpPr>
        <p:spPr>
          <a:xfrm>
            <a:off x="6057471" y="7209628"/>
            <a:ext cx="831425" cy="216594"/>
          </a:xfrm>
          <a:prstGeom prst="wedgeRoundRectCallout">
            <a:avLst>
              <a:gd name="adj1" fmla="val 58863"/>
              <a:gd name="adj2" fmla="val 56669"/>
              <a:gd name="adj3" fmla="val 16667"/>
            </a:avLst>
          </a:prstGeom>
          <a:solidFill>
            <a:schemeClr val="accent2">
              <a:lumMod val="40000"/>
              <a:lumOff val="60000"/>
            </a:schemeClr>
          </a:solidFill>
          <a:ln w="19050">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cene3d>
            <a:camera prst="orthographicFront"/>
            <a:lightRig rig="glow" dir="t">
              <a:rot lat="0" lon="0" rev="6000000"/>
            </a:lightRig>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離してしまう</a:t>
            </a:r>
          </a:p>
        </p:txBody>
      </p:sp>
      <p:grpSp>
        <p:nvGrpSpPr>
          <p:cNvPr id="566" name="グループ化 565">
            <a:extLst>
              <a:ext uri="{FF2B5EF4-FFF2-40B4-BE49-F238E27FC236}">
                <a16:creationId xmlns:a16="http://schemas.microsoft.com/office/drawing/2014/main" xmlns="" id="{04D9A98B-E9BB-4BE7-8B41-878516BFE24C}"/>
              </a:ext>
            </a:extLst>
          </p:cNvPr>
          <p:cNvGrpSpPr/>
          <p:nvPr/>
        </p:nvGrpSpPr>
        <p:grpSpPr>
          <a:xfrm>
            <a:off x="7674834" y="7303757"/>
            <a:ext cx="612000" cy="636280"/>
            <a:chOff x="7697686" y="7094851"/>
            <a:chExt cx="396000" cy="396000"/>
          </a:xfrm>
        </p:grpSpPr>
        <p:sp>
          <p:nvSpPr>
            <p:cNvPr id="567" name="フローチャート: 結合子 1177">
              <a:extLst>
                <a:ext uri="{FF2B5EF4-FFF2-40B4-BE49-F238E27FC236}">
                  <a16:creationId xmlns:a16="http://schemas.microsoft.com/office/drawing/2014/main" xmlns="" id="{46565089-45A6-46A7-B385-49AAFD644490}"/>
                </a:ext>
              </a:extLst>
            </p:cNvPr>
            <p:cNvSpPr/>
            <p:nvPr/>
          </p:nvSpPr>
          <p:spPr>
            <a:xfrm>
              <a:off x="7697686" y="7094851"/>
              <a:ext cx="396000" cy="39600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8" name="フローチャート: 結合子 1178">
              <a:extLst>
                <a:ext uri="{FF2B5EF4-FFF2-40B4-BE49-F238E27FC236}">
                  <a16:creationId xmlns:a16="http://schemas.microsoft.com/office/drawing/2014/main" xmlns="" id="{26FB3ADA-AB5C-4A3C-A860-2433767C7E60}"/>
                </a:ext>
              </a:extLst>
            </p:cNvPr>
            <p:cNvSpPr/>
            <p:nvPr/>
          </p:nvSpPr>
          <p:spPr>
            <a:xfrm>
              <a:off x="7770356" y="7169425"/>
              <a:ext cx="252000" cy="252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9" name="グループ化 568">
            <a:extLst>
              <a:ext uri="{FF2B5EF4-FFF2-40B4-BE49-F238E27FC236}">
                <a16:creationId xmlns:a16="http://schemas.microsoft.com/office/drawing/2014/main" xmlns="" id="{3EE9BD47-4587-4558-8D2F-A38FC96354EC}"/>
              </a:ext>
            </a:extLst>
          </p:cNvPr>
          <p:cNvGrpSpPr>
            <a:grpSpLocks noChangeAspect="1"/>
          </p:cNvGrpSpPr>
          <p:nvPr/>
        </p:nvGrpSpPr>
        <p:grpSpPr>
          <a:xfrm rot="7426036">
            <a:off x="8177696" y="7291619"/>
            <a:ext cx="433075" cy="608105"/>
            <a:chOff x="9150789" y="4499774"/>
            <a:chExt cx="290566" cy="616077"/>
          </a:xfrm>
        </p:grpSpPr>
        <p:sp>
          <p:nvSpPr>
            <p:cNvPr id="570" name="フリーフォーム 389">
              <a:extLst>
                <a:ext uri="{FF2B5EF4-FFF2-40B4-BE49-F238E27FC236}">
                  <a16:creationId xmlns:a16="http://schemas.microsoft.com/office/drawing/2014/main" xmlns="" id="{FA939E81-9A66-4327-81EB-1500A90478D4}"/>
                </a:ext>
              </a:extLst>
            </p:cNvPr>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71" name="フリーフォーム 390">
              <a:extLst>
                <a:ext uri="{FF2B5EF4-FFF2-40B4-BE49-F238E27FC236}">
                  <a16:creationId xmlns:a16="http://schemas.microsoft.com/office/drawing/2014/main" xmlns="" id="{D86AE98A-940F-463F-A0EA-F4009EA78A1A}"/>
                </a:ext>
              </a:extLst>
            </p:cNvPr>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72" name="角丸四角形 391">
              <a:extLst>
                <a:ext uri="{FF2B5EF4-FFF2-40B4-BE49-F238E27FC236}">
                  <a16:creationId xmlns:a16="http://schemas.microsoft.com/office/drawing/2014/main" xmlns="" id="{AE32C350-E6F6-4BFD-B175-026D128DAE0B}"/>
                </a:ext>
              </a:extLst>
            </p:cNvPr>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73" name="角丸四角形 392">
              <a:extLst>
                <a:ext uri="{FF2B5EF4-FFF2-40B4-BE49-F238E27FC236}">
                  <a16:creationId xmlns:a16="http://schemas.microsoft.com/office/drawing/2014/main" xmlns="" id="{E5EE782B-D606-4309-AF44-9894103E1749}"/>
                </a:ext>
              </a:extLst>
            </p:cNvPr>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74" name="角丸四角形 393">
              <a:extLst>
                <a:ext uri="{FF2B5EF4-FFF2-40B4-BE49-F238E27FC236}">
                  <a16:creationId xmlns:a16="http://schemas.microsoft.com/office/drawing/2014/main" xmlns="" id="{63D8A401-997A-4FEA-9ED9-5FDE17D3F665}"/>
                </a:ext>
              </a:extLst>
            </p:cNvPr>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75" name="角丸四角形 394">
              <a:extLst>
                <a:ext uri="{FF2B5EF4-FFF2-40B4-BE49-F238E27FC236}">
                  <a16:creationId xmlns:a16="http://schemas.microsoft.com/office/drawing/2014/main" xmlns="" id="{3427F170-A60A-4D6A-ADE7-A323E4D016D0}"/>
                </a:ext>
              </a:extLst>
            </p:cNvPr>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76" name="角丸四角形 395">
              <a:extLst>
                <a:ext uri="{FF2B5EF4-FFF2-40B4-BE49-F238E27FC236}">
                  <a16:creationId xmlns:a16="http://schemas.microsoft.com/office/drawing/2014/main" xmlns="" id="{BFFC6721-14CF-4EC9-940B-CEB54D92BB72}"/>
                </a:ext>
              </a:extLst>
            </p:cNvPr>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77" name="角丸四角形 396">
              <a:extLst>
                <a:ext uri="{FF2B5EF4-FFF2-40B4-BE49-F238E27FC236}">
                  <a16:creationId xmlns:a16="http://schemas.microsoft.com/office/drawing/2014/main" xmlns="" id="{155A1EEE-A289-4C61-9432-A07446FECCD8}"/>
                </a:ext>
              </a:extLst>
            </p:cNvPr>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78" name="正方形/長方形 577">
              <a:extLst>
                <a:ext uri="{FF2B5EF4-FFF2-40B4-BE49-F238E27FC236}">
                  <a16:creationId xmlns:a16="http://schemas.microsoft.com/office/drawing/2014/main" xmlns="" id="{D0D9AEF0-CF66-4B82-A82F-58BF5E4B1E20}"/>
                </a:ext>
              </a:extLst>
            </p:cNvPr>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79" name="角丸四角形 398">
              <a:extLst>
                <a:ext uri="{FF2B5EF4-FFF2-40B4-BE49-F238E27FC236}">
                  <a16:creationId xmlns:a16="http://schemas.microsoft.com/office/drawing/2014/main" xmlns="" id="{36985287-E869-47B3-830D-06A150FC45BB}"/>
                </a:ext>
              </a:extLst>
            </p:cNvPr>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80" name="角丸四角形 399">
              <a:extLst>
                <a:ext uri="{FF2B5EF4-FFF2-40B4-BE49-F238E27FC236}">
                  <a16:creationId xmlns:a16="http://schemas.microsoft.com/office/drawing/2014/main" xmlns="" id="{48FE3DAA-A966-4F31-AA82-D3F85ABDB533}"/>
                </a:ext>
              </a:extLst>
            </p:cNvPr>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81" name="角丸四角形 400">
              <a:extLst>
                <a:ext uri="{FF2B5EF4-FFF2-40B4-BE49-F238E27FC236}">
                  <a16:creationId xmlns:a16="http://schemas.microsoft.com/office/drawing/2014/main" xmlns="" id="{72DDEEF5-0A93-4BA0-9830-19BD7185800C}"/>
                </a:ext>
              </a:extLst>
            </p:cNvPr>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82" name="角丸四角形 401">
              <a:extLst>
                <a:ext uri="{FF2B5EF4-FFF2-40B4-BE49-F238E27FC236}">
                  <a16:creationId xmlns:a16="http://schemas.microsoft.com/office/drawing/2014/main" xmlns="" id="{A9FECEB7-FE9A-46D6-910D-622C857176CC}"/>
                </a:ext>
              </a:extLst>
            </p:cNvPr>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83" name="角丸四角形 402">
              <a:extLst>
                <a:ext uri="{FF2B5EF4-FFF2-40B4-BE49-F238E27FC236}">
                  <a16:creationId xmlns:a16="http://schemas.microsoft.com/office/drawing/2014/main" xmlns="" id="{91FC294A-203D-4CA3-A3CB-B36719F2EB04}"/>
                </a:ext>
              </a:extLst>
            </p:cNvPr>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84" name="角丸四角形 404">
              <a:extLst>
                <a:ext uri="{FF2B5EF4-FFF2-40B4-BE49-F238E27FC236}">
                  <a16:creationId xmlns:a16="http://schemas.microsoft.com/office/drawing/2014/main" xmlns="" id="{EC1D5B77-09B2-4282-A379-CD1EC51C1A5D}"/>
                </a:ext>
              </a:extLst>
            </p:cNvPr>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85" name="減算記号 584">
              <a:extLst>
                <a:ext uri="{FF2B5EF4-FFF2-40B4-BE49-F238E27FC236}">
                  <a16:creationId xmlns:a16="http://schemas.microsoft.com/office/drawing/2014/main" xmlns="" id="{3C61DE83-2701-4E98-97AF-65C01053C967}"/>
                </a:ext>
              </a:extLst>
            </p:cNvPr>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86" name="ブローチ 585">
              <a:extLst>
                <a:ext uri="{FF2B5EF4-FFF2-40B4-BE49-F238E27FC236}">
                  <a16:creationId xmlns:a16="http://schemas.microsoft.com/office/drawing/2014/main" xmlns="" id="{59E901E6-3F56-4386-A34D-05B736B0B443}"/>
                </a:ext>
              </a:extLst>
            </p:cNvPr>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87" name="フリーフォーム 407">
              <a:extLst>
                <a:ext uri="{FF2B5EF4-FFF2-40B4-BE49-F238E27FC236}">
                  <a16:creationId xmlns:a16="http://schemas.microsoft.com/office/drawing/2014/main" xmlns="" id="{9BCF0B0B-95E1-4663-B25A-160B6DAFC8DA}"/>
                </a:ext>
              </a:extLst>
            </p:cNvPr>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88" name="フリーフォーム 408">
              <a:extLst>
                <a:ext uri="{FF2B5EF4-FFF2-40B4-BE49-F238E27FC236}">
                  <a16:creationId xmlns:a16="http://schemas.microsoft.com/office/drawing/2014/main" xmlns="" id="{39448E71-5578-4634-A227-22F8612AA2DE}"/>
                </a:ext>
              </a:extLst>
            </p:cNvPr>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89" name="フリーフォーム 409">
              <a:extLst>
                <a:ext uri="{FF2B5EF4-FFF2-40B4-BE49-F238E27FC236}">
                  <a16:creationId xmlns:a16="http://schemas.microsoft.com/office/drawing/2014/main" xmlns="" id="{C22E3B62-E5CC-40C2-8858-056A4F0976B7}"/>
                </a:ext>
              </a:extLst>
            </p:cNvPr>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90" name="フリーフォーム 410">
              <a:extLst>
                <a:ext uri="{FF2B5EF4-FFF2-40B4-BE49-F238E27FC236}">
                  <a16:creationId xmlns:a16="http://schemas.microsoft.com/office/drawing/2014/main" xmlns="" id="{3D0335C3-E123-4F22-9179-9591943292F8}"/>
                </a:ext>
              </a:extLst>
            </p:cNvPr>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91" name="フリーフォーム 411">
              <a:extLst>
                <a:ext uri="{FF2B5EF4-FFF2-40B4-BE49-F238E27FC236}">
                  <a16:creationId xmlns:a16="http://schemas.microsoft.com/office/drawing/2014/main" xmlns="" id="{B6DCE270-7760-43AD-B231-8A3C58B9F0B8}"/>
                </a:ext>
              </a:extLst>
            </p:cNvPr>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92" name="フリーフォーム 412">
              <a:extLst>
                <a:ext uri="{FF2B5EF4-FFF2-40B4-BE49-F238E27FC236}">
                  <a16:creationId xmlns:a16="http://schemas.microsoft.com/office/drawing/2014/main" xmlns="" id="{A3374BF0-AED0-41C1-A413-06C2F0290750}"/>
                </a:ext>
              </a:extLst>
            </p:cNvPr>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93" name="フリーフォーム 413">
              <a:extLst>
                <a:ext uri="{FF2B5EF4-FFF2-40B4-BE49-F238E27FC236}">
                  <a16:creationId xmlns:a16="http://schemas.microsoft.com/office/drawing/2014/main" xmlns="" id="{EA3C580C-663F-47ED-8DC6-CA06B85745F6}"/>
                </a:ext>
              </a:extLst>
            </p:cNvPr>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94" name="フリーフォーム 414">
              <a:extLst>
                <a:ext uri="{FF2B5EF4-FFF2-40B4-BE49-F238E27FC236}">
                  <a16:creationId xmlns:a16="http://schemas.microsoft.com/office/drawing/2014/main" xmlns="" id="{314EEDF5-20EE-4DC1-AC06-81E9CCD18B06}"/>
                </a:ext>
              </a:extLst>
            </p:cNvPr>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95" name="フリーフォーム 415">
              <a:extLst>
                <a:ext uri="{FF2B5EF4-FFF2-40B4-BE49-F238E27FC236}">
                  <a16:creationId xmlns:a16="http://schemas.microsoft.com/office/drawing/2014/main" xmlns="" id="{AD44D90B-AFA0-421C-852A-D3BE262356AF}"/>
                </a:ext>
              </a:extLst>
            </p:cNvPr>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96" name="フリーフォーム 416">
              <a:extLst>
                <a:ext uri="{FF2B5EF4-FFF2-40B4-BE49-F238E27FC236}">
                  <a16:creationId xmlns:a16="http://schemas.microsoft.com/office/drawing/2014/main" xmlns="" id="{704759C0-87E8-4E46-9E23-FC9E588B7D8D}"/>
                </a:ext>
              </a:extLst>
            </p:cNvPr>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97" name="フリーフォーム 417">
              <a:extLst>
                <a:ext uri="{FF2B5EF4-FFF2-40B4-BE49-F238E27FC236}">
                  <a16:creationId xmlns:a16="http://schemas.microsoft.com/office/drawing/2014/main" xmlns="" id="{99022520-1345-4BA0-A81D-6F1EECE6A8A3}"/>
                </a:ext>
              </a:extLst>
            </p:cNvPr>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98" name="角丸四角形 418">
              <a:extLst>
                <a:ext uri="{FF2B5EF4-FFF2-40B4-BE49-F238E27FC236}">
                  <a16:creationId xmlns:a16="http://schemas.microsoft.com/office/drawing/2014/main" xmlns="" id="{DEA867FA-3C23-4675-8492-23B33170414B}"/>
                </a:ext>
              </a:extLst>
            </p:cNvPr>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99" name="四方向矢印 419">
              <a:extLst>
                <a:ext uri="{FF2B5EF4-FFF2-40B4-BE49-F238E27FC236}">
                  <a16:creationId xmlns:a16="http://schemas.microsoft.com/office/drawing/2014/main" xmlns="" id="{3585B8F7-C8BB-4FDD-80BE-015A69A098E1}"/>
                </a:ext>
              </a:extLst>
            </p:cNvPr>
            <p:cNvSpPr/>
            <p:nvPr/>
          </p:nvSpPr>
          <p:spPr>
            <a:xfrm>
              <a:off x="9262408" y="4672620"/>
              <a:ext cx="64708" cy="47268"/>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00" name="角丸四角形 420">
              <a:extLst>
                <a:ext uri="{FF2B5EF4-FFF2-40B4-BE49-F238E27FC236}">
                  <a16:creationId xmlns:a16="http://schemas.microsoft.com/office/drawing/2014/main" xmlns="" id="{6A687402-FCD9-43EC-816A-84CBC80BD81A}"/>
                </a:ext>
              </a:extLst>
            </p:cNvPr>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01" name="フリーフォーム 421">
              <a:extLst>
                <a:ext uri="{FF2B5EF4-FFF2-40B4-BE49-F238E27FC236}">
                  <a16:creationId xmlns:a16="http://schemas.microsoft.com/office/drawing/2014/main" xmlns="" id="{AB99BF37-001E-4F39-8791-B78E7C08B729}"/>
                </a:ext>
              </a:extLst>
            </p:cNvPr>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02" name="フリーフォーム 422">
              <a:extLst>
                <a:ext uri="{FF2B5EF4-FFF2-40B4-BE49-F238E27FC236}">
                  <a16:creationId xmlns:a16="http://schemas.microsoft.com/office/drawing/2014/main" xmlns="" id="{2223AB06-D89A-4A64-B217-6690517B8EF7}"/>
                </a:ext>
              </a:extLst>
            </p:cNvPr>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grpSp>
      <p:sp>
        <p:nvSpPr>
          <p:cNvPr id="603" name="吹き出し: 角を丸めた四角形 408">
            <a:extLst>
              <a:ext uri="{FF2B5EF4-FFF2-40B4-BE49-F238E27FC236}">
                <a16:creationId xmlns:a16="http://schemas.microsoft.com/office/drawing/2014/main" xmlns="" id="{43866952-07FF-4C94-B5D3-DAE03C2A53D2}"/>
              </a:ext>
            </a:extLst>
          </p:cNvPr>
          <p:cNvSpPr/>
          <p:nvPr/>
        </p:nvSpPr>
        <p:spPr>
          <a:xfrm>
            <a:off x="8288076" y="7196977"/>
            <a:ext cx="611231" cy="224163"/>
          </a:xfrm>
          <a:prstGeom prst="wedgeRoundRectCallout">
            <a:avLst>
              <a:gd name="adj1" fmla="val 27761"/>
              <a:gd name="adj2" fmla="val 161891"/>
              <a:gd name="adj3" fmla="val 16667"/>
            </a:avLst>
          </a:prstGeom>
          <a:solidFill>
            <a:schemeClr val="accent2">
              <a:lumMod val="40000"/>
              <a:lumOff val="60000"/>
            </a:schemeClr>
          </a:solidFill>
          <a:ln w="19050">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cene3d>
            <a:camera prst="orthographicFront"/>
            <a:lightRig rig="glow" dir="t">
              <a:rot lat="0" lon="0" rev="6000000"/>
            </a:lightRig>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離さない</a:t>
            </a:r>
          </a:p>
        </p:txBody>
      </p:sp>
      <p:sp>
        <p:nvSpPr>
          <p:cNvPr id="604" name="フローチャート: 結合子 1140">
            <a:extLst>
              <a:ext uri="{FF2B5EF4-FFF2-40B4-BE49-F238E27FC236}">
                <a16:creationId xmlns:a16="http://schemas.microsoft.com/office/drawing/2014/main" xmlns="" id="{D468D18B-3C1E-4642-BBCC-8FFD9F5B1994}"/>
              </a:ext>
            </a:extLst>
          </p:cNvPr>
          <p:cNvSpPr/>
          <p:nvPr/>
        </p:nvSpPr>
        <p:spPr>
          <a:xfrm>
            <a:off x="7881225" y="7396554"/>
            <a:ext cx="216000" cy="22457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5" name="フローチャート: 結合子 1141">
            <a:extLst>
              <a:ext uri="{FF2B5EF4-FFF2-40B4-BE49-F238E27FC236}">
                <a16:creationId xmlns:a16="http://schemas.microsoft.com/office/drawing/2014/main" xmlns="" id="{0F32CD04-920E-4C2D-AF40-F17AECCE9EE6}"/>
              </a:ext>
            </a:extLst>
          </p:cNvPr>
          <p:cNvSpPr/>
          <p:nvPr/>
        </p:nvSpPr>
        <p:spPr>
          <a:xfrm>
            <a:off x="8585041" y="7692052"/>
            <a:ext cx="216000" cy="22457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6" name="コネクタ: 曲線 1143">
            <a:extLst>
              <a:ext uri="{FF2B5EF4-FFF2-40B4-BE49-F238E27FC236}">
                <a16:creationId xmlns:a16="http://schemas.microsoft.com/office/drawing/2014/main" xmlns="" id="{030AD39A-B64E-46E8-B26C-898EBCD6D47B}"/>
              </a:ext>
            </a:extLst>
          </p:cNvPr>
          <p:cNvCxnSpPr>
            <a:cxnSpLocks/>
          </p:cNvCxnSpPr>
          <p:nvPr/>
        </p:nvCxnSpPr>
        <p:spPr>
          <a:xfrm rot="5340000" flipH="1" flipV="1">
            <a:off x="7896927" y="7468108"/>
            <a:ext cx="486567" cy="756000"/>
          </a:xfrm>
          <a:prstGeom prst="curvedConnector5">
            <a:avLst>
              <a:gd name="adj1" fmla="val 14923"/>
              <a:gd name="adj2" fmla="val -10186"/>
              <a:gd name="adj3" fmla="val 163608"/>
            </a:avLst>
          </a:prstGeom>
          <a:ln w="15875">
            <a:tailEnd type="triangle"/>
          </a:ln>
          <a:effectLst>
            <a:glow rad="63500">
              <a:schemeClr val="accent4">
                <a:satMod val="175000"/>
                <a:alpha val="64000"/>
              </a:schemeClr>
            </a:glow>
          </a:effectLst>
        </p:spPr>
        <p:style>
          <a:lnRef idx="1">
            <a:schemeClr val="accent1"/>
          </a:lnRef>
          <a:fillRef idx="0">
            <a:schemeClr val="accent1"/>
          </a:fillRef>
          <a:effectRef idx="0">
            <a:schemeClr val="accent1"/>
          </a:effectRef>
          <a:fontRef idx="minor">
            <a:schemeClr val="tx1"/>
          </a:fontRef>
        </p:style>
      </p:cxnSp>
      <p:cxnSp>
        <p:nvCxnSpPr>
          <p:cNvPr id="607" name="直線コネクタ 606">
            <a:extLst>
              <a:ext uri="{FF2B5EF4-FFF2-40B4-BE49-F238E27FC236}">
                <a16:creationId xmlns:a16="http://schemas.microsoft.com/office/drawing/2014/main" xmlns="" id="{CCAC458D-3472-41B3-A281-7DCC9FDDE85A}"/>
              </a:ext>
            </a:extLst>
          </p:cNvPr>
          <p:cNvCxnSpPr>
            <a:cxnSpLocks/>
          </p:cNvCxnSpPr>
          <p:nvPr/>
        </p:nvCxnSpPr>
        <p:spPr>
          <a:xfrm>
            <a:off x="5939267" y="3334176"/>
            <a:ext cx="9161" cy="4922422"/>
          </a:xfrm>
          <a:prstGeom prst="line">
            <a:avLst/>
          </a:prstGeom>
          <a:ln w="12700">
            <a:prstDash val="lgDashDotDot"/>
          </a:ln>
        </p:spPr>
        <p:style>
          <a:lnRef idx="1">
            <a:schemeClr val="accent1"/>
          </a:lnRef>
          <a:fillRef idx="0">
            <a:schemeClr val="accent1"/>
          </a:fillRef>
          <a:effectRef idx="0">
            <a:schemeClr val="accent1"/>
          </a:effectRef>
          <a:fontRef idx="minor">
            <a:schemeClr val="tx1"/>
          </a:fontRef>
        </p:style>
      </p:cxnSp>
      <p:cxnSp>
        <p:nvCxnSpPr>
          <p:cNvPr id="608" name="直線コネクタ 607">
            <a:extLst>
              <a:ext uri="{FF2B5EF4-FFF2-40B4-BE49-F238E27FC236}">
                <a16:creationId xmlns:a16="http://schemas.microsoft.com/office/drawing/2014/main" xmlns="" id="{7F5669D2-84DF-4AE9-A3B7-CBBDDC784A87}"/>
              </a:ext>
            </a:extLst>
          </p:cNvPr>
          <p:cNvCxnSpPr>
            <a:cxnSpLocks/>
          </p:cNvCxnSpPr>
          <p:nvPr/>
        </p:nvCxnSpPr>
        <p:spPr>
          <a:xfrm flipV="1">
            <a:off x="2941054" y="8236629"/>
            <a:ext cx="6238676" cy="26183"/>
          </a:xfrm>
          <a:prstGeom prst="line">
            <a:avLst/>
          </a:prstGeom>
          <a:ln w="12700">
            <a:prstDash val="lgDashDotDot"/>
          </a:ln>
        </p:spPr>
        <p:style>
          <a:lnRef idx="1">
            <a:schemeClr val="accent1"/>
          </a:lnRef>
          <a:fillRef idx="0">
            <a:schemeClr val="accent1"/>
          </a:fillRef>
          <a:effectRef idx="0">
            <a:schemeClr val="accent1"/>
          </a:effectRef>
          <a:fontRef idx="minor">
            <a:schemeClr val="tx1"/>
          </a:fontRef>
        </p:style>
      </p:cxnSp>
      <p:cxnSp>
        <p:nvCxnSpPr>
          <p:cNvPr id="609" name="直線コネクタ 608">
            <a:extLst>
              <a:ext uri="{FF2B5EF4-FFF2-40B4-BE49-F238E27FC236}">
                <a16:creationId xmlns:a16="http://schemas.microsoft.com/office/drawing/2014/main" xmlns="" id="{3B4FF8B1-0C8A-4794-8FDC-F072D7CE7E3E}"/>
              </a:ext>
            </a:extLst>
          </p:cNvPr>
          <p:cNvCxnSpPr>
            <a:cxnSpLocks/>
          </p:cNvCxnSpPr>
          <p:nvPr/>
        </p:nvCxnSpPr>
        <p:spPr>
          <a:xfrm flipH="1">
            <a:off x="5729661" y="8305021"/>
            <a:ext cx="8436" cy="1354992"/>
          </a:xfrm>
          <a:prstGeom prst="line">
            <a:avLst/>
          </a:prstGeom>
          <a:ln w="12700">
            <a:prstDash val="lgDashDotDot"/>
          </a:ln>
        </p:spPr>
        <p:style>
          <a:lnRef idx="1">
            <a:schemeClr val="accent1"/>
          </a:lnRef>
          <a:fillRef idx="0">
            <a:schemeClr val="accent1"/>
          </a:fillRef>
          <a:effectRef idx="0">
            <a:schemeClr val="accent1"/>
          </a:effectRef>
          <a:fontRef idx="minor">
            <a:schemeClr val="tx1"/>
          </a:fontRef>
        </p:style>
      </p:cxnSp>
      <p:cxnSp>
        <p:nvCxnSpPr>
          <p:cNvPr id="610" name="直線コネクタ 609">
            <a:extLst>
              <a:ext uri="{FF2B5EF4-FFF2-40B4-BE49-F238E27FC236}">
                <a16:creationId xmlns:a16="http://schemas.microsoft.com/office/drawing/2014/main" xmlns="" id="{6CE8991E-FA0B-4BF5-81D1-DBA266A769EE}"/>
              </a:ext>
            </a:extLst>
          </p:cNvPr>
          <p:cNvCxnSpPr>
            <a:cxnSpLocks/>
          </p:cNvCxnSpPr>
          <p:nvPr/>
        </p:nvCxnSpPr>
        <p:spPr>
          <a:xfrm>
            <a:off x="2868084" y="3341249"/>
            <a:ext cx="3067895" cy="14792"/>
          </a:xfrm>
          <a:prstGeom prst="line">
            <a:avLst/>
          </a:prstGeom>
          <a:ln w="12700">
            <a:prstDash val="lgDashDotDot"/>
          </a:ln>
        </p:spPr>
        <p:style>
          <a:lnRef idx="1">
            <a:schemeClr val="accent1"/>
          </a:lnRef>
          <a:fillRef idx="0">
            <a:schemeClr val="accent1"/>
          </a:fillRef>
          <a:effectRef idx="0">
            <a:schemeClr val="accent1"/>
          </a:effectRef>
          <a:fontRef idx="minor">
            <a:schemeClr val="tx1"/>
          </a:fontRef>
        </p:style>
      </p:cxnSp>
      <p:cxnSp>
        <p:nvCxnSpPr>
          <p:cNvPr id="611" name="直線矢印コネクタ 610">
            <a:extLst>
              <a:ext uri="{FF2B5EF4-FFF2-40B4-BE49-F238E27FC236}">
                <a16:creationId xmlns:a16="http://schemas.microsoft.com/office/drawing/2014/main" xmlns="" id="{737FBE7E-6734-4A1D-A3F1-F970ACE98DA9}"/>
              </a:ext>
            </a:extLst>
          </p:cNvPr>
          <p:cNvCxnSpPr>
            <a:cxnSpLocks/>
          </p:cNvCxnSpPr>
          <p:nvPr/>
        </p:nvCxnSpPr>
        <p:spPr>
          <a:xfrm flipH="1" flipV="1">
            <a:off x="7538958" y="3842803"/>
            <a:ext cx="141739" cy="226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2" name="テキスト ボックス 611">
            <a:extLst>
              <a:ext uri="{FF2B5EF4-FFF2-40B4-BE49-F238E27FC236}">
                <a16:creationId xmlns:a16="http://schemas.microsoft.com/office/drawing/2014/main" xmlns="" id="{2702D15F-1EB4-4BC1-9669-6801C1BAB633}"/>
              </a:ext>
            </a:extLst>
          </p:cNvPr>
          <p:cNvSpPr txBox="1"/>
          <p:nvPr/>
        </p:nvSpPr>
        <p:spPr>
          <a:xfrm>
            <a:off x="7143232" y="4074764"/>
            <a:ext cx="918640" cy="215444"/>
          </a:xfrm>
          <a:prstGeom prst="rect">
            <a:avLst/>
          </a:prstGeom>
          <a:noFill/>
        </p:spPr>
        <p:txBody>
          <a:bodyPr wrap="square" rtlCol="0">
            <a:spAutoFit/>
          </a:bodyPr>
          <a:lstStyle/>
          <a:p>
            <a:r>
              <a:rPr kumimoji="1" lang="en-US" altLang="ja-JP" sz="800" dirty="0"/>
              <a:t>※</a:t>
            </a:r>
            <a:r>
              <a:rPr kumimoji="1" lang="ja-JP" altLang="en-US" sz="800" dirty="0"/>
              <a:t>脱出ポイント</a:t>
            </a:r>
          </a:p>
        </p:txBody>
      </p:sp>
      <p:cxnSp>
        <p:nvCxnSpPr>
          <p:cNvPr id="613" name="直線コネクタ 612">
            <a:extLst>
              <a:ext uri="{FF2B5EF4-FFF2-40B4-BE49-F238E27FC236}">
                <a16:creationId xmlns:a16="http://schemas.microsoft.com/office/drawing/2014/main" xmlns="" id="{6E30DB8D-093B-4BAE-B268-91F267D7E52A}"/>
              </a:ext>
            </a:extLst>
          </p:cNvPr>
          <p:cNvCxnSpPr>
            <a:cxnSpLocks/>
          </p:cNvCxnSpPr>
          <p:nvPr/>
        </p:nvCxnSpPr>
        <p:spPr>
          <a:xfrm>
            <a:off x="5940531" y="5593373"/>
            <a:ext cx="3240000" cy="0"/>
          </a:xfrm>
          <a:prstGeom prst="line">
            <a:avLst/>
          </a:prstGeom>
          <a:ln w="12700">
            <a:prstDash val="lgDashDotDot"/>
          </a:ln>
        </p:spPr>
        <p:style>
          <a:lnRef idx="1">
            <a:schemeClr val="accent1"/>
          </a:lnRef>
          <a:fillRef idx="0">
            <a:schemeClr val="accent1"/>
          </a:fillRef>
          <a:effectRef idx="0">
            <a:schemeClr val="accent1"/>
          </a:effectRef>
          <a:fontRef idx="minor">
            <a:schemeClr val="tx1"/>
          </a:fontRef>
        </p:style>
      </p:cxnSp>
      <p:grpSp>
        <p:nvGrpSpPr>
          <p:cNvPr id="614" name="グループ化 613">
            <a:extLst>
              <a:ext uri="{FF2B5EF4-FFF2-40B4-BE49-F238E27FC236}">
                <a16:creationId xmlns:a16="http://schemas.microsoft.com/office/drawing/2014/main" xmlns="" id="{46D2ACB5-9A10-464F-BECE-A5B51D5B1836}"/>
              </a:ext>
            </a:extLst>
          </p:cNvPr>
          <p:cNvGrpSpPr/>
          <p:nvPr/>
        </p:nvGrpSpPr>
        <p:grpSpPr>
          <a:xfrm>
            <a:off x="5982074" y="4283904"/>
            <a:ext cx="1506614" cy="1117042"/>
            <a:chOff x="5951106" y="4259733"/>
            <a:chExt cx="1506614" cy="1117042"/>
          </a:xfrm>
        </p:grpSpPr>
        <p:sp>
          <p:nvSpPr>
            <p:cNvPr id="615" name="対角する 2 つの角を切り取った四角形 117">
              <a:extLst>
                <a:ext uri="{FF2B5EF4-FFF2-40B4-BE49-F238E27FC236}">
                  <a16:creationId xmlns:a16="http://schemas.microsoft.com/office/drawing/2014/main" xmlns="" id="{9C34A048-81E5-4DA2-A217-D86B5A71C590}"/>
                </a:ext>
              </a:extLst>
            </p:cNvPr>
            <p:cNvSpPr/>
            <p:nvPr/>
          </p:nvSpPr>
          <p:spPr>
            <a:xfrm>
              <a:off x="5961574" y="4259733"/>
              <a:ext cx="1111397" cy="158615"/>
            </a:xfrm>
            <a:prstGeom prst="snip2DiagRect">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43" dirty="0">
                  <a:solidFill>
                    <a:schemeClr val="tx1"/>
                  </a:solidFill>
                </a:rPr>
                <a:t>ブロック置き</a:t>
              </a:r>
            </a:p>
          </p:txBody>
        </p:sp>
        <p:sp>
          <p:nvSpPr>
            <p:cNvPr id="616" name="テキスト ボックス 615">
              <a:extLst>
                <a:ext uri="{FF2B5EF4-FFF2-40B4-BE49-F238E27FC236}">
                  <a16:creationId xmlns:a16="http://schemas.microsoft.com/office/drawing/2014/main" xmlns="" id="{8E5DE6C1-49D7-4A89-9DCC-D9D80B181C0E}"/>
                </a:ext>
              </a:extLst>
            </p:cNvPr>
            <p:cNvSpPr txBox="1"/>
            <p:nvPr/>
          </p:nvSpPr>
          <p:spPr>
            <a:xfrm>
              <a:off x="5951106" y="4545778"/>
              <a:ext cx="1506614" cy="830997"/>
            </a:xfrm>
            <a:prstGeom prst="rect">
              <a:avLst/>
            </a:prstGeom>
            <a:noFill/>
          </p:spPr>
          <p:txBody>
            <a:bodyPr wrap="square" lIns="25714" rIns="0" rtlCol="0">
              <a:spAutoFit/>
            </a:bodyPr>
            <a:lstStyle/>
            <a:p>
              <a:pPr marL="51430" indent="-326578"/>
              <a:r>
                <a:rPr lang="ja-JP" altLang="en-US" sz="800" b="1" dirty="0">
                  <a:solidFill>
                    <a:srgbClr val="00B050"/>
                  </a:solidFill>
                  <a:latin typeface="+mn-ea"/>
                </a:rPr>
                <a:t>目的　　</a:t>
              </a:r>
              <a:r>
                <a:rPr lang="ja-JP" altLang="en-US" sz="800" dirty="0">
                  <a:latin typeface="+mn-ea"/>
                </a:rPr>
                <a:t>運搬したﾌﾞﾛｯｸを置</a:t>
              </a:r>
              <a:endParaRPr lang="en-US" altLang="ja-JP" sz="800" dirty="0">
                <a:latin typeface="+mn-ea"/>
              </a:endParaRPr>
            </a:p>
            <a:p>
              <a:pPr marL="51430" indent="-326578"/>
              <a:r>
                <a:rPr lang="ja-JP" altLang="en-US" sz="800" dirty="0">
                  <a:latin typeface="+mn-ea"/>
                </a:rPr>
                <a:t>き場に置く</a:t>
              </a:r>
              <a:endParaRPr lang="en-US" altLang="ja-JP" sz="800" dirty="0">
                <a:latin typeface="+mn-ea"/>
              </a:endParaRPr>
            </a:p>
            <a:p>
              <a:pPr marL="51430" indent="-326578"/>
              <a:r>
                <a:rPr lang="ja-JP" altLang="en-US" sz="800" b="1" dirty="0">
                  <a:solidFill>
                    <a:srgbClr val="C00000"/>
                  </a:solidFill>
                  <a:latin typeface="+mn-ea"/>
                </a:rPr>
                <a:t>実現方法</a:t>
              </a:r>
              <a:endParaRPr lang="en-US" altLang="ja-JP" sz="800" b="1" dirty="0">
                <a:solidFill>
                  <a:srgbClr val="C00000"/>
                </a:solidFill>
                <a:latin typeface="+mn-ea"/>
              </a:endParaRPr>
            </a:p>
            <a:p>
              <a:pPr marL="51430" indent="-326578"/>
              <a:r>
                <a:rPr lang="en-US" altLang="ja-JP" sz="800" b="1" dirty="0">
                  <a:solidFill>
                    <a:srgbClr val="C00000"/>
                  </a:solidFill>
                  <a:latin typeface="+mn-ea"/>
                </a:rPr>
                <a:t>	</a:t>
              </a:r>
              <a:r>
                <a:rPr lang="ja-JP" altLang="en-US" sz="800" b="1" dirty="0">
                  <a:latin typeface="+mn-ea"/>
                </a:rPr>
                <a:t>　</a:t>
              </a:r>
              <a:r>
                <a:rPr lang="ja-JP" altLang="en-US" sz="800" dirty="0">
                  <a:latin typeface="+mn-ea"/>
                </a:rPr>
                <a:t>ﾌﾞﾛｯｸを置き場に置いて真っ直ぐに下がり、回転してﾗｲﾝﾄﾚｰｽする　</a:t>
              </a:r>
              <a:endParaRPr lang="en-US" altLang="ja-JP" sz="800" dirty="0">
                <a:latin typeface="+mn-ea"/>
              </a:endParaRPr>
            </a:p>
          </p:txBody>
        </p:sp>
      </p:grpSp>
      <p:cxnSp>
        <p:nvCxnSpPr>
          <p:cNvPr id="617" name="直線コネクタ 616">
            <a:extLst>
              <a:ext uri="{FF2B5EF4-FFF2-40B4-BE49-F238E27FC236}">
                <a16:creationId xmlns:a16="http://schemas.microsoft.com/office/drawing/2014/main" xmlns="" id="{21C0F92C-1AE0-441C-9222-98341F650EDE}"/>
              </a:ext>
            </a:extLst>
          </p:cNvPr>
          <p:cNvCxnSpPr>
            <a:cxnSpLocks/>
          </p:cNvCxnSpPr>
          <p:nvPr/>
        </p:nvCxnSpPr>
        <p:spPr>
          <a:xfrm>
            <a:off x="5939730" y="4255506"/>
            <a:ext cx="3240000" cy="0"/>
          </a:xfrm>
          <a:prstGeom prst="line">
            <a:avLst/>
          </a:prstGeom>
          <a:ln w="12700">
            <a:prstDash val="lgDashDotDot"/>
          </a:ln>
        </p:spPr>
        <p:style>
          <a:lnRef idx="1">
            <a:schemeClr val="accent1"/>
          </a:lnRef>
          <a:fillRef idx="0">
            <a:schemeClr val="accent1"/>
          </a:fillRef>
          <a:effectRef idx="0">
            <a:schemeClr val="accent1"/>
          </a:effectRef>
          <a:fontRef idx="minor">
            <a:schemeClr val="tx1"/>
          </a:fontRef>
        </p:style>
      </p:cxnSp>
      <p:sp>
        <p:nvSpPr>
          <p:cNvPr id="618" name="対角する 2 つの角を切り取った四角形 117">
            <a:extLst>
              <a:ext uri="{FF2B5EF4-FFF2-40B4-BE49-F238E27FC236}">
                <a16:creationId xmlns:a16="http://schemas.microsoft.com/office/drawing/2014/main" xmlns="" id="{B29A4F30-8396-4AF6-B337-A4999B380883}"/>
              </a:ext>
            </a:extLst>
          </p:cNvPr>
          <p:cNvSpPr/>
          <p:nvPr/>
        </p:nvSpPr>
        <p:spPr>
          <a:xfrm>
            <a:off x="7523760" y="4272145"/>
            <a:ext cx="1660829" cy="198169"/>
          </a:xfrm>
          <a:prstGeom prst="snip2DiagRect">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43" dirty="0">
                <a:solidFill>
                  <a:schemeClr val="tx1"/>
                </a:solidFill>
              </a:rPr>
              <a:t>センターブロック置き</a:t>
            </a:r>
          </a:p>
        </p:txBody>
      </p:sp>
      <p:grpSp>
        <p:nvGrpSpPr>
          <p:cNvPr id="619" name="グループ化 618">
            <a:extLst>
              <a:ext uri="{FF2B5EF4-FFF2-40B4-BE49-F238E27FC236}">
                <a16:creationId xmlns:a16="http://schemas.microsoft.com/office/drawing/2014/main" xmlns="" id="{45693A84-39A0-402B-BC47-B8B996B53D1D}"/>
              </a:ext>
            </a:extLst>
          </p:cNvPr>
          <p:cNvGrpSpPr/>
          <p:nvPr/>
        </p:nvGrpSpPr>
        <p:grpSpPr>
          <a:xfrm>
            <a:off x="8357860" y="4783113"/>
            <a:ext cx="830421" cy="824994"/>
            <a:chOff x="3637232" y="4467080"/>
            <a:chExt cx="1743921" cy="1602155"/>
          </a:xfrm>
        </p:grpSpPr>
        <p:pic>
          <p:nvPicPr>
            <p:cNvPr id="620" name="Picture 2">
              <a:extLst>
                <a:ext uri="{FF2B5EF4-FFF2-40B4-BE49-F238E27FC236}">
                  <a16:creationId xmlns:a16="http://schemas.microsoft.com/office/drawing/2014/main" xmlns="" id="{441C3045-A867-4230-A16F-8C9EFCEC03AF}"/>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t="20879"/>
            <a:stretch/>
          </p:blipFill>
          <p:spPr bwMode="auto">
            <a:xfrm>
              <a:off x="3740212" y="4467080"/>
              <a:ext cx="1640941" cy="1424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1" name="Picture 7">
              <a:extLst>
                <a:ext uri="{FF2B5EF4-FFF2-40B4-BE49-F238E27FC236}">
                  <a16:creationId xmlns:a16="http://schemas.microsoft.com/office/drawing/2014/main" xmlns="" id="{274C1F28-2CB6-4975-89D6-8553990788AB}"/>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637232" y="5512615"/>
              <a:ext cx="629784" cy="3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2" name="Picture 7">
              <a:extLst>
                <a:ext uri="{FF2B5EF4-FFF2-40B4-BE49-F238E27FC236}">
                  <a16:creationId xmlns:a16="http://schemas.microsoft.com/office/drawing/2014/main" xmlns="" id="{274C1F28-2CB6-4975-89D6-8553990788A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rot="17672796">
              <a:off x="4246339" y="5580268"/>
              <a:ext cx="629784" cy="3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23" name="直線矢印コネクタ 622">
              <a:extLst>
                <a:ext uri="{FF2B5EF4-FFF2-40B4-BE49-F238E27FC236}">
                  <a16:creationId xmlns:a16="http://schemas.microsoft.com/office/drawing/2014/main" xmlns="" id="{D7B78CCC-E48B-4A47-8831-818E6BCD6530}"/>
                </a:ext>
              </a:extLst>
            </p:cNvPr>
            <p:cNvCxnSpPr/>
            <p:nvPr/>
          </p:nvCxnSpPr>
          <p:spPr>
            <a:xfrm flipV="1">
              <a:off x="4811482" y="5004715"/>
              <a:ext cx="372323" cy="807249"/>
            </a:xfrm>
            <a:prstGeom prst="straightConnector1">
              <a:avLst/>
            </a:prstGeom>
            <a:ln>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24" name="円/楕円 70">
              <a:extLst>
                <a:ext uri="{FF2B5EF4-FFF2-40B4-BE49-F238E27FC236}">
                  <a16:creationId xmlns:a16="http://schemas.microsoft.com/office/drawing/2014/main" xmlns="" id="{6B30FB2F-5F66-4DB2-B3B1-B6695F582849}"/>
                </a:ext>
              </a:extLst>
            </p:cNvPr>
            <p:cNvSpPr/>
            <p:nvPr/>
          </p:nvSpPr>
          <p:spPr>
            <a:xfrm>
              <a:off x="4631696" y="5364861"/>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a:p>
          </p:txBody>
        </p:sp>
        <p:sp>
          <p:nvSpPr>
            <p:cNvPr id="625" name="円/楕円 71">
              <a:extLst>
                <a:ext uri="{FF2B5EF4-FFF2-40B4-BE49-F238E27FC236}">
                  <a16:creationId xmlns:a16="http://schemas.microsoft.com/office/drawing/2014/main" xmlns="" id="{2B023C99-72C7-49A7-B2B8-8B89CBB353A2}"/>
                </a:ext>
              </a:extLst>
            </p:cNvPr>
            <p:cNvSpPr/>
            <p:nvPr/>
          </p:nvSpPr>
          <p:spPr>
            <a:xfrm>
              <a:off x="4950927" y="4804908"/>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pic>
          <p:nvPicPr>
            <p:cNvPr id="626" name="Picture 7">
              <a:extLst>
                <a:ext uri="{FF2B5EF4-FFF2-40B4-BE49-F238E27FC236}">
                  <a16:creationId xmlns:a16="http://schemas.microsoft.com/office/drawing/2014/main" xmlns="" id="{274C1F28-2CB6-4975-89D6-8553990788A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rot="17836374">
              <a:off x="4544806" y="5009297"/>
              <a:ext cx="629784" cy="3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27" name="直線矢印コネクタ 626">
              <a:extLst>
                <a:ext uri="{FF2B5EF4-FFF2-40B4-BE49-F238E27FC236}">
                  <a16:creationId xmlns:a16="http://schemas.microsoft.com/office/drawing/2014/main" xmlns="" id="{A5750EAA-EA55-4674-999A-DD84E584C39C}"/>
                </a:ext>
              </a:extLst>
            </p:cNvPr>
            <p:cNvCxnSpPr/>
            <p:nvPr/>
          </p:nvCxnSpPr>
          <p:spPr>
            <a:xfrm flipH="1">
              <a:off x="4561231" y="4888457"/>
              <a:ext cx="250251" cy="516871"/>
            </a:xfrm>
            <a:prstGeom prst="straightConnector1">
              <a:avLst/>
            </a:prstGeom>
            <a:ln>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grpSp>
      <p:cxnSp>
        <p:nvCxnSpPr>
          <p:cNvPr id="628" name="直線コネクタ 627">
            <a:extLst>
              <a:ext uri="{FF2B5EF4-FFF2-40B4-BE49-F238E27FC236}">
                <a16:creationId xmlns:a16="http://schemas.microsoft.com/office/drawing/2014/main" xmlns="" id="{056369FE-0A18-4E0F-AB8F-B5EC998E1F07}"/>
              </a:ext>
            </a:extLst>
          </p:cNvPr>
          <p:cNvCxnSpPr>
            <a:cxnSpLocks/>
          </p:cNvCxnSpPr>
          <p:nvPr/>
        </p:nvCxnSpPr>
        <p:spPr>
          <a:xfrm flipH="1">
            <a:off x="7485309" y="4263963"/>
            <a:ext cx="1448" cy="1312108"/>
          </a:xfrm>
          <a:prstGeom prst="line">
            <a:avLst/>
          </a:prstGeom>
          <a:ln w="12700">
            <a:prstDash val="lgDashDotDot"/>
          </a:ln>
        </p:spPr>
        <p:style>
          <a:lnRef idx="1">
            <a:schemeClr val="accent1"/>
          </a:lnRef>
          <a:fillRef idx="0">
            <a:schemeClr val="accent1"/>
          </a:fillRef>
          <a:effectRef idx="0">
            <a:schemeClr val="accent1"/>
          </a:effectRef>
          <a:fontRef idx="minor">
            <a:schemeClr val="tx1"/>
          </a:fontRef>
        </p:style>
      </p:cxnSp>
      <p:grpSp>
        <p:nvGrpSpPr>
          <p:cNvPr id="629" name="グループ化 628">
            <a:extLst>
              <a:ext uri="{FF2B5EF4-FFF2-40B4-BE49-F238E27FC236}">
                <a16:creationId xmlns:a16="http://schemas.microsoft.com/office/drawing/2014/main" xmlns="" id="{0A0745E4-5AF5-45C1-AEBD-F5CCF2F9D416}"/>
              </a:ext>
            </a:extLst>
          </p:cNvPr>
          <p:cNvGrpSpPr/>
          <p:nvPr/>
        </p:nvGrpSpPr>
        <p:grpSpPr>
          <a:xfrm>
            <a:off x="11649462" y="5848070"/>
            <a:ext cx="1758958" cy="867133"/>
            <a:chOff x="8370802" y="8560438"/>
            <a:chExt cx="1758958" cy="867133"/>
          </a:xfrm>
        </p:grpSpPr>
        <p:sp>
          <p:nvSpPr>
            <p:cNvPr id="630" name="対角する 2 つの角を切り取った四角形 92">
              <a:extLst>
                <a:ext uri="{FF2B5EF4-FFF2-40B4-BE49-F238E27FC236}">
                  <a16:creationId xmlns:a16="http://schemas.microsoft.com/office/drawing/2014/main" xmlns="" id="{42AC479D-1B49-4323-A082-CA60F083F2A4}"/>
                </a:ext>
              </a:extLst>
            </p:cNvPr>
            <p:cNvSpPr/>
            <p:nvPr/>
          </p:nvSpPr>
          <p:spPr>
            <a:xfrm>
              <a:off x="8370802" y="8560438"/>
              <a:ext cx="1758958" cy="16473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走行距離検知</a:t>
              </a:r>
              <a:endParaRPr lang="en-US" altLang="ja-JP" sz="1200" dirty="0">
                <a:solidFill>
                  <a:schemeClr val="tx1"/>
                </a:solidFill>
              </a:endParaRPr>
            </a:p>
          </p:txBody>
        </p:sp>
        <p:sp>
          <p:nvSpPr>
            <p:cNvPr id="631" name="テキスト ボックス 630">
              <a:extLst>
                <a:ext uri="{FF2B5EF4-FFF2-40B4-BE49-F238E27FC236}">
                  <a16:creationId xmlns:a16="http://schemas.microsoft.com/office/drawing/2014/main" xmlns="" id="{8881DC9B-0699-4F71-829F-3E5A149F12D4}"/>
                </a:ext>
              </a:extLst>
            </p:cNvPr>
            <p:cNvSpPr txBox="1"/>
            <p:nvPr/>
          </p:nvSpPr>
          <p:spPr>
            <a:xfrm>
              <a:off x="8403793" y="8719685"/>
              <a:ext cx="1700207" cy="707886"/>
            </a:xfrm>
            <a:prstGeom prst="rect">
              <a:avLst/>
            </a:prstGeom>
            <a:noFill/>
          </p:spPr>
          <p:txBody>
            <a:bodyPr wrap="square" lIns="25714" rIns="0" rtlCol="0">
              <a:spAutoFit/>
            </a:bodyPr>
            <a:lstStyle/>
            <a:p>
              <a:pPr marL="51430" indent="-326578"/>
              <a:r>
                <a:rPr lang="ja-JP" altLang="en-US" sz="800" b="1" dirty="0">
                  <a:solidFill>
                    <a:srgbClr val="00B050"/>
                  </a:solidFill>
                  <a:latin typeface="+mn-ea"/>
                </a:rPr>
                <a:t>目的　</a:t>
              </a:r>
              <a:endParaRPr lang="en-US" altLang="ja-JP" sz="800" b="1" dirty="0">
                <a:solidFill>
                  <a:srgbClr val="00B050"/>
                </a:solidFill>
                <a:latin typeface="+mn-ea"/>
              </a:endParaRPr>
            </a:p>
            <a:p>
              <a:pPr marL="51430" indent="-326578"/>
              <a:r>
                <a:rPr lang="ja-JP" altLang="en-US" sz="800" b="1" dirty="0">
                  <a:solidFill>
                    <a:srgbClr val="00B050"/>
                  </a:solidFill>
                  <a:latin typeface="+mn-ea"/>
                </a:rPr>
                <a:t>　</a:t>
              </a:r>
              <a:r>
                <a:rPr lang="ja-JP" altLang="en-US" sz="800" dirty="0">
                  <a:latin typeface="+mn-ea"/>
                </a:rPr>
                <a:t>走行した</a:t>
              </a:r>
              <a:r>
                <a:rPr lang="ja-JP" altLang="en-US" sz="800" dirty="0">
                  <a:solidFill>
                    <a:srgbClr val="000000"/>
                  </a:solidFill>
                  <a:latin typeface="+mn-ea"/>
                </a:rPr>
                <a:t>距離を測る</a:t>
              </a:r>
              <a:r>
                <a:rPr lang="ja-JP" altLang="en-US" sz="800" b="1" dirty="0">
                  <a:solidFill>
                    <a:srgbClr val="000000"/>
                  </a:solidFill>
                  <a:latin typeface="+mn-ea"/>
                </a:rPr>
                <a:t>。</a:t>
              </a:r>
              <a:endParaRPr lang="en-US" altLang="ja-JP" sz="800" b="1" dirty="0">
                <a:solidFill>
                  <a:srgbClr val="000000"/>
                </a:solidFill>
                <a:latin typeface="+mn-ea"/>
              </a:endParaRPr>
            </a:p>
            <a:p>
              <a:pPr marL="51430" indent="-326578"/>
              <a:r>
                <a:rPr lang="ja-JP" altLang="en-US" sz="800" b="1" dirty="0">
                  <a:solidFill>
                    <a:srgbClr val="C00000"/>
                  </a:solidFill>
                  <a:latin typeface="+mn-ea"/>
                </a:rPr>
                <a:t>実現方法</a:t>
              </a:r>
              <a:r>
                <a:rPr lang="ja-JP" altLang="en-US" sz="800" dirty="0">
                  <a:solidFill>
                    <a:srgbClr val="000000"/>
                  </a:solidFill>
                  <a:latin typeface="+mn-ea"/>
                </a:rPr>
                <a:t>　</a:t>
              </a:r>
              <a:endParaRPr lang="en-US" altLang="ja-JP" sz="800" dirty="0">
                <a:solidFill>
                  <a:srgbClr val="000000"/>
                </a:solidFill>
                <a:latin typeface="+mn-ea"/>
              </a:endParaRPr>
            </a:p>
            <a:p>
              <a:pPr marL="51430" indent="-326578"/>
              <a:r>
                <a:rPr lang="ja-JP" altLang="en-US" sz="800" dirty="0">
                  <a:solidFill>
                    <a:srgbClr val="000000"/>
                  </a:solidFill>
                  <a:latin typeface="+mn-ea"/>
                </a:rPr>
                <a:t>　左右ﾓｰﾀｰの回転平均数の平均値から走行指定距離を測る。</a:t>
              </a:r>
              <a:endParaRPr lang="en-US" altLang="ja-JP" sz="800" dirty="0">
                <a:solidFill>
                  <a:srgbClr val="000000"/>
                </a:solidFill>
                <a:latin typeface="+mn-ea"/>
              </a:endParaRPr>
            </a:p>
          </p:txBody>
        </p:sp>
      </p:grpSp>
      <p:sp>
        <p:nvSpPr>
          <p:cNvPr id="632" name="テキスト ボックス 631">
            <a:extLst>
              <a:ext uri="{FF2B5EF4-FFF2-40B4-BE49-F238E27FC236}">
                <a16:creationId xmlns:a16="http://schemas.microsoft.com/office/drawing/2014/main" xmlns="" id="{91313940-EB2C-4F7F-92DD-30930972637A}"/>
              </a:ext>
            </a:extLst>
          </p:cNvPr>
          <p:cNvSpPr txBox="1"/>
          <p:nvPr/>
        </p:nvSpPr>
        <p:spPr>
          <a:xfrm>
            <a:off x="9254913" y="2106821"/>
            <a:ext cx="1723549" cy="461665"/>
          </a:xfrm>
          <a:prstGeom prst="rect">
            <a:avLst/>
          </a:prstGeom>
          <a:noFill/>
        </p:spPr>
        <p:txBody>
          <a:bodyPr wrap="none" rtlCol="0">
            <a:spAutoFit/>
          </a:bodyPr>
          <a:lstStyle/>
          <a:p>
            <a:r>
              <a:rPr kumimoji="1" lang="ja-JP" altLang="en-US" sz="800" b="1" dirty="0">
                <a:solidFill>
                  <a:srgbClr val="00B050"/>
                </a:solidFill>
              </a:rPr>
              <a:t>目的</a:t>
            </a:r>
            <a:r>
              <a:rPr kumimoji="1" lang="ja-JP" altLang="en-US" sz="800" b="1" dirty="0">
                <a:solidFill>
                  <a:srgbClr val="74FA66"/>
                </a:solidFill>
              </a:rPr>
              <a:t>　</a:t>
            </a:r>
            <a:r>
              <a:rPr kumimoji="1" lang="ja-JP" altLang="en-US" sz="800" dirty="0"/>
              <a:t>縦列駐車場に駐車する</a:t>
            </a:r>
            <a:endParaRPr kumimoji="1" lang="en-US" altLang="ja-JP" sz="800" dirty="0"/>
          </a:p>
          <a:p>
            <a:r>
              <a:rPr kumimoji="1" lang="ja-JP" altLang="en-US" sz="800" b="1" dirty="0">
                <a:solidFill>
                  <a:srgbClr val="C00000"/>
                </a:solidFill>
              </a:rPr>
              <a:t>実現方法</a:t>
            </a:r>
            <a:endParaRPr kumimoji="1" lang="en-US" altLang="ja-JP" sz="800" b="1" dirty="0">
              <a:solidFill>
                <a:srgbClr val="C00000"/>
              </a:solidFill>
            </a:endParaRPr>
          </a:p>
          <a:p>
            <a:r>
              <a:rPr kumimoji="1" lang="ja-JP" altLang="en-US" sz="800" b="1" dirty="0">
                <a:solidFill>
                  <a:srgbClr val="74FA66"/>
                </a:solidFill>
              </a:rPr>
              <a:t>　　</a:t>
            </a:r>
            <a:r>
              <a:rPr kumimoji="1" lang="ja-JP" altLang="en-US" sz="800" dirty="0"/>
              <a:t>灰色検知後に指定走行する。</a:t>
            </a:r>
          </a:p>
        </p:txBody>
      </p:sp>
      <p:sp>
        <p:nvSpPr>
          <p:cNvPr id="633" name="吹き出し: 角を丸めた四角形 408">
            <a:extLst>
              <a:ext uri="{FF2B5EF4-FFF2-40B4-BE49-F238E27FC236}">
                <a16:creationId xmlns:a16="http://schemas.microsoft.com/office/drawing/2014/main" xmlns="" id="{598BB63E-D452-450F-A103-AA8449F22099}"/>
              </a:ext>
            </a:extLst>
          </p:cNvPr>
          <p:cNvSpPr/>
          <p:nvPr/>
        </p:nvSpPr>
        <p:spPr>
          <a:xfrm>
            <a:off x="7685948" y="8682619"/>
            <a:ext cx="1077003" cy="167499"/>
          </a:xfrm>
          <a:prstGeom prst="wedgeRoundRectCallout">
            <a:avLst>
              <a:gd name="adj1" fmla="val 57448"/>
              <a:gd name="adj2" fmla="val 159785"/>
              <a:gd name="adj3" fmla="val 16667"/>
            </a:avLst>
          </a:prstGeom>
          <a:solidFill>
            <a:schemeClr val="accent2">
              <a:lumMod val="40000"/>
              <a:lumOff val="60000"/>
            </a:schemeClr>
          </a:solidFill>
          <a:ln w="19050">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cene3d>
            <a:camera prst="orthographicFront"/>
            <a:lightRig rig="glow" dir="t">
              <a:rot lat="0" lon="0" rev="6000000"/>
            </a:lightRig>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solidFill>
              </a:rPr>
              <a:t>黒寄りに走行する</a:t>
            </a:r>
          </a:p>
        </p:txBody>
      </p:sp>
      <p:pic>
        <p:nvPicPr>
          <p:cNvPr id="634" name="図 633">
            <a:extLst>
              <a:ext uri="{FF2B5EF4-FFF2-40B4-BE49-F238E27FC236}">
                <a16:creationId xmlns:a16="http://schemas.microsoft.com/office/drawing/2014/main" xmlns="" id="{2FC86871-5C1D-4F38-B3EE-70F93206D2C2}"/>
              </a:ext>
            </a:extLst>
          </p:cNvPr>
          <p:cNvPicPr>
            <a:picLocks noChangeAspect="1"/>
          </p:cNvPicPr>
          <p:nvPr/>
        </p:nvPicPr>
        <p:blipFill>
          <a:blip r:embed="rId22"/>
          <a:stretch>
            <a:fillRect/>
          </a:stretch>
        </p:blipFill>
        <p:spPr>
          <a:xfrm>
            <a:off x="11756394" y="1968866"/>
            <a:ext cx="854318" cy="1330673"/>
          </a:xfrm>
          <a:prstGeom prst="rect">
            <a:avLst/>
          </a:prstGeom>
        </p:spPr>
      </p:pic>
      <p:grpSp>
        <p:nvGrpSpPr>
          <p:cNvPr id="635" name="グループ化 634">
            <a:extLst>
              <a:ext uri="{FF2B5EF4-FFF2-40B4-BE49-F238E27FC236}">
                <a16:creationId xmlns:a16="http://schemas.microsoft.com/office/drawing/2014/main" xmlns="" id="{70106F5A-2A3C-425A-9349-0B84093D42E2}"/>
              </a:ext>
            </a:extLst>
          </p:cNvPr>
          <p:cNvGrpSpPr/>
          <p:nvPr/>
        </p:nvGrpSpPr>
        <p:grpSpPr>
          <a:xfrm>
            <a:off x="4465856" y="1652703"/>
            <a:ext cx="1091902" cy="947907"/>
            <a:chOff x="5789692" y="1033072"/>
            <a:chExt cx="1091902" cy="947907"/>
          </a:xfrm>
        </p:grpSpPr>
        <p:grpSp>
          <p:nvGrpSpPr>
            <p:cNvPr id="636" name="グループ化 635">
              <a:extLst>
                <a:ext uri="{FF2B5EF4-FFF2-40B4-BE49-F238E27FC236}">
                  <a16:creationId xmlns:a16="http://schemas.microsoft.com/office/drawing/2014/main" xmlns="" id="{BC46B286-A0FE-4884-853C-B4E82436A3BC}"/>
                </a:ext>
              </a:extLst>
            </p:cNvPr>
            <p:cNvGrpSpPr>
              <a:grpSpLocks noChangeAspect="1"/>
            </p:cNvGrpSpPr>
            <p:nvPr/>
          </p:nvGrpSpPr>
          <p:grpSpPr>
            <a:xfrm>
              <a:off x="5789692" y="1033072"/>
              <a:ext cx="1091902" cy="947907"/>
              <a:chOff x="7566800" y="3500768"/>
              <a:chExt cx="1382452" cy="1217711"/>
            </a:xfrm>
          </p:grpSpPr>
          <p:cxnSp>
            <p:nvCxnSpPr>
              <p:cNvPr id="639" name="直線コネクタ 638">
                <a:extLst>
                  <a:ext uri="{FF2B5EF4-FFF2-40B4-BE49-F238E27FC236}">
                    <a16:creationId xmlns:a16="http://schemas.microsoft.com/office/drawing/2014/main" xmlns="" id="{50359264-7FFA-4A9A-80E4-C8ED6DB4D4E5}"/>
                  </a:ext>
                </a:extLst>
              </p:cNvPr>
              <p:cNvCxnSpPr>
                <a:cxnSpLocks/>
                <a:endCxn id="644" idx="7"/>
              </p:cNvCxnSpPr>
              <p:nvPr/>
            </p:nvCxnSpPr>
            <p:spPr>
              <a:xfrm flipV="1">
                <a:off x="7573962" y="4273451"/>
                <a:ext cx="498722" cy="433096"/>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0" name="直線コネクタ 639">
                <a:extLst>
                  <a:ext uri="{FF2B5EF4-FFF2-40B4-BE49-F238E27FC236}">
                    <a16:creationId xmlns:a16="http://schemas.microsoft.com/office/drawing/2014/main" xmlns="" id="{659E75BC-04CF-4CB5-96B5-753EFD932765}"/>
                  </a:ext>
                </a:extLst>
              </p:cNvPr>
              <p:cNvCxnSpPr>
                <a:cxnSpLocks/>
                <a:stCxn id="644" idx="4"/>
                <a:endCxn id="641" idx="2"/>
              </p:cNvCxnSpPr>
              <p:nvPr/>
            </p:nvCxnSpPr>
            <p:spPr>
              <a:xfrm flipV="1">
                <a:off x="8229129" y="3500768"/>
                <a:ext cx="28897" cy="390523"/>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sp>
            <p:nvSpPr>
              <p:cNvPr id="641" name="正方形/長方形 640">
                <a:extLst>
                  <a:ext uri="{FF2B5EF4-FFF2-40B4-BE49-F238E27FC236}">
                    <a16:creationId xmlns:a16="http://schemas.microsoft.com/office/drawing/2014/main" xmlns="" id="{7F45F34C-221E-47FF-B556-42FB871E9039}"/>
                  </a:ext>
                </a:extLst>
              </p:cNvPr>
              <p:cNvSpPr/>
              <p:nvPr/>
            </p:nvSpPr>
            <p:spPr>
              <a:xfrm rot="10800000">
                <a:off x="7566800" y="3500768"/>
                <a:ext cx="1382452" cy="1217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dirty="0">
                  <a:ln w="0"/>
                  <a:solidFill>
                    <a:schemeClr val="accent1"/>
                  </a:solidFill>
                  <a:effectLst>
                    <a:outerShdw blurRad="38100" dist="25400" dir="5400000" algn="ctr" rotWithShape="0">
                      <a:srgbClr val="6E747A">
                        <a:alpha val="43000"/>
                      </a:srgbClr>
                    </a:outerShdw>
                  </a:effectLst>
                </a:endParaRPr>
              </a:p>
            </p:txBody>
          </p:sp>
          <p:cxnSp>
            <p:nvCxnSpPr>
              <p:cNvPr id="642" name="直線コネクタ 641">
                <a:extLst>
                  <a:ext uri="{FF2B5EF4-FFF2-40B4-BE49-F238E27FC236}">
                    <a16:creationId xmlns:a16="http://schemas.microsoft.com/office/drawing/2014/main" xmlns="" id="{6CEAA835-4E1D-4232-96B3-2305BDCB96A5}"/>
                  </a:ext>
                </a:extLst>
              </p:cNvPr>
              <p:cNvCxnSpPr>
                <a:stCxn id="641" idx="0"/>
                <a:endCxn id="644" idx="0"/>
              </p:cNvCxnSpPr>
              <p:nvPr/>
            </p:nvCxnSpPr>
            <p:spPr>
              <a:xfrm flipH="1" flipV="1">
                <a:off x="8229129" y="4339019"/>
                <a:ext cx="28897" cy="379460"/>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3" name="直線コネクタ 642">
                <a:extLst>
                  <a:ext uri="{FF2B5EF4-FFF2-40B4-BE49-F238E27FC236}">
                    <a16:creationId xmlns:a16="http://schemas.microsoft.com/office/drawing/2014/main" xmlns="" id="{A55771B4-7430-4B1C-90C7-15676845AC7D}"/>
                  </a:ext>
                </a:extLst>
              </p:cNvPr>
              <p:cNvCxnSpPr>
                <a:stCxn id="641" idx="1"/>
                <a:endCxn id="644" idx="2"/>
              </p:cNvCxnSpPr>
              <p:nvPr/>
            </p:nvCxnSpPr>
            <p:spPr>
              <a:xfrm flipH="1">
                <a:off x="8450376" y="4109623"/>
                <a:ext cx="498876" cy="5532"/>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sp>
            <p:nvSpPr>
              <p:cNvPr id="644" name="円: 塗りつぶしなし 135">
                <a:extLst>
                  <a:ext uri="{FF2B5EF4-FFF2-40B4-BE49-F238E27FC236}">
                    <a16:creationId xmlns:a16="http://schemas.microsoft.com/office/drawing/2014/main" xmlns="" id="{444215DF-BC5A-49D9-AB60-47D46041263F}"/>
                  </a:ext>
                </a:extLst>
              </p:cNvPr>
              <p:cNvSpPr/>
              <p:nvPr/>
            </p:nvSpPr>
            <p:spPr>
              <a:xfrm rot="10800000">
                <a:off x="8007882" y="3891291"/>
                <a:ext cx="442494" cy="447728"/>
              </a:xfrm>
              <a:prstGeom prst="donut">
                <a:avLst>
                  <a:gd name="adj" fmla="val 8940"/>
                </a:avLst>
              </a:prstGeom>
              <a:solidFill>
                <a:schemeClr val="accent1">
                  <a:lumMod val="40000"/>
                  <a:lumOff val="60000"/>
                </a:schemeClr>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dirty="0">
                  <a:ln w="0"/>
                  <a:solidFill>
                    <a:schemeClr val="accent1"/>
                  </a:solidFill>
                  <a:effectLst>
                    <a:outerShdw blurRad="38100" dist="25400" dir="5400000" algn="ctr" rotWithShape="0">
                      <a:srgbClr val="6E747A">
                        <a:alpha val="43000"/>
                      </a:srgbClr>
                    </a:outerShdw>
                  </a:effectLst>
                </a:endParaRPr>
              </a:p>
            </p:txBody>
          </p:sp>
          <p:sp>
            <p:nvSpPr>
              <p:cNvPr id="645" name="フリーフォーム 274">
                <a:extLst>
                  <a:ext uri="{FF2B5EF4-FFF2-40B4-BE49-F238E27FC236}">
                    <a16:creationId xmlns:a16="http://schemas.microsoft.com/office/drawing/2014/main" xmlns="" id="{7C2C2402-373D-44BC-818B-2F346F0BB35D}"/>
                  </a:ext>
                </a:extLst>
              </p:cNvPr>
              <p:cNvSpPr/>
              <p:nvPr/>
            </p:nvSpPr>
            <p:spPr>
              <a:xfrm rot="2895763">
                <a:off x="7699453" y="4524910"/>
                <a:ext cx="88805" cy="220784"/>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04" b="1">
                  <a:ln w="22225">
                    <a:solidFill>
                      <a:schemeClr val="accent2"/>
                    </a:solidFill>
                    <a:prstDash val="solid"/>
                  </a:ln>
                  <a:solidFill>
                    <a:schemeClr val="accent2">
                      <a:lumMod val="40000"/>
                      <a:lumOff val="60000"/>
                    </a:schemeClr>
                  </a:solidFill>
                </a:endParaRPr>
              </a:p>
            </p:txBody>
          </p:sp>
        </p:grpSp>
        <p:sp>
          <p:nvSpPr>
            <p:cNvPr id="637" name="円柱 636">
              <a:extLst>
                <a:ext uri="{FF2B5EF4-FFF2-40B4-BE49-F238E27FC236}">
                  <a16:creationId xmlns:a16="http://schemas.microsoft.com/office/drawing/2014/main" xmlns="" id="{197CCFAF-3EF1-4F36-84D1-55F39DBD05D7}"/>
                </a:ext>
              </a:extLst>
            </p:cNvPr>
            <p:cNvSpPr/>
            <p:nvPr/>
          </p:nvSpPr>
          <p:spPr>
            <a:xfrm>
              <a:off x="6210049" y="1270696"/>
              <a:ext cx="259476" cy="327635"/>
            </a:xfrm>
            <a:prstGeom prst="can">
              <a:avLst>
                <a:gd name="adj" fmla="val 2319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8" name="矢印: 右カーブ 6">
              <a:extLst>
                <a:ext uri="{FF2B5EF4-FFF2-40B4-BE49-F238E27FC236}">
                  <a16:creationId xmlns:a16="http://schemas.microsoft.com/office/drawing/2014/main" xmlns="" id="{14DA911F-18D4-4015-9234-55F9841FF143}"/>
                </a:ext>
              </a:extLst>
            </p:cNvPr>
            <p:cNvSpPr/>
            <p:nvPr/>
          </p:nvSpPr>
          <p:spPr>
            <a:xfrm rot="1028703">
              <a:off x="5972536" y="1102264"/>
              <a:ext cx="221297" cy="632016"/>
            </a:xfrm>
            <a:prstGeom prst="curvedRightArrow">
              <a:avLst>
                <a:gd name="adj1" fmla="val 25000"/>
                <a:gd name="adj2" fmla="val 50000"/>
                <a:gd name="adj3" fmla="val 5106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chemeClr val="tx1"/>
                </a:solidFill>
              </a:endParaRPr>
            </a:p>
          </p:txBody>
        </p:sp>
      </p:grpSp>
      <p:sp>
        <p:nvSpPr>
          <p:cNvPr id="646" name="テキスト ボックス 645">
            <a:extLst>
              <a:ext uri="{FF2B5EF4-FFF2-40B4-BE49-F238E27FC236}">
                <a16:creationId xmlns:a16="http://schemas.microsoft.com/office/drawing/2014/main" xmlns="" id="{6C5D839D-BE18-41D0-B8B2-62D108A0EF85}"/>
              </a:ext>
            </a:extLst>
          </p:cNvPr>
          <p:cNvSpPr txBox="1"/>
          <p:nvPr/>
        </p:nvSpPr>
        <p:spPr>
          <a:xfrm>
            <a:off x="4321437" y="815640"/>
            <a:ext cx="3153395" cy="707886"/>
          </a:xfrm>
          <a:prstGeom prst="rect">
            <a:avLst/>
          </a:prstGeom>
          <a:noFill/>
        </p:spPr>
        <p:txBody>
          <a:bodyPr wrap="square" rtlCol="0">
            <a:spAutoFit/>
          </a:bodyPr>
          <a:lstStyle/>
          <a:p>
            <a:r>
              <a:rPr kumimoji="1" lang="ja-JP" altLang="en-US" sz="800" b="1" dirty="0">
                <a:solidFill>
                  <a:srgbClr val="00B050"/>
                </a:solidFill>
              </a:rPr>
              <a:t>目的</a:t>
            </a:r>
            <a:r>
              <a:rPr kumimoji="1" lang="ja-JP" altLang="en-US" sz="800" dirty="0"/>
              <a:t>　　①置き場にﾌﾞﾛｯｸがある際に置き場を避けて通る　　　　　　　　　　　　　　　　　　　　　　</a:t>
            </a:r>
            <a:endParaRPr kumimoji="1" lang="en-US" altLang="ja-JP" sz="800" dirty="0"/>
          </a:p>
          <a:p>
            <a:r>
              <a:rPr lang="ja-JP" altLang="en-US" sz="800" dirty="0">
                <a:latin typeface="+mn-ea"/>
              </a:rPr>
              <a:t>　　　　②ﾌｨｰﾙﾄﾞ内の目的地に移動する。</a:t>
            </a:r>
            <a:endParaRPr kumimoji="1" lang="en-US" altLang="ja-JP" sz="800" dirty="0"/>
          </a:p>
          <a:p>
            <a:r>
              <a:rPr kumimoji="1" lang="ja-JP" altLang="en-US" sz="800" b="1" dirty="0">
                <a:solidFill>
                  <a:srgbClr val="C00000"/>
                </a:solidFill>
              </a:rPr>
              <a:t>実現方法</a:t>
            </a:r>
            <a:endParaRPr kumimoji="1" lang="en-US" altLang="ja-JP" sz="800" b="1" dirty="0">
              <a:solidFill>
                <a:srgbClr val="C00000"/>
              </a:solidFill>
            </a:endParaRPr>
          </a:p>
          <a:p>
            <a:r>
              <a:rPr kumimoji="1" lang="ja-JP" altLang="en-US" sz="800" dirty="0"/>
              <a:t>　　①方向検知で旋回し、距離検知で置き場間の距離を測る。</a:t>
            </a:r>
            <a:endParaRPr kumimoji="1" lang="en-US" altLang="ja-JP" sz="800" dirty="0"/>
          </a:p>
          <a:p>
            <a:r>
              <a:rPr kumimoji="1" lang="ja-JP" altLang="en-US" sz="800" dirty="0"/>
              <a:t>　　</a:t>
            </a:r>
            <a:r>
              <a:rPr lang="ja-JP" altLang="en-US" sz="800" dirty="0">
                <a:latin typeface="+mn-ea"/>
              </a:rPr>
              <a:t>②下のｱｸﾃｨﾋﾞﾃｨ図の行動を行う。この動作を繰り返す。</a:t>
            </a:r>
            <a:endParaRPr kumimoji="1" lang="ja-JP" altLang="en-US" sz="800" dirty="0"/>
          </a:p>
        </p:txBody>
      </p:sp>
      <p:sp>
        <p:nvSpPr>
          <p:cNvPr id="647" name="テキスト ボックス 646">
            <a:extLst>
              <a:ext uri="{FF2B5EF4-FFF2-40B4-BE49-F238E27FC236}">
                <a16:creationId xmlns:a16="http://schemas.microsoft.com/office/drawing/2014/main" xmlns="" id="{7C4D4722-E9B5-468A-894E-B3DD7537F576}"/>
              </a:ext>
            </a:extLst>
          </p:cNvPr>
          <p:cNvSpPr txBox="1"/>
          <p:nvPr/>
        </p:nvSpPr>
        <p:spPr>
          <a:xfrm>
            <a:off x="5587265" y="1493378"/>
            <a:ext cx="1261884" cy="215444"/>
          </a:xfrm>
          <a:prstGeom prst="rect">
            <a:avLst/>
          </a:prstGeom>
          <a:noFill/>
        </p:spPr>
        <p:txBody>
          <a:bodyPr wrap="none" rtlCol="0">
            <a:spAutoFit/>
          </a:bodyPr>
          <a:lstStyle/>
          <a:p>
            <a:r>
              <a:rPr kumimoji="1" lang="ja-JP" altLang="en-US" sz="800" dirty="0"/>
              <a:t>②置き場にﾌﾞﾛｯｸが無い</a:t>
            </a:r>
          </a:p>
        </p:txBody>
      </p:sp>
      <p:sp>
        <p:nvSpPr>
          <p:cNvPr id="648" name="テキスト ボックス 647">
            <a:extLst>
              <a:ext uri="{FF2B5EF4-FFF2-40B4-BE49-F238E27FC236}">
                <a16:creationId xmlns:a16="http://schemas.microsoft.com/office/drawing/2014/main" xmlns="" id="{291FD807-361C-42F6-B9C6-B4363C84DD31}"/>
              </a:ext>
            </a:extLst>
          </p:cNvPr>
          <p:cNvSpPr txBox="1"/>
          <p:nvPr/>
        </p:nvSpPr>
        <p:spPr>
          <a:xfrm>
            <a:off x="4389365" y="1480449"/>
            <a:ext cx="1261884" cy="215444"/>
          </a:xfrm>
          <a:prstGeom prst="rect">
            <a:avLst/>
          </a:prstGeom>
          <a:noFill/>
        </p:spPr>
        <p:txBody>
          <a:bodyPr wrap="none" rtlCol="0">
            <a:spAutoFit/>
          </a:bodyPr>
          <a:lstStyle/>
          <a:p>
            <a:r>
              <a:rPr kumimoji="1" lang="ja-JP" altLang="en-US" sz="800" dirty="0"/>
              <a:t>①置き場にﾌﾞﾛｯｸがある</a:t>
            </a:r>
            <a:endParaRPr kumimoji="1" lang="en-US" altLang="ja-JP" sz="800" dirty="0"/>
          </a:p>
        </p:txBody>
      </p:sp>
      <p:cxnSp>
        <p:nvCxnSpPr>
          <p:cNvPr id="649" name="直線コネクタ 648">
            <a:extLst>
              <a:ext uri="{FF2B5EF4-FFF2-40B4-BE49-F238E27FC236}">
                <a16:creationId xmlns:a16="http://schemas.microsoft.com/office/drawing/2014/main" xmlns="" id="{66C574CF-2C9F-4390-AD95-217DE275BC1C}"/>
              </a:ext>
            </a:extLst>
          </p:cNvPr>
          <p:cNvCxnSpPr>
            <a:cxnSpLocks/>
          </p:cNvCxnSpPr>
          <p:nvPr/>
        </p:nvCxnSpPr>
        <p:spPr>
          <a:xfrm>
            <a:off x="4360753" y="600166"/>
            <a:ext cx="16186" cy="2718647"/>
          </a:xfrm>
          <a:prstGeom prst="line">
            <a:avLst/>
          </a:prstGeom>
          <a:ln w="12700">
            <a:prstDash val="lgDashDotDot"/>
          </a:ln>
        </p:spPr>
        <p:style>
          <a:lnRef idx="1">
            <a:schemeClr val="accent1"/>
          </a:lnRef>
          <a:fillRef idx="0">
            <a:schemeClr val="accent1"/>
          </a:fillRef>
          <a:effectRef idx="0">
            <a:schemeClr val="accent1"/>
          </a:effectRef>
          <a:fontRef idx="minor">
            <a:schemeClr val="tx1"/>
          </a:fontRef>
        </p:style>
      </p:cxnSp>
      <p:grpSp>
        <p:nvGrpSpPr>
          <p:cNvPr id="650" name="グループ化 649">
            <a:extLst>
              <a:ext uri="{FF2B5EF4-FFF2-40B4-BE49-F238E27FC236}">
                <a16:creationId xmlns:a16="http://schemas.microsoft.com/office/drawing/2014/main" xmlns="" id="{66821376-2FFF-4BD5-854B-98B03229DE43}"/>
              </a:ext>
            </a:extLst>
          </p:cNvPr>
          <p:cNvGrpSpPr/>
          <p:nvPr/>
        </p:nvGrpSpPr>
        <p:grpSpPr>
          <a:xfrm>
            <a:off x="8226804" y="7956713"/>
            <a:ext cx="538140" cy="273593"/>
            <a:chOff x="7042663" y="7298129"/>
            <a:chExt cx="766044" cy="263153"/>
          </a:xfrm>
        </p:grpSpPr>
        <p:sp>
          <p:nvSpPr>
            <p:cNvPr id="651" name="楕円 1215">
              <a:extLst>
                <a:ext uri="{FF2B5EF4-FFF2-40B4-BE49-F238E27FC236}">
                  <a16:creationId xmlns:a16="http://schemas.microsoft.com/office/drawing/2014/main" xmlns="" id="{3A82EB8F-B32E-4E27-83D5-20F2B2DEB66E}"/>
                </a:ext>
              </a:extLst>
            </p:cNvPr>
            <p:cNvSpPr/>
            <p:nvPr/>
          </p:nvSpPr>
          <p:spPr>
            <a:xfrm>
              <a:off x="7042663" y="7298129"/>
              <a:ext cx="766044" cy="263153"/>
            </a:xfrm>
            <a:prstGeom prst="ellipse">
              <a:avLst/>
            </a:prstGeom>
            <a:noFill/>
            <a:ln>
              <a:gradFill flip="none" rotWithShape="1">
                <a:gsLst>
                  <a:gs pos="0">
                    <a:srgbClr val="00B050"/>
                  </a:gs>
                  <a:gs pos="32000">
                    <a:srgbClr val="FFFF00"/>
                  </a:gs>
                  <a:gs pos="68000">
                    <a:srgbClr val="00B050"/>
                  </a:gs>
                  <a:gs pos="100000">
                    <a:srgbClr val="FFFF00"/>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2" name="テキスト ボックス 651">
              <a:extLst>
                <a:ext uri="{FF2B5EF4-FFF2-40B4-BE49-F238E27FC236}">
                  <a16:creationId xmlns:a16="http://schemas.microsoft.com/office/drawing/2014/main" xmlns="" id="{B8230E04-94F2-43EC-8BAF-CB66F6DDDB97}"/>
                </a:ext>
              </a:extLst>
            </p:cNvPr>
            <p:cNvSpPr txBox="1"/>
            <p:nvPr/>
          </p:nvSpPr>
          <p:spPr>
            <a:xfrm>
              <a:off x="7139339" y="7325360"/>
              <a:ext cx="554953" cy="215444"/>
            </a:xfrm>
            <a:prstGeom prst="rect">
              <a:avLst/>
            </a:prstGeom>
            <a:noFill/>
          </p:spPr>
          <p:txBody>
            <a:bodyPr wrap="none" rtlCol="0">
              <a:spAutoFit/>
            </a:bodyPr>
            <a:lstStyle/>
            <a:p>
              <a:r>
                <a:rPr kumimoji="1" lang="ja-JP" altLang="en-US" sz="800" dirty="0"/>
                <a:t>成功</a:t>
              </a:r>
            </a:p>
          </p:txBody>
        </p:sp>
      </p:grpSp>
      <p:grpSp>
        <p:nvGrpSpPr>
          <p:cNvPr id="653" name="グループ化 652">
            <a:extLst>
              <a:ext uri="{FF2B5EF4-FFF2-40B4-BE49-F238E27FC236}">
                <a16:creationId xmlns:a16="http://schemas.microsoft.com/office/drawing/2014/main" xmlns="" id="{9310B6C4-8640-4551-A88F-AE35C6E8A8C7}"/>
              </a:ext>
            </a:extLst>
          </p:cNvPr>
          <p:cNvGrpSpPr>
            <a:grpSpLocks noChangeAspect="1"/>
          </p:cNvGrpSpPr>
          <p:nvPr/>
        </p:nvGrpSpPr>
        <p:grpSpPr>
          <a:xfrm>
            <a:off x="7771060" y="7587606"/>
            <a:ext cx="416549" cy="632231"/>
            <a:chOff x="9150789" y="4499774"/>
            <a:chExt cx="290566" cy="616077"/>
          </a:xfrm>
        </p:grpSpPr>
        <p:sp>
          <p:nvSpPr>
            <p:cNvPr id="654" name="フリーフォーム 389">
              <a:extLst>
                <a:ext uri="{FF2B5EF4-FFF2-40B4-BE49-F238E27FC236}">
                  <a16:creationId xmlns:a16="http://schemas.microsoft.com/office/drawing/2014/main" xmlns="" id="{9753F567-CA8C-4FF8-B4E6-2047BC5B6D3D}"/>
                </a:ext>
              </a:extLst>
            </p:cNvPr>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55" name="フリーフォーム 390">
              <a:extLst>
                <a:ext uri="{FF2B5EF4-FFF2-40B4-BE49-F238E27FC236}">
                  <a16:creationId xmlns:a16="http://schemas.microsoft.com/office/drawing/2014/main" xmlns="" id="{B7DA9842-CFF6-4950-BEF5-1C24915A4885}"/>
                </a:ext>
              </a:extLst>
            </p:cNvPr>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56" name="角丸四角形 391">
              <a:extLst>
                <a:ext uri="{FF2B5EF4-FFF2-40B4-BE49-F238E27FC236}">
                  <a16:creationId xmlns:a16="http://schemas.microsoft.com/office/drawing/2014/main" xmlns="" id="{3B243B35-5E09-4EFC-8D9A-FB194A0F5737}"/>
                </a:ext>
              </a:extLst>
            </p:cNvPr>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57" name="角丸四角形 392">
              <a:extLst>
                <a:ext uri="{FF2B5EF4-FFF2-40B4-BE49-F238E27FC236}">
                  <a16:creationId xmlns:a16="http://schemas.microsoft.com/office/drawing/2014/main" xmlns="" id="{D592080B-42E8-4751-92F5-8B1A3ECC87A6}"/>
                </a:ext>
              </a:extLst>
            </p:cNvPr>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58" name="角丸四角形 393">
              <a:extLst>
                <a:ext uri="{FF2B5EF4-FFF2-40B4-BE49-F238E27FC236}">
                  <a16:creationId xmlns:a16="http://schemas.microsoft.com/office/drawing/2014/main" xmlns="" id="{83220703-A697-4E82-BEFA-02D4061CE910}"/>
                </a:ext>
              </a:extLst>
            </p:cNvPr>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59" name="角丸四角形 394">
              <a:extLst>
                <a:ext uri="{FF2B5EF4-FFF2-40B4-BE49-F238E27FC236}">
                  <a16:creationId xmlns:a16="http://schemas.microsoft.com/office/drawing/2014/main" xmlns="" id="{79A573BC-929B-43E0-BDF7-189857ABAEFC}"/>
                </a:ext>
              </a:extLst>
            </p:cNvPr>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60" name="角丸四角形 395">
              <a:extLst>
                <a:ext uri="{FF2B5EF4-FFF2-40B4-BE49-F238E27FC236}">
                  <a16:creationId xmlns:a16="http://schemas.microsoft.com/office/drawing/2014/main" xmlns="" id="{BCB95E71-E7FB-4995-B5D0-2AE58C7AB572}"/>
                </a:ext>
              </a:extLst>
            </p:cNvPr>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61" name="角丸四角形 396">
              <a:extLst>
                <a:ext uri="{FF2B5EF4-FFF2-40B4-BE49-F238E27FC236}">
                  <a16:creationId xmlns:a16="http://schemas.microsoft.com/office/drawing/2014/main" xmlns="" id="{D416519E-1817-4125-B970-73DBB8D01043}"/>
                </a:ext>
              </a:extLst>
            </p:cNvPr>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62" name="正方形/長方形 661">
              <a:extLst>
                <a:ext uri="{FF2B5EF4-FFF2-40B4-BE49-F238E27FC236}">
                  <a16:creationId xmlns:a16="http://schemas.microsoft.com/office/drawing/2014/main" xmlns="" id="{FB952056-2841-41A0-9F02-2C506A72E188}"/>
                </a:ext>
              </a:extLst>
            </p:cNvPr>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63" name="角丸四角形 398">
              <a:extLst>
                <a:ext uri="{FF2B5EF4-FFF2-40B4-BE49-F238E27FC236}">
                  <a16:creationId xmlns:a16="http://schemas.microsoft.com/office/drawing/2014/main" xmlns="" id="{42F58E0D-85FC-491F-A1A1-DF854205FB0A}"/>
                </a:ext>
              </a:extLst>
            </p:cNvPr>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64" name="角丸四角形 399">
              <a:extLst>
                <a:ext uri="{FF2B5EF4-FFF2-40B4-BE49-F238E27FC236}">
                  <a16:creationId xmlns:a16="http://schemas.microsoft.com/office/drawing/2014/main" xmlns="" id="{F49C7021-465D-4E67-BC28-924B0ACE1C2E}"/>
                </a:ext>
              </a:extLst>
            </p:cNvPr>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65" name="角丸四角形 400">
              <a:extLst>
                <a:ext uri="{FF2B5EF4-FFF2-40B4-BE49-F238E27FC236}">
                  <a16:creationId xmlns:a16="http://schemas.microsoft.com/office/drawing/2014/main" xmlns="" id="{9D311947-5B99-4C29-808D-EC0CFC802083}"/>
                </a:ext>
              </a:extLst>
            </p:cNvPr>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66" name="角丸四角形 401">
              <a:extLst>
                <a:ext uri="{FF2B5EF4-FFF2-40B4-BE49-F238E27FC236}">
                  <a16:creationId xmlns:a16="http://schemas.microsoft.com/office/drawing/2014/main" xmlns="" id="{5CAE8529-BD1E-4B21-8F1B-835DBB179D7F}"/>
                </a:ext>
              </a:extLst>
            </p:cNvPr>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67" name="角丸四角形 402">
              <a:extLst>
                <a:ext uri="{FF2B5EF4-FFF2-40B4-BE49-F238E27FC236}">
                  <a16:creationId xmlns:a16="http://schemas.microsoft.com/office/drawing/2014/main" xmlns="" id="{486D3EB5-C499-4CE4-A289-CC8D7D34885C}"/>
                </a:ext>
              </a:extLst>
            </p:cNvPr>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68" name="角丸四角形 404">
              <a:extLst>
                <a:ext uri="{FF2B5EF4-FFF2-40B4-BE49-F238E27FC236}">
                  <a16:creationId xmlns:a16="http://schemas.microsoft.com/office/drawing/2014/main" xmlns="" id="{7FEA0C3E-6070-4F8B-BEF7-F7A65E9A5EFD}"/>
                </a:ext>
              </a:extLst>
            </p:cNvPr>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69" name="減算記号 668">
              <a:extLst>
                <a:ext uri="{FF2B5EF4-FFF2-40B4-BE49-F238E27FC236}">
                  <a16:creationId xmlns:a16="http://schemas.microsoft.com/office/drawing/2014/main" xmlns="" id="{191BF9E7-85F1-4611-BD0B-8F6C6C2B705E}"/>
                </a:ext>
              </a:extLst>
            </p:cNvPr>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70" name="ブローチ 669">
              <a:extLst>
                <a:ext uri="{FF2B5EF4-FFF2-40B4-BE49-F238E27FC236}">
                  <a16:creationId xmlns:a16="http://schemas.microsoft.com/office/drawing/2014/main" xmlns="" id="{874196CA-C97C-4ABE-A6BB-BCDD5AF71978}"/>
                </a:ext>
              </a:extLst>
            </p:cNvPr>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71" name="フリーフォーム 407">
              <a:extLst>
                <a:ext uri="{FF2B5EF4-FFF2-40B4-BE49-F238E27FC236}">
                  <a16:creationId xmlns:a16="http://schemas.microsoft.com/office/drawing/2014/main" xmlns="" id="{15D62CE4-1CD5-4BEF-983B-2F70613F542E}"/>
                </a:ext>
              </a:extLst>
            </p:cNvPr>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72" name="フリーフォーム 408">
              <a:extLst>
                <a:ext uri="{FF2B5EF4-FFF2-40B4-BE49-F238E27FC236}">
                  <a16:creationId xmlns:a16="http://schemas.microsoft.com/office/drawing/2014/main" xmlns="" id="{C6AE2660-343C-4F70-9DA9-DFD32B3CC628}"/>
                </a:ext>
              </a:extLst>
            </p:cNvPr>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73" name="フリーフォーム 409">
              <a:extLst>
                <a:ext uri="{FF2B5EF4-FFF2-40B4-BE49-F238E27FC236}">
                  <a16:creationId xmlns:a16="http://schemas.microsoft.com/office/drawing/2014/main" xmlns="" id="{723DEEA7-00AA-435B-A2B8-0E929884A36F}"/>
                </a:ext>
              </a:extLst>
            </p:cNvPr>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74" name="フリーフォーム 410">
              <a:extLst>
                <a:ext uri="{FF2B5EF4-FFF2-40B4-BE49-F238E27FC236}">
                  <a16:creationId xmlns:a16="http://schemas.microsoft.com/office/drawing/2014/main" xmlns="" id="{2CC33D78-004D-4956-9992-0A1A0641D696}"/>
                </a:ext>
              </a:extLst>
            </p:cNvPr>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75" name="フリーフォーム 411">
              <a:extLst>
                <a:ext uri="{FF2B5EF4-FFF2-40B4-BE49-F238E27FC236}">
                  <a16:creationId xmlns:a16="http://schemas.microsoft.com/office/drawing/2014/main" xmlns="" id="{D6EABE6F-E53E-4EFC-9143-552C6B0E1289}"/>
                </a:ext>
              </a:extLst>
            </p:cNvPr>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76" name="フリーフォーム 412">
              <a:extLst>
                <a:ext uri="{FF2B5EF4-FFF2-40B4-BE49-F238E27FC236}">
                  <a16:creationId xmlns:a16="http://schemas.microsoft.com/office/drawing/2014/main" xmlns="" id="{3CA2735D-62CC-4087-A589-AC68AA95F5E7}"/>
                </a:ext>
              </a:extLst>
            </p:cNvPr>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77" name="フリーフォーム 413">
              <a:extLst>
                <a:ext uri="{FF2B5EF4-FFF2-40B4-BE49-F238E27FC236}">
                  <a16:creationId xmlns:a16="http://schemas.microsoft.com/office/drawing/2014/main" xmlns="" id="{EB97B420-DF41-4252-BB93-11DCFBAB6400}"/>
                </a:ext>
              </a:extLst>
            </p:cNvPr>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78" name="フリーフォーム 414">
              <a:extLst>
                <a:ext uri="{FF2B5EF4-FFF2-40B4-BE49-F238E27FC236}">
                  <a16:creationId xmlns:a16="http://schemas.microsoft.com/office/drawing/2014/main" xmlns="" id="{65D383B2-A761-4F3A-9147-3E47941C79F6}"/>
                </a:ext>
              </a:extLst>
            </p:cNvPr>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79" name="フリーフォーム 415">
              <a:extLst>
                <a:ext uri="{FF2B5EF4-FFF2-40B4-BE49-F238E27FC236}">
                  <a16:creationId xmlns:a16="http://schemas.microsoft.com/office/drawing/2014/main" xmlns="" id="{65BF04C3-A53D-4676-AB6B-9B017960A93E}"/>
                </a:ext>
              </a:extLst>
            </p:cNvPr>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80" name="フリーフォーム 416">
              <a:extLst>
                <a:ext uri="{FF2B5EF4-FFF2-40B4-BE49-F238E27FC236}">
                  <a16:creationId xmlns:a16="http://schemas.microsoft.com/office/drawing/2014/main" xmlns="" id="{F0A3F21F-6A84-4ADB-9B3C-7DA487299A5E}"/>
                </a:ext>
              </a:extLst>
            </p:cNvPr>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81" name="フリーフォーム 417">
              <a:extLst>
                <a:ext uri="{FF2B5EF4-FFF2-40B4-BE49-F238E27FC236}">
                  <a16:creationId xmlns:a16="http://schemas.microsoft.com/office/drawing/2014/main" xmlns="" id="{44CB51EE-1E58-4191-90DD-3B67C1D9969F}"/>
                </a:ext>
              </a:extLst>
            </p:cNvPr>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82" name="角丸四角形 418">
              <a:extLst>
                <a:ext uri="{FF2B5EF4-FFF2-40B4-BE49-F238E27FC236}">
                  <a16:creationId xmlns:a16="http://schemas.microsoft.com/office/drawing/2014/main" xmlns="" id="{12A0CDEE-2BBE-4467-B99F-FFE38E878FC4}"/>
                </a:ext>
              </a:extLst>
            </p:cNvPr>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83" name="四方向矢印 419">
              <a:extLst>
                <a:ext uri="{FF2B5EF4-FFF2-40B4-BE49-F238E27FC236}">
                  <a16:creationId xmlns:a16="http://schemas.microsoft.com/office/drawing/2014/main" xmlns="" id="{C70761E6-686A-43F7-B267-53D61416B7E3}"/>
                </a:ext>
              </a:extLst>
            </p:cNvPr>
            <p:cNvSpPr/>
            <p:nvPr/>
          </p:nvSpPr>
          <p:spPr>
            <a:xfrm>
              <a:off x="9262408" y="4672620"/>
              <a:ext cx="64708" cy="47268"/>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84" name="角丸四角形 420">
              <a:extLst>
                <a:ext uri="{FF2B5EF4-FFF2-40B4-BE49-F238E27FC236}">
                  <a16:creationId xmlns:a16="http://schemas.microsoft.com/office/drawing/2014/main" xmlns="" id="{60634B87-9F3A-467D-A402-CAC9585D53B1}"/>
                </a:ext>
              </a:extLst>
            </p:cNvPr>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85" name="フリーフォーム 421">
              <a:extLst>
                <a:ext uri="{FF2B5EF4-FFF2-40B4-BE49-F238E27FC236}">
                  <a16:creationId xmlns:a16="http://schemas.microsoft.com/office/drawing/2014/main" xmlns="" id="{2BE56954-CE7B-4B4B-BD73-AF82574B402B}"/>
                </a:ext>
              </a:extLst>
            </p:cNvPr>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86" name="フリーフォーム 422">
              <a:extLst>
                <a:ext uri="{FF2B5EF4-FFF2-40B4-BE49-F238E27FC236}">
                  <a16:creationId xmlns:a16="http://schemas.microsoft.com/office/drawing/2014/main" xmlns="" id="{B00224F7-293F-42A4-BC82-2D16EF41A176}"/>
                </a:ext>
              </a:extLst>
            </p:cNvPr>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grpSp>
      <p:grpSp>
        <p:nvGrpSpPr>
          <p:cNvPr id="687" name="グループ化 686">
            <a:extLst>
              <a:ext uri="{FF2B5EF4-FFF2-40B4-BE49-F238E27FC236}">
                <a16:creationId xmlns:a16="http://schemas.microsoft.com/office/drawing/2014/main" xmlns="" id="{F5C6857C-0A2F-4A12-A15D-2937AEC254AC}"/>
              </a:ext>
            </a:extLst>
          </p:cNvPr>
          <p:cNvGrpSpPr>
            <a:grpSpLocks noChangeAspect="1"/>
          </p:cNvGrpSpPr>
          <p:nvPr/>
        </p:nvGrpSpPr>
        <p:grpSpPr>
          <a:xfrm>
            <a:off x="6176445" y="7580766"/>
            <a:ext cx="416549" cy="632231"/>
            <a:chOff x="9150789" y="4499774"/>
            <a:chExt cx="290566" cy="616077"/>
          </a:xfrm>
        </p:grpSpPr>
        <p:sp>
          <p:nvSpPr>
            <p:cNvPr id="688" name="フリーフォーム 389">
              <a:extLst>
                <a:ext uri="{FF2B5EF4-FFF2-40B4-BE49-F238E27FC236}">
                  <a16:creationId xmlns:a16="http://schemas.microsoft.com/office/drawing/2014/main" xmlns="" id="{A58175C3-DC78-40BC-A58D-3DEC97E3C940}"/>
                </a:ext>
              </a:extLst>
            </p:cNvPr>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89" name="フリーフォーム 390">
              <a:extLst>
                <a:ext uri="{FF2B5EF4-FFF2-40B4-BE49-F238E27FC236}">
                  <a16:creationId xmlns:a16="http://schemas.microsoft.com/office/drawing/2014/main" xmlns="" id="{DA511CBB-5EBE-417A-9A11-87B784E2BBB2}"/>
                </a:ext>
              </a:extLst>
            </p:cNvPr>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90" name="角丸四角形 391">
              <a:extLst>
                <a:ext uri="{FF2B5EF4-FFF2-40B4-BE49-F238E27FC236}">
                  <a16:creationId xmlns:a16="http://schemas.microsoft.com/office/drawing/2014/main" xmlns="" id="{7616AC64-841C-45E9-9EEC-0389B718060D}"/>
                </a:ext>
              </a:extLst>
            </p:cNvPr>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91" name="角丸四角形 392">
              <a:extLst>
                <a:ext uri="{FF2B5EF4-FFF2-40B4-BE49-F238E27FC236}">
                  <a16:creationId xmlns:a16="http://schemas.microsoft.com/office/drawing/2014/main" xmlns="" id="{95547FBE-AC08-4EED-B366-3968BA0E6349}"/>
                </a:ext>
              </a:extLst>
            </p:cNvPr>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92" name="角丸四角形 393">
              <a:extLst>
                <a:ext uri="{FF2B5EF4-FFF2-40B4-BE49-F238E27FC236}">
                  <a16:creationId xmlns:a16="http://schemas.microsoft.com/office/drawing/2014/main" xmlns="" id="{1A3C4135-36DF-443F-B512-ACDE846DE298}"/>
                </a:ext>
              </a:extLst>
            </p:cNvPr>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93" name="角丸四角形 394">
              <a:extLst>
                <a:ext uri="{FF2B5EF4-FFF2-40B4-BE49-F238E27FC236}">
                  <a16:creationId xmlns:a16="http://schemas.microsoft.com/office/drawing/2014/main" xmlns="" id="{521F79CD-3D81-4CAF-B0B7-5F28205BA435}"/>
                </a:ext>
              </a:extLst>
            </p:cNvPr>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94" name="角丸四角形 395">
              <a:extLst>
                <a:ext uri="{FF2B5EF4-FFF2-40B4-BE49-F238E27FC236}">
                  <a16:creationId xmlns:a16="http://schemas.microsoft.com/office/drawing/2014/main" xmlns="" id="{B04CC040-8CF5-467E-B7F0-A8621A54DF5E}"/>
                </a:ext>
              </a:extLst>
            </p:cNvPr>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95" name="角丸四角形 396">
              <a:extLst>
                <a:ext uri="{FF2B5EF4-FFF2-40B4-BE49-F238E27FC236}">
                  <a16:creationId xmlns:a16="http://schemas.microsoft.com/office/drawing/2014/main" xmlns="" id="{9DCABD92-8C66-4922-B847-8A5C859D7EBD}"/>
                </a:ext>
              </a:extLst>
            </p:cNvPr>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96" name="正方形/長方形 695">
              <a:extLst>
                <a:ext uri="{FF2B5EF4-FFF2-40B4-BE49-F238E27FC236}">
                  <a16:creationId xmlns:a16="http://schemas.microsoft.com/office/drawing/2014/main" xmlns="" id="{30147ECF-ED5D-466C-A323-AD639233BBFC}"/>
                </a:ext>
              </a:extLst>
            </p:cNvPr>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97" name="角丸四角形 398">
              <a:extLst>
                <a:ext uri="{FF2B5EF4-FFF2-40B4-BE49-F238E27FC236}">
                  <a16:creationId xmlns:a16="http://schemas.microsoft.com/office/drawing/2014/main" xmlns="" id="{D5F9B032-5BB6-46F7-89CD-AF46DC67BF8D}"/>
                </a:ext>
              </a:extLst>
            </p:cNvPr>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98" name="角丸四角形 399">
              <a:extLst>
                <a:ext uri="{FF2B5EF4-FFF2-40B4-BE49-F238E27FC236}">
                  <a16:creationId xmlns:a16="http://schemas.microsoft.com/office/drawing/2014/main" xmlns="" id="{EEBE426B-0D08-4BF1-A3E9-AC7698803D43}"/>
                </a:ext>
              </a:extLst>
            </p:cNvPr>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99" name="角丸四角形 400">
              <a:extLst>
                <a:ext uri="{FF2B5EF4-FFF2-40B4-BE49-F238E27FC236}">
                  <a16:creationId xmlns:a16="http://schemas.microsoft.com/office/drawing/2014/main" xmlns="" id="{21346F1A-2AE2-43C1-A0DD-A0B0FD3F7ED7}"/>
                </a:ext>
              </a:extLst>
            </p:cNvPr>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00" name="角丸四角形 401">
              <a:extLst>
                <a:ext uri="{FF2B5EF4-FFF2-40B4-BE49-F238E27FC236}">
                  <a16:creationId xmlns:a16="http://schemas.microsoft.com/office/drawing/2014/main" xmlns="" id="{AC6D3489-68AB-4C67-8C67-5E0205FB6328}"/>
                </a:ext>
              </a:extLst>
            </p:cNvPr>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01" name="角丸四角形 402">
              <a:extLst>
                <a:ext uri="{FF2B5EF4-FFF2-40B4-BE49-F238E27FC236}">
                  <a16:creationId xmlns:a16="http://schemas.microsoft.com/office/drawing/2014/main" xmlns="" id="{5FEBBDDE-C7F8-4D8E-A771-970DFEF734B7}"/>
                </a:ext>
              </a:extLst>
            </p:cNvPr>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02" name="角丸四角形 404">
              <a:extLst>
                <a:ext uri="{FF2B5EF4-FFF2-40B4-BE49-F238E27FC236}">
                  <a16:creationId xmlns:a16="http://schemas.microsoft.com/office/drawing/2014/main" xmlns="" id="{9053C579-DB0C-4FBF-839B-309666728A94}"/>
                </a:ext>
              </a:extLst>
            </p:cNvPr>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03" name="減算記号 702">
              <a:extLst>
                <a:ext uri="{FF2B5EF4-FFF2-40B4-BE49-F238E27FC236}">
                  <a16:creationId xmlns:a16="http://schemas.microsoft.com/office/drawing/2014/main" xmlns="" id="{530F57C7-A4FA-45DB-8441-CE12EEA0CABA}"/>
                </a:ext>
              </a:extLst>
            </p:cNvPr>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04" name="ブローチ 703">
              <a:extLst>
                <a:ext uri="{FF2B5EF4-FFF2-40B4-BE49-F238E27FC236}">
                  <a16:creationId xmlns:a16="http://schemas.microsoft.com/office/drawing/2014/main" xmlns="" id="{FC790962-E217-4C9F-A2E8-C8EA34530B9D}"/>
                </a:ext>
              </a:extLst>
            </p:cNvPr>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05" name="フリーフォーム 407">
              <a:extLst>
                <a:ext uri="{FF2B5EF4-FFF2-40B4-BE49-F238E27FC236}">
                  <a16:creationId xmlns:a16="http://schemas.microsoft.com/office/drawing/2014/main" xmlns="" id="{24732818-AF56-425C-B21C-A66B16AE6E9E}"/>
                </a:ext>
              </a:extLst>
            </p:cNvPr>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06" name="フリーフォーム 408">
              <a:extLst>
                <a:ext uri="{FF2B5EF4-FFF2-40B4-BE49-F238E27FC236}">
                  <a16:creationId xmlns:a16="http://schemas.microsoft.com/office/drawing/2014/main" xmlns="" id="{724C0675-0F71-4611-893E-257C8C3C41D6}"/>
                </a:ext>
              </a:extLst>
            </p:cNvPr>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07" name="フリーフォーム 409">
              <a:extLst>
                <a:ext uri="{FF2B5EF4-FFF2-40B4-BE49-F238E27FC236}">
                  <a16:creationId xmlns:a16="http://schemas.microsoft.com/office/drawing/2014/main" xmlns="" id="{F52EC24B-8620-428C-886A-50278420DF16}"/>
                </a:ext>
              </a:extLst>
            </p:cNvPr>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08" name="フリーフォーム 410">
              <a:extLst>
                <a:ext uri="{FF2B5EF4-FFF2-40B4-BE49-F238E27FC236}">
                  <a16:creationId xmlns:a16="http://schemas.microsoft.com/office/drawing/2014/main" xmlns="" id="{0EEF52A9-90B0-4007-95F1-07FA58C7C5BC}"/>
                </a:ext>
              </a:extLst>
            </p:cNvPr>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09" name="フリーフォーム 411">
              <a:extLst>
                <a:ext uri="{FF2B5EF4-FFF2-40B4-BE49-F238E27FC236}">
                  <a16:creationId xmlns:a16="http://schemas.microsoft.com/office/drawing/2014/main" xmlns="" id="{C70FE471-9846-440D-B430-04484455E773}"/>
                </a:ext>
              </a:extLst>
            </p:cNvPr>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10" name="フリーフォーム 412">
              <a:extLst>
                <a:ext uri="{FF2B5EF4-FFF2-40B4-BE49-F238E27FC236}">
                  <a16:creationId xmlns:a16="http://schemas.microsoft.com/office/drawing/2014/main" xmlns="" id="{5F5A2CAD-3837-454E-90FA-B49EECAD99E9}"/>
                </a:ext>
              </a:extLst>
            </p:cNvPr>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11" name="フリーフォーム 413">
              <a:extLst>
                <a:ext uri="{FF2B5EF4-FFF2-40B4-BE49-F238E27FC236}">
                  <a16:creationId xmlns:a16="http://schemas.microsoft.com/office/drawing/2014/main" xmlns="" id="{7410F24E-8DD2-4F70-87D5-4BCA853C1E6F}"/>
                </a:ext>
              </a:extLst>
            </p:cNvPr>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12" name="フリーフォーム 414">
              <a:extLst>
                <a:ext uri="{FF2B5EF4-FFF2-40B4-BE49-F238E27FC236}">
                  <a16:creationId xmlns:a16="http://schemas.microsoft.com/office/drawing/2014/main" xmlns="" id="{31E59CAB-FA09-4711-A52F-1E482D2791E7}"/>
                </a:ext>
              </a:extLst>
            </p:cNvPr>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13" name="フリーフォーム 415">
              <a:extLst>
                <a:ext uri="{FF2B5EF4-FFF2-40B4-BE49-F238E27FC236}">
                  <a16:creationId xmlns:a16="http://schemas.microsoft.com/office/drawing/2014/main" xmlns="" id="{2EF68417-D823-42E7-909C-E1B5D3B3DA50}"/>
                </a:ext>
              </a:extLst>
            </p:cNvPr>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14" name="フリーフォーム 416">
              <a:extLst>
                <a:ext uri="{FF2B5EF4-FFF2-40B4-BE49-F238E27FC236}">
                  <a16:creationId xmlns:a16="http://schemas.microsoft.com/office/drawing/2014/main" xmlns="" id="{A3D15215-844A-4B67-9A35-15D4704590F5}"/>
                </a:ext>
              </a:extLst>
            </p:cNvPr>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15" name="フリーフォーム 417">
              <a:extLst>
                <a:ext uri="{FF2B5EF4-FFF2-40B4-BE49-F238E27FC236}">
                  <a16:creationId xmlns:a16="http://schemas.microsoft.com/office/drawing/2014/main" xmlns="" id="{F7855427-9F0F-4C5C-8108-5BE386143EE0}"/>
                </a:ext>
              </a:extLst>
            </p:cNvPr>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16" name="角丸四角形 418">
              <a:extLst>
                <a:ext uri="{FF2B5EF4-FFF2-40B4-BE49-F238E27FC236}">
                  <a16:creationId xmlns:a16="http://schemas.microsoft.com/office/drawing/2014/main" xmlns="" id="{F1124820-9407-434E-AA1C-13904EB6664C}"/>
                </a:ext>
              </a:extLst>
            </p:cNvPr>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17" name="四方向矢印 419">
              <a:extLst>
                <a:ext uri="{FF2B5EF4-FFF2-40B4-BE49-F238E27FC236}">
                  <a16:creationId xmlns:a16="http://schemas.microsoft.com/office/drawing/2014/main" xmlns="" id="{EE534D4A-8EAD-4D8D-8D4A-188F83D34F6A}"/>
                </a:ext>
              </a:extLst>
            </p:cNvPr>
            <p:cNvSpPr/>
            <p:nvPr/>
          </p:nvSpPr>
          <p:spPr>
            <a:xfrm>
              <a:off x="9262408" y="4672620"/>
              <a:ext cx="64708" cy="47268"/>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18" name="角丸四角形 420">
              <a:extLst>
                <a:ext uri="{FF2B5EF4-FFF2-40B4-BE49-F238E27FC236}">
                  <a16:creationId xmlns:a16="http://schemas.microsoft.com/office/drawing/2014/main" xmlns="" id="{16DC2224-FEDB-4EEE-BF89-750A8FBBFCEA}"/>
                </a:ext>
              </a:extLst>
            </p:cNvPr>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p>
          </p:txBody>
        </p:sp>
        <p:sp>
          <p:nvSpPr>
            <p:cNvPr id="719" name="フリーフォーム 421">
              <a:extLst>
                <a:ext uri="{FF2B5EF4-FFF2-40B4-BE49-F238E27FC236}">
                  <a16:creationId xmlns:a16="http://schemas.microsoft.com/office/drawing/2014/main" xmlns="" id="{14025544-9C47-45B3-BD53-53941D4F2401}"/>
                </a:ext>
              </a:extLst>
            </p:cNvPr>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20" name="フリーフォーム 422">
              <a:extLst>
                <a:ext uri="{FF2B5EF4-FFF2-40B4-BE49-F238E27FC236}">
                  <a16:creationId xmlns:a16="http://schemas.microsoft.com/office/drawing/2014/main" xmlns="" id="{5327C03D-A45E-4B9B-A298-6A32BD23372C}"/>
                </a:ext>
              </a:extLst>
            </p:cNvPr>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grpSp>
      <p:cxnSp>
        <p:nvCxnSpPr>
          <p:cNvPr id="721" name="コネクタ: 曲線 78">
            <a:extLst>
              <a:ext uri="{FF2B5EF4-FFF2-40B4-BE49-F238E27FC236}">
                <a16:creationId xmlns:a16="http://schemas.microsoft.com/office/drawing/2014/main" xmlns="" id="{436718CB-7C8C-4ECE-BCB9-73909A573A55}"/>
              </a:ext>
            </a:extLst>
          </p:cNvPr>
          <p:cNvCxnSpPr>
            <a:cxnSpLocks/>
          </p:cNvCxnSpPr>
          <p:nvPr/>
        </p:nvCxnSpPr>
        <p:spPr>
          <a:xfrm rot="5400000" flipH="1" flipV="1">
            <a:off x="6459439" y="7544953"/>
            <a:ext cx="187141" cy="396000"/>
          </a:xfrm>
          <a:prstGeom prst="curvedConnector4">
            <a:avLst>
              <a:gd name="adj1" fmla="val 201439"/>
              <a:gd name="adj2" fmla="val 95259"/>
            </a:avLst>
          </a:prstGeom>
          <a:ln w="15875">
            <a:tailEnd type="triangle"/>
          </a:ln>
          <a:effectLst>
            <a:glow rad="63500">
              <a:schemeClr val="accent4">
                <a:satMod val="175000"/>
                <a:alpha val="64000"/>
              </a:schemeClr>
            </a:glow>
          </a:effectLst>
        </p:spPr>
        <p:style>
          <a:lnRef idx="1">
            <a:schemeClr val="accent1"/>
          </a:lnRef>
          <a:fillRef idx="0">
            <a:schemeClr val="accent1"/>
          </a:fillRef>
          <a:effectRef idx="0">
            <a:schemeClr val="accent1"/>
          </a:effectRef>
          <a:fontRef idx="minor">
            <a:schemeClr val="tx1"/>
          </a:fontRef>
        </p:style>
      </p:cxnSp>
      <p:sp>
        <p:nvSpPr>
          <p:cNvPr id="722" name="テキスト ボックス 721">
            <a:extLst>
              <a:ext uri="{FF2B5EF4-FFF2-40B4-BE49-F238E27FC236}">
                <a16:creationId xmlns:a16="http://schemas.microsoft.com/office/drawing/2014/main" xmlns="" id="{C5112300-72B5-4C58-B945-6FE6D1908F70}"/>
              </a:ext>
            </a:extLst>
          </p:cNvPr>
          <p:cNvSpPr txBox="1"/>
          <p:nvPr/>
        </p:nvSpPr>
        <p:spPr>
          <a:xfrm>
            <a:off x="96176" y="1069973"/>
            <a:ext cx="287258" cy="215444"/>
          </a:xfrm>
          <a:prstGeom prst="rect">
            <a:avLst/>
          </a:prstGeom>
          <a:noFill/>
        </p:spPr>
        <p:txBody>
          <a:bodyPr wrap="none" rtlCol="0">
            <a:spAutoFit/>
          </a:bodyPr>
          <a:lstStyle/>
          <a:p>
            <a:r>
              <a:rPr kumimoji="1" lang="ja-JP" altLang="en-US" sz="800" dirty="0"/>
              <a:t>①</a:t>
            </a:r>
          </a:p>
        </p:txBody>
      </p:sp>
      <p:sp>
        <p:nvSpPr>
          <p:cNvPr id="723" name="テキスト ボックス 722">
            <a:extLst>
              <a:ext uri="{FF2B5EF4-FFF2-40B4-BE49-F238E27FC236}">
                <a16:creationId xmlns:a16="http://schemas.microsoft.com/office/drawing/2014/main" xmlns="" id="{A8941477-6BE0-40F7-8B87-9DE185274A74}"/>
              </a:ext>
            </a:extLst>
          </p:cNvPr>
          <p:cNvSpPr txBox="1"/>
          <p:nvPr/>
        </p:nvSpPr>
        <p:spPr>
          <a:xfrm>
            <a:off x="88799" y="1386956"/>
            <a:ext cx="287258" cy="215444"/>
          </a:xfrm>
          <a:prstGeom prst="rect">
            <a:avLst/>
          </a:prstGeom>
          <a:noFill/>
        </p:spPr>
        <p:txBody>
          <a:bodyPr wrap="none" rtlCol="0">
            <a:spAutoFit/>
          </a:bodyPr>
          <a:lstStyle/>
          <a:p>
            <a:r>
              <a:rPr kumimoji="1" lang="ja-JP" altLang="en-US" sz="800" dirty="0"/>
              <a:t>②</a:t>
            </a:r>
          </a:p>
        </p:txBody>
      </p:sp>
      <p:sp>
        <p:nvSpPr>
          <p:cNvPr id="724" name="テキスト ボックス 723">
            <a:extLst>
              <a:ext uri="{FF2B5EF4-FFF2-40B4-BE49-F238E27FC236}">
                <a16:creationId xmlns:a16="http://schemas.microsoft.com/office/drawing/2014/main" xmlns="" id="{0DB337C9-9292-488B-B516-579BB8D47470}"/>
              </a:ext>
            </a:extLst>
          </p:cNvPr>
          <p:cNvSpPr txBox="1"/>
          <p:nvPr/>
        </p:nvSpPr>
        <p:spPr>
          <a:xfrm>
            <a:off x="1268759" y="1068661"/>
            <a:ext cx="287258" cy="215444"/>
          </a:xfrm>
          <a:prstGeom prst="rect">
            <a:avLst/>
          </a:prstGeom>
          <a:noFill/>
        </p:spPr>
        <p:txBody>
          <a:bodyPr wrap="none" rtlCol="0">
            <a:spAutoFit/>
          </a:bodyPr>
          <a:lstStyle/>
          <a:p>
            <a:r>
              <a:rPr kumimoji="1" lang="ja-JP" altLang="en-US" sz="800" dirty="0"/>
              <a:t>③</a:t>
            </a:r>
          </a:p>
        </p:txBody>
      </p:sp>
      <p:sp>
        <p:nvSpPr>
          <p:cNvPr id="725" name="テキスト ボックス 724">
            <a:extLst>
              <a:ext uri="{FF2B5EF4-FFF2-40B4-BE49-F238E27FC236}">
                <a16:creationId xmlns:a16="http://schemas.microsoft.com/office/drawing/2014/main" xmlns="" id="{0C4C6C05-97B8-4E56-AD4F-AF9F7AA80695}"/>
              </a:ext>
            </a:extLst>
          </p:cNvPr>
          <p:cNvSpPr txBox="1"/>
          <p:nvPr/>
        </p:nvSpPr>
        <p:spPr>
          <a:xfrm>
            <a:off x="1275421" y="1430671"/>
            <a:ext cx="287258" cy="215444"/>
          </a:xfrm>
          <a:prstGeom prst="rect">
            <a:avLst/>
          </a:prstGeom>
          <a:noFill/>
        </p:spPr>
        <p:txBody>
          <a:bodyPr wrap="none" rtlCol="0">
            <a:spAutoFit/>
          </a:bodyPr>
          <a:lstStyle/>
          <a:p>
            <a:r>
              <a:rPr kumimoji="1" lang="ja-JP" altLang="en-US" sz="800" dirty="0"/>
              <a:t>④</a:t>
            </a:r>
          </a:p>
        </p:txBody>
      </p:sp>
      <p:sp>
        <p:nvSpPr>
          <p:cNvPr id="726" name="テキスト ボックス 725">
            <a:extLst>
              <a:ext uri="{FF2B5EF4-FFF2-40B4-BE49-F238E27FC236}">
                <a16:creationId xmlns:a16="http://schemas.microsoft.com/office/drawing/2014/main" xmlns="" id="{BE25602A-4FDC-42E9-8382-A6B7FDEFC33A}"/>
              </a:ext>
            </a:extLst>
          </p:cNvPr>
          <p:cNvSpPr txBox="1"/>
          <p:nvPr/>
        </p:nvSpPr>
        <p:spPr>
          <a:xfrm>
            <a:off x="11903169" y="2262945"/>
            <a:ext cx="160471" cy="369332"/>
          </a:xfrm>
          <a:prstGeom prst="rect">
            <a:avLst/>
          </a:prstGeom>
          <a:noFill/>
        </p:spPr>
        <p:txBody>
          <a:bodyPr wrap="square" rtlCol="0">
            <a:spAutoFit/>
          </a:bodyPr>
          <a:lstStyle/>
          <a:p>
            <a:endParaRPr kumimoji="1" lang="ja-JP" altLang="en-US" dirty="0"/>
          </a:p>
        </p:txBody>
      </p:sp>
      <p:sp>
        <p:nvSpPr>
          <p:cNvPr id="727" name="テキスト ボックス 726">
            <a:extLst>
              <a:ext uri="{FF2B5EF4-FFF2-40B4-BE49-F238E27FC236}">
                <a16:creationId xmlns:a16="http://schemas.microsoft.com/office/drawing/2014/main" xmlns="" id="{57F024D7-33FC-45D1-A57D-588D046B587B}"/>
              </a:ext>
            </a:extLst>
          </p:cNvPr>
          <p:cNvSpPr txBox="1"/>
          <p:nvPr/>
        </p:nvSpPr>
        <p:spPr>
          <a:xfrm>
            <a:off x="11174273" y="1945260"/>
            <a:ext cx="991798" cy="338554"/>
          </a:xfrm>
          <a:prstGeom prst="rect">
            <a:avLst/>
          </a:prstGeom>
          <a:noFill/>
        </p:spPr>
        <p:txBody>
          <a:bodyPr wrap="square" rtlCol="0">
            <a:spAutoFit/>
          </a:bodyPr>
          <a:lstStyle/>
          <a:p>
            <a:r>
              <a:rPr kumimoji="1" lang="en-US" altLang="ja-JP" sz="800" b="1" dirty="0"/>
              <a:t>act</a:t>
            </a:r>
            <a:r>
              <a:rPr kumimoji="1" lang="ja-JP" altLang="en-US" sz="800" b="1" dirty="0"/>
              <a:t> 駐車場エリア</a:t>
            </a:r>
            <a:endParaRPr kumimoji="1" lang="en-US" altLang="ja-JP" sz="800" b="1" dirty="0"/>
          </a:p>
          <a:p>
            <a:r>
              <a:rPr kumimoji="1" lang="ja-JP" altLang="en-US" sz="800" b="1" dirty="0"/>
              <a:t>に入る</a:t>
            </a:r>
          </a:p>
        </p:txBody>
      </p:sp>
      <p:pic>
        <p:nvPicPr>
          <p:cNvPr id="728" name="図 727">
            <a:extLst>
              <a:ext uri="{FF2B5EF4-FFF2-40B4-BE49-F238E27FC236}">
                <a16:creationId xmlns:a16="http://schemas.microsoft.com/office/drawing/2014/main" xmlns="" id="{F31E6860-D55F-4F1A-8712-157D518097D7}"/>
              </a:ext>
            </a:extLst>
          </p:cNvPr>
          <p:cNvPicPr>
            <a:picLocks noChangeAspect="1"/>
          </p:cNvPicPr>
          <p:nvPr/>
        </p:nvPicPr>
        <p:blipFill>
          <a:blip r:embed="rId23"/>
          <a:stretch>
            <a:fillRect/>
          </a:stretch>
        </p:blipFill>
        <p:spPr>
          <a:xfrm>
            <a:off x="269427" y="808547"/>
            <a:ext cx="2221314" cy="1153189"/>
          </a:xfrm>
          <a:prstGeom prst="rect">
            <a:avLst/>
          </a:prstGeom>
        </p:spPr>
      </p:pic>
      <p:pic>
        <p:nvPicPr>
          <p:cNvPr id="729" name="図 728">
            <a:extLst>
              <a:ext uri="{FF2B5EF4-FFF2-40B4-BE49-F238E27FC236}">
                <a16:creationId xmlns:a16="http://schemas.microsoft.com/office/drawing/2014/main" xmlns="" id="{EE142BAA-A08D-4C93-B07C-49DE1D06BB44}"/>
              </a:ext>
            </a:extLst>
          </p:cNvPr>
          <p:cNvPicPr>
            <a:picLocks noChangeAspect="1"/>
          </p:cNvPicPr>
          <p:nvPr/>
        </p:nvPicPr>
        <p:blipFill>
          <a:blip r:embed="rId24"/>
          <a:stretch>
            <a:fillRect/>
          </a:stretch>
        </p:blipFill>
        <p:spPr>
          <a:xfrm>
            <a:off x="2878122" y="790570"/>
            <a:ext cx="1399573" cy="2512959"/>
          </a:xfrm>
          <a:prstGeom prst="rect">
            <a:avLst/>
          </a:prstGeom>
        </p:spPr>
      </p:pic>
      <p:pic>
        <p:nvPicPr>
          <p:cNvPr id="730" name="図 729">
            <a:extLst>
              <a:ext uri="{FF2B5EF4-FFF2-40B4-BE49-F238E27FC236}">
                <a16:creationId xmlns:a16="http://schemas.microsoft.com/office/drawing/2014/main" xmlns="" id="{18E7D527-AA80-456F-A730-0EADD66463C4}"/>
              </a:ext>
            </a:extLst>
          </p:cNvPr>
          <p:cNvPicPr>
            <a:picLocks noChangeAspect="1"/>
          </p:cNvPicPr>
          <p:nvPr/>
        </p:nvPicPr>
        <p:blipFill>
          <a:blip r:embed="rId25"/>
          <a:stretch>
            <a:fillRect/>
          </a:stretch>
        </p:blipFill>
        <p:spPr>
          <a:xfrm>
            <a:off x="11628226" y="531531"/>
            <a:ext cx="1096333" cy="1508890"/>
          </a:xfrm>
          <a:prstGeom prst="rect">
            <a:avLst/>
          </a:prstGeom>
        </p:spPr>
      </p:pic>
      <p:pic>
        <p:nvPicPr>
          <p:cNvPr id="731" name="図 730">
            <a:extLst>
              <a:ext uri="{FF2B5EF4-FFF2-40B4-BE49-F238E27FC236}">
                <a16:creationId xmlns:a16="http://schemas.microsoft.com/office/drawing/2014/main" xmlns="" id="{AC0BDF9F-804F-4953-BE6F-7CF0535D71B2}"/>
              </a:ext>
            </a:extLst>
          </p:cNvPr>
          <p:cNvPicPr>
            <a:picLocks noChangeAspect="1"/>
          </p:cNvPicPr>
          <p:nvPr/>
        </p:nvPicPr>
        <p:blipFill>
          <a:blip r:embed="rId26"/>
          <a:stretch>
            <a:fillRect/>
          </a:stretch>
        </p:blipFill>
        <p:spPr>
          <a:xfrm>
            <a:off x="72095" y="6250138"/>
            <a:ext cx="1217317" cy="1744634"/>
          </a:xfrm>
          <a:prstGeom prst="rect">
            <a:avLst/>
          </a:prstGeom>
        </p:spPr>
      </p:pic>
      <p:sp>
        <p:nvSpPr>
          <p:cNvPr id="732" name="フローチャート: 結合子 759">
            <a:extLst>
              <a:ext uri="{FF2B5EF4-FFF2-40B4-BE49-F238E27FC236}">
                <a16:creationId xmlns:a16="http://schemas.microsoft.com/office/drawing/2014/main" xmlns="" id="{677A1963-3E6D-4329-B298-7ECCF18B645F}"/>
              </a:ext>
            </a:extLst>
          </p:cNvPr>
          <p:cNvSpPr/>
          <p:nvPr/>
        </p:nvSpPr>
        <p:spPr>
          <a:xfrm>
            <a:off x="18598" y="6672112"/>
            <a:ext cx="108000" cy="108000"/>
          </a:xfrm>
          <a:prstGeom prst="flowChartConnector">
            <a:avLst/>
          </a:prstGeom>
          <a:solidFill>
            <a:srgbClr val="FFFFCC"/>
          </a:solidFill>
          <a:ln w="3175" cap="flat" cmpd="sng" algn="ctr">
            <a:solidFill>
              <a:schemeClr val="tx1"/>
            </a:solidFill>
            <a:prstDash val="solid"/>
            <a:miter lim="800000"/>
          </a:ln>
          <a:effectLst/>
        </p:spPr>
        <p:txBody>
          <a:bodyPr lIns="0" tIns="18000" rIns="0" bIns="0" rtlCol="0" anchor="ctr"/>
          <a:lstStyle/>
          <a:p>
            <a:pPr algn="ctr">
              <a:defRPr/>
            </a:pPr>
            <a:r>
              <a:rPr lang="en-US" altLang="ja-JP" sz="700" kern="0" dirty="0">
                <a:latin typeface="Calibri" panose="020F0502020204030204"/>
                <a:ea typeface="游ゴシック" panose="020B0400000000000000" pitchFamily="50" charset="-128"/>
              </a:rPr>
              <a:t>1</a:t>
            </a:r>
            <a:endParaRPr lang="ja-JP" altLang="en-US" sz="700" kern="0" dirty="0">
              <a:latin typeface="Calibri" panose="020F0502020204030204"/>
              <a:ea typeface="游ゴシック" panose="020B0400000000000000" pitchFamily="50" charset="-128"/>
            </a:endParaRPr>
          </a:p>
        </p:txBody>
      </p:sp>
      <p:sp>
        <p:nvSpPr>
          <p:cNvPr id="733" name="フローチャート: 結合子 760">
            <a:extLst>
              <a:ext uri="{FF2B5EF4-FFF2-40B4-BE49-F238E27FC236}">
                <a16:creationId xmlns:a16="http://schemas.microsoft.com/office/drawing/2014/main" xmlns="" id="{01C08670-AC05-43F5-A7C5-4FD2BEE161B2}"/>
              </a:ext>
            </a:extLst>
          </p:cNvPr>
          <p:cNvSpPr/>
          <p:nvPr/>
        </p:nvSpPr>
        <p:spPr>
          <a:xfrm>
            <a:off x="12060" y="7118400"/>
            <a:ext cx="108000" cy="108000"/>
          </a:xfrm>
          <a:prstGeom prst="flowChartConnector">
            <a:avLst/>
          </a:prstGeom>
          <a:solidFill>
            <a:srgbClr val="FFFFCC"/>
          </a:solidFill>
          <a:ln w="3175" cap="flat" cmpd="sng" algn="ctr">
            <a:solidFill>
              <a:schemeClr val="tx1"/>
            </a:solidFill>
            <a:prstDash val="solid"/>
            <a:miter lim="800000"/>
          </a:ln>
          <a:effectLst/>
        </p:spPr>
        <p:txBody>
          <a:bodyPr lIns="0" tIns="18000" rIns="0" bIns="0" rtlCol="0" anchor="ctr"/>
          <a:lstStyle/>
          <a:p>
            <a:pPr algn="ctr">
              <a:defRPr/>
            </a:pPr>
            <a:r>
              <a:rPr lang="ja-JP" altLang="en-US" sz="700" kern="0" dirty="0">
                <a:latin typeface="Calibri" panose="020F0502020204030204"/>
                <a:ea typeface="游ゴシック" panose="020B0400000000000000" pitchFamily="50" charset="-128"/>
              </a:rPr>
              <a:t>２</a:t>
            </a:r>
          </a:p>
        </p:txBody>
      </p:sp>
      <p:sp>
        <p:nvSpPr>
          <p:cNvPr id="734" name="フローチャート: 結合子 761">
            <a:extLst>
              <a:ext uri="{FF2B5EF4-FFF2-40B4-BE49-F238E27FC236}">
                <a16:creationId xmlns:a16="http://schemas.microsoft.com/office/drawing/2014/main" xmlns="" id="{4B3AAF70-34BC-4616-A8B9-230F67A13EBE}"/>
              </a:ext>
            </a:extLst>
          </p:cNvPr>
          <p:cNvSpPr/>
          <p:nvPr/>
        </p:nvSpPr>
        <p:spPr>
          <a:xfrm>
            <a:off x="12723" y="7492138"/>
            <a:ext cx="108000" cy="108000"/>
          </a:xfrm>
          <a:prstGeom prst="flowChartConnector">
            <a:avLst/>
          </a:prstGeom>
          <a:solidFill>
            <a:srgbClr val="FFFFCC"/>
          </a:solidFill>
          <a:ln w="3175" cap="flat" cmpd="sng" algn="ctr">
            <a:solidFill>
              <a:schemeClr val="tx1"/>
            </a:solidFill>
            <a:prstDash val="solid"/>
            <a:miter lim="800000"/>
          </a:ln>
          <a:effectLst/>
        </p:spPr>
        <p:txBody>
          <a:bodyPr lIns="0" tIns="18000" rIns="0" bIns="0" rtlCol="0" anchor="ctr"/>
          <a:lstStyle/>
          <a:p>
            <a:pPr algn="ctr">
              <a:defRPr/>
            </a:pPr>
            <a:r>
              <a:rPr lang="ja-JP" altLang="en-US" sz="700" kern="0" dirty="0">
                <a:latin typeface="Calibri" panose="020F0502020204030204"/>
                <a:ea typeface="游ゴシック" panose="020B0400000000000000" pitchFamily="50" charset="-128"/>
              </a:rPr>
              <a:t>３</a:t>
            </a:r>
          </a:p>
        </p:txBody>
      </p:sp>
      <p:pic>
        <p:nvPicPr>
          <p:cNvPr id="735" name="図 734">
            <a:extLst>
              <a:ext uri="{FF2B5EF4-FFF2-40B4-BE49-F238E27FC236}">
                <a16:creationId xmlns:a16="http://schemas.microsoft.com/office/drawing/2014/main" xmlns="" id="{6859AE0A-6665-45A8-B7A9-013312EB7FFB}"/>
              </a:ext>
            </a:extLst>
          </p:cNvPr>
          <p:cNvPicPr>
            <a:picLocks noChangeAspect="1"/>
          </p:cNvPicPr>
          <p:nvPr/>
        </p:nvPicPr>
        <p:blipFill>
          <a:blip r:embed="rId27"/>
          <a:stretch>
            <a:fillRect/>
          </a:stretch>
        </p:blipFill>
        <p:spPr>
          <a:xfrm>
            <a:off x="12642383" y="1458945"/>
            <a:ext cx="884183" cy="1849022"/>
          </a:xfrm>
          <a:prstGeom prst="rect">
            <a:avLst/>
          </a:prstGeom>
        </p:spPr>
      </p:pic>
      <p:pic>
        <p:nvPicPr>
          <p:cNvPr id="736" name="Picture 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83694" y="1066102"/>
            <a:ext cx="4538663" cy="278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 name="テキスト ボックス 736"/>
          <p:cNvSpPr txBox="1"/>
          <p:nvPr/>
        </p:nvSpPr>
        <p:spPr>
          <a:xfrm>
            <a:off x="2844465" y="5842544"/>
            <a:ext cx="2922595" cy="338554"/>
          </a:xfrm>
          <a:prstGeom prst="rect">
            <a:avLst/>
          </a:prstGeom>
          <a:noFill/>
        </p:spPr>
        <p:txBody>
          <a:bodyPr wrap="none" rtlCol="0">
            <a:spAutoFit/>
          </a:bodyPr>
          <a:lstStyle/>
          <a:p>
            <a:r>
              <a:rPr kumimoji="1" lang="ja-JP" altLang="en-US" sz="800" b="1" dirty="0">
                <a:solidFill>
                  <a:srgbClr val="33CCFF"/>
                </a:solidFill>
              </a:rPr>
              <a:t>検証</a:t>
            </a:r>
            <a:endParaRPr kumimoji="1" lang="en-US" altLang="ja-JP" sz="800" b="1" dirty="0">
              <a:solidFill>
                <a:srgbClr val="33CCFF"/>
              </a:solidFill>
            </a:endParaRPr>
          </a:p>
          <a:p>
            <a:r>
              <a:rPr kumimoji="1" lang="ja-JP" altLang="en-US" sz="800" dirty="0"/>
              <a:t>　</a:t>
            </a:r>
            <a:r>
              <a:rPr kumimoji="1" lang="en-US" altLang="ja-JP" sz="800" dirty="0"/>
              <a:t>RGB :20</a:t>
            </a:r>
            <a:r>
              <a:rPr kumimoji="1" lang="ja-JP" altLang="en-US" sz="800" dirty="0"/>
              <a:t>回中</a:t>
            </a:r>
            <a:r>
              <a:rPr kumimoji="1" lang="en-US" altLang="ja-JP" sz="800" dirty="0"/>
              <a:t>0</a:t>
            </a:r>
            <a:r>
              <a:rPr kumimoji="1" lang="ja-JP" altLang="en-US" sz="800" dirty="0"/>
              <a:t>回正しく検知　 　</a:t>
            </a:r>
            <a:r>
              <a:rPr kumimoji="1" lang="en-US" altLang="ja-JP" sz="800" dirty="0"/>
              <a:t>HSL:20</a:t>
            </a:r>
            <a:r>
              <a:rPr kumimoji="1" lang="ja-JP" altLang="en-US" sz="800" dirty="0"/>
              <a:t>回中</a:t>
            </a:r>
            <a:r>
              <a:rPr kumimoji="1" lang="en-US" altLang="ja-JP" sz="800" dirty="0"/>
              <a:t>20</a:t>
            </a:r>
            <a:r>
              <a:rPr kumimoji="1" lang="ja-JP" altLang="en-US" sz="800" dirty="0"/>
              <a:t>回正しく検知</a:t>
            </a:r>
          </a:p>
        </p:txBody>
      </p:sp>
    </p:spTree>
    <p:extLst>
      <p:ext uri="{BB962C8B-B14F-4D97-AF65-F5344CB8AC3E}">
        <p14:creationId xmlns:p14="http://schemas.microsoft.com/office/powerpoint/2010/main" val="381137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76200" y="2806494"/>
            <a:ext cx="13393983" cy="6741766"/>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74085" y="679450"/>
            <a:ext cx="6593416" cy="205740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0" y="0"/>
            <a:ext cx="13522325" cy="603751"/>
            <a:chOff x="0" y="0"/>
            <a:chExt cx="13522325" cy="603750"/>
          </a:xfrm>
        </p:grpSpPr>
        <p:sp>
          <p:nvSpPr>
            <p:cNvPr id="7" name="正方形/長方形 6"/>
            <p:cNvSpPr/>
            <p:nvPr/>
          </p:nvSpPr>
          <p:spPr>
            <a:xfrm>
              <a:off x="0" y="0"/>
              <a:ext cx="13522325" cy="584200"/>
            </a:xfrm>
            <a:prstGeom prst="rect">
              <a:avLst/>
            </a:prstGeom>
            <a:gradFill flip="none" rotWithShape="1">
              <a:gsLst>
                <a:gs pos="72230">
                  <a:schemeClr val="bg1"/>
                </a:gs>
                <a:gs pos="0">
                  <a:schemeClr val="accent1">
                    <a:lumMod val="40000"/>
                    <a:lumOff val="60000"/>
                  </a:schemeClr>
                </a:gs>
                <a:gs pos="23000">
                  <a:schemeClr val="accent1">
                    <a:tint val="44500"/>
                    <a:satMod val="160000"/>
                  </a:schemeClr>
                </a:gs>
                <a:gs pos="96667">
                  <a:schemeClr val="bg1"/>
                </a:gs>
                <a:gs pos="44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900" dirty="0">
                  <a:solidFill>
                    <a:schemeClr val="tx1"/>
                  </a:solidFill>
                </a:rPr>
                <a:t>４</a:t>
              </a:r>
              <a:r>
                <a:rPr lang="ja-JP" altLang="en-US" sz="2900" dirty="0" smtClean="0">
                  <a:solidFill>
                    <a:schemeClr val="tx1"/>
                  </a:solidFill>
                </a:rPr>
                <a:t>．構造</a:t>
              </a:r>
              <a:endParaRPr lang="ja-JP" altLang="en-US" sz="2900" dirty="0">
                <a:solidFill>
                  <a:schemeClr val="tx1"/>
                </a:solidFill>
              </a:endParaRPr>
            </a:p>
          </p:txBody>
        </p:sp>
        <p:sp>
          <p:nvSpPr>
            <p:cNvPr id="8" name="テキスト ボックス 7"/>
            <p:cNvSpPr txBox="1"/>
            <p:nvPr/>
          </p:nvSpPr>
          <p:spPr>
            <a:xfrm>
              <a:off x="5776757" y="65142"/>
              <a:ext cx="2052165" cy="538608"/>
            </a:xfrm>
            <a:prstGeom prst="rect">
              <a:avLst/>
            </a:prstGeom>
            <a:noFill/>
          </p:spPr>
          <p:txBody>
            <a:bodyPr wrap="none" rtlCol="0">
              <a:spAutoFit/>
            </a:bodyPr>
            <a:lstStyle/>
            <a:p>
              <a:r>
                <a:rPr lang="ja-JP" altLang="en-US" sz="2900" b="1" dirty="0">
                  <a:ln>
                    <a:solidFill>
                      <a:schemeClr val="bg1"/>
                    </a:solidFill>
                  </a:ln>
                  <a:solidFill>
                    <a:schemeClr val="tx1">
                      <a:lumMod val="75000"/>
                      <a:lumOff val="25000"/>
                    </a:schemeClr>
                  </a:solidFill>
                  <a:latin typeface="HG創英ﾌﾟﾚｾﾞﾝｽEB" panose="02020809000000000000" pitchFamily="17" charset="-128"/>
                  <a:ea typeface="HG創英ﾌﾟﾚｾﾞﾝｽEB" panose="02020809000000000000" pitchFamily="17" charset="-128"/>
                </a:rPr>
                <a:t>科学の妖精</a:t>
              </a:r>
            </a:p>
          </p:txBody>
        </p:sp>
        <p:pic>
          <p:nvPicPr>
            <p:cNvPr id="9" name="図 4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7412" y="114839"/>
              <a:ext cx="2495737" cy="4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グループ化 9"/>
            <p:cNvGrpSpPr/>
            <p:nvPr/>
          </p:nvGrpSpPr>
          <p:grpSpPr>
            <a:xfrm>
              <a:off x="2121000" y="94617"/>
              <a:ext cx="705388" cy="425556"/>
              <a:chOff x="12116383" y="65970"/>
              <a:chExt cx="954036" cy="575564"/>
            </a:xfrm>
          </p:grpSpPr>
          <p:grpSp>
            <p:nvGrpSpPr>
              <p:cNvPr id="11" name="グループ化 10"/>
              <p:cNvGrpSpPr/>
              <p:nvPr/>
            </p:nvGrpSpPr>
            <p:grpSpPr>
              <a:xfrm>
                <a:off x="12490787" y="65970"/>
                <a:ext cx="579632" cy="575564"/>
                <a:chOff x="3410739" y="446370"/>
                <a:chExt cx="607510" cy="603246"/>
              </a:xfrm>
            </p:grpSpPr>
            <p:sp>
              <p:nvSpPr>
                <p:cNvPr id="16" name="円/楕円 15"/>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17" name="円/楕円 16"/>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18" name="円/楕円 17"/>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grpSp>
          <p:grpSp>
            <p:nvGrpSpPr>
              <p:cNvPr id="12" name="グループ化 11"/>
              <p:cNvGrpSpPr/>
              <p:nvPr/>
            </p:nvGrpSpPr>
            <p:grpSpPr>
              <a:xfrm rot="19367070">
                <a:off x="12116383" y="156414"/>
                <a:ext cx="345667" cy="343241"/>
                <a:chOff x="3410734" y="446367"/>
                <a:chExt cx="607510" cy="603246"/>
              </a:xfrm>
            </p:grpSpPr>
            <p:sp>
              <p:nvSpPr>
                <p:cNvPr id="13" name="円/楕円 12"/>
                <p:cNvSpPr/>
                <p:nvPr/>
              </p:nvSpPr>
              <p:spPr>
                <a:xfrm>
                  <a:off x="3410734" y="446367"/>
                  <a:ext cx="607510" cy="603246"/>
                </a:xfrm>
                <a:prstGeom prst="ellipse">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14" name="円/楕円 13"/>
                <p:cNvSpPr/>
                <p:nvPr/>
              </p:nvSpPr>
              <p:spPr>
                <a:xfrm>
                  <a:off x="3553381" y="583266"/>
                  <a:ext cx="329453" cy="329453"/>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15" name="円/楕円 14"/>
                <p:cNvSpPr/>
                <p:nvPr/>
              </p:nvSpPr>
              <p:spPr>
                <a:xfrm>
                  <a:off x="3452530" y="482415"/>
                  <a:ext cx="531157" cy="53115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grpSp>
        </p:grpSp>
      </p:grpSp>
      <p:grpSp>
        <p:nvGrpSpPr>
          <p:cNvPr id="19" name="グループ化 18"/>
          <p:cNvGrpSpPr>
            <a:grpSpLocks noChangeAspect="1"/>
          </p:cNvGrpSpPr>
          <p:nvPr/>
        </p:nvGrpSpPr>
        <p:grpSpPr>
          <a:xfrm>
            <a:off x="138956" y="952889"/>
            <a:ext cx="3191093" cy="1710722"/>
            <a:chOff x="1087041" y="1074366"/>
            <a:chExt cx="3023772" cy="1963577"/>
          </a:xfrm>
        </p:grpSpPr>
        <p:grpSp>
          <p:nvGrpSpPr>
            <p:cNvPr id="20" name="グループ化 19"/>
            <p:cNvGrpSpPr/>
            <p:nvPr/>
          </p:nvGrpSpPr>
          <p:grpSpPr>
            <a:xfrm>
              <a:off x="1087983" y="1074366"/>
              <a:ext cx="1095708" cy="541879"/>
              <a:chOff x="372496" y="4474630"/>
              <a:chExt cx="1581431" cy="790383"/>
            </a:xfrm>
          </p:grpSpPr>
          <p:sp>
            <p:nvSpPr>
              <p:cNvPr id="45" name="正方形/長方形 44"/>
              <p:cNvSpPr/>
              <p:nvPr/>
            </p:nvSpPr>
            <p:spPr>
              <a:xfrm>
                <a:off x="382187" y="4474630"/>
                <a:ext cx="550938" cy="394637"/>
              </a:xfrm>
              <a:prstGeom prst="rect">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46" name="正方形/長方形 45"/>
              <p:cNvSpPr/>
              <p:nvPr/>
            </p:nvSpPr>
            <p:spPr>
              <a:xfrm>
                <a:off x="372496" y="4639372"/>
                <a:ext cx="1581431" cy="625641"/>
              </a:xfrm>
              <a:prstGeom prst="rect">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走路案内</a:t>
                </a:r>
              </a:p>
            </p:txBody>
          </p:sp>
        </p:grpSp>
        <p:grpSp>
          <p:nvGrpSpPr>
            <p:cNvPr id="21" name="グループ化 20"/>
            <p:cNvGrpSpPr/>
            <p:nvPr/>
          </p:nvGrpSpPr>
          <p:grpSpPr>
            <a:xfrm>
              <a:off x="3134261" y="1848217"/>
              <a:ext cx="805030" cy="485529"/>
              <a:chOff x="538831" y="4199203"/>
              <a:chExt cx="1432629" cy="845065"/>
            </a:xfrm>
            <a:solidFill>
              <a:srgbClr val="FFFF99"/>
            </a:solidFill>
          </p:grpSpPr>
          <p:sp>
            <p:nvSpPr>
              <p:cNvPr id="43" name="正方形/長方形 42"/>
              <p:cNvSpPr/>
              <p:nvPr/>
            </p:nvSpPr>
            <p:spPr>
              <a:xfrm>
                <a:off x="538831" y="4199203"/>
                <a:ext cx="550939" cy="394636"/>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44" name="正方形/長方形 43"/>
              <p:cNvSpPr/>
              <p:nvPr/>
            </p:nvSpPr>
            <p:spPr>
              <a:xfrm>
                <a:off x="538831" y="4418625"/>
                <a:ext cx="1432629" cy="625643"/>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計測器</a:t>
                </a:r>
                <a:endParaRPr lang="en-US" altLang="ja-JP" sz="1000" dirty="0">
                  <a:solidFill>
                    <a:schemeClr val="tx1"/>
                  </a:solidFill>
                </a:endParaRPr>
              </a:p>
            </p:txBody>
          </p:sp>
        </p:grpSp>
        <p:grpSp>
          <p:nvGrpSpPr>
            <p:cNvPr id="22" name="グループ化 21"/>
            <p:cNvGrpSpPr/>
            <p:nvPr/>
          </p:nvGrpSpPr>
          <p:grpSpPr>
            <a:xfrm>
              <a:off x="3305783" y="1092929"/>
              <a:ext cx="805030" cy="523316"/>
              <a:chOff x="521298" y="4405367"/>
              <a:chExt cx="1432629" cy="910829"/>
            </a:xfrm>
            <a:solidFill>
              <a:srgbClr val="FF99CC"/>
            </a:solidFill>
          </p:grpSpPr>
          <p:sp>
            <p:nvSpPr>
              <p:cNvPr id="41" name="正方形/長方形 40"/>
              <p:cNvSpPr/>
              <p:nvPr/>
            </p:nvSpPr>
            <p:spPr>
              <a:xfrm>
                <a:off x="521298" y="4405367"/>
                <a:ext cx="550938" cy="394635"/>
              </a:xfrm>
              <a:prstGeom prst="rect">
                <a:avLst/>
              </a:prstGeom>
              <a:solidFill>
                <a:srgbClr val="FCC6D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42" name="正方形/長方形 41"/>
              <p:cNvSpPr/>
              <p:nvPr/>
            </p:nvSpPr>
            <p:spPr>
              <a:xfrm>
                <a:off x="521298" y="4602688"/>
                <a:ext cx="1432629" cy="713508"/>
              </a:xfrm>
              <a:prstGeom prst="rect">
                <a:avLst/>
              </a:prstGeom>
              <a:solidFill>
                <a:srgbClr val="FCC6D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走行方法</a:t>
                </a:r>
              </a:p>
            </p:txBody>
          </p:sp>
        </p:grpSp>
        <p:grpSp>
          <p:nvGrpSpPr>
            <p:cNvPr id="23" name="グループ化 22"/>
            <p:cNvGrpSpPr/>
            <p:nvPr/>
          </p:nvGrpSpPr>
          <p:grpSpPr>
            <a:xfrm>
              <a:off x="2060279" y="1860916"/>
              <a:ext cx="805696" cy="472829"/>
              <a:chOff x="282330" y="4298968"/>
              <a:chExt cx="1433814" cy="822960"/>
            </a:xfrm>
            <a:solidFill>
              <a:schemeClr val="accent1">
                <a:lumMod val="40000"/>
                <a:lumOff val="60000"/>
              </a:schemeClr>
            </a:solidFill>
          </p:grpSpPr>
          <p:sp>
            <p:nvSpPr>
              <p:cNvPr id="39" name="正方形/長方形 38"/>
              <p:cNvSpPr/>
              <p:nvPr/>
            </p:nvSpPr>
            <p:spPr>
              <a:xfrm>
                <a:off x="282330" y="4298968"/>
                <a:ext cx="550938" cy="394636"/>
              </a:xfrm>
              <a:prstGeom prst="rect">
                <a:avLst/>
              </a:prstGeom>
              <a:solidFill>
                <a:srgbClr val="CCCCF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40" name="正方形/長方形 39"/>
              <p:cNvSpPr/>
              <p:nvPr/>
            </p:nvSpPr>
            <p:spPr>
              <a:xfrm>
                <a:off x="283515" y="4496285"/>
                <a:ext cx="1432629" cy="625643"/>
              </a:xfrm>
              <a:prstGeom prst="rect">
                <a:avLst/>
              </a:prstGeom>
              <a:solidFill>
                <a:srgbClr val="CCCCF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条件</a:t>
                </a:r>
              </a:p>
            </p:txBody>
          </p:sp>
        </p:grpSp>
        <p:grpSp>
          <p:nvGrpSpPr>
            <p:cNvPr id="24" name="グループ化 23"/>
            <p:cNvGrpSpPr/>
            <p:nvPr/>
          </p:nvGrpSpPr>
          <p:grpSpPr>
            <a:xfrm>
              <a:off x="1117121" y="2563442"/>
              <a:ext cx="2993692" cy="474501"/>
              <a:chOff x="-2257271" y="4173900"/>
              <a:chExt cx="4211198" cy="825871"/>
            </a:xfrm>
            <a:solidFill>
              <a:schemeClr val="bg1">
                <a:lumMod val="85000"/>
              </a:schemeClr>
            </a:solidFill>
          </p:grpSpPr>
          <p:sp>
            <p:nvSpPr>
              <p:cNvPr id="37" name="正方形/長方形 36"/>
              <p:cNvSpPr/>
              <p:nvPr/>
            </p:nvSpPr>
            <p:spPr>
              <a:xfrm>
                <a:off x="-2257271" y="4173900"/>
                <a:ext cx="550938" cy="394637"/>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38" name="正方形/長方形 37"/>
              <p:cNvSpPr/>
              <p:nvPr/>
            </p:nvSpPr>
            <p:spPr>
              <a:xfrm>
                <a:off x="-2257271" y="4374127"/>
                <a:ext cx="4211198" cy="62564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デバイス</a:t>
                </a:r>
              </a:p>
            </p:txBody>
          </p:sp>
        </p:grpSp>
        <p:cxnSp>
          <p:nvCxnSpPr>
            <p:cNvPr id="25" name="直線矢印コネクタ 24"/>
            <p:cNvCxnSpPr/>
            <p:nvPr/>
          </p:nvCxnSpPr>
          <p:spPr>
            <a:xfrm>
              <a:off x="4008847" y="1603369"/>
              <a:ext cx="0" cy="1059708"/>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614851" y="1619568"/>
              <a:ext cx="435105" cy="226108"/>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40" idx="3"/>
              <a:endCxn id="44" idx="1"/>
            </p:cNvCxnSpPr>
            <p:nvPr/>
          </p:nvCxnSpPr>
          <p:spPr>
            <a:xfrm>
              <a:off x="2865975" y="2154015"/>
              <a:ext cx="268286" cy="0"/>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3615369" y="1628769"/>
              <a:ext cx="0" cy="358040"/>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3615369" y="2315993"/>
              <a:ext cx="0" cy="344737"/>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46" idx="3"/>
              <a:endCxn id="42" idx="1"/>
            </p:cNvCxnSpPr>
            <p:nvPr/>
          </p:nvCxnSpPr>
          <p:spPr>
            <a:xfrm>
              <a:off x="2183691" y="1401779"/>
              <a:ext cx="1122092" cy="9494"/>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endCxn id="43" idx="1"/>
            </p:cNvCxnSpPr>
            <p:nvPr/>
          </p:nvCxnSpPr>
          <p:spPr>
            <a:xfrm>
              <a:off x="2011503" y="1603545"/>
              <a:ext cx="1122758" cy="358040"/>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40" idx="2"/>
            </p:cNvCxnSpPr>
            <p:nvPr/>
          </p:nvCxnSpPr>
          <p:spPr>
            <a:xfrm>
              <a:off x="2463460" y="2333745"/>
              <a:ext cx="0" cy="340300"/>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3" name="グループ化 32"/>
            <p:cNvGrpSpPr/>
            <p:nvPr/>
          </p:nvGrpSpPr>
          <p:grpSpPr>
            <a:xfrm>
              <a:off x="1087041" y="1845676"/>
              <a:ext cx="805696" cy="472829"/>
              <a:chOff x="282330" y="4298968"/>
              <a:chExt cx="1433814" cy="822960"/>
            </a:xfrm>
            <a:solidFill>
              <a:schemeClr val="accent1">
                <a:lumMod val="60000"/>
                <a:lumOff val="40000"/>
              </a:schemeClr>
            </a:solidFill>
          </p:grpSpPr>
          <p:sp>
            <p:nvSpPr>
              <p:cNvPr id="35" name="正方形/長方形 34"/>
              <p:cNvSpPr/>
              <p:nvPr/>
            </p:nvSpPr>
            <p:spPr>
              <a:xfrm>
                <a:off x="282330" y="4298968"/>
                <a:ext cx="550938" cy="394636"/>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36" name="正方形/長方形 35"/>
              <p:cNvSpPr/>
              <p:nvPr/>
            </p:nvSpPr>
            <p:spPr>
              <a:xfrm>
                <a:off x="283515" y="4496285"/>
                <a:ext cx="1432629" cy="625643"/>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解法</a:t>
                </a:r>
                <a:endParaRPr lang="en-US" altLang="ja-JP" sz="1000" dirty="0">
                  <a:solidFill>
                    <a:schemeClr val="tx1"/>
                  </a:solidFill>
                </a:endParaRPr>
              </a:p>
            </p:txBody>
          </p:sp>
        </p:grpSp>
        <p:cxnSp>
          <p:nvCxnSpPr>
            <p:cNvPr id="34" name="直線矢印コネクタ 33"/>
            <p:cNvCxnSpPr>
              <a:endCxn id="36" idx="0"/>
            </p:cNvCxnSpPr>
            <p:nvPr/>
          </p:nvCxnSpPr>
          <p:spPr>
            <a:xfrm>
              <a:off x="1490222" y="1638929"/>
              <a:ext cx="0" cy="320115"/>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aphicFrame>
        <p:nvGraphicFramePr>
          <p:cNvPr id="47" name="表 46"/>
          <p:cNvGraphicFramePr>
            <a:graphicFrameLocks noGrp="1"/>
          </p:cNvGraphicFramePr>
          <p:nvPr>
            <p:extLst>
              <p:ext uri="{D42A27DB-BD31-4B8C-83A1-F6EECF244321}">
                <p14:modId xmlns:p14="http://schemas.microsoft.com/office/powerpoint/2010/main" val="3633459346"/>
              </p:ext>
            </p:extLst>
          </p:nvPr>
        </p:nvGraphicFramePr>
        <p:xfrm>
          <a:off x="3458129" y="760324"/>
          <a:ext cx="3137649" cy="1889760"/>
        </p:xfrm>
        <a:graphic>
          <a:graphicData uri="http://schemas.openxmlformats.org/drawingml/2006/table">
            <a:tbl>
              <a:tblPr firstRow="1" bandRow="1">
                <a:tableStyleId>{5C22544A-7EE6-4342-B048-85BDC9FD1C3A}</a:tableStyleId>
              </a:tblPr>
              <a:tblGrid>
                <a:gridCol w="952339"/>
                <a:gridCol w="2185310"/>
              </a:tblGrid>
              <a:tr h="133664">
                <a:tc>
                  <a:txBody>
                    <a:bodyPr/>
                    <a:lstStyle/>
                    <a:p>
                      <a:r>
                        <a:rPr kumimoji="1" lang="ja-JP" altLang="en-US" sz="1000" dirty="0" smtClean="0"/>
                        <a:t>パッケージ名</a:t>
                      </a:r>
                      <a:endParaRPr kumimoji="1" lang="ja-JP" altLang="en-US" sz="1000" dirty="0"/>
                    </a:p>
                  </a:txBody>
                  <a:tcPr/>
                </a:tc>
                <a:tc>
                  <a:txBody>
                    <a:bodyPr/>
                    <a:lstStyle/>
                    <a:p>
                      <a:r>
                        <a:rPr kumimoji="1" lang="ja-JP" altLang="en-US" sz="1000" dirty="0" smtClean="0"/>
                        <a:t>説明</a:t>
                      </a:r>
                      <a:endParaRPr kumimoji="1" lang="ja-JP" altLang="en-US" sz="1000" dirty="0"/>
                    </a:p>
                  </a:txBody>
                  <a:tcPr/>
                </a:tc>
              </a:tr>
              <a:tr h="0">
                <a:tc>
                  <a:txBody>
                    <a:bodyPr/>
                    <a:lstStyle/>
                    <a:p>
                      <a:r>
                        <a:rPr kumimoji="1" lang="ja-JP" altLang="en-US" sz="900" dirty="0" smtClean="0"/>
                        <a:t>走行案内</a:t>
                      </a:r>
                      <a:endParaRPr kumimoji="1" lang="ja-JP" altLang="en-US" sz="900" dirty="0"/>
                    </a:p>
                  </a:txBody>
                  <a:tcPr/>
                </a:tc>
                <a:tc>
                  <a:txBody>
                    <a:bodyPr/>
                    <a:lstStyle/>
                    <a:p>
                      <a:pPr marL="0" marR="0" indent="0" algn="l" defTabSz="1280049" rtl="0" eaLnBrk="1" fontAlgn="auto" latinLnBrk="0" hangingPunct="1">
                        <a:lnSpc>
                          <a:spcPct val="100000"/>
                        </a:lnSpc>
                        <a:spcBef>
                          <a:spcPts val="0"/>
                        </a:spcBef>
                        <a:spcAft>
                          <a:spcPts val="0"/>
                        </a:spcAft>
                        <a:buClrTx/>
                        <a:buSzTx/>
                        <a:buFontTx/>
                        <a:buNone/>
                        <a:tabLst/>
                        <a:defRPr/>
                      </a:pPr>
                      <a:r>
                        <a:rPr kumimoji="1" lang="ja-JP" altLang="en-US" sz="900" dirty="0" smtClean="0">
                          <a:latin typeface="+mn-ea"/>
                          <a:ea typeface="+mn-ea"/>
                        </a:rPr>
                        <a:t>ルート情報を持ち、区画の走行方法と終了条件を指示する</a:t>
                      </a:r>
                      <a:endParaRPr kumimoji="1" lang="en-US" altLang="ja-JP" sz="900" dirty="0" smtClean="0">
                        <a:latin typeface="+mn-ea"/>
                        <a:ea typeface="+mn-ea"/>
                      </a:endParaRPr>
                    </a:p>
                  </a:txBody>
                  <a:tcPr/>
                </a:tc>
              </a:tr>
              <a:tr h="0">
                <a:tc>
                  <a:txBody>
                    <a:bodyPr/>
                    <a:lstStyle/>
                    <a:p>
                      <a:r>
                        <a:rPr kumimoji="1" lang="ja-JP" altLang="en-US" sz="900" dirty="0" smtClean="0"/>
                        <a:t>走行方法</a:t>
                      </a:r>
                      <a:endParaRPr kumimoji="1" lang="ja-JP" altLang="en-US" sz="900" dirty="0"/>
                    </a:p>
                  </a:txBody>
                  <a:tcPr/>
                </a:tc>
                <a:tc>
                  <a:txBody>
                    <a:bodyPr/>
                    <a:lstStyle/>
                    <a:p>
                      <a:pPr marL="0" marR="0" indent="0" algn="l" defTabSz="1280049" rtl="0" eaLnBrk="1" fontAlgn="auto" latinLnBrk="0" hangingPunct="1">
                        <a:lnSpc>
                          <a:spcPct val="100000"/>
                        </a:lnSpc>
                        <a:spcBef>
                          <a:spcPts val="0"/>
                        </a:spcBef>
                        <a:spcAft>
                          <a:spcPts val="0"/>
                        </a:spcAft>
                        <a:buClrTx/>
                        <a:buSzTx/>
                        <a:buFontTx/>
                        <a:buNone/>
                        <a:tabLst/>
                        <a:defRPr/>
                      </a:pPr>
                      <a:r>
                        <a:rPr kumimoji="1" lang="ja-JP" altLang="en-US" sz="900" dirty="0" smtClean="0">
                          <a:latin typeface="+mn-ea"/>
                          <a:ea typeface="+mn-ea"/>
                        </a:rPr>
                        <a:t>各区画で使用する走行方法と形態</a:t>
                      </a:r>
                      <a:endParaRPr kumimoji="1" lang="en-US" altLang="ja-JP" sz="900" dirty="0" smtClean="0">
                        <a:latin typeface="+mn-ea"/>
                        <a:ea typeface="+mn-ea"/>
                      </a:endParaRPr>
                    </a:p>
                  </a:txBody>
                  <a:tcPr/>
                </a:tc>
              </a:tr>
              <a:tr h="126044">
                <a:tc>
                  <a:txBody>
                    <a:bodyPr/>
                    <a:lstStyle/>
                    <a:p>
                      <a:r>
                        <a:rPr kumimoji="1" lang="ja-JP" altLang="en-US" sz="900" dirty="0" smtClean="0"/>
                        <a:t>条件</a:t>
                      </a:r>
                      <a:endParaRPr kumimoji="1" lang="ja-JP" altLang="en-US" sz="900" dirty="0"/>
                    </a:p>
                  </a:txBody>
                  <a:tcPr/>
                </a:tc>
                <a:tc>
                  <a:txBody>
                    <a:bodyPr/>
                    <a:lstStyle/>
                    <a:p>
                      <a:pPr marL="0" marR="0" indent="0" algn="l" defTabSz="1280049" rtl="0" eaLnBrk="1" fontAlgn="auto" latinLnBrk="0" hangingPunct="1">
                        <a:lnSpc>
                          <a:spcPct val="100000"/>
                        </a:lnSpc>
                        <a:spcBef>
                          <a:spcPts val="0"/>
                        </a:spcBef>
                        <a:spcAft>
                          <a:spcPts val="0"/>
                        </a:spcAft>
                        <a:buClrTx/>
                        <a:buSzTx/>
                        <a:buFontTx/>
                        <a:buNone/>
                        <a:tabLst/>
                        <a:defRPr/>
                      </a:pPr>
                      <a:r>
                        <a:rPr kumimoji="1" lang="ja-JP" altLang="en-US" sz="900" dirty="0" smtClean="0">
                          <a:latin typeface="+mn-ea"/>
                          <a:ea typeface="+mn-ea"/>
                        </a:rPr>
                        <a:t>各区画の終了を判定する</a:t>
                      </a:r>
                    </a:p>
                  </a:txBody>
                  <a:tcPr/>
                </a:tc>
              </a:tr>
              <a:tr h="136204">
                <a:tc>
                  <a:txBody>
                    <a:bodyPr/>
                    <a:lstStyle/>
                    <a:p>
                      <a:r>
                        <a:rPr kumimoji="1" lang="ja-JP" altLang="en-US" sz="900" dirty="0" smtClean="0"/>
                        <a:t>解法</a:t>
                      </a:r>
                      <a:endParaRPr kumimoji="1" lang="ja-JP" altLang="en-US" sz="900" dirty="0"/>
                    </a:p>
                  </a:txBody>
                  <a:tcPr/>
                </a:tc>
                <a:tc>
                  <a:txBody>
                    <a:bodyPr/>
                    <a:lstStyle/>
                    <a:p>
                      <a:pPr marL="0" marR="0" indent="0" algn="l" defTabSz="1280049" rtl="0" eaLnBrk="1" fontAlgn="auto" latinLnBrk="0" hangingPunct="1">
                        <a:lnSpc>
                          <a:spcPct val="100000"/>
                        </a:lnSpc>
                        <a:spcBef>
                          <a:spcPts val="0"/>
                        </a:spcBef>
                        <a:spcAft>
                          <a:spcPts val="0"/>
                        </a:spcAft>
                        <a:buClrTx/>
                        <a:buSzTx/>
                        <a:buFontTx/>
                        <a:buNone/>
                        <a:tabLst/>
                        <a:defRPr/>
                      </a:pPr>
                      <a:r>
                        <a:rPr kumimoji="1" lang="ja-JP" altLang="en-US" sz="900" dirty="0" smtClean="0">
                          <a:latin typeface="+mn-ea"/>
                          <a:ea typeface="+mn-ea"/>
                        </a:rPr>
                        <a:t>完成図形を成立させるためのルートを探索する</a:t>
                      </a:r>
                      <a:endParaRPr kumimoji="1" lang="en-US" altLang="ja-JP" sz="900" dirty="0" smtClean="0">
                        <a:latin typeface="+mn-ea"/>
                        <a:ea typeface="+mn-ea"/>
                      </a:endParaRPr>
                    </a:p>
                  </a:txBody>
                  <a:tcPr/>
                </a:tc>
              </a:tr>
              <a:tr h="0">
                <a:tc>
                  <a:txBody>
                    <a:bodyPr/>
                    <a:lstStyle/>
                    <a:p>
                      <a:r>
                        <a:rPr kumimoji="1" lang="ja-JP" altLang="en-US" sz="900" dirty="0" smtClean="0"/>
                        <a:t>計測器</a:t>
                      </a:r>
                      <a:endParaRPr kumimoji="1" lang="ja-JP" altLang="en-US" sz="900" dirty="0"/>
                    </a:p>
                  </a:txBody>
                  <a:tcPr/>
                </a:tc>
                <a:tc>
                  <a:txBody>
                    <a:bodyPr/>
                    <a:lstStyle/>
                    <a:p>
                      <a:pPr marL="0" marR="0" indent="0" algn="l" defTabSz="1280049" rtl="0" eaLnBrk="1" fontAlgn="auto" latinLnBrk="0" hangingPunct="1">
                        <a:lnSpc>
                          <a:spcPct val="100000"/>
                        </a:lnSpc>
                        <a:spcBef>
                          <a:spcPts val="0"/>
                        </a:spcBef>
                        <a:spcAft>
                          <a:spcPts val="0"/>
                        </a:spcAft>
                        <a:buClrTx/>
                        <a:buSzTx/>
                        <a:buFontTx/>
                        <a:buNone/>
                        <a:tabLst/>
                        <a:defRPr/>
                      </a:pPr>
                      <a:r>
                        <a:rPr kumimoji="1" lang="ja-JP" altLang="en-US" sz="900" smtClean="0">
                          <a:latin typeface="+mn-ea"/>
                          <a:ea typeface="+mn-ea"/>
                        </a:rPr>
                        <a:t>さまざまな値の計測を行う</a:t>
                      </a:r>
                      <a:endParaRPr kumimoji="1" lang="en-US" altLang="ja-JP" sz="900" smtClean="0">
                        <a:latin typeface="+mn-ea"/>
                        <a:ea typeface="+mn-ea"/>
                      </a:endParaRPr>
                    </a:p>
                  </a:txBody>
                  <a:tcPr/>
                </a:tc>
              </a:tr>
              <a:tr h="0">
                <a:tc>
                  <a:txBody>
                    <a:bodyPr/>
                    <a:lstStyle/>
                    <a:p>
                      <a:r>
                        <a:rPr kumimoji="1" lang="ja-JP" altLang="en-US" sz="900" dirty="0" smtClean="0"/>
                        <a:t>デバイス</a:t>
                      </a:r>
                      <a:endParaRPr kumimoji="1" lang="ja-JP" altLang="en-US" sz="900" dirty="0"/>
                    </a:p>
                  </a:txBody>
                  <a:tcPr/>
                </a:tc>
                <a:tc>
                  <a:txBody>
                    <a:bodyPr/>
                    <a:lstStyle/>
                    <a:p>
                      <a:pPr marL="0" marR="0" indent="0" algn="l" defTabSz="1280049" rtl="0" eaLnBrk="1" fontAlgn="auto" latinLnBrk="0" hangingPunct="1">
                        <a:lnSpc>
                          <a:spcPct val="100000"/>
                        </a:lnSpc>
                        <a:spcBef>
                          <a:spcPts val="0"/>
                        </a:spcBef>
                        <a:spcAft>
                          <a:spcPts val="0"/>
                        </a:spcAft>
                        <a:buClrTx/>
                        <a:buSzTx/>
                        <a:buFontTx/>
                        <a:buNone/>
                        <a:tabLst/>
                        <a:defRPr/>
                      </a:pPr>
                      <a:r>
                        <a:rPr kumimoji="1" lang="ja-JP" altLang="en-US" sz="900" dirty="0" smtClean="0">
                          <a:latin typeface="+mn-ea"/>
                          <a:ea typeface="+mn-ea"/>
                        </a:rPr>
                        <a:t>入出力を行う　</a:t>
                      </a:r>
                      <a:r>
                        <a:rPr kumimoji="1" lang="en-US" altLang="ja-JP" sz="900" dirty="0" smtClean="0">
                          <a:latin typeface="+mn-ea"/>
                          <a:ea typeface="+mn-ea"/>
                        </a:rPr>
                        <a:t>EV3API</a:t>
                      </a:r>
                    </a:p>
                  </a:txBody>
                  <a:tcPr/>
                </a:tc>
              </a:tr>
            </a:tbl>
          </a:graphicData>
        </a:graphic>
      </p:graphicFrame>
      <p:sp>
        <p:nvSpPr>
          <p:cNvPr id="48" name="対角する 2 つの角を切り取った四角形 193"/>
          <p:cNvSpPr/>
          <p:nvPr/>
        </p:nvSpPr>
        <p:spPr>
          <a:xfrm>
            <a:off x="32937" y="634324"/>
            <a:ext cx="1791054" cy="25200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r>
              <a:rPr lang="ja-JP" altLang="en-US" sz="1500" dirty="0">
                <a:solidFill>
                  <a:schemeClr val="tx1"/>
                </a:solidFill>
              </a:rPr>
              <a:t>パッケージ</a:t>
            </a:r>
            <a:r>
              <a:rPr lang="ja-JP" altLang="en-US" sz="1500" dirty="0" smtClean="0">
                <a:solidFill>
                  <a:schemeClr val="tx1"/>
                </a:solidFill>
              </a:rPr>
              <a:t>の構成</a:t>
            </a:r>
            <a:endParaRPr lang="en-US" altLang="ja-JP" sz="1500" dirty="0" smtClean="0">
              <a:solidFill>
                <a:schemeClr val="tx1"/>
              </a:solidFill>
            </a:endParaRPr>
          </a:p>
        </p:txBody>
      </p:sp>
      <p:grpSp>
        <p:nvGrpSpPr>
          <p:cNvPr id="49" name="グループ化 48"/>
          <p:cNvGrpSpPr/>
          <p:nvPr/>
        </p:nvGrpSpPr>
        <p:grpSpPr>
          <a:xfrm>
            <a:off x="6689906" y="635501"/>
            <a:ext cx="6780277" cy="2102526"/>
            <a:chOff x="30301" y="627974"/>
            <a:chExt cx="6780277" cy="2102526"/>
          </a:xfrm>
        </p:grpSpPr>
        <p:sp>
          <p:nvSpPr>
            <p:cNvPr id="50" name="正方形/長方形 49"/>
            <p:cNvSpPr/>
            <p:nvPr/>
          </p:nvSpPr>
          <p:spPr>
            <a:xfrm>
              <a:off x="76200" y="673100"/>
              <a:ext cx="6734378" cy="205740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対角する 2 つの角を切り取った四角形 193"/>
            <p:cNvSpPr/>
            <p:nvPr/>
          </p:nvSpPr>
          <p:spPr>
            <a:xfrm>
              <a:off x="30301" y="627974"/>
              <a:ext cx="1288889" cy="25200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r>
                <a:rPr lang="ja-JP" altLang="en-US" sz="1500" dirty="0" smtClean="0">
                  <a:solidFill>
                    <a:schemeClr val="tx1"/>
                  </a:solidFill>
                </a:rPr>
                <a:t>基本の構造</a:t>
              </a:r>
              <a:endParaRPr lang="en-US" altLang="ja-JP" sz="1500" dirty="0">
                <a:solidFill>
                  <a:schemeClr val="tx1"/>
                </a:solidFill>
              </a:endParaRPr>
            </a:p>
          </p:txBody>
        </p:sp>
      </p:grpSp>
      <p:grpSp>
        <p:nvGrpSpPr>
          <p:cNvPr id="52" name="グループ化 51"/>
          <p:cNvGrpSpPr/>
          <p:nvPr/>
        </p:nvGrpSpPr>
        <p:grpSpPr>
          <a:xfrm>
            <a:off x="8108456" y="684278"/>
            <a:ext cx="5420219" cy="2060099"/>
            <a:chOff x="59817" y="7509958"/>
            <a:chExt cx="5420219" cy="2060099"/>
          </a:xfrm>
        </p:grpSpPr>
        <p:sp>
          <p:nvSpPr>
            <p:cNvPr id="53" name="正方形/長方形 52"/>
            <p:cNvSpPr/>
            <p:nvPr/>
          </p:nvSpPr>
          <p:spPr>
            <a:xfrm>
              <a:off x="1674901" y="7565623"/>
              <a:ext cx="3740576" cy="1785104"/>
            </a:xfrm>
            <a:prstGeom prst="rect">
              <a:avLst/>
            </a:prstGeom>
          </p:spPr>
          <p:txBody>
            <a:bodyPr wrap="square">
              <a:spAutoFit/>
            </a:bodyPr>
            <a:lstStyle/>
            <a:p>
              <a:r>
                <a:rPr lang="ja-JP" altLang="en-US" sz="1000" dirty="0"/>
                <a:t>・コースを区画に分割することでその区画に応じた走行をロボットに</a:t>
              </a:r>
              <a:endParaRPr lang="en-US" altLang="ja-JP" sz="1000" dirty="0"/>
            </a:p>
            <a:p>
              <a:r>
                <a:rPr lang="ja-JP" altLang="en-US" sz="1000" dirty="0"/>
                <a:t>  行わせることが出来る。</a:t>
              </a:r>
              <a:endParaRPr lang="en-US" altLang="ja-JP" sz="1000" dirty="0"/>
            </a:p>
            <a:p>
              <a:endParaRPr lang="en-US" altLang="ja-JP" sz="1000" dirty="0"/>
            </a:p>
            <a:p>
              <a:r>
                <a:rPr lang="ja-JP" altLang="en-US" sz="1000" dirty="0"/>
                <a:t>・それぞれの区画は、</a:t>
              </a:r>
              <a:r>
                <a:rPr lang="ja-JP" altLang="en-US" sz="1000" b="1" dirty="0">
                  <a:solidFill>
                    <a:srgbClr val="0070C0"/>
                  </a:solidFill>
                </a:rPr>
                <a:t>走行方法</a:t>
              </a:r>
              <a:r>
                <a:rPr lang="ja-JP" altLang="en-US" sz="1000" dirty="0"/>
                <a:t>、</a:t>
              </a:r>
              <a:r>
                <a:rPr lang="ja-JP" altLang="en-US" sz="1000" b="1" dirty="0">
                  <a:solidFill>
                    <a:srgbClr val="0070C0"/>
                  </a:solidFill>
                </a:rPr>
                <a:t>機体形態</a:t>
              </a:r>
              <a:r>
                <a:rPr lang="ja-JP" altLang="en-US" sz="1000" dirty="0"/>
                <a:t>、</a:t>
              </a:r>
              <a:r>
                <a:rPr lang="ja-JP" altLang="en-US" sz="1000" b="1" dirty="0">
                  <a:solidFill>
                    <a:srgbClr val="0070C0"/>
                  </a:solidFill>
                </a:rPr>
                <a:t>終了条件</a:t>
              </a:r>
              <a:r>
                <a:rPr lang="ja-JP" altLang="en-US" sz="1000" dirty="0"/>
                <a:t>の</a:t>
              </a:r>
              <a:endParaRPr lang="en-US" altLang="ja-JP" sz="1000" dirty="0"/>
            </a:p>
            <a:p>
              <a:r>
                <a:rPr lang="ja-JP" altLang="en-US" sz="1000" dirty="0"/>
                <a:t>   三つの要素で構成されており、それぞれを区画ごとに</a:t>
              </a:r>
              <a:endParaRPr lang="en-US" altLang="ja-JP" sz="1000" dirty="0"/>
            </a:p>
            <a:p>
              <a:r>
                <a:rPr lang="ja-JP" altLang="en-US" sz="1000" dirty="0"/>
                <a:t>   変更させることで、走行の変更が安易な設計を実現した。</a:t>
              </a:r>
              <a:endParaRPr lang="en-US" altLang="ja-JP" sz="1000" dirty="0"/>
            </a:p>
            <a:p>
              <a:endParaRPr lang="en-US" altLang="ja-JP" sz="1000" dirty="0"/>
            </a:p>
            <a:p>
              <a:r>
                <a:rPr lang="ja-JP" altLang="en-US" sz="1000" dirty="0"/>
                <a:t>                                                              ・区画の切り替えは終了条件の</a:t>
              </a:r>
              <a:endParaRPr lang="en-US" altLang="ja-JP" sz="1000" dirty="0"/>
            </a:p>
            <a:p>
              <a:r>
                <a:rPr lang="en-US" altLang="ja-JP" sz="1000" dirty="0"/>
                <a:t>                                                             </a:t>
              </a:r>
              <a:r>
                <a:rPr lang="ja-JP" altLang="en-US" sz="1000" dirty="0"/>
                <a:t>　</a:t>
              </a:r>
              <a:r>
                <a:rPr lang="en-US" altLang="ja-JP" sz="1000" dirty="0"/>
                <a:t> </a:t>
              </a:r>
              <a:r>
                <a:rPr lang="ja-JP" altLang="en-US" sz="1000" dirty="0"/>
                <a:t>検知をトリガーとし、終了条件を</a:t>
              </a:r>
              <a:endParaRPr lang="en-US" altLang="ja-JP" sz="1000" dirty="0"/>
            </a:p>
            <a:p>
              <a:r>
                <a:rPr lang="en-US" altLang="ja-JP" sz="1000" dirty="0"/>
                <a:t>                                                              </a:t>
              </a:r>
              <a:r>
                <a:rPr lang="ja-JP" altLang="en-US" sz="1000" dirty="0"/>
                <a:t>　満たすと次の区画に切り替わる</a:t>
              </a:r>
              <a:endParaRPr lang="en-US" altLang="ja-JP" sz="1000" dirty="0"/>
            </a:p>
            <a:p>
              <a:r>
                <a:rPr lang="en-US" altLang="ja-JP" sz="1000" dirty="0"/>
                <a:t>                                                              </a:t>
              </a:r>
              <a:r>
                <a:rPr lang="ja-JP" altLang="en-US" sz="1000" dirty="0"/>
                <a:t>　設計となっている。</a:t>
              </a:r>
              <a:endParaRPr lang="en-US" altLang="ja-JP" sz="1000" dirty="0"/>
            </a:p>
          </p:txBody>
        </p:sp>
        <p:sp>
          <p:nvSpPr>
            <p:cNvPr id="54" name="正方形/長方形 53"/>
            <p:cNvSpPr/>
            <p:nvPr/>
          </p:nvSpPr>
          <p:spPr>
            <a:xfrm>
              <a:off x="88544" y="7533872"/>
              <a:ext cx="5286717" cy="1989141"/>
            </a:xfrm>
            <a:prstGeom prst="rect">
              <a:avLst/>
            </a:prstGeom>
            <a:noFill/>
            <a:ln w="19050">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65261" y="7509958"/>
              <a:ext cx="1531188" cy="323165"/>
            </a:xfrm>
            <a:prstGeom prst="rect">
              <a:avLst/>
            </a:prstGeom>
            <a:noFill/>
          </p:spPr>
          <p:txBody>
            <a:bodyPr wrap="none" rtlCol="0">
              <a:spAutoFit/>
            </a:bodyPr>
            <a:lstStyle/>
            <a:p>
              <a:r>
                <a:rPr kumimoji="1" lang="ja-JP" altLang="en-US" sz="1500" dirty="0"/>
                <a:t>「区画化」の定義</a:t>
              </a:r>
            </a:p>
          </p:txBody>
        </p:sp>
        <p:grpSp>
          <p:nvGrpSpPr>
            <p:cNvPr id="56" name="グループ化 55"/>
            <p:cNvGrpSpPr/>
            <p:nvPr/>
          </p:nvGrpSpPr>
          <p:grpSpPr>
            <a:xfrm>
              <a:off x="98909" y="8378569"/>
              <a:ext cx="3339617" cy="1072533"/>
              <a:chOff x="93135" y="8410585"/>
              <a:chExt cx="3339617" cy="1072533"/>
            </a:xfrm>
          </p:grpSpPr>
          <p:grpSp>
            <p:nvGrpSpPr>
              <p:cNvPr id="75" name="グループ化 74"/>
              <p:cNvGrpSpPr/>
              <p:nvPr/>
            </p:nvGrpSpPr>
            <p:grpSpPr>
              <a:xfrm>
                <a:off x="179492" y="8561928"/>
                <a:ext cx="3253260" cy="859367"/>
                <a:chOff x="3867150" y="8329083"/>
                <a:chExt cx="2238263" cy="590550"/>
              </a:xfrm>
            </p:grpSpPr>
            <p:cxnSp>
              <p:nvCxnSpPr>
                <p:cNvPr id="112" name="直線コネクタ 111"/>
                <p:cNvCxnSpPr/>
                <p:nvPr/>
              </p:nvCxnSpPr>
              <p:spPr>
                <a:xfrm>
                  <a:off x="3867150" y="8356600"/>
                  <a:ext cx="784120" cy="0"/>
                </a:xfrm>
                <a:prstGeom prst="line">
                  <a:avLst/>
                </a:prstGeom>
                <a:ln w="38100">
                  <a:solidFill>
                    <a:schemeClr val="tx1"/>
                  </a:solidFill>
                  <a:tailEnd type="none"/>
                </a:ln>
              </p:spPr>
              <p:style>
                <a:lnRef idx="3">
                  <a:schemeClr val="accent6"/>
                </a:lnRef>
                <a:fillRef idx="0">
                  <a:schemeClr val="accent6"/>
                </a:fillRef>
                <a:effectRef idx="2">
                  <a:schemeClr val="accent6"/>
                </a:effectRef>
                <a:fontRef idx="minor">
                  <a:schemeClr val="tx1"/>
                </a:fontRef>
              </p:style>
            </p:cxnSp>
            <p:sp>
              <p:nvSpPr>
                <p:cNvPr id="113" name="円弧 112"/>
                <p:cNvSpPr/>
                <p:nvPr/>
              </p:nvSpPr>
              <p:spPr>
                <a:xfrm>
                  <a:off x="4377177" y="8356600"/>
                  <a:ext cx="567375" cy="563033"/>
                </a:xfrm>
                <a:prstGeom prst="arc">
                  <a:avLst>
                    <a:gd name="adj1" fmla="val 16037701"/>
                    <a:gd name="adj2" fmla="val 0"/>
                  </a:avLst>
                </a:prstGeom>
                <a:ln w="38100">
                  <a:solidFill>
                    <a:schemeClr val="tx1"/>
                  </a:solidFill>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kumimoji="1" lang="ja-JP" altLang="en-US"/>
                </a:p>
              </p:txBody>
            </p:sp>
            <p:sp>
              <p:nvSpPr>
                <p:cNvPr id="114" name="円弧 113"/>
                <p:cNvSpPr/>
                <p:nvPr/>
              </p:nvSpPr>
              <p:spPr>
                <a:xfrm rot="10800000">
                  <a:off x="4942435" y="8329083"/>
                  <a:ext cx="567375" cy="563033"/>
                </a:xfrm>
                <a:prstGeom prst="arc">
                  <a:avLst>
                    <a:gd name="adj1" fmla="val 16037701"/>
                    <a:gd name="adj2" fmla="val 0"/>
                  </a:avLst>
                </a:prstGeom>
                <a:ln w="38100">
                  <a:solidFill>
                    <a:schemeClr val="tx1"/>
                  </a:solidFill>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kumimoji="1" lang="ja-JP" altLang="en-US"/>
                </a:p>
              </p:txBody>
            </p:sp>
            <p:cxnSp>
              <p:nvCxnSpPr>
                <p:cNvPr id="115" name="直線コネクタ 114"/>
                <p:cNvCxnSpPr/>
                <p:nvPr/>
              </p:nvCxnSpPr>
              <p:spPr>
                <a:xfrm>
                  <a:off x="5226122" y="8892116"/>
                  <a:ext cx="879291" cy="0"/>
                </a:xfrm>
                <a:prstGeom prst="line">
                  <a:avLst/>
                </a:prstGeom>
                <a:ln w="38100">
                  <a:solidFill>
                    <a:schemeClr val="tx1"/>
                  </a:solidFill>
                  <a:tailEnd type="none"/>
                </a:ln>
              </p:spPr>
              <p:style>
                <a:lnRef idx="3">
                  <a:schemeClr val="accent6"/>
                </a:lnRef>
                <a:fillRef idx="0">
                  <a:schemeClr val="accent6"/>
                </a:fillRef>
                <a:effectRef idx="2">
                  <a:schemeClr val="accent6"/>
                </a:effectRef>
                <a:fontRef idx="minor">
                  <a:schemeClr val="tx1"/>
                </a:fontRef>
              </p:style>
            </p:cxnSp>
          </p:grpSp>
          <p:grpSp>
            <p:nvGrpSpPr>
              <p:cNvPr id="76" name="グループ化 75"/>
              <p:cNvGrpSpPr/>
              <p:nvPr/>
            </p:nvGrpSpPr>
            <p:grpSpPr>
              <a:xfrm rot="5400000">
                <a:off x="268577" y="8235143"/>
                <a:ext cx="382771" cy="733655"/>
                <a:chOff x="9150787" y="4499774"/>
                <a:chExt cx="290566" cy="616079"/>
              </a:xfrm>
            </p:grpSpPr>
            <p:sp>
              <p:nvSpPr>
                <p:cNvPr id="79" name="フリーフォーム 78"/>
                <p:cNvSpPr/>
                <p:nvPr/>
              </p:nvSpPr>
              <p:spPr>
                <a:xfrm>
                  <a:off x="9365529" y="4566542"/>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フリーフォーム 79"/>
                <p:cNvSpPr/>
                <p:nvPr/>
              </p:nvSpPr>
              <p:spPr>
                <a:xfrm>
                  <a:off x="9229590" y="4562117"/>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p:cNvSpPr/>
                <p:nvPr/>
              </p:nvSpPr>
              <p:spPr>
                <a:xfrm>
                  <a:off x="9238319" y="4547631"/>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p:cNvSpPr/>
                <p:nvPr/>
              </p:nvSpPr>
              <p:spPr>
                <a:xfrm>
                  <a:off x="9254214" y="4884846"/>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角丸四角形 82"/>
                <p:cNvSpPr/>
                <p:nvPr/>
              </p:nvSpPr>
              <p:spPr>
                <a:xfrm>
                  <a:off x="9271330" y="4855228"/>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p:cNvSpPr/>
                <p:nvPr/>
              </p:nvSpPr>
              <p:spPr>
                <a:xfrm>
                  <a:off x="9193306" y="4674137"/>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角丸四角形 84"/>
                <p:cNvSpPr/>
                <p:nvPr/>
              </p:nvSpPr>
              <p:spPr>
                <a:xfrm>
                  <a:off x="9154774" y="4642193"/>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p:cNvSpPr/>
                <p:nvPr/>
              </p:nvSpPr>
              <p:spPr>
                <a:xfrm>
                  <a:off x="9357827" y="4674137"/>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9274301" y="4598588"/>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p:cNvSpPr/>
                <p:nvPr/>
              </p:nvSpPr>
              <p:spPr>
                <a:xfrm>
                  <a:off x="9218350" y="4652664"/>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角丸四角形 88"/>
                <p:cNvSpPr/>
                <p:nvPr/>
              </p:nvSpPr>
              <p:spPr>
                <a:xfrm>
                  <a:off x="9218880" y="4771557"/>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p:cNvSpPr/>
                <p:nvPr/>
              </p:nvSpPr>
              <p:spPr>
                <a:xfrm>
                  <a:off x="9150787" y="4773359"/>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角丸四角形 90"/>
                <p:cNvSpPr/>
                <p:nvPr/>
              </p:nvSpPr>
              <p:spPr>
                <a:xfrm>
                  <a:off x="9393021" y="4630746"/>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p:cNvSpPr/>
                <p:nvPr/>
              </p:nvSpPr>
              <p:spPr>
                <a:xfrm>
                  <a:off x="9375972" y="4783651"/>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角丸四角形 92"/>
                <p:cNvSpPr/>
                <p:nvPr/>
              </p:nvSpPr>
              <p:spPr>
                <a:xfrm>
                  <a:off x="9271281" y="4965332"/>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減算記号 93"/>
                <p:cNvSpPr/>
                <p:nvPr/>
              </p:nvSpPr>
              <p:spPr>
                <a:xfrm>
                  <a:off x="9259862" y="5011390"/>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ブローチ 94"/>
                <p:cNvSpPr/>
                <p:nvPr/>
              </p:nvSpPr>
              <p:spPr>
                <a:xfrm>
                  <a:off x="9165356" y="4803986"/>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96" name="フリーフォーム 95"/>
                <p:cNvSpPr/>
                <p:nvPr/>
              </p:nvSpPr>
              <p:spPr>
                <a:xfrm>
                  <a:off x="9279953" y="4965834"/>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フリーフォーム 96"/>
                <p:cNvSpPr/>
                <p:nvPr/>
              </p:nvSpPr>
              <p:spPr>
                <a:xfrm>
                  <a:off x="9277571" y="496345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フリーフォーム 97"/>
                <p:cNvSpPr/>
                <p:nvPr/>
              </p:nvSpPr>
              <p:spPr>
                <a:xfrm flipH="1" flipV="1">
                  <a:off x="9317000" y="4963453"/>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フリーフォーム 98"/>
                <p:cNvSpPr/>
                <p:nvPr/>
              </p:nvSpPr>
              <p:spPr>
                <a:xfrm>
                  <a:off x="9282334" y="496345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フリーフォーム 99"/>
                <p:cNvSpPr/>
                <p:nvPr/>
              </p:nvSpPr>
              <p:spPr>
                <a:xfrm>
                  <a:off x="9285415" y="4968215"/>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100"/>
                <p:cNvSpPr/>
                <p:nvPr/>
              </p:nvSpPr>
              <p:spPr>
                <a:xfrm>
                  <a:off x="9282934" y="4964476"/>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101"/>
                <p:cNvSpPr/>
                <p:nvPr/>
              </p:nvSpPr>
              <p:spPr>
                <a:xfrm>
                  <a:off x="9282475" y="4949334"/>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フリーフォーム 102"/>
                <p:cNvSpPr/>
                <p:nvPr/>
              </p:nvSpPr>
              <p:spPr>
                <a:xfrm>
                  <a:off x="9303766" y="4942022"/>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フリーフォーム 103"/>
                <p:cNvSpPr/>
                <p:nvPr/>
              </p:nvSpPr>
              <p:spPr>
                <a:xfrm>
                  <a:off x="9303766" y="4944403"/>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フリーフォーム 104"/>
                <p:cNvSpPr/>
                <p:nvPr/>
              </p:nvSpPr>
              <p:spPr>
                <a:xfrm>
                  <a:off x="9304465" y="4949165"/>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フリーフォーム 105"/>
                <p:cNvSpPr/>
                <p:nvPr/>
              </p:nvSpPr>
              <p:spPr>
                <a:xfrm rot="10380000">
                  <a:off x="9305269" y="4944274"/>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角丸四角形 106"/>
                <p:cNvSpPr/>
                <p:nvPr/>
              </p:nvSpPr>
              <p:spPr>
                <a:xfrm>
                  <a:off x="9236629" y="4562500"/>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四方向矢印 107"/>
                <p:cNvSpPr/>
                <p:nvPr/>
              </p:nvSpPr>
              <p:spPr>
                <a:xfrm>
                  <a:off x="9266450" y="4672622"/>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角丸四角形 108"/>
                <p:cNvSpPr/>
                <p:nvPr/>
              </p:nvSpPr>
              <p:spPr>
                <a:xfrm>
                  <a:off x="9237774" y="4798585"/>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フリーフォーム 109"/>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フリーフォーム 110"/>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p:cNvCxnSpPr/>
              <p:nvPr/>
            </p:nvCxnSpPr>
            <p:spPr>
              <a:xfrm>
                <a:off x="1323245" y="8495441"/>
                <a:ext cx="0" cy="203732"/>
              </a:xfrm>
              <a:prstGeom prst="line">
                <a:avLst/>
              </a:prstGeom>
              <a:ln w="19050">
                <a:solidFill>
                  <a:srgbClr val="FF4B4B"/>
                </a:solidFill>
                <a:prstDash val="sysDash"/>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78" name="直線コネクタ 77"/>
              <p:cNvCxnSpPr/>
              <p:nvPr/>
            </p:nvCxnSpPr>
            <p:spPr>
              <a:xfrm>
                <a:off x="2155345" y="9279386"/>
                <a:ext cx="0" cy="203732"/>
              </a:xfrm>
              <a:prstGeom prst="line">
                <a:avLst/>
              </a:prstGeom>
              <a:ln w="19050">
                <a:solidFill>
                  <a:srgbClr val="FF4B4B"/>
                </a:solidFill>
                <a:prstDash val="sysDash"/>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grpSp>
          <p:nvGrpSpPr>
            <p:cNvPr id="57" name="グループ化 56"/>
            <p:cNvGrpSpPr/>
            <p:nvPr/>
          </p:nvGrpSpPr>
          <p:grpSpPr>
            <a:xfrm>
              <a:off x="2818730" y="9323836"/>
              <a:ext cx="2661306" cy="246221"/>
              <a:chOff x="3008171" y="9292086"/>
              <a:chExt cx="2661306" cy="246221"/>
            </a:xfrm>
          </p:grpSpPr>
          <p:sp>
            <p:nvSpPr>
              <p:cNvPr id="73" name="テキスト ボックス 72"/>
              <p:cNvSpPr txBox="1"/>
              <p:nvPr/>
            </p:nvSpPr>
            <p:spPr>
              <a:xfrm>
                <a:off x="3008171" y="9292086"/>
                <a:ext cx="2661306" cy="246221"/>
              </a:xfrm>
              <a:prstGeom prst="rect">
                <a:avLst/>
              </a:prstGeom>
              <a:noFill/>
            </p:spPr>
            <p:txBody>
              <a:bodyPr wrap="none" rtlCol="0">
                <a:spAutoFit/>
              </a:bodyPr>
              <a:lstStyle/>
              <a:p>
                <a:r>
                  <a:rPr kumimoji="1" lang="en-US" altLang="ja-JP" sz="1000" dirty="0"/>
                  <a:t>※</a:t>
                </a:r>
                <a:r>
                  <a:rPr kumimoji="1" lang="ja-JP" altLang="en-US" sz="1000" dirty="0"/>
                  <a:t>　　　は区画の終了条件を満たす場所とする</a:t>
                </a:r>
                <a:endParaRPr kumimoji="1" lang="en-US" altLang="ja-JP" sz="1000" dirty="0"/>
              </a:p>
            </p:txBody>
          </p:sp>
          <p:cxnSp>
            <p:nvCxnSpPr>
              <p:cNvPr id="74" name="直線コネクタ 73"/>
              <p:cNvCxnSpPr/>
              <p:nvPr/>
            </p:nvCxnSpPr>
            <p:spPr>
              <a:xfrm>
                <a:off x="3235600" y="9427896"/>
                <a:ext cx="219014" cy="0"/>
              </a:xfrm>
              <a:prstGeom prst="line">
                <a:avLst/>
              </a:prstGeom>
              <a:ln w="19050">
                <a:solidFill>
                  <a:srgbClr val="FF4B4B"/>
                </a:solidFill>
                <a:prstDash val="sysDash"/>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grpSp>
          <p:nvGrpSpPr>
            <p:cNvPr id="58" name="グループ化 57"/>
            <p:cNvGrpSpPr/>
            <p:nvPr/>
          </p:nvGrpSpPr>
          <p:grpSpPr>
            <a:xfrm>
              <a:off x="66167" y="8903239"/>
              <a:ext cx="1762633" cy="584775"/>
              <a:chOff x="66167" y="8791804"/>
              <a:chExt cx="1762633" cy="584775"/>
            </a:xfrm>
          </p:grpSpPr>
          <p:grpSp>
            <p:nvGrpSpPr>
              <p:cNvPr id="69" name="グループ化 68"/>
              <p:cNvGrpSpPr/>
              <p:nvPr/>
            </p:nvGrpSpPr>
            <p:grpSpPr>
              <a:xfrm>
                <a:off x="66167" y="8791804"/>
                <a:ext cx="1653017" cy="584775"/>
                <a:chOff x="112182" y="8734654"/>
                <a:chExt cx="1653017" cy="584775"/>
              </a:xfrm>
            </p:grpSpPr>
            <p:sp>
              <p:nvSpPr>
                <p:cNvPr id="71" name="テキスト ボックス 70"/>
                <p:cNvSpPr txBox="1"/>
                <p:nvPr/>
              </p:nvSpPr>
              <p:spPr>
                <a:xfrm>
                  <a:off x="112182" y="8734654"/>
                  <a:ext cx="1653017" cy="584775"/>
                </a:xfrm>
                <a:prstGeom prst="rect">
                  <a:avLst/>
                </a:prstGeom>
                <a:noFill/>
                <a:ln>
                  <a:noFill/>
                </a:ln>
              </p:spPr>
              <p:txBody>
                <a:bodyPr wrap="none" rtlCol="0">
                  <a:spAutoFit/>
                </a:bodyPr>
                <a:lstStyle/>
                <a:p>
                  <a:r>
                    <a:rPr kumimoji="1" lang="ja-JP" altLang="en-US" sz="800" dirty="0"/>
                    <a:t>区画</a:t>
                  </a:r>
                  <a:r>
                    <a:rPr kumimoji="1" lang="en-US" altLang="ja-JP" sz="800" dirty="0"/>
                    <a:t>2</a:t>
                  </a:r>
                  <a:br>
                    <a:rPr kumimoji="1" lang="en-US" altLang="ja-JP" sz="800" dirty="0"/>
                  </a:br>
                  <a:r>
                    <a:rPr kumimoji="1" lang="ja-JP" altLang="en-US" sz="800" dirty="0"/>
                    <a:t>走行方法</a:t>
                  </a:r>
                  <a:r>
                    <a:rPr lang="ja-JP" altLang="en-US" sz="800" dirty="0"/>
                    <a:t>：低速</a:t>
                  </a:r>
                  <a:r>
                    <a:rPr kumimoji="1" lang="ja-JP" altLang="en-US" sz="800" dirty="0"/>
                    <a:t>ライントレース走行</a:t>
                  </a:r>
                  <a:r>
                    <a:rPr kumimoji="1" lang="en-US" altLang="ja-JP" sz="800" dirty="0"/>
                    <a:t/>
                  </a:r>
                  <a:br>
                    <a:rPr kumimoji="1" lang="en-US" altLang="ja-JP" sz="800" dirty="0"/>
                  </a:br>
                  <a:r>
                    <a:rPr kumimoji="1" lang="ja-JP" altLang="en-US" sz="800" dirty="0"/>
                    <a:t>機体形態：ライントレース用形態</a:t>
                  </a:r>
                  <a:endParaRPr kumimoji="1" lang="en-US" altLang="ja-JP" sz="800" dirty="0"/>
                </a:p>
                <a:p>
                  <a:r>
                    <a:rPr lang="ja-JP" altLang="en-US" sz="800" dirty="0"/>
                    <a:t>終了条件：走行距離検知 </a:t>
                  </a:r>
                  <a:r>
                    <a:rPr lang="en-US" altLang="ja-JP" sz="800" dirty="0"/>
                    <a:t>1500mm</a:t>
                  </a:r>
                  <a:endParaRPr kumimoji="1" lang="ja-JP" altLang="en-US" sz="800" dirty="0"/>
                </a:p>
              </p:txBody>
            </p:sp>
            <p:sp>
              <p:nvSpPr>
                <p:cNvPr id="72" name="正方形/長方形 71"/>
                <p:cNvSpPr/>
                <p:nvPr/>
              </p:nvSpPr>
              <p:spPr>
                <a:xfrm>
                  <a:off x="178914" y="8769350"/>
                  <a:ext cx="1487961" cy="50368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0" name="直線コネクタ 69"/>
              <p:cNvCxnSpPr/>
              <p:nvPr/>
            </p:nvCxnSpPr>
            <p:spPr>
              <a:xfrm flipH="1">
                <a:off x="1627212" y="9084693"/>
                <a:ext cx="201588" cy="148253"/>
              </a:xfrm>
              <a:prstGeom prst="line">
                <a:avLst/>
              </a:prstGeom>
              <a:ln>
                <a:solidFill>
                  <a:schemeClr val="bg2">
                    <a:lumMod val="50000"/>
                  </a:schemeClr>
                </a:solidFill>
                <a:prstDash val="sysDot"/>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grpSp>
          <p:nvGrpSpPr>
            <p:cNvPr id="59" name="グループ化 58"/>
            <p:cNvGrpSpPr/>
            <p:nvPr/>
          </p:nvGrpSpPr>
          <p:grpSpPr>
            <a:xfrm>
              <a:off x="59817" y="7790098"/>
              <a:ext cx="1653017" cy="758625"/>
              <a:chOff x="59817" y="7745648"/>
              <a:chExt cx="1653017" cy="758625"/>
            </a:xfrm>
          </p:grpSpPr>
          <p:grpSp>
            <p:nvGrpSpPr>
              <p:cNvPr id="65" name="グループ化 64"/>
              <p:cNvGrpSpPr/>
              <p:nvPr/>
            </p:nvGrpSpPr>
            <p:grpSpPr>
              <a:xfrm>
                <a:off x="59817" y="7745648"/>
                <a:ext cx="1653017" cy="584775"/>
                <a:chOff x="2225167" y="7858335"/>
                <a:chExt cx="1653017" cy="584775"/>
              </a:xfrm>
            </p:grpSpPr>
            <p:sp>
              <p:nvSpPr>
                <p:cNvPr id="67" name="テキスト ボックス 66"/>
                <p:cNvSpPr txBox="1"/>
                <p:nvPr/>
              </p:nvSpPr>
              <p:spPr>
                <a:xfrm>
                  <a:off x="2225167" y="7858335"/>
                  <a:ext cx="1653017" cy="584775"/>
                </a:xfrm>
                <a:prstGeom prst="rect">
                  <a:avLst/>
                </a:prstGeom>
                <a:noFill/>
                <a:ln>
                  <a:noFill/>
                </a:ln>
              </p:spPr>
              <p:txBody>
                <a:bodyPr wrap="none" rtlCol="0">
                  <a:spAutoFit/>
                </a:bodyPr>
                <a:lstStyle/>
                <a:p>
                  <a:r>
                    <a:rPr kumimoji="1" lang="ja-JP" altLang="en-US" sz="800" dirty="0"/>
                    <a:t>区画１</a:t>
                  </a:r>
                  <a:r>
                    <a:rPr kumimoji="1" lang="en-US" altLang="ja-JP" sz="800" dirty="0"/>
                    <a:t/>
                  </a:r>
                  <a:br>
                    <a:rPr kumimoji="1" lang="en-US" altLang="ja-JP" sz="800" dirty="0"/>
                  </a:br>
                  <a:r>
                    <a:rPr kumimoji="1" lang="ja-JP" altLang="en-US" sz="800" dirty="0"/>
                    <a:t>走行方法</a:t>
                  </a:r>
                  <a:r>
                    <a:rPr lang="ja-JP" altLang="en-US" sz="800" dirty="0"/>
                    <a:t>：中速</a:t>
                  </a:r>
                  <a:r>
                    <a:rPr kumimoji="1" lang="ja-JP" altLang="en-US" sz="800" dirty="0"/>
                    <a:t>ライントレース走行</a:t>
                  </a:r>
                  <a:r>
                    <a:rPr kumimoji="1" lang="en-US" altLang="ja-JP" sz="800" dirty="0"/>
                    <a:t/>
                  </a:r>
                  <a:br>
                    <a:rPr kumimoji="1" lang="en-US" altLang="ja-JP" sz="800" dirty="0"/>
                  </a:br>
                  <a:r>
                    <a:rPr kumimoji="1" lang="ja-JP" altLang="en-US" sz="800" dirty="0"/>
                    <a:t>機体形態：ライントレース用形態</a:t>
                  </a:r>
                  <a:endParaRPr kumimoji="1" lang="en-US" altLang="ja-JP" sz="800" dirty="0"/>
                </a:p>
                <a:p>
                  <a:r>
                    <a:rPr lang="ja-JP" altLang="en-US" sz="800" dirty="0"/>
                    <a:t>終了条件：走行距離検知 </a:t>
                  </a:r>
                  <a:r>
                    <a:rPr lang="en-US" altLang="ja-JP" sz="800" dirty="0"/>
                    <a:t>1000mm</a:t>
                  </a:r>
                  <a:endParaRPr kumimoji="1" lang="ja-JP" altLang="en-US" sz="800" dirty="0"/>
                </a:p>
              </p:txBody>
            </p:sp>
            <p:sp>
              <p:nvSpPr>
                <p:cNvPr id="68" name="正方形/長方形 67"/>
                <p:cNvSpPr/>
                <p:nvPr/>
              </p:nvSpPr>
              <p:spPr>
                <a:xfrm>
                  <a:off x="2294995" y="7892529"/>
                  <a:ext cx="1487960" cy="50368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6" name="直線コネクタ 65"/>
              <p:cNvCxnSpPr/>
              <p:nvPr/>
            </p:nvCxnSpPr>
            <p:spPr>
              <a:xfrm flipH="1">
                <a:off x="1128166" y="8289878"/>
                <a:ext cx="1" cy="214395"/>
              </a:xfrm>
              <a:prstGeom prst="line">
                <a:avLst/>
              </a:prstGeom>
              <a:ln>
                <a:solidFill>
                  <a:schemeClr val="bg2">
                    <a:lumMod val="50000"/>
                  </a:schemeClr>
                </a:solidFill>
                <a:prstDash val="sysDot"/>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grpSp>
          <p:nvGrpSpPr>
            <p:cNvPr id="60" name="グループ化 59"/>
            <p:cNvGrpSpPr/>
            <p:nvPr/>
          </p:nvGrpSpPr>
          <p:grpSpPr>
            <a:xfrm>
              <a:off x="1870123" y="8610852"/>
              <a:ext cx="1661032" cy="753080"/>
              <a:chOff x="1870123" y="8566402"/>
              <a:chExt cx="1661032" cy="753080"/>
            </a:xfrm>
          </p:grpSpPr>
          <p:grpSp>
            <p:nvGrpSpPr>
              <p:cNvPr id="61" name="グループ化 60"/>
              <p:cNvGrpSpPr/>
              <p:nvPr/>
            </p:nvGrpSpPr>
            <p:grpSpPr>
              <a:xfrm>
                <a:off x="1870123" y="8566402"/>
                <a:ext cx="1661032" cy="584775"/>
                <a:chOff x="2225167" y="7858335"/>
                <a:chExt cx="1661032" cy="584775"/>
              </a:xfrm>
            </p:grpSpPr>
            <p:sp>
              <p:nvSpPr>
                <p:cNvPr id="63" name="テキスト ボックス 62"/>
                <p:cNvSpPr txBox="1"/>
                <p:nvPr/>
              </p:nvSpPr>
              <p:spPr>
                <a:xfrm>
                  <a:off x="2225167" y="7858335"/>
                  <a:ext cx="1661032" cy="584775"/>
                </a:xfrm>
                <a:prstGeom prst="rect">
                  <a:avLst/>
                </a:prstGeom>
                <a:noFill/>
                <a:ln>
                  <a:noFill/>
                </a:ln>
              </p:spPr>
              <p:txBody>
                <a:bodyPr wrap="none" rtlCol="0">
                  <a:spAutoFit/>
                </a:bodyPr>
                <a:lstStyle/>
                <a:p>
                  <a:r>
                    <a:rPr kumimoji="1" lang="ja-JP" altLang="en-US" sz="800" dirty="0"/>
                    <a:t>区画</a:t>
                  </a:r>
                  <a:r>
                    <a:rPr kumimoji="1" lang="en-US" altLang="ja-JP" sz="800" dirty="0"/>
                    <a:t>3</a:t>
                  </a:r>
                  <a:br>
                    <a:rPr kumimoji="1" lang="en-US" altLang="ja-JP" sz="800" dirty="0"/>
                  </a:br>
                  <a:r>
                    <a:rPr kumimoji="1" lang="ja-JP" altLang="en-US" sz="800" dirty="0"/>
                    <a:t>走行方法</a:t>
                  </a:r>
                  <a:r>
                    <a:rPr lang="ja-JP" altLang="en-US" sz="800" dirty="0"/>
                    <a:t>：高速</a:t>
                  </a:r>
                  <a:r>
                    <a:rPr kumimoji="1" lang="ja-JP" altLang="en-US" sz="800" dirty="0"/>
                    <a:t>ライントレース走行</a:t>
                  </a:r>
                  <a:r>
                    <a:rPr kumimoji="1" lang="en-US" altLang="ja-JP" sz="800" dirty="0"/>
                    <a:t/>
                  </a:r>
                  <a:br>
                    <a:rPr kumimoji="1" lang="en-US" altLang="ja-JP" sz="800" dirty="0"/>
                  </a:br>
                  <a:r>
                    <a:rPr kumimoji="1" lang="ja-JP" altLang="en-US" sz="800" dirty="0"/>
                    <a:t>機体形態：ライントレース用形態</a:t>
                  </a:r>
                  <a:endParaRPr kumimoji="1" lang="en-US" altLang="ja-JP" sz="800" dirty="0"/>
                </a:p>
                <a:p>
                  <a:r>
                    <a:rPr lang="ja-JP" altLang="en-US" sz="800" dirty="0"/>
                    <a:t>終了条件：走行距離検知 </a:t>
                  </a:r>
                  <a:r>
                    <a:rPr lang="en-US" altLang="ja-JP" sz="800" dirty="0"/>
                    <a:t>2000mm</a:t>
                  </a:r>
                  <a:endParaRPr kumimoji="1" lang="ja-JP" altLang="en-US" sz="800" dirty="0"/>
                </a:p>
              </p:txBody>
            </p:sp>
            <p:sp>
              <p:nvSpPr>
                <p:cNvPr id="64" name="正方形/長方形 63"/>
                <p:cNvSpPr/>
                <p:nvPr/>
              </p:nvSpPr>
              <p:spPr>
                <a:xfrm>
                  <a:off x="2294995" y="7892529"/>
                  <a:ext cx="1487960" cy="50368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p:cNvCxnSpPr/>
              <p:nvPr/>
            </p:nvCxnSpPr>
            <p:spPr>
              <a:xfrm flipH="1">
                <a:off x="2830604" y="9105087"/>
                <a:ext cx="1" cy="214395"/>
              </a:xfrm>
              <a:prstGeom prst="line">
                <a:avLst/>
              </a:prstGeom>
              <a:ln>
                <a:solidFill>
                  <a:schemeClr val="bg2">
                    <a:lumMod val="50000"/>
                  </a:schemeClr>
                </a:solidFill>
                <a:prstDash val="sysDot"/>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grpSp>
      <p:sp>
        <p:nvSpPr>
          <p:cNvPr id="116" name="テキスト ボックス 115"/>
          <p:cNvSpPr txBox="1"/>
          <p:nvPr/>
        </p:nvSpPr>
        <p:spPr>
          <a:xfrm>
            <a:off x="6704319" y="1054859"/>
            <a:ext cx="1529586" cy="830997"/>
          </a:xfrm>
          <a:prstGeom prst="rect">
            <a:avLst/>
          </a:prstGeom>
          <a:noFill/>
        </p:spPr>
        <p:txBody>
          <a:bodyPr wrap="none" rtlCol="0">
            <a:spAutoFit/>
          </a:bodyPr>
          <a:lstStyle/>
          <a:p>
            <a:r>
              <a:rPr kumimoji="1" lang="ja-JP" altLang="en-US" sz="800" dirty="0" smtClean="0"/>
              <a:t>「</a:t>
            </a:r>
            <a:r>
              <a:rPr lang="en-US" altLang="ja-JP" sz="800" dirty="0" smtClean="0"/>
              <a:t>L</a:t>
            </a:r>
            <a:r>
              <a:rPr lang="ja-JP" altLang="en-US" sz="800" dirty="0" smtClean="0"/>
              <a:t>コース</a:t>
            </a:r>
            <a:r>
              <a:rPr kumimoji="1" lang="ja-JP" altLang="en-US" sz="800" dirty="0" smtClean="0"/>
              <a:t>」走行コースとし、</a:t>
            </a:r>
            <a:endParaRPr kumimoji="1" lang="en-US" altLang="ja-JP" sz="800" dirty="0" smtClean="0"/>
          </a:p>
          <a:p>
            <a:r>
              <a:rPr kumimoji="1" lang="ja-JP" altLang="en-US" sz="800" dirty="0" smtClean="0"/>
              <a:t>走行コースを走行エリアに、</a:t>
            </a:r>
            <a:endParaRPr kumimoji="1" lang="en-US" altLang="ja-JP" sz="800" dirty="0" smtClean="0"/>
          </a:p>
          <a:p>
            <a:r>
              <a:rPr kumimoji="1" lang="ja-JP" altLang="en-US" sz="800" dirty="0" smtClean="0"/>
              <a:t>走行エリアを区画に分割して</a:t>
            </a:r>
            <a:endParaRPr kumimoji="1" lang="en-US" altLang="ja-JP" sz="800" dirty="0" smtClean="0"/>
          </a:p>
          <a:p>
            <a:r>
              <a:rPr kumimoji="1" lang="ja-JP" altLang="en-US" sz="800" dirty="0" smtClean="0"/>
              <a:t>走行することでコースの形状に</a:t>
            </a:r>
            <a:endParaRPr kumimoji="1" lang="en-US" altLang="ja-JP" sz="800" dirty="0" smtClean="0"/>
          </a:p>
          <a:p>
            <a:r>
              <a:rPr kumimoji="1" lang="ja-JP" altLang="en-US" sz="800" dirty="0" smtClean="0"/>
              <a:t>合わせた走行が可能になり、</a:t>
            </a:r>
            <a:endParaRPr kumimoji="1" lang="en-US" altLang="ja-JP" sz="800" dirty="0" smtClean="0"/>
          </a:p>
          <a:p>
            <a:r>
              <a:rPr kumimoji="1" lang="ja-JP" altLang="en-US" sz="800" dirty="0" smtClean="0"/>
              <a:t>変更容易性も格段に向上した。</a:t>
            </a:r>
            <a:endParaRPr kumimoji="1" lang="ja-JP" altLang="en-US" sz="800" dirty="0"/>
          </a:p>
        </p:txBody>
      </p:sp>
      <p:sp>
        <p:nvSpPr>
          <p:cNvPr id="117" name="テキスト ボックス 116"/>
          <p:cNvSpPr txBox="1"/>
          <p:nvPr/>
        </p:nvSpPr>
        <p:spPr>
          <a:xfrm rot="21377617">
            <a:off x="6754448" y="2038698"/>
            <a:ext cx="1346844" cy="461665"/>
          </a:xfrm>
          <a:prstGeom prst="rect">
            <a:avLst/>
          </a:prstGeom>
          <a:noFill/>
        </p:spPr>
        <p:txBody>
          <a:bodyPr wrap="none" rtlCol="0">
            <a:spAutoFit/>
          </a:bodyPr>
          <a:lstStyle/>
          <a:p>
            <a:r>
              <a:rPr lang="ja-JP" altLang="en-US" sz="1200" dirty="0" smtClean="0">
                <a:solidFill>
                  <a:srgbClr val="FF4B4B"/>
                </a:solidFill>
              </a:rPr>
              <a:t>区画化により変更</a:t>
            </a:r>
            <a:endParaRPr lang="en-US" altLang="ja-JP" sz="1200" dirty="0" smtClean="0">
              <a:solidFill>
                <a:srgbClr val="FF4B4B"/>
              </a:solidFill>
            </a:endParaRPr>
          </a:p>
          <a:p>
            <a:r>
              <a:rPr lang="ja-JP" altLang="en-US" sz="1200" dirty="0" smtClean="0">
                <a:solidFill>
                  <a:srgbClr val="FF4B4B"/>
                </a:solidFill>
              </a:rPr>
              <a:t>容易性抜群</a:t>
            </a:r>
            <a:r>
              <a:rPr lang="en-US" altLang="ja-JP" sz="1200" dirty="0" smtClean="0">
                <a:solidFill>
                  <a:srgbClr val="FF4B4B"/>
                </a:solidFill>
              </a:rPr>
              <a:t>‼</a:t>
            </a:r>
            <a:endParaRPr kumimoji="1" lang="ja-JP" altLang="en-US" sz="1200" dirty="0">
              <a:solidFill>
                <a:srgbClr val="FF4B4B"/>
              </a:solidFill>
            </a:endParaRPr>
          </a:p>
        </p:txBody>
      </p:sp>
      <p:sp>
        <p:nvSpPr>
          <p:cNvPr id="118" name="対角する 2 つの角を切り取った四角形 193"/>
          <p:cNvSpPr/>
          <p:nvPr/>
        </p:nvSpPr>
        <p:spPr>
          <a:xfrm>
            <a:off x="32937" y="2791179"/>
            <a:ext cx="1791054" cy="25200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r>
              <a:rPr lang="ja-JP" altLang="en-US" sz="1500" dirty="0">
                <a:solidFill>
                  <a:schemeClr val="tx1"/>
                </a:solidFill>
              </a:rPr>
              <a:t>全体</a:t>
            </a:r>
            <a:r>
              <a:rPr lang="ja-JP" altLang="en-US" sz="1500" dirty="0" smtClean="0">
                <a:solidFill>
                  <a:schemeClr val="tx1"/>
                </a:solidFill>
              </a:rPr>
              <a:t>の構成</a:t>
            </a:r>
            <a:endParaRPr lang="en-US" altLang="ja-JP" sz="1500" dirty="0" smtClean="0">
              <a:solidFill>
                <a:schemeClr val="tx1"/>
              </a:solidFill>
            </a:endParaRPr>
          </a:p>
        </p:txBody>
      </p:sp>
      <p:pic>
        <p:nvPicPr>
          <p:cNvPr id="1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74" y="2886785"/>
            <a:ext cx="13349484" cy="661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88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842" y="5685072"/>
            <a:ext cx="8379571" cy="366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正方形/長方形 4">
            <a:extLst>
              <a:ext uri="{FF2B5EF4-FFF2-40B4-BE49-F238E27FC236}">
                <a16:creationId xmlns="" xmlns:a16="http://schemas.microsoft.com/office/drawing/2014/main" id="{CF1481DE-D6B3-40AC-B168-5CB63159604F}"/>
              </a:ext>
            </a:extLst>
          </p:cNvPr>
          <p:cNvSpPr/>
          <p:nvPr/>
        </p:nvSpPr>
        <p:spPr>
          <a:xfrm>
            <a:off x="510931" y="7053511"/>
            <a:ext cx="4216400" cy="1473200"/>
          </a:xfrm>
          <a:prstGeom prst="rect">
            <a:avLst/>
          </a:prstGeom>
          <a:solidFill>
            <a:srgbClr val="FF0000">
              <a:alpha val="27000"/>
            </a:srgbClr>
          </a:solidFill>
          <a:ln>
            <a:solidFill>
              <a:srgbClr val="FF0000">
                <a:alpha val="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 xmlns:a16="http://schemas.microsoft.com/office/drawing/2014/main" id="{D2ACF4D2-5187-4A9E-8410-C38F77B128D1}"/>
              </a:ext>
            </a:extLst>
          </p:cNvPr>
          <p:cNvSpPr/>
          <p:nvPr/>
        </p:nvSpPr>
        <p:spPr>
          <a:xfrm>
            <a:off x="5179172" y="5540255"/>
            <a:ext cx="8258598" cy="3972045"/>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 xmlns:a16="http://schemas.microsoft.com/office/drawing/2014/main" id="{4FAB99EA-BA2F-409C-848A-C875565DE266}"/>
              </a:ext>
            </a:extLst>
          </p:cNvPr>
          <p:cNvSpPr/>
          <p:nvPr/>
        </p:nvSpPr>
        <p:spPr>
          <a:xfrm>
            <a:off x="60960" y="5086820"/>
            <a:ext cx="5019765" cy="442548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 xmlns:a16="http://schemas.microsoft.com/office/drawing/2014/main" id="{7E89D8EB-F74B-45D9-AE4F-3CB33FE9145D}"/>
              </a:ext>
            </a:extLst>
          </p:cNvPr>
          <p:cNvSpPr/>
          <p:nvPr/>
        </p:nvSpPr>
        <p:spPr>
          <a:xfrm>
            <a:off x="5179172" y="672087"/>
            <a:ext cx="8258598" cy="474505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 xmlns:a16="http://schemas.microsoft.com/office/drawing/2014/main" id="{45CC8CCE-51DE-4FC8-9FE4-B7F1AE764507}"/>
              </a:ext>
            </a:extLst>
          </p:cNvPr>
          <p:cNvGrpSpPr/>
          <p:nvPr/>
        </p:nvGrpSpPr>
        <p:grpSpPr>
          <a:xfrm>
            <a:off x="5733059" y="4053962"/>
            <a:ext cx="1732560" cy="1235272"/>
            <a:chOff x="6303859" y="3543908"/>
            <a:chExt cx="1732560" cy="1235272"/>
          </a:xfrm>
        </p:grpSpPr>
        <p:grpSp>
          <p:nvGrpSpPr>
            <p:cNvPr id="10" name="グループ化 9"/>
            <p:cNvGrpSpPr/>
            <p:nvPr/>
          </p:nvGrpSpPr>
          <p:grpSpPr>
            <a:xfrm>
              <a:off x="6303859" y="3543908"/>
              <a:ext cx="1732560" cy="1235272"/>
              <a:chOff x="6828369" y="1731778"/>
              <a:chExt cx="1900764" cy="1315336"/>
            </a:xfrm>
          </p:grpSpPr>
          <p:grpSp>
            <p:nvGrpSpPr>
              <p:cNvPr id="12" name="グループ化 11"/>
              <p:cNvGrpSpPr/>
              <p:nvPr/>
            </p:nvGrpSpPr>
            <p:grpSpPr>
              <a:xfrm>
                <a:off x="6828369" y="1731778"/>
                <a:ext cx="1900764" cy="1315336"/>
                <a:chOff x="6828369" y="1731778"/>
                <a:chExt cx="1900764" cy="1315336"/>
              </a:xfrm>
            </p:grpSpPr>
            <p:pic>
              <p:nvPicPr>
                <p:cNvPr id="17" name="Picture 2" descr="C:\Users\nao_y\Desktop\方向転換.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471" t="7990" r="28039" b="35140"/>
                <a:stretch/>
              </p:blipFill>
              <p:spPr bwMode="auto">
                <a:xfrm>
                  <a:off x="6853767" y="1731778"/>
                  <a:ext cx="1828800" cy="1315336"/>
                </a:xfrm>
                <a:prstGeom prst="rect">
                  <a:avLst/>
                </a:prstGeom>
                <a:noFill/>
                <a:extLst>
                  <a:ext uri="{909E8E84-426E-40DD-AFC4-6F175D3DCCD1}">
                    <a14:hiddenFill xmlns:a14="http://schemas.microsoft.com/office/drawing/2010/main">
                      <a:solidFill>
                        <a:srgbClr val="FFFFFF"/>
                      </a:solidFill>
                    </a14:hiddenFill>
                  </a:ext>
                </a:extLst>
              </p:spPr>
            </p:pic>
            <p:sp>
              <p:nvSpPr>
                <p:cNvPr id="18" name="正方形/長方形 17"/>
                <p:cNvSpPr/>
                <p:nvPr/>
              </p:nvSpPr>
              <p:spPr>
                <a:xfrm>
                  <a:off x="7476067" y="1879840"/>
                  <a:ext cx="613833" cy="198726"/>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7967134" y="2302081"/>
                  <a:ext cx="761999" cy="198726"/>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6828369" y="2302081"/>
                  <a:ext cx="761999" cy="198726"/>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7476067" y="2722354"/>
                  <a:ext cx="613833" cy="198726"/>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p:cNvSpPr txBox="1"/>
              <p:nvPr/>
            </p:nvSpPr>
            <p:spPr>
              <a:xfrm>
                <a:off x="8022172" y="1879841"/>
                <a:ext cx="598286" cy="196635"/>
              </a:xfrm>
              <a:prstGeom prst="rect">
                <a:avLst/>
              </a:prstGeom>
              <a:noFill/>
            </p:spPr>
            <p:txBody>
              <a:bodyPr wrap="none" rtlCol="0">
                <a:spAutoFit/>
              </a:bodyPr>
              <a:lstStyle/>
              <a:p>
                <a:r>
                  <a:rPr lang="ja-JP" altLang="en-US" sz="600" dirty="0"/>
                  <a:t>共通走路１</a:t>
                </a:r>
                <a:endParaRPr kumimoji="1" lang="ja-JP" altLang="en-US" sz="600" dirty="0"/>
              </a:p>
            </p:txBody>
          </p:sp>
          <p:sp>
            <p:nvSpPr>
              <p:cNvPr id="14" name="テキスト ボックス 13"/>
              <p:cNvSpPr txBox="1"/>
              <p:nvPr/>
            </p:nvSpPr>
            <p:spPr>
              <a:xfrm>
                <a:off x="8022171" y="2722354"/>
                <a:ext cx="598286" cy="196635"/>
              </a:xfrm>
              <a:prstGeom prst="rect">
                <a:avLst/>
              </a:prstGeom>
              <a:noFill/>
            </p:spPr>
            <p:txBody>
              <a:bodyPr wrap="none" rtlCol="0">
                <a:spAutoFit/>
              </a:bodyPr>
              <a:lstStyle/>
              <a:p>
                <a:r>
                  <a:rPr lang="ja-JP" altLang="en-US" sz="600" dirty="0"/>
                  <a:t>共通走路２</a:t>
                </a:r>
                <a:endParaRPr kumimoji="1" lang="ja-JP" altLang="en-US" sz="600" dirty="0"/>
              </a:p>
            </p:txBody>
          </p:sp>
          <p:sp>
            <p:nvSpPr>
              <p:cNvPr id="15" name="テキスト ボックス 14"/>
              <p:cNvSpPr txBox="1"/>
              <p:nvPr/>
            </p:nvSpPr>
            <p:spPr>
              <a:xfrm>
                <a:off x="8185394" y="2467770"/>
                <a:ext cx="543739" cy="200055"/>
              </a:xfrm>
              <a:prstGeom prst="rect">
                <a:avLst/>
              </a:prstGeom>
              <a:noFill/>
            </p:spPr>
            <p:txBody>
              <a:bodyPr wrap="none" rtlCol="0">
                <a:spAutoFit/>
              </a:bodyPr>
              <a:lstStyle/>
              <a:p>
                <a:r>
                  <a:rPr lang="ja-JP" altLang="en-US" sz="600" dirty="0"/>
                  <a:t>右折走路</a:t>
                </a:r>
                <a:endParaRPr kumimoji="1" lang="ja-JP" altLang="en-US" sz="600" dirty="0"/>
              </a:p>
            </p:txBody>
          </p:sp>
          <p:sp>
            <p:nvSpPr>
              <p:cNvPr id="16" name="テキスト ボックス 15"/>
              <p:cNvSpPr txBox="1"/>
              <p:nvPr/>
            </p:nvSpPr>
            <p:spPr>
              <a:xfrm>
                <a:off x="6828369" y="2467769"/>
                <a:ext cx="543739" cy="200055"/>
              </a:xfrm>
              <a:prstGeom prst="rect">
                <a:avLst/>
              </a:prstGeom>
              <a:noFill/>
            </p:spPr>
            <p:txBody>
              <a:bodyPr wrap="none" rtlCol="0">
                <a:spAutoFit/>
              </a:bodyPr>
              <a:lstStyle/>
              <a:p>
                <a:r>
                  <a:rPr lang="ja-JP" altLang="en-US" sz="600" dirty="0"/>
                  <a:t>左折走路</a:t>
                </a:r>
                <a:endParaRPr kumimoji="1" lang="ja-JP" altLang="en-US" sz="600" dirty="0"/>
              </a:p>
            </p:txBody>
          </p:sp>
        </p:grpSp>
        <p:sp>
          <p:nvSpPr>
            <p:cNvPr id="11" name="テキスト ボックス 10">
              <a:extLst>
                <a:ext uri="{FF2B5EF4-FFF2-40B4-BE49-F238E27FC236}">
                  <a16:creationId xmlns="" xmlns:a16="http://schemas.microsoft.com/office/drawing/2014/main" id="{812FAC42-1CE9-4E7A-9887-D9F58C4A73E0}"/>
                </a:ext>
              </a:extLst>
            </p:cNvPr>
            <p:cNvSpPr txBox="1"/>
            <p:nvPr/>
          </p:nvSpPr>
          <p:spPr>
            <a:xfrm>
              <a:off x="6379643" y="4482816"/>
              <a:ext cx="335348" cy="200055"/>
            </a:xfrm>
            <a:prstGeom prst="rect">
              <a:avLst/>
            </a:prstGeom>
            <a:noFill/>
          </p:spPr>
          <p:txBody>
            <a:bodyPr wrap="none" rtlCol="0">
              <a:spAutoFit/>
            </a:bodyPr>
            <a:lstStyle/>
            <a:p>
              <a:r>
                <a:rPr kumimoji="1" lang="ja-JP" altLang="en-US" sz="700" dirty="0"/>
                <a:t>図２</a:t>
              </a:r>
            </a:p>
          </p:txBody>
        </p:sp>
      </p:grpSp>
      <p:sp>
        <p:nvSpPr>
          <p:cNvPr id="22" name="正方形/長方形 21"/>
          <p:cNvSpPr/>
          <p:nvPr/>
        </p:nvSpPr>
        <p:spPr>
          <a:xfrm>
            <a:off x="58766" y="665481"/>
            <a:ext cx="5017784" cy="4331885"/>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0" y="0"/>
            <a:ext cx="13522325" cy="603751"/>
            <a:chOff x="0" y="0"/>
            <a:chExt cx="13522325" cy="603750"/>
          </a:xfrm>
        </p:grpSpPr>
        <p:sp>
          <p:nvSpPr>
            <p:cNvPr id="24" name="正方形/長方形 23"/>
            <p:cNvSpPr/>
            <p:nvPr/>
          </p:nvSpPr>
          <p:spPr>
            <a:xfrm>
              <a:off x="0" y="0"/>
              <a:ext cx="13522325" cy="584200"/>
            </a:xfrm>
            <a:prstGeom prst="rect">
              <a:avLst/>
            </a:prstGeom>
            <a:gradFill flip="none" rotWithShape="1">
              <a:gsLst>
                <a:gs pos="72230">
                  <a:schemeClr val="bg1"/>
                </a:gs>
                <a:gs pos="0">
                  <a:schemeClr val="accent1">
                    <a:lumMod val="40000"/>
                    <a:lumOff val="60000"/>
                  </a:schemeClr>
                </a:gs>
                <a:gs pos="23000">
                  <a:schemeClr val="accent1">
                    <a:tint val="44500"/>
                    <a:satMod val="160000"/>
                  </a:schemeClr>
                </a:gs>
                <a:gs pos="96667">
                  <a:schemeClr val="bg1"/>
                </a:gs>
                <a:gs pos="44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900" dirty="0">
                  <a:solidFill>
                    <a:schemeClr val="tx1"/>
                  </a:solidFill>
                </a:rPr>
                <a:t>５．振る舞い</a:t>
              </a:r>
            </a:p>
          </p:txBody>
        </p:sp>
        <p:sp>
          <p:nvSpPr>
            <p:cNvPr id="25" name="テキスト ボックス 24"/>
            <p:cNvSpPr txBox="1"/>
            <p:nvPr/>
          </p:nvSpPr>
          <p:spPr>
            <a:xfrm>
              <a:off x="5776757" y="65142"/>
              <a:ext cx="2052165" cy="538608"/>
            </a:xfrm>
            <a:prstGeom prst="rect">
              <a:avLst/>
            </a:prstGeom>
            <a:noFill/>
          </p:spPr>
          <p:txBody>
            <a:bodyPr wrap="none" rtlCol="0">
              <a:spAutoFit/>
            </a:bodyPr>
            <a:lstStyle/>
            <a:p>
              <a:r>
                <a:rPr lang="ja-JP" altLang="en-US" sz="2900" b="1" dirty="0">
                  <a:ln>
                    <a:solidFill>
                      <a:schemeClr val="bg1"/>
                    </a:solidFill>
                  </a:ln>
                  <a:solidFill>
                    <a:schemeClr val="tx1">
                      <a:lumMod val="75000"/>
                      <a:lumOff val="25000"/>
                    </a:schemeClr>
                  </a:solidFill>
                  <a:latin typeface="HG創英ﾌﾟﾚｾﾞﾝｽEB" panose="02020809000000000000" pitchFamily="17" charset="-128"/>
                  <a:ea typeface="HG創英ﾌﾟﾚｾﾞﾝｽEB" panose="02020809000000000000" pitchFamily="17" charset="-128"/>
                </a:rPr>
                <a:t>科学の妖精</a:t>
              </a:r>
            </a:p>
          </p:txBody>
        </p:sp>
        <p:pic>
          <p:nvPicPr>
            <p:cNvPr id="26" name="図 4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7412" y="114839"/>
              <a:ext cx="2495737" cy="4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グループ化 26"/>
            <p:cNvGrpSpPr/>
            <p:nvPr/>
          </p:nvGrpSpPr>
          <p:grpSpPr>
            <a:xfrm>
              <a:off x="2121000" y="94617"/>
              <a:ext cx="705388" cy="425556"/>
              <a:chOff x="12116383" y="65970"/>
              <a:chExt cx="954036" cy="575564"/>
            </a:xfrm>
          </p:grpSpPr>
          <p:grpSp>
            <p:nvGrpSpPr>
              <p:cNvPr id="28" name="グループ化 27"/>
              <p:cNvGrpSpPr/>
              <p:nvPr/>
            </p:nvGrpSpPr>
            <p:grpSpPr>
              <a:xfrm>
                <a:off x="12490787" y="65970"/>
                <a:ext cx="579632" cy="575564"/>
                <a:chOff x="3410739" y="446370"/>
                <a:chExt cx="607510" cy="603246"/>
              </a:xfrm>
            </p:grpSpPr>
            <p:sp>
              <p:nvSpPr>
                <p:cNvPr id="33" name="円/楕円 32"/>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34" name="円/楕円 33"/>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35" name="円/楕円 34"/>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grpSp>
          <p:grpSp>
            <p:nvGrpSpPr>
              <p:cNvPr id="29" name="グループ化 28"/>
              <p:cNvGrpSpPr/>
              <p:nvPr/>
            </p:nvGrpSpPr>
            <p:grpSpPr>
              <a:xfrm rot="19367070">
                <a:off x="12116383" y="156414"/>
                <a:ext cx="345667" cy="343241"/>
                <a:chOff x="3410734" y="446367"/>
                <a:chExt cx="607510" cy="603246"/>
              </a:xfrm>
            </p:grpSpPr>
            <p:sp>
              <p:nvSpPr>
                <p:cNvPr id="30" name="円/楕円 29"/>
                <p:cNvSpPr/>
                <p:nvPr/>
              </p:nvSpPr>
              <p:spPr>
                <a:xfrm>
                  <a:off x="3410734" y="446367"/>
                  <a:ext cx="607510" cy="603246"/>
                </a:xfrm>
                <a:prstGeom prst="ellipse">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31" name="円/楕円 30"/>
                <p:cNvSpPr/>
                <p:nvPr/>
              </p:nvSpPr>
              <p:spPr>
                <a:xfrm>
                  <a:off x="3553381" y="583266"/>
                  <a:ext cx="329453" cy="329453"/>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sp>
              <p:nvSpPr>
                <p:cNvPr id="32" name="円/楕円 31"/>
                <p:cNvSpPr/>
                <p:nvPr/>
              </p:nvSpPr>
              <p:spPr>
                <a:xfrm>
                  <a:off x="3452530" y="482415"/>
                  <a:ext cx="531157" cy="53115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grpSp>
        </p:grpSp>
      </p:grpSp>
      <p:sp>
        <p:nvSpPr>
          <p:cNvPr id="36" name="対角する 2 つの角を切り取った四角形 193"/>
          <p:cNvSpPr/>
          <p:nvPr/>
        </p:nvSpPr>
        <p:spPr>
          <a:xfrm>
            <a:off x="20676" y="618349"/>
            <a:ext cx="2477774" cy="25200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r>
              <a:rPr lang="ja-JP" altLang="en-US" sz="1500" dirty="0">
                <a:solidFill>
                  <a:schemeClr val="tx1"/>
                </a:solidFill>
              </a:rPr>
              <a:t>基本の走行時の振る舞い</a:t>
            </a:r>
            <a:endParaRPr lang="en-US" altLang="ja-JP" sz="1500" dirty="0">
              <a:solidFill>
                <a:schemeClr val="tx1"/>
              </a:solidFill>
            </a:endParaRPr>
          </a:p>
        </p:txBody>
      </p:sp>
      <p:pic>
        <p:nvPicPr>
          <p:cNvPr id="3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84" y="897393"/>
            <a:ext cx="5012399" cy="3538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テキスト ボックス 37"/>
          <p:cNvSpPr txBox="1"/>
          <p:nvPr/>
        </p:nvSpPr>
        <p:spPr>
          <a:xfrm>
            <a:off x="229179" y="4435749"/>
            <a:ext cx="4695516" cy="507831"/>
          </a:xfrm>
          <a:prstGeom prst="rect">
            <a:avLst/>
          </a:prstGeom>
          <a:noFill/>
        </p:spPr>
        <p:txBody>
          <a:bodyPr wrap="none" rtlCol="0">
            <a:spAutoFit/>
          </a:bodyPr>
          <a:lstStyle/>
          <a:p>
            <a:r>
              <a:rPr kumimoji="1" lang="ja-JP" altLang="en-US" sz="900" dirty="0"/>
              <a:t>・走行コースは複数の走行エリアから、走行エリアは複数の走行区画から構成されている。</a:t>
            </a:r>
            <a:endParaRPr kumimoji="1" lang="en-US" altLang="ja-JP" sz="900" dirty="0"/>
          </a:p>
          <a:p>
            <a:r>
              <a:rPr lang="ja-JP" altLang="en-US" sz="900" dirty="0"/>
              <a:t>・走行区画が終了条件を検知したら、次の走行区画の走行を開始する。走行エリアを構成する</a:t>
            </a:r>
            <a:endParaRPr lang="en-US" altLang="ja-JP" sz="900" dirty="0"/>
          </a:p>
          <a:p>
            <a:r>
              <a:rPr kumimoji="1" lang="ja-JP" altLang="en-US" sz="900" dirty="0"/>
              <a:t>　走行区画がすべて終了したら、次の走行エリア</a:t>
            </a:r>
            <a:r>
              <a:rPr lang="ja-JP" altLang="en-US" sz="900" dirty="0"/>
              <a:t>を開始する。</a:t>
            </a:r>
            <a:endParaRPr kumimoji="1" lang="ja-JP" altLang="en-US" sz="900" dirty="0"/>
          </a:p>
        </p:txBody>
      </p:sp>
      <p:sp>
        <p:nvSpPr>
          <p:cNvPr id="39" name="対角する 2 つの角を切り取った四角形 193"/>
          <p:cNvSpPr/>
          <p:nvPr/>
        </p:nvSpPr>
        <p:spPr>
          <a:xfrm>
            <a:off x="5137362" y="618349"/>
            <a:ext cx="3249718" cy="25200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r>
              <a:rPr lang="ja-JP" altLang="en-US" sz="1500" dirty="0">
                <a:solidFill>
                  <a:schemeClr val="tx1"/>
                </a:solidFill>
              </a:rPr>
              <a:t>動的走路選択走行エリアの振る舞い</a:t>
            </a:r>
            <a:endParaRPr lang="en-US" altLang="ja-JP" sz="1500" dirty="0">
              <a:solidFill>
                <a:schemeClr val="tx1"/>
              </a:solidFill>
            </a:endParaRPr>
          </a:p>
        </p:txBody>
      </p:sp>
      <p:sp>
        <p:nvSpPr>
          <p:cNvPr id="40" name="テキスト ボックス 39"/>
          <p:cNvSpPr txBox="1"/>
          <p:nvPr/>
        </p:nvSpPr>
        <p:spPr>
          <a:xfrm>
            <a:off x="6716286" y="1264612"/>
            <a:ext cx="2478564" cy="2677656"/>
          </a:xfrm>
          <a:prstGeom prst="rect">
            <a:avLst/>
          </a:prstGeom>
          <a:noFill/>
        </p:spPr>
        <p:txBody>
          <a:bodyPr wrap="none" rtlCol="0">
            <a:spAutoFit/>
          </a:bodyPr>
          <a:lstStyle/>
          <a:p>
            <a:r>
              <a:rPr lang="ja-JP" altLang="en-US" sz="800" dirty="0"/>
              <a:t>・フィールド内移動では、次に移動する置き場の</a:t>
            </a:r>
            <a:endParaRPr lang="en-US" altLang="ja-JP" sz="800" dirty="0"/>
          </a:p>
          <a:p>
            <a:r>
              <a:rPr lang="en-US" altLang="ja-JP" sz="800" dirty="0"/>
              <a:t>  </a:t>
            </a:r>
            <a:r>
              <a:rPr lang="ja-JP" altLang="en-US" sz="800" dirty="0"/>
              <a:t>位置によって角度が異なり旋回する向きが</a:t>
            </a:r>
            <a:endParaRPr lang="en-US" altLang="ja-JP" sz="800" dirty="0"/>
          </a:p>
          <a:p>
            <a:r>
              <a:rPr lang="ja-JP" altLang="en-US" sz="800" dirty="0"/>
              <a:t>  異なるため、動的走路選択走行エリアを利用する。</a:t>
            </a:r>
            <a:endParaRPr lang="en-US" altLang="ja-JP" sz="800" dirty="0"/>
          </a:p>
          <a:p>
            <a:r>
              <a:rPr lang="ja-JP" altLang="en-US" sz="800" dirty="0"/>
              <a:t>・角度を取得する際に走路選択走行区画を利用し、</a:t>
            </a:r>
            <a:endParaRPr lang="en-US" altLang="ja-JP" sz="800" dirty="0"/>
          </a:p>
          <a:p>
            <a:r>
              <a:rPr lang="ja-JP" altLang="en-US" sz="800" dirty="0"/>
              <a:t>  動的走路選択走行エリアに走路を設定することで</a:t>
            </a:r>
            <a:endParaRPr lang="en-US" altLang="ja-JP" sz="800" dirty="0"/>
          </a:p>
          <a:p>
            <a:r>
              <a:rPr lang="en-US" altLang="ja-JP" sz="800" dirty="0"/>
              <a:t>  </a:t>
            </a:r>
            <a:r>
              <a:rPr lang="ja-JP" altLang="en-US" sz="800" dirty="0"/>
              <a:t>角度に合わせた走行を可能にしている。</a:t>
            </a:r>
            <a:endParaRPr lang="en-US" altLang="ja-JP" sz="800" dirty="0"/>
          </a:p>
          <a:p>
            <a:r>
              <a:rPr lang="ja-JP" altLang="en-US" sz="800" dirty="0"/>
              <a:t>・動的走路選択走行エリアは左図１のように</a:t>
            </a:r>
            <a:endParaRPr lang="en-US" altLang="ja-JP" sz="800" dirty="0"/>
          </a:p>
          <a:p>
            <a:r>
              <a:rPr lang="en-US" altLang="ja-JP" sz="800" dirty="0"/>
              <a:t>  </a:t>
            </a:r>
            <a:r>
              <a:rPr lang="ja-JP" altLang="en-US" sz="800" dirty="0"/>
              <a:t>走路選択走行エリアと走行区画から構成される。</a:t>
            </a:r>
            <a:endParaRPr lang="en-US" altLang="ja-JP" sz="800" dirty="0"/>
          </a:p>
          <a:p>
            <a:endParaRPr lang="en-US" altLang="ja-JP" sz="800" dirty="0"/>
          </a:p>
          <a:p>
            <a:r>
              <a:rPr lang="ja-JP" altLang="en-US" sz="800" dirty="0"/>
              <a:t>例えば、</a:t>
            </a:r>
            <a:endParaRPr lang="en-US" altLang="ja-JP" sz="800" dirty="0"/>
          </a:p>
          <a:p>
            <a:r>
              <a:rPr lang="ja-JP" altLang="en-US" sz="800" dirty="0"/>
              <a:t>下図３のような場合、黄色ポリゴンブロック置き場には</a:t>
            </a:r>
            <a:endParaRPr lang="en-US" altLang="ja-JP" sz="800" dirty="0"/>
          </a:p>
          <a:p>
            <a:r>
              <a:rPr lang="ja-JP" altLang="en-US" sz="800" dirty="0"/>
              <a:t>左旋回と前進、緑色ポリゴンブロック置き場には</a:t>
            </a:r>
            <a:endParaRPr lang="en-US" altLang="ja-JP" sz="800" dirty="0"/>
          </a:p>
          <a:p>
            <a:r>
              <a:rPr lang="ja-JP" altLang="en-US" sz="800" dirty="0"/>
              <a:t>右旋回と前進、青色ポリゴンブロック置き場には</a:t>
            </a:r>
            <a:endParaRPr lang="en-US" altLang="ja-JP" sz="800" dirty="0"/>
          </a:p>
          <a:p>
            <a:r>
              <a:rPr lang="ja-JP" altLang="en-US" sz="800" dirty="0"/>
              <a:t>前進、とそれぞれ走行が異なる。そのため、</a:t>
            </a:r>
            <a:endParaRPr lang="en-US" altLang="ja-JP" sz="800" dirty="0"/>
          </a:p>
          <a:p>
            <a:r>
              <a:rPr lang="ja-JP" altLang="en-US" sz="800" dirty="0"/>
              <a:t>移動する置き場までの角度に合わせて使用する</a:t>
            </a:r>
            <a:endParaRPr lang="en-US" altLang="ja-JP" sz="800" dirty="0"/>
          </a:p>
          <a:p>
            <a:r>
              <a:rPr lang="ja-JP" altLang="en-US" sz="800" dirty="0"/>
              <a:t>走路を設定し、その走路と共通走路の走行区画を</a:t>
            </a:r>
            <a:endParaRPr lang="en-US" altLang="ja-JP" sz="800" dirty="0"/>
          </a:p>
          <a:p>
            <a:r>
              <a:rPr lang="ja-JP" altLang="en-US" sz="800" dirty="0"/>
              <a:t>使用することでそれぞれのポリゴンブロック置き場</a:t>
            </a:r>
            <a:endParaRPr lang="en-US" altLang="ja-JP" sz="800" dirty="0"/>
          </a:p>
          <a:p>
            <a:r>
              <a:rPr lang="ja-JP" altLang="en-US" sz="800" dirty="0"/>
              <a:t>に移動することができる。</a:t>
            </a:r>
            <a:endParaRPr lang="en-US" altLang="ja-JP" sz="800" dirty="0"/>
          </a:p>
          <a:p>
            <a:r>
              <a:rPr lang="en-US" altLang="ja-JP" sz="700" dirty="0"/>
              <a:t>※</a:t>
            </a:r>
            <a:r>
              <a:rPr lang="ja-JP" altLang="en-US" sz="700" dirty="0"/>
              <a:t>流れを下図２に示す。</a:t>
            </a:r>
            <a:endParaRPr lang="en-US" altLang="ja-JP" sz="700" dirty="0"/>
          </a:p>
          <a:p>
            <a:endParaRPr lang="en-US" altLang="ja-JP" sz="800" dirty="0"/>
          </a:p>
          <a:p>
            <a:endParaRPr lang="en-US" altLang="ja-JP" sz="800" dirty="0"/>
          </a:p>
        </p:txBody>
      </p:sp>
      <p:grpSp>
        <p:nvGrpSpPr>
          <p:cNvPr id="41" name="グループ化 40">
            <a:extLst>
              <a:ext uri="{FF2B5EF4-FFF2-40B4-BE49-F238E27FC236}">
                <a16:creationId xmlns="" xmlns:a16="http://schemas.microsoft.com/office/drawing/2014/main" id="{B4F2C77C-4E71-49A2-A0F7-7E0E29B5FA08}"/>
              </a:ext>
            </a:extLst>
          </p:cNvPr>
          <p:cNvGrpSpPr/>
          <p:nvPr/>
        </p:nvGrpSpPr>
        <p:grpSpPr>
          <a:xfrm>
            <a:off x="5310902" y="966610"/>
            <a:ext cx="1384148" cy="3130154"/>
            <a:chOff x="5233137" y="880735"/>
            <a:chExt cx="1384148" cy="3130154"/>
          </a:xfrm>
        </p:grpSpPr>
        <p:grpSp>
          <p:nvGrpSpPr>
            <p:cNvPr id="42" name="グループ化 41"/>
            <p:cNvGrpSpPr/>
            <p:nvPr/>
          </p:nvGrpSpPr>
          <p:grpSpPr>
            <a:xfrm>
              <a:off x="5293280" y="3131868"/>
              <a:ext cx="1324005" cy="653924"/>
              <a:chOff x="8952376" y="2438700"/>
              <a:chExt cx="1324005" cy="653924"/>
            </a:xfrm>
          </p:grpSpPr>
          <p:grpSp>
            <p:nvGrpSpPr>
              <p:cNvPr id="75" name="グループ化 74"/>
              <p:cNvGrpSpPr/>
              <p:nvPr/>
            </p:nvGrpSpPr>
            <p:grpSpPr>
              <a:xfrm>
                <a:off x="9000628" y="2490787"/>
                <a:ext cx="923772" cy="601837"/>
                <a:chOff x="10073640" y="1497225"/>
                <a:chExt cx="923772" cy="601837"/>
              </a:xfrm>
            </p:grpSpPr>
            <p:sp>
              <p:nvSpPr>
                <p:cNvPr id="80" name="正方形/長方形 79"/>
                <p:cNvSpPr/>
                <p:nvPr/>
              </p:nvSpPr>
              <p:spPr>
                <a:xfrm>
                  <a:off x="10073640" y="1497225"/>
                  <a:ext cx="923772" cy="15885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rPr>
                    <a:t>走行区画</a:t>
                  </a:r>
                </a:p>
              </p:txBody>
            </p:sp>
            <p:sp>
              <p:nvSpPr>
                <p:cNvPr id="81" name="正方形/長方形 80"/>
                <p:cNvSpPr/>
                <p:nvPr/>
              </p:nvSpPr>
              <p:spPr>
                <a:xfrm>
                  <a:off x="10073640" y="1729052"/>
                  <a:ext cx="923772" cy="15885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rPr>
                    <a:t>走行区画</a:t>
                  </a:r>
                </a:p>
              </p:txBody>
            </p:sp>
            <p:sp>
              <p:nvSpPr>
                <p:cNvPr id="82" name="テキスト ボックス 81"/>
                <p:cNvSpPr txBox="1"/>
                <p:nvPr/>
              </p:nvSpPr>
              <p:spPr>
                <a:xfrm>
                  <a:off x="10389332" y="1872077"/>
                  <a:ext cx="292388" cy="226985"/>
                </a:xfrm>
                <a:prstGeom prst="rect">
                  <a:avLst/>
                </a:prstGeom>
                <a:noFill/>
              </p:spPr>
              <p:txBody>
                <a:bodyPr vert="eaVert" wrap="none" rtlCol="0">
                  <a:spAutoFit/>
                </a:bodyPr>
                <a:lstStyle/>
                <a:p>
                  <a:r>
                    <a:rPr kumimoji="1" lang="ja-JP" altLang="en-US" sz="700" dirty="0">
                      <a:solidFill>
                        <a:schemeClr val="bg2">
                          <a:lumMod val="50000"/>
                        </a:schemeClr>
                      </a:solidFill>
                    </a:rPr>
                    <a:t>・・・</a:t>
                  </a:r>
                </a:p>
              </p:txBody>
            </p:sp>
          </p:grpSp>
          <p:sp>
            <p:nvSpPr>
              <p:cNvPr id="76" name="正方形/長方形 75"/>
              <p:cNvSpPr/>
              <p:nvPr/>
            </p:nvSpPr>
            <p:spPr>
              <a:xfrm>
                <a:off x="8952376" y="2438700"/>
                <a:ext cx="1173480" cy="631375"/>
              </a:xfrm>
              <a:prstGeom prst="rect">
                <a:avLst/>
              </a:prstGeom>
              <a:noFill/>
              <a:ln>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7" name="グループ化 76"/>
              <p:cNvGrpSpPr/>
              <p:nvPr/>
            </p:nvGrpSpPr>
            <p:grpSpPr>
              <a:xfrm>
                <a:off x="9979662" y="2503772"/>
                <a:ext cx="296719" cy="523541"/>
                <a:chOff x="9150470" y="1605768"/>
                <a:chExt cx="296719" cy="523541"/>
              </a:xfrm>
            </p:grpSpPr>
            <p:sp>
              <p:nvSpPr>
                <p:cNvPr id="78" name="正方形/長方形 77"/>
                <p:cNvSpPr/>
                <p:nvPr/>
              </p:nvSpPr>
              <p:spPr>
                <a:xfrm>
                  <a:off x="9150470" y="1630680"/>
                  <a:ext cx="292388" cy="4514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9154801" y="1605768"/>
                  <a:ext cx="292388" cy="523541"/>
                </a:xfrm>
                <a:prstGeom prst="rect">
                  <a:avLst/>
                </a:prstGeom>
                <a:noFill/>
              </p:spPr>
              <p:txBody>
                <a:bodyPr vert="eaVert" wrap="none" rtlCol="0">
                  <a:spAutoFit/>
                </a:bodyPr>
                <a:lstStyle/>
                <a:p>
                  <a:r>
                    <a:rPr kumimoji="1" lang="ja-JP" altLang="en-US" sz="700" dirty="0"/>
                    <a:t>共通走路２</a:t>
                  </a:r>
                </a:p>
              </p:txBody>
            </p:sp>
          </p:grpSp>
        </p:grpSp>
        <p:grpSp>
          <p:nvGrpSpPr>
            <p:cNvPr id="43" name="グループ化 42"/>
            <p:cNvGrpSpPr/>
            <p:nvPr/>
          </p:nvGrpSpPr>
          <p:grpSpPr>
            <a:xfrm>
              <a:off x="5293957" y="2462098"/>
              <a:ext cx="1319674" cy="653924"/>
              <a:chOff x="8952376" y="2438700"/>
              <a:chExt cx="1319674" cy="653924"/>
            </a:xfrm>
          </p:grpSpPr>
          <p:grpSp>
            <p:nvGrpSpPr>
              <p:cNvPr id="67" name="グループ化 66"/>
              <p:cNvGrpSpPr/>
              <p:nvPr/>
            </p:nvGrpSpPr>
            <p:grpSpPr>
              <a:xfrm>
                <a:off x="9000628" y="2490787"/>
                <a:ext cx="923772" cy="601837"/>
                <a:chOff x="10073640" y="1497225"/>
                <a:chExt cx="923772" cy="601837"/>
              </a:xfrm>
            </p:grpSpPr>
            <p:sp>
              <p:nvSpPr>
                <p:cNvPr id="72" name="正方形/長方形 71"/>
                <p:cNvSpPr/>
                <p:nvPr/>
              </p:nvSpPr>
              <p:spPr>
                <a:xfrm>
                  <a:off x="10073640" y="1497225"/>
                  <a:ext cx="923772" cy="15885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rPr>
                    <a:t>走行区画</a:t>
                  </a:r>
                </a:p>
              </p:txBody>
            </p:sp>
            <p:sp>
              <p:nvSpPr>
                <p:cNvPr id="73" name="正方形/長方形 72"/>
                <p:cNvSpPr/>
                <p:nvPr/>
              </p:nvSpPr>
              <p:spPr>
                <a:xfrm>
                  <a:off x="10073640" y="1729052"/>
                  <a:ext cx="923772" cy="15885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rPr>
                    <a:t>走行区画</a:t>
                  </a:r>
                </a:p>
              </p:txBody>
            </p:sp>
            <p:sp>
              <p:nvSpPr>
                <p:cNvPr id="74" name="テキスト ボックス 73"/>
                <p:cNvSpPr txBox="1"/>
                <p:nvPr/>
              </p:nvSpPr>
              <p:spPr>
                <a:xfrm>
                  <a:off x="10389332" y="1872077"/>
                  <a:ext cx="292388" cy="226985"/>
                </a:xfrm>
                <a:prstGeom prst="rect">
                  <a:avLst/>
                </a:prstGeom>
                <a:noFill/>
              </p:spPr>
              <p:txBody>
                <a:bodyPr vert="eaVert" wrap="none" rtlCol="0">
                  <a:spAutoFit/>
                </a:bodyPr>
                <a:lstStyle/>
                <a:p>
                  <a:r>
                    <a:rPr kumimoji="1" lang="ja-JP" altLang="en-US" sz="700" dirty="0">
                      <a:solidFill>
                        <a:schemeClr val="bg2">
                          <a:lumMod val="50000"/>
                        </a:schemeClr>
                      </a:solidFill>
                    </a:rPr>
                    <a:t>・・・</a:t>
                  </a:r>
                </a:p>
              </p:txBody>
            </p:sp>
          </p:grpSp>
          <p:sp>
            <p:nvSpPr>
              <p:cNvPr id="68" name="正方形/長方形 67"/>
              <p:cNvSpPr/>
              <p:nvPr/>
            </p:nvSpPr>
            <p:spPr>
              <a:xfrm>
                <a:off x="8952376" y="2438700"/>
                <a:ext cx="1173480" cy="631375"/>
              </a:xfrm>
              <a:prstGeom prst="rect">
                <a:avLst/>
              </a:prstGeom>
              <a:noFill/>
              <a:ln>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9" name="グループ化 68"/>
              <p:cNvGrpSpPr/>
              <p:nvPr/>
            </p:nvGrpSpPr>
            <p:grpSpPr>
              <a:xfrm>
                <a:off x="9979662" y="2528684"/>
                <a:ext cx="292388" cy="451406"/>
                <a:chOff x="9150470" y="1630680"/>
                <a:chExt cx="292388" cy="451406"/>
              </a:xfrm>
            </p:grpSpPr>
            <p:sp>
              <p:nvSpPr>
                <p:cNvPr id="70" name="正方形/長方形 69"/>
                <p:cNvSpPr/>
                <p:nvPr/>
              </p:nvSpPr>
              <p:spPr>
                <a:xfrm>
                  <a:off x="9150470" y="1630680"/>
                  <a:ext cx="292388" cy="4514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9150470" y="1630680"/>
                  <a:ext cx="292388" cy="451406"/>
                </a:xfrm>
                <a:prstGeom prst="rect">
                  <a:avLst/>
                </a:prstGeom>
                <a:noFill/>
              </p:spPr>
              <p:txBody>
                <a:bodyPr vert="eaVert" wrap="none" rtlCol="0">
                  <a:spAutoFit/>
                </a:bodyPr>
                <a:lstStyle/>
                <a:p>
                  <a:r>
                    <a:rPr lang="ja-JP" altLang="en-US" sz="700" dirty="0"/>
                    <a:t>左折</a:t>
                  </a:r>
                  <a:r>
                    <a:rPr kumimoji="1" lang="ja-JP" altLang="en-US" sz="700" dirty="0"/>
                    <a:t>走路</a:t>
                  </a:r>
                </a:p>
              </p:txBody>
            </p:sp>
          </p:grpSp>
        </p:grpSp>
        <p:sp>
          <p:nvSpPr>
            <p:cNvPr id="44" name="テキスト ボックス 43"/>
            <p:cNvSpPr txBox="1"/>
            <p:nvPr/>
          </p:nvSpPr>
          <p:spPr>
            <a:xfrm>
              <a:off x="5668940" y="3810834"/>
              <a:ext cx="335348" cy="200055"/>
            </a:xfrm>
            <a:prstGeom prst="rect">
              <a:avLst/>
            </a:prstGeom>
            <a:noFill/>
          </p:spPr>
          <p:txBody>
            <a:bodyPr wrap="none" rtlCol="0">
              <a:spAutoFit/>
            </a:bodyPr>
            <a:lstStyle/>
            <a:p>
              <a:r>
                <a:rPr kumimoji="1" lang="ja-JP" altLang="en-US" sz="700" dirty="0"/>
                <a:t>図１</a:t>
              </a:r>
              <a:endParaRPr kumimoji="1" lang="en-US" altLang="ja-JP" sz="700" dirty="0"/>
            </a:p>
          </p:txBody>
        </p:sp>
        <p:grpSp>
          <p:nvGrpSpPr>
            <p:cNvPr id="45" name="グループ化 44"/>
            <p:cNvGrpSpPr/>
            <p:nvPr/>
          </p:nvGrpSpPr>
          <p:grpSpPr>
            <a:xfrm>
              <a:off x="5293280" y="1122621"/>
              <a:ext cx="1319674" cy="653924"/>
              <a:chOff x="8952376" y="2438700"/>
              <a:chExt cx="1319674" cy="653924"/>
            </a:xfrm>
          </p:grpSpPr>
          <p:grpSp>
            <p:nvGrpSpPr>
              <p:cNvPr id="59" name="グループ化 58"/>
              <p:cNvGrpSpPr/>
              <p:nvPr/>
            </p:nvGrpSpPr>
            <p:grpSpPr>
              <a:xfrm>
                <a:off x="9000628" y="2490787"/>
                <a:ext cx="923772" cy="601837"/>
                <a:chOff x="10073640" y="1497225"/>
                <a:chExt cx="923772" cy="601837"/>
              </a:xfrm>
            </p:grpSpPr>
            <p:sp>
              <p:nvSpPr>
                <p:cNvPr id="64" name="正方形/長方形 63"/>
                <p:cNvSpPr/>
                <p:nvPr/>
              </p:nvSpPr>
              <p:spPr>
                <a:xfrm>
                  <a:off x="10073640" y="1497225"/>
                  <a:ext cx="923772" cy="15885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rPr>
                    <a:t>走路選択走行区画</a:t>
                  </a:r>
                </a:p>
              </p:txBody>
            </p:sp>
            <p:sp>
              <p:nvSpPr>
                <p:cNvPr id="65" name="正方形/長方形 64"/>
                <p:cNvSpPr/>
                <p:nvPr/>
              </p:nvSpPr>
              <p:spPr>
                <a:xfrm>
                  <a:off x="10073640" y="1729052"/>
                  <a:ext cx="923772" cy="15885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rPr>
                    <a:t>走行区画</a:t>
                  </a:r>
                </a:p>
              </p:txBody>
            </p:sp>
            <p:sp>
              <p:nvSpPr>
                <p:cNvPr id="66" name="テキスト ボックス 65"/>
                <p:cNvSpPr txBox="1"/>
                <p:nvPr/>
              </p:nvSpPr>
              <p:spPr>
                <a:xfrm>
                  <a:off x="10389332" y="1872077"/>
                  <a:ext cx="292388" cy="226985"/>
                </a:xfrm>
                <a:prstGeom prst="rect">
                  <a:avLst/>
                </a:prstGeom>
                <a:noFill/>
              </p:spPr>
              <p:txBody>
                <a:bodyPr vert="eaVert" wrap="none" rtlCol="0">
                  <a:spAutoFit/>
                </a:bodyPr>
                <a:lstStyle/>
                <a:p>
                  <a:r>
                    <a:rPr kumimoji="1" lang="ja-JP" altLang="en-US" sz="700" dirty="0">
                      <a:solidFill>
                        <a:schemeClr val="bg2">
                          <a:lumMod val="50000"/>
                        </a:schemeClr>
                      </a:solidFill>
                    </a:rPr>
                    <a:t>・・・</a:t>
                  </a:r>
                </a:p>
              </p:txBody>
            </p:sp>
          </p:grpSp>
          <p:sp>
            <p:nvSpPr>
              <p:cNvPr id="60" name="正方形/長方形 59"/>
              <p:cNvSpPr/>
              <p:nvPr/>
            </p:nvSpPr>
            <p:spPr>
              <a:xfrm>
                <a:off x="8952376" y="2438700"/>
                <a:ext cx="1173480" cy="631375"/>
              </a:xfrm>
              <a:prstGeom prst="rect">
                <a:avLst/>
              </a:prstGeom>
              <a:noFill/>
              <a:ln>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p:cNvGrpSpPr/>
              <p:nvPr/>
            </p:nvGrpSpPr>
            <p:grpSpPr>
              <a:xfrm>
                <a:off x="9979662" y="2497149"/>
                <a:ext cx="292388" cy="523541"/>
                <a:chOff x="9150470" y="1599145"/>
                <a:chExt cx="292388" cy="523541"/>
              </a:xfrm>
            </p:grpSpPr>
            <p:sp>
              <p:nvSpPr>
                <p:cNvPr id="62" name="正方形/長方形 61"/>
                <p:cNvSpPr/>
                <p:nvPr/>
              </p:nvSpPr>
              <p:spPr>
                <a:xfrm>
                  <a:off x="9150470" y="1630680"/>
                  <a:ext cx="292388" cy="4514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9150470" y="1599145"/>
                  <a:ext cx="292388" cy="523541"/>
                </a:xfrm>
                <a:prstGeom prst="rect">
                  <a:avLst/>
                </a:prstGeom>
                <a:noFill/>
              </p:spPr>
              <p:txBody>
                <a:bodyPr vert="eaVert" wrap="none" rtlCol="0">
                  <a:spAutoFit/>
                </a:bodyPr>
                <a:lstStyle/>
                <a:p>
                  <a:r>
                    <a:rPr kumimoji="1" lang="ja-JP" altLang="en-US" sz="700" dirty="0"/>
                    <a:t>共通走路</a:t>
                  </a:r>
                  <a:r>
                    <a:rPr lang="ja-JP" altLang="en-US" sz="700" dirty="0"/>
                    <a:t>１</a:t>
                  </a:r>
                  <a:endParaRPr kumimoji="1" lang="ja-JP" altLang="en-US" sz="700" dirty="0"/>
                </a:p>
              </p:txBody>
            </p:sp>
          </p:grpSp>
        </p:grpSp>
        <p:grpSp>
          <p:nvGrpSpPr>
            <p:cNvPr id="46" name="グループ化 45"/>
            <p:cNvGrpSpPr/>
            <p:nvPr/>
          </p:nvGrpSpPr>
          <p:grpSpPr>
            <a:xfrm>
              <a:off x="5291350" y="1791184"/>
              <a:ext cx="1319674" cy="653924"/>
              <a:chOff x="8952376" y="2438700"/>
              <a:chExt cx="1319674" cy="653924"/>
            </a:xfrm>
          </p:grpSpPr>
          <p:grpSp>
            <p:nvGrpSpPr>
              <p:cNvPr id="51" name="グループ化 50"/>
              <p:cNvGrpSpPr/>
              <p:nvPr/>
            </p:nvGrpSpPr>
            <p:grpSpPr>
              <a:xfrm>
                <a:off x="9000628" y="2490787"/>
                <a:ext cx="923772" cy="601837"/>
                <a:chOff x="10073640" y="1497225"/>
                <a:chExt cx="923772" cy="601837"/>
              </a:xfrm>
            </p:grpSpPr>
            <p:sp>
              <p:nvSpPr>
                <p:cNvPr id="56" name="正方形/長方形 55"/>
                <p:cNvSpPr/>
                <p:nvPr/>
              </p:nvSpPr>
              <p:spPr>
                <a:xfrm>
                  <a:off x="10073640" y="1497225"/>
                  <a:ext cx="923772" cy="15885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rPr>
                    <a:t>走行区画</a:t>
                  </a:r>
                </a:p>
              </p:txBody>
            </p:sp>
            <p:sp>
              <p:nvSpPr>
                <p:cNvPr id="57" name="正方形/長方形 56"/>
                <p:cNvSpPr/>
                <p:nvPr/>
              </p:nvSpPr>
              <p:spPr>
                <a:xfrm>
                  <a:off x="10073640" y="1729052"/>
                  <a:ext cx="923772" cy="15885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rPr>
                    <a:t>走行区画</a:t>
                  </a:r>
                </a:p>
              </p:txBody>
            </p:sp>
            <p:sp>
              <p:nvSpPr>
                <p:cNvPr id="58" name="テキスト ボックス 57"/>
                <p:cNvSpPr txBox="1"/>
                <p:nvPr/>
              </p:nvSpPr>
              <p:spPr>
                <a:xfrm>
                  <a:off x="10389332" y="1872077"/>
                  <a:ext cx="292388" cy="226985"/>
                </a:xfrm>
                <a:prstGeom prst="rect">
                  <a:avLst/>
                </a:prstGeom>
                <a:noFill/>
              </p:spPr>
              <p:txBody>
                <a:bodyPr vert="eaVert" wrap="none" rtlCol="0">
                  <a:spAutoFit/>
                </a:bodyPr>
                <a:lstStyle/>
                <a:p>
                  <a:r>
                    <a:rPr kumimoji="1" lang="ja-JP" altLang="en-US" sz="700" dirty="0">
                      <a:solidFill>
                        <a:schemeClr val="bg2">
                          <a:lumMod val="50000"/>
                        </a:schemeClr>
                      </a:solidFill>
                    </a:rPr>
                    <a:t>・・・</a:t>
                  </a:r>
                </a:p>
              </p:txBody>
            </p:sp>
          </p:grpSp>
          <p:sp>
            <p:nvSpPr>
              <p:cNvPr id="52" name="正方形/長方形 51"/>
              <p:cNvSpPr/>
              <p:nvPr/>
            </p:nvSpPr>
            <p:spPr>
              <a:xfrm>
                <a:off x="8952376" y="2438700"/>
                <a:ext cx="1173480" cy="631375"/>
              </a:xfrm>
              <a:prstGeom prst="rect">
                <a:avLst/>
              </a:prstGeom>
              <a:noFill/>
              <a:ln>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p:cNvGrpSpPr/>
              <p:nvPr/>
            </p:nvGrpSpPr>
            <p:grpSpPr>
              <a:xfrm>
                <a:off x="9979662" y="2528684"/>
                <a:ext cx="292388" cy="451406"/>
                <a:chOff x="9150470" y="1630680"/>
                <a:chExt cx="292388" cy="451406"/>
              </a:xfrm>
            </p:grpSpPr>
            <p:sp>
              <p:nvSpPr>
                <p:cNvPr id="54" name="正方形/長方形 53"/>
                <p:cNvSpPr/>
                <p:nvPr/>
              </p:nvSpPr>
              <p:spPr>
                <a:xfrm>
                  <a:off x="9150470" y="1630680"/>
                  <a:ext cx="292388" cy="4514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9150470" y="1630680"/>
                  <a:ext cx="292388" cy="451406"/>
                </a:xfrm>
                <a:prstGeom prst="rect">
                  <a:avLst/>
                </a:prstGeom>
                <a:noFill/>
              </p:spPr>
              <p:txBody>
                <a:bodyPr vert="eaVert" wrap="none" rtlCol="0">
                  <a:spAutoFit/>
                </a:bodyPr>
                <a:lstStyle/>
                <a:p>
                  <a:r>
                    <a:rPr lang="ja-JP" altLang="en-US" sz="700" dirty="0"/>
                    <a:t>右折</a:t>
                  </a:r>
                  <a:r>
                    <a:rPr kumimoji="1" lang="ja-JP" altLang="en-US" sz="700" dirty="0"/>
                    <a:t>走路</a:t>
                  </a:r>
                </a:p>
              </p:txBody>
            </p:sp>
          </p:grpSp>
        </p:grpSp>
        <p:sp>
          <p:nvSpPr>
            <p:cNvPr id="47" name="正方形/長方形 46"/>
            <p:cNvSpPr/>
            <p:nvPr/>
          </p:nvSpPr>
          <p:spPr>
            <a:xfrm>
              <a:off x="5233137" y="978073"/>
              <a:ext cx="1329943" cy="2857327"/>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8" name="グループ化 47"/>
            <p:cNvGrpSpPr/>
            <p:nvPr/>
          </p:nvGrpSpPr>
          <p:grpSpPr>
            <a:xfrm>
              <a:off x="5264761" y="880735"/>
              <a:ext cx="1266693" cy="215445"/>
              <a:chOff x="7899400" y="1150418"/>
              <a:chExt cx="1266693" cy="215445"/>
            </a:xfrm>
          </p:grpSpPr>
          <p:sp>
            <p:nvSpPr>
              <p:cNvPr id="49" name="正方形/長方形 48"/>
              <p:cNvSpPr/>
              <p:nvPr/>
            </p:nvSpPr>
            <p:spPr>
              <a:xfrm>
                <a:off x="7899400" y="1150419"/>
                <a:ext cx="1266693" cy="2154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7899400" y="1150418"/>
                <a:ext cx="1266693" cy="215444"/>
              </a:xfrm>
              <a:prstGeom prst="rect">
                <a:avLst/>
              </a:prstGeom>
              <a:noFill/>
            </p:spPr>
            <p:txBody>
              <a:bodyPr wrap="none" rtlCol="0">
                <a:spAutoFit/>
              </a:bodyPr>
              <a:lstStyle/>
              <a:p>
                <a:r>
                  <a:rPr kumimoji="1" lang="ja-JP" altLang="en-US" sz="800" dirty="0"/>
                  <a:t>動的走路選択走行エリア</a:t>
                </a:r>
              </a:p>
            </p:txBody>
          </p:sp>
        </p:grpSp>
      </p:grpSp>
      <p:grpSp>
        <p:nvGrpSpPr>
          <p:cNvPr id="83" name="グループ化 82">
            <a:extLst>
              <a:ext uri="{FF2B5EF4-FFF2-40B4-BE49-F238E27FC236}">
                <a16:creationId xmlns="" xmlns:a16="http://schemas.microsoft.com/office/drawing/2014/main" id="{2F9A01DC-F882-478A-9047-E0550DF2DF45}"/>
              </a:ext>
            </a:extLst>
          </p:cNvPr>
          <p:cNvGrpSpPr/>
          <p:nvPr/>
        </p:nvGrpSpPr>
        <p:grpSpPr>
          <a:xfrm>
            <a:off x="7960701" y="4351494"/>
            <a:ext cx="922350" cy="787320"/>
            <a:chOff x="8262805" y="3841440"/>
            <a:chExt cx="922350" cy="787320"/>
          </a:xfrm>
        </p:grpSpPr>
        <p:pic>
          <p:nvPicPr>
            <p:cNvPr id="8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61650" b="20216"/>
            <a:stretch/>
          </p:blipFill>
          <p:spPr bwMode="auto">
            <a:xfrm>
              <a:off x="8262805" y="3841440"/>
              <a:ext cx="922350" cy="787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正方形/長方形 84"/>
            <p:cNvSpPr/>
            <p:nvPr/>
          </p:nvSpPr>
          <p:spPr>
            <a:xfrm>
              <a:off x="8262805" y="4283281"/>
              <a:ext cx="252896" cy="345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6" name="グループ化 85"/>
            <p:cNvGrpSpPr/>
            <p:nvPr/>
          </p:nvGrpSpPr>
          <p:grpSpPr>
            <a:xfrm rot="3571440">
              <a:off x="8595032" y="3987383"/>
              <a:ext cx="203229" cy="414192"/>
              <a:chOff x="9150787" y="4499774"/>
              <a:chExt cx="290566" cy="616079"/>
            </a:xfrm>
          </p:grpSpPr>
          <p:sp>
            <p:nvSpPr>
              <p:cNvPr id="88" name="フリーフォーム 87"/>
              <p:cNvSpPr/>
              <p:nvPr/>
            </p:nvSpPr>
            <p:spPr>
              <a:xfrm>
                <a:off x="9365529" y="4566542"/>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フリーフォーム 88"/>
              <p:cNvSpPr/>
              <p:nvPr/>
            </p:nvSpPr>
            <p:spPr>
              <a:xfrm>
                <a:off x="9229590" y="4562117"/>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p:cNvSpPr/>
              <p:nvPr/>
            </p:nvSpPr>
            <p:spPr>
              <a:xfrm>
                <a:off x="9238319" y="4547631"/>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角丸四角形 90"/>
              <p:cNvSpPr/>
              <p:nvPr/>
            </p:nvSpPr>
            <p:spPr>
              <a:xfrm>
                <a:off x="9254214" y="4884846"/>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p:cNvSpPr/>
              <p:nvPr/>
            </p:nvSpPr>
            <p:spPr>
              <a:xfrm>
                <a:off x="9271330" y="4855228"/>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角丸四角形 92"/>
              <p:cNvSpPr/>
              <p:nvPr/>
            </p:nvSpPr>
            <p:spPr>
              <a:xfrm>
                <a:off x="9193306" y="4674137"/>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角丸四角形 93"/>
              <p:cNvSpPr/>
              <p:nvPr/>
            </p:nvSpPr>
            <p:spPr>
              <a:xfrm>
                <a:off x="9154774" y="4642193"/>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角丸四角形 94"/>
              <p:cNvSpPr/>
              <p:nvPr/>
            </p:nvSpPr>
            <p:spPr>
              <a:xfrm>
                <a:off x="9357827" y="4674137"/>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p:cNvSpPr/>
              <p:nvPr/>
            </p:nvSpPr>
            <p:spPr>
              <a:xfrm>
                <a:off x="9274301" y="4598588"/>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角丸四角形 96"/>
              <p:cNvSpPr/>
              <p:nvPr/>
            </p:nvSpPr>
            <p:spPr>
              <a:xfrm>
                <a:off x="9218350" y="4652664"/>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角丸四角形 97"/>
              <p:cNvSpPr/>
              <p:nvPr/>
            </p:nvSpPr>
            <p:spPr>
              <a:xfrm>
                <a:off x="9218880" y="4771557"/>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角丸四角形 98"/>
              <p:cNvSpPr/>
              <p:nvPr/>
            </p:nvSpPr>
            <p:spPr>
              <a:xfrm>
                <a:off x="9150787" y="4773359"/>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角丸四角形 99"/>
              <p:cNvSpPr/>
              <p:nvPr/>
            </p:nvSpPr>
            <p:spPr>
              <a:xfrm>
                <a:off x="9393021" y="4630746"/>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角丸四角形 100"/>
              <p:cNvSpPr/>
              <p:nvPr/>
            </p:nvSpPr>
            <p:spPr>
              <a:xfrm>
                <a:off x="9375972" y="4783651"/>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角丸四角形 101"/>
              <p:cNvSpPr/>
              <p:nvPr/>
            </p:nvSpPr>
            <p:spPr>
              <a:xfrm>
                <a:off x="9271281" y="4965332"/>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減算記号 102"/>
              <p:cNvSpPr/>
              <p:nvPr/>
            </p:nvSpPr>
            <p:spPr>
              <a:xfrm>
                <a:off x="9259862" y="5011390"/>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ブローチ 103"/>
              <p:cNvSpPr/>
              <p:nvPr/>
            </p:nvSpPr>
            <p:spPr>
              <a:xfrm>
                <a:off x="9165356" y="4803986"/>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105" name="フリーフォーム 104"/>
              <p:cNvSpPr/>
              <p:nvPr/>
            </p:nvSpPr>
            <p:spPr>
              <a:xfrm>
                <a:off x="9279953" y="4965834"/>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フリーフォーム 105"/>
              <p:cNvSpPr/>
              <p:nvPr/>
            </p:nvSpPr>
            <p:spPr>
              <a:xfrm>
                <a:off x="9277571" y="496345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フリーフォーム 106"/>
              <p:cNvSpPr/>
              <p:nvPr/>
            </p:nvSpPr>
            <p:spPr>
              <a:xfrm flipH="1" flipV="1">
                <a:off x="9317000" y="4963453"/>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フリーフォーム 107"/>
              <p:cNvSpPr/>
              <p:nvPr/>
            </p:nvSpPr>
            <p:spPr>
              <a:xfrm>
                <a:off x="9282334" y="496345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フリーフォーム 108"/>
              <p:cNvSpPr/>
              <p:nvPr/>
            </p:nvSpPr>
            <p:spPr>
              <a:xfrm>
                <a:off x="9285415" y="4968215"/>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フリーフォーム 109"/>
              <p:cNvSpPr/>
              <p:nvPr/>
            </p:nvSpPr>
            <p:spPr>
              <a:xfrm>
                <a:off x="9282934" y="4964476"/>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フリーフォーム 110"/>
              <p:cNvSpPr/>
              <p:nvPr/>
            </p:nvSpPr>
            <p:spPr>
              <a:xfrm>
                <a:off x="9282475" y="4949334"/>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フリーフォーム 111"/>
              <p:cNvSpPr/>
              <p:nvPr/>
            </p:nvSpPr>
            <p:spPr>
              <a:xfrm>
                <a:off x="9303766" y="4942022"/>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フリーフォーム 112"/>
              <p:cNvSpPr/>
              <p:nvPr/>
            </p:nvSpPr>
            <p:spPr>
              <a:xfrm>
                <a:off x="9303766" y="4944403"/>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フリーフォーム 113"/>
              <p:cNvSpPr/>
              <p:nvPr/>
            </p:nvSpPr>
            <p:spPr>
              <a:xfrm>
                <a:off x="9304465" y="4949165"/>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フリーフォーム 114"/>
              <p:cNvSpPr/>
              <p:nvPr/>
            </p:nvSpPr>
            <p:spPr>
              <a:xfrm rot="10380000">
                <a:off x="9305269" y="4944274"/>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角丸四角形 115"/>
              <p:cNvSpPr/>
              <p:nvPr/>
            </p:nvSpPr>
            <p:spPr>
              <a:xfrm>
                <a:off x="9236629" y="4562500"/>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方向矢印 116"/>
              <p:cNvSpPr/>
              <p:nvPr/>
            </p:nvSpPr>
            <p:spPr>
              <a:xfrm>
                <a:off x="9266450" y="4672622"/>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角丸四角形 117"/>
              <p:cNvSpPr/>
              <p:nvPr/>
            </p:nvSpPr>
            <p:spPr>
              <a:xfrm>
                <a:off x="9237774" y="4798585"/>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フリーフォーム 118"/>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フリーフォーム 119"/>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テキスト ボックス 86">
              <a:extLst>
                <a:ext uri="{FF2B5EF4-FFF2-40B4-BE49-F238E27FC236}">
                  <a16:creationId xmlns="" xmlns:a16="http://schemas.microsoft.com/office/drawing/2014/main" id="{65924B53-6DBC-4B23-99F5-CA3853C6CDE7}"/>
                </a:ext>
              </a:extLst>
            </p:cNvPr>
            <p:cNvSpPr txBox="1"/>
            <p:nvPr/>
          </p:nvSpPr>
          <p:spPr>
            <a:xfrm>
              <a:off x="8308873" y="4413958"/>
              <a:ext cx="335348" cy="200055"/>
            </a:xfrm>
            <a:prstGeom prst="rect">
              <a:avLst/>
            </a:prstGeom>
            <a:noFill/>
          </p:spPr>
          <p:txBody>
            <a:bodyPr wrap="none" rtlCol="0">
              <a:spAutoFit/>
            </a:bodyPr>
            <a:lstStyle/>
            <a:p>
              <a:r>
                <a:rPr kumimoji="1" lang="ja-JP" altLang="en-US" sz="700" dirty="0"/>
                <a:t>図３</a:t>
              </a:r>
            </a:p>
          </p:txBody>
        </p:sp>
      </p:grpSp>
      <p:pic>
        <p:nvPicPr>
          <p:cNvPr id="121" name="図 120">
            <a:extLst>
              <a:ext uri="{FF2B5EF4-FFF2-40B4-BE49-F238E27FC236}">
                <a16:creationId xmlns="" xmlns:a16="http://schemas.microsoft.com/office/drawing/2014/main" id="{9D5958B6-74D9-4F2D-B5D9-C2C05DBF54B3}"/>
              </a:ext>
            </a:extLst>
          </p:cNvPr>
          <p:cNvPicPr>
            <a:picLocks noChangeAspect="1"/>
          </p:cNvPicPr>
          <p:nvPr/>
        </p:nvPicPr>
        <p:blipFill>
          <a:blip r:embed="rId7"/>
          <a:stretch>
            <a:fillRect/>
          </a:stretch>
        </p:blipFill>
        <p:spPr>
          <a:xfrm>
            <a:off x="9163541" y="660188"/>
            <a:ext cx="4218190" cy="4629046"/>
          </a:xfrm>
          <a:prstGeom prst="rect">
            <a:avLst/>
          </a:prstGeom>
        </p:spPr>
      </p:pic>
      <p:sp>
        <p:nvSpPr>
          <p:cNvPr id="122" name="対角する 2 つの角を切り取った四角形 193">
            <a:extLst>
              <a:ext uri="{FF2B5EF4-FFF2-40B4-BE49-F238E27FC236}">
                <a16:creationId xmlns="" xmlns:a16="http://schemas.microsoft.com/office/drawing/2014/main" id="{2AEFC6F9-5F69-4DAD-84E2-027093E55EA7}"/>
              </a:ext>
            </a:extLst>
          </p:cNvPr>
          <p:cNvSpPr/>
          <p:nvPr/>
        </p:nvSpPr>
        <p:spPr>
          <a:xfrm>
            <a:off x="20676" y="5037234"/>
            <a:ext cx="2477774" cy="25200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r>
              <a:rPr lang="ja-JP" altLang="en-US" sz="1500" dirty="0">
                <a:solidFill>
                  <a:schemeClr val="tx1"/>
                </a:solidFill>
              </a:rPr>
              <a:t>走行エリアの振る舞い</a:t>
            </a:r>
            <a:endParaRPr lang="en-US" altLang="ja-JP" sz="1500" dirty="0">
              <a:solidFill>
                <a:schemeClr val="tx1"/>
              </a:solidFill>
            </a:endParaRPr>
          </a:p>
        </p:txBody>
      </p:sp>
      <p:pic>
        <p:nvPicPr>
          <p:cNvPr id="123" name="図 122">
            <a:extLst>
              <a:ext uri="{FF2B5EF4-FFF2-40B4-BE49-F238E27FC236}">
                <a16:creationId xmlns="" xmlns:a16="http://schemas.microsoft.com/office/drawing/2014/main" id="{57C5D491-9164-447E-BA7E-83FA62F8308C}"/>
              </a:ext>
            </a:extLst>
          </p:cNvPr>
          <p:cNvPicPr>
            <a:picLocks noChangeAspect="1"/>
          </p:cNvPicPr>
          <p:nvPr/>
        </p:nvPicPr>
        <p:blipFill>
          <a:blip r:embed="rId8"/>
          <a:stretch>
            <a:fillRect/>
          </a:stretch>
        </p:blipFill>
        <p:spPr>
          <a:xfrm>
            <a:off x="102172" y="5732711"/>
            <a:ext cx="4949530" cy="3561330"/>
          </a:xfrm>
          <a:prstGeom prst="rect">
            <a:avLst/>
          </a:prstGeom>
        </p:spPr>
      </p:pic>
      <p:sp>
        <p:nvSpPr>
          <p:cNvPr id="124" name="テキスト ボックス 123">
            <a:extLst>
              <a:ext uri="{FF2B5EF4-FFF2-40B4-BE49-F238E27FC236}">
                <a16:creationId xmlns="" xmlns:a16="http://schemas.microsoft.com/office/drawing/2014/main" id="{F53F26E5-B7D5-4DF7-9FDB-71B83A22231F}"/>
              </a:ext>
            </a:extLst>
          </p:cNvPr>
          <p:cNvSpPr txBox="1"/>
          <p:nvPr/>
        </p:nvSpPr>
        <p:spPr>
          <a:xfrm>
            <a:off x="580060" y="5417145"/>
            <a:ext cx="4025461" cy="246221"/>
          </a:xfrm>
          <a:prstGeom prst="rect">
            <a:avLst/>
          </a:prstGeom>
          <a:noFill/>
        </p:spPr>
        <p:txBody>
          <a:bodyPr wrap="none" rtlCol="0">
            <a:spAutoFit/>
          </a:bodyPr>
          <a:lstStyle/>
          <a:p>
            <a:r>
              <a:rPr kumimoji="1" lang="ja-JP" altLang="en-US" sz="1000" dirty="0"/>
              <a:t>ブロック並べ</a:t>
            </a:r>
            <a:r>
              <a:rPr kumimoji="1" lang="ja-JP" altLang="en-US" sz="1000" dirty="0" smtClean="0"/>
              <a:t>は</a:t>
            </a:r>
            <a:r>
              <a:rPr lang="ja-JP" altLang="en-US" sz="1000" dirty="0"/>
              <a:t>ピンク</a:t>
            </a:r>
            <a:r>
              <a:rPr lang="ja-JP" altLang="en-US" sz="1000" dirty="0" smtClean="0"/>
              <a:t>色背景</a:t>
            </a:r>
            <a:r>
              <a:rPr lang="ja-JP" altLang="en-US" sz="1000" dirty="0"/>
              <a:t>の</a:t>
            </a:r>
            <a:r>
              <a:rPr kumimoji="1" lang="ja-JP" altLang="en-US" sz="1000" dirty="0" smtClean="0"/>
              <a:t>部分</a:t>
            </a:r>
            <a:r>
              <a:rPr kumimoji="1" lang="ja-JP" altLang="en-US" sz="1000" dirty="0"/>
              <a:t>を繰り返し</a:t>
            </a:r>
            <a:r>
              <a:rPr lang="ja-JP" altLang="en-US" sz="1000" dirty="0"/>
              <a:t>実行することで攻略する。</a:t>
            </a:r>
            <a:endParaRPr kumimoji="1" lang="ja-JP" altLang="en-US" sz="1000" dirty="0"/>
          </a:p>
        </p:txBody>
      </p:sp>
      <p:sp>
        <p:nvSpPr>
          <p:cNvPr id="125" name="対角する 2 つの角を切り取った四角形 193">
            <a:extLst>
              <a:ext uri="{FF2B5EF4-FFF2-40B4-BE49-F238E27FC236}">
                <a16:creationId xmlns="" xmlns:a16="http://schemas.microsoft.com/office/drawing/2014/main" id="{58156F10-6F5B-44B2-A336-E2B50446A557}"/>
              </a:ext>
            </a:extLst>
          </p:cNvPr>
          <p:cNvSpPr/>
          <p:nvPr/>
        </p:nvSpPr>
        <p:spPr>
          <a:xfrm>
            <a:off x="5154686" y="5484959"/>
            <a:ext cx="3249718" cy="25200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r>
              <a:rPr lang="ja-JP" altLang="en-US" sz="1500" dirty="0">
                <a:solidFill>
                  <a:schemeClr val="tx1"/>
                </a:solidFill>
              </a:rPr>
              <a:t>フィールド内移動時の振る舞い</a:t>
            </a:r>
            <a:endParaRPr lang="en-US" altLang="ja-JP" sz="1500" dirty="0">
              <a:solidFill>
                <a:schemeClr val="tx1"/>
              </a:solidFill>
            </a:endParaRPr>
          </a:p>
        </p:txBody>
      </p:sp>
      <p:grpSp>
        <p:nvGrpSpPr>
          <p:cNvPr id="126" name="グループ化 125">
            <a:extLst>
              <a:ext uri="{FF2B5EF4-FFF2-40B4-BE49-F238E27FC236}">
                <a16:creationId xmlns="" xmlns:a16="http://schemas.microsoft.com/office/drawing/2014/main" id="{5D38D69E-DED1-4F25-957B-AAB691BD3C3B}"/>
              </a:ext>
            </a:extLst>
          </p:cNvPr>
          <p:cNvGrpSpPr/>
          <p:nvPr/>
        </p:nvGrpSpPr>
        <p:grpSpPr>
          <a:xfrm>
            <a:off x="8547749" y="8006542"/>
            <a:ext cx="1122388" cy="995010"/>
            <a:chOff x="8539293" y="7968894"/>
            <a:chExt cx="1122388" cy="995010"/>
          </a:xfrm>
        </p:grpSpPr>
        <p:pic>
          <p:nvPicPr>
            <p:cNvPr id="127" name="Picture 2">
              <a:extLst>
                <a:ext uri="{FF2B5EF4-FFF2-40B4-BE49-F238E27FC236}">
                  <a16:creationId xmlns="" xmlns:a16="http://schemas.microsoft.com/office/drawing/2014/main" id="{E3A74B10-D877-4ACD-9AA2-7349346F781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1650" b="20216"/>
            <a:stretch/>
          </p:blipFill>
          <p:spPr bwMode="auto">
            <a:xfrm>
              <a:off x="8546892" y="7968894"/>
              <a:ext cx="1114789" cy="991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8" name="正方形/長方形 127">
              <a:extLst>
                <a:ext uri="{FF2B5EF4-FFF2-40B4-BE49-F238E27FC236}">
                  <a16:creationId xmlns="" xmlns:a16="http://schemas.microsoft.com/office/drawing/2014/main" id="{ACD4F8B3-37AE-4DFF-856A-891D4690A5D7}"/>
                </a:ext>
              </a:extLst>
            </p:cNvPr>
            <p:cNvSpPr/>
            <p:nvPr/>
          </p:nvSpPr>
          <p:spPr>
            <a:xfrm>
              <a:off x="8544042" y="8490382"/>
              <a:ext cx="320223" cy="473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9" name="グループ化 128">
              <a:extLst>
                <a:ext uri="{FF2B5EF4-FFF2-40B4-BE49-F238E27FC236}">
                  <a16:creationId xmlns="" xmlns:a16="http://schemas.microsoft.com/office/drawing/2014/main" id="{7381B3C3-9CAC-4081-B64A-F220B827DE90}"/>
                </a:ext>
              </a:extLst>
            </p:cNvPr>
            <p:cNvGrpSpPr/>
            <p:nvPr/>
          </p:nvGrpSpPr>
          <p:grpSpPr>
            <a:xfrm rot="3571440">
              <a:off x="8661580" y="8334689"/>
              <a:ext cx="256036" cy="500609"/>
              <a:chOff x="9150787" y="4499774"/>
              <a:chExt cx="290566" cy="616079"/>
            </a:xfrm>
          </p:grpSpPr>
          <p:sp>
            <p:nvSpPr>
              <p:cNvPr id="131" name="フリーフォーム 167">
                <a:extLst>
                  <a:ext uri="{FF2B5EF4-FFF2-40B4-BE49-F238E27FC236}">
                    <a16:creationId xmlns="" xmlns:a16="http://schemas.microsoft.com/office/drawing/2014/main" id="{AA302DD8-C5CD-4B6E-B78D-C55475585035}"/>
                  </a:ext>
                </a:extLst>
              </p:cNvPr>
              <p:cNvSpPr/>
              <p:nvPr/>
            </p:nvSpPr>
            <p:spPr>
              <a:xfrm>
                <a:off x="9365529" y="4566542"/>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フリーフォーム 168">
                <a:extLst>
                  <a:ext uri="{FF2B5EF4-FFF2-40B4-BE49-F238E27FC236}">
                    <a16:creationId xmlns="" xmlns:a16="http://schemas.microsoft.com/office/drawing/2014/main" id="{586E903D-6C94-4CA7-A8C8-FD3E1A85F7E2}"/>
                  </a:ext>
                </a:extLst>
              </p:cNvPr>
              <p:cNvSpPr/>
              <p:nvPr/>
            </p:nvSpPr>
            <p:spPr>
              <a:xfrm>
                <a:off x="9229590" y="4562117"/>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角丸四角形 169">
                <a:extLst>
                  <a:ext uri="{FF2B5EF4-FFF2-40B4-BE49-F238E27FC236}">
                    <a16:creationId xmlns="" xmlns:a16="http://schemas.microsoft.com/office/drawing/2014/main" id="{D0EA7F15-1619-4B81-8A3D-AAA129700C19}"/>
                  </a:ext>
                </a:extLst>
              </p:cNvPr>
              <p:cNvSpPr/>
              <p:nvPr/>
            </p:nvSpPr>
            <p:spPr>
              <a:xfrm>
                <a:off x="9238319" y="4547631"/>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角丸四角形 170">
                <a:extLst>
                  <a:ext uri="{FF2B5EF4-FFF2-40B4-BE49-F238E27FC236}">
                    <a16:creationId xmlns="" xmlns:a16="http://schemas.microsoft.com/office/drawing/2014/main" id="{D485C7A7-8448-4D34-AAC6-93E5AEDB3A1A}"/>
                  </a:ext>
                </a:extLst>
              </p:cNvPr>
              <p:cNvSpPr/>
              <p:nvPr/>
            </p:nvSpPr>
            <p:spPr>
              <a:xfrm>
                <a:off x="9254214" y="4884846"/>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角丸四角形 171">
                <a:extLst>
                  <a:ext uri="{FF2B5EF4-FFF2-40B4-BE49-F238E27FC236}">
                    <a16:creationId xmlns="" xmlns:a16="http://schemas.microsoft.com/office/drawing/2014/main" id="{742697C8-743D-4465-8B86-4614B0384D4D}"/>
                  </a:ext>
                </a:extLst>
              </p:cNvPr>
              <p:cNvSpPr/>
              <p:nvPr/>
            </p:nvSpPr>
            <p:spPr>
              <a:xfrm>
                <a:off x="9271330" y="4855228"/>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角丸四角形 172">
                <a:extLst>
                  <a:ext uri="{FF2B5EF4-FFF2-40B4-BE49-F238E27FC236}">
                    <a16:creationId xmlns="" xmlns:a16="http://schemas.microsoft.com/office/drawing/2014/main" id="{251EE0B8-FB56-4807-B706-B94BC7806829}"/>
                  </a:ext>
                </a:extLst>
              </p:cNvPr>
              <p:cNvSpPr/>
              <p:nvPr/>
            </p:nvSpPr>
            <p:spPr>
              <a:xfrm>
                <a:off x="9193306" y="4674137"/>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角丸四角形 173">
                <a:extLst>
                  <a:ext uri="{FF2B5EF4-FFF2-40B4-BE49-F238E27FC236}">
                    <a16:creationId xmlns="" xmlns:a16="http://schemas.microsoft.com/office/drawing/2014/main" id="{67908847-9B63-4760-895F-F12AB0E0D338}"/>
                  </a:ext>
                </a:extLst>
              </p:cNvPr>
              <p:cNvSpPr/>
              <p:nvPr/>
            </p:nvSpPr>
            <p:spPr>
              <a:xfrm>
                <a:off x="9154774" y="4642193"/>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角丸四角形 174">
                <a:extLst>
                  <a:ext uri="{FF2B5EF4-FFF2-40B4-BE49-F238E27FC236}">
                    <a16:creationId xmlns="" xmlns:a16="http://schemas.microsoft.com/office/drawing/2014/main" id="{78B34B59-A8CF-4861-9807-52290EFACDBB}"/>
                  </a:ext>
                </a:extLst>
              </p:cNvPr>
              <p:cNvSpPr/>
              <p:nvPr/>
            </p:nvSpPr>
            <p:spPr>
              <a:xfrm>
                <a:off x="9357827" y="4674137"/>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正方形/長方形 138">
                <a:extLst>
                  <a:ext uri="{FF2B5EF4-FFF2-40B4-BE49-F238E27FC236}">
                    <a16:creationId xmlns="" xmlns:a16="http://schemas.microsoft.com/office/drawing/2014/main" id="{E884FB30-6611-406E-A1C6-309B533A5E5E}"/>
                  </a:ext>
                </a:extLst>
              </p:cNvPr>
              <p:cNvSpPr/>
              <p:nvPr/>
            </p:nvSpPr>
            <p:spPr>
              <a:xfrm>
                <a:off x="9274301" y="4598588"/>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角丸四角形 176">
                <a:extLst>
                  <a:ext uri="{FF2B5EF4-FFF2-40B4-BE49-F238E27FC236}">
                    <a16:creationId xmlns="" xmlns:a16="http://schemas.microsoft.com/office/drawing/2014/main" id="{09AD7746-F7A7-40A4-9F4A-24DE855C0927}"/>
                  </a:ext>
                </a:extLst>
              </p:cNvPr>
              <p:cNvSpPr/>
              <p:nvPr/>
            </p:nvSpPr>
            <p:spPr>
              <a:xfrm>
                <a:off x="9218350" y="4652664"/>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角丸四角形 177">
                <a:extLst>
                  <a:ext uri="{FF2B5EF4-FFF2-40B4-BE49-F238E27FC236}">
                    <a16:creationId xmlns="" xmlns:a16="http://schemas.microsoft.com/office/drawing/2014/main" id="{C7CA879E-2224-4CBF-B29C-16897947A048}"/>
                  </a:ext>
                </a:extLst>
              </p:cNvPr>
              <p:cNvSpPr/>
              <p:nvPr/>
            </p:nvSpPr>
            <p:spPr>
              <a:xfrm>
                <a:off x="9218880" y="4771557"/>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角丸四角形 178">
                <a:extLst>
                  <a:ext uri="{FF2B5EF4-FFF2-40B4-BE49-F238E27FC236}">
                    <a16:creationId xmlns="" xmlns:a16="http://schemas.microsoft.com/office/drawing/2014/main" id="{A71C6153-08AE-42C9-A38F-52B277EB5F09}"/>
                  </a:ext>
                </a:extLst>
              </p:cNvPr>
              <p:cNvSpPr/>
              <p:nvPr/>
            </p:nvSpPr>
            <p:spPr>
              <a:xfrm>
                <a:off x="9150787" y="4773359"/>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角丸四角形 179">
                <a:extLst>
                  <a:ext uri="{FF2B5EF4-FFF2-40B4-BE49-F238E27FC236}">
                    <a16:creationId xmlns="" xmlns:a16="http://schemas.microsoft.com/office/drawing/2014/main" id="{195C090D-BDA7-4F95-B629-7436D3F171DB}"/>
                  </a:ext>
                </a:extLst>
              </p:cNvPr>
              <p:cNvSpPr/>
              <p:nvPr/>
            </p:nvSpPr>
            <p:spPr>
              <a:xfrm>
                <a:off x="9393021" y="4630746"/>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角丸四角形 180">
                <a:extLst>
                  <a:ext uri="{FF2B5EF4-FFF2-40B4-BE49-F238E27FC236}">
                    <a16:creationId xmlns="" xmlns:a16="http://schemas.microsoft.com/office/drawing/2014/main" id="{87BA15F1-6518-438C-B67C-03208321DB62}"/>
                  </a:ext>
                </a:extLst>
              </p:cNvPr>
              <p:cNvSpPr/>
              <p:nvPr/>
            </p:nvSpPr>
            <p:spPr>
              <a:xfrm>
                <a:off x="9375972" y="4783651"/>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角丸四角形 181">
                <a:extLst>
                  <a:ext uri="{FF2B5EF4-FFF2-40B4-BE49-F238E27FC236}">
                    <a16:creationId xmlns="" xmlns:a16="http://schemas.microsoft.com/office/drawing/2014/main" id="{B1371DB6-EBC6-48A6-B003-50F9F3533625}"/>
                  </a:ext>
                </a:extLst>
              </p:cNvPr>
              <p:cNvSpPr/>
              <p:nvPr/>
            </p:nvSpPr>
            <p:spPr>
              <a:xfrm>
                <a:off x="9271281" y="4965332"/>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減算記号 145">
                <a:extLst>
                  <a:ext uri="{FF2B5EF4-FFF2-40B4-BE49-F238E27FC236}">
                    <a16:creationId xmlns="" xmlns:a16="http://schemas.microsoft.com/office/drawing/2014/main" id="{0DC204B1-0C43-4EAF-9FE5-66AECEF49B11}"/>
                  </a:ext>
                </a:extLst>
              </p:cNvPr>
              <p:cNvSpPr/>
              <p:nvPr/>
            </p:nvSpPr>
            <p:spPr>
              <a:xfrm>
                <a:off x="9259862" y="5011390"/>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ブローチ 146">
                <a:extLst>
                  <a:ext uri="{FF2B5EF4-FFF2-40B4-BE49-F238E27FC236}">
                    <a16:creationId xmlns="" xmlns:a16="http://schemas.microsoft.com/office/drawing/2014/main" id="{7F30A695-9B7A-4F74-B71A-4F7FD69D9258}"/>
                  </a:ext>
                </a:extLst>
              </p:cNvPr>
              <p:cNvSpPr/>
              <p:nvPr/>
            </p:nvSpPr>
            <p:spPr>
              <a:xfrm>
                <a:off x="9165356" y="4803986"/>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148" name="フリーフォーム 184">
                <a:extLst>
                  <a:ext uri="{FF2B5EF4-FFF2-40B4-BE49-F238E27FC236}">
                    <a16:creationId xmlns="" xmlns:a16="http://schemas.microsoft.com/office/drawing/2014/main" id="{AB19C3C9-C62B-4694-BBA4-4FA450F4DB9D}"/>
                  </a:ext>
                </a:extLst>
              </p:cNvPr>
              <p:cNvSpPr/>
              <p:nvPr/>
            </p:nvSpPr>
            <p:spPr>
              <a:xfrm>
                <a:off x="9279953" y="4965834"/>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フリーフォーム 185">
                <a:extLst>
                  <a:ext uri="{FF2B5EF4-FFF2-40B4-BE49-F238E27FC236}">
                    <a16:creationId xmlns="" xmlns:a16="http://schemas.microsoft.com/office/drawing/2014/main" id="{699D86A4-59E3-4760-AFA1-6FF7CA9D7F0E}"/>
                  </a:ext>
                </a:extLst>
              </p:cNvPr>
              <p:cNvSpPr/>
              <p:nvPr/>
            </p:nvSpPr>
            <p:spPr>
              <a:xfrm>
                <a:off x="9277571" y="496345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フリーフォーム 186">
                <a:extLst>
                  <a:ext uri="{FF2B5EF4-FFF2-40B4-BE49-F238E27FC236}">
                    <a16:creationId xmlns="" xmlns:a16="http://schemas.microsoft.com/office/drawing/2014/main" id="{003665F7-07C8-415A-9901-4BABBB3835FC}"/>
                  </a:ext>
                </a:extLst>
              </p:cNvPr>
              <p:cNvSpPr/>
              <p:nvPr/>
            </p:nvSpPr>
            <p:spPr>
              <a:xfrm flipH="1" flipV="1">
                <a:off x="9317000" y="4963453"/>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フリーフォーム 187">
                <a:extLst>
                  <a:ext uri="{FF2B5EF4-FFF2-40B4-BE49-F238E27FC236}">
                    <a16:creationId xmlns="" xmlns:a16="http://schemas.microsoft.com/office/drawing/2014/main" id="{9E8BE858-5BC2-4415-A077-A3A2D1AA40F0}"/>
                  </a:ext>
                </a:extLst>
              </p:cNvPr>
              <p:cNvSpPr/>
              <p:nvPr/>
            </p:nvSpPr>
            <p:spPr>
              <a:xfrm>
                <a:off x="9282334" y="496345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フリーフォーム 188">
                <a:extLst>
                  <a:ext uri="{FF2B5EF4-FFF2-40B4-BE49-F238E27FC236}">
                    <a16:creationId xmlns="" xmlns:a16="http://schemas.microsoft.com/office/drawing/2014/main" id="{4D0DA7E4-E18B-435F-A34A-37992B379E2C}"/>
                  </a:ext>
                </a:extLst>
              </p:cNvPr>
              <p:cNvSpPr/>
              <p:nvPr/>
            </p:nvSpPr>
            <p:spPr>
              <a:xfrm>
                <a:off x="9285415" y="4968215"/>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フリーフォーム 189">
                <a:extLst>
                  <a:ext uri="{FF2B5EF4-FFF2-40B4-BE49-F238E27FC236}">
                    <a16:creationId xmlns="" xmlns:a16="http://schemas.microsoft.com/office/drawing/2014/main" id="{2CF241C3-238D-4B52-914D-ACEFB9FC874D}"/>
                  </a:ext>
                </a:extLst>
              </p:cNvPr>
              <p:cNvSpPr/>
              <p:nvPr/>
            </p:nvSpPr>
            <p:spPr>
              <a:xfrm>
                <a:off x="9282934" y="4964476"/>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フリーフォーム 190">
                <a:extLst>
                  <a:ext uri="{FF2B5EF4-FFF2-40B4-BE49-F238E27FC236}">
                    <a16:creationId xmlns="" xmlns:a16="http://schemas.microsoft.com/office/drawing/2014/main" id="{4D41C964-38E7-4E8E-A2E9-A08953F36B83}"/>
                  </a:ext>
                </a:extLst>
              </p:cNvPr>
              <p:cNvSpPr/>
              <p:nvPr/>
            </p:nvSpPr>
            <p:spPr>
              <a:xfrm>
                <a:off x="9282475" y="4949334"/>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フリーフォーム 191">
                <a:extLst>
                  <a:ext uri="{FF2B5EF4-FFF2-40B4-BE49-F238E27FC236}">
                    <a16:creationId xmlns="" xmlns:a16="http://schemas.microsoft.com/office/drawing/2014/main" id="{90703917-9C88-4A7E-9697-47E5A99ACDFD}"/>
                  </a:ext>
                </a:extLst>
              </p:cNvPr>
              <p:cNvSpPr/>
              <p:nvPr/>
            </p:nvSpPr>
            <p:spPr>
              <a:xfrm>
                <a:off x="9303766" y="4942022"/>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フリーフォーム 192">
                <a:extLst>
                  <a:ext uri="{FF2B5EF4-FFF2-40B4-BE49-F238E27FC236}">
                    <a16:creationId xmlns="" xmlns:a16="http://schemas.microsoft.com/office/drawing/2014/main" id="{80C90561-B5F7-4B5D-B195-5C731FA79D57}"/>
                  </a:ext>
                </a:extLst>
              </p:cNvPr>
              <p:cNvSpPr/>
              <p:nvPr/>
            </p:nvSpPr>
            <p:spPr>
              <a:xfrm>
                <a:off x="9303766" y="4944403"/>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フリーフォーム 193">
                <a:extLst>
                  <a:ext uri="{FF2B5EF4-FFF2-40B4-BE49-F238E27FC236}">
                    <a16:creationId xmlns="" xmlns:a16="http://schemas.microsoft.com/office/drawing/2014/main" id="{723D964C-2865-4F70-B3D2-6C0A8984A530}"/>
                  </a:ext>
                </a:extLst>
              </p:cNvPr>
              <p:cNvSpPr/>
              <p:nvPr/>
            </p:nvSpPr>
            <p:spPr>
              <a:xfrm>
                <a:off x="9304465" y="4949165"/>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フリーフォーム 194">
                <a:extLst>
                  <a:ext uri="{FF2B5EF4-FFF2-40B4-BE49-F238E27FC236}">
                    <a16:creationId xmlns="" xmlns:a16="http://schemas.microsoft.com/office/drawing/2014/main" id="{E9C7DE31-B7E3-4E01-98E9-C66038920CCD}"/>
                  </a:ext>
                </a:extLst>
              </p:cNvPr>
              <p:cNvSpPr/>
              <p:nvPr/>
            </p:nvSpPr>
            <p:spPr>
              <a:xfrm rot="10380000">
                <a:off x="9305269" y="4944274"/>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角丸四角形 195">
                <a:extLst>
                  <a:ext uri="{FF2B5EF4-FFF2-40B4-BE49-F238E27FC236}">
                    <a16:creationId xmlns="" xmlns:a16="http://schemas.microsoft.com/office/drawing/2014/main" id="{A591C990-6C85-437F-B442-26C6FB5BC7CD}"/>
                  </a:ext>
                </a:extLst>
              </p:cNvPr>
              <p:cNvSpPr/>
              <p:nvPr/>
            </p:nvSpPr>
            <p:spPr>
              <a:xfrm>
                <a:off x="9236629" y="4562500"/>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四方向矢印 196">
                <a:extLst>
                  <a:ext uri="{FF2B5EF4-FFF2-40B4-BE49-F238E27FC236}">
                    <a16:creationId xmlns="" xmlns:a16="http://schemas.microsoft.com/office/drawing/2014/main" id="{F9EADC91-D0D6-4590-8AD7-BC35B46F4DE7}"/>
                  </a:ext>
                </a:extLst>
              </p:cNvPr>
              <p:cNvSpPr/>
              <p:nvPr/>
            </p:nvSpPr>
            <p:spPr>
              <a:xfrm>
                <a:off x="9266450" y="4672622"/>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角丸四角形 197">
                <a:extLst>
                  <a:ext uri="{FF2B5EF4-FFF2-40B4-BE49-F238E27FC236}">
                    <a16:creationId xmlns="" xmlns:a16="http://schemas.microsoft.com/office/drawing/2014/main" id="{7DD54C49-883E-4E72-93F9-1FA97E31FEAD}"/>
                  </a:ext>
                </a:extLst>
              </p:cNvPr>
              <p:cNvSpPr/>
              <p:nvPr/>
            </p:nvSpPr>
            <p:spPr>
              <a:xfrm>
                <a:off x="9237774" y="4798585"/>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フリーフォーム 198">
                <a:extLst>
                  <a:ext uri="{FF2B5EF4-FFF2-40B4-BE49-F238E27FC236}">
                    <a16:creationId xmlns="" xmlns:a16="http://schemas.microsoft.com/office/drawing/2014/main" id="{96E8738D-16B0-43CF-8A8A-D36A5CC2C2CA}"/>
                  </a:ext>
                </a:extLst>
              </p:cNvPr>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フリーフォーム 199">
                <a:extLst>
                  <a:ext uri="{FF2B5EF4-FFF2-40B4-BE49-F238E27FC236}">
                    <a16:creationId xmlns="" xmlns:a16="http://schemas.microsoft.com/office/drawing/2014/main" id="{905B30C0-D75B-4E25-AC56-7D6EC0B48689}"/>
                  </a:ext>
                </a:extLst>
              </p:cNvPr>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0" name="テキスト ボックス 129">
              <a:extLst>
                <a:ext uri="{FF2B5EF4-FFF2-40B4-BE49-F238E27FC236}">
                  <a16:creationId xmlns="" xmlns:a16="http://schemas.microsoft.com/office/drawing/2014/main" id="{3C6A835C-4C3B-47FE-BE30-63471C18A041}"/>
                </a:ext>
              </a:extLst>
            </p:cNvPr>
            <p:cNvSpPr txBox="1"/>
            <p:nvPr/>
          </p:nvSpPr>
          <p:spPr>
            <a:xfrm>
              <a:off x="8602572" y="8690176"/>
              <a:ext cx="335348" cy="200055"/>
            </a:xfrm>
            <a:prstGeom prst="rect">
              <a:avLst/>
            </a:prstGeom>
            <a:noFill/>
          </p:spPr>
          <p:txBody>
            <a:bodyPr wrap="none" rtlCol="0">
              <a:spAutoFit/>
            </a:bodyPr>
            <a:lstStyle/>
            <a:p>
              <a:r>
                <a:rPr kumimoji="1" lang="ja-JP" altLang="en-US" sz="700" dirty="0"/>
                <a:t>図４</a:t>
              </a:r>
            </a:p>
          </p:txBody>
        </p:sp>
      </p:grpSp>
      <p:sp>
        <p:nvSpPr>
          <p:cNvPr id="164" name="テキスト ボックス 163">
            <a:extLst>
              <a:ext uri="{FF2B5EF4-FFF2-40B4-BE49-F238E27FC236}">
                <a16:creationId xmlns="" xmlns:a16="http://schemas.microsoft.com/office/drawing/2014/main" id="{F2E1D9EB-2804-4A41-B7DD-47FED58C8ED5}"/>
              </a:ext>
            </a:extLst>
          </p:cNvPr>
          <p:cNvSpPr txBox="1"/>
          <p:nvPr/>
        </p:nvSpPr>
        <p:spPr>
          <a:xfrm>
            <a:off x="5186645" y="8275439"/>
            <a:ext cx="3398687" cy="400110"/>
          </a:xfrm>
          <a:prstGeom prst="rect">
            <a:avLst/>
          </a:prstGeom>
          <a:noFill/>
        </p:spPr>
        <p:txBody>
          <a:bodyPr wrap="none" rtlCol="0">
            <a:spAutoFit/>
          </a:bodyPr>
          <a:lstStyle/>
          <a:p>
            <a:r>
              <a:rPr lang="ja-JP" altLang="en-US" sz="1000" dirty="0"/>
              <a:t>右図４のように走行体が</a:t>
            </a:r>
            <a:r>
              <a:rPr lang="ja-JP" altLang="en-US" sz="1000" dirty="0" smtClean="0"/>
              <a:t>赤ポリゴンブロック置き場前</a:t>
            </a:r>
            <a:r>
              <a:rPr lang="ja-JP" altLang="en-US" sz="1000" dirty="0"/>
              <a:t>にあり、</a:t>
            </a:r>
            <a:endParaRPr lang="en-US" altLang="ja-JP" sz="1000" dirty="0"/>
          </a:p>
          <a:p>
            <a:r>
              <a:rPr kumimoji="1" lang="ja-JP" altLang="en-US" sz="1000" dirty="0"/>
              <a:t>次移動ポリ置き場が緑</a:t>
            </a:r>
            <a:r>
              <a:rPr lang="ja-JP" altLang="en-US" sz="1000" dirty="0"/>
              <a:t>ポリ置き場に移動する場合を示した。</a:t>
            </a:r>
            <a:endParaRPr kumimoji="1" lang="ja-JP" altLang="en-US" sz="1000" dirty="0"/>
          </a:p>
        </p:txBody>
      </p:sp>
    </p:spTree>
    <p:extLst>
      <p:ext uri="{BB962C8B-B14F-4D97-AF65-F5344CB8AC3E}">
        <p14:creationId xmlns:p14="http://schemas.microsoft.com/office/powerpoint/2010/main" val="16643464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1782</Words>
  <Application>Microsoft Office PowerPoint</Application>
  <PresentationFormat>ユーザー設定</PresentationFormat>
  <Paragraphs>488</Paragraphs>
  <Slides>5</Slides>
  <Notes>0</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三機工業株式会社</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市村直樹</dc:creator>
  <cp:lastModifiedBy>市村直樹</cp:lastModifiedBy>
  <cp:revision>1</cp:revision>
  <dcterms:created xsi:type="dcterms:W3CDTF">2017-08-29T10:34:21Z</dcterms:created>
  <dcterms:modified xsi:type="dcterms:W3CDTF">2017-08-29T10:43:20Z</dcterms:modified>
</cp:coreProperties>
</file>