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5"/>
  </p:notesMasterIdLst>
  <p:sldIdLst>
    <p:sldId id="256" r:id="rId3"/>
    <p:sldId id="261" r:id="rId4"/>
    <p:sldId id="257" r:id="rId5"/>
    <p:sldId id="258" r:id="rId6"/>
    <p:sldId id="259" r:id="rId7"/>
    <p:sldId id="265" r:id="rId8"/>
    <p:sldId id="267" r:id="rId9"/>
    <p:sldId id="268" r:id="rId10"/>
    <p:sldId id="260" r:id="rId11"/>
    <p:sldId id="266" r:id="rId12"/>
    <p:sldId id="269" r:id="rId13"/>
    <p:sldId id="270" r:id="rId14"/>
    <p:sldId id="264" r:id="rId15"/>
    <p:sldId id="271" r:id="rId16"/>
    <p:sldId id="272" r:id="rId17"/>
    <p:sldId id="273" r:id="rId18"/>
    <p:sldId id="274" r:id="rId19"/>
    <p:sldId id="275" r:id="rId20"/>
    <p:sldId id="262" r:id="rId21"/>
    <p:sldId id="277" r:id="rId22"/>
    <p:sldId id="276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67590" autoAdjust="0"/>
  </p:normalViewPr>
  <p:slideViewPr>
    <p:cSldViewPr>
      <p:cViewPr>
        <p:scale>
          <a:sx n="70" d="100"/>
          <a:sy n="70" d="100"/>
        </p:scale>
        <p:origin x="-100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91EA5-EFD8-4CCD-A45C-A9B5432C54BB}" type="datetimeFigureOut">
              <a:rPr lang="en-US" smtClean="0"/>
              <a:t>2011-08-03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36CD3-0014-467E-A5BF-4922A728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48663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horror.com/blog/2005/04/give-me-parameterized-sql-or-give-me-death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thedailywtf.com/Articles/Oklahoma-Leaks-Tens-of-Thousands-of-Social-Security-Numbers,-Other-Sensitive-Data.aspx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58wzh21.asp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ocial.msdn.microsoft.com/Forums/hu-HU/csharpgeneral/thread/c5cd011f-b513-4aa2-9b0f-f24a7966b55d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gamelife/2011/04/playstation-network-hacked/" TargetMode="External"/><Relationship Id="rId7" Type="http://schemas.openxmlformats.org/officeDocument/2006/relationships/hyperlink" Target="http://www.atg.wa.gov/BlogPost.aspx?id=2817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uardian.co.uk/technology/gamesblog/2011/apr/27/playstation-network-hack-sony" TargetMode="External"/><Relationship Id="rId5" Type="http://schemas.openxmlformats.org/officeDocument/2006/relationships/hyperlink" Target="http://www.theregister.co.uk/2011/05/24/sony_playstation_breach_costs/" TargetMode="External"/><Relationship Id="rId4" Type="http://schemas.openxmlformats.org/officeDocument/2006/relationships/hyperlink" Target="http://www.theregister.co.uk/2011/06/03/sony_pictures_hacked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</a:t>
            </a:r>
            <a:r>
              <a:rPr lang="en-US" baseline="0" dirty="0" smtClean="0"/>
              <a:t>myself</a:t>
            </a:r>
          </a:p>
          <a:p>
            <a:r>
              <a:rPr lang="en-US" baseline="0" dirty="0" smtClean="0"/>
              <a:t>My interest/background in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Learn/know what are best practices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requirements will have a direct impact on application design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and usability interact with each other.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Understand may need to change what you have done based on security breach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(example: Sony’s reset password page, email address and birthday)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attack your own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stuff (Red teams)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as an opportunity to evaluate your area of responsibility, provide information about problem areas and possible solutions to management.</a:t>
            </a:r>
          </a:p>
          <a:p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IS A FIRST CLASS CONCERN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Keeping up to date on patches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 with non-admin roles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attributes (Code Access Security - CAS)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AD roles/accounts to restrict who can run code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http://msdn.microsoft.com/en-us/library/ff648663.aspx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 in experts when you don't know!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reinvent the wheel.  Use existing libraries.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you handle credit card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66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 attack/Parameterized SQL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http://www.codinghorror.com/blog/2005/04/give-me-parameterized-sql-or-give-me-death.html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 the URL (Oklahoma)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http://thedailywtf.com/Articles/Oklahoma-Leaks-Tens-of-Thousands-of-Social-Security-Numbers,-Other-Sensitive-Data.aspx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app have full access to the database once connected?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database roles and stored procedures to limit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web service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storing connection information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web.config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 you don’t even know the terms to initiate your search!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7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Hashed</a:t>
            </a:r>
            <a:r>
              <a:rPr lang="en-US" baseline="0" dirty="0" smtClean="0"/>
              <a:t> VIP codes into client side validation.</a:t>
            </a:r>
          </a:p>
          <a:p>
            <a:r>
              <a:rPr lang="en-US" baseline="0" dirty="0" smtClean="0"/>
              <a:t>The source size was small enough that a brute force attack was feasible.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 go to a web forum and find that there</a:t>
            </a:r>
            <a:r>
              <a:rPr lang="en-US" baseline="0" dirty="0" smtClean="0"/>
              <a:t> was an ad in the middle of the screen for something that is totally unrelated to the content?  Seem like spam?  Probably was XSS.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users password</a:t>
            </a:r>
            <a:r>
              <a:rPr lang="en-US" baseline="0" dirty="0" smtClean="0"/>
              <a:t> should never be stored in a human readable form (hash it with a salt and compare the hash of the provided password + salt to what is stored)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 is not vulnerable unless you have “unsafe” code </a:t>
            </a:r>
            <a:r>
              <a:rPr lang="en-US" dirty="0" smtClean="0">
                <a:hlinkClick r:id="rId3"/>
              </a:rPr>
              <a:t>http://msdn.microsoft.com/en-us/library/f58wzh21.aspx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http://social.msdn.microsoft.com/Forums/hu-HU/csharpgeneral/thread/c5cd011f-b513-4aa2-9b0f-f24a7966b55d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C++ is vulnerable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1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r>
              <a:rPr lang="en-US" baseline="0" dirty="0" smtClean="0"/>
              <a:t> myself</a:t>
            </a:r>
          </a:p>
          <a:p>
            <a:r>
              <a:rPr lang="en-US" baseline="0" dirty="0" smtClean="0"/>
              <a:t>My interest/background in security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Consumer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Manager</a:t>
            </a:r>
          </a:p>
          <a:p>
            <a:pPr marL="0" indent="0">
              <a:buFont typeface="Arial" charset="0"/>
              <a:buNone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Who is in the audience?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Neighboring</a:t>
            </a:r>
            <a:r>
              <a:rPr lang="en-US" baseline="0" dirty="0" smtClean="0"/>
              <a:t> security talk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Where are you</a:t>
            </a:r>
            <a:r>
              <a:rPr lang="en-US" baseline="0" dirty="0" smtClean="0"/>
              <a:t> in terms of knowing you need to do something with security?</a:t>
            </a:r>
          </a:p>
          <a:p>
            <a:pPr marL="0" indent="0">
              <a:buFont typeface="Arial" charset="0"/>
              <a:buNone/>
            </a:pPr>
            <a:r>
              <a:rPr lang="en-US" baseline="0" dirty="0" smtClean="0"/>
              <a:t>Can take more time talking about ramifications or more in the tech side.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1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MSTS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Loss of faith/trust in them.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Lots of money: lost revenue, money spent in recovery, money spent in remediation.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Hurt relationship with customers because of lack of communication.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kern="50" dirty="0" smtClean="0">
                <a:effectLst/>
                <a:latin typeface="Times New Roman"/>
                <a:ea typeface="SimSun"/>
                <a:cs typeface="Mangal"/>
              </a:rPr>
              <a:t>They will likely serve as a case study for the security field for many years.</a:t>
            </a:r>
          </a:p>
          <a:p>
            <a:endParaRPr lang="en-US" sz="120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SONY PSN background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77 million users information is at stake:  names, addresses, birthdates, PSN ID and passwords as well as secret answers and credit card numbers.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took them about a week to notify users.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PSN down for PS3 and PSP owners for 23 days.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offered to buy credit monitoring service.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they came back on line they had an issue with the password change web page.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offered up a couple of free games to network members (per account).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Retaliation for SONYs campaign of prosecuting those that were hacking the PS3.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SONY communicated that the breach would cost them at least $171 million.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http://www.wired.com/gamelife/2011/04/playstation-network-hacked/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http://www.theregister.co.uk/2011/06/03/sony_pictures_hacked/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http://www.theregister.co.uk/2011/05/24/sony_playstation_breach_costs/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http://www.guardian.co.uk/technology/gamesblog/2011/apr/27/playstation-network-hack-sony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http://www.atg.wa.gov/BlogPost.aspx?id=28174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loss of faith/trust in the cloud.  Can point to Sony now as a justification.</a:t>
            </a:r>
          </a:p>
          <a:p>
            <a:r>
              <a:rPr lang="en-US" dirty="0" smtClean="0"/>
              <a:t>Anger.</a:t>
            </a:r>
          </a:p>
          <a:p>
            <a:r>
              <a:rPr lang="en-US" dirty="0" smtClean="0"/>
              <a:t>An increased awareness of security issues.</a:t>
            </a:r>
          </a:p>
          <a:p>
            <a:r>
              <a:rPr lang="en-US" dirty="0" smtClean="0"/>
              <a:t>Don’t answer default style questions with the real answers.</a:t>
            </a:r>
          </a:p>
          <a:p>
            <a:r>
              <a:rPr lang="en-US" dirty="0" smtClean="0"/>
              <a:t>Security assurances may be a way for them to comparison shop services.</a:t>
            </a:r>
          </a:p>
          <a:p>
            <a:r>
              <a:rPr lang="en-US" dirty="0" smtClean="0"/>
              <a:t>Knowledgeable users will demand better security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Inspiration.  </a:t>
            </a:r>
            <a:r>
              <a:rPr lang="en-US" dirty="0" smtClean="0"/>
              <a:t>More script kiddies?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9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2007, retailer TJX Companies set aside $118 million to cover a database hack that exposed data for at least 45.6 million payment card accounts.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Heartland Payment Systems reserved about $105 million for lawsuits related to costs in an attack that allowed a hacker to obtain records for as many as 100 million cards.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take security seriously.  It will catch up with you.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prepared to answer questions about security from your customers?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have a Chief Security Officer? 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Who's responsibility is it?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as an opportunity to create or re-evaluate security plans/measures/policies.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consider and evaluate the basics: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are potential attackers?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might they attack us?  What is their motivation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money?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social agenda? (does your company do anything controversial?)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them to attack us?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us to fend them off?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will it cost for us to recover from an attack?</a:t>
            </a:r>
          </a:p>
          <a:p>
            <a:r>
              <a:rPr lang="en-US" dirty="0" smtClean="0"/>
              <a:t>Product </a:t>
            </a:r>
            <a:r>
              <a:rPr lang="en-US" dirty="0" smtClean="0"/>
              <a:t>differentia </a:t>
            </a:r>
            <a:r>
              <a:rPr lang="en-US" dirty="0" smtClean="0"/>
              <a:t>– </a:t>
            </a:r>
            <a:r>
              <a:rPr lang="en-US" dirty="0" smtClean="0"/>
              <a:t>SalesForce.com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 differentia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from salesforce.com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passwords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secure sites when possible: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Twitter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Ask/check what security measures the company has in place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separate credit card for online purchases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made up answers for "school", "pet" type questions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alternate birthday?</a:t>
            </a:r>
          </a:p>
          <a:p>
            <a:r>
              <a:rPr lang="en-US" dirty="0" smtClean="0"/>
              <a:t>When doing sensitive transactions</a:t>
            </a:r>
            <a:r>
              <a:rPr lang="en-US" baseline="0" dirty="0" smtClean="0"/>
              <a:t> online only have that one window open.</a:t>
            </a:r>
          </a:p>
          <a:p>
            <a:r>
              <a:rPr lang="en-US" baseline="0" dirty="0" smtClean="0"/>
              <a:t>Maybe use incognito/privacy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36CD3-0014-467E-A5BF-4922A728E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6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7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6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2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3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4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93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75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2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2011-08-03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42CDF-709F-401F-A754-A660701FC4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2011-08-03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ADB-AB8B-48A3-A88B-9151835E3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should care the </a:t>
            </a:r>
            <a:r>
              <a:rPr lang="en-US" dirty="0" err="1" smtClean="0"/>
              <a:t>SONy</a:t>
            </a:r>
            <a:r>
              <a:rPr lang="en-US" dirty="0" smtClean="0"/>
              <a:t> PSN was hacked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Bryan </a:t>
            </a:r>
            <a:r>
              <a:rPr lang="en-US" dirty="0" err="1" smtClean="0"/>
              <a:t>Nehl</a:t>
            </a:r>
            <a:endParaRPr lang="en-US" dirty="0" smtClean="0"/>
          </a:p>
          <a:p>
            <a:r>
              <a:rPr lang="en-US" dirty="0" smtClean="0"/>
              <a:t>CARFAX systems developer</a:t>
            </a:r>
          </a:p>
          <a:p>
            <a:r>
              <a:rPr lang="en-US" dirty="0" smtClean="0"/>
              <a:t>twitter: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k0emt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Developer?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Security is a FIRST CLASS concern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875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Hack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" y="1066799"/>
            <a:ext cx="7153422" cy="512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0378" y="6324600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https://www.pcisecuritystandards.org/ </a:t>
            </a:r>
          </a:p>
        </p:txBody>
      </p:sp>
    </p:spTree>
    <p:extLst>
      <p:ext uri="{BB962C8B-B14F-4D97-AF65-F5344CB8AC3E}">
        <p14:creationId xmlns:p14="http://schemas.microsoft.com/office/powerpoint/2010/main" val="21305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Developer?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Protect against SQL INJECTION attack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591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312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sz="2500" dirty="0" smtClean="0"/>
              <a:t>Confidentiality</a:t>
            </a:r>
            <a:r>
              <a:rPr lang="en-US" sz="2500" dirty="0"/>
              <a:t>, Authenticity, </a:t>
            </a:r>
            <a:r>
              <a:rPr lang="en-US" sz="2500" dirty="0" smtClean="0"/>
              <a:t>Integrity</a:t>
            </a:r>
          </a:p>
          <a:p>
            <a:pPr lvl="1"/>
            <a:r>
              <a:rPr lang="en-US" sz="2500" dirty="0" smtClean="0"/>
              <a:t>Identity</a:t>
            </a:r>
          </a:p>
          <a:p>
            <a:pPr lvl="1"/>
            <a:r>
              <a:rPr lang="en-US" sz="2500" dirty="0" smtClean="0"/>
              <a:t>Seals</a:t>
            </a:r>
            <a:r>
              <a:rPr lang="en-US" sz="2500" dirty="0"/>
              <a:t>, Certificates</a:t>
            </a:r>
          </a:p>
          <a:p>
            <a:pPr lvl="1"/>
            <a:r>
              <a:rPr lang="en-US" sz="2500" dirty="0"/>
              <a:t>MAC, Message digest, Hash </a:t>
            </a:r>
            <a:r>
              <a:rPr lang="en-US" sz="2500" dirty="0" smtClean="0"/>
              <a:t>function</a:t>
            </a:r>
          </a:p>
          <a:p>
            <a:pPr lvl="1"/>
            <a:r>
              <a:rPr lang="en-US" sz="2500" dirty="0" smtClean="0"/>
              <a:t>Encryption</a:t>
            </a:r>
            <a:endParaRPr lang="en-US" sz="2500" dirty="0"/>
          </a:p>
          <a:p>
            <a:pPr lvl="1"/>
            <a:r>
              <a:rPr lang="en-US" sz="2500" dirty="0"/>
              <a:t>Data </a:t>
            </a:r>
            <a:r>
              <a:rPr lang="en-US" sz="2500" dirty="0" err="1"/>
              <a:t>sharding</a:t>
            </a:r>
            <a:r>
              <a:rPr lang="en-US" sz="2500" dirty="0"/>
              <a:t> and </a:t>
            </a:r>
            <a:r>
              <a:rPr lang="en-US" sz="2500" dirty="0" smtClean="0"/>
              <a:t>partitioning</a:t>
            </a:r>
          </a:p>
          <a:p>
            <a:pPr lvl="1"/>
            <a:r>
              <a:rPr lang="en-US" sz="2500" dirty="0"/>
              <a:t>DOS, DDOS (Distributed Denial Of Service) Attack</a:t>
            </a:r>
          </a:p>
          <a:p>
            <a:pPr lvl="1"/>
            <a:r>
              <a:rPr lang="en-US" sz="2500" dirty="0"/>
              <a:t>Zombies</a:t>
            </a:r>
          </a:p>
          <a:p>
            <a:pPr lvl="1"/>
            <a:r>
              <a:rPr lang="en-US" sz="2500" dirty="0"/>
              <a:t>Virus toolkits</a:t>
            </a:r>
          </a:p>
          <a:p>
            <a:pPr lvl="1"/>
            <a:r>
              <a:rPr lang="en-US" sz="2500" dirty="0"/>
              <a:t>Peer-to-peer and mesh network file </a:t>
            </a:r>
            <a:r>
              <a:rPr lang="en-US" sz="2500" dirty="0" smtClean="0"/>
              <a:t>sharing</a:t>
            </a:r>
          </a:p>
          <a:p>
            <a:pPr lvl="1"/>
            <a:r>
              <a:rPr lang="en-US" sz="2500" dirty="0" smtClean="0"/>
              <a:t>Physical Security</a:t>
            </a:r>
            <a:endParaRPr lang="en-US" sz="2500" dirty="0"/>
          </a:p>
          <a:p>
            <a:pPr lvl="1"/>
            <a:endParaRPr lang="en-US" sz="25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</a:t>
            </a:r>
            <a:r>
              <a:rPr lang="en-US" dirty="0" err="1" smtClean="0"/>
              <a:t>Dev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 fontScale="92500"/>
          </a:bodyPr>
          <a:lstStyle/>
          <a:p>
            <a:r>
              <a:rPr lang="en-US" dirty="0"/>
              <a:t>In browser attacks or Man-in-the-Browser (</a:t>
            </a:r>
            <a:r>
              <a:rPr lang="en-US" dirty="0" err="1"/>
              <a:t>MitB</a:t>
            </a:r>
            <a:r>
              <a:rPr lang="en-US" dirty="0"/>
              <a:t>) attacks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en.wikipedia.org/wiki/Man_in_the_Browser</a:t>
            </a:r>
            <a:endParaRPr lang="en-US" dirty="0"/>
          </a:p>
          <a:p>
            <a:pPr lvl="1"/>
            <a:r>
              <a:rPr lang="en-US" dirty="0"/>
              <a:t>Spam from your email</a:t>
            </a:r>
          </a:p>
          <a:p>
            <a:pPr lvl="1"/>
            <a:r>
              <a:rPr lang="en-US" dirty="0"/>
              <a:t>Bank account access</a:t>
            </a:r>
          </a:p>
          <a:p>
            <a:r>
              <a:rPr lang="en-US" dirty="0"/>
              <a:t>Client side/server side validation</a:t>
            </a:r>
          </a:p>
          <a:p>
            <a:pPr lvl="1"/>
            <a:r>
              <a:rPr lang="en-US" dirty="0"/>
              <a:t>Apple VIP platinum pass code developer event story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www.whitehatsec.com/home/solutions/BL_jobs.html</a:t>
            </a:r>
            <a:endParaRPr lang="en-US" dirty="0"/>
          </a:p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Debug messages visible to users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smtClean="0"/>
              <a:t>msdn.microsoft.com/en-us/library/e8z01xdh(v=VS.100</a:t>
            </a:r>
            <a:r>
              <a:rPr lang="en-US" sz="1900" dirty="0"/>
              <a:t>).</a:t>
            </a:r>
            <a:r>
              <a:rPr lang="en-US" sz="1900" dirty="0" smtClean="0"/>
              <a:t>aspx</a:t>
            </a:r>
            <a:endParaRPr lang="en-US" sz="1900" dirty="0"/>
          </a:p>
          <a:p>
            <a:pPr lvl="1"/>
            <a:r>
              <a:rPr lang="en-US" dirty="0"/>
              <a:t>Connection info visible in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XSS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b="1" dirty="0"/>
              <a:t>XSS Cross Site Scripting</a:t>
            </a:r>
            <a:endParaRPr lang="en-US" dirty="0"/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https://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www.infosecisland.com/blogview/11402-Cross-Site-Scripting-XSS-Some-Examples.html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https://www.owasp.org/index.php/Cross-site_Scripting_(XSS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  <a:cs typeface="Consolas" pitchFamily="49" charset="0"/>
              </a:rPr>
              <a:t>http://download.microsoft.com/download/E/E/7/EE7B9CF4-6A59-4832-8EDE-B018175F4610/Quick%20Security%20Reference%20-%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20Cross-Site%20Scripting.docx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Sony PSN </a:t>
            </a:r>
            <a:r>
              <a:rPr lang="en-US" dirty="0" smtClean="0"/>
              <a:t>Hack –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dirty="0"/>
              <a:t>Password policies</a:t>
            </a:r>
          </a:p>
          <a:p>
            <a:pPr lvl="1"/>
            <a:r>
              <a:rPr lang="en-US" dirty="0"/>
              <a:t>Please don't build a poor limit/policy into your app</a:t>
            </a:r>
          </a:p>
          <a:p>
            <a:pPr lvl="1"/>
            <a:r>
              <a:rPr lang="en-US" dirty="0"/>
              <a:t>How do you store in </a:t>
            </a:r>
            <a:r>
              <a:rPr lang="en-US" dirty="0" err="1"/>
              <a:t>db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Use existing libraries</a:t>
            </a:r>
          </a:p>
          <a:p>
            <a:pPr lvl="2" fontAlgn="ctr"/>
            <a:r>
              <a:rPr lang="en-US" dirty="0"/>
              <a:t>MS login </a:t>
            </a:r>
            <a:r>
              <a:rPr lang="en-US" dirty="0" smtClean="0"/>
              <a:t>form</a:t>
            </a:r>
            <a:endParaRPr lang="en-US" dirty="0"/>
          </a:p>
          <a:p>
            <a:pPr lvl="2" fontAlgn="ctr"/>
            <a:r>
              <a:rPr lang="en-US" dirty="0"/>
              <a:t>Third party API </a:t>
            </a:r>
            <a:r>
              <a:rPr lang="en-US" dirty="0" err="1"/>
              <a:t>OpenID</a:t>
            </a:r>
            <a:r>
              <a:rPr lang="en-US" dirty="0"/>
              <a:t>/</a:t>
            </a:r>
            <a:r>
              <a:rPr lang="en-US" dirty="0" err="1"/>
              <a:t>OpenAuth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Sony PSN </a:t>
            </a:r>
            <a:r>
              <a:rPr lang="en-US" dirty="0" smtClean="0"/>
              <a:t>Hack – BUFFEROVERFLOW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Is your system vulnerable?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Buffer overflow attacks</a:t>
            </a:r>
          </a:p>
          <a:p>
            <a:pPr lvl="1"/>
            <a:r>
              <a:rPr lang="en-US" dirty="0"/>
              <a:t>Through standard input</a:t>
            </a:r>
          </a:p>
          <a:p>
            <a:pPr lvl="1"/>
            <a:r>
              <a:rPr lang="en-US" dirty="0"/>
              <a:t>URL line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C# vulnerable?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++?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Sony PSN </a:t>
            </a:r>
            <a:r>
              <a:rPr lang="en-US" dirty="0" smtClean="0"/>
              <a:t>Hack – IDS/IPS/Logging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58200" cy="48463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Intrusion Detection System (IDS)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Intrusion Prevention System (IPS)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SNORT is an open source IDS/IPS tool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http://www.snort.org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Application and System Event Logging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Ross </a:t>
            </a:r>
            <a:r>
              <a:rPr lang="en-US" dirty="0"/>
              <a:t>Anderson 1ed Security Engineering </a:t>
            </a:r>
            <a:endParaRPr lang="en-US" dirty="0" smtClean="0"/>
          </a:p>
          <a:p>
            <a:pPr lvl="1"/>
            <a:r>
              <a:rPr lang="en-US" dirty="0" smtClean="0"/>
              <a:t>ht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://www.cl.cam.ac.uk/~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rja14/book.html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Handbook of Applied Cryptography </a:t>
            </a:r>
            <a:endParaRPr lang="en-US" dirty="0" smtClean="0"/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://www.cacr.math.uwaterloo.ca/hac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Lecture Notes on </a:t>
            </a:r>
            <a:r>
              <a:rPr lang="en-US" dirty="0" smtClean="0"/>
              <a:t>Cryptography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http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://cseweb.ucsd.edu/~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mihir/papers/gb.html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MS SDL Process Templates for VSTS and </a:t>
            </a:r>
            <a:r>
              <a:rPr lang="en-US" dirty="0" smtClean="0"/>
              <a:t>TFS, Risk </a:t>
            </a:r>
            <a:r>
              <a:rPr lang="en-US" dirty="0"/>
              <a:t>Assessment documents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http://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www.microsoft.com/security/sdl/adopt/processtemplate.aspx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/>
              <a:t>OWASP -- </a:t>
            </a:r>
            <a:r>
              <a:rPr lang="en-US" dirty="0" smtClean="0"/>
              <a:t>The </a:t>
            </a:r>
            <a:r>
              <a:rPr lang="en-US" dirty="0"/>
              <a:t>Open Web Application Security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www.owasp.org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/>
              <a:t>Microsoft Security Development Lifecycle (SDL)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www.microsoft.com/security/sdl/default.aspx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Wireshark</a:t>
            </a:r>
            <a:r>
              <a:rPr lang="en-US" dirty="0" smtClean="0"/>
              <a:t> -- what </a:t>
            </a:r>
            <a:r>
              <a:rPr lang="en-US" dirty="0"/>
              <a:t>is your app putting out on the wire?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http://www.wireshark.org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/>
              <a:t>Nmap</a:t>
            </a:r>
            <a:r>
              <a:rPr lang="en-US" dirty="0"/>
              <a:t> (Port scanner</a:t>
            </a:r>
            <a:r>
              <a:rPr lang="en-US" dirty="0" smtClean="0"/>
              <a:t>) – I see you!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http://nmap.org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Firesheep</a:t>
            </a:r>
            <a:r>
              <a:rPr lang="en-US" dirty="0" smtClean="0"/>
              <a:t> – I am you!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codebutler.com/firesheep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/>
              <a:t>you should care the </a:t>
            </a:r>
            <a:r>
              <a:rPr lang="en-US" dirty="0" err="1"/>
              <a:t>SONy</a:t>
            </a:r>
            <a:r>
              <a:rPr lang="en-US" dirty="0"/>
              <a:t> PSN was </a:t>
            </a:r>
            <a:r>
              <a:rPr lang="en-US" dirty="0" smtClean="0"/>
              <a:t>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287"/>
            <a:ext cx="7239000" cy="43341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interactive</a:t>
            </a:r>
            <a:r>
              <a:rPr lang="en-US" dirty="0" smtClean="0"/>
              <a:t> talk – this means you!</a:t>
            </a:r>
          </a:p>
          <a:p>
            <a:r>
              <a:rPr lang="en-US" dirty="0" smtClean="0"/>
              <a:t>Brief background of the SONY PSN hack</a:t>
            </a:r>
          </a:p>
          <a:p>
            <a:r>
              <a:rPr lang="en-US" dirty="0" smtClean="0"/>
              <a:t>Impact on </a:t>
            </a:r>
            <a:r>
              <a:rPr lang="en-US" dirty="0" smtClean="0"/>
              <a:t>SONY</a:t>
            </a:r>
          </a:p>
          <a:p>
            <a:r>
              <a:rPr lang="en-US" dirty="0" smtClean="0"/>
              <a:t>Impact on consumers</a:t>
            </a:r>
            <a:endParaRPr lang="en-US" dirty="0" smtClean="0"/>
          </a:p>
          <a:p>
            <a:r>
              <a:rPr lang="en-US" dirty="0" smtClean="0"/>
              <a:t>Impact on other .COMs</a:t>
            </a:r>
          </a:p>
          <a:p>
            <a:r>
              <a:rPr lang="en-US" dirty="0" smtClean="0"/>
              <a:t>Impact on </a:t>
            </a:r>
            <a:r>
              <a:rPr lang="en-US" dirty="0" smtClean="0"/>
              <a:t>developers, etc.</a:t>
            </a:r>
            <a:endParaRPr lang="en-US" dirty="0" smtClean="0"/>
          </a:p>
          <a:p>
            <a:r>
              <a:rPr lang="en-US" dirty="0" smtClean="0"/>
              <a:t>Introduction to terminology</a:t>
            </a:r>
          </a:p>
          <a:p>
            <a:r>
              <a:rPr lang="en-US" dirty="0" smtClean="0"/>
              <a:t>Developer Practices (whirl </a:t>
            </a:r>
            <a:r>
              <a:rPr lang="en-US" dirty="0" smtClean="0"/>
              <a:t>wind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/>
              <a:t>Next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45647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Bryan Nehl – twitter: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@k0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emt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623" y="1371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What to expect today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9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What will you do now?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 a consumer?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As a developer?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As a Manager?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As someone in marketing?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Etc.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 anchor="t"/>
          <a:lstStyle/>
          <a:p>
            <a:r>
              <a:rPr lang="en-US" dirty="0" smtClean="0"/>
              <a:t>Bryan’s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546513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Twitter: @k0emt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Blog: soloso.blogspot.com</a:t>
            </a:r>
          </a:p>
        </p:txBody>
      </p:sp>
    </p:spTree>
    <p:extLst>
      <p:ext uri="{BB962C8B-B14F-4D97-AF65-F5344CB8AC3E}">
        <p14:creationId xmlns:p14="http://schemas.microsoft.com/office/powerpoint/2010/main" val="11810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2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PSN Hack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has this meant to Sony?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</a:t>
            </a:r>
            <a:r>
              <a:rPr lang="en-US" dirty="0"/>
              <a:t>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kind of impact has this had on </a:t>
            </a:r>
            <a:r>
              <a:rPr lang="en-US" b="1" dirty="0" smtClean="0"/>
              <a:t>consumers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Hackers?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Sony </a:t>
            </a:r>
            <a:r>
              <a:rPr lang="en-US" dirty="0"/>
              <a:t>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might this mean to other companies?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2" y="228600"/>
            <a:ext cx="7666220" cy="5791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7231" y="6364904"/>
            <a:ext cx="7814960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http://www.komu.com/news/group-hacks-missouri-sheriff-s-association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/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084031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8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9805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r>
              <a:rPr lang="en-US" dirty="0"/>
              <a:t>Sony PSN Hack</a:t>
            </a:r>
          </a:p>
        </p:txBody>
      </p:sp>
    </p:spTree>
    <p:extLst>
      <p:ext uri="{BB962C8B-B14F-4D97-AF65-F5344CB8AC3E}">
        <p14:creationId xmlns:p14="http://schemas.microsoft.com/office/powerpoint/2010/main" val="39999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Sony PSN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can I take away from this </a:t>
            </a:r>
            <a:r>
              <a:rPr lang="en-US" b="1" dirty="0" smtClean="0"/>
              <a:t>as a </a:t>
            </a:r>
            <a:r>
              <a:rPr lang="en-US" b="1" i="1" dirty="0" smtClean="0"/>
              <a:t>CONSUMER / user</a:t>
            </a:r>
            <a:r>
              <a:rPr lang="en-US" b="1" dirty="0" smtClean="0"/>
              <a:t>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852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E0FEED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FEE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0FEE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143</TotalTime>
  <Words>996</Words>
  <Application>Microsoft Office PowerPoint</Application>
  <PresentationFormat>On-screen Show (4:3)</PresentationFormat>
  <Paragraphs>260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Opulent</vt:lpstr>
      <vt:lpstr>Office Theme</vt:lpstr>
      <vt:lpstr>Why you should care the SONy PSN was hacked</vt:lpstr>
      <vt:lpstr>Why you should care the SONy PSN was hacked</vt:lpstr>
      <vt:lpstr>Sony PSN Hack</vt:lpstr>
      <vt:lpstr>Sony PSN Hack</vt:lpstr>
      <vt:lpstr>Sony PSN Hack</vt:lpstr>
      <vt:lpstr>PowerPoint Presentation</vt:lpstr>
      <vt:lpstr>PowerPoint Presentation</vt:lpstr>
      <vt:lpstr>Sony PSN Hack</vt:lpstr>
      <vt:lpstr>Sony PSN Hack</vt:lpstr>
      <vt:lpstr>Sony PSN Hack</vt:lpstr>
      <vt:lpstr>Sony PSN Hack</vt:lpstr>
      <vt:lpstr>Sony PSN Hack</vt:lpstr>
      <vt:lpstr>Sony PSN Hack</vt:lpstr>
      <vt:lpstr>Sony PSN Hack – Dev stuff</vt:lpstr>
      <vt:lpstr>Sony PSN Hack – XSS</vt:lpstr>
      <vt:lpstr>Sony PSN Hack – Passwords</vt:lpstr>
      <vt:lpstr>Sony PSN Hack – BUFFEROVERFLOW Attack</vt:lpstr>
      <vt:lpstr>Sony PSN Hack – IDS/IPS/Logging</vt:lpstr>
      <vt:lpstr>Resources</vt:lpstr>
      <vt:lpstr>Next STEPS</vt:lpstr>
      <vt:lpstr>Bryan’s info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care about the Sony PSN debacle of 2011</dc:title>
  <dc:creator>k0emt</dc:creator>
  <cp:lastModifiedBy>Bryan Nehl</cp:lastModifiedBy>
  <cp:revision>18</cp:revision>
  <dcterms:created xsi:type="dcterms:W3CDTF">2006-08-16T00:00:00Z</dcterms:created>
  <dcterms:modified xsi:type="dcterms:W3CDTF">2011-08-04T04:12:04Z</dcterms:modified>
</cp:coreProperties>
</file>