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41"/>
  </p:notesMasterIdLst>
  <p:sldIdLst>
    <p:sldId id="276" r:id="rId2"/>
    <p:sldId id="275" r:id="rId3"/>
    <p:sldId id="300" r:id="rId4"/>
    <p:sldId id="301" r:id="rId5"/>
    <p:sldId id="260" r:id="rId6"/>
    <p:sldId id="289" r:id="rId7"/>
    <p:sldId id="303" r:id="rId8"/>
    <p:sldId id="304" r:id="rId9"/>
    <p:sldId id="272" r:id="rId10"/>
    <p:sldId id="274" r:id="rId11"/>
    <p:sldId id="296" r:id="rId12"/>
    <p:sldId id="297" r:id="rId13"/>
    <p:sldId id="273" r:id="rId14"/>
    <p:sldId id="271" r:id="rId15"/>
    <p:sldId id="277" r:id="rId16"/>
    <p:sldId id="279" r:id="rId17"/>
    <p:sldId id="261" r:id="rId18"/>
    <p:sldId id="280" r:id="rId19"/>
    <p:sldId id="281" r:id="rId20"/>
    <p:sldId id="282" r:id="rId21"/>
    <p:sldId id="262" r:id="rId22"/>
    <p:sldId id="283" r:id="rId23"/>
    <p:sldId id="284" r:id="rId24"/>
    <p:sldId id="287" r:id="rId25"/>
    <p:sldId id="290" r:id="rId26"/>
    <p:sldId id="291" r:id="rId27"/>
    <p:sldId id="288" r:id="rId28"/>
    <p:sldId id="293" r:id="rId29"/>
    <p:sldId id="294" r:id="rId30"/>
    <p:sldId id="295" r:id="rId31"/>
    <p:sldId id="292" r:id="rId32"/>
    <p:sldId id="264" r:id="rId33"/>
    <p:sldId id="286" r:id="rId34"/>
    <p:sldId id="265" r:id="rId35"/>
    <p:sldId id="266" r:id="rId36"/>
    <p:sldId id="267" r:id="rId37"/>
    <p:sldId id="298" r:id="rId38"/>
    <p:sldId id="305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28D4307-1D9B-0641-A595-7CEED28A0E5E}">
          <p14:sldIdLst>
            <p14:sldId id="276"/>
            <p14:sldId id="275"/>
            <p14:sldId id="300"/>
            <p14:sldId id="301"/>
          </p14:sldIdLst>
        </p14:section>
        <p14:section name="Features" id="{3B28D924-3B2A-6445-82DE-A54960130B6A}">
          <p14:sldIdLst>
            <p14:sldId id="260"/>
            <p14:sldId id="289"/>
            <p14:sldId id="303"/>
            <p14:sldId id="304"/>
            <p14:sldId id="272"/>
            <p14:sldId id="274"/>
            <p14:sldId id="296"/>
            <p14:sldId id="297"/>
            <p14:sldId id="273"/>
            <p14:sldId id="271"/>
            <p14:sldId id="277"/>
            <p14:sldId id="279"/>
          </p14:sldIdLst>
        </p14:section>
        <p14:section name="Strengths" id="{49203ECD-51E0-BA43-8FB9-097F62EB70AE}">
          <p14:sldIdLst>
            <p14:sldId id="261"/>
            <p14:sldId id="280"/>
            <p14:sldId id="281"/>
            <p14:sldId id="282"/>
          </p14:sldIdLst>
        </p14:section>
        <p14:section name="Gotchas" id="{E74E1841-E059-3744-8D00-34451316183F}">
          <p14:sldIdLst>
            <p14:sldId id="262"/>
            <p14:sldId id="283"/>
            <p14:sldId id="284"/>
          </p14:sldIdLst>
        </p14:section>
        <p14:section name="Schema" id="{9E19CCF8-44EA-D04C-A5E4-FB8B3841B2FE}">
          <p14:sldIdLst>
            <p14:sldId id="287"/>
            <p14:sldId id="290"/>
            <p14:sldId id="291"/>
            <p14:sldId id="288"/>
            <p14:sldId id="293"/>
            <p14:sldId id="294"/>
            <p14:sldId id="295"/>
            <p14:sldId id="292"/>
          </p14:sldIdLst>
        </p14:section>
        <p14:section name="Would you like to know more?" id="{99D6EFA8-E981-7E46-BDA9-19466E34476A}">
          <p14:sldIdLst>
            <p14:sldId id="264"/>
            <p14:sldId id="286"/>
            <p14:sldId id="265"/>
            <p14:sldId id="266"/>
            <p14:sldId id="267"/>
            <p14:sldId id="298"/>
            <p14:sldId id="305"/>
            <p14:sldId id="29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82695" autoAdjust="0"/>
  </p:normalViewPr>
  <p:slideViewPr>
    <p:cSldViewPr snapToGrid="0" snapToObjects="1">
      <p:cViewPr varScale="1">
        <p:scale>
          <a:sx n="102" d="100"/>
          <a:sy n="102" d="100"/>
        </p:scale>
        <p:origin x="-13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9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CB30B-D33C-8045-8E60-464F96E407E4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0417D-00C9-4B49-A64D-212D15DAC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0417D-00C9-4B49-A64D-212D15DAC2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0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E823-AEAE-994E-8FA9-85BEC0796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1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E823-AEAE-994E-8FA9-85BEC0796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8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 single table with lots of columns for assets or lots of table</a:t>
            </a:r>
            <a:r>
              <a:rPr lang="en-US" baseline="0" dirty="0" smtClean="0"/>
              <a:t>s </a:t>
            </a:r>
            <a:r>
              <a:rPr lang="en-US" baseline="0" dirty="0" err="1" smtClean="0"/>
              <a:t>denormalizing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E823-AEAE-994E-8FA9-85BEC07965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SQL: database-&gt;tables-&gt;rows</a:t>
            </a:r>
            <a:r>
              <a:rPr lang="en-US" baseline="0" dirty="0" smtClean="0"/>
              <a:t> &amp; fields/columns</a:t>
            </a:r>
          </a:p>
          <a:p>
            <a:r>
              <a:rPr lang="en-US" baseline="0" dirty="0" smtClean="0"/>
              <a:t>Color code the columns fixed color to indicate type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MongoDB</a:t>
            </a:r>
            <a:r>
              <a:rPr lang="en-US" baseline="0" dirty="0" smtClean="0"/>
              <a:t>: database -&gt;collections -&gt; documents -&gt; fields</a:t>
            </a:r>
          </a:p>
          <a:p>
            <a:r>
              <a:rPr lang="en-US" baseline="0" dirty="0" smtClean="0"/>
              <a:t>Varying document sizes</a:t>
            </a:r>
          </a:p>
          <a:p>
            <a:r>
              <a:rPr lang="en-US" baseline="0" dirty="0" smtClean="0"/>
              <a:t>Field types can change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E823-AEAE-994E-8FA9-85BEC07965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D321C6A-943D-7D45-9F16-5619FC4417B0}" type="datetimeFigureOut">
              <a:rPr lang="en-US" smtClean="0"/>
              <a:t>2014.05.16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19A96DB-BBE1-654B-8513-FB3D1C5337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5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A </a:t>
            </a:r>
            <a:r>
              <a:rPr lang="en-US" sz="2700" dirty="0"/>
              <a:t>high level introduction and demonstration.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853157" cy="2704827"/>
          </a:xfrm>
        </p:spPr>
        <p:txBody>
          <a:bodyPr>
            <a:noAutofit/>
          </a:bodyPr>
          <a:lstStyle/>
          <a:p>
            <a:r>
              <a:rPr lang="en-US" sz="2800" dirty="0" smtClean="0"/>
              <a:t>Features</a:t>
            </a:r>
          </a:p>
          <a:p>
            <a:r>
              <a:rPr lang="en-US" sz="2800" dirty="0" smtClean="0"/>
              <a:t>Strengths</a:t>
            </a:r>
          </a:p>
          <a:p>
            <a:r>
              <a:rPr lang="en-US" sz="2800" dirty="0" smtClean="0"/>
              <a:t>Gotchas</a:t>
            </a:r>
          </a:p>
          <a:p>
            <a:r>
              <a:rPr lang="en-US" sz="2800" dirty="0" smtClean="0"/>
              <a:t>Demonstration</a:t>
            </a:r>
          </a:p>
          <a:p>
            <a:r>
              <a:rPr lang="en-US" sz="2800" dirty="0" smtClean="0"/>
              <a:t>Would you like to know more?</a:t>
            </a:r>
            <a:endParaRPr lang="en-US" sz="28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128992" y="5427005"/>
            <a:ext cx="3419856" cy="9755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r">
              <a:buFont typeface="Wingdings 2" pitchFamily="18" charset="2"/>
              <a:buNone/>
            </a:pPr>
            <a:r>
              <a:rPr lang="en-US" dirty="0" smtClean="0"/>
              <a:t>Bryan Nehl</a:t>
            </a:r>
          </a:p>
          <a:p>
            <a:pPr marL="68580" indent="0" algn="r">
              <a:buFont typeface="Wingdings 2" pitchFamily="18" charset="2"/>
              <a:buNone/>
            </a:pPr>
            <a:r>
              <a:rPr lang="en-US" dirty="0" smtClean="0">
                <a:latin typeface="Consolas"/>
                <a:cs typeface="Consolas"/>
              </a:rPr>
              <a:t>@k0emt</a:t>
            </a:r>
          </a:p>
          <a:p>
            <a:pPr marL="68580" indent="0"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8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Write safety (the w option)</a:t>
            </a:r>
          </a:p>
          <a:p>
            <a:pPr lvl="1"/>
            <a:r>
              <a:rPr lang="en-US" dirty="0" smtClean="0"/>
              <a:t>Journal protection (the j option)</a:t>
            </a:r>
          </a:p>
          <a:p>
            <a:r>
              <a:rPr lang="en-US" dirty="0" smtClean="0"/>
              <a:t>Replication</a:t>
            </a:r>
          </a:p>
          <a:p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Commodity </a:t>
            </a:r>
            <a:r>
              <a:rPr lang="en-US" b="1" dirty="0" smtClean="0"/>
              <a:t>PHYSICAL</a:t>
            </a:r>
            <a:r>
              <a:rPr lang="en-US" dirty="0" smtClean="0"/>
              <a:t> machines with local storage</a:t>
            </a:r>
          </a:p>
        </p:txBody>
      </p:sp>
    </p:spTree>
    <p:extLst>
      <p:ext uri="{BB962C8B-B14F-4D97-AF65-F5344CB8AC3E}">
        <p14:creationId xmlns:p14="http://schemas.microsoft.com/office/powerpoint/2010/main" val="58588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8960"/>
            <a:ext cx="7024744" cy="770984"/>
          </a:xfrm>
        </p:spPr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4" y="1624320"/>
            <a:ext cx="7881996" cy="4501843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err="1"/>
              <a:t>Sharding</a:t>
            </a:r>
            <a:r>
              <a:rPr lang="en-US" sz="2800" b="1" dirty="0"/>
              <a:t> distributes a single logical </a:t>
            </a:r>
            <a:r>
              <a:rPr lang="en-US" sz="2800" b="1" dirty="0" smtClean="0"/>
              <a:t>database system </a:t>
            </a:r>
            <a:r>
              <a:rPr lang="en-US" sz="2800" b="1" dirty="0"/>
              <a:t>across a cluster of </a:t>
            </a:r>
            <a:r>
              <a:rPr lang="en-US" sz="2800" b="1" dirty="0" smtClean="0"/>
              <a:t>machines</a:t>
            </a:r>
          </a:p>
          <a:p>
            <a:r>
              <a:rPr lang="en-US" sz="2800" b="1" dirty="0" smtClean="0"/>
              <a:t>Shards</a:t>
            </a:r>
          </a:p>
          <a:p>
            <a:pPr lvl="1"/>
            <a:r>
              <a:rPr lang="en-US" sz="2600" dirty="0" smtClean="0"/>
              <a:t>Store a portion of the collection – size scalability</a:t>
            </a:r>
          </a:p>
          <a:p>
            <a:pPr lvl="1"/>
            <a:r>
              <a:rPr lang="en-US" sz="2600" dirty="0" smtClean="0"/>
              <a:t>Balance </a:t>
            </a:r>
            <a:r>
              <a:rPr lang="en-US" sz="2600" dirty="0"/>
              <a:t>r</a:t>
            </a:r>
            <a:r>
              <a:rPr lang="en-US" sz="2600" dirty="0" smtClean="0"/>
              <a:t>ead/write load and data across machines</a:t>
            </a:r>
          </a:p>
          <a:p>
            <a:pPr lvl="1"/>
            <a:r>
              <a:rPr lang="en-US" sz="2600" dirty="0" smtClean="0"/>
              <a:t>Enabled per database and collection</a:t>
            </a:r>
          </a:p>
          <a:p>
            <a:r>
              <a:rPr lang="en-US" sz="2800" dirty="0" smtClean="0"/>
              <a:t>mongo</a:t>
            </a:r>
            <a:r>
              <a:rPr lang="en-US" sz="2800" b="1" dirty="0" smtClean="0"/>
              <a:t>s</a:t>
            </a:r>
          </a:p>
          <a:p>
            <a:pPr lvl="1"/>
            <a:r>
              <a:rPr lang="en-US" sz="2600" dirty="0" smtClean="0"/>
              <a:t>used to access the shards</a:t>
            </a:r>
          </a:p>
          <a:p>
            <a:pPr lvl="1"/>
            <a:r>
              <a:rPr lang="en-US" sz="2600" dirty="0" smtClean="0"/>
              <a:t>Utilize </a:t>
            </a:r>
            <a:r>
              <a:rPr lang="en-US" sz="2600" dirty="0" err="1" smtClean="0"/>
              <a:t>config</a:t>
            </a:r>
            <a:r>
              <a:rPr lang="en-US" sz="2600" dirty="0" smtClean="0"/>
              <a:t> servers which have metadata</a:t>
            </a:r>
          </a:p>
          <a:p>
            <a:pPr lvl="2"/>
            <a:r>
              <a:rPr lang="en-US" sz="2600" dirty="0" smtClean="0"/>
              <a:t>About the cluster</a:t>
            </a:r>
          </a:p>
          <a:p>
            <a:pPr lvl="2"/>
            <a:r>
              <a:rPr lang="en-US" sz="2600" dirty="0" smtClean="0"/>
              <a:t>About where the chunks are for the shards</a:t>
            </a:r>
          </a:p>
          <a:p>
            <a:pPr marL="68580" indent="0">
              <a:buNone/>
            </a:pPr>
            <a:endParaRPr lang="en-US" sz="2400" dirty="0" smtClean="0"/>
          </a:p>
          <a:p>
            <a:pPr marL="68580" indent="0">
              <a:buNone/>
            </a:pPr>
            <a:r>
              <a:rPr lang="en-US" sz="2400" dirty="0" smtClean="0">
                <a:solidFill>
                  <a:schemeClr val="accent4"/>
                </a:solidFill>
              </a:rPr>
              <a:t>http</a:t>
            </a:r>
            <a:r>
              <a:rPr lang="en-US" sz="2400" dirty="0">
                <a:solidFill>
                  <a:schemeClr val="accent4"/>
                </a:solidFill>
              </a:rPr>
              <a:t>://</a:t>
            </a:r>
            <a:r>
              <a:rPr lang="en-US" sz="2400" dirty="0" err="1">
                <a:solidFill>
                  <a:schemeClr val="accent4"/>
                </a:solidFill>
              </a:rPr>
              <a:t>docs.mongodb.org</a:t>
            </a:r>
            <a:r>
              <a:rPr lang="en-US" sz="2400" dirty="0">
                <a:solidFill>
                  <a:schemeClr val="accent4"/>
                </a:solidFill>
              </a:rPr>
              <a:t>/manual/</a:t>
            </a:r>
            <a:r>
              <a:rPr lang="en-US" sz="2400" dirty="0" err="1">
                <a:solidFill>
                  <a:schemeClr val="accent4"/>
                </a:solidFill>
              </a:rPr>
              <a:t>sharding</a:t>
            </a:r>
            <a:r>
              <a:rPr lang="en-US" sz="2400" dirty="0">
                <a:solidFill>
                  <a:schemeClr val="accent4"/>
                </a:solidFill>
              </a:rPr>
              <a:t>/</a:t>
            </a:r>
            <a:endParaRPr lang="en-US" sz="2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8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31" y="1027664"/>
            <a:ext cx="7646099" cy="1143000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Production </a:t>
            </a:r>
            <a:r>
              <a:rPr lang="en-US" dirty="0" err="1" smtClean="0"/>
              <a:t>Sharding</a:t>
            </a:r>
            <a:r>
              <a:rPr lang="en-US" dirty="0" smtClean="0"/>
              <a:t> Environment</a:t>
            </a:r>
            <a:endParaRPr lang="en-US" dirty="0"/>
          </a:p>
        </p:txBody>
      </p:sp>
      <p:pic>
        <p:nvPicPr>
          <p:cNvPr id="5" name="Picture 4" descr="shard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" y="2354580"/>
            <a:ext cx="9098125" cy="32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Layered – start with your network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Challenge – Response</a:t>
            </a:r>
          </a:p>
          <a:p>
            <a:pPr lvl="1"/>
            <a:r>
              <a:rPr lang="en-US" dirty="0" smtClean="0"/>
              <a:t>LDAP, Kerberos</a:t>
            </a:r>
          </a:p>
          <a:p>
            <a:pPr lvl="1"/>
            <a:r>
              <a:rPr lang="en-US" dirty="0" smtClean="0"/>
              <a:t>Certificate</a:t>
            </a:r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Role based access for users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>
                <a:solidFill>
                  <a:schemeClr val="accent4"/>
                </a:solidFill>
              </a:rPr>
              <a:t>http</a:t>
            </a:r>
            <a:r>
              <a:rPr lang="en-US" dirty="0">
                <a:solidFill>
                  <a:schemeClr val="accent4"/>
                </a:solidFill>
              </a:rPr>
              <a:t>://docs.mongodb.org/manual/security</a:t>
            </a:r>
            <a:r>
              <a:rPr lang="en-US" dirty="0" smtClean="0">
                <a:solidFill>
                  <a:schemeClr val="accent4"/>
                </a:solidFill>
              </a:rPr>
              <a:t>/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3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/ Groovy / JVM</a:t>
            </a:r>
          </a:p>
          <a:p>
            <a:r>
              <a:rPr lang="en-US" dirty="0" smtClean="0"/>
              <a:t>JavaScript /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 / C++ / C#</a:t>
            </a:r>
          </a:p>
          <a:p>
            <a:r>
              <a:rPr lang="en-US" dirty="0" smtClean="0"/>
              <a:t>Go / </a:t>
            </a:r>
            <a:r>
              <a:rPr lang="en-US" dirty="0" err="1" smtClean="0"/>
              <a:t>Erlang</a:t>
            </a:r>
            <a:endParaRPr lang="en-US" dirty="0" smtClean="0"/>
          </a:p>
          <a:p>
            <a:r>
              <a:rPr lang="en-US" dirty="0" smtClean="0"/>
              <a:t>Perl / PHP</a:t>
            </a:r>
          </a:p>
          <a:p>
            <a:r>
              <a:rPr lang="en-US" dirty="0" smtClean="0"/>
              <a:t>Ruby / </a:t>
            </a:r>
            <a:r>
              <a:rPr lang="en-US" dirty="0" err="1" smtClean="0"/>
              <a:t>Scala</a:t>
            </a:r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chemeClr val="accent4"/>
                </a:solidFill>
                <a:latin typeface="Consolas"/>
                <a:cs typeface="Consolas"/>
              </a:rPr>
              <a:t>http://</a:t>
            </a:r>
            <a:r>
              <a:rPr lang="en-US" dirty="0" err="1">
                <a:solidFill>
                  <a:schemeClr val="accent4"/>
                </a:solidFill>
                <a:latin typeface="Consolas"/>
                <a:cs typeface="Consolas"/>
              </a:rPr>
              <a:t>docs.mongodb.org</a:t>
            </a:r>
            <a:r>
              <a:rPr lang="en-US" dirty="0">
                <a:solidFill>
                  <a:schemeClr val="accent4"/>
                </a:solidFill>
                <a:latin typeface="Consolas"/>
                <a:cs typeface="Consolas"/>
              </a:rPr>
              <a:t>/ecosystem/drivers/</a:t>
            </a:r>
          </a:p>
        </p:txBody>
      </p:sp>
    </p:spTree>
    <p:extLst>
      <p:ext uri="{BB962C8B-B14F-4D97-AF65-F5344CB8AC3E}">
        <p14:creationId xmlns:p14="http://schemas.microsoft.com/office/powerpoint/2010/main" val="271747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38" y="536893"/>
            <a:ext cx="7024744" cy="736147"/>
          </a:xfrm>
        </p:spPr>
        <p:txBody>
          <a:bodyPr/>
          <a:lstStyle/>
          <a:p>
            <a:r>
              <a:rPr lang="en-US" dirty="0" smtClean="0"/>
              <a:t>Example Java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8" y="1273040"/>
            <a:ext cx="8164066" cy="5276847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DB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stuffDb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mongoClient.getDB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("workshop");</a:t>
            </a:r>
          </a:p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DBCollection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exampleCol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stuffDb.getCollection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("examples");</a:t>
            </a:r>
          </a:p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DBObject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document;</a:t>
            </a:r>
          </a:p>
          <a:p>
            <a:pPr marL="6858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document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exampleCol.findOne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BasicDBObject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("someField",5));</a:t>
            </a:r>
          </a:p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(document);</a:t>
            </a:r>
          </a:p>
          <a:p>
            <a:pPr marL="6858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DBCursor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cursor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exampleCol.find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cursor.hasNext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document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cursor.next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("c doc: " + document);</a:t>
            </a:r>
          </a:p>
          <a:p>
            <a:pPr marL="6858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6858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710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2" y="586409"/>
            <a:ext cx="7024744" cy="679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95" y="1274038"/>
            <a:ext cx="8106005" cy="522615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pymongo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MongoClient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6858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client.workshop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db.examples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doc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col.find_one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someField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": 5})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print doc</a:t>
            </a:r>
          </a:p>
          <a:p>
            <a:pPr marL="6858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doc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col.find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6858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print "c doc: " +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(doc)</a:t>
            </a:r>
          </a:p>
          <a:p>
            <a:pPr marL="6858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client.close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295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Installation</a:t>
            </a:r>
          </a:p>
          <a:p>
            <a:pPr lvl="1"/>
            <a:r>
              <a:rPr lang="en-US" sz="3200" dirty="0" smtClean="0"/>
              <a:t>Download </a:t>
            </a:r>
            <a:r>
              <a:rPr lang="en-US" sz="1600" dirty="0" smtClean="0"/>
              <a:t>(archive or MSI)</a:t>
            </a:r>
          </a:p>
          <a:p>
            <a:pPr lvl="1"/>
            <a:r>
              <a:rPr lang="en-US" sz="3200" dirty="0"/>
              <a:t>C</a:t>
            </a:r>
            <a:r>
              <a:rPr lang="en-US" sz="3200" dirty="0" smtClean="0"/>
              <a:t>opy into place</a:t>
            </a:r>
          </a:p>
          <a:p>
            <a:pPr lvl="1"/>
            <a:r>
              <a:rPr lang="en-US" sz="3200" dirty="0" smtClean="0"/>
              <a:t>Create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/data/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endParaRPr lang="en-US" sz="3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 smtClean="0"/>
              <a:t>Start </a:t>
            </a:r>
            <a:r>
              <a:rPr lang="en-US" sz="3200" dirty="0" err="1" smtClean="0">
                <a:latin typeface="Consolas"/>
                <a:cs typeface="Consolas"/>
              </a:rPr>
              <a:t>mongod</a:t>
            </a:r>
            <a:endParaRPr lang="en-US" sz="3200" dirty="0" smtClean="0">
              <a:latin typeface="Consolas"/>
              <a:cs typeface="Consolas"/>
            </a:endParaRPr>
          </a:p>
          <a:p>
            <a:pPr lvl="1"/>
            <a:r>
              <a:rPr lang="en-US" sz="3200" dirty="0" smtClean="0"/>
              <a:t>Interact with it using </a:t>
            </a:r>
            <a:r>
              <a:rPr lang="en-US" sz="3200" dirty="0" smtClean="0">
                <a:latin typeface="Consolas"/>
                <a:cs typeface="Consolas"/>
              </a:rPr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301624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powerful and easy to use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sz="2400" dirty="0" smtClean="0"/>
              <a:t>List databases</a:t>
            </a:r>
          </a:p>
          <a:p>
            <a:pPr lvl="1"/>
            <a:r>
              <a:rPr lang="en-US" sz="2400" dirty="0" smtClean="0"/>
              <a:t>Create a document</a:t>
            </a:r>
          </a:p>
          <a:p>
            <a:pPr lvl="2"/>
            <a:r>
              <a:rPr lang="en-US" sz="2400" dirty="0" smtClean="0"/>
              <a:t>Auto-creates database</a:t>
            </a:r>
          </a:p>
          <a:p>
            <a:pPr lvl="1"/>
            <a:r>
              <a:rPr lang="en-US" sz="2400" dirty="0" smtClean="0"/>
              <a:t>Fields are not fixed across documents, in order, </a:t>
            </a:r>
            <a:r>
              <a:rPr lang="en-US" sz="2400" i="1" dirty="0" smtClean="0"/>
              <a:t>type</a:t>
            </a:r>
            <a:r>
              <a:rPr lang="en-US" sz="2400" dirty="0" smtClean="0"/>
              <a:t> or occurrence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</a:p>
          <a:p>
            <a:pPr lvl="1"/>
            <a:r>
              <a:rPr lang="en-US" dirty="0" smtClean="0"/>
              <a:t>Jagged structured documents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SON</a:t>
            </a:r>
          </a:p>
          <a:p>
            <a:r>
              <a:rPr lang="en-US" dirty="0" smtClean="0"/>
              <a:t>Considered NOSQL</a:t>
            </a:r>
          </a:p>
          <a:p>
            <a:r>
              <a:rPr lang="en-US" dirty="0" smtClean="0"/>
              <a:t>Web Scale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89" y="3607706"/>
            <a:ext cx="2965320" cy="2362413"/>
          </a:xfrm>
          <a:prstGeom prst="rect">
            <a:avLst/>
          </a:prstGeom>
        </p:spPr>
      </p:pic>
      <p:pic>
        <p:nvPicPr>
          <p:cNvPr id="5" name="Picture 4" title="Silver Bulle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4974718" y="3461579"/>
            <a:ext cx="3093516" cy="25240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2079" y="4274820"/>
            <a:ext cx="25287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NOT</a:t>
            </a:r>
            <a:endParaRPr lang="en-US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 --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28" y="2323652"/>
            <a:ext cx="7931822" cy="3508977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>
                <a:latin typeface="Consolas"/>
                <a:cs typeface="Consolas"/>
              </a:rPr>
              <a:t>show </a:t>
            </a:r>
            <a:r>
              <a:rPr lang="en-US" dirty="0" err="1" smtClean="0">
                <a:latin typeface="Consolas"/>
                <a:cs typeface="Consolas"/>
              </a:rPr>
              <a:t>dbs</a:t>
            </a:r>
            <a:endParaRPr lang="en-US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dirty="0">
                <a:latin typeface="Consolas"/>
                <a:cs typeface="Consolas"/>
              </a:rPr>
              <a:t>u</a:t>
            </a:r>
            <a:r>
              <a:rPr lang="en-US" dirty="0" smtClean="0">
                <a:latin typeface="Consolas"/>
                <a:cs typeface="Consolas"/>
              </a:rPr>
              <a:t>se </a:t>
            </a:r>
            <a:r>
              <a:rPr lang="en-US" dirty="0" err="1" smtClean="0">
                <a:latin typeface="Consolas"/>
                <a:cs typeface="Consolas"/>
              </a:rPr>
              <a:t>mydb</a:t>
            </a:r>
            <a:endParaRPr lang="en-US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how </a:t>
            </a:r>
            <a:r>
              <a:rPr lang="en-US" dirty="0" err="1" smtClean="0">
                <a:latin typeface="Consolas"/>
                <a:cs typeface="Consolas"/>
              </a:rPr>
              <a:t>dbs</a:t>
            </a:r>
            <a:endParaRPr lang="en-US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how collections</a:t>
            </a:r>
          </a:p>
          <a:p>
            <a:pPr marL="68580" indent="0">
              <a:buNone/>
            </a:pPr>
            <a:r>
              <a:rPr lang="en-US" dirty="0" err="1" smtClean="0">
                <a:latin typeface="Consolas"/>
                <a:cs typeface="Consolas"/>
              </a:rPr>
              <a:t>db.inventory.insert</a:t>
            </a:r>
            <a:r>
              <a:rPr lang="en-US" dirty="0" smtClean="0">
                <a:latin typeface="Consolas"/>
                <a:cs typeface="Consolas"/>
              </a:rPr>
              <a:t>({“</a:t>
            </a:r>
            <a:r>
              <a:rPr lang="en-US" dirty="0" err="1" smtClean="0">
                <a:latin typeface="Consolas"/>
                <a:cs typeface="Consolas"/>
              </a:rPr>
              <a:t>car”:”Escape</a:t>
            </a:r>
            <a:r>
              <a:rPr lang="en-US" dirty="0" smtClean="0">
                <a:latin typeface="Consolas"/>
                <a:cs typeface="Consolas"/>
              </a:rPr>
              <a:t>”})</a:t>
            </a:r>
          </a:p>
          <a:p>
            <a:pPr marL="68580" indent="0">
              <a:buNone/>
            </a:pPr>
            <a:r>
              <a:rPr lang="en-US" dirty="0" err="1">
                <a:latin typeface="Consolas"/>
                <a:cs typeface="Consolas"/>
              </a:rPr>
              <a:t>d</a:t>
            </a:r>
            <a:r>
              <a:rPr lang="en-US" dirty="0" err="1" smtClean="0">
                <a:latin typeface="Consolas"/>
                <a:cs typeface="Consolas"/>
              </a:rPr>
              <a:t>b.inventory.find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6858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how </a:t>
            </a:r>
            <a:r>
              <a:rPr lang="en-US" dirty="0" err="1" smtClean="0">
                <a:latin typeface="Consolas"/>
                <a:cs typeface="Consolas"/>
              </a:rPr>
              <a:t>dbs</a:t>
            </a:r>
            <a:endParaRPr lang="en-US" dirty="0" smtClean="0">
              <a:latin typeface="Consolas"/>
              <a:cs typeface="Consolas"/>
            </a:endParaRPr>
          </a:p>
          <a:p>
            <a:pPr marL="68580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how collections</a:t>
            </a:r>
          </a:p>
          <a:p>
            <a:pPr marL="68580" indent="0">
              <a:buNone/>
            </a:pPr>
            <a:r>
              <a:rPr lang="en-US" dirty="0" err="1" smtClean="0">
                <a:latin typeface="Consolas"/>
                <a:cs typeface="Consolas"/>
              </a:rPr>
              <a:t>db.inventory.insert</a:t>
            </a:r>
            <a:r>
              <a:rPr lang="en-US" dirty="0" smtClean="0">
                <a:latin typeface="Consolas"/>
                <a:cs typeface="Consolas"/>
              </a:rPr>
              <a:t>({“car”:{“</a:t>
            </a:r>
            <a:r>
              <a:rPr lang="en-US" dirty="0" err="1" smtClean="0">
                <a:latin typeface="Consolas"/>
                <a:cs typeface="Consolas"/>
              </a:rPr>
              <a:t>make”:”Ford”,”model”:”Escape</a:t>
            </a:r>
            <a:r>
              <a:rPr lang="en-US" dirty="0" smtClean="0">
                <a:latin typeface="Consolas"/>
                <a:cs typeface="Consolas"/>
              </a:rPr>
              <a:t>”}})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19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02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misspell…</a:t>
            </a:r>
          </a:p>
          <a:p>
            <a:pPr lvl="1"/>
            <a:r>
              <a:rPr lang="en-US" dirty="0" smtClean="0"/>
              <a:t>Database / collection / field</a:t>
            </a:r>
          </a:p>
          <a:p>
            <a:r>
              <a:rPr lang="en-US" dirty="0"/>
              <a:t>Production defaults for Windows/</a:t>
            </a:r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Remember to configure your </a:t>
            </a:r>
            <a:r>
              <a:rPr lang="en-US" dirty="0" err="1" smtClean="0"/>
              <a:t>dev</a:t>
            </a:r>
            <a:r>
              <a:rPr lang="en-US" dirty="0" smtClean="0"/>
              <a:t> box!</a:t>
            </a:r>
          </a:p>
          <a:p>
            <a:r>
              <a:rPr lang="en-US" dirty="0" smtClean="0"/>
              <a:t>GUI interfaces are still immature</a:t>
            </a:r>
          </a:p>
          <a:p>
            <a:r>
              <a:rPr lang="en-US" dirty="0" smtClean="0"/>
              <a:t>Joins have to be done in code </a:t>
            </a:r>
          </a:p>
          <a:p>
            <a:r>
              <a:rPr lang="en-US" dirty="0" smtClean="0"/>
              <a:t>No Transactions </a:t>
            </a:r>
            <a:r>
              <a:rPr lang="en-US" sz="1700" dirty="0" smtClean="0"/>
              <a:t>(individual operations are atomic)</a:t>
            </a:r>
          </a:p>
          <a:p>
            <a:r>
              <a:rPr lang="en-US" dirty="0" smtClean="0"/>
              <a:t>Cut-n-paste those dang fancy “quotes”</a:t>
            </a:r>
          </a:p>
        </p:txBody>
      </p:sp>
    </p:spTree>
    <p:extLst>
      <p:ext uri="{BB962C8B-B14F-4D97-AF65-F5344CB8AC3E}">
        <p14:creationId xmlns:p14="http://schemas.microsoft.com/office/powerpoint/2010/main" val="344308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shell something syntactically wrong and it’ll eat it</a:t>
            </a:r>
          </a:p>
          <a:p>
            <a:r>
              <a:rPr lang="en-US" dirty="0" smtClean="0"/>
              <a:t>Isn’t as strict about deleting multiple documents as it is about updating them</a:t>
            </a:r>
          </a:p>
          <a:p>
            <a:r>
              <a:rPr lang="en-US" dirty="0" smtClean="0"/>
              <a:t>Improperly repeat a field name in a query and it’ll use the last criteria specified</a:t>
            </a:r>
          </a:p>
          <a:p>
            <a:r>
              <a:rPr lang="en-US" dirty="0" smtClean="0"/>
              <a:t>Differences between regular queries and the aggregation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{“section” : “Schema”}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demonstration of document oriented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2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Databases</a:t>
            </a:r>
          </a:p>
          <a:p>
            <a:r>
              <a:rPr lang="en-US" sz="3600" dirty="0" smtClean="0"/>
              <a:t>Collections</a:t>
            </a:r>
          </a:p>
          <a:p>
            <a:r>
              <a:rPr lang="en-US" sz="3600" dirty="0" smtClean="0"/>
              <a:t>Documents</a:t>
            </a:r>
          </a:p>
          <a:p>
            <a:r>
              <a:rPr lang="en-US" sz="3600" dirty="0" smtClean="0"/>
              <a:t>Fields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4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414737" cy="69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/ Document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02" y="1600200"/>
            <a:ext cx="5478256" cy="4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Design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3" y="2170664"/>
            <a:ext cx="8168449" cy="4382536"/>
          </a:xfrm>
        </p:spPr>
        <p:txBody>
          <a:bodyPr>
            <a:noAutofit/>
          </a:bodyPr>
          <a:lstStyle/>
          <a:p>
            <a:r>
              <a:rPr lang="en-US" dirty="0" smtClean="0"/>
              <a:t>Using standard relational techniques design an inventory management system that tracks assets.</a:t>
            </a:r>
          </a:p>
          <a:p>
            <a:r>
              <a:rPr lang="en-US" dirty="0" smtClean="0"/>
              <a:t>Example assets are: vehicles, computers, tables and chairs.</a:t>
            </a:r>
          </a:p>
          <a:p>
            <a:r>
              <a:rPr lang="en-US" dirty="0" smtClean="0"/>
              <a:t>I want to be able to store a lot of detail.</a:t>
            </a:r>
          </a:p>
          <a:p>
            <a:pPr lvl="1"/>
            <a:r>
              <a:rPr lang="en-US" sz="2400" dirty="0" smtClean="0"/>
              <a:t>Where is the asset?</a:t>
            </a:r>
          </a:p>
          <a:p>
            <a:pPr lvl="1"/>
            <a:r>
              <a:rPr lang="en-US" sz="2400" dirty="0" smtClean="0"/>
              <a:t>To whom is an asset assigned?</a:t>
            </a:r>
          </a:p>
          <a:p>
            <a:pPr lvl="1"/>
            <a:r>
              <a:rPr lang="en-US" sz="2400" dirty="0" smtClean="0"/>
              <a:t>Vehicle detail like: make, model, VIN, color, etc.</a:t>
            </a:r>
          </a:p>
          <a:p>
            <a:pPr lvl="1"/>
            <a:r>
              <a:rPr lang="en-US" sz="2400" dirty="0" smtClean="0"/>
              <a:t>Table detail like: material type, size, condition, color,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4592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8085"/>
          </a:xfrm>
        </p:spPr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6" y="1755749"/>
            <a:ext cx="6813585" cy="1383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75" y="3308522"/>
            <a:ext cx="6861515" cy="23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21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How would we organize this same sort of information in a document oriented system like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?</a:t>
            </a:r>
          </a:p>
          <a:p>
            <a:r>
              <a:rPr lang="en-US" sz="3200" b="1" i="1" dirty="0" smtClean="0"/>
              <a:t>Consider the access pattern(s).</a:t>
            </a:r>
          </a:p>
          <a:p>
            <a:pPr lvl="1"/>
            <a:r>
              <a:rPr lang="en-US" sz="3000" i="1" dirty="0" smtClean="0"/>
              <a:t>Inventory part of Personnel System</a:t>
            </a:r>
          </a:p>
          <a:p>
            <a:pPr lvl="1"/>
            <a:r>
              <a:rPr lang="en-US" sz="3000" i="1" dirty="0" smtClean="0"/>
              <a:t>Inventory part of Location Review</a:t>
            </a:r>
          </a:p>
          <a:p>
            <a:pPr lvl="1"/>
            <a:r>
              <a:rPr lang="en-US" sz="3000" i="1" dirty="0" smtClean="0"/>
              <a:t>Inventory the primary focus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58023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Databases</a:t>
            </a:r>
          </a:p>
          <a:p>
            <a:r>
              <a:rPr lang="en-US" sz="3600" dirty="0" smtClean="0"/>
              <a:t>Collections</a:t>
            </a:r>
          </a:p>
          <a:p>
            <a:r>
              <a:rPr lang="en-US" sz="3600" dirty="0" smtClean="0"/>
              <a:t>Documents</a:t>
            </a:r>
          </a:p>
          <a:p>
            <a:r>
              <a:rPr lang="en-US" sz="3600" dirty="0" smtClean="0"/>
              <a:t>Fields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930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Document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22" y="2238374"/>
            <a:ext cx="3107987" cy="1632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94" y="4067172"/>
            <a:ext cx="3586890" cy="1566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317" y="2238374"/>
            <a:ext cx="2781034" cy="1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Oriented Schema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Naming</a:t>
            </a:r>
          </a:p>
          <a:p>
            <a:pPr lvl="1"/>
            <a:r>
              <a:rPr lang="en-US" sz="2600" dirty="0" smtClean="0"/>
              <a:t>avoid the . (dot)</a:t>
            </a:r>
          </a:p>
          <a:p>
            <a:pPr lvl="1"/>
            <a:r>
              <a:rPr lang="en-US" sz="2600" dirty="0"/>
              <a:t>k</a:t>
            </a:r>
            <a:r>
              <a:rPr lang="en-US" sz="2600" dirty="0" smtClean="0"/>
              <a:t>ey name length matters</a:t>
            </a:r>
          </a:p>
          <a:p>
            <a:r>
              <a:rPr lang="en-US" sz="2800" dirty="0" smtClean="0"/>
              <a:t>No Joins</a:t>
            </a:r>
          </a:p>
          <a:p>
            <a:r>
              <a:rPr lang="en-US" sz="2800" b="1" dirty="0" smtClean="0"/>
              <a:t>Consider the Access Pattern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981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637468" cy="1362075"/>
          </a:xfrm>
        </p:spPr>
        <p:txBody>
          <a:bodyPr/>
          <a:lstStyle/>
          <a:p>
            <a:r>
              <a:rPr lang="en-US" dirty="0" smtClean="0"/>
              <a:t>Would you like to know more?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075993">
            <a:off x="287479" y="4180555"/>
            <a:ext cx="9056948" cy="1106549"/>
          </a:xfrm>
        </p:spPr>
        <p:txBody>
          <a:bodyPr/>
          <a:lstStyle/>
          <a:p>
            <a:pPr marL="68580" indent="0">
              <a:buNone/>
            </a:pPr>
            <a:r>
              <a:rPr lang="en-US" dirty="0">
                <a:solidFill>
                  <a:schemeClr val="accent4"/>
                </a:solidFill>
                <a:latin typeface="Consolas"/>
                <a:cs typeface="Consolas"/>
              </a:rPr>
              <a:t>http://www.mongodb.org/about/production-deployments/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490" y="2170664"/>
            <a:ext cx="3174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Lots of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Disney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eHarmony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Sourceforge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MTV</a:t>
            </a:r>
          </a:p>
        </p:txBody>
      </p:sp>
    </p:spTree>
    <p:extLst>
      <p:ext uri="{BB962C8B-B14F-4D97-AF65-F5344CB8AC3E}">
        <p14:creationId xmlns:p14="http://schemas.microsoft.com/office/powerpoint/2010/main" val="2650079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MongoDB</a:t>
            </a:r>
            <a:r>
              <a:rPr lang="en-US" sz="3200" dirty="0" smtClean="0"/>
              <a:t> University</a:t>
            </a:r>
          </a:p>
          <a:p>
            <a:pPr lvl="1"/>
            <a:r>
              <a:rPr lang="en-US" dirty="0" smtClean="0"/>
              <a:t>Python, Java, node.js</a:t>
            </a:r>
          </a:p>
          <a:p>
            <a:pPr lvl="1"/>
            <a:r>
              <a:rPr lang="en-US" dirty="0" smtClean="0"/>
              <a:t>Administration &amp; Operations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university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.mongodb.com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http://docs.mongodb.org/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dirty="0" smtClean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http://mongodb.org</a:t>
            </a:r>
          </a:p>
        </p:txBody>
      </p:sp>
    </p:spTree>
    <p:extLst>
      <p:ext uri="{BB962C8B-B14F-4D97-AF65-F5344CB8AC3E}">
        <p14:creationId xmlns:p14="http://schemas.microsoft.com/office/powerpoint/2010/main" val="2020893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/>
              <a:t>MongoDB</a:t>
            </a:r>
            <a:r>
              <a:rPr lang="en-US" sz="3200" b="1" dirty="0" smtClean="0"/>
              <a:t> World</a:t>
            </a:r>
          </a:p>
          <a:p>
            <a:r>
              <a:rPr lang="en-US" sz="3200" dirty="0" smtClean="0"/>
              <a:t>Strata</a:t>
            </a:r>
          </a:p>
          <a:p>
            <a:r>
              <a:rPr lang="en-US" dirty="0" err="1" smtClean="0"/>
              <a:t>PyData</a:t>
            </a:r>
            <a:r>
              <a:rPr lang="en-US" dirty="0" smtClean="0"/>
              <a:t> &amp; </a:t>
            </a:r>
            <a:r>
              <a:rPr lang="en-US" dirty="0" err="1" smtClean="0"/>
              <a:t>PyCon</a:t>
            </a:r>
            <a:endParaRPr lang="en-US" dirty="0" smtClean="0"/>
          </a:p>
          <a:p>
            <a:r>
              <a:rPr lang="en-US" dirty="0" smtClean="0"/>
              <a:t>Kansas City Developer </a:t>
            </a:r>
            <a:r>
              <a:rPr lang="en-US" dirty="0" smtClean="0"/>
              <a:t>Conference</a:t>
            </a:r>
          </a:p>
          <a:p>
            <a:r>
              <a:rPr lang="en-US" dirty="0" err="1" smtClean="0"/>
              <a:t>BigDataSummitKC.org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346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From </a:t>
            </a:r>
            <a:r>
              <a:rPr lang="en-US" sz="3200" dirty="0" err="1" smtClean="0"/>
              <a:t>MongoDB</a:t>
            </a:r>
            <a:endParaRPr lang="en-US" sz="3200" dirty="0" smtClean="0"/>
          </a:p>
          <a:p>
            <a:r>
              <a:rPr lang="en-US" sz="3200" dirty="0" smtClean="0"/>
              <a:t>User Groups and Forums</a:t>
            </a:r>
          </a:p>
          <a:p>
            <a:r>
              <a:rPr lang="en-US" sz="3200" dirty="0" smtClean="0"/>
              <a:t>Within your company</a:t>
            </a:r>
          </a:p>
        </p:txBody>
      </p:sp>
    </p:spTree>
    <p:extLst>
      <p:ext uri="{BB962C8B-B14F-4D97-AF65-F5344CB8AC3E}">
        <p14:creationId xmlns:p14="http://schemas.microsoft.com/office/powerpoint/2010/main" val="231492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development environment</a:t>
            </a:r>
          </a:p>
          <a:p>
            <a:r>
              <a:rPr lang="en-US" dirty="0" smtClean="0"/>
              <a:t>Try out stuff</a:t>
            </a:r>
          </a:p>
          <a:p>
            <a:pPr lvl="1"/>
            <a:r>
              <a:rPr lang="en-US" dirty="0" smtClean="0"/>
              <a:t>Work related</a:t>
            </a:r>
          </a:p>
          <a:p>
            <a:pPr lvl="1"/>
            <a:r>
              <a:rPr lang="en-US" dirty="0" smtClean="0"/>
              <a:t>Something you are passionate about</a:t>
            </a:r>
          </a:p>
          <a:p>
            <a:r>
              <a:rPr lang="en-US" dirty="0" smtClean="0"/>
              <a:t>Share your experiences</a:t>
            </a:r>
          </a:p>
          <a:p>
            <a:pPr lvl="1"/>
            <a:r>
              <a:rPr lang="en-US" dirty="0" smtClean="0"/>
              <a:t>blog, tweet, present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Gists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110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ish_lin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55" y="1730684"/>
            <a:ext cx="4546537" cy="35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48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Questions?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b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sz="4000" b="1" dirty="0" smtClean="0"/>
              <a:t>Bryan Nehl</a:t>
            </a:r>
          </a:p>
          <a:p>
            <a:pPr marL="68580" indent="0" algn="ctr">
              <a:buFont typeface="Wingdings 2" pitchFamily="18" charset="2"/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68580" indent="0" algn="ctr">
              <a:buFont typeface="Wingdings 2" pitchFamily="18" charset="2"/>
              <a:buNone/>
            </a:pPr>
            <a:r>
              <a:rPr lang="en-US" sz="3200" dirty="0" smtClean="0">
                <a:latin typeface="Consolas"/>
                <a:cs typeface="Consolas"/>
              </a:rPr>
              <a:t>@k0emt</a:t>
            </a:r>
          </a:p>
          <a:p>
            <a:pPr marL="68580" indent="0" algn="ctr">
              <a:buFont typeface="Wingdings 2" pitchFamily="18" charset="2"/>
              <a:buNone/>
            </a:pPr>
            <a:r>
              <a:rPr lang="en-US" sz="3600" dirty="0" smtClean="0">
                <a:solidFill>
                  <a:srgbClr val="7030A0"/>
                </a:solidFill>
                <a:latin typeface="Consolas"/>
                <a:cs typeface="Consolas"/>
              </a:rPr>
              <a:t>dbBear.com</a:t>
            </a:r>
          </a:p>
          <a:p>
            <a:pPr marL="68580" indent="0" algn="ctr">
              <a:buFont typeface="Wingdings 2" pitchFamily="18" charset="2"/>
              <a:buNone/>
            </a:pPr>
            <a:r>
              <a:rPr lang="en-US" sz="1400" i="1" dirty="0" smtClean="0">
                <a:cs typeface="Consolas"/>
              </a:rPr>
              <a:t>(Links to Twitter, blog, </a:t>
            </a:r>
            <a:r>
              <a:rPr lang="en-US" sz="1400" i="1" dirty="0" err="1" smtClean="0">
                <a:cs typeface="Consolas"/>
              </a:rPr>
              <a:t>GitHub</a:t>
            </a:r>
            <a:r>
              <a:rPr lang="en-US" sz="1400" i="1" dirty="0" smtClean="0">
                <a:cs typeface="Consolas"/>
              </a:rPr>
              <a:t>, </a:t>
            </a:r>
            <a:r>
              <a:rPr lang="en-US" sz="1400" i="1" dirty="0" err="1" smtClean="0">
                <a:cs typeface="Consolas"/>
              </a:rPr>
              <a:t>gists</a:t>
            </a:r>
            <a:r>
              <a:rPr lang="en-US" sz="1400" i="1" dirty="0" smtClean="0">
                <a:cs typeface="Consolas"/>
              </a:rPr>
              <a:t>)</a:t>
            </a:r>
            <a:endParaRPr lang="en-US" sz="1400" i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617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1027664"/>
            <a:ext cx="7414737" cy="6916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</a:t>
            </a:r>
            <a:r>
              <a:rPr lang="en-US" dirty="0"/>
              <a:t>/</a:t>
            </a:r>
            <a:r>
              <a:rPr lang="en-US" dirty="0" smtClean="0"/>
              <a:t> Document Structure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02" y="1600200"/>
            <a:ext cx="5478256" cy="4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2170664"/>
            <a:ext cx="7116536" cy="395549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json.org</a:t>
            </a:r>
          </a:p>
          <a:p>
            <a:r>
              <a:rPr lang="en-US" sz="3200" dirty="0" smtClean="0"/>
              <a:t>{“key” : “values”}</a:t>
            </a:r>
          </a:p>
          <a:p>
            <a:r>
              <a:rPr lang="en-US" sz="3200" dirty="0" smtClean="0"/>
              <a:t>JSON types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tring, number, object, array, true, false, null</a:t>
            </a:r>
          </a:p>
          <a:p>
            <a:r>
              <a:rPr lang="en-US" sz="3200" dirty="0" smtClean="0"/>
              <a:t>Lists</a:t>
            </a:r>
          </a:p>
          <a:p>
            <a:r>
              <a:rPr lang="en-US" sz="3200" dirty="0" smtClean="0"/>
              <a:t>Sub-documents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018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3508977"/>
          </a:xfrm>
        </p:spPr>
        <p:txBody>
          <a:bodyPr>
            <a:normAutofit/>
          </a:bodyPr>
          <a:lstStyle/>
          <a:p>
            <a:r>
              <a:rPr lang="en-US" sz="4000" dirty="0"/>
              <a:t>JSON/BSON </a:t>
            </a:r>
            <a:r>
              <a:rPr lang="en-US" dirty="0"/>
              <a:t>(see bsonspec.org</a:t>
            </a:r>
            <a:r>
              <a:rPr lang="en-US" dirty="0" smtClean="0"/>
              <a:t>)</a:t>
            </a:r>
          </a:p>
          <a:p>
            <a:r>
              <a:rPr lang="en-US" sz="4000" dirty="0" smtClean="0"/>
              <a:t>JavaScript shell</a:t>
            </a:r>
          </a:p>
          <a:p>
            <a:r>
              <a:rPr lang="en-US" sz="4000" dirty="0" err="1" smtClean="0"/>
              <a:t>GridFS</a:t>
            </a:r>
            <a:endParaRPr lang="en-US" sz="4000" dirty="0" smtClean="0"/>
          </a:p>
          <a:p>
            <a:r>
              <a:rPr lang="en-US" sz="4000" dirty="0" smtClean="0"/>
              <a:t>File </a:t>
            </a:r>
            <a:r>
              <a:rPr lang="en-US" sz="4000" dirty="0"/>
              <a:t>System Style backups</a:t>
            </a:r>
          </a:p>
        </p:txBody>
      </p:sp>
    </p:spTree>
    <p:extLst>
      <p:ext uri="{BB962C8B-B14F-4D97-AF65-F5344CB8AC3E}">
        <p14:creationId xmlns:p14="http://schemas.microsoft.com/office/powerpoint/2010/main" val="14806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Supports </a:t>
            </a:r>
            <a:r>
              <a:rPr lang="en-US" sz="3200" dirty="0" smtClean="0"/>
              <a:t>indexes</a:t>
            </a:r>
          </a:p>
          <a:p>
            <a:r>
              <a:rPr lang="en-US" sz="3200" dirty="0" smtClean="0"/>
              <a:t>Features </a:t>
            </a:r>
            <a:r>
              <a:rPr lang="en-US" sz="3200" dirty="0"/>
              <a:t>for optimizing </a:t>
            </a:r>
            <a:r>
              <a:rPr lang="en-US" sz="1400" dirty="0"/>
              <a:t>(</a:t>
            </a:r>
            <a:r>
              <a:rPr lang="en-US" sz="1400" dirty="0" err="1" smtClean="0"/>
              <a:t>perf</a:t>
            </a:r>
            <a:r>
              <a:rPr lang="en-US" sz="1400" dirty="0" smtClean="0"/>
              <a:t>/stat/top)</a:t>
            </a:r>
          </a:p>
          <a:p>
            <a:r>
              <a:rPr lang="en-US" sz="3200" dirty="0" smtClean="0"/>
              <a:t>Tools </a:t>
            </a:r>
            <a:r>
              <a:rPr lang="en-US" sz="3200" dirty="0"/>
              <a:t>for </a:t>
            </a:r>
            <a:r>
              <a:rPr lang="en-US" sz="3200" dirty="0" smtClean="0"/>
              <a:t>monitoring (MMS)</a:t>
            </a:r>
          </a:p>
          <a:p>
            <a:r>
              <a:rPr lang="en-US" sz="3200" dirty="0" err="1" smtClean="0"/>
              <a:t>GeoJSON</a:t>
            </a:r>
            <a:endParaRPr lang="en-US" sz="3200" dirty="0" smtClean="0"/>
          </a:p>
          <a:p>
            <a:r>
              <a:rPr lang="en-US" sz="3200" dirty="0" smtClean="0"/>
              <a:t>Full </a:t>
            </a:r>
            <a:r>
              <a:rPr lang="en-US" sz="3200" dirty="0"/>
              <a:t>Text Search </a:t>
            </a:r>
            <a:r>
              <a:rPr lang="en-US" sz="1600" dirty="0"/>
              <a:t>(default on v2.6)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960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compared/contrasted with:</a:t>
            </a:r>
          </a:p>
          <a:p>
            <a:pPr lvl="1"/>
            <a:r>
              <a:rPr lang="en-US" dirty="0" smtClean="0"/>
              <a:t>Map-Reduce (lightweight alternative)</a:t>
            </a:r>
          </a:p>
          <a:p>
            <a:pPr lvl="1"/>
            <a:r>
              <a:rPr lang="en-US" dirty="0" smtClean="0"/>
              <a:t>SQL (where, order by, group by)</a:t>
            </a:r>
          </a:p>
          <a:p>
            <a:pPr lvl="1"/>
            <a:r>
              <a:rPr lang="en-US" dirty="0" smtClean="0"/>
              <a:t>Pipe line architecture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version 2.6:</a:t>
            </a:r>
          </a:p>
          <a:p>
            <a:pPr lvl="1"/>
            <a:r>
              <a:rPr lang="en-US" dirty="0" smtClean="0"/>
              <a:t>returns a cursor</a:t>
            </a:r>
          </a:p>
          <a:p>
            <a:pPr lvl="1"/>
            <a:r>
              <a:rPr lang="en-US" dirty="0" smtClean="0"/>
              <a:t>Can output to a collection</a:t>
            </a:r>
          </a:p>
          <a:p>
            <a:pPr lvl="1"/>
            <a:r>
              <a:rPr lang="en-US" dirty="0" smtClean="0"/>
              <a:t>Can do disk based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9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3956</TotalTime>
  <Words>1036</Words>
  <Application>Microsoft Macintosh PowerPoint</Application>
  <PresentationFormat>On-screen Show (4:3)</PresentationFormat>
  <Paragraphs>247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Austin</vt:lpstr>
      <vt:lpstr>MongoDB: A high level introduction and demonstration.</vt:lpstr>
      <vt:lpstr>What is MongoDB?</vt:lpstr>
      <vt:lpstr>Structure</vt:lpstr>
      <vt:lpstr>Relational / Document Structure</vt:lpstr>
      <vt:lpstr>Features</vt:lpstr>
      <vt:lpstr>JSON Review</vt:lpstr>
      <vt:lpstr>Features</vt:lpstr>
      <vt:lpstr>Features</vt:lpstr>
      <vt:lpstr>Aggregation Framework</vt:lpstr>
      <vt:lpstr>Scalable</vt:lpstr>
      <vt:lpstr>Sharding</vt:lpstr>
      <vt:lpstr>Production Sharding Environment</vt:lpstr>
      <vt:lpstr>Security</vt:lpstr>
      <vt:lpstr>Lots of Drivers</vt:lpstr>
      <vt:lpstr>Example Java Code</vt:lpstr>
      <vt:lpstr>Example Python code</vt:lpstr>
      <vt:lpstr>Strengths</vt:lpstr>
      <vt:lpstr>Simplicity</vt:lpstr>
      <vt:lpstr>Interactive Shell</vt:lpstr>
      <vt:lpstr>Interactive Shell -- Demo</vt:lpstr>
      <vt:lpstr>Gotchas</vt:lpstr>
      <vt:lpstr>Gotchas</vt:lpstr>
      <vt:lpstr>Gotchas</vt:lpstr>
      <vt:lpstr>{“section” : “Schema”}</vt:lpstr>
      <vt:lpstr>Structure</vt:lpstr>
      <vt:lpstr>Relational / Document Structure</vt:lpstr>
      <vt:lpstr>Relational Design Exercise</vt:lpstr>
      <vt:lpstr>Relational</vt:lpstr>
      <vt:lpstr>Document Design</vt:lpstr>
      <vt:lpstr>Potential Document Design</vt:lpstr>
      <vt:lpstr>Document Oriented Schema Design</vt:lpstr>
      <vt:lpstr>Would you like to know more?</vt:lpstr>
      <vt:lpstr>Who is using MongoDB?</vt:lpstr>
      <vt:lpstr>MongoDB Resources</vt:lpstr>
      <vt:lpstr>Conferences</vt:lpstr>
      <vt:lpstr>Mentors</vt:lpstr>
      <vt:lpstr>Experiment</vt:lpstr>
      <vt:lpstr>PowerPoint Presentation</vt:lpstr>
      <vt:lpstr>MongoDB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</dc:title>
  <dc:creator>Bryan Nehl</dc:creator>
  <cp:lastModifiedBy>Bryan Nehl</cp:lastModifiedBy>
  <cp:revision>52</cp:revision>
  <dcterms:created xsi:type="dcterms:W3CDTF">2014-04-04T16:06:13Z</dcterms:created>
  <dcterms:modified xsi:type="dcterms:W3CDTF">2014-05-16T19:22:49Z</dcterms:modified>
</cp:coreProperties>
</file>