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83" r:id="rId4"/>
    <p:sldId id="284" r:id="rId5"/>
    <p:sldId id="285" r:id="rId6"/>
    <p:sldId id="290" r:id="rId7"/>
    <p:sldId id="288" r:id="rId8"/>
    <p:sldId id="289" r:id="rId9"/>
    <p:sldId id="287" r:id="rId10"/>
    <p:sldId id="261" r:id="rId11"/>
    <p:sldId id="265" r:id="rId12"/>
    <p:sldId id="271" r:id="rId13"/>
    <p:sldId id="267" r:id="rId14"/>
    <p:sldId id="266" r:id="rId15"/>
    <p:sldId id="282" r:id="rId16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4" autoAdjust="0"/>
    <p:restoredTop sz="82932" autoAdjust="0"/>
  </p:normalViewPr>
  <p:slideViewPr>
    <p:cSldViewPr>
      <p:cViewPr varScale="1">
        <p:scale>
          <a:sx n="101" d="100"/>
          <a:sy n="101" d="100"/>
        </p:scale>
        <p:origin x="-21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61C1C-259F-4962-A7D6-71E772769996}" type="datetimeFigureOut">
              <a:rPr lang="en-US" smtClean="0"/>
              <a:t>2012-03-14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1E407-3140-410D-B1AB-3643DD24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50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 I trying to do too</a:t>
            </a:r>
            <a:r>
              <a:rPr lang="en-US" baseline="0" dirty="0" smtClean="0"/>
              <a:t> much in my time frame?</a:t>
            </a:r>
          </a:p>
          <a:p>
            <a:r>
              <a:rPr lang="en-US" baseline="0" dirty="0" smtClean="0"/>
              <a:t>Quality concern by 100% test coverage of non-trivial code.  Won’t test API/library calls.  Will strive for low cyclomatic complexity.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407-3140-410D-B1AB-3643DD24E9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7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407-3140-410D-B1AB-3643DD24E9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1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_state1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278D53F-B34D-4626-B2AF-BDC407950F9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17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3BB5-FCA0-42A1-B2A4-3396C9547C3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7CF78-FF71-4D58-AE6B-E804E4BCC6B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1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C7F37-E11D-438D-B928-097CB55F4C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09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4A7E0-D515-443A-B952-00E754E6B62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02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75DE0-680B-465F-8F6D-F512D2110D9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27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A52BC4-B6C9-4021-8274-DC107C72145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66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052E5-7E32-467A-8F05-70A043874E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40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6D20D-2870-4881-8F9D-8C623291B54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77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24157-4B82-49E3-9126-7B266BD8C89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82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41012-E60F-4015-ABB1-F42CEB3D6B8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k_state1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C7CAE34-2545-4A04-B7A3-B8B490C27D72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9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600"/>
            <a:ext cx="9144000" cy="2994025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MSE Presentation 2</a:t>
            </a:r>
            <a:b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3200" dirty="0" err="1" smtClean="0"/>
              <a:t>MultiAgent</a:t>
            </a:r>
            <a:r>
              <a:rPr lang="en-US" sz="3200" dirty="0" smtClean="0"/>
              <a:t> Control of Traffic Signals (MACTS)</a:t>
            </a:r>
            <a:endParaRPr lang="en-US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981200"/>
          </a:xfrm>
        </p:spPr>
        <p:txBody>
          <a:bodyPr/>
          <a:lstStyle/>
          <a:p>
            <a:r>
              <a:rPr lang="en-US" dirty="0" smtClean="0"/>
              <a:t>Bryan </a:t>
            </a:r>
            <a:r>
              <a:rPr lang="en-US" dirty="0" err="1" smtClean="0"/>
              <a:t>Nehl</a:t>
            </a:r>
            <a:endParaRPr lang="en-US" dirty="0" smtClean="0"/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MSE Candidate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96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 and Spikes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2743200" cy="639762"/>
          </a:xfrm>
        </p:spPr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505200" cy="3951288"/>
          </a:xfrm>
        </p:spPr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smtClean="0"/>
              <a:t>SUMO</a:t>
            </a:r>
          </a:p>
          <a:p>
            <a:r>
              <a:rPr lang="en-US" dirty="0" smtClean="0"/>
              <a:t>Time/Scope</a:t>
            </a:r>
          </a:p>
          <a:p>
            <a:pPr lvl="1"/>
            <a:r>
              <a:rPr lang="en-US" dirty="0" smtClean="0"/>
              <a:t>Collaboration Agents</a:t>
            </a:r>
          </a:p>
          <a:p>
            <a:pPr lvl="1"/>
            <a:r>
              <a:rPr lang="en-US" dirty="0" smtClean="0"/>
              <a:t>Genetic Agent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102100" y="1535113"/>
            <a:ext cx="4041775" cy="639762"/>
          </a:xfrm>
        </p:spPr>
        <p:txBody>
          <a:bodyPr/>
          <a:lstStyle/>
          <a:p>
            <a:r>
              <a:rPr lang="en-US" dirty="0" smtClean="0"/>
              <a:t>Spikes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102100" y="2174875"/>
            <a:ext cx="4041775" cy="3951288"/>
          </a:xfrm>
        </p:spPr>
        <p:txBody>
          <a:bodyPr/>
          <a:lstStyle/>
          <a:p>
            <a:r>
              <a:rPr lang="en-US" sz="2000" dirty="0"/>
              <a:t>SUMO</a:t>
            </a:r>
          </a:p>
          <a:p>
            <a:pPr lvl="1"/>
            <a:r>
              <a:rPr lang="en-US" dirty="0"/>
              <a:t>Network Load</a:t>
            </a:r>
          </a:p>
          <a:p>
            <a:pPr lvl="1"/>
            <a:r>
              <a:rPr lang="en-US" dirty="0"/>
              <a:t>Network Double T</a:t>
            </a:r>
          </a:p>
          <a:p>
            <a:pPr lvl="1"/>
            <a:r>
              <a:rPr lang="en-US" dirty="0"/>
              <a:t>Read from TRACI</a:t>
            </a:r>
          </a:p>
          <a:p>
            <a:pPr lvl="1"/>
            <a:r>
              <a:rPr lang="en-US" dirty="0"/>
              <a:t>Send to TRACI</a:t>
            </a:r>
          </a:p>
          <a:p>
            <a:pPr lvl="1"/>
            <a:r>
              <a:rPr lang="en-US" dirty="0"/>
              <a:t>Network Metrics</a:t>
            </a:r>
          </a:p>
          <a:p>
            <a:pPr lvl="1"/>
            <a:r>
              <a:rPr lang="en-US" dirty="0"/>
              <a:t>Read Sensors</a:t>
            </a:r>
          </a:p>
          <a:p>
            <a:pPr lvl="1"/>
            <a:r>
              <a:rPr lang="en-US" dirty="0"/>
              <a:t>Add Sensors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/>
          <a:lstStyle/>
          <a:p>
            <a:r>
              <a:rPr lang="en-US" sz="3600" dirty="0" smtClean="0"/>
              <a:t>Demonstration Interaction with SUMO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625792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96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244"/>
            <a:ext cx="8229600" cy="923356"/>
          </a:xfrm>
        </p:spPr>
        <p:txBody>
          <a:bodyPr/>
          <a:lstStyle/>
          <a:p>
            <a:r>
              <a:rPr lang="en-US" dirty="0" smtClean="0"/>
              <a:t>Phase III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732" y="899466"/>
            <a:ext cx="6705600" cy="565373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Action Items from Phase II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Graph of project SLOC progress</a:t>
            </a: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Graph of project Rework effort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Project materials on </a:t>
            </a:r>
            <a:r>
              <a:rPr lang="en-US" sz="2200" dirty="0" err="1" smtClean="0"/>
              <a:t>gForge</a:t>
            </a:r>
            <a:r>
              <a:rPr lang="en-US" sz="2200" dirty="0" smtClean="0"/>
              <a:t> server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User Manual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Component Design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Source Code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Assessment Evaluation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Project Evaluation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References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Formal Technical Inspection Letters</a:t>
            </a:r>
            <a:endParaRPr lang="en-US" sz="2200" dirty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Phase III Presentation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Time Log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Risk Log Update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228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676400"/>
            <a:ext cx="1905000" cy="3048000"/>
          </a:xfrm>
        </p:spPr>
        <p:txBody>
          <a:bodyPr/>
          <a:lstStyle/>
          <a:p>
            <a:pPr marL="0" indent="0">
              <a:buNone/>
            </a:pPr>
            <a:r>
              <a:rPr lang="en-US" sz="20000" dirty="0" smtClean="0"/>
              <a:t>?</a:t>
            </a:r>
            <a:endParaRPr lang="en-US" sz="20000" dirty="0"/>
          </a:p>
        </p:txBody>
      </p:sp>
    </p:spTree>
    <p:extLst>
      <p:ext uri="{BB962C8B-B14F-4D97-AF65-F5344CB8AC3E}">
        <p14:creationId xmlns:p14="http://schemas.microsoft.com/office/powerpoint/2010/main" val="39762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 anchor="t"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067800" cy="5562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Times New Roman" pitchFamily="18" charset="0"/>
                <a:ea typeface="Calibri"/>
                <a:cs typeface="Times New Roman" pitchFamily="18" charset="0"/>
              </a:rPr>
              <a:t>SUMO</a:t>
            </a: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, “Simulation for Urban </a:t>
            </a:r>
            <a:r>
              <a:rPr lang="en-US" sz="1600" dirty="0" err="1">
                <a:latin typeface="Times New Roman" pitchFamily="18" charset="0"/>
                <a:ea typeface="Calibri"/>
                <a:cs typeface="Times New Roman" pitchFamily="18" charset="0"/>
              </a:rPr>
              <a:t>MObility</a:t>
            </a: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,” Sep. 2011; http://sourceforge.net/apps/mediawiki/sumo/index.php?title=Main_Page</a:t>
            </a:r>
            <a:r>
              <a:rPr lang="en-US" sz="1600" dirty="0" smtClean="0"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T. </a:t>
            </a:r>
            <a:r>
              <a:rPr lang="en-US" sz="1600" dirty="0" err="1">
                <a:latin typeface="Times New Roman" pitchFamily="18" charset="0"/>
                <a:ea typeface="Calibri"/>
                <a:cs typeface="Times New Roman" pitchFamily="18" charset="0"/>
              </a:rPr>
              <a:t>Masterton</a:t>
            </a: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 and D. </a:t>
            </a:r>
            <a:r>
              <a:rPr lang="en-US" sz="1600" dirty="0" err="1">
                <a:latin typeface="Times New Roman" pitchFamily="18" charset="0"/>
                <a:ea typeface="Calibri"/>
                <a:cs typeface="Times New Roman" pitchFamily="18" charset="0"/>
              </a:rPr>
              <a:t>Topiwala</a:t>
            </a: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, “Multi-Agent Traffic Light </a:t>
            </a:r>
            <a:r>
              <a:rPr lang="en-US" sz="1600" dirty="0" err="1">
                <a:latin typeface="Times New Roman" pitchFamily="18" charset="0"/>
                <a:ea typeface="Calibri"/>
                <a:cs typeface="Times New Roman" pitchFamily="18" charset="0"/>
              </a:rPr>
              <a:t>Optimisation</a:t>
            </a: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 and Coordination,” white paper, Thales Group, Reference VCS081002, Issue 2, 2008</a:t>
            </a:r>
            <a:r>
              <a:rPr lang="en-US" sz="1600" dirty="0" smtClean="0"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W. Royce, Software Project Management: A Unified Framework, Addison-Wesley,1998, p. 34, pp. 265-281.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B. Boehm et al., “Cost Models for Future Software Processes: COCOMO 2.0,” Annals of Software Eng., Vol. 1, 1995, pp. 57-94.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K-State Master of Software Engineering web site, “MSE Portfolio Requirements,”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November 28, 2011; http://mse.cis.ksu.edu/portfolio.html.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Center for Systems and Software Engineering web site, “COCOMO II,” December 4, 2011: http://sunset.usc.edu/csse/research/COCOMOII/cocomo_main.html.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The Code Project web site, “Software Project Cost Estimates Using COCOMO II Model,” December 4, 2011: http://www.codeproject.com/KB/architecture/cocomo2.aspx.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Naval Postgraduate School web site, “COCOMO II - Constructive Cost Model,” December 4, 2011: http://diana.nps.edu/~madachy/tools/COCOMOII.php.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Center for Software Engineering, USC, COCOMO II: Model Definition Manual Version 2.1, 2000.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The Code Project web site, “Calculating Function Points,” December 4, 2011: http://www.codeproject.com/KB/architecture/Calculate_Function_Point.aspx.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USC Center for Software Engineering website, “COCOMO II Affiliates,” December 4, 2011: http://csse.usc.edu/csse/affiliate/private/COCOMOII_Driver+Calc_Ss/SpreadSheet-COCOMOII.html</a:t>
            </a:r>
            <a:r>
              <a:rPr lang="en-US" sz="1600" dirty="0" smtClean="0"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42950"/>
          </a:xfrm>
        </p:spPr>
        <p:txBody>
          <a:bodyPr anchor="t"/>
          <a:lstStyle/>
          <a:p>
            <a:r>
              <a:rPr lang="en-US" dirty="0" smtClean="0"/>
              <a:t>References 2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486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Times New Roman"/>
                <a:ea typeface="Calibri"/>
              </a:rPr>
              <a:t>IEEE Std. 730-1998, IEEE Standard for Software Quality Assurance Plans, IEEE 1998</a:t>
            </a:r>
            <a:r>
              <a:rPr lang="en-US" sz="1600" dirty="0" smtClean="0">
                <a:latin typeface="Times New Roman"/>
                <a:ea typeface="Calibri"/>
              </a:rPr>
              <a:t>.</a:t>
            </a:r>
            <a:endParaRPr lang="en-US" sz="1600" dirty="0">
              <a:latin typeface="Times New Roman"/>
              <a:ea typeface="Calibri"/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Times New Roman"/>
                <a:ea typeface="Calibri"/>
              </a:rPr>
              <a:t>IEEE Std. 730.1-1995 IEEE Guide for Software Quality Assurance Planning, IEEE, 1995</a:t>
            </a:r>
            <a:r>
              <a:rPr lang="en-US" sz="1600" dirty="0" smtClean="0">
                <a:latin typeface="Times New Roman"/>
                <a:ea typeface="Calibri"/>
              </a:rPr>
              <a:t>.</a:t>
            </a:r>
            <a:endParaRPr lang="en-US" sz="1600" dirty="0">
              <a:latin typeface="Times New Roman"/>
              <a:ea typeface="Calibri"/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Times New Roman"/>
                <a:ea typeface="Calibri"/>
              </a:rPr>
              <a:t>Python Software Foundation, “PEP 8 -- Style Guide for Python Code”, Python, 24 Sep. 2011; http://www.python.org/dev/peps/pep-0008</a:t>
            </a:r>
            <a:r>
              <a:rPr lang="en-US" sz="1600" dirty="0" smtClean="0">
                <a:latin typeface="Times New Roman"/>
                <a:ea typeface="Calibri"/>
              </a:rPr>
              <a:t>/.</a:t>
            </a:r>
            <a:endParaRPr lang="en-US" sz="1600" dirty="0">
              <a:latin typeface="Times New Roman"/>
              <a:ea typeface="Calibri"/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Times New Roman"/>
                <a:ea typeface="Calibri"/>
              </a:rPr>
              <a:t>Python Software Foundation, “PEP 257 – </a:t>
            </a:r>
            <a:r>
              <a:rPr lang="en-US" sz="1600" dirty="0" err="1">
                <a:latin typeface="Times New Roman"/>
                <a:ea typeface="Calibri"/>
              </a:rPr>
              <a:t>Docstring</a:t>
            </a:r>
            <a:r>
              <a:rPr lang="en-US" sz="1600" dirty="0">
                <a:latin typeface="Times New Roman"/>
                <a:ea typeface="Calibri"/>
              </a:rPr>
              <a:t> Conventions”, Python, 24 Sep. 2011; http://www.python.org/dev/peps/pep-0257</a:t>
            </a:r>
            <a:r>
              <a:rPr lang="en-US" sz="1600" dirty="0" smtClean="0">
                <a:latin typeface="Times New Roman"/>
                <a:ea typeface="Calibri"/>
              </a:rPr>
              <a:t>/.</a:t>
            </a:r>
            <a:endParaRPr lang="en-US" sz="1600" dirty="0">
              <a:latin typeface="Times New Roman"/>
              <a:ea typeface="Calibri"/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Times New Roman"/>
                <a:ea typeface="Calibri"/>
              </a:rPr>
              <a:t>K. Hill, “</a:t>
            </a:r>
            <a:r>
              <a:rPr lang="en-US" sz="1600" dirty="0" err="1">
                <a:latin typeface="Times New Roman"/>
                <a:ea typeface="Calibri"/>
              </a:rPr>
              <a:t>GMoDS</a:t>
            </a:r>
            <a:r>
              <a:rPr lang="en-US" sz="1600" dirty="0">
                <a:latin typeface="Times New Roman"/>
                <a:ea typeface="Calibri"/>
              </a:rPr>
              <a:t>-based Runtime Agent Role Interpreter SQA Plan 1.0”, People, 15 Sep. 2011; http://people.cis.ksu.edu/~kylhill/phase_1/sqa_plan.pdf</a:t>
            </a:r>
            <a:r>
              <a:rPr lang="en-US" sz="1600" dirty="0" smtClean="0">
                <a:latin typeface="Times New Roman"/>
                <a:ea typeface="Calibri"/>
              </a:rPr>
              <a:t>.</a:t>
            </a:r>
            <a:endParaRPr lang="en-US" sz="1600" dirty="0">
              <a:latin typeface="Times New Roman"/>
              <a:ea typeface="Calibri"/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Times New Roman"/>
                <a:ea typeface="Calibri"/>
              </a:rPr>
              <a:t>B. Nehl, “Multiagent Control of Traffic Signals Project Plan 1.0”, People, 26 Sep. 2011; http://people.cis.ksu.edu/~bnehl/repos/macts.git</a:t>
            </a:r>
            <a:r>
              <a:rPr lang="en-US" sz="1600" dirty="0" smtClean="0">
                <a:latin typeface="Times New Roman"/>
                <a:ea typeface="Calibri"/>
              </a:rPr>
              <a:t>/.</a:t>
            </a:r>
            <a:endParaRPr lang="en-US" sz="1600" dirty="0">
              <a:latin typeface="Times New Roman"/>
              <a:ea typeface="Calibri"/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Times New Roman"/>
                <a:ea typeface="Calibri"/>
              </a:rPr>
              <a:t>W. Royce, Software Project Management; Addison-Wesley, 1998, pp. 290-291.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Georgia" pitchFamily="18" charset="0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69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sz="2800" dirty="0" smtClean="0"/>
              <a:t>Action Item update</a:t>
            </a:r>
            <a:endParaRPr lang="en-US" sz="2800" dirty="0"/>
          </a:p>
          <a:p>
            <a:r>
              <a:rPr lang="en-US" sz="2800" dirty="0"/>
              <a:t>Vision Document 2.0</a:t>
            </a:r>
          </a:p>
          <a:p>
            <a:r>
              <a:rPr lang="en-US" sz="2800" dirty="0"/>
              <a:t>Project Plan </a:t>
            </a:r>
            <a:r>
              <a:rPr lang="en-US" sz="2800" dirty="0" smtClean="0"/>
              <a:t>2.0</a:t>
            </a:r>
          </a:p>
          <a:p>
            <a:r>
              <a:rPr lang="en-US" sz="2800" dirty="0"/>
              <a:t>Test Plan</a:t>
            </a:r>
          </a:p>
          <a:p>
            <a:r>
              <a:rPr lang="en-US" sz="2800" dirty="0"/>
              <a:t>Formal Technical Inspection </a:t>
            </a:r>
            <a:r>
              <a:rPr lang="en-US" sz="2800" dirty="0" smtClean="0"/>
              <a:t>Checklist</a:t>
            </a:r>
            <a:endParaRPr lang="en-US" sz="2800" dirty="0"/>
          </a:p>
          <a:p>
            <a:r>
              <a:rPr lang="en-US" sz="2800" dirty="0" smtClean="0"/>
              <a:t>System Architecture </a:t>
            </a:r>
            <a:r>
              <a:rPr lang="en-US" sz="2800" dirty="0"/>
              <a:t>Design </a:t>
            </a:r>
            <a:r>
              <a:rPr lang="en-US" sz="2800" dirty="0" smtClean="0"/>
              <a:t>1.0</a:t>
            </a:r>
          </a:p>
          <a:p>
            <a:pPr lvl="1"/>
            <a:r>
              <a:rPr lang="en-US" sz="2400" dirty="0"/>
              <a:t>Formal Requirements </a:t>
            </a:r>
            <a:r>
              <a:rPr lang="en-US" sz="2400" dirty="0" smtClean="0"/>
              <a:t>Specification</a:t>
            </a:r>
            <a:endParaRPr lang="en-US" sz="2400" dirty="0"/>
          </a:p>
          <a:p>
            <a:r>
              <a:rPr lang="en-US" sz="2800" dirty="0" smtClean="0"/>
              <a:t>Executable </a:t>
            </a:r>
            <a:r>
              <a:rPr lang="en-US" sz="2800" dirty="0"/>
              <a:t>Architecture Prototype</a:t>
            </a:r>
          </a:p>
          <a:p>
            <a:r>
              <a:rPr lang="en-US" sz="2800" dirty="0"/>
              <a:t>Risk Log </a:t>
            </a:r>
            <a:r>
              <a:rPr lang="en-US" sz="2800" dirty="0" smtClean="0"/>
              <a:t>Update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885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713"/>
            <a:ext cx="8229600" cy="1143000"/>
          </a:xfrm>
        </p:spPr>
        <p:txBody>
          <a:bodyPr/>
          <a:lstStyle/>
          <a:p>
            <a:r>
              <a:rPr lang="en-US" dirty="0" smtClean="0"/>
              <a:t>Action Items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Revise Use Case diagram</a:t>
            </a:r>
          </a:p>
          <a:p>
            <a:r>
              <a:rPr lang="en-US" dirty="0" smtClean="0"/>
              <a:t>Track SLOC (project code)</a:t>
            </a:r>
          </a:p>
          <a:p>
            <a:r>
              <a:rPr lang="en-US" dirty="0" smtClean="0"/>
              <a:t>Alternate code size estimate</a:t>
            </a:r>
          </a:p>
          <a:p>
            <a:pPr marL="742950" lvl="2" indent="-342900"/>
            <a:r>
              <a:rPr lang="en-US" dirty="0">
                <a:solidFill>
                  <a:srgbClr val="FFFF00"/>
                </a:solidFill>
              </a:rPr>
              <a:t>COCOMO 6400, Me ~1500-2000</a:t>
            </a:r>
          </a:p>
          <a:p>
            <a:r>
              <a:rPr lang="en-US" dirty="0" smtClean="0"/>
              <a:t>System evaluation should include and describe comparison baseline.</a:t>
            </a:r>
          </a:p>
          <a:p>
            <a:r>
              <a:rPr lang="en-US" dirty="0" smtClean="0"/>
              <a:t>Request Technical Inspectors</a:t>
            </a:r>
          </a:p>
          <a:p>
            <a:r>
              <a:rPr lang="en-US" dirty="0" smtClean="0"/>
              <a:t>Request Project Server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0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138"/>
            <a:ext cx="8229600" cy="1143000"/>
          </a:xfrm>
        </p:spPr>
        <p:txBody>
          <a:bodyPr/>
          <a:lstStyle/>
          <a:p>
            <a:r>
              <a:rPr lang="en-US" dirty="0" smtClean="0"/>
              <a:t>Vision Document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276"/>
            <a:ext cx="4800600" cy="914399"/>
          </a:xfrm>
        </p:spPr>
        <p:txBody>
          <a:bodyPr/>
          <a:lstStyle/>
          <a:p>
            <a:r>
              <a:rPr lang="en-US" sz="2000" dirty="0" smtClean="0"/>
              <a:t>Critical Use Cases Diagram updated</a:t>
            </a:r>
          </a:p>
          <a:p>
            <a:r>
              <a:rPr lang="en-US" sz="2000" dirty="0" smtClean="0"/>
              <a:t>Single Iteration Diagram updated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1905000"/>
            <a:ext cx="3962400" cy="4419600"/>
          </a:xfrm>
          <a:prstGeom prst="rect">
            <a:avLst/>
          </a:prstGeom>
        </p:spPr>
      </p:pic>
      <p:pic>
        <p:nvPicPr>
          <p:cNvPr id="5" name="Picture 4" descr="C:\macts\uml\System Use Case Diagram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05000"/>
            <a:ext cx="4419600" cy="4438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735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Updated with experience based </a:t>
            </a:r>
            <a:r>
              <a:rPr lang="en-US" dirty="0" smtClean="0"/>
              <a:t>estimate</a:t>
            </a:r>
          </a:p>
          <a:p>
            <a:pPr lvl="1"/>
            <a:r>
              <a:rPr lang="en-US" dirty="0" smtClean="0"/>
              <a:t>COCOMO 6.4K</a:t>
            </a:r>
          </a:p>
          <a:p>
            <a:pPr lvl="1"/>
            <a:r>
              <a:rPr lang="en-US" dirty="0" smtClean="0"/>
              <a:t>Experiential ~1.5K-2K</a:t>
            </a:r>
          </a:p>
          <a:p>
            <a:pPr marL="457200" lvl="1" indent="0">
              <a:buNone/>
            </a:pPr>
            <a:r>
              <a:rPr lang="en-US" dirty="0" smtClean="0"/>
              <a:t>(not including comments or test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3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macts\website\nehl_elaboration_project_gant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758" y="68396"/>
            <a:ext cx="7107041" cy="676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74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Inspections</a:t>
            </a:r>
          </a:p>
          <a:p>
            <a:r>
              <a:rPr lang="en-US" dirty="0" smtClean="0"/>
              <a:t>Feature / Requirement Testing</a:t>
            </a:r>
          </a:p>
          <a:p>
            <a:r>
              <a:rPr lang="en-US" dirty="0" smtClean="0"/>
              <a:t>Scenario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3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Technical Inspection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Architecture Document</a:t>
            </a:r>
          </a:p>
          <a:p>
            <a:pPr lvl="1"/>
            <a:r>
              <a:rPr lang="en-US" dirty="0" smtClean="0"/>
              <a:t>Diagrams</a:t>
            </a:r>
          </a:p>
          <a:p>
            <a:pPr lvl="1"/>
            <a:r>
              <a:rPr lang="en-US" dirty="0" smtClean="0"/>
              <a:t>Interactions</a:t>
            </a:r>
          </a:p>
          <a:p>
            <a:pPr lvl="1"/>
            <a:r>
              <a:rPr lang="en-US" dirty="0" smtClean="0"/>
              <a:t>Clarity and Consistency</a:t>
            </a:r>
          </a:p>
          <a:p>
            <a:pPr lvl="1"/>
            <a:r>
              <a:rPr lang="en-US" dirty="0" smtClean="0"/>
              <a:t>USE/OCL</a:t>
            </a:r>
            <a:endParaRPr lang="en-US" dirty="0"/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Denise Case</a:t>
            </a:r>
          </a:p>
          <a:p>
            <a:pPr lvl="1"/>
            <a:r>
              <a:rPr lang="en-US" dirty="0" err="1" smtClean="0"/>
              <a:t>Sindhu</a:t>
            </a:r>
            <a:r>
              <a:rPr lang="en-US" dirty="0" smtClean="0"/>
              <a:t> </a:t>
            </a:r>
            <a:r>
              <a:rPr lang="en-US" dirty="0" err="1" smtClean="0"/>
              <a:t>Thotakura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166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 </a:t>
            </a:r>
            <a:r>
              <a:rPr lang="en-US" dirty="0" smtClean="0"/>
              <a:t>Design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 smtClean="0"/>
              <a:t>Includes </a:t>
            </a:r>
            <a:r>
              <a:rPr lang="en-US" dirty="0"/>
              <a:t>Formal Requirements Specification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2971800"/>
            <a:ext cx="8229600" cy="166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2670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670</Words>
  <Application>Microsoft Office PowerPoint</Application>
  <PresentationFormat>Letter Paper (8.5x11 in)</PresentationFormat>
  <Paragraphs>103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MSE Presentation 2 MultiAgent Control of Traffic Signals (MACTS)</vt:lpstr>
      <vt:lpstr>Agenda</vt:lpstr>
      <vt:lpstr>Action Items Update</vt:lpstr>
      <vt:lpstr>Vision Document 2.0</vt:lpstr>
      <vt:lpstr>Project Plan 2.0</vt:lpstr>
      <vt:lpstr>PowerPoint Presentation</vt:lpstr>
      <vt:lpstr>Test Plan</vt:lpstr>
      <vt:lpstr>Formal Technical Inspection Checklist</vt:lpstr>
      <vt:lpstr>System Architecture Design 1.0</vt:lpstr>
      <vt:lpstr>Project Risks and Spikes</vt:lpstr>
      <vt:lpstr>Demonstration Interaction with SUMO </vt:lpstr>
      <vt:lpstr>Phase III Deliverables</vt:lpstr>
      <vt:lpstr>Questions and Comments</vt:lpstr>
      <vt:lpstr>References</vt:lpstr>
      <vt:lpstr>References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MSE Presentation 1</dc:title>
  <dc:creator>k0emt</dc:creator>
  <cp:lastModifiedBy>Bryan Nehl</cp:lastModifiedBy>
  <cp:revision>36</cp:revision>
  <dcterms:created xsi:type="dcterms:W3CDTF">2006-08-16T00:00:00Z</dcterms:created>
  <dcterms:modified xsi:type="dcterms:W3CDTF">2012-03-14T16:36:28Z</dcterms:modified>
</cp:coreProperties>
</file>