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68" r:id="rId5"/>
    <p:sldId id="269" r:id="rId6"/>
    <p:sldId id="260" r:id="rId7"/>
    <p:sldId id="272" r:id="rId8"/>
    <p:sldId id="270" r:id="rId9"/>
    <p:sldId id="273" r:id="rId10"/>
    <p:sldId id="274" r:id="rId11"/>
    <p:sldId id="275" r:id="rId12"/>
    <p:sldId id="259" r:id="rId13"/>
    <p:sldId id="263" r:id="rId14"/>
    <p:sldId id="280" r:id="rId15"/>
    <p:sldId id="264" r:id="rId16"/>
    <p:sldId id="281" r:id="rId17"/>
    <p:sldId id="265" r:id="rId18"/>
    <p:sldId id="271" r:id="rId19"/>
    <p:sldId id="262" r:id="rId20"/>
    <p:sldId id="261" r:id="rId21"/>
    <p:sldId id="267" r:id="rId22"/>
    <p:sldId id="266" r:id="rId23"/>
    <p:sldId id="282" r:id="rId24"/>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920" autoAdjust="0"/>
    <p:restoredTop sz="82932" autoAdjust="0"/>
  </p:normalViewPr>
  <p:slideViewPr>
    <p:cSldViewPr>
      <p:cViewPr>
        <p:scale>
          <a:sx n="100" d="100"/>
          <a:sy n="100" d="100"/>
        </p:scale>
        <p:origin x="-2184" y="-114"/>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1C1C-259F-4962-A7D6-71E772769996}" type="datetimeFigureOut">
              <a:rPr lang="en-US" smtClean="0"/>
              <a:t>2012-01-25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1E407-3140-410D-B1AB-3643DD24E9EF}" type="slidenum">
              <a:rPr lang="en-US" smtClean="0"/>
              <a:t>‹#›</a:t>
            </a:fld>
            <a:endParaRPr lang="en-US"/>
          </a:p>
        </p:txBody>
      </p:sp>
    </p:spTree>
    <p:extLst>
      <p:ext uri="{BB962C8B-B14F-4D97-AF65-F5344CB8AC3E}">
        <p14:creationId xmlns:p14="http://schemas.microsoft.com/office/powerpoint/2010/main" val="348495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does not attempt to model the activity of individual cars.  That is left to the simulator, SUMO.</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5</a:t>
            </a:fld>
            <a:endParaRPr lang="en-US"/>
          </a:p>
        </p:txBody>
      </p:sp>
    </p:spTree>
    <p:extLst>
      <p:ext uri="{BB962C8B-B14F-4D97-AF65-F5344CB8AC3E}">
        <p14:creationId xmlns:p14="http://schemas.microsoft.com/office/powerpoint/2010/main" val="217381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Metrics Agent for the Formal Requirements Specification?</a:t>
            </a:r>
          </a:p>
          <a:p>
            <a:r>
              <a:rPr lang="en-US" dirty="0" smtClean="0"/>
              <a:t>I think my documentation</a:t>
            </a:r>
            <a:r>
              <a:rPr lang="en-US" baseline="0" dirty="0" smtClean="0"/>
              <a:t> was suggesting the safety officer agent.</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17</a:t>
            </a:fld>
            <a:endParaRPr lang="en-US"/>
          </a:p>
        </p:txBody>
      </p:sp>
    </p:spTree>
    <p:extLst>
      <p:ext uri="{BB962C8B-B14F-4D97-AF65-F5344CB8AC3E}">
        <p14:creationId xmlns:p14="http://schemas.microsoft.com/office/powerpoint/2010/main" val="308431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a:t>
            </a:r>
            <a:r>
              <a:rPr lang="en-US" baseline="0" dirty="0" smtClean="0"/>
              <a:t> the Google document with them?</a:t>
            </a:r>
          </a:p>
          <a:p>
            <a:r>
              <a:rPr lang="en-US" baseline="0" dirty="0" smtClean="0"/>
              <a:t>Cover benefits, pain points.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18</a:t>
            </a:fld>
            <a:endParaRPr lang="en-US"/>
          </a:p>
        </p:txBody>
      </p:sp>
    </p:spTree>
    <p:extLst>
      <p:ext uri="{BB962C8B-B14F-4D97-AF65-F5344CB8AC3E}">
        <p14:creationId xmlns:p14="http://schemas.microsoft.com/office/powerpoint/2010/main" val="62851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 I trying to do too</a:t>
            </a:r>
            <a:r>
              <a:rPr lang="en-US" baseline="0" dirty="0" smtClean="0"/>
              <a:t> much in my time frame?</a:t>
            </a:r>
          </a:p>
          <a:p>
            <a:r>
              <a:rPr lang="en-US" baseline="0" dirty="0" smtClean="0"/>
              <a:t>Quality concern by 100% test coverage of non-trivial code.  Won’t test API/library calls.  Will strive for low cyclomatic complexity.</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19</a:t>
            </a:fld>
            <a:endParaRPr lang="en-US"/>
          </a:p>
        </p:txBody>
      </p:sp>
    </p:spTree>
    <p:extLst>
      <p:ext uri="{BB962C8B-B14F-4D97-AF65-F5344CB8AC3E}">
        <p14:creationId xmlns:p14="http://schemas.microsoft.com/office/powerpoint/2010/main" val="227147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Gantt Chart and</a:t>
            </a:r>
            <a:r>
              <a:rPr lang="en-US" baseline="0" dirty="0" smtClean="0"/>
              <a:t> switch to software </a:t>
            </a:r>
            <a:r>
              <a:rPr lang="en-US" baseline="0" dirty="0" smtClean="0"/>
              <a:t>application.</a:t>
            </a:r>
          </a:p>
          <a:p>
            <a:r>
              <a:rPr lang="en-US" baseline="0" dirty="0" smtClean="0"/>
              <a:t>Discussion of incorporating risks, spikes and </a:t>
            </a:r>
            <a:r>
              <a:rPr lang="en-US" baseline="0" dirty="0" err="1" smtClean="0"/>
              <a:t>maintenance.Initial</a:t>
            </a:r>
            <a:r>
              <a:rPr lang="en-US" baseline="0" dirty="0" smtClean="0"/>
              <a:t> consideration for flow based approach?</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6</a:t>
            </a:fld>
            <a:endParaRPr lang="en-US"/>
          </a:p>
        </p:txBody>
      </p:sp>
    </p:spTree>
    <p:extLst>
      <p:ext uri="{BB962C8B-B14F-4D97-AF65-F5344CB8AC3E}">
        <p14:creationId xmlns:p14="http://schemas.microsoft.com/office/powerpoint/2010/main" val="5358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equation</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7</a:t>
            </a:fld>
            <a:endParaRPr lang="en-US"/>
          </a:p>
        </p:txBody>
      </p:sp>
    </p:spTree>
    <p:extLst>
      <p:ext uri="{BB962C8B-B14F-4D97-AF65-F5344CB8AC3E}">
        <p14:creationId xmlns:p14="http://schemas.microsoft.com/office/powerpoint/2010/main" val="19586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Factors</a:t>
            </a:r>
          </a:p>
        </p:txBody>
      </p:sp>
      <p:sp>
        <p:nvSpPr>
          <p:cNvPr id="4" name="Slide Number Placeholder 3"/>
          <p:cNvSpPr>
            <a:spLocks noGrp="1"/>
          </p:cNvSpPr>
          <p:nvPr>
            <p:ph type="sldNum" sz="quarter" idx="10"/>
          </p:nvPr>
        </p:nvSpPr>
        <p:spPr/>
        <p:txBody>
          <a:bodyPr/>
          <a:lstStyle/>
          <a:p>
            <a:fld id="{2711E407-3140-410D-B1AB-3643DD24E9EF}" type="slidenum">
              <a:rPr lang="en-US" smtClean="0"/>
              <a:t>8</a:t>
            </a:fld>
            <a:endParaRPr lang="en-US"/>
          </a:p>
        </p:txBody>
      </p:sp>
    </p:spTree>
    <p:extLst>
      <p:ext uri="{BB962C8B-B14F-4D97-AF65-F5344CB8AC3E}">
        <p14:creationId xmlns:p14="http://schemas.microsoft.com/office/powerpoint/2010/main" val="64126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size </a:t>
            </a:r>
            <a:r>
              <a:rPr lang="en-US" baseline="0" dirty="0" smtClean="0"/>
              <a:t>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Unadjusted function points are used in the early design stage for project estimation.  I followed the information I found about computing function points on the Code Project website[9].  Additional information included definitions of the function point types can be found in section 2.2 of COCOMO II: Model Definition Manual[8].  I reviewed my use cases and arrived at this</a:t>
            </a:r>
            <a:r>
              <a:rPr lang="en-US" sz="1200" kern="1200" baseline="0" dirty="0" smtClean="0">
                <a:solidFill>
                  <a:schemeClr val="tx1"/>
                </a:solidFill>
                <a:effectLst/>
                <a:latin typeface="+mn-lt"/>
                <a:ea typeface="+mn-ea"/>
                <a:cs typeface="+mn-cs"/>
              </a:rPr>
              <a:t> table.</a:t>
            </a:r>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2711E407-3140-410D-B1AB-3643DD24E9EF}" type="slidenum">
              <a:rPr lang="en-US" smtClean="0"/>
              <a:t>9</a:t>
            </a:fld>
            <a:endParaRPr lang="en-US"/>
          </a:p>
        </p:txBody>
      </p:sp>
    </p:spTree>
    <p:extLst>
      <p:ext uri="{BB962C8B-B14F-4D97-AF65-F5344CB8AC3E}">
        <p14:creationId xmlns:p14="http://schemas.microsoft.com/office/powerpoint/2010/main" val="284210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variables</a:t>
            </a:r>
            <a:r>
              <a:rPr lang="en-US" baseline="0" dirty="0" smtClean="0"/>
              <a:t> and partial computations for full equation</a:t>
            </a:r>
          </a:p>
          <a:p>
            <a:r>
              <a:rPr lang="en-US" baseline="0" dirty="0" smtClean="0"/>
              <a:t>Discuss UFP-&gt;Lines of Code</a:t>
            </a:r>
          </a:p>
          <a:p>
            <a:r>
              <a:rPr lang="en-US" baseline="0" dirty="0" smtClean="0"/>
              <a:t>Discuss Effort and TDEV</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10</a:t>
            </a:fld>
            <a:endParaRPr lang="en-US"/>
          </a:p>
        </p:txBody>
      </p:sp>
    </p:spTree>
    <p:extLst>
      <p:ext uri="{BB962C8B-B14F-4D97-AF65-F5344CB8AC3E}">
        <p14:creationId xmlns:p14="http://schemas.microsoft.com/office/powerpoint/2010/main" val="304039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 Inspectors TBD</a:t>
            </a:r>
          </a:p>
          <a:p>
            <a:r>
              <a:rPr lang="en-US" dirty="0" smtClean="0"/>
              <a:t>Documentation to delivery for each phase</a:t>
            </a:r>
          </a:p>
          <a:p>
            <a:r>
              <a:rPr lang="en-US" dirty="0" smtClean="0"/>
              <a:t>meet PEP 8 and 257 code/documentation standards</a:t>
            </a:r>
          </a:p>
          <a:p>
            <a:r>
              <a:rPr lang="en-US" dirty="0" smtClean="0"/>
              <a:t>rework metric as measure of code quality</a:t>
            </a:r>
          </a:p>
          <a:p>
            <a:r>
              <a:rPr lang="en-US" dirty="0" smtClean="0"/>
              <a:t>Test plan will incorporate unit and integration tests.</a:t>
            </a:r>
          </a:p>
          <a:p>
            <a:r>
              <a:rPr lang="en-US" dirty="0" smtClean="0"/>
              <a:t>Have blogged/experimented</a:t>
            </a:r>
            <a:r>
              <a:rPr lang="en-US" baseline="0" dirty="0" smtClean="0"/>
              <a:t> with/about tools.  Notable: PEP8, </a:t>
            </a:r>
            <a:r>
              <a:rPr lang="en-US" baseline="0" dirty="0" err="1" smtClean="0"/>
              <a:t>PyMetrics</a:t>
            </a:r>
            <a:r>
              <a:rPr lang="en-US" baseline="0" dirty="0" smtClean="0"/>
              <a:t>, Google Docs and </a:t>
            </a:r>
            <a:r>
              <a:rPr lang="en-US" baseline="0" dirty="0" err="1" smtClean="0"/>
              <a:t>GanntProject</a:t>
            </a:r>
            <a:r>
              <a:rPr lang="en-US" baseline="0" dirty="0" smtClean="0"/>
              <a:t>.</a:t>
            </a:r>
          </a:p>
          <a:p>
            <a:r>
              <a:rPr lang="en-US" baseline="0" dirty="0" smtClean="0"/>
              <a:t>Does the website with PDF documents and zip file work for them?</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11</a:t>
            </a:fld>
            <a:endParaRPr lang="en-US"/>
          </a:p>
        </p:txBody>
      </p:sp>
    </p:spTree>
    <p:extLst>
      <p:ext uri="{BB962C8B-B14F-4D97-AF65-F5344CB8AC3E}">
        <p14:creationId xmlns:p14="http://schemas.microsoft.com/office/powerpoint/2010/main" val="2100797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Consumers, Producers and Queues</a:t>
            </a:r>
          </a:p>
          <a:p>
            <a:r>
              <a:rPr lang="en-US" baseline="0" dirty="0" smtClean="0"/>
              <a:t>Agents denoted by red boxes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14</a:t>
            </a:fld>
            <a:endParaRPr lang="en-US"/>
          </a:p>
        </p:txBody>
      </p:sp>
    </p:spTree>
    <p:extLst>
      <p:ext uri="{BB962C8B-B14F-4D97-AF65-F5344CB8AC3E}">
        <p14:creationId xmlns:p14="http://schemas.microsoft.com/office/powerpoint/2010/main" val="493092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15</a:t>
            </a:fld>
            <a:endParaRPr lang="en-US"/>
          </a:p>
        </p:txBody>
      </p:sp>
    </p:spTree>
    <p:extLst>
      <p:ext uri="{BB962C8B-B14F-4D97-AF65-F5344CB8AC3E}">
        <p14:creationId xmlns:p14="http://schemas.microsoft.com/office/powerpoint/2010/main" val="49309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4" name="Picture 2" descr="k_state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3077" name="Rectangle 5"/>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9" name="Rectangle 7"/>
          <p:cNvSpPr>
            <a:spLocks noGrp="1" noChangeArrowheads="1"/>
          </p:cNvSpPr>
          <p:nvPr>
            <p:ph type="sldNum" sz="quarter" idx="4"/>
          </p:nvPr>
        </p:nvSpPr>
        <p:spPr/>
        <p:txBody>
          <a:bodyPr/>
          <a:lstStyle>
            <a:lvl1pPr>
              <a:defRPr/>
            </a:lvl1pPr>
          </a:lstStyle>
          <a:p>
            <a:fld id="{A278D53F-B34D-4626-B2AF-BDC407950F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8617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6C7F37-E11D-438D-B928-097CB55F4C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109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B4A7E0-D515-443A-B952-00E754E6B6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902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475DE0-680B-465F-8F6D-F512D2110D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7727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5A52BC4-B6C9-4021-8274-DC107C7214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066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98052E5-7E32-467A-8F05-70A043874E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6404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3B6D20D-2870-4881-8F9D-8C623291B5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1777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6624157-4B82-49E3-9126-7B266BD8C8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482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341012-E60F-4015-ABB1-F42CEB3D6B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09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313BB5-FCA0-42A1-B2A4-3396C9547C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8839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AF7CF78-FF71-4D58-AE6B-E804E4BCC6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61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2012-01-25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k_state1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C7CAE34-2545-4A04-B7A3-B8B490C27D72}"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039298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charset="0"/>
        </a:defRPr>
      </a:lvl2pPr>
      <a:lvl3pPr algn="ctr" rtl="0" fontAlgn="base">
        <a:spcBef>
          <a:spcPct val="0"/>
        </a:spcBef>
        <a:spcAft>
          <a:spcPct val="0"/>
        </a:spcAft>
        <a:defRPr sz="4400">
          <a:solidFill>
            <a:schemeClr val="bg1"/>
          </a:solidFill>
          <a:latin typeface="Arial" charset="0"/>
        </a:defRPr>
      </a:lvl3pPr>
      <a:lvl4pPr algn="ctr" rtl="0" fontAlgn="base">
        <a:spcBef>
          <a:spcPct val="0"/>
        </a:spcBef>
        <a:spcAft>
          <a:spcPct val="0"/>
        </a:spcAft>
        <a:defRPr sz="4400">
          <a:solidFill>
            <a:schemeClr val="bg1"/>
          </a:solidFill>
          <a:latin typeface="Arial" charset="0"/>
        </a:defRPr>
      </a:lvl4pPr>
      <a:lvl5pPr algn="ctr" rtl="0" fontAlgn="base">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28600"/>
            <a:ext cx="9144000" cy="2994025"/>
          </a:xfrm>
        </p:spPr>
        <p:txBody>
          <a:bodyPr/>
          <a:lstStyle/>
          <a:p>
            <a:r>
              <a:rPr lang="en-US" dirty="0" smtClean="0">
                <a:solidFill>
                  <a:schemeClr val="accent6">
                    <a:lumMod val="60000"/>
                    <a:lumOff val="40000"/>
                  </a:schemeClr>
                </a:solidFill>
              </a:rPr>
              <a:t>MSE Presentation 1</a:t>
            </a:r>
            <a:br>
              <a:rPr lang="en-US" dirty="0" smtClean="0">
                <a:solidFill>
                  <a:schemeClr val="accent6">
                    <a:lumMod val="60000"/>
                    <a:lumOff val="40000"/>
                  </a:schemeClr>
                </a:solidFill>
              </a:rPr>
            </a:br>
            <a:r>
              <a:rPr lang="en-US" sz="3200" dirty="0" err="1" smtClean="0"/>
              <a:t>MultiAgent</a:t>
            </a:r>
            <a:r>
              <a:rPr lang="en-US" sz="3200" dirty="0" smtClean="0"/>
              <a:t> Control of Traffic Signals (MACTS)</a:t>
            </a:r>
            <a:endParaRPr lang="en-US" sz="3200" dirty="0"/>
          </a:p>
        </p:txBody>
      </p:sp>
      <p:sp>
        <p:nvSpPr>
          <p:cNvPr id="2051" name="Rectangle 3"/>
          <p:cNvSpPr>
            <a:spLocks noGrp="1" noChangeArrowheads="1"/>
          </p:cNvSpPr>
          <p:nvPr>
            <p:ph type="subTitle" idx="1"/>
          </p:nvPr>
        </p:nvSpPr>
        <p:spPr>
          <a:xfrm>
            <a:off x="1371600" y="4038600"/>
            <a:ext cx="6400800" cy="1981200"/>
          </a:xfrm>
        </p:spPr>
        <p:txBody>
          <a:bodyPr/>
          <a:lstStyle/>
          <a:p>
            <a:r>
              <a:rPr lang="en-US" dirty="0" smtClean="0"/>
              <a:t>Bryan </a:t>
            </a:r>
            <a:r>
              <a:rPr lang="en-US" dirty="0" err="1" smtClean="0"/>
              <a:t>Nehl</a:t>
            </a:r>
            <a:endParaRPr lang="en-US" dirty="0" smtClean="0"/>
          </a:p>
          <a:p>
            <a:r>
              <a:rPr lang="en-US" sz="2400" dirty="0" smtClean="0">
                <a:solidFill>
                  <a:schemeClr val="accent2">
                    <a:lumMod val="75000"/>
                  </a:schemeClr>
                </a:solidFill>
              </a:rPr>
              <a:t>MSE Candidate</a:t>
            </a:r>
            <a:endParaRPr lang="en-US" sz="2400" dirty="0">
              <a:solidFill>
                <a:schemeClr val="accent2">
                  <a:lumMod val="75000"/>
                </a:schemeClr>
              </a:solidFill>
            </a:endParaRPr>
          </a:p>
        </p:txBody>
      </p:sp>
    </p:spTree>
    <p:extLst>
      <p:ext uri="{BB962C8B-B14F-4D97-AF65-F5344CB8AC3E}">
        <p14:creationId xmlns:p14="http://schemas.microsoft.com/office/powerpoint/2010/main" val="683962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634195" cy="632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152399" y="142875"/>
            <a:ext cx="2209801" cy="1533525"/>
          </a:xfrm>
        </p:spPr>
        <p:txBody>
          <a:bodyPr anchor="t"/>
          <a:lstStyle/>
          <a:p>
            <a:pPr algn="l"/>
            <a:r>
              <a:rPr lang="en-US" sz="2800" dirty="0" smtClean="0"/>
              <a:t>Early Design Calculations</a:t>
            </a:r>
            <a:endParaRPr lang="en-US" sz="2800" dirty="0"/>
          </a:p>
        </p:txBody>
      </p:sp>
    </p:spTree>
    <p:extLst>
      <p:ext uri="{BB962C8B-B14F-4D97-AF65-F5344CB8AC3E}">
        <p14:creationId xmlns:p14="http://schemas.microsoft.com/office/powerpoint/2010/main" val="546393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Software Quality Assurance Plan (SQAP)</a:t>
            </a:r>
            <a:endParaRPr lang="en-US" dirty="0"/>
          </a:p>
        </p:txBody>
      </p:sp>
      <p:sp>
        <p:nvSpPr>
          <p:cNvPr id="3" name="Content Placeholder 2"/>
          <p:cNvSpPr>
            <a:spLocks noGrp="1"/>
          </p:cNvSpPr>
          <p:nvPr>
            <p:ph idx="1"/>
          </p:nvPr>
        </p:nvSpPr>
        <p:spPr>
          <a:xfrm>
            <a:off x="457200" y="1981200"/>
            <a:ext cx="8229600" cy="4144963"/>
          </a:xfrm>
        </p:spPr>
        <p:txBody>
          <a:bodyPr/>
          <a:lstStyle/>
          <a:p>
            <a:r>
              <a:rPr lang="en-US" sz="2800" dirty="0" smtClean="0"/>
              <a:t>Management Organization</a:t>
            </a:r>
          </a:p>
          <a:p>
            <a:r>
              <a:rPr lang="en-US" sz="2800" dirty="0" smtClean="0"/>
              <a:t>Documentation</a:t>
            </a:r>
          </a:p>
          <a:p>
            <a:r>
              <a:rPr lang="en-US" sz="2800" dirty="0" smtClean="0"/>
              <a:t>Standards, Practices, Conventions and Metrics</a:t>
            </a:r>
          </a:p>
          <a:p>
            <a:r>
              <a:rPr lang="en-US" sz="2800" dirty="0" smtClean="0"/>
              <a:t>Test plan</a:t>
            </a:r>
          </a:p>
          <a:p>
            <a:r>
              <a:rPr lang="en-US" sz="2800" dirty="0" smtClean="0"/>
              <a:t>Problem reporting and corrective action</a:t>
            </a:r>
          </a:p>
          <a:p>
            <a:r>
              <a:rPr lang="en-US" sz="2800" dirty="0" smtClean="0"/>
              <a:t>Tools, techniques and methodology</a:t>
            </a:r>
          </a:p>
          <a:p>
            <a:r>
              <a:rPr lang="en-US" sz="2800" dirty="0" smtClean="0"/>
              <a:t>Record collection, maintenance and retention</a:t>
            </a:r>
            <a:endParaRPr lang="en-US" sz="2800" dirty="0"/>
          </a:p>
        </p:txBody>
      </p:sp>
    </p:spTree>
    <p:extLst>
      <p:ext uri="{BB962C8B-B14F-4D97-AF65-F5344CB8AC3E}">
        <p14:creationId xmlns:p14="http://schemas.microsoft.com/office/powerpoint/2010/main" val="1841246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4000" dirty="0" smtClean="0"/>
              <a:t>Candidate Architecture Overview</a:t>
            </a:r>
            <a:endParaRPr lang="en-US"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 y="1066800"/>
            <a:ext cx="9139769"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97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Demonstration: Agent Communication</a:t>
            </a:r>
            <a:endParaRPr lang="en-US" sz="3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20" y="1242377"/>
            <a:ext cx="7795565" cy="507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268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3600" dirty="0" smtClean="0"/>
              <a:t>Demonstration Agent Communication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974" y="1019874"/>
            <a:ext cx="8305800" cy="5359074"/>
          </a:xfrm>
          <a:prstGeom prst="rect">
            <a:avLst/>
          </a:prstGeom>
        </p:spPr>
      </p:pic>
    </p:spTree>
    <p:extLst>
      <p:ext uri="{BB962C8B-B14F-4D97-AF65-F5344CB8AC3E}">
        <p14:creationId xmlns:p14="http://schemas.microsoft.com/office/powerpoint/2010/main" val="3310161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35" y="152400"/>
            <a:ext cx="8229600" cy="838200"/>
          </a:xfrm>
        </p:spPr>
        <p:txBody>
          <a:bodyPr/>
          <a:lstStyle/>
          <a:p>
            <a:r>
              <a:rPr lang="en-US" sz="3600" dirty="0" smtClean="0"/>
              <a:t>Demonstration Agent Communication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1614488"/>
            <a:ext cx="87915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656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sz="3600" dirty="0" smtClean="0"/>
              <a:t>Demonstration Interaction with </a:t>
            </a:r>
            <a:r>
              <a:rPr lang="en-US" sz="3600" dirty="0" smtClean="0"/>
              <a:t>SUMO</a:t>
            </a:r>
            <a:r>
              <a:rPr lang="en-US" dirty="0" smtClean="0"/>
              <a:t/>
            </a:r>
            <a:br>
              <a:rPr lang="en-US" dirty="0" smtClean="0"/>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28788"/>
            <a:ext cx="5420129"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968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 Deliverables</a:t>
            </a:r>
            <a:endParaRPr lang="en-US" dirty="0"/>
          </a:p>
        </p:txBody>
      </p:sp>
      <p:sp>
        <p:nvSpPr>
          <p:cNvPr id="3" name="Content Placeholder 2"/>
          <p:cNvSpPr>
            <a:spLocks noGrp="1"/>
          </p:cNvSpPr>
          <p:nvPr>
            <p:ph idx="1"/>
          </p:nvPr>
        </p:nvSpPr>
        <p:spPr>
          <a:xfrm>
            <a:off x="457200" y="1295400"/>
            <a:ext cx="8229600" cy="5029200"/>
          </a:xfrm>
        </p:spPr>
        <p:txBody>
          <a:bodyPr/>
          <a:lstStyle/>
          <a:p>
            <a:r>
              <a:rPr lang="en-US" sz="2400" dirty="0" smtClean="0"/>
              <a:t>Action Items from Phase 1</a:t>
            </a:r>
          </a:p>
          <a:p>
            <a:r>
              <a:rPr lang="en-US" sz="2400" dirty="0" smtClean="0"/>
              <a:t>Vision Document 2.0</a:t>
            </a:r>
          </a:p>
          <a:p>
            <a:r>
              <a:rPr lang="en-US" sz="2400" dirty="0" smtClean="0"/>
              <a:t>Project Plan 2.0</a:t>
            </a:r>
          </a:p>
          <a:p>
            <a:r>
              <a:rPr lang="en-US" sz="2400" dirty="0" smtClean="0"/>
              <a:t>Formal Requirements Specification</a:t>
            </a:r>
          </a:p>
          <a:p>
            <a:r>
              <a:rPr lang="en-US" sz="2400" dirty="0" smtClean="0"/>
              <a:t>Architecture Design 1.0</a:t>
            </a:r>
          </a:p>
          <a:p>
            <a:r>
              <a:rPr lang="en-US" sz="2400" dirty="0" smtClean="0"/>
              <a:t>Test Plan</a:t>
            </a:r>
          </a:p>
          <a:p>
            <a:r>
              <a:rPr lang="en-US" sz="2400" dirty="0" smtClean="0"/>
              <a:t>Formal Technical Inspection Checklist</a:t>
            </a:r>
          </a:p>
          <a:p>
            <a:r>
              <a:rPr lang="en-US" sz="2400" dirty="0" smtClean="0"/>
              <a:t>Executable Architecture Prototype</a:t>
            </a:r>
          </a:p>
          <a:p>
            <a:r>
              <a:rPr lang="en-US" sz="2400" dirty="0" smtClean="0"/>
              <a:t>Risk Log Update</a:t>
            </a:r>
          </a:p>
          <a:p>
            <a:r>
              <a:rPr lang="en-US" sz="2400" dirty="0" smtClean="0"/>
              <a:t>Presentation 2</a:t>
            </a:r>
          </a:p>
          <a:p>
            <a:endParaRPr lang="en-US" sz="2400" dirty="0"/>
          </a:p>
        </p:txBody>
      </p:sp>
    </p:spTree>
    <p:extLst>
      <p:ext uri="{BB962C8B-B14F-4D97-AF65-F5344CB8AC3E}">
        <p14:creationId xmlns:p14="http://schemas.microsoft.com/office/powerpoint/2010/main" val="72282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Log</a:t>
            </a:r>
            <a:endParaRPr lang="en-US" dirty="0"/>
          </a:p>
        </p:txBody>
      </p:sp>
      <p:sp>
        <p:nvSpPr>
          <p:cNvPr id="3" name="Content Placeholder 2"/>
          <p:cNvSpPr>
            <a:spLocks noGrp="1"/>
          </p:cNvSpPr>
          <p:nvPr>
            <p:ph idx="1"/>
          </p:nvPr>
        </p:nvSpPr>
        <p:spPr/>
        <p:txBody>
          <a:bodyPr/>
          <a:lstStyle/>
          <a:p>
            <a:r>
              <a:rPr lang="en-US" dirty="0" smtClean="0"/>
              <a:t>Maintained as a Google Document</a:t>
            </a:r>
          </a:p>
          <a:p>
            <a:r>
              <a:rPr lang="en-US" dirty="0" smtClean="0"/>
              <a:t>Exported as PDF for website</a:t>
            </a:r>
            <a:endParaRPr lang="en-US" dirty="0" smtClean="0"/>
          </a:p>
          <a:p>
            <a:endParaRPr lang="en-US" dirty="0"/>
          </a:p>
        </p:txBody>
      </p:sp>
    </p:spTree>
    <p:extLst>
      <p:ext uri="{BB962C8B-B14F-4D97-AF65-F5344CB8AC3E}">
        <p14:creationId xmlns:p14="http://schemas.microsoft.com/office/powerpoint/2010/main" val="4154735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 and Spikes</a:t>
            </a:r>
            <a:endParaRPr lang="en-US" dirty="0"/>
          </a:p>
        </p:txBody>
      </p:sp>
      <p:sp>
        <p:nvSpPr>
          <p:cNvPr id="3" name="Content Placeholder 2"/>
          <p:cNvSpPr>
            <a:spLocks noGrp="1"/>
          </p:cNvSpPr>
          <p:nvPr>
            <p:ph idx="1"/>
          </p:nvPr>
        </p:nvSpPr>
        <p:spPr>
          <a:xfrm>
            <a:off x="405765" y="1600200"/>
            <a:ext cx="2566035" cy="4648200"/>
          </a:xfrm>
        </p:spPr>
        <p:txBody>
          <a:bodyPr/>
          <a:lstStyle/>
          <a:p>
            <a:pPr marL="0" indent="0">
              <a:buNone/>
            </a:pPr>
            <a:r>
              <a:rPr lang="en-US" dirty="0" smtClean="0"/>
              <a:t>Risks</a:t>
            </a:r>
          </a:p>
          <a:p>
            <a:r>
              <a:rPr lang="en-US" dirty="0" smtClean="0"/>
              <a:t>Python</a:t>
            </a:r>
          </a:p>
          <a:p>
            <a:r>
              <a:rPr lang="en-US" dirty="0" smtClean="0"/>
              <a:t>RabbitMQ</a:t>
            </a:r>
          </a:p>
          <a:p>
            <a:r>
              <a:rPr lang="en-US" dirty="0" err="1" smtClean="0"/>
              <a:t>MongoDB</a:t>
            </a:r>
            <a:endParaRPr lang="en-US" dirty="0" smtClean="0"/>
          </a:p>
          <a:p>
            <a:r>
              <a:rPr lang="en-US" dirty="0" smtClean="0"/>
              <a:t>SUMO</a:t>
            </a:r>
          </a:p>
          <a:p>
            <a:r>
              <a:rPr lang="en-US" dirty="0" err="1" smtClean="0"/>
              <a:t>git</a:t>
            </a:r>
            <a:endParaRPr lang="en-US" dirty="0" smtClean="0"/>
          </a:p>
          <a:p>
            <a:r>
              <a:rPr lang="en-US" dirty="0" smtClean="0"/>
              <a:t>Scope</a:t>
            </a:r>
          </a:p>
          <a:p>
            <a:r>
              <a:rPr lang="en-US" dirty="0" smtClean="0"/>
              <a:t>Time</a:t>
            </a:r>
            <a:endParaRPr lang="en-US" dirty="0"/>
          </a:p>
        </p:txBody>
      </p:sp>
      <p:sp>
        <p:nvSpPr>
          <p:cNvPr id="4" name="Content Placeholder 2"/>
          <p:cNvSpPr txBox="1">
            <a:spLocks/>
          </p:cNvSpPr>
          <p:nvPr/>
        </p:nvSpPr>
        <p:spPr bwMode="auto">
          <a:xfrm>
            <a:off x="3100387" y="1600200"/>
            <a:ext cx="2667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0" indent="0">
              <a:buFontTx/>
              <a:buNone/>
            </a:pPr>
            <a:r>
              <a:rPr lang="en-US" sz="2000" dirty="0" smtClean="0"/>
              <a:t>Spikes</a:t>
            </a:r>
          </a:p>
          <a:p>
            <a:r>
              <a:rPr lang="en-US" sz="2000" dirty="0" smtClean="0"/>
              <a:t>Python</a:t>
            </a:r>
          </a:p>
          <a:p>
            <a:r>
              <a:rPr lang="en-US" sz="2000" dirty="0" smtClean="0"/>
              <a:t>RabbitMQ</a:t>
            </a:r>
          </a:p>
          <a:p>
            <a:pPr lvl="1"/>
            <a:r>
              <a:rPr lang="en-US" sz="2000" dirty="0" smtClean="0"/>
              <a:t>Q </a:t>
            </a:r>
            <a:r>
              <a:rPr lang="en-US" sz="2000" dirty="0" err="1" smtClean="0"/>
              <a:t>Fanout</a:t>
            </a:r>
            <a:endParaRPr lang="en-US" sz="2000" dirty="0" smtClean="0"/>
          </a:p>
          <a:p>
            <a:pPr lvl="1"/>
            <a:r>
              <a:rPr lang="en-US" sz="2000" dirty="0" smtClean="0"/>
              <a:t>Aggregation</a:t>
            </a:r>
          </a:p>
          <a:p>
            <a:r>
              <a:rPr lang="en-US" sz="2000" dirty="0" err="1" smtClean="0"/>
              <a:t>MongoDB</a:t>
            </a:r>
            <a:endParaRPr lang="en-US" sz="2000" dirty="0" smtClean="0"/>
          </a:p>
          <a:p>
            <a:pPr lvl="1"/>
            <a:r>
              <a:rPr lang="en-US" sz="2000" dirty="0" smtClean="0"/>
              <a:t>training</a:t>
            </a:r>
          </a:p>
          <a:p>
            <a:r>
              <a:rPr lang="en-US" sz="2000" dirty="0" err="1" smtClean="0"/>
              <a:t>git</a:t>
            </a:r>
            <a:endParaRPr lang="en-US" sz="2000" dirty="0" smtClean="0"/>
          </a:p>
          <a:p>
            <a:pPr lvl="1"/>
            <a:r>
              <a:rPr lang="en-US" sz="2000" dirty="0" smtClean="0"/>
              <a:t>reading</a:t>
            </a:r>
          </a:p>
          <a:p>
            <a:pPr lvl="1"/>
            <a:r>
              <a:rPr lang="en-US" sz="2000" dirty="0" smtClean="0"/>
              <a:t>seminars</a:t>
            </a:r>
          </a:p>
          <a:p>
            <a:pPr lvl="1"/>
            <a:r>
              <a:rPr lang="en-US" sz="2000" dirty="0" smtClean="0"/>
              <a:t>hands on use</a:t>
            </a:r>
          </a:p>
        </p:txBody>
      </p:sp>
      <p:sp>
        <p:nvSpPr>
          <p:cNvPr id="5" name="Content Placeholder 2"/>
          <p:cNvSpPr txBox="1">
            <a:spLocks/>
          </p:cNvSpPr>
          <p:nvPr/>
        </p:nvSpPr>
        <p:spPr bwMode="auto">
          <a:xfrm>
            <a:off x="5895975" y="1600200"/>
            <a:ext cx="2971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0" indent="0">
              <a:buFontTx/>
              <a:buNone/>
            </a:pPr>
            <a:r>
              <a:rPr lang="en-US" sz="2000" dirty="0" smtClean="0"/>
              <a:t>Spikes</a:t>
            </a:r>
          </a:p>
          <a:p>
            <a:r>
              <a:rPr lang="en-US" sz="2000" dirty="0" smtClean="0"/>
              <a:t>SUMO</a:t>
            </a:r>
          </a:p>
          <a:p>
            <a:pPr lvl="1"/>
            <a:r>
              <a:rPr lang="en-US" sz="2000" dirty="0" smtClean="0"/>
              <a:t>Network Load</a:t>
            </a:r>
          </a:p>
          <a:p>
            <a:pPr lvl="1"/>
            <a:r>
              <a:rPr lang="en-US" sz="2000" dirty="0" smtClean="0"/>
              <a:t>Network Double T</a:t>
            </a:r>
          </a:p>
          <a:p>
            <a:pPr lvl="1"/>
            <a:r>
              <a:rPr lang="en-US" sz="2000" dirty="0" smtClean="0"/>
              <a:t>Read from TRACI</a:t>
            </a:r>
          </a:p>
          <a:p>
            <a:pPr lvl="1"/>
            <a:r>
              <a:rPr lang="en-US" sz="2000" dirty="0" smtClean="0"/>
              <a:t>Send to TRACI</a:t>
            </a:r>
          </a:p>
          <a:p>
            <a:pPr lvl="1"/>
            <a:r>
              <a:rPr lang="en-US" sz="2000" dirty="0" smtClean="0"/>
              <a:t>Network Metrics</a:t>
            </a:r>
          </a:p>
          <a:p>
            <a:pPr lvl="1"/>
            <a:r>
              <a:rPr lang="en-US" sz="2000" dirty="0" smtClean="0"/>
              <a:t>Read Sensors</a:t>
            </a:r>
          </a:p>
          <a:p>
            <a:pPr lvl="1"/>
            <a:r>
              <a:rPr lang="en-US" sz="2000" dirty="0" smtClean="0"/>
              <a:t>Add Sensors</a:t>
            </a:r>
          </a:p>
        </p:txBody>
      </p:sp>
    </p:spTree>
    <p:extLst>
      <p:ext uri="{BB962C8B-B14F-4D97-AF65-F5344CB8AC3E}">
        <p14:creationId xmlns:p14="http://schemas.microsoft.com/office/powerpoint/2010/main" val="810269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Agenda</a:t>
            </a:r>
            <a:endParaRPr lang="en-US" dirty="0"/>
          </a:p>
        </p:txBody>
      </p:sp>
      <p:sp>
        <p:nvSpPr>
          <p:cNvPr id="4099" name="Rectangle 3"/>
          <p:cNvSpPr>
            <a:spLocks noGrp="1" noChangeArrowheads="1"/>
          </p:cNvSpPr>
          <p:nvPr>
            <p:ph type="body" idx="1"/>
          </p:nvPr>
        </p:nvSpPr>
        <p:spPr>
          <a:xfrm>
            <a:off x="457200" y="1295400"/>
            <a:ext cx="8229600" cy="5029200"/>
          </a:xfrm>
        </p:spPr>
        <p:txBody>
          <a:bodyPr/>
          <a:lstStyle/>
          <a:p>
            <a:r>
              <a:rPr lang="en-US" sz="2100" dirty="0" smtClean="0"/>
              <a:t>Project </a:t>
            </a:r>
            <a:r>
              <a:rPr lang="en-US" sz="2100" dirty="0" smtClean="0"/>
              <a:t>Vision</a:t>
            </a:r>
          </a:p>
          <a:p>
            <a:r>
              <a:rPr lang="en-US" sz="2100" dirty="0" smtClean="0"/>
              <a:t>System Context</a:t>
            </a:r>
            <a:endParaRPr lang="en-US" sz="2100" dirty="0"/>
          </a:p>
          <a:p>
            <a:r>
              <a:rPr lang="en-US" sz="2100" dirty="0" smtClean="0"/>
              <a:t>Project Requirements and Plan</a:t>
            </a:r>
          </a:p>
          <a:p>
            <a:r>
              <a:rPr lang="en-US" sz="2100" dirty="0" smtClean="0"/>
              <a:t>Cost Estimation</a:t>
            </a:r>
          </a:p>
          <a:p>
            <a:r>
              <a:rPr lang="en-US" sz="2100" dirty="0" smtClean="0"/>
              <a:t>Project Software Quality Assurance Plan</a:t>
            </a:r>
          </a:p>
          <a:p>
            <a:r>
              <a:rPr lang="en-US" sz="2100" dirty="0" smtClean="0"/>
              <a:t>Candidate Architecture Overview</a:t>
            </a:r>
          </a:p>
          <a:p>
            <a:r>
              <a:rPr lang="en-US" sz="2100" dirty="0" smtClean="0"/>
              <a:t>Demonstration Agent Communication</a:t>
            </a:r>
          </a:p>
          <a:p>
            <a:r>
              <a:rPr lang="en-US" sz="2100" dirty="0" smtClean="0"/>
              <a:t>Demonstration Interaction with </a:t>
            </a:r>
            <a:r>
              <a:rPr lang="en-US" sz="2100" dirty="0" smtClean="0"/>
              <a:t>Simulator (SUMO)</a:t>
            </a:r>
            <a:endParaRPr lang="en-US" sz="2100" dirty="0" smtClean="0"/>
          </a:p>
          <a:p>
            <a:r>
              <a:rPr lang="en-US" sz="2100" dirty="0"/>
              <a:t>Phase II </a:t>
            </a:r>
            <a:r>
              <a:rPr lang="en-US" sz="2100" dirty="0" smtClean="0"/>
              <a:t>Deliverables</a:t>
            </a:r>
          </a:p>
          <a:p>
            <a:r>
              <a:rPr lang="en-US" sz="2100" dirty="0"/>
              <a:t>Project </a:t>
            </a:r>
            <a:r>
              <a:rPr lang="en-US" sz="2100" dirty="0" smtClean="0"/>
              <a:t>Log, Risks</a:t>
            </a:r>
            <a:r>
              <a:rPr lang="en-US" sz="2100" dirty="0"/>
              <a:t>, Spikes and </a:t>
            </a:r>
            <a:r>
              <a:rPr lang="en-US" sz="2100" dirty="0" smtClean="0"/>
              <a:t>Concerns</a:t>
            </a:r>
          </a:p>
          <a:p>
            <a:r>
              <a:rPr lang="en-US" sz="2100" dirty="0" smtClean="0"/>
              <a:t>Questions/Comments</a:t>
            </a:r>
          </a:p>
          <a:p>
            <a:r>
              <a:rPr lang="en-US" sz="2100" dirty="0" smtClean="0"/>
              <a:t>References</a:t>
            </a:r>
            <a:endParaRPr lang="en-US" sz="2100" dirty="0"/>
          </a:p>
        </p:txBody>
      </p:sp>
    </p:spTree>
    <p:extLst>
      <p:ext uri="{BB962C8B-B14F-4D97-AF65-F5344CB8AC3E}">
        <p14:creationId xmlns:p14="http://schemas.microsoft.com/office/powerpoint/2010/main" val="2398855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a:t>
            </a:r>
            <a:endParaRPr lang="en-US" dirty="0"/>
          </a:p>
        </p:txBody>
      </p:sp>
      <p:sp>
        <p:nvSpPr>
          <p:cNvPr id="3" name="Content Placeholder 2"/>
          <p:cNvSpPr>
            <a:spLocks noGrp="1"/>
          </p:cNvSpPr>
          <p:nvPr>
            <p:ph idx="1"/>
          </p:nvPr>
        </p:nvSpPr>
        <p:spPr>
          <a:xfrm>
            <a:off x="3581400" y="1676400"/>
            <a:ext cx="1905000" cy="3048000"/>
          </a:xfrm>
        </p:spPr>
        <p:txBody>
          <a:bodyPr/>
          <a:lstStyle/>
          <a:p>
            <a:pPr marL="0" indent="0">
              <a:buNone/>
            </a:pPr>
            <a:r>
              <a:rPr lang="en-US" sz="20000" dirty="0" smtClean="0"/>
              <a:t>?</a:t>
            </a:r>
            <a:endParaRPr lang="en-US" sz="20000" dirty="0"/>
          </a:p>
        </p:txBody>
      </p:sp>
    </p:spTree>
    <p:extLst>
      <p:ext uri="{BB962C8B-B14F-4D97-AF65-F5344CB8AC3E}">
        <p14:creationId xmlns:p14="http://schemas.microsoft.com/office/powerpoint/2010/main" val="3976208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chor="t"/>
          <a:lstStyle/>
          <a:p>
            <a:r>
              <a:rPr lang="en-US" dirty="0" smtClean="0"/>
              <a:t>References</a:t>
            </a:r>
            <a:endParaRPr lang="en-US" dirty="0"/>
          </a:p>
        </p:txBody>
      </p:sp>
      <p:sp>
        <p:nvSpPr>
          <p:cNvPr id="3" name="Content Placeholder 2"/>
          <p:cNvSpPr>
            <a:spLocks noGrp="1"/>
          </p:cNvSpPr>
          <p:nvPr>
            <p:ph idx="1"/>
          </p:nvPr>
        </p:nvSpPr>
        <p:spPr>
          <a:xfrm>
            <a:off x="0" y="914400"/>
            <a:ext cx="9067800" cy="5562600"/>
          </a:xfrm>
        </p:spPr>
        <p:txBody>
          <a:bodyPr/>
          <a:lstStyle/>
          <a:p>
            <a:pPr>
              <a:spcBef>
                <a:spcPts val="0"/>
              </a:spcBef>
              <a:spcAft>
                <a:spcPts val="0"/>
              </a:spcAft>
            </a:pPr>
            <a:r>
              <a:rPr lang="en-US" sz="1600" dirty="0" smtClean="0">
                <a:latin typeface="Times New Roman" pitchFamily="18" charset="0"/>
                <a:ea typeface="Calibri"/>
                <a:cs typeface="Times New Roman" pitchFamily="18" charset="0"/>
              </a:rPr>
              <a:t>SUMO</a:t>
            </a:r>
            <a:r>
              <a:rPr lang="en-US" sz="1600" dirty="0">
                <a:latin typeface="Times New Roman" pitchFamily="18" charset="0"/>
                <a:ea typeface="Calibri"/>
                <a:cs typeface="Times New Roman" pitchFamily="18" charset="0"/>
              </a:rPr>
              <a:t>, “Simulation for Urban </a:t>
            </a:r>
            <a:r>
              <a:rPr lang="en-US" sz="1600" dirty="0" err="1">
                <a:latin typeface="Times New Roman" pitchFamily="18" charset="0"/>
                <a:ea typeface="Calibri"/>
                <a:cs typeface="Times New Roman" pitchFamily="18" charset="0"/>
              </a:rPr>
              <a:t>MObility</a:t>
            </a:r>
            <a:r>
              <a:rPr lang="en-US" sz="1600" dirty="0">
                <a:latin typeface="Times New Roman" pitchFamily="18" charset="0"/>
                <a:ea typeface="Calibri"/>
                <a:cs typeface="Times New Roman" pitchFamily="18" charset="0"/>
              </a:rPr>
              <a:t>,” Sep. 2011; http://sourceforge.net/apps/mediawiki/sumo/index.php?title=Main_Page</a:t>
            </a:r>
            <a:r>
              <a:rPr lang="en-US" sz="1600" dirty="0" smtClean="0">
                <a:latin typeface="Times New Roman" pitchFamily="18" charset="0"/>
                <a:ea typeface="Calibri"/>
                <a:cs typeface="Times New Roman" pitchFamily="18" charset="0"/>
              </a:rPr>
              <a:t>.</a:t>
            </a:r>
            <a:endParaRPr lang="en-US" sz="1600" dirty="0">
              <a:latin typeface="Times New Roman" pitchFamily="18" charset="0"/>
              <a:ea typeface="Calibri"/>
              <a:cs typeface="Times New Roman" pitchFamily="18" charset="0"/>
            </a:endParaRPr>
          </a:p>
          <a:p>
            <a:pPr>
              <a:spcBef>
                <a:spcPts val="0"/>
              </a:spcBef>
              <a:spcAft>
                <a:spcPts val="0"/>
              </a:spcAft>
            </a:pPr>
            <a:r>
              <a:rPr lang="en-US" sz="1600" dirty="0">
                <a:latin typeface="Times New Roman" pitchFamily="18" charset="0"/>
                <a:ea typeface="Calibri"/>
                <a:cs typeface="Times New Roman" pitchFamily="18" charset="0"/>
              </a:rPr>
              <a:t>T. </a:t>
            </a:r>
            <a:r>
              <a:rPr lang="en-US" sz="1600" dirty="0" err="1">
                <a:latin typeface="Times New Roman" pitchFamily="18" charset="0"/>
                <a:ea typeface="Calibri"/>
                <a:cs typeface="Times New Roman" pitchFamily="18" charset="0"/>
              </a:rPr>
              <a:t>Masterton</a:t>
            </a:r>
            <a:r>
              <a:rPr lang="en-US" sz="1600" dirty="0">
                <a:latin typeface="Times New Roman" pitchFamily="18" charset="0"/>
                <a:ea typeface="Calibri"/>
                <a:cs typeface="Times New Roman" pitchFamily="18" charset="0"/>
              </a:rPr>
              <a:t> and D. </a:t>
            </a:r>
            <a:r>
              <a:rPr lang="en-US" sz="1600" dirty="0" err="1">
                <a:latin typeface="Times New Roman" pitchFamily="18" charset="0"/>
                <a:ea typeface="Calibri"/>
                <a:cs typeface="Times New Roman" pitchFamily="18" charset="0"/>
              </a:rPr>
              <a:t>Topiwala</a:t>
            </a:r>
            <a:r>
              <a:rPr lang="en-US" sz="1600" dirty="0">
                <a:latin typeface="Times New Roman" pitchFamily="18" charset="0"/>
                <a:ea typeface="Calibri"/>
                <a:cs typeface="Times New Roman" pitchFamily="18" charset="0"/>
              </a:rPr>
              <a:t>, “Multi-Agent Traffic Light </a:t>
            </a:r>
            <a:r>
              <a:rPr lang="en-US" sz="1600" dirty="0" err="1">
                <a:latin typeface="Times New Roman" pitchFamily="18" charset="0"/>
                <a:ea typeface="Calibri"/>
                <a:cs typeface="Times New Roman" pitchFamily="18" charset="0"/>
              </a:rPr>
              <a:t>Optimisation</a:t>
            </a:r>
            <a:r>
              <a:rPr lang="en-US" sz="1600" dirty="0">
                <a:latin typeface="Times New Roman" pitchFamily="18" charset="0"/>
                <a:ea typeface="Calibri"/>
                <a:cs typeface="Times New Roman" pitchFamily="18" charset="0"/>
              </a:rPr>
              <a:t> and Coordination,” white paper, Thales Group, Reference VCS081002, Issue 2, 2008</a:t>
            </a:r>
            <a:r>
              <a:rPr lang="en-US" sz="1600" dirty="0" smtClean="0">
                <a:latin typeface="Times New Roman" pitchFamily="18" charset="0"/>
                <a:ea typeface="Calibri"/>
                <a:cs typeface="Times New Roman" pitchFamily="18" charset="0"/>
              </a:rPr>
              <a:t>.</a:t>
            </a:r>
            <a:endParaRPr lang="en-US" sz="1600" dirty="0">
              <a:latin typeface="Times New Roman" pitchFamily="18" charset="0"/>
              <a:ea typeface="Calibri"/>
              <a:cs typeface="Times New Roman" pitchFamily="18" charset="0"/>
            </a:endParaRP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W. Royce, Software Project Management: A Unified Framework, Addison-Wesley,1998, p. 34, pp. 265-281.</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B. Boehm et al., “Cost Models for Future Software Processes: COCOMO 2.0,” Annals of Software Eng., Vol. 1, 1995, pp. 57-94.</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K-State Master of Software Engineering web site, “MSE Portfolio Requirements,”</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November 28, 2011; http://mse.cis.ksu.edu/portfolio.html.</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Center for Systems and Software Engineering web site, “COCOMO II,” December 4, 2011: http://sunset.usc.edu/csse/research/COCOMOII/cocomo_main.html.</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The Code Project web site, “Software Project Cost Estimates Using COCOMO II Model,” December 4, 2011: http://www.codeproject.com/KB/architecture/cocomo2.aspx.</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Naval Postgraduate School web site, “COCOMO II - Constructive Cost Model,” December 4, 2011: http://diana.nps.edu/~madachy/tools/COCOMOII.php.</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Center for Software Engineering, USC, COCOMO II: Model Definition Manual Version 2.1, 2000.</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The Code Project web site, “Calculating Function Points,” December 4, 2011: http://www.codeproject.com/KB/architecture/Calculate_Function_Point.aspx.</a:t>
            </a:r>
          </a:p>
          <a:p>
            <a:pPr lvl="0">
              <a:spcBef>
                <a:spcPts val="0"/>
              </a:spcBef>
              <a:spcAft>
                <a:spcPts val="0"/>
              </a:spcAft>
              <a:buFont typeface="Symbol"/>
              <a:buChar char=""/>
            </a:pPr>
            <a:r>
              <a:rPr lang="en-US" sz="1600" dirty="0">
                <a:latin typeface="Times New Roman" pitchFamily="18" charset="0"/>
                <a:ea typeface="Calibri"/>
                <a:cs typeface="Times New Roman" pitchFamily="18" charset="0"/>
              </a:rPr>
              <a:t>USC Center for Software Engineering website, “COCOMO II Affiliates,” December 4, 2011: http://csse.usc.edu/csse/affiliate/private/COCOMOII_Driver+Calc_Ss/SpreadSheet-COCOMOII.html</a:t>
            </a:r>
            <a:r>
              <a:rPr lang="en-US" sz="1600" dirty="0" smtClean="0">
                <a:latin typeface="Times New Roman" pitchFamily="18" charset="0"/>
                <a:ea typeface="Calibri"/>
                <a:cs typeface="Times New Roman" pitchFamily="18" charset="0"/>
              </a:rPr>
              <a:t>.</a:t>
            </a:r>
            <a:endParaRPr lang="en-US" sz="16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270877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42950"/>
          </a:xfrm>
        </p:spPr>
        <p:txBody>
          <a:bodyPr anchor="t"/>
          <a:lstStyle/>
          <a:p>
            <a:r>
              <a:rPr lang="en-US" dirty="0" smtClean="0"/>
              <a:t>References 2</a:t>
            </a:r>
            <a:endParaRPr lang="en-US" dirty="0"/>
          </a:p>
        </p:txBody>
      </p:sp>
      <p:sp>
        <p:nvSpPr>
          <p:cNvPr id="4" name="Content Placeholder 2"/>
          <p:cNvSpPr>
            <a:spLocks noGrp="1"/>
          </p:cNvSpPr>
          <p:nvPr>
            <p:ph idx="1"/>
          </p:nvPr>
        </p:nvSpPr>
        <p:spPr>
          <a:xfrm>
            <a:off x="228600" y="914400"/>
            <a:ext cx="8839200" cy="5486400"/>
          </a:xfrm>
        </p:spPr>
        <p:txBody>
          <a:bodyPr/>
          <a:lstStyle/>
          <a:p>
            <a:pPr>
              <a:spcBef>
                <a:spcPts val="0"/>
              </a:spcBef>
              <a:spcAft>
                <a:spcPts val="1000"/>
              </a:spcAft>
            </a:pPr>
            <a:r>
              <a:rPr lang="en-US" sz="1600" dirty="0">
                <a:latin typeface="Times New Roman"/>
                <a:ea typeface="Calibri"/>
              </a:rPr>
              <a:t>IEEE Std. 730-1998, IEEE Standard for Software Quality Assurance Plans, IEEE 1998</a:t>
            </a:r>
            <a:r>
              <a:rPr lang="en-US" sz="1600" dirty="0" smtClean="0">
                <a:latin typeface="Times New Roman"/>
                <a:ea typeface="Calibri"/>
              </a:rPr>
              <a:t>.</a:t>
            </a:r>
            <a:endParaRPr lang="en-US" sz="1600" dirty="0">
              <a:latin typeface="Times New Roman"/>
              <a:ea typeface="Calibri"/>
            </a:endParaRPr>
          </a:p>
          <a:p>
            <a:pPr>
              <a:spcBef>
                <a:spcPts val="0"/>
              </a:spcBef>
              <a:spcAft>
                <a:spcPts val="1000"/>
              </a:spcAft>
            </a:pPr>
            <a:r>
              <a:rPr lang="en-US" sz="1600" dirty="0">
                <a:latin typeface="Times New Roman"/>
                <a:ea typeface="Calibri"/>
              </a:rPr>
              <a:t>IEEE Std. 730.1-1995 IEEE Guide for Software Quality Assurance Planning, IEEE, 1995</a:t>
            </a:r>
            <a:r>
              <a:rPr lang="en-US" sz="1600" dirty="0" smtClean="0">
                <a:latin typeface="Times New Roman"/>
                <a:ea typeface="Calibri"/>
              </a:rPr>
              <a:t>.</a:t>
            </a:r>
            <a:endParaRPr lang="en-US" sz="1600" dirty="0">
              <a:latin typeface="Times New Roman"/>
              <a:ea typeface="Calibri"/>
            </a:endParaRPr>
          </a:p>
          <a:p>
            <a:pPr>
              <a:spcBef>
                <a:spcPts val="0"/>
              </a:spcBef>
              <a:spcAft>
                <a:spcPts val="1000"/>
              </a:spcAft>
            </a:pPr>
            <a:r>
              <a:rPr lang="en-US" sz="1600" dirty="0">
                <a:latin typeface="Times New Roman"/>
                <a:ea typeface="Calibri"/>
              </a:rPr>
              <a:t>Python Software Foundation, “PEP 8 -- Style Guide for Python Code”, Python, 24 Sep. 2011; http://www.python.org/dev/peps/pep-0008</a:t>
            </a:r>
            <a:r>
              <a:rPr lang="en-US" sz="1600" dirty="0" smtClean="0">
                <a:latin typeface="Times New Roman"/>
                <a:ea typeface="Calibri"/>
              </a:rPr>
              <a:t>/.</a:t>
            </a:r>
            <a:endParaRPr lang="en-US" sz="1600" dirty="0">
              <a:latin typeface="Times New Roman"/>
              <a:ea typeface="Calibri"/>
            </a:endParaRPr>
          </a:p>
          <a:p>
            <a:pPr>
              <a:spcBef>
                <a:spcPts val="0"/>
              </a:spcBef>
              <a:spcAft>
                <a:spcPts val="1000"/>
              </a:spcAft>
            </a:pPr>
            <a:r>
              <a:rPr lang="en-US" sz="1600" dirty="0">
                <a:latin typeface="Times New Roman"/>
                <a:ea typeface="Calibri"/>
              </a:rPr>
              <a:t>Python Software Foundation, “PEP 257 – </a:t>
            </a:r>
            <a:r>
              <a:rPr lang="en-US" sz="1600" dirty="0" err="1">
                <a:latin typeface="Times New Roman"/>
                <a:ea typeface="Calibri"/>
              </a:rPr>
              <a:t>Docstring</a:t>
            </a:r>
            <a:r>
              <a:rPr lang="en-US" sz="1600" dirty="0">
                <a:latin typeface="Times New Roman"/>
                <a:ea typeface="Calibri"/>
              </a:rPr>
              <a:t> Conventions”, Python, 24 Sep. 2011; http://www.python.org/dev/peps/pep-0257</a:t>
            </a:r>
            <a:r>
              <a:rPr lang="en-US" sz="1600" dirty="0" smtClean="0">
                <a:latin typeface="Times New Roman"/>
                <a:ea typeface="Calibri"/>
              </a:rPr>
              <a:t>/.</a:t>
            </a:r>
            <a:endParaRPr lang="en-US" sz="1600" dirty="0">
              <a:latin typeface="Times New Roman"/>
              <a:ea typeface="Calibri"/>
            </a:endParaRPr>
          </a:p>
          <a:p>
            <a:pPr>
              <a:spcBef>
                <a:spcPts val="0"/>
              </a:spcBef>
              <a:spcAft>
                <a:spcPts val="1000"/>
              </a:spcAft>
            </a:pPr>
            <a:r>
              <a:rPr lang="en-US" sz="1600" dirty="0">
                <a:latin typeface="Times New Roman"/>
                <a:ea typeface="Calibri"/>
              </a:rPr>
              <a:t>K. Hill, “</a:t>
            </a:r>
            <a:r>
              <a:rPr lang="en-US" sz="1600" dirty="0" err="1">
                <a:latin typeface="Times New Roman"/>
                <a:ea typeface="Calibri"/>
              </a:rPr>
              <a:t>GMoDS</a:t>
            </a:r>
            <a:r>
              <a:rPr lang="en-US" sz="1600" dirty="0">
                <a:latin typeface="Times New Roman"/>
                <a:ea typeface="Calibri"/>
              </a:rPr>
              <a:t>-based Runtime Agent Role Interpreter SQA Plan 1.0”, People, 15 Sep. 2011; http://people.cis.ksu.edu/~kylhill/phase_1/sqa_plan.pdf</a:t>
            </a:r>
            <a:r>
              <a:rPr lang="en-US" sz="1600" dirty="0" smtClean="0">
                <a:latin typeface="Times New Roman"/>
                <a:ea typeface="Calibri"/>
              </a:rPr>
              <a:t>.</a:t>
            </a:r>
            <a:endParaRPr lang="en-US" sz="1600" dirty="0">
              <a:latin typeface="Times New Roman"/>
              <a:ea typeface="Calibri"/>
            </a:endParaRPr>
          </a:p>
          <a:p>
            <a:pPr>
              <a:spcBef>
                <a:spcPts val="0"/>
              </a:spcBef>
              <a:spcAft>
                <a:spcPts val="1000"/>
              </a:spcAft>
            </a:pPr>
            <a:r>
              <a:rPr lang="en-US" sz="1600" dirty="0">
                <a:latin typeface="Times New Roman"/>
                <a:ea typeface="Calibri"/>
              </a:rPr>
              <a:t>B. Nehl, “Multiagent Control of Traffic Signals Project Plan 1.0”, People, 26 Sep. 2011; http://people.cis.ksu.edu/~bnehl/repos/macts.git</a:t>
            </a:r>
            <a:r>
              <a:rPr lang="en-US" sz="1600" dirty="0" smtClean="0">
                <a:latin typeface="Times New Roman"/>
                <a:ea typeface="Calibri"/>
              </a:rPr>
              <a:t>/.</a:t>
            </a:r>
            <a:endParaRPr lang="en-US" sz="1600" dirty="0">
              <a:latin typeface="Times New Roman"/>
              <a:ea typeface="Calibri"/>
            </a:endParaRPr>
          </a:p>
          <a:p>
            <a:pPr>
              <a:spcBef>
                <a:spcPts val="0"/>
              </a:spcBef>
              <a:spcAft>
                <a:spcPts val="1000"/>
              </a:spcAft>
            </a:pPr>
            <a:r>
              <a:rPr lang="en-US" sz="1600" dirty="0">
                <a:latin typeface="Times New Roman"/>
                <a:ea typeface="Calibri"/>
              </a:rPr>
              <a:t>W. Royce, Software Project Management; Addison-Wesley, 1998, pp. 290-291.</a:t>
            </a:r>
          </a:p>
          <a:p>
            <a:pPr>
              <a:spcBef>
                <a:spcPts val="0"/>
              </a:spcBef>
              <a:spcAft>
                <a:spcPts val="0"/>
              </a:spcAft>
            </a:pPr>
            <a:endParaRPr lang="en-US" sz="1600" dirty="0">
              <a:latin typeface="Georgia" pitchFamily="18" charset="0"/>
              <a:ea typeface="Calibri"/>
            </a:endParaRPr>
          </a:p>
        </p:txBody>
      </p:sp>
    </p:spTree>
    <p:extLst>
      <p:ext uri="{BB962C8B-B14F-4D97-AF65-F5344CB8AC3E}">
        <p14:creationId xmlns:p14="http://schemas.microsoft.com/office/powerpoint/2010/main" val="315699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smtClean="0"/>
              <a:t>Vision</a:t>
            </a:r>
            <a:endParaRPr lang="en-US" dirty="0"/>
          </a:p>
        </p:txBody>
      </p:sp>
      <p:sp>
        <p:nvSpPr>
          <p:cNvPr id="3" name="Content Placeholder 2"/>
          <p:cNvSpPr>
            <a:spLocks noGrp="1"/>
          </p:cNvSpPr>
          <p:nvPr>
            <p:ph idx="1"/>
          </p:nvPr>
        </p:nvSpPr>
        <p:spPr/>
        <p:txBody>
          <a:bodyPr/>
          <a:lstStyle/>
          <a:p>
            <a:r>
              <a:rPr lang="en-US" dirty="0" smtClean="0"/>
              <a:t>Goal</a:t>
            </a:r>
          </a:p>
          <a:p>
            <a:pPr marL="0" indent="0">
              <a:buNone/>
            </a:pPr>
            <a:r>
              <a:rPr lang="en-US" sz="2400" dirty="0">
                <a:latin typeface="Garamond" pitchFamily="18" charset="0"/>
              </a:rPr>
              <a:t>The goal of this project is to create a multiagent system that is capable of traffic light signal control which results in an improved travel experience.</a:t>
            </a:r>
          </a:p>
          <a:p>
            <a:pPr marL="0" indent="0">
              <a:buNone/>
            </a:pPr>
            <a:endParaRPr lang="en-US" dirty="0" smtClean="0"/>
          </a:p>
          <a:p>
            <a:r>
              <a:rPr lang="en-US" dirty="0" smtClean="0"/>
              <a:t>Motivation</a:t>
            </a:r>
          </a:p>
          <a:p>
            <a:pPr marL="0" indent="0">
              <a:buNone/>
            </a:pPr>
            <a:r>
              <a:rPr lang="en-US" sz="2400" dirty="0">
                <a:latin typeface="Garamond" pitchFamily="18" charset="0"/>
              </a:rPr>
              <a:t>Most traffic light systems today are strictly timing based.  Traffic flow studies are required to create timing plans and atypical conditions cause problems.  It is also very frustrating to have to stop for a red light when there is no opposing traffic.</a:t>
            </a:r>
          </a:p>
          <a:p>
            <a:pPr marL="0" indent="0">
              <a:buNone/>
            </a:pPr>
            <a:endParaRPr lang="en-US" dirty="0"/>
          </a:p>
        </p:txBody>
      </p:sp>
    </p:spTree>
    <p:extLst>
      <p:ext uri="{BB962C8B-B14F-4D97-AF65-F5344CB8AC3E}">
        <p14:creationId xmlns:p14="http://schemas.microsoft.com/office/powerpoint/2010/main" val="44360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Context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19275"/>
            <a:ext cx="863136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387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142875"/>
            <a:ext cx="2619375" cy="1533525"/>
          </a:xfrm>
        </p:spPr>
        <p:txBody>
          <a:bodyPr anchor="t"/>
          <a:lstStyle/>
          <a:p>
            <a:pPr algn="l"/>
            <a:r>
              <a:rPr lang="en-US" sz="2800" dirty="0" smtClean="0"/>
              <a:t>Project Requirements</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9050"/>
            <a:ext cx="5867400" cy="67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51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Project Plan</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5091"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825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1533525"/>
            <a:ext cx="90487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3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
            <a:ext cx="8153400" cy="639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189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a:t>
            </a:r>
            <a:r>
              <a:rPr lang="en-US" dirty="0" smtClean="0"/>
              <a:t>Estimation: Siz</a:t>
            </a:r>
            <a:r>
              <a:rPr lang="en-US" dirty="0" smtClean="0"/>
              <a:t>e Estimates</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8153400" cy="3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443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982</Words>
  <Application>Microsoft Office PowerPoint</Application>
  <PresentationFormat>Letter Paper (8.5x11 in)</PresentationFormat>
  <Paragraphs>144</Paragraphs>
  <Slides>22</Slides>
  <Notes>12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Default Design</vt:lpstr>
      <vt:lpstr>MSE Presentation 1 MultiAgent Control of Traffic Signals (MACTS)</vt:lpstr>
      <vt:lpstr>Agenda</vt:lpstr>
      <vt:lpstr>Project Vision</vt:lpstr>
      <vt:lpstr>System Context</vt:lpstr>
      <vt:lpstr>Project Requirements</vt:lpstr>
      <vt:lpstr>Project Plan</vt:lpstr>
      <vt:lpstr>Cost Estimation</vt:lpstr>
      <vt:lpstr>PowerPoint Presentation</vt:lpstr>
      <vt:lpstr>Cost Estimation: Size Estimates</vt:lpstr>
      <vt:lpstr>Early Design Calculations</vt:lpstr>
      <vt:lpstr>Project Software Quality Assurance Plan (SQAP)</vt:lpstr>
      <vt:lpstr>Candidate Architecture Overview</vt:lpstr>
      <vt:lpstr>Demonstration: Agent Communication</vt:lpstr>
      <vt:lpstr>Demonstration Agent Communication</vt:lpstr>
      <vt:lpstr>Demonstration Agent Communication</vt:lpstr>
      <vt:lpstr>Demonstration Interaction with SUMO </vt:lpstr>
      <vt:lpstr>Phase II Deliverables</vt:lpstr>
      <vt:lpstr>Project Log</vt:lpstr>
      <vt:lpstr>Project Risks and Spikes</vt:lpstr>
      <vt:lpstr>Questions and Comments</vt:lpstr>
      <vt:lpstr>References</vt:lpstr>
      <vt:lpstr>References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MSE Presentation 1</dc:title>
  <dc:creator>k0emt</dc:creator>
  <cp:lastModifiedBy>Bryan Nehl</cp:lastModifiedBy>
  <cp:revision>22</cp:revision>
  <dcterms:created xsi:type="dcterms:W3CDTF">2006-08-16T00:00:00Z</dcterms:created>
  <dcterms:modified xsi:type="dcterms:W3CDTF">2012-01-26T06:45:31Z</dcterms:modified>
</cp:coreProperties>
</file>