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95" r:id="rId3"/>
    <p:sldId id="259" r:id="rId4"/>
    <p:sldId id="260" r:id="rId5"/>
    <p:sldId id="297" r:id="rId6"/>
    <p:sldId id="322" r:id="rId7"/>
    <p:sldId id="324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73" r:id="rId21"/>
    <p:sldId id="274" r:id="rId22"/>
    <p:sldId id="275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한컴산뜻돋움" panose="02000000000000000000" pitchFamily="2" charset="-127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A1F0-E179-4259-91AE-FE7665784060}" v="154" dt="2022-08-30T05:58:08.42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6279" autoAdjust="0"/>
  </p:normalViewPr>
  <p:slideViewPr>
    <p:cSldViewPr snapToGrid="0">
      <p:cViewPr>
        <p:scale>
          <a:sx n="125" d="100"/>
          <a:sy n="125" d="100"/>
        </p:scale>
        <p:origin x="3066" y="7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>
            <a:extLst>
              <a:ext uri="{FF2B5EF4-FFF2-40B4-BE49-F238E27FC236}">
                <a16:creationId xmlns:a16="http://schemas.microsoft.com/office/drawing/2014/main" id="{FABB916A-377A-4199-B46F-47A67F5B2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>
            <a:extLst>
              <a:ext uri="{FF2B5EF4-FFF2-40B4-BE49-F238E27FC236}">
                <a16:creationId xmlns:a16="http://schemas.microsoft.com/office/drawing/2014/main" id="{7428BDE6-41C9-4EFE-B453-E103F25B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E804620C-B439-4F9B-9AB0-DA45681C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13B2BBA-0A52-4F2C-AE63-F2B4025E0820}" type="slidenum">
              <a:rPr kumimoji="0" lang="ko-KR" altLang="en-US">
                <a:latin typeface="Times New Roman" panose="02020603050405020304" pitchFamily="18" charset="0"/>
              </a:rPr>
              <a:pPr/>
              <a:t>3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>
            <a:extLst>
              <a:ext uri="{FF2B5EF4-FFF2-40B4-BE49-F238E27FC236}">
                <a16:creationId xmlns:a16="http://schemas.microsoft.com/office/drawing/2014/main" id="{DAE3EEB2-73F8-4654-B4E9-3F9153B87D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슬라이드 노트 개체 틀 2">
            <a:extLst>
              <a:ext uri="{FF2B5EF4-FFF2-40B4-BE49-F238E27FC236}">
                <a16:creationId xmlns:a16="http://schemas.microsoft.com/office/drawing/2014/main" id="{4DB3F26B-D236-40F2-B492-D5B2443F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3807BF5B-812A-47B6-A4CD-31110D87F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5CAB81E-15D7-4F45-962E-FA6865CF8DAF}" type="slidenum">
              <a:rPr kumimoji="0" lang="ko-KR" altLang="en-US">
                <a:latin typeface="Times New Roman" panose="02020603050405020304" pitchFamily="18" charset="0"/>
              </a:rPr>
              <a:pPr/>
              <a:t>17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>
            <a:extLst>
              <a:ext uri="{FF2B5EF4-FFF2-40B4-BE49-F238E27FC236}">
                <a16:creationId xmlns:a16="http://schemas.microsoft.com/office/drawing/2014/main" id="{0084D3A6-B9DE-493D-92E1-CC9FAD2EBC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슬라이드 노트 개체 틀 2">
            <a:extLst>
              <a:ext uri="{FF2B5EF4-FFF2-40B4-BE49-F238E27FC236}">
                <a16:creationId xmlns:a16="http://schemas.microsoft.com/office/drawing/2014/main" id="{C721C7A2-5CAB-4FF3-A98D-F5A0D7CF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7B594C61-C6E8-4E36-8189-286BFC820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20F2B2AF-3D6E-4493-AF6D-AD0A11037DDC}" type="slidenum">
              <a:rPr kumimoji="0" lang="ko-KR" altLang="en-US">
                <a:latin typeface="Times New Roman" panose="02020603050405020304" pitchFamily="18" charset="0"/>
              </a:rPr>
              <a:pPr/>
              <a:t>18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7A53C993-2190-443F-9FD7-7922613C3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6D47BF5D-9663-42F3-B1A1-D7176746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36307251-5B71-4472-90A3-F6D9E7B2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183024D-9859-4621-AEEC-A42CB4DF36E8}" type="slidenum">
              <a:rPr kumimoji="0" lang="ko-KR" altLang="en-US">
                <a:latin typeface="Times New Roman" panose="02020603050405020304" pitchFamily="18" charset="0"/>
              </a:rPr>
              <a:pPr/>
              <a:t>20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3DE58F98-3268-4530-AA96-EA0F515CE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2565CC1E-A444-4CA3-82E1-07BB744B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85676904-7EC1-4320-9B4A-23C29BB9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7191F9B-F43E-493C-8768-E767AF3CEDDD}" type="slidenum">
              <a:rPr kumimoji="0" lang="ko-KR" altLang="en-US">
                <a:latin typeface="Times New Roman" panose="02020603050405020304" pitchFamily="18" charset="0"/>
              </a:rPr>
              <a:pPr/>
              <a:t>21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09AE48ED-F486-4480-8A3F-04E7C1CBA5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010623AA-3965-4B42-898B-AF1BAF05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7FB66F9C-862A-4BC7-87D3-78D93AB80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15B7692-4771-45A7-9A9A-43278012A222}" type="slidenum">
              <a:rPr kumimoji="0" lang="ko-KR" altLang="en-US">
                <a:latin typeface="Times New Roman" panose="02020603050405020304" pitchFamily="18" charset="0"/>
              </a:rPr>
              <a:pPr/>
              <a:t>22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0AC05116-09FD-4794-8D14-B3C8FA824D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D475C436-8121-4D4D-85F3-69BF59A2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F172D583-D821-4475-B41A-2B0636C2D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B71F303-42CD-40B9-A7F6-9C61D2CC583C}" type="slidenum">
              <a:rPr kumimoji="0" lang="ko-KR" altLang="en-US">
                <a:latin typeface="Times New Roman" panose="02020603050405020304" pitchFamily="18" charset="0"/>
              </a:rPr>
              <a:pPr/>
              <a:t>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이미지 개체 틀 1">
            <a:extLst>
              <a:ext uri="{FF2B5EF4-FFF2-40B4-BE49-F238E27FC236}">
                <a16:creationId xmlns:a16="http://schemas.microsoft.com/office/drawing/2014/main" id="{BE1F5F33-42A3-41B3-A0AD-90D628B06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슬라이드 노트 개체 틀 2">
            <a:extLst>
              <a:ext uri="{FF2B5EF4-FFF2-40B4-BE49-F238E27FC236}">
                <a16:creationId xmlns:a16="http://schemas.microsoft.com/office/drawing/2014/main" id="{7032499A-6805-4C2C-B185-423DB695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B963D84A-CE18-4D98-A7B6-AA63BEE29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4D1A6EF-E7E3-4990-B9C8-F38A9071B461}" type="slidenum">
              <a:rPr kumimoji="0" lang="ko-KR" altLang="en-US">
                <a:latin typeface="Times New Roman" panose="02020603050405020304" pitchFamily="18" charset="0"/>
              </a:rPr>
              <a:pPr/>
              <a:t>10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CC642E5F-3AEC-412F-975B-FE9F74360A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5BA9D4B7-82FA-4DB2-A836-830D85628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56979CAD-52D1-4AF4-9E43-AB092A89C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AC58BEE-2EDF-4AC3-BF21-034F233B1299}" type="slidenum">
              <a:rPr kumimoji="0" lang="ko-KR" altLang="en-US">
                <a:latin typeface="Times New Roman" panose="02020603050405020304" pitchFamily="18" charset="0"/>
              </a:rPr>
              <a:pPr/>
              <a:t>11</a:t>
            </a:fld>
            <a:endParaRPr kumimoji="0" lang="ko-K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3E280864-F3A7-4E59-ADFF-83E3FC67CB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BF4D2BD6-F31E-4FF3-9299-AF258D93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A3214702-9C4F-4AC4-A996-94CD0AB3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690DE24-E407-408D-A2B6-1F0DBA394449}" type="slidenum">
              <a:rPr kumimoji="0" lang="ko-KR" altLang="en-US">
                <a:latin typeface="Times New Roman" panose="02020603050405020304" pitchFamily="18" charset="0"/>
              </a:rPr>
              <a:pPr/>
              <a:t>12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39B7B588-C7B3-473E-88C1-2FC144884F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3C5BD208-1C92-4F08-ACEC-97FD08DD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7CAE69B4-B2E6-4C2F-B7D5-1B35EACE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ECA5429-2F23-4649-BE68-B3B5E176042C}" type="slidenum">
              <a:rPr kumimoji="0" lang="ko-KR" altLang="en-US">
                <a:latin typeface="Times New Roman" panose="02020603050405020304" pitchFamily="18" charset="0"/>
              </a:rPr>
              <a:pPr/>
              <a:t>13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>
            <a:extLst>
              <a:ext uri="{FF2B5EF4-FFF2-40B4-BE49-F238E27FC236}">
                <a16:creationId xmlns:a16="http://schemas.microsoft.com/office/drawing/2014/main" id="{A97AA2A2-7FCB-4771-A6AA-12AE3D330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슬라이드 노트 개체 틀 2">
            <a:extLst>
              <a:ext uri="{FF2B5EF4-FFF2-40B4-BE49-F238E27FC236}">
                <a16:creationId xmlns:a16="http://schemas.microsoft.com/office/drawing/2014/main" id="{60C11B62-3E68-4D91-9E2D-31D0853A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0964" name="슬라이드 번호 개체 틀 3">
            <a:extLst>
              <a:ext uri="{FF2B5EF4-FFF2-40B4-BE49-F238E27FC236}">
                <a16:creationId xmlns:a16="http://schemas.microsoft.com/office/drawing/2014/main" id="{C34AEB30-0117-43ED-AE98-9E9E51A9E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EBC9908-B6C7-45C6-B7FF-15A233BFFB4C}" type="slidenum">
              <a:rPr kumimoji="0" lang="ko-KR" altLang="en-US">
                <a:latin typeface="Times New Roman" panose="02020603050405020304" pitchFamily="18" charset="0"/>
              </a:rPr>
              <a:pPr/>
              <a:t>14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>
            <a:extLst>
              <a:ext uri="{FF2B5EF4-FFF2-40B4-BE49-F238E27FC236}">
                <a16:creationId xmlns:a16="http://schemas.microsoft.com/office/drawing/2014/main" id="{FEB0A427-7324-490B-8874-82706D5AB7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슬라이드 노트 개체 틀 2">
            <a:extLst>
              <a:ext uri="{FF2B5EF4-FFF2-40B4-BE49-F238E27FC236}">
                <a16:creationId xmlns:a16="http://schemas.microsoft.com/office/drawing/2014/main" id="{494C9B6F-080B-46B2-80EC-106AC05D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05067AAF-E6AA-48A0-9884-34AD29E1E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495324F-E622-4B6E-B804-38A0BDE16190}" type="slidenum">
              <a:rPr kumimoji="0" lang="ko-KR" altLang="en-US">
                <a:latin typeface="Times New Roman" panose="02020603050405020304" pitchFamily="18" charset="0"/>
              </a:rPr>
              <a:pPr/>
              <a:t>15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1094AEF2-D227-4D7C-977F-F2F2A1741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FEDBB22-D266-4252-A300-02BA2F71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B0AF65F0-202F-4975-B7C0-AB38E2E2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06E7CA6-8651-4EDD-8122-D98AF656D8DE}" type="slidenum">
              <a:rPr kumimoji="0" lang="ko-KR" altLang="en-US">
                <a:latin typeface="Times New Roman" panose="02020603050405020304" pitchFamily="18" charset="0"/>
              </a:rPr>
              <a:pPr/>
              <a:t>16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1350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826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1625600"/>
            <a:ext cx="3810000" cy="45069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Linux Programming</a:t>
            </a:r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DBEC97-407A-46F6-A7EE-7E4CA04752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047151B4-1963-39F8-326C-B88D276A4D7F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en-US" altLang="ko-KR"/>
              <a:t>Linux Programming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/>
          <a:lstStyle/>
          <a:p>
            <a:r>
              <a:rPr lang="en-US" altLang="ko-KR" dirty="0"/>
              <a:t>Linux Programming</a:t>
            </a:r>
            <a:br>
              <a:rPr lang="en-US" altLang="ko-KR" dirty="0"/>
            </a:br>
            <a:r>
              <a:rPr lang="en-US" altLang="ko-KR" dirty="0"/>
              <a:t>13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소켓 </a:t>
            </a:r>
            <a:r>
              <a:rPr lang="en-US" altLang="ko-KR" dirty="0"/>
              <a:t>(Socket)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/>
          <a:p>
            <a:r>
              <a:rPr lang="ko-KR" altLang="en-US" dirty="0"/>
              <a:t>컴퓨터공학과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DACD8A70-D96F-48AA-A909-14A405ED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(6/6)</a:t>
            </a:r>
            <a:endParaRPr lang="ko-KR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B2639D-7998-4694-A242-01F16F3A7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/>
              <a:t>Socket</a:t>
            </a:r>
            <a:r>
              <a:rPr lang="ko-KR" altLang="en-US" dirty="0"/>
              <a:t>은 파일을 사용하는 것과 유사 함</a:t>
            </a:r>
          </a:p>
          <a:p>
            <a:endParaRPr lang="en-US" altLang="ko-KR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BA0DB2-E8C8-9A73-EB34-3892E094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9221" name="Slide Number Placeholder 2">
            <a:extLst>
              <a:ext uri="{FF2B5EF4-FFF2-40B4-BE49-F238E27FC236}">
                <a16:creationId xmlns:a16="http://schemas.microsoft.com/office/drawing/2014/main" id="{D22DA71F-695A-400B-852C-A7C9EB7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DF5BCC2-9325-4156-A152-F85D7605EAEA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0FE64E5B-8BEB-4BAC-9056-2CA87764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30438"/>
            <a:ext cx="3124200" cy="243840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파일 생성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+mn-lt"/>
              </a:rPr>
              <a:t>int fd = open("myfile", ...);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...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>
                <a:solidFill>
                  <a:srgbClr val="0000CC"/>
                </a:solidFill>
                <a:latin typeface="+mn-lt"/>
              </a:rPr>
              <a:t> read(fd, ...)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읽기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>
                <a:solidFill>
                  <a:srgbClr val="0000CC"/>
                </a:solidFill>
                <a:latin typeface="+mn-lt"/>
              </a:rPr>
              <a:t>write(fd, ...) // </a:t>
            </a:r>
            <a:r>
              <a:rPr lang="ko-KR" altLang="en-US">
                <a:solidFill>
                  <a:srgbClr val="0000CC"/>
                </a:solidFill>
                <a:latin typeface="+mn-lt"/>
              </a:rPr>
              <a:t>쓰기</a:t>
            </a:r>
          </a:p>
        </p:txBody>
      </p:sp>
      <p:sp>
        <p:nvSpPr>
          <p:cNvPr id="199685" name="Rectangle 5">
            <a:extLst>
              <a:ext uri="{FF2B5EF4-FFF2-40B4-BE49-F238E27FC236}">
                <a16:creationId xmlns:a16="http://schemas.microsoft.com/office/drawing/2014/main" id="{0EFBC1DC-9943-4123-A929-0E4E7F5F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2230438"/>
            <a:ext cx="3124200" cy="2438400"/>
          </a:xfrm>
          <a:prstGeom prst="rect">
            <a:avLst/>
          </a:prstGeom>
          <a:noFill/>
          <a:ln w="9525">
            <a:solidFill>
              <a:srgbClr val="008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소켓 생성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int</a:t>
            </a:r>
            <a:r>
              <a:rPr lang="ko-KR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sock = socket(...);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...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0000CC"/>
                </a:solidFill>
                <a:latin typeface="+mn-lt"/>
              </a:rPr>
              <a:t>recv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(sock, ...)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받기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rgbClr val="0000CC"/>
                </a:solidFill>
                <a:latin typeface="+mn-lt"/>
              </a:rPr>
              <a:t>send(sock, ...) // </a:t>
            </a:r>
            <a:r>
              <a:rPr lang="ko-KR" altLang="en-US" dirty="0">
                <a:solidFill>
                  <a:srgbClr val="0000CC"/>
                </a:solidFill>
                <a:latin typeface="+mn-lt"/>
              </a:rPr>
              <a:t>보내기</a:t>
            </a:r>
          </a:p>
        </p:txBody>
      </p:sp>
      <p:sp>
        <p:nvSpPr>
          <p:cNvPr id="199686" name="AutoShape 6">
            <a:extLst>
              <a:ext uri="{FF2B5EF4-FFF2-40B4-BE49-F238E27FC236}">
                <a16:creationId xmlns:a16="http://schemas.microsoft.com/office/drawing/2014/main" id="{6CC3C7A3-E968-4559-AE08-AAE877A5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265488"/>
            <a:ext cx="685800" cy="336550"/>
          </a:xfrm>
          <a:prstGeom prst="leftRightArrow">
            <a:avLst>
              <a:gd name="adj1" fmla="val 50000"/>
              <a:gd name="adj2" fmla="val 40755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B2F48FF-027B-441A-A8DD-8D542FF8F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소켓 생성 및 제거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50E6C7-9192-4038-B423-80F24CD89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int socket(int domain, int type, int protocol)</a:t>
            </a:r>
            <a:endParaRPr lang="en-US" altLang="ko-KR" dirty="0"/>
          </a:p>
          <a:p>
            <a:pPr lvl="1"/>
            <a:r>
              <a:rPr lang="ko-KR" altLang="en-US" dirty="0"/>
              <a:t>명명되지 않은 소켓 생성</a:t>
            </a:r>
            <a:endParaRPr lang="en-US" altLang="ko-KR" dirty="0"/>
          </a:p>
          <a:p>
            <a:pPr lvl="1"/>
            <a:r>
              <a:rPr lang="ko-KR" altLang="en-US" dirty="0"/>
              <a:t>매개변수</a:t>
            </a:r>
            <a:endParaRPr lang="en-US" altLang="ko-KR" dirty="0"/>
          </a:p>
          <a:p>
            <a:pPr lvl="2"/>
            <a:r>
              <a:rPr lang="en-US" altLang="ko-KR" dirty="0"/>
              <a:t>domain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type</a:t>
            </a:r>
          </a:p>
          <a:p>
            <a:pPr lvl="3"/>
            <a:r>
              <a:rPr lang="en-US" altLang="ko-KR" dirty="0"/>
              <a:t>SOCK_STREAM, SOCK_DGRAM</a:t>
            </a:r>
          </a:p>
          <a:p>
            <a:pPr lvl="2"/>
            <a:r>
              <a:rPr lang="en-US" altLang="ko-KR" dirty="0"/>
              <a:t>protocol : </a:t>
            </a:r>
            <a:r>
              <a:rPr lang="ko-KR" altLang="en-US" dirty="0"/>
              <a:t>보통</a:t>
            </a:r>
            <a:r>
              <a:rPr lang="en-US" altLang="ko-KR" dirty="0"/>
              <a:t> 0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성공한다면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새로 생성된 소켓에 연관된 파일 기술자를 반환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그렇지 않으면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int close(int </a:t>
            </a:r>
            <a:r>
              <a:rPr lang="en-US" altLang="ko-KR" dirty="0" err="1"/>
              <a:t>sockfd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DBFC075-B654-7C71-6A8A-B32CB5D8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0245" name="Slide Number Placeholder 2">
            <a:extLst>
              <a:ext uri="{FF2B5EF4-FFF2-40B4-BE49-F238E27FC236}">
                <a16:creationId xmlns:a16="http://schemas.microsoft.com/office/drawing/2014/main" id="{4A5B262C-4011-4620-8965-F547C4DB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0C3D2D0-9B00-4C10-B98C-BFAB11DF5F71}" type="slidenum">
              <a:rPr lang="ko-KR" altLang="en-US"/>
              <a:pPr/>
              <a:t>11</a:t>
            </a:fld>
            <a:endParaRPr lang="en-US" altLang="ko-KR"/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E70C5FE0-2242-41E7-9685-64667590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89179"/>
              </p:ext>
            </p:extLst>
          </p:nvPr>
        </p:nvGraphicFramePr>
        <p:xfrm>
          <a:off x="1284244" y="2609696"/>
          <a:ext cx="7561262" cy="1524000"/>
        </p:xfrm>
        <a:graphic>
          <a:graphicData uri="http://schemas.openxmlformats.org/drawingml/2006/table">
            <a:tbl>
              <a:tblPr/>
              <a:tblGrid>
                <a:gridCol w="252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매크로 상수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PF_UNIX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PF_LOCAL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로컬 통신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동일한 시스템에 있는 프로세스 간의 통신이다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PF_INET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 version 4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인터넷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PF_INET6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IP Version 6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인터넷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PF_IPX </a:t>
                      </a:r>
                    </a:p>
                  </a:txBody>
                  <a:tcPr marL="91445" marR="91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노벨 네트워크의 통신 프로토콜</a:t>
                      </a:r>
                    </a:p>
                  </a:txBody>
                  <a:tcPr marL="91445" marR="91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0">
            <a:extLst>
              <a:ext uri="{FF2B5EF4-FFF2-40B4-BE49-F238E27FC236}">
                <a16:creationId xmlns:a16="http://schemas.microsoft.com/office/drawing/2014/main" id="{5D567D5E-EE56-4C21-A5DC-5953D506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소켓에 이름 부여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endParaRPr lang="ko-KR" altLang="en-US"/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689C2BFD-5D88-4BA0-875F-A360208F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bind( 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명명되지 않은 소켓에 이름을 부여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에 저장된 소켓 주소를 파일 기술자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ko-KR" altLang="en-US" dirty="0">
                <a:sym typeface="Wingdings" panose="05000000000000000000" pitchFamily="2" charset="2"/>
              </a:rPr>
              <a:t> 소켓에 연관 시킴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ko-KR" altLang="en-US" dirty="0">
                <a:sym typeface="Wingdings" panose="05000000000000000000" pitchFamily="2" charset="2"/>
              </a:rPr>
              <a:t>은 주소 구조체의 길이를 포함해야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입력될 주소의 유형과 값은 소켓 도메인에 의함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PF_UNIX </a:t>
            </a:r>
            <a:r>
              <a:rPr lang="ko-KR" altLang="en-US" dirty="0">
                <a:sym typeface="Wingdings" panose="05000000000000000000" pitchFamily="2" charset="2"/>
              </a:rPr>
              <a:t>소켓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sockaddr_un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구조체를 </a:t>
            </a:r>
            <a:r>
              <a:rPr lang="en-US" altLang="ko-KR" dirty="0">
                <a:sym typeface="Wingdings" panose="05000000000000000000" pitchFamily="2" charset="2"/>
              </a:rPr>
              <a:t>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PF_INET </a:t>
            </a:r>
            <a:r>
              <a:rPr lang="ko-KR" altLang="en-US" dirty="0">
                <a:sym typeface="Wingdings" panose="05000000000000000000" pitchFamily="2" charset="2"/>
              </a:rPr>
              <a:t>소켓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sockaddr_in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구조체를 </a:t>
            </a:r>
            <a:r>
              <a:rPr lang="en-US" altLang="ko-KR" dirty="0">
                <a:sym typeface="Wingdings" panose="05000000000000000000" pitchFamily="2" charset="2"/>
              </a:rPr>
              <a:t>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</a:t>
            </a:r>
            <a:r>
              <a:rPr lang="ko-KR" altLang="en-US" dirty="0">
                <a:sym typeface="Wingdings" panose="05000000000000000000" pitchFamily="2" charset="2"/>
              </a:rPr>
              <a:t>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성공한다면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실패한다면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2D4E173-3AEB-CFD9-8BE4-B50DBC16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1269" name="슬라이드 번호 개체 틀 5">
            <a:extLst>
              <a:ext uri="{FF2B5EF4-FFF2-40B4-BE49-F238E27FC236}">
                <a16:creationId xmlns:a16="http://schemas.microsoft.com/office/drawing/2014/main" id="{4D6E1466-F90A-4916-A858-9CEB0550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89965D3-BF27-4FCC-A46F-AB3076743D82}" type="slidenum">
              <a:rPr lang="ko-KR" altLang="en-US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7DCDA00-BD61-9F8E-766E-44CEFEC2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2291" name="슬라이드 번호 개체 틀 5">
            <a:extLst>
              <a:ext uri="{FF2B5EF4-FFF2-40B4-BE49-F238E27FC236}">
                <a16:creationId xmlns:a16="http://schemas.microsoft.com/office/drawing/2014/main" id="{00E6EA3A-2835-40AF-9AF1-4C6CAA8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4F2C40E-A5DF-4440-A965-110996C25B95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2292" name="직사각형 6">
            <a:extLst>
              <a:ext uri="{FF2B5EF4-FFF2-40B4-BE49-F238E27FC236}">
                <a16:creationId xmlns:a16="http://schemas.microsoft.com/office/drawing/2014/main" id="{A4E5CC6C-BA55-4670-8690-729C9ABE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92" y="471802"/>
            <a:ext cx="793861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sockaddr_in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sa_family_t</a:t>
            </a:r>
            <a:r>
              <a:rPr lang="en-US" altLang="ko-KR" sz="1600" dirty="0">
                <a:latin typeface="+mn-ea"/>
                <a:ea typeface="+mn-ea"/>
              </a:rPr>
              <a:t>          </a:t>
            </a:r>
            <a:r>
              <a:rPr lang="en-US" altLang="ko-KR" sz="1600" dirty="0" err="1">
                <a:latin typeface="+mn-ea"/>
                <a:ea typeface="+mn-ea"/>
              </a:rPr>
              <a:t>sin_family</a:t>
            </a:r>
            <a:r>
              <a:rPr lang="en-US" altLang="ko-KR" sz="1600" dirty="0">
                <a:latin typeface="+mn-ea"/>
                <a:ea typeface="+mn-ea"/>
              </a:rPr>
              <a:t>;         // </a:t>
            </a:r>
            <a:r>
              <a:rPr lang="ko-KR" altLang="en-US" sz="1600" dirty="0">
                <a:latin typeface="+mn-ea"/>
                <a:ea typeface="+mn-ea"/>
              </a:rPr>
              <a:t>주소 체계</a:t>
            </a:r>
            <a:r>
              <a:rPr lang="en-US" altLang="ko-KR" sz="1600" dirty="0">
                <a:latin typeface="+mn-ea"/>
                <a:ea typeface="+mn-ea"/>
              </a:rPr>
              <a:t>(address family)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uint16_t              </a:t>
            </a:r>
            <a:r>
              <a:rPr lang="en-US" altLang="ko-KR" sz="1600" dirty="0" err="1">
                <a:latin typeface="+mn-ea"/>
                <a:ea typeface="+mn-ea"/>
              </a:rPr>
              <a:t>sin_port</a:t>
            </a:r>
            <a:r>
              <a:rPr lang="en-US" altLang="ko-KR" sz="1600" dirty="0">
                <a:latin typeface="+mn-ea"/>
                <a:ea typeface="+mn-ea"/>
              </a:rPr>
              <a:t>;           // 16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TCP / UDP Port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</a:t>
            </a:r>
            <a:r>
              <a:rPr lang="en-US" altLang="ko-KR" sz="1600" b="1" dirty="0">
                <a:latin typeface="+mn-ea"/>
                <a:ea typeface="+mn-ea"/>
              </a:rPr>
              <a:t>  </a:t>
            </a:r>
            <a:r>
              <a:rPr lang="en-US" altLang="ko-KR" sz="1600" dirty="0">
                <a:latin typeface="+mn-ea"/>
                <a:ea typeface="+mn-ea"/>
              </a:rPr>
              <a:t>  </a:t>
            </a:r>
            <a:r>
              <a:rPr lang="en-US" altLang="ko-KR" sz="1600" b="1" dirty="0">
                <a:latin typeface="+mn-ea"/>
                <a:ea typeface="+mn-ea"/>
              </a:rPr>
              <a:t>struct </a:t>
            </a:r>
            <a:r>
              <a:rPr lang="en-US" altLang="ko-KR" sz="1600" b="1" dirty="0" err="1">
                <a:latin typeface="+mn-ea"/>
                <a:ea typeface="+mn-ea"/>
              </a:rPr>
              <a:t>in_addr</a:t>
            </a:r>
            <a:r>
              <a:rPr lang="en-US" altLang="ko-KR" sz="1600" b="1" dirty="0">
                <a:latin typeface="+mn-ea"/>
                <a:ea typeface="+mn-ea"/>
              </a:rPr>
              <a:t>     </a:t>
            </a:r>
            <a:r>
              <a:rPr lang="en-US" altLang="ko-KR" sz="1600" dirty="0" err="1">
                <a:latin typeface="+mn-ea"/>
                <a:ea typeface="+mn-ea"/>
              </a:rPr>
              <a:t>sin_addr</a:t>
            </a:r>
            <a:r>
              <a:rPr lang="en-US" altLang="ko-KR" sz="1600" dirty="0">
                <a:latin typeface="+mn-ea"/>
                <a:ea typeface="+mn-ea"/>
              </a:rPr>
              <a:t>;          // 32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IPv4 </a:t>
            </a:r>
            <a:r>
              <a:rPr lang="ko-KR" altLang="en-US" sz="1600" dirty="0">
                <a:latin typeface="+mn-ea"/>
                <a:ea typeface="+mn-ea"/>
              </a:rPr>
              <a:t>주소</a:t>
            </a:r>
          </a:p>
          <a:p>
            <a:pPr eaLnBrk="1" hangingPunct="1"/>
            <a:r>
              <a:rPr lang="ko-KR" altLang="en-US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>
                <a:latin typeface="+mn-ea"/>
                <a:ea typeface="+mn-ea"/>
              </a:rPr>
              <a:t>char                  </a:t>
            </a:r>
            <a:r>
              <a:rPr lang="en-US" altLang="ko-KR" sz="1600" dirty="0" err="1">
                <a:latin typeface="+mn-ea"/>
                <a:ea typeface="+mn-ea"/>
              </a:rPr>
              <a:t>sin_zero</a:t>
            </a:r>
            <a:r>
              <a:rPr lang="en-US" altLang="ko-KR" sz="1600" dirty="0">
                <a:latin typeface="+mn-ea"/>
                <a:ea typeface="+mn-ea"/>
              </a:rPr>
              <a:t>[8];     // struct </a:t>
            </a:r>
            <a:r>
              <a:rPr lang="en-US" altLang="ko-KR" sz="1600" dirty="0" err="1">
                <a:latin typeface="+mn-ea"/>
                <a:ea typeface="+mn-ea"/>
              </a:rPr>
              <a:t>sockaddr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과 크기를 </a:t>
            </a:r>
            <a:r>
              <a:rPr lang="ko-KR" altLang="en-US" sz="1600" dirty="0" err="1">
                <a:latin typeface="+mn-ea"/>
                <a:ea typeface="+mn-ea"/>
              </a:rPr>
              <a:t>맞춰줌</a:t>
            </a:r>
            <a:endParaRPr lang="en-US" altLang="ko-KR" sz="1600" dirty="0">
              <a:latin typeface="+mn-ea"/>
              <a:ea typeface="+mn-ea"/>
            </a:endParaRP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in_addr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uint32_t         </a:t>
            </a:r>
            <a:r>
              <a:rPr lang="en-US" altLang="ko-KR" sz="1600" dirty="0" err="1">
                <a:latin typeface="+mn-ea"/>
                <a:ea typeface="+mn-ea"/>
              </a:rPr>
              <a:t>s_addr</a:t>
            </a:r>
            <a:r>
              <a:rPr lang="en-US" altLang="ko-KR" sz="1600" dirty="0">
                <a:latin typeface="+mn-ea"/>
                <a:ea typeface="+mn-ea"/>
              </a:rPr>
              <a:t>;    // 32</a:t>
            </a:r>
            <a:r>
              <a:rPr lang="ko-KR" altLang="en-US" sz="1600" dirty="0">
                <a:latin typeface="+mn-ea"/>
                <a:ea typeface="+mn-ea"/>
              </a:rPr>
              <a:t>비트 </a:t>
            </a:r>
            <a:r>
              <a:rPr lang="en-US" altLang="ko-KR" sz="1600" dirty="0">
                <a:latin typeface="+mn-ea"/>
                <a:ea typeface="+mn-ea"/>
              </a:rPr>
              <a:t>IPv4 </a:t>
            </a:r>
            <a:r>
              <a:rPr lang="ko-KR" altLang="en-US" sz="1600" dirty="0">
                <a:latin typeface="+mn-ea"/>
                <a:ea typeface="+mn-ea"/>
              </a:rPr>
              <a:t>인터넷 주소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Local Unix </a:t>
            </a:r>
            <a:r>
              <a:rPr lang="ko-KR" altLang="en-US" sz="1600" dirty="0">
                <a:latin typeface="+mn-ea"/>
                <a:ea typeface="+mn-ea"/>
              </a:rPr>
              <a:t>프로토콜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struct </a:t>
            </a:r>
            <a:r>
              <a:rPr lang="en-US" altLang="ko-KR" sz="1600" dirty="0" err="1">
                <a:latin typeface="+mn-ea"/>
                <a:ea typeface="+mn-ea"/>
              </a:rPr>
              <a:t>sockaddr_un</a:t>
            </a:r>
            <a:r>
              <a:rPr lang="en-US" altLang="ko-KR" sz="1600" dirty="0">
                <a:latin typeface="+mn-ea"/>
                <a:ea typeface="+mn-ea"/>
              </a:rPr>
              <a:t> {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sa_family_t</a:t>
            </a:r>
            <a:r>
              <a:rPr lang="en-US" altLang="ko-KR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 err="1">
                <a:latin typeface="+mn-ea"/>
                <a:ea typeface="+mn-ea"/>
              </a:rPr>
              <a:t>sun_family</a:t>
            </a:r>
            <a:r>
              <a:rPr lang="en-US" altLang="ko-KR" sz="1600" dirty="0">
                <a:latin typeface="+mn-ea"/>
                <a:ea typeface="+mn-ea"/>
              </a:rPr>
              <a:t>;                // </a:t>
            </a:r>
            <a:r>
              <a:rPr lang="ko-KR" altLang="en-US" sz="1600" dirty="0">
                <a:latin typeface="+mn-ea"/>
                <a:ea typeface="+mn-ea"/>
              </a:rPr>
              <a:t>주소 체계</a:t>
            </a:r>
          </a:p>
          <a:p>
            <a:pPr eaLnBrk="1" hangingPunct="1"/>
            <a:r>
              <a:rPr lang="ko-KR" altLang="en-US" sz="1600" dirty="0">
                <a:latin typeface="+mn-ea"/>
                <a:ea typeface="+mn-ea"/>
              </a:rPr>
              <a:t>         </a:t>
            </a:r>
            <a:r>
              <a:rPr lang="en-US" altLang="ko-KR" sz="1600" dirty="0">
                <a:latin typeface="+mn-ea"/>
                <a:ea typeface="+mn-ea"/>
              </a:rPr>
              <a:t>char                  </a:t>
            </a:r>
            <a:r>
              <a:rPr lang="en-US" altLang="ko-KR" sz="1600" dirty="0" err="1">
                <a:latin typeface="+mn-ea"/>
                <a:ea typeface="+mn-ea"/>
              </a:rPr>
              <a:t>sun_path</a:t>
            </a:r>
            <a:r>
              <a:rPr lang="en-US" altLang="ko-KR" sz="1600" dirty="0">
                <a:latin typeface="+mn-ea"/>
                <a:ea typeface="+mn-ea"/>
              </a:rPr>
              <a:t>[108];          // </a:t>
            </a:r>
            <a:r>
              <a:rPr lang="ko-KR" altLang="en-US" sz="1600" dirty="0">
                <a:latin typeface="+mn-ea"/>
                <a:ea typeface="+mn-ea"/>
              </a:rPr>
              <a:t>경로 이름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};</a:t>
            </a:r>
          </a:p>
          <a:p>
            <a:pPr eaLnBrk="1" hangingPunct="1"/>
            <a:r>
              <a:rPr lang="en-US" altLang="ko-KR" sz="1600" dirty="0">
                <a:latin typeface="+mn-ea"/>
                <a:ea typeface="+mn-ea"/>
              </a:rPr>
              <a:t> </a:t>
            </a:r>
          </a:p>
          <a:p>
            <a:pPr eaLnBrk="1" hangingPunct="1"/>
            <a:r>
              <a:rPr lang="ko-KR" altLang="en-US" sz="1600" b="1" dirty="0">
                <a:latin typeface="+mn-ea"/>
                <a:ea typeface="+mn-ea"/>
              </a:rPr>
              <a:t>마지막</a:t>
            </a:r>
            <a:r>
              <a:rPr lang="en-US" altLang="ko-KR" sz="1600" b="1" dirty="0">
                <a:latin typeface="+mn-ea"/>
                <a:ea typeface="+mn-ea"/>
              </a:rPr>
              <a:t>!!! </a:t>
            </a:r>
            <a:r>
              <a:rPr lang="ko-KR" altLang="en-US" sz="1600" b="1" dirty="0" err="1">
                <a:latin typeface="+mn-ea"/>
                <a:ea typeface="+mn-ea"/>
              </a:rPr>
              <a:t>포괄하는것</a:t>
            </a:r>
            <a:endParaRPr lang="ko-KR" altLang="en-US" sz="1600" dirty="0"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struct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 {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sa_family_t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sin_family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         char                 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sa_data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[14];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};</a:t>
            </a:r>
            <a:endParaRPr lang="en-US" altLang="ko-KR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4">
            <a:extLst>
              <a:ext uri="{FF2B5EF4-FFF2-40B4-BE49-F238E27FC236}">
                <a16:creationId xmlns:a16="http://schemas.microsoft.com/office/drawing/2014/main" id="{308F26AB-2D8A-472B-8BB5-FEA1600C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 큐 생성 및 연결 수용</a:t>
            </a:r>
            <a:endParaRPr lang="ko-KR" altLang="en-US"/>
          </a:p>
        </p:txBody>
      </p:sp>
      <p:sp>
        <p:nvSpPr>
          <p:cNvPr id="13315" name="내용 개체 틀 10">
            <a:extLst>
              <a:ext uri="{FF2B5EF4-FFF2-40B4-BE49-F238E27FC236}">
                <a16:creationId xmlns:a16="http://schemas.microsoft.com/office/drawing/2014/main" id="{DFBA4E69-689F-4AF5-9859-1832CB6F9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>
                <a:sym typeface="Wingdings" panose="05000000000000000000" pitchFamily="2" charset="2"/>
              </a:rPr>
              <a:t>Int listen(int fd, int queueLength)</a:t>
            </a: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대기중인 소켓 연결의 최대 수를 명시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매개변수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fd : </a:t>
            </a:r>
            <a:r>
              <a:rPr lang="ko-KR" altLang="en-US">
                <a:sym typeface="Wingdings" panose="05000000000000000000" pitchFamily="2" charset="2"/>
              </a:rPr>
              <a:t>파일 기술자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queueLength : </a:t>
            </a:r>
            <a:r>
              <a:rPr lang="ko-KR" altLang="en-US">
                <a:sym typeface="Wingdings" panose="05000000000000000000" pitchFamily="2" charset="2"/>
              </a:rPr>
              <a:t>연결 최대수</a:t>
            </a:r>
            <a:endParaRPr lang="en-US" altLang="ko-KR">
              <a:sym typeface="Wingdings" panose="05000000000000000000" pitchFamily="2" charset="2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1215FFD-B56E-071B-5EF1-EA00A2AC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3317" name="슬라이드 번호 개체 틀 3">
            <a:extLst>
              <a:ext uri="{FF2B5EF4-FFF2-40B4-BE49-F238E27FC236}">
                <a16:creationId xmlns:a16="http://schemas.microsoft.com/office/drawing/2014/main" id="{E1EE2EF5-07A1-4554-87D0-A3459F59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48E0D63-0F5C-433C-81A2-CFB94A081F81}" type="slidenum">
              <a:rPr lang="ko-KR" altLang="en-US"/>
              <a:pPr/>
              <a:t>14</a:t>
            </a:fld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5">
            <a:extLst>
              <a:ext uri="{FF2B5EF4-FFF2-40B4-BE49-F238E27FC236}">
                <a16:creationId xmlns:a16="http://schemas.microsoft.com/office/drawing/2014/main" id="{C620A1F3-A790-44D2-A31E-7877FA69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소켓 큐 생성 및 연결 수용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7239C84-FD42-4B10-B520-0308304B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accept( 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int*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클라이언트 연결 요구를 수용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클라이언트의 연결 요구가 발생하면 원래의 명명된 서버 소켓과 동일한 속성을 갖는 명명되지 않은 소켓을 생성하고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그것을 클라이언트의 소켓에 연결한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클라이언트와 통신을 위해서 사용될 수 있는 새로운 파일 기술자를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원래의 명명된 서버 소켓은 다른 연결을 받아들이기 위해서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 : </a:t>
            </a:r>
            <a:r>
              <a:rPr lang="ko-KR" altLang="en-US" dirty="0">
                <a:sym typeface="Wingdings" panose="05000000000000000000" pitchFamily="2" charset="2"/>
              </a:rPr>
              <a:t>클라이언트의 주소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 :</a:t>
            </a:r>
            <a:r>
              <a:rPr lang="ko-KR" altLang="en-US" dirty="0">
                <a:sym typeface="Wingdings" panose="05000000000000000000" pitchFamily="2" charset="2"/>
              </a:rPr>
              <a:t> 클라이언트의 주소 크기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성공한다면 클라이언트와 대화하기 위해 사용될 수 있는 새로운 파일 기술자를 반환 하고 그렇지 않으면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F92A8C-1AAD-391A-F514-C4ED3DF0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4341" name="슬라이드 번호 개체 틀 5">
            <a:extLst>
              <a:ext uri="{FF2B5EF4-FFF2-40B4-BE49-F238E27FC236}">
                <a16:creationId xmlns:a16="http://schemas.microsoft.com/office/drawing/2014/main" id="{8585686A-00B0-4735-B22E-CFB089FD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B0CD354-4936-46D5-8095-9AFB11218527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0">
            <a:extLst>
              <a:ext uri="{FF2B5EF4-FFF2-40B4-BE49-F238E27FC236}">
                <a16:creationId xmlns:a16="http://schemas.microsoft.com/office/drawing/2014/main" id="{87F81D9F-96EC-4915-806A-89E9E56B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>
                <a:sym typeface="Wingdings" panose="05000000000000000000" pitchFamily="2" charset="2"/>
              </a:rPr>
              <a:t>연결하기</a:t>
            </a:r>
            <a:endParaRPr lang="ko-KR" altLang="en-US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423BA20A-C08B-4D0B-B9FD-31498637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int connect(int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en-US" altLang="ko-KR" dirty="0">
                <a:sym typeface="Wingdings" panose="05000000000000000000" pitchFamily="2" charset="2"/>
              </a:rPr>
              <a:t>, struct </a:t>
            </a:r>
            <a:r>
              <a:rPr lang="en-US" altLang="ko-KR" dirty="0" err="1">
                <a:sym typeface="Wingdings" panose="05000000000000000000" pitchFamily="2" charset="2"/>
              </a:rPr>
              <a:t>sockaddr</a:t>
            </a:r>
            <a:r>
              <a:rPr lang="en-US" altLang="ko-KR" dirty="0">
                <a:sym typeface="Wingdings" panose="05000000000000000000" pitchFamily="2" charset="2"/>
              </a:rPr>
              <a:t>* address, int </a:t>
            </a:r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구조체 내에 주소가 저장 되어 있는 서버 소켓에 연결을 시도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성공한다면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fd</a:t>
            </a:r>
            <a:r>
              <a:rPr lang="ko-KR" altLang="en-US" dirty="0">
                <a:sym typeface="Wingdings" panose="05000000000000000000" pitchFamily="2" charset="2"/>
              </a:rPr>
              <a:t>는 서버와 통신에 사용됨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구조체의 유형은 </a:t>
            </a:r>
            <a:r>
              <a:rPr lang="en-US" altLang="ko-KR" dirty="0">
                <a:sym typeface="Wingdings" panose="05000000000000000000" pitchFamily="2" charset="2"/>
              </a:rPr>
              <a:t>bind()</a:t>
            </a:r>
            <a:r>
              <a:rPr lang="ko-KR" altLang="en-US" dirty="0">
                <a:sym typeface="Wingdings" panose="05000000000000000000" pitchFamily="2" charset="2"/>
              </a:rPr>
              <a:t>를 설명할 때에 언급한 것과 동일한 규칙들을 따라야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매개변수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PF_UNIX socket : </a:t>
            </a:r>
            <a:r>
              <a:rPr lang="en-US" altLang="ko-KR" dirty="0" err="1">
                <a:sym typeface="Wingdings" panose="05000000000000000000" pitchFamily="2" charset="2"/>
              </a:rPr>
              <a:t>sockaddr_un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PF_INET socket : </a:t>
            </a:r>
            <a:r>
              <a:rPr lang="en-US" altLang="ko-KR" dirty="0" err="1">
                <a:sym typeface="Wingdings" panose="05000000000000000000" pitchFamily="2" charset="2"/>
              </a:rPr>
              <a:t>sockaddr_in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addressLen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주소 구조체의 크기와 동일해야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만일 연결되면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만일 서버 소켓이 존재하지 않거나 대기 큐가 가득 차 있다면 </a:t>
            </a:r>
            <a:r>
              <a:rPr lang="en-US" altLang="ko-KR" dirty="0">
                <a:sym typeface="Wingdings" panose="05000000000000000000" pitchFamily="2" charset="2"/>
              </a:rPr>
              <a:t>–1</a:t>
            </a:r>
            <a:r>
              <a:rPr lang="ko-KR" altLang="en-US" dirty="0">
                <a:sym typeface="Wingdings" panose="05000000000000000000" pitchFamily="2" charset="2"/>
              </a:rPr>
              <a:t>을 반환 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14D091-8CE0-DF2E-166C-C3BCB0DB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5365" name="슬라이드 번호 개체 틀 5">
            <a:extLst>
              <a:ext uri="{FF2B5EF4-FFF2-40B4-BE49-F238E27FC236}">
                <a16:creationId xmlns:a16="http://schemas.microsoft.com/office/drawing/2014/main" id="{D5260486-3C68-403D-AF68-51F56097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014AEED-4E7A-49DA-80C8-865C37CF1421}" type="slidenum">
              <a:rPr lang="ko-KR" altLang="en-US"/>
              <a:pPr/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92E963E-D53B-3DEE-B14A-A54E27B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6387" name="슬라이드 번호 개체 틀 5">
            <a:extLst>
              <a:ext uri="{FF2B5EF4-FFF2-40B4-BE49-F238E27FC236}">
                <a16:creationId xmlns:a16="http://schemas.microsoft.com/office/drawing/2014/main" id="{FFB73534-4872-479A-B88D-1877746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A0E80FD-CD08-4434-9CA2-B1B6C14291CB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16388" name="직사각형 6">
            <a:extLst>
              <a:ext uri="{FF2B5EF4-FFF2-40B4-BE49-F238E27FC236}">
                <a16:creationId xmlns:a16="http://schemas.microsoft.com/office/drawing/2014/main" id="{A4109A7B-1488-4864-86F7-92A5FBAE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" y="309563"/>
            <a:ext cx="7170685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/*  Server 1  */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arpa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htonl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(INADDR_ANY)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listen(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5);</a:t>
            </a:r>
          </a:p>
        </p:txBody>
      </p:sp>
      <p:sp>
        <p:nvSpPr>
          <p:cNvPr id="16390" name="직사각형 1">
            <a:extLst>
              <a:ext uri="{FF2B5EF4-FFF2-40B4-BE49-F238E27FC236}">
                <a16:creationId xmlns:a16="http://schemas.microsoft.com/office/drawing/2014/main" id="{F53069B7-41B7-4C43-9EB9-6B039587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09563"/>
            <a:ext cx="480695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while(1)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("server waiting\n");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accept(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read(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write(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9AD31F4-7FB4-D8C8-A97F-80A8D40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7411" name="슬라이드 번호 개체 틀 5">
            <a:extLst>
              <a:ext uri="{FF2B5EF4-FFF2-40B4-BE49-F238E27FC236}">
                <a16:creationId xmlns:a16="http://schemas.microsoft.com/office/drawing/2014/main" id="{EEC8AFAF-16AC-4978-906C-8A32034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E8F2B0E-0E58-4AE9-AC70-BD1D9560F38F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17412" name="직사각형 6">
            <a:extLst>
              <a:ext uri="{FF2B5EF4-FFF2-40B4-BE49-F238E27FC236}">
                <a16:creationId xmlns:a16="http://schemas.microsoft.com/office/drawing/2014/main" id="{87C1819A-7B23-4E0A-A8BF-AF86C40C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7" y="271899"/>
            <a:ext cx="6511925" cy="6002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/*  Server 2  */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signal.h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htonl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(INADDR_ANY)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bind(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520F3BB-8EED-584E-2DCD-E1E17C9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906BD42C-4003-4EBB-939E-11313C7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3F239CBC-8530-4B3D-BD44-C9E6CBFAA54F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16EC3021-AF4B-4D32-B4C4-6A525A02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2" y="0"/>
            <a:ext cx="6264275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listen(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5);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while(1)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("server waiting\n");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accept(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(struct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if(fork() == 0)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read(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sleep(5);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write(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exit(0);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else 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close(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네트워크 응용 프로그램</a:t>
            </a:r>
            <a:endParaRPr lang="en-US" altLang="ko-KR" dirty="0"/>
          </a:p>
          <a:p>
            <a:pPr lvl="1"/>
            <a:r>
              <a:rPr lang="ko-KR" altLang="en-US" dirty="0" err="1"/>
              <a:t>클리이언트</a:t>
            </a:r>
            <a:r>
              <a:rPr lang="en-US" altLang="ko-KR" dirty="0"/>
              <a:t>-</a:t>
            </a:r>
            <a:r>
              <a:rPr lang="ko-KR" altLang="en-US" dirty="0"/>
              <a:t>서버 모델을 기반으로 동작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</a:t>
            </a:r>
            <a:endParaRPr lang="en-US" altLang="ko-KR" dirty="0"/>
          </a:p>
          <a:p>
            <a:pPr lvl="1"/>
            <a:r>
              <a:rPr lang="ko-KR" altLang="en-US" dirty="0"/>
              <a:t>하나의 서버 프로세스와 여러 개의 클라이언트로 구성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서버는 어떤 자원을 관리하고 클라이언트를 위해 자원 관련 서비스 제공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5937A-BF39-759B-14F6-3F1ABED2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0DD44-1AE6-3155-A9D6-CC9CB7E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93096"/>
            <a:ext cx="6840759" cy="1393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45A46F-0948-D468-7003-2A0D8124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19459" name="슬라이드 번호 개체 틀 3">
            <a:extLst>
              <a:ext uri="{FF2B5EF4-FFF2-40B4-BE49-F238E27FC236}">
                <a16:creationId xmlns:a16="http://schemas.microsoft.com/office/drawing/2014/main" id="{CE37BEB9-BE21-4577-9AE0-1D0A737D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6AC3631-D7A3-48DB-A1EE-214F8DE29653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19460" name="직사각형 4">
            <a:extLst>
              <a:ext uri="{FF2B5EF4-FFF2-40B4-BE49-F238E27FC236}">
                <a16:creationId xmlns:a16="http://schemas.microsoft.com/office/drawing/2014/main" id="{401981E1-40EB-46A1-9CAB-BCEE423A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8913"/>
            <a:ext cx="61150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/* client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netinet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arpa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sockaddr_in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address;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result;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'A';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socket(PF_INET,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AF_INET;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address.sin_addr.s_addr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inet_addr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("127.0.0.1");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address.sin_port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htons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(9734);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(address);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connect(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*)&amp;address,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직사각형 1">
            <a:extLst>
              <a:ext uri="{FF2B5EF4-FFF2-40B4-BE49-F238E27FC236}">
                <a16:creationId xmlns:a16="http://schemas.microsoft.com/office/drawing/2014/main" id="{6C73387D-FA29-44D3-896A-0E6F626E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88913"/>
            <a:ext cx="40179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if(result == -1)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perror("oops: client");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exit(1);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write(sockfd,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read(sockfd,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printf("char from server = %c\n", ch);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close(sockfd);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exit(0);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F6EC2CA-262A-E65C-0654-31F5BB8C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20483" name="슬라이드 번호 개체 틀 3">
            <a:extLst>
              <a:ext uri="{FF2B5EF4-FFF2-40B4-BE49-F238E27FC236}">
                <a16:creationId xmlns:a16="http://schemas.microsoft.com/office/drawing/2014/main" id="{67EE8058-835A-4E35-BE91-180AD602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C3B12E9-2A0D-4ACB-9A34-50575C60843D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20484" name="직사각형 4">
            <a:extLst>
              <a:ext uri="{FF2B5EF4-FFF2-40B4-BE49-F238E27FC236}">
                <a16:creationId xmlns:a16="http://schemas.microsoft.com/office/drawing/2014/main" id="{454766FA-AA49-4D93-BF34-60EF3ECDF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404813"/>
            <a:ext cx="661828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address;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result;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'A';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PF_UNIX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address.sun_family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AF_UNIX;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address.sun_path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(address);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result = connect(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*)&amp;address,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6" name="직사각형 1">
            <a:extLst>
              <a:ext uri="{FF2B5EF4-FFF2-40B4-BE49-F238E27FC236}">
                <a16:creationId xmlns:a16="http://schemas.microsoft.com/office/drawing/2014/main" id="{48E3A20C-FFD0-4CA8-9A46-D0C8880E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07950"/>
            <a:ext cx="4244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if(result == -1)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perror("oops: client1");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exit(1);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write(sockfd,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read(sockfd,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printf("char from server = %c\n", ch);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close(sockfd);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exit(0);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4449B7-DFE1-452D-F8BC-7D210BE2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21507" name="슬라이드 번호 개체 틀 3">
            <a:extLst>
              <a:ext uri="{FF2B5EF4-FFF2-40B4-BE49-F238E27FC236}">
                <a16:creationId xmlns:a16="http://schemas.microsoft.com/office/drawing/2014/main" id="{25587466-6682-41F2-985C-78312245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7F10FEE-4D80-4CEF-9A87-7118F965CC1E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21508" name="직사각형 4">
            <a:extLst>
              <a:ext uri="{FF2B5EF4-FFF2-40B4-BE49-F238E27FC236}">
                <a16:creationId xmlns:a16="http://schemas.microsoft.com/office/drawing/2014/main" id="{DB951733-246A-48F1-902D-F6D3E02C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1052513"/>
            <a:ext cx="7237412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socket.h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&lt;sys/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sockaddr_un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unlink("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socket(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PF_UNIX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SOCK_STREAM, 0);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server_address.sun_family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AF_UNIX;</a:t>
            </a:r>
          </a:p>
          <a:p>
            <a:pPr eaLnBrk="1" hangingPunct="1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server_address.sun_path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server_socket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bind(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server_sockfd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(struct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sockaddr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*)&amp;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server_address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server_len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1" hangingPunct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직사각형 1">
            <a:extLst>
              <a:ext uri="{FF2B5EF4-FFF2-40B4-BE49-F238E27FC236}">
                <a16:creationId xmlns:a16="http://schemas.microsoft.com/office/drawing/2014/main" id="{67BF2F03-7823-4BF3-89EB-43949797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2700"/>
            <a:ext cx="5334000" cy="427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listen(server_sockfd, 5);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while(1) {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char ch;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printf("server waiting\n");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client_len = sizeof(client_address);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client_sockfd = accept(server_sockfd, 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(struct sockaddr *)&amp;client_address, 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&amp;client_len);</a:t>
            </a:r>
          </a:p>
          <a:p>
            <a:pPr eaLnBrk="1" hangingPunct="1"/>
            <a:endParaRPr lang="ko-KR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read(client_sockfd,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ch++;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write(client_sockfd, &amp;ch, 1);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        close(client_sockfd);</a:t>
            </a:r>
          </a:p>
          <a:p>
            <a:pPr eaLnBrk="1" hangingPunct="1"/>
            <a:r>
              <a:rPr lang="ko-KR" altLang="en-US" sz="16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ko-KR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A1065A5-D79C-4CE7-AB8D-4C863883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(1/6)</a:t>
            </a:r>
            <a:endParaRPr lang="ko-KR" alt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3AF8D5-21BA-4DF2-A81A-4B1095898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같은 </a:t>
            </a:r>
            <a:r>
              <a:rPr lang="ko-KR" altLang="en-US" dirty="0" err="1"/>
              <a:t>기계뿐만</a:t>
            </a:r>
            <a:r>
              <a:rPr lang="ko-KR" altLang="en-US" dirty="0"/>
              <a:t> 아니라 다른 기계 사이의 </a:t>
            </a:r>
            <a:r>
              <a:rPr lang="ko-KR" altLang="en-US" dirty="0" err="1"/>
              <a:t>프로세스간에</a:t>
            </a:r>
            <a:r>
              <a:rPr lang="ko-KR" altLang="en-US" dirty="0"/>
              <a:t> 사용하는 양방향 통신기법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소켓을 경유한 프로세스 통신은 클라이언트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서버 모델</a:t>
            </a:r>
            <a:r>
              <a:rPr lang="en-US" altLang="ko-KR" dirty="0">
                <a:sym typeface="Wingdings" panose="05000000000000000000" pitchFamily="2" charset="2"/>
              </a:rPr>
              <a:t>(client-server model)</a:t>
            </a:r>
            <a:r>
              <a:rPr lang="ko-KR" altLang="en-US" dirty="0">
                <a:sym typeface="Wingdings" panose="05000000000000000000" pitchFamily="2" charset="2"/>
              </a:rPr>
              <a:t>에 기초하고 있음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소켓 사용 예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어느 한 기계에 존재하는 파일을 다른 기계에서 프린트하기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어느 한 기계에서 다른 기계로 파일을 전송하기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메신저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웹서버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웹브라우저</a:t>
            </a:r>
            <a:r>
              <a:rPr lang="ko-KR" altLang="en-US" dirty="0">
                <a:sym typeface="Wingdings" panose="05000000000000000000" pitchFamily="2" charset="2"/>
              </a:rPr>
              <a:t> 등 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2E5D3C-193B-4217-8D48-50FF7D43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5125" name="Slide Number Placeholder 2">
            <a:extLst>
              <a:ext uri="{FF2B5EF4-FFF2-40B4-BE49-F238E27FC236}">
                <a16:creationId xmlns:a16="http://schemas.microsoft.com/office/drawing/2014/main" id="{4175C208-D96C-4BD9-92BD-DCBCF944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0540E23-2B32-4C2A-80B7-0C4E5443FD85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5764ABCC-579C-4A3C-8DE8-E8B828BE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(2/6)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954B6EDB-8A2F-488B-81AD-15BDB85E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Socket </a:t>
            </a:r>
            <a:r>
              <a:rPr lang="ko-KR" altLang="en-US" dirty="0">
                <a:sym typeface="Wingdings" panose="05000000000000000000" pitchFamily="2" charset="2"/>
              </a:rPr>
              <a:t>의 종류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도메인</a:t>
            </a:r>
            <a:r>
              <a:rPr lang="en-US" altLang="ko-KR" dirty="0">
                <a:sym typeface="Wingdings" panose="05000000000000000000" pitchFamily="2" charset="2"/>
              </a:rPr>
              <a:t>(domain), </a:t>
            </a:r>
            <a:r>
              <a:rPr lang="ko-KR" altLang="en-US" dirty="0">
                <a:sym typeface="Wingdings" panose="05000000000000000000" pitchFamily="2" charset="2"/>
              </a:rPr>
              <a:t>유형</a:t>
            </a:r>
            <a:r>
              <a:rPr lang="en-US" altLang="ko-KR" dirty="0">
                <a:sym typeface="Wingdings" panose="05000000000000000000" pitchFamily="2" charset="2"/>
              </a:rPr>
              <a:t>(type), </a:t>
            </a:r>
            <a:r>
              <a:rPr lang="ko-KR" altLang="en-US" dirty="0">
                <a:sym typeface="Wingdings" panose="05000000000000000000" pitchFamily="2" charset="2"/>
              </a:rPr>
              <a:t>프로토콜</a:t>
            </a:r>
            <a:r>
              <a:rPr lang="en-US" altLang="ko-KR" dirty="0">
                <a:sym typeface="Wingdings" panose="05000000000000000000" pitchFamily="2" charset="2"/>
              </a:rPr>
              <a:t>(protocol) </a:t>
            </a:r>
            <a:r>
              <a:rPr lang="ko-KR" altLang="en-US" dirty="0">
                <a:sym typeface="Wingdings" panose="05000000000000000000" pitchFamily="2" charset="2"/>
              </a:rPr>
              <a:t>에 따라 분류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도메인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서버와 클라이언트 소켓이 존재하는 장소를 가리킴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PF_UNIX : </a:t>
            </a:r>
            <a:r>
              <a:rPr lang="ko-KR" altLang="en-US" dirty="0">
                <a:sym typeface="Wingdings" panose="05000000000000000000" pitchFamily="2" charset="2"/>
              </a:rPr>
              <a:t>클라이언트와 서버는 동일한 기계에 존재해야 함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PF_INET : </a:t>
            </a:r>
            <a:r>
              <a:rPr lang="ko-KR" altLang="en-US" dirty="0">
                <a:sym typeface="Wingdings" panose="05000000000000000000" pitchFamily="2" charset="2"/>
              </a:rPr>
              <a:t>클라이언트와 서버는 인터넷 어느 곳에 존재 가능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유형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클라이언트와 서버 사이에 존재할 수 있는 통신의 유형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SOCK_STREAM : </a:t>
            </a:r>
            <a:r>
              <a:rPr lang="ko-KR" altLang="en-US" dirty="0">
                <a:sym typeface="Wingdings" panose="05000000000000000000" pitchFamily="2" charset="2"/>
              </a:rPr>
              <a:t>일련 번호가 붙은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신뢰적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양방향 연결에 기초한 바이트의 가변 길이의 스트림 </a:t>
            </a:r>
            <a:r>
              <a:rPr lang="en-US" altLang="ko-KR" dirty="0">
                <a:sym typeface="Wingdings" panose="05000000000000000000" pitchFamily="2" charset="2"/>
              </a:rPr>
              <a:t>(TCP)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SOCL_DGRAM : </a:t>
            </a:r>
            <a:r>
              <a:rPr lang="ko-KR" altLang="en-US" dirty="0">
                <a:sym typeface="Wingdings" panose="05000000000000000000" pitchFamily="2" charset="2"/>
              </a:rPr>
              <a:t>전보와 비슷한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무연결</a:t>
            </a:r>
            <a:r>
              <a:rPr lang="en-US" altLang="ko-KR" dirty="0">
                <a:sym typeface="Wingdings" panose="05000000000000000000" pitchFamily="2" charset="2"/>
              </a:rPr>
              <a:t>(connectionless), </a:t>
            </a:r>
            <a:r>
              <a:rPr lang="ko-KR" altLang="en-US" dirty="0">
                <a:sym typeface="Wingdings" panose="05000000000000000000" pitchFamily="2" charset="2"/>
              </a:rPr>
              <a:t>비신뢰적 고정 길이의 메시지 </a:t>
            </a:r>
            <a:r>
              <a:rPr lang="en-US" altLang="ko-KR" dirty="0">
                <a:sym typeface="Wingdings" panose="05000000000000000000" pitchFamily="2" charset="2"/>
              </a:rPr>
              <a:t>(UDP)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3BBC4B-F94C-9A07-9514-9BFEDCC3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149" name="슬라이드 번호 개체 틀 5">
            <a:extLst>
              <a:ext uri="{FF2B5EF4-FFF2-40B4-BE49-F238E27FC236}">
                <a16:creationId xmlns:a16="http://schemas.microsoft.com/office/drawing/2014/main" id="{8A57F5F6-E7B8-4DE1-BE02-B32D1E5F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FB7B543-8E95-4B25-83F0-7D6161D2C0CA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서버가 소켓 생성</a:t>
            </a:r>
          </a:p>
          <a:p>
            <a:r>
              <a:rPr lang="ko-KR" altLang="en-US" dirty="0"/>
              <a:t>클라이언트가 소켓을 만든 후 서버에 연결 요청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ko-KR" altLang="en-US" dirty="0"/>
              <a:t>서버가 클라이언트의 연결 요청을 수락하여 소켓 연결 완성</a:t>
            </a: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14C92-CA9D-2C27-2710-9C1D8EE4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A50F0-4A59-F972-58E2-AE7E882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/>
          <a:p>
            <a:fld id="{2F00E46C-ED49-42AD-BB6D-7499E1F08A7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90" name="_x104890912" descr="EMB000010fc3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65" y="2956541"/>
            <a:ext cx="273685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ko-KR" altLang="en-US" dirty="0"/>
              <a:t>인터넷 소켓 연결 </a:t>
            </a:r>
            <a:endParaRPr lang="en-US" altLang="ko-KR" dirty="0"/>
          </a:p>
          <a:p>
            <a:pPr lvl="1"/>
            <a:r>
              <a:rPr lang="ko-KR" altLang="en-US" dirty="0"/>
              <a:t>서로 다른 호스트에서 실행되는 클라이언트</a:t>
            </a:r>
            <a:r>
              <a:rPr lang="en-US" altLang="ko-KR" dirty="0"/>
              <a:t>-</a:t>
            </a:r>
            <a:r>
              <a:rPr lang="ko-KR" altLang="en-US" dirty="0"/>
              <a:t>서버 사이의 통신 </a:t>
            </a:r>
            <a:endParaRPr lang="en-US" altLang="ko-KR" dirty="0"/>
          </a:p>
          <a:p>
            <a:pPr lvl="1"/>
            <a:r>
              <a:rPr lang="ko-KR" altLang="en-US" dirty="0"/>
              <a:t>소켓을 식별하기 위해 </a:t>
            </a:r>
            <a:r>
              <a:rPr lang="en-US" altLang="ko-KR" dirty="0"/>
              <a:t>(</a:t>
            </a:r>
            <a:r>
              <a:rPr lang="ko-KR" altLang="en-US" dirty="0"/>
              <a:t>호스트의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 포트 번호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인터넷 소켓 연결 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xfrm>
            <a:off x="6663906" y="6509462"/>
            <a:ext cx="2057400" cy="2120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fld id="{E298B5A6-1A8C-46FF-BC4F-553F9CE12CD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6870" name="_x104890912" descr="EMB000010fc31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350260"/>
            <a:ext cx="6578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(3/6)</a:t>
            </a:r>
            <a:endParaRPr lang="ko-KR" altLang="en-US" dirty="0"/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81488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인터넷 소켓 통신을 사용하는 </a:t>
            </a:r>
            <a:r>
              <a:rPr lang="en-US" altLang="ko-KR" dirty="0"/>
              <a:t>SW</a:t>
            </a:r>
          </a:p>
          <a:p>
            <a:pPr lvl="1">
              <a:defRPr/>
            </a:pPr>
            <a:r>
              <a:rPr lang="ko-KR" altLang="en-US" dirty="0"/>
              <a:t>웹 브라우저</a:t>
            </a:r>
            <a:r>
              <a:rPr lang="en-US" altLang="ko-KR" dirty="0"/>
              <a:t>, ftp, telnet, ssh 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주요 서버와 서비스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7DC30625-7523-4540-A7AB-0958AA818AE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4918"/>
          <a:stretch/>
        </p:blipFill>
        <p:spPr>
          <a:xfrm>
            <a:off x="243840" y="3001175"/>
            <a:ext cx="3822323" cy="2221146"/>
          </a:xfrm>
          <a:prstGeom prst="rect">
            <a:avLst/>
          </a:prstGeom>
        </p:spPr>
      </p:pic>
      <p:pic>
        <p:nvPicPr>
          <p:cNvPr id="3" name="_x104892192" descr="EMB000010fc3152">
            <a:extLst>
              <a:ext uri="{FF2B5EF4-FFF2-40B4-BE49-F238E27FC236}">
                <a16:creationId xmlns:a16="http://schemas.microsoft.com/office/drawing/2014/main" id="{177BA614-BD55-6442-11C9-E3E7D5C9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10" y="2735262"/>
            <a:ext cx="475875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2FA1A9-3AF3-4C85-AB93-2FD81B083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(4/6)</a:t>
            </a:r>
            <a:endParaRPr lang="ko-KR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A5994C-E4E0-47BA-9968-A4B715844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/>
              <a:t>TCP Socket</a:t>
            </a:r>
            <a:endParaRPr lang="ko-KR" altLang="en-US"/>
          </a:p>
          <a:p>
            <a:pPr lvl="1"/>
            <a:r>
              <a:rPr lang="en-US" altLang="ko-KR"/>
              <a:t>Connection Oriented(</a:t>
            </a:r>
            <a:r>
              <a:rPr lang="ko-KR" altLang="en-US"/>
              <a:t>연결형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신뢰성 보장</a:t>
            </a:r>
          </a:p>
          <a:p>
            <a:pPr lvl="1"/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9B67B90-F934-1C65-C45E-EB301FC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CA30E249-A7D8-461A-B54A-EB63266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8BED5B6-34B9-439C-9F9E-F1D9127BF1AB}" type="slidenum">
              <a:rPr lang="ko-KR" altLang="en-US"/>
              <a:pPr/>
              <a:t>8</a:t>
            </a:fld>
            <a:endParaRPr lang="en-US" altLang="ko-KR"/>
          </a:p>
        </p:txBody>
      </p:sp>
      <p:pic>
        <p:nvPicPr>
          <p:cNvPr id="7175" name="Picture 4" descr="그림12-1">
            <a:extLst>
              <a:ext uri="{FF2B5EF4-FFF2-40B4-BE49-F238E27FC236}">
                <a16:creationId xmlns:a16="http://schemas.microsoft.com/office/drawing/2014/main" id="{ABA7776E-21A7-4CE7-BABE-24C644A4C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2665"/>
            <a:ext cx="4563050" cy="66326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A000882-235E-4C15-BAAA-488123538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개요 </a:t>
            </a:r>
            <a:r>
              <a:rPr lang="en-US" altLang="ko-KR" dirty="0"/>
              <a:t>(5/6)</a:t>
            </a:r>
            <a:endParaRPr lang="ko-KR" altLang="en-US" dirty="0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769498E8-9482-4B41-8B07-7B4EBD572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r>
              <a:rPr lang="en-US" altLang="ko-KR"/>
              <a:t>UDP Socket </a:t>
            </a:r>
            <a:endParaRPr lang="ko-KR" altLang="en-US"/>
          </a:p>
          <a:p>
            <a:pPr lvl="1"/>
            <a:r>
              <a:rPr lang="en-US" altLang="ko-KR"/>
              <a:t>Connectionless(</a:t>
            </a:r>
            <a:r>
              <a:rPr lang="ko-KR" altLang="en-US"/>
              <a:t>비 연결형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비 신뢰적</a:t>
            </a:r>
          </a:p>
          <a:p>
            <a:pPr lvl="1"/>
            <a:r>
              <a:rPr lang="ko-KR" altLang="en-US"/>
              <a:t>전송 속도가 빠름</a:t>
            </a:r>
          </a:p>
          <a:p>
            <a:pPr lvl="1"/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4F5F980-39D8-1D48-2023-CBBA7BE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7576" y="6509462"/>
            <a:ext cx="3086100" cy="212011"/>
          </a:xfrm>
        </p:spPr>
        <p:txBody>
          <a:bodyPr/>
          <a:lstStyle/>
          <a:p>
            <a:r>
              <a:rPr lang="en-US" altLang="ko-KR"/>
              <a:t>Linux Programming</a:t>
            </a:r>
            <a:endParaRPr lang="ko-KR" altLang="en-US"/>
          </a:p>
        </p:txBody>
      </p:sp>
      <p:sp>
        <p:nvSpPr>
          <p:cNvPr id="8197" name="Slide Number Placeholder 2">
            <a:extLst>
              <a:ext uri="{FF2B5EF4-FFF2-40B4-BE49-F238E27FC236}">
                <a16:creationId xmlns:a16="http://schemas.microsoft.com/office/drawing/2014/main" id="{CA7D9988-F6ED-4F61-8164-D47136A6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906" y="6509462"/>
            <a:ext cx="2057400" cy="212011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998AACE-ECE8-411C-9202-05CD1DEE412D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8199" name="Picture 4" descr="그림13-1">
            <a:extLst>
              <a:ext uri="{FF2B5EF4-FFF2-40B4-BE49-F238E27FC236}">
                <a16:creationId xmlns:a16="http://schemas.microsoft.com/office/drawing/2014/main" id="{467647E1-0A00-4EF6-8797-727B5D6C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00" y="821310"/>
            <a:ext cx="4958357" cy="5381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9227</TotalTime>
  <Words>2335</Words>
  <Application>Microsoft Office PowerPoint</Application>
  <PresentationFormat>화면 슬라이드 쇼(4:3)</PresentationFormat>
  <Paragraphs>399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Wingdings</vt:lpstr>
      <vt:lpstr>맑은 고딕</vt:lpstr>
      <vt:lpstr>Times New Roman</vt:lpstr>
      <vt:lpstr>굴림</vt:lpstr>
      <vt:lpstr>Arial</vt:lpstr>
      <vt:lpstr>한컴산뜻돋움</vt:lpstr>
      <vt:lpstr>Office 테마</vt:lpstr>
      <vt:lpstr>Linux Programming 13장. 소켓 (Socket)</vt:lpstr>
      <vt:lpstr>클라이언트-서버 모델</vt:lpstr>
      <vt:lpstr>Socket 개요 (1/6)</vt:lpstr>
      <vt:lpstr>Socket 개요 (2/6)</vt:lpstr>
      <vt:lpstr>Socket 개요 (3/6)</vt:lpstr>
      <vt:lpstr>Socket 개요 (3/6)</vt:lpstr>
      <vt:lpstr>Socket 개요 (3/6)</vt:lpstr>
      <vt:lpstr>Socket 개요 (4/6)</vt:lpstr>
      <vt:lpstr>Socket 개요 (5/6)</vt:lpstr>
      <vt:lpstr>Socket 개요 (6/6)</vt:lpstr>
      <vt:lpstr>소켓 생성 및 제거</vt:lpstr>
      <vt:lpstr>소켓에 이름 부여 </vt:lpstr>
      <vt:lpstr>PowerPoint 프레젠테이션</vt:lpstr>
      <vt:lpstr>소켓 큐 생성 및 연결 수용</vt:lpstr>
      <vt:lpstr>소켓 큐 생성 및 연결 수용</vt:lpstr>
      <vt:lpstr>연결하기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Seokil Song</cp:lastModifiedBy>
  <cp:revision>35</cp:revision>
  <dcterms:created xsi:type="dcterms:W3CDTF">2022-03-10T14:08:59Z</dcterms:created>
  <dcterms:modified xsi:type="dcterms:W3CDTF">2024-05-19T23:47:55Z</dcterms:modified>
</cp:coreProperties>
</file>