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99" r:id="rId2"/>
    <p:sldId id="318" r:id="rId3"/>
    <p:sldId id="319" r:id="rId4"/>
    <p:sldId id="320" r:id="rId5"/>
    <p:sldId id="321" r:id="rId6"/>
    <p:sldId id="324" r:id="rId7"/>
    <p:sldId id="325" r:id="rId8"/>
    <p:sldId id="338" r:id="rId9"/>
    <p:sldId id="344" r:id="rId10"/>
    <p:sldId id="343" r:id="rId11"/>
    <p:sldId id="345" r:id="rId12"/>
    <p:sldId id="347" r:id="rId13"/>
    <p:sldId id="400" r:id="rId14"/>
    <p:sldId id="339" r:id="rId15"/>
    <p:sldId id="358" r:id="rId16"/>
    <p:sldId id="329" r:id="rId17"/>
    <p:sldId id="359" r:id="rId18"/>
    <p:sldId id="360" r:id="rId19"/>
    <p:sldId id="330" r:id="rId20"/>
    <p:sldId id="331" r:id="rId21"/>
    <p:sldId id="332" r:id="rId22"/>
    <p:sldId id="334" r:id="rId23"/>
    <p:sldId id="335" r:id="rId24"/>
    <p:sldId id="354" r:id="rId25"/>
    <p:sldId id="353" r:id="rId26"/>
    <p:sldId id="35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6279" autoAdjust="0"/>
  </p:normalViewPr>
  <p:slideViewPr>
    <p:cSldViewPr snapToGrid="0">
      <p:cViewPr varScale="1">
        <p:scale>
          <a:sx n="103" d="100"/>
          <a:sy n="103" d="100"/>
        </p:scale>
        <p:origin x="7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478CF9-76D6-432D-9FC3-701540C6ED57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71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E00BBAE-BEBE-4869-AD33-EDB5DEC2BAEC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07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234595C-8B79-4582-AA93-DA62FD66163A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644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BF0DCF9-96A9-4928-8185-C2997E749063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48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12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파이프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stdpipe.c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26364" y="5186603"/>
            <a:ext cx="324036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$ </a:t>
            </a:r>
            <a:r>
              <a:rPr lang="ko-KR" altLang="en-US" sz="1600" dirty="0" err="1">
                <a:latin typeface="+mn-ea"/>
                <a:ea typeface="+mn-ea"/>
              </a:rPr>
              <a:t>stdpipe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자식 프로세스로부터 받은 결과</a:t>
            </a:r>
          </a:p>
          <a:p>
            <a:r>
              <a:rPr lang="ko-KR" altLang="en-US" sz="1600" dirty="0" err="1">
                <a:latin typeface="+mn-ea"/>
                <a:ea typeface="+mn-ea"/>
              </a:rPr>
              <a:t>Hello</a:t>
            </a:r>
            <a:r>
              <a:rPr lang="ko-KR" altLang="en-US" sz="1600" dirty="0">
                <a:latin typeface="+mn-ea"/>
                <a:ea typeface="+mn-ea"/>
              </a:rPr>
              <a:t>! </a:t>
            </a:r>
            <a:r>
              <a:rPr lang="ko-KR" altLang="en-US" sz="1600" dirty="0" err="1">
                <a:latin typeface="+mn-ea"/>
                <a:ea typeface="+mn-ea"/>
              </a:rPr>
              <a:t>pipe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 err="1">
                <a:latin typeface="+mn-ea"/>
                <a:ea typeface="+mn-ea"/>
              </a:rPr>
              <a:t>Bye</a:t>
            </a:r>
            <a:r>
              <a:rPr lang="ko-KR" altLang="en-US" sz="1600" dirty="0">
                <a:latin typeface="+mn-ea"/>
                <a:ea typeface="+mn-ea"/>
              </a:rPr>
              <a:t>! </a:t>
            </a:r>
            <a:r>
              <a:rPr lang="ko-KR" altLang="en-US" sz="1600" dirty="0" err="1">
                <a:latin typeface="+mn-ea"/>
                <a:ea typeface="+mn-ea"/>
              </a:rPr>
              <a:t>pipe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53254-376B-79BD-2276-9ACA75CF1E69}"/>
              </a:ext>
            </a:extLst>
          </p:cNvPr>
          <p:cNvSpPr txBox="1"/>
          <p:nvPr/>
        </p:nvSpPr>
        <p:spPr>
          <a:xfrm>
            <a:off x="137627" y="966264"/>
            <a:ext cx="4303744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#define MAXLINE 100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/* </a:t>
            </a:r>
            <a:r>
              <a:rPr lang="ko-KR" altLang="en-US" sz="1400" dirty="0"/>
              <a:t>파이프를 통해 자식에서 실행되는 명령어 출력을 받아 프린트한다</a:t>
            </a:r>
            <a:r>
              <a:rPr lang="en-US" altLang="ko-KR" sz="1400" dirty="0"/>
              <a:t>. */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int main(int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int n, 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[2];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char line[MAXLINE];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pipe(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);  /* </a:t>
            </a:r>
            <a:r>
              <a:rPr lang="ko-KR" altLang="en-US" sz="1400" dirty="0"/>
              <a:t>파이프 생성 *</a:t>
            </a:r>
            <a:r>
              <a:rPr lang="en-US" altLang="ko-KR" sz="1400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B36CB-2FD7-C80F-0636-FE6D7A2172F9}"/>
              </a:ext>
            </a:extLst>
          </p:cNvPr>
          <p:cNvSpPr txBox="1"/>
          <p:nvPr/>
        </p:nvSpPr>
        <p:spPr>
          <a:xfrm>
            <a:off x="4572000" y="966264"/>
            <a:ext cx="4303744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if ((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= fork()) == 0) { /* </a:t>
            </a:r>
            <a:r>
              <a:rPr lang="ko-KR" altLang="en-US" sz="1400" dirty="0"/>
              <a:t>자식 프로세스 *</a:t>
            </a:r>
            <a:r>
              <a:rPr lang="en-US" altLang="ko-KR" sz="1400" dirty="0"/>
              <a:t>/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close(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[0]);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dup2(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[1],1);         /* </a:t>
            </a:r>
            <a:r>
              <a:rPr lang="ko-KR" altLang="en-US" sz="1400" dirty="0"/>
              <a:t>쓰기용 파이프를   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                                    </a:t>
            </a:r>
            <a:r>
              <a:rPr lang="ko-KR" altLang="en-US" sz="1400" dirty="0"/>
              <a:t>표준출력에 복제 *</a:t>
            </a:r>
            <a:r>
              <a:rPr lang="en-US" altLang="ko-KR" sz="1400" dirty="0"/>
              <a:t>/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close(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[1]);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("Hello! pipe\n");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("Bye! pipe\n");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} else {                   /* </a:t>
            </a:r>
            <a:r>
              <a:rPr lang="ko-KR" altLang="en-US" sz="1400" dirty="0"/>
              <a:t>부모 프로세스 *</a:t>
            </a:r>
            <a:r>
              <a:rPr lang="en-US" altLang="ko-KR" sz="1400" dirty="0"/>
              <a:t>/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close(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[1]);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자식 프로세스로부터 받은 결과</a:t>
            </a:r>
            <a:r>
              <a:rPr lang="en-US" altLang="ko-KR" sz="1400" dirty="0"/>
              <a:t>\n");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while ((n = read(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[0], line, MAXLINE)) &gt; 0)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    //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 %s\n", n, line);     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        write(STDOUT_FILENO, line, n);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}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    exit(0);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pexec1.c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sz="half" idx="1"/>
          </p:nvPr>
        </p:nvSpPr>
        <p:spPr>
          <a:xfrm>
            <a:off x="439738" y="1200150"/>
            <a:ext cx="4075112" cy="33625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 #include &lt;</a:t>
            </a:r>
            <a:r>
              <a:rPr lang="en-US" altLang="ko-KR" sz="1400" dirty="0" err="1">
                <a:latin typeface="+mn-lt"/>
              </a:rPr>
              <a:t>stdio.h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 #include &lt;</a:t>
            </a:r>
            <a:r>
              <a:rPr lang="en-US" altLang="ko-KR" sz="1400" dirty="0" err="1">
                <a:latin typeface="+mn-lt"/>
              </a:rPr>
              <a:t>stdlib.h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3 #include &lt;</a:t>
            </a:r>
            <a:r>
              <a:rPr lang="en-US" altLang="ko-KR" sz="1400" dirty="0" err="1">
                <a:latin typeface="+mn-lt"/>
              </a:rPr>
              <a:t>unistd.h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4 #define MAXLINE 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6 /* </a:t>
            </a:r>
            <a:r>
              <a:rPr lang="ko-KR" altLang="en-US" sz="1400" dirty="0">
                <a:latin typeface="+mn-lt"/>
              </a:rPr>
              <a:t>파이프를 통해 자식에서 </a:t>
            </a:r>
            <a:r>
              <a:rPr lang="ko-KR" altLang="en-US" sz="1400" dirty="0" err="1">
                <a:latin typeface="+mn-lt"/>
              </a:rPr>
              <a:t>실행되는명령어</a:t>
            </a:r>
            <a:r>
              <a:rPr lang="ko-KR" altLang="en-US" sz="1400" dirty="0">
                <a:latin typeface="+mn-lt"/>
              </a:rPr>
              <a:t> 출력을 받아 프린트</a:t>
            </a:r>
            <a:r>
              <a:rPr lang="en-US" altLang="ko-KR" sz="1400" dirty="0">
                <a:latin typeface="+mn-lt"/>
              </a:rPr>
              <a:t> */</a:t>
            </a:r>
            <a:endParaRPr lang="ko-KR" altLang="en-US" sz="1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7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main(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, char* 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8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9  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n, </a:t>
            </a:r>
            <a:r>
              <a:rPr lang="en-US" altLang="ko-KR" sz="1400" dirty="0" err="1">
                <a:latin typeface="+mn-lt"/>
              </a:rPr>
              <a:t>pid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[2];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10   char line[MAXLINE];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12   pipe(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);   /* </a:t>
            </a:r>
            <a:r>
              <a:rPr lang="ko-KR" altLang="en-US" sz="1400" dirty="0">
                <a:latin typeface="+mn-lt"/>
              </a:rPr>
              <a:t>파이프 생성 *</a:t>
            </a:r>
            <a:r>
              <a:rPr lang="en-US" altLang="ko-KR" sz="1400" dirty="0">
                <a:latin typeface="+mn-lt"/>
              </a:rPr>
              <a:t>/</a:t>
            </a:r>
            <a:endParaRPr lang="ko-KR" altLang="en-US" sz="1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13</a:t>
            </a:r>
            <a:endParaRPr lang="ko-KR" altLang="en-US" sz="1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400" dirty="0">
              <a:latin typeface="+mn-lt"/>
            </a:endParaRPr>
          </a:p>
        </p:txBody>
      </p:sp>
      <p:sp>
        <p:nvSpPr>
          <p:cNvPr id="24580" name="내용 개체 틀 3"/>
          <p:cNvSpPr>
            <a:spLocks noGrp="1"/>
          </p:cNvSpPr>
          <p:nvPr>
            <p:ph sz="half" idx="2"/>
          </p:nvPr>
        </p:nvSpPr>
        <p:spPr>
          <a:xfrm>
            <a:off x="4629150" y="1200150"/>
            <a:ext cx="4075113" cy="33625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14    if ((</a:t>
            </a:r>
            <a:r>
              <a:rPr lang="en-US" altLang="ko-KR" sz="1400" dirty="0" err="1">
                <a:latin typeface="+mn-lt"/>
              </a:rPr>
              <a:t>pid</a:t>
            </a:r>
            <a:r>
              <a:rPr lang="en-US" altLang="ko-KR" sz="1400" dirty="0">
                <a:latin typeface="+mn-lt"/>
              </a:rPr>
              <a:t> = fork()) == 0) { //</a:t>
            </a:r>
            <a:r>
              <a:rPr lang="ko-KR" altLang="en-US" sz="1400" dirty="0">
                <a:latin typeface="+mn-lt"/>
              </a:rPr>
              <a:t>자식 프로세스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15       close(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16       dup2(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[1],1); </a:t>
            </a:r>
            <a:endParaRPr lang="ko-KR" altLang="en-US" sz="1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17       close(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[1]);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18       </a:t>
            </a:r>
            <a:r>
              <a:rPr lang="en-US" altLang="ko-KR" sz="1400" dirty="0" err="1">
                <a:latin typeface="+mn-lt"/>
              </a:rPr>
              <a:t>execvp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[1], &amp;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19    } else {  // </a:t>
            </a:r>
            <a:r>
              <a:rPr lang="ko-KR" altLang="en-US" sz="1400" dirty="0">
                <a:latin typeface="+mn-lt"/>
              </a:rPr>
              <a:t>부모 프로세스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20       close(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[1]);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21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자식 프로세스로부터 받은 결과</a:t>
            </a:r>
            <a:r>
              <a:rPr lang="en-US" altLang="ko-KR" sz="1400" dirty="0">
                <a:latin typeface="+mn-lt"/>
              </a:rPr>
              <a:t>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22       while ((n = read(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[0], line, MAXLINE))&gt;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23           write(STDOUT_FILENO, line,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24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26    exit(0);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+mn-lt"/>
              </a:rPr>
              <a:t>27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400" dirty="0"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8802" y="5000969"/>
            <a:ext cx="370790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$ pexec1 </a:t>
            </a:r>
            <a:r>
              <a:rPr lang="ko-KR" altLang="en-US" sz="1600" dirty="0" err="1">
                <a:latin typeface="+mn-ea"/>
                <a:ea typeface="+mn-ea"/>
              </a:rPr>
              <a:t>date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자식 프로세스로부터 받은 결과</a:t>
            </a:r>
          </a:p>
          <a:p>
            <a:r>
              <a:rPr lang="ko-KR" altLang="en-US" sz="1600" dirty="0">
                <a:latin typeface="+mn-ea"/>
                <a:ea typeface="+mn-ea"/>
              </a:rPr>
              <a:t>2021. 05. 20. (목) 10:19:38 KST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 err="1"/>
              <a:t>쉘</a:t>
            </a:r>
            <a:r>
              <a:rPr lang="ko-KR" altLang="en-US" dirty="0"/>
              <a:t> 파이프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 </a:t>
            </a:r>
            <a:r>
              <a:rPr lang="ko-KR" altLang="en-US" dirty="0"/>
              <a:t>커맨드 라인에서 파이프 생성 가능</a:t>
            </a:r>
            <a:endParaRPr lang="en-US" altLang="ko-KR" dirty="0"/>
          </a:p>
          <a:p>
            <a:r>
              <a:rPr lang="en-US" altLang="ko-KR" dirty="0"/>
              <a:t>$ command1 | command2</a:t>
            </a:r>
            <a:endParaRPr lang="ko-KR" altLang="en-US" dirty="0"/>
          </a:p>
          <a:p>
            <a:pPr lvl="1"/>
            <a:r>
              <a:rPr lang="ko-KR" altLang="en-US" dirty="0"/>
              <a:t>자식 프로세스가 실행하는 </a:t>
            </a:r>
            <a:r>
              <a:rPr lang="en-US" altLang="ko-KR" dirty="0"/>
              <a:t>command1</a:t>
            </a:r>
            <a:r>
              <a:rPr lang="ko-KR" altLang="en-US" dirty="0"/>
              <a:t>의 표준출력을 파이프를 통해서 부모 프로세스가 실행하는 </a:t>
            </a:r>
            <a:r>
              <a:rPr lang="en-US" altLang="ko-KR" dirty="0"/>
              <a:t>command2</a:t>
            </a:r>
            <a:r>
              <a:rPr lang="ko-KR" altLang="en-US" dirty="0"/>
              <a:t>의 표준입력으로 전달</a:t>
            </a:r>
          </a:p>
          <a:p>
            <a:endParaRPr lang="ko-KR" altLang="en-US" dirty="0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81" y="2862039"/>
            <a:ext cx="2912500" cy="32076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27C1BC-8669-BA19-8AE8-943E5CC5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shellpipe.c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E3B4F-EBCB-0789-4D4A-960F7C55B697}"/>
              </a:ext>
            </a:extLst>
          </p:cNvPr>
          <p:cNvSpPr txBox="1"/>
          <p:nvPr/>
        </p:nvSpPr>
        <p:spPr>
          <a:xfrm>
            <a:off x="205272" y="1105651"/>
            <a:ext cx="4223951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#define READ 0	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#define WRITE 1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int main(int 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, char*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[])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char str[1024];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char *command1, *command2;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int 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[2];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("[shell]");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fgets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str,sizeof</a:t>
            </a:r>
            <a:r>
              <a:rPr lang="en-US" altLang="ko-KR" sz="1600" dirty="0"/>
              <a:t>(str),stdin);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str[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(str)-1] ='\0';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if(</a:t>
            </a:r>
            <a:r>
              <a:rPr lang="en-US" altLang="ko-KR" sz="1600" dirty="0" err="1"/>
              <a:t>strchr</a:t>
            </a:r>
            <a:r>
              <a:rPr lang="en-US" altLang="ko-KR" sz="1600" dirty="0"/>
              <a:t>(str,'|') != NULL)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  //</a:t>
            </a:r>
            <a:r>
              <a:rPr lang="ko-KR" altLang="en-US" sz="1600" dirty="0"/>
              <a:t>파이프 사용하는 경우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        </a:t>
            </a:r>
            <a:r>
              <a:rPr lang="en-US" altLang="ko-KR" sz="1600" dirty="0"/>
              <a:t>command1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 (str,"|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  command2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 (NULL, "|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EC20B-23BB-0A90-DABF-3EAD70CCAE8E}"/>
              </a:ext>
            </a:extLst>
          </p:cNvPr>
          <p:cNvSpPr txBox="1"/>
          <p:nvPr/>
        </p:nvSpPr>
        <p:spPr>
          <a:xfrm>
            <a:off x="4497354" y="1105650"/>
            <a:ext cx="4223951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pipe(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);	     			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if (fork() ==0) {  		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  close(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[READ]);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dup2(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[WRITE],1);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close(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[WRITE]);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</a:t>
            </a:r>
            <a:r>
              <a:rPr lang="en-US" altLang="ko-KR" sz="1600" dirty="0" err="1"/>
              <a:t>execlp</a:t>
            </a:r>
            <a:r>
              <a:rPr lang="en-US" altLang="ko-KR" sz="1600" dirty="0"/>
              <a:t>(command1, command1, NULL);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("pipe"); 	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} else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close(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[WRITE]);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dup2(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[READ],0);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close(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[READ]);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</a:t>
            </a:r>
            <a:r>
              <a:rPr lang="en-US" altLang="ko-KR" sz="1600" dirty="0" err="1"/>
              <a:t>execlp</a:t>
            </a:r>
            <a:r>
              <a:rPr lang="en-US" altLang="ko-KR" sz="1600" dirty="0"/>
              <a:t>(command2, command2, NULL);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	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("pipe");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67D0E1-37B9-5D97-567E-B3674586DE8B}"/>
              </a:ext>
            </a:extLst>
          </p:cNvPr>
          <p:cNvSpPr/>
          <p:nvPr/>
        </p:nvSpPr>
        <p:spPr>
          <a:xfrm>
            <a:off x="4714779" y="5370718"/>
            <a:ext cx="33305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$ </a:t>
            </a:r>
            <a:r>
              <a:rPr lang="ko-KR" altLang="en-US" dirty="0" err="1">
                <a:latin typeface="+mn-ea"/>
                <a:ea typeface="+mn-ea"/>
              </a:rPr>
              <a:t>shellpipe</a:t>
            </a: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[</a:t>
            </a:r>
            <a:r>
              <a:rPr lang="ko-KR" altLang="en-US" dirty="0" err="1">
                <a:latin typeface="+mn-ea"/>
                <a:ea typeface="+mn-ea"/>
              </a:rPr>
              <a:t>shell</a:t>
            </a:r>
            <a:r>
              <a:rPr lang="ko-KR" altLang="en-US" dirty="0">
                <a:latin typeface="+mn-ea"/>
                <a:ea typeface="+mn-ea"/>
              </a:rPr>
              <a:t>] </a:t>
            </a:r>
            <a:r>
              <a:rPr lang="ko-KR" altLang="en-US" dirty="0" err="1">
                <a:latin typeface="+mn-ea"/>
                <a:ea typeface="+mn-ea"/>
              </a:rPr>
              <a:t>ls</a:t>
            </a:r>
            <a:r>
              <a:rPr lang="ko-KR" altLang="en-US" dirty="0">
                <a:latin typeface="+mn-ea"/>
                <a:ea typeface="+mn-ea"/>
              </a:rPr>
              <a:t> | </a:t>
            </a:r>
            <a:r>
              <a:rPr lang="ko-KR" altLang="en-US" dirty="0" err="1">
                <a:latin typeface="+mn-ea"/>
                <a:ea typeface="+mn-ea"/>
              </a:rPr>
              <a:t>wc</a:t>
            </a: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     17      17     160</a:t>
            </a:r>
          </a:p>
        </p:txBody>
      </p:sp>
    </p:spTree>
    <p:extLst>
      <p:ext uri="{BB962C8B-B14F-4D97-AF65-F5344CB8AC3E}">
        <p14:creationId xmlns:p14="http://schemas.microsoft.com/office/powerpoint/2010/main" val="152213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>
            <a:normAutofit/>
          </a:bodyPr>
          <a:lstStyle/>
          <a:p>
            <a:r>
              <a:rPr lang="en-US" altLang="ko-KR" dirty="0"/>
              <a:t>12.3 </a:t>
            </a:r>
            <a:r>
              <a:rPr lang="ko-KR" altLang="en-US" dirty="0"/>
              <a:t>파이프 함수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6C344-C1BA-06F7-59BA-86466FCAB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popen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자식 프로세스에게 명령어를 실행시키고 그 표준</a:t>
            </a:r>
            <a:r>
              <a:rPr lang="en-US" altLang="ko-KR" dirty="0"/>
              <a:t> </a:t>
            </a:r>
            <a:r>
              <a:rPr lang="ko-KR" altLang="en-US" dirty="0"/>
              <a:t>입출력을 파이프를 통해 송수신 하는 과정을 하나의 함수로 정의 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18616"/>
              </p:ext>
            </p:extLst>
          </p:nvPr>
        </p:nvGraphicFramePr>
        <p:xfrm>
          <a:off x="439947" y="1281525"/>
          <a:ext cx="7848600" cy="1498600"/>
        </p:xfrm>
        <a:graphic>
          <a:graphicData uri="http://schemas.openxmlformats.org/drawingml/2006/table">
            <a:tbl>
              <a:tblPr/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600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Unicode"/>
                          <a:ea typeface="한컴바탕"/>
                        </a:rPr>
                        <a:t>#include &lt;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Lucida Sans Unicode"/>
                          <a:ea typeface="한컴바탕"/>
                        </a:rPr>
                        <a:t>stdio.h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Unicode"/>
                          <a:ea typeface="한컴바탕"/>
                        </a:rPr>
                        <a:t>&gt;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2540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FILE *</a:t>
                      </a:r>
                      <a:r>
                        <a:rPr lang="en-US" altLang="ko-KR" sz="1600" dirty="0" err="1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popen</a:t>
                      </a:r>
                      <a:r>
                        <a:rPr lang="en-US" altLang="ko-KR" sz="1600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(const char *</a:t>
                      </a:r>
                      <a:r>
                        <a:rPr lang="en-US" altLang="ko-KR" sz="1600" i="1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command</a:t>
                      </a:r>
                      <a:r>
                        <a:rPr lang="en-US" altLang="ko-KR" sz="1600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, const char *</a:t>
                      </a:r>
                      <a:r>
                        <a:rPr lang="en-US" altLang="ko-KR" sz="1600" i="1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type</a:t>
                      </a:r>
                      <a:r>
                        <a:rPr lang="en-US" altLang="ko-KR" sz="1600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);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539750" marR="0" indent="-28575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성공하면 파이프를 위한 파일 포인터를 실패하면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NULL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을 반환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2540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Int </a:t>
                      </a:r>
                      <a:r>
                        <a:rPr lang="en-US" altLang="ko-KR" sz="1600" dirty="0" err="1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pclose</a:t>
                      </a:r>
                      <a:r>
                        <a:rPr lang="en-US" altLang="ko-KR" sz="1600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(FILE *</a:t>
                      </a:r>
                      <a:r>
                        <a:rPr lang="en-US" altLang="ko-KR" sz="1600" i="1" dirty="0" err="1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fp</a:t>
                      </a:r>
                      <a:r>
                        <a:rPr lang="en-US" altLang="ko-KR" sz="1600" dirty="0">
                          <a:solidFill>
                            <a:srgbClr val="3333FF"/>
                          </a:solidFill>
                          <a:latin typeface="Lucida Sans Unicode"/>
                          <a:ea typeface="한컴바탕"/>
                        </a:rPr>
                        <a:t>);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539750" marR="0" indent="-28575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성공하면 </a:t>
                      </a:r>
                      <a:r>
                        <a:rPr lang="en-US" altLang="ko-KR" sz="1600" i="1" dirty="0">
                          <a:solidFill>
                            <a:srgbClr val="000000"/>
                          </a:solidFill>
                          <a:latin typeface="Lucida Sans Unicode"/>
                          <a:ea typeface="한컴바탕"/>
                        </a:rPr>
                        <a:t>command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명령어의 종료 상태를 실패하면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-1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을 반환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17906" marR="17906" marT="17879" marB="17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3" y="4868092"/>
            <a:ext cx="3669211" cy="1193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68" y="4988729"/>
            <a:ext cx="3597693" cy="1188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692AF-2A2D-06C7-EDA9-4B96C8D3A6F6}"/>
              </a:ext>
            </a:extLst>
          </p:cNvPr>
          <p:cNvSpPr txBox="1"/>
          <p:nvPr/>
        </p:nvSpPr>
        <p:spPr>
          <a:xfrm>
            <a:off x="333368" y="43351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popen</a:t>
            </a:r>
            <a:r>
              <a:rPr lang="en-US" altLang="ko-KR" dirty="0"/>
              <a:t>(command, "r");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D67E1-F259-A1FF-992E-92D89F97D2DE}"/>
              </a:ext>
            </a:extLst>
          </p:cNvPr>
          <p:cNvSpPr txBox="1"/>
          <p:nvPr/>
        </p:nvSpPr>
        <p:spPr>
          <a:xfrm>
            <a:off x="4580626" y="43606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popen</a:t>
            </a:r>
            <a:r>
              <a:rPr lang="en-US" altLang="ko-KR" dirty="0"/>
              <a:t>(command, “w");</a:t>
            </a:r>
          </a:p>
        </p:txBody>
      </p:sp>
    </p:spTree>
    <p:extLst>
      <p:ext uri="{BB962C8B-B14F-4D97-AF65-F5344CB8AC3E}">
        <p14:creationId xmlns:p14="http://schemas.microsoft.com/office/powerpoint/2010/main" val="4748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/>
              <a:t>pexec2.c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739" y="1200150"/>
            <a:ext cx="6380940" cy="41857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stdio.h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#define MAXLINE 100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/*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popen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() 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함수를 이용해 자식에서 실행되는 명령어 출력을 받아 프린트 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*/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int main(int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argc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, char*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argv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[])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{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char line[MAXLINE];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FILE *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fpin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if ((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fpin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=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popen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argv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[1],"r")) == NULL) {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perror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popen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오류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");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return 1;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}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자식 프로세스로부터 받은 결과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\n");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while 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fgets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(line, MAXLINE,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fpin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))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fputs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(line,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stdout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);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pclose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fpin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);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return 0;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}</a:t>
            </a:r>
          </a:p>
          <a:p>
            <a:pPr marL="342900" indent="-342900" defTabSz="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9738" y="5798145"/>
            <a:ext cx="38884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$ pexec2 </a:t>
            </a:r>
            <a:r>
              <a:rPr lang="ko-KR" altLang="en-US" dirty="0" err="1">
                <a:latin typeface="+mn-ea"/>
                <a:ea typeface="+mn-ea"/>
              </a:rPr>
              <a:t>date</a:t>
            </a: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자식 프로세스로부터 받은 결과</a:t>
            </a:r>
          </a:p>
          <a:p>
            <a:r>
              <a:rPr lang="ko-KR" altLang="en-US" dirty="0">
                <a:latin typeface="+mn-ea"/>
                <a:ea typeface="+mn-ea"/>
              </a:rPr>
              <a:t>2021. 05. 20. (목) 10:27:39 KST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명령어 파이프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/>
              <a:t>$ pexec3 command1 command2</a:t>
            </a:r>
            <a:endParaRPr lang="ko-KR" altLang="en-US" dirty="0"/>
          </a:p>
        </p:txBody>
      </p:sp>
      <p:pic>
        <p:nvPicPr>
          <p:cNvPr id="10" name="그림 9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D5F7C72D-BB56-BAC2-12BB-5AD13B3E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9" y="2411083"/>
            <a:ext cx="7720642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5F4E79-5FAB-5ED4-BEBB-6CE328FDFDBA}"/>
              </a:ext>
            </a:extLst>
          </p:cNvPr>
          <p:cNvSpPr/>
          <p:nvPr/>
        </p:nvSpPr>
        <p:spPr>
          <a:xfrm>
            <a:off x="610437" y="103267"/>
            <a:ext cx="5762371" cy="649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1 #include &lt;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stdio.h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2 #define MAXLINE 100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3 /*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popen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ea typeface="+mn-ea"/>
              </a:rPr>
              <a:t>함수를 이용해 명령어 파이프 기능을 구현한다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. */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4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5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main(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argc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, char*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argv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[])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6 {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7    char line[MAXLINE];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8    FILE *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fpin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, *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fpout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9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10    if ((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fpin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popen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argv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[1],"r")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) == NULL) {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11      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perror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("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popen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+mn-ea"/>
              </a:rPr>
              <a:t>오류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");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12       return 1;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13    }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14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15    if ((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fpout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popen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argv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[2],"w")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) == NULL) {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16      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perror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("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popen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+mn-ea"/>
              </a:rPr>
              <a:t>오류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");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17       return 1;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18    }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19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20    while (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fgets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(line, MAXLINE, 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fpin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21       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fputs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(line, </a:t>
            </a:r>
            <a:r>
              <a:rPr lang="en-US" altLang="ko-KR" sz="1600" dirty="0" err="1">
                <a:solidFill>
                  <a:srgbClr val="0000FF"/>
                </a:solidFill>
                <a:ea typeface="+mn-ea"/>
              </a:rPr>
              <a:t>fpout</a:t>
            </a:r>
            <a:r>
              <a:rPr lang="en-US" altLang="ko-KR" sz="1600" dirty="0">
                <a:solidFill>
                  <a:srgbClr val="0000FF"/>
                </a:solidFill>
                <a:ea typeface="+mn-ea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22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23   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pclose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fpin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24    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pclose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ea typeface="+mn-ea"/>
              </a:rPr>
              <a:t>fpout</a:t>
            </a:r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25    return 0;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+mn-ea"/>
              </a:rPr>
              <a:t>26 }</a:t>
            </a:r>
            <a:endParaRPr lang="ko-KR" altLang="en-US" sz="16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9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>
            <a:normAutofit/>
          </a:bodyPr>
          <a:lstStyle/>
          <a:p>
            <a:r>
              <a:rPr lang="en-US" altLang="ko-KR" dirty="0"/>
              <a:t>12.4 </a:t>
            </a:r>
            <a:r>
              <a:rPr lang="ko-KR" altLang="en-US" dirty="0"/>
              <a:t>이름 있는 파이프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54F04-9DC0-3A04-61F1-4CD9C3DB1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>
            <a:normAutofit/>
          </a:bodyPr>
          <a:lstStyle/>
          <a:p>
            <a:r>
              <a:rPr lang="en-US" altLang="ko-KR" dirty="0"/>
              <a:t>12.1 </a:t>
            </a:r>
            <a:r>
              <a:rPr lang="ko-KR" altLang="en-US" dirty="0"/>
              <a:t>파이프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39D779-5B41-C3F2-0A13-27F7139EF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/>
              <a:t>이름 있는 파이프</a:t>
            </a:r>
            <a:r>
              <a:rPr lang="en-US" altLang="ko-KR"/>
              <a:t>(named pipe)</a:t>
            </a:r>
            <a:endParaRPr lang="ko-KR" altLang="en-US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이름 없는</a:t>
            </a:r>
            <a:r>
              <a:rPr lang="en-US" altLang="ko-KR" dirty="0"/>
              <a:t>) </a:t>
            </a:r>
            <a:r>
              <a:rPr lang="ko-KR" altLang="en-US" dirty="0"/>
              <a:t>파이프</a:t>
            </a:r>
            <a:endParaRPr lang="en-US" altLang="ko-KR" dirty="0"/>
          </a:p>
          <a:p>
            <a:pPr lvl="1"/>
            <a:r>
              <a:rPr lang="ko-KR" altLang="en-US" dirty="0"/>
              <a:t>이름이 없으므로 부모 자식과 같은 서로 관련된 프로세스 사이의 통신에만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이름 있는 파이프</a:t>
            </a:r>
            <a:endParaRPr lang="en-US" altLang="ko-KR" dirty="0"/>
          </a:p>
          <a:p>
            <a:pPr lvl="1"/>
            <a:r>
              <a:rPr lang="ko-KR" altLang="en-US" dirty="0"/>
              <a:t>다른 파일처럼 이름이 있으며 파일 시스템 내에 존재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서로 관련 없는 프로세스들도 공유하여 사용 가능</a:t>
            </a: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/>
              <a:t>이름 있는 파이프를 만드는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옵션과 함께 </a:t>
            </a:r>
            <a:r>
              <a:rPr lang="en-US" altLang="ko-KR" dirty="0" err="1"/>
              <a:t>mknod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marL="220663" lvl="1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mknod</a:t>
            </a:r>
            <a:r>
              <a:rPr lang="en-US" altLang="ko-KR" dirty="0"/>
              <a:t> </a:t>
            </a:r>
            <a:r>
              <a:rPr lang="en-US" altLang="ko-KR" dirty="0" err="1"/>
              <a:t>myPipe</a:t>
            </a:r>
            <a:r>
              <a:rPr lang="en-US" altLang="ko-KR" dirty="0"/>
              <a:t> p</a:t>
            </a:r>
            <a:endParaRPr lang="ko-KR" altLang="en-US" dirty="0"/>
          </a:p>
          <a:p>
            <a:pPr marL="220663" lvl="1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ug+rw</a:t>
            </a:r>
            <a:r>
              <a:rPr lang="en-US" altLang="ko-KR" dirty="0"/>
              <a:t> </a:t>
            </a:r>
            <a:r>
              <a:rPr lang="en-US" altLang="ko-KR" dirty="0" err="1"/>
              <a:t>myPipe</a:t>
            </a:r>
            <a:endParaRPr lang="ko-KR" altLang="en-US" dirty="0"/>
          </a:p>
          <a:p>
            <a:pPr marL="220663" lvl="1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en-US" altLang="ko-KR" dirty="0" err="1"/>
              <a:t>myPipe</a:t>
            </a:r>
            <a:endParaRPr lang="ko-KR" altLang="en-US" dirty="0"/>
          </a:p>
          <a:p>
            <a:pPr marL="220663" lvl="1" indent="0">
              <a:buNone/>
            </a:pPr>
            <a:r>
              <a:rPr lang="en-US" altLang="ko-KR" dirty="0" err="1"/>
              <a:t>prw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-r-- 1 </a:t>
            </a:r>
            <a:r>
              <a:rPr lang="en-US" altLang="ko-KR" dirty="0" err="1"/>
              <a:t>lect</a:t>
            </a:r>
            <a:r>
              <a:rPr lang="en-US" altLang="ko-KR" dirty="0"/>
              <a:t> faculty 0 4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13:03 </a:t>
            </a:r>
            <a:r>
              <a:rPr lang="en-US" altLang="ko-KR" dirty="0" err="1"/>
              <a:t>myPipe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 err="1"/>
              <a:t>mkfifo</a:t>
            </a:r>
            <a:r>
              <a:rPr lang="en-US" altLang="ko-KR" dirty="0"/>
              <a:t>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68051"/>
              </p:ext>
            </p:extLst>
          </p:nvPr>
        </p:nvGraphicFramePr>
        <p:xfrm>
          <a:off x="659137" y="3865563"/>
          <a:ext cx="7632700" cy="1792287"/>
        </p:xfrm>
        <a:graphic>
          <a:graphicData uri="http://schemas.openxmlformats.org/drawingml/2006/table">
            <a:tbl>
              <a:tblPr/>
              <a:tblGrid>
                <a:gridCol w="76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287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types.h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stat.h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mkfifo</a:t>
                      </a:r>
                      <a:r>
                        <a:rPr lang="en-US" sz="180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(const char *pathname, </a:t>
                      </a:r>
                      <a:r>
                        <a:rPr lang="en-US" sz="1800" dirty="0" err="1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mode_t</a:t>
                      </a:r>
                      <a:r>
                        <a:rPr lang="en-US" sz="180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mode);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9750" marR="0" indent="-28575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이름 있는 파이프를 생성한다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성공하면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실패하면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69" marR="64769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 err="1"/>
              <a:t>npreader.c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738" y="1200150"/>
            <a:ext cx="4075112" cy="32598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stdio.h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&lt;sys/</a:t>
            </a:r>
            <a:r>
              <a:rPr lang="en-US" altLang="ko-KR" sz="1400" dirty="0" err="1">
                <a:latin typeface="+mn-lt"/>
              </a:rPr>
              <a:t>types.h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&lt;sys/</a:t>
            </a:r>
            <a:r>
              <a:rPr lang="en-US" altLang="ko-KR" sz="1400" dirty="0" err="1">
                <a:latin typeface="+mn-lt"/>
              </a:rPr>
              <a:t>stat.h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fcntl.h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#define MAXLINE 100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/* </a:t>
            </a:r>
            <a:r>
              <a:rPr lang="ko-KR" altLang="en-US" sz="1400" dirty="0">
                <a:latin typeface="+mn-lt"/>
              </a:rPr>
              <a:t>이름 있는 파이프를 통해 읽은 내용을 프린트한다</a:t>
            </a:r>
            <a:r>
              <a:rPr lang="en-US" altLang="ko-KR" sz="1400" dirty="0">
                <a:latin typeface="+mn-lt"/>
              </a:rPr>
              <a:t>. */</a:t>
            </a:r>
            <a:endParaRPr lang="ko-KR" altLang="en-US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main( )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char </a:t>
            </a:r>
            <a:r>
              <a:rPr lang="en-US" altLang="ko-KR" sz="1400" dirty="0" err="1">
                <a:latin typeface="+mn-lt"/>
              </a:rPr>
              <a:t>str</a:t>
            </a:r>
            <a:r>
              <a:rPr lang="en-US" altLang="ko-KR" sz="1400" dirty="0">
                <a:latin typeface="+mn-lt"/>
              </a:rPr>
              <a:t>[MAXLINE];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unlink("</a:t>
            </a:r>
            <a:r>
              <a:rPr lang="en-US" altLang="ko-KR" sz="1400" dirty="0" err="1">
                <a:latin typeface="+mn-lt"/>
              </a:rPr>
              <a:t>myPipe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mkfifo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myPipe</a:t>
            </a:r>
            <a:r>
              <a:rPr lang="en-US" altLang="ko-KR" sz="1400" dirty="0">
                <a:latin typeface="+mn-lt"/>
              </a:rPr>
              <a:t>", 0660);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 = open("</a:t>
            </a:r>
            <a:r>
              <a:rPr lang="en-US" altLang="ko-KR" sz="1400" dirty="0" err="1">
                <a:latin typeface="+mn-lt"/>
              </a:rPr>
              <a:t>myPipe</a:t>
            </a:r>
            <a:r>
              <a:rPr lang="en-US" altLang="ko-KR" sz="1400" dirty="0">
                <a:latin typeface="+mn-lt"/>
              </a:rPr>
              <a:t>", O_RDONLY);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>
              <a:latin typeface="+mn-lt"/>
            </a:endParaRPr>
          </a:p>
        </p:txBody>
      </p:sp>
      <p:sp>
        <p:nvSpPr>
          <p:cNvPr id="3072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200150"/>
            <a:ext cx="4075113" cy="32598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while (</a:t>
            </a:r>
            <a:r>
              <a:rPr lang="en-US" altLang="ko-KR" sz="1400" dirty="0" err="1">
                <a:latin typeface="+mn-lt"/>
              </a:rPr>
              <a:t>readLine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str</a:t>
            </a:r>
            <a:r>
              <a:rPr lang="en-US" altLang="ko-KR" sz="1400" dirty="0">
                <a:latin typeface="+mn-lt"/>
              </a:rPr>
              <a:t>))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("%s \n", </a:t>
            </a:r>
            <a:r>
              <a:rPr lang="en-US" altLang="ko-KR" sz="1400" dirty="0" err="1">
                <a:latin typeface="+mn-lt"/>
              </a:rPr>
              <a:t>str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close(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return 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}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endParaRPr lang="en-US" altLang="ko-KR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readLine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char *</a:t>
            </a:r>
            <a:r>
              <a:rPr lang="en-US" altLang="ko-KR" sz="1400" dirty="0" err="1">
                <a:latin typeface="+mn-lt"/>
              </a:rPr>
              <a:t>str</a:t>
            </a:r>
            <a:r>
              <a:rPr lang="en-US" altLang="ko-KR" sz="1400" dirty="0">
                <a:latin typeface="+mn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do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   n = read(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str</a:t>
            </a:r>
            <a:r>
              <a:rPr lang="en-US" altLang="ko-KR" sz="1400" dirty="0">
                <a:latin typeface="+mn-lt"/>
              </a:rPr>
              <a:t>, 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} while (n &gt; 0 &amp;&amp; *</a:t>
            </a:r>
            <a:r>
              <a:rPr lang="en-US" altLang="ko-KR" sz="1400" dirty="0" err="1">
                <a:latin typeface="+mn-lt"/>
              </a:rPr>
              <a:t>str</a:t>
            </a:r>
            <a:r>
              <a:rPr lang="en-US" altLang="ko-KR" sz="1400" dirty="0">
                <a:latin typeface="+mn-lt"/>
              </a:rPr>
              <a:t>++ != NULL);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   return (n &gt; 0);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 err="1"/>
              <a:t>npwriter.c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738" y="1200150"/>
            <a:ext cx="4075112" cy="28959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&lt;sys/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types.h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&lt;sys/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stat.h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fcntl.h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#define MAXLINE 100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/* 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이름 있는 파이프를 통해 메시지를 출력한다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. */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Int main( )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int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fd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, length;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char message[MAXLINE];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(message, "Hello from PID %d",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getpid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length =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strlen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(message)+1;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200150"/>
            <a:ext cx="4075113" cy="28959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do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fd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= open("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myPipe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", O_WRONLY);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if 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fd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== -1) sleep(1);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} while 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fd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== -1);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for (int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= 0;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&lt;= 3;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++)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write(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fd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, message, length);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sleep(3);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close(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fd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return 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}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1CAF1C-43EA-58FC-5771-BB5E70F4D019}"/>
              </a:ext>
            </a:extLst>
          </p:cNvPr>
          <p:cNvSpPr/>
          <p:nvPr/>
        </p:nvSpPr>
        <p:spPr>
          <a:xfrm>
            <a:off x="1810139" y="4299358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$ </a:t>
            </a:r>
            <a:r>
              <a:rPr lang="ko-KR" altLang="en-US" dirty="0" err="1">
                <a:latin typeface="+mn-ea"/>
                <a:ea typeface="+mn-ea"/>
              </a:rPr>
              <a:t>npwriter</a:t>
            </a:r>
            <a:r>
              <a:rPr lang="ko-KR" altLang="en-US" dirty="0">
                <a:latin typeface="+mn-ea"/>
                <a:ea typeface="+mn-ea"/>
              </a:rPr>
              <a:t> &amp;</a:t>
            </a:r>
          </a:p>
          <a:p>
            <a:r>
              <a:rPr lang="ko-KR" altLang="en-US" dirty="0">
                <a:latin typeface="+mn-ea"/>
                <a:ea typeface="+mn-ea"/>
              </a:rPr>
              <a:t>[1] 13079</a:t>
            </a:r>
          </a:p>
          <a:p>
            <a:r>
              <a:rPr lang="ko-KR" altLang="en-US" dirty="0">
                <a:latin typeface="+mn-ea"/>
                <a:ea typeface="+mn-ea"/>
              </a:rPr>
              <a:t>$ </a:t>
            </a:r>
            <a:r>
              <a:rPr lang="ko-KR" altLang="en-US" dirty="0" err="1">
                <a:latin typeface="+mn-ea"/>
                <a:ea typeface="+mn-ea"/>
              </a:rPr>
              <a:t>npreader</a:t>
            </a: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Hello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from</a:t>
            </a:r>
            <a:r>
              <a:rPr lang="ko-KR" altLang="en-US" dirty="0">
                <a:latin typeface="+mn-ea"/>
                <a:ea typeface="+mn-ea"/>
              </a:rPr>
              <a:t> PID 13079 </a:t>
            </a:r>
          </a:p>
          <a:p>
            <a:r>
              <a:rPr lang="ko-KR" altLang="en-US" dirty="0" err="1">
                <a:latin typeface="+mn-ea"/>
                <a:ea typeface="+mn-ea"/>
              </a:rPr>
              <a:t>Hello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from</a:t>
            </a:r>
            <a:r>
              <a:rPr lang="ko-KR" altLang="en-US" dirty="0">
                <a:latin typeface="+mn-ea"/>
                <a:ea typeface="+mn-ea"/>
              </a:rPr>
              <a:t> PID 13079 </a:t>
            </a:r>
          </a:p>
          <a:p>
            <a:r>
              <a:rPr lang="ko-KR" altLang="en-US" dirty="0" err="1">
                <a:latin typeface="+mn-ea"/>
                <a:ea typeface="+mn-ea"/>
              </a:rPr>
              <a:t>Hello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from</a:t>
            </a:r>
            <a:r>
              <a:rPr lang="ko-KR" altLang="en-US" dirty="0">
                <a:latin typeface="+mn-ea"/>
                <a:ea typeface="+mn-ea"/>
              </a:rPr>
              <a:t> PID 13079 </a:t>
            </a:r>
          </a:p>
          <a:p>
            <a:r>
              <a:rPr lang="ko-KR" altLang="en-US" dirty="0" err="1">
                <a:latin typeface="+mn-ea"/>
                <a:ea typeface="+mn-ea"/>
              </a:rPr>
              <a:t>Hello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from</a:t>
            </a:r>
            <a:r>
              <a:rPr lang="ko-KR" altLang="en-US" dirty="0">
                <a:latin typeface="+mn-ea"/>
                <a:ea typeface="+mn-ea"/>
              </a:rPr>
              <a:t> PID 13079 </a:t>
            </a:r>
          </a:p>
          <a:p>
            <a:r>
              <a:rPr lang="ko-KR" altLang="en-US" dirty="0">
                <a:latin typeface="+mn-ea"/>
                <a:ea typeface="+mn-ea"/>
              </a:rPr>
              <a:t>[1]+  </a:t>
            </a:r>
            <a:r>
              <a:rPr lang="ko-KR" altLang="en-US" dirty="0" err="1">
                <a:latin typeface="+mn-ea"/>
                <a:ea typeface="+mn-ea"/>
              </a:rPr>
              <a:t>Done</a:t>
            </a:r>
            <a:r>
              <a:rPr lang="ko-KR" altLang="en-US" dirty="0">
                <a:latin typeface="+mn-ea"/>
                <a:ea typeface="+mn-ea"/>
              </a:rPr>
              <a:t>                    </a:t>
            </a:r>
            <a:r>
              <a:rPr lang="ko-KR" altLang="en-US" dirty="0" err="1">
                <a:latin typeface="+mn-ea"/>
                <a:ea typeface="+mn-ea"/>
              </a:rPr>
              <a:t>npwriter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파이프를 이용한 일대일 채팅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ko-KR" altLang="en-US" dirty="0"/>
              <a:t>이 프로그램은 채팅 서버와 채팅 클라이언트로 구성된다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파이프가 필요함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FIFO1 : </a:t>
            </a:r>
            <a:r>
              <a:rPr lang="ko-KR" altLang="en-US" dirty="0"/>
              <a:t>채팅 서버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채팅 클라이언트로 데이터를 보내는데 사용</a:t>
            </a:r>
            <a:endParaRPr lang="en-US" altLang="ko-KR" dirty="0"/>
          </a:p>
          <a:p>
            <a:pPr lvl="1"/>
            <a:r>
              <a:rPr lang="en-US" altLang="ko-KR" dirty="0"/>
              <a:t>FIFO2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채팅 클라이언트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채팅 서버로 데이터를 보내는데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47" y="3176616"/>
            <a:ext cx="5472608" cy="951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09120"/>
            <a:ext cx="6437002" cy="14717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 err="1"/>
              <a:t>chatserver.c</a:t>
            </a:r>
            <a:endParaRPr lang="ko-KR" altLang="en-US" dirty="0"/>
          </a:p>
        </p:txBody>
      </p:sp>
      <p:sp>
        <p:nvSpPr>
          <p:cNvPr id="39939" name="내용 개체 틀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&lt;sys/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types.h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&lt;sys/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stat.h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fcntl.h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stdio.h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string.h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stdlib.h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unistd.h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#define MAXLINE 256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main()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int fd1, fd2, 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char msg[MAXLINE];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if 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mkfifo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("./chatfifo1", 0666)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perror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mkfifo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exit(1);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if 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mkfifo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("./chatfifo2", 0666)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perror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mkfifo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exit(2);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fd1 = open("./chatfifo1", O_WRONLY);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fd2 = open("./chatfifo2", O_RDONLY);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if (fd1 == -1 || fd2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perror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("open");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exit(3);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("* 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서버 시작 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\n");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while(1)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("[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서버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] : ");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fgets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(msg, MAXLINE, stdin);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n = write(fd1, msg,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strlen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(msg)+1); 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if (n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perror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("write");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   exit(1);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n = read(fd2, msg, MAXLINE);  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("[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클라이언트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] -&gt; %s\n", msg);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 err="1"/>
              <a:t>chatclient.c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&lt;sys/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types.h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&lt;sys/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stat.h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fcntl.h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stdio.h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string.h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stdlib.h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#include &lt;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unistd.h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#define MAXLINE 256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main()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int fd1, fd2, 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char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inmsg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[MAXLINE];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fd1 = open("./chatfifo1", O_RDONLY);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fd2 = open("./chatfifo2", O_WRONLY);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96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if(fd1 == -1 || fd2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perror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("open");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exit(1);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("* 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클라이언트 시작 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\n");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while(1)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n = read(fd1,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inmsg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, MAXLINE);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("[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서버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] -&gt; %s\n",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inmsg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printf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("[</a:t>
            </a:r>
            <a:r>
              <a:rPr lang="ko-KR" altLang="en-US" sz="1400" dirty="0">
                <a:solidFill>
                  <a:schemeClr val="dk1"/>
                </a:solidFill>
                <a:latin typeface="+mn-lt"/>
                <a:ea typeface="+mn-ea"/>
              </a:rPr>
              <a:t>클라이언트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] : ");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fgets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inmsg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, MAXLINE, stdin);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    write(fd2,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inmsg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, 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strlen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(</a:t>
            </a:r>
            <a:r>
              <a:rPr lang="en-US" altLang="ko-KR" sz="1400" dirty="0" err="1">
                <a:solidFill>
                  <a:schemeClr val="dk1"/>
                </a:solidFill>
                <a:latin typeface="+mn-lt"/>
                <a:ea typeface="+mn-ea"/>
              </a:rPr>
              <a:t>inmsg</a:t>
            </a: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)+1);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 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chemeClr val="dk1"/>
                </a:solidFill>
                <a:latin typeface="+mn-lt"/>
                <a:ea typeface="+mn-ea"/>
              </a:rPr>
              <a:t>}</a:t>
            </a:r>
            <a:endParaRPr lang="ko-KR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/>
              <a:t>파이프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/>
          </a:bodyPr>
          <a:lstStyle/>
          <a:p>
            <a:r>
              <a:rPr lang="en-US" altLang="ko-KR" dirty="0"/>
              <a:t>$ who | sort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파이프</a:t>
            </a:r>
            <a:endParaRPr lang="en-US" altLang="ko-KR" dirty="0"/>
          </a:p>
          <a:p>
            <a:pPr lvl="1"/>
            <a:r>
              <a:rPr lang="ko-KR" altLang="en-US" dirty="0"/>
              <a:t>물을 보내는 수도 파이프와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ko-KR" altLang="en-US" dirty="0"/>
              <a:t>한 프로세스는 쓰기용 파일 디스크립터를 이용하여 파이프에 데이터를 송신</a:t>
            </a:r>
            <a:r>
              <a:rPr lang="en-US" altLang="ko-KR" dirty="0"/>
              <a:t>(</a:t>
            </a:r>
            <a:r>
              <a:rPr lang="ko-KR" altLang="en-US" dirty="0"/>
              <a:t>쓰기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다른 프로세스는 읽기용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이용하여 그 파이프에서 데이터 수진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 방향</a:t>
            </a:r>
            <a:r>
              <a:rPr lang="en-US" altLang="ko-KR" dirty="0"/>
              <a:t>(one way)</a:t>
            </a:r>
            <a:r>
              <a:rPr lang="ko-KR" altLang="en-US" dirty="0"/>
              <a:t> 통신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68" y="1109663"/>
            <a:ext cx="5973011" cy="3106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/>
              <a:t>파이프 생성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파이프는 두 개의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하나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[1])</a:t>
            </a:r>
            <a:r>
              <a:rPr lang="ko-KR" altLang="en-US" dirty="0"/>
              <a:t>는 쓰기용이고 다른 하나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[0])</a:t>
            </a:r>
            <a:r>
              <a:rPr lang="ko-KR" altLang="en-US" dirty="0"/>
              <a:t>는 읽기용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93404"/>
              </p:ext>
            </p:extLst>
          </p:nvPr>
        </p:nvGraphicFramePr>
        <p:xfrm>
          <a:off x="439738" y="1286142"/>
          <a:ext cx="6985000" cy="1731582"/>
        </p:xfrm>
        <a:graphic>
          <a:graphicData uri="http://schemas.openxmlformats.org/drawingml/2006/table">
            <a:tbl>
              <a:tblPr/>
              <a:tblGrid>
                <a:gridCol w="69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9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unistd.h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int pipe(int </a:t>
                      </a:r>
                      <a:r>
                        <a:rPr lang="en-US" altLang="ko-KR" sz="1800" i="1" dirty="0" err="1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ko-KR" sz="180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[2])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marR="0" indent="-28575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파이프를 생성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marR="0" indent="-28575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성공하면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실패하면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반환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2" marR="64772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7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BF38701A-BBC5-5E3D-A2BC-6E1C03DF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43" y="1109664"/>
            <a:ext cx="3669414" cy="28745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프로세스 사이에 파이프 사용법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한 프로세스가 파이프를 생성</a:t>
            </a:r>
            <a:r>
              <a:rPr lang="en-US" altLang="ko-KR" dirty="0"/>
              <a:t> 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 프로세스가 자식 프로세스를 생성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쓰기 프로세스는 읽기 파이프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읽기는 프로세스는 쓰기 파이프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write()</a:t>
            </a:r>
            <a:r>
              <a:rPr lang="ko-KR" altLang="en-US" dirty="0"/>
              <a:t>와 </a:t>
            </a:r>
            <a:r>
              <a:rPr lang="en-US" altLang="ko-KR" dirty="0"/>
              <a:t>read() </a:t>
            </a:r>
            <a:r>
              <a:rPr lang="ko-KR" altLang="en-US" dirty="0"/>
              <a:t>시스템 호출을 사용하여 파이프를 통해 </a:t>
            </a:r>
            <a:r>
              <a:rPr lang="en-US" altLang="ko-KR" dirty="0"/>
              <a:t>  </a:t>
            </a:r>
            <a:r>
              <a:rPr lang="ko-KR" altLang="en-US" dirty="0"/>
              <a:t>데이터 송수신</a:t>
            </a:r>
            <a:r>
              <a:rPr lang="en-US" altLang="ko-KR" dirty="0"/>
              <a:t> 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프로세스는</a:t>
            </a:r>
            <a:r>
              <a:rPr lang="en-US" altLang="ko-KR" dirty="0"/>
              <a:t> </a:t>
            </a:r>
            <a:r>
              <a:rPr lang="ko-KR" altLang="en-US" dirty="0"/>
              <a:t>파이프 </a:t>
            </a:r>
            <a:r>
              <a:rPr lang="en-US" altLang="ko-KR" dirty="0"/>
              <a:t>close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/>
              <a:t>파이프 사용법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r>
              <a:rPr lang="ko-KR" altLang="en-US"/>
              <a:t>자식 생성 후</a:t>
            </a:r>
          </a:p>
        </p:txBody>
      </p:sp>
      <p:sp>
        <p:nvSpPr>
          <p:cNvPr id="17412" name="내용 개체 틀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r>
              <a:rPr lang="ko-KR" altLang="en-US"/>
              <a:t>자식에서 부모로 보내기</a:t>
            </a:r>
          </a:p>
        </p:txBody>
      </p:sp>
      <p:pic>
        <p:nvPicPr>
          <p:cNvPr id="9" name="그림 8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C2A9004C-5F4C-0FC7-8BAD-6AE420470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9"/>
          <a:stretch/>
        </p:blipFill>
        <p:spPr>
          <a:xfrm>
            <a:off x="159819" y="1849936"/>
            <a:ext cx="3985404" cy="4327027"/>
          </a:xfrm>
          <a:prstGeom prst="rect">
            <a:avLst/>
          </a:prstGeom>
        </p:spPr>
      </p:pic>
      <p:pic>
        <p:nvPicPr>
          <p:cNvPr id="11" name="그림 1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3D9D400-D894-37C6-8C9D-C3E33D2149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r="14772" b="8046"/>
          <a:stretch/>
        </p:blipFill>
        <p:spPr>
          <a:xfrm>
            <a:off x="4794769" y="1849936"/>
            <a:ext cx="3795162" cy="4386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pipe.c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91535" y="4990051"/>
            <a:ext cx="38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latin typeface="+mn-lt"/>
              </a:rPr>
              <a:t>$ </a:t>
            </a:r>
            <a:r>
              <a:rPr lang="ko-KR" altLang="en-US" dirty="0" err="1">
                <a:latin typeface="+mn-lt"/>
              </a:rPr>
              <a:t>pipe</a:t>
            </a:r>
            <a:endParaRPr lang="ko-KR" altLang="en-US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[12555] </a:t>
            </a:r>
            <a:r>
              <a:rPr lang="ko-KR" altLang="en-US" dirty="0" err="1">
                <a:latin typeface="+mn-lt"/>
              </a:rPr>
              <a:t>Hello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from</a:t>
            </a:r>
            <a:r>
              <a:rPr lang="ko-KR" altLang="en-US" dirty="0">
                <a:latin typeface="+mn-lt"/>
              </a:rPr>
              <a:t> PID 12556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C6B3C-BA3C-959B-1145-871FA17ACC25}"/>
              </a:ext>
            </a:extLst>
          </p:cNvPr>
          <p:cNvSpPr txBox="1"/>
          <p:nvPr/>
        </p:nvSpPr>
        <p:spPr>
          <a:xfrm>
            <a:off x="115249" y="1008428"/>
            <a:ext cx="4401233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string.h</a:t>
            </a:r>
            <a:r>
              <a:rPr lang="en-US" altLang="ko-KR" sz="1400" dirty="0"/>
              <a:t>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#define MAXLINE 100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/* </a:t>
            </a:r>
            <a:r>
              <a:rPr lang="ko-KR" altLang="en-US" sz="1400" dirty="0"/>
              <a:t>파이프를 통해 자식에서 부모로 데이터를 보내는 프로그램 *</a:t>
            </a:r>
            <a:r>
              <a:rPr lang="en-US" altLang="ko-KR" sz="1400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int main( 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int n, length,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[2], 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char message[MAXLINE], line[MAXLINE];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pipe(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);  /* </a:t>
            </a:r>
            <a:r>
              <a:rPr lang="ko-KR" altLang="en-US" sz="1400" dirty="0"/>
              <a:t>파이프 생성 *</a:t>
            </a:r>
            <a:r>
              <a:rPr lang="en-US" altLang="ko-KR" sz="1400" dirty="0"/>
              <a:t>/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6A17B-4EE6-0069-81ED-A980A420E993}"/>
              </a:ext>
            </a:extLst>
          </p:cNvPr>
          <p:cNvSpPr txBox="1"/>
          <p:nvPr/>
        </p:nvSpPr>
        <p:spPr>
          <a:xfrm>
            <a:off x="4580626" y="1008428"/>
            <a:ext cx="440123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if ((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= fork()) == 0) {   /* </a:t>
            </a:r>
            <a:r>
              <a:rPr lang="ko-KR" altLang="en-US" sz="1400" dirty="0"/>
              <a:t>자식 프로세스 *</a:t>
            </a:r>
            <a:r>
              <a:rPr lang="en-US" altLang="ko-KR" sz="1400" dirty="0"/>
              <a:t>/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    close(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[0]);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sprintf</a:t>
            </a:r>
            <a:r>
              <a:rPr lang="en-US" altLang="ko-KR" sz="1400" dirty="0"/>
              <a:t>(message, "Hello from PID %d\n", </a:t>
            </a:r>
            <a:br>
              <a:rPr lang="en-US" altLang="ko-KR" sz="1400" dirty="0"/>
            </a:br>
            <a:r>
              <a:rPr lang="en-US" altLang="ko-KR" sz="1400" dirty="0"/>
              <a:t>                          </a:t>
            </a:r>
            <a:r>
              <a:rPr lang="en-US" altLang="ko-KR" sz="1400" dirty="0" err="1"/>
              <a:t>getpid</a:t>
            </a:r>
            <a:r>
              <a:rPr lang="en-US" altLang="ko-KR" sz="1400" dirty="0"/>
              <a:t>());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    length = 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(message)+1;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    write(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[1], message, length);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} else {                	  /* </a:t>
            </a:r>
            <a:r>
              <a:rPr lang="ko-KR" altLang="en-US" sz="1400" dirty="0"/>
              <a:t>부모 프로세스 *</a:t>
            </a:r>
            <a:r>
              <a:rPr lang="en-US" altLang="ko-KR" sz="1400" dirty="0"/>
              <a:t>/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    close(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[1]);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    n = read(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[0], line, MAXLINE);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("[%d] %s", </a:t>
            </a:r>
            <a:r>
              <a:rPr lang="en-US" altLang="ko-KR" sz="1400" dirty="0" err="1"/>
              <a:t>getpid</a:t>
            </a:r>
            <a:r>
              <a:rPr lang="en-US" altLang="ko-KR" sz="1400" dirty="0"/>
              <a:t>(), line);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}</a:t>
            </a:r>
          </a:p>
          <a:p>
            <a:pPr marL="342900" indent="-342900">
              <a:buFont typeface="+mj-lt"/>
              <a:buAutoNum type="arabicPeriod" startAt="12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    exit(0);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>
            <a:normAutofit/>
          </a:bodyPr>
          <a:lstStyle/>
          <a:p>
            <a:r>
              <a:rPr lang="en-US" altLang="ko-KR" dirty="0"/>
              <a:t>12.2 </a:t>
            </a:r>
            <a:r>
              <a:rPr lang="ko-KR" altLang="en-US" dirty="0"/>
              <a:t>쉘 파이프 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046A70-260E-4A26-E083-A6A011E50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표준출력을 파이프로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ko-KR" altLang="en-US" dirty="0"/>
              <a:t>자식 프로세스의 표준출력을 파이프를 통해 부모 프로세스에 보내기</a:t>
            </a:r>
            <a:endParaRPr lang="en-US" altLang="ko-KR" dirty="0"/>
          </a:p>
          <a:p>
            <a:pPr lvl="1"/>
            <a:r>
              <a:rPr lang="ko-KR" altLang="en-US" dirty="0"/>
              <a:t>쓰기용 파이프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r>
              <a:rPr lang="ko-KR" altLang="en-US" dirty="0"/>
              <a:t>을 </a:t>
            </a:r>
            <a:r>
              <a:rPr lang="ko-KR" altLang="en-US" dirty="0" err="1"/>
              <a:t>표준출력</a:t>
            </a:r>
            <a:r>
              <a:rPr lang="en-US" altLang="ko-KR" dirty="0"/>
              <a:t> 1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디스크립터에</a:t>
            </a:r>
            <a:r>
              <a:rPr lang="ko-KR" altLang="en-US" dirty="0"/>
              <a:t> 복제</a:t>
            </a:r>
            <a:endParaRPr lang="en-US" altLang="ko-KR" dirty="0"/>
          </a:p>
          <a:p>
            <a:pPr lvl="1"/>
            <a:r>
              <a:rPr lang="en-US" altLang="ko-KR" dirty="0"/>
              <a:t>dup2(</a:t>
            </a:r>
            <a:r>
              <a:rPr lang="en-US" altLang="ko-KR" dirty="0" err="1"/>
              <a:t>fd</a:t>
            </a:r>
            <a:r>
              <a:rPr lang="en-US" altLang="ko-KR" dirty="0"/>
              <a:t>[1],1)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218276"/>
            <a:ext cx="2808312" cy="3084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10" y="3218276"/>
            <a:ext cx="2867785" cy="3084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5651</TotalTime>
  <Words>2487</Words>
  <Application>Microsoft Office PowerPoint</Application>
  <PresentationFormat>화면 슬라이드 쇼(4:3)</PresentationFormat>
  <Paragraphs>408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맑은 고딕</vt:lpstr>
      <vt:lpstr>한컴바탕</vt:lpstr>
      <vt:lpstr>한컴산뜻돋움</vt:lpstr>
      <vt:lpstr>Arial</vt:lpstr>
      <vt:lpstr>Calibri</vt:lpstr>
      <vt:lpstr>Lucida Sans Unicode</vt:lpstr>
      <vt:lpstr>Wingdings</vt:lpstr>
      <vt:lpstr>Office 테마</vt:lpstr>
      <vt:lpstr>Linux Programming 12장. 파이프</vt:lpstr>
      <vt:lpstr>12.1 파이프 </vt:lpstr>
      <vt:lpstr>파이프 원리</vt:lpstr>
      <vt:lpstr>파이프 생성</vt:lpstr>
      <vt:lpstr>부모-자식 프로세스 사이에 파이프 사용법</vt:lpstr>
      <vt:lpstr>파이프 사용법</vt:lpstr>
      <vt:lpstr>pipe.c</vt:lpstr>
      <vt:lpstr>12.2 쉘 파이프 구현</vt:lpstr>
      <vt:lpstr>표준출력을 파이프로 보내기</vt:lpstr>
      <vt:lpstr>stdpipe.c</vt:lpstr>
      <vt:lpstr>pexec1.c</vt:lpstr>
      <vt:lpstr>쉘 파이프</vt:lpstr>
      <vt:lpstr>shellpipe.c</vt:lpstr>
      <vt:lpstr>12.3 파이프 함수</vt:lpstr>
      <vt:lpstr>popen()</vt:lpstr>
      <vt:lpstr>pexec2.c</vt:lpstr>
      <vt:lpstr>명령어 파이프 구현 예제</vt:lpstr>
      <vt:lpstr>PowerPoint 프레젠테이션</vt:lpstr>
      <vt:lpstr>12.4 이름 있는 파이프</vt:lpstr>
      <vt:lpstr>이름 있는 파이프(named pipe)</vt:lpstr>
      <vt:lpstr>이름 있는 파이프를 만드는 방법</vt:lpstr>
      <vt:lpstr>npreader.c</vt:lpstr>
      <vt:lpstr>npwriter.c</vt:lpstr>
      <vt:lpstr>파이프를 이용한 일대일 채팅</vt:lpstr>
      <vt:lpstr>chatserver.c</vt:lpstr>
      <vt:lpstr>chatclient.c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32</cp:revision>
  <dcterms:created xsi:type="dcterms:W3CDTF">2022-03-10T14:08:59Z</dcterms:created>
  <dcterms:modified xsi:type="dcterms:W3CDTF">2023-05-30T23:16:45Z</dcterms:modified>
</cp:coreProperties>
</file>