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4"/>
  </p:notesMasterIdLst>
  <p:handoutMasterIdLst>
    <p:handoutMasterId r:id="rId15"/>
  </p:handoutMasterIdLst>
  <p:sldIdLst>
    <p:sldId id="1494" r:id="rId2"/>
    <p:sldId id="1630" r:id="rId3"/>
    <p:sldId id="1631" r:id="rId4"/>
    <p:sldId id="1632" r:id="rId5"/>
    <p:sldId id="1633" r:id="rId6"/>
    <p:sldId id="1634" r:id="rId7"/>
    <p:sldId id="1635" r:id="rId8"/>
    <p:sldId id="1638" r:id="rId9"/>
    <p:sldId id="1616" r:id="rId10"/>
    <p:sldId id="1639" r:id="rId11"/>
    <p:sldId id="1636" r:id="rId12"/>
    <p:sldId id="1637" r:id="rId13"/>
  </p:sldIdLst>
  <p:sldSz cx="9144000" cy="6858000" type="screen4x3"/>
  <p:notesSz cx="7104063" cy="10234613"/>
  <p:custDataLst>
    <p:tags r:id="rId16"/>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01" userDrawn="1">
          <p15:clr>
            <a:srgbClr val="A4A3A4"/>
          </p15:clr>
        </p15:guide>
        <p15:guide id="2" pos="2217" userDrawn="1">
          <p15:clr>
            <a:srgbClr val="A4A3A4"/>
          </p15:clr>
        </p15:guide>
        <p15:guide id="3" orient="horz" pos="3221" userDrawn="1">
          <p15:clr>
            <a:srgbClr val="A4A3A4"/>
          </p15:clr>
        </p15:guide>
        <p15:guide id="4" pos="223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fe" initials="A" lastIdx="30" clrIdx="0"/>
  <p:cmAuthor id="1" name="bsysa-life" initials="b" lastIdx="19"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a:srgbClr val="FF0000"/>
    <a:srgbClr val="00B050"/>
    <a:srgbClr val="002060"/>
    <a:srgbClr val="F9A627"/>
    <a:srgbClr val="E5E8EF"/>
    <a:srgbClr val="FEF6E9"/>
    <a:srgbClr val="DEEEFD"/>
    <a:srgbClr val="FF6600"/>
    <a:srgbClr val="F7D2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12" autoAdjust="0"/>
    <p:restoredTop sz="95899" autoAdjust="0"/>
  </p:normalViewPr>
  <p:slideViewPr>
    <p:cSldViewPr>
      <p:cViewPr varScale="1">
        <p:scale>
          <a:sx n="101" d="100"/>
          <a:sy n="101" d="100"/>
        </p:scale>
        <p:origin x="1020"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49" d="100"/>
        <a:sy n="49" d="100"/>
      </p:scale>
      <p:origin x="0" y="0"/>
    </p:cViewPr>
  </p:sorterViewPr>
  <p:notesViewPr>
    <p:cSldViewPr>
      <p:cViewPr varScale="1">
        <p:scale>
          <a:sx n="118" d="100"/>
          <a:sy n="118" d="100"/>
        </p:scale>
        <p:origin x="1728" y="90"/>
      </p:cViewPr>
      <p:guideLst>
        <p:guide orient="horz" pos="3201"/>
        <p:guide pos="2217"/>
        <p:guide orient="horz" pos="3221"/>
        <p:guide pos="223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9"/>
            <a:ext cx="3078924" cy="513285"/>
          </a:xfrm>
          <a:prstGeom prst="rect">
            <a:avLst/>
          </a:prstGeom>
        </p:spPr>
        <p:txBody>
          <a:bodyPr vert="horz" lIns="94605" tIns="47304" rIns="94605" bIns="47304"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4023483" y="9"/>
            <a:ext cx="3078924" cy="513285"/>
          </a:xfrm>
          <a:prstGeom prst="rect">
            <a:avLst/>
          </a:prstGeom>
        </p:spPr>
        <p:txBody>
          <a:bodyPr vert="horz" lIns="94605" tIns="47304" rIns="94605" bIns="47304" rtlCol="0"/>
          <a:lstStyle>
            <a:lvl1pPr algn="r">
              <a:defRPr sz="1200"/>
            </a:lvl1pPr>
          </a:lstStyle>
          <a:p>
            <a:endParaRPr kumimoji="1" lang="ja-JP" altLang="en-US"/>
          </a:p>
        </p:txBody>
      </p:sp>
      <p:sp>
        <p:nvSpPr>
          <p:cNvPr id="4" name="フッター プレースホルダー 3"/>
          <p:cNvSpPr>
            <a:spLocks noGrp="1"/>
          </p:cNvSpPr>
          <p:nvPr>
            <p:ph type="ftr" sz="quarter" idx="2"/>
          </p:nvPr>
        </p:nvSpPr>
        <p:spPr>
          <a:xfrm>
            <a:off x="3" y="9721336"/>
            <a:ext cx="3078924" cy="513285"/>
          </a:xfrm>
          <a:prstGeom prst="rect">
            <a:avLst/>
          </a:prstGeom>
        </p:spPr>
        <p:txBody>
          <a:bodyPr vert="horz" lIns="94605" tIns="47304" rIns="94605" bIns="47304"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4023483" y="9721336"/>
            <a:ext cx="3078924" cy="513285"/>
          </a:xfrm>
          <a:prstGeom prst="rect">
            <a:avLst/>
          </a:prstGeom>
        </p:spPr>
        <p:txBody>
          <a:bodyPr vert="horz" lIns="94605" tIns="47304" rIns="94605" bIns="47304" rtlCol="0" anchor="b"/>
          <a:lstStyle>
            <a:lvl1pPr algn="r">
              <a:defRPr sz="1200"/>
            </a:lvl1pPr>
          </a:lstStyle>
          <a:p>
            <a:fld id="{99A40646-313A-4761-82C5-08AF8698B938}" type="slidenum">
              <a:rPr kumimoji="1" lang="ja-JP" altLang="en-US" smtClean="0"/>
              <a:pPr/>
              <a:t>‹#›</a:t>
            </a:fld>
            <a:endParaRPr kumimoji="1" lang="ja-JP" altLang="en-US"/>
          </a:p>
        </p:txBody>
      </p:sp>
    </p:spTree>
    <p:extLst>
      <p:ext uri="{BB962C8B-B14F-4D97-AF65-F5344CB8AC3E}">
        <p14:creationId xmlns:p14="http://schemas.microsoft.com/office/powerpoint/2010/main" val="3781766805"/>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5" y="9"/>
            <a:ext cx="3078429" cy="511731"/>
          </a:xfrm>
          <a:prstGeom prst="rect">
            <a:avLst/>
          </a:prstGeom>
        </p:spPr>
        <p:txBody>
          <a:bodyPr vert="horz" lIns="95412" tIns="47705" rIns="95412" bIns="47705" rtlCol="0"/>
          <a:lstStyle>
            <a:lvl1pPr algn="l">
              <a:defRPr sz="1200"/>
            </a:lvl1pPr>
          </a:lstStyle>
          <a:p>
            <a:endParaRPr kumimoji="1" lang="ja-JP" altLang="en-US"/>
          </a:p>
        </p:txBody>
      </p:sp>
      <p:sp>
        <p:nvSpPr>
          <p:cNvPr id="3" name="日付プレースホルダ 2"/>
          <p:cNvSpPr>
            <a:spLocks noGrp="1"/>
          </p:cNvSpPr>
          <p:nvPr>
            <p:ph type="dt" idx="1"/>
          </p:nvPr>
        </p:nvSpPr>
        <p:spPr>
          <a:xfrm>
            <a:off x="4024001" y="9"/>
            <a:ext cx="3078429" cy="511731"/>
          </a:xfrm>
          <a:prstGeom prst="rect">
            <a:avLst/>
          </a:prstGeom>
        </p:spPr>
        <p:txBody>
          <a:bodyPr vert="horz" lIns="95412" tIns="47705" rIns="95412" bIns="47705" rtlCol="0"/>
          <a:lstStyle>
            <a:lvl1pPr algn="r">
              <a:defRPr sz="1200"/>
            </a:lvl1pPr>
          </a:lstStyle>
          <a:p>
            <a:endParaRPr kumimoji="1" lang="ja-JP" altLang="en-US"/>
          </a:p>
        </p:txBody>
      </p:sp>
      <p:sp>
        <p:nvSpPr>
          <p:cNvPr id="4" name="スライド イメージ プレースホルダ 3"/>
          <p:cNvSpPr>
            <a:spLocks noGrp="1" noRot="1" noChangeAspect="1"/>
          </p:cNvSpPr>
          <p:nvPr>
            <p:ph type="sldImg" idx="2"/>
          </p:nvPr>
        </p:nvSpPr>
        <p:spPr>
          <a:xfrm>
            <a:off x="990600" y="766763"/>
            <a:ext cx="5122863" cy="3841750"/>
          </a:xfrm>
          <a:prstGeom prst="rect">
            <a:avLst/>
          </a:prstGeom>
          <a:noFill/>
          <a:ln w="12700">
            <a:solidFill>
              <a:prstClr val="black"/>
            </a:solidFill>
          </a:ln>
        </p:spPr>
        <p:txBody>
          <a:bodyPr vert="horz" lIns="95412" tIns="47705" rIns="95412" bIns="47705" rtlCol="0" anchor="ctr"/>
          <a:lstStyle/>
          <a:p>
            <a:endParaRPr lang="ja-JP" altLang="en-US"/>
          </a:p>
        </p:txBody>
      </p:sp>
      <p:sp>
        <p:nvSpPr>
          <p:cNvPr id="5" name="ノート プレースホルダ 4"/>
          <p:cNvSpPr>
            <a:spLocks noGrp="1"/>
          </p:cNvSpPr>
          <p:nvPr>
            <p:ph type="body" sz="quarter" idx="3"/>
          </p:nvPr>
        </p:nvSpPr>
        <p:spPr>
          <a:xfrm>
            <a:off x="710408" y="4861447"/>
            <a:ext cx="5683250" cy="4605576"/>
          </a:xfrm>
          <a:prstGeom prst="rect">
            <a:avLst/>
          </a:prstGeom>
        </p:spPr>
        <p:txBody>
          <a:bodyPr vert="horz" lIns="95412" tIns="47705" rIns="95412" bIns="47705"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5" y="9721117"/>
            <a:ext cx="3078429" cy="511731"/>
          </a:xfrm>
          <a:prstGeom prst="rect">
            <a:avLst/>
          </a:prstGeom>
        </p:spPr>
        <p:txBody>
          <a:bodyPr vert="horz" lIns="95412" tIns="47705" rIns="95412" bIns="47705"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4024001" y="9721117"/>
            <a:ext cx="3078429" cy="511731"/>
          </a:xfrm>
          <a:prstGeom prst="rect">
            <a:avLst/>
          </a:prstGeom>
        </p:spPr>
        <p:txBody>
          <a:bodyPr vert="horz" lIns="95412" tIns="47705" rIns="95412" bIns="47705" rtlCol="0" anchor="b"/>
          <a:lstStyle>
            <a:lvl1pPr algn="r">
              <a:defRPr sz="1200"/>
            </a:lvl1pPr>
          </a:lstStyle>
          <a:p>
            <a:fld id="{F6A0A225-D78C-4F69-8733-547C281DEA94}" type="slidenum">
              <a:rPr kumimoji="1" lang="ja-JP" altLang="en-US" smtClean="0"/>
              <a:pPr/>
              <a:t>‹#›</a:t>
            </a:fld>
            <a:endParaRPr kumimoji="1" lang="ja-JP" altLang="en-US"/>
          </a:p>
        </p:txBody>
      </p:sp>
    </p:spTree>
    <p:extLst>
      <p:ext uri="{BB962C8B-B14F-4D97-AF65-F5344CB8AC3E}">
        <p14:creationId xmlns:p14="http://schemas.microsoft.com/office/powerpoint/2010/main" val="2090164737"/>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24" name="グループ化 23"/>
          <p:cNvGrpSpPr/>
          <p:nvPr userDrawn="1"/>
        </p:nvGrpSpPr>
        <p:grpSpPr>
          <a:xfrm>
            <a:off x="2122494" y="0"/>
            <a:ext cx="4506906" cy="4455466"/>
            <a:chOff x="2122494" y="324370"/>
            <a:chExt cx="4131096" cy="4131096"/>
          </a:xfrm>
        </p:grpSpPr>
        <p:sp>
          <p:nvSpPr>
            <p:cNvPr id="22" name="正方形/長方形 21"/>
            <p:cNvSpPr/>
            <p:nvPr userDrawn="1"/>
          </p:nvSpPr>
          <p:spPr>
            <a:xfrm>
              <a:off x="2122494" y="332656"/>
              <a:ext cx="2161474" cy="2161474"/>
            </a:xfrm>
            <a:prstGeom prst="rect">
              <a:avLst/>
            </a:prstGeom>
            <a:solidFill>
              <a:srgbClr val="F9A627"/>
            </a:solidFill>
            <a:ln>
              <a:solidFill>
                <a:srgbClr val="F9A627"/>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円/楕円 22"/>
            <p:cNvSpPr/>
            <p:nvPr userDrawn="1"/>
          </p:nvSpPr>
          <p:spPr>
            <a:xfrm>
              <a:off x="2122494" y="324370"/>
              <a:ext cx="4131096" cy="4131096"/>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2" name="正方形/長方形 11"/>
          <p:cNvSpPr/>
          <p:nvPr userDrawn="1"/>
        </p:nvSpPr>
        <p:spPr>
          <a:xfrm>
            <a:off x="-11106" y="0"/>
            <a:ext cx="2133600" cy="6858000"/>
          </a:xfrm>
          <a:prstGeom prst="rect">
            <a:avLst/>
          </a:prstGeom>
          <a:solidFill>
            <a:srgbClr val="F9A627"/>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ctrTitle"/>
          </p:nvPr>
        </p:nvSpPr>
        <p:spPr>
          <a:xfrm>
            <a:off x="2590056" y="2813273"/>
            <a:ext cx="6734472" cy="1470025"/>
          </a:xfrm>
          <a:noFill/>
        </p:spPr>
        <p:txBody>
          <a:bodyPr/>
          <a:lstStyle>
            <a:lvl1pPr algn="l">
              <a:defRPr sz="4000" b="1">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 タイトルの書式設定</a:t>
            </a:r>
            <a:endParaRPr kumimoji="1" lang="ja-JP" altLang="en-US" dirty="0"/>
          </a:p>
        </p:txBody>
      </p:sp>
      <p:sp>
        <p:nvSpPr>
          <p:cNvPr id="3" name="サブタイトル 2"/>
          <p:cNvSpPr>
            <a:spLocks noGrp="1"/>
          </p:cNvSpPr>
          <p:nvPr userDrawn="1">
            <p:ph type="subTitle" idx="1"/>
          </p:nvPr>
        </p:nvSpPr>
        <p:spPr>
          <a:xfrm>
            <a:off x="2928839" y="3908648"/>
            <a:ext cx="5546036" cy="1752600"/>
          </a:xfrm>
        </p:spPr>
        <p:txBody>
          <a:bodyPr>
            <a:normAutofit/>
          </a:bodyPr>
          <a:lstStyle>
            <a:lvl1pPr marL="0" indent="0" algn="l">
              <a:buNone/>
              <a:defRPr sz="2400">
                <a:solidFill>
                  <a:schemeClr val="tx1">
                    <a:lumMod val="75000"/>
                    <a:lumOff val="25000"/>
                  </a:schemeClr>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smtClean="0"/>
              <a:t>マスタ サブタイトルの書式設定</a:t>
            </a:r>
            <a:endParaRPr kumimoji="1" lang="ja-JP" altLang="en-US" dirty="0"/>
          </a:p>
        </p:txBody>
      </p:sp>
      <p:sp>
        <p:nvSpPr>
          <p:cNvPr id="4" name="日付プレースホルダ 3"/>
          <p:cNvSpPr>
            <a:spLocks noGrp="1"/>
          </p:cNvSpPr>
          <p:nvPr userDrawn="1">
            <p:ph type="dt" sz="half" idx="10"/>
          </p:nvPr>
        </p:nvSpPr>
        <p:spPr>
          <a:xfrm>
            <a:off x="539552" y="6356350"/>
            <a:ext cx="1125488" cy="365125"/>
          </a:xfrm>
        </p:spPr>
        <p:txBody>
          <a:bodyPr/>
          <a:lstStyle>
            <a:lvl1pPr>
              <a:defRPr b="1">
                <a:solidFill>
                  <a:schemeClr val="bg1"/>
                </a:solidFill>
              </a:defRPr>
            </a:lvl1pPr>
          </a:lstStyle>
          <a:p>
            <a:fld id="{A99FED7C-2F71-40B1-A371-BE64CBC654EF}" type="datetime1">
              <a:rPr lang="ja-JP" altLang="en-US" smtClean="0"/>
              <a:pPr/>
              <a:t>2017/5/17</a:t>
            </a:fld>
            <a:endParaRPr lang="ja-JP" altLang="en-US" dirty="0"/>
          </a:p>
        </p:txBody>
      </p:sp>
      <p:sp>
        <p:nvSpPr>
          <p:cNvPr id="5" name="フッター プレースホルダ 4"/>
          <p:cNvSpPr>
            <a:spLocks noGrp="1"/>
          </p:cNvSpPr>
          <p:nvPr userDrawn="1">
            <p:ph type="ftr" sz="quarter" idx="11"/>
          </p:nvPr>
        </p:nvSpPr>
        <p:spPr/>
        <p:txBody>
          <a:bodyPr/>
          <a:lstStyle/>
          <a:p>
            <a:endParaRPr kumimoji="1" lang="ja-JP" altLang="en-US" dirty="0"/>
          </a:p>
        </p:txBody>
      </p:sp>
      <p:sp>
        <p:nvSpPr>
          <p:cNvPr id="6" name="スライド番号プレースホルダ 5"/>
          <p:cNvSpPr>
            <a:spLocks noGrp="1"/>
          </p:cNvSpPr>
          <p:nvPr userDrawn="1">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lang="en-US" altLang="ja-JP" smtClean="0"/>
              <a:t>2014/5/9</a:t>
            </a:r>
            <a:endParaRPr lang="ja-JP" altLang="en-US" dirty="0"/>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a:off x="0" y="0"/>
            <a:ext cx="9134475" cy="724435"/>
          </a:xfrm>
          <a:prstGeom prst="rect">
            <a:avLst/>
          </a:prstGeom>
          <a:solidFill>
            <a:srgbClr val="002060"/>
          </a:solidFill>
          <a:ln>
            <a:solidFill>
              <a:srgbClr val="00206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 2"/>
          <p:cNvSpPr>
            <a:spLocks noGrp="1"/>
          </p:cNvSpPr>
          <p:nvPr>
            <p:ph idx="1"/>
          </p:nvPr>
        </p:nvSpPr>
        <p:spPr/>
        <p:txBody>
          <a:bodyPr/>
          <a:lstStyle>
            <a:lvl1pPr>
              <a:defRPr>
                <a:latin typeface="小塚ゴシック Pro R" panose="020B0400000000000000" pitchFamily="34" charset="-128"/>
                <a:ea typeface="小塚ゴシック Pro R" panose="020B0400000000000000" pitchFamily="34" charset="-128"/>
              </a:defRPr>
            </a:lvl1pPr>
            <a:lvl2pPr>
              <a:defRPr>
                <a:latin typeface="小塚ゴシック Pro R" panose="020B0400000000000000" pitchFamily="34" charset="-128"/>
                <a:ea typeface="小塚ゴシック Pro R" panose="020B0400000000000000" pitchFamily="34" charset="-128"/>
              </a:defRPr>
            </a:lvl2pPr>
            <a:lvl3pPr>
              <a:defRPr>
                <a:latin typeface="小塚ゴシック Pro R" panose="020B0400000000000000" pitchFamily="34" charset="-128"/>
                <a:ea typeface="小塚ゴシック Pro R" panose="020B0400000000000000" pitchFamily="34" charset="-128"/>
              </a:defRPr>
            </a:lvl3pPr>
            <a:lvl4pPr>
              <a:defRPr>
                <a:latin typeface="小塚ゴシック Pro R" panose="020B0400000000000000" pitchFamily="34" charset="-128"/>
                <a:ea typeface="小塚ゴシック Pro R" panose="020B0400000000000000" pitchFamily="34" charset="-128"/>
              </a:defRPr>
            </a:lvl4pPr>
            <a:lvl5pPr>
              <a:defRPr>
                <a:latin typeface="小塚ゴシック Pro R" panose="020B0400000000000000" pitchFamily="34" charset="-128"/>
                <a:ea typeface="小塚ゴシック Pro R" panose="020B0400000000000000" pitchFamily="34" charset="-128"/>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dirty="0" smtClean="0"/>
              <a:t>2014/5/9</a:t>
            </a:r>
            <a:endParaRPr lang="ja-JP" altLang="en-US" dirty="0" smtClean="0"/>
          </a:p>
        </p:txBody>
      </p:sp>
      <p:sp>
        <p:nvSpPr>
          <p:cNvPr id="6" name="スライド番号プレースホルダ 5"/>
          <p:cNvSpPr>
            <a:spLocks noGrp="1"/>
          </p:cNvSpPr>
          <p:nvPr>
            <p:ph type="sldNum" sz="quarter" idx="12"/>
          </p:nvPr>
        </p:nvSpPr>
        <p:spPr>
          <a:xfrm>
            <a:off x="6758880" y="6520259"/>
            <a:ext cx="2133600" cy="365125"/>
          </a:xfrm>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r>
              <a:rPr lang="en-US" altLang="ja-JP" smtClean="0"/>
              <a:t>2014/5/9</a:t>
            </a:r>
            <a:endParaRPr lang="ja-JP" altLang="en-US" dirty="0" smtClean="0"/>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a:t>
            </a:fld>
            <a:endParaRPr kumimoji="1" lang="ja-JP" altLang="en-US"/>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0" y="0"/>
            <a:ext cx="9144000" cy="548680"/>
          </a:xfrm>
          <a:prstGeom prst="rect">
            <a:avLst/>
          </a:prstGeom>
          <a:noFill/>
        </p:spPr>
        <p:txBody>
          <a:bodyPr vert="horz" lIns="91440" tIns="45720" rIns="91440" bIns="45720" rtlCol="0" anchor="ctr">
            <a:no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ja-JP" smtClean="0"/>
              <a:t>2014/5/9</a:t>
            </a:r>
            <a:endParaRPr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hf hdr="0" ftr="0" dt="0"/>
  <p:txStyles>
    <p:titleStyle>
      <a:lvl1pPr algn="l" defTabSz="914400" rtl="0" eaLnBrk="1" latinLnBrk="0" hangingPunct="1">
        <a:spcBef>
          <a:spcPct val="0"/>
        </a:spcBef>
        <a:buNone/>
        <a:defRPr kumimoji="1"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小塚ゴシック Pro R" panose="020B0400000000000000" pitchFamily="34" charset="-128"/>
          <a:ea typeface="小塚ゴシック Pro R" panose="020B0400000000000000" pitchFamily="34" charset="-128"/>
          <a:cs typeface="Times New Roman" pitchFamily="18"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411760" y="1819165"/>
            <a:ext cx="6444208" cy="1607264"/>
          </a:xfrm>
        </p:spPr>
        <p:txBody>
          <a:bodyPr/>
          <a:lstStyle/>
          <a:p>
            <a:pPr algn="ctr"/>
            <a:r>
              <a:rPr lang="ja-JP" altLang="en-US" sz="3600" dirty="0" smtClean="0"/>
              <a:t>パターン認識特論演習</a:t>
            </a:r>
            <a:r>
              <a:rPr lang="en-US" altLang="ja-JP" sz="3600" dirty="0" smtClean="0"/>
              <a:t/>
            </a:r>
            <a:br>
              <a:rPr lang="en-US" altLang="ja-JP" sz="3600" dirty="0" smtClean="0"/>
            </a:br>
            <a:r>
              <a:rPr lang="ja-JP" altLang="en-US" sz="3600" dirty="0" smtClean="0"/>
              <a:t>第</a:t>
            </a:r>
            <a:r>
              <a:rPr lang="en-US" altLang="ja-JP" sz="3600" dirty="0" smtClean="0"/>
              <a:t>2</a:t>
            </a:r>
            <a:r>
              <a:rPr lang="ja-JP" altLang="en-US" sz="3600" dirty="0" smtClean="0"/>
              <a:t>回 </a:t>
            </a:r>
            <a:r>
              <a:rPr lang="en-US" altLang="ja-JP" sz="3600" dirty="0" smtClean="0"/>
              <a:t>5</a:t>
            </a:r>
            <a:r>
              <a:rPr lang="ja-JP" altLang="en-US" sz="3600" dirty="0" smtClean="0"/>
              <a:t>月</a:t>
            </a:r>
            <a:r>
              <a:rPr lang="en-US" altLang="ja-JP" sz="3600" dirty="0" smtClean="0"/>
              <a:t>17</a:t>
            </a:r>
            <a:r>
              <a:rPr lang="ja-JP" altLang="en-US" sz="3600" dirty="0" smtClean="0"/>
              <a:t>日</a:t>
            </a:r>
            <a:endParaRPr lang="ja-JP" altLang="en-US" sz="3600" dirty="0"/>
          </a:p>
        </p:txBody>
      </p:sp>
      <p:sp>
        <p:nvSpPr>
          <p:cNvPr id="5" name="日付プレースホルダー 4"/>
          <p:cNvSpPr>
            <a:spLocks noGrp="1"/>
          </p:cNvSpPr>
          <p:nvPr>
            <p:ph type="dt" sz="half" idx="10"/>
          </p:nvPr>
        </p:nvSpPr>
        <p:spPr>
          <a:xfrm>
            <a:off x="611560" y="6356350"/>
            <a:ext cx="1008112" cy="365125"/>
          </a:xfrm>
        </p:spPr>
        <p:txBody>
          <a:bodyPr/>
          <a:lstStyle/>
          <a:p>
            <a:fld id="{9BDADE76-9616-4BC2-B8BB-58EAD27C3AA6}" type="datetime1">
              <a:rPr lang="ja-JP" altLang="en-US" smtClean="0"/>
              <a:t>2017/5/17</a:t>
            </a:fld>
            <a:endParaRPr lang="ja-JP" altLang="en-US" dirty="0"/>
          </a:p>
        </p:txBody>
      </p:sp>
      <p:sp>
        <p:nvSpPr>
          <p:cNvPr id="13" name="テキスト ボックス 12"/>
          <p:cNvSpPr txBox="1"/>
          <p:nvPr/>
        </p:nvSpPr>
        <p:spPr>
          <a:xfrm>
            <a:off x="3097851" y="4077072"/>
            <a:ext cx="5570756" cy="523220"/>
          </a:xfrm>
          <a:prstGeom prst="rect">
            <a:avLst/>
          </a:prstGeom>
          <a:noFill/>
        </p:spPr>
        <p:txBody>
          <a:bodyPr wrap="none" rtlCol="0">
            <a:spAutoFit/>
          </a:bodyPr>
          <a:lstStyle/>
          <a:p>
            <a:pPr algn="r"/>
            <a:r>
              <a:rPr lang="ja-JP" altLang="en-US" sz="2800" dirty="0" smtClean="0"/>
              <a:t>ヒューマンインタフェース</a:t>
            </a:r>
            <a:r>
              <a:rPr kumimoji="1" lang="ja-JP" altLang="en-US" sz="2800" dirty="0" smtClean="0"/>
              <a:t>研究室</a:t>
            </a:r>
            <a:endParaRPr kumimoji="1" lang="en-US" altLang="ja-JP" sz="2800" dirty="0" smtClean="0"/>
          </a:p>
        </p:txBody>
      </p:sp>
      <p:sp>
        <p:nvSpPr>
          <p:cNvPr id="14" name="テキスト ボックス 13"/>
          <p:cNvSpPr txBox="1"/>
          <p:nvPr/>
        </p:nvSpPr>
        <p:spPr>
          <a:xfrm>
            <a:off x="6588224" y="6021288"/>
            <a:ext cx="2161169" cy="646331"/>
          </a:xfrm>
          <a:prstGeom prst="rect">
            <a:avLst/>
          </a:prstGeom>
          <a:noFill/>
        </p:spPr>
        <p:txBody>
          <a:bodyPr wrap="none" rtlCol="0">
            <a:spAutoFit/>
          </a:bodyPr>
          <a:lstStyle/>
          <a:p>
            <a:r>
              <a:rPr lang="ja-JP" altLang="en-US" sz="3600" dirty="0" smtClean="0"/>
              <a:t>早志 英朗</a:t>
            </a:r>
            <a:endParaRPr kumimoji="1" lang="ja-JP" altLang="en-US" sz="3600" dirty="0" smtClean="0"/>
          </a:p>
        </p:txBody>
      </p:sp>
      <p:sp>
        <p:nvSpPr>
          <p:cNvPr id="10" name="テキスト ボックス 9"/>
          <p:cNvSpPr txBox="1"/>
          <p:nvPr/>
        </p:nvSpPr>
        <p:spPr>
          <a:xfrm>
            <a:off x="7765796" y="5030016"/>
            <a:ext cx="902811" cy="523220"/>
          </a:xfrm>
          <a:prstGeom prst="rect">
            <a:avLst/>
          </a:prstGeom>
          <a:noFill/>
        </p:spPr>
        <p:txBody>
          <a:bodyPr wrap="none" rtlCol="0">
            <a:spAutoFit/>
          </a:bodyPr>
          <a:lstStyle/>
          <a:p>
            <a:pPr algn="r"/>
            <a:r>
              <a:rPr kumimoji="1" lang="ja-JP" altLang="en-US" sz="2800" dirty="0" smtClean="0"/>
              <a:t>助教</a:t>
            </a:r>
          </a:p>
        </p:txBody>
      </p:sp>
      <p:sp>
        <p:nvSpPr>
          <p:cNvPr id="15" name="テキスト ボックス 14"/>
          <p:cNvSpPr txBox="1"/>
          <p:nvPr/>
        </p:nvSpPr>
        <p:spPr>
          <a:xfrm>
            <a:off x="6583962" y="5723731"/>
            <a:ext cx="2236510" cy="400110"/>
          </a:xfrm>
          <a:prstGeom prst="rect">
            <a:avLst/>
          </a:prstGeom>
          <a:noFill/>
        </p:spPr>
        <p:txBody>
          <a:bodyPr wrap="none" rtlCol="0">
            <a:spAutoFit/>
          </a:bodyPr>
          <a:lstStyle/>
          <a:p>
            <a:r>
              <a:rPr lang="ja-JP" altLang="en-US" sz="2000" dirty="0" smtClean="0"/>
              <a:t>はやし　ひであき</a:t>
            </a:r>
            <a:endParaRPr kumimoji="1" lang="ja-JP" altLang="en-US" sz="2000" dirty="0" smtClean="0"/>
          </a:p>
        </p:txBody>
      </p:sp>
      <p:sp>
        <p:nvSpPr>
          <p:cNvPr id="6" name="正方形/長方形 5"/>
          <p:cNvSpPr/>
          <p:nvPr/>
        </p:nvSpPr>
        <p:spPr>
          <a:xfrm>
            <a:off x="0" y="2468457"/>
            <a:ext cx="2051720" cy="2616727"/>
          </a:xfrm>
          <a:prstGeom prst="rect">
            <a:avLst/>
          </a:prstGeom>
          <a:solidFill>
            <a:srgbClr val="F9A627"/>
          </a:solidFill>
          <a:ln>
            <a:solidFill>
              <a:srgbClr val="F9A627"/>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6156176" y="4553544"/>
            <a:ext cx="2698175" cy="523220"/>
          </a:xfrm>
          <a:prstGeom prst="rect">
            <a:avLst/>
          </a:prstGeom>
          <a:noFill/>
        </p:spPr>
        <p:txBody>
          <a:bodyPr wrap="none" rtlCol="0">
            <a:spAutoFit/>
          </a:bodyPr>
          <a:lstStyle/>
          <a:p>
            <a:pPr algn="r"/>
            <a:r>
              <a:rPr lang="ja-JP" altLang="en-US" sz="2800" dirty="0" smtClean="0"/>
              <a:t>（内田研究室）</a:t>
            </a:r>
            <a:endParaRPr kumimoji="1" lang="en-US" altLang="ja-JP" sz="2800" dirty="0" smtClean="0"/>
          </a:p>
        </p:txBody>
      </p:sp>
      <p:pic>
        <p:nvPicPr>
          <p:cNvPr id="4" name="図 3"/>
          <p:cNvPicPr>
            <a:picLocks noChangeAspect="1"/>
          </p:cNvPicPr>
          <p:nvPr/>
        </p:nvPicPr>
        <p:blipFill>
          <a:blip r:embed="rId2"/>
          <a:stretch>
            <a:fillRect/>
          </a:stretch>
        </p:blipFill>
        <p:spPr>
          <a:xfrm>
            <a:off x="379351" y="4416762"/>
            <a:ext cx="1472529" cy="1749728"/>
          </a:xfrm>
          <a:prstGeom prst="rect">
            <a:avLst/>
          </a:prstGeom>
        </p:spPr>
      </p:pic>
    </p:spTree>
    <p:extLst>
      <p:ext uri="{BB962C8B-B14F-4D97-AF65-F5344CB8AC3E}">
        <p14:creationId xmlns:p14="http://schemas.microsoft.com/office/powerpoint/2010/main" val="34392216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628" y="116632"/>
            <a:ext cx="7162675" cy="584775"/>
          </a:xfrm>
          <a:prstGeom prst="rect">
            <a:avLst/>
          </a:prstGeom>
          <a:noFill/>
        </p:spPr>
        <p:txBody>
          <a:bodyPr wrap="square" rtlCol="0">
            <a:spAutoFit/>
          </a:bodyPr>
          <a:lstStyle/>
          <a:p>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どんな工夫が考えられるか？</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5" name="グループ化 34"/>
          <p:cNvGrpSpPr/>
          <p:nvPr/>
        </p:nvGrpSpPr>
        <p:grpSpPr>
          <a:xfrm>
            <a:off x="229407" y="829275"/>
            <a:ext cx="4054908" cy="492443"/>
            <a:chOff x="229407" y="862092"/>
            <a:chExt cx="4054908" cy="492443"/>
          </a:xfrm>
        </p:grpSpPr>
        <p:sp>
          <p:nvSpPr>
            <p:cNvPr id="36" name="正方形/長方形 3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278090" y="862092"/>
              <a:ext cx="4006225" cy="492443"/>
            </a:xfrm>
            <a:prstGeom prst="rect">
              <a:avLst/>
            </a:prstGeom>
            <a:noFill/>
          </p:spPr>
          <p:txBody>
            <a:bodyPr wrap="none" rtlCol="0">
              <a:spAutoFit/>
            </a:bodyPr>
            <a:lstStyle/>
            <a:p>
              <a:pPr>
                <a:buClr>
                  <a:srgbClr val="FF6600"/>
                </a:buClr>
              </a:pPr>
              <a:r>
                <a:rPr kumimoji="1" lang="en-US" altLang="ja-JP" sz="2600" dirty="0" smtClean="0"/>
                <a:t>k</a:t>
              </a:r>
              <a:r>
                <a:rPr kumimoji="1" lang="ja-JP" altLang="en-US" sz="2600" dirty="0" smtClean="0"/>
                <a:t>最近傍法を工夫してみる</a:t>
              </a:r>
            </a:p>
          </p:txBody>
        </p:sp>
      </p:grpSp>
      <p:grpSp>
        <p:nvGrpSpPr>
          <p:cNvPr id="47" name="グループ化 46"/>
          <p:cNvGrpSpPr/>
          <p:nvPr/>
        </p:nvGrpSpPr>
        <p:grpSpPr>
          <a:xfrm>
            <a:off x="229407" y="3272342"/>
            <a:ext cx="2900746" cy="492443"/>
            <a:chOff x="229407" y="862092"/>
            <a:chExt cx="2900746" cy="492443"/>
          </a:xfrm>
        </p:grpSpPr>
        <p:sp>
          <p:nvSpPr>
            <p:cNvPr id="48" name="正方形/長方形 47"/>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278090" y="862092"/>
              <a:ext cx="2852063" cy="492443"/>
            </a:xfrm>
            <a:prstGeom prst="rect">
              <a:avLst/>
            </a:prstGeom>
            <a:noFill/>
          </p:spPr>
          <p:txBody>
            <a:bodyPr wrap="none" rtlCol="0">
              <a:spAutoFit/>
            </a:bodyPr>
            <a:lstStyle/>
            <a:p>
              <a:pPr>
                <a:buClr>
                  <a:srgbClr val="FF6600"/>
                </a:buClr>
              </a:pPr>
              <a:r>
                <a:rPr lang="ja-JP" altLang="en-US" sz="2600" dirty="0" smtClean="0"/>
                <a:t>識別器を変更する</a:t>
              </a:r>
              <a:endParaRPr kumimoji="1" lang="ja-JP" altLang="en-US" sz="2600" dirty="0" smtClean="0"/>
            </a:p>
          </p:txBody>
        </p:sp>
      </p:grpSp>
      <p:grpSp>
        <p:nvGrpSpPr>
          <p:cNvPr id="38" name="グループ化 37"/>
          <p:cNvGrpSpPr/>
          <p:nvPr/>
        </p:nvGrpSpPr>
        <p:grpSpPr>
          <a:xfrm>
            <a:off x="229407" y="4950693"/>
            <a:ext cx="4901293" cy="492443"/>
            <a:chOff x="229407" y="862092"/>
            <a:chExt cx="4901293" cy="492443"/>
          </a:xfrm>
        </p:grpSpPr>
        <p:sp>
          <p:nvSpPr>
            <p:cNvPr id="39" name="正方形/長方形 38"/>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278090" y="862092"/>
              <a:ext cx="4852610" cy="492443"/>
            </a:xfrm>
            <a:prstGeom prst="rect">
              <a:avLst/>
            </a:prstGeom>
            <a:noFill/>
          </p:spPr>
          <p:txBody>
            <a:bodyPr wrap="none" rtlCol="0">
              <a:spAutoFit/>
            </a:bodyPr>
            <a:lstStyle/>
            <a:p>
              <a:pPr>
                <a:buClr>
                  <a:srgbClr val="FF6600"/>
                </a:buClr>
              </a:pPr>
              <a:r>
                <a:rPr lang="ja-JP" altLang="en-US" sz="2600" dirty="0" smtClean="0"/>
                <a:t>画像処理や特徴抽出を工夫する</a:t>
              </a:r>
              <a:endParaRPr kumimoji="1" lang="ja-JP" altLang="en-US" sz="2600" dirty="0" smtClean="0"/>
            </a:p>
          </p:txBody>
        </p:sp>
      </p:grpSp>
      <p:sp>
        <p:nvSpPr>
          <p:cNvPr id="19" name="テキスト ボックス 18"/>
          <p:cNvSpPr txBox="1"/>
          <p:nvPr/>
        </p:nvSpPr>
        <p:spPr>
          <a:xfrm>
            <a:off x="536567" y="1340768"/>
            <a:ext cx="6521337" cy="430887"/>
          </a:xfrm>
          <a:prstGeom prst="rect">
            <a:avLst/>
          </a:prstGeom>
          <a:noFill/>
        </p:spPr>
        <p:txBody>
          <a:bodyPr wrap="none" rtlCol="0">
            <a:spAutoFit/>
          </a:bodyPr>
          <a:lstStyle/>
          <a:p>
            <a:r>
              <a:rPr lang="ja-JP" altLang="en-US" sz="2200" dirty="0" smtClean="0"/>
              <a:t>最適な</a:t>
            </a:r>
            <a:r>
              <a:rPr lang="en-US" altLang="ja-JP" sz="2200" dirty="0" smtClean="0"/>
              <a:t>k</a:t>
            </a:r>
            <a:r>
              <a:rPr lang="ja-JP" altLang="en-US" sz="2200" dirty="0" smtClean="0"/>
              <a:t>の値を探索する（交差検証を使うとよい）</a:t>
            </a:r>
            <a:endParaRPr kumimoji="1" lang="ja-JP" altLang="en-US" sz="2200" dirty="0" smtClean="0"/>
          </a:p>
        </p:txBody>
      </p:sp>
      <p:sp>
        <p:nvSpPr>
          <p:cNvPr id="20" name="正方形/長方形 19"/>
          <p:cNvSpPr/>
          <p:nvPr/>
        </p:nvSpPr>
        <p:spPr>
          <a:xfrm>
            <a:off x="467544" y="1358420"/>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テキスト ボックス 20"/>
          <p:cNvSpPr txBox="1"/>
          <p:nvPr/>
        </p:nvSpPr>
        <p:spPr>
          <a:xfrm>
            <a:off x="536567" y="1853290"/>
            <a:ext cx="6591869" cy="430887"/>
          </a:xfrm>
          <a:prstGeom prst="rect">
            <a:avLst/>
          </a:prstGeom>
          <a:noFill/>
        </p:spPr>
        <p:txBody>
          <a:bodyPr wrap="none" rtlCol="0">
            <a:spAutoFit/>
          </a:bodyPr>
          <a:lstStyle/>
          <a:p>
            <a:r>
              <a:rPr kumimoji="1" lang="ja-JP" altLang="en-US" sz="2200" dirty="0" smtClean="0"/>
              <a:t>距離の計算方法を変更する（</a:t>
            </a:r>
            <a:r>
              <a:rPr kumimoji="1" lang="en-US" altLang="ja-JP" sz="2200" dirty="0" smtClean="0"/>
              <a:t>L2</a:t>
            </a:r>
            <a:r>
              <a:rPr lang="ja-JP" altLang="en-US" sz="2200" dirty="0" smtClean="0"/>
              <a:t>ノルム，</a:t>
            </a:r>
            <a:r>
              <a:rPr lang="en-US" altLang="ja-JP" sz="2200" dirty="0" smtClean="0"/>
              <a:t>max</a:t>
            </a:r>
            <a:r>
              <a:rPr lang="ja-JP" altLang="en-US" sz="2200" dirty="0" smtClean="0"/>
              <a:t>距離</a:t>
            </a:r>
            <a:r>
              <a:rPr kumimoji="1" lang="ja-JP" altLang="en-US" sz="2200" dirty="0" smtClean="0"/>
              <a:t>）</a:t>
            </a:r>
          </a:p>
        </p:txBody>
      </p:sp>
      <p:sp>
        <p:nvSpPr>
          <p:cNvPr id="22" name="正方形/長方形 21"/>
          <p:cNvSpPr/>
          <p:nvPr/>
        </p:nvSpPr>
        <p:spPr>
          <a:xfrm>
            <a:off x="467544" y="1870942"/>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テキスト ボックス 22"/>
          <p:cNvSpPr txBox="1"/>
          <p:nvPr/>
        </p:nvSpPr>
        <p:spPr>
          <a:xfrm>
            <a:off x="536567" y="2367276"/>
            <a:ext cx="7383753" cy="769441"/>
          </a:xfrm>
          <a:prstGeom prst="rect">
            <a:avLst/>
          </a:prstGeom>
          <a:noFill/>
        </p:spPr>
        <p:txBody>
          <a:bodyPr wrap="none" rtlCol="0">
            <a:spAutoFit/>
          </a:bodyPr>
          <a:lstStyle/>
          <a:p>
            <a:r>
              <a:rPr kumimoji="1" lang="ja-JP" altLang="en-US" sz="2200" dirty="0" smtClean="0"/>
              <a:t>距離に応じて多数決に重みをつける</a:t>
            </a:r>
            <a:r>
              <a:rPr kumimoji="1" lang="en-US" altLang="ja-JP" sz="2200" dirty="0" smtClean="0"/>
              <a:t/>
            </a:r>
            <a:br>
              <a:rPr kumimoji="1" lang="en-US" altLang="ja-JP" sz="2200" dirty="0" smtClean="0"/>
            </a:br>
            <a:r>
              <a:rPr kumimoji="1" lang="ja-JP" altLang="en-US" sz="2200" dirty="0" smtClean="0"/>
              <a:t>（</a:t>
            </a:r>
            <a:r>
              <a:rPr lang="en-US" altLang="ja-JP" sz="2200" dirty="0"/>
              <a:t>https://epub.ub.uni-muenchen.de/1769/1/paper_399.pdf</a:t>
            </a:r>
            <a:r>
              <a:rPr kumimoji="1" lang="ja-JP" altLang="en-US" sz="2200" dirty="0" smtClean="0"/>
              <a:t>）</a:t>
            </a:r>
          </a:p>
        </p:txBody>
      </p:sp>
      <p:sp>
        <p:nvSpPr>
          <p:cNvPr id="24" name="正方形/長方形 23"/>
          <p:cNvSpPr/>
          <p:nvPr/>
        </p:nvSpPr>
        <p:spPr>
          <a:xfrm>
            <a:off x="467544" y="2384928"/>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536567" y="3800887"/>
            <a:ext cx="7954422" cy="430887"/>
          </a:xfrm>
          <a:prstGeom prst="rect">
            <a:avLst/>
          </a:prstGeom>
          <a:noFill/>
        </p:spPr>
        <p:txBody>
          <a:bodyPr wrap="none" rtlCol="0">
            <a:spAutoFit/>
          </a:bodyPr>
          <a:lstStyle/>
          <a:p>
            <a:r>
              <a:rPr kumimoji="1" lang="en-US" altLang="ja-JP" sz="2200" dirty="0" smtClean="0"/>
              <a:t>Support vector machine (</a:t>
            </a:r>
            <a:r>
              <a:rPr lang="en-US" altLang="ja-JP" sz="2200" dirty="0"/>
              <a:t>SVM), </a:t>
            </a:r>
            <a:r>
              <a:rPr lang="en-US" altLang="ja-JP" sz="2200" dirty="0" smtClean="0"/>
              <a:t>neural network, decision tree, etc.</a:t>
            </a:r>
            <a:endParaRPr lang="ja-JP" altLang="en-US" sz="2200" dirty="0"/>
          </a:p>
        </p:txBody>
      </p:sp>
      <p:sp>
        <p:nvSpPr>
          <p:cNvPr id="26" name="正方形/長方形 25"/>
          <p:cNvSpPr/>
          <p:nvPr/>
        </p:nvSpPr>
        <p:spPr>
          <a:xfrm>
            <a:off x="467544" y="381853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正方形/長方形 27"/>
          <p:cNvSpPr/>
          <p:nvPr/>
        </p:nvSpPr>
        <p:spPr>
          <a:xfrm>
            <a:off x="467544" y="4303864"/>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536567" y="4260349"/>
            <a:ext cx="7043916" cy="430887"/>
          </a:xfrm>
          <a:prstGeom prst="rect">
            <a:avLst/>
          </a:prstGeom>
          <a:noFill/>
        </p:spPr>
        <p:txBody>
          <a:bodyPr wrap="none" rtlCol="0">
            <a:spAutoFit/>
          </a:bodyPr>
          <a:lstStyle/>
          <a:p>
            <a:r>
              <a:rPr lang="ja-JP" altLang="en-US" sz="2200" dirty="0"/>
              <a:t>ライブラリ</a:t>
            </a:r>
            <a:r>
              <a:rPr lang="ja-JP" altLang="en-US" sz="2200" dirty="0" smtClean="0"/>
              <a:t>を使用しても</a:t>
            </a:r>
            <a:r>
              <a:rPr lang="en-US" altLang="ja-JP" sz="2200" dirty="0" smtClean="0"/>
              <a:t>ok</a:t>
            </a:r>
            <a:r>
              <a:rPr lang="ja-JP" altLang="en-US" sz="2200" dirty="0" smtClean="0"/>
              <a:t>（</a:t>
            </a:r>
            <a:r>
              <a:rPr lang="en-US" altLang="ja-JP" sz="2200" dirty="0" err="1" smtClean="0"/>
              <a:t>libsvm</a:t>
            </a:r>
            <a:r>
              <a:rPr lang="en-US" altLang="ja-JP" sz="2200" dirty="0" smtClean="0"/>
              <a:t>, </a:t>
            </a:r>
            <a:r>
              <a:rPr lang="en-US" altLang="ja-JP" sz="2200" dirty="0" err="1" smtClean="0"/>
              <a:t>dlib</a:t>
            </a:r>
            <a:r>
              <a:rPr lang="en-US" altLang="ja-JP" sz="2200" dirty="0" smtClean="0"/>
              <a:t> C++ library</a:t>
            </a:r>
            <a:r>
              <a:rPr lang="ja-JP" altLang="en-US" sz="2200" dirty="0" smtClean="0"/>
              <a:t>等）</a:t>
            </a:r>
            <a:endParaRPr kumimoji="1" lang="ja-JP" altLang="en-US" sz="2200" dirty="0" smtClean="0"/>
          </a:p>
        </p:txBody>
      </p:sp>
      <p:sp>
        <p:nvSpPr>
          <p:cNvPr id="34" name="テキスト ボックス 33"/>
          <p:cNvSpPr txBox="1"/>
          <p:nvPr/>
        </p:nvSpPr>
        <p:spPr>
          <a:xfrm>
            <a:off x="536567" y="5583138"/>
            <a:ext cx="3852337" cy="430887"/>
          </a:xfrm>
          <a:prstGeom prst="rect">
            <a:avLst/>
          </a:prstGeom>
          <a:noFill/>
        </p:spPr>
        <p:txBody>
          <a:bodyPr wrap="none" rtlCol="0">
            <a:spAutoFit/>
          </a:bodyPr>
          <a:lstStyle/>
          <a:p>
            <a:r>
              <a:rPr kumimoji="1" lang="ja-JP" altLang="en-US" sz="2200" dirty="0" smtClean="0"/>
              <a:t>輝度値変更，二値化，細線化</a:t>
            </a:r>
            <a:endParaRPr lang="ja-JP" altLang="en-US" sz="2200" dirty="0"/>
          </a:p>
        </p:txBody>
      </p:sp>
      <p:sp>
        <p:nvSpPr>
          <p:cNvPr id="41" name="正方形/長方形 40"/>
          <p:cNvSpPr/>
          <p:nvPr/>
        </p:nvSpPr>
        <p:spPr>
          <a:xfrm>
            <a:off x="467544" y="5600790"/>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536567" y="6033037"/>
            <a:ext cx="6952544" cy="430887"/>
          </a:xfrm>
          <a:prstGeom prst="rect">
            <a:avLst/>
          </a:prstGeom>
          <a:noFill/>
        </p:spPr>
        <p:txBody>
          <a:bodyPr wrap="none" rtlCol="0">
            <a:spAutoFit/>
          </a:bodyPr>
          <a:lstStyle/>
          <a:p>
            <a:r>
              <a:rPr lang="en-US" altLang="ja-JP" sz="2200" dirty="0" smtClean="0"/>
              <a:t>SIFT</a:t>
            </a:r>
            <a:r>
              <a:rPr lang="ja-JP" altLang="en-US" sz="2200" dirty="0" smtClean="0"/>
              <a:t>特徴量，次元圧縮（主成分分析，線形判別分析）</a:t>
            </a:r>
            <a:endParaRPr lang="ja-JP" altLang="en-US" sz="2200" dirty="0"/>
          </a:p>
        </p:txBody>
      </p:sp>
      <p:sp>
        <p:nvSpPr>
          <p:cNvPr id="43" name="正方形/長方形 42"/>
          <p:cNvSpPr/>
          <p:nvPr/>
        </p:nvSpPr>
        <p:spPr>
          <a:xfrm>
            <a:off x="467544" y="605068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794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11</a:t>
            </a:fld>
            <a:endParaRPr kumimoji="1" lang="ja-JP" altLang="en-US"/>
          </a:p>
        </p:txBody>
      </p:sp>
      <p:sp>
        <p:nvSpPr>
          <p:cNvPr id="4" name="テキスト ボックス 3"/>
          <p:cNvSpPr txBox="1"/>
          <p:nvPr/>
        </p:nvSpPr>
        <p:spPr>
          <a:xfrm>
            <a:off x="145628" y="116632"/>
            <a:ext cx="7162675" cy="584775"/>
          </a:xfrm>
          <a:prstGeom prst="rect">
            <a:avLst/>
          </a:prstGeom>
          <a:noFill/>
        </p:spPr>
        <p:txBody>
          <a:bodyPr wrap="square" rtlCol="0">
            <a:spAutoFit/>
          </a:bodyPr>
          <a:lstStyle/>
          <a:p>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その他</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278090" y="859288"/>
            <a:ext cx="7766870" cy="892552"/>
          </a:xfrm>
          <a:prstGeom prst="rect">
            <a:avLst/>
          </a:prstGeom>
          <a:noFill/>
        </p:spPr>
        <p:txBody>
          <a:bodyPr wrap="none" rtlCol="0">
            <a:spAutoFit/>
          </a:bodyPr>
          <a:lstStyle/>
          <a:p>
            <a:pPr algn="l">
              <a:buClr>
                <a:srgbClr val="FF6600"/>
              </a:buClr>
            </a:pPr>
            <a:r>
              <a:rPr lang="ja-JP" altLang="en-US" sz="2600" dirty="0" smtClean="0"/>
              <a:t>各関数のドキュメントと本日の資料は以下の</a:t>
            </a:r>
            <a:r>
              <a:rPr lang="en-US" altLang="ja-JP" sz="2600" dirty="0" smtClean="0"/>
              <a:t>URL</a:t>
            </a:r>
            <a:r>
              <a:rPr lang="ja-JP" altLang="en-US" sz="2600" dirty="0" smtClean="0"/>
              <a:t>へ</a:t>
            </a:r>
            <a:endParaRPr lang="en-US" altLang="ja-JP" sz="2600" dirty="0" smtClean="0"/>
          </a:p>
          <a:p>
            <a:pPr algn="l">
              <a:buClr>
                <a:srgbClr val="FF6600"/>
              </a:buClr>
            </a:pPr>
            <a:r>
              <a:rPr kumimoji="1" lang="ja-JP" altLang="en-US" sz="2600" dirty="0" smtClean="0"/>
              <a:t>アップロードされています</a:t>
            </a:r>
          </a:p>
        </p:txBody>
      </p:sp>
      <p:sp>
        <p:nvSpPr>
          <p:cNvPr id="5" name="正方形/長方形 4"/>
          <p:cNvSpPr/>
          <p:nvPr/>
        </p:nvSpPr>
        <p:spPr>
          <a:xfrm>
            <a:off x="299497" y="1700808"/>
            <a:ext cx="5512535" cy="769441"/>
          </a:xfrm>
          <a:prstGeom prst="rect">
            <a:avLst/>
          </a:prstGeom>
        </p:spPr>
        <p:txBody>
          <a:bodyPr wrap="none">
            <a:spAutoFit/>
          </a:bodyPr>
          <a:lstStyle/>
          <a:p>
            <a:r>
              <a:rPr lang="en-US" altLang="ja-JP" sz="4400" dirty="0"/>
              <a:t>https://goo.gl/arPUVs</a:t>
            </a:r>
            <a:endParaRPr lang="ja-JP" altLang="en-US" sz="4400" dirty="0"/>
          </a:p>
        </p:txBody>
      </p:sp>
      <p:pic>
        <p:nvPicPr>
          <p:cNvPr id="7" name="図 6"/>
          <p:cNvPicPr>
            <a:picLocks noChangeAspect="1"/>
          </p:cNvPicPr>
          <p:nvPr/>
        </p:nvPicPr>
        <p:blipFill rotWithShape="1">
          <a:blip r:embed="rId2"/>
          <a:srcRect l="714" r="70782" b="85000"/>
          <a:stretch/>
        </p:blipFill>
        <p:spPr>
          <a:xfrm>
            <a:off x="253928" y="4052922"/>
            <a:ext cx="8306155" cy="2448563"/>
          </a:xfrm>
          <a:prstGeom prst="rect">
            <a:avLst/>
          </a:prstGeom>
        </p:spPr>
      </p:pic>
      <p:sp>
        <p:nvSpPr>
          <p:cNvPr id="10" name="正方形/長方形 9"/>
          <p:cNvSpPr/>
          <p:nvPr/>
        </p:nvSpPr>
        <p:spPr>
          <a:xfrm>
            <a:off x="229407" y="2939679"/>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テキスト ボックス 10"/>
          <p:cNvSpPr txBox="1"/>
          <p:nvPr/>
        </p:nvSpPr>
        <p:spPr>
          <a:xfrm>
            <a:off x="278090" y="2888237"/>
            <a:ext cx="8520281" cy="892552"/>
          </a:xfrm>
          <a:prstGeom prst="rect">
            <a:avLst/>
          </a:prstGeom>
          <a:noFill/>
        </p:spPr>
        <p:txBody>
          <a:bodyPr wrap="none" rtlCol="0">
            <a:spAutoFit/>
          </a:bodyPr>
          <a:lstStyle/>
          <a:p>
            <a:pPr algn="l">
              <a:buClr>
                <a:srgbClr val="FF6600"/>
              </a:buClr>
            </a:pPr>
            <a:r>
              <a:rPr lang="ja-JP" altLang="en-US" sz="2600" dirty="0" smtClean="0"/>
              <a:t>デバッグが不要の場合はリリースモードで実行した方が</a:t>
            </a:r>
            <a:r>
              <a:rPr lang="en-US" altLang="ja-JP" sz="2600" dirty="0" smtClean="0"/>
              <a:t/>
            </a:r>
            <a:br>
              <a:rPr lang="en-US" altLang="ja-JP" sz="2600" dirty="0" smtClean="0"/>
            </a:br>
            <a:r>
              <a:rPr lang="ja-JP" altLang="en-US" sz="2600" dirty="0" smtClean="0"/>
              <a:t>高速です</a:t>
            </a:r>
            <a:endParaRPr kumimoji="1" lang="ja-JP" altLang="en-US" sz="2600" dirty="0" smtClean="0"/>
          </a:p>
        </p:txBody>
      </p:sp>
      <p:sp>
        <p:nvSpPr>
          <p:cNvPr id="12" name="正方形/長方形 11"/>
          <p:cNvSpPr/>
          <p:nvPr/>
        </p:nvSpPr>
        <p:spPr>
          <a:xfrm>
            <a:off x="4283968" y="4840132"/>
            <a:ext cx="1008112" cy="45603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5264337" y="3689617"/>
            <a:ext cx="3523722" cy="523220"/>
          </a:xfrm>
          <a:prstGeom prst="rect">
            <a:avLst/>
          </a:prstGeom>
          <a:solidFill>
            <a:schemeClr val="bg1"/>
          </a:solidFill>
          <a:ln w="28575">
            <a:solidFill>
              <a:srgbClr val="FF0000"/>
            </a:solidFill>
          </a:ln>
        </p:spPr>
        <p:txBody>
          <a:bodyPr wrap="none">
            <a:spAutoFit/>
          </a:bodyPr>
          <a:lstStyle/>
          <a:p>
            <a:r>
              <a:rPr lang="ja-JP" altLang="en-US" sz="2800" dirty="0" smtClean="0"/>
              <a:t>ここを</a:t>
            </a:r>
            <a:r>
              <a:rPr lang="en-US" altLang="ja-JP" sz="2800" dirty="0" smtClean="0"/>
              <a:t>Release</a:t>
            </a:r>
            <a:r>
              <a:rPr lang="ja-JP" altLang="en-US" sz="2800" dirty="0" smtClean="0"/>
              <a:t>へ変更</a:t>
            </a:r>
            <a:endParaRPr lang="en-US" altLang="ja-JP" sz="2800" dirty="0"/>
          </a:p>
        </p:txBody>
      </p:sp>
      <p:cxnSp>
        <p:nvCxnSpPr>
          <p:cNvPr id="14" name="直線コネクタ 13"/>
          <p:cNvCxnSpPr/>
          <p:nvPr/>
        </p:nvCxnSpPr>
        <p:spPr>
          <a:xfrm flipV="1">
            <a:off x="4788024" y="4212837"/>
            <a:ext cx="476313" cy="6272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4611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411760" y="1819165"/>
            <a:ext cx="6444208" cy="1607264"/>
          </a:xfrm>
        </p:spPr>
        <p:txBody>
          <a:bodyPr/>
          <a:lstStyle/>
          <a:p>
            <a:pPr algn="ctr"/>
            <a:r>
              <a:rPr lang="ja-JP" altLang="en-US" sz="3600" dirty="0" smtClean="0"/>
              <a:t>パターン認識特論演習</a:t>
            </a:r>
            <a:r>
              <a:rPr lang="en-US" altLang="ja-JP" sz="3600" dirty="0" smtClean="0"/>
              <a:t/>
            </a:r>
            <a:br>
              <a:rPr lang="en-US" altLang="ja-JP" sz="3600" dirty="0" smtClean="0"/>
            </a:br>
            <a:r>
              <a:rPr lang="ja-JP" altLang="en-US" sz="3600" dirty="0" smtClean="0"/>
              <a:t>第</a:t>
            </a:r>
            <a:r>
              <a:rPr lang="en-US" altLang="ja-JP" sz="3600" dirty="0" smtClean="0"/>
              <a:t>2</a:t>
            </a:r>
            <a:r>
              <a:rPr lang="ja-JP" altLang="en-US" sz="3600" dirty="0" smtClean="0"/>
              <a:t>回 </a:t>
            </a:r>
            <a:r>
              <a:rPr lang="en-US" altLang="ja-JP" sz="3600" dirty="0" smtClean="0"/>
              <a:t>5</a:t>
            </a:r>
            <a:r>
              <a:rPr lang="ja-JP" altLang="en-US" sz="3600" dirty="0" smtClean="0"/>
              <a:t>月</a:t>
            </a:r>
            <a:r>
              <a:rPr lang="en-US" altLang="ja-JP" sz="3600" dirty="0" smtClean="0"/>
              <a:t>17</a:t>
            </a:r>
            <a:r>
              <a:rPr lang="ja-JP" altLang="en-US" sz="3600" dirty="0" smtClean="0"/>
              <a:t>日</a:t>
            </a:r>
            <a:endParaRPr lang="ja-JP" altLang="en-US" sz="3600" dirty="0"/>
          </a:p>
        </p:txBody>
      </p:sp>
      <p:sp>
        <p:nvSpPr>
          <p:cNvPr id="5" name="日付プレースホルダー 4"/>
          <p:cNvSpPr>
            <a:spLocks noGrp="1"/>
          </p:cNvSpPr>
          <p:nvPr>
            <p:ph type="dt" sz="half" idx="10"/>
          </p:nvPr>
        </p:nvSpPr>
        <p:spPr>
          <a:xfrm>
            <a:off x="611560" y="6356350"/>
            <a:ext cx="1008112" cy="365125"/>
          </a:xfrm>
        </p:spPr>
        <p:txBody>
          <a:bodyPr/>
          <a:lstStyle/>
          <a:p>
            <a:fld id="{9BDADE76-9616-4BC2-B8BB-58EAD27C3AA6}" type="datetime1">
              <a:rPr lang="ja-JP" altLang="en-US" smtClean="0"/>
              <a:t>2017/5/17</a:t>
            </a:fld>
            <a:endParaRPr lang="ja-JP" altLang="en-US" dirty="0"/>
          </a:p>
        </p:txBody>
      </p:sp>
      <p:sp>
        <p:nvSpPr>
          <p:cNvPr id="13" name="テキスト ボックス 12"/>
          <p:cNvSpPr txBox="1"/>
          <p:nvPr/>
        </p:nvSpPr>
        <p:spPr>
          <a:xfrm>
            <a:off x="3097851" y="4077072"/>
            <a:ext cx="5570756" cy="523220"/>
          </a:xfrm>
          <a:prstGeom prst="rect">
            <a:avLst/>
          </a:prstGeom>
          <a:noFill/>
        </p:spPr>
        <p:txBody>
          <a:bodyPr wrap="none" rtlCol="0">
            <a:spAutoFit/>
          </a:bodyPr>
          <a:lstStyle/>
          <a:p>
            <a:pPr algn="r"/>
            <a:r>
              <a:rPr lang="ja-JP" altLang="en-US" sz="2800" dirty="0" smtClean="0"/>
              <a:t>ヒューマンインタフェース</a:t>
            </a:r>
            <a:r>
              <a:rPr kumimoji="1" lang="ja-JP" altLang="en-US" sz="2800" dirty="0" smtClean="0"/>
              <a:t>研究室</a:t>
            </a:r>
            <a:endParaRPr kumimoji="1" lang="en-US" altLang="ja-JP" sz="2800" dirty="0" smtClean="0"/>
          </a:p>
        </p:txBody>
      </p:sp>
      <p:sp>
        <p:nvSpPr>
          <p:cNvPr id="14" name="テキスト ボックス 13"/>
          <p:cNvSpPr txBox="1"/>
          <p:nvPr/>
        </p:nvSpPr>
        <p:spPr>
          <a:xfrm>
            <a:off x="6588224" y="6021288"/>
            <a:ext cx="2161169" cy="646331"/>
          </a:xfrm>
          <a:prstGeom prst="rect">
            <a:avLst/>
          </a:prstGeom>
          <a:noFill/>
        </p:spPr>
        <p:txBody>
          <a:bodyPr wrap="none" rtlCol="0">
            <a:spAutoFit/>
          </a:bodyPr>
          <a:lstStyle/>
          <a:p>
            <a:r>
              <a:rPr lang="ja-JP" altLang="en-US" sz="3600" dirty="0" smtClean="0"/>
              <a:t>早志 英朗</a:t>
            </a:r>
            <a:endParaRPr kumimoji="1" lang="ja-JP" altLang="en-US" sz="3600" dirty="0" smtClean="0"/>
          </a:p>
        </p:txBody>
      </p:sp>
      <p:sp>
        <p:nvSpPr>
          <p:cNvPr id="10" name="テキスト ボックス 9"/>
          <p:cNvSpPr txBox="1"/>
          <p:nvPr/>
        </p:nvSpPr>
        <p:spPr>
          <a:xfrm>
            <a:off x="7765796" y="5030016"/>
            <a:ext cx="902811" cy="523220"/>
          </a:xfrm>
          <a:prstGeom prst="rect">
            <a:avLst/>
          </a:prstGeom>
          <a:noFill/>
        </p:spPr>
        <p:txBody>
          <a:bodyPr wrap="none" rtlCol="0">
            <a:spAutoFit/>
          </a:bodyPr>
          <a:lstStyle/>
          <a:p>
            <a:pPr algn="r"/>
            <a:r>
              <a:rPr kumimoji="1" lang="ja-JP" altLang="en-US" sz="2800" dirty="0" smtClean="0"/>
              <a:t>助教</a:t>
            </a:r>
          </a:p>
        </p:txBody>
      </p:sp>
      <p:sp>
        <p:nvSpPr>
          <p:cNvPr id="15" name="テキスト ボックス 14"/>
          <p:cNvSpPr txBox="1"/>
          <p:nvPr/>
        </p:nvSpPr>
        <p:spPr>
          <a:xfrm>
            <a:off x="6583962" y="5723731"/>
            <a:ext cx="2236510" cy="400110"/>
          </a:xfrm>
          <a:prstGeom prst="rect">
            <a:avLst/>
          </a:prstGeom>
          <a:noFill/>
        </p:spPr>
        <p:txBody>
          <a:bodyPr wrap="none" rtlCol="0">
            <a:spAutoFit/>
          </a:bodyPr>
          <a:lstStyle/>
          <a:p>
            <a:r>
              <a:rPr lang="ja-JP" altLang="en-US" sz="2000" dirty="0" smtClean="0"/>
              <a:t>はやし　ひであき</a:t>
            </a:r>
            <a:endParaRPr kumimoji="1" lang="ja-JP" altLang="en-US" sz="2000" dirty="0" smtClean="0"/>
          </a:p>
        </p:txBody>
      </p:sp>
      <p:sp>
        <p:nvSpPr>
          <p:cNvPr id="6" name="正方形/長方形 5"/>
          <p:cNvSpPr/>
          <p:nvPr/>
        </p:nvSpPr>
        <p:spPr>
          <a:xfrm>
            <a:off x="0" y="2468457"/>
            <a:ext cx="2051720" cy="2616727"/>
          </a:xfrm>
          <a:prstGeom prst="rect">
            <a:avLst/>
          </a:prstGeom>
          <a:solidFill>
            <a:srgbClr val="F9A627"/>
          </a:solidFill>
          <a:ln>
            <a:solidFill>
              <a:srgbClr val="F9A627"/>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6156176" y="4553544"/>
            <a:ext cx="2698175" cy="523220"/>
          </a:xfrm>
          <a:prstGeom prst="rect">
            <a:avLst/>
          </a:prstGeom>
          <a:noFill/>
        </p:spPr>
        <p:txBody>
          <a:bodyPr wrap="none" rtlCol="0">
            <a:spAutoFit/>
          </a:bodyPr>
          <a:lstStyle/>
          <a:p>
            <a:pPr algn="r"/>
            <a:r>
              <a:rPr lang="ja-JP" altLang="en-US" sz="2800" dirty="0" smtClean="0"/>
              <a:t>（内田研究室）</a:t>
            </a:r>
            <a:endParaRPr kumimoji="1" lang="en-US" altLang="ja-JP" sz="2800" dirty="0" smtClean="0"/>
          </a:p>
        </p:txBody>
      </p:sp>
      <p:pic>
        <p:nvPicPr>
          <p:cNvPr id="4" name="図 3"/>
          <p:cNvPicPr>
            <a:picLocks noChangeAspect="1"/>
          </p:cNvPicPr>
          <p:nvPr/>
        </p:nvPicPr>
        <p:blipFill>
          <a:blip r:embed="rId2"/>
          <a:stretch>
            <a:fillRect/>
          </a:stretch>
        </p:blipFill>
        <p:spPr>
          <a:xfrm>
            <a:off x="379351" y="4416762"/>
            <a:ext cx="1472529" cy="1749728"/>
          </a:xfrm>
          <a:prstGeom prst="rect">
            <a:avLst/>
          </a:prstGeom>
        </p:spPr>
      </p:pic>
    </p:spTree>
    <p:extLst>
      <p:ext uri="{BB962C8B-B14F-4D97-AF65-F5344CB8AC3E}">
        <p14:creationId xmlns:p14="http://schemas.microsoft.com/office/powerpoint/2010/main" val="19062108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628" y="116632"/>
            <a:ext cx="7162675" cy="584775"/>
          </a:xfrm>
          <a:prstGeom prst="rect">
            <a:avLst/>
          </a:prstGeom>
          <a:noFill/>
        </p:spPr>
        <p:txBody>
          <a:bodyPr wrap="square" rtlCol="0">
            <a:spAutoFit/>
          </a:bodyPr>
          <a:lstStyle/>
          <a:p>
            <a:r>
              <a:rPr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前回</a:t>
            </a:r>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の復</a:t>
            </a:r>
            <a:r>
              <a:rPr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習</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 name="グループ化 1"/>
          <p:cNvGrpSpPr/>
          <p:nvPr/>
        </p:nvGrpSpPr>
        <p:grpSpPr>
          <a:xfrm>
            <a:off x="229407" y="1484784"/>
            <a:ext cx="4102397" cy="867160"/>
            <a:chOff x="229407" y="1772816"/>
            <a:chExt cx="4102397" cy="867160"/>
          </a:xfrm>
        </p:grpSpPr>
        <p:grpSp>
          <p:nvGrpSpPr>
            <p:cNvPr id="35" name="グループ化 34"/>
            <p:cNvGrpSpPr/>
            <p:nvPr/>
          </p:nvGrpSpPr>
          <p:grpSpPr>
            <a:xfrm>
              <a:off x="229407" y="1772816"/>
              <a:ext cx="2586557" cy="492443"/>
              <a:chOff x="229407" y="862092"/>
              <a:chExt cx="2586557" cy="492443"/>
            </a:xfrm>
          </p:grpSpPr>
          <p:sp>
            <p:nvSpPr>
              <p:cNvPr id="36" name="正方形/長方形 3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278090" y="862092"/>
                <a:ext cx="2537874" cy="492443"/>
              </a:xfrm>
              <a:prstGeom prst="rect">
                <a:avLst/>
              </a:prstGeom>
              <a:noFill/>
            </p:spPr>
            <p:txBody>
              <a:bodyPr wrap="none" rtlCol="0">
                <a:spAutoFit/>
              </a:bodyPr>
              <a:lstStyle/>
              <a:p>
                <a:pPr>
                  <a:buClr>
                    <a:srgbClr val="FF6600"/>
                  </a:buClr>
                </a:pPr>
                <a:r>
                  <a:rPr lang="en-US" altLang="ja-JP" sz="2600" dirty="0"/>
                  <a:t>Step01_ImageIO</a:t>
                </a:r>
                <a:endParaRPr kumimoji="1" lang="ja-JP" altLang="en-US" sz="2600" dirty="0" smtClean="0"/>
              </a:p>
            </p:txBody>
          </p:sp>
        </p:grpSp>
        <p:sp>
          <p:nvSpPr>
            <p:cNvPr id="50" name="テキスト ボックス 49"/>
            <p:cNvSpPr txBox="1"/>
            <p:nvPr/>
          </p:nvSpPr>
          <p:spPr>
            <a:xfrm>
              <a:off x="556411" y="2239866"/>
              <a:ext cx="3775393" cy="400110"/>
            </a:xfrm>
            <a:prstGeom prst="rect">
              <a:avLst/>
            </a:prstGeom>
            <a:noFill/>
          </p:spPr>
          <p:txBody>
            <a:bodyPr wrap="none" rtlCol="0">
              <a:spAutoFit/>
            </a:bodyPr>
            <a:lstStyle/>
            <a:p>
              <a:r>
                <a:rPr lang="ja-JP" altLang="en-US" sz="2000" dirty="0" smtClean="0"/>
                <a:t>画像を読み込み，そのまま出力</a:t>
              </a:r>
              <a:endParaRPr kumimoji="1" lang="ja-JP" altLang="en-US" sz="2000" dirty="0" smtClean="0"/>
            </a:p>
          </p:txBody>
        </p:sp>
      </p:grpSp>
      <p:grpSp>
        <p:nvGrpSpPr>
          <p:cNvPr id="3" name="グループ化 2"/>
          <p:cNvGrpSpPr/>
          <p:nvPr/>
        </p:nvGrpSpPr>
        <p:grpSpPr>
          <a:xfrm>
            <a:off x="229407" y="2546902"/>
            <a:ext cx="5384799" cy="867160"/>
            <a:chOff x="229407" y="3316968"/>
            <a:chExt cx="5384799" cy="867160"/>
          </a:xfrm>
        </p:grpSpPr>
        <p:grpSp>
          <p:nvGrpSpPr>
            <p:cNvPr id="47" name="グループ化 46"/>
            <p:cNvGrpSpPr/>
            <p:nvPr/>
          </p:nvGrpSpPr>
          <p:grpSpPr>
            <a:xfrm>
              <a:off x="229407" y="3316968"/>
              <a:ext cx="3859342" cy="492443"/>
              <a:chOff x="229407" y="862092"/>
              <a:chExt cx="3859342" cy="492443"/>
            </a:xfrm>
          </p:grpSpPr>
          <p:sp>
            <p:nvSpPr>
              <p:cNvPr id="48" name="正方形/長方形 47"/>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278090" y="862092"/>
                <a:ext cx="3810659" cy="492443"/>
              </a:xfrm>
              <a:prstGeom prst="rect">
                <a:avLst/>
              </a:prstGeom>
              <a:noFill/>
            </p:spPr>
            <p:txBody>
              <a:bodyPr wrap="none" rtlCol="0">
                <a:spAutoFit/>
              </a:bodyPr>
              <a:lstStyle/>
              <a:p>
                <a:pPr>
                  <a:buClr>
                    <a:srgbClr val="FF6600"/>
                  </a:buClr>
                </a:pPr>
                <a:r>
                  <a:rPr lang="en-US" altLang="ja-JP" sz="2600" dirty="0"/>
                  <a:t>Step02_ImageProcessing</a:t>
                </a:r>
                <a:endParaRPr kumimoji="1" lang="ja-JP" altLang="en-US" sz="2600" dirty="0" smtClean="0"/>
              </a:p>
            </p:txBody>
          </p:sp>
        </p:grpSp>
        <p:sp>
          <p:nvSpPr>
            <p:cNvPr id="51" name="テキスト ボックス 50"/>
            <p:cNvSpPr txBox="1"/>
            <p:nvPr/>
          </p:nvSpPr>
          <p:spPr>
            <a:xfrm>
              <a:off x="556411" y="3784018"/>
              <a:ext cx="5057795" cy="400110"/>
            </a:xfrm>
            <a:prstGeom prst="rect">
              <a:avLst/>
            </a:prstGeom>
            <a:noFill/>
          </p:spPr>
          <p:txBody>
            <a:bodyPr wrap="none" rtlCol="0">
              <a:spAutoFit/>
            </a:bodyPr>
            <a:lstStyle/>
            <a:p>
              <a:r>
                <a:rPr lang="ja-JP" altLang="en-US" sz="2000" dirty="0" smtClean="0"/>
                <a:t>画像を読み込み，輝度値を半分にして出力</a:t>
              </a:r>
              <a:endParaRPr kumimoji="1" lang="ja-JP" altLang="en-US" sz="2000" dirty="0" smtClean="0"/>
            </a:p>
          </p:txBody>
        </p:sp>
      </p:grpSp>
      <p:grpSp>
        <p:nvGrpSpPr>
          <p:cNvPr id="5" name="グループ化 4"/>
          <p:cNvGrpSpPr/>
          <p:nvPr/>
        </p:nvGrpSpPr>
        <p:grpSpPr>
          <a:xfrm>
            <a:off x="229407" y="3609020"/>
            <a:ext cx="8206084" cy="867160"/>
            <a:chOff x="229407" y="4158735"/>
            <a:chExt cx="8206084" cy="867160"/>
          </a:xfrm>
        </p:grpSpPr>
        <p:grpSp>
          <p:nvGrpSpPr>
            <p:cNvPr id="38" name="グループ化 37"/>
            <p:cNvGrpSpPr/>
            <p:nvPr/>
          </p:nvGrpSpPr>
          <p:grpSpPr>
            <a:xfrm>
              <a:off x="229407" y="4158735"/>
              <a:ext cx="4122234" cy="492443"/>
              <a:chOff x="229407" y="862092"/>
              <a:chExt cx="4122234" cy="492443"/>
            </a:xfrm>
          </p:grpSpPr>
          <p:sp>
            <p:nvSpPr>
              <p:cNvPr id="39" name="正方形/長方形 38"/>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278090" y="862092"/>
                <a:ext cx="4073551" cy="492443"/>
              </a:xfrm>
              <a:prstGeom prst="rect">
                <a:avLst/>
              </a:prstGeom>
              <a:noFill/>
            </p:spPr>
            <p:txBody>
              <a:bodyPr wrap="none" rtlCol="0">
                <a:spAutoFit/>
              </a:bodyPr>
              <a:lstStyle/>
              <a:p>
                <a:pPr>
                  <a:buClr>
                    <a:srgbClr val="FF6600"/>
                  </a:buClr>
                </a:pPr>
                <a:r>
                  <a:rPr lang="en-US" altLang="ja-JP" sz="2600" dirty="0"/>
                  <a:t>Step03_TemplateMatching</a:t>
                </a:r>
                <a:endParaRPr kumimoji="1" lang="ja-JP" altLang="en-US" sz="2600" dirty="0" smtClean="0"/>
              </a:p>
            </p:txBody>
          </p:sp>
        </p:grpSp>
        <p:sp>
          <p:nvSpPr>
            <p:cNvPr id="52" name="テキスト ボックス 51"/>
            <p:cNvSpPr txBox="1"/>
            <p:nvPr/>
          </p:nvSpPr>
          <p:spPr>
            <a:xfrm>
              <a:off x="556411" y="4625785"/>
              <a:ext cx="7879080" cy="400110"/>
            </a:xfrm>
            <a:prstGeom prst="rect">
              <a:avLst/>
            </a:prstGeom>
            <a:noFill/>
          </p:spPr>
          <p:txBody>
            <a:bodyPr wrap="none" rtlCol="0">
              <a:spAutoFit/>
            </a:bodyPr>
            <a:lstStyle/>
            <a:p>
              <a:r>
                <a:rPr lang="ja-JP" altLang="en-US" sz="2000" dirty="0" smtClean="0"/>
                <a:t>学習サンプル画像とテストサンプル画像の距離を計算して文字認識</a:t>
              </a:r>
              <a:endParaRPr kumimoji="1" lang="ja-JP" altLang="en-US" sz="2000" dirty="0" smtClean="0"/>
            </a:p>
          </p:txBody>
        </p:sp>
      </p:grpSp>
      <p:grpSp>
        <p:nvGrpSpPr>
          <p:cNvPr id="6" name="グループ化 5"/>
          <p:cNvGrpSpPr/>
          <p:nvPr/>
        </p:nvGrpSpPr>
        <p:grpSpPr>
          <a:xfrm>
            <a:off x="229407" y="4671138"/>
            <a:ext cx="4240255" cy="867160"/>
            <a:chOff x="229407" y="5000502"/>
            <a:chExt cx="4240255" cy="867160"/>
          </a:xfrm>
        </p:grpSpPr>
        <p:grpSp>
          <p:nvGrpSpPr>
            <p:cNvPr id="41" name="グループ化 40"/>
            <p:cNvGrpSpPr/>
            <p:nvPr/>
          </p:nvGrpSpPr>
          <p:grpSpPr>
            <a:xfrm>
              <a:off x="229407" y="5000502"/>
              <a:ext cx="3107149" cy="492443"/>
              <a:chOff x="229407" y="862092"/>
              <a:chExt cx="3107149" cy="492443"/>
            </a:xfrm>
          </p:grpSpPr>
          <p:sp>
            <p:nvSpPr>
              <p:cNvPr id="42" name="正方形/長方形 41"/>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278090" y="862092"/>
                <a:ext cx="3058466" cy="492443"/>
              </a:xfrm>
              <a:prstGeom prst="rect">
                <a:avLst/>
              </a:prstGeom>
              <a:noFill/>
            </p:spPr>
            <p:txBody>
              <a:bodyPr wrap="none" rtlCol="0">
                <a:spAutoFit/>
              </a:bodyPr>
              <a:lstStyle/>
              <a:p>
                <a:pPr>
                  <a:buClr>
                    <a:srgbClr val="FF6600"/>
                  </a:buClr>
                </a:pPr>
                <a:r>
                  <a:rPr lang="en-US" altLang="ja-JP" sz="2600" dirty="0"/>
                  <a:t>Step04_Binarization</a:t>
                </a:r>
                <a:endParaRPr kumimoji="1" lang="ja-JP" altLang="en-US" sz="2600" dirty="0" smtClean="0"/>
              </a:p>
            </p:txBody>
          </p:sp>
        </p:grpSp>
        <p:sp>
          <p:nvSpPr>
            <p:cNvPr id="53" name="テキスト ボックス 52"/>
            <p:cNvSpPr txBox="1"/>
            <p:nvPr/>
          </p:nvSpPr>
          <p:spPr>
            <a:xfrm>
              <a:off x="556411" y="5467552"/>
              <a:ext cx="3913251" cy="400110"/>
            </a:xfrm>
            <a:prstGeom prst="rect">
              <a:avLst/>
            </a:prstGeom>
            <a:noFill/>
          </p:spPr>
          <p:txBody>
            <a:bodyPr wrap="none" rtlCol="0">
              <a:spAutoFit/>
            </a:bodyPr>
            <a:lstStyle/>
            <a:p>
              <a:r>
                <a:rPr lang="ja-JP" altLang="en-US" sz="2000" dirty="0" smtClean="0"/>
                <a:t>画像を読み込み，</a:t>
              </a:r>
              <a:r>
                <a:rPr lang="en-US" altLang="ja-JP" sz="2000" dirty="0" smtClean="0"/>
                <a:t>2</a:t>
              </a:r>
              <a:r>
                <a:rPr lang="ja-JP" altLang="en-US" sz="2000" dirty="0" smtClean="0"/>
                <a:t>値化して出力</a:t>
              </a:r>
              <a:endParaRPr kumimoji="1" lang="ja-JP" altLang="en-US" sz="2000" dirty="0" smtClean="0"/>
            </a:p>
          </p:txBody>
        </p:sp>
      </p:grpSp>
      <p:grpSp>
        <p:nvGrpSpPr>
          <p:cNvPr id="8" name="グループ化 7"/>
          <p:cNvGrpSpPr/>
          <p:nvPr/>
        </p:nvGrpSpPr>
        <p:grpSpPr>
          <a:xfrm>
            <a:off x="229407" y="5733256"/>
            <a:ext cx="4061320" cy="867161"/>
            <a:chOff x="229407" y="5842269"/>
            <a:chExt cx="4061320" cy="867161"/>
          </a:xfrm>
        </p:grpSpPr>
        <p:grpSp>
          <p:nvGrpSpPr>
            <p:cNvPr id="44" name="グループ化 43"/>
            <p:cNvGrpSpPr/>
            <p:nvPr/>
          </p:nvGrpSpPr>
          <p:grpSpPr>
            <a:xfrm>
              <a:off x="229407" y="5842269"/>
              <a:ext cx="4061320" cy="492443"/>
              <a:chOff x="229407" y="862092"/>
              <a:chExt cx="4061320" cy="492443"/>
            </a:xfrm>
          </p:grpSpPr>
          <p:sp>
            <p:nvSpPr>
              <p:cNvPr id="45" name="正方形/長方形 44"/>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テキスト ボックス 45"/>
              <p:cNvSpPr txBox="1"/>
              <p:nvPr/>
            </p:nvSpPr>
            <p:spPr>
              <a:xfrm>
                <a:off x="278090" y="862092"/>
                <a:ext cx="4012637" cy="492443"/>
              </a:xfrm>
              <a:prstGeom prst="rect">
                <a:avLst/>
              </a:prstGeom>
              <a:noFill/>
            </p:spPr>
            <p:txBody>
              <a:bodyPr wrap="none" rtlCol="0">
                <a:spAutoFit/>
              </a:bodyPr>
              <a:lstStyle/>
              <a:p>
                <a:pPr>
                  <a:buClr>
                    <a:srgbClr val="FF6600"/>
                  </a:buClr>
                </a:pPr>
                <a:r>
                  <a:rPr lang="en-US" altLang="ja-JP" sz="2600" dirty="0"/>
                  <a:t>Step05_kNearestNeighbor</a:t>
                </a:r>
                <a:endParaRPr kumimoji="1" lang="ja-JP" altLang="en-US" sz="2600" dirty="0" smtClean="0"/>
              </a:p>
            </p:txBody>
          </p:sp>
        </p:grpSp>
        <p:sp>
          <p:nvSpPr>
            <p:cNvPr id="54" name="テキスト ボックス 53"/>
            <p:cNvSpPr txBox="1"/>
            <p:nvPr/>
          </p:nvSpPr>
          <p:spPr>
            <a:xfrm>
              <a:off x="556411" y="6309320"/>
              <a:ext cx="3488455" cy="400110"/>
            </a:xfrm>
            <a:prstGeom prst="rect">
              <a:avLst/>
            </a:prstGeom>
            <a:noFill/>
          </p:spPr>
          <p:txBody>
            <a:bodyPr wrap="none" rtlCol="0">
              <a:spAutoFit/>
            </a:bodyPr>
            <a:lstStyle/>
            <a:p>
              <a:r>
                <a:rPr kumimoji="1" lang="en-US" altLang="ja-JP" sz="2000" dirty="0" smtClean="0"/>
                <a:t>k-</a:t>
              </a:r>
              <a:r>
                <a:rPr kumimoji="1" lang="ja-JP" altLang="en-US" sz="2000" dirty="0" smtClean="0"/>
                <a:t>最近傍法に基づく文字認識</a:t>
              </a:r>
            </a:p>
          </p:txBody>
        </p:sp>
      </p:grpSp>
      <p:sp>
        <p:nvSpPr>
          <p:cNvPr id="56" name="テキスト ボックス 55"/>
          <p:cNvSpPr txBox="1"/>
          <p:nvPr/>
        </p:nvSpPr>
        <p:spPr>
          <a:xfrm>
            <a:off x="107504" y="836712"/>
            <a:ext cx="5186035" cy="492443"/>
          </a:xfrm>
          <a:prstGeom prst="rect">
            <a:avLst/>
          </a:prstGeom>
          <a:noFill/>
        </p:spPr>
        <p:txBody>
          <a:bodyPr wrap="none" rtlCol="0">
            <a:spAutoFit/>
          </a:bodyPr>
          <a:lstStyle/>
          <a:p>
            <a:pPr>
              <a:buClr>
                <a:srgbClr val="FF6600"/>
              </a:buClr>
            </a:pPr>
            <a:r>
              <a:rPr lang="ja-JP" altLang="en-US" sz="2600"/>
              <a:t>以下</a:t>
            </a:r>
            <a:r>
              <a:rPr lang="ja-JP" altLang="en-US" sz="2600" smtClean="0"/>
              <a:t>のサンプルプログラムの実行</a:t>
            </a:r>
            <a:endParaRPr kumimoji="1" lang="ja-JP" altLang="en-US" sz="2600" dirty="0" smtClean="0"/>
          </a:p>
        </p:txBody>
      </p:sp>
    </p:spTree>
    <p:extLst>
      <p:ext uri="{BB962C8B-B14F-4D97-AF65-F5344CB8AC3E}">
        <p14:creationId xmlns:p14="http://schemas.microsoft.com/office/powerpoint/2010/main" val="1972036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3</a:t>
            </a:fld>
            <a:endParaRPr kumimoji="1" lang="ja-JP" altLang="en-US"/>
          </a:p>
        </p:txBody>
      </p:sp>
      <p:pic>
        <p:nvPicPr>
          <p:cNvPr id="4" name="図 3"/>
          <p:cNvPicPr>
            <a:picLocks noChangeAspect="1"/>
          </p:cNvPicPr>
          <p:nvPr/>
        </p:nvPicPr>
        <p:blipFill rotWithShape="1">
          <a:blip r:embed="rId2"/>
          <a:srcRect t="60199" r="63926"/>
          <a:stretch/>
        </p:blipFill>
        <p:spPr>
          <a:xfrm>
            <a:off x="-74612" y="899195"/>
            <a:ext cx="9219812" cy="5698157"/>
          </a:xfrm>
          <a:prstGeom prst="rect">
            <a:avLst/>
          </a:prstGeom>
        </p:spPr>
      </p:pic>
      <p:sp>
        <p:nvSpPr>
          <p:cNvPr id="5" name="テキスト ボックス 4"/>
          <p:cNvSpPr txBox="1"/>
          <p:nvPr/>
        </p:nvSpPr>
        <p:spPr>
          <a:xfrm>
            <a:off x="145628" y="116632"/>
            <a:ext cx="7162675" cy="584775"/>
          </a:xfrm>
          <a:prstGeom prst="rect">
            <a:avLst/>
          </a:prstGeom>
          <a:noFill/>
        </p:spPr>
        <p:txBody>
          <a:bodyPr wrap="square" rtlCol="0">
            <a:spAutoFit/>
          </a:bodyPr>
          <a:lstStyle/>
          <a:p>
            <a:r>
              <a:rPr lang="en-US" altLang="ja-JP"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Step05 </a:t>
            </a:r>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実行後の出力画面</a:t>
            </a:r>
            <a:endParaRPr lang="en-US" altLang="ja-JP"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13623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4</a:t>
            </a:fld>
            <a:endParaRPr kumimoji="1" lang="ja-JP" altLang="en-US"/>
          </a:p>
        </p:txBody>
      </p:sp>
      <p:pic>
        <p:nvPicPr>
          <p:cNvPr id="4" name="図 3"/>
          <p:cNvPicPr>
            <a:picLocks noChangeAspect="1"/>
          </p:cNvPicPr>
          <p:nvPr/>
        </p:nvPicPr>
        <p:blipFill rotWithShape="1">
          <a:blip r:embed="rId2"/>
          <a:srcRect t="60199" r="63926"/>
          <a:stretch/>
        </p:blipFill>
        <p:spPr>
          <a:xfrm>
            <a:off x="-74612" y="899195"/>
            <a:ext cx="9219812" cy="5698157"/>
          </a:xfrm>
          <a:prstGeom prst="rect">
            <a:avLst/>
          </a:prstGeom>
        </p:spPr>
      </p:pic>
      <p:sp>
        <p:nvSpPr>
          <p:cNvPr id="5" name="テキスト ボックス 4"/>
          <p:cNvSpPr txBox="1"/>
          <p:nvPr/>
        </p:nvSpPr>
        <p:spPr>
          <a:xfrm>
            <a:off x="145628" y="116632"/>
            <a:ext cx="7162675" cy="584775"/>
          </a:xfrm>
          <a:prstGeom prst="rect">
            <a:avLst/>
          </a:prstGeom>
          <a:noFill/>
        </p:spPr>
        <p:txBody>
          <a:bodyPr wrap="square" rtlCol="0">
            <a:spAutoFit/>
          </a:bodyPr>
          <a:lstStyle/>
          <a:p>
            <a:r>
              <a:rPr lang="en-US" altLang="ja-JP"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Step05 </a:t>
            </a:r>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実行後の出力画面</a:t>
            </a:r>
            <a:endParaRPr lang="en-US" altLang="ja-JP"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正方形/長方形 1"/>
          <p:cNvSpPr/>
          <p:nvPr/>
        </p:nvSpPr>
        <p:spPr>
          <a:xfrm>
            <a:off x="35496" y="980728"/>
            <a:ext cx="9001000" cy="2520280"/>
          </a:xfrm>
          <a:prstGeom prst="rect">
            <a:avLst/>
          </a:prstGeom>
          <a:no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正方形/長方形 6"/>
          <p:cNvSpPr/>
          <p:nvPr/>
        </p:nvSpPr>
        <p:spPr>
          <a:xfrm>
            <a:off x="7171918" y="3748273"/>
            <a:ext cx="1620957" cy="523220"/>
          </a:xfrm>
          <a:prstGeom prst="rect">
            <a:avLst/>
          </a:prstGeom>
          <a:solidFill>
            <a:schemeClr val="bg1"/>
          </a:solidFill>
          <a:ln w="28575">
            <a:solidFill>
              <a:srgbClr val="FF0000"/>
            </a:solidFill>
          </a:ln>
        </p:spPr>
        <p:txBody>
          <a:bodyPr wrap="none">
            <a:spAutoFit/>
          </a:bodyPr>
          <a:lstStyle/>
          <a:p>
            <a:r>
              <a:rPr lang="ja-JP" altLang="en-US" sz="2800" dirty="0" smtClean="0"/>
              <a:t>混同</a:t>
            </a:r>
            <a:r>
              <a:rPr lang="ja-JP" altLang="en-US" sz="2800" dirty="0"/>
              <a:t>行列</a:t>
            </a:r>
            <a:endParaRPr lang="en-US" altLang="ja-JP" sz="2800" dirty="0"/>
          </a:p>
        </p:txBody>
      </p:sp>
      <p:cxnSp>
        <p:nvCxnSpPr>
          <p:cNvPr id="9" name="直線コネクタ 8"/>
          <p:cNvCxnSpPr/>
          <p:nvPr/>
        </p:nvCxnSpPr>
        <p:spPr>
          <a:xfrm>
            <a:off x="6362836" y="3482772"/>
            <a:ext cx="792088" cy="4320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671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5</a:t>
            </a:fld>
            <a:endParaRPr kumimoji="1" lang="ja-JP" altLang="en-US"/>
          </a:p>
        </p:txBody>
      </p:sp>
      <p:sp>
        <p:nvSpPr>
          <p:cNvPr id="4" name="角丸四角形 3"/>
          <p:cNvSpPr/>
          <p:nvPr/>
        </p:nvSpPr>
        <p:spPr bwMode="auto">
          <a:xfrm>
            <a:off x="971884" y="1971545"/>
            <a:ext cx="533401" cy="2000251"/>
          </a:xfrm>
          <a:prstGeom prst="roundRect">
            <a:avLst/>
          </a:prstGeom>
          <a:noFill/>
          <a:ln w="38100" cap="flat" cmpd="sng" algn="ctr">
            <a:solidFill>
              <a:srgbClr val="00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ja-JP" altLang="en-US" sz="2400" smtClean="0">
              <a:solidFill>
                <a:prstClr val="black"/>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角丸四角形 4"/>
          <p:cNvSpPr/>
          <p:nvPr/>
        </p:nvSpPr>
        <p:spPr bwMode="auto">
          <a:xfrm>
            <a:off x="1683083" y="1838197"/>
            <a:ext cx="6267451" cy="222251"/>
          </a:xfrm>
          <a:prstGeom prst="roundRect">
            <a:avLst/>
          </a:prstGeom>
          <a:noFill/>
          <a:ln w="381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ja-JP" altLang="en-US" sz="2400" smtClean="0">
              <a:solidFill>
                <a:prstClr val="black"/>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正方形/長方形 5"/>
          <p:cNvSpPr/>
          <p:nvPr/>
        </p:nvSpPr>
        <p:spPr>
          <a:xfrm rot="16200000">
            <a:off x="-835376" y="2759299"/>
            <a:ext cx="3005951" cy="400110"/>
          </a:xfrm>
          <a:prstGeom prst="rect">
            <a:avLst/>
          </a:prstGeom>
        </p:spPr>
        <p:txBody>
          <a:bodyPr wrap="none">
            <a:spAutoFit/>
          </a:bodyPr>
          <a:lstStyle/>
          <a:p>
            <a:pPr fontAlgn="auto">
              <a:spcBef>
                <a:spcPts val="0"/>
              </a:spcBef>
              <a:spcAft>
                <a:spcPts val="0"/>
              </a:spcAft>
            </a:pPr>
            <a:r>
              <a:rPr kumimoji="1" lang="ja-JP" altLang="en-US" sz="2000" dirty="0" smtClean="0">
                <a:solidFill>
                  <a:prstClr val="black"/>
                </a:solidFill>
                <a:latin typeface="Times New Roman" pitchFamily="18" charset="0"/>
                <a:cs typeface="Times New Roman" pitchFamily="18" charset="0"/>
              </a:rPr>
              <a:t>認識すべきクラスラベル</a:t>
            </a:r>
            <a:endParaRPr kumimoji="1" lang="ja-JP" altLang="en-US" sz="2000" dirty="0">
              <a:solidFill>
                <a:prstClr val="black"/>
              </a:solidFill>
              <a:latin typeface="Times New Roman" pitchFamily="18" charset="0"/>
              <a:cs typeface="Times New Roman" pitchFamily="18" charset="0"/>
            </a:endParaRPr>
          </a:p>
        </p:txBody>
      </p:sp>
      <p:sp>
        <p:nvSpPr>
          <p:cNvPr id="7" name="正方形/長方形 6"/>
          <p:cNvSpPr/>
          <p:nvPr/>
        </p:nvSpPr>
        <p:spPr>
          <a:xfrm>
            <a:off x="3235043" y="1412776"/>
            <a:ext cx="2749471" cy="400110"/>
          </a:xfrm>
          <a:prstGeom prst="rect">
            <a:avLst/>
          </a:prstGeom>
        </p:spPr>
        <p:txBody>
          <a:bodyPr wrap="none">
            <a:spAutoFit/>
          </a:bodyPr>
          <a:lstStyle/>
          <a:p>
            <a:pPr fontAlgn="auto">
              <a:spcBef>
                <a:spcPts val="0"/>
              </a:spcBef>
              <a:spcAft>
                <a:spcPts val="0"/>
              </a:spcAft>
            </a:pPr>
            <a:r>
              <a:rPr kumimoji="1" lang="ja-JP" altLang="en-US" sz="2000" dirty="0" smtClean="0">
                <a:solidFill>
                  <a:prstClr val="black"/>
                </a:solidFill>
                <a:latin typeface="Times New Roman" pitchFamily="18" charset="0"/>
                <a:cs typeface="Times New Roman" pitchFamily="18" charset="0"/>
              </a:rPr>
              <a:t>認識したクラスラベル</a:t>
            </a:r>
            <a:endParaRPr kumimoji="1" lang="ja-JP" altLang="en-US" sz="2000" dirty="0">
              <a:solidFill>
                <a:prstClr val="black"/>
              </a:solidFill>
              <a:latin typeface="Times New Roman" pitchFamily="18" charset="0"/>
              <a:cs typeface="Times New Roman" pitchFamily="18" charset="0"/>
            </a:endParaRPr>
          </a:p>
        </p:txBody>
      </p:sp>
      <p:sp>
        <p:nvSpPr>
          <p:cNvPr id="8" name="角丸四角形 7"/>
          <p:cNvSpPr/>
          <p:nvPr/>
        </p:nvSpPr>
        <p:spPr bwMode="auto">
          <a:xfrm>
            <a:off x="6750386" y="3571747"/>
            <a:ext cx="533401" cy="177800"/>
          </a:xfrm>
          <a:prstGeom prst="round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ja-JP" altLang="en-US" sz="2400" smtClean="0">
              <a:solidFill>
                <a:prstClr val="black"/>
              </a:solidFill>
              <a:effectLst>
                <a:outerShdw blurRad="38100" dist="38100" dir="2700000" algn="tl">
                  <a:srgbClr val="000000">
                    <a:alpha val="43137"/>
                  </a:srgbClr>
                </a:outerShdw>
              </a:effectLst>
              <a:latin typeface="Times New Roman" pitchFamily="18" charset="0"/>
              <a:cs typeface="Times New Roman" pitchFamily="18" charset="0"/>
            </a:endParaRPr>
          </a:p>
        </p:txBody>
      </p:sp>
      <p:cxnSp>
        <p:nvCxnSpPr>
          <p:cNvPr id="9" name="直線矢印コネクタ 8"/>
          <p:cNvCxnSpPr/>
          <p:nvPr/>
        </p:nvCxnSpPr>
        <p:spPr bwMode="auto">
          <a:xfrm rot="5400000">
            <a:off x="6665868" y="4131639"/>
            <a:ext cx="755651" cy="158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10" name="正方形/長方形 9"/>
          <p:cNvSpPr/>
          <p:nvPr/>
        </p:nvSpPr>
        <p:spPr>
          <a:xfrm>
            <a:off x="4716015" y="4638544"/>
            <a:ext cx="3901269" cy="707886"/>
          </a:xfrm>
          <a:prstGeom prst="rect">
            <a:avLst/>
          </a:prstGeom>
        </p:spPr>
        <p:txBody>
          <a:bodyPr wrap="square">
            <a:spAutoFit/>
          </a:bodyPr>
          <a:lstStyle/>
          <a:p>
            <a:pPr fontAlgn="auto">
              <a:spcBef>
                <a:spcPts val="0"/>
              </a:spcBef>
              <a:spcAft>
                <a:spcPts val="0"/>
              </a:spcAft>
            </a:pPr>
            <a:r>
              <a:rPr kumimoji="1" lang="ja-JP" altLang="en-US" sz="2000" dirty="0" smtClean="0">
                <a:solidFill>
                  <a:prstClr val="black"/>
                </a:solidFill>
                <a:latin typeface="Times New Roman" pitchFamily="18" charset="0"/>
                <a:cs typeface="Times New Roman" pitchFamily="18" charset="0"/>
              </a:rPr>
              <a:t>クラス</a:t>
            </a:r>
            <a:r>
              <a:rPr lang="en-US" altLang="ja-JP" sz="2000" dirty="0">
                <a:solidFill>
                  <a:prstClr val="black"/>
                </a:solidFill>
                <a:latin typeface="+mj-lt"/>
                <a:cs typeface="Times New Roman" pitchFamily="18" charset="0"/>
              </a:rPr>
              <a:t>8</a:t>
            </a:r>
            <a:r>
              <a:rPr kumimoji="1" lang="ja-JP" altLang="en-US" sz="2000" dirty="0" smtClean="0">
                <a:solidFill>
                  <a:prstClr val="black"/>
                </a:solidFill>
                <a:latin typeface="Times New Roman" pitchFamily="18" charset="0"/>
                <a:cs typeface="Times New Roman" pitchFamily="18" charset="0"/>
              </a:rPr>
              <a:t>のテストサンプルのうち</a:t>
            </a:r>
            <a:r>
              <a:rPr kumimoji="1" lang="en-US" altLang="ja-JP" sz="2000" dirty="0" smtClean="0">
                <a:solidFill>
                  <a:prstClr val="black"/>
                </a:solidFill>
                <a:latin typeface="Times New Roman" pitchFamily="18" charset="0"/>
                <a:cs typeface="Times New Roman" pitchFamily="18" charset="0"/>
              </a:rPr>
              <a:t/>
            </a:r>
            <a:br>
              <a:rPr kumimoji="1" lang="en-US" altLang="ja-JP" sz="2000" dirty="0" smtClean="0">
                <a:solidFill>
                  <a:prstClr val="black"/>
                </a:solidFill>
                <a:latin typeface="Times New Roman" pitchFamily="18" charset="0"/>
                <a:cs typeface="Times New Roman" pitchFamily="18" charset="0"/>
              </a:rPr>
            </a:br>
            <a:r>
              <a:rPr kumimoji="1" lang="ja-JP" altLang="en-US" sz="2000" dirty="0" smtClean="0">
                <a:solidFill>
                  <a:prstClr val="black"/>
                </a:solidFill>
                <a:latin typeface="Times New Roman" pitchFamily="18" charset="0"/>
                <a:cs typeface="Times New Roman" pitchFamily="18" charset="0"/>
              </a:rPr>
              <a:t>正しく認識されたのは</a:t>
            </a:r>
            <a:r>
              <a:rPr lang="en-US" altLang="ja-JP" sz="2000" dirty="0">
                <a:solidFill>
                  <a:prstClr val="black"/>
                </a:solidFill>
                <a:latin typeface="+mj-lt"/>
                <a:cs typeface="Times New Roman" pitchFamily="18" charset="0"/>
              </a:rPr>
              <a:t>724</a:t>
            </a:r>
            <a:r>
              <a:rPr kumimoji="1" lang="ja-JP" altLang="en-US" sz="2000" dirty="0" smtClean="0">
                <a:solidFill>
                  <a:prstClr val="black"/>
                </a:solidFill>
                <a:latin typeface="Times New Roman" pitchFamily="18" charset="0"/>
                <a:cs typeface="Times New Roman" pitchFamily="18" charset="0"/>
              </a:rPr>
              <a:t>個</a:t>
            </a:r>
            <a:endParaRPr kumimoji="1" lang="ja-JP" altLang="en-US" sz="2000" dirty="0">
              <a:solidFill>
                <a:prstClr val="black"/>
              </a:solidFill>
              <a:latin typeface="Times New Roman" pitchFamily="18" charset="0"/>
              <a:cs typeface="Times New Roman" pitchFamily="18" charset="0"/>
            </a:endParaRPr>
          </a:p>
        </p:txBody>
      </p:sp>
      <p:sp>
        <p:nvSpPr>
          <p:cNvPr id="11" name="角丸四角形 10"/>
          <p:cNvSpPr/>
          <p:nvPr/>
        </p:nvSpPr>
        <p:spPr bwMode="auto">
          <a:xfrm>
            <a:off x="5461335" y="3571747"/>
            <a:ext cx="533401" cy="177800"/>
          </a:xfrm>
          <a:prstGeom prst="round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ja-JP" altLang="en-US" sz="2400" smtClean="0">
              <a:solidFill>
                <a:prstClr val="black"/>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 name="正方形/長方形 11"/>
          <p:cNvSpPr/>
          <p:nvPr/>
        </p:nvSpPr>
        <p:spPr>
          <a:xfrm>
            <a:off x="1037751" y="4057735"/>
            <a:ext cx="4783710" cy="707886"/>
          </a:xfrm>
          <a:prstGeom prst="rect">
            <a:avLst/>
          </a:prstGeom>
        </p:spPr>
        <p:txBody>
          <a:bodyPr wrap="square">
            <a:spAutoFit/>
          </a:bodyPr>
          <a:lstStyle/>
          <a:p>
            <a:pPr fontAlgn="auto">
              <a:spcBef>
                <a:spcPts val="0"/>
              </a:spcBef>
              <a:spcAft>
                <a:spcPts val="0"/>
              </a:spcAft>
            </a:pPr>
            <a:r>
              <a:rPr kumimoji="1" lang="ja-JP" altLang="en-US" sz="2000" dirty="0" smtClean="0">
                <a:solidFill>
                  <a:prstClr val="black"/>
                </a:solidFill>
                <a:latin typeface="Times New Roman" pitchFamily="18" charset="0"/>
                <a:cs typeface="Times New Roman" pitchFamily="18" charset="0"/>
              </a:rPr>
              <a:t>クラス</a:t>
            </a:r>
            <a:r>
              <a:rPr lang="en-US" altLang="ja-JP" sz="2000" dirty="0">
                <a:solidFill>
                  <a:prstClr val="black"/>
                </a:solidFill>
                <a:latin typeface="+mj-lt"/>
                <a:cs typeface="Times New Roman" pitchFamily="18" charset="0"/>
              </a:rPr>
              <a:t>8</a:t>
            </a:r>
            <a:r>
              <a:rPr kumimoji="1" lang="ja-JP" altLang="en-US" sz="2000" dirty="0" smtClean="0">
                <a:solidFill>
                  <a:prstClr val="black"/>
                </a:solidFill>
                <a:latin typeface="Times New Roman" pitchFamily="18" charset="0"/>
                <a:cs typeface="Times New Roman" pitchFamily="18" charset="0"/>
              </a:rPr>
              <a:t>のテストサンプルのうち</a:t>
            </a:r>
            <a:r>
              <a:rPr kumimoji="1" lang="en-US" altLang="ja-JP" sz="2000" dirty="0" smtClean="0">
                <a:solidFill>
                  <a:prstClr val="black"/>
                </a:solidFill>
                <a:latin typeface="+mj-lt"/>
                <a:cs typeface="Times New Roman" pitchFamily="18" charset="0"/>
              </a:rPr>
              <a:t>17</a:t>
            </a:r>
            <a:r>
              <a:rPr kumimoji="1" lang="ja-JP" altLang="en-US" sz="2000" dirty="0" smtClean="0">
                <a:solidFill>
                  <a:prstClr val="black"/>
                </a:solidFill>
                <a:latin typeface="Times New Roman" pitchFamily="18" charset="0"/>
                <a:cs typeface="Times New Roman" pitchFamily="18" charset="0"/>
              </a:rPr>
              <a:t>個は</a:t>
            </a:r>
            <a:r>
              <a:rPr kumimoji="1" lang="en-US" altLang="ja-JP" sz="2000" dirty="0" smtClean="0">
                <a:solidFill>
                  <a:prstClr val="black"/>
                </a:solidFill>
                <a:latin typeface="Times New Roman" pitchFamily="18" charset="0"/>
                <a:cs typeface="Times New Roman" pitchFamily="18" charset="0"/>
              </a:rPr>
              <a:t/>
            </a:r>
            <a:br>
              <a:rPr kumimoji="1" lang="en-US" altLang="ja-JP" sz="2000" dirty="0" smtClean="0">
                <a:solidFill>
                  <a:prstClr val="black"/>
                </a:solidFill>
                <a:latin typeface="Times New Roman" pitchFamily="18" charset="0"/>
                <a:cs typeface="Times New Roman" pitchFamily="18" charset="0"/>
              </a:rPr>
            </a:br>
            <a:r>
              <a:rPr kumimoji="1" lang="ja-JP" altLang="en-US" sz="2000" dirty="0" smtClean="0">
                <a:solidFill>
                  <a:prstClr val="black"/>
                </a:solidFill>
                <a:latin typeface="Times New Roman" pitchFamily="18" charset="0"/>
                <a:cs typeface="Times New Roman" pitchFamily="18" charset="0"/>
              </a:rPr>
              <a:t>クラス</a:t>
            </a:r>
            <a:r>
              <a:rPr lang="en-US" altLang="ja-JP" sz="2000" dirty="0">
                <a:solidFill>
                  <a:prstClr val="black"/>
                </a:solidFill>
                <a:latin typeface="+mj-lt"/>
                <a:cs typeface="Times New Roman" pitchFamily="18" charset="0"/>
              </a:rPr>
              <a:t>6</a:t>
            </a:r>
            <a:r>
              <a:rPr kumimoji="1" lang="ja-JP" altLang="en-US" sz="2000" dirty="0" smtClean="0">
                <a:solidFill>
                  <a:prstClr val="black"/>
                </a:solidFill>
                <a:latin typeface="Times New Roman" pitchFamily="18" charset="0"/>
                <a:cs typeface="Times New Roman" pitchFamily="18" charset="0"/>
              </a:rPr>
              <a:t>に間違えられた</a:t>
            </a:r>
            <a:endParaRPr kumimoji="1" lang="ja-JP" altLang="en-US" sz="2000" dirty="0">
              <a:solidFill>
                <a:prstClr val="black"/>
              </a:solidFill>
              <a:latin typeface="Times New Roman" pitchFamily="18" charset="0"/>
              <a:cs typeface="Times New Roman" pitchFamily="18" charset="0"/>
            </a:endParaRPr>
          </a:p>
        </p:txBody>
      </p:sp>
      <p:cxnSp>
        <p:nvCxnSpPr>
          <p:cNvPr id="13" name="直線矢印コネクタ 12"/>
          <p:cNvCxnSpPr>
            <a:stCxn id="11" idx="1"/>
            <a:endCxn id="12" idx="0"/>
          </p:cNvCxnSpPr>
          <p:nvPr/>
        </p:nvCxnSpPr>
        <p:spPr bwMode="auto">
          <a:xfrm flipH="1">
            <a:off x="3429606" y="3660647"/>
            <a:ext cx="2031729" cy="397088"/>
          </a:xfrm>
          <a:prstGeom prst="straightConnector1">
            <a:avLst/>
          </a:prstGeom>
          <a:solidFill>
            <a:schemeClr val="accent1"/>
          </a:solidFill>
          <a:ln w="38100" cap="flat" cmpd="sng" algn="ctr">
            <a:solidFill>
              <a:srgbClr val="0070C0"/>
            </a:solidFill>
            <a:prstDash val="solid"/>
            <a:round/>
            <a:headEnd type="none" w="med" len="med"/>
            <a:tailEnd type="arrow"/>
          </a:ln>
          <a:effectLst/>
        </p:spPr>
      </p:cxnSp>
      <p:pic>
        <p:nvPicPr>
          <p:cNvPr id="26" name="図 25"/>
          <p:cNvPicPr>
            <a:picLocks noChangeAspect="1"/>
          </p:cNvPicPr>
          <p:nvPr/>
        </p:nvPicPr>
        <p:blipFill rotWithShape="1">
          <a:blip r:embed="rId2"/>
          <a:srcRect b="67765"/>
          <a:stretch/>
        </p:blipFill>
        <p:spPr>
          <a:xfrm>
            <a:off x="912426" y="1822699"/>
            <a:ext cx="7096359" cy="2187273"/>
          </a:xfrm>
          <a:prstGeom prst="rect">
            <a:avLst/>
          </a:prstGeom>
        </p:spPr>
      </p:pic>
      <p:sp>
        <p:nvSpPr>
          <p:cNvPr id="30" name="テキスト ボックス 29"/>
          <p:cNvSpPr txBox="1"/>
          <p:nvPr/>
        </p:nvSpPr>
        <p:spPr>
          <a:xfrm>
            <a:off x="145628" y="116632"/>
            <a:ext cx="7162675" cy="584775"/>
          </a:xfrm>
          <a:prstGeom prst="rect">
            <a:avLst/>
          </a:prstGeom>
          <a:noFill/>
        </p:spPr>
        <p:txBody>
          <a:bodyPr wrap="square" rtlCol="0">
            <a:spAutoFit/>
          </a:bodyPr>
          <a:lstStyle/>
          <a:p>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混同</a:t>
            </a:r>
            <a:r>
              <a:rPr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行列</a:t>
            </a:r>
            <a:endParaRPr lang="en-US" altLang="ja-JP"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053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6</a:t>
            </a:fld>
            <a:endParaRPr kumimoji="1" lang="ja-JP" altLang="en-US"/>
          </a:p>
        </p:txBody>
      </p:sp>
      <p:pic>
        <p:nvPicPr>
          <p:cNvPr id="4" name="図 3"/>
          <p:cNvPicPr>
            <a:picLocks noChangeAspect="1"/>
          </p:cNvPicPr>
          <p:nvPr/>
        </p:nvPicPr>
        <p:blipFill rotWithShape="1">
          <a:blip r:embed="rId2"/>
          <a:srcRect t="60199" r="63926"/>
          <a:stretch/>
        </p:blipFill>
        <p:spPr>
          <a:xfrm>
            <a:off x="-74612" y="899195"/>
            <a:ext cx="9219812" cy="5698157"/>
          </a:xfrm>
          <a:prstGeom prst="rect">
            <a:avLst/>
          </a:prstGeom>
        </p:spPr>
      </p:pic>
      <p:sp>
        <p:nvSpPr>
          <p:cNvPr id="5" name="テキスト ボックス 4"/>
          <p:cNvSpPr txBox="1"/>
          <p:nvPr/>
        </p:nvSpPr>
        <p:spPr>
          <a:xfrm>
            <a:off x="145628" y="116632"/>
            <a:ext cx="7162675" cy="584775"/>
          </a:xfrm>
          <a:prstGeom prst="rect">
            <a:avLst/>
          </a:prstGeom>
          <a:noFill/>
        </p:spPr>
        <p:txBody>
          <a:bodyPr wrap="square" rtlCol="0">
            <a:spAutoFit/>
          </a:bodyPr>
          <a:lstStyle/>
          <a:p>
            <a:r>
              <a:rPr lang="en-US" altLang="ja-JP"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Step05 </a:t>
            </a:r>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実行後の出力画面</a:t>
            </a:r>
            <a:endParaRPr lang="en-US" altLang="ja-JP"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2371598" y="4629771"/>
            <a:ext cx="3057247" cy="523220"/>
          </a:xfrm>
          <a:prstGeom prst="rect">
            <a:avLst/>
          </a:prstGeom>
          <a:solidFill>
            <a:schemeClr val="bg1"/>
          </a:solidFill>
          <a:ln w="28575">
            <a:solidFill>
              <a:srgbClr val="FF0000"/>
            </a:solidFill>
          </a:ln>
        </p:spPr>
        <p:txBody>
          <a:bodyPr wrap="none">
            <a:spAutoFit/>
          </a:bodyPr>
          <a:lstStyle/>
          <a:p>
            <a:r>
              <a:rPr lang="ja-JP" altLang="en-US" sz="2800" dirty="0" smtClean="0"/>
              <a:t>各クラスの認識率</a:t>
            </a:r>
            <a:endParaRPr lang="en-US" altLang="ja-JP" sz="2800" dirty="0"/>
          </a:p>
        </p:txBody>
      </p:sp>
      <p:cxnSp>
        <p:nvCxnSpPr>
          <p:cNvPr id="9" name="直線コネクタ 8"/>
          <p:cNvCxnSpPr>
            <a:stCxn id="10" idx="3"/>
          </p:cNvCxnSpPr>
          <p:nvPr/>
        </p:nvCxnSpPr>
        <p:spPr>
          <a:xfrm flipV="1">
            <a:off x="1475656" y="3617458"/>
            <a:ext cx="1152128" cy="27959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8" name="右中かっこ 7"/>
          <p:cNvSpPr/>
          <p:nvPr/>
        </p:nvSpPr>
        <p:spPr>
          <a:xfrm>
            <a:off x="1979712" y="3905490"/>
            <a:ext cx="360040" cy="1971782"/>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正方形/長方形 9"/>
          <p:cNvSpPr/>
          <p:nvPr/>
        </p:nvSpPr>
        <p:spPr>
          <a:xfrm>
            <a:off x="16446" y="3789040"/>
            <a:ext cx="1459210" cy="216024"/>
          </a:xfrm>
          <a:prstGeom prst="rect">
            <a:avLst/>
          </a:prstGeom>
          <a:noFill/>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2656812" y="3137479"/>
            <a:ext cx="4746812" cy="954107"/>
          </a:xfrm>
          <a:prstGeom prst="rect">
            <a:avLst/>
          </a:prstGeom>
          <a:solidFill>
            <a:schemeClr val="bg1"/>
          </a:solidFill>
          <a:ln w="28575">
            <a:solidFill>
              <a:srgbClr val="FFFF00"/>
            </a:solidFill>
          </a:ln>
        </p:spPr>
        <p:txBody>
          <a:bodyPr wrap="none">
            <a:spAutoFit/>
          </a:bodyPr>
          <a:lstStyle/>
          <a:p>
            <a:r>
              <a:rPr lang="en-US" altLang="ja-JP" sz="2800" dirty="0" smtClean="0"/>
              <a:t>0</a:t>
            </a:r>
            <a:r>
              <a:rPr lang="ja-JP" altLang="en-US" sz="2800" dirty="0" smtClean="0"/>
              <a:t>という手書き文字は</a:t>
            </a:r>
            <a:r>
              <a:rPr lang="en-US" altLang="ja-JP" sz="2800" dirty="0" smtClean="0"/>
              <a:t>95.70%</a:t>
            </a:r>
            <a:br>
              <a:rPr lang="en-US" altLang="ja-JP" sz="2800" dirty="0" smtClean="0"/>
            </a:br>
            <a:r>
              <a:rPr lang="ja-JP" altLang="en-US" sz="2800" dirty="0" smtClean="0"/>
              <a:t>正しく認識されている</a:t>
            </a:r>
            <a:endParaRPr lang="en-US" altLang="ja-JP" sz="2800" dirty="0"/>
          </a:p>
        </p:txBody>
      </p:sp>
    </p:spTree>
    <p:extLst>
      <p:ext uri="{BB962C8B-B14F-4D97-AF65-F5344CB8AC3E}">
        <p14:creationId xmlns:p14="http://schemas.microsoft.com/office/powerpoint/2010/main" val="39335415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7</a:t>
            </a:fld>
            <a:endParaRPr kumimoji="1" lang="ja-JP" altLang="en-US"/>
          </a:p>
        </p:txBody>
      </p:sp>
      <p:pic>
        <p:nvPicPr>
          <p:cNvPr id="4" name="図 3"/>
          <p:cNvPicPr>
            <a:picLocks noChangeAspect="1"/>
          </p:cNvPicPr>
          <p:nvPr/>
        </p:nvPicPr>
        <p:blipFill rotWithShape="1">
          <a:blip r:embed="rId2"/>
          <a:srcRect t="60199" r="63926"/>
          <a:stretch/>
        </p:blipFill>
        <p:spPr>
          <a:xfrm>
            <a:off x="-74612" y="899195"/>
            <a:ext cx="9219812" cy="5698157"/>
          </a:xfrm>
          <a:prstGeom prst="rect">
            <a:avLst/>
          </a:prstGeom>
        </p:spPr>
      </p:pic>
      <p:sp>
        <p:nvSpPr>
          <p:cNvPr id="5" name="テキスト ボックス 4"/>
          <p:cNvSpPr txBox="1"/>
          <p:nvPr/>
        </p:nvSpPr>
        <p:spPr>
          <a:xfrm>
            <a:off x="145628" y="116632"/>
            <a:ext cx="7162675" cy="584775"/>
          </a:xfrm>
          <a:prstGeom prst="rect">
            <a:avLst/>
          </a:prstGeom>
          <a:noFill/>
        </p:spPr>
        <p:txBody>
          <a:bodyPr wrap="square" rtlCol="0">
            <a:spAutoFit/>
          </a:bodyPr>
          <a:lstStyle/>
          <a:p>
            <a:r>
              <a:rPr lang="en-US" altLang="ja-JP"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Step05 </a:t>
            </a:r>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実行後の出力画面</a:t>
            </a:r>
            <a:endParaRPr lang="en-US" altLang="ja-JP"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 name="直線コネクタ 8"/>
          <p:cNvCxnSpPr/>
          <p:nvPr/>
        </p:nvCxnSpPr>
        <p:spPr>
          <a:xfrm flipV="1">
            <a:off x="1475656" y="5751492"/>
            <a:ext cx="1152128" cy="27959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16446" y="5949280"/>
            <a:ext cx="1459210" cy="216024"/>
          </a:xfrm>
          <a:prstGeom prst="rect">
            <a:avLst/>
          </a:prstGeom>
          <a:noFill/>
          <a:ln>
            <a:solidFill>
              <a:srgbClr val="FF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正方形/長方形 12"/>
          <p:cNvSpPr/>
          <p:nvPr/>
        </p:nvSpPr>
        <p:spPr>
          <a:xfrm>
            <a:off x="2656812" y="4988763"/>
            <a:ext cx="6385081" cy="954107"/>
          </a:xfrm>
          <a:prstGeom prst="rect">
            <a:avLst/>
          </a:prstGeom>
          <a:solidFill>
            <a:schemeClr val="bg1"/>
          </a:solidFill>
          <a:ln w="28575">
            <a:solidFill>
              <a:srgbClr val="FFFF00"/>
            </a:solidFill>
          </a:ln>
        </p:spPr>
        <p:txBody>
          <a:bodyPr wrap="none">
            <a:spAutoFit/>
          </a:bodyPr>
          <a:lstStyle/>
          <a:p>
            <a:r>
              <a:rPr lang="ja-JP" altLang="en-US" sz="2800" dirty="0" smtClean="0"/>
              <a:t>平均認識率</a:t>
            </a:r>
            <a:r>
              <a:rPr lang="en-US" altLang="ja-JP" sz="2800" dirty="0" smtClean="0"/>
              <a:t/>
            </a:r>
            <a:br>
              <a:rPr lang="en-US" altLang="ja-JP" sz="2800" dirty="0" smtClean="0"/>
            </a:br>
            <a:r>
              <a:rPr lang="ja-JP" altLang="en-US" sz="2800" dirty="0" smtClean="0"/>
              <a:t>（要するにここを</a:t>
            </a:r>
            <a:r>
              <a:rPr lang="en-US" altLang="ja-JP" sz="2800" dirty="0" smtClean="0"/>
              <a:t>100%</a:t>
            </a:r>
            <a:r>
              <a:rPr lang="ja-JP" altLang="en-US" sz="2800" dirty="0" smtClean="0"/>
              <a:t>へ近付けたい）</a:t>
            </a:r>
            <a:endParaRPr lang="en-US" altLang="ja-JP" sz="2800" dirty="0"/>
          </a:p>
        </p:txBody>
      </p:sp>
    </p:spTree>
    <p:extLst>
      <p:ext uri="{BB962C8B-B14F-4D97-AF65-F5344CB8AC3E}">
        <p14:creationId xmlns:p14="http://schemas.microsoft.com/office/powerpoint/2010/main" val="39387542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45628" y="116632"/>
            <a:ext cx="7162675" cy="584775"/>
          </a:xfrm>
          <a:prstGeom prst="rect">
            <a:avLst/>
          </a:prstGeom>
          <a:noFill/>
        </p:spPr>
        <p:txBody>
          <a:bodyPr wrap="square" rtlCol="0">
            <a:spAutoFit/>
          </a:bodyPr>
          <a:lstStyle/>
          <a:p>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色々と試してみましょう</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5" name="グループ化 34"/>
          <p:cNvGrpSpPr/>
          <p:nvPr/>
        </p:nvGrpSpPr>
        <p:grpSpPr>
          <a:xfrm>
            <a:off x="229407" y="870620"/>
            <a:ext cx="4721757" cy="492443"/>
            <a:chOff x="229407" y="862092"/>
            <a:chExt cx="4721757" cy="492443"/>
          </a:xfrm>
        </p:grpSpPr>
        <p:sp>
          <p:nvSpPr>
            <p:cNvPr id="36" name="正方形/長方形 3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278090" y="862092"/>
              <a:ext cx="4673074" cy="492443"/>
            </a:xfrm>
            <a:prstGeom prst="rect">
              <a:avLst/>
            </a:prstGeom>
            <a:noFill/>
          </p:spPr>
          <p:txBody>
            <a:bodyPr wrap="none" rtlCol="0">
              <a:spAutoFit/>
            </a:bodyPr>
            <a:lstStyle/>
            <a:p>
              <a:pPr>
                <a:buClr>
                  <a:srgbClr val="FF6600"/>
                </a:buClr>
              </a:pPr>
              <a:r>
                <a:rPr kumimoji="1" lang="en-US" altLang="ja-JP" sz="2600" dirty="0" smtClean="0"/>
                <a:t>k</a:t>
              </a:r>
              <a:r>
                <a:rPr kumimoji="1" lang="ja-JP" altLang="en-US" sz="2600" dirty="0" smtClean="0"/>
                <a:t>の値を変えるとどうなるか？</a:t>
              </a:r>
            </a:p>
          </p:txBody>
        </p:sp>
      </p:grpSp>
      <p:sp>
        <p:nvSpPr>
          <p:cNvPr id="50" name="テキスト ボックス 49"/>
          <p:cNvSpPr txBox="1"/>
          <p:nvPr/>
        </p:nvSpPr>
        <p:spPr>
          <a:xfrm>
            <a:off x="556411" y="1372706"/>
            <a:ext cx="3135795" cy="400110"/>
          </a:xfrm>
          <a:prstGeom prst="rect">
            <a:avLst/>
          </a:prstGeom>
          <a:noFill/>
        </p:spPr>
        <p:txBody>
          <a:bodyPr wrap="none" rtlCol="0">
            <a:spAutoFit/>
          </a:bodyPr>
          <a:lstStyle/>
          <a:p>
            <a:r>
              <a:rPr lang="en-US" altLang="ja-JP" sz="2000" dirty="0"/>
              <a:t>#define </a:t>
            </a:r>
            <a:r>
              <a:rPr lang="en-US" altLang="ja-JP" sz="2000" dirty="0" smtClean="0"/>
              <a:t>K_MAX</a:t>
            </a:r>
            <a:r>
              <a:rPr lang="ja-JP" altLang="en-US" sz="2000" dirty="0"/>
              <a:t> </a:t>
            </a:r>
            <a:r>
              <a:rPr lang="ja-JP" altLang="en-US" sz="2000" dirty="0" smtClean="0"/>
              <a:t>の値を変更</a:t>
            </a:r>
            <a:endParaRPr lang="en-US" altLang="ja-JP" sz="2000" dirty="0" smtClean="0"/>
          </a:p>
        </p:txBody>
      </p:sp>
      <p:grpSp>
        <p:nvGrpSpPr>
          <p:cNvPr id="3" name="グループ化 2"/>
          <p:cNvGrpSpPr/>
          <p:nvPr/>
        </p:nvGrpSpPr>
        <p:grpSpPr>
          <a:xfrm>
            <a:off x="229407" y="2182056"/>
            <a:ext cx="4567869" cy="1174936"/>
            <a:chOff x="229407" y="3316968"/>
            <a:chExt cx="4567869" cy="1174936"/>
          </a:xfrm>
        </p:grpSpPr>
        <p:grpSp>
          <p:nvGrpSpPr>
            <p:cNvPr id="47" name="グループ化 46"/>
            <p:cNvGrpSpPr/>
            <p:nvPr/>
          </p:nvGrpSpPr>
          <p:grpSpPr>
            <a:xfrm>
              <a:off x="229407" y="3316968"/>
              <a:ext cx="4567869" cy="492443"/>
              <a:chOff x="229407" y="862092"/>
              <a:chExt cx="4567869" cy="492443"/>
            </a:xfrm>
          </p:grpSpPr>
          <p:sp>
            <p:nvSpPr>
              <p:cNvPr id="48" name="正方形/長方形 47"/>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278090" y="862092"/>
                <a:ext cx="4519186" cy="492443"/>
              </a:xfrm>
              <a:prstGeom prst="rect">
                <a:avLst/>
              </a:prstGeom>
              <a:noFill/>
            </p:spPr>
            <p:txBody>
              <a:bodyPr wrap="none" rtlCol="0">
                <a:spAutoFit/>
              </a:bodyPr>
              <a:lstStyle/>
              <a:p>
                <a:pPr>
                  <a:buClr>
                    <a:srgbClr val="FF6600"/>
                  </a:buClr>
                </a:pPr>
                <a:r>
                  <a:rPr lang="ja-JP" altLang="en-US" sz="2600" dirty="0" smtClean="0"/>
                  <a:t>画像処理するとどうなるか？</a:t>
                </a:r>
                <a:endParaRPr kumimoji="1" lang="ja-JP" altLang="en-US" sz="2600" dirty="0" smtClean="0"/>
              </a:p>
            </p:txBody>
          </p:sp>
        </p:grpSp>
        <p:sp>
          <p:nvSpPr>
            <p:cNvPr id="51" name="テキスト ボックス 50"/>
            <p:cNvSpPr txBox="1"/>
            <p:nvPr/>
          </p:nvSpPr>
          <p:spPr>
            <a:xfrm>
              <a:off x="556411" y="3784018"/>
              <a:ext cx="1467068" cy="707886"/>
            </a:xfrm>
            <a:prstGeom prst="rect">
              <a:avLst/>
            </a:prstGeom>
            <a:noFill/>
          </p:spPr>
          <p:txBody>
            <a:bodyPr wrap="none" rtlCol="0">
              <a:spAutoFit/>
            </a:bodyPr>
            <a:lstStyle/>
            <a:p>
              <a:r>
                <a:rPr lang="ja-JP" altLang="en-US" sz="2000" dirty="0" smtClean="0"/>
                <a:t>輝度値変更</a:t>
              </a:r>
              <a:r>
                <a:rPr lang="en-US" altLang="ja-JP" sz="2000" dirty="0" smtClean="0"/>
                <a:t/>
              </a:r>
              <a:br>
                <a:rPr lang="en-US" altLang="ja-JP" sz="2000" dirty="0" smtClean="0"/>
              </a:br>
              <a:r>
                <a:rPr lang="ja-JP" altLang="en-US" sz="2000" dirty="0" smtClean="0"/>
                <a:t>二値化</a:t>
              </a:r>
              <a:endParaRPr kumimoji="1" lang="ja-JP" altLang="en-US" sz="2000" dirty="0" smtClean="0"/>
            </a:p>
          </p:txBody>
        </p:sp>
      </p:grpSp>
      <p:grpSp>
        <p:nvGrpSpPr>
          <p:cNvPr id="5" name="グループ化 4"/>
          <p:cNvGrpSpPr/>
          <p:nvPr/>
        </p:nvGrpSpPr>
        <p:grpSpPr>
          <a:xfrm>
            <a:off x="229407" y="3861048"/>
            <a:ext cx="8510655" cy="867160"/>
            <a:chOff x="229407" y="4158735"/>
            <a:chExt cx="8510655" cy="867160"/>
          </a:xfrm>
        </p:grpSpPr>
        <p:grpSp>
          <p:nvGrpSpPr>
            <p:cNvPr id="38" name="グループ化 37"/>
            <p:cNvGrpSpPr/>
            <p:nvPr/>
          </p:nvGrpSpPr>
          <p:grpSpPr>
            <a:xfrm>
              <a:off x="229407" y="4158735"/>
              <a:ext cx="5901567" cy="492443"/>
              <a:chOff x="229407" y="862092"/>
              <a:chExt cx="5901567" cy="492443"/>
            </a:xfrm>
          </p:grpSpPr>
          <p:sp>
            <p:nvSpPr>
              <p:cNvPr id="39" name="正方形/長方形 38"/>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278090" y="862092"/>
                <a:ext cx="5852884" cy="492443"/>
              </a:xfrm>
              <a:prstGeom prst="rect">
                <a:avLst/>
              </a:prstGeom>
              <a:noFill/>
            </p:spPr>
            <p:txBody>
              <a:bodyPr wrap="none" rtlCol="0">
                <a:spAutoFit/>
              </a:bodyPr>
              <a:lstStyle/>
              <a:p>
                <a:pPr>
                  <a:buClr>
                    <a:srgbClr val="FF6600"/>
                  </a:buClr>
                </a:pPr>
                <a:r>
                  <a:rPr lang="ja-JP" altLang="en-US" sz="2600" dirty="0" smtClean="0"/>
                  <a:t>距離計算方法を変えるとどうなるか？</a:t>
                </a:r>
                <a:endParaRPr kumimoji="1" lang="ja-JP" altLang="en-US" sz="2600" dirty="0" smtClean="0"/>
              </a:p>
            </p:txBody>
          </p:sp>
        </p:grpSp>
        <p:sp>
          <p:nvSpPr>
            <p:cNvPr id="52" name="テキスト ボックス 51"/>
            <p:cNvSpPr txBox="1"/>
            <p:nvPr/>
          </p:nvSpPr>
          <p:spPr>
            <a:xfrm>
              <a:off x="556411" y="4625785"/>
              <a:ext cx="8183651" cy="400110"/>
            </a:xfrm>
            <a:prstGeom prst="rect">
              <a:avLst/>
            </a:prstGeom>
            <a:noFill/>
          </p:spPr>
          <p:txBody>
            <a:bodyPr wrap="none" rtlCol="0">
              <a:spAutoFit/>
            </a:bodyPr>
            <a:lstStyle/>
            <a:p>
              <a:r>
                <a:rPr lang="en-US" altLang="ja-JP" sz="2000" dirty="0" smtClean="0"/>
                <a:t>CalcL1Distance()</a:t>
              </a:r>
              <a:r>
                <a:rPr lang="ja-JP" altLang="en-US" sz="2000" dirty="0" smtClean="0"/>
                <a:t>を参考に</a:t>
              </a:r>
              <a:r>
                <a:rPr lang="en-US" altLang="ja-JP" sz="2000" dirty="0" smtClean="0"/>
                <a:t>L2</a:t>
              </a:r>
              <a:r>
                <a:rPr lang="ja-JP" altLang="en-US" sz="2000" dirty="0" smtClean="0"/>
                <a:t>距離を計算する関数を作ってみましょう</a:t>
              </a:r>
              <a:endParaRPr kumimoji="1" lang="ja-JP" altLang="en-US" sz="2000" dirty="0" smtClean="0"/>
            </a:p>
          </p:txBody>
        </p:sp>
      </p:grpSp>
      <p:pic>
        <p:nvPicPr>
          <p:cNvPr id="29" name="図 28"/>
          <p:cNvPicPr>
            <a:picLocks noChangeAspect="1"/>
          </p:cNvPicPr>
          <p:nvPr/>
        </p:nvPicPr>
        <p:blipFill>
          <a:blip r:embed="rId2"/>
          <a:stretch>
            <a:fillRect/>
          </a:stretch>
        </p:blipFill>
        <p:spPr>
          <a:xfrm>
            <a:off x="4629962" y="776304"/>
            <a:ext cx="4398479" cy="2971778"/>
          </a:xfrm>
          <a:prstGeom prst="rect">
            <a:avLst/>
          </a:prstGeom>
        </p:spPr>
      </p:pic>
      <p:pic>
        <p:nvPicPr>
          <p:cNvPr id="7" name="図 6"/>
          <p:cNvPicPr>
            <a:picLocks noChangeAspect="1"/>
          </p:cNvPicPr>
          <p:nvPr/>
        </p:nvPicPr>
        <p:blipFill rotWithShape="1">
          <a:blip r:embed="rId3"/>
          <a:srcRect b="16719"/>
          <a:stretch/>
        </p:blipFill>
        <p:spPr>
          <a:xfrm>
            <a:off x="4749858" y="4771091"/>
            <a:ext cx="4327906" cy="1970277"/>
          </a:xfrm>
          <a:prstGeom prst="rect">
            <a:avLst/>
          </a:prstGeom>
        </p:spPr>
      </p:pic>
    </p:spTree>
    <p:extLst>
      <p:ext uri="{BB962C8B-B14F-4D97-AF65-F5344CB8AC3E}">
        <p14:creationId xmlns:p14="http://schemas.microsoft.com/office/powerpoint/2010/main" val="16286378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pPr/>
              <a:t>9</a:t>
            </a:fld>
            <a:endParaRPr kumimoji="1" lang="ja-JP" altLang="en-US"/>
          </a:p>
        </p:txBody>
      </p:sp>
      <p:sp>
        <p:nvSpPr>
          <p:cNvPr id="4" name="テキスト ボックス 3"/>
          <p:cNvSpPr txBox="1"/>
          <p:nvPr/>
        </p:nvSpPr>
        <p:spPr>
          <a:xfrm>
            <a:off x="145628" y="116632"/>
            <a:ext cx="7162675" cy="584775"/>
          </a:xfrm>
          <a:prstGeom prst="rect">
            <a:avLst/>
          </a:prstGeom>
          <a:noFill/>
        </p:spPr>
        <p:txBody>
          <a:bodyPr wrap="square" rtlCol="0">
            <a:spAutoFit/>
          </a:bodyPr>
          <a:lstStyle/>
          <a:p>
            <a:r>
              <a:rPr lang="ja-JP" altLang="en-US" sz="3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演習の</a:t>
            </a:r>
            <a:r>
              <a:rPr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手順</a:t>
            </a:r>
            <a:endParaRPr kumimoji="1" lang="ja-JP" altLang="en-US" sz="3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 name="グループ化 7"/>
          <p:cNvGrpSpPr/>
          <p:nvPr/>
        </p:nvGrpSpPr>
        <p:grpSpPr>
          <a:xfrm>
            <a:off x="229407" y="2109834"/>
            <a:ext cx="8550122" cy="952531"/>
            <a:chOff x="229407" y="1979878"/>
            <a:chExt cx="8550122" cy="952531"/>
          </a:xfrm>
        </p:grpSpPr>
        <p:grpSp>
          <p:nvGrpSpPr>
            <p:cNvPr id="14" name="グループ化 13"/>
            <p:cNvGrpSpPr/>
            <p:nvPr/>
          </p:nvGrpSpPr>
          <p:grpSpPr>
            <a:xfrm>
              <a:off x="229407" y="1979878"/>
              <a:ext cx="7235266" cy="492443"/>
              <a:chOff x="229407" y="859288"/>
              <a:chExt cx="7235266" cy="492443"/>
            </a:xfrm>
          </p:grpSpPr>
          <p:sp>
            <p:nvSpPr>
              <p:cNvPr id="6" name="正方形/長方形 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278090" y="859288"/>
                <a:ext cx="7186583" cy="492443"/>
              </a:xfrm>
              <a:prstGeom prst="rect">
                <a:avLst/>
              </a:prstGeom>
              <a:noFill/>
            </p:spPr>
            <p:txBody>
              <a:bodyPr wrap="none" rtlCol="0">
                <a:spAutoFit/>
              </a:bodyPr>
              <a:lstStyle/>
              <a:p>
                <a:pPr algn="l">
                  <a:buClr>
                    <a:srgbClr val="FF6600"/>
                  </a:buClr>
                </a:pPr>
                <a:r>
                  <a:rPr kumimoji="1" lang="ja-JP" altLang="en-US" sz="2600" dirty="0" smtClean="0"/>
                  <a:t>基本的な操作等についてサンプルコードを配布</a:t>
                </a:r>
              </a:p>
            </p:txBody>
          </p:sp>
        </p:grpSp>
        <p:grpSp>
          <p:nvGrpSpPr>
            <p:cNvPr id="16" name="グループ化 15"/>
            <p:cNvGrpSpPr/>
            <p:nvPr/>
          </p:nvGrpSpPr>
          <p:grpSpPr>
            <a:xfrm>
              <a:off x="467544" y="2501522"/>
              <a:ext cx="8311985" cy="430887"/>
              <a:chOff x="467544" y="1391077"/>
              <a:chExt cx="8311985" cy="430887"/>
            </a:xfrm>
          </p:grpSpPr>
          <p:sp>
            <p:nvSpPr>
              <p:cNvPr id="2" name="テキスト ボックス 1"/>
              <p:cNvSpPr txBox="1"/>
              <p:nvPr/>
            </p:nvSpPr>
            <p:spPr>
              <a:xfrm>
                <a:off x="536567" y="1391077"/>
                <a:ext cx="8242962" cy="430887"/>
              </a:xfrm>
              <a:prstGeom prst="rect">
                <a:avLst/>
              </a:prstGeom>
              <a:noFill/>
            </p:spPr>
            <p:txBody>
              <a:bodyPr wrap="none" rtlCol="0">
                <a:spAutoFit/>
              </a:bodyPr>
              <a:lstStyle/>
              <a:p>
                <a:r>
                  <a:rPr lang="ja-JP" altLang="en-US" sz="2200" dirty="0" smtClean="0"/>
                  <a:t>ファイル入出力，輝度値編集，距離算出，二値化，</a:t>
                </a:r>
                <a:r>
                  <a:rPr lang="en-US" altLang="ja-JP" sz="2200" dirty="0" smtClean="0"/>
                  <a:t>k-</a:t>
                </a:r>
                <a:r>
                  <a:rPr lang="ja-JP" altLang="en-US" sz="2200" dirty="0" smtClean="0"/>
                  <a:t>最近傍法</a:t>
                </a:r>
                <a:endParaRPr kumimoji="1" lang="ja-JP" altLang="en-US" sz="2200" dirty="0" smtClean="0"/>
              </a:p>
            </p:txBody>
          </p:sp>
          <p:sp>
            <p:nvSpPr>
              <p:cNvPr id="62" name="正方形/長方形 61"/>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5" name="グループ化 4"/>
          <p:cNvGrpSpPr/>
          <p:nvPr/>
        </p:nvGrpSpPr>
        <p:grpSpPr>
          <a:xfrm>
            <a:off x="229407" y="822446"/>
            <a:ext cx="4901293" cy="949209"/>
            <a:chOff x="229407" y="822446"/>
            <a:chExt cx="4901293" cy="949209"/>
          </a:xfrm>
        </p:grpSpPr>
        <p:grpSp>
          <p:nvGrpSpPr>
            <p:cNvPr id="85" name="グループ化 84"/>
            <p:cNvGrpSpPr/>
            <p:nvPr/>
          </p:nvGrpSpPr>
          <p:grpSpPr>
            <a:xfrm>
              <a:off x="229407" y="822446"/>
              <a:ext cx="4901293" cy="492443"/>
              <a:chOff x="229407" y="862092"/>
              <a:chExt cx="4901293" cy="492443"/>
            </a:xfrm>
          </p:grpSpPr>
          <p:sp>
            <p:nvSpPr>
              <p:cNvPr id="86" name="正方形/長方形 85"/>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7" name="テキスト ボックス 86"/>
              <p:cNvSpPr txBox="1"/>
              <p:nvPr/>
            </p:nvSpPr>
            <p:spPr>
              <a:xfrm>
                <a:off x="278090" y="862092"/>
                <a:ext cx="4852610" cy="492443"/>
              </a:xfrm>
              <a:prstGeom prst="rect">
                <a:avLst/>
              </a:prstGeom>
              <a:noFill/>
            </p:spPr>
            <p:txBody>
              <a:bodyPr wrap="none" rtlCol="0">
                <a:spAutoFit/>
              </a:bodyPr>
              <a:lstStyle/>
              <a:p>
                <a:pPr algn="l">
                  <a:buClr>
                    <a:srgbClr val="FF6600"/>
                  </a:buClr>
                </a:pPr>
                <a:r>
                  <a:rPr kumimoji="1" lang="ja-JP" altLang="en-US" sz="2600" dirty="0" smtClean="0"/>
                  <a:t>画像データセットを事前に配布</a:t>
                </a:r>
              </a:p>
            </p:txBody>
          </p:sp>
        </p:grpSp>
        <p:grpSp>
          <p:nvGrpSpPr>
            <p:cNvPr id="88" name="グループ化 87"/>
            <p:cNvGrpSpPr/>
            <p:nvPr/>
          </p:nvGrpSpPr>
          <p:grpSpPr>
            <a:xfrm>
              <a:off x="467544" y="1340768"/>
              <a:ext cx="4528898" cy="430887"/>
              <a:chOff x="467544" y="1391077"/>
              <a:chExt cx="4528898" cy="430887"/>
            </a:xfrm>
          </p:grpSpPr>
          <p:sp>
            <p:nvSpPr>
              <p:cNvPr id="89" name="テキスト ボックス 88"/>
              <p:cNvSpPr txBox="1"/>
              <p:nvPr/>
            </p:nvSpPr>
            <p:spPr>
              <a:xfrm>
                <a:off x="536567" y="1391077"/>
                <a:ext cx="4459875" cy="430887"/>
              </a:xfrm>
              <a:prstGeom prst="rect">
                <a:avLst/>
              </a:prstGeom>
              <a:noFill/>
            </p:spPr>
            <p:txBody>
              <a:bodyPr wrap="none" rtlCol="0">
                <a:spAutoFit/>
              </a:bodyPr>
              <a:lstStyle/>
              <a:p>
                <a:r>
                  <a:rPr lang="ja-JP" altLang="en-US" sz="2200" dirty="0" smtClean="0"/>
                  <a:t>学習用</a:t>
                </a:r>
                <a:r>
                  <a:rPr lang="en-US" altLang="ja-JP" sz="2200" dirty="0" smtClean="0"/>
                  <a:t>2,000</a:t>
                </a:r>
                <a:r>
                  <a:rPr lang="ja-JP" altLang="en-US" sz="2200" dirty="0" smtClean="0"/>
                  <a:t>枚，テスト用</a:t>
                </a:r>
                <a:r>
                  <a:rPr lang="en-US" altLang="ja-JP" sz="2200" dirty="0" smtClean="0"/>
                  <a:t>10,000</a:t>
                </a:r>
                <a:r>
                  <a:rPr lang="ja-JP" altLang="en-US" sz="2200" dirty="0" smtClean="0"/>
                  <a:t>枚</a:t>
                </a:r>
                <a:endParaRPr kumimoji="1" lang="ja-JP" altLang="en-US" sz="2200" dirty="0" smtClean="0"/>
              </a:p>
            </p:txBody>
          </p:sp>
          <p:sp>
            <p:nvSpPr>
              <p:cNvPr id="90" name="正方形/長方形 89"/>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grpSp>
        <p:nvGrpSpPr>
          <p:cNvPr id="9" name="グループ化 8"/>
          <p:cNvGrpSpPr/>
          <p:nvPr/>
        </p:nvGrpSpPr>
        <p:grpSpPr>
          <a:xfrm>
            <a:off x="229407" y="3400544"/>
            <a:ext cx="8769733" cy="3196808"/>
            <a:chOff x="229407" y="3400544"/>
            <a:chExt cx="8769733" cy="3196808"/>
          </a:xfrm>
        </p:grpSpPr>
        <p:grpSp>
          <p:nvGrpSpPr>
            <p:cNvPr id="91" name="グループ化 90"/>
            <p:cNvGrpSpPr/>
            <p:nvPr/>
          </p:nvGrpSpPr>
          <p:grpSpPr>
            <a:xfrm>
              <a:off x="229407" y="3400544"/>
              <a:ext cx="6901841" cy="892552"/>
              <a:chOff x="229407" y="859288"/>
              <a:chExt cx="6901841" cy="892552"/>
            </a:xfrm>
          </p:grpSpPr>
          <p:sp>
            <p:nvSpPr>
              <p:cNvPr id="92" name="正方形/長方形 91"/>
              <p:cNvSpPr/>
              <p:nvPr/>
            </p:nvSpPr>
            <p:spPr>
              <a:xfrm>
                <a:off x="229407" y="910730"/>
                <a:ext cx="70090" cy="340685"/>
              </a:xfrm>
              <a:prstGeom prst="rect">
                <a:avLst/>
              </a:prstGeom>
              <a:solidFill>
                <a:srgbClr val="F9A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3" name="テキスト ボックス 92"/>
              <p:cNvSpPr txBox="1"/>
              <p:nvPr/>
            </p:nvSpPr>
            <p:spPr>
              <a:xfrm>
                <a:off x="278090" y="859288"/>
                <a:ext cx="6853158" cy="892552"/>
              </a:xfrm>
              <a:prstGeom prst="rect">
                <a:avLst/>
              </a:prstGeom>
              <a:noFill/>
            </p:spPr>
            <p:txBody>
              <a:bodyPr wrap="none" rtlCol="0">
                <a:spAutoFit/>
              </a:bodyPr>
              <a:lstStyle/>
              <a:p>
                <a:pPr algn="l">
                  <a:buClr>
                    <a:srgbClr val="FF6600"/>
                  </a:buClr>
                </a:pPr>
                <a:r>
                  <a:rPr lang="ja-JP" altLang="en-US" sz="2600" dirty="0" smtClean="0"/>
                  <a:t>サンプルを実行したのち，</a:t>
                </a:r>
                <a:r>
                  <a:rPr lang="en-US" altLang="ja-JP" sz="2600" dirty="0" smtClean="0"/>
                  <a:t/>
                </a:r>
                <a:br>
                  <a:rPr lang="en-US" altLang="ja-JP" sz="2600" dirty="0" smtClean="0"/>
                </a:br>
                <a:r>
                  <a:rPr lang="ja-JP" altLang="en-US" sz="2600" dirty="0" smtClean="0"/>
                  <a:t>各自の工夫を施した認識アルゴリズムを実装</a:t>
                </a:r>
                <a:endParaRPr kumimoji="1" lang="ja-JP" altLang="en-US" sz="2600" dirty="0" smtClean="0"/>
              </a:p>
            </p:txBody>
          </p:sp>
        </p:grpSp>
        <p:grpSp>
          <p:nvGrpSpPr>
            <p:cNvPr id="94" name="グループ化 93"/>
            <p:cNvGrpSpPr/>
            <p:nvPr/>
          </p:nvGrpSpPr>
          <p:grpSpPr>
            <a:xfrm>
              <a:off x="467544" y="4404592"/>
              <a:ext cx="8531596" cy="430887"/>
              <a:chOff x="467544" y="1391077"/>
              <a:chExt cx="8531596" cy="430887"/>
            </a:xfrm>
          </p:grpSpPr>
          <p:sp>
            <p:nvSpPr>
              <p:cNvPr id="95" name="テキスト ボックス 94"/>
              <p:cNvSpPr txBox="1"/>
              <p:nvPr/>
            </p:nvSpPr>
            <p:spPr>
              <a:xfrm>
                <a:off x="536567" y="1391077"/>
                <a:ext cx="8462573" cy="430887"/>
              </a:xfrm>
              <a:prstGeom prst="rect">
                <a:avLst/>
              </a:prstGeom>
              <a:noFill/>
            </p:spPr>
            <p:txBody>
              <a:bodyPr wrap="none" rtlCol="0">
                <a:spAutoFit/>
              </a:bodyPr>
              <a:lstStyle/>
              <a:p>
                <a:r>
                  <a:rPr lang="ja-JP" altLang="en-US" sz="2200" dirty="0" smtClean="0"/>
                  <a:t>基本的に自由（画像処理，特徴抽出，識別器どこを変えても</a:t>
                </a:r>
                <a:r>
                  <a:rPr lang="en-US" altLang="ja-JP" sz="2200" dirty="0" smtClean="0"/>
                  <a:t>OK</a:t>
                </a:r>
                <a:r>
                  <a:rPr lang="ja-JP" altLang="en-US" sz="2200" dirty="0" smtClean="0"/>
                  <a:t>）</a:t>
                </a:r>
                <a:endParaRPr kumimoji="1" lang="ja-JP" altLang="en-US" sz="2200" dirty="0" smtClean="0"/>
              </a:p>
            </p:txBody>
          </p:sp>
          <p:sp>
            <p:nvSpPr>
              <p:cNvPr id="96" name="正方形/長方形 95"/>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97" name="グループ化 96"/>
            <p:cNvGrpSpPr/>
            <p:nvPr/>
          </p:nvGrpSpPr>
          <p:grpSpPr>
            <a:xfrm>
              <a:off x="467544" y="4946975"/>
              <a:ext cx="7589030" cy="769441"/>
              <a:chOff x="467544" y="1391077"/>
              <a:chExt cx="7589030" cy="769441"/>
            </a:xfrm>
          </p:grpSpPr>
          <p:sp>
            <p:nvSpPr>
              <p:cNvPr id="98" name="テキスト ボックス 97"/>
              <p:cNvSpPr txBox="1"/>
              <p:nvPr/>
            </p:nvSpPr>
            <p:spPr>
              <a:xfrm>
                <a:off x="536567" y="1391077"/>
                <a:ext cx="7520007" cy="769441"/>
              </a:xfrm>
              <a:prstGeom prst="rect">
                <a:avLst/>
              </a:prstGeom>
              <a:noFill/>
            </p:spPr>
            <p:txBody>
              <a:bodyPr wrap="none" rtlCol="0">
                <a:spAutoFit/>
              </a:bodyPr>
              <a:lstStyle/>
              <a:p>
                <a:r>
                  <a:rPr lang="ja-JP" altLang="en-US" sz="2200" dirty="0" smtClean="0"/>
                  <a:t>認識率向上を目指すが，認識率が悪くても減点にはしない</a:t>
                </a:r>
                <a:r>
                  <a:rPr lang="en-US" altLang="ja-JP" sz="2200" dirty="0" smtClean="0"/>
                  <a:t/>
                </a:r>
                <a:br>
                  <a:rPr lang="en-US" altLang="ja-JP" sz="2200" dirty="0" smtClean="0"/>
                </a:br>
                <a:r>
                  <a:rPr lang="ja-JP" altLang="en-US" sz="2200" dirty="0" smtClean="0"/>
                  <a:t>（工夫の理由と結果についての考察が重要）</a:t>
                </a:r>
                <a:endParaRPr kumimoji="1" lang="ja-JP" altLang="en-US" sz="2200" dirty="0" smtClean="0"/>
              </a:p>
            </p:txBody>
          </p:sp>
          <p:sp>
            <p:nvSpPr>
              <p:cNvPr id="99" name="正方形/長方形 98"/>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06" name="グループ化 105"/>
            <p:cNvGrpSpPr/>
            <p:nvPr/>
          </p:nvGrpSpPr>
          <p:grpSpPr>
            <a:xfrm>
              <a:off x="467544" y="5827911"/>
              <a:ext cx="8153287" cy="769441"/>
              <a:chOff x="467544" y="1391077"/>
              <a:chExt cx="8153287" cy="769441"/>
            </a:xfrm>
          </p:grpSpPr>
          <p:sp>
            <p:nvSpPr>
              <p:cNvPr id="107" name="テキスト ボックス 106"/>
              <p:cNvSpPr txBox="1"/>
              <p:nvPr/>
            </p:nvSpPr>
            <p:spPr>
              <a:xfrm>
                <a:off x="536567" y="1391077"/>
                <a:ext cx="8084264" cy="769441"/>
              </a:xfrm>
              <a:prstGeom prst="rect">
                <a:avLst/>
              </a:prstGeom>
              <a:noFill/>
            </p:spPr>
            <p:txBody>
              <a:bodyPr wrap="none" rtlCol="0">
                <a:spAutoFit/>
              </a:bodyPr>
              <a:lstStyle/>
              <a:p>
                <a:r>
                  <a:rPr lang="ja-JP" altLang="en-US" sz="2200" dirty="0" smtClean="0"/>
                  <a:t>認識率以外の目標を設けて考察しても</a:t>
                </a:r>
                <a:r>
                  <a:rPr lang="en-US" altLang="ja-JP" sz="2200" dirty="0" smtClean="0"/>
                  <a:t>OK</a:t>
                </a:r>
                <a:br>
                  <a:rPr lang="en-US" altLang="ja-JP" sz="2200" dirty="0" smtClean="0"/>
                </a:br>
                <a:r>
                  <a:rPr lang="ja-JP" altLang="en-US" sz="2200" dirty="0" smtClean="0"/>
                  <a:t>（実行速度の比較，誤認識しやすいパターンとその原因など）</a:t>
                </a:r>
                <a:endParaRPr kumimoji="1" lang="ja-JP" altLang="en-US" sz="2200" dirty="0" smtClean="0"/>
              </a:p>
            </p:txBody>
          </p:sp>
          <p:sp>
            <p:nvSpPr>
              <p:cNvPr id="108" name="正方形/長方形 107"/>
              <p:cNvSpPr/>
              <p:nvPr/>
            </p:nvSpPr>
            <p:spPr>
              <a:xfrm>
                <a:off x="467544" y="1408729"/>
                <a:ext cx="70090" cy="340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7" name="正方形/長方形 6"/>
          <p:cNvSpPr/>
          <p:nvPr/>
        </p:nvSpPr>
        <p:spPr>
          <a:xfrm>
            <a:off x="112951" y="822446"/>
            <a:ext cx="8779529" cy="2390530"/>
          </a:xfrm>
          <a:prstGeom prst="rect">
            <a:avLst/>
          </a:prstGeom>
          <a:solidFill>
            <a:schemeClr val="bg1">
              <a:alpha val="50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62588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A2DLIFE@DGECIKTWAVWYY5L6" val="4285"/>
</p:tagLst>
</file>

<file path=ppt/theme/theme1.xml><?xml version="1.0" encoding="utf-8"?>
<a:theme xmlns:a="http://schemas.openxmlformats.org/drawingml/2006/main" name="Bsys0">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ユーザー定義 1">
      <a:majorFont>
        <a:latin typeface="Arial Unicode MS"/>
        <a:ea typeface="メイリオ"/>
        <a:cs typeface=""/>
      </a:majorFont>
      <a:minorFont>
        <a:latin typeface="Arial Unicode MS"/>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0000"/>
          </a:solidFill>
        </a:ln>
      </a:spPr>
      <a:bodyPr rtlCol="0" anchor="ctr"/>
      <a:lstStyle>
        <a:defPPr algn="ctr">
          <a:defRPr kumimoji="1"/>
        </a:defPPr>
      </a:lstStyle>
      <a:style>
        <a:lnRef idx="2">
          <a:schemeClr val="dk1">
            <a:shade val="50000"/>
          </a:schemeClr>
        </a:lnRef>
        <a:fillRef idx="1">
          <a:schemeClr val="dk1"/>
        </a:fillRef>
        <a:effectRef idx="0">
          <a:schemeClr val="dk1"/>
        </a:effectRef>
        <a:fontRef idx="minor">
          <a:schemeClr val="lt1"/>
        </a:fontRef>
      </a:style>
    </a:spDef>
    <a:lnDef>
      <a:spPr>
        <a:ln w="381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000" dirty="0" smtClean="0"/>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TC103457503[[fn=クォータブル]]</Template>
  <TotalTime>133707</TotalTime>
  <Words>441</Words>
  <Application>Microsoft Office PowerPoint</Application>
  <PresentationFormat>画面に合わせる (4:3)</PresentationFormat>
  <Paragraphs>79</Paragraphs>
  <Slides>12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Arial Unicode MS</vt:lpstr>
      <vt:lpstr>ＭＳ Ｐゴシック</vt:lpstr>
      <vt:lpstr>メイリオ</vt:lpstr>
      <vt:lpstr>小塚ゴシック Pro R</vt:lpstr>
      <vt:lpstr>Arial</vt:lpstr>
      <vt:lpstr>Calibri</vt:lpstr>
      <vt:lpstr>Times New Roman</vt:lpstr>
      <vt:lpstr>Bsys0</vt:lpstr>
      <vt:lpstr>パターン認識特論演習 第2回 5月17日</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パターン認識特論演習 第2回 5月17日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POOH</dc:creator>
  <cp:lastModifiedBy>UNITCOM PC User</cp:lastModifiedBy>
  <cp:revision>9314</cp:revision>
  <cp:lastPrinted>2017-04-19T01:00:53Z</cp:lastPrinted>
  <dcterms:modified xsi:type="dcterms:W3CDTF">2017-05-16T15:26:13Z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