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0" r:id="rId1"/>
  </p:sldMasterIdLst>
  <p:notesMasterIdLst>
    <p:notesMasterId r:id="rId13"/>
  </p:notesMasterIdLst>
  <p:sldIdLst>
    <p:sldId id="256" r:id="rId2"/>
    <p:sldId id="262" r:id="rId3"/>
    <p:sldId id="258" r:id="rId4"/>
    <p:sldId id="266" r:id="rId5"/>
    <p:sldId id="263" r:id="rId6"/>
    <p:sldId id="259" r:id="rId7"/>
    <p:sldId id="260" r:id="rId8"/>
    <p:sldId id="257" r:id="rId9"/>
    <p:sldId id="261" r:id="rId10"/>
    <p:sldId id="267" r:id="rId11"/>
    <p:sldId id="26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3"/>
    <p:restoredTop sz="94648"/>
  </p:normalViewPr>
  <p:slideViewPr>
    <p:cSldViewPr snapToGrid="0" snapToObjects="1">
      <p:cViewPr>
        <p:scale>
          <a:sx n="75" d="100"/>
          <a:sy n="75" d="100"/>
        </p:scale>
        <p:origin x="144"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729F7-1FF6-A14E-AA29-F8BF76704404}" type="datetimeFigureOut">
              <a:rPr kumimoji="1" lang="ja-JP" altLang="en-US" smtClean="0"/>
              <a:t>2017/5/26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A8C6F-84E6-6E44-80F0-2BC4017CD1AC}" type="slidenum">
              <a:rPr kumimoji="1" lang="ja-JP" altLang="en-US" smtClean="0"/>
              <a:t>‹#›</a:t>
            </a:fld>
            <a:endParaRPr kumimoji="1" lang="ja-JP" altLang="en-US"/>
          </a:p>
        </p:txBody>
      </p:sp>
    </p:spTree>
    <p:extLst>
      <p:ext uri="{BB962C8B-B14F-4D97-AF65-F5344CB8AC3E}">
        <p14:creationId xmlns:p14="http://schemas.microsoft.com/office/powerpoint/2010/main" val="6618744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A8C6F-84E6-6E44-80F0-2BC4017CD1AC}" type="slidenum">
              <a:rPr kumimoji="1" lang="ja-JP" altLang="en-US" smtClean="0"/>
              <a:t>1</a:t>
            </a:fld>
            <a:endParaRPr kumimoji="1" lang="ja-JP" altLang="en-US"/>
          </a:p>
        </p:txBody>
      </p:sp>
    </p:spTree>
    <p:extLst>
      <p:ext uri="{BB962C8B-B14F-4D97-AF65-F5344CB8AC3E}">
        <p14:creationId xmlns:p14="http://schemas.microsoft.com/office/powerpoint/2010/main" val="369998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A8C6F-84E6-6E44-80F0-2BC4017CD1AC}" type="slidenum">
              <a:rPr kumimoji="1" lang="ja-JP" altLang="en-US" smtClean="0"/>
              <a:t>10</a:t>
            </a:fld>
            <a:endParaRPr kumimoji="1" lang="ja-JP" altLang="en-US"/>
          </a:p>
        </p:txBody>
      </p:sp>
    </p:spTree>
    <p:extLst>
      <p:ext uri="{BB962C8B-B14F-4D97-AF65-F5344CB8AC3E}">
        <p14:creationId xmlns:p14="http://schemas.microsoft.com/office/powerpoint/2010/main" val="157275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A8C6F-84E6-6E44-80F0-2BC4017CD1AC}" type="slidenum">
              <a:rPr kumimoji="1" lang="ja-JP" altLang="en-US" smtClean="0"/>
              <a:t>2</a:t>
            </a:fld>
            <a:endParaRPr kumimoji="1" lang="ja-JP" altLang="en-US"/>
          </a:p>
        </p:txBody>
      </p:sp>
    </p:spTree>
    <p:extLst>
      <p:ext uri="{BB962C8B-B14F-4D97-AF65-F5344CB8AC3E}">
        <p14:creationId xmlns:p14="http://schemas.microsoft.com/office/powerpoint/2010/main" val="23532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A8C6F-84E6-6E44-80F0-2BC4017CD1AC}" type="slidenum">
              <a:rPr kumimoji="1" lang="ja-JP" altLang="en-US" smtClean="0"/>
              <a:t>3</a:t>
            </a:fld>
            <a:endParaRPr kumimoji="1" lang="ja-JP" altLang="en-US"/>
          </a:p>
        </p:txBody>
      </p:sp>
    </p:spTree>
    <p:extLst>
      <p:ext uri="{BB962C8B-B14F-4D97-AF65-F5344CB8AC3E}">
        <p14:creationId xmlns:p14="http://schemas.microsoft.com/office/powerpoint/2010/main" val="51440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A8C6F-84E6-6E44-80F0-2BC4017CD1AC}" type="slidenum">
              <a:rPr kumimoji="1" lang="ja-JP" altLang="en-US" smtClean="0"/>
              <a:t>4</a:t>
            </a:fld>
            <a:endParaRPr kumimoji="1" lang="ja-JP" altLang="en-US"/>
          </a:p>
        </p:txBody>
      </p:sp>
    </p:spTree>
    <p:extLst>
      <p:ext uri="{BB962C8B-B14F-4D97-AF65-F5344CB8AC3E}">
        <p14:creationId xmlns:p14="http://schemas.microsoft.com/office/powerpoint/2010/main" val="1250311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A8C6F-84E6-6E44-80F0-2BC4017CD1AC}" type="slidenum">
              <a:rPr kumimoji="1" lang="ja-JP" altLang="en-US" smtClean="0"/>
              <a:t>5</a:t>
            </a:fld>
            <a:endParaRPr kumimoji="1" lang="ja-JP" altLang="en-US"/>
          </a:p>
        </p:txBody>
      </p:sp>
    </p:spTree>
    <p:extLst>
      <p:ext uri="{BB962C8B-B14F-4D97-AF65-F5344CB8AC3E}">
        <p14:creationId xmlns:p14="http://schemas.microsoft.com/office/powerpoint/2010/main" val="1441486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A8C6F-84E6-6E44-80F0-2BC4017CD1AC}" type="slidenum">
              <a:rPr kumimoji="1" lang="ja-JP" altLang="en-US" smtClean="0"/>
              <a:t>6</a:t>
            </a:fld>
            <a:endParaRPr kumimoji="1" lang="ja-JP" altLang="en-US"/>
          </a:p>
        </p:txBody>
      </p:sp>
    </p:spTree>
    <p:extLst>
      <p:ext uri="{BB962C8B-B14F-4D97-AF65-F5344CB8AC3E}">
        <p14:creationId xmlns:p14="http://schemas.microsoft.com/office/powerpoint/2010/main" val="1426775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A8C6F-84E6-6E44-80F0-2BC4017CD1AC}" type="slidenum">
              <a:rPr kumimoji="1" lang="ja-JP" altLang="en-US" smtClean="0"/>
              <a:t>7</a:t>
            </a:fld>
            <a:endParaRPr kumimoji="1" lang="ja-JP" altLang="en-US"/>
          </a:p>
        </p:txBody>
      </p:sp>
    </p:spTree>
    <p:extLst>
      <p:ext uri="{BB962C8B-B14F-4D97-AF65-F5344CB8AC3E}">
        <p14:creationId xmlns:p14="http://schemas.microsoft.com/office/powerpoint/2010/main" val="15808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A8C6F-84E6-6E44-80F0-2BC4017CD1AC}" type="slidenum">
              <a:rPr kumimoji="1" lang="ja-JP" altLang="en-US" smtClean="0"/>
              <a:t>8</a:t>
            </a:fld>
            <a:endParaRPr kumimoji="1" lang="ja-JP" altLang="en-US"/>
          </a:p>
        </p:txBody>
      </p:sp>
    </p:spTree>
    <p:extLst>
      <p:ext uri="{BB962C8B-B14F-4D97-AF65-F5344CB8AC3E}">
        <p14:creationId xmlns:p14="http://schemas.microsoft.com/office/powerpoint/2010/main" val="564831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94A8C6F-84E6-6E44-80F0-2BC4017CD1AC}" type="slidenum">
              <a:rPr kumimoji="1" lang="ja-JP" altLang="en-US" smtClean="0"/>
              <a:t>9</a:t>
            </a:fld>
            <a:endParaRPr kumimoji="1" lang="ja-JP" altLang="en-US"/>
          </a:p>
        </p:txBody>
      </p:sp>
    </p:spTree>
    <p:extLst>
      <p:ext uri="{BB962C8B-B14F-4D97-AF65-F5344CB8AC3E}">
        <p14:creationId xmlns:p14="http://schemas.microsoft.com/office/powerpoint/2010/main" val="88322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3B6C87C-12B1-7D42-AE97-4E71E0DD2A4C}" type="datetime1">
              <a:rPr kumimoji="1" lang="ja-JP" altLang="en-US" smtClean="0"/>
              <a:t>2017/5/26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557760-D770-7941-94C6-721C92D263A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17CB201-3CD8-F342-B24C-F0F82EBF7189}" type="datetime1">
              <a:rPr kumimoji="1" lang="ja-JP" altLang="en-US" smtClean="0"/>
              <a:t>2017/5/26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557760-D770-7941-94C6-721C92D263A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DB99781-BC38-A047-86D2-37285FA04C70}" type="datetime1">
              <a:rPr kumimoji="1" lang="ja-JP" altLang="en-US" smtClean="0"/>
              <a:t>2017/5/26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557760-D770-7941-94C6-721C92D263A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C8A01EAF-9956-0A45-B1B5-46EA162BB344}" type="datetime1">
              <a:rPr kumimoji="1" lang="ja-JP" altLang="en-US" smtClean="0"/>
              <a:t>2017/5/26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49557760-D770-7941-94C6-721C92D263AA}" type="slidenum">
              <a:rPr lang="ja-JP" altLang="en-US" smtClean="0"/>
              <a:pPr/>
              <a:t>‹#›</a:t>
            </a:fld>
            <a:endParaRPr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52407A-2D86-B046-BB43-A6A4B8AC2F72}" type="datetime1">
              <a:rPr kumimoji="1" lang="ja-JP" altLang="en-US" smtClean="0"/>
              <a:t>2017/5/26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9557760-D770-7941-94C6-721C92D263A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0FDE339-FB60-F94A-A7B9-4DB6895418B5}" type="datetime1">
              <a:rPr kumimoji="1" lang="ja-JP" altLang="en-US" smtClean="0"/>
              <a:t>2017/5/26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557760-D770-7941-94C6-721C92D263A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18A983B-EA0A-F445-AFD9-A1169AB60E1B}" type="datetime1">
              <a:rPr kumimoji="1" lang="ja-JP" altLang="en-US" smtClean="0"/>
              <a:t>2017/5/26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9557760-D770-7941-94C6-721C92D263A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9F8E23-7A2F-C54E-9C63-83B2B474A3BA}" type="datetime1">
              <a:rPr kumimoji="1" lang="ja-JP" altLang="en-US" smtClean="0"/>
              <a:t>2017/5/26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9557760-D770-7941-94C6-721C92D263A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58E1C-D4EC-9D4B-A762-29C4C1AF44FB}" type="datetime1">
              <a:rPr kumimoji="1" lang="ja-JP" altLang="en-US" smtClean="0"/>
              <a:t>2017/5/26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9557760-D770-7941-94C6-721C92D263A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E09B144-F1D2-B54B-9AD3-7384E58C1090}" type="datetime1">
              <a:rPr kumimoji="1" lang="ja-JP" altLang="en-US" smtClean="0"/>
              <a:t>2017/5/26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557760-D770-7941-94C6-721C92D263A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20060BE-D3CF-5744-94BB-107A2B7AAAB0}" type="datetime1">
              <a:rPr kumimoji="1" lang="ja-JP" altLang="en-US" smtClean="0"/>
              <a:t>2017/5/26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9557760-D770-7941-94C6-721C92D263A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0C876-8604-7043-B0BB-68EC22EA265E}" type="datetime1">
              <a:rPr kumimoji="1" lang="ja-JP" altLang="en-US" smtClean="0"/>
              <a:t>2017/5/26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57760-D770-7941-94C6-721C92D263AA}" type="slidenum">
              <a:rPr kumimoji="1" lang="ja-JP" altLang="en-US" smtClean="0"/>
              <a:t>‹#›</a:t>
            </a:fld>
            <a:endParaRPr kumimoji="1" lang="ja-JP" altLang="en-US"/>
          </a:p>
        </p:txBody>
      </p:sp>
    </p:spTree>
    <p:extLst>
      <p:ext uri="{BB962C8B-B14F-4D97-AF65-F5344CB8AC3E}">
        <p14:creationId xmlns:p14="http://schemas.microsoft.com/office/powerpoint/2010/main" val="58863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論文</a:t>
            </a:r>
            <a:r>
              <a:rPr lang="en-US" altLang="ja-JP" dirty="0"/>
              <a:t> </a:t>
            </a:r>
            <a:r>
              <a:rPr lang="en-US" altLang="ja-JP" dirty="0" smtClean="0"/>
              <a:t>SPOAR </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9557760-D770-7941-94C6-721C92D263AA}" type="slidenum">
              <a:rPr kumimoji="1" lang="ja-JP" altLang="en-US" smtClean="0"/>
              <a:t>0</a:t>
            </a:fld>
            <a:endParaRPr kumimoji="1" lang="ja-JP" altLang="en-US"/>
          </a:p>
        </p:txBody>
      </p:sp>
    </p:spTree>
    <p:extLst>
      <p:ext uri="{BB962C8B-B14F-4D97-AF65-F5344CB8AC3E}">
        <p14:creationId xmlns:p14="http://schemas.microsoft.com/office/powerpoint/2010/main" val="1328255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35012"/>
          </a:xfrm>
        </p:spPr>
        <p:txBody>
          <a:bodyPr>
            <a:normAutofit/>
          </a:bodyPr>
          <a:lstStyle/>
          <a:p>
            <a:endParaRPr kumimoji="1" lang="ja-JP" altLang="en-US" sz="2800"/>
          </a:p>
        </p:txBody>
      </p:sp>
      <p:sp>
        <p:nvSpPr>
          <p:cNvPr id="3" name="コンテンツ プレースホルダー 2"/>
          <p:cNvSpPr>
            <a:spLocks noGrp="1"/>
          </p:cNvSpPr>
          <p:nvPr>
            <p:ph idx="1"/>
          </p:nvPr>
        </p:nvSpPr>
        <p:spPr>
          <a:xfrm>
            <a:off x="628650" y="1271588"/>
            <a:ext cx="7886700" cy="4905375"/>
          </a:xfrm>
        </p:spPr>
        <p:txBody>
          <a:bodyPr>
            <a:normAutofit/>
          </a:bodyPr>
          <a:lstStyle/>
          <a:p>
            <a:r>
              <a:rPr kumimoji="1" lang="en-US" altLang="ja-JP" sz="2000" dirty="0" smtClean="0"/>
              <a:t>Scenario</a:t>
            </a:r>
            <a:endParaRPr kumimoji="1" lang="en-US" altLang="ja-JP" sz="1600" dirty="0" smtClean="0"/>
          </a:p>
          <a:p>
            <a:r>
              <a:rPr lang="en-US" altLang="ja-JP" sz="2000" dirty="0" smtClean="0"/>
              <a:t>Problem</a:t>
            </a:r>
          </a:p>
          <a:p>
            <a:r>
              <a:rPr kumimoji="1" lang="en-US" altLang="ja-JP" sz="2000" dirty="0" smtClean="0"/>
              <a:t>Other Solution</a:t>
            </a:r>
          </a:p>
          <a:p>
            <a:r>
              <a:rPr lang="en-US" altLang="ja-JP" sz="2000" dirty="0" smtClean="0"/>
              <a:t>Approach</a:t>
            </a:r>
          </a:p>
          <a:p>
            <a:r>
              <a:rPr kumimoji="1" lang="en-US" altLang="ja-JP" sz="2000" dirty="0" smtClean="0"/>
              <a:t>Result</a:t>
            </a:r>
            <a:endParaRPr kumimoji="1" lang="ja-JP" altLang="en-US" sz="2000" dirty="0"/>
          </a:p>
        </p:txBody>
      </p:sp>
      <p:sp>
        <p:nvSpPr>
          <p:cNvPr id="4" name="スライド番号プレースホルダー 3"/>
          <p:cNvSpPr>
            <a:spLocks noGrp="1"/>
          </p:cNvSpPr>
          <p:nvPr>
            <p:ph type="sldNum" sz="quarter" idx="12"/>
          </p:nvPr>
        </p:nvSpPr>
        <p:spPr/>
        <p:txBody>
          <a:bodyPr/>
          <a:lstStyle/>
          <a:p>
            <a:fld id="{49557760-D770-7941-94C6-721C92D263AA}" type="slidenum">
              <a:rPr lang="ja-JP" altLang="en-US" smtClean="0"/>
              <a:pPr/>
              <a:t>9</a:t>
            </a:fld>
            <a:endParaRPr lang="ja-JP" altLang="en-US"/>
          </a:p>
        </p:txBody>
      </p:sp>
    </p:spTree>
    <p:extLst>
      <p:ext uri="{BB962C8B-B14F-4D97-AF65-F5344CB8AC3E}">
        <p14:creationId xmlns:p14="http://schemas.microsoft.com/office/powerpoint/2010/main" val="1907322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35012"/>
          </a:xfrm>
        </p:spPr>
        <p:txBody>
          <a:bodyPr>
            <a:normAutofit/>
          </a:bodyPr>
          <a:lstStyle/>
          <a:p>
            <a:endParaRPr kumimoji="1" lang="ja-JP" altLang="en-US" sz="2800"/>
          </a:p>
        </p:txBody>
      </p:sp>
      <p:sp>
        <p:nvSpPr>
          <p:cNvPr id="3" name="コンテンツ プレースホルダー 2"/>
          <p:cNvSpPr>
            <a:spLocks noGrp="1"/>
          </p:cNvSpPr>
          <p:nvPr>
            <p:ph idx="1"/>
          </p:nvPr>
        </p:nvSpPr>
        <p:spPr>
          <a:xfrm>
            <a:off x="628650" y="1271588"/>
            <a:ext cx="7886700" cy="4905375"/>
          </a:xfrm>
        </p:spPr>
        <p:txBody>
          <a:bodyPr>
            <a:normAutofit/>
          </a:bodyPr>
          <a:lstStyle/>
          <a:p>
            <a:r>
              <a:rPr kumimoji="1" lang="en-US" altLang="ja-JP" sz="2000" dirty="0" smtClean="0"/>
              <a:t>Scenario</a:t>
            </a:r>
            <a:endParaRPr kumimoji="1" lang="en-US" altLang="ja-JP" sz="1600" dirty="0" smtClean="0"/>
          </a:p>
          <a:p>
            <a:r>
              <a:rPr lang="en-US" altLang="ja-JP" sz="2000" dirty="0" smtClean="0"/>
              <a:t>Problem</a:t>
            </a:r>
          </a:p>
          <a:p>
            <a:r>
              <a:rPr kumimoji="1" lang="en-US" altLang="ja-JP" sz="2000" dirty="0" smtClean="0"/>
              <a:t>Other Solution</a:t>
            </a:r>
          </a:p>
          <a:p>
            <a:r>
              <a:rPr lang="en-US" altLang="ja-JP" sz="2000" dirty="0" smtClean="0"/>
              <a:t>Approach</a:t>
            </a:r>
          </a:p>
          <a:p>
            <a:r>
              <a:rPr kumimoji="1" lang="en-US" altLang="ja-JP" sz="2000" dirty="0" smtClean="0"/>
              <a:t>Result</a:t>
            </a:r>
            <a:endParaRPr kumimoji="1" lang="ja-JP" altLang="en-US" sz="2000" dirty="0"/>
          </a:p>
        </p:txBody>
      </p:sp>
      <p:sp>
        <p:nvSpPr>
          <p:cNvPr id="4" name="スライド番号プレースホルダー 3"/>
          <p:cNvSpPr>
            <a:spLocks noGrp="1"/>
          </p:cNvSpPr>
          <p:nvPr>
            <p:ph type="sldNum" sz="quarter" idx="12"/>
          </p:nvPr>
        </p:nvSpPr>
        <p:spPr/>
        <p:txBody>
          <a:bodyPr/>
          <a:lstStyle/>
          <a:p>
            <a:fld id="{49557760-D770-7941-94C6-721C92D263AA}" type="slidenum">
              <a:rPr lang="ja-JP" altLang="en-US" smtClean="0"/>
              <a:pPr/>
              <a:t>10</a:t>
            </a:fld>
            <a:endParaRPr lang="ja-JP" altLang="en-US"/>
          </a:p>
        </p:txBody>
      </p:sp>
    </p:spTree>
    <p:extLst>
      <p:ext uri="{BB962C8B-B14F-4D97-AF65-F5344CB8AC3E}">
        <p14:creationId xmlns:p14="http://schemas.microsoft.com/office/powerpoint/2010/main" val="8554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35012"/>
          </a:xfrm>
        </p:spPr>
        <p:txBody>
          <a:bodyPr>
            <a:normAutofit fontScale="90000"/>
          </a:bodyPr>
          <a:lstStyle/>
          <a:p>
            <a:r>
              <a:rPr kumimoji="1" lang="en-US" altLang="ja-JP" sz="2800" dirty="0" smtClean="0"/>
              <a:t>Moving sound source localization based on triangulation method </a:t>
            </a:r>
            <a:r>
              <a:rPr kumimoji="1" lang="ja-JP" altLang="en-US" sz="2800" dirty="0" smtClean="0"/>
              <a:t>　</a:t>
            </a:r>
            <a:r>
              <a:rPr kumimoji="1" lang="en-US" altLang="ja-JP" sz="2800" dirty="0" smtClean="0"/>
              <a:t>sept, 2016</a:t>
            </a:r>
            <a:endParaRPr kumimoji="1" lang="ja-JP" altLang="en-US" sz="2800" dirty="0"/>
          </a:p>
        </p:txBody>
      </p:sp>
      <p:sp>
        <p:nvSpPr>
          <p:cNvPr id="3" name="コンテンツ プレースホルダー 2"/>
          <p:cNvSpPr>
            <a:spLocks noGrp="1"/>
          </p:cNvSpPr>
          <p:nvPr>
            <p:ph idx="1"/>
          </p:nvPr>
        </p:nvSpPr>
        <p:spPr>
          <a:xfrm>
            <a:off x="628650" y="1271588"/>
            <a:ext cx="7886700" cy="4905375"/>
          </a:xfrm>
        </p:spPr>
        <p:txBody>
          <a:bodyPr>
            <a:normAutofit/>
          </a:bodyPr>
          <a:lstStyle/>
          <a:p>
            <a:r>
              <a:rPr kumimoji="1" lang="en-US" altLang="ja-JP" sz="2000" dirty="0" smtClean="0"/>
              <a:t>Scenario</a:t>
            </a:r>
          </a:p>
          <a:p>
            <a:pPr lvl="1"/>
            <a:r>
              <a:rPr lang="ja-JP" altLang="en-US" sz="1200" dirty="0" smtClean="0"/>
              <a:t>移動音源の位置推定を三角測量ベースの手法で行う</a:t>
            </a:r>
            <a:endParaRPr kumimoji="1" lang="en-US" altLang="ja-JP" sz="1200" dirty="0" smtClean="0"/>
          </a:p>
          <a:p>
            <a:r>
              <a:rPr lang="en-US" altLang="ja-JP" sz="2000" dirty="0" smtClean="0"/>
              <a:t>Problem</a:t>
            </a:r>
          </a:p>
          <a:p>
            <a:pPr lvl="1"/>
            <a:r>
              <a:rPr lang="ja-JP" altLang="en-US" sz="1200" dirty="0" smtClean="0"/>
              <a:t>移動音源の位置推定の手法であるビームフォーミングや音響ホログラフィーは多くのマイクを使う必要がある。また、単に音源の位置を推定するだけならオーバーエフォートである</a:t>
            </a:r>
            <a:endParaRPr lang="en-US" altLang="ja-JP" sz="1200" dirty="0" smtClean="0"/>
          </a:p>
          <a:p>
            <a:r>
              <a:rPr kumimoji="1" lang="en-US" altLang="ja-JP" sz="2000" dirty="0" smtClean="0"/>
              <a:t>Other Solution</a:t>
            </a:r>
          </a:p>
          <a:p>
            <a:pPr lvl="1"/>
            <a:r>
              <a:rPr lang="ja-JP" altLang="en-US" sz="1200" dirty="0" smtClean="0"/>
              <a:t>到達時間差</a:t>
            </a:r>
            <a:r>
              <a:rPr lang="en-US" altLang="ja-JP" sz="1200" dirty="0" smtClean="0"/>
              <a:t>(TDOA</a:t>
            </a:r>
            <a:r>
              <a:rPr lang="ja-JP" altLang="en-US" sz="1200" dirty="0" smtClean="0"/>
              <a:t>と</a:t>
            </a:r>
            <a:r>
              <a:rPr lang="en-US" altLang="ja-JP" sz="1200" dirty="0" smtClean="0"/>
              <a:t>)</a:t>
            </a:r>
            <a:r>
              <a:rPr lang="ja-JP" altLang="en-US" sz="1200" dirty="0" smtClean="0"/>
              <a:t>到達周波数差</a:t>
            </a:r>
            <a:r>
              <a:rPr lang="en-US" altLang="ja-JP" sz="1200" dirty="0" smtClean="0"/>
              <a:t>(FDOA)</a:t>
            </a:r>
            <a:r>
              <a:rPr lang="ja-JP" altLang="en-US" sz="1200" dirty="0" smtClean="0"/>
              <a:t>を組み合わせた三角測量ベースの手法</a:t>
            </a:r>
            <a:endParaRPr lang="en-US" altLang="ja-JP" sz="1200" dirty="0" smtClean="0"/>
          </a:p>
          <a:p>
            <a:pPr lvl="2"/>
            <a:r>
              <a:rPr lang="ja-JP" altLang="en-US" sz="1000" dirty="0" smtClean="0"/>
              <a:t>音源の周波数が既知でないと適応できない</a:t>
            </a:r>
            <a:endParaRPr kumimoji="1" lang="en-US" altLang="ja-JP" sz="1000" dirty="0" smtClean="0"/>
          </a:p>
          <a:p>
            <a:r>
              <a:rPr lang="en-US" altLang="ja-JP" sz="2000" dirty="0" smtClean="0"/>
              <a:t>Approach</a:t>
            </a:r>
          </a:p>
          <a:p>
            <a:pPr lvl="1"/>
            <a:r>
              <a:rPr lang="ja-JP" altLang="en-US" sz="1200" dirty="0" smtClean="0"/>
              <a:t>次</a:t>
            </a:r>
            <a:r>
              <a:rPr lang="ja-JP" altLang="en-US" sz="1200" dirty="0" smtClean="0"/>
              <a:t>のステップ</a:t>
            </a:r>
            <a:endParaRPr lang="en-US" altLang="ja-JP" sz="1200" dirty="0" smtClean="0"/>
          </a:p>
          <a:p>
            <a:pPr lvl="2">
              <a:buFont typeface="+mj-lt"/>
              <a:buAutoNum type="arabicPeriod"/>
            </a:pPr>
            <a:r>
              <a:rPr lang="ja-JP" altLang="en-US" sz="900" dirty="0" smtClean="0"/>
              <a:t>音源が存在可能な平面を条件から出す</a:t>
            </a:r>
            <a:endParaRPr lang="en-US" altLang="ja-JP" sz="900" dirty="0" smtClean="0"/>
          </a:p>
          <a:p>
            <a:pPr lvl="2">
              <a:buFont typeface="+mj-lt"/>
              <a:buAutoNum type="arabicPeriod"/>
            </a:pPr>
            <a:r>
              <a:rPr lang="ja-JP" altLang="en-US" sz="900" dirty="0" smtClean="0"/>
              <a:t>ドップラー効果を考慮に入れて、到達移動時間差を計算し、推定音源位置を求める</a:t>
            </a:r>
            <a:endParaRPr lang="en-US" altLang="ja-JP" sz="900" dirty="0" smtClean="0"/>
          </a:p>
          <a:p>
            <a:pPr lvl="2">
              <a:buFont typeface="+mj-lt"/>
              <a:buAutoNum type="arabicPeriod"/>
            </a:pPr>
            <a:r>
              <a:rPr lang="ja-JP" altLang="en-US" sz="900" dirty="0" smtClean="0"/>
              <a:t>推定音源位置と存在可能平面上の各点で偏差を取り、偏差がゼロに近づくところを音源の位置とする</a:t>
            </a:r>
            <a:endParaRPr lang="en-US" altLang="ja-JP" sz="900" dirty="0" smtClean="0"/>
          </a:p>
          <a:p>
            <a:r>
              <a:rPr kumimoji="1" lang="en-US" altLang="ja-JP" sz="2000" dirty="0" smtClean="0"/>
              <a:t>Result</a:t>
            </a:r>
          </a:p>
          <a:p>
            <a:pPr lvl="1"/>
            <a:r>
              <a:rPr lang="ja-JP" altLang="en-US" sz="1200" dirty="0" smtClean="0"/>
              <a:t>ビームフォーミングと同等の測量精度で移動音源の位置推定が可能</a:t>
            </a:r>
            <a:endParaRPr kumimoji="1" lang="ja-JP" altLang="en-US" sz="1200" dirty="0"/>
          </a:p>
        </p:txBody>
      </p:sp>
      <p:sp>
        <p:nvSpPr>
          <p:cNvPr id="4" name="スライド番号プレースホルダー 3"/>
          <p:cNvSpPr>
            <a:spLocks noGrp="1"/>
          </p:cNvSpPr>
          <p:nvPr>
            <p:ph type="sldNum" sz="quarter" idx="12"/>
          </p:nvPr>
        </p:nvSpPr>
        <p:spPr/>
        <p:txBody>
          <a:bodyPr/>
          <a:lstStyle/>
          <a:p>
            <a:fld id="{49557760-D770-7941-94C6-721C92D263AA}" type="slidenum">
              <a:rPr lang="ja-JP" altLang="en-US" smtClean="0"/>
              <a:pPr/>
              <a:t>1</a:t>
            </a:fld>
            <a:endParaRPr lang="ja-JP" altLang="en-US"/>
          </a:p>
        </p:txBody>
      </p:sp>
    </p:spTree>
    <p:extLst>
      <p:ext uri="{BB962C8B-B14F-4D97-AF65-F5344CB8AC3E}">
        <p14:creationId xmlns:p14="http://schemas.microsoft.com/office/powerpoint/2010/main" val="1239166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35012"/>
          </a:xfrm>
        </p:spPr>
        <p:txBody>
          <a:bodyPr>
            <a:normAutofit fontScale="90000"/>
          </a:bodyPr>
          <a:lstStyle/>
          <a:p>
            <a:r>
              <a:rPr kumimoji="1" lang="en-US" altLang="ja-JP" sz="2800" dirty="0" smtClean="0"/>
              <a:t>Real-time Multiple Sound Source Localization and Counting Using a Circular Microphone Array Oct, 2013</a:t>
            </a:r>
            <a:endParaRPr kumimoji="1" lang="ja-JP" altLang="en-US" sz="2800" dirty="0"/>
          </a:p>
        </p:txBody>
      </p:sp>
      <p:sp>
        <p:nvSpPr>
          <p:cNvPr id="3" name="コンテンツ プレースホルダー 2"/>
          <p:cNvSpPr>
            <a:spLocks noGrp="1"/>
          </p:cNvSpPr>
          <p:nvPr>
            <p:ph idx="1"/>
          </p:nvPr>
        </p:nvSpPr>
        <p:spPr>
          <a:xfrm>
            <a:off x="628650" y="1271588"/>
            <a:ext cx="7886700" cy="4905375"/>
          </a:xfrm>
        </p:spPr>
        <p:txBody>
          <a:bodyPr>
            <a:normAutofit/>
          </a:bodyPr>
          <a:lstStyle/>
          <a:p>
            <a:r>
              <a:rPr kumimoji="1" lang="en-US" altLang="ja-JP" sz="2000" dirty="0" smtClean="0"/>
              <a:t>Scenario</a:t>
            </a:r>
          </a:p>
          <a:p>
            <a:pPr lvl="1"/>
            <a:r>
              <a:rPr lang="ja-JP" altLang="en-US" sz="1200" dirty="0" smtClean="0"/>
              <a:t>複数の音源のあるところで音源方位推定と音源数計測を行う</a:t>
            </a:r>
            <a:r>
              <a:rPr lang="en-US" altLang="ja-JP" sz="1200" dirty="0" smtClean="0"/>
              <a:t> </a:t>
            </a:r>
            <a:endParaRPr kumimoji="1" lang="en-US" altLang="ja-JP" sz="1200" dirty="0" smtClean="0"/>
          </a:p>
          <a:p>
            <a:r>
              <a:rPr lang="en-US" altLang="ja-JP" sz="2000" dirty="0" smtClean="0"/>
              <a:t>Problem</a:t>
            </a:r>
          </a:p>
          <a:p>
            <a:pPr lvl="1"/>
            <a:r>
              <a:rPr lang="ja-JP" altLang="en-US" sz="1200" dirty="0" smtClean="0"/>
              <a:t>複数音源の位置推定は困難であり、わずかなノイズでも音源の定位の妨げとなる</a:t>
            </a:r>
            <a:endParaRPr lang="en-US" altLang="ja-JP" sz="1200" dirty="0" smtClean="0"/>
          </a:p>
          <a:p>
            <a:r>
              <a:rPr kumimoji="1" lang="en-US" altLang="ja-JP" sz="2000" dirty="0" smtClean="0"/>
              <a:t>Other Solution</a:t>
            </a:r>
          </a:p>
          <a:p>
            <a:pPr lvl="1"/>
            <a:r>
              <a:rPr lang="en-US" altLang="ja-JP" sz="1200" dirty="0" smtClean="0"/>
              <a:t>Generalized Cross-Correlation </a:t>
            </a:r>
            <a:r>
              <a:rPr lang="en-US" altLang="ja-JP" sz="1200" dirty="0" err="1" smtClean="0"/>
              <a:t>PHAse</a:t>
            </a:r>
            <a:r>
              <a:rPr lang="en-US" altLang="ja-JP" sz="1200" dirty="0" smtClean="0"/>
              <a:t> Translation</a:t>
            </a:r>
            <a:r>
              <a:rPr lang="ja-JP" altLang="en-US" sz="1200" dirty="0" smtClean="0"/>
              <a:t>（</a:t>
            </a:r>
            <a:r>
              <a:rPr lang="en-US" altLang="ja-JP" sz="1200" dirty="0" smtClean="0"/>
              <a:t>GCC-PHAT</a:t>
            </a:r>
            <a:r>
              <a:rPr lang="ja-JP" altLang="en-US" sz="1200" dirty="0" smtClean="0"/>
              <a:t>）の改良版</a:t>
            </a:r>
            <a:endParaRPr kumimoji="1" lang="en-US" altLang="ja-JP" sz="800" dirty="0"/>
          </a:p>
          <a:p>
            <a:pPr lvl="1"/>
            <a:r>
              <a:rPr kumimoji="1" lang="en-US" altLang="ja-JP" sz="1200" dirty="0" smtClean="0"/>
              <a:t>MUSIC</a:t>
            </a:r>
            <a:r>
              <a:rPr kumimoji="1" lang="ja-JP" altLang="en-US" sz="1200" dirty="0" smtClean="0"/>
              <a:t>アルゴリズム</a:t>
            </a:r>
            <a:endParaRPr kumimoji="1" lang="en-US" altLang="ja-JP" sz="1200" dirty="0" smtClean="0"/>
          </a:p>
          <a:p>
            <a:pPr lvl="1"/>
            <a:r>
              <a:rPr lang="ja-JP" altLang="en-US" sz="1200" dirty="0" smtClean="0"/>
              <a:t>独立成分分析　</a:t>
            </a:r>
            <a:endParaRPr kumimoji="1" lang="en-US" altLang="ja-JP" sz="1200" dirty="0" smtClean="0"/>
          </a:p>
          <a:p>
            <a:r>
              <a:rPr lang="en-US" altLang="ja-JP" sz="2000" dirty="0" smtClean="0"/>
              <a:t>Approach</a:t>
            </a:r>
          </a:p>
          <a:p>
            <a:pPr lvl="1"/>
            <a:r>
              <a:rPr lang="ja-JP" altLang="en-US" sz="1200" dirty="0" smtClean="0"/>
              <a:t>マイクアレイを用いて行う</a:t>
            </a:r>
            <a:r>
              <a:rPr lang="en-US" altLang="ja-JP" sz="1200" dirty="0" smtClean="0"/>
              <a:t>Sparse Component Analysis(SCA)</a:t>
            </a:r>
            <a:r>
              <a:rPr lang="ja-JP" altLang="en-US" sz="1200" dirty="0" smtClean="0"/>
              <a:t>ベースの手法</a:t>
            </a:r>
            <a:endParaRPr lang="en-US" altLang="ja-JP" sz="1200" dirty="0" smtClean="0"/>
          </a:p>
          <a:p>
            <a:pPr lvl="2"/>
            <a:r>
              <a:rPr lang="ja-JP" altLang="en-US" sz="1000" dirty="0" smtClean="0"/>
              <a:t>どんな形のマイクアレイでも使える手法</a:t>
            </a:r>
            <a:endParaRPr lang="en-US" altLang="ja-JP" sz="1000" dirty="0" smtClean="0"/>
          </a:p>
          <a:p>
            <a:r>
              <a:rPr kumimoji="1" lang="en-US" altLang="ja-JP" sz="2000" dirty="0" smtClean="0"/>
              <a:t>Result</a:t>
            </a:r>
          </a:p>
          <a:p>
            <a:pPr lvl="1"/>
            <a:r>
              <a:rPr lang="ja-JP" altLang="en-US" sz="1600" dirty="0" smtClean="0"/>
              <a:t>様々な条件</a:t>
            </a:r>
            <a:r>
              <a:rPr lang="en-US" altLang="ja-JP" sz="1600" dirty="0" smtClean="0"/>
              <a:t>(SNR,</a:t>
            </a:r>
            <a:r>
              <a:rPr lang="ja-JP" altLang="en-US" sz="1600" dirty="0" smtClean="0"/>
              <a:t>音源数</a:t>
            </a:r>
            <a:r>
              <a:rPr lang="en-US" altLang="ja-JP" sz="1600" dirty="0" smtClean="0"/>
              <a:t>)</a:t>
            </a:r>
            <a:r>
              <a:rPr lang="ja-JP" altLang="en-US" sz="1600" dirty="0" smtClean="0"/>
              <a:t>でシミュレーションと実験を行った</a:t>
            </a:r>
            <a:endParaRPr lang="en-US" altLang="ja-JP" sz="1600" dirty="0" smtClean="0"/>
          </a:p>
          <a:p>
            <a:pPr lvl="2"/>
            <a:r>
              <a:rPr lang="ja-JP" altLang="en-US" sz="1200" dirty="0" smtClean="0"/>
              <a:t>上記３手法より正確性、計算の複雑さの点で優れていた</a:t>
            </a:r>
            <a:endParaRPr lang="en-US" altLang="ja-JP" sz="1200" dirty="0"/>
          </a:p>
        </p:txBody>
      </p:sp>
      <p:sp>
        <p:nvSpPr>
          <p:cNvPr id="4" name="スライド番号プレースホルダー 3"/>
          <p:cNvSpPr>
            <a:spLocks noGrp="1"/>
          </p:cNvSpPr>
          <p:nvPr>
            <p:ph type="sldNum" sz="quarter" idx="12"/>
          </p:nvPr>
        </p:nvSpPr>
        <p:spPr/>
        <p:txBody>
          <a:bodyPr/>
          <a:lstStyle/>
          <a:p>
            <a:fld id="{49557760-D770-7941-94C6-721C92D263AA}" type="slidenum">
              <a:rPr lang="ja-JP" altLang="en-US" smtClean="0"/>
              <a:pPr/>
              <a:t>2</a:t>
            </a:fld>
            <a:endParaRPr lang="ja-JP" altLang="en-US"/>
          </a:p>
        </p:txBody>
      </p:sp>
      <p:sp>
        <p:nvSpPr>
          <p:cNvPr id="5" name="正方形/長方形 4"/>
          <p:cNvSpPr/>
          <p:nvPr/>
        </p:nvSpPr>
        <p:spPr>
          <a:xfrm>
            <a:off x="1101042" y="6176963"/>
            <a:ext cx="6385608" cy="861774"/>
          </a:xfrm>
          <a:prstGeom prst="rect">
            <a:avLst/>
          </a:prstGeom>
        </p:spPr>
        <p:txBody>
          <a:bodyPr wrap="square">
            <a:spAutoFit/>
          </a:bodyPr>
          <a:lstStyle/>
          <a:p>
            <a:r>
              <a:rPr lang="en-US" altLang="ja-JP" sz="1000" dirty="0"/>
              <a:t> J. P. </a:t>
            </a:r>
            <a:r>
              <a:rPr lang="en-US" altLang="ja-JP" sz="1000" dirty="0" err="1"/>
              <a:t>Dmochowski</a:t>
            </a:r>
            <a:r>
              <a:rPr lang="en-US" altLang="ja-JP" sz="1000" dirty="0"/>
              <a:t>, J. </a:t>
            </a:r>
            <a:r>
              <a:rPr lang="en-US" altLang="ja-JP" sz="1000" dirty="0" err="1"/>
              <a:t>Benesty</a:t>
            </a:r>
            <a:r>
              <a:rPr lang="en-US" altLang="ja-JP" sz="1000" dirty="0"/>
              <a:t>, and S. </a:t>
            </a:r>
            <a:r>
              <a:rPr lang="en-US" altLang="ja-JP" sz="1000" dirty="0" err="1"/>
              <a:t>Affes</a:t>
            </a:r>
            <a:r>
              <a:rPr lang="en-US" altLang="ja-JP" sz="1000" dirty="0"/>
              <a:t>, “Broadband MUSIC: Op- </a:t>
            </a:r>
            <a:r>
              <a:rPr lang="en-US" altLang="ja-JP" sz="1000" dirty="0" err="1"/>
              <a:t>portunities</a:t>
            </a:r>
            <a:r>
              <a:rPr lang="en-US" altLang="ja-JP" sz="1000" dirty="0"/>
              <a:t> and challenges for multiple source localization,” </a:t>
            </a:r>
            <a:r>
              <a:rPr lang="en-US" altLang="ja-JP" sz="1000" dirty="0" smtClean="0"/>
              <a:t> </a:t>
            </a:r>
            <a:r>
              <a:rPr lang="en-US" altLang="ja-JP" sz="1000" dirty="0"/>
              <a:t>Oct. </a:t>
            </a:r>
            <a:r>
              <a:rPr lang="en-US" altLang="ja-JP" sz="1000" dirty="0" smtClean="0"/>
              <a:t>2007</a:t>
            </a:r>
            <a:endParaRPr lang="en-US" altLang="ja-JP" sz="1000" dirty="0"/>
          </a:p>
          <a:p>
            <a:r>
              <a:rPr lang="en-US" altLang="ja-JP" sz="1000" dirty="0"/>
              <a:t> D. </a:t>
            </a:r>
            <a:r>
              <a:rPr lang="en-US" altLang="ja-JP" sz="1000" dirty="0" err="1"/>
              <a:t>Bechler</a:t>
            </a:r>
            <a:r>
              <a:rPr lang="en-US" altLang="ja-JP" sz="1000" dirty="0"/>
              <a:t> and K. </a:t>
            </a:r>
            <a:r>
              <a:rPr lang="en-US" altLang="ja-JP" sz="1000" dirty="0" err="1"/>
              <a:t>Kroschel</a:t>
            </a:r>
            <a:r>
              <a:rPr lang="en-US" altLang="ja-JP" sz="1000" dirty="0"/>
              <a:t>, “Considering the second peak in the GCC function for multi-source TDOA estimation with microphone array,” in Proc. Int. Workshop </a:t>
            </a:r>
            <a:r>
              <a:rPr lang="en-US" altLang="ja-JP" sz="1000" dirty="0" err="1"/>
              <a:t>Acoust</a:t>
            </a:r>
            <a:r>
              <a:rPr lang="en-US" altLang="ja-JP" sz="1000" dirty="0"/>
              <a:t>. Signal Enhance. (IWAENC), 2003, pp. </a:t>
            </a:r>
          </a:p>
          <a:p>
            <a:endParaRPr lang="en-US" altLang="ja-JP" sz="1000" dirty="0">
              <a:effectLst/>
            </a:endParaRPr>
          </a:p>
        </p:txBody>
      </p:sp>
    </p:spTree>
    <p:extLst>
      <p:ext uri="{BB962C8B-B14F-4D97-AF65-F5344CB8AC3E}">
        <p14:creationId xmlns:p14="http://schemas.microsoft.com/office/powerpoint/2010/main" val="203606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35012"/>
          </a:xfrm>
        </p:spPr>
        <p:txBody>
          <a:bodyPr>
            <a:normAutofit fontScale="90000"/>
          </a:bodyPr>
          <a:lstStyle/>
          <a:p>
            <a:r>
              <a:rPr kumimoji="1" lang="en-US" altLang="ja-JP" sz="2800" dirty="0" smtClean="0"/>
              <a:t>Real-time</a:t>
            </a:r>
            <a:r>
              <a:rPr lang="en-US" altLang="ja-JP" sz="2800" dirty="0">
                <a:latin typeface="+mn-lt"/>
              </a:rPr>
              <a:t> </a:t>
            </a:r>
            <a:r>
              <a:rPr lang="en-US" altLang="ja-JP" sz="2800" dirty="0" smtClean="0"/>
              <a:t>multiple sound source localization and counting using a sound field microphone</a:t>
            </a:r>
            <a:r>
              <a:rPr lang="ja-JP" altLang="en-US" sz="2800" dirty="0" smtClean="0"/>
              <a:t>　</a:t>
            </a:r>
            <a:r>
              <a:rPr lang="en-US" altLang="ja-JP" sz="2800" dirty="0" smtClean="0"/>
              <a:t>June, 2016</a:t>
            </a:r>
            <a:endParaRPr kumimoji="1" lang="ja-JP" altLang="en-US" sz="2800" dirty="0"/>
          </a:p>
        </p:txBody>
      </p:sp>
      <p:sp>
        <p:nvSpPr>
          <p:cNvPr id="3" name="コンテンツ プレースホルダー 2"/>
          <p:cNvSpPr>
            <a:spLocks noGrp="1"/>
          </p:cNvSpPr>
          <p:nvPr>
            <p:ph idx="1"/>
          </p:nvPr>
        </p:nvSpPr>
        <p:spPr>
          <a:xfrm>
            <a:off x="628650" y="1271588"/>
            <a:ext cx="7886700" cy="4905375"/>
          </a:xfrm>
        </p:spPr>
        <p:txBody>
          <a:bodyPr>
            <a:normAutofit/>
          </a:bodyPr>
          <a:lstStyle/>
          <a:p>
            <a:r>
              <a:rPr kumimoji="1" lang="en-US" altLang="ja-JP" sz="2000" dirty="0" smtClean="0"/>
              <a:t>Scenario</a:t>
            </a:r>
          </a:p>
          <a:p>
            <a:pPr lvl="1"/>
            <a:r>
              <a:rPr lang="ja-JP" altLang="en-US" sz="1200" dirty="0" smtClean="0"/>
              <a:t>音場マイクロフォンを用いた複数音源の位置推定　（</a:t>
            </a:r>
            <a:r>
              <a:rPr lang="en-US" altLang="ja-JP" sz="1200" dirty="0" smtClean="0"/>
              <a:t>Speech</a:t>
            </a:r>
            <a:r>
              <a:rPr lang="ja-JP" altLang="en-US" sz="1200" dirty="0" smtClean="0"/>
              <a:t>限定）</a:t>
            </a:r>
            <a:endParaRPr lang="en-US" altLang="ja-JP" sz="1200" dirty="0" smtClean="0"/>
          </a:p>
          <a:p>
            <a:r>
              <a:rPr lang="en-US" altLang="ja-JP" sz="2000" dirty="0" smtClean="0"/>
              <a:t>Problem</a:t>
            </a:r>
          </a:p>
          <a:p>
            <a:pPr lvl="1"/>
            <a:r>
              <a:rPr lang="en-US" altLang="ja-JP" sz="1200" dirty="0" smtClean="0"/>
              <a:t>TDOA</a:t>
            </a:r>
            <a:r>
              <a:rPr lang="ja-JP" altLang="en-US" sz="1200" dirty="0" smtClean="0"/>
              <a:t>を用いた複数の音源の位置推定において、信頼性を上げるためには大量のマイクが必要となる</a:t>
            </a:r>
            <a:endParaRPr lang="en-US" altLang="ja-JP" sz="1200" dirty="0" smtClean="0"/>
          </a:p>
          <a:p>
            <a:r>
              <a:rPr kumimoji="1" lang="en-US" altLang="ja-JP" sz="2000" dirty="0" smtClean="0"/>
              <a:t>Other </a:t>
            </a:r>
            <a:r>
              <a:rPr kumimoji="1" lang="en-US" altLang="ja-JP" sz="2000" dirty="0" smtClean="0"/>
              <a:t>Solution</a:t>
            </a:r>
          </a:p>
          <a:p>
            <a:pPr lvl="1"/>
            <a:r>
              <a:rPr kumimoji="1" lang="en-US" altLang="ja-JP" sz="1200" dirty="0" smtClean="0"/>
              <a:t>MUSIC(Multiple Signal Classification)</a:t>
            </a:r>
            <a:r>
              <a:rPr kumimoji="1" lang="ja-JP" altLang="en-US" sz="1200" dirty="0" smtClean="0"/>
              <a:t>アルゴリズム：計算コストが高く、音源の数が既知でなければならない</a:t>
            </a:r>
            <a:endParaRPr kumimoji="1" lang="en-US" altLang="ja-JP" sz="1200" dirty="0" smtClean="0"/>
          </a:p>
          <a:p>
            <a:pPr lvl="1"/>
            <a:r>
              <a:rPr lang="ja-JP" altLang="en-US" sz="1200" dirty="0" smtClean="0"/>
              <a:t>独立成分分析</a:t>
            </a:r>
            <a:r>
              <a:rPr lang="en-US" altLang="ja-JP" sz="1200" dirty="0" smtClean="0"/>
              <a:t>(ICA)</a:t>
            </a:r>
            <a:r>
              <a:rPr lang="ja-JP" altLang="en-US" sz="1200" dirty="0" smtClean="0"/>
              <a:t>：各時間周波数領域においてマイクの数より音源の数が少ない必要という仮定が必要</a:t>
            </a:r>
            <a:endParaRPr lang="en-US" altLang="ja-JP" sz="1200" dirty="0" smtClean="0"/>
          </a:p>
          <a:p>
            <a:pPr lvl="1"/>
            <a:r>
              <a:rPr kumimoji="1" lang="ja-JP" altLang="en-US" sz="1200" dirty="0" smtClean="0"/>
              <a:t>疎成分分析</a:t>
            </a:r>
            <a:r>
              <a:rPr kumimoji="1" lang="en-US" altLang="ja-JP" sz="1200" dirty="0" smtClean="0"/>
              <a:t>(SCA)</a:t>
            </a:r>
            <a:r>
              <a:rPr kumimoji="1" lang="ja-JP" altLang="en-US" sz="1200" dirty="0" smtClean="0"/>
              <a:t>：各時間周波数領域においてある音源が他の音源よりはるかに強いという仮定が必要　音源の数が多くなると正確に計測できなくなる可能性が高い</a:t>
            </a:r>
            <a:endParaRPr kumimoji="1" lang="en-US" altLang="ja-JP" sz="1200" dirty="0" smtClean="0"/>
          </a:p>
          <a:p>
            <a:pPr lvl="2"/>
            <a:r>
              <a:rPr lang="ja-JP" altLang="en-US" sz="1000" dirty="0" smtClean="0"/>
              <a:t>一つ前のスライドの計測法：マイクの量が多い。</a:t>
            </a:r>
            <a:endParaRPr kumimoji="1" lang="en-US" altLang="ja-JP" sz="1000" dirty="0" smtClean="0"/>
          </a:p>
          <a:p>
            <a:r>
              <a:rPr lang="en-US" altLang="ja-JP" sz="2000" dirty="0" smtClean="0"/>
              <a:t>Approach</a:t>
            </a:r>
          </a:p>
          <a:p>
            <a:pPr lvl="1"/>
            <a:r>
              <a:rPr lang="ja-JP" altLang="en-US" sz="1200" dirty="0" smtClean="0"/>
              <a:t>話し声が</a:t>
            </a:r>
            <a:r>
              <a:rPr lang="en-US" altLang="ja-JP" sz="1200" dirty="0" smtClean="0"/>
              <a:t>relaxed sparsity</a:t>
            </a:r>
            <a:r>
              <a:rPr lang="ja-JP" altLang="en-US" sz="1200" dirty="0" smtClean="0">
                <a:latin typeface="+mn-ea"/>
              </a:rPr>
              <a:t>であること</a:t>
            </a:r>
            <a:r>
              <a:rPr lang="en-US" altLang="ja-JP" sz="1200" dirty="0" smtClean="0">
                <a:latin typeface="+mn-ea"/>
              </a:rPr>
              <a:t>(</a:t>
            </a:r>
            <a:r>
              <a:rPr lang="ja-JP" altLang="en-US" sz="1200" dirty="0" smtClean="0">
                <a:latin typeface="+mn-ea"/>
              </a:rPr>
              <a:t>エネルギーの大半が少数の時間周波数領域に集中していること</a:t>
            </a:r>
            <a:r>
              <a:rPr lang="en-US" altLang="ja-JP" sz="1200" dirty="0" smtClean="0">
                <a:latin typeface="+mn-ea"/>
              </a:rPr>
              <a:t>)</a:t>
            </a:r>
            <a:r>
              <a:rPr lang="ja-JP" altLang="en-US" sz="1200" dirty="0" smtClean="0">
                <a:latin typeface="+mn-ea"/>
              </a:rPr>
              <a:t>と</a:t>
            </a:r>
            <a:r>
              <a:rPr lang="ja-JP" altLang="en-US" sz="1200" dirty="0" smtClean="0"/>
              <a:t>音場マイクロフォンの特性を用い</a:t>
            </a:r>
            <a:r>
              <a:rPr lang="ja-JP" altLang="en-US" sz="1200" dirty="0" smtClean="0"/>
              <a:t>ることで高い精度を保ち、</a:t>
            </a:r>
            <a:r>
              <a:rPr lang="en-US" altLang="ja-JP" sz="1200" dirty="0" smtClean="0"/>
              <a:t>DOA</a:t>
            </a:r>
            <a:r>
              <a:rPr lang="ja-JP" altLang="en-US" sz="1200" dirty="0" smtClean="0"/>
              <a:t>推定を単純化することができる</a:t>
            </a:r>
            <a:endParaRPr lang="en-US" altLang="ja-JP" sz="1200" dirty="0" smtClean="0"/>
          </a:p>
          <a:p>
            <a:r>
              <a:rPr kumimoji="1" lang="en-US" altLang="ja-JP" sz="2000" dirty="0" smtClean="0"/>
              <a:t>Result</a:t>
            </a:r>
          </a:p>
          <a:p>
            <a:pPr lvl="1"/>
            <a:r>
              <a:rPr lang="en-US" altLang="ja-JP" sz="1200" dirty="0" smtClean="0"/>
              <a:t>4</a:t>
            </a:r>
            <a:r>
              <a:rPr lang="ja-JP" altLang="en-US" sz="1200" dirty="0" smtClean="0"/>
              <a:t>チャネルの音場マイクロフォンを用いた時、提案手法が優れていることがわかった。</a:t>
            </a:r>
            <a:endParaRPr lang="en-US" altLang="ja-JP" sz="1200" dirty="0" smtClean="0"/>
          </a:p>
          <a:p>
            <a:pPr lvl="1"/>
            <a:endParaRPr kumimoji="1" lang="ja-JP" altLang="en-US" sz="1200" dirty="0"/>
          </a:p>
        </p:txBody>
      </p:sp>
      <p:sp>
        <p:nvSpPr>
          <p:cNvPr id="4" name="スライド番号プレースホルダー 3"/>
          <p:cNvSpPr>
            <a:spLocks noGrp="1"/>
          </p:cNvSpPr>
          <p:nvPr>
            <p:ph type="sldNum" sz="quarter" idx="12"/>
          </p:nvPr>
        </p:nvSpPr>
        <p:spPr/>
        <p:txBody>
          <a:bodyPr/>
          <a:lstStyle/>
          <a:p>
            <a:fld id="{49557760-D770-7941-94C6-721C92D263AA}" type="slidenum">
              <a:rPr lang="ja-JP" altLang="en-US" smtClean="0"/>
              <a:pPr/>
              <a:t>3</a:t>
            </a:fld>
            <a:endParaRPr lang="ja-JP" altLang="en-US"/>
          </a:p>
        </p:txBody>
      </p:sp>
    </p:spTree>
    <p:extLst>
      <p:ext uri="{BB962C8B-B14F-4D97-AF65-F5344CB8AC3E}">
        <p14:creationId xmlns:p14="http://schemas.microsoft.com/office/powerpoint/2010/main" val="1839836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35012"/>
          </a:xfrm>
        </p:spPr>
        <p:txBody>
          <a:bodyPr>
            <a:noAutofit/>
          </a:bodyPr>
          <a:lstStyle/>
          <a:p>
            <a:r>
              <a:rPr kumimoji="1" lang="ja-JP" altLang="en-US" sz="2400" dirty="0" smtClean="0"/>
              <a:t> </a:t>
            </a:r>
            <a:r>
              <a:rPr kumimoji="1" lang="en-US" altLang="ja-JP" sz="2400" dirty="0" smtClean="0"/>
              <a:t>Considering the Second Peak in the GCC Function for Multi-Source TDOA Estimation with a Microphone Array  Sept, 2003</a:t>
            </a:r>
            <a:endParaRPr kumimoji="1" lang="ja-JP" altLang="en-US" sz="2400" dirty="0"/>
          </a:p>
        </p:txBody>
      </p:sp>
      <p:sp>
        <p:nvSpPr>
          <p:cNvPr id="3" name="コンテンツ プレースホルダー 2"/>
          <p:cNvSpPr>
            <a:spLocks noGrp="1"/>
          </p:cNvSpPr>
          <p:nvPr>
            <p:ph idx="1"/>
          </p:nvPr>
        </p:nvSpPr>
        <p:spPr>
          <a:xfrm>
            <a:off x="628650" y="1271588"/>
            <a:ext cx="7886700" cy="4905375"/>
          </a:xfrm>
        </p:spPr>
        <p:txBody>
          <a:bodyPr>
            <a:normAutofit/>
          </a:bodyPr>
          <a:lstStyle/>
          <a:p>
            <a:r>
              <a:rPr kumimoji="1" lang="en-US" altLang="ja-JP" sz="2000" dirty="0" smtClean="0"/>
              <a:t>Scenario</a:t>
            </a:r>
          </a:p>
          <a:p>
            <a:pPr lvl="1"/>
            <a:r>
              <a:rPr lang="en-US" altLang="ja-JP" sz="1200" dirty="0" smtClean="0"/>
              <a:t>GCC</a:t>
            </a:r>
            <a:r>
              <a:rPr lang="ja-JP" altLang="en-US" sz="1200" dirty="0" smtClean="0"/>
              <a:t>を用いて２つの音源の位置推定を</a:t>
            </a:r>
            <a:r>
              <a:rPr lang="ja-JP" altLang="en-US" sz="1200" dirty="0" smtClean="0"/>
              <a:t>行うことのできる可能性を示唆</a:t>
            </a:r>
            <a:endParaRPr kumimoji="1" lang="en-US" altLang="ja-JP" sz="1200" dirty="0" smtClean="0"/>
          </a:p>
          <a:p>
            <a:r>
              <a:rPr lang="en-US" altLang="ja-JP" sz="2000" dirty="0" smtClean="0"/>
              <a:t>Problem</a:t>
            </a:r>
          </a:p>
          <a:p>
            <a:pPr lvl="1"/>
            <a:r>
              <a:rPr lang="en-US" altLang="ja-JP" sz="1200" dirty="0" smtClean="0"/>
              <a:t>GCC</a:t>
            </a:r>
            <a:r>
              <a:rPr lang="ja-JP" altLang="en-US" sz="1200" dirty="0" smtClean="0"/>
              <a:t>の二番目のピークの情報は、信頼性が低いため、使えない</a:t>
            </a:r>
            <a:endParaRPr lang="en-US" altLang="ja-JP" sz="1200" dirty="0" smtClean="0"/>
          </a:p>
          <a:p>
            <a:r>
              <a:rPr kumimoji="1" lang="en-US" altLang="ja-JP" sz="2000" dirty="0" smtClean="0"/>
              <a:t>Other Solution</a:t>
            </a:r>
          </a:p>
          <a:p>
            <a:r>
              <a:rPr lang="en-US" altLang="ja-JP" sz="2000" dirty="0" smtClean="0"/>
              <a:t>Approach</a:t>
            </a:r>
          </a:p>
          <a:p>
            <a:pPr lvl="1"/>
            <a:r>
              <a:rPr lang="ja-JP" altLang="en-US" sz="1400" dirty="0" smtClean="0"/>
              <a:t>次の２つの値が大きくなればなるほど、２つ目の音源の</a:t>
            </a:r>
            <a:r>
              <a:rPr lang="en-US" altLang="ja-JP" sz="1400" dirty="0" smtClean="0"/>
              <a:t>TDOA</a:t>
            </a:r>
            <a:r>
              <a:rPr lang="ja-JP" altLang="en-US" sz="1400" dirty="0" smtClean="0"/>
              <a:t>の推定も正しくなるであろうという過程の検証</a:t>
            </a:r>
            <a:endParaRPr lang="en-US" altLang="ja-JP" sz="1400" dirty="0" smtClean="0"/>
          </a:p>
          <a:p>
            <a:pPr lvl="2"/>
            <a:r>
              <a:rPr lang="ja-JP" altLang="en-US" sz="1000" dirty="0" smtClean="0"/>
              <a:t>相関関数の二番目のピークの絶対値</a:t>
            </a:r>
            <a:endParaRPr lang="en-US" altLang="ja-JP" sz="1000" dirty="0" smtClean="0"/>
          </a:p>
          <a:p>
            <a:pPr lvl="2"/>
            <a:r>
              <a:rPr lang="ja-JP" altLang="en-US" sz="1000" dirty="0" smtClean="0"/>
              <a:t>相関関数の二番目のピークと三番目のピークの比</a:t>
            </a:r>
            <a:endParaRPr lang="en-US" altLang="ja-JP" sz="800" dirty="0" smtClean="0"/>
          </a:p>
          <a:p>
            <a:r>
              <a:rPr kumimoji="1" lang="en-US" altLang="ja-JP" sz="2000" dirty="0" smtClean="0"/>
              <a:t>Result</a:t>
            </a:r>
          </a:p>
          <a:p>
            <a:pPr lvl="1"/>
            <a:r>
              <a:rPr lang="ja-JP" altLang="en-US" sz="1200" dirty="0" smtClean="0"/>
              <a:t>室内で実験　２つのスピーカーを同時に鳴らして計測</a:t>
            </a:r>
            <a:endParaRPr kumimoji="1" lang="en-US" altLang="ja-JP" sz="1200" dirty="0" smtClean="0"/>
          </a:p>
          <a:p>
            <a:pPr lvl="1"/>
            <a:r>
              <a:rPr lang="ja-JP" altLang="en-US" sz="1200" dirty="0" smtClean="0"/>
              <a:t>実際の</a:t>
            </a:r>
            <a:r>
              <a:rPr lang="en-US" altLang="ja-JP" sz="1200" dirty="0" smtClean="0"/>
              <a:t>TDOA</a:t>
            </a:r>
            <a:r>
              <a:rPr lang="ja-JP" altLang="en-US" sz="1200" dirty="0" smtClean="0"/>
              <a:t>と</a:t>
            </a:r>
            <a:r>
              <a:rPr lang="en-US" altLang="ja-JP" sz="1200" dirty="0" smtClean="0"/>
              <a:t>GCC</a:t>
            </a:r>
            <a:r>
              <a:rPr lang="ja-JP" altLang="en-US" sz="1200" dirty="0" smtClean="0"/>
              <a:t>により求めた</a:t>
            </a:r>
            <a:r>
              <a:rPr lang="en-US" altLang="ja-JP" sz="1200" dirty="0" smtClean="0"/>
              <a:t>TDOA</a:t>
            </a:r>
            <a:r>
              <a:rPr lang="ja-JP" altLang="en-US" sz="1200" dirty="0" smtClean="0"/>
              <a:t>の差がある閾値より小さいと正確であると判断</a:t>
            </a:r>
            <a:endParaRPr lang="en-US" altLang="ja-JP" sz="1200" dirty="0" smtClean="0"/>
          </a:p>
          <a:p>
            <a:pPr lvl="1"/>
            <a:r>
              <a:rPr lang="ja-JP" altLang="en-US" sz="1200" dirty="0" smtClean="0"/>
              <a:t>最大</a:t>
            </a:r>
            <a:r>
              <a:rPr lang="ja-JP" altLang="en-US" sz="1200" dirty="0" smtClean="0"/>
              <a:t>でも</a:t>
            </a:r>
            <a:r>
              <a:rPr lang="en-US" altLang="ja-JP" sz="1200" dirty="0" smtClean="0"/>
              <a:t>50</a:t>
            </a:r>
            <a:r>
              <a:rPr lang="ja-JP" altLang="en-US" sz="1200" dirty="0" smtClean="0"/>
              <a:t>％の正確さにしか影響しなかった</a:t>
            </a:r>
            <a:endParaRPr lang="en-US" altLang="ja-JP" sz="1200" dirty="0" smtClean="0"/>
          </a:p>
        </p:txBody>
      </p:sp>
      <p:sp>
        <p:nvSpPr>
          <p:cNvPr id="4" name="スライド番号プレースホルダー 3"/>
          <p:cNvSpPr>
            <a:spLocks noGrp="1"/>
          </p:cNvSpPr>
          <p:nvPr>
            <p:ph type="sldNum" sz="quarter" idx="12"/>
          </p:nvPr>
        </p:nvSpPr>
        <p:spPr/>
        <p:txBody>
          <a:bodyPr/>
          <a:lstStyle/>
          <a:p>
            <a:fld id="{49557760-D770-7941-94C6-721C92D263AA}" type="slidenum">
              <a:rPr lang="ja-JP" altLang="en-US" smtClean="0"/>
              <a:pPr/>
              <a:t>4</a:t>
            </a:fld>
            <a:endParaRPr lang="ja-JP" altLang="en-US"/>
          </a:p>
        </p:txBody>
      </p:sp>
    </p:spTree>
    <p:extLst>
      <p:ext uri="{BB962C8B-B14F-4D97-AF65-F5344CB8AC3E}">
        <p14:creationId xmlns:p14="http://schemas.microsoft.com/office/powerpoint/2010/main" val="1605160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35012"/>
          </a:xfrm>
        </p:spPr>
        <p:txBody>
          <a:bodyPr>
            <a:normAutofit fontScale="90000"/>
          </a:bodyPr>
          <a:lstStyle/>
          <a:p>
            <a:r>
              <a:rPr kumimoji="1" lang="en-US" altLang="ja-JP" sz="2800" dirty="0" smtClean="0"/>
              <a:t>A Train Localization Algorithm for Train Protection System of the Future</a:t>
            </a:r>
            <a:r>
              <a:rPr kumimoji="1" lang="ja-JP" altLang="en-US" sz="2800" dirty="0" smtClean="0"/>
              <a:t>　</a:t>
            </a:r>
            <a:r>
              <a:rPr lang="en-US" altLang="ja-JP" sz="2800" dirty="0" smtClean="0"/>
              <a:t>April, </a:t>
            </a:r>
            <a:r>
              <a:rPr kumimoji="1" lang="en-US" altLang="ja-JP" sz="2800" dirty="0" smtClean="0"/>
              <a:t>2015</a:t>
            </a:r>
            <a:endParaRPr kumimoji="1" lang="ja-JP" altLang="en-US" sz="2800" dirty="0"/>
          </a:p>
        </p:txBody>
      </p:sp>
      <p:sp>
        <p:nvSpPr>
          <p:cNvPr id="3" name="コンテンツ プレースホルダー 2"/>
          <p:cNvSpPr>
            <a:spLocks noGrp="1"/>
          </p:cNvSpPr>
          <p:nvPr>
            <p:ph idx="1"/>
          </p:nvPr>
        </p:nvSpPr>
        <p:spPr>
          <a:xfrm>
            <a:off x="628650" y="1271588"/>
            <a:ext cx="7886700" cy="4905375"/>
          </a:xfrm>
        </p:spPr>
        <p:txBody>
          <a:bodyPr>
            <a:normAutofit/>
          </a:bodyPr>
          <a:lstStyle/>
          <a:p>
            <a:r>
              <a:rPr kumimoji="1" lang="en-US" altLang="ja-JP" sz="2000" dirty="0" smtClean="0"/>
              <a:t>Scenario</a:t>
            </a:r>
          </a:p>
          <a:p>
            <a:pPr lvl="1"/>
            <a:r>
              <a:rPr lang="ja-JP" altLang="en-US" sz="1200" dirty="0" smtClean="0"/>
              <a:t>電車測位のためのアルゴリズム　電車内にシステムを乗せて、そのシステムで測位などをしたい。</a:t>
            </a:r>
            <a:endParaRPr kumimoji="1" lang="en-US" altLang="ja-JP" sz="1200" dirty="0" smtClean="0"/>
          </a:p>
          <a:p>
            <a:r>
              <a:rPr lang="en-US" altLang="ja-JP" sz="2000" dirty="0" smtClean="0"/>
              <a:t>Problem</a:t>
            </a:r>
          </a:p>
          <a:p>
            <a:pPr lvl="1"/>
            <a:r>
              <a:rPr lang="ja-JP" altLang="en-US" sz="1200" dirty="0" smtClean="0"/>
              <a:t>現在の</a:t>
            </a:r>
            <a:r>
              <a:rPr lang="en-US" altLang="ja-JP" sz="1200" dirty="0" smtClean="0"/>
              <a:t>Train Protection System (</a:t>
            </a:r>
            <a:r>
              <a:rPr lang="ja-JP" altLang="en-US" sz="1200" dirty="0" smtClean="0"/>
              <a:t>電車同士の衝突などを防ぐためのシステム</a:t>
            </a:r>
            <a:r>
              <a:rPr lang="en-US" altLang="ja-JP" sz="1200" dirty="0" smtClean="0"/>
              <a:t>)</a:t>
            </a:r>
            <a:r>
              <a:rPr lang="ja-JP" altLang="en-US" sz="1200" dirty="0" smtClean="0"/>
              <a:t>は道路脇のインフラに基づいており、それらはコストが高い。</a:t>
            </a:r>
            <a:endParaRPr lang="en-US" altLang="ja-JP" sz="1200" dirty="0" smtClean="0"/>
          </a:p>
          <a:p>
            <a:r>
              <a:rPr kumimoji="1" lang="en-US" altLang="ja-JP" sz="2000" dirty="0" smtClean="0"/>
              <a:t>Other Solution</a:t>
            </a:r>
          </a:p>
          <a:p>
            <a:pPr lvl="1"/>
            <a:r>
              <a:rPr lang="ja-JP" altLang="en-US" sz="1200" dirty="0" smtClean="0"/>
              <a:t>すでに</a:t>
            </a:r>
            <a:r>
              <a:rPr lang="en-US" altLang="ja-JP" sz="1200" dirty="0" smtClean="0"/>
              <a:t>onboard</a:t>
            </a:r>
            <a:r>
              <a:rPr lang="ja-JP" altLang="en-US" sz="1200" dirty="0" smtClean="0"/>
              <a:t>のシステムが提案されているが、安全性の面を考慮されていない</a:t>
            </a:r>
            <a:endParaRPr kumimoji="1" lang="en-US" altLang="ja-JP" sz="1200" dirty="0" smtClean="0"/>
          </a:p>
          <a:p>
            <a:r>
              <a:rPr lang="en-US" altLang="ja-JP" sz="2000" dirty="0" smtClean="0"/>
              <a:t>Approach</a:t>
            </a:r>
          </a:p>
          <a:p>
            <a:pPr lvl="1"/>
            <a:r>
              <a:rPr lang="ja-JP" altLang="en-US" sz="1200" dirty="0" smtClean="0"/>
              <a:t>電車に内蔵した</a:t>
            </a:r>
            <a:r>
              <a:rPr lang="en-US" altLang="ja-JP" sz="1200" dirty="0" smtClean="0"/>
              <a:t>GNSS</a:t>
            </a:r>
            <a:r>
              <a:rPr lang="ja-JP" altLang="en-US" sz="1200" dirty="0" smtClean="0"/>
              <a:t>、速度センサ、デジタルトラックマップを用いて、完全に</a:t>
            </a:r>
            <a:r>
              <a:rPr lang="en-US" altLang="ja-JP" sz="1200" dirty="0" smtClean="0"/>
              <a:t>onboard</a:t>
            </a:r>
            <a:r>
              <a:rPr lang="ja-JP" altLang="en-US" sz="1200" dirty="0" smtClean="0"/>
              <a:t>な測位システムを構成する。センサのノイズなどの不確実性を考慮し、安全性を保証できるようなシステムとすることを目的とする。</a:t>
            </a:r>
            <a:endParaRPr lang="en-US" altLang="ja-JP" sz="1200" dirty="0" smtClean="0"/>
          </a:p>
          <a:p>
            <a:r>
              <a:rPr kumimoji="1" lang="en-US" altLang="ja-JP" sz="2000" dirty="0" smtClean="0"/>
              <a:t>Result</a:t>
            </a:r>
          </a:p>
          <a:p>
            <a:pPr lvl="1"/>
            <a:r>
              <a:rPr lang="ja-JP" altLang="en-US" sz="1200" dirty="0" smtClean="0"/>
              <a:t>実験によりこのシステムは実際の電車でも導入できた。複数レーンがある時の測位は困難だが、</a:t>
            </a:r>
            <a:r>
              <a:rPr lang="en-US" altLang="ja-JP" sz="1200" dirty="0" smtClean="0"/>
              <a:t>GNSS</a:t>
            </a:r>
            <a:r>
              <a:rPr lang="ja-JP" altLang="en-US" sz="1200" dirty="0" smtClean="0"/>
              <a:t>からの情報が十分集まるまで待つことで、間違った決定をしないようにした。</a:t>
            </a:r>
            <a:endParaRPr lang="en-US" altLang="ja-JP" sz="1200" dirty="0" smtClean="0"/>
          </a:p>
          <a:p>
            <a:pPr lvl="1"/>
            <a:r>
              <a:rPr kumimoji="1" lang="ja-JP" altLang="en-US" sz="1200" dirty="0" smtClean="0"/>
              <a:t>今後はさらに多様なセンサからの情報を用いて、さらに安全性を向上させたシステムを作る。</a:t>
            </a:r>
            <a:endParaRPr kumimoji="1" lang="en-US" altLang="ja-JP" sz="1200" dirty="0" smtClean="0"/>
          </a:p>
          <a:p>
            <a:r>
              <a:rPr kumimoji="1" lang="ja-JP" altLang="en-US" sz="2000" dirty="0" smtClean="0"/>
              <a:t>感想</a:t>
            </a:r>
            <a:endParaRPr kumimoji="1" lang="en-US" altLang="ja-JP" sz="2000" dirty="0" smtClean="0"/>
          </a:p>
          <a:p>
            <a:pPr lvl="1"/>
            <a:r>
              <a:rPr lang="en-US" altLang="ja-JP" sz="1200" dirty="0" smtClean="0"/>
              <a:t>Train Protection System</a:t>
            </a:r>
            <a:r>
              <a:rPr lang="ja-JP" altLang="en-US" sz="1200" dirty="0" smtClean="0"/>
              <a:t>のための測位システムなので、正確性がかなり要求される。研究内容的には、自分はセンサ部分の研究なので少し遠いかも</a:t>
            </a:r>
            <a:endParaRPr kumimoji="1" lang="ja-JP" altLang="en-US" sz="1200" dirty="0"/>
          </a:p>
        </p:txBody>
      </p:sp>
      <p:sp>
        <p:nvSpPr>
          <p:cNvPr id="4" name="スライド番号プレースホルダー 3"/>
          <p:cNvSpPr>
            <a:spLocks noGrp="1"/>
          </p:cNvSpPr>
          <p:nvPr>
            <p:ph type="sldNum" sz="quarter" idx="12"/>
          </p:nvPr>
        </p:nvSpPr>
        <p:spPr/>
        <p:txBody>
          <a:bodyPr/>
          <a:lstStyle/>
          <a:p>
            <a:fld id="{49557760-D770-7941-94C6-721C92D263AA}" type="slidenum">
              <a:rPr lang="ja-JP" altLang="en-US" smtClean="0"/>
              <a:pPr/>
              <a:t>5</a:t>
            </a:fld>
            <a:endParaRPr lang="ja-JP" altLang="en-US"/>
          </a:p>
        </p:txBody>
      </p:sp>
      <p:sp>
        <p:nvSpPr>
          <p:cNvPr id="5" name="正方形/長方形 4"/>
          <p:cNvSpPr/>
          <p:nvPr/>
        </p:nvSpPr>
        <p:spPr>
          <a:xfrm>
            <a:off x="1087821" y="6369636"/>
            <a:ext cx="5775434" cy="215444"/>
          </a:xfrm>
          <a:prstGeom prst="rect">
            <a:avLst/>
          </a:prstGeom>
        </p:spPr>
        <p:txBody>
          <a:bodyPr wrap="square">
            <a:spAutoFit/>
          </a:bodyPr>
          <a:lstStyle/>
          <a:p>
            <a:r>
              <a:rPr lang="en-US" altLang="ja-JP" sz="800" dirty="0" smtClean="0">
                <a:latin typeface="Times" charset="0"/>
              </a:rPr>
              <a:t>IEEE </a:t>
            </a:r>
            <a:r>
              <a:rPr lang="en-US" altLang="ja-JP" sz="800" dirty="0">
                <a:latin typeface="Times" charset="0"/>
              </a:rPr>
              <a:t>TRANSACTIONS ON INTELLIGENT TRANSPORTATION SYSTEMS, VOL. 16, NO. 2, APRIL 2015 </a:t>
            </a:r>
            <a:endParaRPr lang="en-US" altLang="ja-JP" dirty="0"/>
          </a:p>
        </p:txBody>
      </p:sp>
    </p:spTree>
    <p:extLst>
      <p:ext uri="{BB962C8B-B14F-4D97-AF65-F5344CB8AC3E}">
        <p14:creationId xmlns:p14="http://schemas.microsoft.com/office/powerpoint/2010/main" val="368072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35012"/>
          </a:xfrm>
        </p:spPr>
        <p:txBody>
          <a:bodyPr>
            <a:normAutofit fontScale="90000"/>
          </a:bodyPr>
          <a:lstStyle/>
          <a:p>
            <a:r>
              <a:rPr kumimoji="1" lang="en-US" altLang="ja-JP" sz="2800" dirty="0" smtClean="0"/>
              <a:t>Sound Compass: A Distributed MEMS Microphone Array-Based Sensor for Sound Source Localization  2014</a:t>
            </a:r>
            <a:endParaRPr kumimoji="1" lang="ja-JP" altLang="en-US" sz="2800" dirty="0"/>
          </a:p>
        </p:txBody>
      </p:sp>
      <p:sp>
        <p:nvSpPr>
          <p:cNvPr id="3" name="コンテンツ プレースホルダー 2"/>
          <p:cNvSpPr>
            <a:spLocks noGrp="1"/>
          </p:cNvSpPr>
          <p:nvPr>
            <p:ph idx="1"/>
          </p:nvPr>
        </p:nvSpPr>
        <p:spPr>
          <a:xfrm>
            <a:off x="628650" y="1271588"/>
            <a:ext cx="7886700" cy="4905375"/>
          </a:xfrm>
        </p:spPr>
        <p:txBody>
          <a:bodyPr>
            <a:normAutofit/>
          </a:bodyPr>
          <a:lstStyle/>
          <a:p>
            <a:r>
              <a:rPr kumimoji="1" lang="en-US" altLang="ja-JP" sz="2000" dirty="0" smtClean="0"/>
              <a:t>Scenario</a:t>
            </a:r>
          </a:p>
          <a:p>
            <a:pPr lvl="1"/>
            <a:r>
              <a:rPr kumimoji="1" lang="ja-JP" altLang="en-US" sz="1200" dirty="0" smtClean="0"/>
              <a:t>音源を正確に見つけたい。マイクアレイを用いて音源定位を行う</a:t>
            </a:r>
            <a:endParaRPr kumimoji="1" lang="en-US" altLang="ja-JP" sz="1200" dirty="0" smtClean="0"/>
          </a:p>
          <a:p>
            <a:r>
              <a:rPr lang="en-US" altLang="ja-JP" sz="2000" dirty="0" smtClean="0"/>
              <a:t>Problem</a:t>
            </a:r>
          </a:p>
          <a:p>
            <a:pPr lvl="1"/>
            <a:endParaRPr lang="en-US" altLang="ja-JP" sz="1200" dirty="0" smtClean="0"/>
          </a:p>
          <a:p>
            <a:r>
              <a:rPr kumimoji="1" lang="en-US" altLang="ja-JP" sz="2000" dirty="0" smtClean="0"/>
              <a:t>Other Solution</a:t>
            </a:r>
          </a:p>
          <a:p>
            <a:r>
              <a:rPr lang="en-US" altLang="ja-JP" sz="2000" dirty="0" smtClean="0"/>
              <a:t>Approach</a:t>
            </a:r>
          </a:p>
          <a:p>
            <a:r>
              <a:rPr kumimoji="1" lang="en-US" altLang="ja-JP" sz="2000" dirty="0" smtClean="0"/>
              <a:t>Result</a:t>
            </a:r>
            <a:endParaRPr kumimoji="1" lang="ja-JP" altLang="en-US" sz="2000" dirty="0"/>
          </a:p>
        </p:txBody>
      </p:sp>
      <p:sp>
        <p:nvSpPr>
          <p:cNvPr id="4" name="スライド番号プレースホルダー 3"/>
          <p:cNvSpPr>
            <a:spLocks noGrp="1"/>
          </p:cNvSpPr>
          <p:nvPr>
            <p:ph type="sldNum" sz="quarter" idx="12"/>
          </p:nvPr>
        </p:nvSpPr>
        <p:spPr/>
        <p:txBody>
          <a:bodyPr/>
          <a:lstStyle/>
          <a:p>
            <a:fld id="{49557760-D770-7941-94C6-721C92D263AA}" type="slidenum">
              <a:rPr lang="ja-JP" altLang="en-US" smtClean="0"/>
              <a:pPr/>
              <a:t>6</a:t>
            </a:fld>
            <a:endParaRPr lang="ja-JP" altLang="en-US"/>
          </a:p>
        </p:txBody>
      </p:sp>
    </p:spTree>
    <p:extLst>
      <p:ext uri="{BB962C8B-B14F-4D97-AF65-F5344CB8AC3E}">
        <p14:creationId xmlns:p14="http://schemas.microsoft.com/office/powerpoint/2010/main" val="1300432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35012"/>
          </a:xfrm>
        </p:spPr>
        <p:txBody>
          <a:bodyPr>
            <a:normAutofit fontScale="90000"/>
          </a:bodyPr>
          <a:lstStyle/>
          <a:p>
            <a:r>
              <a:rPr lang="en-US" altLang="ja-JP" sz="2400" dirty="0"/>
              <a:t>Xavier Alameda-Pineda </a:t>
            </a:r>
            <a:r>
              <a:rPr lang="en-US" altLang="ja-JP" sz="2400" dirty="0" smtClean="0"/>
              <a:t>: </a:t>
            </a:r>
            <a:r>
              <a:rPr kumimoji="1" lang="en-US" altLang="ja-JP" sz="2800" dirty="0" smtClean="0"/>
              <a:t>A Geometric to Sound Source Localization from Time-Delay Estimates </a:t>
            </a:r>
            <a:endParaRPr kumimoji="1" lang="ja-JP" altLang="en-US" sz="2800" dirty="0"/>
          </a:p>
        </p:txBody>
      </p:sp>
      <p:sp>
        <p:nvSpPr>
          <p:cNvPr id="3" name="コンテンツ プレースホルダー 2"/>
          <p:cNvSpPr>
            <a:spLocks noGrp="1"/>
          </p:cNvSpPr>
          <p:nvPr>
            <p:ph idx="1"/>
          </p:nvPr>
        </p:nvSpPr>
        <p:spPr>
          <a:xfrm>
            <a:off x="628650" y="1271588"/>
            <a:ext cx="7886700" cy="4905375"/>
          </a:xfrm>
        </p:spPr>
        <p:txBody>
          <a:bodyPr>
            <a:normAutofit/>
          </a:bodyPr>
          <a:lstStyle/>
          <a:p>
            <a:r>
              <a:rPr kumimoji="1" lang="en-US" altLang="ja-JP" sz="2000" dirty="0" smtClean="0"/>
              <a:t>Scenario</a:t>
            </a:r>
          </a:p>
          <a:p>
            <a:pPr lvl="1"/>
            <a:endParaRPr kumimoji="1" lang="en-US" altLang="ja-JP" sz="1200" dirty="0" smtClean="0"/>
          </a:p>
          <a:p>
            <a:r>
              <a:rPr lang="en-US" altLang="ja-JP" sz="2000" dirty="0" smtClean="0"/>
              <a:t>Problem</a:t>
            </a:r>
          </a:p>
          <a:p>
            <a:r>
              <a:rPr kumimoji="1" lang="en-US" altLang="ja-JP" sz="2000" dirty="0" smtClean="0"/>
              <a:t>Other Solution</a:t>
            </a:r>
          </a:p>
          <a:p>
            <a:r>
              <a:rPr lang="en-US" altLang="ja-JP" sz="2000" dirty="0" smtClean="0"/>
              <a:t>Approach</a:t>
            </a:r>
          </a:p>
          <a:p>
            <a:r>
              <a:rPr kumimoji="1" lang="en-US" altLang="ja-JP" sz="2000" dirty="0" smtClean="0"/>
              <a:t>Result</a:t>
            </a:r>
            <a:endParaRPr kumimoji="1" lang="ja-JP" altLang="en-US" sz="2000" dirty="0"/>
          </a:p>
        </p:txBody>
      </p:sp>
      <p:sp>
        <p:nvSpPr>
          <p:cNvPr id="4" name="スライド番号プレースホルダー 3"/>
          <p:cNvSpPr>
            <a:spLocks noGrp="1"/>
          </p:cNvSpPr>
          <p:nvPr>
            <p:ph type="sldNum" sz="quarter" idx="12"/>
          </p:nvPr>
        </p:nvSpPr>
        <p:spPr/>
        <p:txBody>
          <a:bodyPr/>
          <a:lstStyle/>
          <a:p>
            <a:fld id="{49557760-D770-7941-94C6-721C92D263AA}" type="slidenum">
              <a:rPr lang="ja-JP" altLang="en-US" smtClean="0"/>
              <a:pPr/>
              <a:t>7</a:t>
            </a:fld>
            <a:endParaRPr lang="ja-JP" altLang="en-US"/>
          </a:p>
        </p:txBody>
      </p:sp>
    </p:spTree>
    <p:extLst>
      <p:ext uri="{BB962C8B-B14F-4D97-AF65-F5344CB8AC3E}">
        <p14:creationId xmlns:p14="http://schemas.microsoft.com/office/powerpoint/2010/main" val="408274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35012"/>
          </a:xfrm>
        </p:spPr>
        <p:txBody>
          <a:bodyPr>
            <a:noAutofit/>
          </a:bodyPr>
          <a:lstStyle/>
          <a:p>
            <a:r>
              <a:rPr lang="en-US" altLang="ja-JP" sz="2000" b="1" dirty="0" smtClean="0"/>
              <a:t>Contributed </a:t>
            </a:r>
            <a:r>
              <a:rPr lang="en-US" altLang="ja-JP" sz="2000" b="1" dirty="0"/>
              <a:t>Review: Source-localization algorithms and applications </a:t>
            </a:r>
            <a:r>
              <a:rPr lang="en-US" altLang="ja-JP" sz="2000" dirty="0"/>
              <a:t/>
            </a:r>
            <a:br>
              <a:rPr lang="en-US" altLang="ja-JP" sz="2000" dirty="0"/>
            </a:br>
            <a:r>
              <a:rPr lang="en-US" altLang="ja-JP" sz="2000" b="1" dirty="0"/>
              <a:t>using time of arrival and time </a:t>
            </a:r>
            <a:r>
              <a:rPr lang="en-US" altLang="ja-JP" sz="2000" b="1" dirty="0" smtClean="0"/>
              <a:t>difference </a:t>
            </a:r>
            <a:r>
              <a:rPr lang="en-US" altLang="ja-JP" sz="2000" b="1" dirty="0"/>
              <a:t>of arrival measurements </a:t>
            </a:r>
            <a:r>
              <a:rPr lang="en-US" altLang="ja-JP" sz="2000" dirty="0"/>
              <a:t/>
            </a:r>
            <a:br>
              <a:rPr lang="en-US" altLang="ja-JP" sz="2000" dirty="0"/>
            </a:br>
            <a:endParaRPr kumimoji="1" lang="ja-JP" altLang="en-US" sz="2000" dirty="0"/>
          </a:p>
        </p:txBody>
      </p:sp>
      <p:sp>
        <p:nvSpPr>
          <p:cNvPr id="3" name="コンテンツ プレースホルダー 2"/>
          <p:cNvSpPr>
            <a:spLocks noGrp="1"/>
          </p:cNvSpPr>
          <p:nvPr>
            <p:ph idx="1"/>
          </p:nvPr>
        </p:nvSpPr>
        <p:spPr>
          <a:xfrm>
            <a:off x="628650" y="1271588"/>
            <a:ext cx="7886700" cy="4905375"/>
          </a:xfrm>
        </p:spPr>
        <p:txBody>
          <a:bodyPr>
            <a:normAutofit/>
          </a:bodyPr>
          <a:lstStyle/>
          <a:p>
            <a:r>
              <a:rPr kumimoji="1" lang="en-US" altLang="ja-JP" sz="2000" dirty="0" smtClean="0"/>
              <a:t>Scenario</a:t>
            </a:r>
          </a:p>
          <a:p>
            <a:pPr lvl="1"/>
            <a:r>
              <a:rPr kumimoji="1" lang="ja-JP" altLang="en-US" sz="1200" dirty="0" smtClean="0"/>
              <a:t>音源定位のアルゴリズム</a:t>
            </a:r>
            <a:r>
              <a:rPr kumimoji="1" lang="en-US" altLang="ja-JP" sz="1200" dirty="0" smtClean="0"/>
              <a:t>TOA</a:t>
            </a:r>
            <a:r>
              <a:rPr kumimoji="1" lang="ja-JP" altLang="en-US" sz="1200" dirty="0" smtClean="0"/>
              <a:t>と</a:t>
            </a:r>
            <a:r>
              <a:rPr kumimoji="1" lang="en-US" altLang="ja-JP" sz="1200" dirty="0" smtClean="0"/>
              <a:t>TDOA</a:t>
            </a:r>
            <a:r>
              <a:rPr kumimoji="1" lang="ja-JP" altLang="en-US" sz="1200" dirty="0" smtClean="0"/>
              <a:t>のまとめ</a:t>
            </a:r>
            <a:endParaRPr kumimoji="1" lang="en-US" altLang="ja-JP" sz="1200" dirty="0" smtClean="0"/>
          </a:p>
          <a:p>
            <a:r>
              <a:rPr lang="en-US" altLang="ja-JP" sz="2000" dirty="0" smtClean="0"/>
              <a:t>Problem</a:t>
            </a:r>
          </a:p>
          <a:p>
            <a:pPr lvl="1"/>
            <a:endParaRPr lang="en-US" altLang="ja-JP" sz="1600" dirty="0" smtClean="0"/>
          </a:p>
          <a:p>
            <a:r>
              <a:rPr kumimoji="1" lang="en-US" altLang="ja-JP" sz="2000" dirty="0" smtClean="0"/>
              <a:t>Other Solution</a:t>
            </a:r>
          </a:p>
          <a:p>
            <a:r>
              <a:rPr lang="en-US" altLang="ja-JP" sz="2000" dirty="0" smtClean="0"/>
              <a:t>Approach</a:t>
            </a:r>
          </a:p>
          <a:p>
            <a:r>
              <a:rPr kumimoji="1" lang="en-US" altLang="ja-JP" sz="2000" dirty="0" smtClean="0"/>
              <a:t>Result</a:t>
            </a:r>
            <a:endParaRPr kumimoji="1" lang="ja-JP" altLang="en-US" sz="2000" dirty="0"/>
          </a:p>
        </p:txBody>
      </p:sp>
      <p:sp>
        <p:nvSpPr>
          <p:cNvPr id="4" name="スライド番号プレースホルダー 3"/>
          <p:cNvSpPr>
            <a:spLocks noGrp="1"/>
          </p:cNvSpPr>
          <p:nvPr>
            <p:ph type="sldNum" sz="quarter" idx="12"/>
          </p:nvPr>
        </p:nvSpPr>
        <p:spPr/>
        <p:txBody>
          <a:bodyPr/>
          <a:lstStyle/>
          <a:p>
            <a:fld id="{49557760-D770-7941-94C6-721C92D263AA}" type="slidenum">
              <a:rPr lang="ja-JP" altLang="en-US" smtClean="0"/>
              <a:pPr/>
              <a:t>8</a:t>
            </a:fld>
            <a:endParaRPr lang="ja-JP" altLang="en-US"/>
          </a:p>
        </p:txBody>
      </p:sp>
    </p:spTree>
    <p:extLst>
      <p:ext uri="{BB962C8B-B14F-4D97-AF65-F5344CB8AC3E}">
        <p14:creationId xmlns:p14="http://schemas.microsoft.com/office/powerpoint/2010/main" val="1013274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6576</TotalTime>
  <Words>507</Words>
  <Application>Microsoft Macintosh PowerPoint</Application>
  <PresentationFormat>画面に合わせる (4:3)</PresentationFormat>
  <Paragraphs>130</Paragraphs>
  <Slides>11</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Calibri</vt:lpstr>
      <vt:lpstr>Calibri Light</vt:lpstr>
      <vt:lpstr>Times</vt:lpstr>
      <vt:lpstr>Yu Gothic</vt:lpstr>
      <vt:lpstr>游ゴシック</vt:lpstr>
      <vt:lpstr>游ゴシック Light</vt:lpstr>
      <vt:lpstr>Arial</vt:lpstr>
      <vt:lpstr>ホワイト</vt:lpstr>
      <vt:lpstr>論文 SPOAR </vt:lpstr>
      <vt:lpstr>Moving sound source localization based on triangulation method 　sept, 2016</vt:lpstr>
      <vt:lpstr>Real-time Multiple Sound Source Localization and Counting Using a Circular Microphone Array Oct, 2013</vt:lpstr>
      <vt:lpstr>Real-time multiple sound source localization and counting using a sound field microphone　June, 2016</vt:lpstr>
      <vt:lpstr> Considering the Second Peak in the GCC Function for Multi-Source TDOA Estimation with a Microphone Array  Sept, 2003</vt:lpstr>
      <vt:lpstr>A Train Localization Algorithm for Train Protection System of the Future　April, 2015</vt:lpstr>
      <vt:lpstr>Sound Compass: A Distributed MEMS Microphone Array-Based Sensor for Sound Source Localization  2014</vt:lpstr>
      <vt:lpstr>Xavier Alameda-Pineda : A Geometric to Sound Source Localization from Time-Delay Estimates </vt:lpstr>
      <vt:lpstr>Contributed Review: Source-localization algorithms and applications  using time of arrival and time difference of arrival measurements  </vt:lpstr>
      <vt:lpstr>PowerPoint プレゼンテーション</vt:lpstr>
      <vt:lpstr>PowerPoint プレゼンテーション</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 SPOAR </dc:title>
  <dc:creator>1TE13118G@ms.kyushu-u.ac.jp</dc:creator>
  <cp:lastModifiedBy>1TE13118G@ms.kyushu-u.ac.jp</cp:lastModifiedBy>
  <cp:revision>45</cp:revision>
  <dcterms:created xsi:type="dcterms:W3CDTF">2017-05-19T04:11:59Z</dcterms:created>
  <dcterms:modified xsi:type="dcterms:W3CDTF">2017-05-26T01:46:56Z</dcterms:modified>
</cp:coreProperties>
</file>