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674"/>
  </p:normalViewPr>
  <p:slideViewPr>
    <p:cSldViewPr snapToGrid="0" snapToObjects="1">
      <p:cViewPr>
        <p:scale>
          <a:sx n="144" d="100"/>
          <a:sy n="144" d="100"/>
        </p:scale>
        <p:origin x="824" y="-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729F7-1FF6-A14E-AA29-F8BF76704404}" type="datetimeFigureOut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A8C6F-84E6-6E44-80F0-2BC4017CD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87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A8C6F-84E6-6E44-80F0-2BC4017CD1A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A8C6F-84E6-6E44-80F0-2BC4017CD1A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A8C6F-84E6-6E44-80F0-2BC4017CD1A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486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A8C6F-84E6-6E44-80F0-2BC4017CD1A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775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A8C6F-84E6-6E44-80F0-2BC4017CD1A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83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A8C6F-84E6-6E44-80F0-2BC4017CD1A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98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A8C6F-84E6-6E44-80F0-2BC4017CD1A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311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A8C6F-84E6-6E44-80F0-2BC4017CD1A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75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C87C-12B1-7D42-AE97-4E71E0DD2A4C}" type="datetime1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201-3CD8-F342-B24C-F0F82EBF7189}" type="datetime1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9781-BC38-A047-86D2-37285FA04C70}" type="datetime1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1EAF-9956-0A45-B1B5-46EA162BB344}" type="datetime1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9557760-D770-7941-94C6-721C92D263A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07A-2D86-B046-BB43-A6A4B8AC2F72}" type="datetime1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E339-FB60-F94A-A7B9-4DB6895418B5}" type="datetime1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983B-EA0A-F445-AFD9-A1169AB60E1B}" type="datetime1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8E23-7A2F-C54E-9C63-83B2B474A3BA}" type="datetime1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8E1C-D4EC-9D4B-A762-29C4C1AF44FB}" type="datetime1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B144-F1D2-B54B-9AD3-7384E58C1090}" type="datetime1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60BE-D3CF-5744-94BB-107A2B7AAAB0}" type="datetime1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0C876-8604-7043-B0BB-68EC22EA265E}" type="datetime1">
              <a:rPr kumimoji="1" lang="ja-JP" altLang="en-US" smtClean="0"/>
              <a:t>2017/5/20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7760-D770-7941-94C6-721C92D26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6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論文</a:t>
            </a:r>
            <a:r>
              <a:rPr lang="en-US" altLang="ja-JP" dirty="0"/>
              <a:t> </a:t>
            </a:r>
            <a:r>
              <a:rPr lang="en-US" altLang="ja-JP" dirty="0" smtClean="0"/>
              <a:t>SPOAR 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5012"/>
          </a:xfrm>
        </p:spPr>
        <p:txBody>
          <a:bodyPr>
            <a:normAutofit/>
          </a:bodyPr>
          <a:lstStyle/>
          <a:p>
            <a:endParaRPr kumimoji="1" lang="ja-JP" altLang="en-US" sz="28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71588"/>
            <a:ext cx="7886700" cy="490537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Scenario</a:t>
            </a:r>
            <a:endParaRPr kumimoji="1" lang="en-US" altLang="ja-JP" sz="1600" dirty="0" smtClean="0"/>
          </a:p>
          <a:p>
            <a:r>
              <a:rPr lang="en-US" altLang="ja-JP" sz="2000" dirty="0" smtClean="0"/>
              <a:t>Problem</a:t>
            </a:r>
          </a:p>
          <a:p>
            <a:r>
              <a:rPr kumimoji="1" lang="en-US" altLang="ja-JP" sz="2000" dirty="0" smtClean="0"/>
              <a:t>Other Solution</a:t>
            </a:r>
          </a:p>
          <a:p>
            <a:r>
              <a:rPr lang="en-US" altLang="ja-JP" sz="2000" dirty="0" smtClean="0"/>
              <a:t>Approach</a:t>
            </a:r>
          </a:p>
          <a:p>
            <a:r>
              <a:rPr kumimoji="1" lang="en-US" altLang="ja-JP" sz="2000" dirty="0" smtClean="0"/>
              <a:t>Result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5540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9481"/>
          </a:xfrm>
        </p:spPr>
        <p:txBody>
          <a:bodyPr>
            <a:normAutofit/>
          </a:bodyPr>
          <a:lstStyle/>
          <a:p>
            <a:r>
              <a:rPr kumimoji="1" lang="ja-JP" altLang="en-US" sz="3200" smtClean="0"/>
              <a:t>用語</a:t>
            </a:r>
            <a:endParaRPr kumimoji="1" lang="ja-JP" altLang="en-US" sz="32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19503"/>
            <a:ext cx="7886700" cy="5157460"/>
          </a:xfrm>
        </p:spPr>
        <p:txBody>
          <a:bodyPr>
            <a:normAutofit/>
          </a:bodyPr>
          <a:lstStyle/>
          <a:p>
            <a:r>
              <a:rPr kumimoji="1" lang="ja-JP" altLang="en-US" sz="1600" dirty="0" smtClean="0"/>
              <a:t>車軸カウンタ</a:t>
            </a:r>
            <a:endParaRPr kumimoji="1" lang="en-US" altLang="ja-JP" sz="1600" dirty="0" smtClean="0"/>
          </a:p>
          <a:p>
            <a:r>
              <a:rPr lang="en-US" altLang="ja-JP" sz="1600" dirty="0" smtClean="0"/>
              <a:t>Global Navigation Satellite System(GNSS)</a:t>
            </a:r>
          </a:p>
          <a:p>
            <a:endParaRPr lang="en-US" altLang="ja-JP" sz="1600" dirty="0" smtClean="0"/>
          </a:p>
          <a:p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182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5012"/>
          </a:xfrm>
        </p:spPr>
        <p:txBody>
          <a:bodyPr>
            <a:normAutofit fontScale="90000"/>
          </a:bodyPr>
          <a:lstStyle/>
          <a:p>
            <a:r>
              <a:rPr lang="en-US" altLang="ja-JP" sz="2400" dirty="0"/>
              <a:t>Xavier Alameda-Pineda </a:t>
            </a:r>
            <a:r>
              <a:rPr lang="en-US" altLang="ja-JP" sz="2400" dirty="0" smtClean="0"/>
              <a:t>: </a:t>
            </a:r>
            <a:r>
              <a:rPr kumimoji="1" lang="en-US" altLang="ja-JP" sz="2800" dirty="0" smtClean="0"/>
              <a:t>A Geometric to Sound Source Localization from Time-Delay Estimates 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71588"/>
            <a:ext cx="7886700" cy="490537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Scenario</a:t>
            </a:r>
          </a:p>
          <a:p>
            <a:pPr lvl="1"/>
            <a:endParaRPr kumimoji="1" lang="en-US" altLang="ja-JP" sz="1200" dirty="0" smtClean="0"/>
          </a:p>
          <a:p>
            <a:r>
              <a:rPr lang="en-US" altLang="ja-JP" sz="2000" dirty="0" smtClean="0"/>
              <a:t>Problem</a:t>
            </a:r>
          </a:p>
          <a:p>
            <a:r>
              <a:rPr kumimoji="1" lang="en-US" altLang="ja-JP" sz="2000" dirty="0" smtClean="0"/>
              <a:t>Other Solution</a:t>
            </a:r>
          </a:p>
          <a:p>
            <a:r>
              <a:rPr lang="en-US" altLang="ja-JP" sz="2000" dirty="0" smtClean="0"/>
              <a:t>Approach</a:t>
            </a:r>
          </a:p>
          <a:p>
            <a:r>
              <a:rPr kumimoji="1" lang="en-US" altLang="ja-JP" sz="2000" dirty="0" smtClean="0"/>
              <a:t>Result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2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5012"/>
          </a:xfrm>
        </p:spPr>
        <p:txBody>
          <a:bodyPr>
            <a:normAutofit fontScale="90000"/>
          </a:bodyPr>
          <a:lstStyle/>
          <a:p>
            <a:r>
              <a:rPr kumimoji="1" lang="en-US" altLang="ja-JP" sz="2800" dirty="0" smtClean="0"/>
              <a:t>Real-time Multiple Sound Source Localization and Counting Using a Circular Microphone Array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71588"/>
            <a:ext cx="7886700" cy="490537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Scenario</a:t>
            </a:r>
            <a:endParaRPr kumimoji="1" lang="en-US" altLang="ja-JP" sz="1600" dirty="0" smtClean="0"/>
          </a:p>
          <a:p>
            <a:r>
              <a:rPr lang="en-US" altLang="ja-JP" sz="2000" dirty="0" smtClean="0"/>
              <a:t>Problem</a:t>
            </a:r>
          </a:p>
          <a:p>
            <a:r>
              <a:rPr kumimoji="1" lang="en-US" altLang="ja-JP" sz="2000" dirty="0" smtClean="0"/>
              <a:t>Other Solution</a:t>
            </a:r>
          </a:p>
          <a:p>
            <a:r>
              <a:rPr lang="en-US" altLang="ja-JP" sz="2000" dirty="0" smtClean="0"/>
              <a:t>Approach</a:t>
            </a:r>
          </a:p>
          <a:p>
            <a:r>
              <a:rPr kumimoji="1" lang="en-US" altLang="ja-JP" sz="2000" dirty="0" smtClean="0"/>
              <a:t>Result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60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5012"/>
          </a:xfrm>
        </p:spPr>
        <p:txBody>
          <a:bodyPr>
            <a:normAutofit fontScale="90000"/>
          </a:bodyPr>
          <a:lstStyle/>
          <a:p>
            <a:r>
              <a:rPr kumimoji="1" lang="en-US" altLang="ja-JP" sz="2800" dirty="0" smtClean="0"/>
              <a:t>A Train Localization Algorithm for Train Protection System of the Future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71588"/>
            <a:ext cx="7886700" cy="490537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Scenario</a:t>
            </a:r>
          </a:p>
          <a:p>
            <a:pPr lvl="1"/>
            <a:r>
              <a:rPr lang="ja-JP" altLang="en-US" sz="1200" dirty="0" smtClean="0"/>
              <a:t>電車測位のためのアルゴリズム　電車内にシステムを乗せて、そのシステムで測位などをしたい。</a:t>
            </a:r>
            <a:endParaRPr kumimoji="1" lang="en-US" altLang="ja-JP" sz="1200" dirty="0" smtClean="0"/>
          </a:p>
          <a:p>
            <a:r>
              <a:rPr lang="en-US" altLang="ja-JP" sz="2000" dirty="0" smtClean="0"/>
              <a:t>Problem</a:t>
            </a:r>
          </a:p>
          <a:p>
            <a:pPr lvl="1"/>
            <a:r>
              <a:rPr lang="ja-JP" altLang="en-US" sz="1200" dirty="0" smtClean="0"/>
              <a:t>現在の</a:t>
            </a:r>
            <a:r>
              <a:rPr lang="en-US" altLang="ja-JP" sz="1200" dirty="0" smtClean="0"/>
              <a:t>Train Protection System (</a:t>
            </a:r>
            <a:r>
              <a:rPr lang="ja-JP" altLang="en-US" sz="1200" dirty="0" smtClean="0"/>
              <a:t>電車同士の衝突などを防ぐためのシステム</a:t>
            </a:r>
            <a:r>
              <a:rPr lang="en-US" altLang="ja-JP" sz="1200" dirty="0" smtClean="0"/>
              <a:t>)</a:t>
            </a:r>
            <a:r>
              <a:rPr lang="ja-JP" altLang="en-US" sz="1200" dirty="0" smtClean="0"/>
              <a:t>は道路脇のインフラに基づいており、それらはコストが高い。</a:t>
            </a:r>
            <a:endParaRPr lang="en-US" altLang="ja-JP" sz="1200" dirty="0" smtClean="0"/>
          </a:p>
          <a:p>
            <a:r>
              <a:rPr kumimoji="1" lang="en-US" altLang="ja-JP" sz="2000" dirty="0" smtClean="0"/>
              <a:t>Other </a:t>
            </a:r>
            <a:r>
              <a:rPr kumimoji="1" lang="en-US" altLang="ja-JP" sz="2000" dirty="0" smtClean="0"/>
              <a:t>Solution</a:t>
            </a:r>
          </a:p>
          <a:p>
            <a:pPr lvl="1"/>
            <a:r>
              <a:rPr lang="ja-JP" altLang="en-US" sz="1200" dirty="0" smtClean="0"/>
              <a:t>すでに</a:t>
            </a:r>
            <a:r>
              <a:rPr lang="en-US" altLang="ja-JP" sz="1200" dirty="0" smtClean="0"/>
              <a:t>onboard</a:t>
            </a:r>
            <a:r>
              <a:rPr lang="ja-JP" altLang="en-US" sz="1200" dirty="0" smtClean="0"/>
              <a:t>のシステムが提案されているが、安全性の面を考慮されていない</a:t>
            </a:r>
            <a:endParaRPr kumimoji="1" lang="en-US" altLang="ja-JP" sz="1200" dirty="0" smtClean="0"/>
          </a:p>
          <a:p>
            <a:r>
              <a:rPr lang="en-US" altLang="ja-JP" sz="2000" dirty="0" smtClean="0"/>
              <a:t>Approach</a:t>
            </a:r>
          </a:p>
          <a:p>
            <a:pPr lvl="1"/>
            <a:r>
              <a:rPr lang="ja-JP" altLang="en-US" sz="1200" dirty="0" smtClean="0"/>
              <a:t>電車に内蔵した</a:t>
            </a:r>
            <a:r>
              <a:rPr lang="en-US" altLang="ja-JP" sz="1200" dirty="0" smtClean="0"/>
              <a:t>GNSS</a:t>
            </a:r>
            <a:r>
              <a:rPr lang="ja-JP" altLang="en-US" sz="1200" dirty="0" smtClean="0"/>
              <a:t>、速度センサ、</a:t>
            </a:r>
            <a:r>
              <a:rPr lang="ja-JP" altLang="en-US" sz="1200" dirty="0" smtClean="0"/>
              <a:t>デジタルトラックマップを用いて、完全に</a:t>
            </a:r>
            <a:r>
              <a:rPr lang="en-US" altLang="ja-JP" sz="1200" dirty="0" smtClean="0"/>
              <a:t>onboard</a:t>
            </a:r>
            <a:r>
              <a:rPr lang="ja-JP" altLang="en-US" sz="1200" dirty="0" smtClean="0"/>
              <a:t>な測位システムを構成する。センサのノイズなどの不確実性を考慮し、安全性を保証できるようなシステムとすることを目的とする。</a:t>
            </a:r>
            <a:endParaRPr lang="en-US" altLang="ja-JP" sz="1200" dirty="0" smtClean="0"/>
          </a:p>
          <a:p>
            <a:r>
              <a:rPr kumimoji="1" lang="en-US" altLang="ja-JP" sz="2000" dirty="0" smtClean="0"/>
              <a:t>Result</a:t>
            </a:r>
          </a:p>
          <a:p>
            <a:pPr lvl="1"/>
            <a:r>
              <a:rPr lang="ja-JP" altLang="en-US" sz="1200" dirty="0" smtClean="0"/>
              <a:t>実験によりこのシステムは実際の電車でも導入できた。複数レーンがある時の測位は困難だが、</a:t>
            </a:r>
            <a:r>
              <a:rPr lang="en-US" altLang="ja-JP" sz="1200" dirty="0" smtClean="0"/>
              <a:t>GNSS</a:t>
            </a:r>
            <a:r>
              <a:rPr lang="ja-JP" altLang="en-US" sz="1200" dirty="0" smtClean="0"/>
              <a:t>からの情報が十分集まるまで待つことで、間違った決定をしないようにした。</a:t>
            </a:r>
            <a:endParaRPr lang="en-US" altLang="ja-JP" sz="1200" dirty="0" smtClean="0"/>
          </a:p>
          <a:p>
            <a:pPr lvl="1"/>
            <a:r>
              <a:rPr kumimoji="1" lang="ja-JP" altLang="en-US" sz="1200" dirty="0" smtClean="0"/>
              <a:t>今後はさらに多様なセンサからの情報を用いて、さらに安全性を向上させたシステムを作る。</a:t>
            </a:r>
            <a:endParaRPr kumimoji="1" lang="en-US" altLang="ja-JP" sz="1200" dirty="0" smtClean="0"/>
          </a:p>
          <a:p>
            <a:r>
              <a:rPr kumimoji="1" lang="ja-JP" altLang="en-US" sz="2000" dirty="0" smtClean="0"/>
              <a:t>感想</a:t>
            </a:r>
            <a:endParaRPr kumimoji="1" lang="en-US" altLang="ja-JP" sz="2000" dirty="0" smtClean="0"/>
          </a:p>
          <a:p>
            <a:pPr lvl="1"/>
            <a:r>
              <a:rPr lang="en-US" altLang="ja-JP" sz="1200" dirty="0" smtClean="0"/>
              <a:t>Train Protection System</a:t>
            </a:r>
            <a:r>
              <a:rPr lang="ja-JP" altLang="en-US" sz="1200" dirty="0" smtClean="0"/>
              <a:t>のための測位システムなので、正確性がかなり要求される。研究内容的には、自分はセンサ部分の研究なので少し遠いかも</a:t>
            </a: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87821" y="6369636"/>
            <a:ext cx="57754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smtClean="0">
                <a:latin typeface="Times" charset="0"/>
              </a:rPr>
              <a:t>IEEE </a:t>
            </a:r>
            <a:r>
              <a:rPr lang="en-US" altLang="ja-JP" sz="800" dirty="0">
                <a:latin typeface="Times" charset="0"/>
              </a:rPr>
              <a:t>TRANSACTIONS ON INTELLIGENT TRANSPORTATION SYSTEMS, VOL. 16, NO. 2, APRIL 2015 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0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5012"/>
          </a:xfrm>
        </p:spPr>
        <p:txBody>
          <a:bodyPr>
            <a:normAutofit/>
          </a:bodyPr>
          <a:lstStyle/>
          <a:p>
            <a:endParaRPr kumimoji="1" lang="ja-JP" altLang="en-US" sz="28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71588"/>
            <a:ext cx="7886700" cy="490537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Scenario</a:t>
            </a:r>
            <a:endParaRPr kumimoji="1" lang="en-US" altLang="ja-JP" sz="1600" dirty="0" smtClean="0"/>
          </a:p>
          <a:p>
            <a:r>
              <a:rPr lang="en-US" altLang="ja-JP" sz="2000" dirty="0" smtClean="0"/>
              <a:t>Problem</a:t>
            </a:r>
          </a:p>
          <a:p>
            <a:r>
              <a:rPr kumimoji="1" lang="en-US" altLang="ja-JP" sz="2000" dirty="0" smtClean="0"/>
              <a:t>Other Solution</a:t>
            </a:r>
          </a:p>
          <a:p>
            <a:r>
              <a:rPr lang="en-US" altLang="ja-JP" sz="2000" dirty="0" smtClean="0"/>
              <a:t>Approach</a:t>
            </a:r>
          </a:p>
          <a:p>
            <a:r>
              <a:rPr kumimoji="1" lang="en-US" altLang="ja-JP" sz="2000" dirty="0" smtClean="0"/>
              <a:t>Result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004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5012"/>
          </a:xfrm>
        </p:spPr>
        <p:txBody>
          <a:bodyPr>
            <a:normAutofit/>
          </a:bodyPr>
          <a:lstStyle/>
          <a:p>
            <a:endParaRPr kumimoji="1" lang="ja-JP" altLang="en-US" sz="28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71588"/>
            <a:ext cx="7886700" cy="490537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Scenario</a:t>
            </a:r>
            <a:endParaRPr kumimoji="1" lang="en-US" altLang="ja-JP" sz="1600" dirty="0" smtClean="0"/>
          </a:p>
          <a:p>
            <a:r>
              <a:rPr lang="en-US" altLang="ja-JP" sz="2000" dirty="0" smtClean="0"/>
              <a:t>Problem</a:t>
            </a:r>
          </a:p>
          <a:p>
            <a:r>
              <a:rPr kumimoji="1" lang="en-US" altLang="ja-JP" sz="2000" dirty="0" smtClean="0"/>
              <a:t>Other Solution</a:t>
            </a:r>
          </a:p>
          <a:p>
            <a:r>
              <a:rPr lang="en-US" altLang="ja-JP" sz="2000" dirty="0" smtClean="0"/>
              <a:t>Approach</a:t>
            </a:r>
          </a:p>
          <a:p>
            <a:r>
              <a:rPr kumimoji="1" lang="en-US" altLang="ja-JP" sz="2000" dirty="0" smtClean="0"/>
              <a:t>Result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32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5012"/>
          </a:xfrm>
        </p:spPr>
        <p:txBody>
          <a:bodyPr>
            <a:normAutofit/>
          </a:bodyPr>
          <a:lstStyle/>
          <a:p>
            <a:endParaRPr kumimoji="1" lang="ja-JP" altLang="en-US" sz="28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71588"/>
            <a:ext cx="7886700" cy="490537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Scenario</a:t>
            </a:r>
            <a:endParaRPr kumimoji="1" lang="en-US" altLang="ja-JP" sz="1600" dirty="0" smtClean="0"/>
          </a:p>
          <a:p>
            <a:r>
              <a:rPr lang="en-US" altLang="ja-JP" sz="2000" dirty="0" smtClean="0"/>
              <a:t>Problem</a:t>
            </a:r>
          </a:p>
          <a:p>
            <a:r>
              <a:rPr kumimoji="1" lang="en-US" altLang="ja-JP" sz="2000" dirty="0" smtClean="0"/>
              <a:t>Other Solution</a:t>
            </a:r>
          </a:p>
          <a:p>
            <a:r>
              <a:rPr lang="en-US" altLang="ja-JP" sz="2000" dirty="0" smtClean="0"/>
              <a:t>Approach</a:t>
            </a:r>
          </a:p>
          <a:p>
            <a:r>
              <a:rPr kumimoji="1" lang="en-US" altLang="ja-JP" sz="2000" dirty="0" smtClean="0"/>
              <a:t>Result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391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5012"/>
          </a:xfrm>
        </p:spPr>
        <p:txBody>
          <a:bodyPr>
            <a:normAutofit/>
          </a:bodyPr>
          <a:lstStyle/>
          <a:p>
            <a:endParaRPr kumimoji="1" lang="ja-JP" altLang="en-US" sz="28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71588"/>
            <a:ext cx="7886700" cy="490537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Scenario</a:t>
            </a:r>
            <a:endParaRPr kumimoji="1" lang="en-US" altLang="ja-JP" sz="1600" dirty="0" smtClean="0"/>
          </a:p>
          <a:p>
            <a:r>
              <a:rPr lang="en-US" altLang="ja-JP" sz="2000" dirty="0" smtClean="0"/>
              <a:t>Problem</a:t>
            </a:r>
          </a:p>
          <a:p>
            <a:r>
              <a:rPr kumimoji="1" lang="en-US" altLang="ja-JP" sz="2000" dirty="0" smtClean="0"/>
              <a:t>Other Solution</a:t>
            </a:r>
          </a:p>
          <a:p>
            <a:r>
              <a:rPr lang="en-US" altLang="ja-JP" sz="2000" dirty="0" smtClean="0"/>
              <a:t>Approach</a:t>
            </a:r>
          </a:p>
          <a:p>
            <a:r>
              <a:rPr kumimoji="1" lang="en-US" altLang="ja-JP" sz="2000" dirty="0" smtClean="0"/>
              <a:t>Result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7760-D770-7941-94C6-721C92D263AA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051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2315</TotalTime>
  <Words>129</Words>
  <Application>Microsoft Macintosh PowerPoint</Application>
  <PresentationFormat>画面に合わせる (4:3)</PresentationFormat>
  <Paragraphs>75</Paragraphs>
  <Slides>10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Times</vt:lpstr>
      <vt:lpstr>Yu Gothic</vt:lpstr>
      <vt:lpstr>游ゴシック</vt:lpstr>
      <vt:lpstr>游ゴシック Light</vt:lpstr>
      <vt:lpstr>Arial</vt:lpstr>
      <vt:lpstr>ホワイト</vt:lpstr>
      <vt:lpstr>論文 SPOAR </vt:lpstr>
      <vt:lpstr>用語</vt:lpstr>
      <vt:lpstr>Xavier Alameda-Pineda : A Geometric to Sound Source Localization from Time-Delay Estimates </vt:lpstr>
      <vt:lpstr>Real-time Multiple Sound Source Localization and Counting Using a Circular Microphone Array</vt:lpstr>
      <vt:lpstr>A Train Localization Algorithm for Train Protection System of the Future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 SPOAR </dc:title>
  <dc:creator>1TE13118G@ms.kyushu-u.ac.jp</dc:creator>
  <cp:lastModifiedBy>1TE13118G@ms.kyushu-u.ac.jp</cp:lastModifiedBy>
  <cp:revision>9</cp:revision>
  <dcterms:created xsi:type="dcterms:W3CDTF">2017-05-19T04:11:59Z</dcterms:created>
  <dcterms:modified xsi:type="dcterms:W3CDTF">2017-05-21T16:12:23Z</dcterms:modified>
</cp:coreProperties>
</file>