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AAFA-D0B6-1C45-B91C-732E6755B91A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C503-5EE7-A24D-BC85-9DEB3C428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5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ja.wikipedia.org/wiki/MMX" TargetMode="External"/><Relationship Id="rId20" Type="http://schemas.openxmlformats.org/officeDocument/2006/relationships/hyperlink" Target="https://ja.wikipedia.org/wiki/%E3%83%9E%E3%83%AB%E3%83%81%E3%82%BF%E3%82%B9%E3%82%AF" TargetMode="External"/><Relationship Id="rId10" Type="http://schemas.openxmlformats.org/officeDocument/2006/relationships/hyperlink" Target="https://ja.wikipedia.org/wiki/Streaming_SIMD_Extensions" TargetMode="External"/><Relationship Id="rId11" Type="http://schemas.openxmlformats.org/officeDocument/2006/relationships/hyperlink" Target="https://ja.wikipedia.org/wiki/3DNow!" TargetMode="External"/><Relationship Id="rId12" Type="http://schemas.openxmlformats.org/officeDocument/2006/relationships/hyperlink" Target="https://ja.wikipedia.org/wiki/Cell_Broadband_Engine" TargetMode="External"/><Relationship Id="rId13" Type="http://schemas.openxmlformats.org/officeDocument/2006/relationships/hyperlink" Target="https://ja.wikipedia.org/wiki/MISD" TargetMode="External"/><Relationship Id="rId14" Type="http://schemas.openxmlformats.org/officeDocument/2006/relationships/hyperlink" Target="https://ja.wikipedia.org/wiki/%E3%83%95%E3%82%A9%E3%83%BC%E3%83%AB%E3%83%88%E3%83%88%E3%83%AC%E3%83%A9%E3%83%B3%E3%83%88%E8%A8%AD%E8%A8%88" TargetMode="External"/><Relationship Id="rId15" Type="http://schemas.openxmlformats.org/officeDocument/2006/relationships/hyperlink" Target="https://ja.wikipedia.org/wiki/%E5%86%97%E9%95%B7%E6%80%A7" TargetMode="External"/><Relationship Id="rId16" Type="http://schemas.openxmlformats.org/officeDocument/2006/relationships/hyperlink" Target="https://ja.wikipedia.org/wiki/MIMD" TargetMode="External"/><Relationship Id="rId17" Type="http://schemas.openxmlformats.org/officeDocument/2006/relationships/hyperlink" Target="https://ja.wikipedia.org/wiki/%E5%88%86%E6%95%A3%E3%82%B7%E3%82%B9%E3%83%86%E3%83%A0" TargetMode="External"/><Relationship Id="rId18" Type="http://schemas.openxmlformats.org/officeDocument/2006/relationships/hyperlink" Target="https://ja.wikipedia.org/wiki/%E3%83%9E%E3%83%AB%E3%83%81%E3%83%97%E3%83%AD%E3%82%BB%E3%83%83%E3%82%B5" TargetMode="External"/><Relationship Id="rId19" Type="http://schemas.openxmlformats.org/officeDocument/2006/relationships/hyperlink" Target="https://ja.wikipedia.org/wiki/%E3%83%9E%E3%83%AB%E3%83%81%E3%82%B3%E3%82%A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SISD" TargetMode="External"/><Relationship Id="rId3" Type="http://schemas.openxmlformats.org/officeDocument/2006/relationships/hyperlink" Target="https://ja.wikipedia.org/wiki/%E3%83%91%E3%83%BC%E3%82%BD%E3%83%8A%E3%83%AB%E3%82%B3%E3%83%B3%E3%83%94%E3%83%A5%E3%83%BC%E3%82%BF" TargetMode="External"/><Relationship Id="rId4" Type="http://schemas.openxmlformats.org/officeDocument/2006/relationships/hyperlink" Target="https://ja.wikipedia.org/wiki/%E3%83%A1%E3%82%A4%E3%83%B3%E3%83%95%E3%83%AC%E3%83%BC%E3%83%A0" TargetMode="External"/><Relationship Id="rId5" Type="http://schemas.openxmlformats.org/officeDocument/2006/relationships/hyperlink" Target="https://ja.wikipedia.org/wiki/SIMD" TargetMode="External"/><Relationship Id="rId6" Type="http://schemas.openxmlformats.org/officeDocument/2006/relationships/hyperlink" Target="https://ja.wikipedia.org/wiki/%E3%83%9E%E3%83%AB%E3%83%81%E3%83%A1%E3%83%87%E3%82%A3%E3%82%A2" TargetMode="External"/><Relationship Id="rId7" Type="http://schemas.openxmlformats.org/officeDocument/2006/relationships/hyperlink" Target="https://ja.wikipedia.org/wiki/%E3%83%99%E3%82%AF%E3%83%88%E3%83%AB%E8%A8%88%E7%AE%97%E6%A9%9F" TargetMode="External"/><Relationship Id="rId8" Type="http://schemas.openxmlformats.org/officeDocument/2006/relationships/hyperlink" Target="https://ja.wikipedia.org/wiki/Graphics_Processing_Un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システムソフトウェア</a:t>
            </a:r>
            <a:r>
              <a:rPr lang="ja-JP" altLang="en-US" sz="4800" dirty="0" smtClean="0"/>
              <a:t>特論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ノート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0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計算機システムの高速化技法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クロック周波数をあげる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アーキテクチャ上の工夫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パイプライン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スーパスカラ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VLIW</a:t>
            </a:r>
            <a:r>
              <a:rPr lang="ja-JP" altLang="en-US" dirty="0" smtClean="0"/>
              <a:t>、などなど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プロセッサを複数にする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84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計算機の分類</a:t>
            </a:r>
            <a:r>
              <a:rPr lang="en-US" altLang="ja-JP" dirty="0" smtClean="0"/>
              <a:t>(Flynn</a:t>
            </a:r>
            <a:r>
              <a:rPr lang="ja-JP" altLang="en-US" dirty="0" smtClean="0"/>
              <a:t>の分類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2817"/>
              </p:ext>
            </p:extLst>
          </p:nvPr>
        </p:nvGraphicFramePr>
        <p:xfrm>
          <a:off x="1464468" y="4429125"/>
          <a:ext cx="6215064" cy="1531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688"/>
                <a:gridCol w="2071688"/>
                <a:gridCol w="2071688"/>
              </a:tblGrid>
              <a:tr h="51064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single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multiple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4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single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MISD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4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multiple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SIMD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MIMD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3057525" y="2029620"/>
            <a:ext cx="1800225" cy="181451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計算機</a:t>
            </a:r>
            <a:endParaRPr kumimoji="1" lang="ja-JP" altLang="en-US" sz="28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028825" y="2457451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028825" y="3324226"/>
            <a:ext cx="1028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28650" y="1953459"/>
            <a:ext cx="19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Instruction Stream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650" y="3324226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Data</a:t>
            </a:r>
            <a:r>
              <a:rPr kumimoji="1" lang="en-US" altLang="ja-JP" dirty="0" smtClean="0"/>
              <a:t> Stream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52925" y="4091662"/>
            <a:ext cx="21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Instruction Stream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0639" y="5227121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Data</a:t>
            </a:r>
            <a:r>
              <a:rPr kumimoji="1" lang="en-US" altLang="ja-JP" dirty="0" smtClean="0"/>
              <a:t> Stream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72063" y="21717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入力する</a:t>
            </a:r>
            <a:endParaRPr lang="en-US" altLang="ja-JP" dirty="0" smtClean="0"/>
          </a:p>
          <a:p>
            <a:r>
              <a:rPr lang="ja-JP" altLang="en-US" dirty="0" smtClean="0"/>
              <a:t>命令の数（</a:t>
            </a:r>
            <a:r>
              <a:rPr lang="en-US" altLang="ja-JP" dirty="0" smtClean="0"/>
              <a:t>Instruction Stream</a:t>
            </a:r>
            <a:r>
              <a:rPr lang="ja-JP" altLang="en-US" dirty="0" smtClean="0"/>
              <a:t>）とデータの数（</a:t>
            </a:r>
            <a:r>
              <a:rPr lang="en-US" altLang="ja-JP" dirty="0" smtClean="0"/>
              <a:t>Data Stream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によって分類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8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2264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>
                <a:hlinkClick r:id="rId2" tooltip="SISD"/>
              </a:rPr>
              <a:t>Single </a:t>
            </a:r>
            <a:r>
              <a:rPr lang="en-US" altLang="ja-JP" dirty="0">
                <a:hlinkClick r:id="rId2" tooltip="SISD"/>
              </a:rPr>
              <a:t>Instruction, Single Data stream</a:t>
            </a:r>
            <a:r>
              <a:rPr lang="ja-JP" altLang="en-US" dirty="0"/>
              <a:t> </a:t>
            </a:r>
            <a:r>
              <a:rPr lang="en-US" altLang="ja-JP" dirty="0"/>
              <a:t>(SISD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命令</a:t>
            </a:r>
            <a:r>
              <a:rPr lang="ja-JP" altLang="en-US" dirty="0"/>
              <a:t>にもデータにも並列性のない逐次的なコンピュータ。</a:t>
            </a:r>
            <a:r>
              <a:rPr lang="en-US" altLang="ja-JP" dirty="0"/>
              <a:t>SISD</a:t>
            </a:r>
            <a:r>
              <a:rPr lang="ja-JP" altLang="en-US" dirty="0"/>
              <a:t>アーキテクチャの例としては、いわゆるシングルプロセッサのマシンが挙げられ、旧式の</a:t>
            </a:r>
            <a:r>
              <a:rPr lang="ja-JP" altLang="en-US" dirty="0">
                <a:hlinkClick r:id="rId3" tooltip="パーソナルコンピュータ"/>
              </a:rPr>
              <a:t>パーソナル</a:t>
            </a:r>
            <a:r>
              <a:rPr lang="ja-JP" altLang="en-US" u="sng" dirty="0">
                <a:hlinkClick r:id="rId3" tooltip="パーソナルコンピュータ"/>
              </a:rPr>
              <a:t>コンピュータ</a:t>
            </a:r>
            <a:r>
              <a:rPr lang="ja-JP" altLang="en-US" dirty="0"/>
              <a:t>や古い</a:t>
            </a:r>
            <a:r>
              <a:rPr lang="ja-JP" altLang="en-US" dirty="0">
                <a:hlinkClick r:id="rId4" tooltip="メインフレーム"/>
              </a:rPr>
              <a:t>メインフレーム</a:t>
            </a:r>
            <a:r>
              <a:rPr lang="ja-JP" altLang="en-US" dirty="0"/>
              <a:t>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hlinkClick r:id="rId5" tooltip="SIMD"/>
              </a:rPr>
              <a:t>Single </a:t>
            </a:r>
            <a:r>
              <a:rPr lang="en-US" altLang="ja-JP" dirty="0">
                <a:hlinkClick r:id="rId5" tooltip="SIMD"/>
              </a:rPr>
              <a:t>Instruction, Multiple Data streams</a:t>
            </a:r>
            <a:r>
              <a:rPr lang="ja-JP" altLang="en-US" dirty="0"/>
              <a:t> </a:t>
            </a:r>
            <a:r>
              <a:rPr lang="en-US" altLang="ja-JP" dirty="0"/>
              <a:t>(SIMD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命令列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つだが、それを複数のデータストリームに適用する形態のコンピュータ。画像、音声、動画などを扱う</a:t>
            </a:r>
            <a:r>
              <a:rPr lang="ja-JP" altLang="en-US" dirty="0">
                <a:hlinkClick r:id="rId6" tooltip="マルチメディア"/>
              </a:rPr>
              <a:t>マルチメディア</a:t>
            </a:r>
            <a:r>
              <a:rPr lang="ja-JP" altLang="en-US" dirty="0"/>
              <a:t>処理で多用されている。例えば、</a:t>
            </a:r>
            <a:r>
              <a:rPr lang="ja-JP" altLang="en-US" dirty="0">
                <a:hlinkClick r:id="rId7" tooltip="ベクトル計算機"/>
              </a:rPr>
              <a:t>ベクトル計算機</a:t>
            </a:r>
            <a:r>
              <a:rPr lang="ja-JP" altLang="en-US" dirty="0"/>
              <a:t>や</a:t>
            </a:r>
            <a:r>
              <a:rPr lang="en-US" altLang="ja-JP" dirty="0">
                <a:hlinkClick r:id="rId8" tooltip="Graphics Processing Unit"/>
              </a:rPr>
              <a:t>GPU</a:t>
            </a:r>
            <a:r>
              <a:rPr lang="ja-JP" altLang="en-US" dirty="0"/>
              <a:t>、</a:t>
            </a:r>
            <a:r>
              <a:rPr lang="en-US" altLang="ja-JP" dirty="0">
                <a:hlinkClick r:id="rId9" tooltip="MMX"/>
              </a:rPr>
              <a:t>MMX</a:t>
            </a:r>
            <a:r>
              <a:rPr lang="ja-JP" altLang="en-US" dirty="0"/>
              <a:t>、</a:t>
            </a:r>
            <a:r>
              <a:rPr lang="en-US" altLang="ja-JP" dirty="0">
                <a:hlinkClick r:id="rId10" tooltip="Streaming SIMD Extensions"/>
              </a:rPr>
              <a:t>SSE</a:t>
            </a:r>
            <a:r>
              <a:rPr lang="ja-JP" altLang="en-US" dirty="0"/>
              <a:t>、</a:t>
            </a:r>
            <a:r>
              <a:rPr lang="en-US" altLang="ja-JP" dirty="0">
                <a:hlinkClick r:id="rId11" tooltip="3DNow!"/>
              </a:rPr>
              <a:t>3DNow!</a:t>
            </a:r>
            <a:r>
              <a:rPr lang="ja-JP" altLang="en-US" dirty="0"/>
              <a:t>、</a:t>
            </a:r>
            <a:r>
              <a:rPr lang="en-US" altLang="ja-JP" dirty="0">
                <a:hlinkClick r:id="rId12" tooltip="Cell Broadband Engine"/>
              </a:rPr>
              <a:t>SPE</a:t>
            </a:r>
            <a:r>
              <a:rPr lang="ja-JP" altLang="en-US" dirty="0"/>
              <a:t>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hlinkClick r:id="rId13" tooltip="MISD"/>
              </a:rPr>
              <a:t>Multiple </a:t>
            </a:r>
            <a:r>
              <a:rPr lang="en-US" altLang="ja-JP" dirty="0">
                <a:hlinkClick r:id="rId13" tooltip="MISD"/>
              </a:rPr>
              <a:t>Instruction, Single Data stream</a:t>
            </a:r>
            <a:r>
              <a:rPr lang="ja-JP" altLang="en-US" dirty="0"/>
              <a:t> </a:t>
            </a:r>
            <a:r>
              <a:rPr lang="en-US" altLang="ja-JP" dirty="0"/>
              <a:t>(MISD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命令列</a:t>
            </a:r>
            <a:r>
              <a:rPr lang="ja-JP" altLang="en-US" dirty="0"/>
              <a:t>が複数あり、それを</a:t>
            </a:r>
            <a:r>
              <a:rPr lang="en-US" altLang="ja-JP" dirty="0"/>
              <a:t>1</a:t>
            </a:r>
            <a:r>
              <a:rPr lang="ja-JP" altLang="en-US" dirty="0"/>
              <a:t>つのデータストリームに適用する形態のコンピュータ。あまり一般的ではないが、</a:t>
            </a:r>
            <a:r>
              <a:rPr lang="ja-JP" altLang="en-US" dirty="0">
                <a:hlinkClick r:id="rId14" tooltip="フォールトトレラント設計"/>
              </a:rPr>
              <a:t>フォールトトレラント設計</a:t>
            </a:r>
            <a:r>
              <a:rPr lang="ja-JP" altLang="en-US" dirty="0"/>
              <a:t>のシステムで</a:t>
            </a:r>
            <a:r>
              <a:rPr lang="ja-JP" altLang="en-US" dirty="0">
                <a:hlinkClick r:id="rId15" tooltip="冗長性"/>
              </a:rPr>
              <a:t>冗長性</a:t>
            </a:r>
            <a:r>
              <a:rPr lang="ja-JP" altLang="en-US" dirty="0"/>
              <a:t>を確保するために使われる。理論的に</a:t>
            </a:r>
            <a:r>
              <a:rPr lang="en-US" altLang="ja-JP" dirty="0"/>
              <a:t>MISD</a:t>
            </a:r>
            <a:r>
              <a:rPr lang="ja-JP" altLang="en-US" dirty="0"/>
              <a:t>型で提案されたコンピュータもいくつかあったが、高価である割に性能はあまり高くなく、大量生産されるには至っていない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hlinkClick r:id="rId16" tooltip="MIMD"/>
              </a:rPr>
              <a:t>Multiple </a:t>
            </a:r>
            <a:r>
              <a:rPr lang="en-US" altLang="ja-JP" dirty="0">
                <a:hlinkClick r:id="rId16" tooltip="MIMD"/>
              </a:rPr>
              <a:t>Instruction, Multiple Data streams</a:t>
            </a:r>
            <a:r>
              <a:rPr lang="ja-JP" altLang="en-US" dirty="0"/>
              <a:t> </a:t>
            </a:r>
            <a:r>
              <a:rPr lang="en-US" altLang="ja-JP" dirty="0"/>
              <a:t>(MIMD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複数</a:t>
            </a:r>
            <a:r>
              <a:rPr lang="ja-JP" altLang="en-US" dirty="0"/>
              <a:t>のプロセッサが同時並行的にそれぞれ異なるデータを異なる命令で処理するコンピュータ。一般に</a:t>
            </a:r>
            <a:r>
              <a:rPr lang="ja-JP" altLang="en-US" dirty="0">
                <a:hlinkClick r:id="rId17" tooltip="分散システム"/>
              </a:rPr>
              <a:t>分散システム</a:t>
            </a:r>
            <a:r>
              <a:rPr lang="ja-JP" altLang="en-US" dirty="0"/>
              <a:t>は</a:t>
            </a:r>
            <a:r>
              <a:rPr lang="en-US" altLang="ja-JP" dirty="0"/>
              <a:t>MIMD</a:t>
            </a:r>
            <a:r>
              <a:rPr lang="ja-JP" altLang="en-US" dirty="0"/>
              <a:t>型であると言われ、単一の共有メモリを使う場合と、分散メモリを使う場合がある。近年のパーソナルコンピュータではプロセッサが複数のコアを搭載し（</a:t>
            </a:r>
            <a:r>
              <a:rPr lang="ja-JP" altLang="en-US" dirty="0">
                <a:hlinkClick r:id="rId18" tooltip="マルチプロセッサ"/>
              </a:rPr>
              <a:t>マルチプロセッサ</a:t>
            </a:r>
            <a:r>
              <a:rPr lang="ja-JP" altLang="en-US" dirty="0"/>
              <a:t>、</a:t>
            </a:r>
            <a:r>
              <a:rPr lang="ja-JP" altLang="en-US" dirty="0">
                <a:hlinkClick r:id="rId19" tooltip="マルチコア"/>
              </a:rPr>
              <a:t>マルチコア</a:t>
            </a:r>
            <a:r>
              <a:rPr lang="ja-JP" altLang="en-US" dirty="0"/>
              <a:t>）、</a:t>
            </a:r>
            <a:r>
              <a:rPr lang="ja-JP" altLang="en-US" dirty="0">
                <a:hlinkClick r:id="rId20" tooltip="マルチタスク"/>
              </a:rPr>
              <a:t>マルチタスク</a:t>
            </a:r>
            <a:r>
              <a:rPr lang="ja-JP" altLang="en-US" dirty="0"/>
              <a:t>をアプリケーション単位で分散している。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 dirty="0" smtClean="0"/>
              <a:t>計算機の分類</a:t>
            </a:r>
            <a:r>
              <a:rPr lang="en-US" altLang="ja-JP" dirty="0" smtClean="0"/>
              <a:t>(Flynn</a:t>
            </a:r>
            <a:r>
              <a:rPr lang="ja-JP" altLang="en-US" dirty="0" smtClean="0"/>
              <a:t>の分類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2927" y="648866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6443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仕事を分割して実行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分割の仕方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アルゴリズムの決定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仕事を分割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コンパイラが分割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自動並列化コンパイラ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ユーザが分割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並列プログラミング言語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並列処理（</a:t>
            </a:r>
            <a:r>
              <a:rPr kumimoji="1" lang="en-US" altLang="ja-JP" dirty="0" smtClean="0"/>
              <a:t>Parallel Processing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17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1960〜1970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1980〜1990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現代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並列処理</a:t>
            </a:r>
            <a:r>
              <a:rPr lang="ja-JP" altLang="en-US" smtClean="0"/>
              <a:t>により消費電力を下げる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3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128</Words>
  <Application>Microsoft Macintosh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游ゴシック</vt:lpstr>
      <vt:lpstr>游ゴシック Light</vt:lpstr>
      <vt:lpstr>Arial</vt:lpstr>
      <vt:lpstr>ホワイト</vt:lpstr>
      <vt:lpstr>システムソフトウェア特論 ノート</vt:lpstr>
      <vt:lpstr>計算機システムの高速化技法</vt:lpstr>
      <vt:lpstr>計算機の分類(Flynnの分類)</vt:lpstr>
      <vt:lpstr>計算機の分類(Flynnの分類)</vt:lpstr>
      <vt:lpstr>仕事を分割して実行</vt:lpstr>
      <vt:lpstr>並列処理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システムソフトウェア特論 ノート</dc:title>
  <dc:creator>1TE13118G@ms.kyushu-u.ac.jp</dc:creator>
  <cp:lastModifiedBy>1TE13118G@ms.kyushu-u.ac.jp</cp:lastModifiedBy>
  <cp:revision>5</cp:revision>
  <dcterms:created xsi:type="dcterms:W3CDTF">2017-04-10T00:25:26Z</dcterms:created>
  <dcterms:modified xsi:type="dcterms:W3CDTF">2017-04-10T01:07:22Z</dcterms:modified>
</cp:coreProperties>
</file>