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48" r:id="rId1"/>
  </p:sldMasterIdLst>
  <p:notesMasterIdLst>
    <p:notesMasterId r:id="rId18"/>
  </p:notesMasterIdLst>
  <p:handoutMasterIdLst>
    <p:handoutMasterId r:id="rId19"/>
  </p:handoutMasterIdLst>
  <p:sldIdLst>
    <p:sldId id="1494" r:id="rId2"/>
    <p:sldId id="1611" r:id="rId3"/>
    <p:sldId id="1616" r:id="rId4"/>
    <p:sldId id="1615" r:id="rId5"/>
    <p:sldId id="1617" r:id="rId6"/>
    <p:sldId id="1619" r:id="rId7"/>
    <p:sldId id="1618" r:id="rId8"/>
    <p:sldId id="1620" r:id="rId9"/>
    <p:sldId id="1621" r:id="rId10"/>
    <p:sldId id="1623" r:id="rId11"/>
    <p:sldId id="1624" r:id="rId12"/>
    <p:sldId id="1625" r:id="rId13"/>
    <p:sldId id="1627" r:id="rId14"/>
    <p:sldId id="1629" r:id="rId15"/>
    <p:sldId id="1628" r:id="rId16"/>
    <p:sldId id="1614" r:id="rId17"/>
  </p:sldIdLst>
  <p:sldSz cx="9144000" cy="6858000" type="screen4x3"/>
  <p:notesSz cx="7104063" cy="10234613"/>
  <p:custDataLst>
    <p:tags r:id="rId20"/>
  </p:custData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01" userDrawn="1">
          <p15:clr>
            <a:srgbClr val="A4A3A4"/>
          </p15:clr>
        </p15:guide>
        <p15:guide id="2" pos="2217" userDrawn="1">
          <p15:clr>
            <a:srgbClr val="A4A3A4"/>
          </p15:clr>
        </p15:guide>
        <p15:guide id="3" orient="horz" pos="3221" userDrawn="1">
          <p15:clr>
            <a:srgbClr val="A4A3A4"/>
          </p15:clr>
        </p15:guide>
        <p15:guide id="4" pos="2239"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Life" initials="A" lastIdx="30" clrIdx="0"/>
  <p:cmAuthor id="1" name="bsysa-life" initials="b" lastIdx="19" clrIdx="1"/>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80"/>
    <a:srgbClr val="FF0000"/>
    <a:srgbClr val="00B050"/>
    <a:srgbClr val="002060"/>
    <a:srgbClr val="F9A627"/>
    <a:srgbClr val="E5E8EF"/>
    <a:srgbClr val="FEF6E9"/>
    <a:srgbClr val="DEEEFD"/>
    <a:srgbClr val="FF6600"/>
    <a:srgbClr val="F7D2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512" autoAdjust="0"/>
    <p:restoredTop sz="96247" autoAdjust="0"/>
  </p:normalViewPr>
  <p:slideViewPr>
    <p:cSldViewPr>
      <p:cViewPr varScale="1">
        <p:scale>
          <a:sx n="101" d="100"/>
          <a:sy n="101" d="100"/>
        </p:scale>
        <p:origin x="330" y="108"/>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49" d="100"/>
        <a:sy n="49" d="100"/>
      </p:scale>
      <p:origin x="0" y="0"/>
    </p:cViewPr>
  </p:sorterViewPr>
  <p:notesViewPr>
    <p:cSldViewPr>
      <p:cViewPr varScale="1">
        <p:scale>
          <a:sx n="118" d="100"/>
          <a:sy n="118" d="100"/>
        </p:scale>
        <p:origin x="1728" y="90"/>
      </p:cViewPr>
      <p:guideLst>
        <p:guide orient="horz" pos="3201"/>
        <p:guide pos="2217"/>
        <p:guide orient="horz" pos="3221"/>
        <p:guide pos="223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3" y="9"/>
            <a:ext cx="3078924" cy="513285"/>
          </a:xfrm>
          <a:prstGeom prst="rect">
            <a:avLst/>
          </a:prstGeom>
        </p:spPr>
        <p:txBody>
          <a:bodyPr vert="horz" lIns="94605" tIns="47304" rIns="94605" bIns="47304"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4023483" y="9"/>
            <a:ext cx="3078924" cy="513285"/>
          </a:xfrm>
          <a:prstGeom prst="rect">
            <a:avLst/>
          </a:prstGeom>
        </p:spPr>
        <p:txBody>
          <a:bodyPr vert="horz" lIns="94605" tIns="47304" rIns="94605" bIns="47304" rtlCol="0"/>
          <a:lstStyle>
            <a:lvl1pPr algn="r">
              <a:defRPr sz="1200"/>
            </a:lvl1pPr>
          </a:lstStyle>
          <a:p>
            <a:endParaRPr kumimoji="1" lang="ja-JP" altLang="en-US"/>
          </a:p>
        </p:txBody>
      </p:sp>
      <p:sp>
        <p:nvSpPr>
          <p:cNvPr id="4" name="フッター プレースホルダー 3"/>
          <p:cNvSpPr>
            <a:spLocks noGrp="1"/>
          </p:cNvSpPr>
          <p:nvPr>
            <p:ph type="ftr" sz="quarter" idx="2"/>
          </p:nvPr>
        </p:nvSpPr>
        <p:spPr>
          <a:xfrm>
            <a:off x="3" y="9721336"/>
            <a:ext cx="3078924" cy="513285"/>
          </a:xfrm>
          <a:prstGeom prst="rect">
            <a:avLst/>
          </a:prstGeom>
        </p:spPr>
        <p:txBody>
          <a:bodyPr vert="horz" lIns="94605" tIns="47304" rIns="94605" bIns="47304"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4023483" y="9721336"/>
            <a:ext cx="3078924" cy="513285"/>
          </a:xfrm>
          <a:prstGeom prst="rect">
            <a:avLst/>
          </a:prstGeom>
        </p:spPr>
        <p:txBody>
          <a:bodyPr vert="horz" lIns="94605" tIns="47304" rIns="94605" bIns="47304" rtlCol="0" anchor="b"/>
          <a:lstStyle>
            <a:lvl1pPr algn="r">
              <a:defRPr sz="1200"/>
            </a:lvl1pPr>
          </a:lstStyle>
          <a:p>
            <a:fld id="{99A40646-313A-4761-82C5-08AF8698B938}" type="slidenum">
              <a:rPr kumimoji="1" lang="ja-JP" altLang="en-US" smtClean="0"/>
              <a:pPr/>
              <a:t>‹#›</a:t>
            </a:fld>
            <a:endParaRPr kumimoji="1" lang="ja-JP" altLang="en-US"/>
          </a:p>
        </p:txBody>
      </p:sp>
    </p:spTree>
    <p:extLst>
      <p:ext uri="{BB962C8B-B14F-4D97-AF65-F5344CB8AC3E}">
        <p14:creationId xmlns:p14="http://schemas.microsoft.com/office/powerpoint/2010/main" val="3781766805"/>
      </p:ext>
    </p:extLst>
  </p:cSld>
  <p:clrMap bg1="lt1" tx1="dk1" bg2="lt2" tx2="dk2" accent1="accent1" accent2="accent2" accent3="accent3" accent4="accent4" accent5="accent5" accent6="accent6" hlink="hlink" folHlink="folHlink"/>
  <p:hf sldNum="0"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5" y="9"/>
            <a:ext cx="3078429" cy="511731"/>
          </a:xfrm>
          <a:prstGeom prst="rect">
            <a:avLst/>
          </a:prstGeom>
        </p:spPr>
        <p:txBody>
          <a:bodyPr vert="horz" lIns="95412" tIns="47705" rIns="95412" bIns="47705" rtlCol="0"/>
          <a:lstStyle>
            <a:lvl1pPr algn="l">
              <a:defRPr sz="1200"/>
            </a:lvl1pPr>
          </a:lstStyle>
          <a:p>
            <a:endParaRPr kumimoji="1" lang="ja-JP" altLang="en-US"/>
          </a:p>
        </p:txBody>
      </p:sp>
      <p:sp>
        <p:nvSpPr>
          <p:cNvPr id="3" name="日付プレースホルダ 2"/>
          <p:cNvSpPr>
            <a:spLocks noGrp="1"/>
          </p:cNvSpPr>
          <p:nvPr>
            <p:ph type="dt" idx="1"/>
          </p:nvPr>
        </p:nvSpPr>
        <p:spPr>
          <a:xfrm>
            <a:off x="4024001" y="9"/>
            <a:ext cx="3078429" cy="511731"/>
          </a:xfrm>
          <a:prstGeom prst="rect">
            <a:avLst/>
          </a:prstGeom>
        </p:spPr>
        <p:txBody>
          <a:bodyPr vert="horz" lIns="95412" tIns="47705" rIns="95412" bIns="47705" rtlCol="0"/>
          <a:lstStyle>
            <a:lvl1pPr algn="r">
              <a:defRPr sz="1200"/>
            </a:lvl1pPr>
          </a:lstStyle>
          <a:p>
            <a:endParaRPr kumimoji="1" lang="ja-JP" altLang="en-US"/>
          </a:p>
        </p:txBody>
      </p:sp>
      <p:sp>
        <p:nvSpPr>
          <p:cNvPr id="4" name="スライド イメージ プレースホルダ 3"/>
          <p:cNvSpPr>
            <a:spLocks noGrp="1" noRot="1" noChangeAspect="1"/>
          </p:cNvSpPr>
          <p:nvPr>
            <p:ph type="sldImg" idx="2"/>
          </p:nvPr>
        </p:nvSpPr>
        <p:spPr>
          <a:xfrm>
            <a:off x="990600" y="766763"/>
            <a:ext cx="5122863" cy="3841750"/>
          </a:xfrm>
          <a:prstGeom prst="rect">
            <a:avLst/>
          </a:prstGeom>
          <a:noFill/>
          <a:ln w="12700">
            <a:solidFill>
              <a:prstClr val="black"/>
            </a:solidFill>
          </a:ln>
        </p:spPr>
        <p:txBody>
          <a:bodyPr vert="horz" lIns="95412" tIns="47705" rIns="95412" bIns="47705" rtlCol="0" anchor="ctr"/>
          <a:lstStyle/>
          <a:p>
            <a:endParaRPr lang="ja-JP" altLang="en-US"/>
          </a:p>
        </p:txBody>
      </p:sp>
      <p:sp>
        <p:nvSpPr>
          <p:cNvPr id="5" name="ノート プレースホルダ 4"/>
          <p:cNvSpPr>
            <a:spLocks noGrp="1"/>
          </p:cNvSpPr>
          <p:nvPr>
            <p:ph type="body" sz="quarter" idx="3"/>
          </p:nvPr>
        </p:nvSpPr>
        <p:spPr>
          <a:xfrm>
            <a:off x="710408" y="4861447"/>
            <a:ext cx="5683250" cy="4605576"/>
          </a:xfrm>
          <a:prstGeom prst="rect">
            <a:avLst/>
          </a:prstGeom>
        </p:spPr>
        <p:txBody>
          <a:bodyPr vert="horz" lIns="95412" tIns="47705" rIns="95412" bIns="47705"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5" y="9721117"/>
            <a:ext cx="3078429" cy="511731"/>
          </a:xfrm>
          <a:prstGeom prst="rect">
            <a:avLst/>
          </a:prstGeom>
        </p:spPr>
        <p:txBody>
          <a:bodyPr vert="horz" lIns="95412" tIns="47705" rIns="95412" bIns="47705"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4024001" y="9721117"/>
            <a:ext cx="3078429" cy="511731"/>
          </a:xfrm>
          <a:prstGeom prst="rect">
            <a:avLst/>
          </a:prstGeom>
        </p:spPr>
        <p:txBody>
          <a:bodyPr vert="horz" lIns="95412" tIns="47705" rIns="95412" bIns="47705" rtlCol="0" anchor="b"/>
          <a:lstStyle>
            <a:lvl1pPr algn="r">
              <a:defRPr sz="1200"/>
            </a:lvl1pPr>
          </a:lstStyle>
          <a:p>
            <a:fld id="{F6A0A225-D78C-4F69-8733-547C281DEA94}" type="slidenum">
              <a:rPr kumimoji="1" lang="ja-JP" altLang="en-US" smtClean="0"/>
              <a:pPr/>
              <a:t>‹#›</a:t>
            </a:fld>
            <a:endParaRPr kumimoji="1" lang="ja-JP" altLang="en-US"/>
          </a:p>
        </p:txBody>
      </p:sp>
    </p:spTree>
    <p:extLst>
      <p:ext uri="{BB962C8B-B14F-4D97-AF65-F5344CB8AC3E}">
        <p14:creationId xmlns:p14="http://schemas.microsoft.com/office/powerpoint/2010/main" val="2090164737"/>
      </p:ext>
    </p:extLst>
  </p:cSld>
  <p:clrMap bg1="lt1" tx1="dk1" bg2="lt2" tx2="dk2" accent1="accent1" accent2="accent2" accent3="accent3" accent4="accent4" accent5="accent5" accent6="accent6" hlink="hlink" folHlink="folHlink"/>
  <p:hf sldNum="0" hdr="0" ftr="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grpSp>
        <p:nvGrpSpPr>
          <p:cNvPr id="24" name="グループ化 23"/>
          <p:cNvGrpSpPr/>
          <p:nvPr userDrawn="1"/>
        </p:nvGrpSpPr>
        <p:grpSpPr>
          <a:xfrm>
            <a:off x="2122494" y="0"/>
            <a:ext cx="4506906" cy="4455466"/>
            <a:chOff x="2122494" y="324370"/>
            <a:chExt cx="4131096" cy="4131096"/>
          </a:xfrm>
        </p:grpSpPr>
        <p:sp>
          <p:nvSpPr>
            <p:cNvPr id="22" name="正方形/長方形 21"/>
            <p:cNvSpPr/>
            <p:nvPr userDrawn="1"/>
          </p:nvSpPr>
          <p:spPr>
            <a:xfrm>
              <a:off x="2122494" y="332656"/>
              <a:ext cx="2161474" cy="2161474"/>
            </a:xfrm>
            <a:prstGeom prst="rect">
              <a:avLst/>
            </a:prstGeom>
            <a:solidFill>
              <a:srgbClr val="F9A627"/>
            </a:solidFill>
            <a:ln>
              <a:solidFill>
                <a:srgbClr val="F9A627"/>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3" name="円/楕円 22"/>
            <p:cNvSpPr/>
            <p:nvPr userDrawn="1"/>
          </p:nvSpPr>
          <p:spPr>
            <a:xfrm>
              <a:off x="2122494" y="324370"/>
              <a:ext cx="4131096" cy="4131096"/>
            </a:xfrm>
            <a:prstGeom prst="ellipse">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12" name="正方形/長方形 11"/>
          <p:cNvSpPr/>
          <p:nvPr userDrawn="1"/>
        </p:nvSpPr>
        <p:spPr>
          <a:xfrm>
            <a:off x="-11106" y="0"/>
            <a:ext cx="2133600" cy="6858000"/>
          </a:xfrm>
          <a:prstGeom prst="rect">
            <a:avLst/>
          </a:prstGeom>
          <a:solidFill>
            <a:srgbClr val="F9A627"/>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 name="タイトル 1"/>
          <p:cNvSpPr>
            <a:spLocks noGrp="1"/>
          </p:cNvSpPr>
          <p:nvPr userDrawn="1">
            <p:ph type="ctrTitle"/>
          </p:nvPr>
        </p:nvSpPr>
        <p:spPr>
          <a:xfrm>
            <a:off x="2590056" y="2813273"/>
            <a:ext cx="6734472" cy="1470025"/>
          </a:xfrm>
          <a:noFill/>
        </p:spPr>
        <p:txBody>
          <a:bodyPr/>
          <a:lstStyle>
            <a:lvl1pPr algn="l">
              <a:defRPr sz="4000" b="1">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dirty="0" smtClean="0"/>
              <a:t>マスタ タイトルの書式設定</a:t>
            </a:r>
            <a:endParaRPr kumimoji="1" lang="ja-JP" altLang="en-US" dirty="0"/>
          </a:p>
        </p:txBody>
      </p:sp>
      <p:sp>
        <p:nvSpPr>
          <p:cNvPr id="3" name="サブタイトル 2"/>
          <p:cNvSpPr>
            <a:spLocks noGrp="1"/>
          </p:cNvSpPr>
          <p:nvPr userDrawn="1">
            <p:ph type="subTitle" idx="1"/>
          </p:nvPr>
        </p:nvSpPr>
        <p:spPr>
          <a:xfrm>
            <a:off x="2928839" y="3908648"/>
            <a:ext cx="5546036" cy="1752600"/>
          </a:xfrm>
        </p:spPr>
        <p:txBody>
          <a:bodyPr>
            <a:normAutofit/>
          </a:bodyPr>
          <a:lstStyle>
            <a:lvl1pPr marL="0" indent="0" algn="l">
              <a:buNone/>
              <a:defRPr sz="2400">
                <a:solidFill>
                  <a:schemeClr val="tx1">
                    <a:lumMod val="75000"/>
                    <a:lumOff val="25000"/>
                  </a:schemeClr>
                </a:solidFill>
                <a:latin typeface="+mj-ea"/>
                <a:ea typeface="+mj-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dirty="0" smtClean="0"/>
              <a:t>マスタ サブタイトルの書式設定</a:t>
            </a:r>
            <a:endParaRPr kumimoji="1" lang="ja-JP" altLang="en-US" dirty="0"/>
          </a:p>
        </p:txBody>
      </p:sp>
      <p:sp>
        <p:nvSpPr>
          <p:cNvPr id="4" name="日付プレースホルダ 3"/>
          <p:cNvSpPr>
            <a:spLocks noGrp="1"/>
          </p:cNvSpPr>
          <p:nvPr userDrawn="1">
            <p:ph type="dt" sz="half" idx="10"/>
          </p:nvPr>
        </p:nvSpPr>
        <p:spPr>
          <a:xfrm>
            <a:off x="539552" y="6356350"/>
            <a:ext cx="1125488" cy="365125"/>
          </a:xfrm>
        </p:spPr>
        <p:txBody>
          <a:bodyPr/>
          <a:lstStyle>
            <a:lvl1pPr>
              <a:defRPr b="1">
                <a:solidFill>
                  <a:schemeClr val="bg1"/>
                </a:solidFill>
              </a:defRPr>
            </a:lvl1pPr>
          </a:lstStyle>
          <a:p>
            <a:fld id="{A99FED7C-2F71-40B1-A371-BE64CBC654EF}" type="datetime1">
              <a:rPr lang="ja-JP" altLang="en-US" smtClean="0"/>
              <a:pPr/>
              <a:t>2017/5/9</a:t>
            </a:fld>
            <a:endParaRPr lang="ja-JP" altLang="en-US" dirty="0"/>
          </a:p>
        </p:txBody>
      </p:sp>
      <p:sp>
        <p:nvSpPr>
          <p:cNvPr id="5" name="フッター プレースホルダ 4"/>
          <p:cNvSpPr>
            <a:spLocks noGrp="1"/>
          </p:cNvSpPr>
          <p:nvPr userDrawn="1">
            <p:ph type="ftr" sz="quarter" idx="11"/>
          </p:nvPr>
        </p:nvSpPr>
        <p:spPr/>
        <p:txBody>
          <a:bodyPr/>
          <a:lstStyle/>
          <a:p>
            <a:endParaRPr kumimoji="1" lang="ja-JP" altLang="en-US" dirty="0"/>
          </a:p>
        </p:txBody>
      </p:sp>
      <p:sp>
        <p:nvSpPr>
          <p:cNvPr id="6" name="スライド番号プレースホルダ 5"/>
          <p:cNvSpPr>
            <a:spLocks noGrp="1"/>
          </p:cNvSpPr>
          <p:nvPr userDrawn="1">
            <p:ph type="sldNum" sz="quarter" idx="12"/>
          </p:nvPr>
        </p:nvSpPr>
        <p:spPr/>
        <p:txBody>
          <a:bodyPr/>
          <a:lstStyle/>
          <a:p>
            <a:fld id="{D2D8002D-B5B0-4BAC-B1F6-782DDCCE6D9C}" type="slidenum">
              <a:rPr kumimoji="1" lang="ja-JP" altLang="en-US" smtClean="0"/>
              <a:pPr/>
              <a:t>‹#›</a:t>
            </a:fld>
            <a:endParaRPr kumimoji="1" lang="ja-JP" altLang="en-US"/>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r>
              <a:rPr lang="en-US" altLang="ja-JP" smtClean="0"/>
              <a:t>2014/5/9</a:t>
            </a:r>
            <a:endParaRPr lang="ja-JP" altLang="en-US" dirty="0" smtClean="0"/>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r>
              <a:rPr lang="en-US" altLang="ja-JP" smtClean="0"/>
              <a:t>2014/5/9</a:t>
            </a:r>
            <a:endParaRPr lang="ja-JP" altLang="en-US" dirty="0"/>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8" name="正方形/長方形 7"/>
          <p:cNvSpPr/>
          <p:nvPr userDrawn="1"/>
        </p:nvSpPr>
        <p:spPr>
          <a:xfrm>
            <a:off x="0" y="0"/>
            <a:ext cx="9134475" cy="724435"/>
          </a:xfrm>
          <a:prstGeom prst="rect">
            <a:avLst/>
          </a:prstGeom>
          <a:solidFill>
            <a:srgbClr val="002060"/>
          </a:solidFill>
          <a:ln>
            <a:solidFill>
              <a:srgbClr val="00206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 2"/>
          <p:cNvSpPr>
            <a:spLocks noGrp="1"/>
          </p:cNvSpPr>
          <p:nvPr>
            <p:ph idx="1"/>
          </p:nvPr>
        </p:nvSpPr>
        <p:spPr/>
        <p:txBody>
          <a:bodyPr/>
          <a:lstStyle>
            <a:lvl1pPr>
              <a:defRPr>
                <a:latin typeface="小塚ゴシック Pro R" panose="020B0400000000000000" pitchFamily="34" charset="-128"/>
                <a:ea typeface="小塚ゴシック Pro R" panose="020B0400000000000000" pitchFamily="34" charset="-128"/>
              </a:defRPr>
            </a:lvl1pPr>
            <a:lvl2pPr>
              <a:defRPr>
                <a:latin typeface="小塚ゴシック Pro R" panose="020B0400000000000000" pitchFamily="34" charset="-128"/>
                <a:ea typeface="小塚ゴシック Pro R" panose="020B0400000000000000" pitchFamily="34" charset="-128"/>
              </a:defRPr>
            </a:lvl2pPr>
            <a:lvl3pPr>
              <a:defRPr>
                <a:latin typeface="小塚ゴシック Pro R" panose="020B0400000000000000" pitchFamily="34" charset="-128"/>
                <a:ea typeface="小塚ゴシック Pro R" panose="020B0400000000000000" pitchFamily="34" charset="-128"/>
              </a:defRPr>
            </a:lvl3pPr>
            <a:lvl4pPr>
              <a:defRPr>
                <a:latin typeface="小塚ゴシック Pro R" panose="020B0400000000000000" pitchFamily="34" charset="-128"/>
                <a:ea typeface="小塚ゴシック Pro R" panose="020B0400000000000000" pitchFamily="34" charset="-128"/>
              </a:defRPr>
            </a:lvl4pPr>
            <a:lvl5pPr>
              <a:defRPr>
                <a:latin typeface="小塚ゴシック Pro R" panose="020B0400000000000000" pitchFamily="34" charset="-128"/>
                <a:ea typeface="小塚ゴシック Pro R" panose="020B0400000000000000" pitchFamily="34" charset="-128"/>
              </a:defRPr>
            </a:lvl5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 3"/>
          <p:cNvSpPr>
            <a:spLocks noGrp="1"/>
          </p:cNvSpPr>
          <p:nvPr>
            <p:ph type="dt" sz="half"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r>
              <a:rPr lang="en-US" altLang="ja-JP" dirty="0" smtClean="0"/>
              <a:t>2014/5/9</a:t>
            </a:r>
            <a:endParaRPr lang="ja-JP" altLang="en-US" dirty="0" smtClean="0"/>
          </a:p>
        </p:txBody>
      </p:sp>
      <p:sp>
        <p:nvSpPr>
          <p:cNvPr id="6" name="スライド番号プレースホルダ 5"/>
          <p:cNvSpPr>
            <a:spLocks noGrp="1"/>
          </p:cNvSpPr>
          <p:nvPr>
            <p:ph type="sldNum" sz="quarter" idx="12"/>
          </p:nvPr>
        </p:nvSpPr>
        <p:spPr>
          <a:xfrm>
            <a:off x="6758880" y="6520259"/>
            <a:ext cx="2133600" cy="365125"/>
          </a:xfrm>
        </p:spPr>
        <p:txBody>
          <a:bodyPr/>
          <a:lstStyle/>
          <a:p>
            <a:fld id="{D2D8002D-B5B0-4BAC-B1F6-782DDCCE6D9C}" type="slidenum">
              <a:rPr kumimoji="1" lang="ja-JP" altLang="en-US" smtClean="0"/>
              <a:pPr/>
              <a:t>‹#›</a:t>
            </a:fld>
            <a:endParaRPr kumimoji="1" lang="ja-JP" altLang="en-US"/>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r>
              <a:rPr lang="en-US" altLang="ja-JP" smtClean="0"/>
              <a:t>2014/5/9</a:t>
            </a:r>
            <a:endParaRPr lang="ja-JP" altLang="en-US" dirty="0" smtClean="0"/>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5" name="日付プレースホルダ 4"/>
          <p:cNvSpPr>
            <a:spLocks noGrp="1"/>
          </p:cNvSpPr>
          <p:nvPr>
            <p:ph type="dt" sz="half"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r>
              <a:rPr lang="en-US" altLang="ja-JP" smtClean="0"/>
              <a:t>2014/5/9</a:t>
            </a:r>
            <a:endParaRPr lang="ja-JP" altLang="en-US" dirty="0" smtClean="0"/>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r>
              <a:rPr lang="en-US" altLang="ja-JP" smtClean="0"/>
              <a:t>2014/5/9</a:t>
            </a:r>
            <a:endParaRPr lang="ja-JP" altLang="en-US" dirty="0" smtClean="0"/>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r>
              <a:rPr lang="en-US" altLang="ja-JP" smtClean="0"/>
              <a:t>2014/5/9</a:t>
            </a:r>
            <a:endParaRPr lang="ja-JP" altLang="en-US" dirty="0" smtClean="0"/>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r>
              <a:rPr lang="en-US" altLang="ja-JP" smtClean="0"/>
              <a:t>2014/5/9</a:t>
            </a:r>
            <a:endParaRPr lang="ja-JP" altLang="en-US" dirty="0" smtClean="0"/>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r>
              <a:rPr lang="en-US" altLang="ja-JP" smtClean="0"/>
              <a:t>2014/5/9</a:t>
            </a:r>
            <a:endParaRPr lang="ja-JP" altLang="en-US" dirty="0" smtClean="0"/>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r>
              <a:rPr lang="en-US" altLang="ja-JP" smtClean="0"/>
              <a:t>2014/5/9</a:t>
            </a:r>
            <a:endParaRPr lang="ja-JP" altLang="en-US" dirty="0" smtClean="0"/>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0" y="0"/>
            <a:ext cx="9144000" cy="548680"/>
          </a:xfrm>
          <a:prstGeom prst="rect">
            <a:avLst/>
          </a:prstGeom>
          <a:noFill/>
        </p:spPr>
        <p:txBody>
          <a:bodyPr vert="horz" lIns="91440" tIns="45720" rIns="91440" bIns="45720" rtlCol="0" anchor="ctr">
            <a:noAutofit/>
          </a:bodyPr>
          <a:lstStyle/>
          <a:p>
            <a:r>
              <a:rPr kumimoji="1" lang="ja-JP" altLang="en-US" dirty="0" smtClean="0"/>
              <a:t>マスタ タイトルの書式設定</a:t>
            </a:r>
            <a:endParaRPr kumimoji="1" lang="ja-JP" altLang="en-US" dirty="0"/>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ltLang="ja-JP" smtClean="0"/>
              <a:t>2014/5/9</a:t>
            </a:r>
            <a:endParaRPr lang="ja-JP" altLang="en-US" dirty="0"/>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hf hdr="0" ftr="0" dt="0"/>
  <p:txStyles>
    <p:titleStyle>
      <a:lvl1pPr algn="l" defTabSz="914400" rtl="0" eaLnBrk="1" latinLnBrk="0" hangingPunct="1">
        <a:spcBef>
          <a:spcPct val="0"/>
        </a:spcBef>
        <a:buNone/>
        <a:defRPr kumimoji="1" sz="36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小塚ゴシック Pro R" panose="020B0400000000000000" pitchFamily="34" charset="-128"/>
          <a:ea typeface="小塚ゴシック Pro R" panose="020B0400000000000000" pitchFamily="34" charset="-128"/>
          <a:cs typeface="Times New Roman" pitchFamily="18" charset="0"/>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小塚ゴシック Pro R" panose="020B0400000000000000" pitchFamily="34" charset="-128"/>
          <a:ea typeface="小塚ゴシック Pro R" panose="020B0400000000000000" pitchFamily="34" charset="-128"/>
          <a:cs typeface="Times New Roman" pitchFamily="18" charset="0"/>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小塚ゴシック Pro R" panose="020B0400000000000000" pitchFamily="34" charset="-128"/>
          <a:ea typeface="小塚ゴシック Pro R" panose="020B0400000000000000" pitchFamily="34" charset="-128"/>
          <a:cs typeface="Times New Roman" pitchFamily="18" charset="0"/>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小塚ゴシック Pro R" panose="020B0400000000000000" pitchFamily="34" charset="-128"/>
          <a:ea typeface="小塚ゴシック Pro R" panose="020B0400000000000000" pitchFamily="34" charset="-128"/>
          <a:cs typeface="Times New Roman" pitchFamily="18" charset="0"/>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小塚ゴシック Pro R" panose="020B0400000000000000" pitchFamily="34" charset="-128"/>
          <a:ea typeface="小塚ゴシック Pro R" panose="020B0400000000000000" pitchFamily="34" charset="-128"/>
          <a:cs typeface="Times New Roman" pitchFamily="18" charset="0"/>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eg"/><Relationship Id="rId11" Type="http://schemas.openxmlformats.org/officeDocument/2006/relationships/image" Target="../media/image11.jpeg"/><Relationship Id="rId5" Type="http://schemas.openxmlformats.org/officeDocument/2006/relationships/image" Target="../media/image5.jpeg"/><Relationship Id="rId10" Type="http://schemas.openxmlformats.org/officeDocument/2006/relationships/image" Target="../media/image10.jpeg"/><Relationship Id="rId4" Type="http://schemas.openxmlformats.org/officeDocument/2006/relationships/image" Target="../media/image4.jpeg"/><Relationship Id="rId9" Type="http://schemas.openxmlformats.org/officeDocument/2006/relationships/image" Target="../media/image9.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411760" y="1819165"/>
            <a:ext cx="6444208" cy="1607264"/>
          </a:xfrm>
        </p:spPr>
        <p:txBody>
          <a:bodyPr/>
          <a:lstStyle/>
          <a:p>
            <a:pPr algn="ctr"/>
            <a:r>
              <a:rPr lang="ja-JP" altLang="en-US" sz="3600" dirty="0" smtClean="0"/>
              <a:t>パターン認識</a:t>
            </a:r>
            <a:r>
              <a:rPr lang="ja-JP" altLang="en-US" sz="3600" dirty="0" smtClean="0"/>
              <a:t>特論演習</a:t>
            </a:r>
            <a:r>
              <a:rPr lang="en-US" altLang="ja-JP" sz="3600" dirty="0" smtClean="0"/>
              <a:t/>
            </a:r>
            <a:br>
              <a:rPr lang="en-US" altLang="ja-JP" sz="3600" dirty="0" smtClean="0"/>
            </a:br>
            <a:r>
              <a:rPr lang="ja-JP" altLang="en-US" sz="3600" dirty="0" smtClean="0"/>
              <a:t>第</a:t>
            </a:r>
            <a:r>
              <a:rPr lang="en-US" altLang="ja-JP" sz="3600" dirty="0" smtClean="0"/>
              <a:t>1</a:t>
            </a:r>
            <a:r>
              <a:rPr lang="ja-JP" altLang="en-US" sz="3600" dirty="0" smtClean="0"/>
              <a:t>回 </a:t>
            </a:r>
            <a:r>
              <a:rPr lang="en-US" altLang="ja-JP" sz="3600" dirty="0" smtClean="0"/>
              <a:t>5</a:t>
            </a:r>
            <a:r>
              <a:rPr lang="ja-JP" altLang="en-US" sz="3600" dirty="0" smtClean="0"/>
              <a:t>月</a:t>
            </a:r>
            <a:r>
              <a:rPr lang="en-US" altLang="ja-JP" sz="3600" dirty="0" smtClean="0"/>
              <a:t>10</a:t>
            </a:r>
            <a:r>
              <a:rPr lang="ja-JP" altLang="en-US" sz="3600" dirty="0" smtClean="0"/>
              <a:t>日</a:t>
            </a:r>
            <a:endParaRPr lang="ja-JP" altLang="en-US" sz="3600" dirty="0"/>
          </a:p>
        </p:txBody>
      </p:sp>
      <p:sp>
        <p:nvSpPr>
          <p:cNvPr id="5" name="日付プレースホルダー 4"/>
          <p:cNvSpPr>
            <a:spLocks noGrp="1"/>
          </p:cNvSpPr>
          <p:nvPr>
            <p:ph type="dt" sz="half" idx="10"/>
          </p:nvPr>
        </p:nvSpPr>
        <p:spPr>
          <a:xfrm>
            <a:off x="611560" y="6356350"/>
            <a:ext cx="1008112" cy="365125"/>
          </a:xfrm>
        </p:spPr>
        <p:txBody>
          <a:bodyPr/>
          <a:lstStyle/>
          <a:p>
            <a:fld id="{9BDADE76-9616-4BC2-B8BB-58EAD27C3AA6}" type="datetime1">
              <a:rPr lang="ja-JP" altLang="en-US" smtClean="0"/>
              <a:t>2017/5/9</a:t>
            </a:fld>
            <a:endParaRPr lang="ja-JP" altLang="en-US" dirty="0"/>
          </a:p>
        </p:txBody>
      </p:sp>
      <p:sp>
        <p:nvSpPr>
          <p:cNvPr id="13" name="テキスト ボックス 12"/>
          <p:cNvSpPr txBox="1"/>
          <p:nvPr/>
        </p:nvSpPr>
        <p:spPr>
          <a:xfrm>
            <a:off x="3097851" y="4077072"/>
            <a:ext cx="5570756" cy="523220"/>
          </a:xfrm>
          <a:prstGeom prst="rect">
            <a:avLst/>
          </a:prstGeom>
          <a:noFill/>
        </p:spPr>
        <p:txBody>
          <a:bodyPr wrap="none" rtlCol="0">
            <a:spAutoFit/>
          </a:bodyPr>
          <a:lstStyle/>
          <a:p>
            <a:pPr algn="r"/>
            <a:r>
              <a:rPr lang="ja-JP" altLang="en-US" sz="2800" dirty="0" smtClean="0"/>
              <a:t>ヒューマンインタフェース</a:t>
            </a:r>
            <a:r>
              <a:rPr kumimoji="1" lang="ja-JP" altLang="en-US" sz="2800" dirty="0" smtClean="0"/>
              <a:t>研究室</a:t>
            </a:r>
            <a:endParaRPr kumimoji="1" lang="en-US" altLang="ja-JP" sz="2800" dirty="0" smtClean="0"/>
          </a:p>
        </p:txBody>
      </p:sp>
      <p:sp>
        <p:nvSpPr>
          <p:cNvPr id="14" name="テキスト ボックス 13"/>
          <p:cNvSpPr txBox="1"/>
          <p:nvPr/>
        </p:nvSpPr>
        <p:spPr>
          <a:xfrm>
            <a:off x="6588224" y="6021288"/>
            <a:ext cx="2161169" cy="646331"/>
          </a:xfrm>
          <a:prstGeom prst="rect">
            <a:avLst/>
          </a:prstGeom>
          <a:noFill/>
        </p:spPr>
        <p:txBody>
          <a:bodyPr wrap="none" rtlCol="0">
            <a:spAutoFit/>
          </a:bodyPr>
          <a:lstStyle/>
          <a:p>
            <a:r>
              <a:rPr lang="ja-JP" altLang="en-US" sz="3600" dirty="0" smtClean="0"/>
              <a:t>早志 英朗</a:t>
            </a:r>
            <a:endParaRPr kumimoji="1" lang="ja-JP" altLang="en-US" sz="3600" dirty="0" smtClean="0"/>
          </a:p>
        </p:txBody>
      </p:sp>
      <p:sp>
        <p:nvSpPr>
          <p:cNvPr id="10" name="テキスト ボックス 9"/>
          <p:cNvSpPr txBox="1"/>
          <p:nvPr/>
        </p:nvSpPr>
        <p:spPr>
          <a:xfrm>
            <a:off x="7765796" y="5030016"/>
            <a:ext cx="902811" cy="523220"/>
          </a:xfrm>
          <a:prstGeom prst="rect">
            <a:avLst/>
          </a:prstGeom>
          <a:noFill/>
        </p:spPr>
        <p:txBody>
          <a:bodyPr wrap="none" rtlCol="0">
            <a:spAutoFit/>
          </a:bodyPr>
          <a:lstStyle/>
          <a:p>
            <a:pPr algn="r"/>
            <a:r>
              <a:rPr kumimoji="1" lang="ja-JP" altLang="en-US" sz="2800" dirty="0" smtClean="0"/>
              <a:t>助教</a:t>
            </a:r>
          </a:p>
        </p:txBody>
      </p:sp>
      <p:sp>
        <p:nvSpPr>
          <p:cNvPr id="15" name="テキスト ボックス 14"/>
          <p:cNvSpPr txBox="1"/>
          <p:nvPr/>
        </p:nvSpPr>
        <p:spPr>
          <a:xfrm>
            <a:off x="6583962" y="5723731"/>
            <a:ext cx="2236510" cy="400110"/>
          </a:xfrm>
          <a:prstGeom prst="rect">
            <a:avLst/>
          </a:prstGeom>
          <a:noFill/>
        </p:spPr>
        <p:txBody>
          <a:bodyPr wrap="none" rtlCol="0">
            <a:spAutoFit/>
          </a:bodyPr>
          <a:lstStyle/>
          <a:p>
            <a:r>
              <a:rPr lang="ja-JP" altLang="en-US" sz="2000" dirty="0" smtClean="0"/>
              <a:t>はやし　ひであき</a:t>
            </a:r>
            <a:endParaRPr kumimoji="1" lang="ja-JP" altLang="en-US" sz="2000" dirty="0" smtClean="0"/>
          </a:p>
        </p:txBody>
      </p:sp>
      <p:sp>
        <p:nvSpPr>
          <p:cNvPr id="6" name="正方形/長方形 5"/>
          <p:cNvSpPr/>
          <p:nvPr/>
        </p:nvSpPr>
        <p:spPr>
          <a:xfrm>
            <a:off x="0" y="2468457"/>
            <a:ext cx="2051720" cy="2616727"/>
          </a:xfrm>
          <a:prstGeom prst="rect">
            <a:avLst/>
          </a:prstGeom>
          <a:solidFill>
            <a:srgbClr val="F9A627"/>
          </a:solidFill>
          <a:ln>
            <a:solidFill>
              <a:srgbClr val="F9A627"/>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6156176" y="4553544"/>
            <a:ext cx="2698175" cy="523220"/>
          </a:xfrm>
          <a:prstGeom prst="rect">
            <a:avLst/>
          </a:prstGeom>
          <a:noFill/>
        </p:spPr>
        <p:txBody>
          <a:bodyPr wrap="none" rtlCol="0">
            <a:spAutoFit/>
          </a:bodyPr>
          <a:lstStyle/>
          <a:p>
            <a:pPr algn="r"/>
            <a:r>
              <a:rPr lang="ja-JP" altLang="en-US" sz="2800" dirty="0" smtClean="0"/>
              <a:t>（内田研究室）</a:t>
            </a:r>
            <a:endParaRPr kumimoji="1" lang="en-US" altLang="ja-JP" sz="2800" dirty="0" smtClean="0"/>
          </a:p>
        </p:txBody>
      </p:sp>
      <p:pic>
        <p:nvPicPr>
          <p:cNvPr id="4" name="図 3"/>
          <p:cNvPicPr>
            <a:picLocks noChangeAspect="1"/>
          </p:cNvPicPr>
          <p:nvPr/>
        </p:nvPicPr>
        <p:blipFill>
          <a:blip r:embed="rId2"/>
          <a:stretch>
            <a:fillRect/>
          </a:stretch>
        </p:blipFill>
        <p:spPr>
          <a:xfrm>
            <a:off x="379351" y="4416762"/>
            <a:ext cx="1472529" cy="1749728"/>
          </a:xfrm>
          <a:prstGeom prst="rect">
            <a:avLst/>
          </a:prstGeom>
        </p:spPr>
      </p:pic>
    </p:spTree>
    <p:extLst>
      <p:ext uri="{BB962C8B-B14F-4D97-AF65-F5344CB8AC3E}">
        <p14:creationId xmlns:p14="http://schemas.microsoft.com/office/powerpoint/2010/main" val="343922169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D2D8002D-B5B0-4BAC-B1F6-782DDCCE6D9C}" type="slidenum">
              <a:rPr kumimoji="1" lang="ja-JP" altLang="en-US" smtClean="0"/>
              <a:pPr/>
              <a:t>10</a:t>
            </a:fld>
            <a:endParaRPr kumimoji="1" lang="ja-JP" altLang="en-US"/>
          </a:p>
        </p:txBody>
      </p:sp>
      <p:sp>
        <p:nvSpPr>
          <p:cNvPr id="4" name="角丸四角形 3"/>
          <p:cNvSpPr/>
          <p:nvPr/>
        </p:nvSpPr>
        <p:spPr bwMode="auto">
          <a:xfrm>
            <a:off x="971884" y="1971545"/>
            <a:ext cx="533401" cy="2000251"/>
          </a:xfrm>
          <a:prstGeom prst="roundRect">
            <a:avLst/>
          </a:prstGeom>
          <a:noFill/>
          <a:ln w="38100" cap="flat" cmpd="sng" algn="ctr">
            <a:solidFill>
              <a:srgbClr val="00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ja-JP" altLang="en-US" sz="2400" smtClean="0">
              <a:solidFill>
                <a:prstClr val="black"/>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5" name="角丸四角形 4"/>
          <p:cNvSpPr/>
          <p:nvPr/>
        </p:nvSpPr>
        <p:spPr bwMode="auto">
          <a:xfrm>
            <a:off x="1683083" y="1838197"/>
            <a:ext cx="6267451" cy="222251"/>
          </a:xfrm>
          <a:prstGeom prst="roundRect">
            <a:avLst/>
          </a:prstGeom>
          <a:noFill/>
          <a:ln w="381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ja-JP" altLang="en-US" sz="2400" smtClean="0">
              <a:solidFill>
                <a:prstClr val="black"/>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6" name="正方形/長方形 5"/>
          <p:cNvSpPr/>
          <p:nvPr/>
        </p:nvSpPr>
        <p:spPr>
          <a:xfrm rot="16200000">
            <a:off x="-835376" y="2759299"/>
            <a:ext cx="3005951" cy="400110"/>
          </a:xfrm>
          <a:prstGeom prst="rect">
            <a:avLst/>
          </a:prstGeom>
        </p:spPr>
        <p:txBody>
          <a:bodyPr wrap="none">
            <a:spAutoFit/>
          </a:bodyPr>
          <a:lstStyle/>
          <a:p>
            <a:pPr fontAlgn="auto">
              <a:spcBef>
                <a:spcPts val="0"/>
              </a:spcBef>
              <a:spcAft>
                <a:spcPts val="0"/>
              </a:spcAft>
            </a:pPr>
            <a:r>
              <a:rPr kumimoji="1" lang="ja-JP" altLang="en-US" sz="2000" dirty="0" smtClean="0">
                <a:solidFill>
                  <a:prstClr val="black"/>
                </a:solidFill>
                <a:latin typeface="Times New Roman" pitchFamily="18" charset="0"/>
                <a:cs typeface="Times New Roman" pitchFamily="18" charset="0"/>
              </a:rPr>
              <a:t>認識すべきクラスラベル</a:t>
            </a:r>
            <a:endParaRPr kumimoji="1" lang="ja-JP" altLang="en-US" sz="2000" dirty="0">
              <a:solidFill>
                <a:prstClr val="black"/>
              </a:solidFill>
              <a:latin typeface="Times New Roman" pitchFamily="18" charset="0"/>
              <a:cs typeface="Times New Roman" pitchFamily="18" charset="0"/>
            </a:endParaRPr>
          </a:p>
        </p:txBody>
      </p:sp>
      <p:sp>
        <p:nvSpPr>
          <p:cNvPr id="7" name="正方形/長方形 6"/>
          <p:cNvSpPr/>
          <p:nvPr/>
        </p:nvSpPr>
        <p:spPr>
          <a:xfrm>
            <a:off x="3235043" y="1412776"/>
            <a:ext cx="2749471" cy="400110"/>
          </a:xfrm>
          <a:prstGeom prst="rect">
            <a:avLst/>
          </a:prstGeom>
        </p:spPr>
        <p:txBody>
          <a:bodyPr wrap="none">
            <a:spAutoFit/>
          </a:bodyPr>
          <a:lstStyle/>
          <a:p>
            <a:pPr fontAlgn="auto">
              <a:spcBef>
                <a:spcPts val="0"/>
              </a:spcBef>
              <a:spcAft>
                <a:spcPts val="0"/>
              </a:spcAft>
            </a:pPr>
            <a:r>
              <a:rPr kumimoji="1" lang="ja-JP" altLang="en-US" sz="2000" dirty="0" smtClean="0">
                <a:solidFill>
                  <a:prstClr val="black"/>
                </a:solidFill>
                <a:latin typeface="Times New Roman" pitchFamily="18" charset="0"/>
                <a:cs typeface="Times New Roman" pitchFamily="18" charset="0"/>
              </a:rPr>
              <a:t>認識したクラスラベル</a:t>
            </a:r>
            <a:endParaRPr kumimoji="1" lang="ja-JP" altLang="en-US" sz="2000" dirty="0">
              <a:solidFill>
                <a:prstClr val="black"/>
              </a:solidFill>
              <a:latin typeface="Times New Roman" pitchFamily="18" charset="0"/>
              <a:cs typeface="Times New Roman" pitchFamily="18" charset="0"/>
            </a:endParaRPr>
          </a:p>
        </p:txBody>
      </p:sp>
      <p:sp>
        <p:nvSpPr>
          <p:cNvPr id="8" name="角丸四角形 7"/>
          <p:cNvSpPr/>
          <p:nvPr/>
        </p:nvSpPr>
        <p:spPr bwMode="auto">
          <a:xfrm>
            <a:off x="6750386" y="3571747"/>
            <a:ext cx="533401" cy="177800"/>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ja-JP" altLang="en-US" sz="2400" smtClean="0">
              <a:solidFill>
                <a:prstClr val="black"/>
              </a:solidFill>
              <a:effectLst>
                <a:outerShdw blurRad="38100" dist="38100" dir="2700000" algn="tl">
                  <a:srgbClr val="000000">
                    <a:alpha val="43137"/>
                  </a:srgbClr>
                </a:outerShdw>
              </a:effectLst>
              <a:latin typeface="Times New Roman" pitchFamily="18" charset="0"/>
              <a:cs typeface="Times New Roman" pitchFamily="18" charset="0"/>
            </a:endParaRPr>
          </a:p>
        </p:txBody>
      </p:sp>
      <p:cxnSp>
        <p:nvCxnSpPr>
          <p:cNvPr id="9" name="直線矢印コネクタ 8"/>
          <p:cNvCxnSpPr/>
          <p:nvPr/>
        </p:nvCxnSpPr>
        <p:spPr bwMode="auto">
          <a:xfrm rot="5400000">
            <a:off x="6665868" y="4131639"/>
            <a:ext cx="755651" cy="1588"/>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sp>
        <p:nvSpPr>
          <p:cNvPr id="10" name="正方形/長方形 9"/>
          <p:cNvSpPr/>
          <p:nvPr/>
        </p:nvSpPr>
        <p:spPr>
          <a:xfrm>
            <a:off x="4716015" y="4638544"/>
            <a:ext cx="3901269" cy="707886"/>
          </a:xfrm>
          <a:prstGeom prst="rect">
            <a:avLst/>
          </a:prstGeom>
        </p:spPr>
        <p:txBody>
          <a:bodyPr wrap="square">
            <a:spAutoFit/>
          </a:bodyPr>
          <a:lstStyle/>
          <a:p>
            <a:pPr fontAlgn="auto">
              <a:spcBef>
                <a:spcPts val="0"/>
              </a:spcBef>
              <a:spcAft>
                <a:spcPts val="0"/>
              </a:spcAft>
            </a:pPr>
            <a:r>
              <a:rPr kumimoji="1" lang="ja-JP" altLang="en-US" sz="2000" dirty="0" smtClean="0">
                <a:solidFill>
                  <a:prstClr val="black"/>
                </a:solidFill>
                <a:latin typeface="Times New Roman" pitchFamily="18" charset="0"/>
                <a:cs typeface="Times New Roman" pitchFamily="18" charset="0"/>
              </a:rPr>
              <a:t>クラス</a:t>
            </a:r>
            <a:r>
              <a:rPr lang="en-US" altLang="ja-JP" sz="2000" dirty="0">
                <a:solidFill>
                  <a:prstClr val="black"/>
                </a:solidFill>
                <a:latin typeface="+mj-lt"/>
                <a:cs typeface="Times New Roman" pitchFamily="18" charset="0"/>
              </a:rPr>
              <a:t>8</a:t>
            </a:r>
            <a:r>
              <a:rPr kumimoji="1" lang="ja-JP" altLang="en-US" sz="2000" dirty="0" smtClean="0">
                <a:solidFill>
                  <a:prstClr val="black"/>
                </a:solidFill>
                <a:latin typeface="Times New Roman" pitchFamily="18" charset="0"/>
                <a:cs typeface="Times New Roman" pitchFamily="18" charset="0"/>
              </a:rPr>
              <a:t>のテストサンプルの</a:t>
            </a:r>
            <a:r>
              <a:rPr kumimoji="1" lang="ja-JP" altLang="en-US" sz="2000" dirty="0" smtClean="0">
                <a:solidFill>
                  <a:prstClr val="black"/>
                </a:solidFill>
                <a:latin typeface="Times New Roman" pitchFamily="18" charset="0"/>
                <a:cs typeface="Times New Roman" pitchFamily="18" charset="0"/>
              </a:rPr>
              <a:t>うち</a:t>
            </a:r>
            <a:r>
              <a:rPr kumimoji="1" lang="en-US" altLang="ja-JP" sz="2000" dirty="0" smtClean="0">
                <a:solidFill>
                  <a:prstClr val="black"/>
                </a:solidFill>
                <a:latin typeface="Times New Roman" pitchFamily="18" charset="0"/>
                <a:cs typeface="Times New Roman" pitchFamily="18" charset="0"/>
              </a:rPr>
              <a:t/>
            </a:r>
            <a:br>
              <a:rPr kumimoji="1" lang="en-US" altLang="ja-JP" sz="2000" dirty="0" smtClean="0">
                <a:solidFill>
                  <a:prstClr val="black"/>
                </a:solidFill>
                <a:latin typeface="Times New Roman" pitchFamily="18" charset="0"/>
                <a:cs typeface="Times New Roman" pitchFamily="18" charset="0"/>
              </a:rPr>
            </a:br>
            <a:r>
              <a:rPr kumimoji="1" lang="ja-JP" altLang="en-US" sz="2000" dirty="0" smtClean="0">
                <a:solidFill>
                  <a:prstClr val="black"/>
                </a:solidFill>
                <a:latin typeface="Times New Roman" pitchFamily="18" charset="0"/>
                <a:cs typeface="Times New Roman" pitchFamily="18" charset="0"/>
              </a:rPr>
              <a:t>正しく</a:t>
            </a:r>
            <a:r>
              <a:rPr kumimoji="1" lang="ja-JP" altLang="en-US" sz="2000" dirty="0" smtClean="0">
                <a:solidFill>
                  <a:prstClr val="black"/>
                </a:solidFill>
                <a:latin typeface="Times New Roman" pitchFamily="18" charset="0"/>
                <a:cs typeface="Times New Roman" pitchFamily="18" charset="0"/>
              </a:rPr>
              <a:t>認識されたのは</a:t>
            </a:r>
            <a:r>
              <a:rPr lang="en-US" altLang="ja-JP" sz="2000" dirty="0">
                <a:solidFill>
                  <a:prstClr val="black"/>
                </a:solidFill>
                <a:latin typeface="+mj-lt"/>
                <a:cs typeface="Times New Roman" pitchFamily="18" charset="0"/>
              </a:rPr>
              <a:t>724</a:t>
            </a:r>
            <a:r>
              <a:rPr kumimoji="1" lang="ja-JP" altLang="en-US" sz="2000" dirty="0" smtClean="0">
                <a:solidFill>
                  <a:prstClr val="black"/>
                </a:solidFill>
                <a:latin typeface="Times New Roman" pitchFamily="18" charset="0"/>
                <a:cs typeface="Times New Roman" pitchFamily="18" charset="0"/>
              </a:rPr>
              <a:t>個</a:t>
            </a:r>
            <a:endParaRPr kumimoji="1" lang="ja-JP" altLang="en-US" sz="2000" dirty="0">
              <a:solidFill>
                <a:prstClr val="black"/>
              </a:solidFill>
              <a:latin typeface="Times New Roman" pitchFamily="18" charset="0"/>
              <a:cs typeface="Times New Roman" pitchFamily="18" charset="0"/>
            </a:endParaRPr>
          </a:p>
        </p:txBody>
      </p:sp>
      <p:sp>
        <p:nvSpPr>
          <p:cNvPr id="11" name="角丸四角形 10"/>
          <p:cNvSpPr/>
          <p:nvPr/>
        </p:nvSpPr>
        <p:spPr bwMode="auto">
          <a:xfrm>
            <a:off x="5461335" y="3571747"/>
            <a:ext cx="533401" cy="177800"/>
          </a:xfrm>
          <a:prstGeom prst="roundRect">
            <a:avLst/>
          </a:prstGeom>
          <a:noFill/>
          <a:ln w="381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ja-JP" altLang="en-US" sz="2400" smtClean="0">
              <a:solidFill>
                <a:prstClr val="black"/>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2" name="正方形/長方形 11"/>
          <p:cNvSpPr/>
          <p:nvPr/>
        </p:nvSpPr>
        <p:spPr>
          <a:xfrm>
            <a:off x="1037751" y="4057735"/>
            <a:ext cx="4783710" cy="707886"/>
          </a:xfrm>
          <a:prstGeom prst="rect">
            <a:avLst/>
          </a:prstGeom>
        </p:spPr>
        <p:txBody>
          <a:bodyPr wrap="square">
            <a:spAutoFit/>
          </a:bodyPr>
          <a:lstStyle/>
          <a:p>
            <a:pPr fontAlgn="auto">
              <a:spcBef>
                <a:spcPts val="0"/>
              </a:spcBef>
              <a:spcAft>
                <a:spcPts val="0"/>
              </a:spcAft>
            </a:pPr>
            <a:r>
              <a:rPr kumimoji="1" lang="ja-JP" altLang="en-US" sz="2000" dirty="0" smtClean="0">
                <a:solidFill>
                  <a:prstClr val="black"/>
                </a:solidFill>
                <a:latin typeface="Times New Roman" pitchFamily="18" charset="0"/>
                <a:cs typeface="Times New Roman" pitchFamily="18" charset="0"/>
              </a:rPr>
              <a:t>クラス</a:t>
            </a:r>
            <a:r>
              <a:rPr lang="en-US" altLang="ja-JP" sz="2000" dirty="0">
                <a:solidFill>
                  <a:prstClr val="black"/>
                </a:solidFill>
                <a:latin typeface="+mj-lt"/>
                <a:cs typeface="Times New Roman" pitchFamily="18" charset="0"/>
              </a:rPr>
              <a:t>8</a:t>
            </a:r>
            <a:r>
              <a:rPr kumimoji="1" lang="ja-JP" altLang="en-US" sz="2000" dirty="0" smtClean="0">
                <a:solidFill>
                  <a:prstClr val="black"/>
                </a:solidFill>
                <a:latin typeface="Times New Roman" pitchFamily="18" charset="0"/>
                <a:cs typeface="Times New Roman" pitchFamily="18" charset="0"/>
              </a:rPr>
              <a:t>のテストサンプルのうち</a:t>
            </a:r>
            <a:r>
              <a:rPr kumimoji="1" lang="en-US" altLang="ja-JP" sz="2000" dirty="0" smtClean="0">
                <a:solidFill>
                  <a:prstClr val="black"/>
                </a:solidFill>
                <a:latin typeface="+mj-lt"/>
                <a:cs typeface="Times New Roman" pitchFamily="18" charset="0"/>
              </a:rPr>
              <a:t>17</a:t>
            </a:r>
            <a:r>
              <a:rPr kumimoji="1" lang="ja-JP" altLang="en-US" sz="2000" dirty="0" smtClean="0">
                <a:solidFill>
                  <a:prstClr val="black"/>
                </a:solidFill>
                <a:latin typeface="Times New Roman" pitchFamily="18" charset="0"/>
                <a:cs typeface="Times New Roman" pitchFamily="18" charset="0"/>
              </a:rPr>
              <a:t>個</a:t>
            </a:r>
            <a:r>
              <a:rPr kumimoji="1" lang="ja-JP" altLang="en-US" sz="2000" dirty="0" smtClean="0">
                <a:solidFill>
                  <a:prstClr val="black"/>
                </a:solidFill>
                <a:latin typeface="Times New Roman" pitchFamily="18" charset="0"/>
                <a:cs typeface="Times New Roman" pitchFamily="18" charset="0"/>
              </a:rPr>
              <a:t>は</a:t>
            </a:r>
            <a:r>
              <a:rPr kumimoji="1" lang="en-US" altLang="ja-JP" sz="2000" dirty="0" smtClean="0">
                <a:solidFill>
                  <a:prstClr val="black"/>
                </a:solidFill>
                <a:latin typeface="Times New Roman" pitchFamily="18" charset="0"/>
                <a:cs typeface="Times New Roman" pitchFamily="18" charset="0"/>
              </a:rPr>
              <a:t/>
            </a:r>
            <a:br>
              <a:rPr kumimoji="1" lang="en-US" altLang="ja-JP" sz="2000" dirty="0" smtClean="0">
                <a:solidFill>
                  <a:prstClr val="black"/>
                </a:solidFill>
                <a:latin typeface="Times New Roman" pitchFamily="18" charset="0"/>
                <a:cs typeface="Times New Roman" pitchFamily="18" charset="0"/>
              </a:rPr>
            </a:br>
            <a:r>
              <a:rPr kumimoji="1" lang="ja-JP" altLang="en-US" sz="2000" dirty="0" smtClean="0">
                <a:solidFill>
                  <a:prstClr val="black"/>
                </a:solidFill>
                <a:latin typeface="Times New Roman" pitchFamily="18" charset="0"/>
                <a:cs typeface="Times New Roman" pitchFamily="18" charset="0"/>
              </a:rPr>
              <a:t>クラス</a:t>
            </a:r>
            <a:r>
              <a:rPr lang="en-US" altLang="ja-JP" sz="2000" dirty="0">
                <a:solidFill>
                  <a:prstClr val="black"/>
                </a:solidFill>
                <a:latin typeface="+mj-lt"/>
                <a:cs typeface="Times New Roman" pitchFamily="18" charset="0"/>
              </a:rPr>
              <a:t>6</a:t>
            </a:r>
            <a:r>
              <a:rPr kumimoji="1" lang="ja-JP" altLang="en-US" sz="2000" dirty="0" smtClean="0">
                <a:solidFill>
                  <a:prstClr val="black"/>
                </a:solidFill>
                <a:latin typeface="Times New Roman" pitchFamily="18" charset="0"/>
                <a:cs typeface="Times New Roman" pitchFamily="18" charset="0"/>
              </a:rPr>
              <a:t>に間違えられた</a:t>
            </a:r>
            <a:endParaRPr kumimoji="1" lang="ja-JP" altLang="en-US" sz="2000" dirty="0">
              <a:solidFill>
                <a:prstClr val="black"/>
              </a:solidFill>
              <a:latin typeface="Times New Roman" pitchFamily="18" charset="0"/>
              <a:cs typeface="Times New Roman" pitchFamily="18" charset="0"/>
            </a:endParaRPr>
          </a:p>
        </p:txBody>
      </p:sp>
      <p:cxnSp>
        <p:nvCxnSpPr>
          <p:cNvPr id="13" name="直線矢印コネクタ 12"/>
          <p:cNvCxnSpPr>
            <a:stCxn id="11" idx="1"/>
            <a:endCxn id="12" idx="0"/>
          </p:cNvCxnSpPr>
          <p:nvPr/>
        </p:nvCxnSpPr>
        <p:spPr bwMode="auto">
          <a:xfrm flipH="1">
            <a:off x="3429606" y="3660647"/>
            <a:ext cx="2031729" cy="397088"/>
          </a:xfrm>
          <a:prstGeom prst="straightConnector1">
            <a:avLst/>
          </a:prstGeom>
          <a:solidFill>
            <a:schemeClr val="accent1"/>
          </a:solidFill>
          <a:ln w="38100" cap="flat" cmpd="sng" algn="ctr">
            <a:solidFill>
              <a:srgbClr val="0070C0"/>
            </a:solidFill>
            <a:prstDash val="solid"/>
            <a:round/>
            <a:headEnd type="none" w="med" len="med"/>
            <a:tailEnd type="arrow"/>
          </a:ln>
          <a:effectLst/>
        </p:spPr>
      </p:cxnSp>
      <p:pic>
        <p:nvPicPr>
          <p:cNvPr id="26" name="図 25"/>
          <p:cNvPicPr>
            <a:picLocks noChangeAspect="1"/>
          </p:cNvPicPr>
          <p:nvPr/>
        </p:nvPicPr>
        <p:blipFill rotWithShape="1">
          <a:blip r:embed="rId2"/>
          <a:srcRect b="67765"/>
          <a:stretch/>
        </p:blipFill>
        <p:spPr>
          <a:xfrm>
            <a:off x="912426" y="1822699"/>
            <a:ext cx="7096359" cy="2187273"/>
          </a:xfrm>
          <a:prstGeom prst="rect">
            <a:avLst/>
          </a:prstGeom>
        </p:spPr>
      </p:pic>
      <p:sp>
        <p:nvSpPr>
          <p:cNvPr id="30" name="テキスト ボックス 29"/>
          <p:cNvSpPr txBox="1"/>
          <p:nvPr/>
        </p:nvSpPr>
        <p:spPr>
          <a:xfrm>
            <a:off x="145628" y="116632"/>
            <a:ext cx="7162675" cy="584775"/>
          </a:xfrm>
          <a:prstGeom prst="rect">
            <a:avLst/>
          </a:prstGeom>
          <a:noFill/>
        </p:spPr>
        <p:txBody>
          <a:bodyPr wrap="square" rtlCol="0">
            <a:spAutoFit/>
          </a:bodyPr>
          <a:lstStyle/>
          <a:p>
            <a:r>
              <a:rPr lang="ja-JP" altLang="en-US" sz="3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混同</a:t>
            </a:r>
            <a:r>
              <a:rPr lang="ja-JP" altLang="en-US" sz="3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行列</a:t>
            </a:r>
            <a:endParaRPr lang="en-US" altLang="ja-JP" sz="3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48523094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45628" y="116632"/>
            <a:ext cx="7162675" cy="584775"/>
          </a:xfrm>
          <a:prstGeom prst="rect">
            <a:avLst/>
          </a:prstGeom>
          <a:noFill/>
        </p:spPr>
        <p:txBody>
          <a:bodyPr wrap="square" rtlCol="0">
            <a:spAutoFit/>
          </a:bodyPr>
          <a:lstStyle/>
          <a:p>
            <a:r>
              <a:rPr lang="en-US" altLang="ja-JP" sz="3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Step03_TemplateMatching</a:t>
            </a:r>
          </a:p>
        </p:txBody>
      </p:sp>
      <p:grpSp>
        <p:nvGrpSpPr>
          <p:cNvPr id="85" name="グループ化 84"/>
          <p:cNvGrpSpPr/>
          <p:nvPr/>
        </p:nvGrpSpPr>
        <p:grpSpPr>
          <a:xfrm>
            <a:off x="229407" y="1276863"/>
            <a:ext cx="1575063" cy="492443"/>
            <a:chOff x="229407" y="862092"/>
            <a:chExt cx="1575063" cy="492443"/>
          </a:xfrm>
        </p:grpSpPr>
        <p:sp>
          <p:nvSpPr>
            <p:cNvPr id="86" name="正方形/長方形 85"/>
            <p:cNvSpPr/>
            <p:nvPr/>
          </p:nvSpPr>
          <p:spPr>
            <a:xfrm>
              <a:off x="229407" y="910730"/>
              <a:ext cx="70090" cy="340685"/>
            </a:xfrm>
            <a:prstGeom prst="rect">
              <a:avLst/>
            </a:prstGeom>
            <a:solidFill>
              <a:srgbClr val="F9A6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7" name="テキスト ボックス 86"/>
            <p:cNvSpPr txBox="1"/>
            <p:nvPr/>
          </p:nvSpPr>
          <p:spPr>
            <a:xfrm>
              <a:off x="278090" y="862092"/>
              <a:ext cx="1526380" cy="492443"/>
            </a:xfrm>
            <a:prstGeom prst="rect">
              <a:avLst/>
            </a:prstGeom>
            <a:noFill/>
          </p:spPr>
          <p:txBody>
            <a:bodyPr wrap="none" rtlCol="0">
              <a:spAutoFit/>
            </a:bodyPr>
            <a:lstStyle/>
            <a:p>
              <a:pPr algn="l">
                <a:buClr>
                  <a:srgbClr val="FF6600"/>
                </a:buClr>
              </a:pPr>
              <a:r>
                <a:rPr kumimoji="1" lang="en-US" altLang="ja-JP" sz="2600" dirty="0" smtClean="0"/>
                <a:t>main.cpp</a:t>
              </a:r>
              <a:endParaRPr kumimoji="1" lang="ja-JP" altLang="en-US" sz="2600" dirty="0" smtClean="0"/>
            </a:p>
          </p:txBody>
        </p:sp>
      </p:grpSp>
      <p:grpSp>
        <p:nvGrpSpPr>
          <p:cNvPr id="88" name="グループ化 87"/>
          <p:cNvGrpSpPr/>
          <p:nvPr/>
        </p:nvGrpSpPr>
        <p:grpSpPr>
          <a:xfrm>
            <a:off x="467544" y="1818338"/>
            <a:ext cx="6742645" cy="430887"/>
            <a:chOff x="467544" y="1391077"/>
            <a:chExt cx="6742645" cy="430887"/>
          </a:xfrm>
        </p:grpSpPr>
        <p:sp>
          <p:nvSpPr>
            <p:cNvPr id="89" name="テキスト ボックス 88"/>
            <p:cNvSpPr txBox="1"/>
            <p:nvPr/>
          </p:nvSpPr>
          <p:spPr>
            <a:xfrm>
              <a:off x="536567" y="1391077"/>
              <a:ext cx="6673622" cy="430887"/>
            </a:xfrm>
            <a:prstGeom prst="rect">
              <a:avLst/>
            </a:prstGeom>
            <a:noFill/>
          </p:spPr>
          <p:txBody>
            <a:bodyPr wrap="none" rtlCol="0">
              <a:spAutoFit/>
            </a:bodyPr>
            <a:lstStyle/>
            <a:p>
              <a:r>
                <a:rPr lang="ja-JP" altLang="en-US" sz="2200" dirty="0" smtClean="0"/>
                <a:t>学習サンプル画像（テンプレート画像）の読み込み</a:t>
              </a:r>
              <a:endParaRPr kumimoji="1" lang="ja-JP" altLang="en-US" sz="2200" dirty="0" smtClean="0"/>
            </a:p>
          </p:txBody>
        </p:sp>
        <p:sp>
          <p:nvSpPr>
            <p:cNvPr id="90" name="正方形/長方形 89"/>
            <p:cNvSpPr/>
            <p:nvPr/>
          </p:nvSpPr>
          <p:spPr>
            <a:xfrm>
              <a:off x="467544" y="1408729"/>
              <a:ext cx="70090" cy="34068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34" name="グループ化 33"/>
          <p:cNvGrpSpPr/>
          <p:nvPr/>
        </p:nvGrpSpPr>
        <p:grpSpPr>
          <a:xfrm>
            <a:off x="229407" y="5690984"/>
            <a:ext cx="2888628" cy="492443"/>
            <a:chOff x="229407" y="862092"/>
            <a:chExt cx="2888628" cy="492443"/>
          </a:xfrm>
        </p:grpSpPr>
        <p:sp>
          <p:nvSpPr>
            <p:cNvPr id="55" name="正方形/長方形 54"/>
            <p:cNvSpPr/>
            <p:nvPr/>
          </p:nvSpPr>
          <p:spPr>
            <a:xfrm>
              <a:off x="229407" y="910730"/>
              <a:ext cx="70090" cy="340685"/>
            </a:xfrm>
            <a:prstGeom prst="rect">
              <a:avLst/>
            </a:prstGeom>
            <a:solidFill>
              <a:srgbClr val="F9A6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6" name="テキスト ボックス 55"/>
            <p:cNvSpPr txBox="1"/>
            <p:nvPr/>
          </p:nvSpPr>
          <p:spPr>
            <a:xfrm>
              <a:off x="278090" y="862092"/>
              <a:ext cx="2839945" cy="492443"/>
            </a:xfrm>
            <a:prstGeom prst="rect">
              <a:avLst/>
            </a:prstGeom>
            <a:noFill/>
          </p:spPr>
          <p:txBody>
            <a:bodyPr wrap="none" rtlCol="0">
              <a:spAutoFit/>
            </a:bodyPr>
            <a:lstStyle/>
            <a:p>
              <a:pPr>
                <a:buClr>
                  <a:srgbClr val="FF6600"/>
                </a:buClr>
              </a:pPr>
              <a:r>
                <a:rPr kumimoji="1" lang="en-US" altLang="ja-JP" sz="2600" dirty="0" err="1" smtClean="0"/>
                <a:t>Config.h</a:t>
              </a:r>
              <a:r>
                <a:rPr lang="en-US" altLang="ja-JP" sz="2600" dirty="0"/>
                <a:t>, </a:t>
              </a:r>
              <a:r>
                <a:rPr lang="en-US" altLang="ja-JP" sz="2600" dirty="0" err="1" smtClean="0"/>
                <a:t>PgmIO.h</a:t>
              </a:r>
              <a:endParaRPr lang="ja-JP" altLang="en-US" sz="2600" dirty="0"/>
            </a:p>
          </p:txBody>
        </p:sp>
      </p:grpSp>
      <p:grpSp>
        <p:nvGrpSpPr>
          <p:cNvPr id="60" name="グループ化 59"/>
          <p:cNvGrpSpPr/>
          <p:nvPr/>
        </p:nvGrpSpPr>
        <p:grpSpPr>
          <a:xfrm>
            <a:off x="467544" y="6238473"/>
            <a:ext cx="1909591" cy="430887"/>
            <a:chOff x="467544" y="1391077"/>
            <a:chExt cx="1909591" cy="430887"/>
          </a:xfrm>
        </p:grpSpPr>
        <p:sp>
          <p:nvSpPr>
            <p:cNvPr id="61" name="テキスト ボックス 60"/>
            <p:cNvSpPr txBox="1"/>
            <p:nvPr/>
          </p:nvSpPr>
          <p:spPr>
            <a:xfrm>
              <a:off x="536567" y="1391077"/>
              <a:ext cx="1840568" cy="430887"/>
            </a:xfrm>
            <a:prstGeom prst="rect">
              <a:avLst/>
            </a:prstGeom>
            <a:noFill/>
          </p:spPr>
          <p:txBody>
            <a:bodyPr wrap="none" rtlCol="0">
              <a:spAutoFit/>
            </a:bodyPr>
            <a:lstStyle/>
            <a:p>
              <a:r>
                <a:rPr kumimoji="1" lang="en-US" altLang="ja-JP" sz="2200" dirty="0" smtClean="0"/>
                <a:t>Step01</a:t>
              </a:r>
              <a:r>
                <a:rPr kumimoji="1" lang="ja-JP" altLang="en-US" sz="2200" dirty="0" smtClean="0"/>
                <a:t>と同様</a:t>
              </a:r>
              <a:endParaRPr kumimoji="1" lang="ja-JP" altLang="en-US" sz="2200" dirty="0" smtClean="0"/>
            </a:p>
          </p:txBody>
        </p:sp>
        <p:sp>
          <p:nvSpPr>
            <p:cNvPr id="62" name="正方形/長方形 61"/>
            <p:cNvSpPr/>
            <p:nvPr/>
          </p:nvSpPr>
          <p:spPr>
            <a:xfrm>
              <a:off x="467544" y="1408729"/>
              <a:ext cx="70090" cy="34068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10" name="テキスト ボックス 9"/>
          <p:cNvSpPr txBox="1"/>
          <p:nvPr/>
        </p:nvSpPr>
        <p:spPr>
          <a:xfrm>
            <a:off x="102407" y="802804"/>
            <a:ext cx="8186857" cy="492443"/>
          </a:xfrm>
          <a:prstGeom prst="rect">
            <a:avLst/>
          </a:prstGeom>
          <a:noFill/>
        </p:spPr>
        <p:txBody>
          <a:bodyPr wrap="none" rtlCol="0">
            <a:spAutoFit/>
          </a:bodyPr>
          <a:lstStyle/>
          <a:p>
            <a:r>
              <a:rPr lang="ja-JP" altLang="en-US" sz="2600" dirty="0" smtClean="0"/>
              <a:t>画像同士の距離に基づく基本的なパターン認識を習得</a:t>
            </a:r>
            <a:endParaRPr kumimoji="1" lang="ja-JP" altLang="en-US" sz="2600" dirty="0" smtClean="0"/>
          </a:p>
        </p:txBody>
      </p:sp>
      <p:sp>
        <p:nvSpPr>
          <p:cNvPr id="42" name="テキスト ボックス 41"/>
          <p:cNvSpPr txBox="1"/>
          <p:nvPr/>
        </p:nvSpPr>
        <p:spPr>
          <a:xfrm>
            <a:off x="827584" y="2204864"/>
            <a:ext cx="3863558" cy="461665"/>
          </a:xfrm>
          <a:prstGeom prst="rect">
            <a:avLst/>
          </a:prstGeom>
          <a:noFill/>
        </p:spPr>
        <p:txBody>
          <a:bodyPr wrap="none" rtlCol="0">
            <a:spAutoFit/>
          </a:bodyPr>
          <a:lstStyle/>
          <a:p>
            <a:r>
              <a:rPr lang="es-ES" altLang="ja-JP" sz="2400" dirty="0"/>
              <a:t>LoadTemplateImages(tmp);</a:t>
            </a:r>
            <a:endParaRPr kumimoji="1" lang="ja-JP" altLang="en-US" sz="2400" dirty="0" smtClean="0"/>
          </a:p>
        </p:txBody>
      </p:sp>
      <p:sp>
        <p:nvSpPr>
          <p:cNvPr id="26" name="テキスト ボックス 25"/>
          <p:cNvSpPr txBox="1"/>
          <p:nvPr/>
        </p:nvSpPr>
        <p:spPr>
          <a:xfrm>
            <a:off x="4866121" y="2242964"/>
            <a:ext cx="3666388" cy="461665"/>
          </a:xfrm>
          <a:prstGeom prst="rect">
            <a:avLst/>
          </a:prstGeom>
          <a:noFill/>
        </p:spPr>
        <p:txBody>
          <a:bodyPr wrap="none" rtlCol="0">
            <a:spAutoFit/>
          </a:bodyPr>
          <a:lstStyle/>
          <a:p>
            <a:r>
              <a:rPr lang="es-ES" altLang="ja-JP" sz="2400" dirty="0" smtClean="0"/>
              <a:t>tmp[i]: i</a:t>
            </a:r>
            <a:r>
              <a:rPr lang="ja-JP" altLang="en-US" sz="2400" dirty="0" smtClean="0"/>
              <a:t>番目の学習用画像</a:t>
            </a:r>
            <a:endParaRPr kumimoji="1" lang="ja-JP" altLang="en-US" sz="2400" dirty="0" smtClean="0"/>
          </a:p>
        </p:txBody>
      </p:sp>
      <p:grpSp>
        <p:nvGrpSpPr>
          <p:cNvPr id="27" name="グループ化 26"/>
          <p:cNvGrpSpPr/>
          <p:nvPr/>
        </p:nvGrpSpPr>
        <p:grpSpPr>
          <a:xfrm>
            <a:off x="467544" y="2806328"/>
            <a:ext cx="8784871" cy="430887"/>
            <a:chOff x="467544" y="1391077"/>
            <a:chExt cx="8784871" cy="430887"/>
          </a:xfrm>
        </p:grpSpPr>
        <p:sp>
          <p:nvSpPr>
            <p:cNvPr id="28" name="テキスト ボックス 27"/>
            <p:cNvSpPr txBox="1"/>
            <p:nvPr/>
          </p:nvSpPr>
          <p:spPr>
            <a:xfrm>
              <a:off x="536567" y="1391077"/>
              <a:ext cx="8715848" cy="430887"/>
            </a:xfrm>
            <a:prstGeom prst="rect">
              <a:avLst/>
            </a:prstGeom>
            <a:noFill/>
          </p:spPr>
          <p:txBody>
            <a:bodyPr wrap="none" rtlCol="0">
              <a:spAutoFit/>
            </a:bodyPr>
            <a:lstStyle/>
            <a:p>
              <a:r>
                <a:rPr kumimoji="1" lang="ja-JP" altLang="en-US" sz="2200" dirty="0" smtClean="0"/>
                <a:t>テスト用画像を</a:t>
              </a:r>
              <a:r>
                <a:rPr kumimoji="1" lang="en-US" altLang="ja-JP" sz="2200" dirty="0" smtClean="0"/>
                <a:t>1</a:t>
              </a:r>
              <a:r>
                <a:rPr kumimoji="1" lang="ja-JP" altLang="en-US" sz="2200" dirty="0" smtClean="0"/>
                <a:t>枚ずつ読み込み，各学習用画像との</a:t>
              </a:r>
              <a:r>
                <a:rPr kumimoji="1" lang="en-US" altLang="ja-JP" sz="2200" dirty="0" smtClean="0"/>
                <a:t>L1</a:t>
              </a:r>
              <a:r>
                <a:rPr kumimoji="1" lang="ja-JP" altLang="en-US" sz="2200" dirty="0" smtClean="0"/>
                <a:t>距離を計算</a:t>
              </a:r>
              <a:endParaRPr kumimoji="1" lang="ja-JP" altLang="en-US" sz="2200" dirty="0" smtClean="0"/>
            </a:p>
          </p:txBody>
        </p:sp>
        <p:sp>
          <p:nvSpPr>
            <p:cNvPr id="29" name="正方形/長方形 28"/>
            <p:cNvSpPr/>
            <p:nvPr/>
          </p:nvSpPr>
          <p:spPr>
            <a:xfrm>
              <a:off x="467544" y="1408729"/>
              <a:ext cx="70090" cy="34068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31" name="テキスト ボックス 30"/>
          <p:cNvSpPr txBox="1"/>
          <p:nvPr/>
        </p:nvSpPr>
        <p:spPr>
          <a:xfrm>
            <a:off x="536567" y="3191768"/>
            <a:ext cx="6955750" cy="430887"/>
          </a:xfrm>
          <a:prstGeom prst="rect">
            <a:avLst/>
          </a:prstGeom>
          <a:noFill/>
        </p:spPr>
        <p:txBody>
          <a:bodyPr wrap="none" rtlCol="0">
            <a:spAutoFit/>
          </a:bodyPr>
          <a:lstStyle/>
          <a:p>
            <a:r>
              <a:rPr kumimoji="1" lang="ja-JP" altLang="en-US" sz="2200" dirty="0" smtClean="0"/>
              <a:t>最も近い学習用画像のクラスラベルを認識結果とする</a:t>
            </a:r>
            <a:endParaRPr kumimoji="1" lang="ja-JP" altLang="en-US" sz="2200" dirty="0" smtClean="0"/>
          </a:p>
        </p:txBody>
      </p:sp>
      <p:sp>
        <p:nvSpPr>
          <p:cNvPr id="33" name="テキスト ボックス 32"/>
          <p:cNvSpPr txBox="1"/>
          <p:nvPr/>
        </p:nvSpPr>
        <p:spPr>
          <a:xfrm>
            <a:off x="536567" y="3551808"/>
            <a:ext cx="5545108" cy="430887"/>
          </a:xfrm>
          <a:prstGeom prst="rect">
            <a:avLst/>
          </a:prstGeom>
          <a:noFill/>
        </p:spPr>
        <p:txBody>
          <a:bodyPr wrap="none" rtlCol="0">
            <a:spAutoFit/>
          </a:bodyPr>
          <a:lstStyle/>
          <a:p>
            <a:r>
              <a:rPr kumimoji="1" lang="ja-JP" altLang="en-US" sz="2200" dirty="0" smtClean="0"/>
              <a:t>認識結果</a:t>
            </a:r>
            <a:r>
              <a:rPr lang="ja-JP" altLang="en-US" sz="2200" dirty="0" smtClean="0"/>
              <a:t>に基づき混同行列と認識率を算出</a:t>
            </a:r>
            <a:endParaRPr kumimoji="1" lang="ja-JP" altLang="en-US" sz="2200" dirty="0" smtClean="0"/>
          </a:p>
        </p:txBody>
      </p:sp>
      <p:sp>
        <p:nvSpPr>
          <p:cNvPr id="41" name="テキスト ボックス 40"/>
          <p:cNvSpPr txBox="1"/>
          <p:nvPr/>
        </p:nvSpPr>
        <p:spPr>
          <a:xfrm>
            <a:off x="827584" y="3945756"/>
            <a:ext cx="3501280" cy="461665"/>
          </a:xfrm>
          <a:prstGeom prst="rect">
            <a:avLst/>
          </a:prstGeom>
          <a:noFill/>
        </p:spPr>
        <p:txBody>
          <a:bodyPr wrap="none" rtlCol="0">
            <a:spAutoFit/>
          </a:bodyPr>
          <a:lstStyle/>
          <a:p>
            <a:r>
              <a:rPr lang="es-ES" altLang="ja-JP" sz="2400" dirty="0"/>
              <a:t>TemplateMatching(tmp);</a:t>
            </a:r>
            <a:endParaRPr kumimoji="1" lang="ja-JP" altLang="en-US" sz="2400" dirty="0" smtClean="0"/>
          </a:p>
        </p:txBody>
      </p:sp>
      <p:grpSp>
        <p:nvGrpSpPr>
          <p:cNvPr id="43" name="グループ化 42"/>
          <p:cNvGrpSpPr/>
          <p:nvPr/>
        </p:nvGrpSpPr>
        <p:grpSpPr>
          <a:xfrm>
            <a:off x="229407" y="4581128"/>
            <a:ext cx="3118754" cy="492443"/>
            <a:chOff x="229407" y="862092"/>
            <a:chExt cx="3118754" cy="492443"/>
          </a:xfrm>
        </p:grpSpPr>
        <p:sp>
          <p:nvSpPr>
            <p:cNvPr id="44" name="正方形/長方形 43"/>
            <p:cNvSpPr/>
            <p:nvPr/>
          </p:nvSpPr>
          <p:spPr>
            <a:xfrm>
              <a:off x="229407" y="910730"/>
              <a:ext cx="70090" cy="340685"/>
            </a:xfrm>
            <a:prstGeom prst="rect">
              <a:avLst/>
            </a:prstGeom>
            <a:solidFill>
              <a:srgbClr val="F9A6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5" name="テキスト ボックス 44"/>
            <p:cNvSpPr txBox="1"/>
            <p:nvPr/>
          </p:nvSpPr>
          <p:spPr>
            <a:xfrm>
              <a:off x="278090" y="862092"/>
              <a:ext cx="3070071" cy="492443"/>
            </a:xfrm>
            <a:prstGeom prst="rect">
              <a:avLst/>
            </a:prstGeom>
            <a:noFill/>
          </p:spPr>
          <p:txBody>
            <a:bodyPr wrap="none" rtlCol="0">
              <a:spAutoFit/>
            </a:bodyPr>
            <a:lstStyle/>
            <a:p>
              <a:pPr>
                <a:buClr>
                  <a:srgbClr val="FF6600"/>
                </a:buClr>
              </a:pPr>
              <a:r>
                <a:rPr lang="en-US" altLang="ja-JP" sz="2600" dirty="0" err="1"/>
                <a:t>RecognitionResult.h</a:t>
              </a:r>
              <a:endParaRPr kumimoji="1" lang="ja-JP" altLang="en-US" sz="2600" dirty="0" smtClean="0"/>
            </a:p>
          </p:txBody>
        </p:sp>
      </p:grpSp>
      <p:grpSp>
        <p:nvGrpSpPr>
          <p:cNvPr id="46" name="グループ化 45"/>
          <p:cNvGrpSpPr/>
          <p:nvPr/>
        </p:nvGrpSpPr>
        <p:grpSpPr>
          <a:xfrm>
            <a:off x="467544" y="5122768"/>
            <a:ext cx="6742645" cy="430887"/>
            <a:chOff x="467544" y="1391077"/>
            <a:chExt cx="6742645" cy="430887"/>
          </a:xfrm>
        </p:grpSpPr>
        <p:sp>
          <p:nvSpPr>
            <p:cNvPr id="47" name="テキスト ボックス 46"/>
            <p:cNvSpPr txBox="1"/>
            <p:nvPr/>
          </p:nvSpPr>
          <p:spPr>
            <a:xfrm>
              <a:off x="536567" y="1391077"/>
              <a:ext cx="6673622" cy="430887"/>
            </a:xfrm>
            <a:prstGeom prst="rect">
              <a:avLst/>
            </a:prstGeom>
            <a:noFill/>
          </p:spPr>
          <p:txBody>
            <a:bodyPr wrap="none" rtlCol="0">
              <a:spAutoFit/>
            </a:bodyPr>
            <a:lstStyle/>
            <a:p>
              <a:r>
                <a:rPr lang="ja-JP" altLang="en-US" sz="2200" dirty="0" smtClean="0"/>
                <a:t>認識結果を保存する構造体や認識率を算出する関数</a:t>
              </a:r>
              <a:endParaRPr kumimoji="1" lang="ja-JP" altLang="en-US" sz="2200" dirty="0" smtClean="0"/>
            </a:p>
          </p:txBody>
        </p:sp>
        <p:sp>
          <p:nvSpPr>
            <p:cNvPr id="48" name="正方形/長方形 47"/>
            <p:cNvSpPr/>
            <p:nvPr/>
          </p:nvSpPr>
          <p:spPr>
            <a:xfrm>
              <a:off x="467544" y="1408729"/>
              <a:ext cx="70090" cy="34068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grpSp>
    </p:spTree>
    <p:extLst>
      <p:ext uri="{BB962C8B-B14F-4D97-AF65-F5344CB8AC3E}">
        <p14:creationId xmlns:p14="http://schemas.microsoft.com/office/powerpoint/2010/main" val="151877720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45628" y="116632"/>
            <a:ext cx="7162675" cy="584775"/>
          </a:xfrm>
          <a:prstGeom prst="rect">
            <a:avLst/>
          </a:prstGeom>
          <a:noFill/>
        </p:spPr>
        <p:txBody>
          <a:bodyPr wrap="square" rtlCol="0">
            <a:spAutoFit/>
          </a:bodyPr>
          <a:lstStyle/>
          <a:p>
            <a:r>
              <a:rPr lang="en-US" altLang="ja-JP" sz="3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Step04_Binarization</a:t>
            </a:r>
          </a:p>
        </p:txBody>
      </p:sp>
      <p:grpSp>
        <p:nvGrpSpPr>
          <p:cNvPr id="85" name="グループ化 84"/>
          <p:cNvGrpSpPr/>
          <p:nvPr/>
        </p:nvGrpSpPr>
        <p:grpSpPr>
          <a:xfrm>
            <a:off x="229407" y="1234852"/>
            <a:ext cx="1575063" cy="492443"/>
            <a:chOff x="229407" y="862092"/>
            <a:chExt cx="1575063" cy="492443"/>
          </a:xfrm>
        </p:grpSpPr>
        <p:sp>
          <p:nvSpPr>
            <p:cNvPr id="86" name="正方形/長方形 85"/>
            <p:cNvSpPr/>
            <p:nvPr/>
          </p:nvSpPr>
          <p:spPr>
            <a:xfrm>
              <a:off x="229407" y="910730"/>
              <a:ext cx="70090" cy="340685"/>
            </a:xfrm>
            <a:prstGeom prst="rect">
              <a:avLst/>
            </a:prstGeom>
            <a:solidFill>
              <a:srgbClr val="F9A6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7" name="テキスト ボックス 86"/>
            <p:cNvSpPr txBox="1"/>
            <p:nvPr/>
          </p:nvSpPr>
          <p:spPr>
            <a:xfrm>
              <a:off x="278090" y="862092"/>
              <a:ext cx="1526380" cy="492443"/>
            </a:xfrm>
            <a:prstGeom prst="rect">
              <a:avLst/>
            </a:prstGeom>
            <a:noFill/>
          </p:spPr>
          <p:txBody>
            <a:bodyPr wrap="none" rtlCol="0">
              <a:spAutoFit/>
            </a:bodyPr>
            <a:lstStyle/>
            <a:p>
              <a:pPr algn="l">
                <a:buClr>
                  <a:srgbClr val="FF6600"/>
                </a:buClr>
              </a:pPr>
              <a:r>
                <a:rPr kumimoji="1" lang="en-US" altLang="ja-JP" sz="2600" dirty="0" smtClean="0"/>
                <a:t>main.cpp</a:t>
              </a:r>
              <a:endParaRPr kumimoji="1" lang="ja-JP" altLang="en-US" sz="2600" dirty="0" smtClean="0"/>
            </a:p>
          </p:txBody>
        </p:sp>
      </p:grpSp>
      <p:grpSp>
        <p:nvGrpSpPr>
          <p:cNvPr id="88" name="グループ化 87"/>
          <p:cNvGrpSpPr/>
          <p:nvPr/>
        </p:nvGrpSpPr>
        <p:grpSpPr>
          <a:xfrm>
            <a:off x="467544" y="1767483"/>
            <a:ext cx="2228589" cy="430887"/>
            <a:chOff x="467544" y="1391077"/>
            <a:chExt cx="2228589" cy="430887"/>
          </a:xfrm>
        </p:grpSpPr>
        <p:sp>
          <p:nvSpPr>
            <p:cNvPr id="89" name="テキスト ボックス 88"/>
            <p:cNvSpPr txBox="1"/>
            <p:nvPr/>
          </p:nvSpPr>
          <p:spPr>
            <a:xfrm>
              <a:off x="536567" y="1391077"/>
              <a:ext cx="2159566" cy="430887"/>
            </a:xfrm>
            <a:prstGeom prst="rect">
              <a:avLst/>
            </a:prstGeom>
            <a:noFill/>
          </p:spPr>
          <p:txBody>
            <a:bodyPr wrap="none" rtlCol="0">
              <a:spAutoFit/>
            </a:bodyPr>
            <a:lstStyle/>
            <a:p>
              <a:r>
                <a:rPr lang="ja-JP" altLang="en-US" sz="2200" dirty="0" smtClean="0"/>
                <a:t>画像の読み込み</a:t>
              </a:r>
              <a:endParaRPr kumimoji="1" lang="ja-JP" altLang="en-US" sz="2200" dirty="0" smtClean="0"/>
            </a:p>
          </p:txBody>
        </p:sp>
        <p:sp>
          <p:nvSpPr>
            <p:cNvPr id="90" name="正方形/長方形 89"/>
            <p:cNvSpPr/>
            <p:nvPr/>
          </p:nvSpPr>
          <p:spPr>
            <a:xfrm>
              <a:off x="467544" y="1408729"/>
              <a:ext cx="70090" cy="34068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34" name="グループ化 33"/>
          <p:cNvGrpSpPr/>
          <p:nvPr/>
        </p:nvGrpSpPr>
        <p:grpSpPr>
          <a:xfrm>
            <a:off x="229407" y="5373216"/>
            <a:ext cx="2888628" cy="492443"/>
            <a:chOff x="229407" y="862092"/>
            <a:chExt cx="2888628" cy="492443"/>
          </a:xfrm>
        </p:grpSpPr>
        <p:sp>
          <p:nvSpPr>
            <p:cNvPr id="55" name="正方形/長方形 54"/>
            <p:cNvSpPr/>
            <p:nvPr/>
          </p:nvSpPr>
          <p:spPr>
            <a:xfrm>
              <a:off x="229407" y="910730"/>
              <a:ext cx="70090" cy="340685"/>
            </a:xfrm>
            <a:prstGeom prst="rect">
              <a:avLst/>
            </a:prstGeom>
            <a:solidFill>
              <a:srgbClr val="F9A6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6" name="テキスト ボックス 55"/>
            <p:cNvSpPr txBox="1"/>
            <p:nvPr/>
          </p:nvSpPr>
          <p:spPr>
            <a:xfrm>
              <a:off x="278090" y="862092"/>
              <a:ext cx="2839945" cy="492443"/>
            </a:xfrm>
            <a:prstGeom prst="rect">
              <a:avLst/>
            </a:prstGeom>
            <a:noFill/>
          </p:spPr>
          <p:txBody>
            <a:bodyPr wrap="none" rtlCol="0">
              <a:spAutoFit/>
            </a:bodyPr>
            <a:lstStyle/>
            <a:p>
              <a:pPr>
                <a:buClr>
                  <a:srgbClr val="FF6600"/>
                </a:buClr>
              </a:pPr>
              <a:r>
                <a:rPr kumimoji="1" lang="en-US" altLang="ja-JP" sz="2600" dirty="0" err="1" smtClean="0"/>
                <a:t>Config.h</a:t>
              </a:r>
              <a:r>
                <a:rPr lang="en-US" altLang="ja-JP" sz="2600" dirty="0"/>
                <a:t>, </a:t>
              </a:r>
              <a:r>
                <a:rPr lang="en-US" altLang="ja-JP" sz="2600" dirty="0" err="1" smtClean="0"/>
                <a:t>PgmIO.h</a:t>
              </a:r>
              <a:endParaRPr lang="ja-JP" altLang="en-US" sz="2600" dirty="0"/>
            </a:p>
          </p:txBody>
        </p:sp>
      </p:grpSp>
      <p:grpSp>
        <p:nvGrpSpPr>
          <p:cNvPr id="60" name="グループ化 59"/>
          <p:cNvGrpSpPr/>
          <p:nvPr/>
        </p:nvGrpSpPr>
        <p:grpSpPr>
          <a:xfrm>
            <a:off x="467544" y="5920705"/>
            <a:ext cx="1909591" cy="430887"/>
            <a:chOff x="467544" y="1391077"/>
            <a:chExt cx="1909591" cy="430887"/>
          </a:xfrm>
        </p:grpSpPr>
        <p:sp>
          <p:nvSpPr>
            <p:cNvPr id="61" name="テキスト ボックス 60"/>
            <p:cNvSpPr txBox="1"/>
            <p:nvPr/>
          </p:nvSpPr>
          <p:spPr>
            <a:xfrm>
              <a:off x="536567" y="1391077"/>
              <a:ext cx="1840568" cy="430887"/>
            </a:xfrm>
            <a:prstGeom prst="rect">
              <a:avLst/>
            </a:prstGeom>
            <a:noFill/>
          </p:spPr>
          <p:txBody>
            <a:bodyPr wrap="none" rtlCol="0">
              <a:spAutoFit/>
            </a:bodyPr>
            <a:lstStyle/>
            <a:p>
              <a:r>
                <a:rPr kumimoji="1" lang="en-US" altLang="ja-JP" sz="2200" dirty="0" smtClean="0"/>
                <a:t>Step01</a:t>
              </a:r>
              <a:r>
                <a:rPr kumimoji="1" lang="ja-JP" altLang="en-US" sz="2200" dirty="0" smtClean="0"/>
                <a:t>と同様</a:t>
              </a:r>
              <a:endParaRPr kumimoji="1" lang="ja-JP" altLang="en-US" sz="2200" dirty="0" smtClean="0"/>
            </a:p>
          </p:txBody>
        </p:sp>
        <p:sp>
          <p:nvSpPr>
            <p:cNvPr id="62" name="正方形/長方形 61"/>
            <p:cNvSpPr/>
            <p:nvPr/>
          </p:nvSpPr>
          <p:spPr>
            <a:xfrm>
              <a:off x="467544" y="1408729"/>
              <a:ext cx="70090" cy="34068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10" name="テキスト ボックス 9"/>
          <p:cNvSpPr txBox="1"/>
          <p:nvPr/>
        </p:nvSpPr>
        <p:spPr>
          <a:xfrm>
            <a:off x="102407" y="802804"/>
            <a:ext cx="6186309" cy="492443"/>
          </a:xfrm>
          <a:prstGeom prst="rect">
            <a:avLst/>
          </a:prstGeom>
          <a:noFill/>
        </p:spPr>
        <p:txBody>
          <a:bodyPr wrap="none" rtlCol="0">
            <a:spAutoFit/>
          </a:bodyPr>
          <a:lstStyle/>
          <a:p>
            <a:r>
              <a:rPr lang="ja-JP" altLang="en-US" sz="2600" dirty="0" smtClean="0"/>
              <a:t>基本的な前処理方法として二値化を習得</a:t>
            </a:r>
            <a:endParaRPr kumimoji="1" lang="ja-JP" altLang="en-US" sz="2600" dirty="0" smtClean="0"/>
          </a:p>
        </p:txBody>
      </p:sp>
      <p:grpSp>
        <p:nvGrpSpPr>
          <p:cNvPr id="30" name="グループ化 29"/>
          <p:cNvGrpSpPr/>
          <p:nvPr/>
        </p:nvGrpSpPr>
        <p:grpSpPr>
          <a:xfrm>
            <a:off x="467544" y="2226017"/>
            <a:ext cx="1664332" cy="430887"/>
            <a:chOff x="467544" y="1391077"/>
            <a:chExt cx="1664332" cy="430887"/>
          </a:xfrm>
        </p:grpSpPr>
        <p:sp>
          <p:nvSpPr>
            <p:cNvPr id="32" name="テキスト ボックス 31"/>
            <p:cNvSpPr txBox="1"/>
            <p:nvPr/>
          </p:nvSpPr>
          <p:spPr>
            <a:xfrm>
              <a:off x="536567" y="1391077"/>
              <a:ext cx="1595309" cy="430887"/>
            </a:xfrm>
            <a:prstGeom prst="rect">
              <a:avLst/>
            </a:prstGeom>
            <a:noFill/>
          </p:spPr>
          <p:txBody>
            <a:bodyPr wrap="none" rtlCol="0">
              <a:spAutoFit/>
            </a:bodyPr>
            <a:lstStyle/>
            <a:p>
              <a:r>
                <a:rPr lang="ja-JP" altLang="en-US" sz="2200" dirty="0" smtClean="0"/>
                <a:t>二値化処理</a:t>
              </a:r>
              <a:endParaRPr kumimoji="1" lang="ja-JP" altLang="en-US" sz="2200" dirty="0" smtClean="0"/>
            </a:p>
          </p:txBody>
        </p:sp>
        <p:sp>
          <p:nvSpPr>
            <p:cNvPr id="35" name="正方形/長方形 34"/>
            <p:cNvSpPr/>
            <p:nvPr/>
          </p:nvSpPr>
          <p:spPr>
            <a:xfrm>
              <a:off x="467544" y="1408729"/>
              <a:ext cx="70090" cy="34068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36" name="テキスト ボックス 35"/>
          <p:cNvSpPr txBox="1"/>
          <p:nvPr/>
        </p:nvSpPr>
        <p:spPr>
          <a:xfrm>
            <a:off x="827584" y="3088010"/>
            <a:ext cx="3074111" cy="461665"/>
          </a:xfrm>
          <a:prstGeom prst="rect">
            <a:avLst/>
          </a:prstGeom>
          <a:noFill/>
        </p:spPr>
        <p:txBody>
          <a:bodyPr wrap="none" rtlCol="0">
            <a:spAutoFit/>
          </a:bodyPr>
          <a:lstStyle/>
          <a:p>
            <a:r>
              <a:rPr lang="es-ES" altLang="ja-JP" sz="2400" dirty="0"/>
              <a:t>Binarization(img, res);</a:t>
            </a:r>
            <a:endParaRPr kumimoji="1" lang="ja-JP" altLang="en-US" sz="2400" dirty="0" smtClean="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5931" y="3776898"/>
            <a:ext cx="1260165" cy="1260165"/>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0307" y="3776897"/>
            <a:ext cx="1260165" cy="12601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右矢印 6"/>
          <p:cNvSpPr/>
          <p:nvPr/>
        </p:nvSpPr>
        <p:spPr>
          <a:xfrm>
            <a:off x="5508103" y="4437112"/>
            <a:ext cx="1978941" cy="325260"/>
          </a:xfrm>
          <a:prstGeom prst="rightArrow">
            <a:avLst/>
          </a:prstGeom>
          <a:no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solidFill>
                <a:schemeClr val="tx1"/>
              </a:solidFill>
            </a:endParaRPr>
          </a:p>
        </p:txBody>
      </p:sp>
      <p:sp>
        <p:nvSpPr>
          <p:cNvPr id="49" name="テキスト ボックス 48"/>
          <p:cNvSpPr txBox="1"/>
          <p:nvPr/>
        </p:nvSpPr>
        <p:spPr>
          <a:xfrm>
            <a:off x="536567" y="2655962"/>
            <a:ext cx="8174033" cy="430887"/>
          </a:xfrm>
          <a:prstGeom prst="rect">
            <a:avLst/>
          </a:prstGeom>
          <a:noFill/>
        </p:spPr>
        <p:txBody>
          <a:bodyPr wrap="none" rtlCol="0">
            <a:spAutoFit/>
          </a:bodyPr>
          <a:lstStyle/>
          <a:p>
            <a:r>
              <a:rPr kumimoji="1" lang="en-US" altLang="ja-JP" sz="2200" dirty="0" smtClean="0"/>
              <a:t>0</a:t>
            </a:r>
            <a:r>
              <a:rPr kumimoji="1" lang="ja-JP" altLang="en-US" sz="2200" dirty="0" smtClean="0"/>
              <a:t>～</a:t>
            </a:r>
            <a:r>
              <a:rPr kumimoji="1" lang="en-US" altLang="ja-JP" sz="2200" dirty="0" smtClean="0"/>
              <a:t>255</a:t>
            </a:r>
            <a:r>
              <a:rPr kumimoji="1" lang="ja-JP" altLang="en-US" sz="2200" dirty="0" smtClean="0"/>
              <a:t>の値をとる画像を</a:t>
            </a:r>
            <a:r>
              <a:rPr kumimoji="1" lang="en-US" altLang="ja-JP" sz="2200" dirty="0" smtClean="0"/>
              <a:t>0</a:t>
            </a:r>
            <a:r>
              <a:rPr kumimoji="1" lang="ja-JP" altLang="en-US" sz="2200" dirty="0" smtClean="0"/>
              <a:t>（黒）</a:t>
            </a:r>
            <a:r>
              <a:rPr kumimoji="1" lang="ja-JP" altLang="en-US" sz="2200" dirty="0" err="1" smtClean="0"/>
              <a:t>か</a:t>
            </a:r>
            <a:r>
              <a:rPr kumimoji="1" lang="en-US" altLang="ja-JP" sz="2200" dirty="0" smtClean="0"/>
              <a:t>255</a:t>
            </a:r>
            <a:r>
              <a:rPr kumimoji="1" lang="ja-JP" altLang="en-US" sz="2200" dirty="0" smtClean="0"/>
              <a:t>（白）だけの画像へ変換</a:t>
            </a:r>
            <a:endParaRPr kumimoji="1" lang="ja-JP" altLang="en-US" sz="2200" dirty="0" smtClean="0"/>
          </a:p>
        </p:txBody>
      </p:sp>
      <p:sp>
        <p:nvSpPr>
          <p:cNvPr id="8" name="テキスト ボックス 7"/>
          <p:cNvSpPr txBox="1"/>
          <p:nvPr/>
        </p:nvSpPr>
        <p:spPr>
          <a:xfrm>
            <a:off x="4077469" y="3244914"/>
            <a:ext cx="1624163" cy="400110"/>
          </a:xfrm>
          <a:prstGeom prst="rect">
            <a:avLst/>
          </a:prstGeom>
          <a:noFill/>
        </p:spPr>
        <p:txBody>
          <a:bodyPr wrap="none" rtlCol="0">
            <a:spAutoFit/>
          </a:bodyPr>
          <a:lstStyle/>
          <a:p>
            <a:r>
              <a:rPr lang="ja-JP" altLang="en-US" sz="2000" dirty="0" smtClean="0"/>
              <a:t>例：閾値</a:t>
            </a:r>
            <a:r>
              <a:rPr lang="en-US" altLang="ja-JP" sz="2000" dirty="0" smtClean="0"/>
              <a:t>200</a:t>
            </a:r>
            <a:endParaRPr kumimoji="1" lang="ja-JP" altLang="en-US" sz="2000" dirty="0" smtClean="0"/>
          </a:p>
        </p:txBody>
      </p:sp>
      <p:sp>
        <p:nvSpPr>
          <p:cNvPr id="51" name="右矢印 50"/>
          <p:cNvSpPr/>
          <p:nvPr/>
        </p:nvSpPr>
        <p:spPr>
          <a:xfrm>
            <a:off x="5508103" y="4005064"/>
            <a:ext cx="1978941" cy="325260"/>
          </a:xfrm>
          <a:prstGeom prst="rightArrow">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solidFill>
                <a:schemeClr val="tx1"/>
              </a:solidFill>
            </a:endParaRPr>
          </a:p>
        </p:txBody>
      </p:sp>
      <p:sp>
        <p:nvSpPr>
          <p:cNvPr id="9" name="テキスト ボックス 8"/>
          <p:cNvSpPr txBox="1"/>
          <p:nvPr/>
        </p:nvSpPr>
        <p:spPr>
          <a:xfrm>
            <a:off x="5668405" y="4829090"/>
            <a:ext cx="1770036" cy="400110"/>
          </a:xfrm>
          <a:prstGeom prst="rect">
            <a:avLst/>
          </a:prstGeom>
          <a:noFill/>
        </p:spPr>
        <p:txBody>
          <a:bodyPr wrap="none" rtlCol="0">
            <a:spAutoFit/>
          </a:bodyPr>
          <a:lstStyle/>
          <a:p>
            <a:r>
              <a:rPr kumimoji="1" lang="en-US" altLang="ja-JP" sz="2000" dirty="0" smtClean="0"/>
              <a:t>0~199: </a:t>
            </a:r>
            <a:r>
              <a:rPr lang="ja-JP" altLang="en-US" sz="2000" dirty="0" smtClean="0"/>
              <a:t>全て白</a:t>
            </a:r>
            <a:endParaRPr kumimoji="1" lang="ja-JP" altLang="en-US" sz="2000" dirty="0" smtClean="0"/>
          </a:p>
        </p:txBody>
      </p:sp>
      <p:sp>
        <p:nvSpPr>
          <p:cNvPr id="52" name="テキスト ボックス 51"/>
          <p:cNvSpPr txBox="1"/>
          <p:nvPr/>
        </p:nvSpPr>
        <p:spPr>
          <a:xfrm>
            <a:off x="5510509" y="3582541"/>
            <a:ext cx="2085827" cy="400110"/>
          </a:xfrm>
          <a:prstGeom prst="rect">
            <a:avLst/>
          </a:prstGeom>
          <a:noFill/>
        </p:spPr>
        <p:txBody>
          <a:bodyPr wrap="none" rtlCol="0">
            <a:spAutoFit/>
          </a:bodyPr>
          <a:lstStyle/>
          <a:p>
            <a:r>
              <a:rPr kumimoji="1" lang="en-US" altLang="ja-JP" sz="2000" dirty="0" smtClean="0"/>
              <a:t>200~255: </a:t>
            </a:r>
            <a:r>
              <a:rPr lang="ja-JP" altLang="en-US" sz="2000" dirty="0" smtClean="0"/>
              <a:t>全て</a:t>
            </a:r>
            <a:r>
              <a:rPr lang="ja-JP" altLang="en-US" sz="2000" dirty="0"/>
              <a:t>黒</a:t>
            </a:r>
            <a:endParaRPr kumimoji="1" lang="ja-JP" altLang="en-US" sz="2000" dirty="0" smtClean="0"/>
          </a:p>
        </p:txBody>
      </p:sp>
      <p:grpSp>
        <p:nvGrpSpPr>
          <p:cNvPr id="53" name="グループ化 52"/>
          <p:cNvGrpSpPr/>
          <p:nvPr/>
        </p:nvGrpSpPr>
        <p:grpSpPr>
          <a:xfrm>
            <a:off x="467544" y="3692958"/>
            <a:ext cx="2228589" cy="769441"/>
            <a:chOff x="467544" y="1391077"/>
            <a:chExt cx="2228589" cy="769441"/>
          </a:xfrm>
        </p:grpSpPr>
        <p:sp>
          <p:nvSpPr>
            <p:cNvPr id="54" name="テキスト ボックス 53"/>
            <p:cNvSpPr txBox="1"/>
            <p:nvPr/>
          </p:nvSpPr>
          <p:spPr>
            <a:xfrm>
              <a:off x="536567" y="1391077"/>
              <a:ext cx="2159566" cy="769441"/>
            </a:xfrm>
            <a:prstGeom prst="rect">
              <a:avLst/>
            </a:prstGeom>
            <a:noFill/>
          </p:spPr>
          <p:txBody>
            <a:bodyPr wrap="none" rtlCol="0">
              <a:spAutoFit/>
            </a:bodyPr>
            <a:lstStyle/>
            <a:p>
              <a:r>
                <a:rPr lang="ja-JP" altLang="en-US" sz="2200" dirty="0" smtClean="0"/>
                <a:t>二値化処理</a:t>
              </a:r>
              <a:r>
                <a:rPr lang="ja-JP" altLang="en-US" sz="2200" dirty="0"/>
                <a:t>後</a:t>
              </a:r>
              <a:r>
                <a:rPr lang="ja-JP" altLang="en-US" sz="2200" dirty="0" smtClean="0"/>
                <a:t>の</a:t>
              </a:r>
              <a:r>
                <a:rPr lang="en-US" altLang="ja-JP" sz="2200" dirty="0" smtClean="0"/>
                <a:t/>
              </a:r>
              <a:br>
                <a:rPr lang="en-US" altLang="ja-JP" sz="2200" dirty="0" smtClean="0"/>
              </a:br>
              <a:r>
                <a:rPr lang="ja-JP" altLang="en-US" sz="2200" dirty="0" smtClean="0"/>
                <a:t>画像を保存</a:t>
              </a:r>
              <a:endParaRPr kumimoji="1" lang="ja-JP" altLang="en-US" sz="2200" dirty="0" smtClean="0"/>
            </a:p>
          </p:txBody>
        </p:sp>
        <p:sp>
          <p:nvSpPr>
            <p:cNvPr id="57" name="正方形/長方形 56"/>
            <p:cNvSpPr/>
            <p:nvPr/>
          </p:nvSpPr>
          <p:spPr>
            <a:xfrm>
              <a:off x="467544" y="1408729"/>
              <a:ext cx="70090" cy="34068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11" name="正方形/長方形 10"/>
          <p:cNvSpPr/>
          <p:nvPr/>
        </p:nvSpPr>
        <p:spPr>
          <a:xfrm>
            <a:off x="3995936" y="3158457"/>
            <a:ext cx="5040560" cy="2263397"/>
          </a:xfrm>
          <a:prstGeom prst="rect">
            <a:avLst/>
          </a:prstGeom>
          <a:noFill/>
          <a:ln>
            <a:solidFill>
              <a:srgbClr val="00008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1240138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45628" y="116632"/>
            <a:ext cx="7162675" cy="584775"/>
          </a:xfrm>
          <a:prstGeom prst="rect">
            <a:avLst/>
          </a:prstGeom>
          <a:noFill/>
        </p:spPr>
        <p:txBody>
          <a:bodyPr wrap="square" rtlCol="0">
            <a:spAutoFit/>
          </a:bodyPr>
          <a:lstStyle/>
          <a:p>
            <a:r>
              <a:rPr lang="en-US" altLang="ja-JP" sz="3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Step05_kNearestNeighbor</a:t>
            </a:r>
          </a:p>
        </p:txBody>
      </p:sp>
      <p:grpSp>
        <p:nvGrpSpPr>
          <p:cNvPr id="85" name="グループ化 84"/>
          <p:cNvGrpSpPr/>
          <p:nvPr/>
        </p:nvGrpSpPr>
        <p:grpSpPr>
          <a:xfrm>
            <a:off x="229407" y="1276863"/>
            <a:ext cx="1575063" cy="492443"/>
            <a:chOff x="229407" y="862092"/>
            <a:chExt cx="1575063" cy="492443"/>
          </a:xfrm>
        </p:grpSpPr>
        <p:sp>
          <p:nvSpPr>
            <p:cNvPr id="86" name="正方形/長方形 85"/>
            <p:cNvSpPr/>
            <p:nvPr/>
          </p:nvSpPr>
          <p:spPr>
            <a:xfrm>
              <a:off x="229407" y="910730"/>
              <a:ext cx="70090" cy="340685"/>
            </a:xfrm>
            <a:prstGeom prst="rect">
              <a:avLst/>
            </a:prstGeom>
            <a:solidFill>
              <a:srgbClr val="F9A6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7" name="テキスト ボックス 86"/>
            <p:cNvSpPr txBox="1"/>
            <p:nvPr/>
          </p:nvSpPr>
          <p:spPr>
            <a:xfrm>
              <a:off x="278090" y="862092"/>
              <a:ext cx="1526380" cy="492443"/>
            </a:xfrm>
            <a:prstGeom prst="rect">
              <a:avLst/>
            </a:prstGeom>
            <a:noFill/>
          </p:spPr>
          <p:txBody>
            <a:bodyPr wrap="none" rtlCol="0">
              <a:spAutoFit/>
            </a:bodyPr>
            <a:lstStyle/>
            <a:p>
              <a:pPr algn="l">
                <a:buClr>
                  <a:srgbClr val="FF6600"/>
                </a:buClr>
              </a:pPr>
              <a:r>
                <a:rPr kumimoji="1" lang="en-US" altLang="ja-JP" sz="2600" dirty="0" smtClean="0"/>
                <a:t>main.cpp</a:t>
              </a:r>
              <a:endParaRPr kumimoji="1" lang="ja-JP" altLang="en-US" sz="2600" dirty="0" smtClean="0"/>
            </a:p>
          </p:txBody>
        </p:sp>
      </p:grpSp>
      <p:grpSp>
        <p:nvGrpSpPr>
          <p:cNvPr id="88" name="グループ化 87"/>
          <p:cNvGrpSpPr/>
          <p:nvPr/>
        </p:nvGrpSpPr>
        <p:grpSpPr>
          <a:xfrm>
            <a:off x="467544" y="1818338"/>
            <a:ext cx="6742645" cy="430887"/>
            <a:chOff x="467544" y="1391077"/>
            <a:chExt cx="6742645" cy="430887"/>
          </a:xfrm>
        </p:grpSpPr>
        <p:sp>
          <p:nvSpPr>
            <p:cNvPr id="89" name="テキスト ボックス 88"/>
            <p:cNvSpPr txBox="1"/>
            <p:nvPr/>
          </p:nvSpPr>
          <p:spPr>
            <a:xfrm>
              <a:off x="536567" y="1391077"/>
              <a:ext cx="6673622" cy="430887"/>
            </a:xfrm>
            <a:prstGeom prst="rect">
              <a:avLst/>
            </a:prstGeom>
            <a:noFill/>
          </p:spPr>
          <p:txBody>
            <a:bodyPr wrap="none" rtlCol="0">
              <a:spAutoFit/>
            </a:bodyPr>
            <a:lstStyle/>
            <a:p>
              <a:r>
                <a:rPr lang="ja-JP" altLang="en-US" sz="2200" dirty="0" smtClean="0"/>
                <a:t>学習サンプル画像（テンプレート画像）の読み込み</a:t>
              </a:r>
              <a:endParaRPr kumimoji="1" lang="ja-JP" altLang="en-US" sz="2200" dirty="0" smtClean="0"/>
            </a:p>
          </p:txBody>
        </p:sp>
        <p:sp>
          <p:nvSpPr>
            <p:cNvPr id="90" name="正方形/長方形 89"/>
            <p:cNvSpPr/>
            <p:nvPr/>
          </p:nvSpPr>
          <p:spPr>
            <a:xfrm>
              <a:off x="467544" y="1408729"/>
              <a:ext cx="70090" cy="34068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10" name="テキスト ボックス 9"/>
          <p:cNvSpPr txBox="1"/>
          <p:nvPr/>
        </p:nvSpPr>
        <p:spPr>
          <a:xfrm>
            <a:off x="102407" y="802804"/>
            <a:ext cx="6147837" cy="492443"/>
          </a:xfrm>
          <a:prstGeom prst="rect">
            <a:avLst/>
          </a:prstGeom>
          <a:noFill/>
        </p:spPr>
        <p:txBody>
          <a:bodyPr wrap="none" rtlCol="0">
            <a:spAutoFit/>
          </a:bodyPr>
          <a:lstStyle/>
          <a:p>
            <a:r>
              <a:rPr lang="en-US" altLang="ja-JP" sz="2600" dirty="0"/>
              <a:t>k-</a:t>
            </a:r>
            <a:r>
              <a:rPr lang="ja-JP" altLang="en-US" sz="2600" dirty="0"/>
              <a:t>最近傍法に基づくパターン認識を習得</a:t>
            </a:r>
          </a:p>
        </p:txBody>
      </p:sp>
      <p:sp>
        <p:nvSpPr>
          <p:cNvPr id="42" name="テキスト ボックス 41"/>
          <p:cNvSpPr txBox="1"/>
          <p:nvPr/>
        </p:nvSpPr>
        <p:spPr>
          <a:xfrm>
            <a:off x="827584" y="2204864"/>
            <a:ext cx="3863558" cy="461665"/>
          </a:xfrm>
          <a:prstGeom prst="rect">
            <a:avLst/>
          </a:prstGeom>
          <a:noFill/>
        </p:spPr>
        <p:txBody>
          <a:bodyPr wrap="none" rtlCol="0">
            <a:spAutoFit/>
          </a:bodyPr>
          <a:lstStyle/>
          <a:p>
            <a:r>
              <a:rPr lang="es-ES" altLang="ja-JP" sz="2400" dirty="0"/>
              <a:t>LoadTemplateImages(tmp);</a:t>
            </a:r>
            <a:endParaRPr kumimoji="1" lang="ja-JP" altLang="en-US" sz="2400" dirty="0" smtClean="0"/>
          </a:p>
        </p:txBody>
      </p:sp>
      <p:sp>
        <p:nvSpPr>
          <p:cNvPr id="26" name="テキスト ボックス 25"/>
          <p:cNvSpPr txBox="1"/>
          <p:nvPr/>
        </p:nvSpPr>
        <p:spPr>
          <a:xfrm>
            <a:off x="4866121" y="2242964"/>
            <a:ext cx="3666388" cy="461665"/>
          </a:xfrm>
          <a:prstGeom prst="rect">
            <a:avLst/>
          </a:prstGeom>
          <a:noFill/>
        </p:spPr>
        <p:txBody>
          <a:bodyPr wrap="none" rtlCol="0">
            <a:spAutoFit/>
          </a:bodyPr>
          <a:lstStyle/>
          <a:p>
            <a:r>
              <a:rPr lang="es-ES" altLang="ja-JP" sz="2400" dirty="0" smtClean="0"/>
              <a:t>tmp[i]: i</a:t>
            </a:r>
            <a:r>
              <a:rPr lang="ja-JP" altLang="en-US" sz="2400" dirty="0" smtClean="0"/>
              <a:t>番目の学習用画像</a:t>
            </a:r>
            <a:endParaRPr kumimoji="1" lang="ja-JP" altLang="en-US" sz="2400" dirty="0" smtClean="0"/>
          </a:p>
        </p:txBody>
      </p:sp>
      <p:grpSp>
        <p:nvGrpSpPr>
          <p:cNvPr id="27" name="グループ化 26"/>
          <p:cNvGrpSpPr/>
          <p:nvPr/>
        </p:nvGrpSpPr>
        <p:grpSpPr>
          <a:xfrm>
            <a:off x="467544" y="2832844"/>
            <a:ext cx="2760786" cy="769441"/>
            <a:chOff x="467544" y="1391077"/>
            <a:chExt cx="2760786" cy="769441"/>
          </a:xfrm>
        </p:grpSpPr>
        <p:sp>
          <p:nvSpPr>
            <p:cNvPr id="28" name="テキスト ボックス 27"/>
            <p:cNvSpPr txBox="1"/>
            <p:nvPr/>
          </p:nvSpPr>
          <p:spPr>
            <a:xfrm>
              <a:off x="536567" y="1391077"/>
              <a:ext cx="2691763" cy="769441"/>
            </a:xfrm>
            <a:prstGeom prst="rect">
              <a:avLst/>
            </a:prstGeom>
            <a:noFill/>
          </p:spPr>
          <p:txBody>
            <a:bodyPr wrap="none" rtlCol="0">
              <a:spAutoFit/>
            </a:bodyPr>
            <a:lstStyle/>
            <a:p>
              <a:r>
                <a:rPr kumimoji="1" lang="en-US" altLang="ja-JP" sz="2200" dirty="0" smtClean="0"/>
                <a:t>k-</a:t>
              </a:r>
              <a:r>
                <a:rPr kumimoji="1" lang="ja-JP" altLang="en-US" sz="2200" dirty="0" smtClean="0"/>
                <a:t>最近傍法に基づく</a:t>
              </a:r>
              <a:r>
                <a:rPr kumimoji="1" lang="en-US" altLang="ja-JP" sz="2200" dirty="0" smtClean="0"/>
                <a:t/>
              </a:r>
              <a:br>
                <a:rPr kumimoji="1" lang="en-US" altLang="ja-JP" sz="2200" dirty="0" smtClean="0"/>
              </a:br>
              <a:r>
                <a:rPr kumimoji="1" lang="ja-JP" altLang="en-US" sz="2200" dirty="0" smtClean="0"/>
                <a:t>認識結果を算出</a:t>
              </a:r>
              <a:endParaRPr kumimoji="1" lang="ja-JP" altLang="en-US" sz="2200" dirty="0" smtClean="0"/>
            </a:p>
          </p:txBody>
        </p:sp>
        <p:sp>
          <p:nvSpPr>
            <p:cNvPr id="29" name="正方形/長方形 28"/>
            <p:cNvSpPr/>
            <p:nvPr/>
          </p:nvSpPr>
          <p:spPr>
            <a:xfrm>
              <a:off x="467544" y="1408729"/>
              <a:ext cx="70090" cy="34068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41" name="テキスト ボックス 40"/>
          <p:cNvSpPr txBox="1"/>
          <p:nvPr/>
        </p:nvSpPr>
        <p:spPr>
          <a:xfrm>
            <a:off x="827584" y="3543399"/>
            <a:ext cx="3501280" cy="461665"/>
          </a:xfrm>
          <a:prstGeom prst="rect">
            <a:avLst/>
          </a:prstGeom>
          <a:noFill/>
        </p:spPr>
        <p:txBody>
          <a:bodyPr wrap="none" rtlCol="0">
            <a:spAutoFit/>
          </a:bodyPr>
          <a:lstStyle/>
          <a:p>
            <a:r>
              <a:rPr lang="es-ES" altLang="ja-JP" sz="2400" dirty="0"/>
              <a:t>TemplateMatching(tmp);</a:t>
            </a:r>
            <a:endParaRPr kumimoji="1" lang="ja-JP" altLang="en-US" sz="2400" dirty="0" smtClean="0"/>
          </a:p>
        </p:txBody>
      </p:sp>
      <p:grpSp>
        <p:nvGrpSpPr>
          <p:cNvPr id="30" name="グループ化 29"/>
          <p:cNvGrpSpPr/>
          <p:nvPr/>
        </p:nvGrpSpPr>
        <p:grpSpPr>
          <a:xfrm>
            <a:off x="229407" y="5753467"/>
            <a:ext cx="5943951" cy="492443"/>
            <a:chOff x="229407" y="862092"/>
            <a:chExt cx="5943951" cy="492443"/>
          </a:xfrm>
        </p:grpSpPr>
        <p:sp>
          <p:nvSpPr>
            <p:cNvPr id="32" name="正方形/長方形 31"/>
            <p:cNvSpPr/>
            <p:nvPr/>
          </p:nvSpPr>
          <p:spPr>
            <a:xfrm>
              <a:off x="229407" y="910730"/>
              <a:ext cx="70090" cy="340685"/>
            </a:xfrm>
            <a:prstGeom prst="rect">
              <a:avLst/>
            </a:prstGeom>
            <a:solidFill>
              <a:srgbClr val="F9A6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テキスト ボックス 34"/>
            <p:cNvSpPr txBox="1"/>
            <p:nvPr/>
          </p:nvSpPr>
          <p:spPr>
            <a:xfrm>
              <a:off x="278090" y="862092"/>
              <a:ext cx="5895268" cy="492443"/>
            </a:xfrm>
            <a:prstGeom prst="rect">
              <a:avLst/>
            </a:prstGeom>
            <a:noFill/>
          </p:spPr>
          <p:txBody>
            <a:bodyPr wrap="none" rtlCol="0">
              <a:spAutoFit/>
            </a:bodyPr>
            <a:lstStyle/>
            <a:p>
              <a:pPr>
                <a:buClr>
                  <a:srgbClr val="FF6600"/>
                </a:buClr>
              </a:pPr>
              <a:r>
                <a:rPr kumimoji="1" lang="en-US" altLang="ja-JP" sz="2600" dirty="0" err="1" smtClean="0"/>
                <a:t>Config.h</a:t>
              </a:r>
              <a:r>
                <a:rPr lang="en-US" altLang="ja-JP" sz="2600" dirty="0"/>
                <a:t>, </a:t>
              </a:r>
              <a:r>
                <a:rPr lang="en-US" altLang="ja-JP" sz="2600" dirty="0" err="1" smtClean="0"/>
                <a:t>PgmIO.h</a:t>
              </a:r>
              <a:r>
                <a:rPr lang="en-US" altLang="ja-JP" sz="2600" dirty="0"/>
                <a:t>, </a:t>
              </a:r>
              <a:r>
                <a:rPr lang="en-US" altLang="ja-JP" sz="2600" dirty="0" err="1"/>
                <a:t>RecognitionResult.h</a:t>
              </a:r>
              <a:endParaRPr lang="ja-JP" altLang="en-US" sz="2600" dirty="0"/>
            </a:p>
          </p:txBody>
        </p:sp>
      </p:grpSp>
      <p:grpSp>
        <p:nvGrpSpPr>
          <p:cNvPr id="36" name="グループ化 35"/>
          <p:cNvGrpSpPr/>
          <p:nvPr/>
        </p:nvGrpSpPr>
        <p:grpSpPr>
          <a:xfrm>
            <a:off x="467544" y="6300956"/>
            <a:ext cx="1954476" cy="430887"/>
            <a:chOff x="467544" y="1391077"/>
            <a:chExt cx="1954476" cy="430887"/>
          </a:xfrm>
        </p:grpSpPr>
        <p:sp>
          <p:nvSpPr>
            <p:cNvPr id="37" name="テキスト ボックス 36"/>
            <p:cNvSpPr txBox="1"/>
            <p:nvPr/>
          </p:nvSpPr>
          <p:spPr>
            <a:xfrm>
              <a:off x="536567" y="1391077"/>
              <a:ext cx="1885453" cy="430887"/>
            </a:xfrm>
            <a:prstGeom prst="rect">
              <a:avLst/>
            </a:prstGeom>
            <a:noFill/>
          </p:spPr>
          <p:txBody>
            <a:bodyPr wrap="none" rtlCol="0">
              <a:spAutoFit/>
            </a:bodyPr>
            <a:lstStyle/>
            <a:p>
              <a:r>
                <a:rPr kumimoji="1" lang="en-US" altLang="ja-JP" sz="2200" dirty="0" smtClean="0"/>
                <a:t>Step03</a:t>
              </a:r>
              <a:r>
                <a:rPr kumimoji="1" lang="ja-JP" altLang="en-US" sz="2200" dirty="0" smtClean="0"/>
                <a:t>と同様</a:t>
              </a:r>
              <a:endParaRPr kumimoji="1" lang="ja-JP" altLang="en-US" sz="2200" dirty="0" smtClean="0"/>
            </a:p>
          </p:txBody>
        </p:sp>
        <p:sp>
          <p:nvSpPr>
            <p:cNvPr id="38" name="正方形/長方形 37"/>
            <p:cNvSpPr/>
            <p:nvPr/>
          </p:nvSpPr>
          <p:spPr>
            <a:xfrm>
              <a:off x="467544" y="1408729"/>
              <a:ext cx="70090" cy="34068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50" name="グループ化 49"/>
          <p:cNvGrpSpPr/>
          <p:nvPr/>
        </p:nvGrpSpPr>
        <p:grpSpPr>
          <a:xfrm>
            <a:off x="467544" y="4193674"/>
            <a:ext cx="2140103" cy="430887"/>
            <a:chOff x="467544" y="1391077"/>
            <a:chExt cx="2140103" cy="430887"/>
          </a:xfrm>
        </p:grpSpPr>
        <p:sp>
          <p:nvSpPr>
            <p:cNvPr id="51" name="テキスト ボックス 50"/>
            <p:cNvSpPr txBox="1"/>
            <p:nvPr/>
          </p:nvSpPr>
          <p:spPr>
            <a:xfrm>
              <a:off x="536567" y="1391077"/>
              <a:ext cx="2071080" cy="430887"/>
            </a:xfrm>
            <a:prstGeom prst="rect">
              <a:avLst/>
            </a:prstGeom>
            <a:noFill/>
          </p:spPr>
          <p:txBody>
            <a:bodyPr wrap="none" rtlCol="0">
              <a:spAutoFit/>
            </a:bodyPr>
            <a:lstStyle/>
            <a:p>
              <a:r>
                <a:rPr kumimoji="1" lang="en-US" altLang="ja-JP" sz="2200" dirty="0" smtClean="0"/>
                <a:t>#define K_MAX</a:t>
              </a:r>
              <a:endParaRPr kumimoji="1" lang="ja-JP" altLang="en-US" sz="2200" dirty="0" smtClean="0"/>
            </a:p>
          </p:txBody>
        </p:sp>
        <p:sp>
          <p:nvSpPr>
            <p:cNvPr id="52" name="正方形/長方形 51"/>
            <p:cNvSpPr/>
            <p:nvPr/>
          </p:nvSpPr>
          <p:spPr>
            <a:xfrm>
              <a:off x="467544" y="1408729"/>
              <a:ext cx="70090" cy="34068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3" name="正方形/長方形 2"/>
          <p:cNvSpPr/>
          <p:nvPr/>
        </p:nvSpPr>
        <p:spPr>
          <a:xfrm>
            <a:off x="848191" y="4624680"/>
            <a:ext cx="1869423" cy="461665"/>
          </a:xfrm>
          <a:prstGeom prst="rect">
            <a:avLst/>
          </a:prstGeom>
        </p:spPr>
        <p:txBody>
          <a:bodyPr wrap="none">
            <a:spAutoFit/>
          </a:bodyPr>
          <a:lstStyle/>
          <a:p>
            <a:r>
              <a:rPr lang="en-US" altLang="ja-JP" sz="2400" dirty="0"/>
              <a:t>k</a:t>
            </a:r>
            <a:r>
              <a:rPr lang="ja-JP" altLang="en-US" sz="2400" dirty="0"/>
              <a:t>の値を設定</a:t>
            </a:r>
          </a:p>
        </p:txBody>
      </p:sp>
      <p:pic>
        <p:nvPicPr>
          <p:cNvPr id="5" name="図 4"/>
          <p:cNvPicPr>
            <a:picLocks noChangeAspect="1"/>
          </p:cNvPicPr>
          <p:nvPr/>
        </p:nvPicPr>
        <p:blipFill>
          <a:blip r:embed="rId2"/>
          <a:stretch>
            <a:fillRect/>
          </a:stretch>
        </p:blipFill>
        <p:spPr>
          <a:xfrm>
            <a:off x="4283968" y="2673851"/>
            <a:ext cx="4595375" cy="3104808"/>
          </a:xfrm>
          <a:prstGeom prst="rect">
            <a:avLst/>
          </a:prstGeom>
        </p:spPr>
      </p:pic>
    </p:spTree>
    <p:extLst>
      <p:ext uri="{BB962C8B-B14F-4D97-AF65-F5344CB8AC3E}">
        <p14:creationId xmlns:p14="http://schemas.microsoft.com/office/powerpoint/2010/main" val="27338072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D2D8002D-B5B0-4BAC-B1F6-782DDCCE6D9C}" type="slidenum">
              <a:rPr kumimoji="1" lang="ja-JP" altLang="en-US" smtClean="0"/>
              <a:pPr/>
              <a:t>14</a:t>
            </a:fld>
            <a:endParaRPr kumimoji="1" lang="ja-JP" altLang="en-US"/>
          </a:p>
        </p:txBody>
      </p:sp>
      <p:sp>
        <p:nvSpPr>
          <p:cNvPr id="4" name="テキスト ボックス 3"/>
          <p:cNvSpPr txBox="1"/>
          <p:nvPr/>
        </p:nvSpPr>
        <p:spPr>
          <a:xfrm>
            <a:off x="145628" y="116632"/>
            <a:ext cx="7162675" cy="584775"/>
          </a:xfrm>
          <a:prstGeom prst="rect">
            <a:avLst/>
          </a:prstGeom>
          <a:noFill/>
        </p:spPr>
        <p:txBody>
          <a:bodyPr wrap="square" rtlCol="0">
            <a:spAutoFit/>
          </a:bodyPr>
          <a:lstStyle/>
          <a:p>
            <a:r>
              <a:rPr lang="ja-JP" altLang="en-US" sz="3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その他</a:t>
            </a:r>
            <a:endParaRPr kumimoji="1" lang="ja-JP" altLang="en-US" sz="3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正方形/長方形 5"/>
          <p:cNvSpPr/>
          <p:nvPr/>
        </p:nvSpPr>
        <p:spPr>
          <a:xfrm>
            <a:off x="229407" y="910730"/>
            <a:ext cx="70090" cy="340685"/>
          </a:xfrm>
          <a:prstGeom prst="rect">
            <a:avLst/>
          </a:prstGeom>
          <a:solidFill>
            <a:srgbClr val="F9A6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 name="テキスト ボックス 14"/>
          <p:cNvSpPr txBox="1"/>
          <p:nvPr/>
        </p:nvSpPr>
        <p:spPr>
          <a:xfrm>
            <a:off x="278090" y="859288"/>
            <a:ext cx="7766870" cy="892552"/>
          </a:xfrm>
          <a:prstGeom prst="rect">
            <a:avLst/>
          </a:prstGeom>
          <a:noFill/>
        </p:spPr>
        <p:txBody>
          <a:bodyPr wrap="none" rtlCol="0">
            <a:spAutoFit/>
          </a:bodyPr>
          <a:lstStyle/>
          <a:p>
            <a:pPr algn="l">
              <a:buClr>
                <a:srgbClr val="FF6600"/>
              </a:buClr>
            </a:pPr>
            <a:r>
              <a:rPr lang="ja-JP" altLang="en-US" sz="2600" dirty="0" smtClean="0"/>
              <a:t>各関数のドキュメントと本日の資料は以下の</a:t>
            </a:r>
            <a:r>
              <a:rPr lang="en-US" altLang="ja-JP" sz="2600" dirty="0" smtClean="0"/>
              <a:t>URL</a:t>
            </a:r>
            <a:r>
              <a:rPr lang="ja-JP" altLang="en-US" sz="2600" dirty="0" smtClean="0"/>
              <a:t>へ</a:t>
            </a:r>
            <a:endParaRPr lang="en-US" altLang="ja-JP" sz="2600" dirty="0" smtClean="0"/>
          </a:p>
          <a:p>
            <a:pPr algn="l">
              <a:buClr>
                <a:srgbClr val="FF6600"/>
              </a:buClr>
            </a:pPr>
            <a:r>
              <a:rPr kumimoji="1" lang="ja-JP" altLang="en-US" sz="2600" dirty="0" smtClean="0"/>
              <a:t>アップロードされています</a:t>
            </a:r>
            <a:endParaRPr kumimoji="1" lang="ja-JP" altLang="en-US" sz="2600" dirty="0" smtClean="0"/>
          </a:p>
        </p:txBody>
      </p:sp>
      <p:sp>
        <p:nvSpPr>
          <p:cNvPr id="5" name="正方形/長方形 4"/>
          <p:cNvSpPr/>
          <p:nvPr/>
        </p:nvSpPr>
        <p:spPr>
          <a:xfrm>
            <a:off x="299497" y="1909721"/>
            <a:ext cx="5512535" cy="769441"/>
          </a:xfrm>
          <a:prstGeom prst="rect">
            <a:avLst/>
          </a:prstGeom>
        </p:spPr>
        <p:txBody>
          <a:bodyPr wrap="none">
            <a:spAutoFit/>
          </a:bodyPr>
          <a:lstStyle/>
          <a:p>
            <a:r>
              <a:rPr lang="en-US" altLang="ja-JP" sz="4400" dirty="0"/>
              <a:t>https://goo.gl/arPUVs</a:t>
            </a:r>
            <a:endParaRPr lang="ja-JP" altLang="en-US" sz="4400" dirty="0"/>
          </a:p>
        </p:txBody>
      </p:sp>
    </p:spTree>
    <p:extLst>
      <p:ext uri="{BB962C8B-B14F-4D97-AF65-F5344CB8AC3E}">
        <p14:creationId xmlns:p14="http://schemas.microsoft.com/office/powerpoint/2010/main" val="304634466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411760" y="1819165"/>
            <a:ext cx="6444208" cy="1607264"/>
          </a:xfrm>
        </p:spPr>
        <p:txBody>
          <a:bodyPr/>
          <a:lstStyle/>
          <a:p>
            <a:pPr algn="ctr"/>
            <a:r>
              <a:rPr lang="ja-JP" altLang="en-US" sz="3600" dirty="0" smtClean="0"/>
              <a:t>パターン認識</a:t>
            </a:r>
            <a:r>
              <a:rPr lang="ja-JP" altLang="en-US" sz="3600" dirty="0" smtClean="0"/>
              <a:t>特論演習</a:t>
            </a:r>
            <a:r>
              <a:rPr lang="en-US" altLang="ja-JP" sz="3600" dirty="0" smtClean="0"/>
              <a:t/>
            </a:r>
            <a:br>
              <a:rPr lang="en-US" altLang="ja-JP" sz="3600" dirty="0" smtClean="0"/>
            </a:br>
            <a:r>
              <a:rPr lang="ja-JP" altLang="en-US" sz="3600" dirty="0" smtClean="0"/>
              <a:t>第</a:t>
            </a:r>
            <a:r>
              <a:rPr lang="en-US" altLang="ja-JP" sz="3600" dirty="0" smtClean="0"/>
              <a:t>1</a:t>
            </a:r>
            <a:r>
              <a:rPr lang="ja-JP" altLang="en-US" sz="3600" dirty="0" smtClean="0"/>
              <a:t>回 </a:t>
            </a:r>
            <a:r>
              <a:rPr lang="en-US" altLang="ja-JP" sz="3600" dirty="0" smtClean="0"/>
              <a:t>5</a:t>
            </a:r>
            <a:r>
              <a:rPr lang="ja-JP" altLang="en-US" sz="3600" dirty="0" smtClean="0"/>
              <a:t>月</a:t>
            </a:r>
            <a:r>
              <a:rPr lang="en-US" altLang="ja-JP" sz="3600" dirty="0" smtClean="0"/>
              <a:t>10</a:t>
            </a:r>
            <a:r>
              <a:rPr lang="ja-JP" altLang="en-US" sz="3600" dirty="0" smtClean="0"/>
              <a:t>日</a:t>
            </a:r>
            <a:endParaRPr lang="ja-JP" altLang="en-US" sz="3600" dirty="0"/>
          </a:p>
        </p:txBody>
      </p:sp>
      <p:sp>
        <p:nvSpPr>
          <p:cNvPr id="5" name="日付プレースホルダー 4"/>
          <p:cNvSpPr>
            <a:spLocks noGrp="1"/>
          </p:cNvSpPr>
          <p:nvPr>
            <p:ph type="dt" sz="half" idx="10"/>
          </p:nvPr>
        </p:nvSpPr>
        <p:spPr>
          <a:xfrm>
            <a:off x="611560" y="6356350"/>
            <a:ext cx="1008112" cy="365125"/>
          </a:xfrm>
        </p:spPr>
        <p:txBody>
          <a:bodyPr/>
          <a:lstStyle/>
          <a:p>
            <a:fld id="{9BDADE76-9616-4BC2-B8BB-58EAD27C3AA6}" type="datetime1">
              <a:rPr lang="ja-JP" altLang="en-US" smtClean="0"/>
              <a:t>2017/5/9</a:t>
            </a:fld>
            <a:endParaRPr lang="ja-JP" altLang="en-US" dirty="0"/>
          </a:p>
        </p:txBody>
      </p:sp>
      <p:sp>
        <p:nvSpPr>
          <p:cNvPr id="13" name="テキスト ボックス 12"/>
          <p:cNvSpPr txBox="1"/>
          <p:nvPr/>
        </p:nvSpPr>
        <p:spPr>
          <a:xfrm>
            <a:off x="3097851" y="4077072"/>
            <a:ext cx="5570756" cy="523220"/>
          </a:xfrm>
          <a:prstGeom prst="rect">
            <a:avLst/>
          </a:prstGeom>
          <a:noFill/>
        </p:spPr>
        <p:txBody>
          <a:bodyPr wrap="none" rtlCol="0">
            <a:spAutoFit/>
          </a:bodyPr>
          <a:lstStyle/>
          <a:p>
            <a:pPr algn="r"/>
            <a:r>
              <a:rPr lang="ja-JP" altLang="en-US" sz="2800" dirty="0" smtClean="0"/>
              <a:t>ヒューマンインタフェース</a:t>
            </a:r>
            <a:r>
              <a:rPr kumimoji="1" lang="ja-JP" altLang="en-US" sz="2800" dirty="0" smtClean="0"/>
              <a:t>研究室</a:t>
            </a:r>
            <a:endParaRPr kumimoji="1" lang="en-US" altLang="ja-JP" sz="2800" dirty="0" smtClean="0"/>
          </a:p>
        </p:txBody>
      </p:sp>
      <p:sp>
        <p:nvSpPr>
          <p:cNvPr id="14" name="テキスト ボックス 13"/>
          <p:cNvSpPr txBox="1"/>
          <p:nvPr/>
        </p:nvSpPr>
        <p:spPr>
          <a:xfrm>
            <a:off x="6588224" y="6021288"/>
            <a:ext cx="2161169" cy="646331"/>
          </a:xfrm>
          <a:prstGeom prst="rect">
            <a:avLst/>
          </a:prstGeom>
          <a:noFill/>
        </p:spPr>
        <p:txBody>
          <a:bodyPr wrap="none" rtlCol="0">
            <a:spAutoFit/>
          </a:bodyPr>
          <a:lstStyle/>
          <a:p>
            <a:r>
              <a:rPr lang="ja-JP" altLang="en-US" sz="3600" dirty="0" smtClean="0"/>
              <a:t>早志 英朗</a:t>
            </a:r>
            <a:endParaRPr kumimoji="1" lang="ja-JP" altLang="en-US" sz="3600" dirty="0" smtClean="0"/>
          </a:p>
        </p:txBody>
      </p:sp>
      <p:sp>
        <p:nvSpPr>
          <p:cNvPr id="10" name="テキスト ボックス 9"/>
          <p:cNvSpPr txBox="1"/>
          <p:nvPr/>
        </p:nvSpPr>
        <p:spPr>
          <a:xfrm>
            <a:off x="7765796" y="5030016"/>
            <a:ext cx="902811" cy="523220"/>
          </a:xfrm>
          <a:prstGeom prst="rect">
            <a:avLst/>
          </a:prstGeom>
          <a:noFill/>
        </p:spPr>
        <p:txBody>
          <a:bodyPr wrap="none" rtlCol="0">
            <a:spAutoFit/>
          </a:bodyPr>
          <a:lstStyle/>
          <a:p>
            <a:pPr algn="r"/>
            <a:r>
              <a:rPr kumimoji="1" lang="ja-JP" altLang="en-US" sz="2800" dirty="0" smtClean="0"/>
              <a:t>助教</a:t>
            </a:r>
          </a:p>
        </p:txBody>
      </p:sp>
      <p:sp>
        <p:nvSpPr>
          <p:cNvPr id="15" name="テキスト ボックス 14"/>
          <p:cNvSpPr txBox="1"/>
          <p:nvPr/>
        </p:nvSpPr>
        <p:spPr>
          <a:xfrm>
            <a:off x="6583962" y="5723731"/>
            <a:ext cx="2236510" cy="400110"/>
          </a:xfrm>
          <a:prstGeom prst="rect">
            <a:avLst/>
          </a:prstGeom>
          <a:noFill/>
        </p:spPr>
        <p:txBody>
          <a:bodyPr wrap="none" rtlCol="0">
            <a:spAutoFit/>
          </a:bodyPr>
          <a:lstStyle/>
          <a:p>
            <a:r>
              <a:rPr lang="ja-JP" altLang="en-US" sz="2000" dirty="0" smtClean="0"/>
              <a:t>はやし　ひであき</a:t>
            </a:r>
            <a:endParaRPr kumimoji="1" lang="ja-JP" altLang="en-US" sz="2000" dirty="0" smtClean="0"/>
          </a:p>
        </p:txBody>
      </p:sp>
      <p:sp>
        <p:nvSpPr>
          <p:cNvPr id="6" name="正方形/長方形 5"/>
          <p:cNvSpPr/>
          <p:nvPr/>
        </p:nvSpPr>
        <p:spPr>
          <a:xfrm>
            <a:off x="0" y="2468457"/>
            <a:ext cx="2051720" cy="2616727"/>
          </a:xfrm>
          <a:prstGeom prst="rect">
            <a:avLst/>
          </a:prstGeom>
          <a:solidFill>
            <a:srgbClr val="F9A627"/>
          </a:solidFill>
          <a:ln>
            <a:solidFill>
              <a:srgbClr val="F9A627"/>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6156176" y="4553544"/>
            <a:ext cx="2698175" cy="523220"/>
          </a:xfrm>
          <a:prstGeom prst="rect">
            <a:avLst/>
          </a:prstGeom>
          <a:noFill/>
        </p:spPr>
        <p:txBody>
          <a:bodyPr wrap="none" rtlCol="0">
            <a:spAutoFit/>
          </a:bodyPr>
          <a:lstStyle/>
          <a:p>
            <a:pPr algn="r"/>
            <a:r>
              <a:rPr lang="ja-JP" altLang="en-US" sz="2800" dirty="0" smtClean="0"/>
              <a:t>（内田研究室）</a:t>
            </a:r>
            <a:endParaRPr kumimoji="1" lang="en-US" altLang="ja-JP" sz="2800" dirty="0" smtClean="0"/>
          </a:p>
        </p:txBody>
      </p:sp>
      <p:pic>
        <p:nvPicPr>
          <p:cNvPr id="4" name="図 3"/>
          <p:cNvPicPr>
            <a:picLocks noChangeAspect="1"/>
          </p:cNvPicPr>
          <p:nvPr/>
        </p:nvPicPr>
        <p:blipFill>
          <a:blip r:embed="rId2"/>
          <a:stretch>
            <a:fillRect/>
          </a:stretch>
        </p:blipFill>
        <p:spPr>
          <a:xfrm>
            <a:off x="379351" y="4416762"/>
            <a:ext cx="1472529" cy="1749728"/>
          </a:xfrm>
          <a:prstGeom prst="rect">
            <a:avLst/>
          </a:prstGeom>
        </p:spPr>
      </p:pic>
    </p:spTree>
    <p:extLst>
      <p:ext uri="{BB962C8B-B14F-4D97-AF65-F5344CB8AC3E}">
        <p14:creationId xmlns:p14="http://schemas.microsoft.com/office/powerpoint/2010/main" val="13947206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D2D8002D-B5B0-4BAC-B1F6-782DDCCE6D9C}" type="slidenum">
              <a:rPr kumimoji="1" lang="ja-JP" altLang="en-US" smtClean="0"/>
              <a:pPr/>
              <a:t>16</a:t>
            </a:fld>
            <a:endParaRPr kumimoji="1" lang="ja-JP" altLang="en-US"/>
          </a:p>
        </p:txBody>
      </p:sp>
      <p:sp>
        <p:nvSpPr>
          <p:cNvPr id="4" name="テキスト ボックス 3"/>
          <p:cNvSpPr txBox="1"/>
          <p:nvPr/>
        </p:nvSpPr>
        <p:spPr>
          <a:xfrm>
            <a:off x="145628" y="116632"/>
            <a:ext cx="7162675" cy="584775"/>
          </a:xfrm>
          <a:prstGeom prst="rect">
            <a:avLst/>
          </a:prstGeom>
          <a:noFill/>
        </p:spPr>
        <p:txBody>
          <a:bodyPr wrap="square" rtlCol="0">
            <a:spAutoFit/>
          </a:bodyPr>
          <a:lstStyle/>
          <a:p>
            <a:r>
              <a:rPr lang="ja-JP" altLang="en-US" sz="3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事前準備</a:t>
            </a:r>
            <a:endParaRPr kumimoji="1" lang="ja-JP" altLang="en-US" sz="3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正方形/長方形 5"/>
          <p:cNvSpPr/>
          <p:nvPr/>
        </p:nvSpPr>
        <p:spPr>
          <a:xfrm>
            <a:off x="229407" y="910730"/>
            <a:ext cx="70090" cy="340685"/>
          </a:xfrm>
          <a:prstGeom prst="rect">
            <a:avLst/>
          </a:prstGeom>
          <a:solidFill>
            <a:srgbClr val="F9A6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 name="テキスト ボックス 14"/>
          <p:cNvSpPr txBox="1"/>
          <p:nvPr/>
        </p:nvSpPr>
        <p:spPr>
          <a:xfrm>
            <a:off x="278090" y="859288"/>
            <a:ext cx="5585183" cy="492443"/>
          </a:xfrm>
          <a:prstGeom prst="rect">
            <a:avLst/>
          </a:prstGeom>
          <a:noFill/>
        </p:spPr>
        <p:txBody>
          <a:bodyPr wrap="none" rtlCol="0">
            <a:spAutoFit/>
          </a:bodyPr>
          <a:lstStyle/>
          <a:p>
            <a:pPr algn="l">
              <a:buClr>
                <a:srgbClr val="FF6600"/>
              </a:buClr>
            </a:pPr>
            <a:r>
              <a:rPr kumimoji="1" lang="ja-JP" altLang="en-US" sz="2600" dirty="0" smtClean="0"/>
              <a:t>各自ノート</a:t>
            </a:r>
            <a:r>
              <a:rPr kumimoji="1" lang="en-US" altLang="ja-JP" sz="2600" dirty="0" smtClean="0"/>
              <a:t>PC</a:t>
            </a:r>
            <a:r>
              <a:rPr kumimoji="1" lang="ja-JP" altLang="en-US" sz="2600" dirty="0" smtClean="0"/>
              <a:t>を用意し，演習に持参</a:t>
            </a:r>
          </a:p>
        </p:txBody>
      </p:sp>
      <p:grpSp>
        <p:nvGrpSpPr>
          <p:cNvPr id="10" name="グループ化 9"/>
          <p:cNvGrpSpPr/>
          <p:nvPr/>
        </p:nvGrpSpPr>
        <p:grpSpPr>
          <a:xfrm>
            <a:off x="229407" y="3840188"/>
            <a:ext cx="7235266" cy="492443"/>
            <a:chOff x="229407" y="3860667"/>
            <a:chExt cx="7235266" cy="492443"/>
          </a:xfrm>
        </p:grpSpPr>
        <p:sp>
          <p:nvSpPr>
            <p:cNvPr id="69" name="正方形/長方形 68"/>
            <p:cNvSpPr/>
            <p:nvPr/>
          </p:nvSpPr>
          <p:spPr>
            <a:xfrm>
              <a:off x="229407" y="3912109"/>
              <a:ext cx="70090" cy="340685"/>
            </a:xfrm>
            <a:prstGeom prst="rect">
              <a:avLst/>
            </a:prstGeom>
            <a:solidFill>
              <a:srgbClr val="F9A6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テキスト ボックス 69"/>
            <p:cNvSpPr txBox="1"/>
            <p:nvPr/>
          </p:nvSpPr>
          <p:spPr>
            <a:xfrm>
              <a:off x="278090" y="3860667"/>
              <a:ext cx="7186583" cy="492443"/>
            </a:xfrm>
            <a:prstGeom prst="rect">
              <a:avLst/>
            </a:prstGeom>
            <a:noFill/>
          </p:spPr>
          <p:txBody>
            <a:bodyPr wrap="none" rtlCol="0">
              <a:spAutoFit/>
            </a:bodyPr>
            <a:lstStyle/>
            <a:p>
              <a:pPr algn="l">
                <a:buClr>
                  <a:srgbClr val="FF6600"/>
                </a:buClr>
              </a:pPr>
              <a:r>
                <a:rPr kumimoji="1" lang="ja-JP" altLang="en-US" sz="2600" dirty="0" smtClean="0"/>
                <a:t>必要なデータとサンプルコードをダウンロード</a:t>
              </a:r>
            </a:p>
          </p:txBody>
        </p:sp>
      </p:grpSp>
      <p:grpSp>
        <p:nvGrpSpPr>
          <p:cNvPr id="11" name="グループ化 10"/>
          <p:cNvGrpSpPr/>
          <p:nvPr/>
        </p:nvGrpSpPr>
        <p:grpSpPr>
          <a:xfrm>
            <a:off x="229407" y="1830186"/>
            <a:ext cx="8753703" cy="1531547"/>
            <a:chOff x="229407" y="1772816"/>
            <a:chExt cx="8753703" cy="1531547"/>
          </a:xfrm>
        </p:grpSpPr>
        <p:sp>
          <p:nvSpPr>
            <p:cNvPr id="65" name="正方形/長方形 64"/>
            <p:cNvSpPr/>
            <p:nvPr/>
          </p:nvSpPr>
          <p:spPr>
            <a:xfrm>
              <a:off x="229407" y="1824258"/>
              <a:ext cx="70090" cy="340685"/>
            </a:xfrm>
            <a:prstGeom prst="rect">
              <a:avLst/>
            </a:prstGeom>
            <a:solidFill>
              <a:srgbClr val="F9A6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6" name="テキスト ボックス 65"/>
            <p:cNvSpPr txBox="1"/>
            <p:nvPr/>
          </p:nvSpPr>
          <p:spPr>
            <a:xfrm>
              <a:off x="278090" y="1772816"/>
              <a:ext cx="4740400" cy="492443"/>
            </a:xfrm>
            <a:prstGeom prst="rect">
              <a:avLst/>
            </a:prstGeom>
            <a:noFill/>
          </p:spPr>
          <p:txBody>
            <a:bodyPr wrap="none" rtlCol="0">
              <a:spAutoFit/>
            </a:bodyPr>
            <a:lstStyle/>
            <a:p>
              <a:pPr algn="l">
                <a:buClr>
                  <a:srgbClr val="FF6600"/>
                </a:buClr>
              </a:pPr>
              <a:r>
                <a:rPr kumimoji="1" lang="en-US" altLang="ja-JP" sz="2600" dirty="0" smtClean="0"/>
                <a:t>c/</a:t>
              </a:r>
              <a:r>
                <a:rPr kumimoji="1" lang="en-US" altLang="ja-JP" sz="2600" dirty="0" err="1" smtClean="0"/>
                <a:t>c++</a:t>
              </a:r>
              <a:r>
                <a:rPr lang="ja-JP" altLang="en-US" sz="2600" dirty="0" smtClean="0"/>
                <a:t>が利用できる環境の構築</a:t>
              </a:r>
              <a:endParaRPr kumimoji="1" lang="ja-JP" altLang="en-US" sz="2600" dirty="0" smtClean="0"/>
            </a:p>
          </p:txBody>
        </p:sp>
        <p:sp>
          <p:nvSpPr>
            <p:cNvPr id="67" name="テキスト ボックス 66"/>
            <p:cNvSpPr txBox="1"/>
            <p:nvPr/>
          </p:nvSpPr>
          <p:spPr>
            <a:xfrm>
              <a:off x="536567" y="2350041"/>
              <a:ext cx="8446543" cy="430887"/>
            </a:xfrm>
            <a:prstGeom prst="rect">
              <a:avLst/>
            </a:prstGeom>
            <a:noFill/>
          </p:spPr>
          <p:txBody>
            <a:bodyPr wrap="none" rtlCol="0">
              <a:spAutoFit/>
            </a:bodyPr>
            <a:lstStyle/>
            <a:p>
              <a:r>
                <a:rPr lang="ja-JP" altLang="en-US" sz="2200" dirty="0" smtClean="0"/>
                <a:t>演習前の説明やサンプル</a:t>
              </a:r>
              <a:r>
                <a:rPr lang="ja-JP" altLang="en-US" sz="2200" dirty="0"/>
                <a:t>で</a:t>
              </a:r>
              <a:r>
                <a:rPr lang="ja-JP" altLang="en-US" sz="2200" dirty="0" smtClean="0"/>
                <a:t>は</a:t>
              </a:r>
              <a:r>
                <a:rPr lang="en-US" altLang="ja-JP" sz="2200" dirty="0" smtClean="0"/>
                <a:t>Visual Studio Community 2017</a:t>
              </a:r>
              <a:r>
                <a:rPr lang="ja-JP" altLang="en-US" sz="2200" dirty="0" smtClean="0"/>
                <a:t>を前提</a:t>
              </a:r>
              <a:endParaRPr kumimoji="1" lang="ja-JP" altLang="en-US" sz="2200" dirty="0" smtClean="0"/>
            </a:p>
          </p:txBody>
        </p:sp>
        <p:sp>
          <p:nvSpPr>
            <p:cNvPr id="68" name="正方形/長方形 67"/>
            <p:cNvSpPr/>
            <p:nvPr/>
          </p:nvSpPr>
          <p:spPr>
            <a:xfrm>
              <a:off x="467544" y="2382932"/>
              <a:ext cx="70090" cy="34068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6" name="テキスト ボックス 45"/>
            <p:cNvSpPr txBox="1"/>
            <p:nvPr/>
          </p:nvSpPr>
          <p:spPr>
            <a:xfrm>
              <a:off x="536567" y="2873476"/>
              <a:ext cx="7616188" cy="430887"/>
            </a:xfrm>
            <a:prstGeom prst="rect">
              <a:avLst/>
            </a:prstGeom>
            <a:noFill/>
          </p:spPr>
          <p:txBody>
            <a:bodyPr wrap="none" rtlCol="0">
              <a:spAutoFit/>
            </a:bodyPr>
            <a:lstStyle/>
            <a:p>
              <a:r>
                <a:rPr lang="ja-JP" altLang="en-US" sz="2200" dirty="0" smtClean="0"/>
                <a:t>ほかのコンパイラでも</a:t>
              </a:r>
              <a:r>
                <a:rPr lang="en-US" altLang="ja-JP" sz="2200" dirty="0" smtClean="0"/>
                <a:t>OK</a:t>
              </a:r>
              <a:r>
                <a:rPr lang="ja-JP" altLang="en-US" sz="2200" dirty="0" smtClean="0"/>
                <a:t>だが，サンプルコードは適宜修正</a:t>
              </a:r>
              <a:endParaRPr kumimoji="1" lang="ja-JP" altLang="en-US" sz="2200" dirty="0" smtClean="0"/>
            </a:p>
          </p:txBody>
        </p:sp>
        <p:sp>
          <p:nvSpPr>
            <p:cNvPr id="47" name="正方形/長方形 46"/>
            <p:cNvSpPr/>
            <p:nvPr/>
          </p:nvSpPr>
          <p:spPr>
            <a:xfrm>
              <a:off x="467544" y="2906367"/>
              <a:ext cx="70090" cy="34068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21" name="グループ化 20"/>
          <p:cNvGrpSpPr/>
          <p:nvPr/>
        </p:nvGrpSpPr>
        <p:grpSpPr>
          <a:xfrm>
            <a:off x="229407" y="5313982"/>
            <a:ext cx="8235540" cy="995338"/>
            <a:chOff x="229407" y="5241974"/>
            <a:chExt cx="8235540" cy="995338"/>
          </a:xfrm>
        </p:grpSpPr>
        <p:grpSp>
          <p:nvGrpSpPr>
            <p:cNvPr id="54" name="グループ化 53"/>
            <p:cNvGrpSpPr/>
            <p:nvPr/>
          </p:nvGrpSpPr>
          <p:grpSpPr>
            <a:xfrm>
              <a:off x="229407" y="5241974"/>
              <a:ext cx="8235540" cy="492443"/>
              <a:chOff x="229407" y="3860667"/>
              <a:chExt cx="8235540" cy="492443"/>
            </a:xfrm>
          </p:grpSpPr>
          <p:sp>
            <p:nvSpPr>
              <p:cNvPr id="55" name="正方形/長方形 54"/>
              <p:cNvSpPr/>
              <p:nvPr/>
            </p:nvSpPr>
            <p:spPr>
              <a:xfrm>
                <a:off x="229407" y="3912109"/>
                <a:ext cx="70090" cy="340685"/>
              </a:xfrm>
              <a:prstGeom prst="rect">
                <a:avLst/>
              </a:prstGeom>
              <a:solidFill>
                <a:srgbClr val="F9A6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6" name="テキスト ボックス 55"/>
              <p:cNvSpPr txBox="1"/>
              <p:nvPr/>
            </p:nvSpPr>
            <p:spPr>
              <a:xfrm>
                <a:off x="278090" y="3860667"/>
                <a:ext cx="8186857" cy="492443"/>
              </a:xfrm>
              <a:prstGeom prst="rect">
                <a:avLst/>
              </a:prstGeom>
              <a:noFill/>
            </p:spPr>
            <p:txBody>
              <a:bodyPr wrap="none" rtlCol="0">
                <a:spAutoFit/>
              </a:bodyPr>
              <a:lstStyle/>
              <a:p>
                <a:pPr algn="l">
                  <a:buClr>
                    <a:srgbClr val="FF6600"/>
                  </a:buClr>
                </a:pPr>
                <a:r>
                  <a:rPr lang="ja-JP" altLang="en-US" sz="2600" dirty="0" smtClean="0"/>
                  <a:t>画像表示用アプリケーションのインストール（任意）</a:t>
                </a:r>
                <a:endParaRPr kumimoji="1" lang="ja-JP" altLang="en-US" sz="2600" dirty="0" smtClean="0"/>
              </a:p>
            </p:txBody>
          </p:sp>
        </p:grpSp>
        <p:grpSp>
          <p:nvGrpSpPr>
            <p:cNvPr id="57" name="グループ化 56"/>
            <p:cNvGrpSpPr/>
            <p:nvPr/>
          </p:nvGrpSpPr>
          <p:grpSpPr>
            <a:xfrm>
              <a:off x="467544" y="5806425"/>
              <a:ext cx="5451715" cy="430887"/>
              <a:chOff x="467544" y="4417029"/>
              <a:chExt cx="5451715" cy="430887"/>
            </a:xfrm>
          </p:grpSpPr>
          <p:sp>
            <p:nvSpPr>
              <p:cNvPr id="58" name="テキスト ボックス 57"/>
              <p:cNvSpPr txBox="1"/>
              <p:nvPr/>
            </p:nvSpPr>
            <p:spPr>
              <a:xfrm>
                <a:off x="536567" y="4417029"/>
                <a:ext cx="5382692" cy="430887"/>
              </a:xfrm>
              <a:prstGeom prst="rect">
                <a:avLst/>
              </a:prstGeom>
              <a:noFill/>
            </p:spPr>
            <p:txBody>
              <a:bodyPr wrap="none" rtlCol="0">
                <a:spAutoFit/>
              </a:bodyPr>
              <a:lstStyle/>
              <a:p>
                <a:r>
                  <a:rPr lang="ja-JP" altLang="en-US" sz="2200" dirty="0" smtClean="0"/>
                  <a:t>例：</a:t>
                </a:r>
                <a:r>
                  <a:rPr lang="en-US" altLang="ja-JP" sz="2200" dirty="0" err="1" smtClean="0"/>
                  <a:t>IrfanView</a:t>
                </a:r>
                <a:r>
                  <a:rPr lang="en-US" altLang="ja-JP" sz="2200" dirty="0"/>
                  <a:t> (http://www.irfanview.com/)</a:t>
                </a:r>
                <a:endParaRPr kumimoji="1" lang="ja-JP" altLang="en-US" sz="2200" dirty="0" smtClean="0"/>
              </a:p>
            </p:txBody>
          </p:sp>
          <p:sp>
            <p:nvSpPr>
              <p:cNvPr id="59" name="正方形/長方形 58"/>
              <p:cNvSpPr/>
              <p:nvPr/>
            </p:nvSpPr>
            <p:spPr>
              <a:xfrm>
                <a:off x="467544" y="4449920"/>
                <a:ext cx="70090" cy="34068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grpSp>
      </p:grpSp>
      <p:sp>
        <p:nvSpPr>
          <p:cNvPr id="2" name="正方形/長方形 1"/>
          <p:cNvSpPr/>
          <p:nvPr/>
        </p:nvSpPr>
        <p:spPr>
          <a:xfrm>
            <a:off x="536567" y="4461690"/>
            <a:ext cx="7128792" cy="584775"/>
          </a:xfrm>
          <a:prstGeom prst="rect">
            <a:avLst/>
          </a:prstGeom>
        </p:spPr>
        <p:txBody>
          <a:bodyPr wrap="square">
            <a:spAutoFit/>
          </a:bodyPr>
          <a:lstStyle/>
          <a:p>
            <a:r>
              <a:rPr lang="ja-JP" altLang="en-US" sz="3200" dirty="0" smtClean="0">
                <a:solidFill>
                  <a:srgbClr val="FF0000"/>
                </a:solidFill>
              </a:rPr>
              <a:t>https</a:t>
            </a:r>
            <a:r>
              <a:rPr lang="ja-JP" altLang="en-US" sz="3200" dirty="0">
                <a:solidFill>
                  <a:srgbClr val="FF0000"/>
                </a:solidFill>
              </a:rPr>
              <a:t>://goo.gl/QjdwaH</a:t>
            </a:r>
          </a:p>
        </p:txBody>
      </p:sp>
    </p:spTree>
    <p:extLst>
      <p:ext uri="{BB962C8B-B14F-4D97-AF65-F5344CB8AC3E}">
        <p14:creationId xmlns:p14="http://schemas.microsoft.com/office/powerpoint/2010/main" val="195950970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D2D8002D-B5B0-4BAC-B1F6-782DDCCE6D9C}" type="slidenum">
              <a:rPr kumimoji="1" lang="ja-JP" altLang="en-US" smtClean="0"/>
              <a:pPr/>
              <a:t>2</a:t>
            </a:fld>
            <a:endParaRPr kumimoji="1" lang="ja-JP" altLang="en-US"/>
          </a:p>
        </p:txBody>
      </p:sp>
      <p:sp>
        <p:nvSpPr>
          <p:cNvPr id="4" name="テキスト ボックス 3"/>
          <p:cNvSpPr txBox="1"/>
          <p:nvPr/>
        </p:nvSpPr>
        <p:spPr>
          <a:xfrm>
            <a:off x="145628" y="116632"/>
            <a:ext cx="7162675" cy="584775"/>
          </a:xfrm>
          <a:prstGeom prst="rect">
            <a:avLst/>
          </a:prstGeom>
          <a:noFill/>
        </p:spPr>
        <p:txBody>
          <a:bodyPr wrap="square" rtlCol="0">
            <a:spAutoFit/>
          </a:bodyPr>
          <a:lstStyle/>
          <a:p>
            <a:r>
              <a:rPr lang="ja-JP" altLang="en-US" sz="3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演習の概要</a:t>
            </a:r>
            <a:endParaRPr kumimoji="1" lang="ja-JP" altLang="en-US" sz="3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4" name="グループ化 13"/>
          <p:cNvGrpSpPr/>
          <p:nvPr/>
        </p:nvGrpSpPr>
        <p:grpSpPr>
          <a:xfrm>
            <a:off x="229407" y="803299"/>
            <a:ext cx="900198" cy="492443"/>
            <a:chOff x="229407" y="859288"/>
            <a:chExt cx="900198" cy="492443"/>
          </a:xfrm>
        </p:grpSpPr>
        <p:sp>
          <p:nvSpPr>
            <p:cNvPr id="6" name="正方形/長方形 5"/>
            <p:cNvSpPr/>
            <p:nvPr/>
          </p:nvSpPr>
          <p:spPr>
            <a:xfrm>
              <a:off x="229407" y="910730"/>
              <a:ext cx="70090" cy="340685"/>
            </a:xfrm>
            <a:prstGeom prst="rect">
              <a:avLst/>
            </a:prstGeom>
            <a:solidFill>
              <a:srgbClr val="F9A6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 name="テキスト ボックス 14"/>
            <p:cNvSpPr txBox="1"/>
            <p:nvPr/>
          </p:nvSpPr>
          <p:spPr>
            <a:xfrm>
              <a:off x="278090" y="859288"/>
              <a:ext cx="851515" cy="492443"/>
            </a:xfrm>
            <a:prstGeom prst="rect">
              <a:avLst/>
            </a:prstGeom>
            <a:noFill/>
          </p:spPr>
          <p:txBody>
            <a:bodyPr wrap="none" rtlCol="0">
              <a:spAutoFit/>
            </a:bodyPr>
            <a:lstStyle/>
            <a:p>
              <a:pPr algn="l">
                <a:buClr>
                  <a:srgbClr val="FF6600"/>
                </a:buClr>
              </a:pPr>
              <a:r>
                <a:rPr kumimoji="1" lang="ja-JP" altLang="en-US" sz="2600" dirty="0" smtClean="0"/>
                <a:t>日程</a:t>
              </a:r>
            </a:p>
          </p:txBody>
        </p:sp>
      </p:grpSp>
      <p:grpSp>
        <p:nvGrpSpPr>
          <p:cNvPr id="13" name="グループ化 12"/>
          <p:cNvGrpSpPr/>
          <p:nvPr/>
        </p:nvGrpSpPr>
        <p:grpSpPr>
          <a:xfrm>
            <a:off x="467544" y="1313354"/>
            <a:ext cx="8523582" cy="430887"/>
            <a:chOff x="467544" y="1929041"/>
            <a:chExt cx="8523582" cy="430887"/>
          </a:xfrm>
        </p:grpSpPr>
        <p:sp>
          <p:nvSpPr>
            <p:cNvPr id="63" name="テキスト ボックス 62"/>
            <p:cNvSpPr txBox="1"/>
            <p:nvPr/>
          </p:nvSpPr>
          <p:spPr>
            <a:xfrm>
              <a:off x="536567" y="1929041"/>
              <a:ext cx="8454559" cy="430887"/>
            </a:xfrm>
            <a:prstGeom prst="rect">
              <a:avLst/>
            </a:prstGeom>
            <a:noFill/>
          </p:spPr>
          <p:txBody>
            <a:bodyPr wrap="none" rtlCol="0">
              <a:spAutoFit/>
            </a:bodyPr>
            <a:lstStyle/>
            <a:p>
              <a:r>
                <a:rPr lang="en-US" altLang="ja-JP" sz="2200" b="1" dirty="0" smtClean="0"/>
                <a:t>5/10, 5/17, 5/24, 5/31, 6/7</a:t>
              </a:r>
              <a:r>
                <a:rPr lang="ja-JP" altLang="en-US" sz="2200" dirty="0" smtClean="0"/>
                <a:t>の全</a:t>
              </a:r>
              <a:r>
                <a:rPr lang="en-US" altLang="ja-JP" sz="2200" dirty="0" smtClean="0"/>
                <a:t>5</a:t>
              </a:r>
              <a:r>
                <a:rPr lang="ja-JP" altLang="en-US" sz="2200" dirty="0" smtClean="0"/>
                <a:t>回（計</a:t>
              </a:r>
              <a:r>
                <a:rPr lang="en-US" altLang="ja-JP" sz="2200" dirty="0" smtClean="0"/>
                <a:t>10</a:t>
              </a:r>
              <a:r>
                <a:rPr lang="ja-JP" altLang="en-US" sz="2200" dirty="0" smtClean="0"/>
                <a:t>コマ，</a:t>
              </a:r>
              <a:r>
                <a:rPr lang="en-US" altLang="ja-JP" sz="2200" dirty="0" smtClean="0"/>
                <a:t>6/14</a:t>
              </a:r>
              <a:r>
                <a:rPr lang="ja-JP" altLang="en-US" sz="2200" dirty="0" smtClean="0"/>
                <a:t>から講義再開）</a:t>
              </a:r>
              <a:endParaRPr kumimoji="1" lang="ja-JP" altLang="en-US" sz="2200" dirty="0" smtClean="0"/>
            </a:p>
          </p:txBody>
        </p:sp>
        <p:sp>
          <p:nvSpPr>
            <p:cNvPr id="64" name="正方形/長方形 63"/>
            <p:cNvSpPr/>
            <p:nvPr/>
          </p:nvSpPr>
          <p:spPr>
            <a:xfrm>
              <a:off x="467544" y="1961932"/>
              <a:ext cx="70090" cy="34068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18" name="グループ化 17"/>
          <p:cNvGrpSpPr/>
          <p:nvPr/>
        </p:nvGrpSpPr>
        <p:grpSpPr>
          <a:xfrm>
            <a:off x="229407" y="1844824"/>
            <a:ext cx="6438967" cy="991711"/>
            <a:chOff x="229407" y="2678030"/>
            <a:chExt cx="6438967" cy="991711"/>
          </a:xfrm>
        </p:grpSpPr>
        <p:sp>
          <p:nvSpPr>
            <p:cNvPr id="65" name="正方形/長方形 64"/>
            <p:cNvSpPr/>
            <p:nvPr/>
          </p:nvSpPr>
          <p:spPr>
            <a:xfrm>
              <a:off x="229407" y="2729472"/>
              <a:ext cx="70090" cy="340685"/>
            </a:xfrm>
            <a:prstGeom prst="rect">
              <a:avLst/>
            </a:prstGeom>
            <a:solidFill>
              <a:srgbClr val="F9A6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6" name="テキスト ボックス 65"/>
            <p:cNvSpPr txBox="1"/>
            <p:nvPr/>
          </p:nvSpPr>
          <p:spPr>
            <a:xfrm>
              <a:off x="278090" y="2678030"/>
              <a:ext cx="1518364" cy="492443"/>
            </a:xfrm>
            <a:prstGeom prst="rect">
              <a:avLst/>
            </a:prstGeom>
            <a:noFill/>
          </p:spPr>
          <p:txBody>
            <a:bodyPr wrap="none" rtlCol="0">
              <a:spAutoFit/>
            </a:bodyPr>
            <a:lstStyle/>
            <a:p>
              <a:pPr algn="l">
                <a:buClr>
                  <a:srgbClr val="FF6600"/>
                </a:buClr>
              </a:pPr>
              <a:r>
                <a:rPr kumimoji="1" lang="ja-JP" altLang="en-US" sz="2600" dirty="0" smtClean="0"/>
                <a:t>演習内容</a:t>
              </a:r>
            </a:p>
          </p:txBody>
        </p:sp>
        <p:grpSp>
          <p:nvGrpSpPr>
            <p:cNvPr id="12" name="グループ化 11"/>
            <p:cNvGrpSpPr/>
            <p:nvPr/>
          </p:nvGrpSpPr>
          <p:grpSpPr>
            <a:xfrm>
              <a:off x="467544" y="3238854"/>
              <a:ext cx="6200830" cy="430887"/>
              <a:chOff x="467544" y="3162259"/>
              <a:chExt cx="6200830" cy="430887"/>
            </a:xfrm>
          </p:grpSpPr>
          <p:sp>
            <p:nvSpPr>
              <p:cNvPr id="67" name="テキスト ボックス 66"/>
              <p:cNvSpPr txBox="1"/>
              <p:nvPr/>
            </p:nvSpPr>
            <p:spPr>
              <a:xfrm>
                <a:off x="536567" y="3162259"/>
                <a:ext cx="6131807" cy="430887"/>
              </a:xfrm>
              <a:prstGeom prst="rect">
                <a:avLst/>
              </a:prstGeom>
              <a:noFill/>
            </p:spPr>
            <p:txBody>
              <a:bodyPr wrap="none" rtlCol="0">
                <a:spAutoFit/>
              </a:bodyPr>
              <a:lstStyle/>
              <a:p>
                <a:r>
                  <a:rPr lang="en-US" altLang="ja-JP" sz="2200" dirty="0" smtClean="0"/>
                  <a:t>0</a:t>
                </a:r>
                <a:r>
                  <a:rPr lang="ja-JP" altLang="en-US" sz="2200" dirty="0" smtClean="0"/>
                  <a:t>～</a:t>
                </a:r>
                <a:r>
                  <a:rPr lang="en-US" altLang="ja-JP" sz="2200" dirty="0" smtClean="0"/>
                  <a:t>9</a:t>
                </a:r>
                <a:r>
                  <a:rPr lang="ja-JP" altLang="en-US" sz="2200" dirty="0" smtClean="0"/>
                  <a:t>の手書き数字を認識するプログラムの作成</a:t>
                </a:r>
                <a:endParaRPr kumimoji="1" lang="ja-JP" altLang="en-US" sz="2200" dirty="0" smtClean="0"/>
              </a:p>
            </p:txBody>
          </p:sp>
          <p:sp>
            <p:nvSpPr>
              <p:cNvPr id="68" name="正方形/長方形 67"/>
              <p:cNvSpPr/>
              <p:nvPr/>
            </p:nvSpPr>
            <p:spPr>
              <a:xfrm>
                <a:off x="467544" y="3195150"/>
                <a:ext cx="70090" cy="34068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grpSp>
      </p:grpSp>
      <p:grpSp>
        <p:nvGrpSpPr>
          <p:cNvPr id="10" name="グループ化 9"/>
          <p:cNvGrpSpPr/>
          <p:nvPr/>
        </p:nvGrpSpPr>
        <p:grpSpPr>
          <a:xfrm>
            <a:off x="229407" y="2960013"/>
            <a:ext cx="900198" cy="492443"/>
            <a:chOff x="229407" y="3860667"/>
            <a:chExt cx="900198" cy="492443"/>
          </a:xfrm>
        </p:grpSpPr>
        <p:sp>
          <p:nvSpPr>
            <p:cNvPr id="69" name="正方形/長方形 68"/>
            <p:cNvSpPr/>
            <p:nvPr/>
          </p:nvSpPr>
          <p:spPr>
            <a:xfrm>
              <a:off x="229407" y="3912109"/>
              <a:ext cx="70090" cy="340685"/>
            </a:xfrm>
            <a:prstGeom prst="rect">
              <a:avLst/>
            </a:prstGeom>
            <a:solidFill>
              <a:srgbClr val="F9A6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テキスト ボックス 69"/>
            <p:cNvSpPr txBox="1"/>
            <p:nvPr/>
          </p:nvSpPr>
          <p:spPr>
            <a:xfrm>
              <a:off x="278090" y="3860667"/>
              <a:ext cx="851515" cy="492443"/>
            </a:xfrm>
            <a:prstGeom prst="rect">
              <a:avLst/>
            </a:prstGeom>
            <a:noFill/>
          </p:spPr>
          <p:txBody>
            <a:bodyPr wrap="none" rtlCol="0">
              <a:spAutoFit/>
            </a:bodyPr>
            <a:lstStyle/>
            <a:p>
              <a:pPr algn="l">
                <a:buClr>
                  <a:srgbClr val="FF6600"/>
                </a:buClr>
              </a:pPr>
              <a:r>
                <a:rPr kumimoji="1" lang="ja-JP" altLang="en-US" sz="2600" dirty="0" smtClean="0"/>
                <a:t>出席</a:t>
              </a:r>
              <a:endParaRPr kumimoji="1" lang="ja-JP" altLang="en-US" sz="2600" dirty="0" smtClean="0"/>
            </a:p>
          </p:txBody>
        </p:sp>
      </p:grpSp>
      <p:grpSp>
        <p:nvGrpSpPr>
          <p:cNvPr id="9" name="グループ化 8"/>
          <p:cNvGrpSpPr/>
          <p:nvPr/>
        </p:nvGrpSpPr>
        <p:grpSpPr>
          <a:xfrm>
            <a:off x="467544" y="3483119"/>
            <a:ext cx="2510717" cy="430887"/>
            <a:chOff x="467544" y="4417029"/>
            <a:chExt cx="2510717" cy="430887"/>
          </a:xfrm>
        </p:grpSpPr>
        <p:sp>
          <p:nvSpPr>
            <p:cNvPr id="73" name="テキスト ボックス 72"/>
            <p:cNvSpPr txBox="1"/>
            <p:nvPr/>
          </p:nvSpPr>
          <p:spPr>
            <a:xfrm>
              <a:off x="536567" y="4417029"/>
              <a:ext cx="2441694" cy="430887"/>
            </a:xfrm>
            <a:prstGeom prst="rect">
              <a:avLst/>
            </a:prstGeom>
            <a:noFill/>
          </p:spPr>
          <p:txBody>
            <a:bodyPr wrap="none" rtlCol="0">
              <a:spAutoFit/>
            </a:bodyPr>
            <a:lstStyle/>
            <a:p>
              <a:r>
                <a:rPr lang="ja-JP" altLang="en-US" sz="2200" dirty="0" smtClean="0"/>
                <a:t>毎回，出欠をとる</a:t>
              </a:r>
              <a:endParaRPr kumimoji="1" lang="ja-JP" altLang="en-US" sz="2200" dirty="0" smtClean="0"/>
            </a:p>
          </p:txBody>
        </p:sp>
        <p:sp>
          <p:nvSpPr>
            <p:cNvPr id="74" name="正方形/長方形 73"/>
            <p:cNvSpPr/>
            <p:nvPr/>
          </p:nvSpPr>
          <p:spPr>
            <a:xfrm>
              <a:off x="467544" y="4449920"/>
              <a:ext cx="70090" cy="34068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8" name="グループ化 7"/>
          <p:cNvGrpSpPr/>
          <p:nvPr/>
        </p:nvGrpSpPr>
        <p:grpSpPr>
          <a:xfrm>
            <a:off x="467544" y="3996700"/>
            <a:ext cx="3791517" cy="430887"/>
            <a:chOff x="467544" y="4994254"/>
            <a:chExt cx="3791517" cy="430887"/>
          </a:xfrm>
        </p:grpSpPr>
        <p:sp>
          <p:nvSpPr>
            <p:cNvPr id="75" name="テキスト ボックス 74"/>
            <p:cNvSpPr txBox="1"/>
            <p:nvPr/>
          </p:nvSpPr>
          <p:spPr>
            <a:xfrm>
              <a:off x="536567" y="4994254"/>
              <a:ext cx="3722494" cy="430887"/>
            </a:xfrm>
            <a:prstGeom prst="rect">
              <a:avLst/>
            </a:prstGeom>
            <a:noFill/>
          </p:spPr>
          <p:txBody>
            <a:bodyPr wrap="none" rtlCol="0">
              <a:spAutoFit/>
            </a:bodyPr>
            <a:lstStyle/>
            <a:p>
              <a:r>
                <a:rPr lang="en-US" altLang="ja-JP" sz="2200" dirty="0" smtClean="0"/>
                <a:t>3</a:t>
              </a:r>
              <a:r>
                <a:rPr lang="ja-JP" altLang="en-US" sz="2200" dirty="0" smtClean="0"/>
                <a:t>回以上欠席すると単位なし</a:t>
              </a:r>
              <a:endParaRPr kumimoji="1" lang="ja-JP" altLang="en-US" sz="2200" dirty="0" smtClean="0"/>
            </a:p>
          </p:txBody>
        </p:sp>
        <p:sp>
          <p:nvSpPr>
            <p:cNvPr id="76" name="正方形/長方形 75"/>
            <p:cNvSpPr/>
            <p:nvPr/>
          </p:nvSpPr>
          <p:spPr>
            <a:xfrm>
              <a:off x="467544" y="5027145"/>
              <a:ext cx="70090" cy="34068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5" name="グループ化 4"/>
          <p:cNvGrpSpPr/>
          <p:nvPr/>
        </p:nvGrpSpPr>
        <p:grpSpPr>
          <a:xfrm>
            <a:off x="7177774" y="2108240"/>
            <a:ext cx="1295812" cy="3224992"/>
            <a:chOff x="6656020" y="1769262"/>
            <a:chExt cx="1295812" cy="3224992"/>
          </a:xfrm>
        </p:grpSpPr>
        <p:pic>
          <p:nvPicPr>
            <p:cNvPr id="36" name="Picture 2" descr="C:\Users\atsushi\Desktop\image005.jpg"/>
            <p:cNvPicPr>
              <a:picLocks noChangeAspect="1" noChangeArrowheads="1"/>
            </p:cNvPicPr>
            <p:nvPr/>
          </p:nvPicPr>
          <p:blipFill>
            <a:blip r:embed="rId2" cstate="print"/>
            <a:srcRect/>
            <a:stretch>
              <a:fillRect/>
            </a:stretch>
          </p:blipFill>
          <p:spPr bwMode="auto">
            <a:xfrm>
              <a:off x="6656020" y="1769262"/>
              <a:ext cx="596476" cy="596476"/>
            </a:xfrm>
            <a:prstGeom prst="rect">
              <a:avLst/>
            </a:prstGeom>
            <a:noFill/>
          </p:spPr>
        </p:pic>
        <p:pic>
          <p:nvPicPr>
            <p:cNvPr id="37" name="Picture 3" descr="C:\Users\atsushi\Desktop\image006.jpg"/>
            <p:cNvPicPr>
              <a:picLocks noChangeAspect="1" noChangeArrowheads="1"/>
            </p:cNvPicPr>
            <p:nvPr/>
          </p:nvPicPr>
          <p:blipFill>
            <a:blip r:embed="rId3" cstate="print"/>
            <a:srcRect/>
            <a:stretch>
              <a:fillRect/>
            </a:stretch>
          </p:blipFill>
          <p:spPr bwMode="auto">
            <a:xfrm>
              <a:off x="7355356" y="1769262"/>
              <a:ext cx="596476" cy="596476"/>
            </a:xfrm>
            <a:prstGeom prst="rect">
              <a:avLst/>
            </a:prstGeom>
            <a:noFill/>
          </p:spPr>
        </p:pic>
        <p:pic>
          <p:nvPicPr>
            <p:cNvPr id="38" name="Picture 4" descr="C:\Users\atsushi\Desktop\image007.jpg"/>
            <p:cNvPicPr>
              <a:picLocks noChangeAspect="1" noChangeArrowheads="1"/>
            </p:cNvPicPr>
            <p:nvPr/>
          </p:nvPicPr>
          <p:blipFill>
            <a:blip r:embed="rId4" cstate="print"/>
            <a:srcRect/>
            <a:stretch>
              <a:fillRect/>
            </a:stretch>
          </p:blipFill>
          <p:spPr bwMode="auto">
            <a:xfrm>
              <a:off x="6656020" y="2416254"/>
              <a:ext cx="596476" cy="596476"/>
            </a:xfrm>
            <a:prstGeom prst="rect">
              <a:avLst/>
            </a:prstGeom>
            <a:noFill/>
          </p:spPr>
        </p:pic>
        <p:pic>
          <p:nvPicPr>
            <p:cNvPr id="39" name="Picture 5" descr="C:\Users\atsushi\Desktop\image008.jpg"/>
            <p:cNvPicPr>
              <a:picLocks noChangeAspect="1" noChangeArrowheads="1"/>
            </p:cNvPicPr>
            <p:nvPr/>
          </p:nvPicPr>
          <p:blipFill>
            <a:blip r:embed="rId5" cstate="print"/>
            <a:srcRect/>
            <a:stretch>
              <a:fillRect/>
            </a:stretch>
          </p:blipFill>
          <p:spPr bwMode="auto">
            <a:xfrm>
              <a:off x="7355356" y="2426391"/>
              <a:ext cx="596476" cy="596476"/>
            </a:xfrm>
            <a:prstGeom prst="rect">
              <a:avLst/>
            </a:prstGeom>
            <a:noFill/>
          </p:spPr>
        </p:pic>
        <p:pic>
          <p:nvPicPr>
            <p:cNvPr id="40" name="Picture 6" descr="C:\Users\atsushi\Desktop\image009.jpg"/>
            <p:cNvPicPr>
              <a:picLocks noChangeAspect="1" noChangeArrowheads="1"/>
            </p:cNvPicPr>
            <p:nvPr/>
          </p:nvPicPr>
          <p:blipFill>
            <a:blip r:embed="rId6" cstate="print"/>
            <a:srcRect/>
            <a:stretch>
              <a:fillRect/>
            </a:stretch>
          </p:blipFill>
          <p:spPr bwMode="auto">
            <a:xfrm>
              <a:off x="6656020" y="3063245"/>
              <a:ext cx="596476" cy="637026"/>
            </a:xfrm>
            <a:prstGeom prst="rect">
              <a:avLst/>
            </a:prstGeom>
            <a:noFill/>
          </p:spPr>
        </p:pic>
        <p:pic>
          <p:nvPicPr>
            <p:cNvPr id="41" name="Picture 7" descr="C:\Users\atsushi\Desktop\image010.jpg"/>
            <p:cNvPicPr>
              <a:picLocks noChangeAspect="1" noChangeArrowheads="1"/>
            </p:cNvPicPr>
            <p:nvPr/>
          </p:nvPicPr>
          <p:blipFill>
            <a:blip r:embed="rId7" cstate="print"/>
            <a:srcRect/>
            <a:stretch>
              <a:fillRect/>
            </a:stretch>
          </p:blipFill>
          <p:spPr bwMode="auto">
            <a:xfrm>
              <a:off x="7355356" y="3083520"/>
              <a:ext cx="596476" cy="596476"/>
            </a:xfrm>
            <a:prstGeom prst="rect">
              <a:avLst/>
            </a:prstGeom>
            <a:noFill/>
          </p:spPr>
        </p:pic>
        <p:pic>
          <p:nvPicPr>
            <p:cNvPr id="42" name="Picture 8" descr="C:\Users\atsushi\Desktop\image011.jpg"/>
            <p:cNvPicPr>
              <a:picLocks noChangeAspect="1" noChangeArrowheads="1"/>
            </p:cNvPicPr>
            <p:nvPr/>
          </p:nvPicPr>
          <p:blipFill>
            <a:blip r:embed="rId8" cstate="print"/>
            <a:srcRect/>
            <a:stretch>
              <a:fillRect/>
            </a:stretch>
          </p:blipFill>
          <p:spPr bwMode="auto">
            <a:xfrm>
              <a:off x="6656020" y="3750786"/>
              <a:ext cx="596476" cy="596476"/>
            </a:xfrm>
            <a:prstGeom prst="rect">
              <a:avLst/>
            </a:prstGeom>
            <a:noFill/>
          </p:spPr>
        </p:pic>
        <p:pic>
          <p:nvPicPr>
            <p:cNvPr id="43" name="Picture 9" descr="C:\Users\atsushi\Desktop\image012.jpg"/>
            <p:cNvPicPr>
              <a:picLocks noChangeAspect="1" noChangeArrowheads="1"/>
            </p:cNvPicPr>
            <p:nvPr/>
          </p:nvPicPr>
          <p:blipFill>
            <a:blip r:embed="rId9" cstate="print"/>
            <a:srcRect/>
            <a:stretch>
              <a:fillRect/>
            </a:stretch>
          </p:blipFill>
          <p:spPr bwMode="auto">
            <a:xfrm>
              <a:off x="7355356" y="3740649"/>
              <a:ext cx="596476" cy="596476"/>
            </a:xfrm>
            <a:prstGeom prst="rect">
              <a:avLst/>
            </a:prstGeom>
            <a:noFill/>
          </p:spPr>
        </p:pic>
        <p:pic>
          <p:nvPicPr>
            <p:cNvPr id="44" name="Picture 10" descr="C:\Users\atsushi\Desktop\image013.jpg"/>
            <p:cNvPicPr>
              <a:picLocks noChangeAspect="1" noChangeArrowheads="1"/>
            </p:cNvPicPr>
            <p:nvPr/>
          </p:nvPicPr>
          <p:blipFill>
            <a:blip r:embed="rId10" cstate="print"/>
            <a:srcRect/>
            <a:stretch>
              <a:fillRect/>
            </a:stretch>
          </p:blipFill>
          <p:spPr bwMode="auto">
            <a:xfrm>
              <a:off x="6656020" y="4397778"/>
              <a:ext cx="596476" cy="596476"/>
            </a:xfrm>
            <a:prstGeom prst="rect">
              <a:avLst/>
            </a:prstGeom>
            <a:noFill/>
          </p:spPr>
        </p:pic>
        <p:pic>
          <p:nvPicPr>
            <p:cNvPr id="45" name="Picture 11" descr="C:\Users\atsushi\Desktop\image014.jpg"/>
            <p:cNvPicPr>
              <a:picLocks noChangeAspect="1" noChangeArrowheads="1"/>
            </p:cNvPicPr>
            <p:nvPr/>
          </p:nvPicPr>
          <p:blipFill>
            <a:blip r:embed="rId11" cstate="print"/>
            <a:srcRect/>
            <a:stretch>
              <a:fillRect/>
            </a:stretch>
          </p:blipFill>
          <p:spPr bwMode="auto">
            <a:xfrm>
              <a:off x="7355356" y="4397778"/>
              <a:ext cx="596476" cy="596476"/>
            </a:xfrm>
            <a:prstGeom prst="rect">
              <a:avLst/>
            </a:prstGeom>
            <a:noFill/>
          </p:spPr>
        </p:pic>
      </p:grpSp>
      <p:grpSp>
        <p:nvGrpSpPr>
          <p:cNvPr id="11" name="グループ化 10"/>
          <p:cNvGrpSpPr/>
          <p:nvPr/>
        </p:nvGrpSpPr>
        <p:grpSpPr>
          <a:xfrm>
            <a:off x="229407" y="4581128"/>
            <a:ext cx="8175019" cy="2099563"/>
            <a:chOff x="229407" y="4581128"/>
            <a:chExt cx="8175019" cy="2099563"/>
          </a:xfrm>
        </p:grpSpPr>
        <p:grpSp>
          <p:nvGrpSpPr>
            <p:cNvPr id="7" name="グループ化 6"/>
            <p:cNvGrpSpPr/>
            <p:nvPr/>
          </p:nvGrpSpPr>
          <p:grpSpPr>
            <a:xfrm>
              <a:off x="467544" y="5157192"/>
              <a:ext cx="5896259" cy="430887"/>
              <a:chOff x="467544" y="5878433"/>
              <a:chExt cx="5896259" cy="430887"/>
            </a:xfrm>
          </p:grpSpPr>
          <p:sp>
            <p:nvSpPr>
              <p:cNvPr id="77" name="テキスト ボックス 76"/>
              <p:cNvSpPr txBox="1"/>
              <p:nvPr/>
            </p:nvSpPr>
            <p:spPr>
              <a:xfrm>
                <a:off x="536567" y="5878433"/>
                <a:ext cx="5827236" cy="430887"/>
              </a:xfrm>
              <a:prstGeom prst="rect">
                <a:avLst/>
              </a:prstGeom>
              <a:noFill/>
            </p:spPr>
            <p:txBody>
              <a:bodyPr wrap="none" rtlCol="0">
                <a:spAutoFit/>
              </a:bodyPr>
              <a:lstStyle/>
              <a:p>
                <a:r>
                  <a:rPr lang="ja-JP" altLang="en-US" sz="2200" dirty="0" smtClean="0"/>
                  <a:t>実装内容・工夫点・結果・考察を中心に記載</a:t>
                </a:r>
                <a:endParaRPr kumimoji="1" lang="ja-JP" altLang="en-US" sz="2200" dirty="0" smtClean="0"/>
              </a:p>
            </p:txBody>
          </p:sp>
          <p:sp>
            <p:nvSpPr>
              <p:cNvPr id="78" name="正方形/長方形 77"/>
              <p:cNvSpPr/>
              <p:nvPr/>
            </p:nvSpPr>
            <p:spPr>
              <a:xfrm>
                <a:off x="467544" y="5911324"/>
                <a:ext cx="70090" cy="34068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46" name="グループ化 45"/>
            <p:cNvGrpSpPr/>
            <p:nvPr/>
          </p:nvGrpSpPr>
          <p:grpSpPr>
            <a:xfrm>
              <a:off x="229407" y="4581128"/>
              <a:ext cx="1567047" cy="492443"/>
              <a:chOff x="229407" y="3860667"/>
              <a:chExt cx="1567047" cy="492443"/>
            </a:xfrm>
          </p:grpSpPr>
          <p:sp>
            <p:nvSpPr>
              <p:cNvPr id="47" name="正方形/長方形 46"/>
              <p:cNvSpPr/>
              <p:nvPr/>
            </p:nvSpPr>
            <p:spPr>
              <a:xfrm>
                <a:off x="229407" y="3912109"/>
                <a:ext cx="70090" cy="340685"/>
              </a:xfrm>
              <a:prstGeom prst="rect">
                <a:avLst/>
              </a:prstGeom>
              <a:solidFill>
                <a:srgbClr val="F9A6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8" name="テキスト ボックス 47"/>
              <p:cNvSpPr txBox="1"/>
              <p:nvPr/>
            </p:nvSpPr>
            <p:spPr>
              <a:xfrm>
                <a:off x="278090" y="3860667"/>
                <a:ext cx="1518364" cy="492443"/>
              </a:xfrm>
              <a:prstGeom prst="rect">
                <a:avLst/>
              </a:prstGeom>
              <a:noFill/>
            </p:spPr>
            <p:txBody>
              <a:bodyPr wrap="none" rtlCol="0">
                <a:spAutoFit/>
              </a:bodyPr>
              <a:lstStyle/>
              <a:p>
                <a:pPr algn="l">
                  <a:buClr>
                    <a:srgbClr val="FF6600"/>
                  </a:buClr>
                </a:pPr>
                <a:r>
                  <a:rPr lang="ja-JP" altLang="en-US" sz="2600" dirty="0"/>
                  <a:t>レポート</a:t>
                </a:r>
                <a:endParaRPr kumimoji="1" lang="ja-JP" altLang="en-US" sz="2600" dirty="0" smtClean="0"/>
              </a:p>
            </p:txBody>
          </p:sp>
        </p:grpSp>
        <p:grpSp>
          <p:nvGrpSpPr>
            <p:cNvPr id="50" name="グループ化 49"/>
            <p:cNvGrpSpPr/>
            <p:nvPr/>
          </p:nvGrpSpPr>
          <p:grpSpPr>
            <a:xfrm>
              <a:off x="467544" y="5703498"/>
              <a:ext cx="6633641" cy="430887"/>
              <a:chOff x="467544" y="5878433"/>
              <a:chExt cx="6633641" cy="430887"/>
            </a:xfrm>
          </p:grpSpPr>
          <p:sp>
            <p:nvSpPr>
              <p:cNvPr id="51" name="テキスト ボックス 50"/>
              <p:cNvSpPr txBox="1"/>
              <p:nvPr/>
            </p:nvSpPr>
            <p:spPr>
              <a:xfrm>
                <a:off x="536567" y="5878433"/>
                <a:ext cx="6564618" cy="430887"/>
              </a:xfrm>
              <a:prstGeom prst="rect">
                <a:avLst/>
              </a:prstGeom>
              <a:noFill/>
            </p:spPr>
            <p:txBody>
              <a:bodyPr wrap="none" rtlCol="0">
                <a:spAutoFit/>
              </a:bodyPr>
              <a:lstStyle/>
              <a:p>
                <a:r>
                  <a:rPr lang="en-US" altLang="ja-JP" sz="2200" dirty="0" smtClean="0"/>
                  <a:t>A4</a:t>
                </a:r>
                <a:r>
                  <a:rPr lang="ja-JP" altLang="en-US" sz="2200" dirty="0" smtClean="0"/>
                  <a:t>用紙</a:t>
                </a:r>
                <a:r>
                  <a:rPr lang="en-US" altLang="ja-JP" sz="2200" dirty="0" smtClean="0"/>
                  <a:t>2</a:t>
                </a:r>
                <a:r>
                  <a:rPr lang="ja-JP" altLang="en-US" sz="2200" dirty="0" smtClean="0"/>
                  <a:t>ページ以上，</a:t>
                </a:r>
                <a:r>
                  <a:rPr lang="en-US" altLang="ja-JP" sz="2200" dirty="0" smtClean="0"/>
                  <a:t>6</a:t>
                </a:r>
                <a:r>
                  <a:rPr lang="en-US" altLang="ja-JP" sz="2200" dirty="0"/>
                  <a:t>/</a:t>
                </a:r>
                <a:r>
                  <a:rPr lang="en-US" altLang="ja-JP" sz="2200" dirty="0" smtClean="0"/>
                  <a:t>14</a:t>
                </a:r>
                <a:r>
                  <a:rPr lang="ja-JP" altLang="en-US" sz="2200" dirty="0" smtClean="0"/>
                  <a:t>（</a:t>
                </a:r>
                <a:r>
                  <a:rPr lang="ja-JP" altLang="en-US" sz="2200" dirty="0"/>
                  <a:t>水</a:t>
                </a:r>
                <a:r>
                  <a:rPr lang="ja-JP" altLang="en-US" sz="2200" dirty="0" smtClean="0"/>
                  <a:t>）締め切り（予定）</a:t>
                </a:r>
                <a:endParaRPr kumimoji="1" lang="ja-JP" altLang="en-US" sz="2200" dirty="0" smtClean="0"/>
              </a:p>
            </p:txBody>
          </p:sp>
          <p:sp>
            <p:nvSpPr>
              <p:cNvPr id="52" name="正方形/長方形 51"/>
              <p:cNvSpPr/>
              <p:nvPr/>
            </p:nvSpPr>
            <p:spPr>
              <a:xfrm>
                <a:off x="467544" y="5911324"/>
                <a:ext cx="70090" cy="34068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53" name="グループ化 52"/>
            <p:cNvGrpSpPr/>
            <p:nvPr/>
          </p:nvGrpSpPr>
          <p:grpSpPr>
            <a:xfrm>
              <a:off x="467544" y="6249804"/>
              <a:ext cx="7936882" cy="430887"/>
              <a:chOff x="467544" y="5878433"/>
              <a:chExt cx="7936882" cy="430887"/>
            </a:xfrm>
          </p:grpSpPr>
          <p:sp>
            <p:nvSpPr>
              <p:cNvPr id="54" name="テキスト ボックス 53"/>
              <p:cNvSpPr txBox="1"/>
              <p:nvPr/>
            </p:nvSpPr>
            <p:spPr>
              <a:xfrm>
                <a:off x="536567" y="5878433"/>
                <a:ext cx="7867859" cy="430887"/>
              </a:xfrm>
              <a:prstGeom prst="rect">
                <a:avLst/>
              </a:prstGeom>
              <a:noFill/>
            </p:spPr>
            <p:txBody>
              <a:bodyPr wrap="none" rtlCol="0">
                <a:spAutoFit/>
              </a:bodyPr>
              <a:lstStyle/>
              <a:p>
                <a:r>
                  <a:rPr kumimoji="1" lang="en-US" altLang="ja-JP" sz="2200" dirty="0" smtClean="0"/>
                  <a:t>Pdf</a:t>
                </a:r>
                <a:r>
                  <a:rPr kumimoji="1" lang="ja-JP" altLang="en-US" sz="2200" dirty="0" smtClean="0"/>
                  <a:t>形式で作成しメールで提出（</a:t>
                </a:r>
                <a:r>
                  <a:rPr kumimoji="1" lang="en-US" altLang="ja-JP" sz="2200" dirty="0" smtClean="0"/>
                  <a:t>hayashi@ait.kyushu-u.ac.jp</a:t>
                </a:r>
                <a:r>
                  <a:rPr kumimoji="1" lang="ja-JP" altLang="en-US" sz="2200" dirty="0" smtClean="0"/>
                  <a:t>）</a:t>
                </a:r>
                <a:endParaRPr kumimoji="1" lang="ja-JP" altLang="en-US" sz="2200" dirty="0" smtClean="0"/>
              </a:p>
            </p:txBody>
          </p:sp>
          <p:sp>
            <p:nvSpPr>
              <p:cNvPr id="55" name="正方形/長方形 54"/>
              <p:cNvSpPr/>
              <p:nvPr/>
            </p:nvSpPr>
            <p:spPr>
              <a:xfrm>
                <a:off x="467544" y="5911324"/>
                <a:ext cx="70090" cy="34068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grpSp>
      </p:grpSp>
    </p:spTree>
    <p:extLst>
      <p:ext uri="{BB962C8B-B14F-4D97-AF65-F5344CB8AC3E}">
        <p14:creationId xmlns:p14="http://schemas.microsoft.com/office/powerpoint/2010/main" val="369083274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D2D8002D-B5B0-4BAC-B1F6-782DDCCE6D9C}" type="slidenum">
              <a:rPr kumimoji="1" lang="ja-JP" altLang="en-US" smtClean="0"/>
              <a:pPr/>
              <a:t>3</a:t>
            </a:fld>
            <a:endParaRPr kumimoji="1" lang="ja-JP" altLang="en-US"/>
          </a:p>
        </p:txBody>
      </p:sp>
      <p:sp>
        <p:nvSpPr>
          <p:cNvPr id="4" name="テキスト ボックス 3"/>
          <p:cNvSpPr txBox="1"/>
          <p:nvPr/>
        </p:nvSpPr>
        <p:spPr>
          <a:xfrm>
            <a:off x="145628" y="116632"/>
            <a:ext cx="7162675" cy="584775"/>
          </a:xfrm>
          <a:prstGeom prst="rect">
            <a:avLst/>
          </a:prstGeom>
          <a:noFill/>
        </p:spPr>
        <p:txBody>
          <a:bodyPr wrap="square" rtlCol="0">
            <a:spAutoFit/>
          </a:bodyPr>
          <a:lstStyle/>
          <a:p>
            <a:r>
              <a:rPr lang="ja-JP" altLang="en-US" sz="3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演習の</a:t>
            </a:r>
            <a:r>
              <a:rPr lang="ja-JP" altLang="en-US" sz="3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手順</a:t>
            </a:r>
            <a:endParaRPr kumimoji="1" lang="ja-JP" altLang="en-US" sz="3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8" name="グループ化 7"/>
          <p:cNvGrpSpPr/>
          <p:nvPr/>
        </p:nvGrpSpPr>
        <p:grpSpPr>
          <a:xfrm>
            <a:off x="229407" y="2109834"/>
            <a:ext cx="8550122" cy="952531"/>
            <a:chOff x="229407" y="1979878"/>
            <a:chExt cx="8550122" cy="952531"/>
          </a:xfrm>
        </p:grpSpPr>
        <p:grpSp>
          <p:nvGrpSpPr>
            <p:cNvPr id="14" name="グループ化 13"/>
            <p:cNvGrpSpPr/>
            <p:nvPr/>
          </p:nvGrpSpPr>
          <p:grpSpPr>
            <a:xfrm>
              <a:off x="229407" y="1979878"/>
              <a:ext cx="7235266" cy="492443"/>
              <a:chOff x="229407" y="859288"/>
              <a:chExt cx="7235266" cy="492443"/>
            </a:xfrm>
          </p:grpSpPr>
          <p:sp>
            <p:nvSpPr>
              <p:cNvPr id="6" name="正方形/長方形 5"/>
              <p:cNvSpPr/>
              <p:nvPr/>
            </p:nvSpPr>
            <p:spPr>
              <a:xfrm>
                <a:off x="229407" y="910730"/>
                <a:ext cx="70090" cy="340685"/>
              </a:xfrm>
              <a:prstGeom prst="rect">
                <a:avLst/>
              </a:prstGeom>
              <a:solidFill>
                <a:srgbClr val="F9A6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 name="テキスト ボックス 14"/>
              <p:cNvSpPr txBox="1"/>
              <p:nvPr/>
            </p:nvSpPr>
            <p:spPr>
              <a:xfrm>
                <a:off x="278090" y="859288"/>
                <a:ext cx="7186583" cy="492443"/>
              </a:xfrm>
              <a:prstGeom prst="rect">
                <a:avLst/>
              </a:prstGeom>
              <a:noFill/>
            </p:spPr>
            <p:txBody>
              <a:bodyPr wrap="none" rtlCol="0">
                <a:spAutoFit/>
              </a:bodyPr>
              <a:lstStyle/>
              <a:p>
                <a:pPr algn="l">
                  <a:buClr>
                    <a:srgbClr val="FF6600"/>
                  </a:buClr>
                </a:pPr>
                <a:r>
                  <a:rPr kumimoji="1" lang="ja-JP" altLang="en-US" sz="2600" dirty="0" smtClean="0"/>
                  <a:t>基本的な操作等についてサンプルコードを配布</a:t>
                </a:r>
              </a:p>
            </p:txBody>
          </p:sp>
        </p:grpSp>
        <p:grpSp>
          <p:nvGrpSpPr>
            <p:cNvPr id="16" name="グループ化 15"/>
            <p:cNvGrpSpPr/>
            <p:nvPr/>
          </p:nvGrpSpPr>
          <p:grpSpPr>
            <a:xfrm>
              <a:off x="467544" y="2501522"/>
              <a:ext cx="8311985" cy="430887"/>
              <a:chOff x="467544" y="1391077"/>
              <a:chExt cx="8311985" cy="430887"/>
            </a:xfrm>
          </p:grpSpPr>
          <p:sp>
            <p:nvSpPr>
              <p:cNvPr id="2" name="テキスト ボックス 1"/>
              <p:cNvSpPr txBox="1"/>
              <p:nvPr/>
            </p:nvSpPr>
            <p:spPr>
              <a:xfrm>
                <a:off x="536567" y="1391077"/>
                <a:ext cx="8242962" cy="430887"/>
              </a:xfrm>
              <a:prstGeom prst="rect">
                <a:avLst/>
              </a:prstGeom>
              <a:noFill/>
            </p:spPr>
            <p:txBody>
              <a:bodyPr wrap="none" rtlCol="0">
                <a:spAutoFit/>
              </a:bodyPr>
              <a:lstStyle/>
              <a:p>
                <a:r>
                  <a:rPr lang="ja-JP" altLang="en-US" sz="2200" dirty="0" smtClean="0"/>
                  <a:t>ファイル入出力，輝度値編集，距離算出，二値化</a:t>
                </a:r>
                <a:r>
                  <a:rPr lang="ja-JP" altLang="en-US" sz="2200" dirty="0" smtClean="0"/>
                  <a:t>，</a:t>
                </a:r>
                <a:r>
                  <a:rPr lang="en-US" altLang="ja-JP" sz="2200" dirty="0" smtClean="0"/>
                  <a:t>k-</a:t>
                </a:r>
                <a:r>
                  <a:rPr lang="ja-JP" altLang="en-US" sz="2200" dirty="0" smtClean="0"/>
                  <a:t>最近傍法</a:t>
                </a:r>
                <a:endParaRPr kumimoji="1" lang="ja-JP" altLang="en-US" sz="2200" dirty="0" smtClean="0"/>
              </a:p>
            </p:txBody>
          </p:sp>
          <p:sp>
            <p:nvSpPr>
              <p:cNvPr id="62" name="正方形/長方形 61"/>
              <p:cNvSpPr/>
              <p:nvPr/>
            </p:nvSpPr>
            <p:spPr>
              <a:xfrm>
                <a:off x="467544" y="1408729"/>
                <a:ext cx="70090" cy="34068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grpSp>
      </p:grpSp>
      <p:grpSp>
        <p:nvGrpSpPr>
          <p:cNvPr id="5" name="グループ化 4"/>
          <p:cNvGrpSpPr/>
          <p:nvPr/>
        </p:nvGrpSpPr>
        <p:grpSpPr>
          <a:xfrm>
            <a:off x="229407" y="822446"/>
            <a:ext cx="4901293" cy="949209"/>
            <a:chOff x="229407" y="822446"/>
            <a:chExt cx="4901293" cy="949209"/>
          </a:xfrm>
        </p:grpSpPr>
        <p:grpSp>
          <p:nvGrpSpPr>
            <p:cNvPr id="85" name="グループ化 84"/>
            <p:cNvGrpSpPr/>
            <p:nvPr/>
          </p:nvGrpSpPr>
          <p:grpSpPr>
            <a:xfrm>
              <a:off x="229407" y="822446"/>
              <a:ext cx="4901293" cy="492443"/>
              <a:chOff x="229407" y="862092"/>
              <a:chExt cx="4901293" cy="492443"/>
            </a:xfrm>
          </p:grpSpPr>
          <p:sp>
            <p:nvSpPr>
              <p:cNvPr id="86" name="正方形/長方形 85"/>
              <p:cNvSpPr/>
              <p:nvPr/>
            </p:nvSpPr>
            <p:spPr>
              <a:xfrm>
                <a:off x="229407" y="910730"/>
                <a:ext cx="70090" cy="340685"/>
              </a:xfrm>
              <a:prstGeom prst="rect">
                <a:avLst/>
              </a:prstGeom>
              <a:solidFill>
                <a:srgbClr val="F9A6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7" name="テキスト ボックス 86"/>
              <p:cNvSpPr txBox="1"/>
              <p:nvPr/>
            </p:nvSpPr>
            <p:spPr>
              <a:xfrm>
                <a:off x="278090" y="862092"/>
                <a:ext cx="4852610" cy="492443"/>
              </a:xfrm>
              <a:prstGeom prst="rect">
                <a:avLst/>
              </a:prstGeom>
              <a:noFill/>
            </p:spPr>
            <p:txBody>
              <a:bodyPr wrap="none" rtlCol="0">
                <a:spAutoFit/>
              </a:bodyPr>
              <a:lstStyle/>
              <a:p>
                <a:pPr algn="l">
                  <a:buClr>
                    <a:srgbClr val="FF6600"/>
                  </a:buClr>
                </a:pPr>
                <a:r>
                  <a:rPr kumimoji="1" lang="ja-JP" altLang="en-US" sz="2600" dirty="0" smtClean="0"/>
                  <a:t>画像データセットを事前に配布</a:t>
                </a:r>
              </a:p>
            </p:txBody>
          </p:sp>
        </p:grpSp>
        <p:grpSp>
          <p:nvGrpSpPr>
            <p:cNvPr id="88" name="グループ化 87"/>
            <p:cNvGrpSpPr/>
            <p:nvPr/>
          </p:nvGrpSpPr>
          <p:grpSpPr>
            <a:xfrm>
              <a:off x="467544" y="1340768"/>
              <a:ext cx="4528898" cy="430887"/>
              <a:chOff x="467544" y="1391077"/>
              <a:chExt cx="4528898" cy="430887"/>
            </a:xfrm>
          </p:grpSpPr>
          <p:sp>
            <p:nvSpPr>
              <p:cNvPr id="89" name="テキスト ボックス 88"/>
              <p:cNvSpPr txBox="1"/>
              <p:nvPr/>
            </p:nvSpPr>
            <p:spPr>
              <a:xfrm>
                <a:off x="536567" y="1391077"/>
                <a:ext cx="4459875" cy="430887"/>
              </a:xfrm>
              <a:prstGeom prst="rect">
                <a:avLst/>
              </a:prstGeom>
              <a:noFill/>
            </p:spPr>
            <p:txBody>
              <a:bodyPr wrap="none" rtlCol="0">
                <a:spAutoFit/>
              </a:bodyPr>
              <a:lstStyle/>
              <a:p>
                <a:r>
                  <a:rPr lang="ja-JP" altLang="en-US" sz="2200" dirty="0" smtClean="0"/>
                  <a:t>学習用</a:t>
                </a:r>
                <a:r>
                  <a:rPr lang="en-US" altLang="ja-JP" sz="2200" dirty="0" smtClean="0"/>
                  <a:t>2,000</a:t>
                </a:r>
                <a:r>
                  <a:rPr lang="ja-JP" altLang="en-US" sz="2200" dirty="0" smtClean="0"/>
                  <a:t>枚，テスト用</a:t>
                </a:r>
                <a:r>
                  <a:rPr lang="en-US" altLang="ja-JP" sz="2200" dirty="0" smtClean="0"/>
                  <a:t>10,000</a:t>
                </a:r>
                <a:r>
                  <a:rPr lang="ja-JP" altLang="en-US" sz="2200" dirty="0" smtClean="0"/>
                  <a:t>枚</a:t>
                </a:r>
                <a:endParaRPr kumimoji="1" lang="ja-JP" altLang="en-US" sz="2200" dirty="0" smtClean="0"/>
              </a:p>
            </p:txBody>
          </p:sp>
          <p:sp>
            <p:nvSpPr>
              <p:cNvPr id="90" name="正方形/長方形 89"/>
              <p:cNvSpPr/>
              <p:nvPr/>
            </p:nvSpPr>
            <p:spPr>
              <a:xfrm>
                <a:off x="467544" y="1408729"/>
                <a:ext cx="70090" cy="34068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grpSp>
      </p:grpSp>
      <p:grpSp>
        <p:nvGrpSpPr>
          <p:cNvPr id="9" name="グループ化 8"/>
          <p:cNvGrpSpPr/>
          <p:nvPr/>
        </p:nvGrpSpPr>
        <p:grpSpPr>
          <a:xfrm>
            <a:off x="229407" y="3400544"/>
            <a:ext cx="8769733" cy="3196808"/>
            <a:chOff x="229407" y="3400544"/>
            <a:chExt cx="8769733" cy="3196808"/>
          </a:xfrm>
        </p:grpSpPr>
        <p:grpSp>
          <p:nvGrpSpPr>
            <p:cNvPr id="91" name="グループ化 90"/>
            <p:cNvGrpSpPr/>
            <p:nvPr/>
          </p:nvGrpSpPr>
          <p:grpSpPr>
            <a:xfrm>
              <a:off x="229407" y="3400544"/>
              <a:ext cx="6901841" cy="892552"/>
              <a:chOff x="229407" y="859288"/>
              <a:chExt cx="6901841" cy="892552"/>
            </a:xfrm>
          </p:grpSpPr>
          <p:sp>
            <p:nvSpPr>
              <p:cNvPr id="92" name="正方形/長方形 91"/>
              <p:cNvSpPr/>
              <p:nvPr/>
            </p:nvSpPr>
            <p:spPr>
              <a:xfrm>
                <a:off x="229407" y="910730"/>
                <a:ext cx="70090" cy="340685"/>
              </a:xfrm>
              <a:prstGeom prst="rect">
                <a:avLst/>
              </a:prstGeom>
              <a:solidFill>
                <a:srgbClr val="F9A6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3" name="テキスト ボックス 92"/>
              <p:cNvSpPr txBox="1"/>
              <p:nvPr/>
            </p:nvSpPr>
            <p:spPr>
              <a:xfrm>
                <a:off x="278090" y="859288"/>
                <a:ext cx="6853158" cy="892552"/>
              </a:xfrm>
              <a:prstGeom prst="rect">
                <a:avLst/>
              </a:prstGeom>
              <a:noFill/>
            </p:spPr>
            <p:txBody>
              <a:bodyPr wrap="none" rtlCol="0">
                <a:spAutoFit/>
              </a:bodyPr>
              <a:lstStyle/>
              <a:p>
                <a:pPr algn="l">
                  <a:buClr>
                    <a:srgbClr val="FF6600"/>
                  </a:buClr>
                </a:pPr>
                <a:r>
                  <a:rPr lang="ja-JP" altLang="en-US" sz="2600" dirty="0" smtClean="0"/>
                  <a:t>サンプルを実行したのち，</a:t>
                </a:r>
                <a:r>
                  <a:rPr lang="en-US" altLang="ja-JP" sz="2600" dirty="0" smtClean="0"/>
                  <a:t/>
                </a:r>
                <a:br>
                  <a:rPr lang="en-US" altLang="ja-JP" sz="2600" dirty="0" smtClean="0"/>
                </a:br>
                <a:r>
                  <a:rPr lang="ja-JP" altLang="en-US" sz="2600" dirty="0" smtClean="0"/>
                  <a:t>各自の工夫を施した認識アルゴリズムを実装</a:t>
                </a:r>
                <a:endParaRPr kumimoji="1" lang="ja-JP" altLang="en-US" sz="2600" dirty="0" smtClean="0"/>
              </a:p>
            </p:txBody>
          </p:sp>
        </p:grpSp>
        <p:grpSp>
          <p:nvGrpSpPr>
            <p:cNvPr id="94" name="グループ化 93"/>
            <p:cNvGrpSpPr/>
            <p:nvPr/>
          </p:nvGrpSpPr>
          <p:grpSpPr>
            <a:xfrm>
              <a:off x="467544" y="4404592"/>
              <a:ext cx="8531596" cy="430887"/>
              <a:chOff x="467544" y="1391077"/>
              <a:chExt cx="8531596" cy="430887"/>
            </a:xfrm>
          </p:grpSpPr>
          <p:sp>
            <p:nvSpPr>
              <p:cNvPr id="95" name="テキスト ボックス 94"/>
              <p:cNvSpPr txBox="1"/>
              <p:nvPr/>
            </p:nvSpPr>
            <p:spPr>
              <a:xfrm>
                <a:off x="536567" y="1391077"/>
                <a:ext cx="8462573" cy="430887"/>
              </a:xfrm>
              <a:prstGeom prst="rect">
                <a:avLst/>
              </a:prstGeom>
              <a:noFill/>
            </p:spPr>
            <p:txBody>
              <a:bodyPr wrap="none" rtlCol="0">
                <a:spAutoFit/>
              </a:bodyPr>
              <a:lstStyle/>
              <a:p>
                <a:r>
                  <a:rPr lang="ja-JP" altLang="en-US" sz="2200" dirty="0" smtClean="0"/>
                  <a:t>基本的に自由（画像処理，特徴抽出，識別器どこを変えても</a:t>
                </a:r>
                <a:r>
                  <a:rPr lang="en-US" altLang="ja-JP" sz="2200" dirty="0" smtClean="0"/>
                  <a:t>OK</a:t>
                </a:r>
                <a:r>
                  <a:rPr lang="ja-JP" altLang="en-US" sz="2200" dirty="0" smtClean="0"/>
                  <a:t>）</a:t>
                </a:r>
                <a:endParaRPr kumimoji="1" lang="ja-JP" altLang="en-US" sz="2200" dirty="0" smtClean="0"/>
              </a:p>
            </p:txBody>
          </p:sp>
          <p:sp>
            <p:nvSpPr>
              <p:cNvPr id="96" name="正方形/長方形 95"/>
              <p:cNvSpPr/>
              <p:nvPr/>
            </p:nvSpPr>
            <p:spPr>
              <a:xfrm>
                <a:off x="467544" y="1408729"/>
                <a:ext cx="70090" cy="34068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97" name="グループ化 96"/>
            <p:cNvGrpSpPr/>
            <p:nvPr/>
          </p:nvGrpSpPr>
          <p:grpSpPr>
            <a:xfrm>
              <a:off x="467544" y="4946975"/>
              <a:ext cx="7589030" cy="769441"/>
              <a:chOff x="467544" y="1391077"/>
              <a:chExt cx="7589030" cy="769441"/>
            </a:xfrm>
          </p:grpSpPr>
          <p:sp>
            <p:nvSpPr>
              <p:cNvPr id="98" name="テキスト ボックス 97"/>
              <p:cNvSpPr txBox="1"/>
              <p:nvPr/>
            </p:nvSpPr>
            <p:spPr>
              <a:xfrm>
                <a:off x="536567" y="1391077"/>
                <a:ext cx="7520007" cy="769441"/>
              </a:xfrm>
              <a:prstGeom prst="rect">
                <a:avLst/>
              </a:prstGeom>
              <a:noFill/>
            </p:spPr>
            <p:txBody>
              <a:bodyPr wrap="none" rtlCol="0">
                <a:spAutoFit/>
              </a:bodyPr>
              <a:lstStyle/>
              <a:p>
                <a:r>
                  <a:rPr lang="ja-JP" altLang="en-US" sz="2200" dirty="0" smtClean="0"/>
                  <a:t>認識率向上を目指すが，認識率が悪くても減点にはしない</a:t>
                </a:r>
                <a:r>
                  <a:rPr lang="en-US" altLang="ja-JP" sz="2200" dirty="0" smtClean="0"/>
                  <a:t/>
                </a:r>
                <a:br>
                  <a:rPr lang="en-US" altLang="ja-JP" sz="2200" dirty="0" smtClean="0"/>
                </a:br>
                <a:r>
                  <a:rPr lang="ja-JP" altLang="en-US" sz="2200" dirty="0" smtClean="0"/>
                  <a:t>（工夫の理由と結果についての考察が重要）</a:t>
                </a:r>
                <a:endParaRPr kumimoji="1" lang="ja-JP" altLang="en-US" sz="2200" dirty="0" smtClean="0"/>
              </a:p>
            </p:txBody>
          </p:sp>
          <p:sp>
            <p:nvSpPr>
              <p:cNvPr id="99" name="正方形/長方形 98"/>
              <p:cNvSpPr/>
              <p:nvPr/>
            </p:nvSpPr>
            <p:spPr>
              <a:xfrm>
                <a:off x="467544" y="1408729"/>
                <a:ext cx="70090" cy="34068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106" name="グループ化 105"/>
            <p:cNvGrpSpPr/>
            <p:nvPr/>
          </p:nvGrpSpPr>
          <p:grpSpPr>
            <a:xfrm>
              <a:off x="467544" y="5827911"/>
              <a:ext cx="8153287" cy="769441"/>
              <a:chOff x="467544" y="1391077"/>
              <a:chExt cx="8153287" cy="769441"/>
            </a:xfrm>
          </p:grpSpPr>
          <p:sp>
            <p:nvSpPr>
              <p:cNvPr id="107" name="テキスト ボックス 106"/>
              <p:cNvSpPr txBox="1"/>
              <p:nvPr/>
            </p:nvSpPr>
            <p:spPr>
              <a:xfrm>
                <a:off x="536567" y="1391077"/>
                <a:ext cx="8084264" cy="769441"/>
              </a:xfrm>
              <a:prstGeom prst="rect">
                <a:avLst/>
              </a:prstGeom>
              <a:noFill/>
            </p:spPr>
            <p:txBody>
              <a:bodyPr wrap="none" rtlCol="0">
                <a:spAutoFit/>
              </a:bodyPr>
              <a:lstStyle/>
              <a:p>
                <a:r>
                  <a:rPr lang="ja-JP" altLang="en-US" sz="2200" dirty="0" smtClean="0"/>
                  <a:t>認識率以外の目標を設けて考察しても</a:t>
                </a:r>
                <a:r>
                  <a:rPr lang="en-US" altLang="ja-JP" sz="2200" dirty="0" smtClean="0"/>
                  <a:t>OK</a:t>
                </a:r>
                <a:br>
                  <a:rPr lang="en-US" altLang="ja-JP" sz="2200" dirty="0" smtClean="0"/>
                </a:br>
                <a:r>
                  <a:rPr lang="ja-JP" altLang="en-US" sz="2200" dirty="0" smtClean="0"/>
                  <a:t>（実行速度の比較，誤認識しやすいパターンとその原因など）</a:t>
                </a:r>
                <a:endParaRPr kumimoji="1" lang="ja-JP" altLang="en-US" sz="2200" dirty="0" smtClean="0"/>
              </a:p>
            </p:txBody>
          </p:sp>
          <p:sp>
            <p:nvSpPr>
              <p:cNvPr id="108" name="正方形/長方形 107"/>
              <p:cNvSpPr/>
              <p:nvPr/>
            </p:nvSpPr>
            <p:spPr>
              <a:xfrm>
                <a:off x="467544" y="1408729"/>
                <a:ext cx="70090" cy="34068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grpSp>
      </p:grpSp>
    </p:spTree>
    <p:extLst>
      <p:ext uri="{BB962C8B-B14F-4D97-AF65-F5344CB8AC3E}">
        <p14:creationId xmlns:p14="http://schemas.microsoft.com/office/powerpoint/2010/main" val="9625882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45628" y="116632"/>
            <a:ext cx="7162675" cy="584775"/>
          </a:xfrm>
          <a:prstGeom prst="rect">
            <a:avLst/>
          </a:prstGeom>
          <a:noFill/>
        </p:spPr>
        <p:txBody>
          <a:bodyPr wrap="square" rtlCol="0">
            <a:spAutoFit/>
          </a:bodyPr>
          <a:lstStyle/>
          <a:p>
            <a:r>
              <a:rPr lang="ja-JP" altLang="en-US" sz="3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配布データの内容</a:t>
            </a:r>
            <a:endParaRPr kumimoji="1" lang="ja-JP" altLang="en-US" sz="3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85" name="グループ化 84"/>
          <p:cNvGrpSpPr/>
          <p:nvPr/>
        </p:nvGrpSpPr>
        <p:grpSpPr>
          <a:xfrm>
            <a:off x="229407" y="822446"/>
            <a:ext cx="1281713" cy="492443"/>
            <a:chOff x="229407" y="862092"/>
            <a:chExt cx="1281713" cy="492443"/>
          </a:xfrm>
        </p:grpSpPr>
        <p:sp>
          <p:nvSpPr>
            <p:cNvPr id="86" name="正方形/長方形 85"/>
            <p:cNvSpPr/>
            <p:nvPr/>
          </p:nvSpPr>
          <p:spPr>
            <a:xfrm>
              <a:off x="229407" y="910730"/>
              <a:ext cx="70090" cy="340685"/>
            </a:xfrm>
            <a:prstGeom prst="rect">
              <a:avLst/>
            </a:prstGeom>
            <a:solidFill>
              <a:srgbClr val="F9A6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7" name="テキスト ボックス 86"/>
            <p:cNvSpPr txBox="1"/>
            <p:nvPr/>
          </p:nvSpPr>
          <p:spPr>
            <a:xfrm>
              <a:off x="278090" y="862092"/>
              <a:ext cx="1233030" cy="492443"/>
            </a:xfrm>
            <a:prstGeom prst="rect">
              <a:avLst/>
            </a:prstGeom>
            <a:noFill/>
          </p:spPr>
          <p:txBody>
            <a:bodyPr wrap="none" rtlCol="0">
              <a:spAutoFit/>
            </a:bodyPr>
            <a:lstStyle/>
            <a:p>
              <a:pPr algn="l">
                <a:buClr>
                  <a:srgbClr val="FF6600"/>
                </a:buClr>
              </a:pPr>
              <a:r>
                <a:rPr kumimoji="1" lang="en-US" altLang="ja-JP" sz="2600" dirty="0" smtClean="0"/>
                <a:t>Images</a:t>
              </a:r>
              <a:endParaRPr kumimoji="1" lang="ja-JP" altLang="en-US" sz="2600" dirty="0" smtClean="0"/>
            </a:p>
          </p:txBody>
        </p:sp>
      </p:grpSp>
      <p:grpSp>
        <p:nvGrpSpPr>
          <p:cNvPr id="88" name="グループ化 87"/>
          <p:cNvGrpSpPr/>
          <p:nvPr/>
        </p:nvGrpSpPr>
        <p:grpSpPr>
          <a:xfrm>
            <a:off x="467544" y="1289496"/>
            <a:ext cx="8126037" cy="430887"/>
            <a:chOff x="467544" y="1391077"/>
            <a:chExt cx="8126037" cy="430887"/>
          </a:xfrm>
        </p:grpSpPr>
        <p:sp>
          <p:nvSpPr>
            <p:cNvPr id="89" name="テキスト ボックス 88"/>
            <p:cNvSpPr txBox="1"/>
            <p:nvPr/>
          </p:nvSpPr>
          <p:spPr>
            <a:xfrm>
              <a:off x="536567" y="1391077"/>
              <a:ext cx="8057014" cy="430887"/>
            </a:xfrm>
            <a:prstGeom prst="rect">
              <a:avLst/>
            </a:prstGeom>
            <a:noFill/>
          </p:spPr>
          <p:txBody>
            <a:bodyPr wrap="none" rtlCol="0">
              <a:spAutoFit/>
            </a:bodyPr>
            <a:lstStyle/>
            <a:p>
              <a:r>
                <a:rPr lang="en-US" altLang="ja-JP" sz="2200" dirty="0" err="1" smtClean="0"/>
                <a:t>TestSamples</a:t>
              </a:r>
              <a:r>
                <a:rPr lang="en-US" altLang="ja-JP" sz="2200" dirty="0" smtClean="0"/>
                <a:t>: </a:t>
              </a:r>
              <a:r>
                <a:rPr lang="ja-JP" altLang="en-US" sz="2200" dirty="0"/>
                <a:t>テスト用データ</a:t>
              </a:r>
              <a:r>
                <a:rPr lang="ja-JP" altLang="en-US" sz="2200" dirty="0" smtClean="0"/>
                <a:t>（</a:t>
              </a:r>
              <a:r>
                <a:rPr lang="en-US" altLang="ja-JP" sz="2200" dirty="0" smtClean="0"/>
                <a:t>1,000</a:t>
              </a:r>
              <a:r>
                <a:rPr lang="ja-JP" altLang="en-US" sz="2200" dirty="0"/>
                <a:t>枚</a:t>
              </a:r>
              <a:r>
                <a:rPr lang="en-US" altLang="ja-JP" sz="2200" dirty="0"/>
                <a:t>×10</a:t>
              </a:r>
              <a:r>
                <a:rPr lang="ja-JP" altLang="en-US" sz="2200" dirty="0"/>
                <a:t>クラス </a:t>
              </a:r>
              <a:r>
                <a:rPr lang="en-US" altLang="ja-JP" sz="2200" dirty="0"/>
                <a:t>= </a:t>
              </a:r>
              <a:r>
                <a:rPr lang="en-US" altLang="ja-JP" sz="2200" dirty="0" smtClean="0"/>
                <a:t>10,000</a:t>
              </a:r>
              <a:r>
                <a:rPr lang="ja-JP" altLang="en-US" sz="2200" dirty="0"/>
                <a:t>枚）</a:t>
              </a:r>
              <a:endParaRPr kumimoji="1" lang="ja-JP" altLang="en-US" sz="2200" dirty="0" smtClean="0"/>
            </a:p>
          </p:txBody>
        </p:sp>
        <p:sp>
          <p:nvSpPr>
            <p:cNvPr id="90" name="正方形/長方形 89"/>
            <p:cNvSpPr/>
            <p:nvPr/>
          </p:nvSpPr>
          <p:spPr>
            <a:xfrm>
              <a:off x="467544" y="1408729"/>
              <a:ext cx="70090" cy="34068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31" name="グループ化 30"/>
          <p:cNvGrpSpPr/>
          <p:nvPr/>
        </p:nvGrpSpPr>
        <p:grpSpPr>
          <a:xfrm>
            <a:off x="467544" y="1694990"/>
            <a:ext cx="8025625" cy="430887"/>
            <a:chOff x="467544" y="1391077"/>
            <a:chExt cx="8025625" cy="430887"/>
          </a:xfrm>
        </p:grpSpPr>
        <p:sp>
          <p:nvSpPr>
            <p:cNvPr id="32" name="テキスト ボックス 31"/>
            <p:cNvSpPr txBox="1"/>
            <p:nvPr/>
          </p:nvSpPr>
          <p:spPr>
            <a:xfrm>
              <a:off x="536567" y="1391077"/>
              <a:ext cx="7956602" cy="430887"/>
            </a:xfrm>
            <a:prstGeom prst="rect">
              <a:avLst/>
            </a:prstGeom>
            <a:noFill/>
          </p:spPr>
          <p:txBody>
            <a:bodyPr wrap="none" rtlCol="0">
              <a:spAutoFit/>
            </a:bodyPr>
            <a:lstStyle/>
            <a:p>
              <a:r>
                <a:rPr lang="en-US" altLang="ja-JP" sz="2200" dirty="0" err="1" smtClean="0"/>
                <a:t>TrainingSamples</a:t>
              </a:r>
              <a:r>
                <a:rPr lang="en-US" altLang="ja-JP" sz="2200" dirty="0" smtClean="0"/>
                <a:t>: </a:t>
              </a:r>
              <a:r>
                <a:rPr lang="ja-JP" altLang="en-US" sz="2200" dirty="0"/>
                <a:t>学習用データ（</a:t>
              </a:r>
              <a:r>
                <a:rPr lang="en-US" altLang="ja-JP" sz="2200" dirty="0"/>
                <a:t>200</a:t>
              </a:r>
              <a:r>
                <a:rPr lang="ja-JP" altLang="en-US" sz="2200" dirty="0"/>
                <a:t>枚</a:t>
              </a:r>
              <a:r>
                <a:rPr lang="en-US" altLang="ja-JP" sz="2200" dirty="0"/>
                <a:t>×10</a:t>
              </a:r>
              <a:r>
                <a:rPr lang="ja-JP" altLang="en-US" sz="2200" dirty="0"/>
                <a:t>クラス </a:t>
              </a:r>
              <a:r>
                <a:rPr lang="en-US" altLang="ja-JP" sz="2200" dirty="0"/>
                <a:t>= 2,000</a:t>
              </a:r>
              <a:r>
                <a:rPr lang="ja-JP" altLang="en-US" sz="2200" dirty="0"/>
                <a:t>枚）</a:t>
              </a:r>
              <a:endParaRPr kumimoji="1" lang="ja-JP" altLang="en-US" sz="2200" dirty="0" smtClean="0"/>
            </a:p>
          </p:txBody>
        </p:sp>
        <p:sp>
          <p:nvSpPr>
            <p:cNvPr id="33" name="正方形/長方形 32"/>
            <p:cNvSpPr/>
            <p:nvPr/>
          </p:nvSpPr>
          <p:spPr>
            <a:xfrm>
              <a:off x="467544" y="1408729"/>
              <a:ext cx="70090" cy="34068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7" name="テキスト ボックス 6"/>
          <p:cNvSpPr txBox="1"/>
          <p:nvPr/>
        </p:nvSpPr>
        <p:spPr>
          <a:xfrm>
            <a:off x="556411" y="2100484"/>
            <a:ext cx="8111516" cy="400110"/>
          </a:xfrm>
          <a:prstGeom prst="rect">
            <a:avLst/>
          </a:prstGeom>
          <a:noFill/>
        </p:spPr>
        <p:txBody>
          <a:bodyPr wrap="none" rtlCol="0">
            <a:spAutoFit/>
          </a:bodyPr>
          <a:lstStyle/>
          <a:p>
            <a:r>
              <a:rPr lang="ja-JP" altLang="en-US" sz="2000" dirty="0" smtClean="0"/>
              <a:t>クラス</a:t>
            </a:r>
            <a:r>
              <a:rPr lang="en-US" altLang="ja-JP" sz="2000" dirty="0" smtClean="0"/>
              <a:t>-</a:t>
            </a:r>
            <a:r>
              <a:rPr lang="ja-JP" altLang="en-US" sz="2000" dirty="0" smtClean="0"/>
              <a:t>番号</a:t>
            </a:r>
            <a:r>
              <a:rPr lang="en-US" altLang="ja-JP" sz="2000" dirty="0" smtClean="0"/>
              <a:t>.</a:t>
            </a:r>
            <a:r>
              <a:rPr lang="en-US" altLang="ja-JP" sz="2000" dirty="0" err="1" smtClean="0"/>
              <a:t>pgm</a:t>
            </a:r>
            <a:r>
              <a:rPr lang="ja-JP" altLang="en-US" sz="2000" dirty="0" smtClean="0"/>
              <a:t>の形式（例：</a:t>
            </a:r>
            <a:r>
              <a:rPr lang="en-US" altLang="ja-JP" sz="2000" dirty="0" smtClean="0"/>
              <a:t>3-0099.pgm = </a:t>
            </a:r>
            <a:r>
              <a:rPr lang="ja-JP" altLang="en-US" sz="2000" dirty="0" smtClean="0"/>
              <a:t>数字</a:t>
            </a:r>
            <a:r>
              <a:rPr lang="en-US" altLang="ja-JP" sz="2000" dirty="0" smtClean="0"/>
              <a:t>3</a:t>
            </a:r>
            <a:r>
              <a:rPr lang="ja-JP" altLang="en-US" sz="2000" dirty="0" smtClean="0"/>
              <a:t>の</a:t>
            </a:r>
            <a:r>
              <a:rPr lang="en-US" altLang="ja-JP" sz="2000" dirty="0" smtClean="0"/>
              <a:t>99</a:t>
            </a:r>
            <a:r>
              <a:rPr lang="ja-JP" altLang="en-US" sz="2000" dirty="0" smtClean="0"/>
              <a:t>番目の画像）</a:t>
            </a:r>
            <a:endParaRPr kumimoji="1" lang="ja-JP" altLang="en-US" sz="2000" dirty="0" smtClean="0"/>
          </a:p>
        </p:txBody>
      </p:sp>
      <p:grpSp>
        <p:nvGrpSpPr>
          <p:cNvPr id="35" name="グループ化 34"/>
          <p:cNvGrpSpPr/>
          <p:nvPr/>
        </p:nvGrpSpPr>
        <p:grpSpPr>
          <a:xfrm>
            <a:off x="229407" y="2475201"/>
            <a:ext cx="2586557" cy="492443"/>
            <a:chOff x="229407" y="862092"/>
            <a:chExt cx="2586557" cy="492443"/>
          </a:xfrm>
        </p:grpSpPr>
        <p:sp>
          <p:nvSpPr>
            <p:cNvPr id="36" name="正方形/長方形 35"/>
            <p:cNvSpPr/>
            <p:nvPr/>
          </p:nvSpPr>
          <p:spPr>
            <a:xfrm>
              <a:off x="229407" y="910730"/>
              <a:ext cx="70090" cy="340685"/>
            </a:xfrm>
            <a:prstGeom prst="rect">
              <a:avLst/>
            </a:prstGeom>
            <a:solidFill>
              <a:srgbClr val="F9A6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テキスト ボックス 36"/>
            <p:cNvSpPr txBox="1"/>
            <p:nvPr/>
          </p:nvSpPr>
          <p:spPr>
            <a:xfrm>
              <a:off x="278090" y="862092"/>
              <a:ext cx="2537874" cy="492443"/>
            </a:xfrm>
            <a:prstGeom prst="rect">
              <a:avLst/>
            </a:prstGeom>
            <a:noFill/>
          </p:spPr>
          <p:txBody>
            <a:bodyPr wrap="none" rtlCol="0">
              <a:spAutoFit/>
            </a:bodyPr>
            <a:lstStyle/>
            <a:p>
              <a:pPr>
                <a:buClr>
                  <a:srgbClr val="FF6600"/>
                </a:buClr>
              </a:pPr>
              <a:r>
                <a:rPr lang="en-US" altLang="ja-JP" sz="2600" dirty="0"/>
                <a:t>Step01_ImageIO</a:t>
              </a:r>
              <a:endParaRPr kumimoji="1" lang="ja-JP" altLang="en-US" sz="2600" dirty="0" smtClean="0"/>
            </a:p>
          </p:txBody>
        </p:sp>
      </p:grpSp>
      <p:grpSp>
        <p:nvGrpSpPr>
          <p:cNvPr id="38" name="グループ化 37"/>
          <p:cNvGrpSpPr/>
          <p:nvPr/>
        </p:nvGrpSpPr>
        <p:grpSpPr>
          <a:xfrm>
            <a:off x="229407" y="4158735"/>
            <a:ext cx="4122234" cy="492443"/>
            <a:chOff x="229407" y="862092"/>
            <a:chExt cx="4122234" cy="492443"/>
          </a:xfrm>
        </p:grpSpPr>
        <p:sp>
          <p:nvSpPr>
            <p:cNvPr id="39" name="正方形/長方形 38"/>
            <p:cNvSpPr/>
            <p:nvPr/>
          </p:nvSpPr>
          <p:spPr>
            <a:xfrm>
              <a:off x="229407" y="910730"/>
              <a:ext cx="70090" cy="340685"/>
            </a:xfrm>
            <a:prstGeom prst="rect">
              <a:avLst/>
            </a:prstGeom>
            <a:solidFill>
              <a:srgbClr val="F9A6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テキスト ボックス 39"/>
            <p:cNvSpPr txBox="1"/>
            <p:nvPr/>
          </p:nvSpPr>
          <p:spPr>
            <a:xfrm>
              <a:off x="278090" y="862092"/>
              <a:ext cx="4073551" cy="492443"/>
            </a:xfrm>
            <a:prstGeom prst="rect">
              <a:avLst/>
            </a:prstGeom>
            <a:noFill/>
          </p:spPr>
          <p:txBody>
            <a:bodyPr wrap="none" rtlCol="0">
              <a:spAutoFit/>
            </a:bodyPr>
            <a:lstStyle/>
            <a:p>
              <a:pPr>
                <a:buClr>
                  <a:srgbClr val="FF6600"/>
                </a:buClr>
              </a:pPr>
              <a:r>
                <a:rPr lang="en-US" altLang="ja-JP" sz="2600" dirty="0"/>
                <a:t>Step03_TemplateMatching</a:t>
              </a:r>
              <a:endParaRPr kumimoji="1" lang="ja-JP" altLang="en-US" sz="2600" dirty="0" smtClean="0"/>
            </a:p>
          </p:txBody>
        </p:sp>
      </p:grpSp>
      <p:grpSp>
        <p:nvGrpSpPr>
          <p:cNvPr id="41" name="グループ化 40"/>
          <p:cNvGrpSpPr/>
          <p:nvPr/>
        </p:nvGrpSpPr>
        <p:grpSpPr>
          <a:xfrm>
            <a:off x="229407" y="5000502"/>
            <a:ext cx="3107149" cy="492443"/>
            <a:chOff x="229407" y="862092"/>
            <a:chExt cx="3107149" cy="492443"/>
          </a:xfrm>
        </p:grpSpPr>
        <p:sp>
          <p:nvSpPr>
            <p:cNvPr id="42" name="正方形/長方形 41"/>
            <p:cNvSpPr/>
            <p:nvPr/>
          </p:nvSpPr>
          <p:spPr>
            <a:xfrm>
              <a:off x="229407" y="910730"/>
              <a:ext cx="70090" cy="340685"/>
            </a:xfrm>
            <a:prstGeom prst="rect">
              <a:avLst/>
            </a:prstGeom>
            <a:solidFill>
              <a:srgbClr val="F9A6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3" name="テキスト ボックス 42"/>
            <p:cNvSpPr txBox="1"/>
            <p:nvPr/>
          </p:nvSpPr>
          <p:spPr>
            <a:xfrm>
              <a:off x="278090" y="862092"/>
              <a:ext cx="3058466" cy="492443"/>
            </a:xfrm>
            <a:prstGeom prst="rect">
              <a:avLst/>
            </a:prstGeom>
            <a:noFill/>
          </p:spPr>
          <p:txBody>
            <a:bodyPr wrap="none" rtlCol="0">
              <a:spAutoFit/>
            </a:bodyPr>
            <a:lstStyle/>
            <a:p>
              <a:pPr>
                <a:buClr>
                  <a:srgbClr val="FF6600"/>
                </a:buClr>
              </a:pPr>
              <a:r>
                <a:rPr lang="en-US" altLang="ja-JP" sz="2600" dirty="0"/>
                <a:t>Step04_Binarization</a:t>
              </a:r>
              <a:endParaRPr kumimoji="1" lang="ja-JP" altLang="en-US" sz="2600" dirty="0" smtClean="0"/>
            </a:p>
          </p:txBody>
        </p:sp>
      </p:grpSp>
      <p:grpSp>
        <p:nvGrpSpPr>
          <p:cNvPr id="44" name="グループ化 43"/>
          <p:cNvGrpSpPr/>
          <p:nvPr/>
        </p:nvGrpSpPr>
        <p:grpSpPr>
          <a:xfrm>
            <a:off x="229407" y="5842269"/>
            <a:ext cx="4061320" cy="492443"/>
            <a:chOff x="229407" y="862092"/>
            <a:chExt cx="4061320" cy="492443"/>
          </a:xfrm>
        </p:grpSpPr>
        <p:sp>
          <p:nvSpPr>
            <p:cNvPr id="45" name="正方形/長方形 44"/>
            <p:cNvSpPr/>
            <p:nvPr/>
          </p:nvSpPr>
          <p:spPr>
            <a:xfrm>
              <a:off x="229407" y="910730"/>
              <a:ext cx="70090" cy="340685"/>
            </a:xfrm>
            <a:prstGeom prst="rect">
              <a:avLst/>
            </a:prstGeom>
            <a:solidFill>
              <a:srgbClr val="F9A6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6" name="テキスト ボックス 45"/>
            <p:cNvSpPr txBox="1"/>
            <p:nvPr/>
          </p:nvSpPr>
          <p:spPr>
            <a:xfrm>
              <a:off x="278090" y="862092"/>
              <a:ext cx="4012637" cy="492443"/>
            </a:xfrm>
            <a:prstGeom prst="rect">
              <a:avLst/>
            </a:prstGeom>
            <a:noFill/>
          </p:spPr>
          <p:txBody>
            <a:bodyPr wrap="none" rtlCol="0">
              <a:spAutoFit/>
            </a:bodyPr>
            <a:lstStyle/>
            <a:p>
              <a:pPr>
                <a:buClr>
                  <a:srgbClr val="FF6600"/>
                </a:buClr>
              </a:pPr>
              <a:r>
                <a:rPr lang="en-US" altLang="ja-JP" sz="2600" dirty="0"/>
                <a:t>Step05_kNearestNeighbor</a:t>
              </a:r>
              <a:endParaRPr kumimoji="1" lang="ja-JP" altLang="en-US" sz="2600" dirty="0" smtClean="0"/>
            </a:p>
          </p:txBody>
        </p:sp>
      </p:grpSp>
      <p:grpSp>
        <p:nvGrpSpPr>
          <p:cNvPr id="47" name="グループ化 46"/>
          <p:cNvGrpSpPr/>
          <p:nvPr/>
        </p:nvGrpSpPr>
        <p:grpSpPr>
          <a:xfrm>
            <a:off x="229407" y="3316968"/>
            <a:ext cx="3859342" cy="492443"/>
            <a:chOff x="229407" y="862092"/>
            <a:chExt cx="3859342" cy="492443"/>
          </a:xfrm>
        </p:grpSpPr>
        <p:sp>
          <p:nvSpPr>
            <p:cNvPr id="48" name="正方形/長方形 47"/>
            <p:cNvSpPr/>
            <p:nvPr/>
          </p:nvSpPr>
          <p:spPr>
            <a:xfrm>
              <a:off x="229407" y="910730"/>
              <a:ext cx="70090" cy="340685"/>
            </a:xfrm>
            <a:prstGeom prst="rect">
              <a:avLst/>
            </a:prstGeom>
            <a:solidFill>
              <a:srgbClr val="F9A6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9" name="テキスト ボックス 48"/>
            <p:cNvSpPr txBox="1"/>
            <p:nvPr/>
          </p:nvSpPr>
          <p:spPr>
            <a:xfrm>
              <a:off x="278090" y="862092"/>
              <a:ext cx="3810659" cy="492443"/>
            </a:xfrm>
            <a:prstGeom prst="rect">
              <a:avLst/>
            </a:prstGeom>
            <a:noFill/>
          </p:spPr>
          <p:txBody>
            <a:bodyPr wrap="none" rtlCol="0">
              <a:spAutoFit/>
            </a:bodyPr>
            <a:lstStyle/>
            <a:p>
              <a:pPr>
                <a:buClr>
                  <a:srgbClr val="FF6600"/>
                </a:buClr>
              </a:pPr>
              <a:r>
                <a:rPr lang="en-US" altLang="ja-JP" sz="2600" dirty="0"/>
                <a:t>Step02_ImageProcessing</a:t>
              </a:r>
              <a:endParaRPr kumimoji="1" lang="ja-JP" altLang="en-US" sz="2600" dirty="0" smtClean="0"/>
            </a:p>
          </p:txBody>
        </p:sp>
      </p:grpSp>
      <p:sp>
        <p:nvSpPr>
          <p:cNvPr id="50" name="テキスト ボックス 49"/>
          <p:cNvSpPr txBox="1"/>
          <p:nvPr/>
        </p:nvSpPr>
        <p:spPr>
          <a:xfrm>
            <a:off x="556411" y="2942251"/>
            <a:ext cx="3775393" cy="400110"/>
          </a:xfrm>
          <a:prstGeom prst="rect">
            <a:avLst/>
          </a:prstGeom>
          <a:noFill/>
        </p:spPr>
        <p:txBody>
          <a:bodyPr wrap="none" rtlCol="0">
            <a:spAutoFit/>
          </a:bodyPr>
          <a:lstStyle/>
          <a:p>
            <a:r>
              <a:rPr lang="ja-JP" altLang="en-US" sz="2000" dirty="0" smtClean="0"/>
              <a:t>画像を読み込</a:t>
            </a:r>
            <a:r>
              <a:rPr lang="ja-JP" altLang="en-US" sz="2000" dirty="0" smtClean="0"/>
              <a:t>み，そのまま出力</a:t>
            </a:r>
            <a:endParaRPr kumimoji="1" lang="ja-JP" altLang="en-US" sz="2000" dirty="0" smtClean="0"/>
          </a:p>
        </p:txBody>
      </p:sp>
      <p:sp>
        <p:nvSpPr>
          <p:cNvPr id="51" name="テキスト ボックス 50"/>
          <p:cNvSpPr txBox="1"/>
          <p:nvPr/>
        </p:nvSpPr>
        <p:spPr>
          <a:xfrm>
            <a:off x="556411" y="3784018"/>
            <a:ext cx="5057795" cy="400110"/>
          </a:xfrm>
          <a:prstGeom prst="rect">
            <a:avLst/>
          </a:prstGeom>
          <a:noFill/>
        </p:spPr>
        <p:txBody>
          <a:bodyPr wrap="none" rtlCol="0">
            <a:spAutoFit/>
          </a:bodyPr>
          <a:lstStyle/>
          <a:p>
            <a:r>
              <a:rPr lang="ja-JP" altLang="en-US" sz="2000" dirty="0" smtClean="0"/>
              <a:t>画像を読み込</a:t>
            </a:r>
            <a:r>
              <a:rPr lang="ja-JP" altLang="en-US" sz="2000" dirty="0" smtClean="0"/>
              <a:t>み，輝度値を半分にして出力</a:t>
            </a:r>
            <a:endParaRPr kumimoji="1" lang="ja-JP" altLang="en-US" sz="2000" dirty="0" smtClean="0"/>
          </a:p>
        </p:txBody>
      </p:sp>
      <p:sp>
        <p:nvSpPr>
          <p:cNvPr id="52" name="テキスト ボックス 51"/>
          <p:cNvSpPr txBox="1"/>
          <p:nvPr/>
        </p:nvSpPr>
        <p:spPr>
          <a:xfrm>
            <a:off x="556411" y="4625785"/>
            <a:ext cx="7879080" cy="400110"/>
          </a:xfrm>
          <a:prstGeom prst="rect">
            <a:avLst/>
          </a:prstGeom>
          <a:noFill/>
        </p:spPr>
        <p:txBody>
          <a:bodyPr wrap="none" rtlCol="0">
            <a:spAutoFit/>
          </a:bodyPr>
          <a:lstStyle/>
          <a:p>
            <a:r>
              <a:rPr lang="ja-JP" altLang="en-US" sz="2000" dirty="0" smtClean="0"/>
              <a:t>学習サンプル画像とテストサンプル画像の距離を計算して文字認識</a:t>
            </a:r>
            <a:endParaRPr kumimoji="1" lang="ja-JP" altLang="en-US" sz="2000" dirty="0" smtClean="0"/>
          </a:p>
        </p:txBody>
      </p:sp>
      <p:sp>
        <p:nvSpPr>
          <p:cNvPr id="53" name="テキスト ボックス 52"/>
          <p:cNvSpPr txBox="1"/>
          <p:nvPr/>
        </p:nvSpPr>
        <p:spPr>
          <a:xfrm>
            <a:off x="556411" y="5467552"/>
            <a:ext cx="3913251" cy="400110"/>
          </a:xfrm>
          <a:prstGeom prst="rect">
            <a:avLst/>
          </a:prstGeom>
          <a:noFill/>
        </p:spPr>
        <p:txBody>
          <a:bodyPr wrap="none" rtlCol="0">
            <a:spAutoFit/>
          </a:bodyPr>
          <a:lstStyle/>
          <a:p>
            <a:r>
              <a:rPr lang="ja-JP" altLang="en-US" sz="2000" dirty="0" smtClean="0"/>
              <a:t>画像を読み込み，</a:t>
            </a:r>
            <a:r>
              <a:rPr lang="en-US" altLang="ja-JP" sz="2000" dirty="0" smtClean="0"/>
              <a:t>2</a:t>
            </a:r>
            <a:r>
              <a:rPr lang="ja-JP" altLang="en-US" sz="2000" dirty="0" smtClean="0"/>
              <a:t>値化して出力</a:t>
            </a:r>
            <a:endParaRPr kumimoji="1" lang="ja-JP" altLang="en-US" sz="2000" dirty="0" smtClean="0"/>
          </a:p>
        </p:txBody>
      </p:sp>
      <p:sp>
        <p:nvSpPr>
          <p:cNvPr id="54" name="テキスト ボックス 53"/>
          <p:cNvSpPr txBox="1"/>
          <p:nvPr/>
        </p:nvSpPr>
        <p:spPr>
          <a:xfrm>
            <a:off x="556411" y="6309320"/>
            <a:ext cx="3488455" cy="400110"/>
          </a:xfrm>
          <a:prstGeom prst="rect">
            <a:avLst/>
          </a:prstGeom>
          <a:noFill/>
        </p:spPr>
        <p:txBody>
          <a:bodyPr wrap="none" rtlCol="0">
            <a:spAutoFit/>
          </a:bodyPr>
          <a:lstStyle/>
          <a:p>
            <a:r>
              <a:rPr kumimoji="1" lang="en-US" altLang="ja-JP" sz="2000" dirty="0" smtClean="0"/>
              <a:t>k-</a:t>
            </a:r>
            <a:r>
              <a:rPr kumimoji="1" lang="ja-JP" altLang="en-US" sz="2000" dirty="0" smtClean="0"/>
              <a:t>最近傍法に基づく文字認識</a:t>
            </a:r>
            <a:endParaRPr kumimoji="1" lang="ja-JP" altLang="en-US" sz="2000" dirty="0" smtClean="0"/>
          </a:p>
        </p:txBody>
      </p:sp>
    </p:spTree>
    <p:extLst>
      <p:ext uri="{BB962C8B-B14F-4D97-AF65-F5344CB8AC3E}">
        <p14:creationId xmlns:p14="http://schemas.microsoft.com/office/powerpoint/2010/main" val="355600670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45628" y="116632"/>
            <a:ext cx="7162675" cy="584775"/>
          </a:xfrm>
          <a:prstGeom prst="rect">
            <a:avLst/>
          </a:prstGeom>
          <a:noFill/>
        </p:spPr>
        <p:txBody>
          <a:bodyPr wrap="square" rtlCol="0">
            <a:spAutoFit/>
          </a:bodyPr>
          <a:lstStyle/>
          <a:p>
            <a:r>
              <a:rPr lang="en-US" altLang="ja-JP" sz="3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Step01_ImageIO</a:t>
            </a:r>
          </a:p>
        </p:txBody>
      </p:sp>
      <p:grpSp>
        <p:nvGrpSpPr>
          <p:cNvPr id="8" name="グループ化 7"/>
          <p:cNvGrpSpPr/>
          <p:nvPr/>
        </p:nvGrpSpPr>
        <p:grpSpPr>
          <a:xfrm>
            <a:off x="229407" y="1247147"/>
            <a:ext cx="2184597" cy="902601"/>
            <a:chOff x="229407" y="822446"/>
            <a:chExt cx="2184597" cy="902601"/>
          </a:xfrm>
        </p:grpSpPr>
        <p:grpSp>
          <p:nvGrpSpPr>
            <p:cNvPr id="85" name="グループ化 84"/>
            <p:cNvGrpSpPr/>
            <p:nvPr/>
          </p:nvGrpSpPr>
          <p:grpSpPr>
            <a:xfrm>
              <a:off x="229407" y="822446"/>
              <a:ext cx="1575063" cy="492443"/>
              <a:chOff x="229407" y="862092"/>
              <a:chExt cx="1575063" cy="492443"/>
            </a:xfrm>
          </p:grpSpPr>
          <p:sp>
            <p:nvSpPr>
              <p:cNvPr id="86" name="正方形/長方形 85"/>
              <p:cNvSpPr/>
              <p:nvPr/>
            </p:nvSpPr>
            <p:spPr>
              <a:xfrm>
                <a:off x="229407" y="910730"/>
                <a:ext cx="70090" cy="340685"/>
              </a:xfrm>
              <a:prstGeom prst="rect">
                <a:avLst/>
              </a:prstGeom>
              <a:solidFill>
                <a:srgbClr val="F9A6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7" name="テキスト ボックス 86"/>
              <p:cNvSpPr txBox="1"/>
              <p:nvPr/>
            </p:nvSpPr>
            <p:spPr>
              <a:xfrm>
                <a:off x="278090" y="862092"/>
                <a:ext cx="1526380" cy="492443"/>
              </a:xfrm>
              <a:prstGeom prst="rect">
                <a:avLst/>
              </a:prstGeom>
              <a:noFill/>
            </p:spPr>
            <p:txBody>
              <a:bodyPr wrap="none" rtlCol="0">
                <a:spAutoFit/>
              </a:bodyPr>
              <a:lstStyle/>
              <a:p>
                <a:pPr algn="l">
                  <a:buClr>
                    <a:srgbClr val="FF6600"/>
                  </a:buClr>
                </a:pPr>
                <a:r>
                  <a:rPr kumimoji="1" lang="en-US" altLang="ja-JP" sz="2600" dirty="0" smtClean="0"/>
                  <a:t>main.cpp</a:t>
                </a:r>
                <a:endParaRPr kumimoji="1" lang="ja-JP" altLang="en-US" sz="2600" dirty="0" smtClean="0"/>
              </a:p>
            </p:txBody>
          </p:sp>
        </p:grpSp>
        <p:grpSp>
          <p:nvGrpSpPr>
            <p:cNvPr id="88" name="グループ化 87"/>
            <p:cNvGrpSpPr/>
            <p:nvPr/>
          </p:nvGrpSpPr>
          <p:grpSpPr>
            <a:xfrm>
              <a:off x="467544" y="1294160"/>
              <a:ext cx="1946460" cy="430887"/>
              <a:chOff x="467544" y="1391077"/>
              <a:chExt cx="1946460" cy="430887"/>
            </a:xfrm>
          </p:grpSpPr>
          <p:sp>
            <p:nvSpPr>
              <p:cNvPr id="89" name="テキスト ボックス 88"/>
              <p:cNvSpPr txBox="1"/>
              <p:nvPr/>
            </p:nvSpPr>
            <p:spPr>
              <a:xfrm>
                <a:off x="536567" y="1391077"/>
                <a:ext cx="1877437" cy="430887"/>
              </a:xfrm>
              <a:prstGeom prst="rect">
                <a:avLst/>
              </a:prstGeom>
              <a:noFill/>
            </p:spPr>
            <p:txBody>
              <a:bodyPr wrap="none" rtlCol="0">
                <a:spAutoFit/>
              </a:bodyPr>
              <a:lstStyle/>
              <a:p>
                <a:r>
                  <a:rPr lang="ja-JP" altLang="en-US" sz="2200" dirty="0" smtClean="0"/>
                  <a:t>メインの実装</a:t>
                </a:r>
                <a:endParaRPr kumimoji="1" lang="ja-JP" altLang="en-US" sz="2200" dirty="0" smtClean="0"/>
              </a:p>
            </p:txBody>
          </p:sp>
          <p:sp>
            <p:nvSpPr>
              <p:cNvPr id="90" name="正方形/長方形 89"/>
              <p:cNvSpPr/>
              <p:nvPr/>
            </p:nvSpPr>
            <p:spPr>
              <a:xfrm>
                <a:off x="467544" y="1408729"/>
                <a:ext cx="70090" cy="34068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grpSp>
      </p:grpSp>
      <p:grpSp>
        <p:nvGrpSpPr>
          <p:cNvPr id="9" name="グループ化 8"/>
          <p:cNvGrpSpPr/>
          <p:nvPr/>
        </p:nvGrpSpPr>
        <p:grpSpPr>
          <a:xfrm>
            <a:off x="229407" y="2220817"/>
            <a:ext cx="8456574" cy="2262756"/>
            <a:chOff x="229407" y="1926394"/>
            <a:chExt cx="8456574" cy="2262756"/>
          </a:xfrm>
        </p:grpSpPr>
        <p:grpSp>
          <p:nvGrpSpPr>
            <p:cNvPr id="34" name="グループ化 33"/>
            <p:cNvGrpSpPr/>
            <p:nvPr/>
          </p:nvGrpSpPr>
          <p:grpSpPr>
            <a:xfrm>
              <a:off x="229407" y="1926394"/>
              <a:ext cx="1461249" cy="492443"/>
              <a:chOff x="229407" y="862092"/>
              <a:chExt cx="1461249" cy="492443"/>
            </a:xfrm>
          </p:grpSpPr>
          <p:sp>
            <p:nvSpPr>
              <p:cNvPr id="55" name="正方形/長方形 54"/>
              <p:cNvSpPr/>
              <p:nvPr/>
            </p:nvSpPr>
            <p:spPr>
              <a:xfrm>
                <a:off x="229407" y="910730"/>
                <a:ext cx="70090" cy="340685"/>
              </a:xfrm>
              <a:prstGeom prst="rect">
                <a:avLst/>
              </a:prstGeom>
              <a:solidFill>
                <a:srgbClr val="F9A6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6" name="テキスト ボックス 55"/>
              <p:cNvSpPr txBox="1"/>
              <p:nvPr/>
            </p:nvSpPr>
            <p:spPr>
              <a:xfrm>
                <a:off x="278090" y="862092"/>
                <a:ext cx="1412566" cy="492443"/>
              </a:xfrm>
              <a:prstGeom prst="rect">
                <a:avLst/>
              </a:prstGeom>
              <a:noFill/>
            </p:spPr>
            <p:txBody>
              <a:bodyPr wrap="none" rtlCol="0">
                <a:spAutoFit/>
              </a:bodyPr>
              <a:lstStyle/>
              <a:p>
                <a:pPr algn="l">
                  <a:buClr>
                    <a:srgbClr val="FF6600"/>
                  </a:buClr>
                </a:pPr>
                <a:r>
                  <a:rPr kumimoji="1" lang="en-US" altLang="ja-JP" sz="2600" dirty="0" err="1" smtClean="0"/>
                  <a:t>Config.h</a:t>
                </a:r>
                <a:endParaRPr kumimoji="1" lang="ja-JP" altLang="en-US" sz="2600" dirty="0" smtClean="0"/>
              </a:p>
            </p:txBody>
          </p:sp>
        </p:grpSp>
        <p:grpSp>
          <p:nvGrpSpPr>
            <p:cNvPr id="60" name="グループ化 59"/>
            <p:cNvGrpSpPr/>
            <p:nvPr/>
          </p:nvGrpSpPr>
          <p:grpSpPr>
            <a:xfrm>
              <a:off x="467544" y="2473883"/>
              <a:ext cx="7024773" cy="430887"/>
              <a:chOff x="467544" y="1391077"/>
              <a:chExt cx="7024773" cy="430887"/>
            </a:xfrm>
          </p:grpSpPr>
          <p:sp>
            <p:nvSpPr>
              <p:cNvPr id="61" name="テキスト ボックス 60"/>
              <p:cNvSpPr txBox="1"/>
              <p:nvPr/>
            </p:nvSpPr>
            <p:spPr>
              <a:xfrm>
                <a:off x="536567" y="1391077"/>
                <a:ext cx="6955750" cy="430887"/>
              </a:xfrm>
              <a:prstGeom prst="rect">
                <a:avLst/>
              </a:prstGeom>
              <a:noFill/>
            </p:spPr>
            <p:txBody>
              <a:bodyPr wrap="none" rtlCol="0">
                <a:spAutoFit/>
              </a:bodyPr>
              <a:lstStyle/>
              <a:p>
                <a:r>
                  <a:rPr lang="ja-JP" altLang="en-US" sz="2200" dirty="0" smtClean="0"/>
                  <a:t>データ数，画像サイズ，パスなどのパラメータを記載</a:t>
                </a:r>
                <a:endParaRPr kumimoji="1" lang="ja-JP" altLang="en-US" sz="2200" dirty="0" smtClean="0"/>
              </a:p>
            </p:txBody>
          </p:sp>
          <p:sp>
            <p:nvSpPr>
              <p:cNvPr id="62" name="正方形/長方形 61"/>
              <p:cNvSpPr/>
              <p:nvPr/>
            </p:nvSpPr>
            <p:spPr>
              <a:xfrm>
                <a:off x="467544" y="1408729"/>
                <a:ext cx="70090" cy="34068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66" name="グループ化 65"/>
            <p:cNvGrpSpPr/>
            <p:nvPr/>
          </p:nvGrpSpPr>
          <p:grpSpPr>
            <a:xfrm>
              <a:off x="467544" y="2924944"/>
              <a:ext cx="6460516" cy="430887"/>
              <a:chOff x="467544" y="1391077"/>
              <a:chExt cx="6460516" cy="430887"/>
            </a:xfrm>
          </p:grpSpPr>
          <p:sp>
            <p:nvSpPr>
              <p:cNvPr id="67" name="テキスト ボックス 66"/>
              <p:cNvSpPr txBox="1"/>
              <p:nvPr/>
            </p:nvSpPr>
            <p:spPr>
              <a:xfrm>
                <a:off x="536567" y="1391077"/>
                <a:ext cx="6391493" cy="430887"/>
              </a:xfrm>
              <a:prstGeom prst="rect">
                <a:avLst/>
              </a:prstGeom>
              <a:noFill/>
            </p:spPr>
            <p:txBody>
              <a:bodyPr wrap="none" rtlCol="0">
                <a:spAutoFit/>
              </a:bodyPr>
              <a:lstStyle/>
              <a:p>
                <a:r>
                  <a:rPr lang="ja-JP" altLang="en-US" sz="2200" dirty="0" smtClean="0"/>
                  <a:t>画像ファイルへのパスのみ適宜設定し直して使用</a:t>
                </a:r>
                <a:endParaRPr kumimoji="1" lang="ja-JP" altLang="en-US" sz="2200" dirty="0" smtClean="0"/>
              </a:p>
            </p:txBody>
          </p:sp>
          <p:sp>
            <p:nvSpPr>
              <p:cNvPr id="68" name="正方形/長方形 67"/>
              <p:cNvSpPr/>
              <p:nvPr/>
            </p:nvSpPr>
            <p:spPr>
              <a:xfrm>
                <a:off x="467544" y="1408729"/>
                <a:ext cx="70090" cy="34068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2" name="テキスト ボックス 1"/>
            <p:cNvSpPr txBox="1"/>
            <p:nvPr/>
          </p:nvSpPr>
          <p:spPr>
            <a:xfrm>
              <a:off x="493482" y="3369692"/>
              <a:ext cx="8192499" cy="400110"/>
            </a:xfrm>
            <a:prstGeom prst="rect">
              <a:avLst/>
            </a:prstGeom>
            <a:noFill/>
          </p:spPr>
          <p:txBody>
            <a:bodyPr wrap="none" rtlCol="0">
              <a:spAutoFit/>
            </a:bodyPr>
            <a:lstStyle/>
            <a:p>
              <a:r>
                <a:rPr kumimoji="1" lang="ja-JP" altLang="en-US" sz="2000" dirty="0" smtClean="0"/>
                <a:t>デフォルトでは　　</a:t>
              </a:r>
              <a:r>
                <a:rPr lang="ja-JP" altLang="en-US" sz="2000" dirty="0" smtClean="0"/>
                <a:t>学習：</a:t>
              </a:r>
              <a:r>
                <a:rPr lang="en-US" altLang="ja-JP" sz="2000" dirty="0"/>
                <a:t>../../Images/</a:t>
              </a:r>
              <a:r>
                <a:rPr lang="en-US" altLang="ja-JP" sz="2000" dirty="0" err="1"/>
                <a:t>TrainingSamples</a:t>
              </a:r>
              <a:r>
                <a:rPr lang="en-US" altLang="ja-JP" sz="2000" dirty="0"/>
                <a:t>/%d-%04d.pgm</a:t>
              </a:r>
              <a:endParaRPr kumimoji="1" lang="ja-JP" altLang="en-US" sz="2000" dirty="0" smtClean="0"/>
            </a:p>
          </p:txBody>
        </p:sp>
        <p:sp>
          <p:nvSpPr>
            <p:cNvPr id="69" name="テキスト ボックス 68"/>
            <p:cNvSpPr txBox="1"/>
            <p:nvPr/>
          </p:nvSpPr>
          <p:spPr>
            <a:xfrm>
              <a:off x="2530891" y="3789040"/>
              <a:ext cx="5723042" cy="400110"/>
            </a:xfrm>
            <a:prstGeom prst="rect">
              <a:avLst/>
            </a:prstGeom>
            <a:noFill/>
          </p:spPr>
          <p:txBody>
            <a:bodyPr wrap="none" rtlCol="0">
              <a:spAutoFit/>
            </a:bodyPr>
            <a:lstStyle/>
            <a:p>
              <a:r>
                <a:rPr lang="ja-JP" altLang="en-US" sz="2000" dirty="0" smtClean="0"/>
                <a:t>テスト：</a:t>
              </a:r>
              <a:r>
                <a:rPr lang="en-US" altLang="ja-JP" sz="2000" dirty="0"/>
                <a:t>../../Images/</a:t>
              </a:r>
              <a:r>
                <a:rPr lang="en-US" altLang="ja-JP" sz="2000" dirty="0" err="1"/>
                <a:t>TestSamples</a:t>
              </a:r>
              <a:r>
                <a:rPr lang="en-US" altLang="ja-JP" sz="2000" dirty="0"/>
                <a:t>/%d-%04d.pgm</a:t>
              </a:r>
              <a:endParaRPr kumimoji="1" lang="ja-JP" altLang="en-US" sz="2000" dirty="0" smtClean="0"/>
            </a:p>
          </p:txBody>
        </p:sp>
      </p:grpSp>
      <p:sp>
        <p:nvSpPr>
          <p:cNvPr id="71" name="テキスト ボックス 70"/>
          <p:cNvSpPr txBox="1"/>
          <p:nvPr/>
        </p:nvSpPr>
        <p:spPr>
          <a:xfrm>
            <a:off x="229407" y="6237312"/>
            <a:ext cx="5601342" cy="430887"/>
          </a:xfrm>
          <a:prstGeom prst="rect">
            <a:avLst/>
          </a:prstGeom>
          <a:noFill/>
        </p:spPr>
        <p:txBody>
          <a:bodyPr wrap="none" rtlCol="0">
            <a:spAutoFit/>
          </a:bodyPr>
          <a:lstStyle/>
          <a:p>
            <a:r>
              <a:rPr lang="en-US" altLang="ja-JP" sz="2200" dirty="0" smtClean="0"/>
              <a:t>※</a:t>
            </a:r>
            <a:r>
              <a:rPr lang="en-US" altLang="ja-JP" sz="2200" dirty="0" err="1" smtClean="0"/>
              <a:t>Config.h</a:t>
            </a:r>
            <a:r>
              <a:rPr lang="ja-JP" altLang="en-US" sz="2200" dirty="0" smtClean="0"/>
              <a:t>と</a:t>
            </a:r>
            <a:r>
              <a:rPr lang="en-US" altLang="ja-JP" sz="2200" dirty="0" err="1" smtClean="0"/>
              <a:t>PgmIO.h</a:t>
            </a:r>
            <a:r>
              <a:rPr lang="ja-JP" altLang="en-US" sz="2200" dirty="0" smtClean="0"/>
              <a:t>は以降の</a:t>
            </a:r>
            <a:r>
              <a:rPr lang="en-US" altLang="ja-JP" sz="2200" dirty="0" smtClean="0"/>
              <a:t>Step</a:t>
            </a:r>
            <a:r>
              <a:rPr lang="ja-JP" altLang="en-US" sz="2200" dirty="0" smtClean="0"/>
              <a:t>でも使用</a:t>
            </a:r>
            <a:endParaRPr lang="en-US" altLang="ja-JP" sz="2200" dirty="0"/>
          </a:p>
        </p:txBody>
      </p:sp>
      <p:grpSp>
        <p:nvGrpSpPr>
          <p:cNvPr id="5" name="グループ化 4"/>
          <p:cNvGrpSpPr/>
          <p:nvPr/>
        </p:nvGrpSpPr>
        <p:grpSpPr>
          <a:xfrm>
            <a:off x="229407" y="4554641"/>
            <a:ext cx="6889539" cy="1500555"/>
            <a:chOff x="229407" y="4448725"/>
            <a:chExt cx="6889539" cy="1500555"/>
          </a:xfrm>
        </p:grpSpPr>
        <p:grpSp>
          <p:nvGrpSpPr>
            <p:cNvPr id="57" name="グループ化 56"/>
            <p:cNvGrpSpPr/>
            <p:nvPr/>
          </p:nvGrpSpPr>
          <p:grpSpPr>
            <a:xfrm>
              <a:off x="229407" y="4448725"/>
              <a:ext cx="1490809" cy="492443"/>
              <a:chOff x="229407" y="862092"/>
              <a:chExt cx="1490809" cy="492443"/>
            </a:xfrm>
          </p:grpSpPr>
          <p:sp>
            <p:nvSpPr>
              <p:cNvPr id="58" name="正方形/長方形 57"/>
              <p:cNvSpPr/>
              <p:nvPr/>
            </p:nvSpPr>
            <p:spPr>
              <a:xfrm>
                <a:off x="229407" y="910730"/>
                <a:ext cx="70090" cy="340685"/>
              </a:xfrm>
              <a:prstGeom prst="rect">
                <a:avLst/>
              </a:prstGeom>
              <a:solidFill>
                <a:srgbClr val="F9A6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9" name="テキスト ボックス 58"/>
              <p:cNvSpPr txBox="1"/>
              <p:nvPr/>
            </p:nvSpPr>
            <p:spPr>
              <a:xfrm>
                <a:off x="278090" y="862092"/>
                <a:ext cx="1442126" cy="492443"/>
              </a:xfrm>
              <a:prstGeom prst="rect">
                <a:avLst/>
              </a:prstGeom>
              <a:noFill/>
            </p:spPr>
            <p:txBody>
              <a:bodyPr wrap="none" rtlCol="0">
                <a:spAutoFit/>
              </a:bodyPr>
              <a:lstStyle/>
              <a:p>
                <a:pPr algn="l">
                  <a:buClr>
                    <a:srgbClr val="FF6600"/>
                  </a:buClr>
                </a:pPr>
                <a:r>
                  <a:rPr kumimoji="1" lang="en-US" altLang="ja-JP" sz="2600" dirty="0" err="1" smtClean="0"/>
                  <a:t>PgmIO.h</a:t>
                </a:r>
                <a:endParaRPr kumimoji="1" lang="ja-JP" altLang="en-US" sz="2600" dirty="0" smtClean="0"/>
              </a:p>
            </p:txBody>
          </p:sp>
        </p:grpSp>
        <p:grpSp>
          <p:nvGrpSpPr>
            <p:cNvPr id="63" name="グループ化 62"/>
            <p:cNvGrpSpPr/>
            <p:nvPr/>
          </p:nvGrpSpPr>
          <p:grpSpPr>
            <a:xfrm>
              <a:off x="467544" y="5518393"/>
              <a:ext cx="6651402" cy="430887"/>
              <a:chOff x="467544" y="1391077"/>
              <a:chExt cx="6651402" cy="430887"/>
            </a:xfrm>
          </p:grpSpPr>
          <p:sp>
            <p:nvSpPr>
              <p:cNvPr id="64" name="テキスト ボックス 63"/>
              <p:cNvSpPr txBox="1"/>
              <p:nvPr/>
            </p:nvSpPr>
            <p:spPr>
              <a:xfrm>
                <a:off x="536567" y="1391077"/>
                <a:ext cx="6582379" cy="430887"/>
              </a:xfrm>
              <a:prstGeom prst="rect">
                <a:avLst/>
              </a:prstGeom>
              <a:noFill/>
            </p:spPr>
            <p:txBody>
              <a:bodyPr wrap="none" rtlCol="0">
                <a:spAutoFit/>
              </a:bodyPr>
              <a:lstStyle/>
              <a:p>
                <a:r>
                  <a:rPr lang="ja-JP" altLang="en-US" sz="2200" dirty="0" smtClean="0"/>
                  <a:t>画像構造体（</a:t>
                </a:r>
                <a:r>
                  <a:rPr lang="en-US" altLang="ja-JP" sz="2200" dirty="0" err="1" smtClean="0"/>
                  <a:t>PgmImage</a:t>
                </a:r>
                <a:r>
                  <a:rPr lang="ja-JP" altLang="en-US" sz="2200" dirty="0" smtClean="0"/>
                  <a:t>）と画像を入出力する関数</a:t>
                </a:r>
                <a:endParaRPr kumimoji="1" lang="ja-JP" altLang="en-US" sz="2200" dirty="0" smtClean="0"/>
              </a:p>
            </p:txBody>
          </p:sp>
          <p:sp>
            <p:nvSpPr>
              <p:cNvPr id="65" name="正方形/長方形 64"/>
              <p:cNvSpPr/>
              <p:nvPr/>
            </p:nvSpPr>
            <p:spPr>
              <a:xfrm>
                <a:off x="467544" y="1408729"/>
                <a:ext cx="70090" cy="34068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73" name="グループ化 72"/>
            <p:cNvGrpSpPr/>
            <p:nvPr/>
          </p:nvGrpSpPr>
          <p:grpSpPr>
            <a:xfrm>
              <a:off x="467544" y="5024941"/>
              <a:ext cx="4767745" cy="430887"/>
              <a:chOff x="467544" y="1391077"/>
              <a:chExt cx="4767745" cy="430887"/>
            </a:xfrm>
          </p:grpSpPr>
          <p:sp>
            <p:nvSpPr>
              <p:cNvPr id="74" name="テキスト ボックス 73"/>
              <p:cNvSpPr txBox="1"/>
              <p:nvPr/>
            </p:nvSpPr>
            <p:spPr>
              <a:xfrm>
                <a:off x="536567" y="1391077"/>
                <a:ext cx="4698722" cy="430887"/>
              </a:xfrm>
              <a:prstGeom prst="rect">
                <a:avLst/>
              </a:prstGeom>
              <a:noFill/>
            </p:spPr>
            <p:txBody>
              <a:bodyPr wrap="none" rtlCol="0">
                <a:spAutoFit/>
              </a:bodyPr>
              <a:lstStyle/>
              <a:p>
                <a:r>
                  <a:rPr lang="ja-JP" altLang="en-US" sz="2200" dirty="0" smtClean="0"/>
                  <a:t>画像の扱いを簡単にするための実装</a:t>
                </a:r>
                <a:endParaRPr kumimoji="1" lang="ja-JP" altLang="en-US" sz="2200" dirty="0" smtClean="0"/>
              </a:p>
            </p:txBody>
          </p:sp>
          <p:sp>
            <p:nvSpPr>
              <p:cNvPr id="75" name="正方形/長方形 74"/>
              <p:cNvSpPr/>
              <p:nvPr/>
            </p:nvSpPr>
            <p:spPr>
              <a:xfrm>
                <a:off x="467544" y="1408729"/>
                <a:ext cx="70090" cy="34068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grpSp>
      </p:grpSp>
      <p:sp>
        <p:nvSpPr>
          <p:cNvPr id="10" name="テキスト ボックス 9"/>
          <p:cNvSpPr txBox="1"/>
          <p:nvPr/>
        </p:nvSpPr>
        <p:spPr>
          <a:xfrm>
            <a:off x="102407" y="802804"/>
            <a:ext cx="3852337" cy="492443"/>
          </a:xfrm>
          <a:prstGeom prst="rect">
            <a:avLst/>
          </a:prstGeom>
          <a:noFill/>
        </p:spPr>
        <p:txBody>
          <a:bodyPr wrap="none" rtlCol="0">
            <a:spAutoFit/>
          </a:bodyPr>
          <a:lstStyle/>
          <a:p>
            <a:r>
              <a:rPr lang="ja-JP" altLang="en-US" sz="2600" dirty="0" smtClean="0"/>
              <a:t>画像の入出力方法を習得</a:t>
            </a:r>
            <a:endParaRPr kumimoji="1" lang="ja-JP" altLang="en-US" sz="2600" dirty="0" smtClean="0"/>
          </a:p>
        </p:txBody>
      </p:sp>
    </p:spTree>
    <p:extLst>
      <p:ext uri="{BB962C8B-B14F-4D97-AF65-F5344CB8AC3E}">
        <p14:creationId xmlns:p14="http://schemas.microsoft.com/office/powerpoint/2010/main" val="218530312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45628" y="116632"/>
            <a:ext cx="7162675" cy="584775"/>
          </a:xfrm>
          <a:prstGeom prst="rect">
            <a:avLst/>
          </a:prstGeom>
          <a:noFill/>
        </p:spPr>
        <p:txBody>
          <a:bodyPr wrap="square" rtlCol="0">
            <a:spAutoFit/>
          </a:bodyPr>
          <a:lstStyle/>
          <a:p>
            <a:r>
              <a:rPr lang="en-US" altLang="ja-JP" sz="3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Step01_ImageIO</a:t>
            </a:r>
          </a:p>
        </p:txBody>
      </p:sp>
      <p:grpSp>
        <p:nvGrpSpPr>
          <p:cNvPr id="8" name="グループ化 7"/>
          <p:cNvGrpSpPr/>
          <p:nvPr/>
        </p:nvGrpSpPr>
        <p:grpSpPr>
          <a:xfrm>
            <a:off x="229407" y="1247147"/>
            <a:ext cx="2184597" cy="902601"/>
            <a:chOff x="229407" y="822446"/>
            <a:chExt cx="2184597" cy="902601"/>
          </a:xfrm>
        </p:grpSpPr>
        <p:grpSp>
          <p:nvGrpSpPr>
            <p:cNvPr id="85" name="グループ化 84"/>
            <p:cNvGrpSpPr/>
            <p:nvPr/>
          </p:nvGrpSpPr>
          <p:grpSpPr>
            <a:xfrm>
              <a:off x="229407" y="822446"/>
              <a:ext cx="1575063" cy="492443"/>
              <a:chOff x="229407" y="862092"/>
              <a:chExt cx="1575063" cy="492443"/>
            </a:xfrm>
          </p:grpSpPr>
          <p:sp>
            <p:nvSpPr>
              <p:cNvPr id="86" name="正方形/長方形 85"/>
              <p:cNvSpPr/>
              <p:nvPr/>
            </p:nvSpPr>
            <p:spPr>
              <a:xfrm>
                <a:off x="229407" y="910730"/>
                <a:ext cx="70090" cy="340685"/>
              </a:xfrm>
              <a:prstGeom prst="rect">
                <a:avLst/>
              </a:prstGeom>
              <a:solidFill>
                <a:srgbClr val="F9A6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7" name="テキスト ボックス 86"/>
              <p:cNvSpPr txBox="1"/>
              <p:nvPr/>
            </p:nvSpPr>
            <p:spPr>
              <a:xfrm>
                <a:off x="278090" y="862092"/>
                <a:ext cx="1526380" cy="492443"/>
              </a:xfrm>
              <a:prstGeom prst="rect">
                <a:avLst/>
              </a:prstGeom>
              <a:noFill/>
            </p:spPr>
            <p:txBody>
              <a:bodyPr wrap="none" rtlCol="0">
                <a:spAutoFit/>
              </a:bodyPr>
              <a:lstStyle/>
              <a:p>
                <a:pPr algn="l">
                  <a:buClr>
                    <a:srgbClr val="FF6600"/>
                  </a:buClr>
                </a:pPr>
                <a:r>
                  <a:rPr kumimoji="1" lang="en-US" altLang="ja-JP" sz="2600" dirty="0" smtClean="0"/>
                  <a:t>main.cpp</a:t>
                </a:r>
                <a:endParaRPr kumimoji="1" lang="ja-JP" altLang="en-US" sz="2600" dirty="0" smtClean="0"/>
              </a:p>
            </p:txBody>
          </p:sp>
        </p:grpSp>
        <p:grpSp>
          <p:nvGrpSpPr>
            <p:cNvPr id="88" name="グループ化 87"/>
            <p:cNvGrpSpPr/>
            <p:nvPr/>
          </p:nvGrpSpPr>
          <p:grpSpPr>
            <a:xfrm>
              <a:off x="467544" y="1294160"/>
              <a:ext cx="1946460" cy="430887"/>
              <a:chOff x="467544" y="1391077"/>
              <a:chExt cx="1946460" cy="430887"/>
            </a:xfrm>
          </p:grpSpPr>
          <p:sp>
            <p:nvSpPr>
              <p:cNvPr id="89" name="テキスト ボックス 88"/>
              <p:cNvSpPr txBox="1"/>
              <p:nvPr/>
            </p:nvSpPr>
            <p:spPr>
              <a:xfrm>
                <a:off x="536567" y="1391077"/>
                <a:ext cx="1877437" cy="430887"/>
              </a:xfrm>
              <a:prstGeom prst="rect">
                <a:avLst/>
              </a:prstGeom>
              <a:noFill/>
            </p:spPr>
            <p:txBody>
              <a:bodyPr wrap="none" rtlCol="0">
                <a:spAutoFit/>
              </a:bodyPr>
              <a:lstStyle/>
              <a:p>
                <a:r>
                  <a:rPr lang="ja-JP" altLang="en-US" sz="2200" dirty="0" smtClean="0">
                    <a:solidFill>
                      <a:srgbClr val="FF0000"/>
                    </a:solidFill>
                  </a:rPr>
                  <a:t>メインの実装</a:t>
                </a:r>
                <a:endParaRPr kumimoji="1" lang="ja-JP" altLang="en-US" sz="2200" dirty="0" smtClean="0">
                  <a:solidFill>
                    <a:srgbClr val="FF0000"/>
                  </a:solidFill>
                </a:endParaRPr>
              </a:p>
            </p:txBody>
          </p:sp>
          <p:sp>
            <p:nvSpPr>
              <p:cNvPr id="90" name="正方形/長方形 89"/>
              <p:cNvSpPr/>
              <p:nvPr/>
            </p:nvSpPr>
            <p:spPr>
              <a:xfrm>
                <a:off x="467544" y="1408729"/>
                <a:ext cx="70090" cy="34068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grpSp>
      </p:grpSp>
      <p:grpSp>
        <p:nvGrpSpPr>
          <p:cNvPr id="9" name="グループ化 8"/>
          <p:cNvGrpSpPr/>
          <p:nvPr/>
        </p:nvGrpSpPr>
        <p:grpSpPr>
          <a:xfrm>
            <a:off x="229407" y="2220817"/>
            <a:ext cx="8456574" cy="2262756"/>
            <a:chOff x="229407" y="1926394"/>
            <a:chExt cx="8456574" cy="2262756"/>
          </a:xfrm>
        </p:grpSpPr>
        <p:grpSp>
          <p:nvGrpSpPr>
            <p:cNvPr id="34" name="グループ化 33"/>
            <p:cNvGrpSpPr/>
            <p:nvPr/>
          </p:nvGrpSpPr>
          <p:grpSpPr>
            <a:xfrm>
              <a:off x="229407" y="1926394"/>
              <a:ext cx="1461249" cy="492443"/>
              <a:chOff x="229407" y="862092"/>
              <a:chExt cx="1461249" cy="492443"/>
            </a:xfrm>
          </p:grpSpPr>
          <p:sp>
            <p:nvSpPr>
              <p:cNvPr id="55" name="正方形/長方形 54"/>
              <p:cNvSpPr/>
              <p:nvPr/>
            </p:nvSpPr>
            <p:spPr>
              <a:xfrm>
                <a:off x="229407" y="910730"/>
                <a:ext cx="70090" cy="340685"/>
              </a:xfrm>
              <a:prstGeom prst="rect">
                <a:avLst/>
              </a:prstGeom>
              <a:solidFill>
                <a:srgbClr val="F9A6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6" name="テキスト ボックス 55"/>
              <p:cNvSpPr txBox="1"/>
              <p:nvPr/>
            </p:nvSpPr>
            <p:spPr>
              <a:xfrm>
                <a:off x="278090" y="862092"/>
                <a:ext cx="1412566" cy="492443"/>
              </a:xfrm>
              <a:prstGeom prst="rect">
                <a:avLst/>
              </a:prstGeom>
              <a:noFill/>
            </p:spPr>
            <p:txBody>
              <a:bodyPr wrap="none" rtlCol="0">
                <a:spAutoFit/>
              </a:bodyPr>
              <a:lstStyle/>
              <a:p>
                <a:pPr algn="l">
                  <a:buClr>
                    <a:srgbClr val="FF6600"/>
                  </a:buClr>
                </a:pPr>
                <a:r>
                  <a:rPr kumimoji="1" lang="en-US" altLang="ja-JP" sz="2600" dirty="0" err="1" smtClean="0"/>
                  <a:t>Config.h</a:t>
                </a:r>
                <a:endParaRPr kumimoji="1" lang="ja-JP" altLang="en-US" sz="2600" dirty="0" smtClean="0"/>
              </a:p>
            </p:txBody>
          </p:sp>
        </p:grpSp>
        <p:grpSp>
          <p:nvGrpSpPr>
            <p:cNvPr id="60" name="グループ化 59"/>
            <p:cNvGrpSpPr/>
            <p:nvPr/>
          </p:nvGrpSpPr>
          <p:grpSpPr>
            <a:xfrm>
              <a:off x="467544" y="2473883"/>
              <a:ext cx="7024773" cy="430887"/>
              <a:chOff x="467544" y="1391077"/>
              <a:chExt cx="7024773" cy="430887"/>
            </a:xfrm>
          </p:grpSpPr>
          <p:sp>
            <p:nvSpPr>
              <p:cNvPr id="61" name="テキスト ボックス 60"/>
              <p:cNvSpPr txBox="1"/>
              <p:nvPr/>
            </p:nvSpPr>
            <p:spPr>
              <a:xfrm>
                <a:off x="536567" y="1391077"/>
                <a:ext cx="6955750" cy="430887"/>
              </a:xfrm>
              <a:prstGeom prst="rect">
                <a:avLst/>
              </a:prstGeom>
              <a:noFill/>
            </p:spPr>
            <p:txBody>
              <a:bodyPr wrap="none" rtlCol="0">
                <a:spAutoFit/>
              </a:bodyPr>
              <a:lstStyle/>
              <a:p>
                <a:r>
                  <a:rPr lang="ja-JP" altLang="en-US" sz="2200" dirty="0" smtClean="0"/>
                  <a:t>データ数，画像サイズ，パスなどのパラメータを記載</a:t>
                </a:r>
                <a:endParaRPr kumimoji="1" lang="ja-JP" altLang="en-US" sz="2200" dirty="0" smtClean="0"/>
              </a:p>
            </p:txBody>
          </p:sp>
          <p:sp>
            <p:nvSpPr>
              <p:cNvPr id="62" name="正方形/長方形 61"/>
              <p:cNvSpPr/>
              <p:nvPr/>
            </p:nvSpPr>
            <p:spPr>
              <a:xfrm>
                <a:off x="467544" y="1408729"/>
                <a:ext cx="70090" cy="34068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66" name="グループ化 65"/>
            <p:cNvGrpSpPr/>
            <p:nvPr/>
          </p:nvGrpSpPr>
          <p:grpSpPr>
            <a:xfrm>
              <a:off x="467544" y="2924944"/>
              <a:ext cx="6460516" cy="430887"/>
              <a:chOff x="467544" y="1391077"/>
              <a:chExt cx="6460516" cy="430887"/>
            </a:xfrm>
          </p:grpSpPr>
          <p:sp>
            <p:nvSpPr>
              <p:cNvPr id="67" name="テキスト ボックス 66"/>
              <p:cNvSpPr txBox="1"/>
              <p:nvPr/>
            </p:nvSpPr>
            <p:spPr>
              <a:xfrm>
                <a:off x="536567" y="1391077"/>
                <a:ext cx="6391493" cy="430887"/>
              </a:xfrm>
              <a:prstGeom prst="rect">
                <a:avLst/>
              </a:prstGeom>
              <a:noFill/>
            </p:spPr>
            <p:txBody>
              <a:bodyPr wrap="none" rtlCol="0">
                <a:spAutoFit/>
              </a:bodyPr>
              <a:lstStyle/>
              <a:p>
                <a:r>
                  <a:rPr lang="ja-JP" altLang="en-US" sz="2200" dirty="0" smtClean="0"/>
                  <a:t>画像ファイルへのパスのみ適宜設定し直して使用</a:t>
                </a:r>
                <a:endParaRPr kumimoji="1" lang="ja-JP" altLang="en-US" sz="2200" dirty="0" smtClean="0"/>
              </a:p>
            </p:txBody>
          </p:sp>
          <p:sp>
            <p:nvSpPr>
              <p:cNvPr id="68" name="正方形/長方形 67"/>
              <p:cNvSpPr/>
              <p:nvPr/>
            </p:nvSpPr>
            <p:spPr>
              <a:xfrm>
                <a:off x="467544" y="1408729"/>
                <a:ext cx="70090" cy="34068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2" name="テキスト ボックス 1"/>
            <p:cNvSpPr txBox="1"/>
            <p:nvPr/>
          </p:nvSpPr>
          <p:spPr>
            <a:xfrm>
              <a:off x="493482" y="3369692"/>
              <a:ext cx="8192499" cy="400110"/>
            </a:xfrm>
            <a:prstGeom prst="rect">
              <a:avLst/>
            </a:prstGeom>
            <a:noFill/>
          </p:spPr>
          <p:txBody>
            <a:bodyPr wrap="none" rtlCol="0">
              <a:spAutoFit/>
            </a:bodyPr>
            <a:lstStyle/>
            <a:p>
              <a:r>
                <a:rPr kumimoji="1" lang="ja-JP" altLang="en-US" sz="2000" dirty="0" smtClean="0"/>
                <a:t>デフォルトでは　　</a:t>
              </a:r>
              <a:r>
                <a:rPr lang="ja-JP" altLang="en-US" sz="2000" dirty="0" smtClean="0"/>
                <a:t>学習：</a:t>
              </a:r>
              <a:r>
                <a:rPr lang="en-US" altLang="ja-JP" sz="2000" dirty="0"/>
                <a:t>../../Images/</a:t>
              </a:r>
              <a:r>
                <a:rPr lang="en-US" altLang="ja-JP" sz="2000" dirty="0" err="1"/>
                <a:t>TrainingSamples</a:t>
              </a:r>
              <a:r>
                <a:rPr lang="en-US" altLang="ja-JP" sz="2000" dirty="0"/>
                <a:t>/%d-%04d.pgm</a:t>
              </a:r>
              <a:endParaRPr kumimoji="1" lang="ja-JP" altLang="en-US" sz="2000" dirty="0" smtClean="0"/>
            </a:p>
          </p:txBody>
        </p:sp>
        <p:sp>
          <p:nvSpPr>
            <p:cNvPr id="69" name="テキスト ボックス 68"/>
            <p:cNvSpPr txBox="1"/>
            <p:nvPr/>
          </p:nvSpPr>
          <p:spPr>
            <a:xfrm>
              <a:off x="2530891" y="3789040"/>
              <a:ext cx="5723042" cy="400110"/>
            </a:xfrm>
            <a:prstGeom prst="rect">
              <a:avLst/>
            </a:prstGeom>
            <a:noFill/>
          </p:spPr>
          <p:txBody>
            <a:bodyPr wrap="none" rtlCol="0">
              <a:spAutoFit/>
            </a:bodyPr>
            <a:lstStyle/>
            <a:p>
              <a:r>
                <a:rPr lang="ja-JP" altLang="en-US" sz="2000" dirty="0" smtClean="0"/>
                <a:t>テスト：</a:t>
              </a:r>
              <a:r>
                <a:rPr lang="en-US" altLang="ja-JP" sz="2000" dirty="0"/>
                <a:t>../../Images/</a:t>
              </a:r>
              <a:r>
                <a:rPr lang="en-US" altLang="ja-JP" sz="2000" dirty="0" err="1"/>
                <a:t>TestSamples</a:t>
              </a:r>
              <a:r>
                <a:rPr lang="en-US" altLang="ja-JP" sz="2000" dirty="0"/>
                <a:t>/%d-%04d.pgm</a:t>
              </a:r>
              <a:endParaRPr kumimoji="1" lang="ja-JP" altLang="en-US" sz="2000" dirty="0" smtClean="0"/>
            </a:p>
          </p:txBody>
        </p:sp>
      </p:grpSp>
      <p:sp>
        <p:nvSpPr>
          <p:cNvPr id="71" name="テキスト ボックス 70"/>
          <p:cNvSpPr txBox="1"/>
          <p:nvPr/>
        </p:nvSpPr>
        <p:spPr>
          <a:xfrm>
            <a:off x="229407" y="6237312"/>
            <a:ext cx="5601342" cy="430887"/>
          </a:xfrm>
          <a:prstGeom prst="rect">
            <a:avLst/>
          </a:prstGeom>
          <a:noFill/>
        </p:spPr>
        <p:txBody>
          <a:bodyPr wrap="none" rtlCol="0">
            <a:spAutoFit/>
          </a:bodyPr>
          <a:lstStyle/>
          <a:p>
            <a:r>
              <a:rPr lang="en-US" altLang="ja-JP" sz="2200" dirty="0" smtClean="0"/>
              <a:t>※</a:t>
            </a:r>
            <a:r>
              <a:rPr lang="en-US" altLang="ja-JP" sz="2200" dirty="0" err="1" smtClean="0"/>
              <a:t>Config.h</a:t>
            </a:r>
            <a:r>
              <a:rPr lang="ja-JP" altLang="en-US" sz="2200" dirty="0" smtClean="0"/>
              <a:t>と</a:t>
            </a:r>
            <a:r>
              <a:rPr lang="en-US" altLang="ja-JP" sz="2200" dirty="0" err="1" smtClean="0"/>
              <a:t>PgmIO.h</a:t>
            </a:r>
            <a:r>
              <a:rPr lang="ja-JP" altLang="en-US" sz="2200" dirty="0" smtClean="0"/>
              <a:t>は以降の</a:t>
            </a:r>
            <a:r>
              <a:rPr lang="en-US" altLang="ja-JP" sz="2200" dirty="0" smtClean="0"/>
              <a:t>Step</a:t>
            </a:r>
            <a:r>
              <a:rPr lang="ja-JP" altLang="en-US" sz="2200" dirty="0" smtClean="0"/>
              <a:t>でも使用</a:t>
            </a:r>
            <a:endParaRPr lang="en-US" altLang="ja-JP" sz="2200" dirty="0"/>
          </a:p>
        </p:txBody>
      </p:sp>
      <p:grpSp>
        <p:nvGrpSpPr>
          <p:cNvPr id="5" name="グループ化 4"/>
          <p:cNvGrpSpPr/>
          <p:nvPr/>
        </p:nvGrpSpPr>
        <p:grpSpPr>
          <a:xfrm>
            <a:off x="229407" y="4554641"/>
            <a:ext cx="6889539" cy="1500555"/>
            <a:chOff x="229407" y="4448725"/>
            <a:chExt cx="6889539" cy="1500555"/>
          </a:xfrm>
        </p:grpSpPr>
        <p:grpSp>
          <p:nvGrpSpPr>
            <p:cNvPr id="57" name="グループ化 56"/>
            <p:cNvGrpSpPr/>
            <p:nvPr/>
          </p:nvGrpSpPr>
          <p:grpSpPr>
            <a:xfrm>
              <a:off x="229407" y="4448725"/>
              <a:ext cx="1490809" cy="492443"/>
              <a:chOff x="229407" y="862092"/>
              <a:chExt cx="1490809" cy="492443"/>
            </a:xfrm>
          </p:grpSpPr>
          <p:sp>
            <p:nvSpPr>
              <p:cNvPr id="58" name="正方形/長方形 57"/>
              <p:cNvSpPr/>
              <p:nvPr/>
            </p:nvSpPr>
            <p:spPr>
              <a:xfrm>
                <a:off x="229407" y="910730"/>
                <a:ext cx="70090" cy="340685"/>
              </a:xfrm>
              <a:prstGeom prst="rect">
                <a:avLst/>
              </a:prstGeom>
              <a:solidFill>
                <a:srgbClr val="F9A6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9" name="テキスト ボックス 58"/>
              <p:cNvSpPr txBox="1"/>
              <p:nvPr/>
            </p:nvSpPr>
            <p:spPr>
              <a:xfrm>
                <a:off x="278090" y="862092"/>
                <a:ext cx="1442126" cy="492443"/>
              </a:xfrm>
              <a:prstGeom prst="rect">
                <a:avLst/>
              </a:prstGeom>
              <a:noFill/>
            </p:spPr>
            <p:txBody>
              <a:bodyPr wrap="none" rtlCol="0">
                <a:spAutoFit/>
              </a:bodyPr>
              <a:lstStyle/>
              <a:p>
                <a:pPr algn="l">
                  <a:buClr>
                    <a:srgbClr val="FF6600"/>
                  </a:buClr>
                </a:pPr>
                <a:r>
                  <a:rPr kumimoji="1" lang="en-US" altLang="ja-JP" sz="2600" dirty="0" err="1" smtClean="0"/>
                  <a:t>PgmIO.h</a:t>
                </a:r>
                <a:endParaRPr kumimoji="1" lang="ja-JP" altLang="en-US" sz="2600" dirty="0" smtClean="0"/>
              </a:p>
            </p:txBody>
          </p:sp>
        </p:grpSp>
        <p:grpSp>
          <p:nvGrpSpPr>
            <p:cNvPr id="63" name="グループ化 62"/>
            <p:cNvGrpSpPr/>
            <p:nvPr/>
          </p:nvGrpSpPr>
          <p:grpSpPr>
            <a:xfrm>
              <a:off x="467544" y="5518393"/>
              <a:ext cx="6651402" cy="430887"/>
              <a:chOff x="467544" y="1391077"/>
              <a:chExt cx="6651402" cy="430887"/>
            </a:xfrm>
          </p:grpSpPr>
          <p:sp>
            <p:nvSpPr>
              <p:cNvPr id="64" name="テキスト ボックス 63"/>
              <p:cNvSpPr txBox="1"/>
              <p:nvPr/>
            </p:nvSpPr>
            <p:spPr>
              <a:xfrm>
                <a:off x="536567" y="1391077"/>
                <a:ext cx="6582379" cy="430887"/>
              </a:xfrm>
              <a:prstGeom prst="rect">
                <a:avLst/>
              </a:prstGeom>
              <a:noFill/>
            </p:spPr>
            <p:txBody>
              <a:bodyPr wrap="none" rtlCol="0">
                <a:spAutoFit/>
              </a:bodyPr>
              <a:lstStyle/>
              <a:p>
                <a:r>
                  <a:rPr lang="ja-JP" altLang="en-US" sz="2200" dirty="0" smtClean="0"/>
                  <a:t>画像構造体（</a:t>
                </a:r>
                <a:r>
                  <a:rPr lang="en-US" altLang="ja-JP" sz="2200" dirty="0" err="1" smtClean="0"/>
                  <a:t>PgmImage</a:t>
                </a:r>
                <a:r>
                  <a:rPr lang="ja-JP" altLang="en-US" sz="2200" dirty="0" smtClean="0"/>
                  <a:t>）と画像を入出力する関数</a:t>
                </a:r>
                <a:endParaRPr kumimoji="1" lang="ja-JP" altLang="en-US" sz="2200" dirty="0" smtClean="0"/>
              </a:p>
            </p:txBody>
          </p:sp>
          <p:sp>
            <p:nvSpPr>
              <p:cNvPr id="65" name="正方形/長方形 64"/>
              <p:cNvSpPr/>
              <p:nvPr/>
            </p:nvSpPr>
            <p:spPr>
              <a:xfrm>
                <a:off x="467544" y="1408729"/>
                <a:ext cx="70090" cy="34068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73" name="グループ化 72"/>
            <p:cNvGrpSpPr/>
            <p:nvPr/>
          </p:nvGrpSpPr>
          <p:grpSpPr>
            <a:xfrm>
              <a:off x="467544" y="5024941"/>
              <a:ext cx="4767745" cy="430887"/>
              <a:chOff x="467544" y="1391077"/>
              <a:chExt cx="4767745" cy="430887"/>
            </a:xfrm>
          </p:grpSpPr>
          <p:sp>
            <p:nvSpPr>
              <p:cNvPr id="74" name="テキスト ボックス 73"/>
              <p:cNvSpPr txBox="1"/>
              <p:nvPr/>
            </p:nvSpPr>
            <p:spPr>
              <a:xfrm>
                <a:off x="536567" y="1391077"/>
                <a:ext cx="4698722" cy="430887"/>
              </a:xfrm>
              <a:prstGeom prst="rect">
                <a:avLst/>
              </a:prstGeom>
              <a:noFill/>
            </p:spPr>
            <p:txBody>
              <a:bodyPr wrap="none" rtlCol="0">
                <a:spAutoFit/>
              </a:bodyPr>
              <a:lstStyle/>
              <a:p>
                <a:r>
                  <a:rPr lang="ja-JP" altLang="en-US" sz="2200" dirty="0" smtClean="0"/>
                  <a:t>画像の扱いを簡単にするための実装</a:t>
                </a:r>
                <a:endParaRPr kumimoji="1" lang="ja-JP" altLang="en-US" sz="2200" dirty="0" smtClean="0"/>
              </a:p>
            </p:txBody>
          </p:sp>
          <p:sp>
            <p:nvSpPr>
              <p:cNvPr id="75" name="正方形/長方形 74"/>
              <p:cNvSpPr/>
              <p:nvPr/>
            </p:nvSpPr>
            <p:spPr>
              <a:xfrm>
                <a:off x="467544" y="1408729"/>
                <a:ext cx="70090" cy="34068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grpSp>
      </p:grpSp>
      <p:sp>
        <p:nvSpPr>
          <p:cNvPr id="10" name="テキスト ボックス 9"/>
          <p:cNvSpPr txBox="1"/>
          <p:nvPr/>
        </p:nvSpPr>
        <p:spPr>
          <a:xfrm>
            <a:off x="102407" y="802804"/>
            <a:ext cx="3852337" cy="492443"/>
          </a:xfrm>
          <a:prstGeom prst="rect">
            <a:avLst/>
          </a:prstGeom>
          <a:noFill/>
        </p:spPr>
        <p:txBody>
          <a:bodyPr wrap="none" rtlCol="0">
            <a:spAutoFit/>
          </a:bodyPr>
          <a:lstStyle/>
          <a:p>
            <a:r>
              <a:rPr lang="ja-JP" altLang="en-US" sz="2600" dirty="0" smtClean="0"/>
              <a:t>画像の入出力方法を習得</a:t>
            </a:r>
            <a:endParaRPr kumimoji="1" lang="ja-JP" altLang="en-US" sz="2600" dirty="0" smtClean="0"/>
          </a:p>
        </p:txBody>
      </p:sp>
      <p:sp>
        <p:nvSpPr>
          <p:cNvPr id="11" name="四角形吹き出し 10"/>
          <p:cNvSpPr/>
          <p:nvPr/>
        </p:nvSpPr>
        <p:spPr>
          <a:xfrm rot="10800000">
            <a:off x="228905" y="2259313"/>
            <a:ext cx="8735577" cy="2816645"/>
          </a:xfrm>
          <a:prstGeom prst="wedgeRectCallout">
            <a:avLst>
              <a:gd name="adj1" fmla="val 36303"/>
              <a:gd name="adj2" fmla="val 57385"/>
            </a:avLst>
          </a:prstGeom>
          <a:solidFill>
            <a:schemeClr val="bg1"/>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 name="正方形/長方形 11"/>
          <p:cNvSpPr/>
          <p:nvPr/>
        </p:nvSpPr>
        <p:spPr>
          <a:xfrm>
            <a:off x="299497" y="2340372"/>
            <a:ext cx="1851789" cy="492443"/>
          </a:xfrm>
          <a:prstGeom prst="rect">
            <a:avLst/>
          </a:prstGeom>
        </p:spPr>
        <p:txBody>
          <a:bodyPr wrap="none">
            <a:spAutoFit/>
          </a:bodyPr>
          <a:lstStyle/>
          <a:p>
            <a:r>
              <a:rPr lang="ja-JP" altLang="en-US" sz="2600" dirty="0" smtClean="0"/>
              <a:t>メモリ確保</a:t>
            </a:r>
            <a:endParaRPr lang="ja-JP" altLang="en-US" sz="2600" dirty="0"/>
          </a:p>
        </p:txBody>
      </p:sp>
      <p:sp>
        <p:nvSpPr>
          <p:cNvPr id="76" name="正方形/長方形 75"/>
          <p:cNvSpPr/>
          <p:nvPr/>
        </p:nvSpPr>
        <p:spPr>
          <a:xfrm>
            <a:off x="300699" y="3189868"/>
            <a:ext cx="2518638" cy="492443"/>
          </a:xfrm>
          <a:prstGeom prst="rect">
            <a:avLst/>
          </a:prstGeom>
        </p:spPr>
        <p:txBody>
          <a:bodyPr wrap="none">
            <a:spAutoFit/>
          </a:bodyPr>
          <a:lstStyle/>
          <a:p>
            <a:r>
              <a:rPr lang="ja-JP" altLang="en-US" sz="2600" dirty="0" smtClean="0"/>
              <a:t>画像の読み込み</a:t>
            </a:r>
            <a:endParaRPr lang="ja-JP" altLang="en-US" sz="2600" dirty="0"/>
          </a:p>
        </p:txBody>
      </p:sp>
      <p:sp>
        <p:nvSpPr>
          <p:cNvPr id="77" name="正方形/長方形 76"/>
          <p:cNvSpPr/>
          <p:nvPr/>
        </p:nvSpPr>
        <p:spPr>
          <a:xfrm>
            <a:off x="299497" y="4064764"/>
            <a:ext cx="1851789" cy="492443"/>
          </a:xfrm>
          <a:prstGeom prst="rect">
            <a:avLst/>
          </a:prstGeom>
        </p:spPr>
        <p:txBody>
          <a:bodyPr wrap="none">
            <a:spAutoFit/>
          </a:bodyPr>
          <a:lstStyle/>
          <a:p>
            <a:r>
              <a:rPr lang="ja-JP" altLang="en-US" sz="2600" dirty="0" smtClean="0"/>
              <a:t>画像の保存</a:t>
            </a:r>
            <a:endParaRPr lang="ja-JP" altLang="en-US" sz="2600" dirty="0"/>
          </a:p>
        </p:txBody>
      </p:sp>
      <p:sp>
        <p:nvSpPr>
          <p:cNvPr id="78" name="正方形/長方形 77"/>
          <p:cNvSpPr/>
          <p:nvPr/>
        </p:nvSpPr>
        <p:spPr>
          <a:xfrm>
            <a:off x="665532" y="2734320"/>
            <a:ext cx="7972824" cy="461665"/>
          </a:xfrm>
          <a:prstGeom prst="rect">
            <a:avLst/>
          </a:prstGeom>
        </p:spPr>
        <p:txBody>
          <a:bodyPr wrap="none">
            <a:spAutoFit/>
          </a:bodyPr>
          <a:lstStyle/>
          <a:p>
            <a:r>
              <a:rPr lang="en-US" altLang="ja-JP" sz="2400" dirty="0" err="1"/>
              <a:t>PgmImage</a:t>
            </a:r>
            <a:r>
              <a:rPr lang="en-US" altLang="ja-JP" sz="2400" dirty="0"/>
              <a:t> *</a:t>
            </a:r>
            <a:r>
              <a:rPr lang="en-US" altLang="ja-JP" sz="2400" dirty="0" err="1"/>
              <a:t>img</a:t>
            </a:r>
            <a:r>
              <a:rPr lang="en-US" altLang="ja-JP" sz="2400" dirty="0"/>
              <a:t> = new </a:t>
            </a:r>
            <a:r>
              <a:rPr lang="en-US" altLang="ja-JP" sz="2400" dirty="0" err="1"/>
              <a:t>PgmImage</a:t>
            </a:r>
            <a:r>
              <a:rPr lang="en-US" altLang="ja-JP" sz="2400" dirty="0"/>
              <a:t>(</a:t>
            </a:r>
            <a:r>
              <a:rPr lang="en-US" altLang="ja-JP" sz="2400" dirty="0" err="1"/>
              <a:t>ImageSize</a:t>
            </a:r>
            <a:r>
              <a:rPr lang="en-US" altLang="ja-JP" sz="2400" dirty="0"/>
              <a:t>, </a:t>
            </a:r>
            <a:r>
              <a:rPr lang="en-US" altLang="ja-JP" sz="2400" dirty="0" err="1"/>
              <a:t>ImageSize</a:t>
            </a:r>
            <a:r>
              <a:rPr lang="en-US" altLang="ja-JP" sz="2400" dirty="0"/>
              <a:t>);</a:t>
            </a:r>
            <a:endParaRPr lang="ja-JP" altLang="en-US" sz="2400" dirty="0"/>
          </a:p>
        </p:txBody>
      </p:sp>
      <p:sp>
        <p:nvSpPr>
          <p:cNvPr id="79" name="正方形/長方形 78"/>
          <p:cNvSpPr/>
          <p:nvPr/>
        </p:nvSpPr>
        <p:spPr>
          <a:xfrm>
            <a:off x="665532" y="3573016"/>
            <a:ext cx="5077416" cy="461665"/>
          </a:xfrm>
          <a:prstGeom prst="rect">
            <a:avLst/>
          </a:prstGeom>
        </p:spPr>
        <p:txBody>
          <a:bodyPr wrap="none">
            <a:spAutoFit/>
          </a:bodyPr>
          <a:lstStyle/>
          <a:p>
            <a:r>
              <a:rPr lang="en-US" altLang="ja-JP" sz="2400" dirty="0" err="1"/>
              <a:t>LoadPgmImage</a:t>
            </a:r>
            <a:r>
              <a:rPr lang="en-US" altLang="ja-JP" sz="2400" dirty="0"/>
              <a:t>(filename, </a:t>
            </a:r>
            <a:r>
              <a:rPr lang="en-US" altLang="ja-JP" sz="2400" dirty="0" err="1"/>
              <a:t>img</a:t>
            </a:r>
            <a:r>
              <a:rPr lang="en-US" altLang="ja-JP" sz="2400" dirty="0"/>
              <a:t>, label)</a:t>
            </a:r>
            <a:endParaRPr lang="ja-JP" altLang="en-US" sz="2400" dirty="0"/>
          </a:p>
        </p:txBody>
      </p:sp>
      <p:sp>
        <p:nvSpPr>
          <p:cNvPr id="80" name="正方形/長方形 79"/>
          <p:cNvSpPr/>
          <p:nvPr/>
        </p:nvSpPr>
        <p:spPr>
          <a:xfrm>
            <a:off x="665532" y="4479503"/>
            <a:ext cx="4248664" cy="461665"/>
          </a:xfrm>
          <a:prstGeom prst="rect">
            <a:avLst/>
          </a:prstGeom>
        </p:spPr>
        <p:txBody>
          <a:bodyPr wrap="none">
            <a:spAutoFit/>
          </a:bodyPr>
          <a:lstStyle/>
          <a:p>
            <a:r>
              <a:rPr lang="en-US" altLang="ja-JP" sz="2400" dirty="0" err="1"/>
              <a:t>SavePgmImage</a:t>
            </a:r>
            <a:r>
              <a:rPr lang="en-US" altLang="ja-JP" sz="2400" dirty="0"/>
              <a:t>(filename, </a:t>
            </a:r>
            <a:r>
              <a:rPr lang="en-US" altLang="ja-JP" sz="2400" dirty="0" err="1"/>
              <a:t>img</a:t>
            </a:r>
            <a:r>
              <a:rPr lang="en-US" altLang="ja-JP" sz="2400" dirty="0"/>
              <a:t>)</a:t>
            </a:r>
            <a:endParaRPr lang="ja-JP" altLang="en-US" sz="2400" dirty="0"/>
          </a:p>
        </p:txBody>
      </p:sp>
    </p:spTree>
    <p:extLst>
      <p:ext uri="{BB962C8B-B14F-4D97-AF65-F5344CB8AC3E}">
        <p14:creationId xmlns:p14="http://schemas.microsoft.com/office/powerpoint/2010/main" val="54180165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6" name="グループ化 115"/>
          <p:cNvGrpSpPr/>
          <p:nvPr/>
        </p:nvGrpSpPr>
        <p:grpSpPr>
          <a:xfrm>
            <a:off x="229407" y="4554641"/>
            <a:ext cx="6889539" cy="1500555"/>
            <a:chOff x="229407" y="4448725"/>
            <a:chExt cx="6889539" cy="1500555"/>
          </a:xfrm>
        </p:grpSpPr>
        <p:grpSp>
          <p:nvGrpSpPr>
            <p:cNvPr id="117" name="グループ化 116"/>
            <p:cNvGrpSpPr/>
            <p:nvPr/>
          </p:nvGrpSpPr>
          <p:grpSpPr>
            <a:xfrm>
              <a:off x="229407" y="4448725"/>
              <a:ext cx="1490809" cy="492443"/>
              <a:chOff x="229407" y="862092"/>
              <a:chExt cx="1490809" cy="492443"/>
            </a:xfrm>
          </p:grpSpPr>
          <p:sp>
            <p:nvSpPr>
              <p:cNvPr id="124" name="正方形/長方形 123"/>
              <p:cNvSpPr/>
              <p:nvPr/>
            </p:nvSpPr>
            <p:spPr>
              <a:xfrm>
                <a:off x="229407" y="910730"/>
                <a:ext cx="70090" cy="340685"/>
              </a:xfrm>
              <a:prstGeom prst="rect">
                <a:avLst/>
              </a:prstGeom>
              <a:solidFill>
                <a:srgbClr val="F9A6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5" name="テキスト ボックス 124"/>
              <p:cNvSpPr txBox="1"/>
              <p:nvPr/>
            </p:nvSpPr>
            <p:spPr>
              <a:xfrm>
                <a:off x="278090" y="862092"/>
                <a:ext cx="1442126" cy="492443"/>
              </a:xfrm>
              <a:prstGeom prst="rect">
                <a:avLst/>
              </a:prstGeom>
              <a:noFill/>
            </p:spPr>
            <p:txBody>
              <a:bodyPr wrap="none" rtlCol="0">
                <a:spAutoFit/>
              </a:bodyPr>
              <a:lstStyle/>
              <a:p>
                <a:pPr algn="l">
                  <a:buClr>
                    <a:srgbClr val="FF6600"/>
                  </a:buClr>
                </a:pPr>
                <a:r>
                  <a:rPr kumimoji="1" lang="en-US" altLang="ja-JP" sz="2600" dirty="0" err="1" smtClean="0"/>
                  <a:t>PgmIO.h</a:t>
                </a:r>
                <a:endParaRPr kumimoji="1" lang="ja-JP" altLang="en-US" sz="2600" dirty="0" smtClean="0"/>
              </a:p>
            </p:txBody>
          </p:sp>
        </p:grpSp>
        <p:grpSp>
          <p:nvGrpSpPr>
            <p:cNvPr id="118" name="グループ化 117"/>
            <p:cNvGrpSpPr/>
            <p:nvPr/>
          </p:nvGrpSpPr>
          <p:grpSpPr>
            <a:xfrm>
              <a:off x="467544" y="5518393"/>
              <a:ext cx="6651402" cy="430887"/>
              <a:chOff x="467544" y="1391077"/>
              <a:chExt cx="6651402" cy="430887"/>
            </a:xfrm>
          </p:grpSpPr>
          <p:sp>
            <p:nvSpPr>
              <p:cNvPr id="122" name="テキスト ボックス 121"/>
              <p:cNvSpPr txBox="1"/>
              <p:nvPr/>
            </p:nvSpPr>
            <p:spPr>
              <a:xfrm>
                <a:off x="536567" y="1391077"/>
                <a:ext cx="6582379" cy="430887"/>
              </a:xfrm>
              <a:prstGeom prst="rect">
                <a:avLst/>
              </a:prstGeom>
              <a:noFill/>
            </p:spPr>
            <p:txBody>
              <a:bodyPr wrap="none" rtlCol="0">
                <a:spAutoFit/>
              </a:bodyPr>
              <a:lstStyle/>
              <a:p>
                <a:r>
                  <a:rPr lang="ja-JP" altLang="en-US" sz="2200" dirty="0" smtClean="0"/>
                  <a:t>画像構造体（</a:t>
                </a:r>
                <a:r>
                  <a:rPr lang="en-US" altLang="ja-JP" sz="2200" dirty="0" err="1" smtClean="0">
                    <a:solidFill>
                      <a:srgbClr val="FF0000"/>
                    </a:solidFill>
                  </a:rPr>
                  <a:t>PgmImage</a:t>
                </a:r>
                <a:r>
                  <a:rPr lang="ja-JP" altLang="en-US" sz="2200" dirty="0" smtClean="0"/>
                  <a:t>）と画像を入出力する関数</a:t>
                </a:r>
                <a:endParaRPr kumimoji="1" lang="ja-JP" altLang="en-US" sz="2200" dirty="0" smtClean="0"/>
              </a:p>
            </p:txBody>
          </p:sp>
          <p:sp>
            <p:nvSpPr>
              <p:cNvPr id="123" name="正方形/長方形 122"/>
              <p:cNvSpPr/>
              <p:nvPr/>
            </p:nvSpPr>
            <p:spPr>
              <a:xfrm>
                <a:off x="467544" y="1408729"/>
                <a:ext cx="70090" cy="34068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119" name="グループ化 118"/>
            <p:cNvGrpSpPr/>
            <p:nvPr/>
          </p:nvGrpSpPr>
          <p:grpSpPr>
            <a:xfrm>
              <a:off x="467544" y="5024941"/>
              <a:ext cx="4767745" cy="430887"/>
              <a:chOff x="467544" y="1391077"/>
              <a:chExt cx="4767745" cy="430887"/>
            </a:xfrm>
          </p:grpSpPr>
          <p:sp>
            <p:nvSpPr>
              <p:cNvPr id="120" name="テキスト ボックス 119"/>
              <p:cNvSpPr txBox="1"/>
              <p:nvPr/>
            </p:nvSpPr>
            <p:spPr>
              <a:xfrm>
                <a:off x="536567" y="1391077"/>
                <a:ext cx="4698722" cy="430887"/>
              </a:xfrm>
              <a:prstGeom prst="rect">
                <a:avLst/>
              </a:prstGeom>
              <a:noFill/>
            </p:spPr>
            <p:txBody>
              <a:bodyPr wrap="none" rtlCol="0">
                <a:spAutoFit/>
              </a:bodyPr>
              <a:lstStyle/>
              <a:p>
                <a:r>
                  <a:rPr lang="ja-JP" altLang="en-US" sz="2200" dirty="0" smtClean="0"/>
                  <a:t>画像の扱いを簡単にするための実装</a:t>
                </a:r>
                <a:endParaRPr kumimoji="1" lang="ja-JP" altLang="en-US" sz="2200" dirty="0" smtClean="0"/>
              </a:p>
            </p:txBody>
          </p:sp>
          <p:sp>
            <p:nvSpPr>
              <p:cNvPr id="121" name="正方形/長方形 120"/>
              <p:cNvSpPr/>
              <p:nvPr/>
            </p:nvSpPr>
            <p:spPr>
              <a:xfrm>
                <a:off x="467544" y="1408729"/>
                <a:ext cx="70090" cy="34068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grpSp>
      </p:grpSp>
      <p:sp>
        <p:nvSpPr>
          <p:cNvPr id="4" name="テキスト ボックス 3"/>
          <p:cNvSpPr txBox="1"/>
          <p:nvPr/>
        </p:nvSpPr>
        <p:spPr>
          <a:xfrm>
            <a:off x="145628" y="116632"/>
            <a:ext cx="7162675" cy="584775"/>
          </a:xfrm>
          <a:prstGeom prst="rect">
            <a:avLst/>
          </a:prstGeom>
          <a:noFill/>
        </p:spPr>
        <p:txBody>
          <a:bodyPr wrap="square" rtlCol="0">
            <a:spAutoFit/>
          </a:bodyPr>
          <a:lstStyle/>
          <a:p>
            <a:r>
              <a:rPr lang="en-US" altLang="ja-JP" sz="3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Step01_ImageIO</a:t>
            </a:r>
          </a:p>
        </p:txBody>
      </p:sp>
      <p:sp>
        <p:nvSpPr>
          <p:cNvPr id="71" name="テキスト ボックス 70"/>
          <p:cNvSpPr txBox="1"/>
          <p:nvPr/>
        </p:nvSpPr>
        <p:spPr>
          <a:xfrm>
            <a:off x="229407" y="6237312"/>
            <a:ext cx="5601342" cy="430887"/>
          </a:xfrm>
          <a:prstGeom prst="rect">
            <a:avLst/>
          </a:prstGeom>
          <a:noFill/>
        </p:spPr>
        <p:txBody>
          <a:bodyPr wrap="none" rtlCol="0">
            <a:spAutoFit/>
          </a:bodyPr>
          <a:lstStyle/>
          <a:p>
            <a:r>
              <a:rPr lang="en-US" altLang="ja-JP" sz="2200" dirty="0" smtClean="0"/>
              <a:t>※</a:t>
            </a:r>
            <a:r>
              <a:rPr lang="en-US" altLang="ja-JP" sz="2200" dirty="0" err="1" smtClean="0"/>
              <a:t>Config.h</a:t>
            </a:r>
            <a:r>
              <a:rPr lang="ja-JP" altLang="en-US" sz="2200" dirty="0" smtClean="0"/>
              <a:t>と</a:t>
            </a:r>
            <a:r>
              <a:rPr lang="en-US" altLang="ja-JP" sz="2200" dirty="0" err="1" smtClean="0"/>
              <a:t>PgmIO.h</a:t>
            </a:r>
            <a:r>
              <a:rPr lang="ja-JP" altLang="en-US" sz="2200" dirty="0" smtClean="0"/>
              <a:t>は以降の</a:t>
            </a:r>
            <a:r>
              <a:rPr lang="en-US" altLang="ja-JP" sz="2200" dirty="0" smtClean="0"/>
              <a:t>Step</a:t>
            </a:r>
            <a:r>
              <a:rPr lang="ja-JP" altLang="en-US" sz="2200" dirty="0" smtClean="0"/>
              <a:t>でも使用</a:t>
            </a:r>
            <a:endParaRPr lang="en-US" altLang="ja-JP" sz="2200" dirty="0"/>
          </a:p>
        </p:txBody>
      </p:sp>
      <p:sp>
        <p:nvSpPr>
          <p:cNvPr id="11" name="L 字 10"/>
          <p:cNvSpPr/>
          <p:nvPr/>
        </p:nvSpPr>
        <p:spPr>
          <a:xfrm rot="10800000">
            <a:off x="145628" y="862680"/>
            <a:ext cx="8842420" cy="5805518"/>
          </a:xfrm>
          <a:prstGeom prst="corner">
            <a:avLst>
              <a:gd name="adj1" fmla="val 72099"/>
              <a:gd name="adj2" fmla="val 79313"/>
            </a:avLst>
          </a:prstGeom>
          <a:solidFill>
            <a:schemeClr val="bg1"/>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 name="二等辺三角形 13"/>
          <p:cNvSpPr/>
          <p:nvPr/>
        </p:nvSpPr>
        <p:spPr>
          <a:xfrm rot="10800000">
            <a:off x="2123729" y="5057107"/>
            <a:ext cx="1674102" cy="567202"/>
          </a:xfrm>
          <a:prstGeom prst="triangle">
            <a:avLst>
              <a:gd name="adj" fmla="val 50063"/>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84" name="グループ化 83"/>
          <p:cNvGrpSpPr/>
          <p:nvPr/>
        </p:nvGrpSpPr>
        <p:grpSpPr>
          <a:xfrm>
            <a:off x="4801628" y="3180899"/>
            <a:ext cx="3831286" cy="3272437"/>
            <a:chOff x="212196" y="1334606"/>
            <a:chExt cx="3831286" cy="3272437"/>
          </a:xfrm>
        </p:grpSpPr>
        <p:graphicFrame>
          <p:nvGraphicFramePr>
            <p:cNvPr id="91" name="コンテンツ プレースホルダ 3"/>
            <p:cNvGraphicFramePr>
              <a:graphicFrameLocks/>
            </p:cNvGraphicFramePr>
            <p:nvPr>
              <p:extLst>
                <p:ext uri="{D42A27DB-BD31-4B8C-83A1-F6EECF244321}">
                  <p14:modId xmlns:p14="http://schemas.microsoft.com/office/powerpoint/2010/main" val="71787222"/>
                </p:ext>
              </p:extLst>
            </p:nvPr>
          </p:nvGraphicFramePr>
          <p:xfrm>
            <a:off x="1172621" y="2216524"/>
            <a:ext cx="1743192" cy="2077152"/>
          </p:xfrm>
          <a:graphic>
            <a:graphicData uri="http://schemas.openxmlformats.org/drawingml/2006/table">
              <a:tbl>
                <a:tblPr firstRow="1" bandRow="1"/>
                <a:tblGrid>
                  <a:gridCol w="217899">
                    <a:extLst>
                      <a:ext uri="{9D8B030D-6E8A-4147-A177-3AD203B41FA5}">
                        <a16:colId xmlns:a16="http://schemas.microsoft.com/office/drawing/2014/main" val="20000"/>
                      </a:ext>
                    </a:extLst>
                  </a:gridCol>
                  <a:gridCol w="217899">
                    <a:extLst>
                      <a:ext uri="{9D8B030D-6E8A-4147-A177-3AD203B41FA5}">
                        <a16:colId xmlns:a16="http://schemas.microsoft.com/office/drawing/2014/main" val="20001"/>
                      </a:ext>
                    </a:extLst>
                  </a:gridCol>
                  <a:gridCol w="217899">
                    <a:extLst>
                      <a:ext uri="{9D8B030D-6E8A-4147-A177-3AD203B41FA5}">
                        <a16:colId xmlns:a16="http://schemas.microsoft.com/office/drawing/2014/main" val="20002"/>
                      </a:ext>
                    </a:extLst>
                  </a:gridCol>
                  <a:gridCol w="217899">
                    <a:extLst>
                      <a:ext uri="{9D8B030D-6E8A-4147-A177-3AD203B41FA5}">
                        <a16:colId xmlns:a16="http://schemas.microsoft.com/office/drawing/2014/main" val="20003"/>
                      </a:ext>
                    </a:extLst>
                  </a:gridCol>
                  <a:gridCol w="217899">
                    <a:extLst>
                      <a:ext uri="{9D8B030D-6E8A-4147-A177-3AD203B41FA5}">
                        <a16:colId xmlns:a16="http://schemas.microsoft.com/office/drawing/2014/main" val="20004"/>
                      </a:ext>
                    </a:extLst>
                  </a:gridCol>
                  <a:gridCol w="217899">
                    <a:extLst>
                      <a:ext uri="{9D8B030D-6E8A-4147-A177-3AD203B41FA5}">
                        <a16:colId xmlns:a16="http://schemas.microsoft.com/office/drawing/2014/main" val="20005"/>
                      </a:ext>
                    </a:extLst>
                  </a:gridCol>
                  <a:gridCol w="217899">
                    <a:extLst>
                      <a:ext uri="{9D8B030D-6E8A-4147-A177-3AD203B41FA5}">
                        <a16:colId xmlns:a16="http://schemas.microsoft.com/office/drawing/2014/main" val="20006"/>
                      </a:ext>
                    </a:extLst>
                  </a:gridCol>
                  <a:gridCol w="217899">
                    <a:extLst>
                      <a:ext uri="{9D8B030D-6E8A-4147-A177-3AD203B41FA5}">
                        <a16:colId xmlns:a16="http://schemas.microsoft.com/office/drawing/2014/main" val="20007"/>
                      </a:ext>
                    </a:extLst>
                  </a:gridCol>
                </a:tblGrid>
                <a:tr h="258402">
                  <a:tc>
                    <a:txBody>
                      <a:bodyPr/>
                      <a:lstStyle>
                        <a:defPPr>
                          <a:defRPr lang="ja-JP"/>
                        </a:defPPr>
                        <a:lvl1pPr marL="0" algn="l" defTabSz="914400" rtl="0" eaLnBrk="1" latinLnBrk="0" hangingPunct="1">
                          <a:defRPr kumimoji="1" sz="1800" b="1" kern="1200">
                            <a:solidFill>
                              <a:schemeClr val="lt1"/>
                            </a:solidFill>
                            <a:latin typeface="Arial"/>
                            <a:ea typeface="ＭＳ Ｐゴシック"/>
                          </a:defRPr>
                        </a:lvl1pPr>
                        <a:lvl2pPr marL="457200" algn="l" defTabSz="914400" rtl="0" eaLnBrk="1" latinLnBrk="0" hangingPunct="1">
                          <a:defRPr kumimoji="1" sz="1800" b="1" kern="1200">
                            <a:solidFill>
                              <a:schemeClr val="lt1"/>
                            </a:solidFill>
                            <a:latin typeface="Arial"/>
                            <a:ea typeface="ＭＳ Ｐゴシック"/>
                          </a:defRPr>
                        </a:lvl2pPr>
                        <a:lvl3pPr marL="914400" algn="l" defTabSz="914400" rtl="0" eaLnBrk="1" latinLnBrk="0" hangingPunct="1">
                          <a:defRPr kumimoji="1" sz="1800" b="1" kern="1200">
                            <a:solidFill>
                              <a:schemeClr val="lt1"/>
                            </a:solidFill>
                            <a:latin typeface="Arial"/>
                            <a:ea typeface="ＭＳ Ｐゴシック"/>
                          </a:defRPr>
                        </a:lvl3pPr>
                        <a:lvl4pPr marL="1371600" algn="l" defTabSz="914400" rtl="0" eaLnBrk="1" latinLnBrk="0" hangingPunct="1">
                          <a:defRPr kumimoji="1" sz="1800" b="1" kern="1200">
                            <a:solidFill>
                              <a:schemeClr val="lt1"/>
                            </a:solidFill>
                            <a:latin typeface="Arial"/>
                            <a:ea typeface="ＭＳ Ｐゴシック"/>
                          </a:defRPr>
                        </a:lvl4pPr>
                        <a:lvl5pPr marL="1828800" algn="l" defTabSz="914400" rtl="0" eaLnBrk="1" latinLnBrk="0" hangingPunct="1">
                          <a:defRPr kumimoji="1" sz="1800" b="1" kern="1200">
                            <a:solidFill>
                              <a:schemeClr val="lt1"/>
                            </a:solidFill>
                            <a:latin typeface="Arial"/>
                            <a:ea typeface="ＭＳ Ｐゴシック"/>
                          </a:defRPr>
                        </a:lvl5pPr>
                        <a:lvl6pPr marL="2286000" algn="l" defTabSz="914400" rtl="0" eaLnBrk="1" latinLnBrk="0" hangingPunct="1">
                          <a:defRPr kumimoji="1" sz="1800" b="1" kern="1200">
                            <a:solidFill>
                              <a:schemeClr val="lt1"/>
                            </a:solidFill>
                            <a:latin typeface="Arial"/>
                            <a:ea typeface="ＭＳ Ｐゴシック"/>
                          </a:defRPr>
                        </a:lvl6pPr>
                        <a:lvl7pPr marL="2743200" algn="l" defTabSz="914400" rtl="0" eaLnBrk="1" latinLnBrk="0" hangingPunct="1">
                          <a:defRPr kumimoji="1" sz="1800" b="1" kern="1200">
                            <a:solidFill>
                              <a:schemeClr val="lt1"/>
                            </a:solidFill>
                            <a:latin typeface="Arial"/>
                            <a:ea typeface="ＭＳ Ｐゴシック"/>
                          </a:defRPr>
                        </a:lvl7pPr>
                        <a:lvl8pPr marL="3200400" algn="l" defTabSz="914400" rtl="0" eaLnBrk="1" latinLnBrk="0" hangingPunct="1">
                          <a:defRPr kumimoji="1" sz="1800" b="1" kern="1200">
                            <a:solidFill>
                              <a:schemeClr val="lt1"/>
                            </a:solidFill>
                            <a:latin typeface="Arial"/>
                            <a:ea typeface="ＭＳ Ｐゴシック"/>
                          </a:defRPr>
                        </a:lvl8pPr>
                        <a:lvl9pPr marL="3657600" algn="l" defTabSz="914400" rtl="0" eaLnBrk="1" latinLnBrk="0" hangingPunct="1">
                          <a:defRPr kumimoji="1" sz="1800" b="1" kern="1200">
                            <a:solidFill>
                              <a:schemeClr val="lt1"/>
                            </a:solidFill>
                            <a:latin typeface="Arial"/>
                            <a:ea typeface="ＭＳ Ｐゴシック"/>
                          </a:defRPr>
                        </a:lvl9pPr>
                      </a:lstStyle>
                      <a:p>
                        <a:endParaRPr kumimoji="1" lang="ja-JP" altLang="en-US" sz="1300" dirty="0"/>
                      </a:p>
                    </a:txBody>
                    <a:tcPr marL="61524" marR="61524" marT="30762" marB="3076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Text" lastClr="000000"/>
                      </a:solidFill>
                    </a:tcPr>
                  </a:tc>
                  <a:tc>
                    <a:txBody>
                      <a:bodyPr/>
                      <a:lstStyle>
                        <a:defPPr>
                          <a:defRPr lang="ja-JP"/>
                        </a:defPPr>
                        <a:lvl1pPr marL="0" algn="l" defTabSz="914400" rtl="0" eaLnBrk="1" latinLnBrk="0" hangingPunct="1">
                          <a:defRPr kumimoji="1" sz="1800" b="1" kern="1200">
                            <a:solidFill>
                              <a:schemeClr val="lt1"/>
                            </a:solidFill>
                            <a:latin typeface="Arial"/>
                            <a:ea typeface="ＭＳ Ｐゴシック"/>
                          </a:defRPr>
                        </a:lvl1pPr>
                        <a:lvl2pPr marL="457200" algn="l" defTabSz="914400" rtl="0" eaLnBrk="1" latinLnBrk="0" hangingPunct="1">
                          <a:defRPr kumimoji="1" sz="1800" b="1" kern="1200">
                            <a:solidFill>
                              <a:schemeClr val="lt1"/>
                            </a:solidFill>
                            <a:latin typeface="Arial"/>
                            <a:ea typeface="ＭＳ Ｐゴシック"/>
                          </a:defRPr>
                        </a:lvl2pPr>
                        <a:lvl3pPr marL="914400" algn="l" defTabSz="914400" rtl="0" eaLnBrk="1" latinLnBrk="0" hangingPunct="1">
                          <a:defRPr kumimoji="1" sz="1800" b="1" kern="1200">
                            <a:solidFill>
                              <a:schemeClr val="lt1"/>
                            </a:solidFill>
                            <a:latin typeface="Arial"/>
                            <a:ea typeface="ＭＳ Ｐゴシック"/>
                          </a:defRPr>
                        </a:lvl3pPr>
                        <a:lvl4pPr marL="1371600" algn="l" defTabSz="914400" rtl="0" eaLnBrk="1" latinLnBrk="0" hangingPunct="1">
                          <a:defRPr kumimoji="1" sz="1800" b="1" kern="1200">
                            <a:solidFill>
                              <a:schemeClr val="lt1"/>
                            </a:solidFill>
                            <a:latin typeface="Arial"/>
                            <a:ea typeface="ＭＳ Ｐゴシック"/>
                          </a:defRPr>
                        </a:lvl4pPr>
                        <a:lvl5pPr marL="1828800" algn="l" defTabSz="914400" rtl="0" eaLnBrk="1" latinLnBrk="0" hangingPunct="1">
                          <a:defRPr kumimoji="1" sz="1800" b="1" kern="1200">
                            <a:solidFill>
                              <a:schemeClr val="lt1"/>
                            </a:solidFill>
                            <a:latin typeface="Arial"/>
                            <a:ea typeface="ＭＳ Ｐゴシック"/>
                          </a:defRPr>
                        </a:lvl5pPr>
                        <a:lvl6pPr marL="2286000" algn="l" defTabSz="914400" rtl="0" eaLnBrk="1" latinLnBrk="0" hangingPunct="1">
                          <a:defRPr kumimoji="1" sz="1800" b="1" kern="1200">
                            <a:solidFill>
                              <a:schemeClr val="lt1"/>
                            </a:solidFill>
                            <a:latin typeface="Arial"/>
                            <a:ea typeface="ＭＳ Ｐゴシック"/>
                          </a:defRPr>
                        </a:lvl6pPr>
                        <a:lvl7pPr marL="2743200" algn="l" defTabSz="914400" rtl="0" eaLnBrk="1" latinLnBrk="0" hangingPunct="1">
                          <a:defRPr kumimoji="1" sz="1800" b="1" kern="1200">
                            <a:solidFill>
                              <a:schemeClr val="lt1"/>
                            </a:solidFill>
                            <a:latin typeface="Arial"/>
                            <a:ea typeface="ＭＳ Ｐゴシック"/>
                          </a:defRPr>
                        </a:lvl7pPr>
                        <a:lvl8pPr marL="3200400" algn="l" defTabSz="914400" rtl="0" eaLnBrk="1" latinLnBrk="0" hangingPunct="1">
                          <a:defRPr kumimoji="1" sz="1800" b="1" kern="1200">
                            <a:solidFill>
                              <a:schemeClr val="lt1"/>
                            </a:solidFill>
                            <a:latin typeface="Arial"/>
                            <a:ea typeface="ＭＳ Ｐゴシック"/>
                          </a:defRPr>
                        </a:lvl8pPr>
                        <a:lvl9pPr marL="3657600" algn="l" defTabSz="914400" rtl="0" eaLnBrk="1" latinLnBrk="0" hangingPunct="1">
                          <a:defRPr kumimoji="1" sz="1800" b="1" kern="1200">
                            <a:solidFill>
                              <a:schemeClr val="lt1"/>
                            </a:solidFill>
                            <a:latin typeface="Arial"/>
                            <a:ea typeface="ＭＳ Ｐゴシック"/>
                          </a:defRPr>
                        </a:lvl9pPr>
                      </a:lstStyle>
                      <a:p>
                        <a:endParaRPr kumimoji="1" lang="ja-JP" altLang="en-US" sz="1300"/>
                      </a:p>
                    </a:txBody>
                    <a:tcPr marL="61524" marR="61524" marT="30762" marB="3076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Text" lastClr="000000"/>
                      </a:solidFill>
                    </a:tcPr>
                  </a:tc>
                  <a:tc>
                    <a:txBody>
                      <a:bodyPr/>
                      <a:lstStyle>
                        <a:defPPr>
                          <a:defRPr lang="ja-JP"/>
                        </a:defPPr>
                        <a:lvl1pPr marL="0" algn="l" defTabSz="914400" rtl="0" eaLnBrk="1" latinLnBrk="0" hangingPunct="1">
                          <a:defRPr kumimoji="1" sz="1800" b="1" kern="1200">
                            <a:solidFill>
                              <a:schemeClr val="lt1"/>
                            </a:solidFill>
                            <a:latin typeface="Arial"/>
                            <a:ea typeface="ＭＳ Ｐゴシック"/>
                          </a:defRPr>
                        </a:lvl1pPr>
                        <a:lvl2pPr marL="457200" algn="l" defTabSz="914400" rtl="0" eaLnBrk="1" latinLnBrk="0" hangingPunct="1">
                          <a:defRPr kumimoji="1" sz="1800" b="1" kern="1200">
                            <a:solidFill>
                              <a:schemeClr val="lt1"/>
                            </a:solidFill>
                            <a:latin typeface="Arial"/>
                            <a:ea typeface="ＭＳ Ｐゴシック"/>
                          </a:defRPr>
                        </a:lvl2pPr>
                        <a:lvl3pPr marL="914400" algn="l" defTabSz="914400" rtl="0" eaLnBrk="1" latinLnBrk="0" hangingPunct="1">
                          <a:defRPr kumimoji="1" sz="1800" b="1" kern="1200">
                            <a:solidFill>
                              <a:schemeClr val="lt1"/>
                            </a:solidFill>
                            <a:latin typeface="Arial"/>
                            <a:ea typeface="ＭＳ Ｐゴシック"/>
                          </a:defRPr>
                        </a:lvl3pPr>
                        <a:lvl4pPr marL="1371600" algn="l" defTabSz="914400" rtl="0" eaLnBrk="1" latinLnBrk="0" hangingPunct="1">
                          <a:defRPr kumimoji="1" sz="1800" b="1" kern="1200">
                            <a:solidFill>
                              <a:schemeClr val="lt1"/>
                            </a:solidFill>
                            <a:latin typeface="Arial"/>
                            <a:ea typeface="ＭＳ Ｐゴシック"/>
                          </a:defRPr>
                        </a:lvl4pPr>
                        <a:lvl5pPr marL="1828800" algn="l" defTabSz="914400" rtl="0" eaLnBrk="1" latinLnBrk="0" hangingPunct="1">
                          <a:defRPr kumimoji="1" sz="1800" b="1" kern="1200">
                            <a:solidFill>
                              <a:schemeClr val="lt1"/>
                            </a:solidFill>
                            <a:latin typeface="Arial"/>
                            <a:ea typeface="ＭＳ Ｐゴシック"/>
                          </a:defRPr>
                        </a:lvl5pPr>
                        <a:lvl6pPr marL="2286000" algn="l" defTabSz="914400" rtl="0" eaLnBrk="1" latinLnBrk="0" hangingPunct="1">
                          <a:defRPr kumimoji="1" sz="1800" b="1" kern="1200">
                            <a:solidFill>
                              <a:schemeClr val="lt1"/>
                            </a:solidFill>
                            <a:latin typeface="Arial"/>
                            <a:ea typeface="ＭＳ Ｐゴシック"/>
                          </a:defRPr>
                        </a:lvl6pPr>
                        <a:lvl7pPr marL="2743200" algn="l" defTabSz="914400" rtl="0" eaLnBrk="1" latinLnBrk="0" hangingPunct="1">
                          <a:defRPr kumimoji="1" sz="1800" b="1" kern="1200">
                            <a:solidFill>
                              <a:schemeClr val="lt1"/>
                            </a:solidFill>
                            <a:latin typeface="Arial"/>
                            <a:ea typeface="ＭＳ Ｐゴシック"/>
                          </a:defRPr>
                        </a:lvl7pPr>
                        <a:lvl8pPr marL="3200400" algn="l" defTabSz="914400" rtl="0" eaLnBrk="1" latinLnBrk="0" hangingPunct="1">
                          <a:defRPr kumimoji="1" sz="1800" b="1" kern="1200">
                            <a:solidFill>
                              <a:schemeClr val="lt1"/>
                            </a:solidFill>
                            <a:latin typeface="Arial"/>
                            <a:ea typeface="ＭＳ Ｐゴシック"/>
                          </a:defRPr>
                        </a:lvl8pPr>
                        <a:lvl9pPr marL="3657600" algn="l" defTabSz="914400" rtl="0" eaLnBrk="1" latinLnBrk="0" hangingPunct="1">
                          <a:defRPr kumimoji="1" sz="1800" b="1" kern="1200">
                            <a:solidFill>
                              <a:schemeClr val="lt1"/>
                            </a:solidFill>
                            <a:latin typeface="Arial"/>
                            <a:ea typeface="ＭＳ Ｐゴシック"/>
                          </a:defRPr>
                        </a:lvl9pPr>
                      </a:lstStyle>
                      <a:p>
                        <a:endParaRPr kumimoji="1" lang="ja-JP" altLang="en-US" sz="1300"/>
                      </a:p>
                    </a:txBody>
                    <a:tcPr marL="61524" marR="61524" marT="30762" marB="3076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Text" lastClr="000000"/>
                      </a:solidFill>
                    </a:tcPr>
                  </a:tc>
                  <a:tc>
                    <a:txBody>
                      <a:bodyPr/>
                      <a:lstStyle>
                        <a:defPPr>
                          <a:defRPr lang="ja-JP"/>
                        </a:defPPr>
                        <a:lvl1pPr marL="0" algn="l" defTabSz="914400" rtl="0" eaLnBrk="1" latinLnBrk="0" hangingPunct="1">
                          <a:defRPr kumimoji="1" sz="1800" b="1" kern="1200">
                            <a:solidFill>
                              <a:schemeClr val="lt1"/>
                            </a:solidFill>
                            <a:latin typeface="Arial"/>
                            <a:ea typeface="ＭＳ Ｐゴシック"/>
                          </a:defRPr>
                        </a:lvl1pPr>
                        <a:lvl2pPr marL="457200" algn="l" defTabSz="914400" rtl="0" eaLnBrk="1" latinLnBrk="0" hangingPunct="1">
                          <a:defRPr kumimoji="1" sz="1800" b="1" kern="1200">
                            <a:solidFill>
                              <a:schemeClr val="lt1"/>
                            </a:solidFill>
                            <a:latin typeface="Arial"/>
                            <a:ea typeface="ＭＳ Ｐゴシック"/>
                          </a:defRPr>
                        </a:lvl2pPr>
                        <a:lvl3pPr marL="914400" algn="l" defTabSz="914400" rtl="0" eaLnBrk="1" latinLnBrk="0" hangingPunct="1">
                          <a:defRPr kumimoji="1" sz="1800" b="1" kern="1200">
                            <a:solidFill>
                              <a:schemeClr val="lt1"/>
                            </a:solidFill>
                            <a:latin typeface="Arial"/>
                            <a:ea typeface="ＭＳ Ｐゴシック"/>
                          </a:defRPr>
                        </a:lvl3pPr>
                        <a:lvl4pPr marL="1371600" algn="l" defTabSz="914400" rtl="0" eaLnBrk="1" latinLnBrk="0" hangingPunct="1">
                          <a:defRPr kumimoji="1" sz="1800" b="1" kern="1200">
                            <a:solidFill>
                              <a:schemeClr val="lt1"/>
                            </a:solidFill>
                            <a:latin typeface="Arial"/>
                            <a:ea typeface="ＭＳ Ｐゴシック"/>
                          </a:defRPr>
                        </a:lvl4pPr>
                        <a:lvl5pPr marL="1828800" algn="l" defTabSz="914400" rtl="0" eaLnBrk="1" latinLnBrk="0" hangingPunct="1">
                          <a:defRPr kumimoji="1" sz="1800" b="1" kern="1200">
                            <a:solidFill>
                              <a:schemeClr val="lt1"/>
                            </a:solidFill>
                            <a:latin typeface="Arial"/>
                            <a:ea typeface="ＭＳ Ｐゴシック"/>
                          </a:defRPr>
                        </a:lvl5pPr>
                        <a:lvl6pPr marL="2286000" algn="l" defTabSz="914400" rtl="0" eaLnBrk="1" latinLnBrk="0" hangingPunct="1">
                          <a:defRPr kumimoji="1" sz="1800" b="1" kern="1200">
                            <a:solidFill>
                              <a:schemeClr val="lt1"/>
                            </a:solidFill>
                            <a:latin typeface="Arial"/>
                            <a:ea typeface="ＭＳ Ｐゴシック"/>
                          </a:defRPr>
                        </a:lvl6pPr>
                        <a:lvl7pPr marL="2743200" algn="l" defTabSz="914400" rtl="0" eaLnBrk="1" latinLnBrk="0" hangingPunct="1">
                          <a:defRPr kumimoji="1" sz="1800" b="1" kern="1200">
                            <a:solidFill>
                              <a:schemeClr val="lt1"/>
                            </a:solidFill>
                            <a:latin typeface="Arial"/>
                            <a:ea typeface="ＭＳ Ｐゴシック"/>
                          </a:defRPr>
                        </a:lvl7pPr>
                        <a:lvl8pPr marL="3200400" algn="l" defTabSz="914400" rtl="0" eaLnBrk="1" latinLnBrk="0" hangingPunct="1">
                          <a:defRPr kumimoji="1" sz="1800" b="1" kern="1200">
                            <a:solidFill>
                              <a:schemeClr val="lt1"/>
                            </a:solidFill>
                            <a:latin typeface="Arial"/>
                            <a:ea typeface="ＭＳ Ｐゴシック"/>
                          </a:defRPr>
                        </a:lvl8pPr>
                        <a:lvl9pPr marL="3657600" algn="l" defTabSz="914400" rtl="0" eaLnBrk="1" latinLnBrk="0" hangingPunct="1">
                          <a:defRPr kumimoji="1" sz="1800" b="1" kern="1200">
                            <a:solidFill>
                              <a:schemeClr val="lt1"/>
                            </a:solidFill>
                            <a:latin typeface="Arial"/>
                            <a:ea typeface="ＭＳ Ｐゴシック"/>
                          </a:defRPr>
                        </a:lvl9pPr>
                      </a:lstStyle>
                      <a:p>
                        <a:endParaRPr kumimoji="1" lang="ja-JP" altLang="en-US" sz="1300"/>
                      </a:p>
                    </a:txBody>
                    <a:tcPr marL="61524" marR="61524" marT="30762" marB="3076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Text" lastClr="000000"/>
                      </a:solidFill>
                    </a:tcPr>
                  </a:tc>
                  <a:tc>
                    <a:txBody>
                      <a:bodyPr/>
                      <a:lstStyle>
                        <a:defPPr>
                          <a:defRPr lang="ja-JP"/>
                        </a:defPPr>
                        <a:lvl1pPr marL="0" algn="l" defTabSz="914400" rtl="0" eaLnBrk="1" latinLnBrk="0" hangingPunct="1">
                          <a:defRPr kumimoji="1" sz="1800" b="1" kern="1200">
                            <a:solidFill>
                              <a:schemeClr val="lt1"/>
                            </a:solidFill>
                            <a:latin typeface="Arial"/>
                            <a:ea typeface="ＭＳ Ｐゴシック"/>
                          </a:defRPr>
                        </a:lvl1pPr>
                        <a:lvl2pPr marL="457200" algn="l" defTabSz="914400" rtl="0" eaLnBrk="1" latinLnBrk="0" hangingPunct="1">
                          <a:defRPr kumimoji="1" sz="1800" b="1" kern="1200">
                            <a:solidFill>
                              <a:schemeClr val="lt1"/>
                            </a:solidFill>
                            <a:latin typeface="Arial"/>
                            <a:ea typeface="ＭＳ Ｐゴシック"/>
                          </a:defRPr>
                        </a:lvl2pPr>
                        <a:lvl3pPr marL="914400" algn="l" defTabSz="914400" rtl="0" eaLnBrk="1" latinLnBrk="0" hangingPunct="1">
                          <a:defRPr kumimoji="1" sz="1800" b="1" kern="1200">
                            <a:solidFill>
                              <a:schemeClr val="lt1"/>
                            </a:solidFill>
                            <a:latin typeface="Arial"/>
                            <a:ea typeface="ＭＳ Ｐゴシック"/>
                          </a:defRPr>
                        </a:lvl3pPr>
                        <a:lvl4pPr marL="1371600" algn="l" defTabSz="914400" rtl="0" eaLnBrk="1" latinLnBrk="0" hangingPunct="1">
                          <a:defRPr kumimoji="1" sz="1800" b="1" kern="1200">
                            <a:solidFill>
                              <a:schemeClr val="lt1"/>
                            </a:solidFill>
                            <a:latin typeface="Arial"/>
                            <a:ea typeface="ＭＳ Ｐゴシック"/>
                          </a:defRPr>
                        </a:lvl4pPr>
                        <a:lvl5pPr marL="1828800" algn="l" defTabSz="914400" rtl="0" eaLnBrk="1" latinLnBrk="0" hangingPunct="1">
                          <a:defRPr kumimoji="1" sz="1800" b="1" kern="1200">
                            <a:solidFill>
                              <a:schemeClr val="lt1"/>
                            </a:solidFill>
                            <a:latin typeface="Arial"/>
                            <a:ea typeface="ＭＳ Ｐゴシック"/>
                          </a:defRPr>
                        </a:lvl5pPr>
                        <a:lvl6pPr marL="2286000" algn="l" defTabSz="914400" rtl="0" eaLnBrk="1" latinLnBrk="0" hangingPunct="1">
                          <a:defRPr kumimoji="1" sz="1800" b="1" kern="1200">
                            <a:solidFill>
                              <a:schemeClr val="lt1"/>
                            </a:solidFill>
                            <a:latin typeface="Arial"/>
                            <a:ea typeface="ＭＳ Ｐゴシック"/>
                          </a:defRPr>
                        </a:lvl6pPr>
                        <a:lvl7pPr marL="2743200" algn="l" defTabSz="914400" rtl="0" eaLnBrk="1" latinLnBrk="0" hangingPunct="1">
                          <a:defRPr kumimoji="1" sz="1800" b="1" kern="1200">
                            <a:solidFill>
                              <a:schemeClr val="lt1"/>
                            </a:solidFill>
                            <a:latin typeface="Arial"/>
                            <a:ea typeface="ＭＳ Ｐゴシック"/>
                          </a:defRPr>
                        </a:lvl7pPr>
                        <a:lvl8pPr marL="3200400" algn="l" defTabSz="914400" rtl="0" eaLnBrk="1" latinLnBrk="0" hangingPunct="1">
                          <a:defRPr kumimoji="1" sz="1800" b="1" kern="1200">
                            <a:solidFill>
                              <a:schemeClr val="lt1"/>
                            </a:solidFill>
                            <a:latin typeface="Arial"/>
                            <a:ea typeface="ＭＳ Ｐゴシック"/>
                          </a:defRPr>
                        </a:lvl8pPr>
                        <a:lvl9pPr marL="3657600" algn="l" defTabSz="914400" rtl="0" eaLnBrk="1" latinLnBrk="0" hangingPunct="1">
                          <a:defRPr kumimoji="1" sz="1800" b="1" kern="1200">
                            <a:solidFill>
                              <a:schemeClr val="lt1"/>
                            </a:solidFill>
                            <a:latin typeface="Arial"/>
                            <a:ea typeface="ＭＳ Ｐゴシック"/>
                          </a:defRPr>
                        </a:lvl9pPr>
                      </a:lstStyle>
                      <a:p>
                        <a:endParaRPr kumimoji="1" lang="ja-JP" altLang="en-US" sz="1300" dirty="0"/>
                      </a:p>
                    </a:txBody>
                    <a:tcPr marL="61524" marR="61524" marT="30762" marB="3076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Text" lastClr="000000"/>
                      </a:solidFill>
                    </a:tcPr>
                  </a:tc>
                  <a:tc>
                    <a:txBody>
                      <a:bodyPr/>
                      <a:lstStyle>
                        <a:defPPr>
                          <a:defRPr lang="ja-JP"/>
                        </a:defPPr>
                        <a:lvl1pPr marL="0" algn="l" defTabSz="914400" rtl="0" eaLnBrk="1" latinLnBrk="0" hangingPunct="1">
                          <a:defRPr kumimoji="1" sz="1800" b="1" kern="1200">
                            <a:solidFill>
                              <a:schemeClr val="lt1"/>
                            </a:solidFill>
                            <a:latin typeface="Arial"/>
                            <a:ea typeface="ＭＳ Ｐゴシック"/>
                          </a:defRPr>
                        </a:lvl1pPr>
                        <a:lvl2pPr marL="457200" algn="l" defTabSz="914400" rtl="0" eaLnBrk="1" latinLnBrk="0" hangingPunct="1">
                          <a:defRPr kumimoji="1" sz="1800" b="1" kern="1200">
                            <a:solidFill>
                              <a:schemeClr val="lt1"/>
                            </a:solidFill>
                            <a:latin typeface="Arial"/>
                            <a:ea typeface="ＭＳ Ｐゴシック"/>
                          </a:defRPr>
                        </a:lvl2pPr>
                        <a:lvl3pPr marL="914400" algn="l" defTabSz="914400" rtl="0" eaLnBrk="1" latinLnBrk="0" hangingPunct="1">
                          <a:defRPr kumimoji="1" sz="1800" b="1" kern="1200">
                            <a:solidFill>
                              <a:schemeClr val="lt1"/>
                            </a:solidFill>
                            <a:latin typeface="Arial"/>
                            <a:ea typeface="ＭＳ Ｐゴシック"/>
                          </a:defRPr>
                        </a:lvl3pPr>
                        <a:lvl4pPr marL="1371600" algn="l" defTabSz="914400" rtl="0" eaLnBrk="1" latinLnBrk="0" hangingPunct="1">
                          <a:defRPr kumimoji="1" sz="1800" b="1" kern="1200">
                            <a:solidFill>
                              <a:schemeClr val="lt1"/>
                            </a:solidFill>
                            <a:latin typeface="Arial"/>
                            <a:ea typeface="ＭＳ Ｐゴシック"/>
                          </a:defRPr>
                        </a:lvl4pPr>
                        <a:lvl5pPr marL="1828800" algn="l" defTabSz="914400" rtl="0" eaLnBrk="1" latinLnBrk="0" hangingPunct="1">
                          <a:defRPr kumimoji="1" sz="1800" b="1" kern="1200">
                            <a:solidFill>
                              <a:schemeClr val="lt1"/>
                            </a:solidFill>
                            <a:latin typeface="Arial"/>
                            <a:ea typeface="ＭＳ Ｐゴシック"/>
                          </a:defRPr>
                        </a:lvl5pPr>
                        <a:lvl6pPr marL="2286000" algn="l" defTabSz="914400" rtl="0" eaLnBrk="1" latinLnBrk="0" hangingPunct="1">
                          <a:defRPr kumimoji="1" sz="1800" b="1" kern="1200">
                            <a:solidFill>
                              <a:schemeClr val="lt1"/>
                            </a:solidFill>
                            <a:latin typeface="Arial"/>
                            <a:ea typeface="ＭＳ Ｐゴシック"/>
                          </a:defRPr>
                        </a:lvl6pPr>
                        <a:lvl7pPr marL="2743200" algn="l" defTabSz="914400" rtl="0" eaLnBrk="1" latinLnBrk="0" hangingPunct="1">
                          <a:defRPr kumimoji="1" sz="1800" b="1" kern="1200">
                            <a:solidFill>
                              <a:schemeClr val="lt1"/>
                            </a:solidFill>
                            <a:latin typeface="Arial"/>
                            <a:ea typeface="ＭＳ Ｐゴシック"/>
                          </a:defRPr>
                        </a:lvl7pPr>
                        <a:lvl8pPr marL="3200400" algn="l" defTabSz="914400" rtl="0" eaLnBrk="1" latinLnBrk="0" hangingPunct="1">
                          <a:defRPr kumimoji="1" sz="1800" b="1" kern="1200">
                            <a:solidFill>
                              <a:schemeClr val="lt1"/>
                            </a:solidFill>
                            <a:latin typeface="Arial"/>
                            <a:ea typeface="ＭＳ Ｐゴシック"/>
                          </a:defRPr>
                        </a:lvl8pPr>
                        <a:lvl9pPr marL="3657600" algn="l" defTabSz="914400" rtl="0" eaLnBrk="1" latinLnBrk="0" hangingPunct="1">
                          <a:defRPr kumimoji="1" sz="1800" b="1" kern="1200">
                            <a:solidFill>
                              <a:schemeClr val="lt1"/>
                            </a:solidFill>
                            <a:latin typeface="Arial"/>
                            <a:ea typeface="ＭＳ Ｐゴシック"/>
                          </a:defRPr>
                        </a:lvl9pPr>
                      </a:lstStyle>
                      <a:p>
                        <a:endParaRPr kumimoji="1" lang="ja-JP" altLang="en-US" sz="1300"/>
                      </a:p>
                    </a:txBody>
                    <a:tcPr marL="61524" marR="61524" marT="30762" marB="3076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Text" lastClr="000000"/>
                      </a:solidFill>
                    </a:tcPr>
                  </a:tc>
                  <a:tc>
                    <a:txBody>
                      <a:bodyPr/>
                      <a:lstStyle>
                        <a:defPPr>
                          <a:defRPr lang="ja-JP"/>
                        </a:defPPr>
                        <a:lvl1pPr marL="0" algn="l" defTabSz="914400" rtl="0" eaLnBrk="1" latinLnBrk="0" hangingPunct="1">
                          <a:defRPr kumimoji="1" sz="1800" b="1" kern="1200">
                            <a:solidFill>
                              <a:schemeClr val="lt1"/>
                            </a:solidFill>
                            <a:latin typeface="Arial"/>
                            <a:ea typeface="ＭＳ Ｐゴシック"/>
                          </a:defRPr>
                        </a:lvl1pPr>
                        <a:lvl2pPr marL="457200" algn="l" defTabSz="914400" rtl="0" eaLnBrk="1" latinLnBrk="0" hangingPunct="1">
                          <a:defRPr kumimoji="1" sz="1800" b="1" kern="1200">
                            <a:solidFill>
                              <a:schemeClr val="lt1"/>
                            </a:solidFill>
                            <a:latin typeface="Arial"/>
                            <a:ea typeface="ＭＳ Ｐゴシック"/>
                          </a:defRPr>
                        </a:lvl2pPr>
                        <a:lvl3pPr marL="914400" algn="l" defTabSz="914400" rtl="0" eaLnBrk="1" latinLnBrk="0" hangingPunct="1">
                          <a:defRPr kumimoji="1" sz="1800" b="1" kern="1200">
                            <a:solidFill>
                              <a:schemeClr val="lt1"/>
                            </a:solidFill>
                            <a:latin typeface="Arial"/>
                            <a:ea typeface="ＭＳ Ｐゴシック"/>
                          </a:defRPr>
                        </a:lvl3pPr>
                        <a:lvl4pPr marL="1371600" algn="l" defTabSz="914400" rtl="0" eaLnBrk="1" latinLnBrk="0" hangingPunct="1">
                          <a:defRPr kumimoji="1" sz="1800" b="1" kern="1200">
                            <a:solidFill>
                              <a:schemeClr val="lt1"/>
                            </a:solidFill>
                            <a:latin typeface="Arial"/>
                            <a:ea typeface="ＭＳ Ｐゴシック"/>
                          </a:defRPr>
                        </a:lvl4pPr>
                        <a:lvl5pPr marL="1828800" algn="l" defTabSz="914400" rtl="0" eaLnBrk="1" latinLnBrk="0" hangingPunct="1">
                          <a:defRPr kumimoji="1" sz="1800" b="1" kern="1200">
                            <a:solidFill>
                              <a:schemeClr val="lt1"/>
                            </a:solidFill>
                            <a:latin typeface="Arial"/>
                            <a:ea typeface="ＭＳ Ｐゴシック"/>
                          </a:defRPr>
                        </a:lvl5pPr>
                        <a:lvl6pPr marL="2286000" algn="l" defTabSz="914400" rtl="0" eaLnBrk="1" latinLnBrk="0" hangingPunct="1">
                          <a:defRPr kumimoji="1" sz="1800" b="1" kern="1200">
                            <a:solidFill>
                              <a:schemeClr val="lt1"/>
                            </a:solidFill>
                            <a:latin typeface="Arial"/>
                            <a:ea typeface="ＭＳ Ｐゴシック"/>
                          </a:defRPr>
                        </a:lvl6pPr>
                        <a:lvl7pPr marL="2743200" algn="l" defTabSz="914400" rtl="0" eaLnBrk="1" latinLnBrk="0" hangingPunct="1">
                          <a:defRPr kumimoji="1" sz="1800" b="1" kern="1200">
                            <a:solidFill>
                              <a:schemeClr val="lt1"/>
                            </a:solidFill>
                            <a:latin typeface="Arial"/>
                            <a:ea typeface="ＭＳ Ｐゴシック"/>
                          </a:defRPr>
                        </a:lvl7pPr>
                        <a:lvl8pPr marL="3200400" algn="l" defTabSz="914400" rtl="0" eaLnBrk="1" latinLnBrk="0" hangingPunct="1">
                          <a:defRPr kumimoji="1" sz="1800" b="1" kern="1200">
                            <a:solidFill>
                              <a:schemeClr val="lt1"/>
                            </a:solidFill>
                            <a:latin typeface="Arial"/>
                            <a:ea typeface="ＭＳ Ｐゴシック"/>
                          </a:defRPr>
                        </a:lvl8pPr>
                        <a:lvl9pPr marL="3657600" algn="l" defTabSz="914400" rtl="0" eaLnBrk="1" latinLnBrk="0" hangingPunct="1">
                          <a:defRPr kumimoji="1" sz="1800" b="1" kern="1200">
                            <a:solidFill>
                              <a:schemeClr val="lt1"/>
                            </a:solidFill>
                            <a:latin typeface="Arial"/>
                            <a:ea typeface="ＭＳ Ｐゴシック"/>
                          </a:defRPr>
                        </a:lvl9pPr>
                      </a:lstStyle>
                      <a:p>
                        <a:endParaRPr kumimoji="1" lang="ja-JP" altLang="en-US" sz="1300" dirty="0"/>
                      </a:p>
                    </a:txBody>
                    <a:tcPr marL="61524" marR="61524" marT="30762" marB="3076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Text" lastClr="000000"/>
                      </a:solidFill>
                    </a:tcPr>
                  </a:tc>
                  <a:tc>
                    <a:txBody>
                      <a:bodyPr/>
                      <a:lstStyle>
                        <a:defPPr>
                          <a:defRPr lang="ja-JP"/>
                        </a:defPPr>
                        <a:lvl1pPr marL="0" algn="l" defTabSz="914400" rtl="0" eaLnBrk="1" latinLnBrk="0" hangingPunct="1">
                          <a:defRPr kumimoji="1" sz="1800" b="1" kern="1200">
                            <a:solidFill>
                              <a:schemeClr val="lt1"/>
                            </a:solidFill>
                            <a:latin typeface="Arial"/>
                            <a:ea typeface="ＭＳ Ｐゴシック"/>
                          </a:defRPr>
                        </a:lvl1pPr>
                        <a:lvl2pPr marL="457200" algn="l" defTabSz="914400" rtl="0" eaLnBrk="1" latinLnBrk="0" hangingPunct="1">
                          <a:defRPr kumimoji="1" sz="1800" b="1" kern="1200">
                            <a:solidFill>
                              <a:schemeClr val="lt1"/>
                            </a:solidFill>
                            <a:latin typeface="Arial"/>
                            <a:ea typeface="ＭＳ Ｐゴシック"/>
                          </a:defRPr>
                        </a:lvl2pPr>
                        <a:lvl3pPr marL="914400" algn="l" defTabSz="914400" rtl="0" eaLnBrk="1" latinLnBrk="0" hangingPunct="1">
                          <a:defRPr kumimoji="1" sz="1800" b="1" kern="1200">
                            <a:solidFill>
                              <a:schemeClr val="lt1"/>
                            </a:solidFill>
                            <a:latin typeface="Arial"/>
                            <a:ea typeface="ＭＳ Ｐゴシック"/>
                          </a:defRPr>
                        </a:lvl3pPr>
                        <a:lvl4pPr marL="1371600" algn="l" defTabSz="914400" rtl="0" eaLnBrk="1" latinLnBrk="0" hangingPunct="1">
                          <a:defRPr kumimoji="1" sz="1800" b="1" kern="1200">
                            <a:solidFill>
                              <a:schemeClr val="lt1"/>
                            </a:solidFill>
                            <a:latin typeface="Arial"/>
                            <a:ea typeface="ＭＳ Ｐゴシック"/>
                          </a:defRPr>
                        </a:lvl4pPr>
                        <a:lvl5pPr marL="1828800" algn="l" defTabSz="914400" rtl="0" eaLnBrk="1" latinLnBrk="0" hangingPunct="1">
                          <a:defRPr kumimoji="1" sz="1800" b="1" kern="1200">
                            <a:solidFill>
                              <a:schemeClr val="lt1"/>
                            </a:solidFill>
                            <a:latin typeface="Arial"/>
                            <a:ea typeface="ＭＳ Ｐゴシック"/>
                          </a:defRPr>
                        </a:lvl5pPr>
                        <a:lvl6pPr marL="2286000" algn="l" defTabSz="914400" rtl="0" eaLnBrk="1" latinLnBrk="0" hangingPunct="1">
                          <a:defRPr kumimoji="1" sz="1800" b="1" kern="1200">
                            <a:solidFill>
                              <a:schemeClr val="lt1"/>
                            </a:solidFill>
                            <a:latin typeface="Arial"/>
                            <a:ea typeface="ＭＳ Ｐゴシック"/>
                          </a:defRPr>
                        </a:lvl6pPr>
                        <a:lvl7pPr marL="2743200" algn="l" defTabSz="914400" rtl="0" eaLnBrk="1" latinLnBrk="0" hangingPunct="1">
                          <a:defRPr kumimoji="1" sz="1800" b="1" kern="1200">
                            <a:solidFill>
                              <a:schemeClr val="lt1"/>
                            </a:solidFill>
                            <a:latin typeface="Arial"/>
                            <a:ea typeface="ＭＳ Ｐゴシック"/>
                          </a:defRPr>
                        </a:lvl7pPr>
                        <a:lvl8pPr marL="3200400" algn="l" defTabSz="914400" rtl="0" eaLnBrk="1" latinLnBrk="0" hangingPunct="1">
                          <a:defRPr kumimoji="1" sz="1800" b="1" kern="1200">
                            <a:solidFill>
                              <a:schemeClr val="lt1"/>
                            </a:solidFill>
                            <a:latin typeface="Arial"/>
                            <a:ea typeface="ＭＳ Ｐゴシック"/>
                          </a:defRPr>
                        </a:lvl8pPr>
                        <a:lvl9pPr marL="3657600" algn="l" defTabSz="914400" rtl="0" eaLnBrk="1" latinLnBrk="0" hangingPunct="1">
                          <a:defRPr kumimoji="1" sz="1800" b="1" kern="1200">
                            <a:solidFill>
                              <a:schemeClr val="lt1"/>
                            </a:solidFill>
                            <a:latin typeface="Arial"/>
                            <a:ea typeface="ＭＳ Ｐゴシック"/>
                          </a:defRPr>
                        </a:lvl9pPr>
                      </a:lstStyle>
                      <a:p>
                        <a:endParaRPr kumimoji="1" lang="ja-JP" altLang="en-US" sz="1300"/>
                      </a:p>
                    </a:txBody>
                    <a:tcPr marL="61524" marR="61524" marT="30762" marB="3076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Text" lastClr="000000"/>
                      </a:solidFill>
                    </a:tcPr>
                  </a:tc>
                  <a:extLst>
                    <a:ext uri="{0D108BD9-81ED-4DB2-BD59-A6C34878D82A}">
                      <a16:rowId xmlns:a16="http://schemas.microsoft.com/office/drawing/2014/main" val="10000"/>
                    </a:ext>
                  </a:extLst>
                </a:tr>
                <a:tr h="258402">
                  <a:tc>
                    <a:txBody>
                      <a:bodyPr/>
                      <a:lstStyle>
                        <a:defPPr>
                          <a:defRPr lang="ja-JP"/>
                        </a:defPPr>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endParaRPr kumimoji="1" lang="ja-JP" altLang="en-US" sz="1300"/>
                      </a:p>
                    </a:txBody>
                    <a:tcPr marL="61524" marR="61524" marT="30762" marB="3076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Text" lastClr="000000"/>
                      </a:solidFill>
                    </a:tcPr>
                  </a:tc>
                  <a:tc>
                    <a:txBody>
                      <a:bodyPr/>
                      <a:lstStyle>
                        <a:defPPr>
                          <a:defRPr lang="ja-JP"/>
                        </a:defPPr>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endParaRPr kumimoji="1" lang="ja-JP" altLang="en-US" sz="1300" dirty="0"/>
                      </a:p>
                    </a:txBody>
                    <a:tcPr marL="61524" marR="61524" marT="30762" marB="3076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Text" lastClr="000000"/>
                      </a:solidFill>
                    </a:tcPr>
                  </a:tc>
                  <a:tc>
                    <a:txBody>
                      <a:bodyPr/>
                      <a:lstStyle>
                        <a:defPPr>
                          <a:defRPr lang="ja-JP"/>
                        </a:defPPr>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endParaRPr kumimoji="1" lang="ja-JP" altLang="en-US" sz="1300"/>
                      </a:p>
                    </a:txBody>
                    <a:tcPr marL="61524" marR="61524" marT="30762" marB="3076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Text" lastClr="000000"/>
                      </a:solidFill>
                    </a:tcPr>
                  </a:tc>
                  <a:tc>
                    <a:txBody>
                      <a:bodyPr/>
                      <a:lstStyle>
                        <a:defPPr>
                          <a:defRPr lang="ja-JP"/>
                        </a:defPPr>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endParaRPr kumimoji="1" lang="ja-JP" altLang="en-US" sz="1300" dirty="0"/>
                      </a:p>
                    </a:txBody>
                    <a:tcPr marL="61524" marR="61524" marT="30762" marB="3076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defPPr>
                          <a:defRPr lang="ja-JP"/>
                        </a:defPPr>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endParaRPr kumimoji="1" lang="ja-JP" altLang="en-US" sz="1300" dirty="0"/>
                      </a:p>
                    </a:txBody>
                    <a:tcPr marL="61524" marR="61524" marT="30762" marB="3076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defPPr>
                          <a:defRPr lang="ja-JP"/>
                        </a:defPPr>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endParaRPr kumimoji="1" lang="ja-JP" altLang="en-US" sz="1300" dirty="0"/>
                      </a:p>
                    </a:txBody>
                    <a:tcPr marL="61524" marR="61524" marT="30762" marB="3076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defPPr>
                          <a:defRPr lang="ja-JP"/>
                        </a:defPPr>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endParaRPr kumimoji="1" lang="ja-JP" altLang="en-US" sz="1300"/>
                      </a:p>
                    </a:txBody>
                    <a:tcPr marL="61524" marR="61524" marT="30762" marB="3076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Text" lastClr="000000"/>
                      </a:solidFill>
                    </a:tcPr>
                  </a:tc>
                  <a:tc>
                    <a:txBody>
                      <a:bodyPr/>
                      <a:lstStyle>
                        <a:defPPr>
                          <a:defRPr lang="ja-JP"/>
                        </a:defPPr>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endParaRPr kumimoji="1" lang="ja-JP" altLang="en-US" sz="1300"/>
                      </a:p>
                    </a:txBody>
                    <a:tcPr marL="61524" marR="61524" marT="30762" marB="3076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Text" lastClr="000000"/>
                      </a:solidFill>
                    </a:tcPr>
                  </a:tc>
                  <a:extLst>
                    <a:ext uri="{0D108BD9-81ED-4DB2-BD59-A6C34878D82A}">
                      <a16:rowId xmlns:a16="http://schemas.microsoft.com/office/drawing/2014/main" val="10001"/>
                    </a:ext>
                  </a:extLst>
                </a:tr>
                <a:tr h="258402">
                  <a:tc>
                    <a:txBody>
                      <a:bodyPr/>
                      <a:lstStyle>
                        <a:defPPr>
                          <a:defRPr lang="ja-JP"/>
                        </a:defPPr>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endParaRPr kumimoji="1" lang="ja-JP" altLang="en-US" sz="1300"/>
                      </a:p>
                    </a:txBody>
                    <a:tcPr marL="61524" marR="61524" marT="30762" marB="3076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Text" lastClr="000000"/>
                      </a:solidFill>
                    </a:tcPr>
                  </a:tc>
                  <a:tc>
                    <a:txBody>
                      <a:bodyPr/>
                      <a:lstStyle>
                        <a:defPPr>
                          <a:defRPr lang="ja-JP"/>
                        </a:defPPr>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endParaRPr kumimoji="1" lang="ja-JP" altLang="en-US" sz="1300" dirty="0"/>
                      </a:p>
                    </a:txBody>
                    <a:tcPr marL="61524" marR="61524" marT="30762" marB="3076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Text" lastClr="000000"/>
                      </a:solidFill>
                    </a:tcPr>
                  </a:tc>
                  <a:tc>
                    <a:txBody>
                      <a:bodyPr/>
                      <a:lstStyle>
                        <a:defPPr>
                          <a:defRPr lang="ja-JP"/>
                        </a:defPPr>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endParaRPr kumimoji="1" lang="ja-JP" altLang="en-US" sz="1300" dirty="0"/>
                      </a:p>
                    </a:txBody>
                    <a:tcPr marL="61524" marR="61524" marT="30762" marB="3076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defPPr>
                          <a:defRPr lang="ja-JP"/>
                        </a:defPPr>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endParaRPr kumimoji="1" lang="ja-JP" altLang="en-US" sz="1300" dirty="0"/>
                      </a:p>
                    </a:txBody>
                    <a:tcPr marL="61524" marR="61524" marT="30762" marB="3076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Text" lastClr="000000"/>
                      </a:solidFill>
                    </a:tcPr>
                  </a:tc>
                  <a:tc>
                    <a:txBody>
                      <a:bodyPr/>
                      <a:lstStyle>
                        <a:defPPr>
                          <a:defRPr lang="ja-JP"/>
                        </a:defPPr>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endParaRPr kumimoji="1" lang="ja-JP" altLang="en-US" sz="1300"/>
                      </a:p>
                    </a:txBody>
                    <a:tcPr marL="61524" marR="61524" marT="30762" marB="3076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Text" lastClr="000000"/>
                      </a:solidFill>
                    </a:tcPr>
                  </a:tc>
                  <a:tc>
                    <a:txBody>
                      <a:bodyPr/>
                      <a:lstStyle>
                        <a:defPPr>
                          <a:defRPr lang="ja-JP"/>
                        </a:defPPr>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endParaRPr kumimoji="1" lang="ja-JP" altLang="en-US" sz="1300"/>
                      </a:p>
                    </a:txBody>
                    <a:tcPr marL="61524" marR="61524" marT="30762" marB="3076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Text" lastClr="000000"/>
                      </a:solidFill>
                    </a:tcPr>
                  </a:tc>
                  <a:tc>
                    <a:txBody>
                      <a:bodyPr/>
                      <a:lstStyle>
                        <a:defPPr>
                          <a:defRPr lang="ja-JP"/>
                        </a:defPPr>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endParaRPr kumimoji="1" lang="ja-JP" altLang="en-US" sz="1300" dirty="0"/>
                      </a:p>
                    </a:txBody>
                    <a:tcPr marL="61524" marR="61524" marT="30762" marB="3076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defPPr>
                          <a:defRPr lang="ja-JP"/>
                        </a:defPPr>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endParaRPr kumimoji="1" lang="ja-JP" altLang="en-US" sz="1300"/>
                      </a:p>
                    </a:txBody>
                    <a:tcPr marL="61524" marR="61524" marT="30762" marB="3076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Text" lastClr="000000"/>
                      </a:solidFill>
                    </a:tcPr>
                  </a:tc>
                  <a:extLst>
                    <a:ext uri="{0D108BD9-81ED-4DB2-BD59-A6C34878D82A}">
                      <a16:rowId xmlns:a16="http://schemas.microsoft.com/office/drawing/2014/main" val="10002"/>
                    </a:ext>
                  </a:extLst>
                </a:tr>
                <a:tr h="258402">
                  <a:tc>
                    <a:txBody>
                      <a:bodyPr/>
                      <a:lstStyle>
                        <a:defPPr>
                          <a:defRPr lang="ja-JP"/>
                        </a:defPPr>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endParaRPr kumimoji="1" lang="ja-JP" altLang="en-US" sz="1300"/>
                      </a:p>
                    </a:txBody>
                    <a:tcPr marL="61524" marR="61524" marT="30762" marB="3076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Text" lastClr="000000"/>
                      </a:solidFill>
                    </a:tcPr>
                  </a:tc>
                  <a:tc>
                    <a:txBody>
                      <a:bodyPr/>
                      <a:lstStyle>
                        <a:defPPr>
                          <a:defRPr lang="ja-JP"/>
                        </a:defPPr>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endParaRPr kumimoji="1" lang="ja-JP" altLang="en-US" sz="1300"/>
                      </a:p>
                    </a:txBody>
                    <a:tcPr marL="61524" marR="61524" marT="30762" marB="3076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Text" lastClr="000000"/>
                      </a:solidFill>
                    </a:tcPr>
                  </a:tc>
                  <a:tc>
                    <a:txBody>
                      <a:bodyPr/>
                      <a:lstStyle>
                        <a:defPPr>
                          <a:defRPr lang="ja-JP"/>
                        </a:defPPr>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endParaRPr kumimoji="1" lang="ja-JP" altLang="en-US" sz="1300" dirty="0"/>
                      </a:p>
                    </a:txBody>
                    <a:tcPr marL="61524" marR="61524" marT="30762" marB="3076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defPPr>
                          <a:defRPr lang="ja-JP"/>
                        </a:defPPr>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endParaRPr kumimoji="1" lang="ja-JP" altLang="en-US" sz="1300"/>
                      </a:p>
                    </a:txBody>
                    <a:tcPr marL="61524" marR="61524" marT="30762" marB="3076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Text" lastClr="000000"/>
                      </a:solidFill>
                    </a:tcPr>
                  </a:tc>
                  <a:tc>
                    <a:txBody>
                      <a:bodyPr/>
                      <a:lstStyle>
                        <a:defPPr>
                          <a:defRPr lang="ja-JP"/>
                        </a:defPPr>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endParaRPr kumimoji="1" lang="ja-JP" altLang="en-US" sz="1300"/>
                      </a:p>
                    </a:txBody>
                    <a:tcPr marL="61524" marR="61524" marT="30762" marB="3076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Text" lastClr="000000"/>
                      </a:solidFill>
                    </a:tcPr>
                  </a:tc>
                  <a:tc>
                    <a:txBody>
                      <a:bodyPr/>
                      <a:lstStyle>
                        <a:defPPr>
                          <a:defRPr lang="ja-JP"/>
                        </a:defPPr>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endParaRPr kumimoji="1" lang="ja-JP" altLang="en-US" sz="1300"/>
                      </a:p>
                    </a:txBody>
                    <a:tcPr marL="61524" marR="61524" marT="30762" marB="3076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Text" lastClr="000000"/>
                      </a:solidFill>
                    </a:tcPr>
                  </a:tc>
                  <a:tc>
                    <a:txBody>
                      <a:bodyPr/>
                      <a:lstStyle>
                        <a:defPPr>
                          <a:defRPr lang="ja-JP"/>
                        </a:defPPr>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endParaRPr kumimoji="1" lang="ja-JP" altLang="en-US" sz="1300" dirty="0"/>
                      </a:p>
                    </a:txBody>
                    <a:tcPr marL="61524" marR="61524" marT="30762" marB="3076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defPPr>
                          <a:defRPr lang="ja-JP"/>
                        </a:defPPr>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endParaRPr kumimoji="1" lang="ja-JP" altLang="en-US" sz="1300" dirty="0"/>
                      </a:p>
                    </a:txBody>
                    <a:tcPr marL="61524" marR="61524" marT="30762" marB="3076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Text" lastClr="000000"/>
                      </a:solidFill>
                    </a:tcPr>
                  </a:tc>
                  <a:extLst>
                    <a:ext uri="{0D108BD9-81ED-4DB2-BD59-A6C34878D82A}">
                      <a16:rowId xmlns:a16="http://schemas.microsoft.com/office/drawing/2014/main" val="10003"/>
                    </a:ext>
                  </a:extLst>
                </a:tr>
                <a:tr h="258402">
                  <a:tc>
                    <a:txBody>
                      <a:bodyPr/>
                      <a:lstStyle>
                        <a:defPPr>
                          <a:defRPr lang="ja-JP"/>
                        </a:defPPr>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endParaRPr kumimoji="1" lang="ja-JP" altLang="en-US" sz="1300"/>
                      </a:p>
                    </a:txBody>
                    <a:tcPr marL="61524" marR="61524" marT="30762" marB="3076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Text" lastClr="000000"/>
                      </a:solidFill>
                    </a:tcPr>
                  </a:tc>
                  <a:tc>
                    <a:txBody>
                      <a:bodyPr/>
                      <a:lstStyle>
                        <a:defPPr>
                          <a:defRPr lang="ja-JP"/>
                        </a:defPPr>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endParaRPr kumimoji="1" lang="ja-JP" altLang="en-US" sz="1300" dirty="0"/>
                      </a:p>
                    </a:txBody>
                    <a:tcPr marL="61524" marR="61524" marT="30762" marB="3076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defPPr>
                          <a:defRPr lang="ja-JP"/>
                        </a:defPPr>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endParaRPr kumimoji="1" lang="ja-JP" altLang="en-US" sz="1300"/>
                      </a:p>
                    </a:txBody>
                    <a:tcPr marL="61524" marR="61524" marT="30762" marB="3076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Text" lastClr="000000"/>
                      </a:solidFill>
                    </a:tcPr>
                  </a:tc>
                  <a:tc>
                    <a:txBody>
                      <a:bodyPr/>
                      <a:lstStyle>
                        <a:defPPr>
                          <a:defRPr lang="ja-JP"/>
                        </a:defPPr>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endParaRPr kumimoji="1" lang="ja-JP" altLang="en-US" sz="1300" dirty="0"/>
                      </a:p>
                    </a:txBody>
                    <a:tcPr marL="61524" marR="61524" marT="30762" marB="3076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Text" lastClr="000000"/>
                      </a:solidFill>
                    </a:tcPr>
                  </a:tc>
                  <a:tc>
                    <a:txBody>
                      <a:bodyPr/>
                      <a:lstStyle>
                        <a:defPPr>
                          <a:defRPr lang="ja-JP"/>
                        </a:defPPr>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endParaRPr kumimoji="1" lang="ja-JP" altLang="en-US" sz="1300" dirty="0"/>
                      </a:p>
                    </a:txBody>
                    <a:tcPr marL="61524" marR="61524" marT="30762" marB="3076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Text" lastClr="000000"/>
                      </a:solidFill>
                    </a:tcPr>
                  </a:tc>
                  <a:tc>
                    <a:txBody>
                      <a:bodyPr/>
                      <a:lstStyle>
                        <a:defPPr>
                          <a:defRPr lang="ja-JP"/>
                        </a:defPPr>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endParaRPr kumimoji="1" lang="ja-JP" altLang="en-US" sz="1300" dirty="0"/>
                      </a:p>
                    </a:txBody>
                    <a:tcPr marL="61524" marR="61524" marT="30762" marB="3076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Text" lastClr="000000"/>
                      </a:solidFill>
                    </a:tcPr>
                  </a:tc>
                  <a:tc>
                    <a:txBody>
                      <a:bodyPr/>
                      <a:lstStyle>
                        <a:defPPr>
                          <a:defRPr lang="ja-JP"/>
                        </a:defPPr>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endParaRPr kumimoji="1" lang="ja-JP" altLang="en-US" sz="1300" dirty="0"/>
                      </a:p>
                    </a:txBody>
                    <a:tcPr marL="61524" marR="61524" marT="30762" marB="3076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defPPr>
                          <a:defRPr lang="ja-JP"/>
                        </a:defPPr>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endParaRPr kumimoji="1" lang="ja-JP" altLang="en-US" sz="1300"/>
                      </a:p>
                    </a:txBody>
                    <a:tcPr marL="61524" marR="61524" marT="30762" marB="3076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Text" lastClr="000000"/>
                      </a:solidFill>
                    </a:tcPr>
                  </a:tc>
                  <a:extLst>
                    <a:ext uri="{0D108BD9-81ED-4DB2-BD59-A6C34878D82A}">
                      <a16:rowId xmlns:a16="http://schemas.microsoft.com/office/drawing/2014/main" val="10004"/>
                    </a:ext>
                  </a:extLst>
                </a:tr>
                <a:tr h="258402">
                  <a:tc>
                    <a:txBody>
                      <a:bodyPr/>
                      <a:lstStyle>
                        <a:defPPr>
                          <a:defRPr lang="ja-JP"/>
                        </a:defPPr>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endParaRPr kumimoji="1" lang="ja-JP" altLang="en-US" sz="1300"/>
                      </a:p>
                    </a:txBody>
                    <a:tcPr marL="61524" marR="61524" marT="30762" marB="3076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Text" lastClr="000000"/>
                      </a:solidFill>
                    </a:tcPr>
                  </a:tc>
                  <a:tc>
                    <a:txBody>
                      <a:bodyPr/>
                      <a:lstStyle>
                        <a:defPPr>
                          <a:defRPr lang="ja-JP"/>
                        </a:defPPr>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endParaRPr kumimoji="1" lang="ja-JP" altLang="en-US" sz="1300" dirty="0"/>
                      </a:p>
                    </a:txBody>
                    <a:tcPr marL="61524" marR="61524" marT="30762" marB="3076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defPPr>
                          <a:defRPr lang="ja-JP"/>
                        </a:defPPr>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endParaRPr kumimoji="1" lang="ja-JP" altLang="en-US" sz="1300"/>
                      </a:p>
                    </a:txBody>
                    <a:tcPr marL="61524" marR="61524" marT="30762" marB="3076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Text" lastClr="000000"/>
                      </a:solidFill>
                    </a:tcPr>
                  </a:tc>
                  <a:tc>
                    <a:txBody>
                      <a:bodyPr/>
                      <a:lstStyle>
                        <a:defPPr>
                          <a:defRPr lang="ja-JP"/>
                        </a:defPPr>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endParaRPr kumimoji="1" lang="ja-JP" altLang="en-US" sz="1300" dirty="0"/>
                      </a:p>
                    </a:txBody>
                    <a:tcPr marL="61524" marR="61524" marT="30762" marB="3076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Text" lastClr="000000"/>
                      </a:solidFill>
                    </a:tcPr>
                  </a:tc>
                  <a:tc>
                    <a:txBody>
                      <a:bodyPr/>
                      <a:lstStyle>
                        <a:defPPr>
                          <a:defRPr lang="ja-JP"/>
                        </a:defPPr>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endParaRPr kumimoji="1" lang="ja-JP" altLang="en-US" sz="1300" dirty="0"/>
                      </a:p>
                    </a:txBody>
                    <a:tcPr marL="61524" marR="61524" marT="30762" marB="3076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Text" lastClr="000000"/>
                      </a:solidFill>
                    </a:tcPr>
                  </a:tc>
                  <a:tc>
                    <a:txBody>
                      <a:bodyPr/>
                      <a:lstStyle>
                        <a:defPPr>
                          <a:defRPr lang="ja-JP"/>
                        </a:defPPr>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endParaRPr kumimoji="1" lang="ja-JP" altLang="en-US" sz="1300" dirty="0"/>
                      </a:p>
                    </a:txBody>
                    <a:tcPr marL="61524" marR="61524" marT="30762" marB="3076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defPPr>
                          <a:defRPr lang="ja-JP"/>
                        </a:defPPr>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endParaRPr kumimoji="1" lang="ja-JP" altLang="en-US" sz="1300"/>
                      </a:p>
                    </a:txBody>
                    <a:tcPr marL="61524" marR="61524" marT="30762" marB="3076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Text" lastClr="000000"/>
                      </a:solidFill>
                    </a:tcPr>
                  </a:tc>
                  <a:tc>
                    <a:txBody>
                      <a:bodyPr/>
                      <a:lstStyle>
                        <a:defPPr>
                          <a:defRPr lang="ja-JP"/>
                        </a:defPPr>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endParaRPr kumimoji="1" lang="ja-JP" altLang="en-US" sz="1300"/>
                      </a:p>
                    </a:txBody>
                    <a:tcPr marL="61524" marR="61524" marT="30762" marB="3076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Text" lastClr="000000"/>
                      </a:solidFill>
                    </a:tcPr>
                  </a:tc>
                  <a:extLst>
                    <a:ext uri="{0D108BD9-81ED-4DB2-BD59-A6C34878D82A}">
                      <a16:rowId xmlns:a16="http://schemas.microsoft.com/office/drawing/2014/main" val="10005"/>
                    </a:ext>
                  </a:extLst>
                </a:tr>
                <a:tr h="258402">
                  <a:tc>
                    <a:txBody>
                      <a:bodyPr/>
                      <a:lstStyle>
                        <a:defPPr>
                          <a:defRPr lang="ja-JP"/>
                        </a:defPPr>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endParaRPr kumimoji="1" lang="ja-JP" altLang="en-US" sz="1300"/>
                      </a:p>
                    </a:txBody>
                    <a:tcPr marL="61524" marR="61524" marT="30762" marB="3076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Text" lastClr="000000"/>
                      </a:solidFill>
                    </a:tcPr>
                  </a:tc>
                  <a:tc>
                    <a:txBody>
                      <a:bodyPr/>
                      <a:lstStyle>
                        <a:defPPr>
                          <a:defRPr lang="ja-JP"/>
                        </a:defPPr>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endParaRPr kumimoji="1" lang="ja-JP" altLang="en-US" sz="1300" dirty="0"/>
                      </a:p>
                    </a:txBody>
                    <a:tcPr marL="61524" marR="61524" marT="30762" marB="3076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Text" lastClr="000000"/>
                      </a:solidFill>
                    </a:tcPr>
                  </a:tc>
                  <a:tc>
                    <a:txBody>
                      <a:bodyPr/>
                      <a:lstStyle>
                        <a:defPPr>
                          <a:defRPr lang="ja-JP"/>
                        </a:defPPr>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endParaRPr kumimoji="1" lang="ja-JP" altLang="en-US" sz="1300" dirty="0"/>
                      </a:p>
                    </a:txBody>
                    <a:tcPr marL="61524" marR="61524" marT="30762" marB="3076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defPPr>
                          <a:defRPr lang="ja-JP"/>
                        </a:defPPr>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endParaRPr kumimoji="1" lang="ja-JP" altLang="en-US" sz="1300" dirty="0"/>
                      </a:p>
                    </a:txBody>
                    <a:tcPr marL="61524" marR="61524" marT="30762" marB="3076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defPPr>
                          <a:defRPr lang="ja-JP"/>
                        </a:defPPr>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endParaRPr kumimoji="1" lang="ja-JP" altLang="en-US" sz="1300" dirty="0"/>
                      </a:p>
                    </a:txBody>
                    <a:tcPr marL="61524" marR="61524" marT="30762" marB="3076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defPPr>
                          <a:defRPr lang="ja-JP"/>
                        </a:defPPr>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endParaRPr kumimoji="1" lang="ja-JP" altLang="en-US" sz="1300" dirty="0"/>
                      </a:p>
                    </a:txBody>
                    <a:tcPr marL="61524" marR="61524" marT="30762" marB="3076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defPPr>
                          <a:defRPr lang="ja-JP"/>
                        </a:defPPr>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endParaRPr kumimoji="1" lang="ja-JP" altLang="en-US" sz="1300" dirty="0"/>
                      </a:p>
                    </a:txBody>
                    <a:tcPr marL="61524" marR="61524" marT="30762" marB="3076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Text" lastClr="000000"/>
                      </a:solidFill>
                    </a:tcPr>
                  </a:tc>
                  <a:tc>
                    <a:txBody>
                      <a:bodyPr/>
                      <a:lstStyle>
                        <a:defPPr>
                          <a:defRPr lang="ja-JP"/>
                        </a:defPPr>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endParaRPr kumimoji="1" lang="ja-JP" altLang="en-US" sz="1300" dirty="0"/>
                      </a:p>
                    </a:txBody>
                    <a:tcPr marL="61524" marR="61524" marT="30762" marB="3076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Text" lastClr="000000"/>
                      </a:solidFill>
                    </a:tcPr>
                  </a:tc>
                  <a:extLst>
                    <a:ext uri="{0D108BD9-81ED-4DB2-BD59-A6C34878D82A}">
                      <a16:rowId xmlns:a16="http://schemas.microsoft.com/office/drawing/2014/main" val="10006"/>
                    </a:ext>
                  </a:extLst>
                </a:tr>
                <a:tr h="258402">
                  <a:tc>
                    <a:txBody>
                      <a:bodyPr/>
                      <a:lstStyle>
                        <a:defPPr>
                          <a:defRPr lang="ja-JP"/>
                        </a:defPPr>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endParaRPr kumimoji="1" lang="ja-JP" altLang="en-US" sz="1300"/>
                      </a:p>
                    </a:txBody>
                    <a:tcPr marL="61524" marR="61524" marT="30762" marB="3076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Text" lastClr="000000"/>
                      </a:solidFill>
                    </a:tcPr>
                  </a:tc>
                  <a:tc>
                    <a:txBody>
                      <a:bodyPr/>
                      <a:lstStyle>
                        <a:defPPr>
                          <a:defRPr lang="ja-JP"/>
                        </a:defPPr>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endParaRPr kumimoji="1" lang="ja-JP" altLang="en-US" sz="1300" dirty="0"/>
                      </a:p>
                    </a:txBody>
                    <a:tcPr marL="61524" marR="61524" marT="30762" marB="3076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Text" lastClr="000000"/>
                      </a:solidFill>
                    </a:tcPr>
                  </a:tc>
                  <a:tc>
                    <a:txBody>
                      <a:bodyPr/>
                      <a:lstStyle>
                        <a:defPPr>
                          <a:defRPr lang="ja-JP"/>
                        </a:defPPr>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endParaRPr kumimoji="1" lang="ja-JP" altLang="en-US" sz="1300"/>
                      </a:p>
                    </a:txBody>
                    <a:tcPr marL="61524" marR="61524" marT="30762" marB="3076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Text" lastClr="000000"/>
                      </a:solidFill>
                    </a:tcPr>
                  </a:tc>
                  <a:tc>
                    <a:txBody>
                      <a:bodyPr/>
                      <a:lstStyle>
                        <a:defPPr>
                          <a:defRPr lang="ja-JP"/>
                        </a:defPPr>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endParaRPr kumimoji="1" lang="ja-JP" altLang="en-US" sz="1300"/>
                      </a:p>
                    </a:txBody>
                    <a:tcPr marL="61524" marR="61524" marT="30762" marB="3076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Text" lastClr="000000"/>
                      </a:solidFill>
                    </a:tcPr>
                  </a:tc>
                  <a:tc>
                    <a:txBody>
                      <a:bodyPr/>
                      <a:lstStyle>
                        <a:defPPr>
                          <a:defRPr lang="ja-JP"/>
                        </a:defPPr>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endParaRPr kumimoji="1" lang="ja-JP" altLang="en-US" sz="1300"/>
                      </a:p>
                    </a:txBody>
                    <a:tcPr marL="61524" marR="61524" marT="30762" marB="3076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Text" lastClr="000000"/>
                      </a:solidFill>
                    </a:tcPr>
                  </a:tc>
                  <a:tc>
                    <a:txBody>
                      <a:bodyPr/>
                      <a:lstStyle>
                        <a:defPPr>
                          <a:defRPr lang="ja-JP"/>
                        </a:defPPr>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endParaRPr kumimoji="1" lang="ja-JP" altLang="en-US" sz="1300" dirty="0"/>
                      </a:p>
                    </a:txBody>
                    <a:tcPr marL="61524" marR="61524" marT="30762" marB="3076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Text" lastClr="000000"/>
                      </a:solidFill>
                    </a:tcPr>
                  </a:tc>
                  <a:tc>
                    <a:txBody>
                      <a:bodyPr/>
                      <a:lstStyle>
                        <a:defPPr>
                          <a:defRPr lang="ja-JP"/>
                        </a:defPPr>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endParaRPr kumimoji="1" lang="ja-JP" altLang="en-US" sz="1300"/>
                      </a:p>
                    </a:txBody>
                    <a:tcPr marL="61524" marR="61524" marT="30762" marB="3076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Text" lastClr="000000"/>
                      </a:solidFill>
                    </a:tcPr>
                  </a:tc>
                  <a:tc>
                    <a:txBody>
                      <a:bodyPr/>
                      <a:lstStyle>
                        <a:defPPr>
                          <a:defRPr lang="ja-JP"/>
                        </a:defPPr>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endParaRPr kumimoji="1" lang="ja-JP" altLang="en-US" sz="1300" dirty="0"/>
                      </a:p>
                    </a:txBody>
                    <a:tcPr marL="61524" marR="61524" marT="30762" marB="3076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Text" lastClr="000000"/>
                      </a:solidFill>
                    </a:tcPr>
                  </a:tc>
                  <a:extLst>
                    <a:ext uri="{0D108BD9-81ED-4DB2-BD59-A6C34878D82A}">
                      <a16:rowId xmlns:a16="http://schemas.microsoft.com/office/drawing/2014/main" val="10007"/>
                    </a:ext>
                  </a:extLst>
                </a:tr>
              </a:tbl>
            </a:graphicData>
          </a:graphic>
        </p:graphicFrame>
        <p:cxnSp>
          <p:nvCxnSpPr>
            <p:cNvPr id="92" name="直線矢印コネクタ 91"/>
            <p:cNvCxnSpPr/>
            <p:nvPr/>
          </p:nvCxnSpPr>
          <p:spPr bwMode="auto">
            <a:xfrm>
              <a:off x="639227" y="2038728"/>
              <a:ext cx="2492613" cy="0"/>
            </a:xfrm>
            <a:prstGeom prst="straightConnector1">
              <a:avLst/>
            </a:prstGeom>
            <a:solidFill>
              <a:schemeClr val="accent1"/>
            </a:solidFill>
            <a:ln w="9525" cap="flat" cmpd="sng" algn="ctr">
              <a:solidFill>
                <a:schemeClr val="tx2"/>
              </a:solidFill>
              <a:prstDash val="solid"/>
              <a:round/>
              <a:headEnd type="none" w="med" len="med"/>
              <a:tailEnd type="triangle" w="med" len="med"/>
            </a:ln>
            <a:effectLst/>
          </p:spPr>
        </p:cxnSp>
        <p:cxnSp>
          <p:nvCxnSpPr>
            <p:cNvPr id="93" name="直線矢印コネクタ 92"/>
            <p:cNvCxnSpPr/>
            <p:nvPr/>
          </p:nvCxnSpPr>
          <p:spPr bwMode="auto">
            <a:xfrm>
              <a:off x="995618" y="1772815"/>
              <a:ext cx="0" cy="2736307"/>
            </a:xfrm>
            <a:prstGeom prst="straightConnector1">
              <a:avLst/>
            </a:prstGeom>
            <a:solidFill>
              <a:schemeClr val="accent1"/>
            </a:solidFill>
            <a:ln w="9525" cap="flat" cmpd="sng" algn="ctr">
              <a:solidFill>
                <a:schemeClr val="tx2"/>
              </a:solidFill>
              <a:prstDash val="solid"/>
              <a:round/>
              <a:headEnd type="none" w="med" len="med"/>
              <a:tailEnd type="triangle" w="med" len="med"/>
            </a:ln>
            <a:effectLst/>
          </p:spPr>
        </p:cxnSp>
        <p:sp>
          <p:nvSpPr>
            <p:cNvPr id="94" name="正方形/長方形 93"/>
            <p:cNvSpPr/>
            <p:nvPr/>
          </p:nvSpPr>
          <p:spPr>
            <a:xfrm>
              <a:off x="3122315" y="1838662"/>
              <a:ext cx="335348" cy="400110"/>
            </a:xfrm>
            <a:prstGeom prst="rect">
              <a:avLst/>
            </a:prstGeom>
          </p:spPr>
          <p:txBody>
            <a:bodyPr wrap="none">
              <a:spAutoFit/>
            </a:bodyPr>
            <a:lstStyle/>
            <a:p>
              <a:pPr fontAlgn="auto">
                <a:spcBef>
                  <a:spcPts val="0"/>
                </a:spcBef>
                <a:spcAft>
                  <a:spcPts val="0"/>
                </a:spcAft>
              </a:pPr>
              <a:r>
                <a:rPr kumimoji="1" lang="en-US" altLang="ja-JP" sz="2000" dirty="0" smtClean="0">
                  <a:solidFill>
                    <a:prstClr val="black"/>
                  </a:solidFill>
                  <a:latin typeface="+mn-lt"/>
                </a:rPr>
                <a:t>X</a:t>
              </a:r>
              <a:endParaRPr kumimoji="1" lang="ja-JP" altLang="en-US" sz="2000" dirty="0">
                <a:solidFill>
                  <a:prstClr val="black"/>
                </a:solidFill>
                <a:latin typeface="+mn-lt"/>
              </a:endParaRPr>
            </a:p>
          </p:txBody>
        </p:sp>
        <p:sp>
          <p:nvSpPr>
            <p:cNvPr id="95" name="正方形/長方形 94"/>
            <p:cNvSpPr/>
            <p:nvPr/>
          </p:nvSpPr>
          <p:spPr>
            <a:xfrm>
              <a:off x="668284" y="4206933"/>
              <a:ext cx="327334" cy="400110"/>
            </a:xfrm>
            <a:prstGeom prst="rect">
              <a:avLst/>
            </a:prstGeom>
          </p:spPr>
          <p:txBody>
            <a:bodyPr wrap="none">
              <a:spAutoFit/>
            </a:bodyPr>
            <a:lstStyle/>
            <a:p>
              <a:pPr fontAlgn="auto">
                <a:spcBef>
                  <a:spcPts val="0"/>
                </a:spcBef>
                <a:spcAft>
                  <a:spcPts val="0"/>
                </a:spcAft>
              </a:pPr>
              <a:r>
                <a:rPr kumimoji="1" lang="en-US" altLang="ja-JP" sz="2000" dirty="0" smtClean="0">
                  <a:solidFill>
                    <a:prstClr val="black"/>
                  </a:solidFill>
                  <a:latin typeface="+mn-lt"/>
                </a:rPr>
                <a:t>Y</a:t>
              </a:r>
              <a:endParaRPr kumimoji="1" lang="ja-JP" altLang="en-US" sz="2000" dirty="0">
                <a:solidFill>
                  <a:prstClr val="black"/>
                </a:solidFill>
                <a:latin typeface="+mn-lt"/>
              </a:endParaRPr>
            </a:p>
          </p:txBody>
        </p:sp>
        <p:sp>
          <p:nvSpPr>
            <p:cNvPr id="96" name="正方形/長方形 95"/>
            <p:cNvSpPr/>
            <p:nvPr/>
          </p:nvSpPr>
          <p:spPr>
            <a:xfrm>
              <a:off x="251520" y="2034516"/>
              <a:ext cx="697627" cy="400110"/>
            </a:xfrm>
            <a:prstGeom prst="rect">
              <a:avLst/>
            </a:prstGeom>
          </p:spPr>
          <p:txBody>
            <a:bodyPr wrap="none">
              <a:spAutoFit/>
            </a:bodyPr>
            <a:lstStyle/>
            <a:p>
              <a:pPr fontAlgn="auto">
                <a:spcBef>
                  <a:spcPts val="0"/>
                </a:spcBef>
                <a:spcAft>
                  <a:spcPts val="0"/>
                </a:spcAft>
              </a:pPr>
              <a:r>
                <a:rPr kumimoji="1" lang="ja-JP" altLang="en-US" sz="2000" dirty="0" smtClean="0">
                  <a:solidFill>
                    <a:prstClr val="black"/>
                  </a:solidFill>
                  <a:latin typeface="Arial"/>
                </a:rPr>
                <a:t>原点</a:t>
              </a:r>
              <a:endParaRPr kumimoji="1" lang="ja-JP" altLang="en-US" sz="2000" dirty="0">
                <a:solidFill>
                  <a:prstClr val="black"/>
                </a:solidFill>
                <a:latin typeface="Arial"/>
              </a:endParaRPr>
            </a:p>
          </p:txBody>
        </p:sp>
        <p:sp>
          <p:nvSpPr>
            <p:cNvPr id="97" name="正方形/長方形 96"/>
            <p:cNvSpPr/>
            <p:nvPr/>
          </p:nvSpPr>
          <p:spPr>
            <a:xfrm>
              <a:off x="212196" y="1334606"/>
              <a:ext cx="1713931" cy="400110"/>
            </a:xfrm>
            <a:prstGeom prst="rect">
              <a:avLst/>
            </a:prstGeom>
          </p:spPr>
          <p:txBody>
            <a:bodyPr wrap="none">
              <a:spAutoFit/>
            </a:bodyPr>
            <a:lstStyle/>
            <a:p>
              <a:pPr fontAlgn="auto">
                <a:spcBef>
                  <a:spcPts val="0"/>
                </a:spcBef>
                <a:spcAft>
                  <a:spcPts val="0"/>
                </a:spcAft>
              </a:pPr>
              <a:r>
                <a:rPr kumimoji="1" lang="en-US" altLang="ja-JP" sz="2000" dirty="0" smtClean="0">
                  <a:solidFill>
                    <a:srgbClr val="FF0000"/>
                  </a:solidFill>
                  <a:latin typeface="Arial"/>
                </a:rPr>
                <a:t>pixel[0][0] = 0</a:t>
              </a:r>
              <a:endParaRPr kumimoji="1" lang="ja-JP" altLang="en-US" sz="2000" dirty="0">
                <a:solidFill>
                  <a:srgbClr val="FF0000"/>
                </a:solidFill>
                <a:latin typeface="Arial"/>
              </a:endParaRPr>
            </a:p>
          </p:txBody>
        </p:sp>
        <p:sp>
          <p:nvSpPr>
            <p:cNvPr id="98" name="正方形/長方形 97"/>
            <p:cNvSpPr/>
            <p:nvPr/>
          </p:nvSpPr>
          <p:spPr>
            <a:xfrm>
              <a:off x="2044217" y="1334606"/>
              <a:ext cx="1999265" cy="400110"/>
            </a:xfrm>
            <a:prstGeom prst="rect">
              <a:avLst/>
            </a:prstGeom>
          </p:spPr>
          <p:txBody>
            <a:bodyPr wrap="none">
              <a:spAutoFit/>
            </a:bodyPr>
            <a:lstStyle/>
            <a:p>
              <a:pPr fontAlgn="auto">
                <a:spcBef>
                  <a:spcPts val="0"/>
                </a:spcBef>
                <a:spcAft>
                  <a:spcPts val="0"/>
                </a:spcAft>
              </a:pPr>
              <a:r>
                <a:rPr kumimoji="1" lang="en-US" altLang="ja-JP" sz="2000" dirty="0" smtClean="0">
                  <a:solidFill>
                    <a:srgbClr val="0070C0"/>
                  </a:solidFill>
                  <a:latin typeface="Arial"/>
                </a:rPr>
                <a:t>pixel[2][5] = 255</a:t>
              </a:r>
              <a:endParaRPr kumimoji="1" lang="ja-JP" altLang="en-US" sz="2000" dirty="0">
                <a:solidFill>
                  <a:srgbClr val="0070C0"/>
                </a:solidFill>
                <a:latin typeface="Arial"/>
              </a:endParaRPr>
            </a:p>
          </p:txBody>
        </p:sp>
        <p:cxnSp>
          <p:nvCxnSpPr>
            <p:cNvPr id="99" name="直線矢印コネクタ 98"/>
            <p:cNvCxnSpPr>
              <a:stCxn id="97" idx="2"/>
            </p:cNvCxnSpPr>
            <p:nvPr/>
          </p:nvCxnSpPr>
          <p:spPr>
            <a:xfrm>
              <a:off x="1069162" y="1734716"/>
              <a:ext cx="207319" cy="58881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線矢印コネクタ 99"/>
            <p:cNvCxnSpPr>
              <a:stCxn id="98" idx="2"/>
            </p:cNvCxnSpPr>
            <p:nvPr/>
          </p:nvCxnSpPr>
          <p:spPr>
            <a:xfrm flipH="1">
              <a:off x="2103129" y="1734716"/>
              <a:ext cx="940721" cy="902196"/>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8" name="テキスト ボックス 7"/>
              <p:cNvSpPr txBox="1"/>
              <p:nvPr/>
            </p:nvSpPr>
            <p:spPr>
              <a:xfrm>
                <a:off x="147166" y="905812"/>
                <a:ext cx="8840882" cy="2246769"/>
              </a:xfrm>
              <a:prstGeom prst="rect">
                <a:avLst/>
              </a:prstGeom>
              <a:noFill/>
            </p:spPr>
            <p:txBody>
              <a:bodyPr wrap="none" rtlCol="0">
                <a:spAutoFit/>
              </a:bodyPr>
              <a:lstStyle/>
              <a:p>
                <a:r>
                  <a:rPr lang="en-US" altLang="ja-JP" sz="2000" dirty="0" smtClean="0"/>
                  <a:t>typedef</a:t>
                </a:r>
                <a:r>
                  <a:rPr lang="en-US" altLang="ja-JP" sz="2000" dirty="0"/>
                  <a:t> </a:t>
                </a:r>
                <a:r>
                  <a:rPr lang="en-US" altLang="ja-JP" sz="2000" dirty="0" err="1"/>
                  <a:t>struct</a:t>
                </a:r>
                <a:r>
                  <a:rPr lang="en-US" altLang="ja-JP" sz="2000" dirty="0"/>
                  <a:t> </a:t>
                </a:r>
                <a:r>
                  <a:rPr lang="en-US" altLang="ja-JP" sz="2000" dirty="0" err="1"/>
                  <a:t>PgmImage</a:t>
                </a:r>
                <a:r>
                  <a:rPr lang="en-US" altLang="ja-JP" sz="2000" dirty="0"/>
                  <a:t> {</a:t>
                </a:r>
              </a:p>
              <a:p>
                <a:r>
                  <a:rPr lang="en-US" altLang="ja-JP" sz="2000" dirty="0"/>
                  <a:t>	</a:t>
                </a:r>
                <a:r>
                  <a:rPr lang="en-US" altLang="ja-JP" sz="2000" dirty="0" err="1"/>
                  <a:t>int</a:t>
                </a:r>
                <a:r>
                  <a:rPr lang="en-US" altLang="ja-JP" sz="2000" dirty="0"/>
                  <a:t> width;				/*!&lt; </a:t>
                </a:r>
                <a:r>
                  <a:rPr lang="ja-JP" altLang="en-US" sz="2000" dirty="0"/>
                  <a:t>画像の幅 *</a:t>
                </a:r>
                <a:r>
                  <a:rPr lang="en-US" altLang="ja-JP" sz="2000" dirty="0"/>
                  <a:t>/</a:t>
                </a:r>
              </a:p>
              <a:p>
                <a:r>
                  <a:rPr lang="en-US" altLang="ja-JP" sz="2000" dirty="0"/>
                  <a:t>	</a:t>
                </a:r>
                <a:r>
                  <a:rPr lang="en-US" altLang="ja-JP" sz="2000" dirty="0" err="1"/>
                  <a:t>int</a:t>
                </a:r>
                <a:r>
                  <a:rPr lang="en-US" altLang="ja-JP" sz="2000" dirty="0"/>
                  <a:t> height;				/*!&lt; </a:t>
                </a:r>
                <a:r>
                  <a:rPr lang="ja-JP" altLang="en-US" sz="2000" dirty="0"/>
                  <a:t>画像の高さ *</a:t>
                </a:r>
                <a:r>
                  <a:rPr lang="en-US" altLang="ja-JP" sz="2000" dirty="0"/>
                  <a:t>/</a:t>
                </a:r>
              </a:p>
              <a:p>
                <a:r>
                  <a:rPr lang="en-US" altLang="ja-JP" sz="2000" dirty="0"/>
                  <a:t>	</a:t>
                </a:r>
                <a:r>
                  <a:rPr lang="en-US" altLang="ja-JP" sz="2000" dirty="0" err="1"/>
                  <a:t>int</a:t>
                </a:r>
                <a:r>
                  <a:rPr lang="en-US" altLang="ja-JP" sz="2000" dirty="0"/>
                  <a:t> label;				/*!&lt; </a:t>
                </a:r>
                <a:r>
                  <a:rPr lang="ja-JP" altLang="en-US" sz="2000" dirty="0"/>
                  <a:t>画像のクラスラベル *</a:t>
                </a:r>
                <a:r>
                  <a:rPr lang="en-US" altLang="ja-JP" sz="2000" dirty="0"/>
                  <a:t>/</a:t>
                </a:r>
              </a:p>
              <a:p>
                <a:r>
                  <a:rPr lang="en-US" altLang="ja-JP" sz="2000" dirty="0"/>
                  <a:t>	unsigned char **pixel;	/*!&lt; </a:t>
                </a:r>
                <a:r>
                  <a:rPr lang="ja-JP" altLang="en-US" sz="2000" dirty="0"/>
                  <a:t>画像を格納するメモリへのポインタ *</a:t>
                </a:r>
                <a:r>
                  <a:rPr lang="en-US" altLang="ja-JP" sz="2000" dirty="0"/>
                  <a:t>/</a:t>
                </a:r>
              </a:p>
              <a:p>
                <a:r>
                  <a:rPr lang="en-US" altLang="ja-JP" sz="2000" dirty="0" smtClean="0"/>
                  <a:t>        </a:t>
                </a:r>
                <a14:m>
                  <m:oMath xmlns:m="http://schemas.openxmlformats.org/officeDocument/2006/math">
                    <m:r>
                      <a:rPr lang="en-US" altLang="ja-JP" sz="2000" b="0" i="1" smtClean="0">
                        <a:latin typeface="Cambria Math" panose="02040503050406030204" pitchFamily="18" charset="0"/>
                      </a:rPr>
                      <m:t>⋮</m:t>
                    </m:r>
                  </m:oMath>
                </a14:m>
                <a:endParaRPr lang="en-US" altLang="ja-JP" sz="2000" dirty="0"/>
              </a:p>
              <a:p>
                <a:r>
                  <a:rPr lang="en-US" altLang="ja-JP" sz="2000" dirty="0"/>
                  <a:t>} </a:t>
                </a:r>
                <a:r>
                  <a:rPr lang="en-US" altLang="ja-JP" sz="2000" dirty="0" err="1"/>
                  <a:t>PgmImage</a:t>
                </a:r>
                <a:r>
                  <a:rPr lang="en-US" altLang="ja-JP" sz="2000" dirty="0"/>
                  <a:t>;</a:t>
                </a:r>
                <a:endParaRPr kumimoji="1" lang="ja-JP" altLang="en-US" sz="2000" dirty="0" smtClean="0"/>
              </a:p>
            </p:txBody>
          </p:sp>
        </mc:Choice>
        <mc:Fallback>
          <p:sp>
            <p:nvSpPr>
              <p:cNvPr id="8" name="テキスト ボックス 7"/>
              <p:cNvSpPr txBox="1">
                <a:spLocks noRot="1" noChangeAspect="1" noMove="1" noResize="1" noEditPoints="1" noAdjustHandles="1" noChangeArrowheads="1" noChangeShapeType="1" noTextEdit="1"/>
              </p:cNvSpPr>
              <p:nvPr/>
            </p:nvSpPr>
            <p:spPr>
              <a:xfrm>
                <a:off x="147166" y="905812"/>
                <a:ext cx="8840882" cy="2246769"/>
              </a:xfrm>
              <a:prstGeom prst="rect">
                <a:avLst/>
              </a:prstGeom>
              <a:blipFill>
                <a:blip r:embed="rId2"/>
                <a:stretch>
                  <a:fillRect l="-690" t="-1630" b="-4076"/>
                </a:stretch>
              </a:blipFill>
            </p:spPr>
            <p:txBody>
              <a:bodyPr/>
              <a:lstStyle/>
              <a:p>
                <a:r>
                  <a:rPr lang="ja-JP" altLang="en-US">
                    <a:noFill/>
                  </a:rPr>
                  <a:t> </a:t>
                </a:r>
              </a:p>
            </p:txBody>
          </p:sp>
        </mc:Fallback>
      </mc:AlternateContent>
      <p:sp>
        <p:nvSpPr>
          <p:cNvPr id="15" name="テキスト ボックス 14"/>
          <p:cNvSpPr txBox="1"/>
          <p:nvPr/>
        </p:nvSpPr>
        <p:spPr>
          <a:xfrm>
            <a:off x="463264" y="4190302"/>
            <a:ext cx="3334567" cy="707886"/>
          </a:xfrm>
          <a:prstGeom prst="rect">
            <a:avLst/>
          </a:prstGeom>
          <a:noFill/>
        </p:spPr>
        <p:txBody>
          <a:bodyPr wrap="none" rtlCol="0">
            <a:spAutoFit/>
          </a:bodyPr>
          <a:lstStyle/>
          <a:p>
            <a:r>
              <a:rPr kumimoji="1" lang="en-US" altLang="ja-JP" sz="2000" dirty="0" smtClean="0"/>
              <a:t>pixel[y][x]</a:t>
            </a:r>
            <a:r>
              <a:rPr kumimoji="1" lang="ja-JP" altLang="en-US" sz="2000" dirty="0" smtClean="0"/>
              <a:t>に座標</a:t>
            </a:r>
            <a:r>
              <a:rPr lang="en-US" altLang="ja-JP" sz="2000" dirty="0" smtClean="0"/>
              <a:t>(</a:t>
            </a:r>
            <a:r>
              <a:rPr lang="en-US" altLang="ja-JP" sz="2000" dirty="0" err="1" smtClean="0"/>
              <a:t>x,y</a:t>
            </a:r>
            <a:r>
              <a:rPr lang="en-US" altLang="ja-JP" sz="2000" dirty="0" smtClean="0"/>
              <a:t>)</a:t>
            </a:r>
            <a:r>
              <a:rPr lang="ja-JP" altLang="en-US" sz="2000" dirty="0" smtClean="0"/>
              <a:t>の値が</a:t>
            </a:r>
            <a:r>
              <a:rPr lang="en-US" altLang="ja-JP" sz="2000" dirty="0" smtClean="0"/>
              <a:t/>
            </a:r>
            <a:br>
              <a:rPr lang="en-US" altLang="ja-JP" sz="2000" dirty="0" smtClean="0"/>
            </a:br>
            <a:r>
              <a:rPr lang="en-US" altLang="ja-JP" sz="2000" dirty="0" smtClean="0"/>
              <a:t>0</a:t>
            </a:r>
            <a:r>
              <a:rPr lang="ja-JP" altLang="en-US" sz="2000" dirty="0" smtClean="0"/>
              <a:t>～</a:t>
            </a:r>
            <a:r>
              <a:rPr lang="en-US" altLang="ja-JP" sz="2000" dirty="0" smtClean="0"/>
              <a:t>255</a:t>
            </a:r>
            <a:r>
              <a:rPr lang="ja-JP" altLang="en-US" sz="2000" dirty="0" smtClean="0"/>
              <a:t>で格納される</a:t>
            </a:r>
            <a:endParaRPr kumimoji="1" lang="ja-JP" altLang="en-US" sz="2000" dirty="0" smtClean="0"/>
          </a:p>
        </p:txBody>
      </p:sp>
      <p:sp>
        <p:nvSpPr>
          <p:cNvPr id="101" name="テキスト ボックス 100"/>
          <p:cNvSpPr txBox="1"/>
          <p:nvPr/>
        </p:nvSpPr>
        <p:spPr>
          <a:xfrm>
            <a:off x="463264" y="3429563"/>
            <a:ext cx="3518912" cy="707886"/>
          </a:xfrm>
          <a:prstGeom prst="rect">
            <a:avLst/>
          </a:prstGeom>
          <a:noFill/>
        </p:spPr>
        <p:txBody>
          <a:bodyPr wrap="none" rtlCol="0">
            <a:spAutoFit/>
          </a:bodyPr>
          <a:lstStyle/>
          <a:p>
            <a:r>
              <a:rPr kumimoji="1" lang="ja-JP" altLang="en-US" sz="2000" dirty="0" smtClean="0"/>
              <a:t>コンストラクタで画像読込に</a:t>
            </a:r>
            <a:r>
              <a:rPr kumimoji="1" lang="en-US" altLang="ja-JP" sz="2000" dirty="0" smtClean="0"/>
              <a:t/>
            </a:r>
            <a:br>
              <a:rPr kumimoji="1" lang="en-US" altLang="ja-JP" sz="2000" dirty="0" smtClean="0"/>
            </a:br>
            <a:r>
              <a:rPr kumimoji="1" lang="ja-JP" altLang="en-US" sz="2000" dirty="0" smtClean="0"/>
              <a:t>必要なメモリを動的に確保</a:t>
            </a:r>
            <a:endParaRPr kumimoji="1" lang="ja-JP" altLang="en-US" sz="2000" dirty="0" smtClean="0"/>
          </a:p>
        </p:txBody>
      </p:sp>
      <p:sp>
        <p:nvSpPr>
          <p:cNvPr id="102" name="正方形/長方形 101"/>
          <p:cNvSpPr/>
          <p:nvPr/>
        </p:nvSpPr>
        <p:spPr>
          <a:xfrm>
            <a:off x="411455" y="3448765"/>
            <a:ext cx="70090" cy="34068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3" name="正方形/長方形 102"/>
          <p:cNvSpPr/>
          <p:nvPr/>
        </p:nvSpPr>
        <p:spPr>
          <a:xfrm>
            <a:off x="411455" y="4217666"/>
            <a:ext cx="70090" cy="34068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17" name="直線コネクタ 16"/>
          <p:cNvCxnSpPr/>
          <p:nvPr/>
        </p:nvCxnSpPr>
        <p:spPr>
          <a:xfrm>
            <a:off x="1115616" y="2492896"/>
            <a:ext cx="252028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15" name="直線矢印コネクタ 114"/>
          <p:cNvCxnSpPr>
            <a:endCxn id="101" idx="0"/>
          </p:cNvCxnSpPr>
          <p:nvPr/>
        </p:nvCxnSpPr>
        <p:spPr>
          <a:xfrm flipH="1">
            <a:off x="2222720" y="2507371"/>
            <a:ext cx="250909" cy="922192"/>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73844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45628" y="116632"/>
            <a:ext cx="7162675" cy="584775"/>
          </a:xfrm>
          <a:prstGeom prst="rect">
            <a:avLst/>
          </a:prstGeom>
          <a:noFill/>
        </p:spPr>
        <p:txBody>
          <a:bodyPr wrap="square" rtlCol="0">
            <a:spAutoFit/>
          </a:bodyPr>
          <a:lstStyle/>
          <a:p>
            <a:r>
              <a:rPr lang="en-US" altLang="ja-JP" sz="3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Step02_ImageProcessing</a:t>
            </a:r>
          </a:p>
        </p:txBody>
      </p:sp>
      <p:grpSp>
        <p:nvGrpSpPr>
          <p:cNvPr id="85" name="グループ化 84"/>
          <p:cNvGrpSpPr/>
          <p:nvPr/>
        </p:nvGrpSpPr>
        <p:grpSpPr>
          <a:xfrm>
            <a:off x="229407" y="1276863"/>
            <a:ext cx="1575063" cy="492443"/>
            <a:chOff x="229407" y="862092"/>
            <a:chExt cx="1575063" cy="492443"/>
          </a:xfrm>
        </p:grpSpPr>
        <p:sp>
          <p:nvSpPr>
            <p:cNvPr id="86" name="正方形/長方形 85"/>
            <p:cNvSpPr/>
            <p:nvPr/>
          </p:nvSpPr>
          <p:spPr>
            <a:xfrm>
              <a:off x="229407" y="910730"/>
              <a:ext cx="70090" cy="340685"/>
            </a:xfrm>
            <a:prstGeom prst="rect">
              <a:avLst/>
            </a:prstGeom>
            <a:solidFill>
              <a:srgbClr val="F9A6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7" name="テキスト ボックス 86"/>
            <p:cNvSpPr txBox="1"/>
            <p:nvPr/>
          </p:nvSpPr>
          <p:spPr>
            <a:xfrm>
              <a:off x="278090" y="862092"/>
              <a:ext cx="1526380" cy="492443"/>
            </a:xfrm>
            <a:prstGeom prst="rect">
              <a:avLst/>
            </a:prstGeom>
            <a:noFill/>
          </p:spPr>
          <p:txBody>
            <a:bodyPr wrap="none" rtlCol="0">
              <a:spAutoFit/>
            </a:bodyPr>
            <a:lstStyle/>
            <a:p>
              <a:pPr algn="l">
                <a:buClr>
                  <a:srgbClr val="FF6600"/>
                </a:buClr>
              </a:pPr>
              <a:r>
                <a:rPr kumimoji="1" lang="en-US" altLang="ja-JP" sz="2600" dirty="0" smtClean="0"/>
                <a:t>main.cpp</a:t>
              </a:r>
              <a:endParaRPr kumimoji="1" lang="ja-JP" altLang="en-US" sz="2600" dirty="0" smtClean="0"/>
            </a:p>
          </p:txBody>
        </p:sp>
      </p:grpSp>
      <p:grpSp>
        <p:nvGrpSpPr>
          <p:cNvPr id="88" name="グループ化 87"/>
          <p:cNvGrpSpPr/>
          <p:nvPr/>
        </p:nvGrpSpPr>
        <p:grpSpPr>
          <a:xfrm>
            <a:off x="467544" y="1818338"/>
            <a:ext cx="8114815" cy="430887"/>
            <a:chOff x="467544" y="1391077"/>
            <a:chExt cx="8114815" cy="430887"/>
          </a:xfrm>
        </p:grpSpPr>
        <p:sp>
          <p:nvSpPr>
            <p:cNvPr id="89" name="テキスト ボックス 88"/>
            <p:cNvSpPr txBox="1"/>
            <p:nvPr/>
          </p:nvSpPr>
          <p:spPr>
            <a:xfrm>
              <a:off x="536567" y="1391077"/>
              <a:ext cx="8045792" cy="430887"/>
            </a:xfrm>
            <a:prstGeom prst="rect">
              <a:avLst/>
            </a:prstGeom>
            <a:noFill/>
          </p:spPr>
          <p:txBody>
            <a:bodyPr wrap="none" rtlCol="0">
              <a:spAutoFit/>
            </a:bodyPr>
            <a:lstStyle/>
            <a:p>
              <a:r>
                <a:rPr lang="en-US" altLang="ja-JP" sz="2200" dirty="0" smtClean="0"/>
                <a:t>Step01</a:t>
              </a:r>
              <a:r>
                <a:rPr lang="ja-JP" altLang="en-US" sz="2200" dirty="0" smtClean="0"/>
                <a:t>の処理に画素値を半分にする関数</a:t>
              </a:r>
              <a:r>
                <a:rPr lang="en-US" altLang="ja-JP" sz="2200" dirty="0" err="1"/>
                <a:t>ImageProcessing</a:t>
              </a:r>
              <a:r>
                <a:rPr lang="en-US" altLang="ja-JP" sz="2200" dirty="0" smtClean="0"/>
                <a:t>()</a:t>
              </a:r>
              <a:r>
                <a:rPr lang="ja-JP" altLang="en-US" sz="2200" dirty="0"/>
                <a:t>追加</a:t>
              </a:r>
              <a:endParaRPr kumimoji="1" lang="ja-JP" altLang="en-US" sz="2200" dirty="0" smtClean="0"/>
            </a:p>
          </p:txBody>
        </p:sp>
        <p:sp>
          <p:nvSpPr>
            <p:cNvPr id="90" name="正方形/長方形 89"/>
            <p:cNvSpPr/>
            <p:nvPr/>
          </p:nvSpPr>
          <p:spPr>
            <a:xfrm>
              <a:off x="467544" y="1408729"/>
              <a:ext cx="70090" cy="34068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34" name="グループ化 33"/>
          <p:cNvGrpSpPr/>
          <p:nvPr/>
        </p:nvGrpSpPr>
        <p:grpSpPr>
          <a:xfrm>
            <a:off x="229407" y="3971156"/>
            <a:ext cx="1461249" cy="492443"/>
            <a:chOff x="229407" y="862092"/>
            <a:chExt cx="1461249" cy="492443"/>
          </a:xfrm>
        </p:grpSpPr>
        <p:sp>
          <p:nvSpPr>
            <p:cNvPr id="55" name="正方形/長方形 54"/>
            <p:cNvSpPr/>
            <p:nvPr/>
          </p:nvSpPr>
          <p:spPr>
            <a:xfrm>
              <a:off x="229407" y="910730"/>
              <a:ext cx="70090" cy="340685"/>
            </a:xfrm>
            <a:prstGeom prst="rect">
              <a:avLst/>
            </a:prstGeom>
            <a:solidFill>
              <a:srgbClr val="F9A6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6" name="テキスト ボックス 55"/>
            <p:cNvSpPr txBox="1"/>
            <p:nvPr/>
          </p:nvSpPr>
          <p:spPr>
            <a:xfrm>
              <a:off x="278090" y="862092"/>
              <a:ext cx="1412566" cy="492443"/>
            </a:xfrm>
            <a:prstGeom prst="rect">
              <a:avLst/>
            </a:prstGeom>
            <a:noFill/>
          </p:spPr>
          <p:txBody>
            <a:bodyPr wrap="none" rtlCol="0">
              <a:spAutoFit/>
            </a:bodyPr>
            <a:lstStyle/>
            <a:p>
              <a:pPr algn="l">
                <a:buClr>
                  <a:srgbClr val="FF6600"/>
                </a:buClr>
              </a:pPr>
              <a:r>
                <a:rPr kumimoji="1" lang="en-US" altLang="ja-JP" sz="2600" dirty="0" err="1" smtClean="0"/>
                <a:t>Config.h</a:t>
              </a:r>
              <a:endParaRPr kumimoji="1" lang="ja-JP" altLang="en-US" sz="2600" dirty="0" smtClean="0"/>
            </a:p>
          </p:txBody>
        </p:sp>
      </p:grpSp>
      <p:grpSp>
        <p:nvGrpSpPr>
          <p:cNvPr id="60" name="グループ化 59"/>
          <p:cNvGrpSpPr/>
          <p:nvPr/>
        </p:nvGrpSpPr>
        <p:grpSpPr>
          <a:xfrm>
            <a:off x="467544" y="4518645"/>
            <a:ext cx="1909591" cy="430887"/>
            <a:chOff x="467544" y="1391077"/>
            <a:chExt cx="1909591" cy="430887"/>
          </a:xfrm>
        </p:grpSpPr>
        <p:sp>
          <p:nvSpPr>
            <p:cNvPr id="61" name="テキスト ボックス 60"/>
            <p:cNvSpPr txBox="1"/>
            <p:nvPr/>
          </p:nvSpPr>
          <p:spPr>
            <a:xfrm>
              <a:off x="536567" y="1391077"/>
              <a:ext cx="1840568" cy="430887"/>
            </a:xfrm>
            <a:prstGeom prst="rect">
              <a:avLst/>
            </a:prstGeom>
            <a:noFill/>
          </p:spPr>
          <p:txBody>
            <a:bodyPr wrap="none" rtlCol="0">
              <a:spAutoFit/>
            </a:bodyPr>
            <a:lstStyle/>
            <a:p>
              <a:r>
                <a:rPr kumimoji="1" lang="en-US" altLang="ja-JP" sz="2200" dirty="0" smtClean="0"/>
                <a:t>Step01</a:t>
              </a:r>
              <a:r>
                <a:rPr kumimoji="1" lang="ja-JP" altLang="en-US" sz="2200" dirty="0" smtClean="0"/>
                <a:t>と同様</a:t>
              </a:r>
              <a:endParaRPr kumimoji="1" lang="ja-JP" altLang="en-US" sz="2200" dirty="0" smtClean="0"/>
            </a:p>
          </p:txBody>
        </p:sp>
        <p:sp>
          <p:nvSpPr>
            <p:cNvPr id="62" name="正方形/長方形 61"/>
            <p:cNvSpPr/>
            <p:nvPr/>
          </p:nvSpPr>
          <p:spPr>
            <a:xfrm>
              <a:off x="467544" y="1408729"/>
              <a:ext cx="70090" cy="34068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57" name="グループ化 56"/>
          <p:cNvGrpSpPr/>
          <p:nvPr/>
        </p:nvGrpSpPr>
        <p:grpSpPr>
          <a:xfrm>
            <a:off x="229407" y="5427101"/>
            <a:ext cx="1490809" cy="492443"/>
            <a:chOff x="229407" y="862092"/>
            <a:chExt cx="1490809" cy="492443"/>
          </a:xfrm>
        </p:grpSpPr>
        <p:sp>
          <p:nvSpPr>
            <p:cNvPr id="58" name="正方形/長方形 57"/>
            <p:cNvSpPr/>
            <p:nvPr/>
          </p:nvSpPr>
          <p:spPr>
            <a:xfrm>
              <a:off x="229407" y="910730"/>
              <a:ext cx="70090" cy="340685"/>
            </a:xfrm>
            <a:prstGeom prst="rect">
              <a:avLst/>
            </a:prstGeom>
            <a:solidFill>
              <a:srgbClr val="F9A6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9" name="テキスト ボックス 58"/>
            <p:cNvSpPr txBox="1"/>
            <p:nvPr/>
          </p:nvSpPr>
          <p:spPr>
            <a:xfrm>
              <a:off x="278090" y="862092"/>
              <a:ext cx="1442126" cy="492443"/>
            </a:xfrm>
            <a:prstGeom prst="rect">
              <a:avLst/>
            </a:prstGeom>
            <a:noFill/>
          </p:spPr>
          <p:txBody>
            <a:bodyPr wrap="none" rtlCol="0">
              <a:spAutoFit/>
            </a:bodyPr>
            <a:lstStyle/>
            <a:p>
              <a:pPr algn="l">
                <a:buClr>
                  <a:srgbClr val="FF6600"/>
                </a:buClr>
              </a:pPr>
              <a:r>
                <a:rPr kumimoji="1" lang="en-US" altLang="ja-JP" sz="2600" dirty="0" err="1" smtClean="0"/>
                <a:t>PgmIO.h</a:t>
              </a:r>
              <a:endParaRPr kumimoji="1" lang="ja-JP" altLang="en-US" sz="2600" dirty="0" smtClean="0"/>
            </a:p>
          </p:txBody>
        </p:sp>
      </p:grpSp>
      <p:sp>
        <p:nvSpPr>
          <p:cNvPr id="10" name="テキスト ボックス 9"/>
          <p:cNvSpPr txBox="1"/>
          <p:nvPr/>
        </p:nvSpPr>
        <p:spPr>
          <a:xfrm>
            <a:off x="102407" y="802804"/>
            <a:ext cx="4519186" cy="492443"/>
          </a:xfrm>
          <a:prstGeom prst="rect">
            <a:avLst/>
          </a:prstGeom>
          <a:noFill/>
        </p:spPr>
        <p:txBody>
          <a:bodyPr wrap="none" rtlCol="0">
            <a:spAutoFit/>
          </a:bodyPr>
          <a:lstStyle/>
          <a:p>
            <a:r>
              <a:rPr lang="ja-JP" altLang="en-US" sz="2600" dirty="0" smtClean="0"/>
              <a:t>画素へのアクセス方法を習得</a:t>
            </a:r>
            <a:endParaRPr kumimoji="1" lang="ja-JP" altLang="en-US" sz="2600" dirty="0" smtClean="0"/>
          </a:p>
        </p:txBody>
      </p:sp>
      <p:grpSp>
        <p:nvGrpSpPr>
          <p:cNvPr id="35" name="グループ化 34"/>
          <p:cNvGrpSpPr/>
          <p:nvPr/>
        </p:nvGrpSpPr>
        <p:grpSpPr>
          <a:xfrm>
            <a:off x="467544" y="6011697"/>
            <a:ext cx="1909591" cy="430887"/>
            <a:chOff x="467544" y="1391077"/>
            <a:chExt cx="1909591" cy="430887"/>
          </a:xfrm>
        </p:grpSpPr>
        <p:sp>
          <p:nvSpPr>
            <p:cNvPr id="36" name="テキスト ボックス 35"/>
            <p:cNvSpPr txBox="1"/>
            <p:nvPr/>
          </p:nvSpPr>
          <p:spPr>
            <a:xfrm>
              <a:off x="536567" y="1391077"/>
              <a:ext cx="1840568" cy="430887"/>
            </a:xfrm>
            <a:prstGeom prst="rect">
              <a:avLst/>
            </a:prstGeom>
            <a:noFill/>
          </p:spPr>
          <p:txBody>
            <a:bodyPr wrap="none" rtlCol="0">
              <a:spAutoFit/>
            </a:bodyPr>
            <a:lstStyle/>
            <a:p>
              <a:r>
                <a:rPr kumimoji="1" lang="en-US" altLang="ja-JP" sz="2200" dirty="0" smtClean="0"/>
                <a:t>Step01</a:t>
              </a:r>
              <a:r>
                <a:rPr kumimoji="1" lang="ja-JP" altLang="en-US" sz="2200" dirty="0" smtClean="0"/>
                <a:t>と同様</a:t>
              </a:r>
              <a:endParaRPr kumimoji="1" lang="ja-JP" altLang="en-US" sz="2200" dirty="0" smtClean="0"/>
            </a:p>
          </p:txBody>
        </p:sp>
        <p:sp>
          <p:nvSpPr>
            <p:cNvPr id="37" name="正方形/長方形 36"/>
            <p:cNvSpPr/>
            <p:nvPr/>
          </p:nvSpPr>
          <p:spPr>
            <a:xfrm>
              <a:off x="467544" y="1408729"/>
              <a:ext cx="70090" cy="34068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38" name="グループ化 37"/>
          <p:cNvGrpSpPr/>
          <p:nvPr/>
        </p:nvGrpSpPr>
        <p:grpSpPr>
          <a:xfrm>
            <a:off x="467544" y="2384382"/>
            <a:ext cx="5322384" cy="769441"/>
            <a:chOff x="467544" y="1403777"/>
            <a:chExt cx="5322384" cy="769441"/>
          </a:xfrm>
        </p:grpSpPr>
        <p:sp>
          <p:nvSpPr>
            <p:cNvPr id="39" name="テキスト ボックス 38"/>
            <p:cNvSpPr txBox="1"/>
            <p:nvPr/>
          </p:nvSpPr>
          <p:spPr>
            <a:xfrm>
              <a:off x="536567" y="1403777"/>
              <a:ext cx="5253361" cy="769441"/>
            </a:xfrm>
            <a:prstGeom prst="rect">
              <a:avLst/>
            </a:prstGeom>
            <a:noFill/>
          </p:spPr>
          <p:txBody>
            <a:bodyPr wrap="none" rtlCol="0">
              <a:spAutoFit/>
            </a:bodyPr>
            <a:lstStyle/>
            <a:p>
              <a:r>
                <a:rPr lang="en-US" altLang="ja-JP" sz="2200" dirty="0" err="1"/>
                <a:t>src</a:t>
              </a:r>
              <a:r>
                <a:rPr lang="ja-JP" altLang="en-US" sz="2200" dirty="0"/>
                <a:t>画像の座標</a:t>
              </a:r>
              <a:r>
                <a:rPr lang="en-US" altLang="ja-JP" sz="2200" dirty="0"/>
                <a:t>(</a:t>
              </a:r>
              <a:r>
                <a:rPr lang="en-US" altLang="ja-JP" sz="2200" dirty="0" err="1"/>
                <a:t>x,y</a:t>
              </a:r>
              <a:r>
                <a:rPr lang="en-US" altLang="ja-JP" sz="2200" dirty="0"/>
                <a:t>)</a:t>
              </a:r>
              <a:r>
                <a:rPr lang="ja-JP" altLang="en-US" sz="2200" dirty="0"/>
                <a:t>の画素値を半分にして</a:t>
              </a:r>
              <a:br>
                <a:rPr lang="ja-JP" altLang="en-US" sz="2200" dirty="0"/>
              </a:br>
              <a:r>
                <a:rPr lang="en-US" altLang="ja-JP" sz="2200" dirty="0" err="1"/>
                <a:t>dst</a:t>
              </a:r>
              <a:r>
                <a:rPr lang="ja-JP" altLang="en-US" sz="2200" dirty="0"/>
                <a:t>画像の座標</a:t>
              </a:r>
              <a:r>
                <a:rPr lang="en-US" altLang="ja-JP" sz="2200" dirty="0"/>
                <a:t>(</a:t>
              </a:r>
              <a:r>
                <a:rPr lang="en-US" altLang="ja-JP" sz="2200" dirty="0" err="1"/>
                <a:t>x,y</a:t>
              </a:r>
              <a:r>
                <a:rPr lang="en-US" altLang="ja-JP" sz="2200" dirty="0"/>
                <a:t>)</a:t>
              </a:r>
              <a:r>
                <a:rPr lang="ja-JP" altLang="en-US" sz="2200" dirty="0"/>
                <a:t>に代入</a:t>
              </a:r>
              <a:r>
                <a:rPr lang="ja-JP" altLang="en-US" sz="2200" dirty="0" smtClean="0"/>
                <a:t>する</a:t>
              </a:r>
              <a:endParaRPr lang="ja-JP" altLang="en-US" sz="2200" dirty="0"/>
            </a:p>
          </p:txBody>
        </p:sp>
        <p:sp>
          <p:nvSpPr>
            <p:cNvPr id="40" name="正方形/長方形 39"/>
            <p:cNvSpPr/>
            <p:nvPr/>
          </p:nvSpPr>
          <p:spPr>
            <a:xfrm>
              <a:off x="467544" y="1408729"/>
              <a:ext cx="70090" cy="34068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42" name="テキスト ボックス 41"/>
          <p:cNvSpPr txBox="1"/>
          <p:nvPr/>
        </p:nvSpPr>
        <p:spPr>
          <a:xfrm>
            <a:off x="965511" y="3170659"/>
            <a:ext cx="4907113" cy="461665"/>
          </a:xfrm>
          <a:prstGeom prst="rect">
            <a:avLst/>
          </a:prstGeom>
          <a:noFill/>
        </p:spPr>
        <p:txBody>
          <a:bodyPr wrap="none" rtlCol="0">
            <a:spAutoFit/>
          </a:bodyPr>
          <a:lstStyle/>
          <a:p>
            <a:r>
              <a:rPr lang="es-ES" altLang="ja-JP" sz="2400" dirty="0"/>
              <a:t>dst-&gt;pixel[y][x] = src-&gt;pixel[y][x]/2;</a:t>
            </a:r>
            <a:endParaRPr kumimoji="1" lang="ja-JP" altLang="en-US" sz="2400" dirty="0" smtClean="0"/>
          </a:p>
        </p:txBody>
      </p:sp>
    </p:spTree>
    <p:extLst>
      <p:ext uri="{BB962C8B-B14F-4D97-AF65-F5344CB8AC3E}">
        <p14:creationId xmlns:p14="http://schemas.microsoft.com/office/powerpoint/2010/main" val="398845376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45628" y="116632"/>
            <a:ext cx="7162675" cy="584775"/>
          </a:xfrm>
          <a:prstGeom prst="rect">
            <a:avLst/>
          </a:prstGeom>
          <a:noFill/>
        </p:spPr>
        <p:txBody>
          <a:bodyPr wrap="square" rtlCol="0">
            <a:spAutoFit/>
          </a:bodyPr>
          <a:lstStyle/>
          <a:p>
            <a:r>
              <a:rPr lang="en-US" altLang="ja-JP" sz="3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Step03_TemplateMatching</a:t>
            </a:r>
          </a:p>
        </p:txBody>
      </p:sp>
      <p:grpSp>
        <p:nvGrpSpPr>
          <p:cNvPr id="85" name="グループ化 84"/>
          <p:cNvGrpSpPr/>
          <p:nvPr/>
        </p:nvGrpSpPr>
        <p:grpSpPr>
          <a:xfrm>
            <a:off x="229407" y="1276863"/>
            <a:ext cx="1575063" cy="492443"/>
            <a:chOff x="229407" y="862092"/>
            <a:chExt cx="1575063" cy="492443"/>
          </a:xfrm>
        </p:grpSpPr>
        <p:sp>
          <p:nvSpPr>
            <p:cNvPr id="86" name="正方形/長方形 85"/>
            <p:cNvSpPr/>
            <p:nvPr/>
          </p:nvSpPr>
          <p:spPr>
            <a:xfrm>
              <a:off x="229407" y="910730"/>
              <a:ext cx="70090" cy="340685"/>
            </a:xfrm>
            <a:prstGeom prst="rect">
              <a:avLst/>
            </a:prstGeom>
            <a:solidFill>
              <a:srgbClr val="F9A6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7" name="テキスト ボックス 86"/>
            <p:cNvSpPr txBox="1"/>
            <p:nvPr/>
          </p:nvSpPr>
          <p:spPr>
            <a:xfrm>
              <a:off x="278090" y="862092"/>
              <a:ext cx="1526380" cy="492443"/>
            </a:xfrm>
            <a:prstGeom prst="rect">
              <a:avLst/>
            </a:prstGeom>
            <a:noFill/>
          </p:spPr>
          <p:txBody>
            <a:bodyPr wrap="none" rtlCol="0">
              <a:spAutoFit/>
            </a:bodyPr>
            <a:lstStyle/>
            <a:p>
              <a:pPr algn="l">
                <a:buClr>
                  <a:srgbClr val="FF6600"/>
                </a:buClr>
              </a:pPr>
              <a:r>
                <a:rPr kumimoji="1" lang="en-US" altLang="ja-JP" sz="2600" dirty="0" smtClean="0"/>
                <a:t>main.cpp</a:t>
              </a:r>
              <a:endParaRPr kumimoji="1" lang="ja-JP" altLang="en-US" sz="2600" dirty="0" smtClean="0"/>
            </a:p>
          </p:txBody>
        </p:sp>
      </p:grpSp>
      <p:grpSp>
        <p:nvGrpSpPr>
          <p:cNvPr id="88" name="グループ化 87"/>
          <p:cNvGrpSpPr/>
          <p:nvPr/>
        </p:nvGrpSpPr>
        <p:grpSpPr>
          <a:xfrm>
            <a:off x="467544" y="1818338"/>
            <a:ext cx="6742645" cy="430887"/>
            <a:chOff x="467544" y="1391077"/>
            <a:chExt cx="6742645" cy="430887"/>
          </a:xfrm>
        </p:grpSpPr>
        <p:sp>
          <p:nvSpPr>
            <p:cNvPr id="89" name="テキスト ボックス 88"/>
            <p:cNvSpPr txBox="1"/>
            <p:nvPr/>
          </p:nvSpPr>
          <p:spPr>
            <a:xfrm>
              <a:off x="536567" y="1391077"/>
              <a:ext cx="6673622" cy="430887"/>
            </a:xfrm>
            <a:prstGeom prst="rect">
              <a:avLst/>
            </a:prstGeom>
            <a:noFill/>
          </p:spPr>
          <p:txBody>
            <a:bodyPr wrap="none" rtlCol="0">
              <a:spAutoFit/>
            </a:bodyPr>
            <a:lstStyle/>
            <a:p>
              <a:r>
                <a:rPr lang="ja-JP" altLang="en-US" sz="2200" dirty="0" smtClean="0"/>
                <a:t>学習サンプル画像（テンプレート画像）の読み込み</a:t>
              </a:r>
              <a:endParaRPr kumimoji="1" lang="ja-JP" altLang="en-US" sz="2200" dirty="0" smtClean="0"/>
            </a:p>
          </p:txBody>
        </p:sp>
        <p:sp>
          <p:nvSpPr>
            <p:cNvPr id="90" name="正方形/長方形 89"/>
            <p:cNvSpPr/>
            <p:nvPr/>
          </p:nvSpPr>
          <p:spPr>
            <a:xfrm>
              <a:off x="467544" y="1408729"/>
              <a:ext cx="70090" cy="34068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34" name="グループ化 33"/>
          <p:cNvGrpSpPr/>
          <p:nvPr/>
        </p:nvGrpSpPr>
        <p:grpSpPr>
          <a:xfrm>
            <a:off x="229407" y="5690984"/>
            <a:ext cx="2888628" cy="492443"/>
            <a:chOff x="229407" y="862092"/>
            <a:chExt cx="2888628" cy="492443"/>
          </a:xfrm>
        </p:grpSpPr>
        <p:sp>
          <p:nvSpPr>
            <p:cNvPr id="55" name="正方形/長方形 54"/>
            <p:cNvSpPr/>
            <p:nvPr/>
          </p:nvSpPr>
          <p:spPr>
            <a:xfrm>
              <a:off x="229407" y="910730"/>
              <a:ext cx="70090" cy="340685"/>
            </a:xfrm>
            <a:prstGeom prst="rect">
              <a:avLst/>
            </a:prstGeom>
            <a:solidFill>
              <a:srgbClr val="F9A6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6" name="テキスト ボックス 55"/>
            <p:cNvSpPr txBox="1"/>
            <p:nvPr/>
          </p:nvSpPr>
          <p:spPr>
            <a:xfrm>
              <a:off x="278090" y="862092"/>
              <a:ext cx="2839945" cy="492443"/>
            </a:xfrm>
            <a:prstGeom prst="rect">
              <a:avLst/>
            </a:prstGeom>
            <a:noFill/>
          </p:spPr>
          <p:txBody>
            <a:bodyPr wrap="none" rtlCol="0">
              <a:spAutoFit/>
            </a:bodyPr>
            <a:lstStyle/>
            <a:p>
              <a:pPr>
                <a:buClr>
                  <a:srgbClr val="FF6600"/>
                </a:buClr>
              </a:pPr>
              <a:r>
                <a:rPr kumimoji="1" lang="en-US" altLang="ja-JP" sz="2600" dirty="0" err="1" smtClean="0"/>
                <a:t>Config.h</a:t>
              </a:r>
              <a:r>
                <a:rPr lang="en-US" altLang="ja-JP" sz="2600" dirty="0"/>
                <a:t>, </a:t>
              </a:r>
              <a:r>
                <a:rPr lang="en-US" altLang="ja-JP" sz="2600" dirty="0" err="1" smtClean="0"/>
                <a:t>PgmIO.h</a:t>
              </a:r>
              <a:endParaRPr lang="ja-JP" altLang="en-US" sz="2600" dirty="0"/>
            </a:p>
          </p:txBody>
        </p:sp>
      </p:grpSp>
      <p:grpSp>
        <p:nvGrpSpPr>
          <p:cNvPr id="60" name="グループ化 59"/>
          <p:cNvGrpSpPr/>
          <p:nvPr/>
        </p:nvGrpSpPr>
        <p:grpSpPr>
          <a:xfrm>
            <a:off x="467544" y="6238473"/>
            <a:ext cx="1909591" cy="430887"/>
            <a:chOff x="467544" y="1391077"/>
            <a:chExt cx="1909591" cy="430887"/>
          </a:xfrm>
        </p:grpSpPr>
        <p:sp>
          <p:nvSpPr>
            <p:cNvPr id="61" name="テキスト ボックス 60"/>
            <p:cNvSpPr txBox="1"/>
            <p:nvPr/>
          </p:nvSpPr>
          <p:spPr>
            <a:xfrm>
              <a:off x="536567" y="1391077"/>
              <a:ext cx="1840568" cy="430887"/>
            </a:xfrm>
            <a:prstGeom prst="rect">
              <a:avLst/>
            </a:prstGeom>
            <a:noFill/>
          </p:spPr>
          <p:txBody>
            <a:bodyPr wrap="none" rtlCol="0">
              <a:spAutoFit/>
            </a:bodyPr>
            <a:lstStyle/>
            <a:p>
              <a:r>
                <a:rPr kumimoji="1" lang="en-US" altLang="ja-JP" sz="2200" dirty="0" smtClean="0"/>
                <a:t>Step01</a:t>
              </a:r>
              <a:r>
                <a:rPr kumimoji="1" lang="ja-JP" altLang="en-US" sz="2200" dirty="0" smtClean="0"/>
                <a:t>と同様</a:t>
              </a:r>
              <a:endParaRPr kumimoji="1" lang="ja-JP" altLang="en-US" sz="2200" dirty="0" smtClean="0"/>
            </a:p>
          </p:txBody>
        </p:sp>
        <p:sp>
          <p:nvSpPr>
            <p:cNvPr id="62" name="正方形/長方形 61"/>
            <p:cNvSpPr/>
            <p:nvPr/>
          </p:nvSpPr>
          <p:spPr>
            <a:xfrm>
              <a:off x="467544" y="1408729"/>
              <a:ext cx="70090" cy="34068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10" name="テキスト ボックス 9"/>
          <p:cNvSpPr txBox="1"/>
          <p:nvPr/>
        </p:nvSpPr>
        <p:spPr>
          <a:xfrm>
            <a:off x="102407" y="802804"/>
            <a:ext cx="8186857" cy="492443"/>
          </a:xfrm>
          <a:prstGeom prst="rect">
            <a:avLst/>
          </a:prstGeom>
          <a:noFill/>
        </p:spPr>
        <p:txBody>
          <a:bodyPr wrap="none" rtlCol="0">
            <a:spAutoFit/>
          </a:bodyPr>
          <a:lstStyle/>
          <a:p>
            <a:r>
              <a:rPr lang="ja-JP" altLang="en-US" sz="2600" dirty="0" smtClean="0"/>
              <a:t>画像同士の距離に基づく基本的なパターン認識を習得</a:t>
            </a:r>
            <a:endParaRPr kumimoji="1" lang="ja-JP" altLang="en-US" sz="2600" dirty="0" smtClean="0"/>
          </a:p>
        </p:txBody>
      </p:sp>
      <p:sp>
        <p:nvSpPr>
          <p:cNvPr id="42" name="テキスト ボックス 41"/>
          <p:cNvSpPr txBox="1"/>
          <p:nvPr/>
        </p:nvSpPr>
        <p:spPr>
          <a:xfrm>
            <a:off x="827584" y="2204864"/>
            <a:ext cx="3863558" cy="461665"/>
          </a:xfrm>
          <a:prstGeom prst="rect">
            <a:avLst/>
          </a:prstGeom>
          <a:noFill/>
        </p:spPr>
        <p:txBody>
          <a:bodyPr wrap="none" rtlCol="0">
            <a:spAutoFit/>
          </a:bodyPr>
          <a:lstStyle/>
          <a:p>
            <a:r>
              <a:rPr lang="es-ES" altLang="ja-JP" sz="2400" dirty="0"/>
              <a:t>LoadTemplateImages(tmp);</a:t>
            </a:r>
            <a:endParaRPr kumimoji="1" lang="ja-JP" altLang="en-US" sz="2400" dirty="0" smtClean="0"/>
          </a:p>
        </p:txBody>
      </p:sp>
      <p:sp>
        <p:nvSpPr>
          <p:cNvPr id="26" name="テキスト ボックス 25"/>
          <p:cNvSpPr txBox="1"/>
          <p:nvPr/>
        </p:nvSpPr>
        <p:spPr>
          <a:xfrm>
            <a:off x="4866121" y="2242964"/>
            <a:ext cx="3666388" cy="461665"/>
          </a:xfrm>
          <a:prstGeom prst="rect">
            <a:avLst/>
          </a:prstGeom>
          <a:noFill/>
        </p:spPr>
        <p:txBody>
          <a:bodyPr wrap="none" rtlCol="0">
            <a:spAutoFit/>
          </a:bodyPr>
          <a:lstStyle/>
          <a:p>
            <a:r>
              <a:rPr lang="es-ES" altLang="ja-JP" sz="2400" dirty="0" smtClean="0"/>
              <a:t>tmp[i]: i</a:t>
            </a:r>
            <a:r>
              <a:rPr lang="ja-JP" altLang="en-US" sz="2400" dirty="0" smtClean="0"/>
              <a:t>番目の学習用画像</a:t>
            </a:r>
            <a:endParaRPr kumimoji="1" lang="ja-JP" altLang="en-US" sz="2400" dirty="0" smtClean="0"/>
          </a:p>
        </p:txBody>
      </p:sp>
      <p:grpSp>
        <p:nvGrpSpPr>
          <p:cNvPr id="27" name="グループ化 26"/>
          <p:cNvGrpSpPr/>
          <p:nvPr/>
        </p:nvGrpSpPr>
        <p:grpSpPr>
          <a:xfrm>
            <a:off x="467544" y="2806328"/>
            <a:ext cx="8784871" cy="430887"/>
            <a:chOff x="467544" y="1391077"/>
            <a:chExt cx="8784871" cy="430887"/>
          </a:xfrm>
        </p:grpSpPr>
        <p:sp>
          <p:nvSpPr>
            <p:cNvPr id="28" name="テキスト ボックス 27"/>
            <p:cNvSpPr txBox="1"/>
            <p:nvPr/>
          </p:nvSpPr>
          <p:spPr>
            <a:xfrm>
              <a:off x="536567" y="1391077"/>
              <a:ext cx="8715848" cy="430887"/>
            </a:xfrm>
            <a:prstGeom prst="rect">
              <a:avLst/>
            </a:prstGeom>
            <a:noFill/>
          </p:spPr>
          <p:txBody>
            <a:bodyPr wrap="none" rtlCol="0">
              <a:spAutoFit/>
            </a:bodyPr>
            <a:lstStyle/>
            <a:p>
              <a:r>
                <a:rPr kumimoji="1" lang="ja-JP" altLang="en-US" sz="2200" dirty="0" smtClean="0"/>
                <a:t>テスト用画像を</a:t>
              </a:r>
              <a:r>
                <a:rPr kumimoji="1" lang="en-US" altLang="ja-JP" sz="2200" dirty="0" smtClean="0"/>
                <a:t>1</a:t>
              </a:r>
              <a:r>
                <a:rPr kumimoji="1" lang="ja-JP" altLang="en-US" sz="2200" dirty="0" smtClean="0"/>
                <a:t>枚ずつ読み込み，各学習用画像との</a:t>
              </a:r>
              <a:r>
                <a:rPr kumimoji="1" lang="en-US" altLang="ja-JP" sz="2200" dirty="0" smtClean="0"/>
                <a:t>L1</a:t>
              </a:r>
              <a:r>
                <a:rPr kumimoji="1" lang="ja-JP" altLang="en-US" sz="2200" dirty="0" smtClean="0"/>
                <a:t>距離を計算</a:t>
              </a:r>
              <a:endParaRPr kumimoji="1" lang="ja-JP" altLang="en-US" sz="2200" dirty="0" smtClean="0"/>
            </a:p>
          </p:txBody>
        </p:sp>
        <p:sp>
          <p:nvSpPr>
            <p:cNvPr id="29" name="正方形/長方形 28"/>
            <p:cNvSpPr/>
            <p:nvPr/>
          </p:nvSpPr>
          <p:spPr>
            <a:xfrm>
              <a:off x="467544" y="1408729"/>
              <a:ext cx="70090" cy="34068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31" name="テキスト ボックス 30"/>
          <p:cNvSpPr txBox="1"/>
          <p:nvPr/>
        </p:nvSpPr>
        <p:spPr>
          <a:xfrm>
            <a:off x="536567" y="3191768"/>
            <a:ext cx="6955750" cy="430887"/>
          </a:xfrm>
          <a:prstGeom prst="rect">
            <a:avLst/>
          </a:prstGeom>
          <a:noFill/>
        </p:spPr>
        <p:txBody>
          <a:bodyPr wrap="none" rtlCol="0">
            <a:spAutoFit/>
          </a:bodyPr>
          <a:lstStyle/>
          <a:p>
            <a:r>
              <a:rPr kumimoji="1" lang="ja-JP" altLang="en-US" sz="2200" dirty="0" smtClean="0"/>
              <a:t>最も近い学習用画像のクラスラベルを認識結果とする</a:t>
            </a:r>
            <a:endParaRPr kumimoji="1" lang="ja-JP" altLang="en-US" sz="2200" dirty="0" smtClean="0"/>
          </a:p>
        </p:txBody>
      </p:sp>
      <p:sp>
        <p:nvSpPr>
          <p:cNvPr id="33" name="テキスト ボックス 32"/>
          <p:cNvSpPr txBox="1"/>
          <p:nvPr/>
        </p:nvSpPr>
        <p:spPr>
          <a:xfrm>
            <a:off x="536567" y="3551808"/>
            <a:ext cx="5545108" cy="430887"/>
          </a:xfrm>
          <a:prstGeom prst="rect">
            <a:avLst/>
          </a:prstGeom>
          <a:noFill/>
        </p:spPr>
        <p:txBody>
          <a:bodyPr wrap="none" rtlCol="0">
            <a:spAutoFit/>
          </a:bodyPr>
          <a:lstStyle/>
          <a:p>
            <a:r>
              <a:rPr kumimoji="1" lang="ja-JP" altLang="en-US" sz="2200" dirty="0" smtClean="0"/>
              <a:t>認識結果</a:t>
            </a:r>
            <a:r>
              <a:rPr lang="ja-JP" altLang="en-US" sz="2200" dirty="0" smtClean="0"/>
              <a:t>に基づき混同行列と認識率を算出</a:t>
            </a:r>
            <a:endParaRPr kumimoji="1" lang="ja-JP" altLang="en-US" sz="2200" dirty="0" smtClean="0"/>
          </a:p>
        </p:txBody>
      </p:sp>
      <p:sp>
        <p:nvSpPr>
          <p:cNvPr id="41" name="テキスト ボックス 40"/>
          <p:cNvSpPr txBox="1"/>
          <p:nvPr/>
        </p:nvSpPr>
        <p:spPr>
          <a:xfrm>
            <a:off x="827584" y="3945756"/>
            <a:ext cx="3501280" cy="461665"/>
          </a:xfrm>
          <a:prstGeom prst="rect">
            <a:avLst/>
          </a:prstGeom>
          <a:noFill/>
        </p:spPr>
        <p:txBody>
          <a:bodyPr wrap="none" rtlCol="0">
            <a:spAutoFit/>
          </a:bodyPr>
          <a:lstStyle/>
          <a:p>
            <a:r>
              <a:rPr lang="es-ES" altLang="ja-JP" sz="2400" dirty="0"/>
              <a:t>TemplateMatching(tmp);</a:t>
            </a:r>
            <a:endParaRPr kumimoji="1" lang="ja-JP" altLang="en-US" sz="2400" dirty="0" smtClean="0"/>
          </a:p>
        </p:txBody>
      </p:sp>
      <p:grpSp>
        <p:nvGrpSpPr>
          <p:cNvPr id="43" name="グループ化 42"/>
          <p:cNvGrpSpPr/>
          <p:nvPr/>
        </p:nvGrpSpPr>
        <p:grpSpPr>
          <a:xfrm>
            <a:off x="229407" y="4581128"/>
            <a:ext cx="3118754" cy="492443"/>
            <a:chOff x="229407" y="862092"/>
            <a:chExt cx="3118754" cy="492443"/>
          </a:xfrm>
        </p:grpSpPr>
        <p:sp>
          <p:nvSpPr>
            <p:cNvPr id="44" name="正方形/長方形 43"/>
            <p:cNvSpPr/>
            <p:nvPr/>
          </p:nvSpPr>
          <p:spPr>
            <a:xfrm>
              <a:off x="229407" y="910730"/>
              <a:ext cx="70090" cy="340685"/>
            </a:xfrm>
            <a:prstGeom prst="rect">
              <a:avLst/>
            </a:prstGeom>
            <a:solidFill>
              <a:srgbClr val="F9A6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5" name="テキスト ボックス 44"/>
            <p:cNvSpPr txBox="1"/>
            <p:nvPr/>
          </p:nvSpPr>
          <p:spPr>
            <a:xfrm>
              <a:off x="278090" y="862092"/>
              <a:ext cx="3070071" cy="492443"/>
            </a:xfrm>
            <a:prstGeom prst="rect">
              <a:avLst/>
            </a:prstGeom>
            <a:noFill/>
          </p:spPr>
          <p:txBody>
            <a:bodyPr wrap="none" rtlCol="0">
              <a:spAutoFit/>
            </a:bodyPr>
            <a:lstStyle/>
            <a:p>
              <a:pPr>
                <a:buClr>
                  <a:srgbClr val="FF6600"/>
                </a:buClr>
              </a:pPr>
              <a:r>
                <a:rPr lang="en-US" altLang="ja-JP" sz="2600" dirty="0" err="1"/>
                <a:t>RecognitionResult.h</a:t>
              </a:r>
              <a:endParaRPr kumimoji="1" lang="ja-JP" altLang="en-US" sz="2600" dirty="0" smtClean="0"/>
            </a:p>
          </p:txBody>
        </p:sp>
      </p:grpSp>
      <p:grpSp>
        <p:nvGrpSpPr>
          <p:cNvPr id="46" name="グループ化 45"/>
          <p:cNvGrpSpPr/>
          <p:nvPr/>
        </p:nvGrpSpPr>
        <p:grpSpPr>
          <a:xfrm>
            <a:off x="467544" y="5122768"/>
            <a:ext cx="6742645" cy="430887"/>
            <a:chOff x="467544" y="1391077"/>
            <a:chExt cx="6742645" cy="430887"/>
          </a:xfrm>
        </p:grpSpPr>
        <p:sp>
          <p:nvSpPr>
            <p:cNvPr id="47" name="テキスト ボックス 46"/>
            <p:cNvSpPr txBox="1"/>
            <p:nvPr/>
          </p:nvSpPr>
          <p:spPr>
            <a:xfrm>
              <a:off x="536567" y="1391077"/>
              <a:ext cx="6673622" cy="430887"/>
            </a:xfrm>
            <a:prstGeom prst="rect">
              <a:avLst/>
            </a:prstGeom>
            <a:noFill/>
          </p:spPr>
          <p:txBody>
            <a:bodyPr wrap="none" rtlCol="0">
              <a:spAutoFit/>
            </a:bodyPr>
            <a:lstStyle/>
            <a:p>
              <a:r>
                <a:rPr lang="ja-JP" altLang="en-US" sz="2200" dirty="0" smtClean="0"/>
                <a:t>認識結果を保存する構造体や認識率を算出する関数</a:t>
              </a:r>
              <a:endParaRPr kumimoji="1" lang="ja-JP" altLang="en-US" sz="2200" dirty="0" smtClean="0"/>
            </a:p>
          </p:txBody>
        </p:sp>
        <p:sp>
          <p:nvSpPr>
            <p:cNvPr id="48" name="正方形/長方形 47"/>
            <p:cNvSpPr/>
            <p:nvPr/>
          </p:nvSpPr>
          <p:spPr>
            <a:xfrm>
              <a:off x="467544" y="1408729"/>
              <a:ext cx="70090" cy="34068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grpSp>
    </p:spTree>
    <p:extLst>
      <p:ext uri="{BB962C8B-B14F-4D97-AF65-F5344CB8AC3E}">
        <p14:creationId xmlns:p14="http://schemas.microsoft.com/office/powerpoint/2010/main" val="208461825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FIRSTA2DLIFE@DGECIKTWAVWYY5L6" val="4285"/>
</p:tagLst>
</file>

<file path=ppt/theme/theme1.xml><?xml version="1.0" encoding="utf-8"?>
<a:theme xmlns:a="http://schemas.openxmlformats.org/drawingml/2006/main" name="Bsys0">
  <a:themeElements>
    <a:clrScheme name="アーバン">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ユーザー定義 1">
      <a:majorFont>
        <a:latin typeface="Arial Unicode MS"/>
        <a:ea typeface="メイリオ"/>
        <a:cs typeface=""/>
      </a:majorFont>
      <a:minorFont>
        <a:latin typeface="Arial Unicode MS"/>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FF0000"/>
          </a:solidFill>
        </a:ln>
      </a:spPr>
      <a:bodyPr rtlCol="0" anchor="ctr"/>
      <a:lstStyle>
        <a:defPPr algn="ctr">
          <a:defRPr kumimoji="1"/>
        </a:defPPr>
      </a:lstStyle>
      <a:style>
        <a:lnRef idx="2">
          <a:schemeClr val="dk1">
            <a:shade val="50000"/>
          </a:schemeClr>
        </a:lnRef>
        <a:fillRef idx="1">
          <a:schemeClr val="dk1"/>
        </a:fillRef>
        <a:effectRef idx="0">
          <a:schemeClr val="dk1"/>
        </a:effectRef>
        <a:fontRef idx="minor">
          <a:schemeClr val="lt1"/>
        </a:fontRef>
      </a:style>
    </a:spDef>
    <a:lnDef>
      <a:spPr>
        <a:ln w="381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kumimoji="1" sz="2000" dirty="0" smtClean="0"/>
        </a:defPPr>
      </a:lstStyle>
    </a:tx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TC103457503[[fn=クォータブル]]</Template>
  <TotalTime>133590</TotalTime>
  <Words>1034</Words>
  <Application>Microsoft Office PowerPoint</Application>
  <PresentationFormat>画面に合わせる (4:3)</PresentationFormat>
  <Paragraphs>187</Paragraphs>
  <Slides>16</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16</vt:i4>
      </vt:variant>
    </vt:vector>
  </HeadingPairs>
  <TitlesOfParts>
    <vt:vector size="25" baseType="lpstr">
      <vt:lpstr>Arial Unicode MS</vt:lpstr>
      <vt:lpstr>ＭＳ Ｐゴシック</vt:lpstr>
      <vt:lpstr>メイリオ</vt:lpstr>
      <vt:lpstr>小塚ゴシック Pro R</vt:lpstr>
      <vt:lpstr>Arial</vt:lpstr>
      <vt:lpstr>Calibri</vt:lpstr>
      <vt:lpstr>Cambria Math</vt:lpstr>
      <vt:lpstr>Times New Roman</vt:lpstr>
      <vt:lpstr>Bsys0</vt:lpstr>
      <vt:lpstr>パターン認識特論演習 第1回 5月10日</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パターン認識特論演習 第1回 5月10日</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POOH</dc:creator>
  <cp:lastModifiedBy>UNITCOM PC User</cp:lastModifiedBy>
  <cp:revision>9304</cp:revision>
  <cp:lastPrinted>2017-04-19T01:00:53Z</cp:lastPrinted>
  <dcterms:modified xsi:type="dcterms:W3CDTF">2017-05-09T12:49:37Z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