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lXTUenTMjIL9GvOKfymT4Dgu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3bef6f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b3bef6f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209b41c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209b41c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b3bef6f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b3bef6f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b3bef6f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b3bef6f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b3bef6f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b3bef6f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2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2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768900" y="11493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Fake video detection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768900" y="24881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Popov Nikolay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2" cy="4532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934350" y="4708450"/>
            <a:ext cx="7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- https://www.cs.albany.edu/~lsw/celeb-deepfakeforensics.html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438275" y="195825"/>
            <a:ext cx="30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6) Deepfake datasets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3bef6fc7_0_37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7) Results</a:t>
            </a:r>
            <a:endParaRPr/>
          </a:p>
        </p:txBody>
      </p:sp>
      <p:pic>
        <p:nvPicPr>
          <p:cNvPr id="128" name="Google Shape;128;g14b3bef6fc7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9379"/>
            <a:ext cx="9144001" cy="248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09b41c4e_0_0"/>
          <p:cNvSpPr txBox="1"/>
          <p:nvPr>
            <p:ph type="title"/>
          </p:nvPr>
        </p:nvSpPr>
        <p:spPr>
          <a:xfrm>
            <a:off x="1749675" y="1949400"/>
            <a:ext cx="7514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b3bef6fc7_0_3"/>
          <p:cNvSpPr txBox="1"/>
          <p:nvPr>
            <p:ph type="title"/>
          </p:nvPr>
        </p:nvSpPr>
        <p:spPr>
          <a:xfrm>
            <a:off x="990125" y="365250"/>
            <a:ext cx="6574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Plan:</a:t>
            </a:r>
            <a:endParaRPr/>
          </a:p>
        </p:txBody>
      </p:sp>
      <p:sp>
        <p:nvSpPr>
          <p:cNvPr id="71" name="Google Shape;71;g14b3bef6fc7_0_3"/>
          <p:cNvSpPr txBox="1"/>
          <p:nvPr/>
        </p:nvSpPr>
        <p:spPr>
          <a:xfrm>
            <a:off x="990125" y="1897825"/>
            <a:ext cx="6774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echniques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of fake media generation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Common steps of face swap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Common s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teps of reenactment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Baseline algorithm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Proposed improvement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Datasets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arenR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1" type="body"/>
          </p:nvPr>
        </p:nvSpPr>
        <p:spPr>
          <a:xfrm>
            <a:off x="927775" y="1826000"/>
            <a:ext cx="47529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erriweather"/>
              <a:buAutoNum type="alphaUcPeriod"/>
            </a:pPr>
            <a:r>
              <a:rPr lang="en-GB" sz="18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Face swap</a:t>
            </a:r>
            <a:endParaRPr sz="18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erriweather"/>
              <a:buAutoNum type="alphaUcPeriod"/>
            </a:pPr>
            <a:r>
              <a:rPr lang="en-GB" sz="18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Reenactment</a:t>
            </a:r>
            <a:endParaRPr sz="18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erriweather"/>
              <a:buAutoNum type="alphaUcPeriod"/>
            </a:pPr>
            <a:r>
              <a:rPr lang="en-GB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Non-existent portrait synthesis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erriweather"/>
              <a:buAutoNum type="alphaUcPeriod"/>
            </a:pPr>
            <a:r>
              <a:rPr lang="en-GB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Attribute Editing</a:t>
            </a:r>
            <a:endParaRPr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erriweather"/>
              <a:buAutoNum type="alphaUcPeriod"/>
            </a:pPr>
            <a:r>
              <a:rPr lang="en-GB" sz="18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Morphing Attacks</a:t>
            </a:r>
            <a:endParaRPr sz="1100">
              <a:solidFill>
                <a:schemeClr val="accent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27775" y="353850"/>
            <a:ext cx="66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erriweather"/>
              <a:buAutoNum type="arabicParenR"/>
            </a:pPr>
            <a:r>
              <a:rPr lang="en-GB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Fake media creation techniques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852000" y="3358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20"/>
              <a:t>2)</a:t>
            </a:r>
            <a:r>
              <a:rPr lang="en-GB" sz="2420"/>
              <a:t>  Face swap</a:t>
            </a:r>
            <a:endParaRPr sz="2420"/>
          </a:p>
        </p:txBody>
      </p:sp>
      <p:sp>
        <p:nvSpPr>
          <p:cNvPr id="83" name="Google Shape;83;p3"/>
          <p:cNvSpPr txBox="1"/>
          <p:nvPr/>
        </p:nvSpPr>
        <p:spPr>
          <a:xfrm>
            <a:off x="766225" y="1391625"/>
            <a:ext cx="383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R"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Pre-processing: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Face detection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/segmentation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Face landmarks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Face crop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"/>
                <a:ea typeface="Roboto"/>
                <a:cs typeface="Roboto"/>
                <a:sym typeface="Roboto"/>
              </a:rPr>
              <a:t>2)    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Generative network: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Encode-decoder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CycleGAN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>
                <a:solidFill>
                  <a:srgbClr val="24292F"/>
                </a:solidFill>
                <a:highlight>
                  <a:srgbClr val="FFFFFF"/>
                </a:highlight>
              </a:rPr>
              <a:t>f</a:t>
            </a:r>
            <a:r>
              <a:rPr b="0" i="0" lang="en-GB" sz="18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 recognition model + cGAN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762000" y="4039400"/>
            <a:ext cx="426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3)	Post-processing: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Boundary smoothing or </a:t>
            </a:r>
            <a:r>
              <a:rPr b="0" i="0" lang="en-GB" sz="18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blending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53157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20"/>
              <a:t>2)</a:t>
            </a:r>
            <a:r>
              <a:rPr lang="en-GB" sz="2420"/>
              <a:t>  </a:t>
            </a:r>
            <a:r>
              <a:rPr lang="en-GB"/>
              <a:t>Face swap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676175" y="2058750"/>
            <a:ext cx="8068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Vulnerabilities</a:t>
            </a:r>
            <a:r>
              <a:rPr b="1" lang="en-GB" sz="20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Generated face is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merged with the old background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New face is generated using convolutional generators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ackground for the resulting image is taken from the pristine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540325" y="3485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3)</a:t>
            </a:r>
            <a:r>
              <a:rPr lang="en-GB" sz="2120"/>
              <a:t>  </a:t>
            </a:r>
            <a:r>
              <a:rPr lang="en-GB" sz="2720"/>
              <a:t>Reenactment</a:t>
            </a:r>
            <a:endParaRPr sz="2720"/>
          </a:p>
        </p:txBody>
      </p:sp>
      <p:sp>
        <p:nvSpPr>
          <p:cNvPr id="96" name="Google Shape;96;p6"/>
          <p:cNvSpPr txBox="1"/>
          <p:nvPr/>
        </p:nvSpPr>
        <p:spPr>
          <a:xfrm>
            <a:off x="574350" y="1460925"/>
            <a:ext cx="7995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Head p</a:t>
            </a:r>
            <a:r>
              <a:rPr b="1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ose and face expression are stored in: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maps from encoder network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3DMM head parameters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Reenactment pipelines:</a:t>
            </a:r>
            <a:endParaRPr b="1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Convolutional encoder-decoder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ncoders for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source and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target images,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decoder to create from mi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 feature maps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ncoder to map images to StyleGAN’s W+ space, another net for modifying the latent code for inputed 3DMM parameters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GAN conditioned on facial landmarks and identity embedding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Reenactment either includes the face merging step or performs full synthesis.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387925" y="2723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 Common vulnerabilities of the fake videos: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670250" y="1663625"/>
            <a:ext cx="26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240750" y="1880475"/>
            <a:ext cx="8667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Temporal incoherence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consequence of frame-by-frame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generation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Teeth unnaturality - if there is no image with target person smiling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Eyes inconsistency - coherence of gaze direction and color of human eyes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Mouth movement 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incoherence and unnaturality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b3bef6fc7_0_25"/>
          <p:cNvSpPr txBox="1"/>
          <p:nvPr>
            <p:ph type="title"/>
          </p:nvPr>
        </p:nvSpPr>
        <p:spPr>
          <a:xfrm>
            <a:off x="374225" y="351975"/>
            <a:ext cx="86934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Baseline detection method -  LipForensics net</a:t>
            </a:r>
            <a:endParaRPr/>
          </a:p>
        </p:txBody>
      </p:sp>
      <p:pic>
        <p:nvPicPr>
          <p:cNvPr id="109" name="Google Shape;109;g14b3bef6fc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5325"/>
            <a:ext cx="8839199" cy="241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b3bef6fc7_0_33"/>
          <p:cNvSpPr txBox="1"/>
          <p:nvPr>
            <p:ph type="title"/>
          </p:nvPr>
        </p:nvSpPr>
        <p:spPr>
          <a:xfrm>
            <a:off x="4641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 Improvement - adding TTN</a:t>
            </a:r>
            <a:endParaRPr/>
          </a:p>
        </p:txBody>
      </p:sp>
      <p:pic>
        <p:nvPicPr>
          <p:cNvPr id="115" name="Google Shape;115;g14b3bef6fc7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50" y="1696975"/>
            <a:ext cx="8903251" cy="28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