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2d282ca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2d282ca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2d282ca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2d282ca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2d282ca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2d282ca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2d282ca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2d282ca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d282cab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d282cab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2d282cab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2d282cab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2d282cab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2d282cab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7575"/>
            <a:ext cx="8520600" cy="91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 Pokemon</a:t>
            </a:r>
            <a:endParaRPr/>
          </a:p>
        </p:txBody>
      </p:sp>
      <p:sp>
        <p:nvSpPr>
          <p:cNvPr id="55" name="Google Shape;55;p13"/>
          <p:cNvSpPr txBox="1"/>
          <p:nvPr>
            <p:ph idx="1" type="subTitle"/>
          </p:nvPr>
        </p:nvSpPr>
        <p:spPr>
          <a:xfrm>
            <a:off x="381400" y="4130475"/>
            <a:ext cx="8520600" cy="101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t>
            </a:r>
            <a:endParaRPr/>
          </a:p>
          <a:p>
            <a:pPr indent="0" lvl="0" marL="0" rtl="0" algn="ctr">
              <a:spcBef>
                <a:spcPts val="0"/>
              </a:spcBef>
              <a:spcAft>
                <a:spcPts val="0"/>
              </a:spcAft>
              <a:buNone/>
            </a:pPr>
            <a:r>
              <a:rPr lang="en"/>
              <a:t>Omar Hussain</a:t>
            </a:r>
            <a:endParaRPr/>
          </a:p>
        </p:txBody>
      </p:sp>
      <p:pic>
        <p:nvPicPr>
          <p:cNvPr id="56" name="Google Shape;56;p13"/>
          <p:cNvPicPr preferRelativeResize="0"/>
          <p:nvPr/>
        </p:nvPicPr>
        <p:blipFill>
          <a:blip r:embed="rId3">
            <a:alphaModFix/>
          </a:blip>
          <a:stretch>
            <a:fillRect/>
          </a:stretch>
        </p:blipFill>
        <p:spPr>
          <a:xfrm>
            <a:off x="2953438" y="1165275"/>
            <a:ext cx="3237130" cy="2812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pokemon are going to be used the most</a:t>
            </a:r>
            <a:endParaRPr/>
          </a:p>
          <a:p>
            <a:pPr indent="-317500" lvl="1" marL="914400" rtl="0" algn="l">
              <a:spcBef>
                <a:spcPts val="0"/>
              </a:spcBef>
              <a:spcAft>
                <a:spcPts val="0"/>
              </a:spcAft>
              <a:buSzPts val="1400"/>
              <a:buChar char="○"/>
            </a:pPr>
            <a:r>
              <a:rPr lang="en"/>
              <a:t>Not </a:t>
            </a:r>
            <a:r>
              <a:rPr lang="en"/>
              <a:t>competitively</a:t>
            </a:r>
            <a:r>
              <a:rPr lang="en"/>
              <a:t> but overall use. What pokemon are most popular for every kind of player</a:t>
            </a:r>
            <a:endParaRPr/>
          </a:p>
          <a:p>
            <a:pPr indent="0" lvl="0" marL="0" rtl="0" algn="l">
              <a:spcBef>
                <a:spcPts val="1600"/>
              </a:spcBef>
              <a:spcAft>
                <a:spcPts val="0"/>
              </a:spcAft>
              <a:buNone/>
            </a:pPr>
            <a:r>
              <a:rPr lang="en" sz="2400"/>
              <a:t>Goals: </a:t>
            </a:r>
            <a:endParaRPr/>
          </a:p>
          <a:p>
            <a:pPr indent="-342900" lvl="0" marL="457200" rtl="0" algn="l">
              <a:spcBef>
                <a:spcPts val="1600"/>
              </a:spcBef>
              <a:spcAft>
                <a:spcPts val="0"/>
              </a:spcAft>
              <a:buSzPts val="1800"/>
              <a:buChar char="●"/>
            </a:pPr>
            <a:r>
              <a:rPr lang="en"/>
              <a:t>Use </a:t>
            </a:r>
            <a:r>
              <a:rPr lang="en"/>
              <a:t>Classification</a:t>
            </a:r>
            <a:r>
              <a:rPr lang="en"/>
              <a:t> models to predict the popular pokemon. </a:t>
            </a:r>
            <a:endParaRPr/>
          </a:p>
          <a:p>
            <a:pPr indent="-342900" lvl="0" marL="457200" rtl="0" algn="l">
              <a:spcBef>
                <a:spcPts val="0"/>
              </a:spcBef>
              <a:spcAft>
                <a:spcPts val="0"/>
              </a:spcAft>
              <a:buSzPts val="1800"/>
              <a:buChar char="●"/>
            </a:pPr>
            <a:r>
              <a:rPr lang="en"/>
              <a:t>Identify what makes a pokemon get the most usage. </a:t>
            </a:r>
            <a:endParaRPr/>
          </a:p>
          <a:p>
            <a:pPr indent="0" lvl="0" marL="0" rtl="0" algn="l">
              <a:spcBef>
                <a:spcPts val="16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68" name="Google Shape;68;p15"/>
          <p:cNvSpPr txBox="1"/>
          <p:nvPr>
            <p:ph idx="1" type="body"/>
          </p:nvPr>
        </p:nvSpPr>
        <p:spPr>
          <a:xfrm>
            <a:off x="311700" y="627700"/>
            <a:ext cx="30279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Gather </a:t>
            </a:r>
            <a:r>
              <a:rPr lang="en"/>
              <a:t>Relevant</a:t>
            </a:r>
            <a:r>
              <a:rPr lang="en"/>
              <a:t> Data</a:t>
            </a:r>
            <a:endParaRPr/>
          </a:p>
          <a:p>
            <a:pPr indent="-317500" lvl="1" marL="914400" rtl="0" algn="l">
              <a:spcBef>
                <a:spcPts val="0"/>
              </a:spcBef>
              <a:spcAft>
                <a:spcPts val="0"/>
              </a:spcAft>
              <a:buSzPts val="1400"/>
              <a:buChar char="○"/>
            </a:pPr>
            <a:r>
              <a:rPr lang="en"/>
              <a:t>Create values for different classes of Pokemon.</a:t>
            </a:r>
            <a:endParaRPr/>
          </a:p>
          <a:p>
            <a:pPr indent="-342900" lvl="0" marL="457200" rtl="0" algn="l">
              <a:spcBef>
                <a:spcPts val="0"/>
              </a:spcBef>
              <a:spcAft>
                <a:spcPts val="0"/>
              </a:spcAft>
              <a:buSzPts val="1800"/>
              <a:buChar char="●"/>
            </a:pPr>
            <a:r>
              <a:rPr lang="en"/>
              <a:t>EDA</a:t>
            </a:r>
            <a:endParaRPr/>
          </a:p>
          <a:p>
            <a:pPr indent="-317500" lvl="1" marL="914400" rtl="0" algn="l">
              <a:spcBef>
                <a:spcPts val="0"/>
              </a:spcBef>
              <a:spcAft>
                <a:spcPts val="0"/>
              </a:spcAft>
              <a:buSzPts val="1400"/>
              <a:buChar char="○"/>
            </a:pPr>
            <a:r>
              <a:rPr lang="en"/>
              <a:t>Get a good understanding of my features.</a:t>
            </a:r>
            <a:endParaRPr/>
          </a:p>
          <a:p>
            <a:pPr indent="-342900" lvl="0" marL="457200" rtl="0" algn="l">
              <a:spcBef>
                <a:spcPts val="0"/>
              </a:spcBef>
              <a:spcAft>
                <a:spcPts val="0"/>
              </a:spcAft>
              <a:buSzPts val="1800"/>
              <a:buChar char="●"/>
            </a:pPr>
            <a:r>
              <a:rPr lang="en"/>
              <a:t>Fit data into Classification Models</a:t>
            </a:r>
            <a:endParaRPr/>
          </a:p>
          <a:p>
            <a:pPr indent="-317500" lvl="1" marL="914400" rtl="0" algn="l">
              <a:spcBef>
                <a:spcPts val="0"/>
              </a:spcBef>
              <a:spcAft>
                <a:spcPts val="0"/>
              </a:spcAft>
              <a:buSzPts val="1400"/>
              <a:buChar char="○"/>
            </a:pPr>
            <a:r>
              <a:rPr lang="en"/>
              <a:t>Bagging, XGBoost, and Random </a:t>
            </a:r>
            <a:r>
              <a:rPr lang="en"/>
              <a:t>Forest.</a:t>
            </a:r>
            <a:endParaRPr/>
          </a:p>
        </p:txBody>
      </p:sp>
      <p:pic>
        <p:nvPicPr>
          <p:cNvPr id="69" name="Google Shape;69;p15"/>
          <p:cNvPicPr preferRelativeResize="0"/>
          <p:nvPr/>
        </p:nvPicPr>
        <p:blipFill>
          <a:blip r:embed="rId3">
            <a:alphaModFix/>
          </a:blip>
          <a:stretch>
            <a:fillRect/>
          </a:stretch>
        </p:blipFill>
        <p:spPr>
          <a:xfrm>
            <a:off x="3827150" y="716088"/>
            <a:ext cx="5090475" cy="381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Data</a:t>
            </a:r>
            <a:endParaRPr/>
          </a:p>
        </p:txBody>
      </p:sp>
      <p:sp>
        <p:nvSpPr>
          <p:cNvPr id="75" name="Google Shape;75;p16"/>
          <p:cNvSpPr txBox="1"/>
          <p:nvPr>
            <p:ph idx="1" type="body"/>
          </p:nvPr>
        </p:nvSpPr>
        <p:spPr>
          <a:xfrm>
            <a:off x="311700" y="664925"/>
            <a:ext cx="4172100" cy="222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gathered from Kaggle:</a:t>
            </a:r>
            <a:endParaRPr/>
          </a:p>
          <a:p>
            <a:pPr indent="-317500" lvl="1" marL="914400" rtl="0" algn="l">
              <a:spcBef>
                <a:spcPts val="0"/>
              </a:spcBef>
              <a:spcAft>
                <a:spcPts val="0"/>
              </a:spcAft>
              <a:buSzPts val="1400"/>
              <a:buChar char="○"/>
            </a:pPr>
            <a:r>
              <a:rPr lang="en"/>
              <a:t>Thomas Legrand: Data Scientist in Evry, France</a:t>
            </a:r>
            <a:endParaRPr/>
          </a:p>
          <a:p>
            <a:pPr indent="-317500" lvl="1" marL="914400" rtl="0" algn="l">
              <a:spcBef>
                <a:spcPts val="0"/>
              </a:spcBef>
              <a:spcAft>
                <a:spcPts val="0"/>
              </a:spcAft>
              <a:buSzPts val="1400"/>
              <a:buChar char="○"/>
            </a:pPr>
            <a:r>
              <a:rPr lang="en"/>
              <a:t>1017 Pokemon with 721 base pokemon and 296 different forms</a:t>
            </a:r>
            <a:endParaRPr/>
          </a:p>
          <a:p>
            <a:pPr indent="-317500" lvl="1" marL="914400" rtl="0" algn="l">
              <a:spcBef>
                <a:spcPts val="0"/>
              </a:spcBef>
              <a:spcAft>
                <a:spcPts val="0"/>
              </a:spcAft>
              <a:buSzPts val="1400"/>
              <a:buChar char="○"/>
            </a:pPr>
            <a:r>
              <a:rPr lang="en"/>
              <a:t>8 Different Generations</a:t>
            </a:r>
            <a:endParaRPr/>
          </a:p>
          <a:p>
            <a:pPr indent="-342900" lvl="0" marL="457200" rtl="0" algn="l">
              <a:spcBef>
                <a:spcPts val="0"/>
              </a:spcBef>
              <a:spcAft>
                <a:spcPts val="0"/>
              </a:spcAft>
              <a:buSzPts val="1800"/>
              <a:buChar char="●"/>
            </a:pPr>
            <a:r>
              <a:rPr lang="en"/>
              <a:t>Top used Pokemon obtained from pokemon.neoseeker.com</a:t>
            </a:r>
            <a:endParaRPr/>
          </a:p>
          <a:p>
            <a:pPr indent="0" lvl="0" marL="0" rtl="0" algn="l">
              <a:spcBef>
                <a:spcPts val="160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4660350" y="664925"/>
            <a:ext cx="4171950" cy="3352800"/>
          </a:xfrm>
          <a:prstGeom prst="rect">
            <a:avLst/>
          </a:prstGeom>
          <a:noFill/>
          <a:ln>
            <a:noFill/>
          </a:ln>
        </p:spPr>
      </p:pic>
      <p:pic>
        <p:nvPicPr>
          <p:cNvPr id="77" name="Google Shape;77;p16"/>
          <p:cNvPicPr preferRelativeResize="0"/>
          <p:nvPr/>
        </p:nvPicPr>
        <p:blipFill>
          <a:blip r:embed="rId4">
            <a:alphaModFix/>
          </a:blip>
          <a:stretch>
            <a:fillRect/>
          </a:stretch>
        </p:blipFill>
        <p:spPr>
          <a:xfrm>
            <a:off x="557075" y="2888525"/>
            <a:ext cx="3318825" cy="204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2441850" y="0"/>
            <a:ext cx="4260300" cy="53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83" name="Google Shape;83;p17"/>
          <p:cNvSpPr txBox="1"/>
          <p:nvPr>
            <p:ph idx="1" type="body"/>
          </p:nvPr>
        </p:nvSpPr>
        <p:spPr>
          <a:xfrm>
            <a:off x="0" y="534900"/>
            <a:ext cx="3388500" cy="45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Before GridSearch</a:t>
            </a:r>
            <a:endParaRPr sz="2400"/>
          </a:p>
          <a:p>
            <a:pPr indent="-342900" lvl="0" marL="457200" rtl="0" algn="l">
              <a:spcBef>
                <a:spcPts val="1600"/>
              </a:spcBef>
              <a:spcAft>
                <a:spcPts val="0"/>
              </a:spcAft>
              <a:buSzPts val="1800"/>
              <a:buChar char="●"/>
            </a:pPr>
            <a:r>
              <a:rPr lang="en"/>
              <a:t>Bagging Ensemble:</a:t>
            </a:r>
            <a:endParaRPr/>
          </a:p>
          <a:p>
            <a:pPr indent="-342900" lvl="1" marL="914400" rtl="0" algn="l">
              <a:spcBef>
                <a:spcPts val="0"/>
              </a:spcBef>
              <a:spcAft>
                <a:spcPts val="0"/>
              </a:spcAft>
              <a:buSzPts val="1800"/>
              <a:buChar char="○"/>
            </a:pPr>
            <a:r>
              <a:rPr lang="en" sz="1800"/>
              <a:t>F1 score of .41</a:t>
            </a:r>
            <a:endParaRPr sz="1800"/>
          </a:p>
          <a:p>
            <a:pPr indent="-342900" lvl="1" marL="914400" rtl="0" algn="l">
              <a:spcBef>
                <a:spcPts val="0"/>
              </a:spcBef>
              <a:spcAft>
                <a:spcPts val="0"/>
              </a:spcAft>
              <a:buSzPts val="1800"/>
              <a:buChar char="○"/>
            </a:pPr>
            <a:r>
              <a:rPr lang="en" sz="1800"/>
              <a:t>Accuracy of .91</a:t>
            </a:r>
            <a:endParaRPr sz="1800"/>
          </a:p>
          <a:p>
            <a:pPr indent="-342900" lvl="0" marL="457200" rtl="0" algn="l">
              <a:spcBef>
                <a:spcPts val="0"/>
              </a:spcBef>
              <a:spcAft>
                <a:spcPts val="0"/>
              </a:spcAft>
              <a:buSzPts val="1800"/>
              <a:buChar char="●"/>
            </a:pPr>
            <a:r>
              <a:rPr lang="en"/>
              <a:t>XGBoost: </a:t>
            </a:r>
            <a:endParaRPr/>
          </a:p>
          <a:p>
            <a:pPr indent="-342900" lvl="1" marL="914400" rtl="0" algn="l">
              <a:spcBef>
                <a:spcPts val="0"/>
              </a:spcBef>
              <a:spcAft>
                <a:spcPts val="0"/>
              </a:spcAft>
              <a:buSzPts val="1800"/>
              <a:buChar char="○"/>
            </a:pPr>
            <a:r>
              <a:rPr lang="en" sz="1800"/>
              <a:t>F1 score of .46</a:t>
            </a:r>
            <a:endParaRPr sz="1800"/>
          </a:p>
          <a:p>
            <a:pPr indent="-342900" lvl="1" marL="914400" rtl="0" algn="l">
              <a:spcBef>
                <a:spcPts val="0"/>
              </a:spcBef>
              <a:spcAft>
                <a:spcPts val="0"/>
              </a:spcAft>
              <a:buSzPts val="1800"/>
              <a:buChar char="○"/>
            </a:pPr>
            <a:r>
              <a:rPr lang="en" sz="1800"/>
              <a:t>Accuracy of .91</a:t>
            </a:r>
            <a:endParaRPr sz="1800"/>
          </a:p>
          <a:p>
            <a:pPr indent="-342900" lvl="0" marL="457200" rtl="0" algn="l">
              <a:spcBef>
                <a:spcPts val="0"/>
              </a:spcBef>
              <a:spcAft>
                <a:spcPts val="0"/>
              </a:spcAft>
              <a:buSzPts val="1800"/>
              <a:buChar char="●"/>
            </a:pPr>
            <a:r>
              <a:rPr lang="en"/>
              <a:t>Random Forest:</a:t>
            </a:r>
            <a:endParaRPr/>
          </a:p>
          <a:p>
            <a:pPr indent="-342900" lvl="1" marL="914400" rtl="0" algn="l">
              <a:spcBef>
                <a:spcPts val="0"/>
              </a:spcBef>
              <a:spcAft>
                <a:spcPts val="0"/>
              </a:spcAft>
              <a:buSzPts val="1800"/>
              <a:buChar char="○"/>
            </a:pPr>
            <a:r>
              <a:rPr lang="en" sz="1800"/>
              <a:t>F1 score of .32</a:t>
            </a:r>
            <a:endParaRPr sz="1800"/>
          </a:p>
          <a:p>
            <a:pPr indent="-342900" lvl="1" marL="914400" rtl="0" algn="l">
              <a:spcBef>
                <a:spcPts val="0"/>
              </a:spcBef>
              <a:spcAft>
                <a:spcPts val="0"/>
              </a:spcAft>
              <a:buSzPts val="1800"/>
              <a:buChar char="○"/>
            </a:pPr>
            <a:r>
              <a:rPr lang="en" sz="1800"/>
              <a:t>Accuracy Score of .89</a:t>
            </a:r>
            <a:endParaRPr sz="1800"/>
          </a:p>
        </p:txBody>
      </p:sp>
      <p:sp>
        <p:nvSpPr>
          <p:cNvPr id="84" name="Google Shape;84;p17"/>
          <p:cNvSpPr txBox="1"/>
          <p:nvPr>
            <p:ph idx="1" type="body"/>
          </p:nvPr>
        </p:nvSpPr>
        <p:spPr>
          <a:xfrm>
            <a:off x="5682000" y="534900"/>
            <a:ext cx="3462000" cy="45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After GridSearch</a:t>
            </a:r>
            <a:endParaRPr sz="2400"/>
          </a:p>
          <a:p>
            <a:pPr indent="-342900" lvl="0" marL="457200" rtl="0" algn="l">
              <a:spcBef>
                <a:spcPts val="1600"/>
              </a:spcBef>
              <a:spcAft>
                <a:spcPts val="0"/>
              </a:spcAft>
              <a:buSzPts val="1800"/>
              <a:buChar char="●"/>
            </a:pPr>
            <a:r>
              <a:rPr lang="en"/>
              <a:t>Bagging Ensemble:</a:t>
            </a:r>
            <a:endParaRPr/>
          </a:p>
          <a:p>
            <a:pPr indent="-342900" lvl="1" marL="914400" rtl="0" algn="l">
              <a:spcBef>
                <a:spcPts val="0"/>
              </a:spcBef>
              <a:spcAft>
                <a:spcPts val="0"/>
              </a:spcAft>
              <a:buSzPts val="1800"/>
              <a:buChar char="○"/>
            </a:pPr>
            <a:r>
              <a:rPr lang="en" sz="1800"/>
              <a:t>F1 score of .24</a:t>
            </a:r>
            <a:endParaRPr sz="1800"/>
          </a:p>
          <a:p>
            <a:pPr indent="-342900" lvl="1" marL="914400" rtl="0" algn="l">
              <a:spcBef>
                <a:spcPts val="0"/>
              </a:spcBef>
              <a:spcAft>
                <a:spcPts val="0"/>
              </a:spcAft>
              <a:buSzPts val="1800"/>
              <a:buChar char="○"/>
            </a:pPr>
            <a:r>
              <a:rPr lang="en" sz="1800"/>
              <a:t>Accuracy of .90</a:t>
            </a:r>
            <a:endParaRPr sz="1800"/>
          </a:p>
          <a:p>
            <a:pPr indent="-342900" lvl="0" marL="457200" rtl="0" algn="l">
              <a:spcBef>
                <a:spcPts val="0"/>
              </a:spcBef>
              <a:spcAft>
                <a:spcPts val="0"/>
              </a:spcAft>
              <a:buSzPts val="1800"/>
              <a:buChar char="●"/>
            </a:pPr>
            <a:r>
              <a:rPr lang="en"/>
              <a:t>XGBoost: </a:t>
            </a:r>
            <a:endParaRPr/>
          </a:p>
          <a:p>
            <a:pPr indent="-342900" lvl="1" marL="914400" rtl="0" algn="l">
              <a:spcBef>
                <a:spcPts val="0"/>
              </a:spcBef>
              <a:spcAft>
                <a:spcPts val="0"/>
              </a:spcAft>
              <a:buSzPts val="1800"/>
              <a:buChar char="○"/>
            </a:pPr>
            <a:r>
              <a:rPr lang="en" sz="1800"/>
              <a:t>F1 score of .52</a:t>
            </a:r>
            <a:endParaRPr sz="1800"/>
          </a:p>
          <a:p>
            <a:pPr indent="-342900" lvl="1" marL="914400" rtl="0" algn="l">
              <a:spcBef>
                <a:spcPts val="0"/>
              </a:spcBef>
              <a:spcAft>
                <a:spcPts val="0"/>
              </a:spcAft>
              <a:buSzPts val="1800"/>
              <a:buChar char="○"/>
            </a:pPr>
            <a:r>
              <a:rPr lang="en" sz="1800"/>
              <a:t>Accuracy of .92</a:t>
            </a:r>
            <a:endParaRPr sz="1800"/>
          </a:p>
          <a:p>
            <a:pPr indent="-342900" lvl="0" marL="457200" rtl="0" algn="l">
              <a:spcBef>
                <a:spcPts val="0"/>
              </a:spcBef>
              <a:spcAft>
                <a:spcPts val="0"/>
              </a:spcAft>
              <a:buSzPts val="1800"/>
              <a:buChar char="●"/>
            </a:pPr>
            <a:r>
              <a:rPr lang="en"/>
              <a:t>Random Forest:</a:t>
            </a:r>
            <a:endParaRPr/>
          </a:p>
          <a:p>
            <a:pPr indent="-342900" lvl="1" marL="914400" rtl="0" algn="l">
              <a:spcBef>
                <a:spcPts val="0"/>
              </a:spcBef>
              <a:spcAft>
                <a:spcPts val="0"/>
              </a:spcAft>
              <a:buSzPts val="1800"/>
              <a:buChar char="○"/>
            </a:pPr>
            <a:r>
              <a:rPr lang="en" sz="1800"/>
              <a:t>F1 score of .56</a:t>
            </a:r>
            <a:endParaRPr sz="1800"/>
          </a:p>
          <a:p>
            <a:pPr indent="-342900" lvl="1" marL="914400" rtl="0" algn="l">
              <a:spcBef>
                <a:spcPts val="0"/>
              </a:spcBef>
              <a:spcAft>
                <a:spcPts val="0"/>
              </a:spcAft>
              <a:buSzPts val="1800"/>
              <a:buChar char="○"/>
            </a:pPr>
            <a:r>
              <a:rPr lang="en" sz="1800"/>
              <a:t>Accuracy Score of .89</a:t>
            </a:r>
            <a:endParaRPr sz="1800"/>
          </a:p>
        </p:txBody>
      </p:sp>
      <p:pic>
        <p:nvPicPr>
          <p:cNvPr id="85" name="Google Shape;85;p17"/>
          <p:cNvPicPr preferRelativeResize="0"/>
          <p:nvPr/>
        </p:nvPicPr>
        <p:blipFill>
          <a:blip r:embed="rId3">
            <a:alphaModFix/>
          </a:blip>
          <a:stretch>
            <a:fillRect/>
          </a:stretch>
        </p:blipFill>
        <p:spPr>
          <a:xfrm>
            <a:off x="2712075" y="675125"/>
            <a:ext cx="1988699" cy="1681072"/>
          </a:xfrm>
          <a:prstGeom prst="rect">
            <a:avLst/>
          </a:prstGeom>
          <a:noFill/>
          <a:ln>
            <a:noFill/>
          </a:ln>
        </p:spPr>
      </p:pic>
      <p:pic>
        <p:nvPicPr>
          <p:cNvPr id="86" name="Google Shape;86;p17"/>
          <p:cNvPicPr preferRelativeResize="0"/>
          <p:nvPr/>
        </p:nvPicPr>
        <p:blipFill>
          <a:blip r:embed="rId4">
            <a:alphaModFix/>
          </a:blip>
          <a:stretch>
            <a:fillRect/>
          </a:stretch>
        </p:blipFill>
        <p:spPr>
          <a:xfrm>
            <a:off x="3693300" y="2496422"/>
            <a:ext cx="1988700" cy="17450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79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 Importance</a:t>
            </a:r>
            <a:endParaRPr/>
          </a:p>
        </p:txBody>
      </p:sp>
      <p:sp>
        <p:nvSpPr>
          <p:cNvPr id="92" name="Google Shape;92;p18"/>
          <p:cNvSpPr txBox="1"/>
          <p:nvPr>
            <p:ph idx="1" type="body"/>
          </p:nvPr>
        </p:nvSpPr>
        <p:spPr>
          <a:xfrm>
            <a:off x="311700" y="652075"/>
            <a:ext cx="3052200" cy="423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Major outliers:</a:t>
            </a:r>
            <a:endParaRPr/>
          </a:p>
          <a:p>
            <a:pPr indent="-317500" lvl="1" marL="914400" rtl="0" algn="l">
              <a:spcBef>
                <a:spcPts val="0"/>
              </a:spcBef>
              <a:spcAft>
                <a:spcPts val="0"/>
              </a:spcAft>
              <a:buSzPts val="1400"/>
              <a:buChar char="○"/>
            </a:pPr>
            <a:r>
              <a:rPr lang="en"/>
              <a:t>HP</a:t>
            </a:r>
            <a:endParaRPr/>
          </a:p>
          <a:p>
            <a:pPr indent="-317500" lvl="1" marL="914400" rtl="0" algn="l">
              <a:spcBef>
                <a:spcPts val="0"/>
              </a:spcBef>
              <a:spcAft>
                <a:spcPts val="0"/>
              </a:spcAft>
              <a:buSzPts val="1400"/>
              <a:buChar char="○"/>
            </a:pPr>
            <a:r>
              <a:rPr lang="en"/>
              <a:t>Defense</a:t>
            </a:r>
            <a:endParaRPr/>
          </a:p>
          <a:p>
            <a:pPr indent="-317500" lvl="1" marL="914400" rtl="0" algn="l">
              <a:spcBef>
                <a:spcPts val="0"/>
              </a:spcBef>
              <a:spcAft>
                <a:spcPts val="0"/>
              </a:spcAft>
              <a:buSzPts val="1400"/>
              <a:buChar char="○"/>
            </a:pPr>
            <a:r>
              <a:rPr lang="en"/>
              <a:t>Special Defense</a:t>
            </a:r>
            <a:endParaRPr/>
          </a:p>
          <a:p>
            <a:pPr indent="-342900" lvl="0" marL="457200" rtl="0" algn="l">
              <a:spcBef>
                <a:spcPts val="0"/>
              </a:spcBef>
              <a:spcAft>
                <a:spcPts val="0"/>
              </a:spcAft>
              <a:buSzPts val="1800"/>
              <a:buChar char="●"/>
            </a:pPr>
            <a:r>
              <a:rPr lang="en"/>
              <a:t>Everything is well balanced for Game Mechanics</a:t>
            </a:r>
            <a:endParaRPr/>
          </a:p>
        </p:txBody>
      </p:sp>
      <p:pic>
        <p:nvPicPr>
          <p:cNvPr id="93" name="Google Shape;93;p18"/>
          <p:cNvPicPr preferRelativeResize="0"/>
          <p:nvPr/>
        </p:nvPicPr>
        <p:blipFill>
          <a:blip r:embed="rId3">
            <a:alphaModFix/>
          </a:blip>
          <a:stretch>
            <a:fillRect/>
          </a:stretch>
        </p:blipFill>
        <p:spPr>
          <a:xfrm>
            <a:off x="3516300" y="804475"/>
            <a:ext cx="5475299" cy="408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 Reason For Defenses</a:t>
            </a:r>
            <a:endParaRPr/>
          </a:p>
        </p:txBody>
      </p:sp>
      <p:sp>
        <p:nvSpPr>
          <p:cNvPr id="99" name="Google Shape;99;p19"/>
          <p:cNvSpPr txBox="1"/>
          <p:nvPr/>
        </p:nvSpPr>
        <p:spPr>
          <a:xfrm>
            <a:off x="253350" y="4086150"/>
            <a:ext cx="8637300" cy="10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Pokemon with the highest HP, Defense, and Special Defense are not most used. Pokemon that fall into the Most Used are in the middle to account for High Attack, Special Attack, and Speed</a:t>
            </a:r>
            <a:endParaRPr sz="1800"/>
          </a:p>
        </p:txBody>
      </p:sp>
      <p:pic>
        <p:nvPicPr>
          <p:cNvPr id="100" name="Google Shape;100;p19"/>
          <p:cNvPicPr preferRelativeResize="0"/>
          <p:nvPr/>
        </p:nvPicPr>
        <p:blipFill>
          <a:blip r:embed="rId3">
            <a:alphaModFix/>
          </a:blip>
          <a:stretch>
            <a:fillRect/>
          </a:stretch>
        </p:blipFill>
        <p:spPr>
          <a:xfrm>
            <a:off x="0" y="733350"/>
            <a:ext cx="3071475" cy="3352800"/>
          </a:xfrm>
          <a:prstGeom prst="rect">
            <a:avLst/>
          </a:prstGeom>
          <a:noFill/>
          <a:ln>
            <a:noFill/>
          </a:ln>
        </p:spPr>
      </p:pic>
      <p:pic>
        <p:nvPicPr>
          <p:cNvPr id="101" name="Google Shape;101;p19"/>
          <p:cNvPicPr preferRelativeResize="0"/>
          <p:nvPr/>
        </p:nvPicPr>
        <p:blipFill>
          <a:blip r:embed="rId4">
            <a:alphaModFix/>
          </a:blip>
          <a:stretch>
            <a:fillRect/>
          </a:stretch>
        </p:blipFill>
        <p:spPr>
          <a:xfrm>
            <a:off x="3071475" y="733350"/>
            <a:ext cx="2913025" cy="3352800"/>
          </a:xfrm>
          <a:prstGeom prst="rect">
            <a:avLst/>
          </a:prstGeom>
          <a:noFill/>
          <a:ln>
            <a:noFill/>
          </a:ln>
        </p:spPr>
      </p:pic>
      <p:pic>
        <p:nvPicPr>
          <p:cNvPr id="102" name="Google Shape;102;p19"/>
          <p:cNvPicPr preferRelativeResize="0"/>
          <p:nvPr/>
        </p:nvPicPr>
        <p:blipFill>
          <a:blip r:embed="rId5">
            <a:alphaModFix/>
          </a:blip>
          <a:stretch>
            <a:fillRect/>
          </a:stretch>
        </p:blipFill>
        <p:spPr>
          <a:xfrm>
            <a:off x="5984500" y="725100"/>
            <a:ext cx="3007100" cy="332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and Applications</a:t>
            </a:r>
            <a:endParaRPr/>
          </a:p>
        </p:txBody>
      </p:sp>
      <p:sp>
        <p:nvSpPr>
          <p:cNvPr id="108" name="Google Shape;108;p20"/>
          <p:cNvSpPr txBox="1"/>
          <p:nvPr>
            <p:ph idx="1" type="body"/>
          </p:nvPr>
        </p:nvSpPr>
        <p:spPr>
          <a:xfrm>
            <a:off x="311700" y="572700"/>
            <a:ext cx="8520600" cy="251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Major Findings in determining how much people will use certain Pokemon</a:t>
            </a:r>
            <a:endParaRPr/>
          </a:p>
          <a:p>
            <a:pPr indent="-317500" lvl="1" marL="914400" rtl="0" algn="l">
              <a:spcBef>
                <a:spcPts val="0"/>
              </a:spcBef>
              <a:spcAft>
                <a:spcPts val="0"/>
              </a:spcAft>
              <a:buSzPts val="1400"/>
              <a:buChar char="○"/>
            </a:pPr>
            <a:r>
              <a:rPr lang="en"/>
              <a:t>Most people will use Pokemon with higher Attack and Special Attack rather then Hit Points, Defense and Special Defense</a:t>
            </a:r>
            <a:endParaRPr/>
          </a:p>
          <a:p>
            <a:pPr indent="-317500" lvl="1" marL="914400" rtl="0" algn="l">
              <a:spcBef>
                <a:spcPts val="0"/>
              </a:spcBef>
              <a:spcAft>
                <a:spcPts val="0"/>
              </a:spcAft>
              <a:buSzPts val="1400"/>
              <a:buChar char="○"/>
            </a:pPr>
            <a:r>
              <a:rPr lang="en"/>
              <a:t>Mega Pokemon and Legendary Pokemon are most used. </a:t>
            </a:r>
            <a:endParaRPr/>
          </a:p>
          <a:p>
            <a:pPr indent="-342900" lvl="0" marL="457200" rtl="0" algn="l">
              <a:spcBef>
                <a:spcPts val="0"/>
              </a:spcBef>
              <a:spcAft>
                <a:spcPts val="0"/>
              </a:spcAft>
              <a:buSzPts val="1800"/>
              <a:buChar char="●"/>
            </a:pPr>
            <a:r>
              <a:rPr lang="en"/>
              <a:t>Applications</a:t>
            </a:r>
            <a:endParaRPr/>
          </a:p>
          <a:p>
            <a:pPr indent="-317500" lvl="1" marL="914400" rtl="0" algn="l">
              <a:spcBef>
                <a:spcPts val="0"/>
              </a:spcBef>
              <a:spcAft>
                <a:spcPts val="0"/>
              </a:spcAft>
              <a:buSzPts val="1400"/>
              <a:buChar char="○"/>
            </a:pPr>
            <a:r>
              <a:rPr lang="en"/>
              <a:t>Predicting if a Pokemon is going to be commonly used in any new upcoming Pokemon Game, and Fan Made Pokemon Games. </a:t>
            </a:r>
            <a:endParaRPr/>
          </a:p>
          <a:p>
            <a:pPr indent="-317500" lvl="1" marL="914400" rtl="0" algn="l">
              <a:spcBef>
                <a:spcPts val="0"/>
              </a:spcBef>
              <a:spcAft>
                <a:spcPts val="0"/>
              </a:spcAft>
              <a:buSzPts val="1400"/>
              <a:buChar char="○"/>
            </a:pPr>
            <a:r>
              <a:rPr lang="en"/>
              <a:t>Application to other games that are Stat based to determine most used characters when developing and new games. </a:t>
            </a:r>
            <a:endParaRPr/>
          </a:p>
        </p:txBody>
      </p:sp>
      <p:pic>
        <p:nvPicPr>
          <p:cNvPr id="109" name="Google Shape;109;p20"/>
          <p:cNvPicPr preferRelativeResize="0"/>
          <p:nvPr/>
        </p:nvPicPr>
        <p:blipFill>
          <a:blip r:embed="rId3">
            <a:alphaModFix/>
          </a:blip>
          <a:stretch>
            <a:fillRect/>
          </a:stretch>
        </p:blipFill>
        <p:spPr>
          <a:xfrm>
            <a:off x="152400" y="3016800"/>
            <a:ext cx="8839200" cy="1890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