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61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chemeClr val="tx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2650" b="0" i="0">
                <a:solidFill>
                  <a:srgbClr val="04607A"/>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chemeClr val="tx1"/>
                </a:solidFill>
                <a:latin typeface="Roboto"/>
                <a:cs typeface="Roboto"/>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chemeClr val="tx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680537" y="1298997"/>
            <a:ext cx="377474" cy="377478"/>
          </a:xfrm>
          <a:prstGeom prst="rect">
            <a:avLst/>
          </a:prstGeom>
        </p:spPr>
      </p:pic>
      <p:sp>
        <p:nvSpPr>
          <p:cNvPr id="2" name="Holder 2"/>
          <p:cNvSpPr>
            <a:spLocks noGrp="1"/>
          </p:cNvSpPr>
          <p:nvPr>
            <p:ph type="title"/>
          </p:nvPr>
        </p:nvSpPr>
        <p:spPr>
          <a:xfrm>
            <a:off x="983598" y="963282"/>
            <a:ext cx="18136902" cy="930275"/>
          </a:xfrm>
          <a:prstGeom prst="rect">
            <a:avLst/>
          </a:prstGeom>
        </p:spPr>
        <p:txBody>
          <a:bodyPr wrap="square" lIns="0" tIns="0" rIns="0" bIns="0">
            <a:spAutoFit/>
          </a:bodyPr>
          <a:lstStyle>
            <a:lvl1pPr>
              <a:defRPr sz="5900" b="0" i="0">
                <a:solidFill>
                  <a:schemeClr val="tx1"/>
                </a:solidFill>
                <a:latin typeface="Roboto"/>
                <a:cs typeface="Roboto"/>
              </a:defRPr>
            </a:lvl1pPr>
          </a:lstStyle>
          <a:p>
            <a:endParaRPr/>
          </a:p>
        </p:txBody>
      </p:sp>
      <p:sp>
        <p:nvSpPr>
          <p:cNvPr id="3" name="Holder 3"/>
          <p:cNvSpPr>
            <a:spLocks noGrp="1"/>
          </p:cNvSpPr>
          <p:nvPr>
            <p:ph type="body" idx="1"/>
          </p:nvPr>
        </p:nvSpPr>
        <p:spPr>
          <a:xfrm>
            <a:off x="1113058" y="3293087"/>
            <a:ext cx="17877982" cy="3402965"/>
          </a:xfrm>
          <a:prstGeom prst="rect">
            <a:avLst/>
          </a:prstGeom>
        </p:spPr>
        <p:txBody>
          <a:bodyPr wrap="square" lIns="0" tIns="0" rIns="0" bIns="0">
            <a:spAutoFit/>
          </a:bodyPr>
          <a:lstStyle>
            <a:lvl1pPr>
              <a:defRPr sz="2650" b="0" i="0">
                <a:solidFill>
                  <a:srgbClr val="04607A"/>
                </a:solidFill>
                <a:latin typeface="Roboto"/>
                <a:cs typeface="Roboto"/>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0337" y="2544981"/>
            <a:ext cx="13759180" cy="1281430"/>
          </a:xfrm>
          <a:prstGeom prst="rect">
            <a:avLst/>
          </a:prstGeom>
        </p:spPr>
        <p:txBody>
          <a:bodyPr vert="horz" wrap="square" lIns="0" tIns="11430" rIns="0" bIns="0" rtlCol="0">
            <a:spAutoFit/>
          </a:bodyPr>
          <a:lstStyle/>
          <a:p>
            <a:pPr marL="12700">
              <a:lnSpc>
                <a:spcPct val="100000"/>
              </a:lnSpc>
              <a:spcBef>
                <a:spcPts val="90"/>
              </a:spcBef>
            </a:pPr>
            <a:r>
              <a:rPr sz="8250" b="1" spc="25" dirty="0">
                <a:latin typeface="Roboto"/>
                <a:cs typeface="Roboto"/>
              </a:rPr>
              <a:t>LEAD</a:t>
            </a:r>
            <a:r>
              <a:rPr sz="8250" b="1" spc="-10" dirty="0">
                <a:latin typeface="Roboto"/>
                <a:cs typeface="Roboto"/>
              </a:rPr>
              <a:t> </a:t>
            </a:r>
            <a:r>
              <a:rPr sz="8250" b="1" spc="30" dirty="0">
                <a:latin typeface="Roboto"/>
                <a:cs typeface="Roboto"/>
              </a:rPr>
              <a:t>SCORING</a:t>
            </a:r>
            <a:r>
              <a:rPr sz="8250" b="1" spc="10" dirty="0">
                <a:latin typeface="Roboto"/>
                <a:cs typeface="Roboto"/>
              </a:rPr>
              <a:t> </a:t>
            </a:r>
            <a:r>
              <a:rPr sz="8250" b="1" spc="105" dirty="0">
                <a:latin typeface="Roboto"/>
                <a:cs typeface="Roboto"/>
              </a:rPr>
              <a:t>CASE</a:t>
            </a:r>
            <a:r>
              <a:rPr sz="8250" b="1" dirty="0">
                <a:latin typeface="Roboto"/>
                <a:cs typeface="Roboto"/>
              </a:rPr>
              <a:t> </a:t>
            </a:r>
            <a:r>
              <a:rPr sz="8250" b="1" spc="-40" dirty="0">
                <a:latin typeface="Roboto"/>
                <a:cs typeface="Roboto"/>
              </a:rPr>
              <a:t>STUDY</a:t>
            </a:r>
            <a:endParaRPr sz="8250">
              <a:latin typeface="Roboto"/>
              <a:cs typeface="Roboto"/>
            </a:endParaRPr>
          </a:p>
        </p:txBody>
      </p:sp>
      <p:sp>
        <p:nvSpPr>
          <p:cNvPr id="3" name="object 3"/>
          <p:cNvSpPr txBox="1"/>
          <p:nvPr/>
        </p:nvSpPr>
        <p:spPr>
          <a:xfrm>
            <a:off x="1689499" y="7640097"/>
            <a:ext cx="6124575" cy="3132909"/>
          </a:xfrm>
          <a:prstGeom prst="rect">
            <a:avLst/>
          </a:prstGeom>
        </p:spPr>
        <p:txBody>
          <a:bodyPr vert="horz" wrap="square" lIns="0" tIns="16510" rIns="0" bIns="0" rtlCol="0">
            <a:spAutoFit/>
          </a:bodyPr>
          <a:lstStyle/>
          <a:p>
            <a:pPr marL="13335">
              <a:lnSpc>
                <a:spcPts val="4225"/>
              </a:lnSpc>
              <a:spcBef>
                <a:spcPts val="130"/>
              </a:spcBef>
            </a:pPr>
            <a:r>
              <a:rPr sz="3600" spc="10" dirty="0">
                <a:latin typeface="Calibri"/>
                <a:cs typeface="Calibri"/>
              </a:rPr>
              <a:t>By:</a:t>
            </a:r>
            <a:endParaRPr lang="en-IN" sz="3600" spc="10" dirty="0">
              <a:latin typeface="Calibri"/>
              <a:cs typeface="Calibri"/>
            </a:endParaRPr>
          </a:p>
          <a:p>
            <a:pPr marL="13335">
              <a:lnSpc>
                <a:spcPts val="4225"/>
              </a:lnSpc>
              <a:spcBef>
                <a:spcPts val="130"/>
              </a:spcBef>
            </a:pPr>
            <a:r>
              <a:rPr lang="en-IN" sz="3600" spc="10" dirty="0">
                <a:latin typeface="Calibri"/>
                <a:cs typeface="Calibri"/>
              </a:rPr>
              <a:t>DSC-40</a:t>
            </a:r>
            <a:endParaRPr sz="3600" dirty="0">
              <a:latin typeface="Calibri"/>
              <a:cs typeface="Calibri"/>
            </a:endParaRPr>
          </a:p>
          <a:p>
            <a:pPr marL="12700" marR="5080" indent="635">
              <a:lnSpc>
                <a:spcPts val="7909"/>
              </a:lnSpc>
              <a:spcBef>
                <a:spcPts val="20"/>
              </a:spcBef>
            </a:pPr>
            <a:r>
              <a:rPr lang="en-IN" sz="6600" spc="-5" dirty="0">
                <a:latin typeface="Calibri"/>
                <a:cs typeface="Calibri"/>
              </a:rPr>
              <a:t>Kunal Kashyap </a:t>
            </a:r>
          </a:p>
          <a:p>
            <a:pPr marL="12700" marR="5080" indent="635">
              <a:lnSpc>
                <a:spcPts val="7909"/>
              </a:lnSpc>
              <a:spcBef>
                <a:spcPts val="20"/>
              </a:spcBef>
            </a:pPr>
            <a:r>
              <a:rPr lang="en-IN" sz="6600" spc="-5" dirty="0" err="1">
                <a:latin typeface="Calibri"/>
                <a:cs typeface="Calibri"/>
              </a:rPr>
              <a:t>Vedant</a:t>
            </a:r>
            <a:r>
              <a:rPr lang="en-IN" sz="6600" spc="-5" dirty="0">
                <a:latin typeface="Calibri"/>
                <a:cs typeface="Calibri"/>
              </a:rPr>
              <a:t> Tele</a:t>
            </a:r>
            <a:endParaRPr lang="en-US" sz="6600" spc="-5"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10180955" cy="930275"/>
          </a:xfrm>
          <a:prstGeom prst="rect">
            <a:avLst/>
          </a:prstGeom>
        </p:spPr>
        <p:txBody>
          <a:bodyPr vert="horz" wrap="square" lIns="0" tIns="17145" rIns="0" bIns="0" rtlCol="0">
            <a:spAutoFit/>
          </a:bodyPr>
          <a:lstStyle/>
          <a:p>
            <a:pPr marL="12700">
              <a:lnSpc>
                <a:spcPct val="100000"/>
              </a:lnSpc>
              <a:spcBef>
                <a:spcPts val="135"/>
              </a:spcBef>
            </a:pPr>
            <a:r>
              <a:rPr spc="10" dirty="0"/>
              <a:t>Analysis</a:t>
            </a:r>
            <a:r>
              <a:rPr spc="15" dirty="0"/>
              <a:t> -</a:t>
            </a:r>
            <a:r>
              <a:rPr spc="5" dirty="0"/>
              <a:t> </a:t>
            </a:r>
            <a:r>
              <a:rPr spc="10" dirty="0"/>
              <a:t>Current</a:t>
            </a:r>
            <a:r>
              <a:rPr spc="5" dirty="0"/>
              <a:t> </a:t>
            </a:r>
            <a:r>
              <a:rPr spc="15" dirty="0"/>
              <a:t>Occupation</a:t>
            </a:r>
          </a:p>
        </p:txBody>
      </p:sp>
      <p:sp>
        <p:nvSpPr>
          <p:cNvPr id="3" name="object 3"/>
          <p:cNvSpPr txBox="1"/>
          <p:nvPr/>
        </p:nvSpPr>
        <p:spPr>
          <a:xfrm>
            <a:off x="672769" y="9137241"/>
            <a:ext cx="12879705" cy="1714500"/>
          </a:xfrm>
          <a:prstGeom prst="rect">
            <a:avLst/>
          </a:prstGeom>
        </p:spPr>
        <p:txBody>
          <a:bodyPr vert="horz" wrap="square" lIns="0" tIns="83820" rIns="0" bIns="0" rtlCol="0">
            <a:spAutoFit/>
          </a:bodyPr>
          <a:lstStyle/>
          <a:p>
            <a:pPr marL="12700">
              <a:lnSpc>
                <a:spcPct val="100000"/>
              </a:lnSpc>
              <a:spcBef>
                <a:spcPts val="660"/>
              </a:spcBef>
            </a:pPr>
            <a:r>
              <a:rPr sz="2300" b="1" dirty="0">
                <a:solidFill>
                  <a:srgbClr val="04607A"/>
                </a:solidFill>
                <a:latin typeface="Roboto"/>
                <a:cs typeface="Roboto"/>
              </a:rPr>
              <a:t>Observation:</a:t>
            </a:r>
            <a:endParaRPr sz="2300">
              <a:latin typeface="Roboto"/>
              <a:cs typeface="Roboto"/>
            </a:endParaRPr>
          </a:p>
          <a:p>
            <a:pPr marL="389255" indent="-377190">
              <a:lnSpc>
                <a:spcPct val="100000"/>
              </a:lnSpc>
              <a:spcBef>
                <a:spcPts val="565"/>
              </a:spcBef>
              <a:buFont typeface="Arial MT"/>
              <a:buChar char="•"/>
              <a:tabLst>
                <a:tab pos="389255" algn="l"/>
                <a:tab pos="389890" algn="l"/>
              </a:tabLst>
            </a:pPr>
            <a:r>
              <a:rPr sz="2300" b="1" spc="5" dirty="0">
                <a:solidFill>
                  <a:srgbClr val="04607A"/>
                </a:solidFill>
                <a:latin typeface="Roboto"/>
                <a:cs typeface="Roboto"/>
              </a:rPr>
              <a:t>Housewives</a:t>
            </a:r>
            <a:r>
              <a:rPr sz="2300" b="1" dirty="0">
                <a:solidFill>
                  <a:srgbClr val="04607A"/>
                </a:solidFill>
                <a:latin typeface="Roboto"/>
                <a:cs typeface="Roboto"/>
              </a:rPr>
              <a:t> </a:t>
            </a:r>
            <a:r>
              <a:rPr sz="2300" b="1" spc="25" dirty="0">
                <a:solidFill>
                  <a:srgbClr val="04607A"/>
                </a:solidFill>
                <a:latin typeface="Roboto"/>
                <a:cs typeface="Roboto"/>
              </a:rPr>
              <a:t>are</a:t>
            </a:r>
            <a:r>
              <a:rPr sz="2300" b="1" spc="10" dirty="0">
                <a:solidFill>
                  <a:srgbClr val="04607A"/>
                </a:solidFill>
                <a:latin typeface="Roboto"/>
                <a:cs typeface="Roboto"/>
              </a:rPr>
              <a:t> </a:t>
            </a:r>
            <a:r>
              <a:rPr sz="2300" b="1" spc="5" dirty="0">
                <a:solidFill>
                  <a:srgbClr val="04607A"/>
                </a:solidFill>
                <a:latin typeface="Roboto"/>
                <a:cs typeface="Roboto"/>
              </a:rPr>
              <a:t>less</a:t>
            </a:r>
            <a:r>
              <a:rPr sz="2300" b="1" spc="-10" dirty="0">
                <a:solidFill>
                  <a:srgbClr val="04607A"/>
                </a:solidFill>
                <a:latin typeface="Roboto"/>
                <a:cs typeface="Roboto"/>
              </a:rPr>
              <a:t> in</a:t>
            </a:r>
            <a:r>
              <a:rPr sz="2300" b="1" spc="-5" dirty="0">
                <a:solidFill>
                  <a:srgbClr val="04607A"/>
                </a:solidFill>
                <a:latin typeface="Roboto"/>
                <a:cs typeface="Roboto"/>
              </a:rPr>
              <a:t> </a:t>
            </a:r>
            <a:r>
              <a:rPr sz="2300" b="1" dirty="0">
                <a:solidFill>
                  <a:srgbClr val="04607A"/>
                </a:solidFill>
                <a:latin typeface="Roboto"/>
                <a:cs typeface="Roboto"/>
              </a:rPr>
              <a:t>numbers,</a:t>
            </a:r>
            <a:r>
              <a:rPr sz="2300" b="1" spc="10" dirty="0">
                <a:solidFill>
                  <a:srgbClr val="04607A"/>
                </a:solidFill>
                <a:latin typeface="Roboto"/>
                <a:cs typeface="Roboto"/>
              </a:rPr>
              <a:t> </a:t>
            </a:r>
            <a:r>
              <a:rPr sz="2300" b="1" spc="-15" dirty="0">
                <a:solidFill>
                  <a:srgbClr val="04607A"/>
                </a:solidFill>
                <a:latin typeface="Roboto"/>
                <a:cs typeface="Roboto"/>
              </a:rPr>
              <a:t>but</a:t>
            </a:r>
            <a:r>
              <a:rPr sz="2300" b="1" spc="10" dirty="0">
                <a:solidFill>
                  <a:srgbClr val="04607A"/>
                </a:solidFill>
                <a:latin typeface="Roboto"/>
                <a:cs typeface="Roboto"/>
              </a:rPr>
              <a:t> </a:t>
            </a:r>
            <a:r>
              <a:rPr sz="2300" b="1" spc="5" dirty="0">
                <a:solidFill>
                  <a:srgbClr val="04607A"/>
                </a:solidFill>
                <a:latin typeface="Roboto"/>
                <a:cs typeface="Roboto"/>
              </a:rPr>
              <a:t>have</a:t>
            </a:r>
            <a:r>
              <a:rPr sz="2300" b="1" spc="-5" dirty="0">
                <a:solidFill>
                  <a:srgbClr val="04607A"/>
                </a:solidFill>
                <a:latin typeface="Roboto"/>
                <a:cs typeface="Roboto"/>
              </a:rPr>
              <a:t> </a:t>
            </a:r>
            <a:r>
              <a:rPr sz="2300" b="1" dirty="0">
                <a:solidFill>
                  <a:srgbClr val="04607A"/>
                </a:solidFill>
                <a:latin typeface="Roboto"/>
                <a:cs typeface="Roboto"/>
              </a:rPr>
              <a:t>100%</a:t>
            </a:r>
            <a:r>
              <a:rPr sz="2300" b="1" spc="20" dirty="0">
                <a:solidFill>
                  <a:srgbClr val="04607A"/>
                </a:solidFill>
                <a:latin typeface="Roboto"/>
                <a:cs typeface="Roboto"/>
              </a:rPr>
              <a:t> </a:t>
            </a:r>
            <a:r>
              <a:rPr sz="2300" b="1" spc="5" dirty="0">
                <a:solidFill>
                  <a:srgbClr val="04607A"/>
                </a:solidFill>
                <a:latin typeface="Roboto"/>
                <a:cs typeface="Roboto"/>
              </a:rPr>
              <a:t>conversion</a:t>
            </a:r>
            <a:r>
              <a:rPr sz="2300" b="1" spc="-15" dirty="0">
                <a:solidFill>
                  <a:srgbClr val="04607A"/>
                </a:solidFill>
                <a:latin typeface="Roboto"/>
                <a:cs typeface="Roboto"/>
              </a:rPr>
              <a:t> </a:t>
            </a:r>
            <a:r>
              <a:rPr sz="2300" b="1" spc="10" dirty="0">
                <a:solidFill>
                  <a:srgbClr val="04607A"/>
                </a:solidFill>
                <a:latin typeface="Roboto"/>
                <a:cs typeface="Roboto"/>
              </a:rPr>
              <a:t>rate</a:t>
            </a:r>
            <a:endParaRPr sz="2300">
              <a:latin typeface="Roboto"/>
              <a:cs typeface="Roboto"/>
            </a:endParaRPr>
          </a:p>
          <a:p>
            <a:pPr marL="389255" indent="-377190">
              <a:lnSpc>
                <a:spcPct val="100000"/>
              </a:lnSpc>
              <a:spcBef>
                <a:spcPts val="565"/>
              </a:spcBef>
              <a:buFont typeface="Arial MT"/>
              <a:buChar char="•"/>
              <a:tabLst>
                <a:tab pos="389255" algn="l"/>
                <a:tab pos="389890" algn="l"/>
              </a:tabLst>
            </a:pPr>
            <a:r>
              <a:rPr sz="2300" b="1" dirty="0">
                <a:solidFill>
                  <a:srgbClr val="04607A"/>
                </a:solidFill>
                <a:latin typeface="Roboto"/>
                <a:cs typeface="Roboto"/>
              </a:rPr>
              <a:t>Working</a:t>
            </a:r>
            <a:r>
              <a:rPr sz="2300" b="1" spc="15" dirty="0">
                <a:solidFill>
                  <a:srgbClr val="04607A"/>
                </a:solidFill>
                <a:latin typeface="Roboto"/>
                <a:cs typeface="Roboto"/>
              </a:rPr>
              <a:t> </a:t>
            </a:r>
            <a:r>
              <a:rPr sz="2300" b="1" dirty="0">
                <a:solidFill>
                  <a:srgbClr val="04607A"/>
                </a:solidFill>
                <a:latin typeface="Roboto"/>
                <a:cs typeface="Roboto"/>
              </a:rPr>
              <a:t>professionals,</a:t>
            </a:r>
            <a:r>
              <a:rPr sz="2300" b="1" spc="-5" dirty="0">
                <a:solidFill>
                  <a:srgbClr val="04607A"/>
                </a:solidFill>
                <a:latin typeface="Roboto"/>
                <a:cs typeface="Roboto"/>
              </a:rPr>
              <a:t> </a:t>
            </a:r>
            <a:r>
              <a:rPr sz="2300" b="1" spc="5" dirty="0">
                <a:solidFill>
                  <a:srgbClr val="04607A"/>
                </a:solidFill>
                <a:latin typeface="Roboto"/>
                <a:cs typeface="Roboto"/>
              </a:rPr>
              <a:t>Businessmen</a:t>
            </a:r>
            <a:r>
              <a:rPr sz="2300" b="1" spc="-10" dirty="0">
                <a:solidFill>
                  <a:srgbClr val="04607A"/>
                </a:solidFill>
                <a:latin typeface="Roboto"/>
                <a:cs typeface="Roboto"/>
              </a:rPr>
              <a:t> </a:t>
            </a:r>
            <a:r>
              <a:rPr sz="2300" b="1" spc="-5" dirty="0">
                <a:solidFill>
                  <a:srgbClr val="04607A"/>
                </a:solidFill>
                <a:latin typeface="Roboto"/>
                <a:cs typeface="Roboto"/>
              </a:rPr>
              <a:t>and</a:t>
            </a:r>
            <a:r>
              <a:rPr sz="2300" b="1" spc="5" dirty="0">
                <a:solidFill>
                  <a:srgbClr val="04607A"/>
                </a:solidFill>
                <a:latin typeface="Roboto"/>
                <a:cs typeface="Roboto"/>
              </a:rPr>
              <a:t> Other</a:t>
            </a:r>
            <a:r>
              <a:rPr sz="2300" b="1" spc="15" dirty="0">
                <a:solidFill>
                  <a:srgbClr val="04607A"/>
                </a:solidFill>
                <a:latin typeface="Roboto"/>
                <a:cs typeface="Roboto"/>
              </a:rPr>
              <a:t> </a:t>
            </a:r>
            <a:r>
              <a:rPr sz="2300" b="1" spc="5" dirty="0">
                <a:solidFill>
                  <a:srgbClr val="04607A"/>
                </a:solidFill>
                <a:latin typeface="Roboto"/>
                <a:cs typeface="Roboto"/>
              </a:rPr>
              <a:t>have</a:t>
            </a:r>
            <a:r>
              <a:rPr sz="2300" b="1" spc="10" dirty="0">
                <a:solidFill>
                  <a:srgbClr val="04607A"/>
                </a:solidFill>
                <a:latin typeface="Roboto"/>
                <a:cs typeface="Roboto"/>
              </a:rPr>
              <a:t> </a:t>
            </a:r>
            <a:r>
              <a:rPr sz="2300" b="1" spc="-5" dirty="0">
                <a:solidFill>
                  <a:srgbClr val="04607A"/>
                </a:solidFill>
                <a:latin typeface="Roboto"/>
                <a:cs typeface="Roboto"/>
              </a:rPr>
              <a:t>high</a:t>
            </a:r>
            <a:r>
              <a:rPr sz="2300" b="1" dirty="0">
                <a:solidFill>
                  <a:srgbClr val="04607A"/>
                </a:solidFill>
                <a:latin typeface="Roboto"/>
                <a:cs typeface="Roboto"/>
              </a:rPr>
              <a:t> </a:t>
            </a:r>
            <a:r>
              <a:rPr sz="2300" b="1" spc="5" dirty="0">
                <a:solidFill>
                  <a:srgbClr val="04607A"/>
                </a:solidFill>
                <a:latin typeface="Roboto"/>
                <a:cs typeface="Roboto"/>
              </a:rPr>
              <a:t>conversion </a:t>
            </a:r>
            <a:r>
              <a:rPr sz="2300" b="1" spc="10" dirty="0">
                <a:solidFill>
                  <a:srgbClr val="04607A"/>
                </a:solidFill>
                <a:latin typeface="Roboto"/>
                <a:cs typeface="Roboto"/>
              </a:rPr>
              <a:t>rate</a:t>
            </a:r>
            <a:endParaRPr sz="2300">
              <a:latin typeface="Roboto"/>
              <a:cs typeface="Roboto"/>
            </a:endParaRPr>
          </a:p>
          <a:p>
            <a:pPr marL="389255" indent="-377190">
              <a:lnSpc>
                <a:spcPct val="100000"/>
              </a:lnSpc>
              <a:spcBef>
                <a:spcPts val="565"/>
              </a:spcBef>
              <a:buFont typeface="Arial MT"/>
              <a:buChar char="•"/>
              <a:tabLst>
                <a:tab pos="389255" algn="l"/>
                <a:tab pos="389890" algn="l"/>
              </a:tabLst>
            </a:pPr>
            <a:r>
              <a:rPr sz="2300" b="1" dirty="0">
                <a:solidFill>
                  <a:srgbClr val="04607A"/>
                </a:solidFill>
                <a:latin typeface="Roboto"/>
                <a:cs typeface="Roboto"/>
              </a:rPr>
              <a:t>Leads</a:t>
            </a:r>
            <a:r>
              <a:rPr sz="2300" b="1" spc="5" dirty="0">
                <a:solidFill>
                  <a:srgbClr val="04607A"/>
                </a:solidFill>
                <a:latin typeface="Roboto"/>
                <a:cs typeface="Roboto"/>
              </a:rPr>
              <a:t> </a:t>
            </a:r>
            <a:r>
              <a:rPr sz="2300" b="1" spc="-10" dirty="0">
                <a:solidFill>
                  <a:srgbClr val="04607A"/>
                </a:solidFill>
                <a:latin typeface="Roboto"/>
                <a:cs typeface="Roboto"/>
              </a:rPr>
              <a:t>with</a:t>
            </a:r>
            <a:r>
              <a:rPr sz="2300" b="1" spc="25" dirty="0">
                <a:solidFill>
                  <a:srgbClr val="04607A"/>
                </a:solidFill>
                <a:latin typeface="Roboto"/>
                <a:cs typeface="Roboto"/>
              </a:rPr>
              <a:t> </a:t>
            </a:r>
            <a:r>
              <a:rPr sz="2300" b="1" spc="-5" dirty="0">
                <a:solidFill>
                  <a:srgbClr val="04607A"/>
                </a:solidFill>
                <a:latin typeface="Roboto"/>
                <a:cs typeface="Roboto"/>
              </a:rPr>
              <a:t>Unemployed</a:t>
            </a:r>
            <a:r>
              <a:rPr sz="2300" b="1" spc="-10" dirty="0">
                <a:solidFill>
                  <a:srgbClr val="04607A"/>
                </a:solidFill>
                <a:latin typeface="Roboto"/>
                <a:cs typeface="Roboto"/>
              </a:rPr>
              <a:t> </a:t>
            </a:r>
            <a:r>
              <a:rPr sz="2300" b="1" spc="-5" dirty="0">
                <a:solidFill>
                  <a:srgbClr val="04607A"/>
                </a:solidFill>
                <a:latin typeface="Roboto"/>
                <a:cs typeface="Roboto"/>
              </a:rPr>
              <a:t>occupation</a:t>
            </a:r>
            <a:r>
              <a:rPr sz="2300" b="1" spc="15" dirty="0">
                <a:solidFill>
                  <a:srgbClr val="04607A"/>
                </a:solidFill>
                <a:latin typeface="Roboto"/>
                <a:cs typeface="Roboto"/>
              </a:rPr>
              <a:t> </a:t>
            </a:r>
            <a:r>
              <a:rPr sz="2300" b="1" spc="-5" dirty="0">
                <a:solidFill>
                  <a:srgbClr val="04607A"/>
                </a:solidFill>
                <a:latin typeface="Roboto"/>
                <a:cs typeface="Roboto"/>
              </a:rPr>
              <a:t>is</a:t>
            </a:r>
            <a:r>
              <a:rPr sz="2300" b="1" spc="5" dirty="0">
                <a:solidFill>
                  <a:srgbClr val="04607A"/>
                </a:solidFill>
                <a:latin typeface="Roboto"/>
                <a:cs typeface="Roboto"/>
              </a:rPr>
              <a:t> </a:t>
            </a:r>
            <a:r>
              <a:rPr sz="2300" b="1" dirty="0">
                <a:solidFill>
                  <a:srgbClr val="04607A"/>
                </a:solidFill>
                <a:latin typeface="Roboto"/>
                <a:cs typeface="Roboto"/>
              </a:rPr>
              <a:t>highest</a:t>
            </a:r>
            <a:r>
              <a:rPr sz="2300" b="1" spc="10" dirty="0">
                <a:solidFill>
                  <a:srgbClr val="04607A"/>
                </a:solidFill>
                <a:latin typeface="Roboto"/>
                <a:cs typeface="Roboto"/>
              </a:rPr>
              <a:t> </a:t>
            </a:r>
            <a:r>
              <a:rPr sz="2300" b="1" spc="-10" dirty="0">
                <a:solidFill>
                  <a:srgbClr val="04607A"/>
                </a:solidFill>
                <a:latin typeface="Roboto"/>
                <a:cs typeface="Roboto"/>
              </a:rPr>
              <a:t>in</a:t>
            </a:r>
            <a:r>
              <a:rPr sz="2300" b="1" dirty="0">
                <a:solidFill>
                  <a:srgbClr val="04607A"/>
                </a:solidFill>
                <a:latin typeface="Roboto"/>
                <a:cs typeface="Roboto"/>
              </a:rPr>
              <a:t> number,</a:t>
            </a:r>
            <a:r>
              <a:rPr sz="2300" b="1" spc="20" dirty="0">
                <a:solidFill>
                  <a:srgbClr val="04607A"/>
                </a:solidFill>
                <a:latin typeface="Roboto"/>
                <a:cs typeface="Roboto"/>
              </a:rPr>
              <a:t> </a:t>
            </a:r>
            <a:r>
              <a:rPr sz="2300" b="1" spc="-15" dirty="0">
                <a:solidFill>
                  <a:srgbClr val="04607A"/>
                </a:solidFill>
                <a:latin typeface="Roboto"/>
                <a:cs typeface="Roboto"/>
              </a:rPr>
              <a:t>but</a:t>
            </a:r>
            <a:r>
              <a:rPr sz="2300" b="1" spc="15" dirty="0">
                <a:solidFill>
                  <a:srgbClr val="04607A"/>
                </a:solidFill>
                <a:latin typeface="Roboto"/>
                <a:cs typeface="Roboto"/>
              </a:rPr>
              <a:t> </a:t>
            </a:r>
            <a:r>
              <a:rPr sz="2300" b="1" dirty="0">
                <a:solidFill>
                  <a:srgbClr val="04607A"/>
                </a:solidFill>
                <a:latin typeface="Roboto"/>
                <a:cs typeface="Roboto"/>
              </a:rPr>
              <a:t>the</a:t>
            </a:r>
            <a:r>
              <a:rPr sz="2300" b="1" spc="20" dirty="0">
                <a:solidFill>
                  <a:srgbClr val="04607A"/>
                </a:solidFill>
                <a:latin typeface="Roboto"/>
                <a:cs typeface="Roboto"/>
              </a:rPr>
              <a:t> </a:t>
            </a:r>
            <a:r>
              <a:rPr sz="2300" b="1" spc="5" dirty="0">
                <a:solidFill>
                  <a:srgbClr val="04607A"/>
                </a:solidFill>
                <a:latin typeface="Roboto"/>
                <a:cs typeface="Roboto"/>
              </a:rPr>
              <a:t>conversion</a:t>
            </a:r>
            <a:r>
              <a:rPr sz="2300" b="1" dirty="0">
                <a:solidFill>
                  <a:srgbClr val="04607A"/>
                </a:solidFill>
                <a:latin typeface="Roboto"/>
                <a:cs typeface="Roboto"/>
              </a:rPr>
              <a:t> </a:t>
            </a:r>
            <a:r>
              <a:rPr sz="2300" b="1" spc="10" dirty="0">
                <a:solidFill>
                  <a:srgbClr val="04607A"/>
                </a:solidFill>
                <a:latin typeface="Roboto"/>
                <a:cs typeface="Roboto"/>
              </a:rPr>
              <a:t>rate </a:t>
            </a:r>
            <a:r>
              <a:rPr sz="2300" b="1" spc="-5" dirty="0">
                <a:solidFill>
                  <a:srgbClr val="04607A"/>
                </a:solidFill>
                <a:latin typeface="Roboto"/>
                <a:cs typeface="Roboto"/>
              </a:rPr>
              <a:t>is</a:t>
            </a:r>
            <a:r>
              <a:rPr sz="2300" b="1" spc="5" dirty="0">
                <a:solidFill>
                  <a:srgbClr val="04607A"/>
                </a:solidFill>
                <a:latin typeface="Roboto"/>
                <a:cs typeface="Roboto"/>
              </a:rPr>
              <a:t> </a:t>
            </a:r>
            <a:r>
              <a:rPr sz="2300" b="1" dirty="0">
                <a:solidFill>
                  <a:srgbClr val="04607A"/>
                </a:solidFill>
                <a:latin typeface="Roboto"/>
                <a:cs typeface="Roboto"/>
              </a:rPr>
              <a:t>low</a:t>
            </a:r>
            <a:r>
              <a:rPr sz="2300" b="1" spc="15" dirty="0">
                <a:solidFill>
                  <a:srgbClr val="04607A"/>
                </a:solidFill>
                <a:latin typeface="Roboto"/>
                <a:cs typeface="Roboto"/>
              </a:rPr>
              <a:t> </a:t>
            </a:r>
            <a:r>
              <a:rPr sz="2300" b="1" spc="5" dirty="0">
                <a:solidFill>
                  <a:srgbClr val="04607A"/>
                </a:solidFill>
                <a:latin typeface="Roboto"/>
                <a:cs typeface="Roboto"/>
              </a:rPr>
              <a:t>(~40%)</a:t>
            </a:r>
            <a:endParaRPr sz="2300">
              <a:latin typeface="Roboto"/>
              <a:cs typeface="Roboto"/>
            </a:endParaRPr>
          </a:p>
        </p:txBody>
      </p:sp>
      <p:pic>
        <p:nvPicPr>
          <p:cNvPr id="4" name="object 4"/>
          <p:cNvPicPr/>
          <p:nvPr/>
        </p:nvPicPr>
        <p:blipFill>
          <a:blip r:embed="rId2" cstate="print"/>
          <a:stretch>
            <a:fillRect/>
          </a:stretch>
        </p:blipFill>
        <p:spPr>
          <a:xfrm>
            <a:off x="3529151" y="2175954"/>
            <a:ext cx="13167530" cy="64242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546860">
              <a:lnSpc>
                <a:spcPct val="100000"/>
              </a:lnSpc>
              <a:spcBef>
                <a:spcPts val="135"/>
              </a:spcBef>
            </a:pPr>
            <a:r>
              <a:rPr spc="10" dirty="0"/>
              <a:t>Analysis</a:t>
            </a:r>
            <a:r>
              <a:rPr spc="20" dirty="0"/>
              <a:t> </a:t>
            </a:r>
            <a:r>
              <a:rPr spc="15" dirty="0"/>
              <a:t>-</a:t>
            </a:r>
            <a:r>
              <a:rPr spc="10" dirty="0"/>
              <a:t> </a:t>
            </a:r>
            <a:r>
              <a:rPr spc="20" dirty="0"/>
              <a:t>A</a:t>
            </a:r>
            <a:r>
              <a:rPr dirty="0"/>
              <a:t> </a:t>
            </a:r>
            <a:r>
              <a:rPr spc="10" dirty="0"/>
              <a:t>free</a:t>
            </a:r>
            <a:r>
              <a:rPr spc="35" dirty="0"/>
              <a:t> </a:t>
            </a:r>
            <a:r>
              <a:rPr spc="10" dirty="0"/>
              <a:t>copy</a:t>
            </a:r>
            <a:r>
              <a:rPr spc="-10" dirty="0"/>
              <a:t> </a:t>
            </a:r>
            <a:r>
              <a:rPr spc="10" dirty="0"/>
              <a:t>of </a:t>
            </a:r>
            <a:r>
              <a:rPr spc="15" dirty="0"/>
              <a:t>Mastering</a:t>
            </a:r>
            <a:r>
              <a:rPr spc="5" dirty="0"/>
              <a:t> </a:t>
            </a:r>
            <a:r>
              <a:rPr spc="15" dirty="0"/>
              <a:t>The</a:t>
            </a:r>
            <a:r>
              <a:rPr dirty="0"/>
              <a:t> </a:t>
            </a:r>
            <a:r>
              <a:rPr spc="15" dirty="0"/>
              <a:t>Interview</a:t>
            </a:r>
          </a:p>
        </p:txBody>
      </p:sp>
      <p:sp>
        <p:nvSpPr>
          <p:cNvPr id="3" name="object 3"/>
          <p:cNvSpPr txBox="1"/>
          <p:nvPr/>
        </p:nvSpPr>
        <p:spPr>
          <a:xfrm>
            <a:off x="672768" y="9585334"/>
            <a:ext cx="16271875" cy="869950"/>
          </a:xfrm>
          <a:prstGeom prst="rect">
            <a:avLst/>
          </a:prstGeom>
        </p:spPr>
        <p:txBody>
          <a:bodyPr vert="horz" wrap="square" lIns="0" tIns="83820" rIns="0" bIns="0" rtlCol="0">
            <a:spAutoFit/>
          </a:bodyPr>
          <a:lstStyle/>
          <a:p>
            <a:pPr marL="12700">
              <a:lnSpc>
                <a:spcPct val="100000"/>
              </a:lnSpc>
              <a:spcBef>
                <a:spcPts val="660"/>
              </a:spcBef>
            </a:pPr>
            <a:r>
              <a:rPr sz="2300" b="1" dirty="0">
                <a:solidFill>
                  <a:srgbClr val="04607A"/>
                </a:solidFill>
                <a:latin typeface="Roboto"/>
                <a:cs typeface="Roboto"/>
              </a:rPr>
              <a:t>Observation:</a:t>
            </a:r>
            <a:endParaRPr sz="2300">
              <a:latin typeface="Roboto"/>
              <a:cs typeface="Roboto"/>
            </a:endParaRPr>
          </a:p>
          <a:p>
            <a:pPr marL="389255" indent="-377190">
              <a:lnSpc>
                <a:spcPct val="100000"/>
              </a:lnSpc>
              <a:spcBef>
                <a:spcPts val="565"/>
              </a:spcBef>
              <a:buFont typeface="Arial MT"/>
              <a:buChar char="•"/>
              <a:tabLst>
                <a:tab pos="389255" algn="l"/>
                <a:tab pos="389890" algn="l"/>
              </a:tabLst>
            </a:pPr>
            <a:r>
              <a:rPr sz="2300" b="1" spc="-5" dirty="0">
                <a:solidFill>
                  <a:srgbClr val="04607A"/>
                </a:solidFill>
                <a:latin typeface="Roboto"/>
                <a:cs typeface="Roboto"/>
              </a:rPr>
              <a:t>Distributing</a:t>
            </a:r>
            <a:r>
              <a:rPr sz="2300" b="1" spc="5" dirty="0">
                <a:solidFill>
                  <a:srgbClr val="04607A"/>
                </a:solidFill>
                <a:latin typeface="Roboto"/>
                <a:cs typeface="Roboto"/>
              </a:rPr>
              <a:t> </a:t>
            </a:r>
            <a:r>
              <a:rPr sz="2300" b="1" dirty="0">
                <a:solidFill>
                  <a:srgbClr val="04607A"/>
                </a:solidFill>
                <a:latin typeface="Roboto"/>
                <a:cs typeface="Roboto"/>
              </a:rPr>
              <a:t>Free-Copy</a:t>
            </a:r>
            <a:r>
              <a:rPr sz="2300" b="1" spc="40" dirty="0">
                <a:solidFill>
                  <a:srgbClr val="04607A"/>
                </a:solidFill>
                <a:latin typeface="Roboto"/>
                <a:cs typeface="Roboto"/>
              </a:rPr>
              <a:t> </a:t>
            </a:r>
            <a:r>
              <a:rPr sz="2300" b="1" spc="10" dirty="0">
                <a:solidFill>
                  <a:srgbClr val="04607A"/>
                </a:solidFill>
                <a:latin typeface="Roboto"/>
                <a:cs typeface="Roboto"/>
              </a:rPr>
              <a:t>of</a:t>
            </a:r>
            <a:r>
              <a:rPr sz="2300" b="1" spc="15" dirty="0">
                <a:solidFill>
                  <a:srgbClr val="04607A"/>
                </a:solidFill>
                <a:latin typeface="Roboto"/>
                <a:cs typeface="Roboto"/>
              </a:rPr>
              <a:t> </a:t>
            </a:r>
            <a:r>
              <a:rPr sz="2300" b="1" spc="5" dirty="0">
                <a:solidFill>
                  <a:srgbClr val="04607A"/>
                </a:solidFill>
                <a:latin typeface="Roboto"/>
                <a:cs typeface="Roboto"/>
              </a:rPr>
              <a:t>Mastering Interview </a:t>
            </a:r>
            <a:r>
              <a:rPr sz="2300" b="1" spc="-20" dirty="0">
                <a:solidFill>
                  <a:srgbClr val="04607A"/>
                </a:solidFill>
                <a:latin typeface="Roboto"/>
                <a:cs typeface="Roboto"/>
              </a:rPr>
              <a:t>doesn't</a:t>
            </a:r>
            <a:r>
              <a:rPr sz="2300" b="1" spc="15" dirty="0">
                <a:solidFill>
                  <a:srgbClr val="04607A"/>
                </a:solidFill>
                <a:latin typeface="Roboto"/>
                <a:cs typeface="Roboto"/>
              </a:rPr>
              <a:t> </a:t>
            </a:r>
            <a:r>
              <a:rPr sz="2300" b="1" spc="20" dirty="0">
                <a:solidFill>
                  <a:srgbClr val="04607A"/>
                </a:solidFill>
                <a:latin typeface="Roboto"/>
                <a:cs typeface="Roboto"/>
              </a:rPr>
              <a:t>seem</a:t>
            </a:r>
            <a:r>
              <a:rPr sz="2300" b="1" spc="5" dirty="0">
                <a:solidFill>
                  <a:srgbClr val="04607A"/>
                </a:solidFill>
                <a:latin typeface="Roboto"/>
                <a:cs typeface="Roboto"/>
              </a:rPr>
              <a:t> </a:t>
            </a:r>
            <a:r>
              <a:rPr sz="2300" b="1" spc="10" dirty="0">
                <a:solidFill>
                  <a:srgbClr val="04607A"/>
                </a:solidFill>
                <a:latin typeface="Roboto"/>
                <a:cs typeface="Roboto"/>
              </a:rPr>
              <a:t>affect</a:t>
            </a:r>
            <a:r>
              <a:rPr sz="2300" b="1" dirty="0">
                <a:solidFill>
                  <a:srgbClr val="04607A"/>
                </a:solidFill>
                <a:latin typeface="Roboto"/>
                <a:cs typeface="Roboto"/>
              </a:rPr>
              <a:t> the</a:t>
            </a:r>
            <a:r>
              <a:rPr sz="2300" b="1" spc="20" dirty="0">
                <a:solidFill>
                  <a:srgbClr val="04607A"/>
                </a:solidFill>
                <a:latin typeface="Roboto"/>
                <a:cs typeface="Roboto"/>
              </a:rPr>
              <a:t> </a:t>
            </a:r>
            <a:r>
              <a:rPr sz="2300" b="1" spc="5" dirty="0">
                <a:solidFill>
                  <a:srgbClr val="04607A"/>
                </a:solidFill>
                <a:latin typeface="Roboto"/>
                <a:cs typeface="Roboto"/>
              </a:rPr>
              <a:t>conversion</a:t>
            </a:r>
            <a:r>
              <a:rPr sz="2300" b="1" spc="-10" dirty="0">
                <a:solidFill>
                  <a:srgbClr val="04607A"/>
                </a:solidFill>
                <a:latin typeface="Roboto"/>
                <a:cs typeface="Roboto"/>
              </a:rPr>
              <a:t> </a:t>
            </a:r>
            <a:r>
              <a:rPr sz="2300" b="1" spc="-5" dirty="0">
                <a:solidFill>
                  <a:srgbClr val="04607A"/>
                </a:solidFill>
                <a:latin typeface="Roboto"/>
                <a:cs typeface="Roboto"/>
              </a:rPr>
              <a:t>as</a:t>
            </a:r>
            <a:r>
              <a:rPr sz="2300" b="1" spc="20" dirty="0">
                <a:solidFill>
                  <a:srgbClr val="04607A"/>
                </a:solidFill>
                <a:latin typeface="Roboto"/>
                <a:cs typeface="Roboto"/>
              </a:rPr>
              <a:t> </a:t>
            </a:r>
            <a:r>
              <a:rPr sz="2300" b="1" dirty="0">
                <a:solidFill>
                  <a:srgbClr val="04607A"/>
                </a:solidFill>
                <a:latin typeface="Roboto"/>
                <a:cs typeface="Roboto"/>
              </a:rPr>
              <a:t>the</a:t>
            </a:r>
            <a:r>
              <a:rPr sz="2300" b="1" spc="10" dirty="0">
                <a:solidFill>
                  <a:srgbClr val="04607A"/>
                </a:solidFill>
                <a:latin typeface="Roboto"/>
                <a:cs typeface="Roboto"/>
              </a:rPr>
              <a:t> </a:t>
            </a:r>
            <a:r>
              <a:rPr sz="2300" b="1" spc="5" dirty="0">
                <a:solidFill>
                  <a:srgbClr val="04607A"/>
                </a:solidFill>
                <a:latin typeface="Roboto"/>
                <a:cs typeface="Roboto"/>
              </a:rPr>
              <a:t>conversion</a:t>
            </a:r>
            <a:r>
              <a:rPr sz="2300" b="1" spc="25" dirty="0">
                <a:solidFill>
                  <a:srgbClr val="04607A"/>
                </a:solidFill>
                <a:latin typeface="Roboto"/>
                <a:cs typeface="Roboto"/>
              </a:rPr>
              <a:t> </a:t>
            </a:r>
            <a:r>
              <a:rPr sz="2300" b="1" spc="10" dirty="0">
                <a:solidFill>
                  <a:srgbClr val="04607A"/>
                </a:solidFill>
                <a:latin typeface="Roboto"/>
                <a:cs typeface="Roboto"/>
              </a:rPr>
              <a:t>rate</a:t>
            </a:r>
            <a:r>
              <a:rPr sz="2300" b="1" spc="20" dirty="0">
                <a:solidFill>
                  <a:srgbClr val="04607A"/>
                </a:solidFill>
                <a:latin typeface="Roboto"/>
                <a:cs typeface="Roboto"/>
              </a:rPr>
              <a:t> </a:t>
            </a:r>
            <a:r>
              <a:rPr sz="2300" b="1" spc="-5" dirty="0">
                <a:solidFill>
                  <a:srgbClr val="04607A"/>
                </a:solidFill>
                <a:latin typeface="Roboto"/>
                <a:cs typeface="Roboto"/>
              </a:rPr>
              <a:t>is</a:t>
            </a:r>
            <a:r>
              <a:rPr sz="2300" b="1" dirty="0">
                <a:solidFill>
                  <a:srgbClr val="04607A"/>
                </a:solidFill>
                <a:latin typeface="Roboto"/>
                <a:cs typeface="Roboto"/>
              </a:rPr>
              <a:t> </a:t>
            </a:r>
            <a:r>
              <a:rPr sz="2300" b="1" spc="-5" dirty="0">
                <a:solidFill>
                  <a:srgbClr val="04607A"/>
                </a:solidFill>
                <a:latin typeface="Roboto"/>
                <a:cs typeface="Roboto"/>
              </a:rPr>
              <a:t>almost</a:t>
            </a:r>
            <a:r>
              <a:rPr sz="2300" b="1" spc="15" dirty="0">
                <a:solidFill>
                  <a:srgbClr val="04607A"/>
                </a:solidFill>
                <a:latin typeface="Roboto"/>
                <a:cs typeface="Roboto"/>
              </a:rPr>
              <a:t> </a:t>
            </a:r>
            <a:r>
              <a:rPr sz="2300" b="1" spc="5" dirty="0">
                <a:solidFill>
                  <a:srgbClr val="04607A"/>
                </a:solidFill>
                <a:latin typeface="Roboto"/>
                <a:cs typeface="Roboto"/>
              </a:rPr>
              <a:t>same.</a:t>
            </a:r>
            <a:endParaRPr sz="2300">
              <a:latin typeface="Roboto"/>
              <a:cs typeface="Roboto"/>
            </a:endParaRPr>
          </a:p>
        </p:txBody>
      </p:sp>
      <p:pic>
        <p:nvPicPr>
          <p:cNvPr id="4" name="object 4"/>
          <p:cNvPicPr/>
          <p:nvPr/>
        </p:nvPicPr>
        <p:blipFill>
          <a:blip r:embed="rId2" cstate="print"/>
          <a:stretch>
            <a:fillRect/>
          </a:stretch>
        </p:blipFill>
        <p:spPr>
          <a:xfrm>
            <a:off x="2988951" y="2575969"/>
            <a:ext cx="15458157" cy="6485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7609205" cy="930275"/>
          </a:xfrm>
          <a:prstGeom prst="rect">
            <a:avLst/>
          </a:prstGeom>
        </p:spPr>
        <p:txBody>
          <a:bodyPr vert="horz" wrap="square" lIns="0" tIns="17145" rIns="0" bIns="0" rtlCol="0">
            <a:spAutoFit/>
          </a:bodyPr>
          <a:lstStyle/>
          <a:p>
            <a:pPr marL="12700">
              <a:lnSpc>
                <a:spcPct val="100000"/>
              </a:lnSpc>
              <a:spcBef>
                <a:spcPts val="135"/>
              </a:spcBef>
            </a:pPr>
            <a:r>
              <a:rPr spc="10" dirty="0"/>
              <a:t>Analysis</a:t>
            </a:r>
            <a:r>
              <a:rPr dirty="0"/>
              <a:t> </a:t>
            </a:r>
            <a:r>
              <a:rPr spc="25" dirty="0"/>
              <a:t>–</a:t>
            </a:r>
            <a:r>
              <a:rPr spc="-15" dirty="0"/>
              <a:t> </a:t>
            </a:r>
            <a:r>
              <a:rPr spc="10" dirty="0"/>
              <a:t>Total</a:t>
            </a:r>
            <a:r>
              <a:rPr spc="-15" dirty="0"/>
              <a:t> </a:t>
            </a:r>
            <a:r>
              <a:rPr spc="10" dirty="0"/>
              <a:t>Visits</a:t>
            </a:r>
          </a:p>
        </p:txBody>
      </p:sp>
      <p:sp>
        <p:nvSpPr>
          <p:cNvPr id="3" name="object 3"/>
          <p:cNvSpPr txBox="1"/>
          <p:nvPr/>
        </p:nvSpPr>
        <p:spPr>
          <a:xfrm>
            <a:off x="672768" y="9585334"/>
            <a:ext cx="5847080" cy="869950"/>
          </a:xfrm>
          <a:prstGeom prst="rect">
            <a:avLst/>
          </a:prstGeom>
        </p:spPr>
        <p:txBody>
          <a:bodyPr vert="horz" wrap="square" lIns="0" tIns="83820" rIns="0" bIns="0" rtlCol="0">
            <a:spAutoFit/>
          </a:bodyPr>
          <a:lstStyle/>
          <a:p>
            <a:pPr marL="12700">
              <a:lnSpc>
                <a:spcPct val="100000"/>
              </a:lnSpc>
              <a:spcBef>
                <a:spcPts val="660"/>
              </a:spcBef>
            </a:pPr>
            <a:r>
              <a:rPr sz="2300" b="1" dirty="0">
                <a:solidFill>
                  <a:srgbClr val="04607A"/>
                </a:solidFill>
                <a:latin typeface="Roboto"/>
                <a:cs typeface="Roboto"/>
              </a:rPr>
              <a:t>Observation:</a:t>
            </a:r>
            <a:endParaRPr sz="2300">
              <a:latin typeface="Roboto"/>
              <a:cs typeface="Roboto"/>
            </a:endParaRPr>
          </a:p>
          <a:p>
            <a:pPr marL="389255" indent="-377190">
              <a:lnSpc>
                <a:spcPct val="100000"/>
              </a:lnSpc>
              <a:spcBef>
                <a:spcPts val="565"/>
              </a:spcBef>
              <a:buFont typeface="Arial MT"/>
              <a:buChar char="•"/>
              <a:tabLst>
                <a:tab pos="389255" algn="l"/>
                <a:tab pos="389890" algn="l"/>
              </a:tabLst>
            </a:pPr>
            <a:r>
              <a:rPr sz="2300" b="1" spc="20" dirty="0">
                <a:solidFill>
                  <a:srgbClr val="04607A"/>
                </a:solidFill>
                <a:latin typeface="Roboto"/>
                <a:cs typeface="Roboto"/>
              </a:rPr>
              <a:t>Presence</a:t>
            </a:r>
            <a:r>
              <a:rPr sz="2300" b="1" dirty="0">
                <a:solidFill>
                  <a:srgbClr val="04607A"/>
                </a:solidFill>
                <a:latin typeface="Roboto"/>
                <a:cs typeface="Roboto"/>
              </a:rPr>
              <a:t> </a:t>
            </a:r>
            <a:r>
              <a:rPr sz="2300" b="1" spc="10" dirty="0">
                <a:solidFill>
                  <a:srgbClr val="04607A"/>
                </a:solidFill>
                <a:latin typeface="Roboto"/>
                <a:cs typeface="Roboto"/>
              </a:rPr>
              <a:t>of</a:t>
            </a:r>
            <a:r>
              <a:rPr sz="2300" b="1" spc="5" dirty="0">
                <a:solidFill>
                  <a:srgbClr val="04607A"/>
                </a:solidFill>
                <a:latin typeface="Roboto"/>
                <a:cs typeface="Roboto"/>
              </a:rPr>
              <a:t> </a:t>
            </a:r>
            <a:r>
              <a:rPr sz="2300" b="1" dirty="0">
                <a:solidFill>
                  <a:srgbClr val="04607A"/>
                </a:solidFill>
                <a:latin typeface="Roboto"/>
                <a:cs typeface="Roboto"/>
              </a:rPr>
              <a:t>outliers</a:t>
            </a:r>
            <a:r>
              <a:rPr sz="2300" b="1" spc="5" dirty="0">
                <a:solidFill>
                  <a:srgbClr val="04607A"/>
                </a:solidFill>
                <a:latin typeface="Roboto"/>
                <a:cs typeface="Roboto"/>
              </a:rPr>
              <a:t> </a:t>
            </a:r>
            <a:r>
              <a:rPr sz="2300" b="1" spc="-10" dirty="0">
                <a:solidFill>
                  <a:srgbClr val="04607A"/>
                </a:solidFill>
                <a:latin typeface="Roboto"/>
                <a:cs typeface="Roboto"/>
              </a:rPr>
              <a:t>in</a:t>
            </a:r>
            <a:r>
              <a:rPr sz="2300" b="1" dirty="0">
                <a:solidFill>
                  <a:srgbClr val="04607A"/>
                </a:solidFill>
                <a:latin typeface="Roboto"/>
                <a:cs typeface="Roboto"/>
              </a:rPr>
              <a:t> </a:t>
            </a:r>
            <a:r>
              <a:rPr sz="2300" b="1" spc="15" dirty="0">
                <a:solidFill>
                  <a:srgbClr val="04607A"/>
                </a:solidFill>
                <a:latin typeface="Roboto"/>
                <a:cs typeface="Roboto"/>
              </a:rPr>
              <a:t>Total </a:t>
            </a:r>
            <a:r>
              <a:rPr sz="2300" b="1" dirty="0">
                <a:solidFill>
                  <a:srgbClr val="04607A"/>
                </a:solidFill>
                <a:latin typeface="Roboto"/>
                <a:cs typeface="Roboto"/>
              </a:rPr>
              <a:t>Visit</a:t>
            </a:r>
            <a:r>
              <a:rPr sz="2300" b="1" spc="-10" dirty="0">
                <a:solidFill>
                  <a:srgbClr val="04607A"/>
                </a:solidFill>
                <a:latin typeface="Roboto"/>
                <a:cs typeface="Roboto"/>
              </a:rPr>
              <a:t> </a:t>
            </a:r>
            <a:r>
              <a:rPr sz="2300" b="1" spc="-5" dirty="0">
                <a:solidFill>
                  <a:srgbClr val="04607A"/>
                </a:solidFill>
                <a:latin typeface="Roboto"/>
                <a:cs typeface="Roboto"/>
              </a:rPr>
              <a:t>column</a:t>
            </a:r>
            <a:endParaRPr sz="2300">
              <a:latin typeface="Roboto"/>
              <a:cs typeface="Roboto"/>
            </a:endParaRPr>
          </a:p>
        </p:txBody>
      </p:sp>
      <p:pic>
        <p:nvPicPr>
          <p:cNvPr id="4" name="object 4"/>
          <p:cNvPicPr/>
          <p:nvPr/>
        </p:nvPicPr>
        <p:blipFill>
          <a:blip r:embed="rId2" cstate="print"/>
          <a:stretch>
            <a:fillRect/>
          </a:stretch>
        </p:blipFill>
        <p:spPr>
          <a:xfrm>
            <a:off x="3604891" y="2384907"/>
            <a:ext cx="12525141" cy="63703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13490575" cy="930275"/>
          </a:xfrm>
          <a:prstGeom prst="rect">
            <a:avLst/>
          </a:prstGeom>
        </p:spPr>
        <p:txBody>
          <a:bodyPr vert="horz" wrap="square" lIns="0" tIns="17145" rIns="0" bIns="0" rtlCol="0">
            <a:spAutoFit/>
          </a:bodyPr>
          <a:lstStyle/>
          <a:p>
            <a:pPr marL="12700">
              <a:lnSpc>
                <a:spcPct val="100000"/>
              </a:lnSpc>
              <a:spcBef>
                <a:spcPts val="135"/>
              </a:spcBef>
            </a:pPr>
            <a:r>
              <a:rPr spc="10" dirty="0"/>
              <a:t>Analysis</a:t>
            </a:r>
            <a:r>
              <a:rPr spc="15" dirty="0"/>
              <a:t> </a:t>
            </a:r>
            <a:r>
              <a:rPr spc="25" dirty="0"/>
              <a:t>–</a:t>
            </a:r>
            <a:r>
              <a:rPr spc="-5" dirty="0"/>
              <a:t> </a:t>
            </a:r>
            <a:r>
              <a:rPr spc="10" dirty="0"/>
              <a:t>Total</a:t>
            </a:r>
            <a:r>
              <a:rPr dirty="0"/>
              <a:t> </a:t>
            </a:r>
            <a:r>
              <a:rPr spc="15" dirty="0"/>
              <a:t>Time</a:t>
            </a:r>
            <a:r>
              <a:rPr dirty="0"/>
              <a:t> </a:t>
            </a:r>
            <a:r>
              <a:rPr spc="15" dirty="0"/>
              <a:t>Spent</a:t>
            </a:r>
            <a:r>
              <a:rPr spc="-5" dirty="0"/>
              <a:t> </a:t>
            </a:r>
            <a:r>
              <a:rPr spc="15" dirty="0"/>
              <a:t>on</a:t>
            </a:r>
            <a:r>
              <a:rPr spc="-20" dirty="0"/>
              <a:t> </a:t>
            </a:r>
            <a:r>
              <a:rPr spc="15" dirty="0"/>
              <a:t>Website</a:t>
            </a:r>
          </a:p>
        </p:txBody>
      </p:sp>
      <p:sp>
        <p:nvSpPr>
          <p:cNvPr id="3" name="object 3"/>
          <p:cNvSpPr txBox="1"/>
          <p:nvPr/>
        </p:nvSpPr>
        <p:spPr>
          <a:xfrm>
            <a:off x="672768" y="9585334"/>
            <a:ext cx="10044430" cy="1292225"/>
          </a:xfrm>
          <a:prstGeom prst="rect">
            <a:avLst/>
          </a:prstGeom>
        </p:spPr>
        <p:txBody>
          <a:bodyPr vert="horz" wrap="square" lIns="0" tIns="83820" rIns="0" bIns="0" rtlCol="0">
            <a:spAutoFit/>
          </a:bodyPr>
          <a:lstStyle/>
          <a:p>
            <a:pPr marL="12700">
              <a:lnSpc>
                <a:spcPct val="100000"/>
              </a:lnSpc>
              <a:spcBef>
                <a:spcPts val="660"/>
              </a:spcBef>
            </a:pPr>
            <a:r>
              <a:rPr sz="2300" b="1" dirty="0">
                <a:solidFill>
                  <a:srgbClr val="04607A"/>
                </a:solidFill>
                <a:latin typeface="Roboto"/>
                <a:cs typeface="Roboto"/>
              </a:rPr>
              <a:t>Observation:</a:t>
            </a:r>
            <a:endParaRPr sz="2300">
              <a:latin typeface="Roboto"/>
              <a:cs typeface="Roboto"/>
            </a:endParaRPr>
          </a:p>
          <a:p>
            <a:pPr marL="389255" indent="-377190">
              <a:lnSpc>
                <a:spcPct val="100000"/>
              </a:lnSpc>
              <a:spcBef>
                <a:spcPts val="565"/>
              </a:spcBef>
              <a:buFont typeface="Arial MT"/>
              <a:buChar char="•"/>
              <a:tabLst>
                <a:tab pos="389255" algn="l"/>
                <a:tab pos="389890" algn="l"/>
              </a:tabLst>
            </a:pPr>
            <a:r>
              <a:rPr sz="2300" b="1" spc="20" dirty="0">
                <a:solidFill>
                  <a:srgbClr val="04607A"/>
                </a:solidFill>
                <a:latin typeface="Roboto"/>
                <a:cs typeface="Roboto"/>
              </a:rPr>
              <a:t>Presence</a:t>
            </a:r>
            <a:r>
              <a:rPr sz="2300" b="1" spc="5" dirty="0">
                <a:solidFill>
                  <a:srgbClr val="04607A"/>
                </a:solidFill>
                <a:latin typeface="Roboto"/>
                <a:cs typeface="Roboto"/>
              </a:rPr>
              <a:t> </a:t>
            </a:r>
            <a:r>
              <a:rPr sz="2300" b="1" spc="10" dirty="0">
                <a:solidFill>
                  <a:srgbClr val="04607A"/>
                </a:solidFill>
                <a:latin typeface="Roboto"/>
                <a:cs typeface="Roboto"/>
              </a:rPr>
              <a:t>of </a:t>
            </a:r>
            <a:r>
              <a:rPr sz="2300" b="1" dirty="0">
                <a:solidFill>
                  <a:srgbClr val="04607A"/>
                </a:solidFill>
                <a:latin typeface="Roboto"/>
                <a:cs typeface="Roboto"/>
              </a:rPr>
              <a:t>outliers</a:t>
            </a:r>
            <a:r>
              <a:rPr sz="2300" b="1" spc="5" dirty="0">
                <a:solidFill>
                  <a:srgbClr val="04607A"/>
                </a:solidFill>
                <a:latin typeface="Roboto"/>
                <a:cs typeface="Roboto"/>
              </a:rPr>
              <a:t> </a:t>
            </a:r>
            <a:r>
              <a:rPr sz="2300" b="1" spc="-10" dirty="0">
                <a:solidFill>
                  <a:srgbClr val="04607A"/>
                </a:solidFill>
                <a:latin typeface="Roboto"/>
                <a:cs typeface="Roboto"/>
              </a:rPr>
              <a:t>in</a:t>
            </a:r>
            <a:r>
              <a:rPr sz="2300" b="1" dirty="0">
                <a:solidFill>
                  <a:srgbClr val="04607A"/>
                </a:solidFill>
                <a:latin typeface="Roboto"/>
                <a:cs typeface="Roboto"/>
              </a:rPr>
              <a:t> </a:t>
            </a:r>
            <a:r>
              <a:rPr sz="2300" b="1" spc="15" dirty="0">
                <a:solidFill>
                  <a:srgbClr val="04607A"/>
                </a:solidFill>
                <a:latin typeface="Roboto"/>
                <a:cs typeface="Roboto"/>
              </a:rPr>
              <a:t>Total </a:t>
            </a:r>
            <a:r>
              <a:rPr sz="2300" b="1" spc="35" dirty="0">
                <a:solidFill>
                  <a:srgbClr val="04607A"/>
                </a:solidFill>
                <a:latin typeface="Roboto"/>
                <a:cs typeface="Roboto"/>
              </a:rPr>
              <a:t>Time</a:t>
            </a:r>
            <a:r>
              <a:rPr sz="2300" b="1" spc="15" dirty="0">
                <a:solidFill>
                  <a:srgbClr val="04607A"/>
                </a:solidFill>
                <a:latin typeface="Roboto"/>
                <a:cs typeface="Roboto"/>
              </a:rPr>
              <a:t> </a:t>
            </a:r>
            <a:r>
              <a:rPr sz="2300" b="1" spc="-5" dirty="0">
                <a:solidFill>
                  <a:srgbClr val="04607A"/>
                </a:solidFill>
                <a:latin typeface="Roboto"/>
                <a:cs typeface="Roboto"/>
              </a:rPr>
              <a:t>Spent</a:t>
            </a:r>
            <a:r>
              <a:rPr sz="2300" b="1" spc="5" dirty="0">
                <a:solidFill>
                  <a:srgbClr val="04607A"/>
                </a:solidFill>
                <a:latin typeface="Roboto"/>
                <a:cs typeface="Roboto"/>
              </a:rPr>
              <a:t> </a:t>
            </a:r>
            <a:r>
              <a:rPr sz="2300" b="1" spc="-5" dirty="0">
                <a:solidFill>
                  <a:srgbClr val="04607A"/>
                </a:solidFill>
                <a:latin typeface="Roboto"/>
                <a:cs typeface="Roboto"/>
              </a:rPr>
              <a:t>on</a:t>
            </a:r>
            <a:r>
              <a:rPr sz="2300" b="1" spc="10" dirty="0">
                <a:solidFill>
                  <a:srgbClr val="04607A"/>
                </a:solidFill>
                <a:latin typeface="Roboto"/>
                <a:cs typeface="Roboto"/>
              </a:rPr>
              <a:t> </a:t>
            </a:r>
            <a:r>
              <a:rPr sz="2300" b="1" spc="5" dirty="0">
                <a:solidFill>
                  <a:srgbClr val="04607A"/>
                </a:solidFill>
                <a:latin typeface="Roboto"/>
                <a:cs typeface="Roboto"/>
              </a:rPr>
              <a:t>Website </a:t>
            </a:r>
            <a:r>
              <a:rPr sz="2300" b="1" spc="-5" dirty="0">
                <a:solidFill>
                  <a:srgbClr val="04607A"/>
                </a:solidFill>
                <a:latin typeface="Roboto"/>
                <a:cs typeface="Roboto"/>
              </a:rPr>
              <a:t>column</a:t>
            </a:r>
            <a:endParaRPr sz="2300">
              <a:latin typeface="Roboto"/>
              <a:cs typeface="Roboto"/>
            </a:endParaRPr>
          </a:p>
          <a:p>
            <a:pPr marL="389255" indent="-377190">
              <a:lnSpc>
                <a:spcPct val="100000"/>
              </a:lnSpc>
              <a:spcBef>
                <a:spcPts val="565"/>
              </a:spcBef>
              <a:buFont typeface="Arial MT"/>
              <a:buChar char="•"/>
              <a:tabLst>
                <a:tab pos="389255" algn="l"/>
                <a:tab pos="389890" algn="l"/>
              </a:tabLst>
            </a:pPr>
            <a:r>
              <a:rPr sz="2300" b="1" dirty="0">
                <a:solidFill>
                  <a:srgbClr val="04607A"/>
                </a:solidFill>
                <a:latin typeface="Roboto"/>
                <a:cs typeface="Roboto"/>
              </a:rPr>
              <a:t>Leads spending</a:t>
            </a:r>
            <a:r>
              <a:rPr sz="2300" b="1" spc="-10" dirty="0">
                <a:solidFill>
                  <a:srgbClr val="04607A"/>
                </a:solidFill>
                <a:latin typeface="Roboto"/>
                <a:cs typeface="Roboto"/>
              </a:rPr>
              <a:t> </a:t>
            </a:r>
            <a:r>
              <a:rPr sz="2300" b="1" spc="20" dirty="0">
                <a:solidFill>
                  <a:srgbClr val="04607A"/>
                </a:solidFill>
                <a:latin typeface="Roboto"/>
                <a:cs typeface="Roboto"/>
              </a:rPr>
              <a:t>more</a:t>
            </a:r>
            <a:r>
              <a:rPr sz="2300" b="1" spc="25" dirty="0">
                <a:solidFill>
                  <a:srgbClr val="04607A"/>
                </a:solidFill>
                <a:latin typeface="Roboto"/>
                <a:cs typeface="Roboto"/>
              </a:rPr>
              <a:t> </a:t>
            </a:r>
            <a:r>
              <a:rPr sz="2300" b="1" spc="5" dirty="0">
                <a:solidFill>
                  <a:srgbClr val="04607A"/>
                </a:solidFill>
                <a:latin typeface="Roboto"/>
                <a:cs typeface="Roboto"/>
              </a:rPr>
              <a:t>time</a:t>
            </a:r>
            <a:r>
              <a:rPr sz="2300" b="1" dirty="0">
                <a:solidFill>
                  <a:srgbClr val="04607A"/>
                </a:solidFill>
                <a:latin typeface="Roboto"/>
                <a:cs typeface="Roboto"/>
              </a:rPr>
              <a:t> </a:t>
            </a:r>
            <a:r>
              <a:rPr sz="2300" b="1" spc="-5" dirty="0">
                <a:solidFill>
                  <a:srgbClr val="04607A"/>
                </a:solidFill>
                <a:latin typeface="Roboto"/>
                <a:cs typeface="Roboto"/>
              </a:rPr>
              <a:t>on </a:t>
            </a:r>
            <a:r>
              <a:rPr sz="2300" b="1" dirty="0">
                <a:solidFill>
                  <a:srgbClr val="04607A"/>
                </a:solidFill>
                <a:latin typeface="Roboto"/>
                <a:cs typeface="Roboto"/>
              </a:rPr>
              <a:t>the</a:t>
            </a:r>
            <a:r>
              <a:rPr sz="2300" b="1" spc="15" dirty="0">
                <a:solidFill>
                  <a:srgbClr val="04607A"/>
                </a:solidFill>
                <a:latin typeface="Roboto"/>
                <a:cs typeface="Roboto"/>
              </a:rPr>
              <a:t> </a:t>
            </a:r>
            <a:r>
              <a:rPr sz="2300" b="1" spc="5" dirty="0">
                <a:solidFill>
                  <a:srgbClr val="04607A"/>
                </a:solidFill>
                <a:latin typeface="Roboto"/>
                <a:cs typeface="Roboto"/>
              </a:rPr>
              <a:t>website</a:t>
            </a:r>
            <a:r>
              <a:rPr sz="2300" b="1" spc="10" dirty="0">
                <a:solidFill>
                  <a:srgbClr val="04607A"/>
                </a:solidFill>
                <a:latin typeface="Roboto"/>
                <a:cs typeface="Roboto"/>
              </a:rPr>
              <a:t> </a:t>
            </a:r>
            <a:r>
              <a:rPr sz="2300" b="1" spc="25" dirty="0">
                <a:solidFill>
                  <a:srgbClr val="04607A"/>
                </a:solidFill>
                <a:latin typeface="Roboto"/>
                <a:cs typeface="Roboto"/>
              </a:rPr>
              <a:t>are</a:t>
            </a:r>
            <a:r>
              <a:rPr sz="2300" b="1" spc="10" dirty="0">
                <a:solidFill>
                  <a:srgbClr val="04607A"/>
                </a:solidFill>
                <a:latin typeface="Roboto"/>
                <a:cs typeface="Roboto"/>
              </a:rPr>
              <a:t> </a:t>
            </a:r>
            <a:r>
              <a:rPr sz="2300" b="1" spc="20" dirty="0">
                <a:solidFill>
                  <a:srgbClr val="04607A"/>
                </a:solidFill>
                <a:latin typeface="Roboto"/>
                <a:cs typeface="Roboto"/>
              </a:rPr>
              <a:t>more</a:t>
            </a:r>
            <a:r>
              <a:rPr sz="2300" b="1" spc="15" dirty="0">
                <a:solidFill>
                  <a:srgbClr val="04607A"/>
                </a:solidFill>
                <a:latin typeface="Roboto"/>
                <a:cs typeface="Roboto"/>
              </a:rPr>
              <a:t> </a:t>
            </a:r>
            <a:r>
              <a:rPr sz="2300" b="1" dirty="0">
                <a:solidFill>
                  <a:srgbClr val="04607A"/>
                </a:solidFill>
                <a:latin typeface="Roboto"/>
                <a:cs typeface="Roboto"/>
              </a:rPr>
              <a:t>likely </a:t>
            </a:r>
            <a:r>
              <a:rPr sz="2300" b="1" spc="-10" dirty="0">
                <a:solidFill>
                  <a:srgbClr val="04607A"/>
                </a:solidFill>
                <a:latin typeface="Roboto"/>
                <a:cs typeface="Roboto"/>
              </a:rPr>
              <a:t>to</a:t>
            </a:r>
            <a:r>
              <a:rPr sz="2300" b="1" spc="5" dirty="0">
                <a:solidFill>
                  <a:srgbClr val="04607A"/>
                </a:solidFill>
                <a:latin typeface="Roboto"/>
                <a:cs typeface="Roboto"/>
              </a:rPr>
              <a:t> </a:t>
            </a:r>
            <a:r>
              <a:rPr sz="2300" b="1" spc="15" dirty="0">
                <a:solidFill>
                  <a:srgbClr val="04607A"/>
                </a:solidFill>
                <a:latin typeface="Roboto"/>
                <a:cs typeface="Roboto"/>
              </a:rPr>
              <a:t>be </a:t>
            </a:r>
            <a:r>
              <a:rPr sz="2300" b="1" spc="10" dirty="0">
                <a:solidFill>
                  <a:srgbClr val="04607A"/>
                </a:solidFill>
                <a:latin typeface="Roboto"/>
                <a:cs typeface="Roboto"/>
              </a:rPr>
              <a:t>converted</a:t>
            </a:r>
            <a:endParaRPr sz="2300">
              <a:latin typeface="Roboto"/>
              <a:cs typeface="Roboto"/>
            </a:endParaRPr>
          </a:p>
        </p:txBody>
      </p:sp>
      <p:pic>
        <p:nvPicPr>
          <p:cNvPr id="4" name="object 4"/>
          <p:cNvPicPr/>
          <p:nvPr/>
        </p:nvPicPr>
        <p:blipFill>
          <a:blip r:embed="rId2" cstate="print"/>
          <a:stretch>
            <a:fillRect/>
          </a:stretch>
        </p:blipFill>
        <p:spPr>
          <a:xfrm>
            <a:off x="3978694" y="2518727"/>
            <a:ext cx="12303572" cy="62106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10732135" cy="930275"/>
          </a:xfrm>
          <a:prstGeom prst="rect">
            <a:avLst/>
          </a:prstGeom>
        </p:spPr>
        <p:txBody>
          <a:bodyPr vert="horz" wrap="square" lIns="0" tIns="17145" rIns="0" bIns="0" rtlCol="0">
            <a:spAutoFit/>
          </a:bodyPr>
          <a:lstStyle/>
          <a:p>
            <a:pPr marL="12700">
              <a:lnSpc>
                <a:spcPct val="100000"/>
              </a:lnSpc>
              <a:spcBef>
                <a:spcPts val="135"/>
              </a:spcBef>
            </a:pPr>
            <a:r>
              <a:rPr spc="10" dirty="0"/>
              <a:t>Analysis</a:t>
            </a:r>
            <a:r>
              <a:rPr spc="15" dirty="0"/>
              <a:t> </a:t>
            </a:r>
            <a:r>
              <a:rPr spc="25" dirty="0"/>
              <a:t>–</a:t>
            </a:r>
            <a:r>
              <a:rPr dirty="0"/>
              <a:t> </a:t>
            </a:r>
            <a:r>
              <a:rPr spc="15" dirty="0"/>
              <a:t>Page</a:t>
            </a:r>
            <a:r>
              <a:rPr dirty="0"/>
              <a:t> </a:t>
            </a:r>
            <a:r>
              <a:rPr spc="15" dirty="0"/>
              <a:t>Views</a:t>
            </a:r>
            <a:r>
              <a:rPr spc="5" dirty="0"/>
              <a:t> </a:t>
            </a:r>
            <a:r>
              <a:rPr spc="10" dirty="0"/>
              <a:t>Per</a:t>
            </a:r>
            <a:r>
              <a:rPr spc="5" dirty="0"/>
              <a:t> Visit</a:t>
            </a:r>
          </a:p>
        </p:txBody>
      </p:sp>
      <p:sp>
        <p:nvSpPr>
          <p:cNvPr id="3" name="object 3"/>
          <p:cNvSpPr txBox="1"/>
          <p:nvPr/>
        </p:nvSpPr>
        <p:spPr>
          <a:xfrm>
            <a:off x="672768" y="9585334"/>
            <a:ext cx="7303770" cy="869950"/>
          </a:xfrm>
          <a:prstGeom prst="rect">
            <a:avLst/>
          </a:prstGeom>
        </p:spPr>
        <p:txBody>
          <a:bodyPr vert="horz" wrap="square" lIns="0" tIns="83820" rIns="0" bIns="0" rtlCol="0">
            <a:spAutoFit/>
          </a:bodyPr>
          <a:lstStyle/>
          <a:p>
            <a:pPr marL="12700">
              <a:lnSpc>
                <a:spcPct val="100000"/>
              </a:lnSpc>
              <a:spcBef>
                <a:spcPts val="660"/>
              </a:spcBef>
            </a:pPr>
            <a:r>
              <a:rPr sz="2300" b="1" dirty="0">
                <a:solidFill>
                  <a:srgbClr val="04607A"/>
                </a:solidFill>
                <a:latin typeface="Roboto"/>
                <a:cs typeface="Roboto"/>
              </a:rPr>
              <a:t>Observation:</a:t>
            </a:r>
            <a:endParaRPr sz="2300">
              <a:latin typeface="Roboto"/>
              <a:cs typeface="Roboto"/>
            </a:endParaRPr>
          </a:p>
          <a:p>
            <a:pPr marL="462280" indent="-450215">
              <a:lnSpc>
                <a:spcPct val="100000"/>
              </a:lnSpc>
              <a:spcBef>
                <a:spcPts val="565"/>
              </a:spcBef>
              <a:buFont typeface="Arial MT"/>
              <a:buChar char="•"/>
              <a:tabLst>
                <a:tab pos="462280" algn="l"/>
                <a:tab pos="462915" algn="l"/>
              </a:tabLst>
            </a:pPr>
            <a:r>
              <a:rPr sz="2300" b="1" spc="20" dirty="0">
                <a:solidFill>
                  <a:srgbClr val="04607A"/>
                </a:solidFill>
                <a:latin typeface="Roboto"/>
                <a:cs typeface="Roboto"/>
              </a:rPr>
              <a:t>Presence</a:t>
            </a:r>
            <a:r>
              <a:rPr sz="2300" b="1" spc="5" dirty="0">
                <a:solidFill>
                  <a:srgbClr val="04607A"/>
                </a:solidFill>
                <a:latin typeface="Roboto"/>
                <a:cs typeface="Roboto"/>
              </a:rPr>
              <a:t> </a:t>
            </a:r>
            <a:r>
              <a:rPr sz="2300" b="1" spc="10" dirty="0">
                <a:solidFill>
                  <a:srgbClr val="04607A"/>
                </a:solidFill>
                <a:latin typeface="Roboto"/>
                <a:cs typeface="Roboto"/>
              </a:rPr>
              <a:t>of </a:t>
            </a:r>
            <a:r>
              <a:rPr sz="2300" b="1" dirty="0">
                <a:solidFill>
                  <a:srgbClr val="04607A"/>
                </a:solidFill>
                <a:latin typeface="Roboto"/>
                <a:cs typeface="Roboto"/>
              </a:rPr>
              <a:t>outliers</a:t>
            </a:r>
            <a:r>
              <a:rPr sz="2300" b="1" spc="5" dirty="0">
                <a:solidFill>
                  <a:srgbClr val="04607A"/>
                </a:solidFill>
                <a:latin typeface="Roboto"/>
                <a:cs typeface="Roboto"/>
              </a:rPr>
              <a:t> </a:t>
            </a:r>
            <a:r>
              <a:rPr sz="2300" b="1" spc="-10" dirty="0">
                <a:solidFill>
                  <a:srgbClr val="04607A"/>
                </a:solidFill>
                <a:latin typeface="Roboto"/>
                <a:cs typeface="Roboto"/>
              </a:rPr>
              <a:t>in</a:t>
            </a:r>
            <a:r>
              <a:rPr sz="2300" b="1" dirty="0">
                <a:solidFill>
                  <a:srgbClr val="04607A"/>
                </a:solidFill>
                <a:latin typeface="Roboto"/>
                <a:cs typeface="Roboto"/>
              </a:rPr>
              <a:t> </a:t>
            </a:r>
            <a:r>
              <a:rPr sz="2300" b="1" spc="15" dirty="0">
                <a:solidFill>
                  <a:srgbClr val="04607A"/>
                </a:solidFill>
                <a:latin typeface="Roboto"/>
                <a:cs typeface="Roboto"/>
              </a:rPr>
              <a:t>Page </a:t>
            </a:r>
            <a:r>
              <a:rPr sz="2300" b="1" spc="10" dirty="0">
                <a:solidFill>
                  <a:srgbClr val="04607A"/>
                </a:solidFill>
                <a:latin typeface="Roboto"/>
                <a:cs typeface="Roboto"/>
              </a:rPr>
              <a:t>Views</a:t>
            </a:r>
            <a:r>
              <a:rPr sz="2300" b="1" spc="20" dirty="0">
                <a:solidFill>
                  <a:srgbClr val="04607A"/>
                </a:solidFill>
                <a:latin typeface="Roboto"/>
                <a:cs typeface="Roboto"/>
              </a:rPr>
              <a:t> </a:t>
            </a:r>
            <a:r>
              <a:rPr sz="2300" b="1" spc="30" dirty="0">
                <a:solidFill>
                  <a:srgbClr val="04607A"/>
                </a:solidFill>
                <a:latin typeface="Roboto"/>
                <a:cs typeface="Roboto"/>
              </a:rPr>
              <a:t>Per</a:t>
            </a:r>
            <a:r>
              <a:rPr sz="2300" b="1" spc="5" dirty="0">
                <a:solidFill>
                  <a:srgbClr val="04607A"/>
                </a:solidFill>
                <a:latin typeface="Roboto"/>
                <a:cs typeface="Roboto"/>
              </a:rPr>
              <a:t> </a:t>
            </a:r>
            <a:r>
              <a:rPr sz="2300" b="1" dirty="0">
                <a:solidFill>
                  <a:srgbClr val="04607A"/>
                </a:solidFill>
                <a:latin typeface="Roboto"/>
                <a:cs typeface="Roboto"/>
              </a:rPr>
              <a:t>Visit</a:t>
            </a:r>
            <a:r>
              <a:rPr sz="2300" b="1" spc="5" dirty="0">
                <a:solidFill>
                  <a:srgbClr val="04607A"/>
                </a:solidFill>
                <a:latin typeface="Roboto"/>
                <a:cs typeface="Roboto"/>
              </a:rPr>
              <a:t> </a:t>
            </a:r>
            <a:r>
              <a:rPr sz="2300" b="1" spc="-5" dirty="0">
                <a:solidFill>
                  <a:srgbClr val="04607A"/>
                </a:solidFill>
                <a:latin typeface="Roboto"/>
                <a:cs typeface="Roboto"/>
              </a:rPr>
              <a:t>column</a:t>
            </a:r>
            <a:endParaRPr sz="2300">
              <a:latin typeface="Roboto"/>
              <a:cs typeface="Roboto"/>
            </a:endParaRPr>
          </a:p>
        </p:txBody>
      </p:sp>
      <p:pic>
        <p:nvPicPr>
          <p:cNvPr id="4" name="object 4"/>
          <p:cNvPicPr/>
          <p:nvPr/>
        </p:nvPicPr>
        <p:blipFill>
          <a:blip r:embed="rId2" cstate="print"/>
          <a:stretch>
            <a:fillRect/>
          </a:stretch>
        </p:blipFill>
        <p:spPr>
          <a:xfrm>
            <a:off x="3495287" y="2236288"/>
            <a:ext cx="13238107" cy="67613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7440930" cy="930275"/>
          </a:xfrm>
          <a:prstGeom prst="rect">
            <a:avLst/>
          </a:prstGeom>
        </p:spPr>
        <p:txBody>
          <a:bodyPr vert="horz" wrap="square" lIns="0" tIns="17145" rIns="0" bIns="0" rtlCol="0">
            <a:spAutoFit/>
          </a:bodyPr>
          <a:lstStyle/>
          <a:p>
            <a:pPr marL="12700">
              <a:lnSpc>
                <a:spcPct val="100000"/>
              </a:lnSpc>
              <a:spcBef>
                <a:spcPts val="135"/>
              </a:spcBef>
            </a:pPr>
            <a:r>
              <a:rPr spc="10" dirty="0"/>
              <a:t>Analysis-</a:t>
            </a:r>
            <a:r>
              <a:rPr spc="-50" dirty="0"/>
              <a:t> </a:t>
            </a:r>
            <a:r>
              <a:rPr spc="10" dirty="0"/>
              <a:t>Multivariate</a:t>
            </a:r>
          </a:p>
        </p:txBody>
      </p:sp>
      <p:pic>
        <p:nvPicPr>
          <p:cNvPr id="6" name="Picture 5" descr="Chart&#10;&#10;Description automatically generated">
            <a:extLst>
              <a:ext uri="{FF2B5EF4-FFF2-40B4-BE49-F238E27FC236}">
                <a16:creationId xmlns:a16="http://schemas.microsoft.com/office/drawing/2014/main" id="{8E26B936-D4ED-B92A-4542-D87081B34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650" y="2378075"/>
            <a:ext cx="14325600" cy="8686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7120" y="1036834"/>
            <a:ext cx="10274935" cy="930275"/>
          </a:xfrm>
          <a:prstGeom prst="rect">
            <a:avLst/>
          </a:prstGeom>
        </p:spPr>
        <p:txBody>
          <a:bodyPr vert="horz" wrap="square" lIns="0" tIns="17145" rIns="0" bIns="0" rtlCol="0">
            <a:spAutoFit/>
          </a:bodyPr>
          <a:lstStyle/>
          <a:p>
            <a:pPr marL="12700">
              <a:lnSpc>
                <a:spcPct val="100000"/>
              </a:lnSpc>
              <a:spcBef>
                <a:spcPts val="135"/>
              </a:spcBef>
            </a:pPr>
            <a:r>
              <a:rPr spc="15" dirty="0"/>
              <a:t>Model</a:t>
            </a:r>
            <a:r>
              <a:rPr spc="-15" dirty="0"/>
              <a:t> </a:t>
            </a:r>
            <a:r>
              <a:rPr spc="15" dirty="0"/>
              <a:t>Evaluation</a:t>
            </a:r>
            <a:r>
              <a:rPr spc="-25" dirty="0"/>
              <a:t> </a:t>
            </a:r>
            <a:r>
              <a:rPr spc="25" dirty="0"/>
              <a:t>–</a:t>
            </a:r>
            <a:r>
              <a:rPr spc="-5" dirty="0"/>
              <a:t> </a:t>
            </a:r>
            <a:r>
              <a:rPr spc="10" dirty="0"/>
              <a:t>Train</a:t>
            </a:r>
            <a:r>
              <a:rPr spc="5" dirty="0"/>
              <a:t> </a:t>
            </a:r>
            <a:r>
              <a:rPr spc="10" dirty="0"/>
              <a:t>Data</a:t>
            </a:r>
          </a:p>
        </p:txBody>
      </p:sp>
      <p:grpSp>
        <p:nvGrpSpPr>
          <p:cNvPr id="3" name="object 3"/>
          <p:cNvGrpSpPr/>
          <p:nvPr/>
        </p:nvGrpSpPr>
        <p:grpSpPr>
          <a:xfrm>
            <a:off x="882630" y="4645127"/>
            <a:ext cx="2806700" cy="2167255"/>
            <a:chOff x="882630" y="4645127"/>
            <a:chExt cx="2806700" cy="2167255"/>
          </a:xfrm>
        </p:grpSpPr>
        <p:sp>
          <p:nvSpPr>
            <p:cNvPr id="4" name="object 4"/>
            <p:cNvSpPr/>
            <p:nvPr/>
          </p:nvSpPr>
          <p:spPr>
            <a:xfrm>
              <a:off x="882630" y="4649989"/>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5" name="object 5"/>
            <p:cNvPicPr/>
            <p:nvPr/>
          </p:nvPicPr>
          <p:blipFill>
            <a:blip r:embed="rId2" cstate="print"/>
            <a:stretch>
              <a:fillRect/>
            </a:stretch>
          </p:blipFill>
          <p:spPr>
            <a:xfrm>
              <a:off x="882632" y="4649973"/>
              <a:ext cx="2806672" cy="1000514"/>
            </a:xfrm>
            <a:prstGeom prst="rect">
              <a:avLst/>
            </a:prstGeom>
          </p:spPr>
        </p:pic>
        <p:sp>
          <p:nvSpPr>
            <p:cNvPr id="6" name="object 6"/>
            <p:cNvSpPr/>
            <p:nvPr/>
          </p:nvSpPr>
          <p:spPr>
            <a:xfrm>
              <a:off x="882635" y="4645127"/>
              <a:ext cx="2806700" cy="1000760"/>
            </a:xfrm>
            <a:custGeom>
              <a:avLst/>
              <a:gdLst/>
              <a:ahLst/>
              <a:cxnLst/>
              <a:rect l="l" t="t" r="r" b="b"/>
              <a:pathLst>
                <a:path w="2806700" h="1000760">
                  <a:moveTo>
                    <a:pt x="550936" y="0"/>
                  </a:moveTo>
                  <a:lnTo>
                    <a:pt x="129284" y="0"/>
                  </a:lnTo>
                  <a:lnTo>
                    <a:pt x="92464" y="198"/>
                  </a:lnTo>
                  <a:lnTo>
                    <a:pt x="53401" y="4492"/>
                  </a:lnTo>
                  <a:lnTo>
                    <a:pt x="18880" y="22146"/>
                  </a:lnTo>
                  <a:lnTo>
                    <a:pt x="774" y="59108"/>
                  </a:lnTo>
                  <a:lnTo>
                    <a:pt x="0" y="375255"/>
                  </a:lnTo>
                  <a:lnTo>
                    <a:pt x="42758" y="394401"/>
                  </a:lnTo>
                  <a:lnTo>
                    <a:pt x="87916" y="409207"/>
                  </a:lnTo>
                  <a:lnTo>
                    <a:pt x="134856" y="419670"/>
                  </a:lnTo>
                  <a:lnTo>
                    <a:pt x="182962" y="425789"/>
                  </a:lnTo>
                  <a:lnTo>
                    <a:pt x="231616" y="427561"/>
                  </a:lnTo>
                  <a:lnTo>
                    <a:pt x="280202" y="424984"/>
                  </a:lnTo>
                  <a:lnTo>
                    <a:pt x="328103" y="418055"/>
                  </a:lnTo>
                  <a:lnTo>
                    <a:pt x="374702" y="406772"/>
                  </a:lnTo>
                  <a:lnTo>
                    <a:pt x="419382" y="391132"/>
                  </a:lnTo>
                  <a:lnTo>
                    <a:pt x="461527" y="371134"/>
                  </a:lnTo>
                  <a:lnTo>
                    <a:pt x="500518" y="346774"/>
                  </a:lnTo>
                  <a:lnTo>
                    <a:pt x="540295" y="313584"/>
                  </a:lnTo>
                  <a:lnTo>
                    <a:pt x="571526" y="277349"/>
                  </a:lnTo>
                  <a:lnTo>
                    <a:pt x="594211" y="238802"/>
                  </a:lnTo>
                  <a:lnTo>
                    <a:pt x="608351" y="198675"/>
                  </a:lnTo>
                  <a:lnTo>
                    <a:pt x="613949" y="157701"/>
                  </a:lnTo>
                  <a:lnTo>
                    <a:pt x="611005" y="116614"/>
                  </a:lnTo>
                  <a:lnTo>
                    <a:pt x="599520" y="76146"/>
                  </a:lnTo>
                  <a:lnTo>
                    <a:pt x="579497" y="37030"/>
                  </a:lnTo>
                  <a:lnTo>
                    <a:pt x="550936" y="0"/>
                  </a:lnTo>
                  <a:close/>
                </a:path>
                <a:path w="2806700" h="1000760">
                  <a:moveTo>
                    <a:pt x="2806678" y="384103"/>
                  </a:moveTo>
                  <a:lnTo>
                    <a:pt x="2756475" y="387543"/>
                  </a:lnTo>
                  <a:lnTo>
                    <a:pt x="2706497" y="392621"/>
                  </a:lnTo>
                  <a:lnTo>
                    <a:pt x="2656830" y="399340"/>
                  </a:lnTo>
                  <a:lnTo>
                    <a:pt x="2607563" y="407702"/>
                  </a:lnTo>
                  <a:lnTo>
                    <a:pt x="2558780" y="417709"/>
                  </a:lnTo>
                  <a:lnTo>
                    <a:pt x="2510570" y="429365"/>
                  </a:lnTo>
                  <a:lnTo>
                    <a:pt x="2463018" y="442670"/>
                  </a:lnTo>
                  <a:lnTo>
                    <a:pt x="2416211" y="457628"/>
                  </a:lnTo>
                  <a:lnTo>
                    <a:pt x="2370235" y="474242"/>
                  </a:lnTo>
                  <a:lnTo>
                    <a:pt x="2325178" y="492513"/>
                  </a:lnTo>
                  <a:lnTo>
                    <a:pt x="2281126" y="512444"/>
                  </a:lnTo>
                  <a:lnTo>
                    <a:pt x="2238166" y="534038"/>
                  </a:lnTo>
                  <a:lnTo>
                    <a:pt x="2196383" y="557297"/>
                  </a:lnTo>
                  <a:lnTo>
                    <a:pt x="2155866" y="582223"/>
                  </a:lnTo>
                  <a:lnTo>
                    <a:pt x="2116699" y="608819"/>
                  </a:lnTo>
                  <a:lnTo>
                    <a:pt x="2071581" y="642971"/>
                  </a:lnTo>
                  <a:lnTo>
                    <a:pt x="2029932" y="678540"/>
                  </a:lnTo>
                  <a:lnTo>
                    <a:pt x="1991745" y="715412"/>
                  </a:lnTo>
                  <a:lnTo>
                    <a:pt x="1957011" y="753474"/>
                  </a:lnTo>
                  <a:lnTo>
                    <a:pt x="1925722" y="792613"/>
                  </a:lnTo>
                  <a:lnTo>
                    <a:pt x="1897872" y="832717"/>
                  </a:lnTo>
                  <a:lnTo>
                    <a:pt x="1873452" y="873673"/>
                  </a:lnTo>
                  <a:lnTo>
                    <a:pt x="1852455" y="915368"/>
                  </a:lnTo>
                  <a:lnTo>
                    <a:pt x="1834873" y="957689"/>
                  </a:lnTo>
                  <a:lnTo>
                    <a:pt x="1820698" y="1000524"/>
                  </a:lnTo>
                  <a:lnTo>
                    <a:pt x="2315374" y="1000524"/>
                  </a:lnTo>
                  <a:lnTo>
                    <a:pt x="2340752" y="959803"/>
                  </a:lnTo>
                  <a:lnTo>
                    <a:pt x="2372125" y="920718"/>
                  </a:lnTo>
                  <a:lnTo>
                    <a:pt x="2409590" y="883631"/>
                  </a:lnTo>
                  <a:lnTo>
                    <a:pt x="2453244" y="848906"/>
                  </a:lnTo>
                  <a:lnTo>
                    <a:pt x="2491635" y="823761"/>
                  </a:lnTo>
                  <a:lnTo>
                    <a:pt x="2532185" y="801405"/>
                  </a:lnTo>
                  <a:lnTo>
                    <a:pt x="2574641" y="781825"/>
                  </a:lnTo>
                  <a:lnTo>
                    <a:pt x="2618751" y="765009"/>
                  </a:lnTo>
                  <a:lnTo>
                    <a:pt x="2664262" y="750944"/>
                  </a:lnTo>
                  <a:lnTo>
                    <a:pt x="2710922" y="739618"/>
                  </a:lnTo>
                  <a:lnTo>
                    <a:pt x="2758478" y="731017"/>
                  </a:lnTo>
                  <a:lnTo>
                    <a:pt x="2806678" y="725129"/>
                  </a:lnTo>
                  <a:lnTo>
                    <a:pt x="2806678" y="384103"/>
                  </a:lnTo>
                  <a:close/>
                </a:path>
              </a:pathLst>
            </a:custGeom>
            <a:solidFill>
              <a:srgbClr val="10CF9B">
                <a:alpha val="50979"/>
              </a:srgbClr>
            </a:solidFill>
          </p:spPr>
          <p:txBody>
            <a:bodyPr wrap="square" lIns="0" tIns="0" rIns="0" bIns="0" rtlCol="0"/>
            <a:lstStyle/>
            <a:p>
              <a:endParaRPr/>
            </a:p>
          </p:txBody>
        </p:sp>
      </p:grpSp>
      <p:grpSp>
        <p:nvGrpSpPr>
          <p:cNvPr id="7" name="object 7"/>
          <p:cNvGrpSpPr/>
          <p:nvPr/>
        </p:nvGrpSpPr>
        <p:grpSpPr>
          <a:xfrm>
            <a:off x="8234723" y="4645146"/>
            <a:ext cx="2807335" cy="2162810"/>
            <a:chOff x="8234723" y="4645146"/>
            <a:chExt cx="2807335" cy="2162810"/>
          </a:xfrm>
        </p:grpSpPr>
        <p:sp>
          <p:nvSpPr>
            <p:cNvPr id="8" name="object 8"/>
            <p:cNvSpPr/>
            <p:nvPr/>
          </p:nvSpPr>
          <p:spPr>
            <a:xfrm>
              <a:off x="8234725" y="4645146"/>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9" name="object 9"/>
            <p:cNvPicPr/>
            <p:nvPr/>
          </p:nvPicPr>
          <p:blipFill>
            <a:blip r:embed="rId3" cstate="print"/>
            <a:stretch>
              <a:fillRect/>
            </a:stretch>
          </p:blipFill>
          <p:spPr>
            <a:xfrm>
              <a:off x="8234723" y="4663512"/>
              <a:ext cx="2806677" cy="1000524"/>
            </a:xfrm>
            <a:prstGeom prst="rect">
              <a:avLst/>
            </a:prstGeom>
          </p:spPr>
        </p:pic>
        <p:sp>
          <p:nvSpPr>
            <p:cNvPr id="10" name="object 10"/>
            <p:cNvSpPr/>
            <p:nvPr/>
          </p:nvSpPr>
          <p:spPr>
            <a:xfrm>
              <a:off x="9470669" y="4676993"/>
              <a:ext cx="1570990" cy="1000760"/>
            </a:xfrm>
            <a:custGeom>
              <a:avLst/>
              <a:gdLst/>
              <a:ahLst/>
              <a:cxnLst/>
              <a:rect l="l" t="t" r="r" b="b"/>
              <a:pathLst>
                <a:path w="1570990" h="1000760">
                  <a:moveTo>
                    <a:pt x="747482" y="0"/>
                  </a:moveTo>
                  <a:lnTo>
                    <a:pt x="226136" y="0"/>
                  </a:lnTo>
                  <a:lnTo>
                    <a:pt x="247042" y="42606"/>
                  </a:lnTo>
                  <a:lnTo>
                    <a:pt x="271464" y="84470"/>
                  </a:lnTo>
                  <a:lnTo>
                    <a:pt x="299423" y="125469"/>
                  </a:lnTo>
                  <a:lnTo>
                    <a:pt x="330938" y="165481"/>
                  </a:lnTo>
                  <a:lnTo>
                    <a:pt x="366030" y="204384"/>
                  </a:lnTo>
                  <a:lnTo>
                    <a:pt x="404719" y="242056"/>
                  </a:lnTo>
                  <a:lnTo>
                    <a:pt x="447024" y="278373"/>
                  </a:lnTo>
                  <a:lnTo>
                    <a:pt x="492966" y="313215"/>
                  </a:lnTo>
                  <a:lnTo>
                    <a:pt x="531720" y="339557"/>
                  </a:lnTo>
                  <a:lnTo>
                    <a:pt x="571799" y="364277"/>
                  </a:lnTo>
                  <a:lnTo>
                    <a:pt x="613120" y="387376"/>
                  </a:lnTo>
                  <a:lnTo>
                    <a:pt x="655600" y="408853"/>
                  </a:lnTo>
                  <a:lnTo>
                    <a:pt x="699152" y="428708"/>
                  </a:lnTo>
                  <a:lnTo>
                    <a:pt x="743694" y="446943"/>
                  </a:lnTo>
                  <a:lnTo>
                    <a:pt x="789142" y="463557"/>
                  </a:lnTo>
                  <a:lnTo>
                    <a:pt x="835411" y="478550"/>
                  </a:lnTo>
                  <a:lnTo>
                    <a:pt x="882417" y="491922"/>
                  </a:lnTo>
                  <a:lnTo>
                    <a:pt x="930076" y="503674"/>
                  </a:lnTo>
                  <a:lnTo>
                    <a:pt x="978304" y="513806"/>
                  </a:lnTo>
                  <a:lnTo>
                    <a:pt x="1027017" y="522317"/>
                  </a:lnTo>
                  <a:lnTo>
                    <a:pt x="1076130" y="529209"/>
                  </a:lnTo>
                  <a:lnTo>
                    <a:pt x="1125560" y="534480"/>
                  </a:lnTo>
                  <a:lnTo>
                    <a:pt x="1175222" y="538132"/>
                  </a:lnTo>
                  <a:lnTo>
                    <a:pt x="1225033" y="540165"/>
                  </a:lnTo>
                  <a:lnTo>
                    <a:pt x="1274908" y="540578"/>
                  </a:lnTo>
                  <a:lnTo>
                    <a:pt x="1324763" y="539373"/>
                  </a:lnTo>
                  <a:lnTo>
                    <a:pt x="1374515" y="536548"/>
                  </a:lnTo>
                  <a:lnTo>
                    <a:pt x="1424078" y="532104"/>
                  </a:lnTo>
                  <a:lnTo>
                    <a:pt x="1473368" y="526042"/>
                  </a:lnTo>
                  <a:lnTo>
                    <a:pt x="1522303" y="518361"/>
                  </a:lnTo>
                  <a:lnTo>
                    <a:pt x="1570797" y="509063"/>
                  </a:lnTo>
                  <a:lnTo>
                    <a:pt x="1570797" y="200410"/>
                  </a:lnTo>
                  <a:lnTo>
                    <a:pt x="1286197" y="200410"/>
                  </a:lnTo>
                  <a:lnTo>
                    <a:pt x="1236840" y="200390"/>
                  </a:lnTo>
                  <a:lnTo>
                    <a:pt x="1187619" y="197551"/>
                  </a:lnTo>
                  <a:lnTo>
                    <a:pt x="1138791" y="191891"/>
                  </a:lnTo>
                  <a:lnTo>
                    <a:pt x="1090615" y="183408"/>
                  </a:lnTo>
                  <a:lnTo>
                    <a:pt x="1043346" y="172100"/>
                  </a:lnTo>
                  <a:lnTo>
                    <a:pt x="997243" y="157967"/>
                  </a:lnTo>
                  <a:lnTo>
                    <a:pt x="952562" y="141006"/>
                  </a:lnTo>
                  <a:lnTo>
                    <a:pt x="909560" y="121215"/>
                  </a:lnTo>
                  <a:lnTo>
                    <a:pt x="868496" y="98593"/>
                  </a:lnTo>
                  <a:lnTo>
                    <a:pt x="829626" y="73139"/>
                  </a:lnTo>
                  <a:lnTo>
                    <a:pt x="785385" y="37767"/>
                  </a:lnTo>
                  <a:lnTo>
                    <a:pt x="765675" y="19145"/>
                  </a:lnTo>
                  <a:lnTo>
                    <a:pt x="747482" y="0"/>
                  </a:lnTo>
                  <a:close/>
                </a:path>
                <a:path w="1570990" h="1000760">
                  <a:moveTo>
                    <a:pt x="1570797" y="141419"/>
                  </a:moveTo>
                  <a:lnTo>
                    <a:pt x="1526024" y="158280"/>
                  </a:lnTo>
                  <a:lnTo>
                    <a:pt x="1479844" y="172331"/>
                  </a:lnTo>
                  <a:lnTo>
                    <a:pt x="1432514" y="183571"/>
                  </a:lnTo>
                  <a:lnTo>
                    <a:pt x="1384291" y="191999"/>
                  </a:lnTo>
                  <a:lnTo>
                    <a:pt x="1335433" y="197613"/>
                  </a:lnTo>
                  <a:lnTo>
                    <a:pt x="1286197" y="200410"/>
                  </a:lnTo>
                  <a:lnTo>
                    <a:pt x="1570797" y="200410"/>
                  </a:lnTo>
                  <a:lnTo>
                    <a:pt x="1570797" y="141419"/>
                  </a:lnTo>
                  <a:close/>
                </a:path>
                <a:path w="1570990" h="1000760">
                  <a:moveTo>
                    <a:pt x="386571" y="604850"/>
                  </a:moveTo>
                  <a:lnTo>
                    <a:pt x="337054" y="607104"/>
                  </a:lnTo>
                  <a:lnTo>
                    <a:pt x="288208" y="613865"/>
                  </a:lnTo>
                  <a:lnTo>
                    <a:pt x="240675" y="625130"/>
                  </a:lnTo>
                  <a:lnTo>
                    <a:pt x="195101" y="640895"/>
                  </a:lnTo>
                  <a:lnTo>
                    <a:pt x="152128" y="661158"/>
                  </a:lnTo>
                  <a:lnTo>
                    <a:pt x="112402" y="685916"/>
                  </a:lnTo>
                  <a:lnTo>
                    <a:pt x="72081" y="719684"/>
                  </a:lnTo>
                  <a:lnTo>
                    <a:pt x="40720" y="756565"/>
                  </a:lnTo>
                  <a:lnTo>
                    <a:pt x="18279" y="795797"/>
                  </a:lnTo>
                  <a:lnTo>
                    <a:pt x="4719" y="836615"/>
                  </a:lnTo>
                  <a:lnTo>
                    <a:pt x="0" y="878260"/>
                  </a:lnTo>
                  <a:lnTo>
                    <a:pt x="4081" y="919968"/>
                  </a:lnTo>
                  <a:lnTo>
                    <a:pt x="16924" y="960976"/>
                  </a:lnTo>
                  <a:lnTo>
                    <a:pt x="38488" y="1000524"/>
                  </a:lnTo>
                  <a:lnTo>
                    <a:pt x="734582" y="1000524"/>
                  </a:lnTo>
                  <a:lnTo>
                    <a:pt x="756167" y="960976"/>
                  </a:lnTo>
                  <a:lnTo>
                    <a:pt x="769021" y="919968"/>
                  </a:lnTo>
                  <a:lnTo>
                    <a:pt x="773105" y="878260"/>
                  </a:lnTo>
                  <a:lnTo>
                    <a:pt x="768382" y="836615"/>
                  </a:lnTo>
                  <a:lnTo>
                    <a:pt x="754814" y="795797"/>
                  </a:lnTo>
                  <a:lnTo>
                    <a:pt x="732364" y="756565"/>
                  </a:lnTo>
                  <a:lnTo>
                    <a:pt x="700994" y="719684"/>
                  </a:lnTo>
                  <a:lnTo>
                    <a:pt x="660668" y="685916"/>
                  </a:lnTo>
                  <a:lnTo>
                    <a:pt x="620971" y="661158"/>
                  </a:lnTo>
                  <a:lnTo>
                    <a:pt x="578009" y="640895"/>
                  </a:lnTo>
                  <a:lnTo>
                    <a:pt x="532435" y="625130"/>
                  </a:lnTo>
                  <a:lnTo>
                    <a:pt x="484902" y="613865"/>
                  </a:lnTo>
                  <a:lnTo>
                    <a:pt x="436063" y="607104"/>
                  </a:lnTo>
                  <a:lnTo>
                    <a:pt x="386571" y="604850"/>
                  </a:lnTo>
                  <a:close/>
                </a:path>
              </a:pathLst>
            </a:custGeom>
            <a:solidFill>
              <a:srgbClr val="009DD9">
                <a:alpha val="56861"/>
              </a:srgbClr>
            </a:solidFill>
          </p:spPr>
          <p:txBody>
            <a:bodyPr wrap="square" lIns="0" tIns="0" rIns="0" bIns="0" rtlCol="0"/>
            <a:lstStyle/>
            <a:p>
              <a:endParaRPr/>
            </a:p>
          </p:txBody>
        </p:sp>
      </p:grpSp>
      <p:grpSp>
        <p:nvGrpSpPr>
          <p:cNvPr id="11" name="object 11"/>
          <p:cNvGrpSpPr/>
          <p:nvPr/>
        </p:nvGrpSpPr>
        <p:grpSpPr>
          <a:xfrm>
            <a:off x="4670537" y="4611829"/>
            <a:ext cx="2806700" cy="2166620"/>
            <a:chOff x="4670537" y="4611829"/>
            <a:chExt cx="2806700" cy="2166620"/>
          </a:xfrm>
        </p:grpSpPr>
        <p:sp>
          <p:nvSpPr>
            <p:cNvPr id="12" name="object 12"/>
            <p:cNvSpPr/>
            <p:nvPr/>
          </p:nvSpPr>
          <p:spPr>
            <a:xfrm>
              <a:off x="4670537" y="4615644"/>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13" name="object 13"/>
            <p:cNvPicPr/>
            <p:nvPr/>
          </p:nvPicPr>
          <p:blipFill>
            <a:blip r:embed="rId4" cstate="print"/>
            <a:stretch>
              <a:fillRect/>
            </a:stretch>
          </p:blipFill>
          <p:spPr>
            <a:xfrm>
              <a:off x="4670537" y="4615629"/>
              <a:ext cx="2806673" cy="1000514"/>
            </a:xfrm>
            <a:prstGeom prst="rect">
              <a:avLst/>
            </a:prstGeom>
          </p:spPr>
        </p:pic>
        <p:sp>
          <p:nvSpPr>
            <p:cNvPr id="14" name="object 14"/>
            <p:cNvSpPr/>
            <p:nvPr/>
          </p:nvSpPr>
          <p:spPr>
            <a:xfrm>
              <a:off x="4787373" y="4611829"/>
              <a:ext cx="2288540" cy="1000760"/>
            </a:xfrm>
            <a:custGeom>
              <a:avLst/>
              <a:gdLst/>
              <a:ahLst/>
              <a:cxnLst/>
              <a:rect l="l" t="t" r="r" b="b"/>
              <a:pathLst>
                <a:path w="2288540" h="1000760">
                  <a:moveTo>
                    <a:pt x="1901659" y="593782"/>
                  </a:moveTo>
                  <a:lnTo>
                    <a:pt x="1852144" y="596036"/>
                  </a:lnTo>
                  <a:lnTo>
                    <a:pt x="1803293" y="602795"/>
                  </a:lnTo>
                  <a:lnTo>
                    <a:pt x="1755756" y="614057"/>
                  </a:lnTo>
                  <a:lnTo>
                    <a:pt x="1710180" y="629819"/>
                  </a:lnTo>
                  <a:lnTo>
                    <a:pt x="1667212" y="650080"/>
                  </a:lnTo>
                  <a:lnTo>
                    <a:pt x="1627500" y="674838"/>
                  </a:lnTo>
                  <a:lnTo>
                    <a:pt x="1585876" y="709901"/>
                  </a:lnTo>
                  <a:lnTo>
                    <a:pt x="1553878" y="748275"/>
                  </a:lnTo>
                  <a:lnTo>
                    <a:pt x="1531463" y="789113"/>
                  </a:lnTo>
                  <a:lnTo>
                    <a:pt x="1518589" y="831563"/>
                  </a:lnTo>
                  <a:lnTo>
                    <a:pt x="1515213" y="874779"/>
                  </a:lnTo>
                  <a:lnTo>
                    <a:pt x="1521291" y="917910"/>
                  </a:lnTo>
                  <a:lnTo>
                    <a:pt x="1536780" y="960108"/>
                  </a:lnTo>
                  <a:lnTo>
                    <a:pt x="1561638" y="1000524"/>
                  </a:lnTo>
                  <a:lnTo>
                    <a:pt x="2241690" y="1000524"/>
                  </a:lnTo>
                  <a:lnTo>
                    <a:pt x="2266544" y="960108"/>
                  </a:lnTo>
                  <a:lnTo>
                    <a:pt x="2282021" y="917910"/>
                  </a:lnTo>
                  <a:lnTo>
                    <a:pt x="2288082" y="874779"/>
                  </a:lnTo>
                  <a:lnTo>
                    <a:pt x="2284686" y="831563"/>
                  </a:lnTo>
                  <a:lnTo>
                    <a:pt x="2271793" y="789113"/>
                  </a:lnTo>
                  <a:lnTo>
                    <a:pt x="2249362" y="748275"/>
                  </a:lnTo>
                  <a:lnTo>
                    <a:pt x="2217352" y="709901"/>
                  </a:lnTo>
                  <a:lnTo>
                    <a:pt x="2175724" y="674838"/>
                  </a:lnTo>
                  <a:lnTo>
                    <a:pt x="2136056" y="650080"/>
                  </a:lnTo>
                  <a:lnTo>
                    <a:pt x="2093117" y="629819"/>
                  </a:lnTo>
                  <a:lnTo>
                    <a:pt x="2047558" y="614057"/>
                  </a:lnTo>
                  <a:lnTo>
                    <a:pt x="2000028" y="602795"/>
                  </a:lnTo>
                  <a:lnTo>
                    <a:pt x="1951178" y="596036"/>
                  </a:lnTo>
                  <a:lnTo>
                    <a:pt x="1901659" y="593782"/>
                  </a:lnTo>
                  <a:close/>
                </a:path>
                <a:path w="2288540" h="1000760">
                  <a:moveTo>
                    <a:pt x="55757" y="3748"/>
                  </a:moveTo>
                  <a:lnTo>
                    <a:pt x="18756" y="22142"/>
                  </a:lnTo>
                  <a:lnTo>
                    <a:pt x="649" y="59108"/>
                  </a:lnTo>
                  <a:lnTo>
                    <a:pt x="0" y="481220"/>
                  </a:lnTo>
                  <a:lnTo>
                    <a:pt x="43135" y="502407"/>
                  </a:lnTo>
                  <a:lnTo>
                    <a:pt x="87333" y="521953"/>
                  </a:lnTo>
                  <a:lnTo>
                    <a:pt x="132507" y="539859"/>
                  </a:lnTo>
                  <a:lnTo>
                    <a:pt x="178571" y="556123"/>
                  </a:lnTo>
                  <a:lnTo>
                    <a:pt x="225440" y="570746"/>
                  </a:lnTo>
                  <a:lnTo>
                    <a:pt x="273028" y="583727"/>
                  </a:lnTo>
                  <a:lnTo>
                    <a:pt x="321248" y="595065"/>
                  </a:lnTo>
                  <a:lnTo>
                    <a:pt x="370016" y="604761"/>
                  </a:lnTo>
                  <a:lnTo>
                    <a:pt x="419245" y="612814"/>
                  </a:lnTo>
                  <a:lnTo>
                    <a:pt x="468849" y="619224"/>
                  </a:lnTo>
                  <a:lnTo>
                    <a:pt x="518742" y="623990"/>
                  </a:lnTo>
                  <a:lnTo>
                    <a:pt x="568838" y="627112"/>
                  </a:lnTo>
                  <a:lnTo>
                    <a:pt x="619053" y="628589"/>
                  </a:lnTo>
                  <a:lnTo>
                    <a:pt x="669299" y="628421"/>
                  </a:lnTo>
                  <a:lnTo>
                    <a:pt x="719491" y="626609"/>
                  </a:lnTo>
                  <a:lnTo>
                    <a:pt x="769543" y="623150"/>
                  </a:lnTo>
                  <a:lnTo>
                    <a:pt x="819368" y="618046"/>
                  </a:lnTo>
                  <a:lnTo>
                    <a:pt x="868883" y="611295"/>
                  </a:lnTo>
                  <a:lnTo>
                    <a:pt x="917999" y="602898"/>
                  </a:lnTo>
                  <a:lnTo>
                    <a:pt x="966632" y="592853"/>
                  </a:lnTo>
                  <a:lnTo>
                    <a:pt x="1014696" y="581161"/>
                  </a:lnTo>
                  <a:lnTo>
                    <a:pt x="1062104" y="567821"/>
                  </a:lnTo>
                  <a:lnTo>
                    <a:pt x="1108771" y="552833"/>
                  </a:lnTo>
                  <a:lnTo>
                    <a:pt x="1154611" y="536197"/>
                  </a:lnTo>
                  <a:lnTo>
                    <a:pt x="1199538" y="517911"/>
                  </a:lnTo>
                  <a:lnTo>
                    <a:pt x="1243467" y="497976"/>
                  </a:lnTo>
                  <a:lnTo>
                    <a:pt x="1286310" y="476392"/>
                  </a:lnTo>
                  <a:lnTo>
                    <a:pt x="1327984" y="453157"/>
                  </a:lnTo>
                  <a:lnTo>
                    <a:pt x="1368400" y="428272"/>
                  </a:lnTo>
                  <a:lnTo>
                    <a:pt x="1407475" y="401736"/>
                  </a:lnTo>
                  <a:lnTo>
                    <a:pt x="1453602" y="366759"/>
                  </a:lnTo>
                  <a:lnTo>
                    <a:pt x="1496132" y="330308"/>
                  </a:lnTo>
                  <a:lnTo>
                    <a:pt x="1535063" y="292501"/>
                  </a:lnTo>
                  <a:lnTo>
                    <a:pt x="1537983" y="289275"/>
                  </a:lnTo>
                  <a:lnTo>
                    <a:pt x="612679" y="289275"/>
                  </a:lnTo>
                  <a:lnTo>
                    <a:pt x="563283" y="286438"/>
                  </a:lnTo>
                  <a:lnTo>
                    <a:pt x="514276" y="280764"/>
                  </a:lnTo>
                  <a:lnTo>
                    <a:pt x="465919" y="272252"/>
                  </a:lnTo>
                  <a:lnTo>
                    <a:pt x="418473" y="260904"/>
                  </a:lnTo>
                  <a:lnTo>
                    <a:pt x="372198" y="246719"/>
                  </a:lnTo>
                  <a:lnTo>
                    <a:pt x="327354" y="229697"/>
                  </a:lnTo>
                  <a:lnTo>
                    <a:pt x="284202" y="209837"/>
                  </a:lnTo>
                  <a:lnTo>
                    <a:pt x="243002" y="187141"/>
                  </a:lnTo>
                  <a:lnTo>
                    <a:pt x="204014" y="161607"/>
                  </a:lnTo>
                  <a:lnTo>
                    <a:pt x="158691" y="125455"/>
                  </a:lnTo>
                  <a:lnTo>
                    <a:pt x="120125" y="86743"/>
                  </a:lnTo>
                  <a:lnTo>
                    <a:pt x="88185" y="45883"/>
                  </a:lnTo>
                  <a:lnTo>
                    <a:pt x="63048" y="3800"/>
                  </a:lnTo>
                  <a:lnTo>
                    <a:pt x="59841" y="3800"/>
                  </a:lnTo>
                  <a:lnTo>
                    <a:pt x="55757" y="3748"/>
                  </a:lnTo>
                  <a:close/>
                </a:path>
                <a:path w="2288540" h="1000760">
                  <a:moveTo>
                    <a:pt x="1706785" y="0"/>
                  </a:moveTo>
                  <a:lnTo>
                    <a:pt x="1213774" y="0"/>
                  </a:lnTo>
                  <a:lnTo>
                    <a:pt x="1188272" y="43489"/>
                  </a:lnTo>
                  <a:lnTo>
                    <a:pt x="1156014" y="85217"/>
                  </a:lnTo>
                  <a:lnTo>
                    <a:pt x="1116889" y="124738"/>
                  </a:lnTo>
                  <a:lnTo>
                    <a:pt x="1070784" y="161607"/>
                  </a:lnTo>
                  <a:lnTo>
                    <a:pt x="1031813" y="187141"/>
                  </a:lnTo>
                  <a:lnTo>
                    <a:pt x="990629" y="209837"/>
                  </a:lnTo>
                  <a:lnTo>
                    <a:pt x="947490" y="229697"/>
                  </a:lnTo>
                  <a:lnTo>
                    <a:pt x="902657" y="246719"/>
                  </a:lnTo>
                  <a:lnTo>
                    <a:pt x="856392" y="260904"/>
                  </a:lnTo>
                  <a:lnTo>
                    <a:pt x="808953" y="272252"/>
                  </a:lnTo>
                  <a:lnTo>
                    <a:pt x="760602" y="280764"/>
                  </a:lnTo>
                  <a:lnTo>
                    <a:pt x="711599" y="286438"/>
                  </a:lnTo>
                  <a:lnTo>
                    <a:pt x="662205" y="289275"/>
                  </a:lnTo>
                  <a:lnTo>
                    <a:pt x="1537983" y="289275"/>
                  </a:lnTo>
                  <a:lnTo>
                    <a:pt x="1570396" y="253460"/>
                  </a:lnTo>
                  <a:lnTo>
                    <a:pt x="1602129" y="213303"/>
                  </a:lnTo>
                  <a:lnTo>
                    <a:pt x="1630262" y="172152"/>
                  </a:lnTo>
                  <a:lnTo>
                    <a:pt x="1654795" y="130126"/>
                  </a:lnTo>
                  <a:lnTo>
                    <a:pt x="1675726" y="87345"/>
                  </a:lnTo>
                  <a:lnTo>
                    <a:pt x="1693057" y="43930"/>
                  </a:lnTo>
                  <a:lnTo>
                    <a:pt x="1706785" y="0"/>
                  </a:lnTo>
                  <a:close/>
                </a:path>
                <a:path w="2288540" h="1000760">
                  <a:moveTo>
                    <a:pt x="62741" y="3287"/>
                  </a:moveTo>
                  <a:lnTo>
                    <a:pt x="59841" y="3800"/>
                  </a:lnTo>
                  <a:lnTo>
                    <a:pt x="63048" y="3800"/>
                  </a:lnTo>
                  <a:lnTo>
                    <a:pt x="62741" y="3287"/>
                  </a:lnTo>
                  <a:close/>
                </a:path>
              </a:pathLst>
            </a:custGeom>
            <a:solidFill>
              <a:srgbClr val="A4C248">
                <a:alpha val="43920"/>
              </a:srgbClr>
            </a:solidFill>
          </p:spPr>
          <p:txBody>
            <a:bodyPr wrap="square" lIns="0" tIns="0" rIns="0" bIns="0" rtlCol="0"/>
            <a:lstStyle/>
            <a:p>
              <a:endParaRPr/>
            </a:p>
          </p:txBody>
        </p:sp>
      </p:grpSp>
      <p:grpSp>
        <p:nvGrpSpPr>
          <p:cNvPr id="15" name="object 15"/>
          <p:cNvGrpSpPr/>
          <p:nvPr/>
        </p:nvGrpSpPr>
        <p:grpSpPr>
          <a:xfrm>
            <a:off x="11850085" y="4692484"/>
            <a:ext cx="2806700" cy="2166620"/>
            <a:chOff x="11850085" y="4692484"/>
            <a:chExt cx="2806700" cy="2166620"/>
          </a:xfrm>
        </p:grpSpPr>
        <p:sp>
          <p:nvSpPr>
            <p:cNvPr id="16" name="object 16"/>
            <p:cNvSpPr/>
            <p:nvPr/>
          </p:nvSpPr>
          <p:spPr>
            <a:xfrm>
              <a:off x="11850085" y="4696301"/>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17" name="object 17"/>
            <p:cNvPicPr/>
            <p:nvPr/>
          </p:nvPicPr>
          <p:blipFill>
            <a:blip r:embed="rId5" cstate="print"/>
            <a:stretch>
              <a:fillRect/>
            </a:stretch>
          </p:blipFill>
          <p:spPr>
            <a:xfrm>
              <a:off x="11850089" y="4696286"/>
              <a:ext cx="2806671" cy="1000514"/>
            </a:xfrm>
            <a:prstGeom prst="rect">
              <a:avLst/>
            </a:prstGeom>
          </p:spPr>
        </p:pic>
        <p:sp>
          <p:nvSpPr>
            <p:cNvPr id="18" name="object 18"/>
            <p:cNvSpPr/>
            <p:nvPr/>
          </p:nvSpPr>
          <p:spPr>
            <a:xfrm>
              <a:off x="11948972" y="4692484"/>
              <a:ext cx="2505075" cy="1000760"/>
            </a:xfrm>
            <a:custGeom>
              <a:avLst/>
              <a:gdLst/>
              <a:ahLst/>
              <a:cxnLst/>
              <a:rect l="l" t="t" r="r" b="b"/>
              <a:pathLst>
                <a:path w="2505075" h="1000760">
                  <a:moveTo>
                    <a:pt x="2495243" y="0"/>
                  </a:moveTo>
                  <a:lnTo>
                    <a:pt x="1742428" y="0"/>
                  </a:lnTo>
                  <a:lnTo>
                    <a:pt x="1732942" y="45493"/>
                  </a:lnTo>
                  <a:lnTo>
                    <a:pt x="1733981" y="91346"/>
                  </a:lnTo>
                  <a:lnTo>
                    <a:pt x="1745611" y="136553"/>
                  </a:lnTo>
                  <a:lnTo>
                    <a:pt x="1767897" y="180107"/>
                  </a:lnTo>
                  <a:lnTo>
                    <a:pt x="1800904" y="221003"/>
                  </a:lnTo>
                  <a:lnTo>
                    <a:pt x="1844697" y="258232"/>
                  </a:lnTo>
                  <a:lnTo>
                    <a:pt x="1884412" y="282987"/>
                  </a:lnTo>
                  <a:lnTo>
                    <a:pt x="1927386" y="303240"/>
                  </a:lnTo>
                  <a:lnTo>
                    <a:pt x="1972967" y="318992"/>
                  </a:lnTo>
                  <a:lnTo>
                    <a:pt x="2020503" y="330244"/>
                  </a:lnTo>
                  <a:lnTo>
                    <a:pt x="2069344" y="336995"/>
                  </a:lnTo>
                  <a:lnTo>
                    <a:pt x="2118836" y="339246"/>
                  </a:lnTo>
                  <a:lnTo>
                    <a:pt x="2168327" y="336995"/>
                  </a:lnTo>
                  <a:lnTo>
                    <a:pt x="2217168" y="330244"/>
                  </a:lnTo>
                  <a:lnTo>
                    <a:pt x="2264704" y="318992"/>
                  </a:lnTo>
                  <a:lnTo>
                    <a:pt x="2310285" y="303240"/>
                  </a:lnTo>
                  <a:lnTo>
                    <a:pt x="2353259" y="282987"/>
                  </a:lnTo>
                  <a:lnTo>
                    <a:pt x="2392974" y="258232"/>
                  </a:lnTo>
                  <a:lnTo>
                    <a:pt x="2436719" y="221003"/>
                  </a:lnTo>
                  <a:lnTo>
                    <a:pt x="2469697" y="180107"/>
                  </a:lnTo>
                  <a:lnTo>
                    <a:pt x="2491973" y="136553"/>
                  </a:lnTo>
                  <a:lnTo>
                    <a:pt x="2503613" y="91346"/>
                  </a:lnTo>
                  <a:lnTo>
                    <a:pt x="2504681" y="45493"/>
                  </a:lnTo>
                  <a:lnTo>
                    <a:pt x="2495243" y="0"/>
                  </a:lnTo>
                  <a:close/>
                </a:path>
                <a:path w="2505075" h="1000760">
                  <a:moveTo>
                    <a:pt x="668429" y="403453"/>
                  </a:moveTo>
                  <a:lnTo>
                    <a:pt x="617786" y="404298"/>
                  </a:lnTo>
                  <a:lnTo>
                    <a:pt x="567246" y="406832"/>
                  </a:lnTo>
                  <a:lnTo>
                    <a:pt x="516895" y="411051"/>
                  </a:lnTo>
                  <a:lnTo>
                    <a:pt x="466819" y="416953"/>
                  </a:lnTo>
                  <a:lnTo>
                    <a:pt x="417102" y="424534"/>
                  </a:lnTo>
                  <a:lnTo>
                    <a:pt x="367832" y="433792"/>
                  </a:lnTo>
                  <a:lnTo>
                    <a:pt x="319093" y="444723"/>
                  </a:lnTo>
                  <a:lnTo>
                    <a:pt x="270972" y="457324"/>
                  </a:lnTo>
                  <a:lnTo>
                    <a:pt x="223553" y="471594"/>
                  </a:lnTo>
                  <a:lnTo>
                    <a:pt x="176923" y="487527"/>
                  </a:lnTo>
                  <a:lnTo>
                    <a:pt x="131166" y="505122"/>
                  </a:lnTo>
                  <a:lnTo>
                    <a:pt x="86370" y="524376"/>
                  </a:lnTo>
                  <a:lnTo>
                    <a:pt x="42619" y="545285"/>
                  </a:lnTo>
                  <a:lnTo>
                    <a:pt x="0" y="567846"/>
                  </a:lnTo>
                  <a:lnTo>
                    <a:pt x="0" y="1000524"/>
                  </a:lnTo>
                  <a:lnTo>
                    <a:pt x="110331" y="1000524"/>
                  </a:lnTo>
                  <a:lnTo>
                    <a:pt x="134698" y="965915"/>
                  </a:lnTo>
                  <a:lnTo>
                    <a:pt x="163525" y="932643"/>
                  </a:lnTo>
                  <a:lnTo>
                    <a:pt x="196931" y="900942"/>
                  </a:lnTo>
                  <a:lnTo>
                    <a:pt x="235039" y="871052"/>
                  </a:lnTo>
                  <a:lnTo>
                    <a:pt x="276266" y="844194"/>
                  </a:lnTo>
                  <a:lnTo>
                    <a:pt x="319944" y="820499"/>
                  </a:lnTo>
                  <a:lnTo>
                    <a:pt x="365766" y="799965"/>
                  </a:lnTo>
                  <a:lnTo>
                    <a:pt x="413422" y="782592"/>
                  </a:lnTo>
                  <a:lnTo>
                    <a:pt x="462605" y="768380"/>
                  </a:lnTo>
                  <a:lnTo>
                    <a:pt x="513006" y="757327"/>
                  </a:lnTo>
                  <a:lnTo>
                    <a:pt x="564316" y="749433"/>
                  </a:lnTo>
                  <a:lnTo>
                    <a:pt x="616226" y="744697"/>
                  </a:lnTo>
                  <a:lnTo>
                    <a:pt x="668429" y="743118"/>
                  </a:lnTo>
                  <a:lnTo>
                    <a:pt x="1568115" y="743118"/>
                  </a:lnTo>
                  <a:lnTo>
                    <a:pt x="1557536" y="731758"/>
                  </a:lnTo>
                  <a:lnTo>
                    <a:pt x="1520973" y="696931"/>
                  </a:lnTo>
                  <a:lnTo>
                    <a:pt x="1481275" y="663290"/>
                  </a:lnTo>
                  <a:lnTo>
                    <a:pt x="1438427" y="630933"/>
                  </a:lnTo>
                  <a:lnTo>
                    <a:pt x="1397806" y="603386"/>
                  </a:lnTo>
                  <a:lnTo>
                    <a:pt x="1355735" y="577616"/>
                  </a:lnTo>
                  <a:lnTo>
                    <a:pt x="1312308" y="553623"/>
                  </a:lnTo>
                  <a:lnTo>
                    <a:pt x="1267624" y="531408"/>
                  </a:lnTo>
                  <a:lnTo>
                    <a:pt x="1221778" y="510970"/>
                  </a:lnTo>
                  <a:lnTo>
                    <a:pt x="1174867" y="492309"/>
                  </a:lnTo>
                  <a:lnTo>
                    <a:pt x="1126987" y="475426"/>
                  </a:lnTo>
                  <a:lnTo>
                    <a:pt x="1078236" y="460321"/>
                  </a:lnTo>
                  <a:lnTo>
                    <a:pt x="1028710" y="446992"/>
                  </a:lnTo>
                  <a:lnTo>
                    <a:pt x="978505" y="435441"/>
                  </a:lnTo>
                  <a:lnTo>
                    <a:pt x="927717" y="425667"/>
                  </a:lnTo>
                  <a:lnTo>
                    <a:pt x="876445" y="417670"/>
                  </a:lnTo>
                  <a:lnTo>
                    <a:pt x="824783" y="411450"/>
                  </a:lnTo>
                  <a:lnTo>
                    <a:pt x="772829" y="407007"/>
                  </a:lnTo>
                  <a:lnTo>
                    <a:pt x="720679" y="404342"/>
                  </a:lnTo>
                  <a:lnTo>
                    <a:pt x="668429" y="403453"/>
                  </a:lnTo>
                  <a:close/>
                </a:path>
                <a:path w="2505075" h="1000760">
                  <a:moveTo>
                    <a:pt x="1568115" y="743118"/>
                  </a:moveTo>
                  <a:lnTo>
                    <a:pt x="668429" y="743118"/>
                  </a:lnTo>
                  <a:lnTo>
                    <a:pt x="720663" y="744697"/>
                  </a:lnTo>
                  <a:lnTo>
                    <a:pt x="772591" y="749433"/>
                  </a:lnTo>
                  <a:lnTo>
                    <a:pt x="823907" y="757327"/>
                  </a:lnTo>
                  <a:lnTo>
                    <a:pt x="874305" y="768380"/>
                  </a:lnTo>
                  <a:lnTo>
                    <a:pt x="923479" y="782592"/>
                  </a:lnTo>
                  <a:lnTo>
                    <a:pt x="971123" y="799965"/>
                  </a:lnTo>
                  <a:lnTo>
                    <a:pt x="1016932" y="820499"/>
                  </a:lnTo>
                  <a:lnTo>
                    <a:pt x="1060600" y="844194"/>
                  </a:lnTo>
                  <a:lnTo>
                    <a:pt x="1101819" y="871052"/>
                  </a:lnTo>
                  <a:lnTo>
                    <a:pt x="1139929" y="900942"/>
                  </a:lnTo>
                  <a:lnTo>
                    <a:pt x="1173349" y="932643"/>
                  </a:lnTo>
                  <a:lnTo>
                    <a:pt x="1202209" y="965915"/>
                  </a:lnTo>
                  <a:lnTo>
                    <a:pt x="1226643" y="1000524"/>
                  </a:lnTo>
                  <a:lnTo>
                    <a:pt x="1726879" y="1000524"/>
                  </a:lnTo>
                  <a:lnTo>
                    <a:pt x="1711867" y="960138"/>
                  </a:lnTo>
                  <a:lnTo>
                    <a:pt x="1693819" y="920252"/>
                  </a:lnTo>
                  <a:lnTo>
                    <a:pt x="1672720" y="880965"/>
                  </a:lnTo>
                  <a:lnTo>
                    <a:pt x="1648556" y="842374"/>
                  </a:lnTo>
                  <a:lnTo>
                    <a:pt x="1621314" y="804577"/>
                  </a:lnTo>
                  <a:lnTo>
                    <a:pt x="1590979" y="767673"/>
                  </a:lnTo>
                  <a:lnTo>
                    <a:pt x="1568115" y="743118"/>
                  </a:lnTo>
                  <a:close/>
                </a:path>
              </a:pathLst>
            </a:custGeom>
            <a:solidFill>
              <a:srgbClr val="10CF9B">
                <a:alpha val="81176"/>
              </a:srgbClr>
            </a:solidFill>
          </p:spPr>
          <p:txBody>
            <a:bodyPr wrap="square" lIns="0" tIns="0" rIns="0" bIns="0" rtlCol="0"/>
            <a:lstStyle/>
            <a:p>
              <a:endParaRPr/>
            </a:p>
          </p:txBody>
        </p:sp>
      </p:grpSp>
      <p:grpSp>
        <p:nvGrpSpPr>
          <p:cNvPr id="19" name="object 19"/>
          <p:cNvGrpSpPr/>
          <p:nvPr/>
        </p:nvGrpSpPr>
        <p:grpSpPr>
          <a:xfrm>
            <a:off x="15222122" y="4696300"/>
            <a:ext cx="2806700" cy="2166620"/>
            <a:chOff x="15222122" y="4696300"/>
            <a:chExt cx="2806700" cy="2166620"/>
          </a:xfrm>
        </p:grpSpPr>
        <p:sp>
          <p:nvSpPr>
            <p:cNvPr id="20" name="object 20"/>
            <p:cNvSpPr/>
            <p:nvPr/>
          </p:nvSpPr>
          <p:spPr>
            <a:xfrm>
              <a:off x="15222123" y="4700116"/>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21" name="object 21"/>
            <p:cNvPicPr/>
            <p:nvPr/>
          </p:nvPicPr>
          <p:blipFill>
            <a:blip r:embed="rId6" cstate="print"/>
            <a:stretch>
              <a:fillRect/>
            </a:stretch>
          </p:blipFill>
          <p:spPr>
            <a:xfrm>
              <a:off x="15222122" y="4700097"/>
              <a:ext cx="2806678" cy="1000514"/>
            </a:xfrm>
            <a:prstGeom prst="rect">
              <a:avLst/>
            </a:prstGeom>
          </p:spPr>
        </p:pic>
        <p:sp>
          <p:nvSpPr>
            <p:cNvPr id="22" name="object 22"/>
            <p:cNvSpPr/>
            <p:nvPr/>
          </p:nvSpPr>
          <p:spPr>
            <a:xfrm>
              <a:off x="15338960" y="4696300"/>
              <a:ext cx="2288540" cy="1000760"/>
            </a:xfrm>
            <a:custGeom>
              <a:avLst/>
              <a:gdLst/>
              <a:ahLst/>
              <a:cxnLst/>
              <a:rect l="l" t="t" r="r" b="b"/>
              <a:pathLst>
                <a:path w="2288540" h="1000760">
                  <a:moveTo>
                    <a:pt x="1901659" y="593782"/>
                  </a:moveTo>
                  <a:lnTo>
                    <a:pt x="1852144" y="596036"/>
                  </a:lnTo>
                  <a:lnTo>
                    <a:pt x="1803293" y="602795"/>
                  </a:lnTo>
                  <a:lnTo>
                    <a:pt x="1755756" y="614057"/>
                  </a:lnTo>
                  <a:lnTo>
                    <a:pt x="1710180" y="629819"/>
                  </a:lnTo>
                  <a:lnTo>
                    <a:pt x="1667212" y="650080"/>
                  </a:lnTo>
                  <a:lnTo>
                    <a:pt x="1627500" y="674838"/>
                  </a:lnTo>
                  <a:lnTo>
                    <a:pt x="1585876" y="709901"/>
                  </a:lnTo>
                  <a:lnTo>
                    <a:pt x="1553878" y="748275"/>
                  </a:lnTo>
                  <a:lnTo>
                    <a:pt x="1531463" y="789113"/>
                  </a:lnTo>
                  <a:lnTo>
                    <a:pt x="1518589" y="831563"/>
                  </a:lnTo>
                  <a:lnTo>
                    <a:pt x="1515213" y="874779"/>
                  </a:lnTo>
                  <a:lnTo>
                    <a:pt x="1521291" y="917910"/>
                  </a:lnTo>
                  <a:lnTo>
                    <a:pt x="1536780" y="960108"/>
                  </a:lnTo>
                  <a:lnTo>
                    <a:pt x="1561638" y="1000524"/>
                  </a:lnTo>
                  <a:lnTo>
                    <a:pt x="2241690" y="1000524"/>
                  </a:lnTo>
                  <a:lnTo>
                    <a:pt x="2266544" y="960108"/>
                  </a:lnTo>
                  <a:lnTo>
                    <a:pt x="2282021" y="917910"/>
                  </a:lnTo>
                  <a:lnTo>
                    <a:pt x="2288082" y="874779"/>
                  </a:lnTo>
                  <a:lnTo>
                    <a:pt x="2284686" y="831563"/>
                  </a:lnTo>
                  <a:lnTo>
                    <a:pt x="2271793" y="789113"/>
                  </a:lnTo>
                  <a:lnTo>
                    <a:pt x="2249362" y="748275"/>
                  </a:lnTo>
                  <a:lnTo>
                    <a:pt x="2217352" y="709901"/>
                  </a:lnTo>
                  <a:lnTo>
                    <a:pt x="2175724" y="674838"/>
                  </a:lnTo>
                  <a:lnTo>
                    <a:pt x="2136056" y="650080"/>
                  </a:lnTo>
                  <a:lnTo>
                    <a:pt x="2093117" y="629819"/>
                  </a:lnTo>
                  <a:lnTo>
                    <a:pt x="2047558" y="614057"/>
                  </a:lnTo>
                  <a:lnTo>
                    <a:pt x="2000028" y="602795"/>
                  </a:lnTo>
                  <a:lnTo>
                    <a:pt x="1951178" y="596036"/>
                  </a:lnTo>
                  <a:lnTo>
                    <a:pt x="1901659" y="593782"/>
                  </a:lnTo>
                  <a:close/>
                </a:path>
                <a:path w="2288540" h="1000760">
                  <a:moveTo>
                    <a:pt x="55757" y="3748"/>
                  </a:moveTo>
                  <a:lnTo>
                    <a:pt x="18756" y="22142"/>
                  </a:lnTo>
                  <a:lnTo>
                    <a:pt x="649" y="59108"/>
                  </a:lnTo>
                  <a:lnTo>
                    <a:pt x="0" y="481220"/>
                  </a:lnTo>
                  <a:lnTo>
                    <a:pt x="43135" y="502407"/>
                  </a:lnTo>
                  <a:lnTo>
                    <a:pt x="87333" y="521953"/>
                  </a:lnTo>
                  <a:lnTo>
                    <a:pt x="132507" y="539859"/>
                  </a:lnTo>
                  <a:lnTo>
                    <a:pt x="178571" y="556123"/>
                  </a:lnTo>
                  <a:lnTo>
                    <a:pt x="225440" y="570746"/>
                  </a:lnTo>
                  <a:lnTo>
                    <a:pt x="273028" y="583727"/>
                  </a:lnTo>
                  <a:lnTo>
                    <a:pt x="321248" y="595065"/>
                  </a:lnTo>
                  <a:lnTo>
                    <a:pt x="370016" y="604761"/>
                  </a:lnTo>
                  <a:lnTo>
                    <a:pt x="419245" y="612814"/>
                  </a:lnTo>
                  <a:lnTo>
                    <a:pt x="468849" y="619224"/>
                  </a:lnTo>
                  <a:lnTo>
                    <a:pt x="518742" y="623990"/>
                  </a:lnTo>
                  <a:lnTo>
                    <a:pt x="568838" y="627112"/>
                  </a:lnTo>
                  <a:lnTo>
                    <a:pt x="619053" y="628589"/>
                  </a:lnTo>
                  <a:lnTo>
                    <a:pt x="669299" y="628421"/>
                  </a:lnTo>
                  <a:lnTo>
                    <a:pt x="719491" y="626609"/>
                  </a:lnTo>
                  <a:lnTo>
                    <a:pt x="769543" y="623150"/>
                  </a:lnTo>
                  <a:lnTo>
                    <a:pt x="819368" y="618046"/>
                  </a:lnTo>
                  <a:lnTo>
                    <a:pt x="868883" y="611295"/>
                  </a:lnTo>
                  <a:lnTo>
                    <a:pt x="917999" y="602898"/>
                  </a:lnTo>
                  <a:lnTo>
                    <a:pt x="966632" y="592853"/>
                  </a:lnTo>
                  <a:lnTo>
                    <a:pt x="1014696" y="581161"/>
                  </a:lnTo>
                  <a:lnTo>
                    <a:pt x="1062104" y="567821"/>
                  </a:lnTo>
                  <a:lnTo>
                    <a:pt x="1108771" y="552833"/>
                  </a:lnTo>
                  <a:lnTo>
                    <a:pt x="1154611" y="536197"/>
                  </a:lnTo>
                  <a:lnTo>
                    <a:pt x="1199538" y="517911"/>
                  </a:lnTo>
                  <a:lnTo>
                    <a:pt x="1243467" y="497976"/>
                  </a:lnTo>
                  <a:lnTo>
                    <a:pt x="1286310" y="476392"/>
                  </a:lnTo>
                  <a:lnTo>
                    <a:pt x="1327984" y="453157"/>
                  </a:lnTo>
                  <a:lnTo>
                    <a:pt x="1368400" y="428272"/>
                  </a:lnTo>
                  <a:lnTo>
                    <a:pt x="1407475" y="401736"/>
                  </a:lnTo>
                  <a:lnTo>
                    <a:pt x="1453602" y="366759"/>
                  </a:lnTo>
                  <a:lnTo>
                    <a:pt x="1496132" y="330308"/>
                  </a:lnTo>
                  <a:lnTo>
                    <a:pt x="1535063" y="292501"/>
                  </a:lnTo>
                  <a:lnTo>
                    <a:pt x="1537983" y="289275"/>
                  </a:lnTo>
                  <a:lnTo>
                    <a:pt x="612679" y="289275"/>
                  </a:lnTo>
                  <a:lnTo>
                    <a:pt x="563283" y="286438"/>
                  </a:lnTo>
                  <a:lnTo>
                    <a:pt x="514276" y="280764"/>
                  </a:lnTo>
                  <a:lnTo>
                    <a:pt x="465919" y="272252"/>
                  </a:lnTo>
                  <a:lnTo>
                    <a:pt x="418473" y="260904"/>
                  </a:lnTo>
                  <a:lnTo>
                    <a:pt x="372198" y="246719"/>
                  </a:lnTo>
                  <a:lnTo>
                    <a:pt x="327354" y="229697"/>
                  </a:lnTo>
                  <a:lnTo>
                    <a:pt x="284202" y="209837"/>
                  </a:lnTo>
                  <a:lnTo>
                    <a:pt x="243002" y="187141"/>
                  </a:lnTo>
                  <a:lnTo>
                    <a:pt x="204014" y="161607"/>
                  </a:lnTo>
                  <a:lnTo>
                    <a:pt x="158691" y="125455"/>
                  </a:lnTo>
                  <a:lnTo>
                    <a:pt x="120125" y="86743"/>
                  </a:lnTo>
                  <a:lnTo>
                    <a:pt x="88185" y="45883"/>
                  </a:lnTo>
                  <a:lnTo>
                    <a:pt x="63048" y="3800"/>
                  </a:lnTo>
                  <a:lnTo>
                    <a:pt x="59841" y="3800"/>
                  </a:lnTo>
                  <a:lnTo>
                    <a:pt x="55757" y="3748"/>
                  </a:lnTo>
                  <a:close/>
                </a:path>
                <a:path w="2288540" h="1000760">
                  <a:moveTo>
                    <a:pt x="1706785" y="0"/>
                  </a:moveTo>
                  <a:lnTo>
                    <a:pt x="1213774" y="0"/>
                  </a:lnTo>
                  <a:lnTo>
                    <a:pt x="1188272" y="43489"/>
                  </a:lnTo>
                  <a:lnTo>
                    <a:pt x="1156014" y="85217"/>
                  </a:lnTo>
                  <a:lnTo>
                    <a:pt x="1116889" y="124738"/>
                  </a:lnTo>
                  <a:lnTo>
                    <a:pt x="1070784" y="161607"/>
                  </a:lnTo>
                  <a:lnTo>
                    <a:pt x="1031813" y="187141"/>
                  </a:lnTo>
                  <a:lnTo>
                    <a:pt x="990629" y="209837"/>
                  </a:lnTo>
                  <a:lnTo>
                    <a:pt x="947490" y="229697"/>
                  </a:lnTo>
                  <a:lnTo>
                    <a:pt x="902657" y="246719"/>
                  </a:lnTo>
                  <a:lnTo>
                    <a:pt x="856392" y="260904"/>
                  </a:lnTo>
                  <a:lnTo>
                    <a:pt x="808953" y="272252"/>
                  </a:lnTo>
                  <a:lnTo>
                    <a:pt x="760602" y="280764"/>
                  </a:lnTo>
                  <a:lnTo>
                    <a:pt x="711599" y="286438"/>
                  </a:lnTo>
                  <a:lnTo>
                    <a:pt x="662205" y="289275"/>
                  </a:lnTo>
                  <a:lnTo>
                    <a:pt x="1537983" y="289275"/>
                  </a:lnTo>
                  <a:lnTo>
                    <a:pt x="1570396" y="253460"/>
                  </a:lnTo>
                  <a:lnTo>
                    <a:pt x="1602129" y="213303"/>
                  </a:lnTo>
                  <a:lnTo>
                    <a:pt x="1630262" y="172152"/>
                  </a:lnTo>
                  <a:lnTo>
                    <a:pt x="1654795" y="130126"/>
                  </a:lnTo>
                  <a:lnTo>
                    <a:pt x="1675726" y="87345"/>
                  </a:lnTo>
                  <a:lnTo>
                    <a:pt x="1693057" y="43930"/>
                  </a:lnTo>
                  <a:lnTo>
                    <a:pt x="1706785" y="0"/>
                  </a:lnTo>
                  <a:close/>
                </a:path>
                <a:path w="2288540" h="1000760">
                  <a:moveTo>
                    <a:pt x="62741" y="3287"/>
                  </a:moveTo>
                  <a:lnTo>
                    <a:pt x="59841" y="3800"/>
                  </a:lnTo>
                  <a:lnTo>
                    <a:pt x="63048" y="3800"/>
                  </a:lnTo>
                  <a:lnTo>
                    <a:pt x="62741" y="3287"/>
                  </a:lnTo>
                  <a:close/>
                </a:path>
              </a:pathLst>
            </a:custGeom>
            <a:solidFill>
              <a:srgbClr val="A4C248">
                <a:alpha val="43920"/>
              </a:srgbClr>
            </a:solidFill>
          </p:spPr>
          <p:txBody>
            <a:bodyPr wrap="square" lIns="0" tIns="0" rIns="0" bIns="0" rtlCol="0"/>
            <a:lstStyle/>
            <a:p>
              <a:endParaRPr/>
            </a:p>
          </p:txBody>
        </p:sp>
      </p:grpSp>
      <p:grpSp>
        <p:nvGrpSpPr>
          <p:cNvPr id="23" name="object 23"/>
          <p:cNvGrpSpPr/>
          <p:nvPr/>
        </p:nvGrpSpPr>
        <p:grpSpPr>
          <a:xfrm>
            <a:off x="2701175" y="8117375"/>
            <a:ext cx="2806700" cy="2167255"/>
            <a:chOff x="2701175" y="8117375"/>
            <a:chExt cx="2806700" cy="2167255"/>
          </a:xfrm>
        </p:grpSpPr>
        <p:sp>
          <p:nvSpPr>
            <p:cNvPr id="24" name="object 24"/>
            <p:cNvSpPr/>
            <p:nvPr/>
          </p:nvSpPr>
          <p:spPr>
            <a:xfrm>
              <a:off x="2701180" y="8122236"/>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25" name="object 25"/>
            <p:cNvPicPr/>
            <p:nvPr/>
          </p:nvPicPr>
          <p:blipFill>
            <a:blip r:embed="rId7" cstate="print"/>
            <a:stretch>
              <a:fillRect/>
            </a:stretch>
          </p:blipFill>
          <p:spPr>
            <a:xfrm>
              <a:off x="2701184" y="8122224"/>
              <a:ext cx="2806673" cy="1000514"/>
            </a:xfrm>
            <a:prstGeom prst="rect">
              <a:avLst/>
            </a:prstGeom>
          </p:spPr>
        </p:pic>
        <p:sp>
          <p:nvSpPr>
            <p:cNvPr id="26" name="object 26"/>
            <p:cNvSpPr/>
            <p:nvPr/>
          </p:nvSpPr>
          <p:spPr>
            <a:xfrm>
              <a:off x="2701175" y="8117375"/>
              <a:ext cx="2806700" cy="1000760"/>
            </a:xfrm>
            <a:custGeom>
              <a:avLst/>
              <a:gdLst/>
              <a:ahLst/>
              <a:cxnLst/>
              <a:rect l="l" t="t" r="r" b="b"/>
              <a:pathLst>
                <a:path w="2806700" h="1000759">
                  <a:moveTo>
                    <a:pt x="550946" y="0"/>
                  </a:moveTo>
                  <a:lnTo>
                    <a:pt x="129294" y="0"/>
                  </a:lnTo>
                  <a:lnTo>
                    <a:pt x="92475" y="198"/>
                  </a:lnTo>
                  <a:lnTo>
                    <a:pt x="53411" y="4492"/>
                  </a:lnTo>
                  <a:lnTo>
                    <a:pt x="18891" y="22146"/>
                  </a:lnTo>
                  <a:lnTo>
                    <a:pt x="785" y="59108"/>
                  </a:lnTo>
                  <a:lnTo>
                    <a:pt x="0" y="375255"/>
                  </a:lnTo>
                  <a:lnTo>
                    <a:pt x="42761" y="394401"/>
                  </a:lnTo>
                  <a:lnTo>
                    <a:pt x="87921" y="409207"/>
                  </a:lnTo>
                  <a:lnTo>
                    <a:pt x="134863" y="419670"/>
                  </a:lnTo>
                  <a:lnTo>
                    <a:pt x="182970" y="425789"/>
                  </a:lnTo>
                  <a:lnTo>
                    <a:pt x="231625" y="427561"/>
                  </a:lnTo>
                  <a:lnTo>
                    <a:pt x="280212" y="424984"/>
                  </a:lnTo>
                  <a:lnTo>
                    <a:pt x="328113" y="418055"/>
                  </a:lnTo>
                  <a:lnTo>
                    <a:pt x="374713" y="406772"/>
                  </a:lnTo>
                  <a:lnTo>
                    <a:pt x="419393" y="391132"/>
                  </a:lnTo>
                  <a:lnTo>
                    <a:pt x="461537" y="371134"/>
                  </a:lnTo>
                  <a:lnTo>
                    <a:pt x="500529" y="346774"/>
                  </a:lnTo>
                  <a:lnTo>
                    <a:pt x="540306" y="313584"/>
                  </a:lnTo>
                  <a:lnTo>
                    <a:pt x="571536" y="277349"/>
                  </a:lnTo>
                  <a:lnTo>
                    <a:pt x="594221" y="238802"/>
                  </a:lnTo>
                  <a:lnTo>
                    <a:pt x="608362" y="198675"/>
                  </a:lnTo>
                  <a:lnTo>
                    <a:pt x="613959" y="157701"/>
                  </a:lnTo>
                  <a:lnTo>
                    <a:pt x="611015" y="116614"/>
                  </a:lnTo>
                  <a:lnTo>
                    <a:pt x="599531" y="76146"/>
                  </a:lnTo>
                  <a:lnTo>
                    <a:pt x="579507" y="37030"/>
                  </a:lnTo>
                  <a:lnTo>
                    <a:pt x="550946" y="0"/>
                  </a:lnTo>
                  <a:close/>
                </a:path>
                <a:path w="2806700" h="1000759">
                  <a:moveTo>
                    <a:pt x="2806689" y="384103"/>
                  </a:moveTo>
                  <a:lnTo>
                    <a:pt x="2756485" y="387543"/>
                  </a:lnTo>
                  <a:lnTo>
                    <a:pt x="2706507" y="392621"/>
                  </a:lnTo>
                  <a:lnTo>
                    <a:pt x="2656841" y="399340"/>
                  </a:lnTo>
                  <a:lnTo>
                    <a:pt x="2607573" y="407702"/>
                  </a:lnTo>
                  <a:lnTo>
                    <a:pt x="2558791" y="417709"/>
                  </a:lnTo>
                  <a:lnTo>
                    <a:pt x="2510580" y="429365"/>
                  </a:lnTo>
                  <a:lnTo>
                    <a:pt x="2463028" y="442670"/>
                  </a:lnTo>
                  <a:lnTo>
                    <a:pt x="2416221" y="457628"/>
                  </a:lnTo>
                  <a:lnTo>
                    <a:pt x="2370246" y="474242"/>
                  </a:lnTo>
                  <a:lnTo>
                    <a:pt x="2325189" y="492513"/>
                  </a:lnTo>
                  <a:lnTo>
                    <a:pt x="2281137" y="512444"/>
                  </a:lnTo>
                  <a:lnTo>
                    <a:pt x="2238176" y="534038"/>
                  </a:lnTo>
                  <a:lnTo>
                    <a:pt x="2196394" y="557297"/>
                  </a:lnTo>
                  <a:lnTo>
                    <a:pt x="2155876" y="582223"/>
                  </a:lnTo>
                  <a:lnTo>
                    <a:pt x="2116710" y="608819"/>
                  </a:lnTo>
                  <a:lnTo>
                    <a:pt x="2071592" y="642971"/>
                  </a:lnTo>
                  <a:lnTo>
                    <a:pt x="2029943" y="678540"/>
                  </a:lnTo>
                  <a:lnTo>
                    <a:pt x="1991755" y="715412"/>
                  </a:lnTo>
                  <a:lnTo>
                    <a:pt x="1957021" y="753474"/>
                  </a:lnTo>
                  <a:lnTo>
                    <a:pt x="1925733" y="792613"/>
                  </a:lnTo>
                  <a:lnTo>
                    <a:pt x="1897883" y="832717"/>
                  </a:lnTo>
                  <a:lnTo>
                    <a:pt x="1873463" y="873673"/>
                  </a:lnTo>
                  <a:lnTo>
                    <a:pt x="1852466" y="915368"/>
                  </a:lnTo>
                  <a:lnTo>
                    <a:pt x="1834883" y="957689"/>
                  </a:lnTo>
                  <a:lnTo>
                    <a:pt x="1820708" y="1000524"/>
                  </a:lnTo>
                  <a:lnTo>
                    <a:pt x="2315384" y="1000524"/>
                  </a:lnTo>
                  <a:lnTo>
                    <a:pt x="2340762" y="959803"/>
                  </a:lnTo>
                  <a:lnTo>
                    <a:pt x="2372135" y="920718"/>
                  </a:lnTo>
                  <a:lnTo>
                    <a:pt x="2409600" y="883631"/>
                  </a:lnTo>
                  <a:lnTo>
                    <a:pt x="2453255" y="848906"/>
                  </a:lnTo>
                  <a:lnTo>
                    <a:pt x="2491643" y="823761"/>
                  </a:lnTo>
                  <a:lnTo>
                    <a:pt x="2532191" y="801405"/>
                  </a:lnTo>
                  <a:lnTo>
                    <a:pt x="2574647" y="781825"/>
                  </a:lnTo>
                  <a:lnTo>
                    <a:pt x="2618757" y="765009"/>
                  </a:lnTo>
                  <a:lnTo>
                    <a:pt x="2664270" y="750944"/>
                  </a:lnTo>
                  <a:lnTo>
                    <a:pt x="2710931" y="739618"/>
                  </a:lnTo>
                  <a:lnTo>
                    <a:pt x="2758488" y="731017"/>
                  </a:lnTo>
                  <a:lnTo>
                    <a:pt x="2806689" y="725129"/>
                  </a:lnTo>
                  <a:lnTo>
                    <a:pt x="2806689" y="384103"/>
                  </a:lnTo>
                  <a:close/>
                </a:path>
              </a:pathLst>
            </a:custGeom>
            <a:solidFill>
              <a:srgbClr val="10CF9B">
                <a:alpha val="50979"/>
              </a:srgbClr>
            </a:solidFill>
          </p:spPr>
          <p:txBody>
            <a:bodyPr wrap="square" lIns="0" tIns="0" rIns="0" bIns="0" rtlCol="0"/>
            <a:lstStyle/>
            <a:p>
              <a:endParaRPr/>
            </a:p>
          </p:txBody>
        </p:sp>
      </p:grpSp>
      <p:grpSp>
        <p:nvGrpSpPr>
          <p:cNvPr id="27" name="object 27"/>
          <p:cNvGrpSpPr/>
          <p:nvPr/>
        </p:nvGrpSpPr>
        <p:grpSpPr>
          <a:xfrm>
            <a:off x="9942950" y="8117393"/>
            <a:ext cx="3148965" cy="2162810"/>
            <a:chOff x="9942950" y="8117393"/>
            <a:chExt cx="3148965" cy="2162810"/>
          </a:xfrm>
        </p:grpSpPr>
        <p:sp>
          <p:nvSpPr>
            <p:cNvPr id="28" name="object 28"/>
            <p:cNvSpPr/>
            <p:nvPr/>
          </p:nvSpPr>
          <p:spPr>
            <a:xfrm>
              <a:off x="9942955" y="8117393"/>
              <a:ext cx="3148965" cy="2162810"/>
            </a:xfrm>
            <a:custGeom>
              <a:avLst/>
              <a:gdLst/>
              <a:ahLst/>
              <a:cxnLst/>
              <a:rect l="l" t="t" r="r" b="b"/>
              <a:pathLst>
                <a:path w="3148965" h="2162809">
                  <a:moveTo>
                    <a:pt x="3032490" y="74"/>
                  </a:moveTo>
                  <a:lnTo>
                    <a:pt x="144725" y="0"/>
                  </a:lnTo>
                  <a:lnTo>
                    <a:pt x="92685" y="596"/>
                  </a:lnTo>
                  <a:lnTo>
                    <a:pt x="50817" y="6917"/>
                  </a:lnTo>
                  <a:lnTo>
                    <a:pt x="15631" y="27029"/>
                  </a:lnTo>
                  <a:lnTo>
                    <a:pt x="353" y="65952"/>
                  </a:lnTo>
                  <a:lnTo>
                    <a:pt x="0" y="2079896"/>
                  </a:lnTo>
                  <a:lnTo>
                    <a:pt x="353" y="2096358"/>
                  </a:lnTo>
                  <a:lnTo>
                    <a:pt x="15631" y="2135285"/>
                  </a:lnTo>
                  <a:lnTo>
                    <a:pt x="50817" y="2155393"/>
                  </a:lnTo>
                  <a:lnTo>
                    <a:pt x="92685" y="2161714"/>
                  </a:lnTo>
                  <a:lnTo>
                    <a:pt x="115972" y="2162236"/>
                  </a:lnTo>
                  <a:lnTo>
                    <a:pt x="3032490" y="2162236"/>
                  </a:lnTo>
                  <a:lnTo>
                    <a:pt x="3074216" y="2160401"/>
                  </a:lnTo>
                  <a:lnTo>
                    <a:pt x="3113804" y="2148839"/>
                  </a:lnTo>
                  <a:lnTo>
                    <a:pt x="3144979" y="2118867"/>
                  </a:lnTo>
                  <a:lnTo>
                    <a:pt x="3148463" y="82415"/>
                  </a:lnTo>
                  <a:lnTo>
                    <a:pt x="3148110" y="65952"/>
                  </a:lnTo>
                  <a:lnTo>
                    <a:pt x="3132832" y="27029"/>
                  </a:lnTo>
                  <a:lnTo>
                    <a:pt x="3097645" y="6917"/>
                  </a:lnTo>
                  <a:lnTo>
                    <a:pt x="3055778" y="596"/>
                  </a:lnTo>
                  <a:lnTo>
                    <a:pt x="3032490" y="74"/>
                  </a:lnTo>
                  <a:close/>
                </a:path>
              </a:pathLst>
            </a:custGeom>
            <a:solidFill>
              <a:srgbClr val="DBF5F8"/>
            </a:solidFill>
          </p:spPr>
          <p:txBody>
            <a:bodyPr wrap="square" lIns="0" tIns="0" rIns="0" bIns="0" rtlCol="0"/>
            <a:lstStyle/>
            <a:p>
              <a:endParaRPr/>
            </a:p>
          </p:txBody>
        </p:sp>
        <p:pic>
          <p:nvPicPr>
            <p:cNvPr id="29" name="object 29"/>
            <p:cNvPicPr/>
            <p:nvPr/>
          </p:nvPicPr>
          <p:blipFill>
            <a:blip r:embed="rId8" cstate="print"/>
            <a:stretch>
              <a:fillRect/>
            </a:stretch>
          </p:blipFill>
          <p:spPr>
            <a:xfrm>
              <a:off x="9942950" y="8135762"/>
              <a:ext cx="3148459" cy="1000524"/>
            </a:xfrm>
            <a:prstGeom prst="rect">
              <a:avLst/>
            </a:prstGeom>
          </p:spPr>
        </p:pic>
        <p:sp>
          <p:nvSpPr>
            <p:cNvPr id="30" name="object 30"/>
            <p:cNvSpPr/>
            <p:nvPr/>
          </p:nvSpPr>
          <p:spPr>
            <a:xfrm>
              <a:off x="11178891" y="8130853"/>
              <a:ext cx="1762125" cy="1000760"/>
            </a:xfrm>
            <a:custGeom>
              <a:avLst/>
              <a:gdLst/>
              <a:ahLst/>
              <a:cxnLst/>
              <a:rect l="l" t="t" r="r" b="b"/>
              <a:pathLst>
                <a:path w="1762125" h="1000759">
                  <a:moveTo>
                    <a:pt x="838505" y="0"/>
                  </a:moveTo>
                  <a:lnTo>
                    <a:pt x="253675" y="0"/>
                  </a:lnTo>
                  <a:lnTo>
                    <a:pt x="274329" y="37906"/>
                  </a:lnTo>
                  <a:lnTo>
                    <a:pt x="298096" y="75237"/>
                  </a:lnTo>
                  <a:lnTo>
                    <a:pt x="324994" y="111907"/>
                  </a:lnTo>
                  <a:lnTo>
                    <a:pt x="355037" y="147828"/>
                  </a:lnTo>
                  <a:lnTo>
                    <a:pt x="388242" y="182916"/>
                  </a:lnTo>
                  <a:lnTo>
                    <a:pt x="424624" y="217084"/>
                  </a:lnTo>
                  <a:lnTo>
                    <a:pt x="464200" y="250247"/>
                  </a:lnTo>
                  <a:lnTo>
                    <a:pt x="506985" y="282320"/>
                  </a:lnTo>
                  <a:lnTo>
                    <a:pt x="552995" y="313215"/>
                  </a:lnTo>
                  <a:lnTo>
                    <a:pt x="592935" y="337509"/>
                  </a:lnTo>
                  <a:lnTo>
                    <a:pt x="634139" y="360431"/>
                  </a:lnTo>
                  <a:lnTo>
                    <a:pt x="676536" y="381980"/>
                  </a:lnTo>
                  <a:lnTo>
                    <a:pt x="720051" y="402156"/>
                  </a:lnTo>
                  <a:lnTo>
                    <a:pt x="764611" y="420961"/>
                  </a:lnTo>
                  <a:lnTo>
                    <a:pt x="810142" y="438393"/>
                  </a:lnTo>
                  <a:lnTo>
                    <a:pt x="856571" y="454453"/>
                  </a:lnTo>
                  <a:lnTo>
                    <a:pt x="903825" y="469141"/>
                  </a:lnTo>
                  <a:lnTo>
                    <a:pt x="951830" y="482457"/>
                  </a:lnTo>
                  <a:lnTo>
                    <a:pt x="1000512" y="494402"/>
                  </a:lnTo>
                  <a:lnTo>
                    <a:pt x="1049799" y="504975"/>
                  </a:lnTo>
                  <a:lnTo>
                    <a:pt x="1099616" y="514177"/>
                  </a:lnTo>
                  <a:lnTo>
                    <a:pt x="1149890" y="522008"/>
                  </a:lnTo>
                  <a:lnTo>
                    <a:pt x="1200548" y="528467"/>
                  </a:lnTo>
                  <a:lnTo>
                    <a:pt x="1251516" y="533556"/>
                  </a:lnTo>
                  <a:lnTo>
                    <a:pt x="1302720" y="537273"/>
                  </a:lnTo>
                  <a:lnTo>
                    <a:pt x="1354088" y="539620"/>
                  </a:lnTo>
                  <a:lnTo>
                    <a:pt x="1405546" y="540596"/>
                  </a:lnTo>
                  <a:lnTo>
                    <a:pt x="1457020" y="540202"/>
                  </a:lnTo>
                  <a:lnTo>
                    <a:pt x="1508436" y="538437"/>
                  </a:lnTo>
                  <a:lnTo>
                    <a:pt x="1559722" y="535302"/>
                  </a:lnTo>
                  <a:lnTo>
                    <a:pt x="1610804" y="530797"/>
                  </a:lnTo>
                  <a:lnTo>
                    <a:pt x="1661608" y="524922"/>
                  </a:lnTo>
                  <a:lnTo>
                    <a:pt x="1712061" y="517677"/>
                  </a:lnTo>
                  <a:lnTo>
                    <a:pt x="1762089" y="509063"/>
                  </a:lnTo>
                  <a:lnTo>
                    <a:pt x="1762089" y="200650"/>
                  </a:lnTo>
                  <a:lnTo>
                    <a:pt x="1430528" y="200650"/>
                  </a:lnTo>
                  <a:lnTo>
                    <a:pt x="1381314" y="200214"/>
                  </a:lnTo>
                  <a:lnTo>
                    <a:pt x="1332246" y="197551"/>
                  </a:lnTo>
                  <a:lnTo>
                    <a:pt x="1283528" y="192659"/>
                  </a:lnTo>
                  <a:lnTo>
                    <a:pt x="1235360" y="185537"/>
                  </a:lnTo>
                  <a:lnTo>
                    <a:pt x="1187947" y="176183"/>
                  </a:lnTo>
                  <a:lnTo>
                    <a:pt x="1141491" y="164597"/>
                  </a:lnTo>
                  <a:lnTo>
                    <a:pt x="1096195" y="150778"/>
                  </a:lnTo>
                  <a:lnTo>
                    <a:pt x="1052261" y="134723"/>
                  </a:lnTo>
                  <a:lnTo>
                    <a:pt x="1009892" y="116433"/>
                  </a:lnTo>
                  <a:lnTo>
                    <a:pt x="969290" y="95905"/>
                  </a:lnTo>
                  <a:lnTo>
                    <a:pt x="930659" y="73139"/>
                  </a:lnTo>
                  <a:lnTo>
                    <a:pt x="881028" y="37767"/>
                  </a:lnTo>
                  <a:lnTo>
                    <a:pt x="858916" y="19145"/>
                  </a:lnTo>
                  <a:lnTo>
                    <a:pt x="838505" y="0"/>
                  </a:lnTo>
                  <a:close/>
                </a:path>
                <a:path w="1762125" h="1000759">
                  <a:moveTo>
                    <a:pt x="1762089" y="141419"/>
                  </a:moveTo>
                  <a:lnTo>
                    <a:pt x="1717528" y="156545"/>
                  </a:lnTo>
                  <a:lnTo>
                    <a:pt x="1671694" y="169451"/>
                  </a:lnTo>
                  <a:lnTo>
                    <a:pt x="1624790" y="180137"/>
                  </a:lnTo>
                  <a:lnTo>
                    <a:pt x="1577019" y="188601"/>
                  </a:lnTo>
                  <a:lnTo>
                    <a:pt x="1528583" y="194842"/>
                  </a:lnTo>
                  <a:lnTo>
                    <a:pt x="1479685" y="198858"/>
                  </a:lnTo>
                  <a:lnTo>
                    <a:pt x="1430528" y="200650"/>
                  </a:lnTo>
                  <a:lnTo>
                    <a:pt x="1762089" y="200650"/>
                  </a:lnTo>
                  <a:lnTo>
                    <a:pt x="1762089" y="141419"/>
                  </a:lnTo>
                  <a:close/>
                </a:path>
                <a:path w="1762125" h="1000759">
                  <a:moveTo>
                    <a:pt x="433648" y="604850"/>
                  </a:moveTo>
                  <a:lnTo>
                    <a:pt x="378103" y="607104"/>
                  </a:lnTo>
                  <a:lnTo>
                    <a:pt x="323307" y="613865"/>
                  </a:lnTo>
                  <a:lnTo>
                    <a:pt x="269986" y="625130"/>
                  </a:lnTo>
                  <a:lnTo>
                    <a:pt x="218861" y="640895"/>
                  </a:lnTo>
                  <a:lnTo>
                    <a:pt x="170657" y="661158"/>
                  </a:lnTo>
                  <a:lnTo>
                    <a:pt x="126097" y="685916"/>
                  </a:lnTo>
                  <a:lnTo>
                    <a:pt x="80862" y="719684"/>
                  </a:lnTo>
                  <a:lnTo>
                    <a:pt x="45680" y="756565"/>
                  </a:lnTo>
                  <a:lnTo>
                    <a:pt x="20505" y="795797"/>
                  </a:lnTo>
                  <a:lnTo>
                    <a:pt x="5293" y="836615"/>
                  </a:lnTo>
                  <a:lnTo>
                    <a:pt x="0" y="878260"/>
                  </a:lnTo>
                  <a:lnTo>
                    <a:pt x="4579" y="919968"/>
                  </a:lnTo>
                  <a:lnTo>
                    <a:pt x="18987" y="960976"/>
                  </a:lnTo>
                  <a:lnTo>
                    <a:pt x="43178" y="1000524"/>
                  </a:lnTo>
                  <a:lnTo>
                    <a:pt x="824034" y="1000524"/>
                  </a:lnTo>
                  <a:lnTo>
                    <a:pt x="848250" y="960976"/>
                  </a:lnTo>
                  <a:lnTo>
                    <a:pt x="862669" y="919968"/>
                  </a:lnTo>
                  <a:lnTo>
                    <a:pt x="867250" y="878260"/>
                  </a:lnTo>
                  <a:lnTo>
                    <a:pt x="861951" y="836615"/>
                  </a:lnTo>
                  <a:lnTo>
                    <a:pt x="846729" y="795797"/>
                  </a:lnTo>
                  <a:lnTo>
                    <a:pt x="821544" y="756565"/>
                  </a:lnTo>
                  <a:lnTo>
                    <a:pt x="786353" y="719684"/>
                  </a:lnTo>
                  <a:lnTo>
                    <a:pt x="741115" y="685916"/>
                  </a:lnTo>
                  <a:lnTo>
                    <a:pt x="696586" y="661158"/>
                  </a:lnTo>
                  <a:lnTo>
                    <a:pt x="648394" y="640895"/>
                  </a:lnTo>
                  <a:lnTo>
                    <a:pt x="597273" y="625130"/>
                  </a:lnTo>
                  <a:lnTo>
                    <a:pt x="543953" y="613865"/>
                  </a:lnTo>
                  <a:lnTo>
                    <a:pt x="489168" y="607104"/>
                  </a:lnTo>
                  <a:lnTo>
                    <a:pt x="433648" y="604850"/>
                  </a:lnTo>
                  <a:close/>
                </a:path>
              </a:pathLst>
            </a:custGeom>
            <a:solidFill>
              <a:srgbClr val="009DD9">
                <a:alpha val="56861"/>
              </a:srgbClr>
            </a:solidFill>
          </p:spPr>
          <p:txBody>
            <a:bodyPr wrap="square" lIns="0" tIns="0" rIns="0" bIns="0" rtlCol="0"/>
            <a:lstStyle/>
            <a:p>
              <a:endParaRPr/>
            </a:p>
          </p:txBody>
        </p:sp>
      </p:grpSp>
      <p:grpSp>
        <p:nvGrpSpPr>
          <p:cNvPr id="31" name="object 31"/>
          <p:cNvGrpSpPr/>
          <p:nvPr/>
        </p:nvGrpSpPr>
        <p:grpSpPr>
          <a:xfrm>
            <a:off x="6323597" y="8084077"/>
            <a:ext cx="2806700" cy="2166620"/>
            <a:chOff x="6323597" y="8084077"/>
            <a:chExt cx="2806700" cy="2166620"/>
          </a:xfrm>
        </p:grpSpPr>
        <p:sp>
          <p:nvSpPr>
            <p:cNvPr id="32" name="object 32"/>
            <p:cNvSpPr/>
            <p:nvPr/>
          </p:nvSpPr>
          <p:spPr>
            <a:xfrm>
              <a:off x="6323598" y="8087892"/>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33" name="object 33"/>
            <p:cNvPicPr/>
            <p:nvPr/>
          </p:nvPicPr>
          <p:blipFill>
            <a:blip r:embed="rId9" cstate="print"/>
            <a:stretch>
              <a:fillRect/>
            </a:stretch>
          </p:blipFill>
          <p:spPr>
            <a:xfrm>
              <a:off x="6323597" y="8087868"/>
              <a:ext cx="2806677" cy="1000524"/>
            </a:xfrm>
            <a:prstGeom prst="rect">
              <a:avLst/>
            </a:prstGeom>
          </p:spPr>
        </p:pic>
        <p:sp>
          <p:nvSpPr>
            <p:cNvPr id="34" name="object 34"/>
            <p:cNvSpPr/>
            <p:nvPr/>
          </p:nvSpPr>
          <p:spPr>
            <a:xfrm>
              <a:off x="6440434" y="8084077"/>
              <a:ext cx="2288540" cy="1000760"/>
            </a:xfrm>
            <a:custGeom>
              <a:avLst/>
              <a:gdLst/>
              <a:ahLst/>
              <a:cxnLst/>
              <a:rect l="l" t="t" r="r" b="b"/>
              <a:pathLst>
                <a:path w="2288540" h="1000759">
                  <a:moveTo>
                    <a:pt x="1901659" y="593782"/>
                  </a:moveTo>
                  <a:lnTo>
                    <a:pt x="1852144" y="596036"/>
                  </a:lnTo>
                  <a:lnTo>
                    <a:pt x="1803293" y="602795"/>
                  </a:lnTo>
                  <a:lnTo>
                    <a:pt x="1755756" y="614057"/>
                  </a:lnTo>
                  <a:lnTo>
                    <a:pt x="1710180" y="629819"/>
                  </a:lnTo>
                  <a:lnTo>
                    <a:pt x="1667212" y="650080"/>
                  </a:lnTo>
                  <a:lnTo>
                    <a:pt x="1627500" y="674838"/>
                  </a:lnTo>
                  <a:lnTo>
                    <a:pt x="1585876" y="709901"/>
                  </a:lnTo>
                  <a:lnTo>
                    <a:pt x="1553878" y="748275"/>
                  </a:lnTo>
                  <a:lnTo>
                    <a:pt x="1531463" y="789113"/>
                  </a:lnTo>
                  <a:lnTo>
                    <a:pt x="1518589" y="831563"/>
                  </a:lnTo>
                  <a:lnTo>
                    <a:pt x="1515213" y="874779"/>
                  </a:lnTo>
                  <a:lnTo>
                    <a:pt x="1521291" y="917910"/>
                  </a:lnTo>
                  <a:lnTo>
                    <a:pt x="1536780" y="960108"/>
                  </a:lnTo>
                  <a:lnTo>
                    <a:pt x="1561638" y="1000524"/>
                  </a:lnTo>
                  <a:lnTo>
                    <a:pt x="2241690" y="1000524"/>
                  </a:lnTo>
                  <a:lnTo>
                    <a:pt x="2266544" y="960108"/>
                  </a:lnTo>
                  <a:lnTo>
                    <a:pt x="2282021" y="917910"/>
                  </a:lnTo>
                  <a:lnTo>
                    <a:pt x="2288082" y="874779"/>
                  </a:lnTo>
                  <a:lnTo>
                    <a:pt x="2284686" y="831563"/>
                  </a:lnTo>
                  <a:lnTo>
                    <a:pt x="2271793" y="789113"/>
                  </a:lnTo>
                  <a:lnTo>
                    <a:pt x="2249362" y="748275"/>
                  </a:lnTo>
                  <a:lnTo>
                    <a:pt x="2217352" y="709901"/>
                  </a:lnTo>
                  <a:lnTo>
                    <a:pt x="2175724" y="674838"/>
                  </a:lnTo>
                  <a:lnTo>
                    <a:pt x="2136056" y="650080"/>
                  </a:lnTo>
                  <a:lnTo>
                    <a:pt x="2093117" y="629819"/>
                  </a:lnTo>
                  <a:lnTo>
                    <a:pt x="2047558" y="614057"/>
                  </a:lnTo>
                  <a:lnTo>
                    <a:pt x="2000028" y="602795"/>
                  </a:lnTo>
                  <a:lnTo>
                    <a:pt x="1951178" y="596036"/>
                  </a:lnTo>
                  <a:lnTo>
                    <a:pt x="1901659" y="593782"/>
                  </a:lnTo>
                  <a:close/>
                </a:path>
                <a:path w="2288540" h="1000759">
                  <a:moveTo>
                    <a:pt x="55757" y="3748"/>
                  </a:moveTo>
                  <a:lnTo>
                    <a:pt x="18756" y="22142"/>
                  </a:lnTo>
                  <a:lnTo>
                    <a:pt x="649" y="59108"/>
                  </a:lnTo>
                  <a:lnTo>
                    <a:pt x="0" y="481220"/>
                  </a:lnTo>
                  <a:lnTo>
                    <a:pt x="43135" y="502407"/>
                  </a:lnTo>
                  <a:lnTo>
                    <a:pt x="87333" y="521953"/>
                  </a:lnTo>
                  <a:lnTo>
                    <a:pt x="132507" y="539859"/>
                  </a:lnTo>
                  <a:lnTo>
                    <a:pt x="178571" y="556123"/>
                  </a:lnTo>
                  <a:lnTo>
                    <a:pt x="225440" y="570746"/>
                  </a:lnTo>
                  <a:lnTo>
                    <a:pt x="273028" y="583727"/>
                  </a:lnTo>
                  <a:lnTo>
                    <a:pt x="321248" y="595065"/>
                  </a:lnTo>
                  <a:lnTo>
                    <a:pt x="370016" y="604761"/>
                  </a:lnTo>
                  <a:lnTo>
                    <a:pt x="419245" y="612814"/>
                  </a:lnTo>
                  <a:lnTo>
                    <a:pt x="468849" y="619224"/>
                  </a:lnTo>
                  <a:lnTo>
                    <a:pt x="518742" y="623990"/>
                  </a:lnTo>
                  <a:lnTo>
                    <a:pt x="568838" y="627112"/>
                  </a:lnTo>
                  <a:lnTo>
                    <a:pt x="619053" y="628589"/>
                  </a:lnTo>
                  <a:lnTo>
                    <a:pt x="669299" y="628421"/>
                  </a:lnTo>
                  <a:lnTo>
                    <a:pt x="719491" y="626609"/>
                  </a:lnTo>
                  <a:lnTo>
                    <a:pt x="769543" y="623150"/>
                  </a:lnTo>
                  <a:lnTo>
                    <a:pt x="819368" y="618046"/>
                  </a:lnTo>
                  <a:lnTo>
                    <a:pt x="868883" y="611295"/>
                  </a:lnTo>
                  <a:lnTo>
                    <a:pt x="917999" y="602898"/>
                  </a:lnTo>
                  <a:lnTo>
                    <a:pt x="966632" y="592853"/>
                  </a:lnTo>
                  <a:lnTo>
                    <a:pt x="1014696" y="581161"/>
                  </a:lnTo>
                  <a:lnTo>
                    <a:pt x="1062104" y="567821"/>
                  </a:lnTo>
                  <a:lnTo>
                    <a:pt x="1108771" y="552833"/>
                  </a:lnTo>
                  <a:lnTo>
                    <a:pt x="1154611" y="536197"/>
                  </a:lnTo>
                  <a:lnTo>
                    <a:pt x="1199538" y="517911"/>
                  </a:lnTo>
                  <a:lnTo>
                    <a:pt x="1243467" y="497976"/>
                  </a:lnTo>
                  <a:lnTo>
                    <a:pt x="1286310" y="476392"/>
                  </a:lnTo>
                  <a:lnTo>
                    <a:pt x="1327984" y="453157"/>
                  </a:lnTo>
                  <a:lnTo>
                    <a:pt x="1368400" y="428272"/>
                  </a:lnTo>
                  <a:lnTo>
                    <a:pt x="1407475" y="401736"/>
                  </a:lnTo>
                  <a:lnTo>
                    <a:pt x="1453602" y="366759"/>
                  </a:lnTo>
                  <a:lnTo>
                    <a:pt x="1496132" y="330308"/>
                  </a:lnTo>
                  <a:lnTo>
                    <a:pt x="1535063" y="292501"/>
                  </a:lnTo>
                  <a:lnTo>
                    <a:pt x="1537983" y="289275"/>
                  </a:lnTo>
                  <a:lnTo>
                    <a:pt x="612679" y="289275"/>
                  </a:lnTo>
                  <a:lnTo>
                    <a:pt x="563283" y="286438"/>
                  </a:lnTo>
                  <a:lnTo>
                    <a:pt x="514276" y="280764"/>
                  </a:lnTo>
                  <a:lnTo>
                    <a:pt x="465919" y="272252"/>
                  </a:lnTo>
                  <a:lnTo>
                    <a:pt x="418473" y="260904"/>
                  </a:lnTo>
                  <a:lnTo>
                    <a:pt x="372198" y="246719"/>
                  </a:lnTo>
                  <a:lnTo>
                    <a:pt x="327354" y="229697"/>
                  </a:lnTo>
                  <a:lnTo>
                    <a:pt x="284202" y="209837"/>
                  </a:lnTo>
                  <a:lnTo>
                    <a:pt x="243002" y="187141"/>
                  </a:lnTo>
                  <a:lnTo>
                    <a:pt x="204014" y="161607"/>
                  </a:lnTo>
                  <a:lnTo>
                    <a:pt x="158691" y="125454"/>
                  </a:lnTo>
                  <a:lnTo>
                    <a:pt x="120125" y="86739"/>
                  </a:lnTo>
                  <a:lnTo>
                    <a:pt x="88185" y="45879"/>
                  </a:lnTo>
                  <a:lnTo>
                    <a:pt x="63048" y="3800"/>
                  </a:lnTo>
                  <a:lnTo>
                    <a:pt x="59841" y="3800"/>
                  </a:lnTo>
                  <a:lnTo>
                    <a:pt x="55757" y="3748"/>
                  </a:lnTo>
                  <a:close/>
                </a:path>
                <a:path w="2288540" h="1000759">
                  <a:moveTo>
                    <a:pt x="1706785" y="0"/>
                  </a:moveTo>
                  <a:lnTo>
                    <a:pt x="1213774" y="0"/>
                  </a:lnTo>
                  <a:lnTo>
                    <a:pt x="1188272" y="43489"/>
                  </a:lnTo>
                  <a:lnTo>
                    <a:pt x="1156014" y="85217"/>
                  </a:lnTo>
                  <a:lnTo>
                    <a:pt x="1116889" y="124738"/>
                  </a:lnTo>
                  <a:lnTo>
                    <a:pt x="1070784" y="161607"/>
                  </a:lnTo>
                  <a:lnTo>
                    <a:pt x="1031813" y="187141"/>
                  </a:lnTo>
                  <a:lnTo>
                    <a:pt x="990629" y="209837"/>
                  </a:lnTo>
                  <a:lnTo>
                    <a:pt x="947490" y="229697"/>
                  </a:lnTo>
                  <a:lnTo>
                    <a:pt x="902657" y="246719"/>
                  </a:lnTo>
                  <a:lnTo>
                    <a:pt x="856392" y="260904"/>
                  </a:lnTo>
                  <a:lnTo>
                    <a:pt x="808953" y="272252"/>
                  </a:lnTo>
                  <a:lnTo>
                    <a:pt x="760602" y="280764"/>
                  </a:lnTo>
                  <a:lnTo>
                    <a:pt x="711599" y="286438"/>
                  </a:lnTo>
                  <a:lnTo>
                    <a:pt x="662205" y="289275"/>
                  </a:lnTo>
                  <a:lnTo>
                    <a:pt x="1537983" y="289275"/>
                  </a:lnTo>
                  <a:lnTo>
                    <a:pt x="1570396" y="253460"/>
                  </a:lnTo>
                  <a:lnTo>
                    <a:pt x="1602129" y="213303"/>
                  </a:lnTo>
                  <a:lnTo>
                    <a:pt x="1630262" y="172152"/>
                  </a:lnTo>
                  <a:lnTo>
                    <a:pt x="1654795" y="130126"/>
                  </a:lnTo>
                  <a:lnTo>
                    <a:pt x="1675726" y="87345"/>
                  </a:lnTo>
                  <a:lnTo>
                    <a:pt x="1693057" y="43930"/>
                  </a:lnTo>
                  <a:lnTo>
                    <a:pt x="1706785" y="0"/>
                  </a:lnTo>
                  <a:close/>
                </a:path>
                <a:path w="2288540" h="1000759">
                  <a:moveTo>
                    <a:pt x="62741" y="3287"/>
                  </a:moveTo>
                  <a:lnTo>
                    <a:pt x="59841" y="3800"/>
                  </a:lnTo>
                  <a:lnTo>
                    <a:pt x="63048" y="3800"/>
                  </a:lnTo>
                  <a:lnTo>
                    <a:pt x="62741" y="3287"/>
                  </a:lnTo>
                  <a:close/>
                </a:path>
              </a:pathLst>
            </a:custGeom>
            <a:solidFill>
              <a:srgbClr val="A4C248">
                <a:alpha val="43920"/>
              </a:srgbClr>
            </a:solidFill>
          </p:spPr>
          <p:txBody>
            <a:bodyPr wrap="square" lIns="0" tIns="0" rIns="0" bIns="0" rtlCol="0"/>
            <a:lstStyle/>
            <a:p>
              <a:endParaRPr/>
            </a:p>
          </p:txBody>
        </p:sp>
      </p:grpSp>
      <p:grpSp>
        <p:nvGrpSpPr>
          <p:cNvPr id="35" name="object 35"/>
          <p:cNvGrpSpPr/>
          <p:nvPr/>
        </p:nvGrpSpPr>
        <p:grpSpPr>
          <a:xfrm>
            <a:off x="13815742" y="8164732"/>
            <a:ext cx="3032760" cy="2166620"/>
            <a:chOff x="13815742" y="8164732"/>
            <a:chExt cx="3032760" cy="2166620"/>
          </a:xfrm>
        </p:grpSpPr>
        <p:sp>
          <p:nvSpPr>
            <p:cNvPr id="36" name="object 36"/>
            <p:cNvSpPr/>
            <p:nvPr/>
          </p:nvSpPr>
          <p:spPr>
            <a:xfrm>
              <a:off x="13815742" y="8168549"/>
              <a:ext cx="3032760" cy="2162810"/>
            </a:xfrm>
            <a:custGeom>
              <a:avLst/>
              <a:gdLst/>
              <a:ahLst/>
              <a:cxnLst/>
              <a:rect l="l" t="t" r="r" b="b"/>
              <a:pathLst>
                <a:path w="3032759" h="2162809">
                  <a:moveTo>
                    <a:pt x="2921036" y="74"/>
                  </a:moveTo>
                  <a:lnTo>
                    <a:pt x="139406" y="0"/>
                  </a:lnTo>
                  <a:lnTo>
                    <a:pt x="89282" y="596"/>
                  </a:lnTo>
                  <a:lnTo>
                    <a:pt x="48947" y="6917"/>
                  </a:lnTo>
                  <a:lnTo>
                    <a:pt x="15059" y="27029"/>
                  </a:lnTo>
                  <a:lnTo>
                    <a:pt x="340" y="65952"/>
                  </a:lnTo>
                  <a:lnTo>
                    <a:pt x="0" y="2079896"/>
                  </a:lnTo>
                  <a:lnTo>
                    <a:pt x="340" y="2096358"/>
                  </a:lnTo>
                  <a:lnTo>
                    <a:pt x="15059" y="2135285"/>
                  </a:lnTo>
                  <a:lnTo>
                    <a:pt x="48947" y="2155393"/>
                  </a:lnTo>
                  <a:lnTo>
                    <a:pt x="89282" y="2161714"/>
                  </a:lnTo>
                  <a:lnTo>
                    <a:pt x="111713" y="2162236"/>
                  </a:lnTo>
                  <a:lnTo>
                    <a:pt x="2921036" y="2162236"/>
                  </a:lnTo>
                  <a:lnTo>
                    <a:pt x="2961233" y="2160401"/>
                  </a:lnTo>
                  <a:lnTo>
                    <a:pt x="2999369" y="2148839"/>
                  </a:lnTo>
                  <a:lnTo>
                    <a:pt x="3029402" y="2118867"/>
                  </a:lnTo>
                  <a:lnTo>
                    <a:pt x="3032750" y="82415"/>
                  </a:lnTo>
                  <a:lnTo>
                    <a:pt x="3032410" y="65952"/>
                  </a:lnTo>
                  <a:lnTo>
                    <a:pt x="3017690" y="27029"/>
                  </a:lnTo>
                  <a:lnTo>
                    <a:pt x="2983803" y="6917"/>
                  </a:lnTo>
                  <a:lnTo>
                    <a:pt x="2943467" y="596"/>
                  </a:lnTo>
                  <a:lnTo>
                    <a:pt x="2921036" y="74"/>
                  </a:lnTo>
                  <a:close/>
                </a:path>
              </a:pathLst>
            </a:custGeom>
            <a:solidFill>
              <a:srgbClr val="DBF5F8"/>
            </a:solidFill>
          </p:spPr>
          <p:txBody>
            <a:bodyPr wrap="square" lIns="0" tIns="0" rIns="0" bIns="0" rtlCol="0"/>
            <a:lstStyle/>
            <a:p>
              <a:endParaRPr/>
            </a:p>
          </p:txBody>
        </p:sp>
        <p:pic>
          <p:nvPicPr>
            <p:cNvPr id="37" name="object 37"/>
            <p:cNvPicPr/>
            <p:nvPr/>
          </p:nvPicPr>
          <p:blipFill>
            <a:blip r:embed="rId10" cstate="print"/>
            <a:stretch>
              <a:fillRect/>
            </a:stretch>
          </p:blipFill>
          <p:spPr>
            <a:xfrm>
              <a:off x="13815766" y="8168526"/>
              <a:ext cx="3032682" cy="1000524"/>
            </a:xfrm>
            <a:prstGeom prst="rect">
              <a:avLst/>
            </a:prstGeom>
          </p:spPr>
        </p:pic>
        <p:sp>
          <p:nvSpPr>
            <p:cNvPr id="38" name="object 38"/>
            <p:cNvSpPr/>
            <p:nvPr/>
          </p:nvSpPr>
          <p:spPr>
            <a:xfrm>
              <a:off x="14006560" y="8164732"/>
              <a:ext cx="2505075" cy="1000760"/>
            </a:xfrm>
            <a:custGeom>
              <a:avLst/>
              <a:gdLst/>
              <a:ahLst/>
              <a:cxnLst/>
              <a:rect l="l" t="t" r="r" b="b"/>
              <a:pathLst>
                <a:path w="2505075" h="1000759">
                  <a:moveTo>
                    <a:pt x="2495243" y="0"/>
                  </a:moveTo>
                  <a:lnTo>
                    <a:pt x="1742428" y="0"/>
                  </a:lnTo>
                  <a:lnTo>
                    <a:pt x="1732942" y="45493"/>
                  </a:lnTo>
                  <a:lnTo>
                    <a:pt x="1733981" y="91346"/>
                  </a:lnTo>
                  <a:lnTo>
                    <a:pt x="1745611" y="136553"/>
                  </a:lnTo>
                  <a:lnTo>
                    <a:pt x="1767897" y="180107"/>
                  </a:lnTo>
                  <a:lnTo>
                    <a:pt x="1800904" y="221003"/>
                  </a:lnTo>
                  <a:lnTo>
                    <a:pt x="1844697" y="258232"/>
                  </a:lnTo>
                  <a:lnTo>
                    <a:pt x="1884412" y="282987"/>
                  </a:lnTo>
                  <a:lnTo>
                    <a:pt x="1927386" y="303240"/>
                  </a:lnTo>
                  <a:lnTo>
                    <a:pt x="1972967" y="318992"/>
                  </a:lnTo>
                  <a:lnTo>
                    <a:pt x="2020503" y="330244"/>
                  </a:lnTo>
                  <a:lnTo>
                    <a:pt x="2069344" y="336995"/>
                  </a:lnTo>
                  <a:lnTo>
                    <a:pt x="2118836" y="339246"/>
                  </a:lnTo>
                  <a:lnTo>
                    <a:pt x="2168327" y="336995"/>
                  </a:lnTo>
                  <a:lnTo>
                    <a:pt x="2217168" y="330244"/>
                  </a:lnTo>
                  <a:lnTo>
                    <a:pt x="2264704" y="318992"/>
                  </a:lnTo>
                  <a:lnTo>
                    <a:pt x="2310285" y="303240"/>
                  </a:lnTo>
                  <a:lnTo>
                    <a:pt x="2353259" y="282987"/>
                  </a:lnTo>
                  <a:lnTo>
                    <a:pt x="2392974" y="258232"/>
                  </a:lnTo>
                  <a:lnTo>
                    <a:pt x="2436719" y="221003"/>
                  </a:lnTo>
                  <a:lnTo>
                    <a:pt x="2469697" y="180107"/>
                  </a:lnTo>
                  <a:lnTo>
                    <a:pt x="2491973" y="136553"/>
                  </a:lnTo>
                  <a:lnTo>
                    <a:pt x="2503613" y="91346"/>
                  </a:lnTo>
                  <a:lnTo>
                    <a:pt x="2504681" y="45493"/>
                  </a:lnTo>
                  <a:lnTo>
                    <a:pt x="2495243" y="0"/>
                  </a:lnTo>
                  <a:close/>
                </a:path>
                <a:path w="2505075" h="1000759">
                  <a:moveTo>
                    <a:pt x="668429" y="403453"/>
                  </a:moveTo>
                  <a:lnTo>
                    <a:pt x="617786" y="404298"/>
                  </a:lnTo>
                  <a:lnTo>
                    <a:pt x="567246" y="406832"/>
                  </a:lnTo>
                  <a:lnTo>
                    <a:pt x="516895" y="411051"/>
                  </a:lnTo>
                  <a:lnTo>
                    <a:pt x="466819" y="416953"/>
                  </a:lnTo>
                  <a:lnTo>
                    <a:pt x="417102" y="424534"/>
                  </a:lnTo>
                  <a:lnTo>
                    <a:pt x="367832" y="433792"/>
                  </a:lnTo>
                  <a:lnTo>
                    <a:pt x="319093" y="444723"/>
                  </a:lnTo>
                  <a:lnTo>
                    <a:pt x="270972" y="457324"/>
                  </a:lnTo>
                  <a:lnTo>
                    <a:pt x="223553" y="471594"/>
                  </a:lnTo>
                  <a:lnTo>
                    <a:pt x="176923" y="487527"/>
                  </a:lnTo>
                  <a:lnTo>
                    <a:pt x="131166" y="505122"/>
                  </a:lnTo>
                  <a:lnTo>
                    <a:pt x="86370" y="524376"/>
                  </a:lnTo>
                  <a:lnTo>
                    <a:pt x="42619" y="545285"/>
                  </a:lnTo>
                  <a:lnTo>
                    <a:pt x="0" y="567846"/>
                  </a:lnTo>
                  <a:lnTo>
                    <a:pt x="0" y="1000524"/>
                  </a:lnTo>
                  <a:lnTo>
                    <a:pt x="110331" y="1000524"/>
                  </a:lnTo>
                  <a:lnTo>
                    <a:pt x="134698" y="965915"/>
                  </a:lnTo>
                  <a:lnTo>
                    <a:pt x="163525" y="932643"/>
                  </a:lnTo>
                  <a:lnTo>
                    <a:pt x="196931" y="900942"/>
                  </a:lnTo>
                  <a:lnTo>
                    <a:pt x="235039" y="871052"/>
                  </a:lnTo>
                  <a:lnTo>
                    <a:pt x="276266" y="844194"/>
                  </a:lnTo>
                  <a:lnTo>
                    <a:pt x="319944" y="820499"/>
                  </a:lnTo>
                  <a:lnTo>
                    <a:pt x="365766" y="799965"/>
                  </a:lnTo>
                  <a:lnTo>
                    <a:pt x="413422" y="782592"/>
                  </a:lnTo>
                  <a:lnTo>
                    <a:pt x="462605" y="768380"/>
                  </a:lnTo>
                  <a:lnTo>
                    <a:pt x="513006" y="757327"/>
                  </a:lnTo>
                  <a:lnTo>
                    <a:pt x="564316" y="749433"/>
                  </a:lnTo>
                  <a:lnTo>
                    <a:pt x="616226" y="744697"/>
                  </a:lnTo>
                  <a:lnTo>
                    <a:pt x="668429" y="743118"/>
                  </a:lnTo>
                  <a:lnTo>
                    <a:pt x="1568115" y="743118"/>
                  </a:lnTo>
                  <a:lnTo>
                    <a:pt x="1557536" y="731758"/>
                  </a:lnTo>
                  <a:lnTo>
                    <a:pt x="1520973" y="696931"/>
                  </a:lnTo>
                  <a:lnTo>
                    <a:pt x="1481275" y="663290"/>
                  </a:lnTo>
                  <a:lnTo>
                    <a:pt x="1438427" y="630933"/>
                  </a:lnTo>
                  <a:lnTo>
                    <a:pt x="1397806" y="603386"/>
                  </a:lnTo>
                  <a:lnTo>
                    <a:pt x="1355735" y="577616"/>
                  </a:lnTo>
                  <a:lnTo>
                    <a:pt x="1312308" y="553623"/>
                  </a:lnTo>
                  <a:lnTo>
                    <a:pt x="1267624" y="531408"/>
                  </a:lnTo>
                  <a:lnTo>
                    <a:pt x="1221778" y="510970"/>
                  </a:lnTo>
                  <a:lnTo>
                    <a:pt x="1174867" y="492309"/>
                  </a:lnTo>
                  <a:lnTo>
                    <a:pt x="1126987" y="475426"/>
                  </a:lnTo>
                  <a:lnTo>
                    <a:pt x="1078236" y="460321"/>
                  </a:lnTo>
                  <a:lnTo>
                    <a:pt x="1028710" y="446992"/>
                  </a:lnTo>
                  <a:lnTo>
                    <a:pt x="978505" y="435441"/>
                  </a:lnTo>
                  <a:lnTo>
                    <a:pt x="927717" y="425667"/>
                  </a:lnTo>
                  <a:lnTo>
                    <a:pt x="876445" y="417670"/>
                  </a:lnTo>
                  <a:lnTo>
                    <a:pt x="824783" y="411450"/>
                  </a:lnTo>
                  <a:lnTo>
                    <a:pt x="772829" y="407007"/>
                  </a:lnTo>
                  <a:lnTo>
                    <a:pt x="720679" y="404342"/>
                  </a:lnTo>
                  <a:lnTo>
                    <a:pt x="668429" y="403453"/>
                  </a:lnTo>
                  <a:close/>
                </a:path>
                <a:path w="2505075" h="1000759">
                  <a:moveTo>
                    <a:pt x="1568115" y="743118"/>
                  </a:moveTo>
                  <a:lnTo>
                    <a:pt x="668429" y="743118"/>
                  </a:lnTo>
                  <a:lnTo>
                    <a:pt x="720663" y="744697"/>
                  </a:lnTo>
                  <a:lnTo>
                    <a:pt x="772591" y="749433"/>
                  </a:lnTo>
                  <a:lnTo>
                    <a:pt x="823907" y="757327"/>
                  </a:lnTo>
                  <a:lnTo>
                    <a:pt x="874305" y="768380"/>
                  </a:lnTo>
                  <a:lnTo>
                    <a:pt x="923479" y="782592"/>
                  </a:lnTo>
                  <a:lnTo>
                    <a:pt x="971123" y="799965"/>
                  </a:lnTo>
                  <a:lnTo>
                    <a:pt x="1016932" y="820499"/>
                  </a:lnTo>
                  <a:lnTo>
                    <a:pt x="1060600" y="844194"/>
                  </a:lnTo>
                  <a:lnTo>
                    <a:pt x="1101819" y="871052"/>
                  </a:lnTo>
                  <a:lnTo>
                    <a:pt x="1139929" y="900942"/>
                  </a:lnTo>
                  <a:lnTo>
                    <a:pt x="1173349" y="932643"/>
                  </a:lnTo>
                  <a:lnTo>
                    <a:pt x="1202209" y="965915"/>
                  </a:lnTo>
                  <a:lnTo>
                    <a:pt x="1226643" y="1000524"/>
                  </a:lnTo>
                  <a:lnTo>
                    <a:pt x="1726879" y="1000524"/>
                  </a:lnTo>
                  <a:lnTo>
                    <a:pt x="1711867" y="960138"/>
                  </a:lnTo>
                  <a:lnTo>
                    <a:pt x="1693819" y="920252"/>
                  </a:lnTo>
                  <a:lnTo>
                    <a:pt x="1672720" y="880965"/>
                  </a:lnTo>
                  <a:lnTo>
                    <a:pt x="1648556" y="842374"/>
                  </a:lnTo>
                  <a:lnTo>
                    <a:pt x="1621314" y="804577"/>
                  </a:lnTo>
                  <a:lnTo>
                    <a:pt x="1590979" y="767673"/>
                  </a:lnTo>
                  <a:lnTo>
                    <a:pt x="1568115" y="743118"/>
                  </a:lnTo>
                  <a:close/>
                </a:path>
              </a:pathLst>
            </a:custGeom>
            <a:solidFill>
              <a:srgbClr val="10CF9B">
                <a:alpha val="81176"/>
              </a:srgbClr>
            </a:solidFill>
          </p:spPr>
          <p:txBody>
            <a:bodyPr wrap="square" lIns="0" tIns="0" rIns="0" bIns="0" rtlCol="0"/>
            <a:lstStyle/>
            <a:p>
              <a:endParaRPr/>
            </a:p>
          </p:txBody>
        </p:sp>
      </p:grpSp>
      <p:sp>
        <p:nvSpPr>
          <p:cNvPr id="39" name="object 39"/>
          <p:cNvSpPr txBox="1"/>
          <p:nvPr/>
        </p:nvSpPr>
        <p:spPr>
          <a:xfrm>
            <a:off x="1581196" y="5007708"/>
            <a:ext cx="1403350" cy="402590"/>
          </a:xfrm>
          <a:prstGeom prst="rect">
            <a:avLst/>
          </a:prstGeom>
        </p:spPr>
        <p:txBody>
          <a:bodyPr vert="horz" wrap="square" lIns="0" tIns="15240" rIns="0" bIns="0" rtlCol="0">
            <a:spAutoFit/>
          </a:bodyPr>
          <a:lstStyle/>
          <a:p>
            <a:pPr marL="12700">
              <a:lnSpc>
                <a:spcPct val="100000"/>
              </a:lnSpc>
              <a:spcBef>
                <a:spcPts val="120"/>
              </a:spcBef>
            </a:pPr>
            <a:r>
              <a:rPr sz="2450" b="1" spc="-100" dirty="0">
                <a:solidFill>
                  <a:srgbClr val="FFFFFF"/>
                </a:solidFill>
                <a:latin typeface="Arial"/>
                <a:cs typeface="Arial"/>
              </a:rPr>
              <a:t>A</a:t>
            </a:r>
            <a:r>
              <a:rPr sz="2450" b="1" dirty="0">
                <a:solidFill>
                  <a:srgbClr val="FFFFFF"/>
                </a:solidFill>
                <a:latin typeface="Arial"/>
                <a:cs typeface="Arial"/>
              </a:rPr>
              <a:t>ccu</a:t>
            </a:r>
            <a:r>
              <a:rPr sz="2450" b="1" spc="-70" dirty="0">
                <a:solidFill>
                  <a:srgbClr val="FFFFFF"/>
                </a:solidFill>
                <a:latin typeface="Arial"/>
                <a:cs typeface="Arial"/>
              </a:rPr>
              <a:t>r</a:t>
            </a:r>
            <a:r>
              <a:rPr sz="2450" b="1" spc="-15" dirty="0">
                <a:solidFill>
                  <a:srgbClr val="FFFFFF"/>
                </a:solidFill>
                <a:latin typeface="Arial"/>
                <a:cs typeface="Arial"/>
              </a:rPr>
              <a:t>acy</a:t>
            </a:r>
            <a:endParaRPr sz="2450">
              <a:latin typeface="Arial"/>
              <a:cs typeface="Arial"/>
            </a:endParaRPr>
          </a:p>
        </p:txBody>
      </p:sp>
      <p:sp>
        <p:nvSpPr>
          <p:cNvPr id="40" name="object 40"/>
          <p:cNvSpPr txBox="1"/>
          <p:nvPr/>
        </p:nvSpPr>
        <p:spPr>
          <a:xfrm>
            <a:off x="1839833" y="5967595"/>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80</a:t>
            </a:r>
            <a:r>
              <a:rPr sz="2650" b="1" spc="-5" dirty="0">
                <a:solidFill>
                  <a:srgbClr val="04607A"/>
                </a:solidFill>
                <a:latin typeface="Roboto"/>
                <a:cs typeface="Roboto"/>
              </a:rPr>
              <a:t>.</a:t>
            </a:r>
            <a:r>
              <a:rPr sz="2650" b="1" spc="-10" dirty="0">
                <a:solidFill>
                  <a:srgbClr val="04607A"/>
                </a:solidFill>
                <a:latin typeface="Roboto"/>
                <a:cs typeface="Roboto"/>
              </a:rPr>
              <a:t>55</a:t>
            </a:r>
            <a:endParaRPr sz="2650">
              <a:latin typeface="Roboto"/>
              <a:cs typeface="Roboto"/>
            </a:endParaRPr>
          </a:p>
        </p:txBody>
      </p:sp>
      <p:sp>
        <p:nvSpPr>
          <p:cNvPr id="41" name="object 41"/>
          <p:cNvSpPr txBox="1"/>
          <p:nvPr/>
        </p:nvSpPr>
        <p:spPr>
          <a:xfrm>
            <a:off x="5301022" y="4977063"/>
            <a:ext cx="1543050" cy="402590"/>
          </a:xfrm>
          <a:prstGeom prst="rect">
            <a:avLst/>
          </a:prstGeom>
        </p:spPr>
        <p:txBody>
          <a:bodyPr vert="horz" wrap="square" lIns="0" tIns="15240" rIns="0" bIns="0" rtlCol="0">
            <a:spAutoFit/>
          </a:bodyPr>
          <a:lstStyle/>
          <a:p>
            <a:pPr marL="12700">
              <a:lnSpc>
                <a:spcPct val="100000"/>
              </a:lnSpc>
              <a:spcBef>
                <a:spcPts val="120"/>
              </a:spcBef>
            </a:pPr>
            <a:r>
              <a:rPr sz="2450" b="1" spc="35" dirty="0">
                <a:solidFill>
                  <a:srgbClr val="FFFFFF"/>
                </a:solidFill>
                <a:latin typeface="Arial"/>
                <a:cs typeface="Arial"/>
              </a:rPr>
              <a:t>S</a:t>
            </a:r>
            <a:r>
              <a:rPr sz="2450" b="1" spc="-15" dirty="0">
                <a:solidFill>
                  <a:srgbClr val="FFFFFF"/>
                </a:solidFill>
                <a:latin typeface="Arial"/>
                <a:cs typeface="Arial"/>
              </a:rPr>
              <a:t>en</a:t>
            </a:r>
            <a:r>
              <a:rPr sz="2450" b="1" spc="-60" dirty="0">
                <a:solidFill>
                  <a:srgbClr val="FFFFFF"/>
                </a:solidFill>
                <a:latin typeface="Arial"/>
                <a:cs typeface="Arial"/>
              </a:rPr>
              <a:t>s</a:t>
            </a:r>
            <a:r>
              <a:rPr sz="2450" b="1" spc="-20" dirty="0">
                <a:solidFill>
                  <a:srgbClr val="FFFFFF"/>
                </a:solidFill>
                <a:latin typeface="Arial"/>
                <a:cs typeface="Arial"/>
              </a:rPr>
              <a:t>i</a:t>
            </a:r>
            <a:r>
              <a:rPr sz="2450" b="1" spc="-15" dirty="0">
                <a:solidFill>
                  <a:srgbClr val="FFFFFF"/>
                </a:solidFill>
                <a:latin typeface="Arial"/>
                <a:cs typeface="Arial"/>
              </a:rPr>
              <a:t>t</a:t>
            </a:r>
            <a:r>
              <a:rPr sz="2450" b="1" spc="-65" dirty="0">
                <a:solidFill>
                  <a:srgbClr val="FFFFFF"/>
                </a:solidFill>
                <a:latin typeface="Arial"/>
                <a:cs typeface="Arial"/>
              </a:rPr>
              <a:t>iv</a:t>
            </a:r>
            <a:r>
              <a:rPr sz="2450" b="1" spc="-20" dirty="0">
                <a:solidFill>
                  <a:srgbClr val="FFFFFF"/>
                </a:solidFill>
                <a:latin typeface="Arial"/>
                <a:cs typeface="Arial"/>
              </a:rPr>
              <a:t>i</a:t>
            </a:r>
            <a:r>
              <a:rPr sz="2450" b="1" spc="-15" dirty="0">
                <a:solidFill>
                  <a:srgbClr val="FFFFFF"/>
                </a:solidFill>
                <a:latin typeface="Arial"/>
                <a:cs typeface="Arial"/>
              </a:rPr>
              <a:t>t</a:t>
            </a:r>
            <a:r>
              <a:rPr sz="2450" b="1" spc="-80" dirty="0">
                <a:solidFill>
                  <a:srgbClr val="FFFFFF"/>
                </a:solidFill>
                <a:latin typeface="Arial"/>
                <a:cs typeface="Arial"/>
              </a:rPr>
              <a:t>y</a:t>
            </a:r>
            <a:endParaRPr sz="2450">
              <a:latin typeface="Arial"/>
              <a:cs typeface="Arial"/>
            </a:endParaRPr>
          </a:p>
        </p:txBody>
      </p:sp>
      <p:sp>
        <p:nvSpPr>
          <p:cNvPr id="42" name="object 42"/>
          <p:cNvSpPr txBox="1"/>
          <p:nvPr/>
        </p:nvSpPr>
        <p:spPr>
          <a:xfrm>
            <a:off x="5627746" y="5992114"/>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80</a:t>
            </a:r>
            <a:r>
              <a:rPr sz="2650" b="1" spc="-5" dirty="0">
                <a:solidFill>
                  <a:srgbClr val="04607A"/>
                </a:solidFill>
                <a:latin typeface="Roboto"/>
                <a:cs typeface="Roboto"/>
              </a:rPr>
              <a:t>.</a:t>
            </a:r>
            <a:r>
              <a:rPr sz="2650" b="1" spc="-10" dirty="0">
                <a:solidFill>
                  <a:srgbClr val="04607A"/>
                </a:solidFill>
                <a:latin typeface="Roboto"/>
                <a:cs typeface="Roboto"/>
              </a:rPr>
              <a:t>29</a:t>
            </a:r>
            <a:endParaRPr sz="2650">
              <a:latin typeface="Roboto"/>
              <a:cs typeface="Roboto"/>
            </a:endParaRPr>
          </a:p>
        </p:txBody>
      </p:sp>
      <p:sp>
        <p:nvSpPr>
          <p:cNvPr id="43" name="object 43"/>
          <p:cNvSpPr txBox="1"/>
          <p:nvPr/>
        </p:nvSpPr>
        <p:spPr>
          <a:xfrm>
            <a:off x="8851511" y="5007962"/>
            <a:ext cx="1570990" cy="402590"/>
          </a:xfrm>
          <a:prstGeom prst="rect">
            <a:avLst/>
          </a:prstGeom>
        </p:spPr>
        <p:txBody>
          <a:bodyPr vert="horz" wrap="square" lIns="0" tIns="15240" rIns="0" bIns="0" rtlCol="0">
            <a:spAutoFit/>
          </a:bodyPr>
          <a:lstStyle/>
          <a:p>
            <a:pPr marL="12700">
              <a:lnSpc>
                <a:spcPct val="100000"/>
              </a:lnSpc>
              <a:spcBef>
                <a:spcPts val="120"/>
              </a:spcBef>
            </a:pPr>
            <a:r>
              <a:rPr sz="2450" b="1" spc="35" dirty="0">
                <a:solidFill>
                  <a:srgbClr val="FFFFFF"/>
                </a:solidFill>
                <a:latin typeface="Arial"/>
                <a:cs typeface="Arial"/>
              </a:rPr>
              <a:t>S</a:t>
            </a:r>
            <a:r>
              <a:rPr sz="2450" b="1" spc="30" dirty="0">
                <a:solidFill>
                  <a:srgbClr val="FFFFFF"/>
                </a:solidFill>
                <a:latin typeface="Arial"/>
                <a:cs typeface="Arial"/>
              </a:rPr>
              <a:t>p</a:t>
            </a:r>
            <a:r>
              <a:rPr sz="2450" b="1" spc="-10" dirty="0">
                <a:solidFill>
                  <a:srgbClr val="FFFFFF"/>
                </a:solidFill>
                <a:latin typeface="Arial"/>
                <a:cs typeface="Arial"/>
              </a:rPr>
              <a:t>ecif</a:t>
            </a:r>
            <a:r>
              <a:rPr sz="2450" b="1" spc="-20" dirty="0">
                <a:solidFill>
                  <a:srgbClr val="FFFFFF"/>
                </a:solidFill>
                <a:latin typeface="Arial"/>
                <a:cs typeface="Arial"/>
              </a:rPr>
              <a:t>ici</a:t>
            </a:r>
            <a:r>
              <a:rPr sz="2450" b="1" spc="-15" dirty="0">
                <a:solidFill>
                  <a:srgbClr val="FFFFFF"/>
                </a:solidFill>
                <a:latin typeface="Arial"/>
                <a:cs typeface="Arial"/>
              </a:rPr>
              <a:t>t</a:t>
            </a:r>
            <a:r>
              <a:rPr sz="2450" b="1" spc="-80" dirty="0">
                <a:solidFill>
                  <a:srgbClr val="FFFFFF"/>
                </a:solidFill>
                <a:latin typeface="Arial"/>
                <a:cs typeface="Arial"/>
              </a:rPr>
              <a:t>y</a:t>
            </a:r>
            <a:endParaRPr sz="2450">
              <a:latin typeface="Arial"/>
              <a:cs typeface="Arial"/>
            </a:endParaRPr>
          </a:p>
        </p:txBody>
      </p:sp>
      <p:sp>
        <p:nvSpPr>
          <p:cNvPr id="44" name="object 44"/>
          <p:cNvSpPr txBox="1"/>
          <p:nvPr/>
        </p:nvSpPr>
        <p:spPr>
          <a:xfrm>
            <a:off x="9191925" y="5992114"/>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80</a:t>
            </a:r>
            <a:r>
              <a:rPr sz="2650" b="1" spc="-5" dirty="0">
                <a:solidFill>
                  <a:srgbClr val="04607A"/>
                </a:solidFill>
                <a:latin typeface="Roboto"/>
                <a:cs typeface="Roboto"/>
              </a:rPr>
              <a:t>.</a:t>
            </a:r>
            <a:r>
              <a:rPr sz="2650" b="1" spc="-10" dirty="0">
                <a:solidFill>
                  <a:srgbClr val="04607A"/>
                </a:solidFill>
                <a:latin typeface="Roboto"/>
                <a:cs typeface="Roboto"/>
              </a:rPr>
              <a:t>70</a:t>
            </a:r>
            <a:endParaRPr sz="2650">
              <a:latin typeface="Roboto"/>
              <a:cs typeface="Roboto"/>
            </a:endParaRPr>
          </a:p>
        </p:txBody>
      </p:sp>
      <p:sp>
        <p:nvSpPr>
          <p:cNvPr id="45" name="object 45"/>
          <p:cNvSpPr txBox="1"/>
          <p:nvPr/>
        </p:nvSpPr>
        <p:spPr>
          <a:xfrm>
            <a:off x="15965968" y="5007708"/>
            <a:ext cx="1355725" cy="402590"/>
          </a:xfrm>
          <a:prstGeom prst="rect">
            <a:avLst/>
          </a:prstGeom>
        </p:spPr>
        <p:txBody>
          <a:bodyPr vert="horz" wrap="square" lIns="0" tIns="15240" rIns="0" bIns="0" rtlCol="0">
            <a:spAutoFit/>
          </a:bodyPr>
          <a:lstStyle/>
          <a:p>
            <a:pPr marL="12700">
              <a:lnSpc>
                <a:spcPct val="100000"/>
              </a:lnSpc>
              <a:spcBef>
                <a:spcPts val="120"/>
              </a:spcBef>
            </a:pPr>
            <a:r>
              <a:rPr sz="2450" b="1" spc="-5" dirty="0">
                <a:solidFill>
                  <a:srgbClr val="FFFFFF"/>
                </a:solidFill>
                <a:latin typeface="Arial"/>
                <a:cs typeface="Arial"/>
              </a:rPr>
              <a:t>F1</a:t>
            </a:r>
            <a:r>
              <a:rPr sz="2450" b="1" spc="75" dirty="0">
                <a:solidFill>
                  <a:srgbClr val="FFFFFF"/>
                </a:solidFill>
                <a:latin typeface="Arial"/>
                <a:cs typeface="Arial"/>
              </a:rPr>
              <a:t> </a:t>
            </a:r>
            <a:r>
              <a:rPr sz="2450" b="1" spc="-10" dirty="0">
                <a:solidFill>
                  <a:srgbClr val="FFFFFF"/>
                </a:solidFill>
                <a:latin typeface="Arial"/>
                <a:cs typeface="Arial"/>
              </a:rPr>
              <a:t>Score</a:t>
            </a:r>
            <a:endParaRPr sz="2450">
              <a:latin typeface="Arial"/>
              <a:cs typeface="Arial"/>
            </a:endParaRPr>
          </a:p>
        </p:txBody>
      </p:sp>
      <p:sp>
        <p:nvSpPr>
          <p:cNvPr id="46" name="object 46"/>
          <p:cNvSpPr txBox="1"/>
          <p:nvPr/>
        </p:nvSpPr>
        <p:spPr>
          <a:xfrm>
            <a:off x="16200285" y="5967595"/>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75</a:t>
            </a:r>
            <a:r>
              <a:rPr sz="2650" b="1" spc="-5" dirty="0">
                <a:solidFill>
                  <a:srgbClr val="04607A"/>
                </a:solidFill>
                <a:latin typeface="Roboto"/>
                <a:cs typeface="Roboto"/>
              </a:rPr>
              <a:t>.</a:t>
            </a:r>
            <a:r>
              <a:rPr sz="2650" b="1" spc="-10" dirty="0">
                <a:solidFill>
                  <a:srgbClr val="04607A"/>
                </a:solidFill>
                <a:latin typeface="Roboto"/>
                <a:cs typeface="Roboto"/>
              </a:rPr>
              <a:t>89</a:t>
            </a:r>
            <a:endParaRPr sz="2650">
              <a:latin typeface="Roboto"/>
              <a:cs typeface="Roboto"/>
            </a:endParaRPr>
          </a:p>
        </p:txBody>
      </p:sp>
      <p:sp>
        <p:nvSpPr>
          <p:cNvPr id="47" name="object 47"/>
          <p:cNvSpPr txBox="1"/>
          <p:nvPr/>
        </p:nvSpPr>
        <p:spPr>
          <a:xfrm>
            <a:off x="3636655" y="8455324"/>
            <a:ext cx="936625" cy="402590"/>
          </a:xfrm>
          <a:prstGeom prst="rect">
            <a:avLst/>
          </a:prstGeom>
        </p:spPr>
        <p:txBody>
          <a:bodyPr vert="horz" wrap="square" lIns="0" tIns="15240" rIns="0" bIns="0" rtlCol="0">
            <a:spAutoFit/>
          </a:bodyPr>
          <a:lstStyle/>
          <a:p>
            <a:pPr marL="12700">
              <a:lnSpc>
                <a:spcPct val="100000"/>
              </a:lnSpc>
              <a:spcBef>
                <a:spcPts val="120"/>
              </a:spcBef>
            </a:pPr>
            <a:r>
              <a:rPr sz="2450" b="1" spc="-10" dirty="0">
                <a:solidFill>
                  <a:srgbClr val="FFFFFF"/>
                </a:solidFill>
                <a:latin typeface="Arial"/>
                <a:cs typeface="Arial"/>
              </a:rPr>
              <a:t>Recall</a:t>
            </a:r>
            <a:endParaRPr sz="2450">
              <a:latin typeface="Arial"/>
              <a:cs typeface="Arial"/>
            </a:endParaRPr>
          </a:p>
        </p:txBody>
      </p:sp>
      <p:sp>
        <p:nvSpPr>
          <p:cNvPr id="48" name="object 48"/>
          <p:cNvSpPr txBox="1"/>
          <p:nvPr/>
        </p:nvSpPr>
        <p:spPr>
          <a:xfrm>
            <a:off x="3658390" y="9415212"/>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80</a:t>
            </a:r>
            <a:r>
              <a:rPr sz="2650" b="1" spc="-5" dirty="0">
                <a:solidFill>
                  <a:srgbClr val="04607A"/>
                </a:solidFill>
                <a:latin typeface="Roboto"/>
                <a:cs typeface="Roboto"/>
              </a:rPr>
              <a:t>.</a:t>
            </a:r>
            <a:r>
              <a:rPr sz="2650" b="1" spc="-10" dirty="0">
                <a:solidFill>
                  <a:srgbClr val="04607A"/>
                </a:solidFill>
                <a:latin typeface="Roboto"/>
                <a:cs typeface="Roboto"/>
              </a:rPr>
              <a:t>29</a:t>
            </a:r>
            <a:endParaRPr sz="2650">
              <a:latin typeface="Roboto"/>
              <a:cs typeface="Roboto"/>
            </a:endParaRPr>
          </a:p>
        </p:txBody>
      </p:sp>
      <p:sp>
        <p:nvSpPr>
          <p:cNvPr id="49" name="object 49"/>
          <p:cNvSpPr txBox="1"/>
          <p:nvPr/>
        </p:nvSpPr>
        <p:spPr>
          <a:xfrm>
            <a:off x="10101884" y="8269714"/>
            <a:ext cx="2759075" cy="779780"/>
          </a:xfrm>
          <a:prstGeom prst="rect">
            <a:avLst/>
          </a:prstGeom>
        </p:spPr>
        <p:txBody>
          <a:bodyPr vert="horz" wrap="square" lIns="0" tIns="12065" rIns="0" bIns="0" rtlCol="0">
            <a:spAutoFit/>
          </a:bodyPr>
          <a:lstStyle/>
          <a:p>
            <a:pPr marL="1035050" marR="5080" indent="-1022985">
              <a:lnSpc>
                <a:spcPct val="101000"/>
              </a:lnSpc>
              <a:spcBef>
                <a:spcPts val="95"/>
              </a:spcBef>
            </a:pPr>
            <a:r>
              <a:rPr sz="2450" b="1" spc="-20" dirty="0">
                <a:solidFill>
                  <a:srgbClr val="FFFFFF"/>
                </a:solidFill>
                <a:latin typeface="Arial"/>
                <a:cs typeface="Arial"/>
              </a:rPr>
              <a:t>Positive </a:t>
            </a:r>
            <a:r>
              <a:rPr sz="2450" b="1" spc="-5" dirty="0">
                <a:solidFill>
                  <a:srgbClr val="FFFFFF"/>
                </a:solidFill>
                <a:latin typeface="Arial"/>
                <a:cs typeface="Arial"/>
              </a:rPr>
              <a:t>predictive </a:t>
            </a:r>
            <a:r>
              <a:rPr sz="2450" b="1" spc="-670" dirty="0">
                <a:solidFill>
                  <a:srgbClr val="FFFFFF"/>
                </a:solidFill>
                <a:latin typeface="Arial"/>
                <a:cs typeface="Arial"/>
              </a:rPr>
              <a:t> </a:t>
            </a:r>
            <a:r>
              <a:rPr sz="2450" b="1" spc="-20" dirty="0">
                <a:solidFill>
                  <a:srgbClr val="FFFFFF"/>
                </a:solidFill>
                <a:latin typeface="Arial"/>
                <a:cs typeface="Arial"/>
              </a:rPr>
              <a:t>value</a:t>
            </a:r>
            <a:endParaRPr sz="2450">
              <a:latin typeface="Arial"/>
              <a:cs typeface="Arial"/>
            </a:endParaRPr>
          </a:p>
        </p:txBody>
      </p:sp>
      <p:sp>
        <p:nvSpPr>
          <p:cNvPr id="50" name="object 50"/>
          <p:cNvSpPr txBox="1"/>
          <p:nvPr/>
        </p:nvSpPr>
        <p:spPr>
          <a:xfrm>
            <a:off x="11092432" y="9467312"/>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71</a:t>
            </a:r>
            <a:r>
              <a:rPr sz="2650" b="1" spc="-5" dirty="0">
                <a:solidFill>
                  <a:srgbClr val="04607A"/>
                </a:solidFill>
                <a:latin typeface="Roboto"/>
                <a:cs typeface="Roboto"/>
              </a:rPr>
              <a:t>.</a:t>
            </a:r>
            <a:r>
              <a:rPr sz="2650" b="1" spc="-10" dirty="0">
                <a:solidFill>
                  <a:srgbClr val="04607A"/>
                </a:solidFill>
                <a:latin typeface="Roboto"/>
                <a:cs typeface="Roboto"/>
              </a:rPr>
              <a:t>94</a:t>
            </a:r>
            <a:endParaRPr sz="2650">
              <a:latin typeface="Roboto"/>
              <a:cs typeface="Roboto"/>
            </a:endParaRPr>
          </a:p>
        </p:txBody>
      </p:sp>
      <p:sp>
        <p:nvSpPr>
          <p:cNvPr id="51" name="object 51"/>
          <p:cNvSpPr txBox="1"/>
          <p:nvPr/>
        </p:nvSpPr>
        <p:spPr>
          <a:xfrm>
            <a:off x="13878441" y="8346573"/>
            <a:ext cx="2893695" cy="779780"/>
          </a:xfrm>
          <a:prstGeom prst="rect">
            <a:avLst/>
          </a:prstGeom>
        </p:spPr>
        <p:txBody>
          <a:bodyPr vert="horz" wrap="square" lIns="0" tIns="12065" rIns="0" bIns="0" rtlCol="0">
            <a:spAutoFit/>
          </a:bodyPr>
          <a:lstStyle/>
          <a:p>
            <a:pPr marL="1101725" marR="5080" indent="-1089660">
              <a:lnSpc>
                <a:spcPct val="101000"/>
              </a:lnSpc>
              <a:spcBef>
                <a:spcPts val="95"/>
              </a:spcBef>
            </a:pPr>
            <a:r>
              <a:rPr sz="2450" b="1" spc="10" dirty="0">
                <a:solidFill>
                  <a:srgbClr val="FFFFFF"/>
                </a:solidFill>
                <a:latin typeface="Arial"/>
                <a:cs typeface="Arial"/>
              </a:rPr>
              <a:t>Negative</a:t>
            </a:r>
            <a:r>
              <a:rPr sz="2450" b="1" spc="-40" dirty="0">
                <a:solidFill>
                  <a:srgbClr val="FFFFFF"/>
                </a:solidFill>
                <a:latin typeface="Arial"/>
                <a:cs typeface="Arial"/>
              </a:rPr>
              <a:t> </a:t>
            </a:r>
            <a:r>
              <a:rPr sz="2450" b="1" spc="-5" dirty="0">
                <a:solidFill>
                  <a:srgbClr val="FFFFFF"/>
                </a:solidFill>
                <a:latin typeface="Arial"/>
                <a:cs typeface="Arial"/>
              </a:rPr>
              <a:t>predictive </a:t>
            </a:r>
            <a:r>
              <a:rPr sz="2450" b="1" spc="-665" dirty="0">
                <a:solidFill>
                  <a:srgbClr val="FFFFFF"/>
                </a:solidFill>
                <a:latin typeface="Arial"/>
                <a:cs typeface="Arial"/>
              </a:rPr>
              <a:t> </a:t>
            </a:r>
            <a:r>
              <a:rPr sz="2450" b="1" spc="-20" dirty="0">
                <a:solidFill>
                  <a:srgbClr val="FFFFFF"/>
                </a:solidFill>
                <a:latin typeface="Arial"/>
                <a:cs typeface="Arial"/>
              </a:rPr>
              <a:t>value</a:t>
            </a:r>
            <a:endParaRPr sz="2450">
              <a:latin typeface="Arial"/>
              <a:cs typeface="Arial"/>
            </a:endParaRPr>
          </a:p>
        </p:txBody>
      </p:sp>
      <p:sp>
        <p:nvSpPr>
          <p:cNvPr id="52" name="object 52"/>
          <p:cNvSpPr txBox="1"/>
          <p:nvPr/>
        </p:nvSpPr>
        <p:spPr>
          <a:xfrm>
            <a:off x="14936527" y="9544172"/>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86</a:t>
            </a:r>
            <a:r>
              <a:rPr sz="2650" b="1" spc="-5" dirty="0">
                <a:solidFill>
                  <a:srgbClr val="04607A"/>
                </a:solidFill>
                <a:latin typeface="Roboto"/>
                <a:cs typeface="Roboto"/>
              </a:rPr>
              <a:t>.</a:t>
            </a:r>
            <a:r>
              <a:rPr sz="2650" b="1" spc="-10" dirty="0">
                <a:solidFill>
                  <a:srgbClr val="04607A"/>
                </a:solidFill>
                <a:latin typeface="Roboto"/>
                <a:cs typeface="Roboto"/>
              </a:rPr>
              <a:t>92</a:t>
            </a:r>
            <a:endParaRPr sz="2650">
              <a:latin typeface="Roboto"/>
              <a:cs typeface="Roboto"/>
            </a:endParaRPr>
          </a:p>
        </p:txBody>
      </p:sp>
      <p:sp>
        <p:nvSpPr>
          <p:cNvPr id="53" name="object 53"/>
          <p:cNvSpPr txBox="1"/>
          <p:nvPr/>
        </p:nvSpPr>
        <p:spPr>
          <a:xfrm>
            <a:off x="12898955" y="5007962"/>
            <a:ext cx="705485" cy="402590"/>
          </a:xfrm>
          <a:prstGeom prst="rect">
            <a:avLst/>
          </a:prstGeom>
        </p:spPr>
        <p:txBody>
          <a:bodyPr vert="horz" wrap="square" lIns="0" tIns="15240" rIns="0" bIns="0" rtlCol="0">
            <a:spAutoFit/>
          </a:bodyPr>
          <a:lstStyle/>
          <a:p>
            <a:pPr marL="12700">
              <a:lnSpc>
                <a:spcPct val="100000"/>
              </a:lnSpc>
              <a:spcBef>
                <a:spcPts val="120"/>
              </a:spcBef>
            </a:pPr>
            <a:r>
              <a:rPr sz="2450" b="1" spc="-35" dirty="0">
                <a:solidFill>
                  <a:srgbClr val="FFFFFF"/>
                </a:solidFill>
                <a:latin typeface="Arial"/>
                <a:cs typeface="Arial"/>
              </a:rPr>
              <a:t>A</a:t>
            </a:r>
            <a:r>
              <a:rPr sz="2450" b="1" spc="5" dirty="0">
                <a:solidFill>
                  <a:srgbClr val="FFFFFF"/>
                </a:solidFill>
                <a:latin typeface="Arial"/>
                <a:cs typeface="Arial"/>
              </a:rPr>
              <a:t>U</a:t>
            </a:r>
            <a:r>
              <a:rPr sz="2450" b="1" spc="60" dirty="0">
                <a:solidFill>
                  <a:srgbClr val="FFFFFF"/>
                </a:solidFill>
                <a:latin typeface="Arial"/>
                <a:cs typeface="Arial"/>
              </a:rPr>
              <a:t>C</a:t>
            </a:r>
            <a:endParaRPr sz="2450">
              <a:latin typeface="Arial"/>
              <a:cs typeface="Arial"/>
            </a:endParaRPr>
          </a:p>
        </p:txBody>
      </p:sp>
      <p:sp>
        <p:nvSpPr>
          <p:cNvPr id="54" name="object 54"/>
          <p:cNvSpPr txBox="1"/>
          <p:nvPr/>
        </p:nvSpPr>
        <p:spPr>
          <a:xfrm>
            <a:off x="12902913" y="5992114"/>
            <a:ext cx="700405"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0</a:t>
            </a:r>
            <a:r>
              <a:rPr sz="2650" b="1" spc="-5" dirty="0">
                <a:solidFill>
                  <a:srgbClr val="04607A"/>
                </a:solidFill>
                <a:latin typeface="Roboto"/>
                <a:cs typeface="Roboto"/>
              </a:rPr>
              <a:t>.</a:t>
            </a:r>
            <a:r>
              <a:rPr sz="2650" b="1" spc="-10" dirty="0">
                <a:solidFill>
                  <a:srgbClr val="04607A"/>
                </a:solidFill>
                <a:latin typeface="Roboto"/>
                <a:cs typeface="Roboto"/>
              </a:rPr>
              <a:t>88</a:t>
            </a:r>
            <a:endParaRPr sz="2650">
              <a:latin typeface="Roboto"/>
              <a:cs typeface="Roboto"/>
            </a:endParaRPr>
          </a:p>
        </p:txBody>
      </p:sp>
      <p:sp>
        <p:nvSpPr>
          <p:cNvPr id="55" name="object 55"/>
          <p:cNvSpPr txBox="1"/>
          <p:nvPr/>
        </p:nvSpPr>
        <p:spPr>
          <a:xfrm>
            <a:off x="7076051" y="8455324"/>
            <a:ext cx="1402080" cy="402590"/>
          </a:xfrm>
          <a:prstGeom prst="rect">
            <a:avLst/>
          </a:prstGeom>
        </p:spPr>
        <p:txBody>
          <a:bodyPr vert="horz" wrap="square" lIns="0" tIns="15240" rIns="0" bIns="0" rtlCol="0">
            <a:spAutoFit/>
          </a:bodyPr>
          <a:lstStyle/>
          <a:p>
            <a:pPr marL="12700">
              <a:lnSpc>
                <a:spcPct val="100000"/>
              </a:lnSpc>
              <a:spcBef>
                <a:spcPts val="120"/>
              </a:spcBef>
            </a:pPr>
            <a:r>
              <a:rPr sz="2450" b="1" spc="35" dirty="0">
                <a:solidFill>
                  <a:srgbClr val="FFFFFF"/>
                </a:solidFill>
                <a:latin typeface="Arial"/>
                <a:cs typeface="Arial"/>
              </a:rPr>
              <a:t>P</a:t>
            </a:r>
            <a:r>
              <a:rPr sz="2450" b="1" spc="-70" dirty="0">
                <a:solidFill>
                  <a:srgbClr val="FFFFFF"/>
                </a:solidFill>
                <a:latin typeface="Arial"/>
                <a:cs typeface="Arial"/>
              </a:rPr>
              <a:t>r</a:t>
            </a:r>
            <a:r>
              <a:rPr sz="2450" b="1" spc="-20" dirty="0">
                <a:solidFill>
                  <a:srgbClr val="FFFFFF"/>
                </a:solidFill>
                <a:latin typeface="Arial"/>
                <a:cs typeface="Arial"/>
              </a:rPr>
              <a:t>ecis</a:t>
            </a:r>
            <a:r>
              <a:rPr sz="2450" b="1" spc="-35" dirty="0">
                <a:solidFill>
                  <a:srgbClr val="FFFFFF"/>
                </a:solidFill>
                <a:latin typeface="Arial"/>
                <a:cs typeface="Arial"/>
              </a:rPr>
              <a:t>i</a:t>
            </a:r>
            <a:r>
              <a:rPr sz="2450" b="1" spc="-50" dirty="0">
                <a:solidFill>
                  <a:srgbClr val="FFFFFF"/>
                </a:solidFill>
                <a:latin typeface="Arial"/>
                <a:cs typeface="Arial"/>
              </a:rPr>
              <a:t>o</a:t>
            </a:r>
            <a:r>
              <a:rPr sz="2450" b="1" spc="-30" dirty="0">
                <a:solidFill>
                  <a:srgbClr val="FFFFFF"/>
                </a:solidFill>
                <a:latin typeface="Arial"/>
                <a:cs typeface="Arial"/>
              </a:rPr>
              <a:t>n</a:t>
            </a:r>
            <a:endParaRPr sz="2450">
              <a:latin typeface="Arial"/>
              <a:cs typeface="Arial"/>
            </a:endParaRPr>
          </a:p>
        </p:txBody>
      </p:sp>
      <p:sp>
        <p:nvSpPr>
          <p:cNvPr id="56" name="object 56"/>
          <p:cNvSpPr txBox="1"/>
          <p:nvPr/>
        </p:nvSpPr>
        <p:spPr>
          <a:xfrm>
            <a:off x="7329503" y="9415212"/>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71</a:t>
            </a:r>
            <a:r>
              <a:rPr sz="2650" b="1" spc="-5" dirty="0">
                <a:solidFill>
                  <a:srgbClr val="04607A"/>
                </a:solidFill>
                <a:latin typeface="Roboto"/>
                <a:cs typeface="Roboto"/>
              </a:rPr>
              <a:t>.</a:t>
            </a:r>
            <a:r>
              <a:rPr sz="2650" b="1" spc="-10" dirty="0">
                <a:solidFill>
                  <a:srgbClr val="04607A"/>
                </a:solidFill>
                <a:latin typeface="Roboto"/>
                <a:cs typeface="Roboto"/>
              </a:rPr>
              <a:t>94</a:t>
            </a:r>
            <a:endParaRPr sz="2650">
              <a:latin typeface="Roboto"/>
              <a:cs typeface="Roboto"/>
            </a:endParaRPr>
          </a:p>
        </p:txBody>
      </p:sp>
      <p:grpSp>
        <p:nvGrpSpPr>
          <p:cNvPr id="57" name="object 57"/>
          <p:cNvGrpSpPr/>
          <p:nvPr/>
        </p:nvGrpSpPr>
        <p:grpSpPr>
          <a:xfrm>
            <a:off x="13363308" y="2093971"/>
            <a:ext cx="5245735" cy="1310005"/>
            <a:chOff x="13363308" y="2093971"/>
            <a:chExt cx="5245735" cy="1310005"/>
          </a:xfrm>
        </p:grpSpPr>
        <p:sp>
          <p:nvSpPr>
            <p:cNvPr id="58" name="object 58"/>
            <p:cNvSpPr/>
            <p:nvPr/>
          </p:nvSpPr>
          <p:spPr>
            <a:xfrm>
              <a:off x="13363308" y="2093971"/>
              <a:ext cx="5245735" cy="1310005"/>
            </a:xfrm>
            <a:custGeom>
              <a:avLst/>
              <a:gdLst/>
              <a:ahLst/>
              <a:cxnLst/>
              <a:rect l="l" t="t" r="r" b="b"/>
              <a:pathLst>
                <a:path w="5245734" h="1310004">
                  <a:moveTo>
                    <a:pt x="4545725" y="0"/>
                  </a:moveTo>
                  <a:lnTo>
                    <a:pt x="680314" y="0"/>
                  </a:lnTo>
                  <a:lnTo>
                    <a:pt x="657557" y="1093"/>
                  </a:lnTo>
                  <a:lnTo>
                    <a:pt x="614505" y="9356"/>
                  </a:lnTo>
                  <a:lnTo>
                    <a:pt x="577750" y="24964"/>
                  </a:lnTo>
                  <a:lnTo>
                    <a:pt x="541093" y="58333"/>
                  </a:lnTo>
                  <a:lnTo>
                    <a:pt x="24051" y="595751"/>
                  </a:lnTo>
                  <a:lnTo>
                    <a:pt x="12261" y="611601"/>
                  </a:lnTo>
                  <a:lnTo>
                    <a:pt x="4278" y="628207"/>
                  </a:lnTo>
                  <a:lnTo>
                    <a:pt x="169" y="645325"/>
                  </a:lnTo>
                  <a:lnTo>
                    <a:pt x="0" y="662712"/>
                  </a:lnTo>
                  <a:lnTo>
                    <a:pt x="3040" y="677334"/>
                  </a:lnTo>
                  <a:lnTo>
                    <a:pt x="28669" y="718501"/>
                  </a:lnTo>
                  <a:lnTo>
                    <a:pt x="537690" y="1255490"/>
                  </a:lnTo>
                  <a:lnTo>
                    <a:pt x="585661" y="1286315"/>
                  </a:lnTo>
                  <a:lnTo>
                    <a:pt x="630441" y="1300306"/>
                  </a:lnTo>
                  <a:lnTo>
                    <a:pt x="682803" y="1306367"/>
                  </a:lnTo>
                  <a:lnTo>
                    <a:pt x="709716" y="1305813"/>
                  </a:lnTo>
                  <a:lnTo>
                    <a:pt x="4526291" y="1309761"/>
                  </a:lnTo>
                  <a:lnTo>
                    <a:pt x="4572092" y="1306750"/>
                  </a:lnTo>
                  <a:lnTo>
                    <a:pt x="4615702" y="1297677"/>
                  </a:lnTo>
                  <a:lnTo>
                    <a:pt x="4661986" y="1279567"/>
                  </a:lnTo>
                  <a:lnTo>
                    <a:pt x="4698799" y="1254757"/>
                  </a:lnTo>
                  <a:lnTo>
                    <a:pt x="5213652" y="713643"/>
                  </a:lnTo>
                  <a:lnTo>
                    <a:pt x="5227575" y="699187"/>
                  </a:lnTo>
                  <a:lnTo>
                    <a:pt x="5237556" y="683699"/>
                  </a:lnTo>
                  <a:lnTo>
                    <a:pt x="5243483" y="667460"/>
                  </a:lnTo>
                  <a:lnTo>
                    <a:pt x="5245243" y="650755"/>
                  </a:lnTo>
                  <a:lnTo>
                    <a:pt x="5242930" y="635405"/>
                  </a:lnTo>
                  <a:lnTo>
                    <a:pt x="5237133" y="620470"/>
                  </a:lnTo>
                  <a:lnTo>
                    <a:pt x="5227921" y="606183"/>
                  </a:lnTo>
                  <a:lnTo>
                    <a:pt x="5215359" y="592777"/>
                  </a:lnTo>
                  <a:lnTo>
                    <a:pt x="4698076" y="55966"/>
                  </a:lnTo>
                  <a:lnTo>
                    <a:pt x="4688222" y="44565"/>
                  </a:lnTo>
                  <a:lnTo>
                    <a:pt x="4644863" y="16753"/>
                  </a:lnTo>
                  <a:lnTo>
                    <a:pt x="4597662" y="3252"/>
                  </a:lnTo>
                  <a:lnTo>
                    <a:pt x="4572013" y="301"/>
                  </a:lnTo>
                  <a:lnTo>
                    <a:pt x="4545725" y="0"/>
                  </a:lnTo>
                  <a:close/>
                </a:path>
              </a:pathLst>
            </a:custGeom>
            <a:solidFill>
              <a:srgbClr val="DBF5F8"/>
            </a:solidFill>
          </p:spPr>
          <p:txBody>
            <a:bodyPr wrap="square" lIns="0" tIns="0" rIns="0" bIns="0" rtlCol="0"/>
            <a:lstStyle/>
            <a:p>
              <a:endParaRPr/>
            </a:p>
          </p:txBody>
        </p:sp>
        <p:pic>
          <p:nvPicPr>
            <p:cNvPr id="59" name="object 59"/>
            <p:cNvPicPr/>
            <p:nvPr/>
          </p:nvPicPr>
          <p:blipFill>
            <a:blip r:embed="rId11" cstate="print"/>
            <a:stretch>
              <a:fillRect/>
            </a:stretch>
          </p:blipFill>
          <p:spPr>
            <a:xfrm>
              <a:off x="13512583" y="2190906"/>
              <a:ext cx="1280275" cy="1117075"/>
            </a:xfrm>
            <a:prstGeom prst="rect">
              <a:avLst/>
            </a:prstGeom>
          </p:spPr>
        </p:pic>
      </p:grpSp>
      <p:sp>
        <p:nvSpPr>
          <p:cNvPr id="60" name="object 60"/>
          <p:cNvSpPr txBox="1"/>
          <p:nvPr/>
        </p:nvSpPr>
        <p:spPr>
          <a:xfrm>
            <a:off x="13797092" y="2522051"/>
            <a:ext cx="4391660" cy="478155"/>
          </a:xfrm>
          <a:prstGeom prst="rect">
            <a:avLst/>
          </a:prstGeom>
        </p:spPr>
        <p:txBody>
          <a:bodyPr vert="horz" wrap="square" lIns="0" tIns="14604" rIns="0" bIns="0" rtlCol="0">
            <a:spAutoFit/>
          </a:bodyPr>
          <a:lstStyle/>
          <a:p>
            <a:pPr marL="12700">
              <a:lnSpc>
                <a:spcPct val="100000"/>
              </a:lnSpc>
              <a:spcBef>
                <a:spcPts val="114"/>
              </a:spcBef>
              <a:tabLst>
                <a:tab pos="1136015" algn="l"/>
              </a:tabLst>
            </a:pPr>
            <a:r>
              <a:rPr sz="2950" spc="5" dirty="0">
                <a:solidFill>
                  <a:srgbClr val="FFFFFF"/>
                </a:solidFill>
                <a:latin typeface="Arial MT"/>
                <a:cs typeface="Arial MT"/>
              </a:rPr>
              <a:t>0.335	</a:t>
            </a:r>
            <a:r>
              <a:rPr sz="3975" b="1" spc="-15" baseline="1048" dirty="0">
                <a:solidFill>
                  <a:srgbClr val="04607A"/>
                </a:solidFill>
                <a:latin typeface="Roboto"/>
                <a:cs typeface="Roboto"/>
              </a:rPr>
              <a:t>Probability</a:t>
            </a:r>
            <a:r>
              <a:rPr sz="3975" b="1" spc="-97" baseline="1048" dirty="0">
                <a:solidFill>
                  <a:srgbClr val="04607A"/>
                </a:solidFill>
                <a:latin typeface="Roboto"/>
                <a:cs typeface="Roboto"/>
              </a:rPr>
              <a:t> </a:t>
            </a:r>
            <a:r>
              <a:rPr sz="3975" b="1" spc="15" baseline="1048" dirty="0">
                <a:solidFill>
                  <a:srgbClr val="04607A"/>
                </a:solidFill>
                <a:latin typeface="Roboto"/>
                <a:cs typeface="Roboto"/>
              </a:rPr>
              <a:t>Threshold</a:t>
            </a:r>
            <a:endParaRPr sz="3975" baseline="1048">
              <a:latin typeface="Roboto"/>
              <a:cs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4133" y="1036834"/>
            <a:ext cx="10020935" cy="930275"/>
          </a:xfrm>
          <a:prstGeom prst="rect">
            <a:avLst/>
          </a:prstGeom>
        </p:spPr>
        <p:txBody>
          <a:bodyPr vert="horz" wrap="square" lIns="0" tIns="17145" rIns="0" bIns="0" rtlCol="0">
            <a:spAutoFit/>
          </a:bodyPr>
          <a:lstStyle/>
          <a:p>
            <a:pPr marL="12700">
              <a:lnSpc>
                <a:spcPct val="100000"/>
              </a:lnSpc>
              <a:spcBef>
                <a:spcPts val="135"/>
              </a:spcBef>
            </a:pPr>
            <a:r>
              <a:rPr spc="15" dirty="0"/>
              <a:t>Model</a:t>
            </a:r>
            <a:r>
              <a:rPr spc="-15" dirty="0"/>
              <a:t> </a:t>
            </a:r>
            <a:r>
              <a:rPr spc="15" dirty="0"/>
              <a:t>Evaluation</a:t>
            </a:r>
            <a:r>
              <a:rPr spc="-25" dirty="0"/>
              <a:t> </a:t>
            </a:r>
            <a:r>
              <a:rPr spc="25" dirty="0"/>
              <a:t>–</a:t>
            </a:r>
            <a:r>
              <a:rPr spc="-5" dirty="0"/>
              <a:t> </a:t>
            </a:r>
            <a:r>
              <a:rPr spc="10" dirty="0"/>
              <a:t>Test</a:t>
            </a:r>
            <a:r>
              <a:rPr spc="5" dirty="0"/>
              <a:t> </a:t>
            </a:r>
            <a:r>
              <a:rPr spc="10" dirty="0"/>
              <a:t>Data</a:t>
            </a:r>
          </a:p>
        </p:txBody>
      </p:sp>
      <p:grpSp>
        <p:nvGrpSpPr>
          <p:cNvPr id="3" name="object 3"/>
          <p:cNvGrpSpPr/>
          <p:nvPr/>
        </p:nvGrpSpPr>
        <p:grpSpPr>
          <a:xfrm>
            <a:off x="882630" y="4645127"/>
            <a:ext cx="2806700" cy="2167255"/>
            <a:chOff x="882630" y="4645127"/>
            <a:chExt cx="2806700" cy="2167255"/>
          </a:xfrm>
        </p:grpSpPr>
        <p:sp>
          <p:nvSpPr>
            <p:cNvPr id="4" name="object 4"/>
            <p:cNvSpPr/>
            <p:nvPr/>
          </p:nvSpPr>
          <p:spPr>
            <a:xfrm>
              <a:off x="882630" y="4649989"/>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5" name="object 5"/>
            <p:cNvPicPr/>
            <p:nvPr/>
          </p:nvPicPr>
          <p:blipFill>
            <a:blip r:embed="rId2" cstate="print"/>
            <a:stretch>
              <a:fillRect/>
            </a:stretch>
          </p:blipFill>
          <p:spPr>
            <a:xfrm>
              <a:off x="882632" y="4649973"/>
              <a:ext cx="2806672" cy="1000514"/>
            </a:xfrm>
            <a:prstGeom prst="rect">
              <a:avLst/>
            </a:prstGeom>
          </p:spPr>
        </p:pic>
        <p:sp>
          <p:nvSpPr>
            <p:cNvPr id="6" name="object 6"/>
            <p:cNvSpPr/>
            <p:nvPr/>
          </p:nvSpPr>
          <p:spPr>
            <a:xfrm>
              <a:off x="882635" y="4645127"/>
              <a:ext cx="2806700" cy="1000760"/>
            </a:xfrm>
            <a:custGeom>
              <a:avLst/>
              <a:gdLst/>
              <a:ahLst/>
              <a:cxnLst/>
              <a:rect l="l" t="t" r="r" b="b"/>
              <a:pathLst>
                <a:path w="2806700" h="1000760">
                  <a:moveTo>
                    <a:pt x="550936" y="0"/>
                  </a:moveTo>
                  <a:lnTo>
                    <a:pt x="129284" y="0"/>
                  </a:lnTo>
                  <a:lnTo>
                    <a:pt x="92464" y="198"/>
                  </a:lnTo>
                  <a:lnTo>
                    <a:pt x="53401" y="4492"/>
                  </a:lnTo>
                  <a:lnTo>
                    <a:pt x="18880" y="22146"/>
                  </a:lnTo>
                  <a:lnTo>
                    <a:pt x="774" y="59108"/>
                  </a:lnTo>
                  <a:lnTo>
                    <a:pt x="0" y="375255"/>
                  </a:lnTo>
                  <a:lnTo>
                    <a:pt x="42758" y="394401"/>
                  </a:lnTo>
                  <a:lnTo>
                    <a:pt x="87916" y="409207"/>
                  </a:lnTo>
                  <a:lnTo>
                    <a:pt x="134856" y="419670"/>
                  </a:lnTo>
                  <a:lnTo>
                    <a:pt x="182962" y="425789"/>
                  </a:lnTo>
                  <a:lnTo>
                    <a:pt x="231616" y="427561"/>
                  </a:lnTo>
                  <a:lnTo>
                    <a:pt x="280202" y="424984"/>
                  </a:lnTo>
                  <a:lnTo>
                    <a:pt x="328103" y="418055"/>
                  </a:lnTo>
                  <a:lnTo>
                    <a:pt x="374702" y="406772"/>
                  </a:lnTo>
                  <a:lnTo>
                    <a:pt x="419382" y="391132"/>
                  </a:lnTo>
                  <a:lnTo>
                    <a:pt x="461527" y="371134"/>
                  </a:lnTo>
                  <a:lnTo>
                    <a:pt x="500518" y="346774"/>
                  </a:lnTo>
                  <a:lnTo>
                    <a:pt x="540295" y="313584"/>
                  </a:lnTo>
                  <a:lnTo>
                    <a:pt x="571526" y="277349"/>
                  </a:lnTo>
                  <a:lnTo>
                    <a:pt x="594211" y="238802"/>
                  </a:lnTo>
                  <a:lnTo>
                    <a:pt x="608351" y="198675"/>
                  </a:lnTo>
                  <a:lnTo>
                    <a:pt x="613949" y="157701"/>
                  </a:lnTo>
                  <a:lnTo>
                    <a:pt x="611005" y="116614"/>
                  </a:lnTo>
                  <a:lnTo>
                    <a:pt x="599520" y="76146"/>
                  </a:lnTo>
                  <a:lnTo>
                    <a:pt x="579497" y="37030"/>
                  </a:lnTo>
                  <a:lnTo>
                    <a:pt x="550936" y="0"/>
                  </a:lnTo>
                  <a:close/>
                </a:path>
                <a:path w="2806700" h="1000760">
                  <a:moveTo>
                    <a:pt x="2806678" y="384103"/>
                  </a:moveTo>
                  <a:lnTo>
                    <a:pt x="2756475" y="387543"/>
                  </a:lnTo>
                  <a:lnTo>
                    <a:pt x="2706497" y="392621"/>
                  </a:lnTo>
                  <a:lnTo>
                    <a:pt x="2656830" y="399340"/>
                  </a:lnTo>
                  <a:lnTo>
                    <a:pt x="2607563" y="407702"/>
                  </a:lnTo>
                  <a:lnTo>
                    <a:pt x="2558780" y="417709"/>
                  </a:lnTo>
                  <a:lnTo>
                    <a:pt x="2510570" y="429365"/>
                  </a:lnTo>
                  <a:lnTo>
                    <a:pt x="2463018" y="442670"/>
                  </a:lnTo>
                  <a:lnTo>
                    <a:pt x="2416211" y="457628"/>
                  </a:lnTo>
                  <a:lnTo>
                    <a:pt x="2370235" y="474242"/>
                  </a:lnTo>
                  <a:lnTo>
                    <a:pt x="2325178" y="492513"/>
                  </a:lnTo>
                  <a:lnTo>
                    <a:pt x="2281126" y="512444"/>
                  </a:lnTo>
                  <a:lnTo>
                    <a:pt x="2238166" y="534038"/>
                  </a:lnTo>
                  <a:lnTo>
                    <a:pt x="2196383" y="557297"/>
                  </a:lnTo>
                  <a:lnTo>
                    <a:pt x="2155866" y="582223"/>
                  </a:lnTo>
                  <a:lnTo>
                    <a:pt x="2116699" y="608819"/>
                  </a:lnTo>
                  <a:lnTo>
                    <a:pt x="2071581" y="642971"/>
                  </a:lnTo>
                  <a:lnTo>
                    <a:pt x="2029932" y="678540"/>
                  </a:lnTo>
                  <a:lnTo>
                    <a:pt x="1991745" y="715412"/>
                  </a:lnTo>
                  <a:lnTo>
                    <a:pt x="1957011" y="753474"/>
                  </a:lnTo>
                  <a:lnTo>
                    <a:pt x="1925722" y="792613"/>
                  </a:lnTo>
                  <a:lnTo>
                    <a:pt x="1897872" y="832717"/>
                  </a:lnTo>
                  <a:lnTo>
                    <a:pt x="1873452" y="873673"/>
                  </a:lnTo>
                  <a:lnTo>
                    <a:pt x="1852455" y="915368"/>
                  </a:lnTo>
                  <a:lnTo>
                    <a:pt x="1834873" y="957689"/>
                  </a:lnTo>
                  <a:lnTo>
                    <a:pt x="1820698" y="1000524"/>
                  </a:lnTo>
                  <a:lnTo>
                    <a:pt x="2315374" y="1000524"/>
                  </a:lnTo>
                  <a:lnTo>
                    <a:pt x="2340752" y="959803"/>
                  </a:lnTo>
                  <a:lnTo>
                    <a:pt x="2372125" y="920718"/>
                  </a:lnTo>
                  <a:lnTo>
                    <a:pt x="2409590" y="883631"/>
                  </a:lnTo>
                  <a:lnTo>
                    <a:pt x="2453244" y="848906"/>
                  </a:lnTo>
                  <a:lnTo>
                    <a:pt x="2491635" y="823761"/>
                  </a:lnTo>
                  <a:lnTo>
                    <a:pt x="2532185" y="801405"/>
                  </a:lnTo>
                  <a:lnTo>
                    <a:pt x="2574641" y="781825"/>
                  </a:lnTo>
                  <a:lnTo>
                    <a:pt x="2618751" y="765009"/>
                  </a:lnTo>
                  <a:lnTo>
                    <a:pt x="2664262" y="750944"/>
                  </a:lnTo>
                  <a:lnTo>
                    <a:pt x="2710922" y="739618"/>
                  </a:lnTo>
                  <a:lnTo>
                    <a:pt x="2758478" y="731017"/>
                  </a:lnTo>
                  <a:lnTo>
                    <a:pt x="2806678" y="725129"/>
                  </a:lnTo>
                  <a:lnTo>
                    <a:pt x="2806678" y="384103"/>
                  </a:lnTo>
                  <a:close/>
                </a:path>
              </a:pathLst>
            </a:custGeom>
            <a:solidFill>
              <a:srgbClr val="10CF9B">
                <a:alpha val="50979"/>
              </a:srgbClr>
            </a:solidFill>
          </p:spPr>
          <p:txBody>
            <a:bodyPr wrap="square" lIns="0" tIns="0" rIns="0" bIns="0" rtlCol="0"/>
            <a:lstStyle/>
            <a:p>
              <a:endParaRPr/>
            </a:p>
          </p:txBody>
        </p:sp>
      </p:grpSp>
      <p:grpSp>
        <p:nvGrpSpPr>
          <p:cNvPr id="7" name="object 7"/>
          <p:cNvGrpSpPr/>
          <p:nvPr/>
        </p:nvGrpSpPr>
        <p:grpSpPr>
          <a:xfrm>
            <a:off x="8234723" y="4645146"/>
            <a:ext cx="2807335" cy="2162810"/>
            <a:chOff x="8234723" y="4645146"/>
            <a:chExt cx="2807335" cy="2162810"/>
          </a:xfrm>
        </p:grpSpPr>
        <p:sp>
          <p:nvSpPr>
            <p:cNvPr id="8" name="object 8"/>
            <p:cNvSpPr/>
            <p:nvPr/>
          </p:nvSpPr>
          <p:spPr>
            <a:xfrm>
              <a:off x="8234725" y="4645146"/>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9" name="object 9"/>
            <p:cNvPicPr/>
            <p:nvPr/>
          </p:nvPicPr>
          <p:blipFill>
            <a:blip r:embed="rId3" cstate="print"/>
            <a:stretch>
              <a:fillRect/>
            </a:stretch>
          </p:blipFill>
          <p:spPr>
            <a:xfrm>
              <a:off x="8234723" y="4663512"/>
              <a:ext cx="2806677" cy="1000524"/>
            </a:xfrm>
            <a:prstGeom prst="rect">
              <a:avLst/>
            </a:prstGeom>
          </p:spPr>
        </p:pic>
        <p:sp>
          <p:nvSpPr>
            <p:cNvPr id="10" name="object 10"/>
            <p:cNvSpPr/>
            <p:nvPr/>
          </p:nvSpPr>
          <p:spPr>
            <a:xfrm>
              <a:off x="9470669" y="4676993"/>
              <a:ext cx="1570990" cy="1000760"/>
            </a:xfrm>
            <a:custGeom>
              <a:avLst/>
              <a:gdLst/>
              <a:ahLst/>
              <a:cxnLst/>
              <a:rect l="l" t="t" r="r" b="b"/>
              <a:pathLst>
                <a:path w="1570990" h="1000760">
                  <a:moveTo>
                    <a:pt x="747482" y="0"/>
                  </a:moveTo>
                  <a:lnTo>
                    <a:pt x="226136" y="0"/>
                  </a:lnTo>
                  <a:lnTo>
                    <a:pt x="247042" y="42606"/>
                  </a:lnTo>
                  <a:lnTo>
                    <a:pt x="271464" y="84470"/>
                  </a:lnTo>
                  <a:lnTo>
                    <a:pt x="299423" y="125469"/>
                  </a:lnTo>
                  <a:lnTo>
                    <a:pt x="330938" y="165481"/>
                  </a:lnTo>
                  <a:lnTo>
                    <a:pt x="366030" y="204384"/>
                  </a:lnTo>
                  <a:lnTo>
                    <a:pt x="404719" y="242056"/>
                  </a:lnTo>
                  <a:lnTo>
                    <a:pt x="447024" y="278373"/>
                  </a:lnTo>
                  <a:lnTo>
                    <a:pt x="492966" y="313215"/>
                  </a:lnTo>
                  <a:lnTo>
                    <a:pt x="531720" y="339557"/>
                  </a:lnTo>
                  <a:lnTo>
                    <a:pt x="571799" y="364277"/>
                  </a:lnTo>
                  <a:lnTo>
                    <a:pt x="613120" y="387376"/>
                  </a:lnTo>
                  <a:lnTo>
                    <a:pt x="655600" y="408853"/>
                  </a:lnTo>
                  <a:lnTo>
                    <a:pt x="699152" y="428708"/>
                  </a:lnTo>
                  <a:lnTo>
                    <a:pt x="743694" y="446943"/>
                  </a:lnTo>
                  <a:lnTo>
                    <a:pt x="789142" y="463557"/>
                  </a:lnTo>
                  <a:lnTo>
                    <a:pt x="835411" y="478550"/>
                  </a:lnTo>
                  <a:lnTo>
                    <a:pt x="882417" y="491922"/>
                  </a:lnTo>
                  <a:lnTo>
                    <a:pt x="930076" y="503674"/>
                  </a:lnTo>
                  <a:lnTo>
                    <a:pt x="978304" y="513806"/>
                  </a:lnTo>
                  <a:lnTo>
                    <a:pt x="1027017" y="522317"/>
                  </a:lnTo>
                  <a:lnTo>
                    <a:pt x="1076130" y="529209"/>
                  </a:lnTo>
                  <a:lnTo>
                    <a:pt x="1125560" y="534480"/>
                  </a:lnTo>
                  <a:lnTo>
                    <a:pt x="1175222" y="538132"/>
                  </a:lnTo>
                  <a:lnTo>
                    <a:pt x="1225033" y="540165"/>
                  </a:lnTo>
                  <a:lnTo>
                    <a:pt x="1274908" y="540578"/>
                  </a:lnTo>
                  <a:lnTo>
                    <a:pt x="1324763" y="539373"/>
                  </a:lnTo>
                  <a:lnTo>
                    <a:pt x="1374515" y="536548"/>
                  </a:lnTo>
                  <a:lnTo>
                    <a:pt x="1424078" y="532104"/>
                  </a:lnTo>
                  <a:lnTo>
                    <a:pt x="1473368" y="526042"/>
                  </a:lnTo>
                  <a:lnTo>
                    <a:pt x="1522303" y="518361"/>
                  </a:lnTo>
                  <a:lnTo>
                    <a:pt x="1570797" y="509063"/>
                  </a:lnTo>
                  <a:lnTo>
                    <a:pt x="1570797" y="200410"/>
                  </a:lnTo>
                  <a:lnTo>
                    <a:pt x="1286197" y="200410"/>
                  </a:lnTo>
                  <a:lnTo>
                    <a:pt x="1236840" y="200390"/>
                  </a:lnTo>
                  <a:lnTo>
                    <a:pt x="1187619" y="197551"/>
                  </a:lnTo>
                  <a:lnTo>
                    <a:pt x="1138791" y="191891"/>
                  </a:lnTo>
                  <a:lnTo>
                    <a:pt x="1090615" y="183408"/>
                  </a:lnTo>
                  <a:lnTo>
                    <a:pt x="1043346" y="172100"/>
                  </a:lnTo>
                  <a:lnTo>
                    <a:pt x="997243" y="157967"/>
                  </a:lnTo>
                  <a:lnTo>
                    <a:pt x="952562" y="141006"/>
                  </a:lnTo>
                  <a:lnTo>
                    <a:pt x="909560" y="121215"/>
                  </a:lnTo>
                  <a:lnTo>
                    <a:pt x="868496" y="98593"/>
                  </a:lnTo>
                  <a:lnTo>
                    <a:pt x="829626" y="73139"/>
                  </a:lnTo>
                  <a:lnTo>
                    <a:pt x="785385" y="37767"/>
                  </a:lnTo>
                  <a:lnTo>
                    <a:pt x="765675" y="19145"/>
                  </a:lnTo>
                  <a:lnTo>
                    <a:pt x="747482" y="0"/>
                  </a:lnTo>
                  <a:close/>
                </a:path>
                <a:path w="1570990" h="1000760">
                  <a:moveTo>
                    <a:pt x="1570797" y="141419"/>
                  </a:moveTo>
                  <a:lnTo>
                    <a:pt x="1526024" y="158280"/>
                  </a:lnTo>
                  <a:lnTo>
                    <a:pt x="1479844" y="172331"/>
                  </a:lnTo>
                  <a:lnTo>
                    <a:pt x="1432514" y="183571"/>
                  </a:lnTo>
                  <a:lnTo>
                    <a:pt x="1384291" y="191999"/>
                  </a:lnTo>
                  <a:lnTo>
                    <a:pt x="1335433" y="197613"/>
                  </a:lnTo>
                  <a:lnTo>
                    <a:pt x="1286197" y="200410"/>
                  </a:lnTo>
                  <a:lnTo>
                    <a:pt x="1570797" y="200410"/>
                  </a:lnTo>
                  <a:lnTo>
                    <a:pt x="1570797" y="141419"/>
                  </a:lnTo>
                  <a:close/>
                </a:path>
                <a:path w="1570990" h="1000760">
                  <a:moveTo>
                    <a:pt x="386571" y="604850"/>
                  </a:moveTo>
                  <a:lnTo>
                    <a:pt x="337054" y="607104"/>
                  </a:lnTo>
                  <a:lnTo>
                    <a:pt x="288208" y="613865"/>
                  </a:lnTo>
                  <a:lnTo>
                    <a:pt x="240675" y="625130"/>
                  </a:lnTo>
                  <a:lnTo>
                    <a:pt x="195101" y="640895"/>
                  </a:lnTo>
                  <a:lnTo>
                    <a:pt x="152128" y="661158"/>
                  </a:lnTo>
                  <a:lnTo>
                    <a:pt x="112402" y="685916"/>
                  </a:lnTo>
                  <a:lnTo>
                    <a:pt x="72081" y="719684"/>
                  </a:lnTo>
                  <a:lnTo>
                    <a:pt x="40720" y="756565"/>
                  </a:lnTo>
                  <a:lnTo>
                    <a:pt x="18279" y="795797"/>
                  </a:lnTo>
                  <a:lnTo>
                    <a:pt x="4719" y="836615"/>
                  </a:lnTo>
                  <a:lnTo>
                    <a:pt x="0" y="878260"/>
                  </a:lnTo>
                  <a:lnTo>
                    <a:pt x="4081" y="919968"/>
                  </a:lnTo>
                  <a:lnTo>
                    <a:pt x="16924" y="960976"/>
                  </a:lnTo>
                  <a:lnTo>
                    <a:pt x="38488" y="1000524"/>
                  </a:lnTo>
                  <a:lnTo>
                    <a:pt x="734582" y="1000524"/>
                  </a:lnTo>
                  <a:lnTo>
                    <a:pt x="756167" y="960976"/>
                  </a:lnTo>
                  <a:lnTo>
                    <a:pt x="769021" y="919968"/>
                  </a:lnTo>
                  <a:lnTo>
                    <a:pt x="773105" y="878260"/>
                  </a:lnTo>
                  <a:lnTo>
                    <a:pt x="768382" y="836615"/>
                  </a:lnTo>
                  <a:lnTo>
                    <a:pt x="754814" y="795797"/>
                  </a:lnTo>
                  <a:lnTo>
                    <a:pt x="732364" y="756565"/>
                  </a:lnTo>
                  <a:lnTo>
                    <a:pt x="700994" y="719684"/>
                  </a:lnTo>
                  <a:lnTo>
                    <a:pt x="660668" y="685916"/>
                  </a:lnTo>
                  <a:lnTo>
                    <a:pt x="620971" y="661158"/>
                  </a:lnTo>
                  <a:lnTo>
                    <a:pt x="578009" y="640895"/>
                  </a:lnTo>
                  <a:lnTo>
                    <a:pt x="532435" y="625130"/>
                  </a:lnTo>
                  <a:lnTo>
                    <a:pt x="484902" y="613865"/>
                  </a:lnTo>
                  <a:lnTo>
                    <a:pt x="436063" y="607104"/>
                  </a:lnTo>
                  <a:lnTo>
                    <a:pt x="386571" y="604850"/>
                  </a:lnTo>
                  <a:close/>
                </a:path>
              </a:pathLst>
            </a:custGeom>
            <a:solidFill>
              <a:srgbClr val="009DD9">
                <a:alpha val="56861"/>
              </a:srgbClr>
            </a:solidFill>
          </p:spPr>
          <p:txBody>
            <a:bodyPr wrap="square" lIns="0" tIns="0" rIns="0" bIns="0" rtlCol="0"/>
            <a:lstStyle/>
            <a:p>
              <a:endParaRPr/>
            </a:p>
          </p:txBody>
        </p:sp>
      </p:grpSp>
      <p:grpSp>
        <p:nvGrpSpPr>
          <p:cNvPr id="11" name="object 11"/>
          <p:cNvGrpSpPr/>
          <p:nvPr/>
        </p:nvGrpSpPr>
        <p:grpSpPr>
          <a:xfrm>
            <a:off x="4670537" y="4611829"/>
            <a:ext cx="2806700" cy="2166620"/>
            <a:chOff x="4670537" y="4611829"/>
            <a:chExt cx="2806700" cy="2166620"/>
          </a:xfrm>
        </p:grpSpPr>
        <p:sp>
          <p:nvSpPr>
            <p:cNvPr id="12" name="object 12"/>
            <p:cNvSpPr/>
            <p:nvPr/>
          </p:nvSpPr>
          <p:spPr>
            <a:xfrm>
              <a:off x="4670537" y="4615644"/>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13" name="object 13"/>
            <p:cNvPicPr/>
            <p:nvPr/>
          </p:nvPicPr>
          <p:blipFill>
            <a:blip r:embed="rId4" cstate="print"/>
            <a:stretch>
              <a:fillRect/>
            </a:stretch>
          </p:blipFill>
          <p:spPr>
            <a:xfrm>
              <a:off x="4670537" y="4615629"/>
              <a:ext cx="2806673" cy="1000514"/>
            </a:xfrm>
            <a:prstGeom prst="rect">
              <a:avLst/>
            </a:prstGeom>
          </p:spPr>
        </p:pic>
        <p:sp>
          <p:nvSpPr>
            <p:cNvPr id="14" name="object 14"/>
            <p:cNvSpPr/>
            <p:nvPr/>
          </p:nvSpPr>
          <p:spPr>
            <a:xfrm>
              <a:off x="4787373" y="4611829"/>
              <a:ext cx="2288540" cy="1000760"/>
            </a:xfrm>
            <a:custGeom>
              <a:avLst/>
              <a:gdLst/>
              <a:ahLst/>
              <a:cxnLst/>
              <a:rect l="l" t="t" r="r" b="b"/>
              <a:pathLst>
                <a:path w="2288540" h="1000760">
                  <a:moveTo>
                    <a:pt x="1901659" y="593782"/>
                  </a:moveTo>
                  <a:lnTo>
                    <a:pt x="1852144" y="596036"/>
                  </a:lnTo>
                  <a:lnTo>
                    <a:pt x="1803293" y="602795"/>
                  </a:lnTo>
                  <a:lnTo>
                    <a:pt x="1755756" y="614057"/>
                  </a:lnTo>
                  <a:lnTo>
                    <a:pt x="1710180" y="629819"/>
                  </a:lnTo>
                  <a:lnTo>
                    <a:pt x="1667212" y="650080"/>
                  </a:lnTo>
                  <a:lnTo>
                    <a:pt x="1627500" y="674838"/>
                  </a:lnTo>
                  <a:lnTo>
                    <a:pt x="1585876" y="709901"/>
                  </a:lnTo>
                  <a:lnTo>
                    <a:pt x="1553878" y="748275"/>
                  </a:lnTo>
                  <a:lnTo>
                    <a:pt x="1531463" y="789113"/>
                  </a:lnTo>
                  <a:lnTo>
                    <a:pt x="1518589" y="831563"/>
                  </a:lnTo>
                  <a:lnTo>
                    <a:pt x="1515213" y="874779"/>
                  </a:lnTo>
                  <a:lnTo>
                    <a:pt x="1521291" y="917910"/>
                  </a:lnTo>
                  <a:lnTo>
                    <a:pt x="1536780" y="960108"/>
                  </a:lnTo>
                  <a:lnTo>
                    <a:pt x="1561638" y="1000524"/>
                  </a:lnTo>
                  <a:lnTo>
                    <a:pt x="2241690" y="1000524"/>
                  </a:lnTo>
                  <a:lnTo>
                    <a:pt x="2266544" y="960108"/>
                  </a:lnTo>
                  <a:lnTo>
                    <a:pt x="2282021" y="917910"/>
                  </a:lnTo>
                  <a:lnTo>
                    <a:pt x="2288082" y="874779"/>
                  </a:lnTo>
                  <a:lnTo>
                    <a:pt x="2284686" y="831563"/>
                  </a:lnTo>
                  <a:lnTo>
                    <a:pt x="2271793" y="789113"/>
                  </a:lnTo>
                  <a:lnTo>
                    <a:pt x="2249362" y="748275"/>
                  </a:lnTo>
                  <a:lnTo>
                    <a:pt x="2217352" y="709901"/>
                  </a:lnTo>
                  <a:lnTo>
                    <a:pt x="2175724" y="674838"/>
                  </a:lnTo>
                  <a:lnTo>
                    <a:pt x="2136056" y="650080"/>
                  </a:lnTo>
                  <a:lnTo>
                    <a:pt x="2093117" y="629819"/>
                  </a:lnTo>
                  <a:lnTo>
                    <a:pt x="2047558" y="614057"/>
                  </a:lnTo>
                  <a:lnTo>
                    <a:pt x="2000028" y="602795"/>
                  </a:lnTo>
                  <a:lnTo>
                    <a:pt x="1951178" y="596036"/>
                  </a:lnTo>
                  <a:lnTo>
                    <a:pt x="1901659" y="593782"/>
                  </a:lnTo>
                  <a:close/>
                </a:path>
                <a:path w="2288540" h="1000760">
                  <a:moveTo>
                    <a:pt x="55757" y="3748"/>
                  </a:moveTo>
                  <a:lnTo>
                    <a:pt x="18756" y="22142"/>
                  </a:lnTo>
                  <a:lnTo>
                    <a:pt x="649" y="59108"/>
                  </a:lnTo>
                  <a:lnTo>
                    <a:pt x="0" y="481220"/>
                  </a:lnTo>
                  <a:lnTo>
                    <a:pt x="43135" y="502407"/>
                  </a:lnTo>
                  <a:lnTo>
                    <a:pt x="87333" y="521953"/>
                  </a:lnTo>
                  <a:lnTo>
                    <a:pt x="132507" y="539859"/>
                  </a:lnTo>
                  <a:lnTo>
                    <a:pt x="178571" y="556123"/>
                  </a:lnTo>
                  <a:lnTo>
                    <a:pt x="225440" y="570746"/>
                  </a:lnTo>
                  <a:lnTo>
                    <a:pt x="273028" y="583727"/>
                  </a:lnTo>
                  <a:lnTo>
                    <a:pt x="321248" y="595065"/>
                  </a:lnTo>
                  <a:lnTo>
                    <a:pt x="370016" y="604761"/>
                  </a:lnTo>
                  <a:lnTo>
                    <a:pt x="419245" y="612814"/>
                  </a:lnTo>
                  <a:lnTo>
                    <a:pt x="468849" y="619224"/>
                  </a:lnTo>
                  <a:lnTo>
                    <a:pt x="518742" y="623990"/>
                  </a:lnTo>
                  <a:lnTo>
                    <a:pt x="568838" y="627112"/>
                  </a:lnTo>
                  <a:lnTo>
                    <a:pt x="619053" y="628589"/>
                  </a:lnTo>
                  <a:lnTo>
                    <a:pt x="669299" y="628421"/>
                  </a:lnTo>
                  <a:lnTo>
                    <a:pt x="719491" y="626609"/>
                  </a:lnTo>
                  <a:lnTo>
                    <a:pt x="769543" y="623150"/>
                  </a:lnTo>
                  <a:lnTo>
                    <a:pt x="819368" y="618046"/>
                  </a:lnTo>
                  <a:lnTo>
                    <a:pt x="868883" y="611295"/>
                  </a:lnTo>
                  <a:lnTo>
                    <a:pt x="917999" y="602898"/>
                  </a:lnTo>
                  <a:lnTo>
                    <a:pt x="966632" y="592853"/>
                  </a:lnTo>
                  <a:lnTo>
                    <a:pt x="1014696" y="581161"/>
                  </a:lnTo>
                  <a:lnTo>
                    <a:pt x="1062104" y="567821"/>
                  </a:lnTo>
                  <a:lnTo>
                    <a:pt x="1108771" y="552833"/>
                  </a:lnTo>
                  <a:lnTo>
                    <a:pt x="1154611" y="536197"/>
                  </a:lnTo>
                  <a:lnTo>
                    <a:pt x="1199538" y="517911"/>
                  </a:lnTo>
                  <a:lnTo>
                    <a:pt x="1243467" y="497976"/>
                  </a:lnTo>
                  <a:lnTo>
                    <a:pt x="1286310" y="476392"/>
                  </a:lnTo>
                  <a:lnTo>
                    <a:pt x="1327984" y="453157"/>
                  </a:lnTo>
                  <a:lnTo>
                    <a:pt x="1368400" y="428272"/>
                  </a:lnTo>
                  <a:lnTo>
                    <a:pt x="1407475" y="401736"/>
                  </a:lnTo>
                  <a:lnTo>
                    <a:pt x="1453602" y="366759"/>
                  </a:lnTo>
                  <a:lnTo>
                    <a:pt x="1496132" y="330308"/>
                  </a:lnTo>
                  <a:lnTo>
                    <a:pt x="1535063" y="292501"/>
                  </a:lnTo>
                  <a:lnTo>
                    <a:pt x="1537983" y="289275"/>
                  </a:lnTo>
                  <a:lnTo>
                    <a:pt x="612679" y="289275"/>
                  </a:lnTo>
                  <a:lnTo>
                    <a:pt x="563283" y="286438"/>
                  </a:lnTo>
                  <a:lnTo>
                    <a:pt x="514276" y="280764"/>
                  </a:lnTo>
                  <a:lnTo>
                    <a:pt x="465919" y="272252"/>
                  </a:lnTo>
                  <a:lnTo>
                    <a:pt x="418473" y="260904"/>
                  </a:lnTo>
                  <a:lnTo>
                    <a:pt x="372198" y="246719"/>
                  </a:lnTo>
                  <a:lnTo>
                    <a:pt x="327354" y="229697"/>
                  </a:lnTo>
                  <a:lnTo>
                    <a:pt x="284202" y="209837"/>
                  </a:lnTo>
                  <a:lnTo>
                    <a:pt x="243002" y="187141"/>
                  </a:lnTo>
                  <a:lnTo>
                    <a:pt x="204014" y="161607"/>
                  </a:lnTo>
                  <a:lnTo>
                    <a:pt x="158691" y="125455"/>
                  </a:lnTo>
                  <a:lnTo>
                    <a:pt x="120125" y="86743"/>
                  </a:lnTo>
                  <a:lnTo>
                    <a:pt x="88185" y="45883"/>
                  </a:lnTo>
                  <a:lnTo>
                    <a:pt x="63048" y="3800"/>
                  </a:lnTo>
                  <a:lnTo>
                    <a:pt x="59841" y="3800"/>
                  </a:lnTo>
                  <a:lnTo>
                    <a:pt x="55757" y="3748"/>
                  </a:lnTo>
                  <a:close/>
                </a:path>
                <a:path w="2288540" h="1000760">
                  <a:moveTo>
                    <a:pt x="1706785" y="0"/>
                  </a:moveTo>
                  <a:lnTo>
                    <a:pt x="1213774" y="0"/>
                  </a:lnTo>
                  <a:lnTo>
                    <a:pt x="1188272" y="43489"/>
                  </a:lnTo>
                  <a:lnTo>
                    <a:pt x="1156014" y="85217"/>
                  </a:lnTo>
                  <a:lnTo>
                    <a:pt x="1116889" y="124738"/>
                  </a:lnTo>
                  <a:lnTo>
                    <a:pt x="1070784" y="161607"/>
                  </a:lnTo>
                  <a:lnTo>
                    <a:pt x="1031813" y="187141"/>
                  </a:lnTo>
                  <a:lnTo>
                    <a:pt x="990629" y="209837"/>
                  </a:lnTo>
                  <a:lnTo>
                    <a:pt x="947490" y="229697"/>
                  </a:lnTo>
                  <a:lnTo>
                    <a:pt x="902657" y="246719"/>
                  </a:lnTo>
                  <a:lnTo>
                    <a:pt x="856392" y="260904"/>
                  </a:lnTo>
                  <a:lnTo>
                    <a:pt x="808953" y="272252"/>
                  </a:lnTo>
                  <a:lnTo>
                    <a:pt x="760602" y="280764"/>
                  </a:lnTo>
                  <a:lnTo>
                    <a:pt x="711599" y="286438"/>
                  </a:lnTo>
                  <a:lnTo>
                    <a:pt x="662205" y="289275"/>
                  </a:lnTo>
                  <a:lnTo>
                    <a:pt x="1537983" y="289275"/>
                  </a:lnTo>
                  <a:lnTo>
                    <a:pt x="1570396" y="253460"/>
                  </a:lnTo>
                  <a:lnTo>
                    <a:pt x="1602129" y="213303"/>
                  </a:lnTo>
                  <a:lnTo>
                    <a:pt x="1630262" y="172152"/>
                  </a:lnTo>
                  <a:lnTo>
                    <a:pt x="1654795" y="130126"/>
                  </a:lnTo>
                  <a:lnTo>
                    <a:pt x="1675726" y="87345"/>
                  </a:lnTo>
                  <a:lnTo>
                    <a:pt x="1693057" y="43930"/>
                  </a:lnTo>
                  <a:lnTo>
                    <a:pt x="1706785" y="0"/>
                  </a:lnTo>
                  <a:close/>
                </a:path>
                <a:path w="2288540" h="1000760">
                  <a:moveTo>
                    <a:pt x="62741" y="3287"/>
                  </a:moveTo>
                  <a:lnTo>
                    <a:pt x="59841" y="3800"/>
                  </a:lnTo>
                  <a:lnTo>
                    <a:pt x="63048" y="3800"/>
                  </a:lnTo>
                  <a:lnTo>
                    <a:pt x="62741" y="3287"/>
                  </a:lnTo>
                  <a:close/>
                </a:path>
              </a:pathLst>
            </a:custGeom>
            <a:solidFill>
              <a:srgbClr val="A4C248">
                <a:alpha val="43920"/>
              </a:srgbClr>
            </a:solidFill>
          </p:spPr>
          <p:txBody>
            <a:bodyPr wrap="square" lIns="0" tIns="0" rIns="0" bIns="0" rtlCol="0"/>
            <a:lstStyle/>
            <a:p>
              <a:endParaRPr/>
            </a:p>
          </p:txBody>
        </p:sp>
      </p:grpSp>
      <p:grpSp>
        <p:nvGrpSpPr>
          <p:cNvPr id="15" name="object 15"/>
          <p:cNvGrpSpPr/>
          <p:nvPr/>
        </p:nvGrpSpPr>
        <p:grpSpPr>
          <a:xfrm>
            <a:off x="11850085" y="4692484"/>
            <a:ext cx="2806700" cy="2166620"/>
            <a:chOff x="11850085" y="4692484"/>
            <a:chExt cx="2806700" cy="2166620"/>
          </a:xfrm>
        </p:grpSpPr>
        <p:sp>
          <p:nvSpPr>
            <p:cNvPr id="16" name="object 16"/>
            <p:cNvSpPr/>
            <p:nvPr/>
          </p:nvSpPr>
          <p:spPr>
            <a:xfrm>
              <a:off x="11850085" y="4696301"/>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17" name="object 17"/>
            <p:cNvPicPr/>
            <p:nvPr/>
          </p:nvPicPr>
          <p:blipFill>
            <a:blip r:embed="rId5" cstate="print"/>
            <a:stretch>
              <a:fillRect/>
            </a:stretch>
          </p:blipFill>
          <p:spPr>
            <a:xfrm>
              <a:off x="11850089" y="4696286"/>
              <a:ext cx="2806671" cy="1000514"/>
            </a:xfrm>
            <a:prstGeom prst="rect">
              <a:avLst/>
            </a:prstGeom>
          </p:spPr>
        </p:pic>
        <p:sp>
          <p:nvSpPr>
            <p:cNvPr id="18" name="object 18"/>
            <p:cNvSpPr/>
            <p:nvPr/>
          </p:nvSpPr>
          <p:spPr>
            <a:xfrm>
              <a:off x="11948972" y="4692484"/>
              <a:ext cx="2505075" cy="1000760"/>
            </a:xfrm>
            <a:custGeom>
              <a:avLst/>
              <a:gdLst/>
              <a:ahLst/>
              <a:cxnLst/>
              <a:rect l="l" t="t" r="r" b="b"/>
              <a:pathLst>
                <a:path w="2505075" h="1000760">
                  <a:moveTo>
                    <a:pt x="2495243" y="0"/>
                  </a:moveTo>
                  <a:lnTo>
                    <a:pt x="1742428" y="0"/>
                  </a:lnTo>
                  <a:lnTo>
                    <a:pt x="1732942" y="45493"/>
                  </a:lnTo>
                  <a:lnTo>
                    <a:pt x="1733981" y="91346"/>
                  </a:lnTo>
                  <a:lnTo>
                    <a:pt x="1745611" y="136553"/>
                  </a:lnTo>
                  <a:lnTo>
                    <a:pt x="1767897" y="180107"/>
                  </a:lnTo>
                  <a:lnTo>
                    <a:pt x="1800904" y="221003"/>
                  </a:lnTo>
                  <a:lnTo>
                    <a:pt x="1844697" y="258232"/>
                  </a:lnTo>
                  <a:lnTo>
                    <a:pt x="1884412" y="282987"/>
                  </a:lnTo>
                  <a:lnTo>
                    <a:pt x="1927386" y="303240"/>
                  </a:lnTo>
                  <a:lnTo>
                    <a:pt x="1972967" y="318992"/>
                  </a:lnTo>
                  <a:lnTo>
                    <a:pt x="2020503" y="330244"/>
                  </a:lnTo>
                  <a:lnTo>
                    <a:pt x="2069344" y="336995"/>
                  </a:lnTo>
                  <a:lnTo>
                    <a:pt x="2118836" y="339246"/>
                  </a:lnTo>
                  <a:lnTo>
                    <a:pt x="2168327" y="336995"/>
                  </a:lnTo>
                  <a:lnTo>
                    <a:pt x="2217168" y="330244"/>
                  </a:lnTo>
                  <a:lnTo>
                    <a:pt x="2264704" y="318992"/>
                  </a:lnTo>
                  <a:lnTo>
                    <a:pt x="2310285" y="303240"/>
                  </a:lnTo>
                  <a:lnTo>
                    <a:pt x="2353259" y="282987"/>
                  </a:lnTo>
                  <a:lnTo>
                    <a:pt x="2392974" y="258232"/>
                  </a:lnTo>
                  <a:lnTo>
                    <a:pt x="2436719" y="221003"/>
                  </a:lnTo>
                  <a:lnTo>
                    <a:pt x="2469697" y="180107"/>
                  </a:lnTo>
                  <a:lnTo>
                    <a:pt x="2491973" y="136553"/>
                  </a:lnTo>
                  <a:lnTo>
                    <a:pt x="2503613" y="91346"/>
                  </a:lnTo>
                  <a:lnTo>
                    <a:pt x="2504681" y="45493"/>
                  </a:lnTo>
                  <a:lnTo>
                    <a:pt x="2495243" y="0"/>
                  </a:lnTo>
                  <a:close/>
                </a:path>
                <a:path w="2505075" h="1000760">
                  <a:moveTo>
                    <a:pt x="668429" y="403453"/>
                  </a:moveTo>
                  <a:lnTo>
                    <a:pt x="617786" y="404298"/>
                  </a:lnTo>
                  <a:lnTo>
                    <a:pt x="567246" y="406832"/>
                  </a:lnTo>
                  <a:lnTo>
                    <a:pt x="516895" y="411051"/>
                  </a:lnTo>
                  <a:lnTo>
                    <a:pt x="466819" y="416953"/>
                  </a:lnTo>
                  <a:lnTo>
                    <a:pt x="417102" y="424534"/>
                  </a:lnTo>
                  <a:lnTo>
                    <a:pt x="367832" y="433792"/>
                  </a:lnTo>
                  <a:lnTo>
                    <a:pt x="319093" y="444723"/>
                  </a:lnTo>
                  <a:lnTo>
                    <a:pt x="270972" y="457324"/>
                  </a:lnTo>
                  <a:lnTo>
                    <a:pt x="223553" y="471594"/>
                  </a:lnTo>
                  <a:lnTo>
                    <a:pt x="176923" y="487527"/>
                  </a:lnTo>
                  <a:lnTo>
                    <a:pt x="131166" y="505122"/>
                  </a:lnTo>
                  <a:lnTo>
                    <a:pt x="86370" y="524376"/>
                  </a:lnTo>
                  <a:lnTo>
                    <a:pt x="42619" y="545285"/>
                  </a:lnTo>
                  <a:lnTo>
                    <a:pt x="0" y="567846"/>
                  </a:lnTo>
                  <a:lnTo>
                    <a:pt x="0" y="1000524"/>
                  </a:lnTo>
                  <a:lnTo>
                    <a:pt x="110331" y="1000524"/>
                  </a:lnTo>
                  <a:lnTo>
                    <a:pt x="134698" y="965915"/>
                  </a:lnTo>
                  <a:lnTo>
                    <a:pt x="163525" y="932643"/>
                  </a:lnTo>
                  <a:lnTo>
                    <a:pt x="196931" y="900942"/>
                  </a:lnTo>
                  <a:lnTo>
                    <a:pt x="235039" y="871052"/>
                  </a:lnTo>
                  <a:lnTo>
                    <a:pt x="276266" y="844194"/>
                  </a:lnTo>
                  <a:lnTo>
                    <a:pt x="319944" y="820499"/>
                  </a:lnTo>
                  <a:lnTo>
                    <a:pt x="365766" y="799965"/>
                  </a:lnTo>
                  <a:lnTo>
                    <a:pt x="413422" y="782592"/>
                  </a:lnTo>
                  <a:lnTo>
                    <a:pt x="462605" y="768380"/>
                  </a:lnTo>
                  <a:lnTo>
                    <a:pt x="513006" y="757327"/>
                  </a:lnTo>
                  <a:lnTo>
                    <a:pt x="564316" y="749433"/>
                  </a:lnTo>
                  <a:lnTo>
                    <a:pt x="616226" y="744697"/>
                  </a:lnTo>
                  <a:lnTo>
                    <a:pt x="668429" y="743118"/>
                  </a:lnTo>
                  <a:lnTo>
                    <a:pt x="1568115" y="743118"/>
                  </a:lnTo>
                  <a:lnTo>
                    <a:pt x="1557536" y="731758"/>
                  </a:lnTo>
                  <a:lnTo>
                    <a:pt x="1520973" y="696931"/>
                  </a:lnTo>
                  <a:lnTo>
                    <a:pt x="1481275" y="663290"/>
                  </a:lnTo>
                  <a:lnTo>
                    <a:pt x="1438427" y="630933"/>
                  </a:lnTo>
                  <a:lnTo>
                    <a:pt x="1397806" y="603386"/>
                  </a:lnTo>
                  <a:lnTo>
                    <a:pt x="1355735" y="577616"/>
                  </a:lnTo>
                  <a:lnTo>
                    <a:pt x="1312308" y="553623"/>
                  </a:lnTo>
                  <a:lnTo>
                    <a:pt x="1267624" y="531408"/>
                  </a:lnTo>
                  <a:lnTo>
                    <a:pt x="1221778" y="510970"/>
                  </a:lnTo>
                  <a:lnTo>
                    <a:pt x="1174867" y="492309"/>
                  </a:lnTo>
                  <a:lnTo>
                    <a:pt x="1126987" y="475426"/>
                  </a:lnTo>
                  <a:lnTo>
                    <a:pt x="1078236" y="460321"/>
                  </a:lnTo>
                  <a:lnTo>
                    <a:pt x="1028710" y="446992"/>
                  </a:lnTo>
                  <a:lnTo>
                    <a:pt x="978505" y="435441"/>
                  </a:lnTo>
                  <a:lnTo>
                    <a:pt x="927717" y="425667"/>
                  </a:lnTo>
                  <a:lnTo>
                    <a:pt x="876445" y="417670"/>
                  </a:lnTo>
                  <a:lnTo>
                    <a:pt x="824783" y="411450"/>
                  </a:lnTo>
                  <a:lnTo>
                    <a:pt x="772829" y="407007"/>
                  </a:lnTo>
                  <a:lnTo>
                    <a:pt x="720679" y="404342"/>
                  </a:lnTo>
                  <a:lnTo>
                    <a:pt x="668429" y="403453"/>
                  </a:lnTo>
                  <a:close/>
                </a:path>
                <a:path w="2505075" h="1000760">
                  <a:moveTo>
                    <a:pt x="1568115" y="743118"/>
                  </a:moveTo>
                  <a:lnTo>
                    <a:pt x="668429" y="743118"/>
                  </a:lnTo>
                  <a:lnTo>
                    <a:pt x="720663" y="744697"/>
                  </a:lnTo>
                  <a:lnTo>
                    <a:pt x="772591" y="749433"/>
                  </a:lnTo>
                  <a:lnTo>
                    <a:pt x="823907" y="757327"/>
                  </a:lnTo>
                  <a:lnTo>
                    <a:pt x="874305" y="768380"/>
                  </a:lnTo>
                  <a:lnTo>
                    <a:pt x="923479" y="782592"/>
                  </a:lnTo>
                  <a:lnTo>
                    <a:pt x="971123" y="799965"/>
                  </a:lnTo>
                  <a:lnTo>
                    <a:pt x="1016932" y="820499"/>
                  </a:lnTo>
                  <a:lnTo>
                    <a:pt x="1060600" y="844194"/>
                  </a:lnTo>
                  <a:lnTo>
                    <a:pt x="1101819" y="871052"/>
                  </a:lnTo>
                  <a:lnTo>
                    <a:pt x="1139929" y="900942"/>
                  </a:lnTo>
                  <a:lnTo>
                    <a:pt x="1173349" y="932643"/>
                  </a:lnTo>
                  <a:lnTo>
                    <a:pt x="1202209" y="965915"/>
                  </a:lnTo>
                  <a:lnTo>
                    <a:pt x="1226643" y="1000524"/>
                  </a:lnTo>
                  <a:lnTo>
                    <a:pt x="1726879" y="1000524"/>
                  </a:lnTo>
                  <a:lnTo>
                    <a:pt x="1711867" y="960138"/>
                  </a:lnTo>
                  <a:lnTo>
                    <a:pt x="1693819" y="920252"/>
                  </a:lnTo>
                  <a:lnTo>
                    <a:pt x="1672720" y="880965"/>
                  </a:lnTo>
                  <a:lnTo>
                    <a:pt x="1648556" y="842374"/>
                  </a:lnTo>
                  <a:lnTo>
                    <a:pt x="1621314" y="804577"/>
                  </a:lnTo>
                  <a:lnTo>
                    <a:pt x="1590979" y="767673"/>
                  </a:lnTo>
                  <a:lnTo>
                    <a:pt x="1568115" y="743118"/>
                  </a:lnTo>
                  <a:close/>
                </a:path>
              </a:pathLst>
            </a:custGeom>
            <a:solidFill>
              <a:srgbClr val="10CF9B">
                <a:alpha val="81176"/>
              </a:srgbClr>
            </a:solidFill>
          </p:spPr>
          <p:txBody>
            <a:bodyPr wrap="square" lIns="0" tIns="0" rIns="0" bIns="0" rtlCol="0"/>
            <a:lstStyle/>
            <a:p>
              <a:endParaRPr/>
            </a:p>
          </p:txBody>
        </p:sp>
      </p:grpSp>
      <p:grpSp>
        <p:nvGrpSpPr>
          <p:cNvPr id="19" name="object 19"/>
          <p:cNvGrpSpPr/>
          <p:nvPr/>
        </p:nvGrpSpPr>
        <p:grpSpPr>
          <a:xfrm>
            <a:off x="15222122" y="4696300"/>
            <a:ext cx="2806700" cy="2166620"/>
            <a:chOff x="15222122" y="4696300"/>
            <a:chExt cx="2806700" cy="2166620"/>
          </a:xfrm>
        </p:grpSpPr>
        <p:sp>
          <p:nvSpPr>
            <p:cNvPr id="20" name="object 20"/>
            <p:cNvSpPr/>
            <p:nvPr/>
          </p:nvSpPr>
          <p:spPr>
            <a:xfrm>
              <a:off x="15222123" y="4700116"/>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21" name="object 21"/>
            <p:cNvPicPr/>
            <p:nvPr/>
          </p:nvPicPr>
          <p:blipFill>
            <a:blip r:embed="rId6" cstate="print"/>
            <a:stretch>
              <a:fillRect/>
            </a:stretch>
          </p:blipFill>
          <p:spPr>
            <a:xfrm>
              <a:off x="15222122" y="4700097"/>
              <a:ext cx="2806678" cy="1000514"/>
            </a:xfrm>
            <a:prstGeom prst="rect">
              <a:avLst/>
            </a:prstGeom>
          </p:spPr>
        </p:pic>
        <p:sp>
          <p:nvSpPr>
            <p:cNvPr id="22" name="object 22"/>
            <p:cNvSpPr/>
            <p:nvPr/>
          </p:nvSpPr>
          <p:spPr>
            <a:xfrm>
              <a:off x="15338960" y="4696300"/>
              <a:ext cx="2288540" cy="1000760"/>
            </a:xfrm>
            <a:custGeom>
              <a:avLst/>
              <a:gdLst/>
              <a:ahLst/>
              <a:cxnLst/>
              <a:rect l="l" t="t" r="r" b="b"/>
              <a:pathLst>
                <a:path w="2288540" h="1000760">
                  <a:moveTo>
                    <a:pt x="1901659" y="593782"/>
                  </a:moveTo>
                  <a:lnTo>
                    <a:pt x="1852144" y="596036"/>
                  </a:lnTo>
                  <a:lnTo>
                    <a:pt x="1803293" y="602795"/>
                  </a:lnTo>
                  <a:lnTo>
                    <a:pt x="1755756" y="614057"/>
                  </a:lnTo>
                  <a:lnTo>
                    <a:pt x="1710180" y="629819"/>
                  </a:lnTo>
                  <a:lnTo>
                    <a:pt x="1667212" y="650080"/>
                  </a:lnTo>
                  <a:lnTo>
                    <a:pt x="1627500" y="674838"/>
                  </a:lnTo>
                  <a:lnTo>
                    <a:pt x="1585876" y="709901"/>
                  </a:lnTo>
                  <a:lnTo>
                    <a:pt x="1553878" y="748275"/>
                  </a:lnTo>
                  <a:lnTo>
                    <a:pt x="1531463" y="789113"/>
                  </a:lnTo>
                  <a:lnTo>
                    <a:pt x="1518589" y="831563"/>
                  </a:lnTo>
                  <a:lnTo>
                    <a:pt x="1515213" y="874779"/>
                  </a:lnTo>
                  <a:lnTo>
                    <a:pt x="1521291" y="917910"/>
                  </a:lnTo>
                  <a:lnTo>
                    <a:pt x="1536780" y="960108"/>
                  </a:lnTo>
                  <a:lnTo>
                    <a:pt x="1561638" y="1000524"/>
                  </a:lnTo>
                  <a:lnTo>
                    <a:pt x="2241690" y="1000524"/>
                  </a:lnTo>
                  <a:lnTo>
                    <a:pt x="2266544" y="960108"/>
                  </a:lnTo>
                  <a:lnTo>
                    <a:pt x="2282021" y="917910"/>
                  </a:lnTo>
                  <a:lnTo>
                    <a:pt x="2288082" y="874779"/>
                  </a:lnTo>
                  <a:lnTo>
                    <a:pt x="2284686" y="831563"/>
                  </a:lnTo>
                  <a:lnTo>
                    <a:pt x="2271793" y="789113"/>
                  </a:lnTo>
                  <a:lnTo>
                    <a:pt x="2249362" y="748275"/>
                  </a:lnTo>
                  <a:lnTo>
                    <a:pt x="2217352" y="709901"/>
                  </a:lnTo>
                  <a:lnTo>
                    <a:pt x="2175724" y="674838"/>
                  </a:lnTo>
                  <a:lnTo>
                    <a:pt x="2136056" y="650080"/>
                  </a:lnTo>
                  <a:lnTo>
                    <a:pt x="2093117" y="629819"/>
                  </a:lnTo>
                  <a:lnTo>
                    <a:pt x="2047558" y="614057"/>
                  </a:lnTo>
                  <a:lnTo>
                    <a:pt x="2000028" y="602795"/>
                  </a:lnTo>
                  <a:lnTo>
                    <a:pt x="1951178" y="596036"/>
                  </a:lnTo>
                  <a:lnTo>
                    <a:pt x="1901659" y="593782"/>
                  </a:lnTo>
                  <a:close/>
                </a:path>
                <a:path w="2288540" h="1000760">
                  <a:moveTo>
                    <a:pt x="55757" y="3748"/>
                  </a:moveTo>
                  <a:lnTo>
                    <a:pt x="18756" y="22142"/>
                  </a:lnTo>
                  <a:lnTo>
                    <a:pt x="649" y="59108"/>
                  </a:lnTo>
                  <a:lnTo>
                    <a:pt x="0" y="481220"/>
                  </a:lnTo>
                  <a:lnTo>
                    <a:pt x="43135" y="502407"/>
                  </a:lnTo>
                  <a:lnTo>
                    <a:pt x="87333" y="521953"/>
                  </a:lnTo>
                  <a:lnTo>
                    <a:pt x="132507" y="539859"/>
                  </a:lnTo>
                  <a:lnTo>
                    <a:pt x="178571" y="556123"/>
                  </a:lnTo>
                  <a:lnTo>
                    <a:pt x="225440" y="570746"/>
                  </a:lnTo>
                  <a:lnTo>
                    <a:pt x="273028" y="583727"/>
                  </a:lnTo>
                  <a:lnTo>
                    <a:pt x="321248" y="595065"/>
                  </a:lnTo>
                  <a:lnTo>
                    <a:pt x="370016" y="604761"/>
                  </a:lnTo>
                  <a:lnTo>
                    <a:pt x="419245" y="612814"/>
                  </a:lnTo>
                  <a:lnTo>
                    <a:pt x="468849" y="619224"/>
                  </a:lnTo>
                  <a:lnTo>
                    <a:pt x="518742" y="623990"/>
                  </a:lnTo>
                  <a:lnTo>
                    <a:pt x="568838" y="627112"/>
                  </a:lnTo>
                  <a:lnTo>
                    <a:pt x="619053" y="628589"/>
                  </a:lnTo>
                  <a:lnTo>
                    <a:pt x="669299" y="628421"/>
                  </a:lnTo>
                  <a:lnTo>
                    <a:pt x="719491" y="626609"/>
                  </a:lnTo>
                  <a:lnTo>
                    <a:pt x="769543" y="623150"/>
                  </a:lnTo>
                  <a:lnTo>
                    <a:pt x="819368" y="618046"/>
                  </a:lnTo>
                  <a:lnTo>
                    <a:pt x="868883" y="611295"/>
                  </a:lnTo>
                  <a:lnTo>
                    <a:pt x="917999" y="602898"/>
                  </a:lnTo>
                  <a:lnTo>
                    <a:pt x="966632" y="592853"/>
                  </a:lnTo>
                  <a:lnTo>
                    <a:pt x="1014696" y="581161"/>
                  </a:lnTo>
                  <a:lnTo>
                    <a:pt x="1062104" y="567821"/>
                  </a:lnTo>
                  <a:lnTo>
                    <a:pt x="1108771" y="552833"/>
                  </a:lnTo>
                  <a:lnTo>
                    <a:pt x="1154611" y="536197"/>
                  </a:lnTo>
                  <a:lnTo>
                    <a:pt x="1199538" y="517911"/>
                  </a:lnTo>
                  <a:lnTo>
                    <a:pt x="1243467" y="497976"/>
                  </a:lnTo>
                  <a:lnTo>
                    <a:pt x="1286310" y="476392"/>
                  </a:lnTo>
                  <a:lnTo>
                    <a:pt x="1327984" y="453157"/>
                  </a:lnTo>
                  <a:lnTo>
                    <a:pt x="1368400" y="428272"/>
                  </a:lnTo>
                  <a:lnTo>
                    <a:pt x="1407475" y="401736"/>
                  </a:lnTo>
                  <a:lnTo>
                    <a:pt x="1453602" y="366759"/>
                  </a:lnTo>
                  <a:lnTo>
                    <a:pt x="1496132" y="330308"/>
                  </a:lnTo>
                  <a:lnTo>
                    <a:pt x="1535063" y="292501"/>
                  </a:lnTo>
                  <a:lnTo>
                    <a:pt x="1537983" y="289275"/>
                  </a:lnTo>
                  <a:lnTo>
                    <a:pt x="612679" y="289275"/>
                  </a:lnTo>
                  <a:lnTo>
                    <a:pt x="563283" y="286438"/>
                  </a:lnTo>
                  <a:lnTo>
                    <a:pt x="514276" y="280764"/>
                  </a:lnTo>
                  <a:lnTo>
                    <a:pt x="465919" y="272252"/>
                  </a:lnTo>
                  <a:lnTo>
                    <a:pt x="418473" y="260904"/>
                  </a:lnTo>
                  <a:lnTo>
                    <a:pt x="372198" y="246719"/>
                  </a:lnTo>
                  <a:lnTo>
                    <a:pt x="327354" y="229697"/>
                  </a:lnTo>
                  <a:lnTo>
                    <a:pt x="284202" y="209837"/>
                  </a:lnTo>
                  <a:lnTo>
                    <a:pt x="243002" y="187141"/>
                  </a:lnTo>
                  <a:lnTo>
                    <a:pt x="204014" y="161607"/>
                  </a:lnTo>
                  <a:lnTo>
                    <a:pt x="158691" y="125455"/>
                  </a:lnTo>
                  <a:lnTo>
                    <a:pt x="120125" y="86743"/>
                  </a:lnTo>
                  <a:lnTo>
                    <a:pt x="88185" y="45883"/>
                  </a:lnTo>
                  <a:lnTo>
                    <a:pt x="63048" y="3800"/>
                  </a:lnTo>
                  <a:lnTo>
                    <a:pt x="59841" y="3800"/>
                  </a:lnTo>
                  <a:lnTo>
                    <a:pt x="55757" y="3748"/>
                  </a:lnTo>
                  <a:close/>
                </a:path>
                <a:path w="2288540" h="1000760">
                  <a:moveTo>
                    <a:pt x="1706785" y="0"/>
                  </a:moveTo>
                  <a:lnTo>
                    <a:pt x="1213774" y="0"/>
                  </a:lnTo>
                  <a:lnTo>
                    <a:pt x="1188272" y="43489"/>
                  </a:lnTo>
                  <a:lnTo>
                    <a:pt x="1156014" y="85217"/>
                  </a:lnTo>
                  <a:lnTo>
                    <a:pt x="1116889" y="124738"/>
                  </a:lnTo>
                  <a:lnTo>
                    <a:pt x="1070784" y="161607"/>
                  </a:lnTo>
                  <a:lnTo>
                    <a:pt x="1031813" y="187141"/>
                  </a:lnTo>
                  <a:lnTo>
                    <a:pt x="990629" y="209837"/>
                  </a:lnTo>
                  <a:lnTo>
                    <a:pt x="947490" y="229697"/>
                  </a:lnTo>
                  <a:lnTo>
                    <a:pt x="902657" y="246719"/>
                  </a:lnTo>
                  <a:lnTo>
                    <a:pt x="856392" y="260904"/>
                  </a:lnTo>
                  <a:lnTo>
                    <a:pt x="808953" y="272252"/>
                  </a:lnTo>
                  <a:lnTo>
                    <a:pt x="760602" y="280764"/>
                  </a:lnTo>
                  <a:lnTo>
                    <a:pt x="711599" y="286438"/>
                  </a:lnTo>
                  <a:lnTo>
                    <a:pt x="662205" y="289275"/>
                  </a:lnTo>
                  <a:lnTo>
                    <a:pt x="1537983" y="289275"/>
                  </a:lnTo>
                  <a:lnTo>
                    <a:pt x="1570396" y="253460"/>
                  </a:lnTo>
                  <a:lnTo>
                    <a:pt x="1602129" y="213303"/>
                  </a:lnTo>
                  <a:lnTo>
                    <a:pt x="1630262" y="172152"/>
                  </a:lnTo>
                  <a:lnTo>
                    <a:pt x="1654795" y="130126"/>
                  </a:lnTo>
                  <a:lnTo>
                    <a:pt x="1675726" y="87345"/>
                  </a:lnTo>
                  <a:lnTo>
                    <a:pt x="1693057" y="43930"/>
                  </a:lnTo>
                  <a:lnTo>
                    <a:pt x="1706785" y="0"/>
                  </a:lnTo>
                  <a:close/>
                </a:path>
                <a:path w="2288540" h="1000760">
                  <a:moveTo>
                    <a:pt x="62741" y="3287"/>
                  </a:moveTo>
                  <a:lnTo>
                    <a:pt x="59841" y="3800"/>
                  </a:lnTo>
                  <a:lnTo>
                    <a:pt x="63048" y="3800"/>
                  </a:lnTo>
                  <a:lnTo>
                    <a:pt x="62741" y="3287"/>
                  </a:lnTo>
                  <a:close/>
                </a:path>
              </a:pathLst>
            </a:custGeom>
            <a:solidFill>
              <a:srgbClr val="A4C248">
                <a:alpha val="43920"/>
              </a:srgbClr>
            </a:solidFill>
          </p:spPr>
          <p:txBody>
            <a:bodyPr wrap="square" lIns="0" tIns="0" rIns="0" bIns="0" rtlCol="0"/>
            <a:lstStyle/>
            <a:p>
              <a:endParaRPr/>
            </a:p>
          </p:txBody>
        </p:sp>
      </p:grpSp>
      <p:grpSp>
        <p:nvGrpSpPr>
          <p:cNvPr id="23" name="object 23"/>
          <p:cNvGrpSpPr/>
          <p:nvPr/>
        </p:nvGrpSpPr>
        <p:grpSpPr>
          <a:xfrm>
            <a:off x="2701175" y="8117375"/>
            <a:ext cx="2806700" cy="2167255"/>
            <a:chOff x="2701175" y="8117375"/>
            <a:chExt cx="2806700" cy="2167255"/>
          </a:xfrm>
        </p:grpSpPr>
        <p:sp>
          <p:nvSpPr>
            <p:cNvPr id="24" name="object 24"/>
            <p:cNvSpPr/>
            <p:nvPr/>
          </p:nvSpPr>
          <p:spPr>
            <a:xfrm>
              <a:off x="2701180" y="8122236"/>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25" name="object 25"/>
            <p:cNvPicPr/>
            <p:nvPr/>
          </p:nvPicPr>
          <p:blipFill>
            <a:blip r:embed="rId7" cstate="print"/>
            <a:stretch>
              <a:fillRect/>
            </a:stretch>
          </p:blipFill>
          <p:spPr>
            <a:xfrm>
              <a:off x="2701184" y="8122224"/>
              <a:ext cx="2806673" cy="1000514"/>
            </a:xfrm>
            <a:prstGeom prst="rect">
              <a:avLst/>
            </a:prstGeom>
          </p:spPr>
        </p:pic>
        <p:sp>
          <p:nvSpPr>
            <p:cNvPr id="26" name="object 26"/>
            <p:cNvSpPr/>
            <p:nvPr/>
          </p:nvSpPr>
          <p:spPr>
            <a:xfrm>
              <a:off x="2701175" y="8117375"/>
              <a:ext cx="2806700" cy="1000760"/>
            </a:xfrm>
            <a:custGeom>
              <a:avLst/>
              <a:gdLst/>
              <a:ahLst/>
              <a:cxnLst/>
              <a:rect l="l" t="t" r="r" b="b"/>
              <a:pathLst>
                <a:path w="2806700" h="1000759">
                  <a:moveTo>
                    <a:pt x="550946" y="0"/>
                  </a:moveTo>
                  <a:lnTo>
                    <a:pt x="129294" y="0"/>
                  </a:lnTo>
                  <a:lnTo>
                    <a:pt x="92475" y="198"/>
                  </a:lnTo>
                  <a:lnTo>
                    <a:pt x="53411" y="4492"/>
                  </a:lnTo>
                  <a:lnTo>
                    <a:pt x="18891" y="22146"/>
                  </a:lnTo>
                  <a:lnTo>
                    <a:pt x="785" y="59108"/>
                  </a:lnTo>
                  <a:lnTo>
                    <a:pt x="0" y="375255"/>
                  </a:lnTo>
                  <a:lnTo>
                    <a:pt x="42761" y="394401"/>
                  </a:lnTo>
                  <a:lnTo>
                    <a:pt x="87921" y="409207"/>
                  </a:lnTo>
                  <a:lnTo>
                    <a:pt x="134863" y="419670"/>
                  </a:lnTo>
                  <a:lnTo>
                    <a:pt x="182970" y="425789"/>
                  </a:lnTo>
                  <a:lnTo>
                    <a:pt x="231625" y="427561"/>
                  </a:lnTo>
                  <a:lnTo>
                    <a:pt x="280212" y="424984"/>
                  </a:lnTo>
                  <a:lnTo>
                    <a:pt x="328113" y="418055"/>
                  </a:lnTo>
                  <a:lnTo>
                    <a:pt x="374713" y="406772"/>
                  </a:lnTo>
                  <a:lnTo>
                    <a:pt x="419393" y="391132"/>
                  </a:lnTo>
                  <a:lnTo>
                    <a:pt x="461537" y="371134"/>
                  </a:lnTo>
                  <a:lnTo>
                    <a:pt x="500529" y="346774"/>
                  </a:lnTo>
                  <a:lnTo>
                    <a:pt x="540306" y="313584"/>
                  </a:lnTo>
                  <a:lnTo>
                    <a:pt x="571536" y="277349"/>
                  </a:lnTo>
                  <a:lnTo>
                    <a:pt x="594221" y="238802"/>
                  </a:lnTo>
                  <a:lnTo>
                    <a:pt x="608362" y="198675"/>
                  </a:lnTo>
                  <a:lnTo>
                    <a:pt x="613959" y="157701"/>
                  </a:lnTo>
                  <a:lnTo>
                    <a:pt x="611015" y="116614"/>
                  </a:lnTo>
                  <a:lnTo>
                    <a:pt x="599531" y="76146"/>
                  </a:lnTo>
                  <a:lnTo>
                    <a:pt x="579507" y="37030"/>
                  </a:lnTo>
                  <a:lnTo>
                    <a:pt x="550946" y="0"/>
                  </a:lnTo>
                  <a:close/>
                </a:path>
                <a:path w="2806700" h="1000759">
                  <a:moveTo>
                    <a:pt x="2806689" y="384103"/>
                  </a:moveTo>
                  <a:lnTo>
                    <a:pt x="2756485" y="387543"/>
                  </a:lnTo>
                  <a:lnTo>
                    <a:pt x="2706507" y="392621"/>
                  </a:lnTo>
                  <a:lnTo>
                    <a:pt x="2656841" y="399340"/>
                  </a:lnTo>
                  <a:lnTo>
                    <a:pt x="2607573" y="407702"/>
                  </a:lnTo>
                  <a:lnTo>
                    <a:pt x="2558791" y="417709"/>
                  </a:lnTo>
                  <a:lnTo>
                    <a:pt x="2510580" y="429365"/>
                  </a:lnTo>
                  <a:lnTo>
                    <a:pt x="2463028" y="442670"/>
                  </a:lnTo>
                  <a:lnTo>
                    <a:pt x="2416221" y="457628"/>
                  </a:lnTo>
                  <a:lnTo>
                    <a:pt x="2370246" y="474242"/>
                  </a:lnTo>
                  <a:lnTo>
                    <a:pt x="2325189" y="492513"/>
                  </a:lnTo>
                  <a:lnTo>
                    <a:pt x="2281137" y="512444"/>
                  </a:lnTo>
                  <a:lnTo>
                    <a:pt x="2238176" y="534038"/>
                  </a:lnTo>
                  <a:lnTo>
                    <a:pt x="2196394" y="557297"/>
                  </a:lnTo>
                  <a:lnTo>
                    <a:pt x="2155876" y="582223"/>
                  </a:lnTo>
                  <a:lnTo>
                    <a:pt x="2116710" y="608819"/>
                  </a:lnTo>
                  <a:lnTo>
                    <a:pt x="2071592" y="642971"/>
                  </a:lnTo>
                  <a:lnTo>
                    <a:pt x="2029943" y="678540"/>
                  </a:lnTo>
                  <a:lnTo>
                    <a:pt x="1991755" y="715412"/>
                  </a:lnTo>
                  <a:lnTo>
                    <a:pt x="1957021" y="753474"/>
                  </a:lnTo>
                  <a:lnTo>
                    <a:pt x="1925733" y="792613"/>
                  </a:lnTo>
                  <a:lnTo>
                    <a:pt x="1897883" y="832717"/>
                  </a:lnTo>
                  <a:lnTo>
                    <a:pt x="1873463" y="873673"/>
                  </a:lnTo>
                  <a:lnTo>
                    <a:pt x="1852466" y="915368"/>
                  </a:lnTo>
                  <a:lnTo>
                    <a:pt x="1834883" y="957689"/>
                  </a:lnTo>
                  <a:lnTo>
                    <a:pt x="1820708" y="1000524"/>
                  </a:lnTo>
                  <a:lnTo>
                    <a:pt x="2315384" y="1000524"/>
                  </a:lnTo>
                  <a:lnTo>
                    <a:pt x="2340762" y="959803"/>
                  </a:lnTo>
                  <a:lnTo>
                    <a:pt x="2372135" y="920718"/>
                  </a:lnTo>
                  <a:lnTo>
                    <a:pt x="2409600" y="883631"/>
                  </a:lnTo>
                  <a:lnTo>
                    <a:pt x="2453255" y="848906"/>
                  </a:lnTo>
                  <a:lnTo>
                    <a:pt x="2491643" y="823761"/>
                  </a:lnTo>
                  <a:lnTo>
                    <a:pt x="2532191" y="801405"/>
                  </a:lnTo>
                  <a:lnTo>
                    <a:pt x="2574647" y="781825"/>
                  </a:lnTo>
                  <a:lnTo>
                    <a:pt x="2618757" y="765009"/>
                  </a:lnTo>
                  <a:lnTo>
                    <a:pt x="2664270" y="750944"/>
                  </a:lnTo>
                  <a:lnTo>
                    <a:pt x="2710931" y="739618"/>
                  </a:lnTo>
                  <a:lnTo>
                    <a:pt x="2758488" y="731017"/>
                  </a:lnTo>
                  <a:lnTo>
                    <a:pt x="2806689" y="725129"/>
                  </a:lnTo>
                  <a:lnTo>
                    <a:pt x="2806689" y="384103"/>
                  </a:lnTo>
                  <a:close/>
                </a:path>
              </a:pathLst>
            </a:custGeom>
            <a:solidFill>
              <a:srgbClr val="10CF9B">
                <a:alpha val="50979"/>
              </a:srgbClr>
            </a:solidFill>
          </p:spPr>
          <p:txBody>
            <a:bodyPr wrap="square" lIns="0" tIns="0" rIns="0" bIns="0" rtlCol="0"/>
            <a:lstStyle/>
            <a:p>
              <a:endParaRPr/>
            </a:p>
          </p:txBody>
        </p:sp>
      </p:grpSp>
      <p:grpSp>
        <p:nvGrpSpPr>
          <p:cNvPr id="27" name="object 27"/>
          <p:cNvGrpSpPr/>
          <p:nvPr/>
        </p:nvGrpSpPr>
        <p:grpSpPr>
          <a:xfrm>
            <a:off x="9942950" y="8117393"/>
            <a:ext cx="3148965" cy="2162810"/>
            <a:chOff x="9942950" y="8117393"/>
            <a:chExt cx="3148965" cy="2162810"/>
          </a:xfrm>
        </p:grpSpPr>
        <p:sp>
          <p:nvSpPr>
            <p:cNvPr id="28" name="object 28"/>
            <p:cNvSpPr/>
            <p:nvPr/>
          </p:nvSpPr>
          <p:spPr>
            <a:xfrm>
              <a:off x="9942955" y="8117393"/>
              <a:ext cx="3148965" cy="2162810"/>
            </a:xfrm>
            <a:custGeom>
              <a:avLst/>
              <a:gdLst/>
              <a:ahLst/>
              <a:cxnLst/>
              <a:rect l="l" t="t" r="r" b="b"/>
              <a:pathLst>
                <a:path w="3148965" h="2162809">
                  <a:moveTo>
                    <a:pt x="3032490" y="74"/>
                  </a:moveTo>
                  <a:lnTo>
                    <a:pt x="144725" y="0"/>
                  </a:lnTo>
                  <a:lnTo>
                    <a:pt x="92685" y="596"/>
                  </a:lnTo>
                  <a:lnTo>
                    <a:pt x="50817" y="6917"/>
                  </a:lnTo>
                  <a:lnTo>
                    <a:pt x="15631" y="27029"/>
                  </a:lnTo>
                  <a:lnTo>
                    <a:pt x="353" y="65952"/>
                  </a:lnTo>
                  <a:lnTo>
                    <a:pt x="0" y="2079896"/>
                  </a:lnTo>
                  <a:lnTo>
                    <a:pt x="353" y="2096358"/>
                  </a:lnTo>
                  <a:lnTo>
                    <a:pt x="15631" y="2135285"/>
                  </a:lnTo>
                  <a:lnTo>
                    <a:pt x="50817" y="2155393"/>
                  </a:lnTo>
                  <a:lnTo>
                    <a:pt x="92685" y="2161714"/>
                  </a:lnTo>
                  <a:lnTo>
                    <a:pt x="115972" y="2162236"/>
                  </a:lnTo>
                  <a:lnTo>
                    <a:pt x="3032490" y="2162236"/>
                  </a:lnTo>
                  <a:lnTo>
                    <a:pt x="3074216" y="2160401"/>
                  </a:lnTo>
                  <a:lnTo>
                    <a:pt x="3113804" y="2148839"/>
                  </a:lnTo>
                  <a:lnTo>
                    <a:pt x="3144979" y="2118867"/>
                  </a:lnTo>
                  <a:lnTo>
                    <a:pt x="3148463" y="82415"/>
                  </a:lnTo>
                  <a:lnTo>
                    <a:pt x="3148110" y="65952"/>
                  </a:lnTo>
                  <a:lnTo>
                    <a:pt x="3132832" y="27029"/>
                  </a:lnTo>
                  <a:lnTo>
                    <a:pt x="3097645" y="6917"/>
                  </a:lnTo>
                  <a:lnTo>
                    <a:pt x="3055778" y="596"/>
                  </a:lnTo>
                  <a:lnTo>
                    <a:pt x="3032490" y="74"/>
                  </a:lnTo>
                  <a:close/>
                </a:path>
              </a:pathLst>
            </a:custGeom>
            <a:solidFill>
              <a:srgbClr val="DBF5F8"/>
            </a:solidFill>
          </p:spPr>
          <p:txBody>
            <a:bodyPr wrap="square" lIns="0" tIns="0" rIns="0" bIns="0" rtlCol="0"/>
            <a:lstStyle/>
            <a:p>
              <a:endParaRPr/>
            </a:p>
          </p:txBody>
        </p:sp>
        <p:pic>
          <p:nvPicPr>
            <p:cNvPr id="29" name="object 29"/>
            <p:cNvPicPr/>
            <p:nvPr/>
          </p:nvPicPr>
          <p:blipFill>
            <a:blip r:embed="rId8" cstate="print"/>
            <a:stretch>
              <a:fillRect/>
            </a:stretch>
          </p:blipFill>
          <p:spPr>
            <a:xfrm>
              <a:off x="9942950" y="8135762"/>
              <a:ext cx="3148459" cy="1000524"/>
            </a:xfrm>
            <a:prstGeom prst="rect">
              <a:avLst/>
            </a:prstGeom>
          </p:spPr>
        </p:pic>
        <p:sp>
          <p:nvSpPr>
            <p:cNvPr id="30" name="object 30"/>
            <p:cNvSpPr/>
            <p:nvPr/>
          </p:nvSpPr>
          <p:spPr>
            <a:xfrm>
              <a:off x="11178891" y="8130853"/>
              <a:ext cx="1762125" cy="1000760"/>
            </a:xfrm>
            <a:custGeom>
              <a:avLst/>
              <a:gdLst/>
              <a:ahLst/>
              <a:cxnLst/>
              <a:rect l="l" t="t" r="r" b="b"/>
              <a:pathLst>
                <a:path w="1762125" h="1000759">
                  <a:moveTo>
                    <a:pt x="838505" y="0"/>
                  </a:moveTo>
                  <a:lnTo>
                    <a:pt x="253675" y="0"/>
                  </a:lnTo>
                  <a:lnTo>
                    <a:pt x="274329" y="37906"/>
                  </a:lnTo>
                  <a:lnTo>
                    <a:pt x="298096" y="75237"/>
                  </a:lnTo>
                  <a:lnTo>
                    <a:pt x="324994" y="111907"/>
                  </a:lnTo>
                  <a:lnTo>
                    <a:pt x="355037" y="147828"/>
                  </a:lnTo>
                  <a:lnTo>
                    <a:pt x="388242" y="182916"/>
                  </a:lnTo>
                  <a:lnTo>
                    <a:pt x="424624" y="217084"/>
                  </a:lnTo>
                  <a:lnTo>
                    <a:pt x="464200" y="250247"/>
                  </a:lnTo>
                  <a:lnTo>
                    <a:pt x="506985" y="282320"/>
                  </a:lnTo>
                  <a:lnTo>
                    <a:pt x="552995" y="313215"/>
                  </a:lnTo>
                  <a:lnTo>
                    <a:pt x="592935" y="337509"/>
                  </a:lnTo>
                  <a:lnTo>
                    <a:pt x="634139" y="360431"/>
                  </a:lnTo>
                  <a:lnTo>
                    <a:pt x="676536" y="381980"/>
                  </a:lnTo>
                  <a:lnTo>
                    <a:pt x="720051" y="402156"/>
                  </a:lnTo>
                  <a:lnTo>
                    <a:pt x="764611" y="420961"/>
                  </a:lnTo>
                  <a:lnTo>
                    <a:pt x="810142" y="438393"/>
                  </a:lnTo>
                  <a:lnTo>
                    <a:pt x="856571" y="454453"/>
                  </a:lnTo>
                  <a:lnTo>
                    <a:pt x="903825" y="469141"/>
                  </a:lnTo>
                  <a:lnTo>
                    <a:pt x="951830" y="482457"/>
                  </a:lnTo>
                  <a:lnTo>
                    <a:pt x="1000512" y="494402"/>
                  </a:lnTo>
                  <a:lnTo>
                    <a:pt x="1049799" y="504975"/>
                  </a:lnTo>
                  <a:lnTo>
                    <a:pt x="1099616" y="514177"/>
                  </a:lnTo>
                  <a:lnTo>
                    <a:pt x="1149890" y="522008"/>
                  </a:lnTo>
                  <a:lnTo>
                    <a:pt x="1200548" y="528467"/>
                  </a:lnTo>
                  <a:lnTo>
                    <a:pt x="1251516" y="533556"/>
                  </a:lnTo>
                  <a:lnTo>
                    <a:pt x="1302720" y="537273"/>
                  </a:lnTo>
                  <a:lnTo>
                    <a:pt x="1354088" y="539620"/>
                  </a:lnTo>
                  <a:lnTo>
                    <a:pt x="1405546" y="540596"/>
                  </a:lnTo>
                  <a:lnTo>
                    <a:pt x="1457020" y="540202"/>
                  </a:lnTo>
                  <a:lnTo>
                    <a:pt x="1508436" y="538437"/>
                  </a:lnTo>
                  <a:lnTo>
                    <a:pt x="1559722" y="535302"/>
                  </a:lnTo>
                  <a:lnTo>
                    <a:pt x="1610804" y="530797"/>
                  </a:lnTo>
                  <a:lnTo>
                    <a:pt x="1661608" y="524922"/>
                  </a:lnTo>
                  <a:lnTo>
                    <a:pt x="1712061" y="517677"/>
                  </a:lnTo>
                  <a:lnTo>
                    <a:pt x="1762089" y="509063"/>
                  </a:lnTo>
                  <a:lnTo>
                    <a:pt x="1762089" y="200650"/>
                  </a:lnTo>
                  <a:lnTo>
                    <a:pt x="1430528" y="200650"/>
                  </a:lnTo>
                  <a:lnTo>
                    <a:pt x="1381314" y="200214"/>
                  </a:lnTo>
                  <a:lnTo>
                    <a:pt x="1332246" y="197551"/>
                  </a:lnTo>
                  <a:lnTo>
                    <a:pt x="1283528" y="192659"/>
                  </a:lnTo>
                  <a:lnTo>
                    <a:pt x="1235360" y="185537"/>
                  </a:lnTo>
                  <a:lnTo>
                    <a:pt x="1187947" y="176183"/>
                  </a:lnTo>
                  <a:lnTo>
                    <a:pt x="1141491" y="164597"/>
                  </a:lnTo>
                  <a:lnTo>
                    <a:pt x="1096195" y="150778"/>
                  </a:lnTo>
                  <a:lnTo>
                    <a:pt x="1052261" y="134723"/>
                  </a:lnTo>
                  <a:lnTo>
                    <a:pt x="1009892" y="116433"/>
                  </a:lnTo>
                  <a:lnTo>
                    <a:pt x="969290" y="95905"/>
                  </a:lnTo>
                  <a:lnTo>
                    <a:pt x="930659" y="73139"/>
                  </a:lnTo>
                  <a:lnTo>
                    <a:pt x="881028" y="37767"/>
                  </a:lnTo>
                  <a:lnTo>
                    <a:pt x="858916" y="19145"/>
                  </a:lnTo>
                  <a:lnTo>
                    <a:pt x="838505" y="0"/>
                  </a:lnTo>
                  <a:close/>
                </a:path>
                <a:path w="1762125" h="1000759">
                  <a:moveTo>
                    <a:pt x="1762089" y="141419"/>
                  </a:moveTo>
                  <a:lnTo>
                    <a:pt x="1717528" y="156545"/>
                  </a:lnTo>
                  <a:lnTo>
                    <a:pt x="1671694" y="169451"/>
                  </a:lnTo>
                  <a:lnTo>
                    <a:pt x="1624790" y="180137"/>
                  </a:lnTo>
                  <a:lnTo>
                    <a:pt x="1577019" y="188601"/>
                  </a:lnTo>
                  <a:lnTo>
                    <a:pt x="1528583" y="194842"/>
                  </a:lnTo>
                  <a:lnTo>
                    <a:pt x="1479685" y="198858"/>
                  </a:lnTo>
                  <a:lnTo>
                    <a:pt x="1430528" y="200650"/>
                  </a:lnTo>
                  <a:lnTo>
                    <a:pt x="1762089" y="200650"/>
                  </a:lnTo>
                  <a:lnTo>
                    <a:pt x="1762089" y="141419"/>
                  </a:lnTo>
                  <a:close/>
                </a:path>
                <a:path w="1762125" h="1000759">
                  <a:moveTo>
                    <a:pt x="433648" y="604850"/>
                  </a:moveTo>
                  <a:lnTo>
                    <a:pt x="378103" y="607104"/>
                  </a:lnTo>
                  <a:lnTo>
                    <a:pt x="323307" y="613865"/>
                  </a:lnTo>
                  <a:lnTo>
                    <a:pt x="269986" y="625130"/>
                  </a:lnTo>
                  <a:lnTo>
                    <a:pt x="218861" y="640895"/>
                  </a:lnTo>
                  <a:lnTo>
                    <a:pt x="170657" y="661158"/>
                  </a:lnTo>
                  <a:lnTo>
                    <a:pt x="126097" y="685916"/>
                  </a:lnTo>
                  <a:lnTo>
                    <a:pt x="80862" y="719684"/>
                  </a:lnTo>
                  <a:lnTo>
                    <a:pt x="45680" y="756565"/>
                  </a:lnTo>
                  <a:lnTo>
                    <a:pt x="20505" y="795797"/>
                  </a:lnTo>
                  <a:lnTo>
                    <a:pt x="5293" y="836615"/>
                  </a:lnTo>
                  <a:lnTo>
                    <a:pt x="0" y="878260"/>
                  </a:lnTo>
                  <a:lnTo>
                    <a:pt x="4579" y="919968"/>
                  </a:lnTo>
                  <a:lnTo>
                    <a:pt x="18987" y="960976"/>
                  </a:lnTo>
                  <a:lnTo>
                    <a:pt x="43178" y="1000524"/>
                  </a:lnTo>
                  <a:lnTo>
                    <a:pt x="824034" y="1000524"/>
                  </a:lnTo>
                  <a:lnTo>
                    <a:pt x="848250" y="960976"/>
                  </a:lnTo>
                  <a:lnTo>
                    <a:pt x="862669" y="919968"/>
                  </a:lnTo>
                  <a:lnTo>
                    <a:pt x="867250" y="878260"/>
                  </a:lnTo>
                  <a:lnTo>
                    <a:pt x="861951" y="836615"/>
                  </a:lnTo>
                  <a:lnTo>
                    <a:pt x="846729" y="795797"/>
                  </a:lnTo>
                  <a:lnTo>
                    <a:pt x="821544" y="756565"/>
                  </a:lnTo>
                  <a:lnTo>
                    <a:pt x="786353" y="719684"/>
                  </a:lnTo>
                  <a:lnTo>
                    <a:pt x="741115" y="685916"/>
                  </a:lnTo>
                  <a:lnTo>
                    <a:pt x="696586" y="661158"/>
                  </a:lnTo>
                  <a:lnTo>
                    <a:pt x="648394" y="640895"/>
                  </a:lnTo>
                  <a:lnTo>
                    <a:pt x="597273" y="625130"/>
                  </a:lnTo>
                  <a:lnTo>
                    <a:pt x="543953" y="613865"/>
                  </a:lnTo>
                  <a:lnTo>
                    <a:pt x="489168" y="607104"/>
                  </a:lnTo>
                  <a:lnTo>
                    <a:pt x="433648" y="604850"/>
                  </a:lnTo>
                  <a:close/>
                </a:path>
              </a:pathLst>
            </a:custGeom>
            <a:solidFill>
              <a:srgbClr val="009DD9">
                <a:alpha val="56861"/>
              </a:srgbClr>
            </a:solidFill>
          </p:spPr>
          <p:txBody>
            <a:bodyPr wrap="square" lIns="0" tIns="0" rIns="0" bIns="0" rtlCol="0"/>
            <a:lstStyle/>
            <a:p>
              <a:endParaRPr/>
            </a:p>
          </p:txBody>
        </p:sp>
      </p:grpSp>
      <p:grpSp>
        <p:nvGrpSpPr>
          <p:cNvPr id="31" name="object 31"/>
          <p:cNvGrpSpPr/>
          <p:nvPr/>
        </p:nvGrpSpPr>
        <p:grpSpPr>
          <a:xfrm>
            <a:off x="6323597" y="8084077"/>
            <a:ext cx="2806700" cy="2166620"/>
            <a:chOff x="6323597" y="8084077"/>
            <a:chExt cx="2806700" cy="2166620"/>
          </a:xfrm>
        </p:grpSpPr>
        <p:sp>
          <p:nvSpPr>
            <p:cNvPr id="32" name="object 32"/>
            <p:cNvSpPr/>
            <p:nvPr/>
          </p:nvSpPr>
          <p:spPr>
            <a:xfrm>
              <a:off x="6323598" y="8087892"/>
              <a:ext cx="2806700" cy="2162810"/>
            </a:xfrm>
            <a:custGeom>
              <a:avLst/>
              <a:gdLst/>
              <a:ahLst/>
              <a:cxnLst/>
              <a:rect l="l" t="t" r="r" b="b"/>
              <a:pathLst>
                <a:path w="2806700" h="2162809">
                  <a:moveTo>
                    <a:pt x="2703302" y="74"/>
                  </a:moveTo>
                  <a:lnTo>
                    <a:pt x="129020" y="0"/>
                  </a:lnTo>
                  <a:lnTo>
                    <a:pt x="82634" y="596"/>
                  </a:lnTo>
                  <a:lnTo>
                    <a:pt x="37836" y="9922"/>
                  </a:lnTo>
                  <a:lnTo>
                    <a:pt x="3108" y="43443"/>
                  </a:lnTo>
                  <a:lnTo>
                    <a:pt x="0" y="2079896"/>
                  </a:lnTo>
                  <a:lnTo>
                    <a:pt x="319" y="2096358"/>
                  </a:lnTo>
                  <a:lnTo>
                    <a:pt x="13945" y="2135285"/>
                  </a:lnTo>
                  <a:lnTo>
                    <a:pt x="53263" y="2157808"/>
                  </a:lnTo>
                  <a:lnTo>
                    <a:pt x="103392" y="2162236"/>
                  </a:lnTo>
                  <a:lnTo>
                    <a:pt x="2703302" y="2162236"/>
                  </a:lnTo>
                  <a:lnTo>
                    <a:pt x="2747337" y="2159280"/>
                  </a:lnTo>
                  <a:lnTo>
                    <a:pt x="2787781" y="2140237"/>
                  </a:lnTo>
                  <a:lnTo>
                    <a:pt x="2806371" y="2096358"/>
                  </a:lnTo>
                  <a:lnTo>
                    <a:pt x="2806685" y="82415"/>
                  </a:lnTo>
                  <a:lnTo>
                    <a:pt x="2806371" y="65952"/>
                  </a:lnTo>
                  <a:lnTo>
                    <a:pt x="2792749" y="27029"/>
                  </a:lnTo>
                  <a:lnTo>
                    <a:pt x="2753422" y="4502"/>
                  </a:lnTo>
                  <a:lnTo>
                    <a:pt x="2703302" y="74"/>
                  </a:lnTo>
                  <a:close/>
                </a:path>
              </a:pathLst>
            </a:custGeom>
            <a:solidFill>
              <a:srgbClr val="DBF5F8"/>
            </a:solidFill>
          </p:spPr>
          <p:txBody>
            <a:bodyPr wrap="square" lIns="0" tIns="0" rIns="0" bIns="0" rtlCol="0"/>
            <a:lstStyle/>
            <a:p>
              <a:endParaRPr/>
            </a:p>
          </p:txBody>
        </p:sp>
        <p:pic>
          <p:nvPicPr>
            <p:cNvPr id="33" name="object 33"/>
            <p:cNvPicPr/>
            <p:nvPr/>
          </p:nvPicPr>
          <p:blipFill>
            <a:blip r:embed="rId9" cstate="print"/>
            <a:stretch>
              <a:fillRect/>
            </a:stretch>
          </p:blipFill>
          <p:spPr>
            <a:xfrm>
              <a:off x="6323597" y="8087868"/>
              <a:ext cx="2806677" cy="1000524"/>
            </a:xfrm>
            <a:prstGeom prst="rect">
              <a:avLst/>
            </a:prstGeom>
          </p:spPr>
        </p:pic>
        <p:sp>
          <p:nvSpPr>
            <p:cNvPr id="34" name="object 34"/>
            <p:cNvSpPr/>
            <p:nvPr/>
          </p:nvSpPr>
          <p:spPr>
            <a:xfrm>
              <a:off x="6440434" y="8084077"/>
              <a:ext cx="2288540" cy="1000760"/>
            </a:xfrm>
            <a:custGeom>
              <a:avLst/>
              <a:gdLst/>
              <a:ahLst/>
              <a:cxnLst/>
              <a:rect l="l" t="t" r="r" b="b"/>
              <a:pathLst>
                <a:path w="2288540" h="1000759">
                  <a:moveTo>
                    <a:pt x="1901659" y="593782"/>
                  </a:moveTo>
                  <a:lnTo>
                    <a:pt x="1852144" y="596036"/>
                  </a:lnTo>
                  <a:lnTo>
                    <a:pt x="1803293" y="602795"/>
                  </a:lnTo>
                  <a:lnTo>
                    <a:pt x="1755756" y="614057"/>
                  </a:lnTo>
                  <a:lnTo>
                    <a:pt x="1710180" y="629819"/>
                  </a:lnTo>
                  <a:lnTo>
                    <a:pt x="1667212" y="650080"/>
                  </a:lnTo>
                  <a:lnTo>
                    <a:pt x="1627500" y="674838"/>
                  </a:lnTo>
                  <a:lnTo>
                    <a:pt x="1585876" y="709901"/>
                  </a:lnTo>
                  <a:lnTo>
                    <a:pt x="1553878" y="748275"/>
                  </a:lnTo>
                  <a:lnTo>
                    <a:pt x="1531463" y="789113"/>
                  </a:lnTo>
                  <a:lnTo>
                    <a:pt x="1518589" y="831563"/>
                  </a:lnTo>
                  <a:lnTo>
                    <a:pt x="1515213" y="874779"/>
                  </a:lnTo>
                  <a:lnTo>
                    <a:pt x="1521291" y="917910"/>
                  </a:lnTo>
                  <a:lnTo>
                    <a:pt x="1536780" y="960108"/>
                  </a:lnTo>
                  <a:lnTo>
                    <a:pt x="1561638" y="1000524"/>
                  </a:lnTo>
                  <a:lnTo>
                    <a:pt x="2241690" y="1000524"/>
                  </a:lnTo>
                  <a:lnTo>
                    <a:pt x="2266544" y="960108"/>
                  </a:lnTo>
                  <a:lnTo>
                    <a:pt x="2282021" y="917910"/>
                  </a:lnTo>
                  <a:lnTo>
                    <a:pt x="2288082" y="874779"/>
                  </a:lnTo>
                  <a:lnTo>
                    <a:pt x="2284686" y="831563"/>
                  </a:lnTo>
                  <a:lnTo>
                    <a:pt x="2271793" y="789113"/>
                  </a:lnTo>
                  <a:lnTo>
                    <a:pt x="2249362" y="748275"/>
                  </a:lnTo>
                  <a:lnTo>
                    <a:pt x="2217352" y="709901"/>
                  </a:lnTo>
                  <a:lnTo>
                    <a:pt x="2175724" y="674838"/>
                  </a:lnTo>
                  <a:lnTo>
                    <a:pt x="2136056" y="650080"/>
                  </a:lnTo>
                  <a:lnTo>
                    <a:pt x="2093117" y="629819"/>
                  </a:lnTo>
                  <a:lnTo>
                    <a:pt x="2047558" y="614057"/>
                  </a:lnTo>
                  <a:lnTo>
                    <a:pt x="2000028" y="602795"/>
                  </a:lnTo>
                  <a:lnTo>
                    <a:pt x="1951178" y="596036"/>
                  </a:lnTo>
                  <a:lnTo>
                    <a:pt x="1901659" y="593782"/>
                  </a:lnTo>
                  <a:close/>
                </a:path>
                <a:path w="2288540" h="1000759">
                  <a:moveTo>
                    <a:pt x="55757" y="3748"/>
                  </a:moveTo>
                  <a:lnTo>
                    <a:pt x="18756" y="22142"/>
                  </a:lnTo>
                  <a:lnTo>
                    <a:pt x="649" y="59108"/>
                  </a:lnTo>
                  <a:lnTo>
                    <a:pt x="0" y="481220"/>
                  </a:lnTo>
                  <a:lnTo>
                    <a:pt x="43135" y="502407"/>
                  </a:lnTo>
                  <a:lnTo>
                    <a:pt x="87333" y="521953"/>
                  </a:lnTo>
                  <a:lnTo>
                    <a:pt x="132507" y="539859"/>
                  </a:lnTo>
                  <a:lnTo>
                    <a:pt x="178571" y="556123"/>
                  </a:lnTo>
                  <a:lnTo>
                    <a:pt x="225440" y="570746"/>
                  </a:lnTo>
                  <a:lnTo>
                    <a:pt x="273028" y="583727"/>
                  </a:lnTo>
                  <a:lnTo>
                    <a:pt x="321248" y="595065"/>
                  </a:lnTo>
                  <a:lnTo>
                    <a:pt x="370016" y="604761"/>
                  </a:lnTo>
                  <a:lnTo>
                    <a:pt x="419245" y="612814"/>
                  </a:lnTo>
                  <a:lnTo>
                    <a:pt x="468849" y="619224"/>
                  </a:lnTo>
                  <a:lnTo>
                    <a:pt x="518742" y="623990"/>
                  </a:lnTo>
                  <a:lnTo>
                    <a:pt x="568838" y="627112"/>
                  </a:lnTo>
                  <a:lnTo>
                    <a:pt x="619053" y="628589"/>
                  </a:lnTo>
                  <a:lnTo>
                    <a:pt x="669299" y="628421"/>
                  </a:lnTo>
                  <a:lnTo>
                    <a:pt x="719491" y="626609"/>
                  </a:lnTo>
                  <a:lnTo>
                    <a:pt x="769543" y="623150"/>
                  </a:lnTo>
                  <a:lnTo>
                    <a:pt x="819368" y="618046"/>
                  </a:lnTo>
                  <a:lnTo>
                    <a:pt x="868883" y="611295"/>
                  </a:lnTo>
                  <a:lnTo>
                    <a:pt x="917999" y="602898"/>
                  </a:lnTo>
                  <a:lnTo>
                    <a:pt x="966632" y="592853"/>
                  </a:lnTo>
                  <a:lnTo>
                    <a:pt x="1014696" y="581161"/>
                  </a:lnTo>
                  <a:lnTo>
                    <a:pt x="1062104" y="567821"/>
                  </a:lnTo>
                  <a:lnTo>
                    <a:pt x="1108771" y="552833"/>
                  </a:lnTo>
                  <a:lnTo>
                    <a:pt x="1154611" y="536197"/>
                  </a:lnTo>
                  <a:lnTo>
                    <a:pt x="1199538" y="517911"/>
                  </a:lnTo>
                  <a:lnTo>
                    <a:pt x="1243467" y="497976"/>
                  </a:lnTo>
                  <a:lnTo>
                    <a:pt x="1286310" y="476392"/>
                  </a:lnTo>
                  <a:lnTo>
                    <a:pt x="1327984" y="453157"/>
                  </a:lnTo>
                  <a:lnTo>
                    <a:pt x="1368400" y="428272"/>
                  </a:lnTo>
                  <a:lnTo>
                    <a:pt x="1407475" y="401736"/>
                  </a:lnTo>
                  <a:lnTo>
                    <a:pt x="1453602" y="366759"/>
                  </a:lnTo>
                  <a:lnTo>
                    <a:pt x="1496132" y="330308"/>
                  </a:lnTo>
                  <a:lnTo>
                    <a:pt x="1535063" y="292501"/>
                  </a:lnTo>
                  <a:lnTo>
                    <a:pt x="1537983" y="289275"/>
                  </a:lnTo>
                  <a:lnTo>
                    <a:pt x="612679" y="289275"/>
                  </a:lnTo>
                  <a:lnTo>
                    <a:pt x="563283" y="286438"/>
                  </a:lnTo>
                  <a:lnTo>
                    <a:pt x="514276" y="280764"/>
                  </a:lnTo>
                  <a:lnTo>
                    <a:pt x="465919" y="272252"/>
                  </a:lnTo>
                  <a:lnTo>
                    <a:pt x="418473" y="260904"/>
                  </a:lnTo>
                  <a:lnTo>
                    <a:pt x="372198" y="246719"/>
                  </a:lnTo>
                  <a:lnTo>
                    <a:pt x="327354" y="229697"/>
                  </a:lnTo>
                  <a:lnTo>
                    <a:pt x="284202" y="209837"/>
                  </a:lnTo>
                  <a:lnTo>
                    <a:pt x="243002" y="187141"/>
                  </a:lnTo>
                  <a:lnTo>
                    <a:pt x="204014" y="161607"/>
                  </a:lnTo>
                  <a:lnTo>
                    <a:pt x="158691" y="125454"/>
                  </a:lnTo>
                  <a:lnTo>
                    <a:pt x="120125" y="86739"/>
                  </a:lnTo>
                  <a:lnTo>
                    <a:pt x="88185" y="45879"/>
                  </a:lnTo>
                  <a:lnTo>
                    <a:pt x="63048" y="3800"/>
                  </a:lnTo>
                  <a:lnTo>
                    <a:pt x="59841" y="3800"/>
                  </a:lnTo>
                  <a:lnTo>
                    <a:pt x="55757" y="3748"/>
                  </a:lnTo>
                  <a:close/>
                </a:path>
                <a:path w="2288540" h="1000759">
                  <a:moveTo>
                    <a:pt x="1706785" y="0"/>
                  </a:moveTo>
                  <a:lnTo>
                    <a:pt x="1213774" y="0"/>
                  </a:lnTo>
                  <a:lnTo>
                    <a:pt x="1188272" y="43489"/>
                  </a:lnTo>
                  <a:lnTo>
                    <a:pt x="1156014" y="85217"/>
                  </a:lnTo>
                  <a:lnTo>
                    <a:pt x="1116889" y="124738"/>
                  </a:lnTo>
                  <a:lnTo>
                    <a:pt x="1070784" y="161607"/>
                  </a:lnTo>
                  <a:lnTo>
                    <a:pt x="1031813" y="187141"/>
                  </a:lnTo>
                  <a:lnTo>
                    <a:pt x="990629" y="209837"/>
                  </a:lnTo>
                  <a:lnTo>
                    <a:pt x="947490" y="229697"/>
                  </a:lnTo>
                  <a:lnTo>
                    <a:pt x="902657" y="246719"/>
                  </a:lnTo>
                  <a:lnTo>
                    <a:pt x="856392" y="260904"/>
                  </a:lnTo>
                  <a:lnTo>
                    <a:pt x="808953" y="272252"/>
                  </a:lnTo>
                  <a:lnTo>
                    <a:pt x="760602" y="280764"/>
                  </a:lnTo>
                  <a:lnTo>
                    <a:pt x="711599" y="286438"/>
                  </a:lnTo>
                  <a:lnTo>
                    <a:pt x="662205" y="289275"/>
                  </a:lnTo>
                  <a:lnTo>
                    <a:pt x="1537983" y="289275"/>
                  </a:lnTo>
                  <a:lnTo>
                    <a:pt x="1570396" y="253460"/>
                  </a:lnTo>
                  <a:lnTo>
                    <a:pt x="1602129" y="213303"/>
                  </a:lnTo>
                  <a:lnTo>
                    <a:pt x="1630262" y="172152"/>
                  </a:lnTo>
                  <a:lnTo>
                    <a:pt x="1654795" y="130126"/>
                  </a:lnTo>
                  <a:lnTo>
                    <a:pt x="1675726" y="87345"/>
                  </a:lnTo>
                  <a:lnTo>
                    <a:pt x="1693057" y="43930"/>
                  </a:lnTo>
                  <a:lnTo>
                    <a:pt x="1706785" y="0"/>
                  </a:lnTo>
                  <a:close/>
                </a:path>
                <a:path w="2288540" h="1000759">
                  <a:moveTo>
                    <a:pt x="62741" y="3287"/>
                  </a:moveTo>
                  <a:lnTo>
                    <a:pt x="59841" y="3800"/>
                  </a:lnTo>
                  <a:lnTo>
                    <a:pt x="63048" y="3800"/>
                  </a:lnTo>
                  <a:lnTo>
                    <a:pt x="62741" y="3287"/>
                  </a:lnTo>
                  <a:close/>
                </a:path>
              </a:pathLst>
            </a:custGeom>
            <a:solidFill>
              <a:srgbClr val="A4C248">
                <a:alpha val="43920"/>
              </a:srgbClr>
            </a:solidFill>
          </p:spPr>
          <p:txBody>
            <a:bodyPr wrap="square" lIns="0" tIns="0" rIns="0" bIns="0" rtlCol="0"/>
            <a:lstStyle/>
            <a:p>
              <a:endParaRPr/>
            </a:p>
          </p:txBody>
        </p:sp>
      </p:grpSp>
      <p:grpSp>
        <p:nvGrpSpPr>
          <p:cNvPr id="35" name="object 35"/>
          <p:cNvGrpSpPr/>
          <p:nvPr/>
        </p:nvGrpSpPr>
        <p:grpSpPr>
          <a:xfrm>
            <a:off x="13815742" y="8164732"/>
            <a:ext cx="3032760" cy="2166620"/>
            <a:chOff x="13815742" y="8164732"/>
            <a:chExt cx="3032760" cy="2166620"/>
          </a:xfrm>
        </p:grpSpPr>
        <p:sp>
          <p:nvSpPr>
            <p:cNvPr id="36" name="object 36"/>
            <p:cNvSpPr/>
            <p:nvPr/>
          </p:nvSpPr>
          <p:spPr>
            <a:xfrm>
              <a:off x="13815742" y="8168549"/>
              <a:ext cx="3032760" cy="2162810"/>
            </a:xfrm>
            <a:custGeom>
              <a:avLst/>
              <a:gdLst/>
              <a:ahLst/>
              <a:cxnLst/>
              <a:rect l="l" t="t" r="r" b="b"/>
              <a:pathLst>
                <a:path w="3032759" h="2162809">
                  <a:moveTo>
                    <a:pt x="2921036" y="74"/>
                  </a:moveTo>
                  <a:lnTo>
                    <a:pt x="139406" y="0"/>
                  </a:lnTo>
                  <a:lnTo>
                    <a:pt x="89282" y="596"/>
                  </a:lnTo>
                  <a:lnTo>
                    <a:pt x="48947" y="6917"/>
                  </a:lnTo>
                  <a:lnTo>
                    <a:pt x="15059" y="27029"/>
                  </a:lnTo>
                  <a:lnTo>
                    <a:pt x="340" y="65952"/>
                  </a:lnTo>
                  <a:lnTo>
                    <a:pt x="0" y="2079896"/>
                  </a:lnTo>
                  <a:lnTo>
                    <a:pt x="340" y="2096358"/>
                  </a:lnTo>
                  <a:lnTo>
                    <a:pt x="15059" y="2135285"/>
                  </a:lnTo>
                  <a:lnTo>
                    <a:pt x="48947" y="2155393"/>
                  </a:lnTo>
                  <a:lnTo>
                    <a:pt x="89282" y="2161714"/>
                  </a:lnTo>
                  <a:lnTo>
                    <a:pt x="111713" y="2162236"/>
                  </a:lnTo>
                  <a:lnTo>
                    <a:pt x="2921036" y="2162236"/>
                  </a:lnTo>
                  <a:lnTo>
                    <a:pt x="2961233" y="2160401"/>
                  </a:lnTo>
                  <a:lnTo>
                    <a:pt x="2999369" y="2148839"/>
                  </a:lnTo>
                  <a:lnTo>
                    <a:pt x="3029402" y="2118867"/>
                  </a:lnTo>
                  <a:lnTo>
                    <a:pt x="3032750" y="82415"/>
                  </a:lnTo>
                  <a:lnTo>
                    <a:pt x="3032410" y="65952"/>
                  </a:lnTo>
                  <a:lnTo>
                    <a:pt x="3017690" y="27029"/>
                  </a:lnTo>
                  <a:lnTo>
                    <a:pt x="2983803" y="6917"/>
                  </a:lnTo>
                  <a:lnTo>
                    <a:pt x="2943467" y="596"/>
                  </a:lnTo>
                  <a:lnTo>
                    <a:pt x="2921036" y="74"/>
                  </a:lnTo>
                  <a:close/>
                </a:path>
              </a:pathLst>
            </a:custGeom>
            <a:solidFill>
              <a:srgbClr val="DBF5F8"/>
            </a:solidFill>
          </p:spPr>
          <p:txBody>
            <a:bodyPr wrap="square" lIns="0" tIns="0" rIns="0" bIns="0" rtlCol="0"/>
            <a:lstStyle/>
            <a:p>
              <a:endParaRPr/>
            </a:p>
          </p:txBody>
        </p:sp>
        <p:pic>
          <p:nvPicPr>
            <p:cNvPr id="37" name="object 37"/>
            <p:cNvPicPr/>
            <p:nvPr/>
          </p:nvPicPr>
          <p:blipFill>
            <a:blip r:embed="rId10" cstate="print"/>
            <a:stretch>
              <a:fillRect/>
            </a:stretch>
          </p:blipFill>
          <p:spPr>
            <a:xfrm>
              <a:off x="13815766" y="8168526"/>
              <a:ext cx="3032682" cy="1000524"/>
            </a:xfrm>
            <a:prstGeom prst="rect">
              <a:avLst/>
            </a:prstGeom>
          </p:spPr>
        </p:pic>
        <p:sp>
          <p:nvSpPr>
            <p:cNvPr id="38" name="object 38"/>
            <p:cNvSpPr/>
            <p:nvPr/>
          </p:nvSpPr>
          <p:spPr>
            <a:xfrm>
              <a:off x="14006560" y="8164732"/>
              <a:ext cx="2505075" cy="1000760"/>
            </a:xfrm>
            <a:custGeom>
              <a:avLst/>
              <a:gdLst/>
              <a:ahLst/>
              <a:cxnLst/>
              <a:rect l="l" t="t" r="r" b="b"/>
              <a:pathLst>
                <a:path w="2505075" h="1000759">
                  <a:moveTo>
                    <a:pt x="2495243" y="0"/>
                  </a:moveTo>
                  <a:lnTo>
                    <a:pt x="1742428" y="0"/>
                  </a:lnTo>
                  <a:lnTo>
                    <a:pt x="1732942" y="45493"/>
                  </a:lnTo>
                  <a:lnTo>
                    <a:pt x="1733981" y="91346"/>
                  </a:lnTo>
                  <a:lnTo>
                    <a:pt x="1745611" y="136553"/>
                  </a:lnTo>
                  <a:lnTo>
                    <a:pt x="1767897" y="180107"/>
                  </a:lnTo>
                  <a:lnTo>
                    <a:pt x="1800904" y="221003"/>
                  </a:lnTo>
                  <a:lnTo>
                    <a:pt x="1844697" y="258232"/>
                  </a:lnTo>
                  <a:lnTo>
                    <a:pt x="1884412" y="282987"/>
                  </a:lnTo>
                  <a:lnTo>
                    <a:pt x="1927386" y="303240"/>
                  </a:lnTo>
                  <a:lnTo>
                    <a:pt x="1972967" y="318992"/>
                  </a:lnTo>
                  <a:lnTo>
                    <a:pt x="2020503" y="330244"/>
                  </a:lnTo>
                  <a:lnTo>
                    <a:pt x="2069344" y="336995"/>
                  </a:lnTo>
                  <a:lnTo>
                    <a:pt x="2118836" y="339246"/>
                  </a:lnTo>
                  <a:lnTo>
                    <a:pt x="2168327" y="336995"/>
                  </a:lnTo>
                  <a:lnTo>
                    <a:pt x="2217168" y="330244"/>
                  </a:lnTo>
                  <a:lnTo>
                    <a:pt x="2264704" y="318992"/>
                  </a:lnTo>
                  <a:lnTo>
                    <a:pt x="2310285" y="303240"/>
                  </a:lnTo>
                  <a:lnTo>
                    <a:pt x="2353259" y="282987"/>
                  </a:lnTo>
                  <a:lnTo>
                    <a:pt x="2392974" y="258232"/>
                  </a:lnTo>
                  <a:lnTo>
                    <a:pt x="2436719" y="221003"/>
                  </a:lnTo>
                  <a:lnTo>
                    <a:pt x="2469697" y="180107"/>
                  </a:lnTo>
                  <a:lnTo>
                    <a:pt x="2491973" y="136553"/>
                  </a:lnTo>
                  <a:lnTo>
                    <a:pt x="2503613" y="91346"/>
                  </a:lnTo>
                  <a:lnTo>
                    <a:pt x="2504681" y="45493"/>
                  </a:lnTo>
                  <a:lnTo>
                    <a:pt x="2495243" y="0"/>
                  </a:lnTo>
                  <a:close/>
                </a:path>
                <a:path w="2505075" h="1000759">
                  <a:moveTo>
                    <a:pt x="668429" y="403453"/>
                  </a:moveTo>
                  <a:lnTo>
                    <a:pt x="617786" y="404298"/>
                  </a:lnTo>
                  <a:lnTo>
                    <a:pt x="567246" y="406832"/>
                  </a:lnTo>
                  <a:lnTo>
                    <a:pt x="516895" y="411051"/>
                  </a:lnTo>
                  <a:lnTo>
                    <a:pt x="466819" y="416953"/>
                  </a:lnTo>
                  <a:lnTo>
                    <a:pt x="417102" y="424534"/>
                  </a:lnTo>
                  <a:lnTo>
                    <a:pt x="367832" y="433792"/>
                  </a:lnTo>
                  <a:lnTo>
                    <a:pt x="319093" y="444723"/>
                  </a:lnTo>
                  <a:lnTo>
                    <a:pt x="270972" y="457324"/>
                  </a:lnTo>
                  <a:lnTo>
                    <a:pt x="223553" y="471594"/>
                  </a:lnTo>
                  <a:lnTo>
                    <a:pt x="176923" y="487527"/>
                  </a:lnTo>
                  <a:lnTo>
                    <a:pt x="131166" y="505122"/>
                  </a:lnTo>
                  <a:lnTo>
                    <a:pt x="86370" y="524376"/>
                  </a:lnTo>
                  <a:lnTo>
                    <a:pt x="42619" y="545285"/>
                  </a:lnTo>
                  <a:lnTo>
                    <a:pt x="0" y="567846"/>
                  </a:lnTo>
                  <a:lnTo>
                    <a:pt x="0" y="1000524"/>
                  </a:lnTo>
                  <a:lnTo>
                    <a:pt x="110331" y="1000524"/>
                  </a:lnTo>
                  <a:lnTo>
                    <a:pt x="134698" y="965915"/>
                  </a:lnTo>
                  <a:lnTo>
                    <a:pt x="163525" y="932643"/>
                  </a:lnTo>
                  <a:lnTo>
                    <a:pt x="196931" y="900942"/>
                  </a:lnTo>
                  <a:lnTo>
                    <a:pt x="235039" y="871052"/>
                  </a:lnTo>
                  <a:lnTo>
                    <a:pt x="276266" y="844194"/>
                  </a:lnTo>
                  <a:lnTo>
                    <a:pt x="319944" y="820499"/>
                  </a:lnTo>
                  <a:lnTo>
                    <a:pt x="365766" y="799965"/>
                  </a:lnTo>
                  <a:lnTo>
                    <a:pt x="413422" y="782592"/>
                  </a:lnTo>
                  <a:lnTo>
                    <a:pt x="462605" y="768380"/>
                  </a:lnTo>
                  <a:lnTo>
                    <a:pt x="513006" y="757327"/>
                  </a:lnTo>
                  <a:lnTo>
                    <a:pt x="564316" y="749433"/>
                  </a:lnTo>
                  <a:lnTo>
                    <a:pt x="616226" y="744697"/>
                  </a:lnTo>
                  <a:lnTo>
                    <a:pt x="668429" y="743118"/>
                  </a:lnTo>
                  <a:lnTo>
                    <a:pt x="1568115" y="743118"/>
                  </a:lnTo>
                  <a:lnTo>
                    <a:pt x="1557536" y="731758"/>
                  </a:lnTo>
                  <a:lnTo>
                    <a:pt x="1520973" y="696931"/>
                  </a:lnTo>
                  <a:lnTo>
                    <a:pt x="1481275" y="663290"/>
                  </a:lnTo>
                  <a:lnTo>
                    <a:pt x="1438427" y="630933"/>
                  </a:lnTo>
                  <a:lnTo>
                    <a:pt x="1397806" y="603386"/>
                  </a:lnTo>
                  <a:lnTo>
                    <a:pt x="1355735" y="577616"/>
                  </a:lnTo>
                  <a:lnTo>
                    <a:pt x="1312308" y="553623"/>
                  </a:lnTo>
                  <a:lnTo>
                    <a:pt x="1267624" y="531408"/>
                  </a:lnTo>
                  <a:lnTo>
                    <a:pt x="1221778" y="510970"/>
                  </a:lnTo>
                  <a:lnTo>
                    <a:pt x="1174867" y="492309"/>
                  </a:lnTo>
                  <a:lnTo>
                    <a:pt x="1126987" y="475426"/>
                  </a:lnTo>
                  <a:lnTo>
                    <a:pt x="1078236" y="460321"/>
                  </a:lnTo>
                  <a:lnTo>
                    <a:pt x="1028710" y="446992"/>
                  </a:lnTo>
                  <a:lnTo>
                    <a:pt x="978505" y="435441"/>
                  </a:lnTo>
                  <a:lnTo>
                    <a:pt x="927717" y="425667"/>
                  </a:lnTo>
                  <a:lnTo>
                    <a:pt x="876445" y="417670"/>
                  </a:lnTo>
                  <a:lnTo>
                    <a:pt x="824783" y="411450"/>
                  </a:lnTo>
                  <a:lnTo>
                    <a:pt x="772829" y="407007"/>
                  </a:lnTo>
                  <a:lnTo>
                    <a:pt x="720679" y="404342"/>
                  </a:lnTo>
                  <a:lnTo>
                    <a:pt x="668429" y="403453"/>
                  </a:lnTo>
                  <a:close/>
                </a:path>
                <a:path w="2505075" h="1000759">
                  <a:moveTo>
                    <a:pt x="1568115" y="743118"/>
                  </a:moveTo>
                  <a:lnTo>
                    <a:pt x="668429" y="743118"/>
                  </a:lnTo>
                  <a:lnTo>
                    <a:pt x="720663" y="744697"/>
                  </a:lnTo>
                  <a:lnTo>
                    <a:pt x="772591" y="749433"/>
                  </a:lnTo>
                  <a:lnTo>
                    <a:pt x="823907" y="757327"/>
                  </a:lnTo>
                  <a:lnTo>
                    <a:pt x="874305" y="768380"/>
                  </a:lnTo>
                  <a:lnTo>
                    <a:pt x="923479" y="782592"/>
                  </a:lnTo>
                  <a:lnTo>
                    <a:pt x="971123" y="799965"/>
                  </a:lnTo>
                  <a:lnTo>
                    <a:pt x="1016932" y="820499"/>
                  </a:lnTo>
                  <a:lnTo>
                    <a:pt x="1060600" y="844194"/>
                  </a:lnTo>
                  <a:lnTo>
                    <a:pt x="1101819" y="871052"/>
                  </a:lnTo>
                  <a:lnTo>
                    <a:pt x="1139929" y="900942"/>
                  </a:lnTo>
                  <a:lnTo>
                    <a:pt x="1173349" y="932643"/>
                  </a:lnTo>
                  <a:lnTo>
                    <a:pt x="1202209" y="965915"/>
                  </a:lnTo>
                  <a:lnTo>
                    <a:pt x="1226643" y="1000524"/>
                  </a:lnTo>
                  <a:lnTo>
                    <a:pt x="1726879" y="1000524"/>
                  </a:lnTo>
                  <a:lnTo>
                    <a:pt x="1711867" y="960138"/>
                  </a:lnTo>
                  <a:lnTo>
                    <a:pt x="1693819" y="920252"/>
                  </a:lnTo>
                  <a:lnTo>
                    <a:pt x="1672720" y="880965"/>
                  </a:lnTo>
                  <a:lnTo>
                    <a:pt x="1648556" y="842374"/>
                  </a:lnTo>
                  <a:lnTo>
                    <a:pt x="1621314" y="804577"/>
                  </a:lnTo>
                  <a:lnTo>
                    <a:pt x="1590979" y="767673"/>
                  </a:lnTo>
                  <a:lnTo>
                    <a:pt x="1568115" y="743118"/>
                  </a:lnTo>
                  <a:close/>
                </a:path>
              </a:pathLst>
            </a:custGeom>
            <a:solidFill>
              <a:srgbClr val="10CF9B">
                <a:alpha val="81176"/>
              </a:srgbClr>
            </a:solidFill>
          </p:spPr>
          <p:txBody>
            <a:bodyPr wrap="square" lIns="0" tIns="0" rIns="0" bIns="0" rtlCol="0"/>
            <a:lstStyle/>
            <a:p>
              <a:endParaRPr/>
            </a:p>
          </p:txBody>
        </p:sp>
      </p:grpSp>
      <p:sp>
        <p:nvSpPr>
          <p:cNvPr id="39" name="object 39"/>
          <p:cNvSpPr txBox="1"/>
          <p:nvPr/>
        </p:nvSpPr>
        <p:spPr>
          <a:xfrm>
            <a:off x="1581196" y="5007708"/>
            <a:ext cx="1403350" cy="402590"/>
          </a:xfrm>
          <a:prstGeom prst="rect">
            <a:avLst/>
          </a:prstGeom>
        </p:spPr>
        <p:txBody>
          <a:bodyPr vert="horz" wrap="square" lIns="0" tIns="15240" rIns="0" bIns="0" rtlCol="0">
            <a:spAutoFit/>
          </a:bodyPr>
          <a:lstStyle/>
          <a:p>
            <a:pPr marL="12700">
              <a:lnSpc>
                <a:spcPct val="100000"/>
              </a:lnSpc>
              <a:spcBef>
                <a:spcPts val="120"/>
              </a:spcBef>
            </a:pPr>
            <a:r>
              <a:rPr sz="2450" b="1" spc="-100" dirty="0">
                <a:solidFill>
                  <a:srgbClr val="FFFFFF"/>
                </a:solidFill>
                <a:latin typeface="Arial"/>
                <a:cs typeface="Arial"/>
              </a:rPr>
              <a:t>A</a:t>
            </a:r>
            <a:r>
              <a:rPr sz="2450" b="1" dirty="0">
                <a:solidFill>
                  <a:srgbClr val="FFFFFF"/>
                </a:solidFill>
                <a:latin typeface="Arial"/>
                <a:cs typeface="Arial"/>
              </a:rPr>
              <a:t>ccu</a:t>
            </a:r>
            <a:r>
              <a:rPr sz="2450" b="1" spc="-70" dirty="0">
                <a:solidFill>
                  <a:srgbClr val="FFFFFF"/>
                </a:solidFill>
                <a:latin typeface="Arial"/>
                <a:cs typeface="Arial"/>
              </a:rPr>
              <a:t>r</a:t>
            </a:r>
            <a:r>
              <a:rPr sz="2450" b="1" spc="-15" dirty="0">
                <a:solidFill>
                  <a:srgbClr val="FFFFFF"/>
                </a:solidFill>
                <a:latin typeface="Arial"/>
                <a:cs typeface="Arial"/>
              </a:rPr>
              <a:t>acy</a:t>
            </a:r>
            <a:endParaRPr sz="2450">
              <a:latin typeface="Arial"/>
              <a:cs typeface="Arial"/>
            </a:endParaRPr>
          </a:p>
        </p:txBody>
      </p:sp>
      <p:sp>
        <p:nvSpPr>
          <p:cNvPr id="40" name="object 40"/>
          <p:cNvSpPr txBox="1"/>
          <p:nvPr/>
        </p:nvSpPr>
        <p:spPr>
          <a:xfrm>
            <a:off x="1839833" y="5967595"/>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80</a:t>
            </a:r>
            <a:r>
              <a:rPr sz="2650" b="1" spc="-5" dirty="0">
                <a:solidFill>
                  <a:srgbClr val="04607A"/>
                </a:solidFill>
                <a:latin typeface="Roboto"/>
                <a:cs typeface="Roboto"/>
              </a:rPr>
              <a:t>.</a:t>
            </a:r>
            <a:r>
              <a:rPr sz="2650" b="1" spc="-10" dirty="0">
                <a:solidFill>
                  <a:srgbClr val="04607A"/>
                </a:solidFill>
                <a:latin typeface="Roboto"/>
                <a:cs typeface="Roboto"/>
              </a:rPr>
              <a:t>48</a:t>
            </a:r>
            <a:endParaRPr sz="2650">
              <a:latin typeface="Roboto"/>
              <a:cs typeface="Roboto"/>
            </a:endParaRPr>
          </a:p>
        </p:txBody>
      </p:sp>
      <p:sp>
        <p:nvSpPr>
          <p:cNvPr id="41" name="object 41"/>
          <p:cNvSpPr txBox="1"/>
          <p:nvPr/>
        </p:nvSpPr>
        <p:spPr>
          <a:xfrm>
            <a:off x="5301022" y="4977063"/>
            <a:ext cx="1543050" cy="402590"/>
          </a:xfrm>
          <a:prstGeom prst="rect">
            <a:avLst/>
          </a:prstGeom>
        </p:spPr>
        <p:txBody>
          <a:bodyPr vert="horz" wrap="square" lIns="0" tIns="15240" rIns="0" bIns="0" rtlCol="0">
            <a:spAutoFit/>
          </a:bodyPr>
          <a:lstStyle/>
          <a:p>
            <a:pPr marL="12700">
              <a:lnSpc>
                <a:spcPct val="100000"/>
              </a:lnSpc>
              <a:spcBef>
                <a:spcPts val="120"/>
              </a:spcBef>
            </a:pPr>
            <a:r>
              <a:rPr sz="2450" b="1" spc="35" dirty="0">
                <a:solidFill>
                  <a:srgbClr val="FFFFFF"/>
                </a:solidFill>
                <a:latin typeface="Arial"/>
                <a:cs typeface="Arial"/>
              </a:rPr>
              <a:t>S</a:t>
            </a:r>
            <a:r>
              <a:rPr sz="2450" b="1" spc="-15" dirty="0">
                <a:solidFill>
                  <a:srgbClr val="FFFFFF"/>
                </a:solidFill>
                <a:latin typeface="Arial"/>
                <a:cs typeface="Arial"/>
              </a:rPr>
              <a:t>en</a:t>
            </a:r>
            <a:r>
              <a:rPr sz="2450" b="1" spc="-60" dirty="0">
                <a:solidFill>
                  <a:srgbClr val="FFFFFF"/>
                </a:solidFill>
                <a:latin typeface="Arial"/>
                <a:cs typeface="Arial"/>
              </a:rPr>
              <a:t>s</a:t>
            </a:r>
            <a:r>
              <a:rPr sz="2450" b="1" spc="-20" dirty="0">
                <a:solidFill>
                  <a:srgbClr val="FFFFFF"/>
                </a:solidFill>
                <a:latin typeface="Arial"/>
                <a:cs typeface="Arial"/>
              </a:rPr>
              <a:t>i</a:t>
            </a:r>
            <a:r>
              <a:rPr sz="2450" b="1" spc="-15" dirty="0">
                <a:solidFill>
                  <a:srgbClr val="FFFFFF"/>
                </a:solidFill>
                <a:latin typeface="Arial"/>
                <a:cs typeface="Arial"/>
              </a:rPr>
              <a:t>t</a:t>
            </a:r>
            <a:r>
              <a:rPr sz="2450" b="1" spc="-65" dirty="0">
                <a:solidFill>
                  <a:srgbClr val="FFFFFF"/>
                </a:solidFill>
                <a:latin typeface="Arial"/>
                <a:cs typeface="Arial"/>
              </a:rPr>
              <a:t>iv</a:t>
            </a:r>
            <a:r>
              <a:rPr sz="2450" b="1" spc="-20" dirty="0">
                <a:solidFill>
                  <a:srgbClr val="FFFFFF"/>
                </a:solidFill>
                <a:latin typeface="Arial"/>
                <a:cs typeface="Arial"/>
              </a:rPr>
              <a:t>i</a:t>
            </a:r>
            <a:r>
              <a:rPr sz="2450" b="1" spc="-15" dirty="0">
                <a:solidFill>
                  <a:srgbClr val="FFFFFF"/>
                </a:solidFill>
                <a:latin typeface="Arial"/>
                <a:cs typeface="Arial"/>
              </a:rPr>
              <a:t>t</a:t>
            </a:r>
            <a:r>
              <a:rPr sz="2450" b="1" spc="-80" dirty="0">
                <a:solidFill>
                  <a:srgbClr val="FFFFFF"/>
                </a:solidFill>
                <a:latin typeface="Arial"/>
                <a:cs typeface="Arial"/>
              </a:rPr>
              <a:t>y</a:t>
            </a:r>
            <a:endParaRPr sz="2450">
              <a:latin typeface="Arial"/>
              <a:cs typeface="Arial"/>
            </a:endParaRPr>
          </a:p>
        </p:txBody>
      </p:sp>
      <p:sp>
        <p:nvSpPr>
          <p:cNvPr id="42" name="object 42"/>
          <p:cNvSpPr txBox="1"/>
          <p:nvPr/>
        </p:nvSpPr>
        <p:spPr>
          <a:xfrm>
            <a:off x="5627746" y="5992114"/>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80</a:t>
            </a:r>
            <a:r>
              <a:rPr sz="2650" b="1" spc="-5" dirty="0">
                <a:solidFill>
                  <a:srgbClr val="04607A"/>
                </a:solidFill>
                <a:latin typeface="Roboto"/>
                <a:cs typeface="Roboto"/>
              </a:rPr>
              <a:t>.</a:t>
            </a:r>
            <a:r>
              <a:rPr sz="2650" b="1" spc="-10" dirty="0">
                <a:solidFill>
                  <a:srgbClr val="04607A"/>
                </a:solidFill>
                <a:latin typeface="Roboto"/>
                <a:cs typeface="Roboto"/>
              </a:rPr>
              <a:t>09</a:t>
            </a:r>
            <a:endParaRPr sz="2650">
              <a:latin typeface="Roboto"/>
              <a:cs typeface="Roboto"/>
            </a:endParaRPr>
          </a:p>
        </p:txBody>
      </p:sp>
      <p:sp>
        <p:nvSpPr>
          <p:cNvPr id="43" name="object 43"/>
          <p:cNvSpPr txBox="1"/>
          <p:nvPr/>
        </p:nvSpPr>
        <p:spPr>
          <a:xfrm>
            <a:off x="8851511" y="5007962"/>
            <a:ext cx="1570990" cy="402590"/>
          </a:xfrm>
          <a:prstGeom prst="rect">
            <a:avLst/>
          </a:prstGeom>
        </p:spPr>
        <p:txBody>
          <a:bodyPr vert="horz" wrap="square" lIns="0" tIns="15240" rIns="0" bIns="0" rtlCol="0">
            <a:spAutoFit/>
          </a:bodyPr>
          <a:lstStyle/>
          <a:p>
            <a:pPr marL="12700">
              <a:lnSpc>
                <a:spcPct val="100000"/>
              </a:lnSpc>
              <a:spcBef>
                <a:spcPts val="120"/>
              </a:spcBef>
            </a:pPr>
            <a:r>
              <a:rPr sz="2450" b="1" spc="35" dirty="0">
                <a:solidFill>
                  <a:srgbClr val="FFFFFF"/>
                </a:solidFill>
                <a:latin typeface="Arial"/>
                <a:cs typeface="Arial"/>
              </a:rPr>
              <a:t>S</a:t>
            </a:r>
            <a:r>
              <a:rPr sz="2450" b="1" spc="30" dirty="0">
                <a:solidFill>
                  <a:srgbClr val="FFFFFF"/>
                </a:solidFill>
                <a:latin typeface="Arial"/>
                <a:cs typeface="Arial"/>
              </a:rPr>
              <a:t>p</a:t>
            </a:r>
            <a:r>
              <a:rPr sz="2450" b="1" spc="-10" dirty="0">
                <a:solidFill>
                  <a:srgbClr val="FFFFFF"/>
                </a:solidFill>
                <a:latin typeface="Arial"/>
                <a:cs typeface="Arial"/>
              </a:rPr>
              <a:t>ecif</a:t>
            </a:r>
            <a:r>
              <a:rPr sz="2450" b="1" spc="-20" dirty="0">
                <a:solidFill>
                  <a:srgbClr val="FFFFFF"/>
                </a:solidFill>
                <a:latin typeface="Arial"/>
                <a:cs typeface="Arial"/>
              </a:rPr>
              <a:t>ici</a:t>
            </a:r>
            <a:r>
              <a:rPr sz="2450" b="1" spc="-15" dirty="0">
                <a:solidFill>
                  <a:srgbClr val="FFFFFF"/>
                </a:solidFill>
                <a:latin typeface="Arial"/>
                <a:cs typeface="Arial"/>
              </a:rPr>
              <a:t>t</a:t>
            </a:r>
            <a:r>
              <a:rPr sz="2450" b="1" spc="-80" dirty="0">
                <a:solidFill>
                  <a:srgbClr val="FFFFFF"/>
                </a:solidFill>
                <a:latin typeface="Arial"/>
                <a:cs typeface="Arial"/>
              </a:rPr>
              <a:t>y</a:t>
            </a:r>
            <a:endParaRPr sz="2450">
              <a:latin typeface="Arial"/>
              <a:cs typeface="Arial"/>
            </a:endParaRPr>
          </a:p>
        </p:txBody>
      </p:sp>
      <p:sp>
        <p:nvSpPr>
          <p:cNvPr id="44" name="object 44"/>
          <p:cNvSpPr txBox="1"/>
          <p:nvPr/>
        </p:nvSpPr>
        <p:spPr>
          <a:xfrm>
            <a:off x="9191925" y="5992114"/>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80</a:t>
            </a:r>
            <a:r>
              <a:rPr sz="2650" b="1" spc="-5" dirty="0">
                <a:solidFill>
                  <a:srgbClr val="04607A"/>
                </a:solidFill>
                <a:latin typeface="Roboto"/>
                <a:cs typeface="Roboto"/>
              </a:rPr>
              <a:t>.</a:t>
            </a:r>
            <a:r>
              <a:rPr sz="2650" b="1" spc="-10" dirty="0">
                <a:solidFill>
                  <a:srgbClr val="04607A"/>
                </a:solidFill>
                <a:latin typeface="Roboto"/>
                <a:cs typeface="Roboto"/>
              </a:rPr>
              <a:t>73</a:t>
            </a:r>
            <a:endParaRPr sz="2650">
              <a:latin typeface="Roboto"/>
              <a:cs typeface="Roboto"/>
            </a:endParaRPr>
          </a:p>
        </p:txBody>
      </p:sp>
      <p:sp>
        <p:nvSpPr>
          <p:cNvPr id="45" name="object 45"/>
          <p:cNvSpPr txBox="1"/>
          <p:nvPr/>
        </p:nvSpPr>
        <p:spPr>
          <a:xfrm>
            <a:off x="15965968" y="5007708"/>
            <a:ext cx="1355725" cy="402590"/>
          </a:xfrm>
          <a:prstGeom prst="rect">
            <a:avLst/>
          </a:prstGeom>
        </p:spPr>
        <p:txBody>
          <a:bodyPr vert="horz" wrap="square" lIns="0" tIns="15240" rIns="0" bIns="0" rtlCol="0">
            <a:spAutoFit/>
          </a:bodyPr>
          <a:lstStyle/>
          <a:p>
            <a:pPr marL="12700">
              <a:lnSpc>
                <a:spcPct val="100000"/>
              </a:lnSpc>
              <a:spcBef>
                <a:spcPts val="120"/>
              </a:spcBef>
            </a:pPr>
            <a:r>
              <a:rPr sz="2450" b="1" spc="-5" dirty="0">
                <a:solidFill>
                  <a:srgbClr val="FFFFFF"/>
                </a:solidFill>
                <a:latin typeface="Arial"/>
                <a:cs typeface="Arial"/>
              </a:rPr>
              <a:t>F1</a:t>
            </a:r>
            <a:r>
              <a:rPr sz="2450" b="1" spc="75" dirty="0">
                <a:solidFill>
                  <a:srgbClr val="FFFFFF"/>
                </a:solidFill>
                <a:latin typeface="Arial"/>
                <a:cs typeface="Arial"/>
              </a:rPr>
              <a:t> </a:t>
            </a:r>
            <a:r>
              <a:rPr sz="2450" b="1" spc="-10" dirty="0">
                <a:solidFill>
                  <a:srgbClr val="FFFFFF"/>
                </a:solidFill>
                <a:latin typeface="Arial"/>
                <a:cs typeface="Arial"/>
              </a:rPr>
              <a:t>Score</a:t>
            </a:r>
            <a:endParaRPr sz="2450">
              <a:latin typeface="Arial"/>
              <a:cs typeface="Arial"/>
            </a:endParaRPr>
          </a:p>
        </p:txBody>
      </p:sp>
      <p:sp>
        <p:nvSpPr>
          <p:cNvPr id="46" name="object 46"/>
          <p:cNvSpPr txBox="1"/>
          <p:nvPr/>
        </p:nvSpPr>
        <p:spPr>
          <a:xfrm>
            <a:off x="16200285" y="5967595"/>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76</a:t>
            </a:r>
            <a:r>
              <a:rPr sz="2650" b="1" spc="-5" dirty="0">
                <a:solidFill>
                  <a:srgbClr val="04607A"/>
                </a:solidFill>
                <a:latin typeface="Roboto"/>
                <a:cs typeface="Roboto"/>
              </a:rPr>
              <a:t>.</a:t>
            </a:r>
            <a:r>
              <a:rPr sz="2650" b="1" spc="-10" dirty="0">
                <a:solidFill>
                  <a:srgbClr val="04607A"/>
                </a:solidFill>
                <a:latin typeface="Roboto"/>
                <a:cs typeface="Roboto"/>
              </a:rPr>
              <a:t>42</a:t>
            </a:r>
            <a:endParaRPr sz="2650">
              <a:latin typeface="Roboto"/>
              <a:cs typeface="Roboto"/>
            </a:endParaRPr>
          </a:p>
        </p:txBody>
      </p:sp>
      <p:sp>
        <p:nvSpPr>
          <p:cNvPr id="47" name="object 47"/>
          <p:cNvSpPr txBox="1"/>
          <p:nvPr/>
        </p:nvSpPr>
        <p:spPr>
          <a:xfrm>
            <a:off x="3636655" y="8455324"/>
            <a:ext cx="936625" cy="402590"/>
          </a:xfrm>
          <a:prstGeom prst="rect">
            <a:avLst/>
          </a:prstGeom>
        </p:spPr>
        <p:txBody>
          <a:bodyPr vert="horz" wrap="square" lIns="0" tIns="15240" rIns="0" bIns="0" rtlCol="0">
            <a:spAutoFit/>
          </a:bodyPr>
          <a:lstStyle/>
          <a:p>
            <a:pPr marL="12700">
              <a:lnSpc>
                <a:spcPct val="100000"/>
              </a:lnSpc>
              <a:spcBef>
                <a:spcPts val="120"/>
              </a:spcBef>
            </a:pPr>
            <a:r>
              <a:rPr sz="2450" b="1" spc="-10" dirty="0">
                <a:solidFill>
                  <a:srgbClr val="FFFFFF"/>
                </a:solidFill>
                <a:latin typeface="Arial"/>
                <a:cs typeface="Arial"/>
              </a:rPr>
              <a:t>Recall</a:t>
            </a:r>
            <a:endParaRPr sz="2450">
              <a:latin typeface="Arial"/>
              <a:cs typeface="Arial"/>
            </a:endParaRPr>
          </a:p>
        </p:txBody>
      </p:sp>
      <p:sp>
        <p:nvSpPr>
          <p:cNvPr id="48" name="object 48"/>
          <p:cNvSpPr txBox="1"/>
          <p:nvPr/>
        </p:nvSpPr>
        <p:spPr>
          <a:xfrm>
            <a:off x="3658390" y="9415212"/>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80</a:t>
            </a:r>
            <a:r>
              <a:rPr sz="2650" b="1" spc="-5" dirty="0">
                <a:solidFill>
                  <a:srgbClr val="04607A"/>
                </a:solidFill>
                <a:latin typeface="Roboto"/>
                <a:cs typeface="Roboto"/>
              </a:rPr>
              <a:t>.</a:t>
            </a:r>
            <a:r>
              <a:rPr sz="2650" b="1" spc="-10" dirty="0">
                <a:solidFill>
                  <a:srgbClr val="04607A"/>
                </a:solidFill>
                <a:latin typeface="Roboto"/>
                <a:cs typeface="Roboto"/>
              </a:rPr>
              <a:t>09</a:t>
            </a:r>
            <a:endParaRPr sz="2650">
              <a:latin typeface="Roboto"/>
              <a:cs typeface="Roboto"/>
            </a:endParaRPr>
          </a:p>
        </p:txBody>
      </p:sp>
      <p:sp>
        <p:nvSpPr>
          <p:cNvPr id="49" name="object 49"/>
          <p:cNvSpPr txBox="1"/>
          <p:nvPr/>
        </p:nvSpPr>
        <p:spPr>
          <a:xfrm>
            <a:off x="10101884" y="8269714"/>
            <a:ext cx="2759075" cy="779780"/>
          </a:xfrm>
          <a:prstGeom prst="rect">
            <a:avLst/>
          </a:prstGeom>
        </p:spPr>
        <p:txBody>
          <a:bodyPr vert="horz" wrap="square" lIns="0" tIns="12065" rIns="0" bIns="0" rtlCol="0">
            <a:spAutoFit/>
          </a:bodyPr>
          <a:lstStyle/>
          <a:p>
            <a:pPr marL="1035050" marR="5080" indent="-1022985">
              <a:lnSpc>
                <a:spcPct val="101000"/>
              </a:lnSpc>
              <a:spcBef>
                <a:spcPts val="95"/>
              </a:spcBef>
            </a:pPr>
            <a:r>
              <a:rPr sz="2450" b="1" spc="-20" dirty="0">
                <a:solidFill>
                  <a:srgbClr val="FFFFFF"/>
                </a:solidFill>
                <a:latin typeface="Arial"/>
                <a:cs typeface="Arial"/>
              </a:rPr>
              <a:t>Positive </a:t>
            </a:r>
            <a:r>
              <a:rPr sz="2450" b="1" spc="-5" dirty="0">
                <a:solidFill>
                  <a:srgbClr val="FFFFFF"/>
                </a:solidFill>
                <a:latin typeface="Arial"/>
                <a:cs typeface="Arial"/>
              </a:rPr>
              <a:t>predictive </a:t>
            </a:r>
            <a:r>
              <a:rPr sz="2450" b="1" spc="-670" dirty="0">
                <a:solidFill>
                  <a:srgbClr val="FFFFFF"/>
                </a:solidFill>
                <a:latin typeface="Arial"/>
                <a:cs typeface="Arial"/>
              </a:rPr>
              <a:t> </a:t>
            </a:r>
            <a:r>
              <a:rPr sz="2450" b="1" spc="-20" dirty="0">
                <a:solidFill>
                  <a:srgbClr val="FFFFFF"/>
                </a:solidFill>
                <a:latin typeface="Arial"/>
                <a:cs typeface="Arial"/>
              </a:rPr>
              <a:t>value</a:t>
            </a:r>
            <a:endParaRPr sz="2450">
              <a:latin typeface="Arial"/>
              <a:cs typeface="Arial"/>
            </a:endParaRPr>
          </a:p>
        </p:txBody>
      </p:sp>
      <p:sp>
        <p:nvSpPr>
          <p:cNvPr id="50" name="object 50"/>
          <p:cNvSpPr txBox="1"/>
          <p:nvPr/>
        </p:nvSpPr>
        <p:spPr>
          <a:xfrm>
            <a:off x="11092432" y="9467312"/>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73</a:t>
            </a:r>
            <a:r>
              <a:rPr sz="2650" b="1" spc="-5" dirty="0">
                <a:solidFill>
                  <a:srgbClr val="04607A"/>
                </a:solidFill>
                <a:latin typeface="Roboto"/>
                <a:cs typeface="Roboto"/>
              </a:rPr>
              <a:t>.</a:t>
            </a:r>
            <a:r>
              <a:rPr sz="2650" b="1" spc="-10" dirty="0">
                <a:solidFill>
                  <a:srgbClr val="04607A"/>
                </a:solidFill>
                <a:latin typeface="Roboto"/>
                <a:cs typeface="Roboto"/>
              </a:rPr>
              <a:t>08</a:t>
            </a:r>
            <a:endParaRPr sz="2650">
              <a:latin typeface="Roboto"/>
              <a:cs typeface="Roboto"/>
            </a:endParaRPr>
          </a:p>
        </p:txBody>
      </p:sp>
      <p:sp>
        <p:nvSpPr>
          <p:cNvPr id="51" name="object 51"/>
          <p:cNvSpPr txBox="1"/>
          <p:nvPr/>
        </p:nvSpPr>
        <p:spPr>
          <a:xfrm>
            <a:off x="13878441" y="8346573"/>
            <a:ext cx="2893695" cy="779780"/>
          </a:xfrm>
          <a:prstGeom prst="rect">
            <a:avLst/>
          </a:prstGeom>
        </p:spPr>
        <p:txBody>
          <a:bodyPr vert="horz" wrap="square" lIns="0" tIns="12065" rIns="0" bIns="0" rtlCol="0">
            <a:spAutoFit/>
          </a:bodyPr>
          <a:lstStyle/>
          <a:p>
            <a:pPr marL="1101725" marR="5080" indent="-1089660">
              <a:lnSpc>
                <a:spcPct val="101000"/>
              </a:lnSpc>
              <a:spcBef>
                <a:spcPts val="95"/>
              </a:spcBef>
            </a:pPr>
            <a:r>
              <a:rPr sz="2450" b="1" spc="10" dirty="0">
                <a:solidFill>
                  <a:srgbClr val="FFFFFF"/>
                </a:solidFill>
                <a:latin typeface="Arial"/>
                <a:cs typeface="Arial"/>
              </a:rPr>
              <a:t>Negative</a:t>
            </a:r>
            <a:r>
              <a:rPr sz="2450" b="1" spc="-40" dirty="0">
                <a:solidFill>
                  <a:srgbClr val="FFFFFF"/>
                </a:solidFill>
                <a:latin typeface="Arial"/>
                <a:cs typeface="Arial"/>
              </a:rPr>
              <a:t> </a:t>
            </a:r>
            <a:r>
              <a:rPr sz="2450" b="1" spc="-5" dirty="0">
                <a:solidFill>
                  <a:srgbClr val="FFFFFF"/>
                </a:solidFill>
                <a:latin typeface="Arial"/>
                <a:cs typeface="Arial"/>
              </a:rPr>
              <a:t>predictive </a:t>
            </a:r>
            <a:r>
              <a:rPr sz="2450" b="1" spc="-665" dirty="0">
                <a:solidFill>
                  <a:srgbClr val="FFFFFF"/>
                </a:solidFill>
                <a:latin typeface="Arial"/>
                <a:cs typeface="Arial"/>
              </a:rPr>
              <a:t> </a:t>
            </a:r>
            <a:r>
              <a:rPr sz="2450" b="1" spc="-20" dirty="0">
                <a:solidFill>
                  <a:srgbClr val="FFFFFF"/>
                </a:solidFill>
                <a:latin typeface="Arial"/>
                <a:cs typeface="Arial"/>
              </a:rPr>
              <a:t>value</a:t>
            </a:r>
            <a:endParaRPr sz="2450">
              <a:latin typeface="Arial"/>
              <a:cs typeface="Arial"/>
            </a:endParaRPr>
          </a:p>
        </p:txBody>
      </p:sp>
      <p:sp>
        <p:nvSpPr>
          <p:cNvPr id="52" name="object 52"/>
          <p:cNvSpPr txBox="1"/>
          <p:nvPr/>
        </p:nvSpPr>
        <p:spPr>
          <a:xfrm>
            <a:off x="14936527" y="9544172"/>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86</a:t>
            </a:r>
            <a:r>
              <a:rPr sz="2650" b="1" spc="-5" dirty="0">
                <a:solidFill>
                  <a:srgbClr val="04607A"/>
                </a:solidFill>
                <a:latin typeface="Roboto"/>
                <a:cs typeface="Roboto"/>
              </a:rPr>
              <a:t>.</a:t>
            </a:r>
            <a:r>
              <a:rPr sz="2650" b="1" spc="-10" dirty="0">
                <a:solidFill>
                  <a:srgbClr val="04607A"/>
                </a:solidFill>
                <a:latin typeface="Roboto"/>
                <a:cs typeface="Roboto"/>
              </a:rPr>
              <a:t>13</a:t>
            </a:r>
            <a:endParaRPr sz="2650">
              <a:latin typeface="Roboto"/>
              <a:cs typeface="Roboto"/>
            </a:endParaRPr>
          </a:p>
        </p:txBody>
      </p:sp>
      <p:sp>
        <p:nvSpPr>
          <p:cNvPr id="53" name="object 53"/>
          <p:cNvSpPr txBox="1"/>
          <p:nvPr/>
        </p:nvSpPr>
        <p:spPr>
          <a:xfrm>
            <a:off x="12898955" y="5007962"/>
            <a:ext cx="705485" cy="402590"/>
          </a:xfrm>
          <a:prstGeom prst="rect">
            <a:avLst/>
          </a:prstGeom>
        </p:spPr>
        <p:txBody>
          <a:bodyPr vert="horz" wrap="square" lIns="0" tIns="15240" rIns="0" bIns="0" rtlCol="0">
            <a:spAutoFit/>
          </a:bodyPr>
          <a:lstStyle/>
          <a:p>
            <a:pPr marL="12700">
              <a:lnSpc>
                <a:spcPct val="100000"/>
              </a:lnSpc>
              <a:spcBef>
                <a:spcPts val="120"/>
              </a:spcBef>
            </a:pPr>
            <a:r>
              <a:rPr sz="2450" b="1" spc="-35" dirty="0">
                <a:solidFill>
                  <a:srgbClr val="FFFFFF"/>
                </a:solidFill>
                <a:latin typeface="Arial"/>
                <a:cs typeface="Arial"/>
              </a:rPr>
              <a:t>A</a:t>
            </a:r>
            <a:r>
              <a:rPr sz="2450" b="1" spc="5" dirty="0">
                <a:solidFill>
                  <a:srgbClr val="FFFFFF"/>
                </a:solidFill>
                <a:latin typeface="Arial"/>
                <a:cs typeface="Arial"/>
              </a:rPr>
              <a:t>U</a:t>
            </a:r>
            <a:r>
              <a:rPr sz="2450" b="1" spc="60" dirty="0">
                <a:solidFill>
                  <a:srgbClr val="FFFFFF"/>
                </a:solidFill>
                <a:latin typeface="Arial"/>
                <a:cs typeface="Arial"/>
              </a:rPr>
              <a:t>C</a:t>
            </a:r>
            <a:endParaRPr sz="2450">
              <a:latin typeface="Arial"/>
              <a:cs typeface="Arial"/>
            </a:endParaRPr>
          </a:p>
        </p:txBody>
      </p:sp>
      <p:sp>
        <p:nvSpPr>
          <p:cNvPr id="54" name="object 54"/>
          <p:cNvSpPr txBox="1"/>
          <p:nvPr/>
        </p:nvSpPr>
        <p:spPr>
          <a:xfrm>
            <a:off x="12902913" y="5992114"/>
            <a:ext cx="700405"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0</a:t>
            </a:r>
            <a:r>
              <a:rPr sz="2650" b="1" spc="-5" dirty="0">
                <a:solidFill>
                  <a:srgbClr val="04607A"/>
                </a:solidFill>
                <a:latin typeface="Roboto"/>
                <a:cs typeface="Roboto"/>
              </a:rPr>
              <a:t>.</a:t>
            </a:r>
            <a:r>
              <a:rPr sz="2650" b="1" spc="-10" dirty="0">
                <a:solidFill>
                  <a:srgbClr val="04607A"/>
                </a:solidFill>
                <a:latin typeface="Roboto"/>
                <a:cs typeface="Roboto"/>
              </a:rPr>
              <a:t>88</a:t>
            </a:r>
            <a:endParaRPr sz="2650">
              <a:latin typeface="Roboto"/>
              <a:cs typeface="Roboto"/>
            </a:endParaRPr>
          </a:p>
        </p:txBody>
      </p:sp>
      <p:sp>
        <p:nvSpPr>
          <p:cNvPr id="55" name="object 55"/>
          <p:cNvSpPr txBox="1"/>
          <p:nvPr/>
        </p:nvSpPr>
        <p:spPr>
          <a:xfrm>
            <a:off x="7076051" y="8455324"/>
            <a:ext cx="1402080" cy="402590"/>
          </a:xfrm>
          <a:prstGeom prst="rect">
            <a:avLst/>
          </a:prstGeom>
        </p:spPr>
        <p:txBody>
          <a:bodyPr vert="horz" wrap="square" lIns="0" tIns="15240" rIns="0" bIns="0" rtlCol="0">
            <a:spAutoFit/>
          </a:bodyPr>
          <a:lstStyle/>
          <a:p>
            <a:pPr marL="12700">
              <a:lnSpc>
                <a:spcPct val="100000"/>
              </a:lnSpc>
              <a:spcBef>
                <a:spcPts val="120"/>
              </a:spcBef>
            </a:pPr>
            <a:r>
              <a:rPr sz="2450" b="1" spc="35" dirty="0">
                <a:solidFill>
                  <a:srgbClr val="FFFFFF"/>
                </a:solidFill>
                <a:latin typeface="Arial"/>
                <a:cs typeface="Arial"/>
              </a:rPr>
              <a:t>P</a:t>
            </a:r>
            <a:r>
              <a:rPr sz="2450" b="1" spc="-70" dirty="0">
                <a:solidFill>
                  <a:srgbClr val="FFFFFF"/>
                </a:solidFill>
                <a:latin typeface="Arial"/>
                <a:cs typeface="Arial"/>
              </a:rPr>
              <a:t>r</a:t>
            </a:r>
            <a:r>
              <a:rPr sz="2450" b="1" spc="-20" dirty="0">
                <a:solidFill>
                  <a:srgbClr val="FFFFFF"/>
                </a:solidFill>
                <a:latin typeface="Arial"/>
                <a:cs typeface="Arial"/>
              </a:rPr>
              <a:t>ecis</a:t>
            </a:r>
            <a:r>
              <a:rPr sz="2450" b="1" spc="-35" dirty="0">
                <a:solidFill>
                  <a:srgbClr val="FFFFFF"/>
                </a:solidFill>
                <a:latin typeface="Arial"/>
                <a:cs typeface="Arial"/>
              </a:rPr>
              <a:t>i</a:t>
            </a:r>
            <a:r>
              <a:rPr sz="2450" b="1" spc="-50" dirty="0">
                <a:solidFill>
                  <a:srgbClr val="FFFFFF"/>
                </a:solidFill>
                <a:latin typeface="Arial"/>
                <a:cs typeface="Arial"/>
              </a:rPr>
              <a:t>o</a:t>
            </a:r>
            <a:r>
              <a:rPr sz="2450" b="1" spc="-30" dirty="0">
                <a:solidFill>
                  <a:srgbClr val="FFFFFF"/>
                </a:solidFill>
                <a:latin typeface="Arial"/>
                <a:cs typeface="Arial"/>
              </a:rPr>
              <a:t>n</a:t>
            </a:r>
            <a:endParaRPr sz="2450">
              <a:latin typeface="Arial"/>
              <a:cs typeface="Arial"/>
            </a:endParaRPr>
          </a:p>
        </p:txBody>
      </p:sp>
      <p:sp>
        <p:nvSpPr>
          <p:cNvPr id="56" name="object 56"/>
          <p:cNvSpPr txBox="1"/>
          <p:nvPr/>
        </p:nvSpPr>
        <p:spPr>
          <a:xfrm>
            <a:off x="7329503" y="9415212"/>
            <a:ext cx="892810" cy="427990"/>
          </a:xfrm>
          <a:prstGeom prst="rect">
            <a:avLst/>
          </a:prstGeom>
        </p:spPr>
        <p:txBody>
          <a:bodyPr vert="horz" wrap="square" lIns="0" tIns="11430" rIns="0" bIns="0" rtlCol="0">
            <a:spAutoFit/>
          </a:bodyPr>
          <a:lstStyle/>
          <a:p>
            <a:pPr marL="12700">
              <a:lnSpc>
                <a:spcPct val="100000"/>
              </a:lnSpc>
              <a:spcBef>
                <a:spcPts val="90"/>
              </a:spcBef>
            </a:pPr>
            <a:r>
              <a:rPr sz="2650" b="1" spc="-15" dirty="0">
                <a:solidFill>
                  <a:srgbClr val="04607A"/>
                </a:solidFill>
                <a:latin typeface="Roboto"/>
                <a:cs typeface="Roboto"/>
              </a:rPr>
              <a:t>73</a:t>
            </a:r>
            <a:r>
              <a:rPr sz="2650" b="1" spc="-5" dirty="0">
                <a:solidFill>
                  <a:srgbClr val="04607A"/>
                </a:solidFill>
                <a:latin typeface="Roboto"/>
                <a:cs typeface="Roboto"/>
              </a:rPr>
              <a:t>.</a:t>
            </a:r>
            <a:r>
              <a:rPr sz="2650" b="1" spc="-10" dirty="0">
                <a:solidFill>
                  <a:srgbClr val="04607A"/>
                </a:solidFill>
                <a:latin typeface="Roboto"/>
                <a:cs typeface="Roboto"/>
              </a:rPr>
              <a:t>08</a:t>
            </a:r>
            <a:endParaRPr sz="2650">
              <a:latin typeface="Roboto"/>
              <a:cs typeface="Roboto"/>
            </a:endParaRPr>
          </a:p>
        </p:txBody>
      </p:sp>
      <p:grpSp>
        <p:nvGrpSpPr>
          <p:cNvPr id="57" name="object 57"/>
          <p:cNvGrpSpPr/>
          <p:nvPr/>
        </p:nvGrpSpPr>
        <p:grpSpPr>
          <a:xfrm>
            <a:off x="13363308" y="2093971"/>
            <a:ext cx="5245735" cy="1310005"/>
            <a:chOff x="13363308" y="2093971"/>
            <a:chExt cx="5245735" cy="1310005"/>
          </a:xfrm>
        </p:grpSpPr>
        <p:sp>
          <p:nvSpPr>
            <p:cNvPr id="58" name="object 58"/>
            <p:cNvSpPr/>
            <p:nvPr/>
          </p:nvSpPr>
          <p:spPr>
            <a:xfrm>
              <a:off x="13363308" y="2093971"/>
              <a:ext cx="5245735" cy="1310005"/>
            </a:xfrm>
            <a:custGeom>
              <a:avLst/>
              <a:gdLst/>
              <a:ahLst/>
              <a:cxnLst/>
              <a:rect l="l" t="t" r="r" b="b"/>
              <a:pathLst>
                <a:path w="5245734" h="1310004">
                  <a:moveTo>
                    <a:pt x="4545725" y="0"/>
                  </a:moveTo>
                  <a:lnTo>
                    <a:pt x="680314" y="0"/>
                  </a:lnTo>
                  <a:lnTo>
                    <a:pt x="657557" y="1093"/>
                  </a:lnTo>
                  <a:lnTo>
                    <a:pt x="614505" y="9356"/>
                  </a:lnTo>
                  <a:lnTo>
                    <a:pt x="577750" y="24964"/>
                  </a:lnTo>
                  <a:lnTo>
                    <a:pt x="541093" y="58333"/>
                  </a:lnTo>
                  <a:lnTo>
                    <a:pt x="24051" y="595751"/>
                  </a:lnTo>
                  <a:lnTo>
                    <a:pt x="12261" y="611601"/>
                  </a:lnTo>
                  <a:lnTo>
                    <a:pt x="4278" y="628207"/>
                  </a:lnTo>
                  <a:lnTo>
                    <a:pt x="169" y="645325"/>
                  </a:lnTo>
                  <a:lnTo>
                    <a:pt x="0" y="662712"/>
                  </a:lnTo>
                  <a:lnTo>
                    <a:pt x="3040" y="677334"/>
                  </a:lnTo>
                  <a:lnTo>
                    <a:pt x="28669" y="718501"/>
                  </a:lnTo>
                  <a:lnTo>
                    <a:pt x="537690" y="1255490"/>
                  </a:lnTo>
                  <a:lnTo>
                    <a:pt x="585661" y="1286315"/>
                  </a:lnTo>
                  <a:lnTo>
                    <a:pt x="630441" y="1300306"/>
                  </a:lnTo>
                  <a:lnTo>
                    <a:pt x="682803" y="1306367"/>
                  </a:lnTo>
                  <a:lnTo>
                    <a:pt x="709716" y="1305813"/>
                  </a:lnTo>
                  <a:lnTo>
                    <a:pt x="4526291" y="1309761"/>
                  </a:lnTo>
                  <a:lnTo>
                    <a:pt x="4572092" y="1306750"/>
                  </a:lnTo>
                  <a:lnTo>
                    <a:pt x="4615702" y="1297677"/>
                  </a:lnTo>
                  <a:lnTo>
                    <a:pt x="4661986" y="1279567"/>
                  </a:lnTo>
                  <a:lnTo>
                    <a:pt x="4698799" y="1254757"/>
                  </a:lnTo>
                  <a:lnTo>
                    <a:pt x="5213652" y="713643"/>
                  </a:lnTo>
                  <a:lnTo>
                    <a:pt x="5227575" y="699187"/>
                  </a:lnTo>
                  <a:lnTo>
                    <a:pt x="5237556" y="683699"/>
                  </a:lnTo>
                  <a:lnTo>
                    <a:pt x="5243483" y="667460"/>
                  </a:lnTo>
                  <a:lnTo>
                    <a:pt x="5245243" y="650755"/>
                  </a:lnTo>
                  <a:lnTo>
                    <a:pt x="5242930" y="635405"/>
                  </a:lnTo>
                  <a:lnTo>
                    <a:pt x="5237133" y="620470"/>
                  </a:lnTo>
                  <a:lnTo>
                    <a:pt x="5227921" y="606183"/>
                  </a:lnTo>
                  <a:lnTo>
                    <a:pt x="5215359" y="592777"/>
                  </a:lnTo>
                  <a:lnTo>
                    <a:pt x="4698076" y="55966"/>
                  </a:lnTo>
                  <a:lnTo>
                    <a:pt x="4688222" y="44565"/>
                  </a:lnTo>
                  <a:lnTo>
                    <a:pt x="4644863" y="16753"/>
                  </a:lnTo>
                  <a:lnTo>
                    <a:pt x="4597662" y="3252"/>
                  </a:lnTo>
                  <a:lnTo>
                    <a:pt x="4572013" y="301"/>
                  </a:lnTo>
                  <a:lnTo>
                    <a:pt x="4545725" y="0"/>
                  </a:lnTo>
                  <a:close/>
                </a:path>
              </a:pathLst>
            </a:custGeom>
            <a:solidFill>
              <a:srgbClr val="DBF5F8"/>
            </a:solidFill>
          </p:spPr>
          <p:txBody>
            <a:bodyPr wrap="square" lIns="0" tIns="0" rIns="0" bIns="0" rtlCol="0"/>
            <a:lstStyle/>
            <a:p>
              <a:endParaRPr/>
            </a:p>
          </p:txBody>
        </p:sp>
        <p:pic>
          <p:nvPicPr>
            <p:cNvPr id="59" name="object 59"/>
            <p:cNvPicPr/>
            <p:nvPr/>
          </p:nvPicPr>
          <p:blipFill>
            <a:blip r:embed="rId11" cstate="print"/>
            <a:stretch>
              <a:fillRect/>
            </a:stretch>
          </p:blipFill>
          <p:spPr>
            <a:xfrm>
              <a:off x="13512583" y="2190906"/>
              <a:ext cx="1280275" cy="1117075"/>
            </a:xfrm>
            <a:prstGeom prst="rect">
              <a:avLst/>
            </a:prstGeom>
          </p:spPr>
        </p:pic>
      </p:grpSp>
      <p:sp>
        <p:nvSpPr>
          <p:cNvPr id="60" name="object 60"/>
          <p:cNvSpPr txBox="1"/>
          <p:nvPr/>
        </p:nvSpPr>
        <p:spPr>
          <a:xfrm>
            <a:off x="13797092" y="2522051"/>
            <a:ext cx="4391660" cy="478155"/>
          </a:xfrm>
          <a:prstGeom prst="rect">
            <a:avLst/>
          </a:prstGeom>
        </p:spPr>
        <p:txBody>
          <a:bodyPr vert="horz" wrap="square" lIns="0" tIns="14604" rIns="0" bIns="0" rtlCol="0">
            <a:spAutoFit/>
          </a:bodyPr>
          <a:lstStyle/>
          <a:p>
            <a:pPr marL="12700">
              <a:lnSpc>
                <a:spcPct val="100000"/>
              </a:lnSpc>
              <a:spcBef>
                <a:spcPts val="114"/>
              </a:spcBef>
              <a:tabLst>
                <a:tab pos="1136015" algn="l"/>
              </a:tabLst>
            </a:pPr>
            <a:r>
              <a:rPr sz="2950" spc="5" dirty="0">
                <a:solidFill>
                  <a:srgbClr val="FFFFFF"/>
                </a:solidFill>
                <a:latin typeface="Arial MT"/>
                <a:cs typeface="Arial MT"/>
              </a:rPr>
              <a:t>0.335	</a:t>
            </a:r>
            <a:r>
              <a:rPr sz="3975" b="1" spc="-15" baseline="1048" dirty="0">
                <a:solidFill>
                  <a:srgbClr val="04607A"/>
                </a:solidFill>
                <a:latin typeface="Roboto"/>
                <a:cs typeface="Roboto"/>
              </a:rPr>
              <a:t>Probability</a:t>
            </a:r>
            <a:r>
              <a:rPr sz="3975" b="1" spc="-97" baseline="1048" dirty="0">
                <a:solidFill>
                  <a:srgbClr val="04607A"/>
                </a:solidFill>
                <a:latin typeface="Roboto"/>
                <a:cs typeface="Roboto"/>
              </a:rPr>
              <a:t> </a:t>
            </a:r>
            <a:r>
              <a:rPr sz="3975" b="1" spc="15" baseline="1048" dirty="0">
                <a:solidFill>
                  <a:srgbClr val="04607A"/>
                </a:solidFill>
                <a:latin typeface="Roboto"/>
                <a:cs typeface="Roboto"/>
              </a:rPr>
              <a:t>Threshold</a:t>
            </a:r>
            <a:endParaRPr sz="3975" baseline="1048">
              <a:latin typeface="Roboto"/>
              <a:cs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79334" y="8159932"/>
            <a:ext cx="6490970" cy="1004569"/>
            <a:chOff x="7079334" y="8159932"/>
            <a:chExt cx="6490970" cy="1004569"/>
          </a:xfrm>
        </p:grpSpPr>
        <p:pic>
          <p:nvPicPr>
            <p:cNvPr id="3" name="object 3"/>
            <p:cNvPicPr/>
            <p:nvPr/>
          </p:nvPicPr>
          <p:blipFill>
            <a:blip r:embed="rId2" cstate="print"/>
            <a:stretch>
              <a:fillRect/>
            </a:stretch>
          </p:blipFill>
          <p:spPr>
            <a:xfrm>
              <a:off x="7079334" y="8163730"/>
              <a:ext cx="6490932" cy="1000524"/>
            </a:xfrm>
            <a:prstGeom prst="rect">
              <a:avLst/>
            </a:prstGeom>
          </p:spPr>
        </p:pic>
        <p:sp>
          <p:nvSpPr>
            <p:cNvPr id="4" name="object 4"/>
            <p:cNvSpPr/>
            <p:nvPr/>
          </p:nvSpPr>
          <p:spPr>
            <a:xfrm>
              <a:off x="7388973" y="8159932"/>
              <a:ext cx="5794375" cy="1000760"/>
            </a:xfrm>
            <a:custGeom>
              <a:avLst/>
              <a:gdLst/>
              <a:ahLst/>
              <a:cxnLst/>
              <a:rect l="l" t="t" r="r" b="b"/>
              <a:pathLst>
                <a:path w="5794375" h="1000759">
                  <a:moveTo>
                    <a:pt x="5770672" y="0"/>
                  </a:moveTo>
                  <a:lnTo>
                    <a:pt x="4029657" y="0"/>
                  </a:lnTo>
                  <a:lnTo>
                    <a:pt x="4012336" y="30239"/>
                  </a:lnTo>
                  <a:lnTo>
                    <a:pt x="4005811" y="60787"/>
                  </a:lnTo>
                  <a:lnTo>
                    <a:pt x="4010127" y="91346"/>
                  </a:lnTo>
                  <a:lnTo>
                    <a:pt x="4051459" y="151304"/>
                  </a:lnTo>
                  <a:lnTo>
                    <a:pt x="4088565" y="180107"/>
                  </a:lnTo>
                  <a:lnTo>
                    <a:pt x="4136689" y="207728"/>
                  </a:lnTo>
                  <a:lnTo>
                    <a:pt x="4195877" y="233869"/>
                  </a:lnTo>
                  <a:lnTo>
                    <a:pt x="4266173" y="258232"/>
                  </a:lnTo>
                  <a:lnTo>
                    <a:pt x="4307531" y="270217"/>
                  </a:lnTo>
                  <a:lnTo>
                    <a:pt x="4350668" y="281242"/>
                  </a:lnTo>
                  <a:lnTo>
                    <a:pt x="4395435" y="291309"/>
                  </a:lnTo>
                  <a:lnTo>
                    <a:pt x="4441684" y="300417"/>
                  </a:lnTo>
                  <a:lnTo>
                    <a:pt x="4489266" y="308566"/>
                  </a:lnTo>
                  <a:lnTo>
                    <a:pt x="4538034" y="315757"/>
                  </a:lnTo>
                  <a:lnTo>
                    <a:pt x="4587840" y="321988"/>
                  </a:lnTo>
                  <a:lnTo>
                    <a:pt x="4638535" y="327262"/>
                  </a:lnTo>
                  <a:lnTo>
                    <a:pt x="4689971" y="331576"/>
                  </a:lnTo>
                  <a:lnTo>
                    <a:pt x="4741999" y="334931"/>
                  </a:lnTo>
                  <a:lnTo>
                    <a:pt x="4794473" y="337328"/>
                  </a:lnTo>
                  <a:lnTo>
                    <a:pt x="4847243" y="338766"/>
                  </a:lnTo>
                  <a:lnTo>
                    <a:pt x="4900161" y="339246"/>
                  </a:lnTo>
                  <a:lnTo>
                    <a:pt x="4953079" y="338766"/>
                  </a:lnTo>
                  <a:lnTo>
                    <a:pt x="5005848" y="337328"/>
                  </a:lnTo>
                  <a:lnTo>
                    <a:pt x="5058322" y="334931"/>
                  </a:lnTo>
                  <a:lnTo>
                    <a:pt x="5110351" y="331576"/>
                  </a:lnTo>
                  <a:lnTo>
                    <a:pt x="5161787" y="327262"/>
                  </a:lnTo>
                  <a:lnTo>
                    <a:pt x="5212483" y="321988"/>
                  </a:lnTo>
                  <a:lnTo>
                    <a:pt x="5262289" y="315757"/>
                  </a:lnTo>
                  <a:lnTo>
                    <a:pt x="5311058" y="308566"/>
                  </a:lnTo>
                  <a:lnTo>
                    <a:pt x="5358641" y="300417"/>
                  </a:lnTo>
                  <a:lnTo>
                    <a:pt x="5404891" y="291309"/>
                  </a:lnTo>
                  <a:lnTo>
                    <a:pt x="5449659" y="281242"/>
                  </a:lnTo>
                  <a:lnTo>
                    <a:pt x="5492796" y="270217"/>
                  </a:lnTo>
                  <a:lnTo>
                    <a:pt x="5534156" y="258232"/>
                  </a:lnTo>
                  <a:lnTo>
                    <a:pt x="5604371" y="233869"/>
                  </a:lnTo>
                  <a:lnTo>
                    <a:pt x="5663499" y="207728"/>
                  </a:lnTo>
                  <a:lnTo>
                    <a:pt x="5711583" y="180107"/>
                  </a:lnTo>
                  <a:lnTo>
                    <a:pt x="5748668" y="151304"/>
                  </a:lnTo>
                  <a:lnTo>
                    <a:pt x="5774799" y="121618"/>
                  </a:lnTo>
                  <a:lnTo>
                    <a:pt x="5794377" y="60787"/>
                  </a:lnTo>
                  <a:lnTo>
                    <a:pt x="5787912" y="30239"/>
                  </a:lnTo>
                  <a:lnTo>
                    <a:pt x="5770672" y="0"/>
                  </a:lnTo>
                  <a:close/>
                </a:path>
                <a:path w="5794375" h="1000759">
                  <a:moveTo>
                    <a:pt x="1545848" y="403453"/>
                  </a:moveTo>
                  <a:lnTo>
                    <a:pt x="1492937" y="403626"/>
                  </a:lnTo>
                  <a:lnTo>
                    <a:pt x="1334438" y="406210"/>
                  </a:lnTo>
                  <a:lnTo>
                    <a:pt x="1176671" y="411889"/>
                  </a:lnTo>
                  <a:lnTo>
                    <a:pt x="1072144" y="417391"/>
                  </a:lnTo>
                  <a:lnTo>
                    <a:pt x="968307" y="424263"/>
                  </a:lnTo>
                  <a:lnTo>
                    <a:pt x="865306" y="432503"/>
                  </a:lnTo>
                  <a:lnTo>
                    <a:pt x="763288" y="442108"/>
                  </a:lnTo>
                  <a:lnTo>
                    <a:pt x="662397" y="453077"/>
                  </a:lnTo>
                  <a:lnTo>
                    <a:pt x="562780" y="465407"/>
                  </a:lnTo>
                  <a:lnTo>
                    <a:pt x="464583" y="479096"/>
                  </a:lnTo>
                  <a:lnTo>
                    <a:pt x="367952" y="494141"/>
                  </a:lnTo>
                  <a:lnTo>
                    <a:pt x="273032" y="510541"/>
                  </a:lnTo>
                  <a:lnTo>
                    <a:pt x="179969" y="528293"/>
                  </a:lnTo>
                  <a:lnTo>
                    <a:pt x="88910" y="547396"/>
                  </a:lnTo>
                  <a:lnTo>
                    <a:pt x="44177" y="557453"/>
                  </a:lnTo>
                  <a:lnTo>
                    <a:pt x="0" y="567846"/>
                  </a:lnTo>
                  <a:lnTo>
                    <a:pt x="0" y="1000524"/>
                  </a:lnTo>
                  <a:lnTo>
                    <a:pt x="255165" y="1000524"/>
                  </a:lnTo>
                  <a:lnTo>
                    <a:pt x="291600" y="977315"/>
                  </a:lnTo>
                  <a:lnTo>
                    <a:pt x="332578" y="954664"/>
                  </a:lnTo>
                  <a:lnTo>
                    <a:pt x="378182" y="932643"/>
                  </a:lnTo>
                  <a:lnTo>
                    <a:pt x="428493" y="911320"/>
                  </a:lnTo>
                  <a:lnTo>
                    <a:pt x="483597" y="890766"/>
                  </a:lnTo>
                  <a:lnTo>
                    <a:pt x="543575" y="871052"/>
                  </a:lnTo>
                  <a:lnTo>
                    <a:pt x="585729" y="858574"/>
                  </a:lnTo>
                  <a:lnTo>
                    <a:pt x="629111" y="846737"/>
                  </a:lnTo>
                  <a:lnTo>
                    <a:pt x="673656" y="835541"/>
                  </a:lnTo>
                  <a:lnTo>
                    <a:pt x="719300" y="824985"/>
                  </a:lnTo>
                  <a:lnTo>
                    <a:pt x="765977" y="815069"/>
                  </a:lnTo>
                  <a:lnTo>
                    <a:pt x="813622" y="805793"/>
                  </a:lnTo>
                  <a:lnTo>
                    <a:pt x="862170" y="797158"/>
                  </a:lnTo>
                  <a:lnTo>
                    <a:pt x="911555" y="789162"/>
                  </a:lnTo>
                  <a:lnTo>
                    <a:pt x="961714" y="781807"/>
                  </a:lnTo>
                  <a:lnTo>
                    <a:pt x="1012580" y="775091"/>
                  </a:lnTo>
                  <a:lnTo>
                    <a:pt x="1064089" y="769015"/>
                  </a:lnTo>
                  <a:lnTo>
                    <a:pt x="1116175" y="763580"/>
                  </a:lnTo>
                  <a:lnTo>
                    <a:pt x="1168774" y="758783"/>
                  </a:lnTo>
                  <a:lnTo>
                    <a:pt x="1221820" y="754627"/>
                  </a:lnTo>
                  <a:lnTo>
                    <a:pt x="1275248" y="751110"/>
                  </a:lnTo>
                  <a:lnTo>
                    <a:pt x="1328994" y="748233"/>
                  </a:lnTo>
                  <a:lnTo>
                    <a:pt x="1382992" y="745995"/>
                  </a:lnTo>
                  <a:lnTo>
                    <a:pt x="1437177" y="744397"/>
                  </a:lnTo>
                  <a:lnTo>
                    <a:pt x="1491484" y="743438"/>
                  </a:lnTo>
                  <a:lnTo>
                    <a:pt x="3627504" y="743118"/>
                  </a:lnTo>
                  <a:lnTo>
                    <a:pt x="3574673" y="720023"/>
                  </a:lnTo>
                  <a:lnTo>
                    <a:pt x="3517498" y="696931"/>
                  </a:lnTo>
                  <a:lnTo>
                    <a:pt x="3457100" y="674366"/>
                  </a:lnTo>
                  <a:lnTo>
                    <a:pt x="3393470" y="652357"/>
                  </a:lnTo>
                  <a:lnTo>
                    <a:pt x="3326600" y="630933"/>
                  </a:lnTo>
                  <a:lnTo>
                    <a:pt x="3285276" y="618470"/>
                  </a:lnTo>
                  <a:lnTo>
                    <a:pt x="3243265" y="606359"/>
                  </a:lnTo>
                  <a:lnTo>
                    <a:pt x="3200586" y="594598"/>
                  </a:lnTo>
                  <a:lnTo>
                    <a:pt x="3157259" y="583189"/>
                  </a:lnTo>
                  <a:lnTo>
                    <a:pt x="3113303" y="572130"/>
                  </a:lnTo>
                  <a:lnTo>
                    <a:pt x="3068738" y="561423"/>
                  </a:lnTo>
                  <a:lnTo>
                    <a:pt x="3023584" y="551067"/>
                  </a:lnTo>
                  <a:lnTo>
                    <a:pt x="2977860" y="541062"/>
                  </a:lnTo>
                  <a:lnTo>
                    <a:pt x="2884781" y="522105"/>
                  </a:lnTo>
                  <a:lnTo>
                    <a:pt x="2789659" y="504552"/>
                  </a:lnTo>
                  <a:lnTo>
                    <a:pt x="2692649" y="488404"/>
                  </a:lnTo>
                  <a:lnTo>
                    <a:pt x="2593909" y="473660"/>
                  </a:lnTo>
                  <a:lnTo>
                    <a:pt x="2493595" y="460321"/>
                  </a:lnTo>
                  <a:lnTo>
                    <a:pt x="2391865" y="448385"/>
                  </a:lnTo>
                  <a:lnTo>
                    <a:pt x="2288875" y="437854"/>
                  </a:lnTo>
                  <a:lnTo>
                    <a:pt x="2184782" y="428727"/>
                  </a:lnTo>
                  <a:lnTo>
                    <a:pt x="2079743" y="421004"/>
                  </a:lnTo>
                  <a:lnTo>
                    <a:pt x="1973915" y="414686"/>
                  </a:lnTo>
                  <a:lnTo>
                    <a:pt x="1867455" y="409772"/>
                  </a:lnTo>
                  <a:lnTo>
                    <a:pt x="1706922" y="405033"/>
                  </a:lnTo>
                  <a:lnTo>
                    <a:pt x="1545848" y="403453"/>
                  </a:lnTo>
                  <a:close/>
                </a:path>
                <a:path w="5794375" h="1000759">
                  <a:moveTo>
                    <a:pt x="3627504" y="743118"/>
                  </a:moveTo>
                  <a:lnTo>
                    <a:pt x="1545848" y="743118"/>
                  </a:lnTo>
                  <a:lnTo>
                    <a:pt x="1600250" y="743438"/>
                  </a:lnTo>
                  <a:lnTo>
                    <a:pt x="1654587" y="744397"/>
                  </a:lnTo>
                  <a:lnTo>
                    <a:pt x="1708796" y="745995"/>
                  </a:lnTo>
                  <a:lnTo>
                    <a:pt x="1762811" y="748233"/>
                  </a:lnTo>
                  <a:lnTo>
                    <a:pt x="1816568" y="751110"/>
                  </a:lnTo>
                  <a:lnTo>
                    <a:pt x="1870002" y="754627"/>
                  </a:lnTo>
                  <a:lnTo>
                    <a:pt x="1923050" y="758783"/>
                  </a:lnTo>
                  <a:lnTo>
                    <a:pt x="1975646" y="763580"/>
                  </a:lnTo>
                  <a:lnTo>
                    <a:pt x="2027727" y="769015"/>
                  </a:lnTo>
                  <a:lnTo>
                    <a:pt x="2079227" y="775091"/>
                  </a:lnTo>
                  <a:lnTo>
                    <a:pt x="2130082" y="781807"/>
                  </a:lnTo>
                  <a:lnTo>
                    <a:pt x="2180228" y="789162"/>
                  </a:lnTo>
                  <a:lnTo>
                    <a:pt x="2229601" y="797158"/>
                  </a:lnTo>
                  <a:lnTo>
                    <a:pt x="2278135" y="805793"/>
                  </a:lnTo>
                  <a:lnTo>
                    <a:pt x="2325767" y="815069"/>
                  </a:lnTo>
                  <a:lnTo>
                    <a:pt x="2372432" y="824985"/>
                  </a:lnTo>
                  <a:lnTo>
                    <a:pt x="2418065" y="835541"/>
                  </a:lnTo>
                  <a:lnTo>
                    <a:pt x="2462602" y="846737"/>
                  </a:lnTo>
                  <a:lnTo>
                    <a:pt x="2505979" y="858574"/>
                  </a:lnTo>
                  <a:lnTo>
                    <a:pt x="2548131" y="871052"/>
                  </a:lnTo>
                  <a:lnTo>
                    <a:pt x="2608107" y="890766"/>
                  </a:lnTo>
                  <a:lnTo>
                    <a:pt x="2663218" y="911320"/>
                  </a:lnTo>
                  <a:lnTo>
                    <a:pt x="2713554" y="932643"/>
                  </a:lnTo>
                  <a:lnTo>
                    <a:pt x="2759206" y="954664"/>
                  </a:lnTo>
                  <a:lnTo>
                    <a:pt x="2800262" y="977315"/>
                  </a:lnTo>
                  <a:lnTo>
                    <a:pt x="2836814" y="1000524"/>
                  </a:lnTo>
                  <a:lnTo>
                    <a:pt x="3993710" y="1000524"/>
                  </a:lnTo>
                  <a:lnTo>
                    <a:pt x="3945856" y="946782"/>
                  </a:lnTo>
                  <a:lnTo>
                    <a:pt x="3917245" y="920252"/>
                  </a:lnTo>
                  <a:lnTo>
                    <a:pt x="3885499" y="893988"/>
                  </a:lnTo>
                  <a:lnTo>
                    <a:pt x="3850607" y="868019"/>
                  </a:lnTo>
                  <a:lnTo>
                    <a:pt x="3812561" y="842374"/>
                  </a:lnTo>
                  <a:lnTo>
                    <a:pt x="3771350" y="817082"/>
                  </a:lnTo>
                  <a:lnTo>
                    <a:pt x="3726966" y="792172"/>
                  </a:lnTo>
                  <a:lnTo>
                    <a:pt x="3679398" y="767673"/>
                  </a:lnTo>
                  <a:lnTo>
                    <a:pt x="3628637" y="743613"/>
                  </a:lnTo>
                  <a:lnTo>
                    <a:pt x="3627504" y="743118"/>
                  </a:lnTo>
                  <a:close/>
                </a:path>
              </a:pathLst>
            </a:custGeom>
            <a:solidFill>
              <a:srgbClr val="10CF9B">
                <a:alpha val="81176"/>
              </a:srgbClr>
            </a:solidFill>
          </p:spPr>
          <p:txBody>
            <a:bodyPr wrap="square" lIns="0" tIns="0" rIns="0" bIns="0" rtlCol="0"/>
            <a:lstStyle/>
            <a:p>
              <a:endParaRPr/>
            </a:p>
          </p:txBody>
        </p:sp>
      </p:grpSp>
      <p:sp>
        <p:nvSpPr>
          <p:cNvPr id="5" name="object 5"/>
          <p:cNvSpPr txBox="1">
            <a:spLocks noGrp="1"/>
          </p:cNvSpPr>
          <p:nvPr>
            <p:ph type="title"/>
          </p:nvPr>
        </p:nvSpPr>
        <p:spPr>
          <a:xfrm>
            <a:off x="2517791" y="963282"/>
            <a:ext cx="5304155" cy="930275"/>
          </a:xfrm>
          <a:prstGeom prst="rect">
            <a:avLst/>
          </a:prstGeom>
        </p:spPr>
        <p:txBody>
          <a:bodyPr vert="horz" wrap="square" lIns="0" tIns="17145" rIns="0" bIns="0" rtlCol="0">
            <a:spAutoFit/>
          </a:bodyPr>
          <a:lstStyle/>
          <a:p>
            <a:pPr marL="12700">
              <a:lnSpc>
                <a:spcPct val="100000"/>
              </a:lnSpc>
              <a:spcBef>
                <a:spcPts val="135"/>
              </a:spcBef>
            </a:pPr>
            <a:r>
              <a:rPr spc="15" dirty="0"/>
              <a:t>Final</a:t>
            </a:r>
            <a:r>
              <a:rPr spc="-75" dirty="0"/>
              <a:t> </a:t>
            </a:r>
            <a:r>
              <a:rPr spc="10" dirty="0"/>
              <a:t>Prediction</a:t>
            </a:r>
          </a:p>
        </p:txBody>
      </p:sp>
      <p:sp>
        <p:nvSpPr>
          <p:cNvPr id="6" name="object 6"/>
          <p:cNvSpPr txBox="1"/>
          <p:nvPr/>
        </p:nvSpPr>
        <p:spPr>
          <a:xfrm>
            <a:off x="9448741" y="3252020"/>
            <a:ext cx="1939289" cy="377190"/>
          </a:xfrm>
          <a:prstGeom prst="rect">
            <a:avLst/>
          </a:prstGeom>
        </p:spPr>
        <p:txBody>
          <a:bodyPr vert="horz" wrap="square" lIns="0" tIns="13335" rIns="0" bIns="0" rtlCol="0">
            <a:spAutoFit/>
          </a:bodyPr>
          <a:lstStyle/>
          <a:p>
            <a:pPr marL="12700">
              <a:lnSpc>
                <a:spcPct val="100000"/>
              </a:lnSpc>
              <a:spcBef>
                <a:spcPts val="105"/>
              </a:spcBef>
            </a:pPr>
            <a:r>
              <a:rPr sz="2300" b="1" spc="35" dirty="0">
                <a:solidFill>
                  <a:srgbClr val="04607A"/>
                </a:solidFill>
                <a:latin typeface="Roboto"/>
                <a:cs typeface="Roboto"/>
              </a:rPr>
              <a:t>Top</a:t>
            </a:r>
            <a:r>
              <a:rPr sz="2300" b="1" spc="-25" dirty="0">
                <a:solidFill>
                  <a:srgbClr val="04607A"/>
                </a:solidFill>
                <a:latin typeface="Roboto"/>
                <a:cs typeface="Roboto"/>
              </a:rPr>
              <a:t> </a:t>
            </a:r>
            <a:r>
              <a:rPr sz="2300" b="1" dirty="0">
                <a:solidFill>
                  <a:srgbClr val="04607A"/>
                </a:solidFill>
                <a:latin typeface="Roboto"/>
                <a:cs typeface="Roboto"/>
              </a:rPr>
              <a:t>5</a:t>
            </a:r>
            <a:r>
              <a:rPr sz="2300" b="1" spc="-35" dirty="0">
                <a:solidFill>
                  <a:srgbClr val="04607A"/>
                </a:solidFill>
                <a:latin typeface="Roboto"/>
                <a:cs typeface="Roboto"/>
              </a:rPr>
              <a:t> </a:t>
            </a:r>
            <a:r>
              <a:rPr sz="2300" b="1" spc="10" dirty="0">
                <a:solidFill>
                  <a:srgbClr val="04607A"/>
                </a:solidFill>
                <a:latin typeface="Roboto"/>
                <a:cs typeface="Roboto"/>
              </a:rPr>
              <a:t>Records</a:t>
            </a:r>
            <a:endParaRPr sz="2300">
              <a:latin typeface="Roboto"/>
              <a:cs typeface="Roboto"/>
            </a:endParaRPr>
          </a:p>
        </p:txBody>
      </p:sp>
      <p:pic>
        <p:nvPicPr>
          <p:cNvPr id="7" name="object 7"/>
          <p:cNvPicPr/>
          <p:nvPr/>
        </p:nvPicPr>
        <p:blipFill>
          <a:blip r:embed="rId3" cstate="print"/>
          <a:stretch>
            <a:fillRect/>
          </a:stretch>
        </p:blipFill>
        <p:spPr>
          <a:xfrm>
            <a:off x="5513412" y="3891297"/>
            <a:ext cx="9758608" cy="3295670"/>
          </a:xfrm>
          <a:prstGeom prst="rect">
            <a:avLst/>
          </a:prstGeom>
        </p:spPr>
      </p:pic>
      <p:sp>
        <p:nvSpPr>
          <p:cNvPr id="8" name="object 8"/>
          <p:cNvSpPr txBox="1"/>
          <p:nvPr/>
        </p:nvSpPr>
        <p:spPr>
          <a:xfrm>
            <a:off x="7481533" y="8461602"/>
            <a:ext cx="5596890" cy="377190"/>
          </a:xfrm>
          <a:prstGeom prst="rect">
            <a:avLst/>
          </a:prstGeom>
        </p:spPr>
        <p:txBody>
          <a:bodyPr vert="horz" wrap="square" lIns="0" tIns="13335" rIns="0" bIns="0" rtlCol="0">
            <a:spAutoFit/>
          </a:bodyPr>
          <a:lstStyle/>
          <a:p>
            <a:pPr marL="12700">
              <a:lnSpc>
                <a:spcPct val="100000"/>
              </a:lnSpc>
              <a:spcBef>
                <a:spcPts val="105"/>
              </a:spcBef>
            </a:pPr>
            <a:r>
              <a:rPr sz="2300" b="1" dirty="0">
                <a:solidFill>
                  <a:srgbClr val="FFFFFF"/>
                </a:solidFill>
                <a:latin typeface="Roboto"/>
                <a:cs typeface="Roboto"/>
              </a:rPr>
              <a:t>Lead</a:t>
            </a:r>
            <a:r>
              <a:rPr sz="2300" b="1" spc="5" dirty="0">
                <a:solidFill>
                  <a:srgbClr val="FFFFFF"/>
                </a:solidFill>
                <a:latin typeface="Roboto"/>
                <a:cs typeface="Roboto"/>
              </a:rPr>
              <a:t> </a:t>
            </a:r>
            <a:r>
              <a:rPr sz="2300" b="1" spc="15" dirty="0">
                <a:solidFill>
                  <a:srgbClr val="FFFFFF"/>
                </a:solidFill>
                <a:latin typeface="Roboto"/>
                <a:cs typeface="Roboto"/>
              </a:rPr>
              <a:t>Score </a:t>
            </a:r>
            <a:r>
              <a:rPr sz="2300" b="1" spc="-10" dirty="0">
                <a:solidFill>
                  <a:srgbClr val="FFFFFF"/>
                </a:solidFill>
                <a:latin typeface="Roboto"/>
                <a:cs typeface="Roboto"/>
              </a:rPr>
              <a:t>=</a:t>
            </a:r>
            <a:r>
              <a:rPr sz="2300" b="1" spc="5" dirty="0">
                <a:solidFill>
                  <a:srgbClr val="FFFFFF"/>
                </a:solidFill>
                <a:latin typeface="Roboto"/>
                <a:cs typeface="Roboto"/>
              </a:rPr>
              <a:t> </a:t>
            </a:r>
            <a:r>
              <a:rPr sz="2300" b="1" dirty="0">
                <a:solidFill>
                  <a:srgbClr val="FFFFFF"/>
                </a:solidFill>
                <a:latin typeface="Roboto"/>
                <a:cs typeface="Roboto"/>
              </a:rPr>
              <a:t>100</a:t>
            </a:r>
            <a:r>
              <a:rPr sz="2300" b="1" spc="25" dirty="0">
                <a:solidFill>
                  <a:srgbClr val="FFFFFF"/>
                </a:solidFill>
                <a:latin typeface="Roboto"/>
                <a:cs typeface="Roboto"/>
              </a:rPr>
              <a:t> </a:t>
            </a:r>
            <a:r>
              <a:rPr sz="2300" b="1" spc="80" dirty="0">
                <a:solidFill>
                  <a:srgbClr val="FFFFFF"/>
                </a:solidFill>
                <a:latin typeface="Roboto"/>
                <a:cs typeface="Roboto"/>
              </a:rPr>
              <a:t>*</a:t>
            </a:r>
            <a:r>
              <a:rPr sz="2300" b="1" spc="10" dirty="0">
                <a:solidFill>
                  <a:srgbClr val="FFFFFF"/>
                </a:solidFill>
                <a:latin typeface="Roboto"/>
                <a:cs typeface="Roboto"/>
              </a:rPr>
              <a:t> </a:t>
            </a:r>
            <a:r>
              <a:rPr sz="2300" b="1" spc="5" dirty="0">
                <a:solidFill>
                  <a:srgbClr val="FFFFFF"/>
                </a:solidFill>
                <a:latin typeface="Roboto"/>
                <a:cs typeface="Roboto"/>
              </a:rPr>
              <a:t>Conversion </a:t>
            </a:r>
            <a:r>
              <a:rPr sz="2300" b="1" spc="-5" dirty="0">
                <a:solidFill>
                  <a:srgbClr val="FFFFFF"/>
                </a:solidFill>
                <a:latin typeface="Roboto"/>
                <a:cs typeface="Roboto"/>
              </a:rPr>
              <a:t>Probability</a:t>
            </a:r>
            <a:endParaRPr sz="2300">
              <a:latin typeface="Roboto"/>
              <a:cs typeface="Roboto"/>
            </a:endParaRPr>
          </a:p>
        </p:txBody>
      </p:sp>
      <p:sp>
        <p:nvSpPr>
          <p:cNvPr id="9" name="object 9"/>
          <p:cNvSpPr txBox="1"/>
          <p:nvPr/>
        </p:nvSpPr>
        <p:spPr>
          <a:xfrm>
            <a:off x="672675" y="9585238"/>
            <a:ext cx="16948150" cy="1292225"/>
          </a:xfrm>
          <a:prstGeom prst="rect">
            <a:avLst/>
          </a:prstGeom>
        </p:spPr>
        <p:txBody>
          <a:bodyPr vert="horz" wrap="square" lIns="0" tIns="83820" rIns="0" bIns="0" rtlCol="0">
            <a:spAutoFit/>
          </a:bodyPr>
          <a:lstStyle/>
          <a:p>
            <a:pPr marL="118110" indent="-106045">
              <a:lnSpc>
                <a:spcPct val="100000"/>
              </a:lnSpc>
              <a:spcBef>
                <a:spcPts val="660"/>
              </a:spcBef>
              <a:buSzPct val="95652"/>
              <a:buChar char="•"/>
              <a:tabLst>
                <a:tab pos="118745" algn="l"/>
              </a:tabLst>
            </a:pPr>
            <a:r>
              <a:rPr sz="2300" b="1" spc="10" dirty="0">
                <a:solidFill>
                  <a:srgbClr val="04607A"/>
                </a:solidFill>
                <a:latin typeface="Roboto"/>
                <a:cs typeface="Roboto"/>
              </a:rPr>
              <a:t>Higher </a:t>
            </a:r>
            <a:r>
              <a:rPr sz="2300" b="1" dirty="0">
                <a:solidFill>
                  <a:srgbClr val="04607A"/>
                </a:solidFill>
                <a:latin typeface="Roboto"/>
                <a:cs typeface="Roboto"/>
              </a:rPr>
              <a:t>the</a:t>
            </a:r>
            <a:r>
              <a:rPr sz="2300" b="1" spc="15" dirty="0">
                <a:solidFill>
                  <a:srgbClr val="04607A"/>
                </a:solidFill>
                <a:latin typeface="Roboto"/>
                <a:cs typeface="Roboto"/>
              </a:rPr>
              <a:t> </a:t>
            </a:r>
            <a:r>
              <a:rPr sz="2300" b="1" spc="10" dirty="0">
                <a:solidFill>
                  <a:srgbClr val="04607A"/>
                </a:solidFill>
                <a:latin typeface="Roboto"/>
                <a:cs typeface="Roboto"/>
              </a:rPr>
              <a:t>lead</a:t>
            </a:r>
            <a:r>
              <a:rPr sz="2300" b="1" spc="5" dirty="0">
                <a:solidFill>
                  <a:srgbClr val="04607A"/>
                </a:solidFill>
                <a:latin typeface="Roboto"/>
                <a:cs typeface="Roboto"/>
              </a:rPr>
              <a:t> </a:t>
            </a:r>
            <a:r>
              <a:rPr sz="2300" b="1" spc="10" dirty="0">
                <a:solidFill>
                  <a:srgbClr val="04607A"/>
                </a:solidFill>
                <a:latin typeface="Roboto"/>
                <a:cs typeface="Roboto"/>
              </a:rPr>
              <a:t>score, higher</a:t>
            </a:r>
            <a:r>
              <a:rPr sz="2300" b="1" spc="15" dirty="0">
                <a:solidFill>
                  <a:srgbClr val="04607A"/>
                </a:solidFill>
                <a:latin typeface="Roboto"/>
                <a:cs typeface="Roboto"/>
              </a:rPr>
              <a:t> </a:t>
            </a:r>
            <a:r>
              <a:rPr sz="2300" b="1" spc="-5" dirty="0">
                <a:solidFill>
                  <a:srgbClr val="04607A"/>
                </a:solidFill>
                <a:latin typeface="Roboto"/>
                <a:cs typeface="Roboto"/>
              </a:rPr>
              <a:t>is </a:t>
            </a:r>
            <a:r>
              <a:rPr sz="2300" b="1" dirty="0">
                <a:solidFill>
                  <a:srgbClr val="04607A"/>
                </a:solidFill>
                <a:latin typeface="Roboto"/>
                <a:cs typeface="Roboto"/>
              </a:rPr>
              <a:t>the</a:t>
            </a:r>
            <a:r>
              <a:rPr sz="2300" b="1" spc="10" dirty="0">
                <a:solidFill>
                  <a:srgbClr val="04607A"/>
                </a:solidFill>
                <a:latin typeface="Roboto"/>
                <a:cs typeface="Roboto"/>
              </a:rPr>
              <a:t> </a:t>
            </a:r>
            <a:r>
              <a:rPr sz="2300" b="1" spc="-5" dirty="0">
                <a:solidFill>
                  <a:srgbClr val="04607A"/>
                </a:solidFill>
                <a:latin typeface="Roboto"/>
                <a:cs typeface="Roboto"/>
              </a:rPr>
              <a:t>probability</a:t>
            </a:r>
            <a:r>
              <a:rPr sz="2300" b="1" spc="5" dirty="0">
                <a:solidFill>
                  <a:srgbClr val="04607A"/>
                </a:solidFill>
                <a:latin typeface="Roboto"/>
                <a:cs typeface="Roboto"/>
              </a:rPr>
              <a:t> </a:t>
            </a:r>
            <a:r>
              <a:rPr sz="2300" b="1" spc="10" dirty="0">
                <a:solidFill>
                  <a:srgbClr val="04607A"/>
                </a:solidFill>
                <a:latin typeface="Roboto"/>
                <a:cs typeface="Roboto"/>
              </a:rPr>
              <a:t>of </a:t>
            </a:r>
            <a:r>
              <a:rPr sz="2300" b="1" dirty="0">
                <a:solidFill>
                  <a:srgbClr val="04607A"/>
                </a:solidFill>
                <a:latin typeface="Roboto"/>
                <a:cs typeface="Roboto"/>
              </a:rPr>
              <a:t>a</a:t>
            </a:r>
            <a:r>
              <a:rPr sz="2300" b="1" spc="5" dirty="0">
                <a:solidFill>
                  <a:srgbClr val="04607A"/>
                </a:solidFill>
                <a:latin typeface="Roboto"/>
                <a:cs typeface="Roboto"/>
              </a:rPr>
              <a:t> </a:t>
            </a:r>
            <a:r>
              <a:rPr sz="2300" b="1" spc="10" dirty="0">
                <a:solidFill>
                  <a:srgbClr val="04607A"/>
                </a:solidFill>
                <a:latin typeface="Roboto"/>
                <a:cs typeface="Roboto"/>
              </a:rPr>
              <a:t>lead</a:t>
            </a:r>
            <a:r>
              <a:rPr sz="2300" b="1" spc="-15" dirty="0">
                <a:solidFill>
                  <a:srgbClr val="04607A"/>
                </a:solidFill>
                <a:latin typeface="Roboto"/>
                <a:cs typeface="Roboto"/>
              </a:rPr>
              <a:t> </a:t>
            </a:r>
            <a:r>
              <a:rPr sz="2300" b="1" dirty="0">
                <a:solidFill>
                  <a:srgbClr val="04607A"/>
                </a:solidFill>
                <a:latin typeface="Roboto"/>
                <a:cs typeface="Roboto"/>
              </a:rPr>
              <a:t>getting</a:t>
            </a:r>
            <a:r>
              <a:rPr sz="2300" b="1" spc="5" dirty="0">
                <a:solidFill>
                  <a:srgbClr val="04607A"/>
                </a:solidFill>
                <a:latin typeface="Roboto"/>
                <a:cs typeface="Roboto"/>
              </a:rPr>
              <a:t> </a:t>
            </a:r>
            <a:r>
              <a:rPr sz="2300" b="1" spc="10" dirty="0">
                <a:solidFill>
                  <a:srgbClr val="04607A"/>
                </a:solidFill>
                <a:latin typeface="Roboto"/>
                <a:cs typeface="Roboto"/>
              </a:rPr>
              <a:t>converted</a:t>
            </a:r>
            <a:r>
              <a:rPr sz="2300" b="1" spc="5" dirty="0">
                <a:solidFill>
                  <a:srgbClr val="04607A"/>
                </a:solidFill>
                <a:latin typeface="Roboto"/>
                <a:cs typeface="Roboto"/>
              </a:rPr>
              <a:t> </a:t>
            </a:r>
            <a:r>
              <a:rPr sz="2300" b="1" spc="-5" dirty="0">
                <a:solidFill>
                  <a:srgbClr val="04607A"/>
                </a:solidFill>
                <a:latin typeface="Roboto"/>
                <a:cs typeface="Roboto"/>
              </a:rPr>
              <a:t>and </a:t>
            </a:r>
            <a:r>
              <a:rPr sz="2300" b="1" spc="10" dirty="0">
                <a:solidFill>
                  <a:srgbClr val="04607A"/>
                </a:solidFill>
                <a:latin typeface="Roboto"/>
                <a:cs typeface="Roboto"/>
              </a:rPr>
              <a:t>vice</a:t>
            </a:r>
            <a:r>
              <a:rPr sz="2300" b="1" spc="-5" dirty="0">
                <a:solidFill>
                  <a:srgbClr val="04607A"/>
                </a:solidFill>
                <a:latin typeface="Roboto"/>
                <a:cs typeface="Roboto"/>
              </a:rPr>
              <a:t> </a:t>
            </a:r>
            <a:r>
              <a:rPr sz="2300" b="1" dirty="0">
                <a:solidFill>
                  <a:srgbClr val="04607A"/>
                </a:solidFill>
                <a:latin typeface="Roboto"/>
                <a:cs typeface="Roboto"/>
              </a:rPr>
              <a:t>versa,</a:t>
            </a:r>
            <a:endParaRPr sz="2300">
              <a:latin typeface="Roboto"/>
              <a:cs typeface="Roboto"/>
            </a:endParaRPr>
          </a:p>
          <a:p>
            <a:pPr marL="118110" indent="-106045">
              <a:lnSpc>
                <a:spcPct val="100000"/>
              </a:lnSpc>
              <a:spcBef>
                <a:spcPts val="565"/>
              </a:spcBef>
              <a:buSzPct val="95652"/>
              <a:buChar char="•"/>
              <a:tabLst>
                <a:tab pos="118745" algn="l"/>
              </a:tabLst>
            </a:pPr>
            <a:r>
              <a:rPr sz="2300" b="1" dirty="0">
                <a:solidFill>
                  <a:srgbClr val="04607A"/>
                </a:solidFill>
                <a:latin typeface="Roboto"/>
                <a:cs typeface="Roboto"/>
              </a:rPr>
              <a:t>Since,</a:t>
            </a:r>
            <a:r>
              <a:rPr sz="2300" b="1" spc="5" dirty="0">
                <a:solidFill>
                  <a:srgbClr val="04607A"/>
                </a:solidFill>
                <a:latin typeface="Roboto"/>
                <a:cs typeface="Roboto"/>
              </a:rPr>
              <a:t> </a:t>
            </a:r>
            <a:r>
              <a:rPr sz="2300" b="1" spc="15" dirty="0">
                <a:solidFill>
                  <a:srgbClr val="04607A"/>
                </a:solidFill>
                <a:latin typeface="Roboto"/>
                <a:cs typeface="Roboto"/>
              </a:rPr>
              <a:t>we</a:t>
            </a:r>
            <a:r>
              <a:rPr sz="2300" b="1" spc="30" dirty="0">
                <a:solidFill>
                  <a:srgbClr val="04607A"/>
                </a:solidFill>
                <a:latin typeface="Roboto"/>
                <a:cs typeface="Roboto"/>
              </a:rPr>
              <a:t> </a:t>
            </a:r>
            <a:r>
              <a:rPr sz="2300" b="1" spc="-5" dirty="0">
                <a:solidFill>
                  <a:srgbClr val="04607A"/>
                </a:solidFill>
                <a:latin typeface="Roboto"/>
                <a:cs typeface="Roboto"/>
              </a:rPr>
              <a:t>had</a:t>
            </a:r>
            <a:r>
              <a:rPr sz="2300" b="1" dirty="0">
                <a:solidFill>
                  <a:srgbClr val="04607A"/>
                </a:solidFill>
                <a:latin typeface="Roboto"/>
                <a:cs typeface="Roboto"/>
              </a:rPr>
              <a:t> </a:t>
            </a:r>
            <a:r>
              <a:rPr sz="2300" b="1" spc="5" dirty="0">
                <a:solidFill>
                  <a:srgbClr val="04607A"/>
                </a:solidFill>
                <a:latin typeface="Roboto"/>
                <a:cs typeface="Roboto"/>
              </a:rPr>
              <a:t>used</a:t>
            </a:r>
            <a:r>
              <a:rPr sz="2300" b="1" spc="15" dirty="0">
                <a:solidFill>
                  <a:srgbClr val="04607A"/>
                </a:solidFill>
                <a:latin typeface="Roboto"/>
                <a:cs typeface="Roboto"/>
              </a:rPr>
              <a:t> </a:t>
            </a:r>
            <a:r>
              <a:rPr sz="2300" b="1" dirty="0">
                <a:solidFill>
                  <a:srgbClr val="04607A"/>
                </a:solidFill>
                <a:latin typeface="Roboto"/>
                <a:cs typeface="Roboto"/>
              </a:rPr>
              <a:t>0.335</a:t>
            </a:r>
            <a:r>
              <a:rPr sz="2300" b="1" spc="25" dirty="0">
                <a:solidFill>
                  <a:srgbClr val="04607A"/>
                </a:solidFill>
                <a:latin typeface="Roboto"/>
                <a:cs typeface="Roboto"/>
              </a:rPr>
              <a:t> </a:t>
            </a:r>
            <a:r>
              <a:rPr sz="2300" b="1" spc="-5" dirty="0">
                <a:solidFill>
                  <a:srgbClr val="04607A"/>
                </a:solidFill>
                <a:latin typeface="Roboto"/>
                <a:cs typeface="Roboto"/>
              </a:rPr>
              <a:t>as</a:t>
            </a:r>
            <a:r>
              <a:rPr sz="2300" b="1" spc="10" dirty="0">
                <a:solidFill>
                  <a:srgbClr val="04607A"/>
                </a:solidFill>
                <a:latin typeface="Roboto"/>
                <a:cs typeface="Roboto"/>
              </a:rPr>
              <a:t> </a:t>
            </a:r>
            <a:r>
              <a:rPr sz="2300" b="1" spc="5" dirty="0">
                <a:solidFill>
                  <a:srgbClr val="04607A"/>
                </a:solidFill>
                <a:latin typeface="Roboto"/>
                <a:cs typeface="Roboto"/>
              </a:rPr>
              <a:t>our</a:t>
            </a:r>
            <a:r>
              <a:rPr sz="2300" b="1" spc="15" dirty="0">
                <a:solidFill>
                  <a:srgbClr val="04607A"/>
                </a:solidFill>
                <a:latin typeface="Roboto"/>
                <a:cs typeface="Roboto"/>
              </a:rPr>
              <a:t> </a:t>
            </a:r>
            <a:r>
              <a:rPr sz="2300" b="1" dirty="0">
                <a:solidFill>
                  <a:srgbClr val="04607A"/>
                </a:solidFill>
                <a:latin typeface="Roboto"/>
                <a:cs typeface="Roboto"/>
              </a:rPr>
              <a:t>final</a:t>
            </a:r>
            <a:r>
              <a:rPr sz="2300" b="1" spc="-10" dirty="0">
                <a:solidFill>
                  <a:srgbClr val="04607A"/>
                </a:solidFill>
                <a:latin typeface="Roboto"/>
                <a:cs typeface="Roboto"/>
              </a:rPr>
              <a:t> </a:t>
            </a:r>
            <a:r>
              <a:rPr sz="2300" b="1" spc="-5" dirty="0">
                <a:solidFill>
                  <a:srgbClr val="04607A"/>
                </a:solidFill>
                <a:latin typeface="Roboto"/>
                <a:cs typeface="Roboto"/>
              </a:rPr>
              <a:t>Probability </a:t>
            </a:r>
            <a:r>
              <a:rPr sz="2300" b="1" dirty="0">
                <a:solidFill>
                  <a:srgbClr val="04607A"/>
                </a:solidFill>
                <a:latin typeface="Roboto"/>
                <a:cs typeface="Roboto"/>
              </a:rPr>
              <a:t>threshold</a:t>
            </a:r>
            <a:r>
              <a:rPr sz="2300" b="1" spc="40" dirty="0">
                <a:solidFill>
                  <a:srgbClr val="04607A"/>
                </a:solidFill>
                <a:latin typeface="Roboto"/>
                <a:cs typeface="Roboto"/>
              </a:rPr>
              <a:t> </a:t>
            </a:r>
            <a:r>
              <a:rPr sz="2300" b="1" spc="20" dirty="0">
                <a:solidFill>
                  <a:srgbClr val="04607A"/>
                </a:solidFill>
                <a:latin typeface="Roboto"/>
                <a:cs typeface="Roboto"/>
              </a:rPr>
              <a:t>for</a:t>
            </a:r>
            <a:r>
              <a:rPr sz="2300" b="1" spc="5" dirty="0">
                <a:solidFill>
                  <a:srgbClr val="04607A"/>
                </a:solidFill>
                <a:latin typeface="Roboto"/>
                <a:cs typeface="Roboto"/>
              </a:rPr>
              <a:t> deciding</a:t>
            </a:r>
            <a:r>
              <a:rPr sz="2300" b="1" spc="-5" dirty="0">
                <a:solidFill>
                  <a:srgbClr val="04607A"/>
                </a:solidFill>
                <a:latin typeface="Roboto"/>
                <a:cs typeface="Roboto"/>
              </a:rPr>
              <a:t> </a:t>
            </a:r>
            <a:r>
              <a:rPr sz="2300" b="1" spc="10" dirty="0">
                <a:solidFill>
                  <a:srgbClr val="04607A"/>
                </a:solidFill>
                <a:latin typeface="Roboto"/>
                <a:cs typeface="Roboto"/>
              </a:rPr>
              <a:t>if</a:t>
            </a:r>
            <a:r>
              <a:rPr sz="2300" b="1" dirty="0">
                <a:solidFill>
                  <a:srgbClr val="04607A"/>
                </a:solidFill>
                <a:latin typeface="Roboto"/>
                <a:cs typeface="Roboto"/>
              </a:rPr>
              <a:t> a</a:t>
            </a:r>
            <a:r>
              <a:rPr sz="2300" b="1" spc="20" dirty="0">
                <a:solidFill>
                  <a:srgbClr val="04607A"/>
                </a:solidFill>
                <a:latin typeface="Roboto"/>
                <a:cs typeface="Roboto"/>
              </a:rPr>
              <a:t> </a:t>
            </a:r>
            <a:r>
              <a:rPr sz="2300" b="1" spc="5" dirty="0">
                <a:solidFill>
                  <a:srgbClr val="04607A"/>
                </a:solidFill>
                <a:latin typeface="Roboto"/>
                <a:cs typeface="Roboto"/>
              </a:rPr>
              <a:t>lead</a:t>
            </a:r>
            <a:r>
              <a:rPr sz="2300" b="1" dirty="0">
                <a:solidFill>
                  <a:srgbClr val="04607A"/>
                </a:solidFill>
                <a:latin typeface="Roboto"/>
                <a:cs typeface="Roboto"/>
              </a:rPr>
              <a:t> </a:t>
            </a:r>
            <a:r>
              <a:rPr sz="2300" b="1" spc="-5" dirty="0">
                <a:solidFill>
                  <a:srgbClr val="04607A"/>
                </a:solidFill>
                <a:latin typeface="Roboto"/>
                <a:cs typeface="Roboto"/>
              </a:rPr>
              <a:t>will</a:t>
            </a:r>
            <a:r>
              <a:rPr sz="2300" b="1" dirty="0">
                <a:solidFill>
                  <a:srgbClr val="04607A"/>
                </a:solidFill>
                <a:latin typeface="Roboto"/>
                <a:cs typeface="Roboto"/>
              </a:rPr>
              <a:t> </a:t>
            </a:r>
            <a:r>
              <a:rPr sz="2300" b="1" spc="5" dirty="0">
                <a:solidFill>
                  <a:srgbClr val="04607A"/>
                </a:solidFill>
                <a:latin typeface="Roboto"/>
                <a:cs typeface="Roboto"/>
              </a:rPr>
              <a:t>convert </a:t>
            </a:r>
            <a:r>
              <a:rPr sz="2300" b="1" spc="15" dirty="0">
                <a:solidFill>
                  <a:srgbClr val="04607A"/>
                </a:solidFill>
                <a:latin typeface="Roboto"/>
                <a:cs typeface="Roboto"/>
              </a:rPr>
              <a:t>or </a:t>
            </a:r>
            <a:r>
              <a:rPr sz="2300" b="1" spc="-15" dirty="0">
                <a:solidFill>
                  <a:srgbClr val="04607A"/>
                </a:solidFill>
                <a:latin typeface="Roboto"/>
                <a:cs typeface="Roboto"/>
              </a:rPr>
              <a:t>not,</a:t>
            </a:r>
            <a:r>
              <a:rPr sz="2300" b="1" spc="15" dirty="0">
                <a:solidFill>
                  <a:srgbClr val="04607A"/>
                </a:solidFill>
                <a:latin typeface="Roboto"/>
                <a:cs typeface="Roboto"/>
              </a:rPr>
              <a:t> </a:t>
            </a:r>
            <a:r>
              <a:rPr sz="2300" b="1" spc="-10" dirty="0">
                <a:solidFill>
                  <a:srgbClr val="04607A"/>
                </a:solidFill>
                <a:latin typeface="Roboto"/>
                <a:cs typeface="Roboto"/>
              </a:rPr>
              <a:t>any</a:t>
            </a:r>
            <a:r>
              <a:rPr sz="2300" b="1" dirty="0">
                <a:solidFill>
                  <a:srgbClr val="04607A"/>
                </a:solidFill>
                <a:latin typeface="Roboto"/>
                <a:cs typeface="Roboto"/>
              </a:rPr>
              <a:t> </a:t>
            </a:r>
            <a:r>
              <a:rPr sz="2300" b="1" spc="5" dirty="0">
                <a:solidFill>
                  <a:srgbClr val="04607A"/>
                </a:solidFill>
                <a:latin typeface="Roboto"/>
                <a:cs typeface="Roboto"/>
              </a:rPr>
              <a:t>lead</a:t>
            </a:r>
            <a:r>
              <a:rPr sz="2300" b="1" dirty="0">
                <a:solidFill>
                  <a:srgbClr val="04607A"/>
                </a:solidFill>
                <a:latin typeface="Roboto"/>
                <a:cs typeface="Roboto"/>
              </a:rPr>
              <a:t> </a:t>
            </a:r>
            <a:r>
              <a:rPr sz="2300" b="1" spc="-10" dirty="0">
                <a:solidFill>
                  <a:srgbClr val="04607A"/>
                </a:solidFill>
                <a:latin typeface="Roboto"/>
                <a:cs typeface="Roboto"/>
              </a:rPr>
              <a:t>with</a:t>
            </a:r>
            <a:r>
              <a:rPr sz="2300" b="1" spc="15" dirty="0">
                <a:solidFill>
                  <a:srgbClr val="04607A"/>
                </a:solidFill>
                <a:latin typeface="Roboto"/>
                <a:cs typeface="Roboto"/>
              </a:rPr>
              <a:t> </a:t>
            </a:r>
            <a:r>
              <a:rPr sz="2300" b="1" dirty="0">
                <a:solidFill>
                  <a:srgbClr val="04607A"/>
                </a:solidFill>
                <a:latin typeface="Roboto"/>
                <a:cs typeface="Roboto"/>
              </a:rPr>
              <a:t>a</a:t>
            </a:r>
            <a:r>
              <a:rPr sz="2300" b="1" spc="5" dirty="0">
                <a:solidFill>
                  <a:srgbClr val="04607A"/>
                </a:solidFill>
                <a:latin typeface="Roboto"/>
                <a:cs typeface="Roboto"/>
              </a:rPr>
              <a:t> lead </a:t>
            </a:r>
            <a:r>
              <a:rPr sz="2300" b="1" spc="15" dirty="0">
                <a:solidFill>
                  <a:srgbClr val="04607A"/>
                </a:solidFill>
                <a:latin typeface="Roboto"/>
                <a:cs typeface="Roboto"/>
              </a:rPr>
              <a:t>score </a:t>
            </a:r>
            <a:r>
              <a:rPr sz="2300" b="1" spc="10" dirty="0">
                <a:solidFill>
                  <a:srgbClr val="04607A"/>
                </a:solidFill>
                <a:latin typeface="Roboto"/>
                <a:cs typeface="Roboto"/>
              </a:rPr>
              <a:t>of</a:t>
            </a:r>
            <a:endParaRPr sz="2300">
              <a:latin typeface="Roboto"/>
              <a:cs typeface="Roboto"/>
            </a:endParaRPr>
          </a:p>
          <a:p>
            <a:pPr marL="12700">
              <a:lnSpc>
                <a:spcPct val="100000"/>
              </a:lnSpc>
              <a:spcBef>
                <a:spcPts val="565"/>
              </a:spcBef>
            </a:pPr>
            <a:r>
              <a:rPr sz="2300" b="1" dirty="0">
                <a:solidFill>
                  <a:srgbClr val="04607A"/>
                </a:solidFill>
                <a:latin typeface="Roboto"/>
                <a:cs typeface="Roboto"/>
              </a:rPr>
              <a:t>33.5</a:t>
            </a:r>
            <a:r>
              <a:rPr sz="2300" b="1" spc="10" dirty="0">
                <a:solidFill>
                  <a:srgbClr val="04607A"/>
                </a:solidFill>
                <a:latin typeface="Roboto"/>
                <a:cs typeface="Roboto"/>
              </a:rPr>
              <a:t> </a:t>
            </a:r>
            <a:r>
              <a:rPr sz="2300" b="1" spc="15" dirty="0">
                <a:solidFill>
                  <a:srgbClr val="04607A"/>
                </a:solidFill>
                <a:latin typeface="Roboto"/>
                <a:cs typeface="Roboto"/>
              </a:rPr>
              <a:t>or</a:t>
            </a:r>
            <a:r>
              <a:rPr sz="2300" b="1" spc="5" dirty="0">
                <a:solidFill>
                  <a:srgbClr val="04607A"/>
                </a:solidFill>
                <a:latin typeface="Roboto"/>
                <a:cs typeface="Roboto"/>
              </a:rPr>
              <a:t> above </a:t>
            </a:r>
            <a:r>
              <a:rPr sz="2300" b="1" spc="-5" dirty="0">
                <a:solidFill>
                  <a:srgbClr val="04607A"/>
                </a:solidFill>
                <a:latin typeface="Roboto"/>
                <a:cs typeface="Roboto"/>
              </a:rPr>
              <a:t>will</a:t>
            </a:r>
            <a:r>
              <a:rPr sz="2300" b="1" spc="-10" dirty="0">
                <a:solidFill>
                  <a:srgbClr val="04607A"/>
                </a:solidFill>
                <a:latin typeface="Roboto"/>
                <a:cs typeface="Roboto"/>
              </a:rPr>
              <a:t> </a:t>
            </a:r>
            <a:r>
              <a:rPr sz="2300" b="1" spc="5" dirty="0">
                <a:solidFill>
                  <a:srgbClr val="04607A"/>
                </a:solidFill>
                <a:latin typeface="Roboto"/>
                <a:cs typeface="Roboto"/>
              </a:rPr>
              <a:t>have </a:t>
            </a:r>
            <a:r>
              <a:rPr sz="2300" b="1" dirty="0">
                <a:solidFill>
                  <a:srgbClr val="04607A"/>
                </a:solidFill>
                <a:latin typeface="Roboto"/>
                <a:cs typeface="Roboto"/>
              </a:rPr>
              <a:t>a value </a:t>
            </a:r>
            <a:r>
              <a:rPr sz="2300" b="1" spc="10" dirty="0">
                <a:solidFill>
                  <a:srgbClr val="04607A"/>
                </a:solidFill>
                <a:latin typeface="Roboto"/>
                <a:cs typeface="Roboto"/>
              </a:rPr>
              <a:t>of</a:t>
            </a:r>
            <a:r>
              <a:rPr sz="2300" b="1" spc="5" dirty="0">
                <a:solidFill>
                  <a:srgbClr val="04607A"/>
                </a:solidFill>
                <a:latin typeface="Roboto"/>
                <a:cs typeface="Roboto"/>
              </a:rPr>
              <a:t> </a:t>
            </a:r>
            <a:r>
              <a:rPr sz="2300" b="1" spc="-65" dirty="0">
                <a:solidFill>
                  <a:srgbClr val="04607A"/>
                </a:solidFill>
                <a:latin typeface="Roboto"/>
                <a:cs typeface="Roboto"/>
              </a:rPr>
              <a:t>‘1’</a:t>
            </a:r>
            <a:r>
              <a:rPr sz="2300" b="1" spc="-5" dirty="0">
                <a:solidFill>
                  <a:srgbClr val="04607A"/>
                </a:solidFill>
                <a:latin typeface="Roboto"/>
                <a:cs typeface="Roboto"/>
              </a:rPr>
              <a:t> </a:t>
            </a:r>
            <a:r>
              <a:rPr sz="2300" b="1" spc="-10" dirty="0">
                <a:solidFill>
                  <a:srgbClr val="04607A"/>
                </a:solidFill>
                <a:latin typeface="Roboto"/>
                <a:cs typeface="Roboto"/>
              </a:rPr>
              <a:t>in</a:t>
            </a:r>
            <a:r>
              <a:rPr sz="2300" b="1" spc="-5" dirty="0">
                <a:solidFill>
                  <a:srgbClr val="04607A"/>
                </a:solidFill>
                <a:latin typeface="Roboto"/>
                <a:cs typeface="Roboto"/>
              </a:rPr>
              <a:t> </a:t>
            </a:r>
            <a:r>
              <a:rPr sz="2300" b="1" dirty="0">
                <a:solidFill>
                  <a:srgbClr val="04607A"/>
                </a:solidFill>
                <a:latin typeface="Roboto"/>
                <a:cs typeface="Roboto"/>
              </a:rPr>
              <a:t>the</a:t>
            </a:r>
            <a:r>
              <a:rPr sz="2300" b="1" spc="10" dirty="0">
                <a:solidFill>
                  <a:srgbClr val="04607A"/>
                </a:solidFill>
                <a:latin typeface="Roboto"/>
                <a:cs typeface="Roboto"/>
              </a:rPr>
              <a:t> </a:t>
            </a:r>
            <a:r>
              <a:rPr sz="2300" b="1" spc="-5" dirty="0">
                <a:solidFill>
                  <a:srgbClr val="04607A"/>
                </a:solidFill>
                <a:latin typeface="Roboto"/>
                <a:cs typeface="Roboto"/>
              </a:rPr>
              <a:t>Final</a:t>
            </a:r>
            <a:r>
              <a:rPr sz="2300" b="1" spc="-20" dirty="0">
                <a:solidFill>
                  <a:srgbClr val="04607A"/>
                </a:solidFill>
                <a:latin typeface="Roboto"/>
                <a:cs typeface="Roboto"/>
              </a:rPr>
              <a:t> </a:t>
            </a:r>
            <a:r>
              <a:rPr sz="2300" b="1" spc="10" dirty="0">
                <a:solidFill>
                  <a:srgbClr val="04607A"/>
                </a:solidFill>
                <a:latin typeface="Roboto"/>
                <a:cs typeface="Roboto"/>
              </a:rPr>
              <a:t>predicted</a:t>
            </a:r>
            <a:r>
              <a:rPr sz="2300" b="1" spc="5" dirty="0">
                <a:solidFill>
                  <a:srgbClr val="04607A"/>
                </a:solidFill>
                <a:latin typeface="Roboto"/>
                <a:cs typeface="Roboto"/>
              </a:rPr>
              <a:t> </a:t>
            </a:r>
            <a:r>
              <a:rPr sz="2300" b="1" dirty="0">
                <a:solidFill>
                  <a:srgbClr val="04607A"/>
                </a:solidFill>
                <a:latin typeface="Roboto"/>
                <a:cs typeface="Roboto"/>
              </a:rPr>
              <a:t>column.</a:t>
            </a:r>
            <a:endParaRPr sz="2300">
              <a:latin typeface="Roboto"/>
              <a:cs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1044955"/>
            <a:ext cx="5553075" cy="779780"/>
          </a:xfrm>
          <a:prstGeom prst="rect">
            <a:avLst/>
          </a:prstGeom>
        </p:spPr>
        <p:txBody>
          <a:bodyPr vert="horz" wrap="square" lIns="0" tIns="12065" rIns="0" bIns="0" rtlCol="0">
            <a:spAutoFit/>
          </a:bodyPr>
          <a:lstStyle/>
          <a:p>
            <a:pPr marL="12700">
              <a:lnSpc>
                <a:spcPct val="100000"/>
              </a:lnSpc>
              <a:spcBef>
                <a:spcPts val="95"/>
              </a:spcBef>
            </a:pPr>
            <a:r>
              <a:rPr sz="4950" spc="-5" dirty="0"/>
              <a:t>Feature</a:t>
            </a:r>
            <a:r>
              <a:rPr sz="4950" spc="-90" dirty="0"/>
              <a:t> </a:t>
            </a:r>
            <a:r>
              <a:rPr sz="4950" spc="-5" dirty="0"/>
              <a:t>Importance</a:t>
            </a:r>
            <a:endParaRPr sz="4950"/>
          </a:p>
        </p:txBody>
      </p:sp>
      <p:sp>
        <p:nvSpPr>
          <p:cNvPr id="3" name="object 3"/>
          <p:cNvSpPr txBox="1"/>
          <p:nvPr/>
        </p:nvSpPr>
        <p:spPr>
          <a:xfrm>
            <a:off x="2024750" y="2345659"/>
            <a:ext cx="15723500" cy="6001643"/>
          </a:xfrm>
          <a:prstGeom prst="rect">
            <a:avLst/>
          </a:prstGeom>
        </p:spPr>
        <p:txBody>
          <a:bodyPr vert="horz" wrap="square" lIns="0" tIns="91440" rIns="0" bIns="0" rtlCol="0">
            <a:spAutoFit/>
          </a:bodyPr>
          <a:lstStyle/>
          <a:p>
            <a:pPr marL="514350" indent="-514350">
              <a:buFont typeface="+mj-lt"/>
              <a:buAutoNum type="arabicPeriod"/>
            </a:pPr>
            <a:r>
              <a:rPr lang="en-US" sz="3200" b="1" spc="35" dirty="0">
                <a:solidFill>
                  <a:srgbClr val="04607A"/>
                </a:solidFill>
                <a:latin typeface="Roboto"/>
              </a:rPr>
              <a:t>'</a:t>
            </a:r>
            <a:r>
              <a:rPr lang="en-US" sz="3200" b="1" spc="35" dirty="0" err="1">
                <a:solidFill>
                  <a:srgbClr val="04607A"/>
                </a:solidFill>
                <a:latin typeface="Roboto"/>
              </a:rPr>
              <a:t>Tags_Closed</a:t>
            </a:r>
            <a:r>
              <a:rPr lang="en-US" sz="3200" b="1" spc="35" dirty="0">
                <a:solidFill>
                  <a:srgbClr val="04607A"/>
                </a:solidFill>
                <a:latin typeface="Roboto"/>
              </a:rPr>
              <a:t> by </a:t>
            </a:r>
            <a:r>
              <a:rPr lang="en-US" sz="3200" b="1" spc="35" dirty="0" err="1">
                <a:solidFill>
                  <a:srgbClr val="04607A"/>
                </a:solidFill>
                <a:latin typeface="Roboto"/>
              </a:rPr>
              <a:t>Horizzon</a:t>
            </a:r>
            <a:r>
              <a:rPr lang="en-US" sz="3200" b="1" spc="35" dirty="0">
                <a:solidFill>
                  <a:srgbClr val="04607A"/>
                </a:solidFill>
                <a:latin typeface="Roboto"/>
              </a:rPr>
              <a:t>': If this variable is True or 1, then the log-odds go up by 6.84.</a:t>
            </a:r>
          </a:p>
          <a:p>
            <a:pPr marL="514350" indent="-514350">
              <a:buFont typeface="+mj-lt"/>
              <a:buAutoNum type="arabicPeriod"/>
            </a:pPr>
            <a:r>
              <a:rPr lang="en-US" sz="3200" b="1" spc="35" dirty="0">
                <a:solidFill>
                  <a:srgbClr val="04607A"/>
                </a:solidFill>
                <a:latin typeface="Roboto"/>
              </a:rPr>
              <a:t>'Lead </a:t>
            </a:r>
            <a:r>
              <a:rPr lang="en-US" sz="3200" b="1" spc="35" dirty="0" err="1">
                <a:solidFill>
                  <a:srgbClr val="04607A"/>
                </a:solidFill>
                <a:latin typeface="Roboto"/>
              </a:rPr>
              <a:t>Source_Welingak</a:t>
            </a:r>
            <a:r>
              <a:rPr lang="en-US" sz="3200" b="1" spc="35" dirty="0">
                <a:solidFill>
                  <a:srgbClr val="04607A"/>
                </a:solidFill>
                <a:latin typeface="Roboto"/>
              </a:rPr>
              <a:t> Website': If the Lead source is </a:t>
            </a:r>
            <a:r>
              <a:rPr lang="en-US" sz="3200" b="1" spc="35" dirty="0" err="1">
                <a:solidFill>
                  <a:srgbClr val="04607A"/>
                </a:solidFill>
                <a:latin typeface="Roboto"/>
              </a:rPr>
              <a:t>Welingak</a:t>
            </a:r>
            <a:r>
              <a:rPr lang="en-US" sz="3200" b="1" spc="35" dirty="0">
                <a:solidFill>
                  <a:srgbClr val="04607A"/>
                </a:solidFill>
                <a:latin typeface="Roboto"/>
              </a:rPr>
              <a:t> website then the log odds increase by 4.26.</a:t>
            </a:r>
          </a:p>
          <a:p>
            <a:pPr marL="514350" indent="-514350">
              <a:buFont typeface="+mj-lt"/>
              <a:buAutoNum type="arabicPeriod"/>
            </a:pPr>
            <a:r>
              <a:rPr lang="en-US" sz="3200" b="1" spc="35" dirty="0">
                <a:solidFill>
                  <a:srgbClr val="04607A"/>
                </a:solidFill>
                <a:latin typeface="Roboto"/>
              </a:rPr>
              <a:t>'</a:t>
            </a:r>
            <a:r>
              <a:rPr lang="en-US" sz="3200" b="1" spc="35" dirty="0" err="1">
                <a:solidFill>
                  <a:srgbClr val="04607A"/>
                </a:solidFill>
                <a:latin typeface="Roboto"/>
              </a:rPr>
              <a:t>Tags_Will</a:t>
            </a:r>
            <a:r>
              <a:rPr lang="en-US" sz="3200" b="1" spc="35" dirty="0">
                <a:solidFill>
                  <a:srgbClr val="04607A"/>
                </a:solidFill>
                <a:latin typeface="Roboto"/>
              </a:rPr>
              <a:t> revert after reading the email':  If the current status / tag is 'Will revert after reading the email' then the log odds increase by 4.07.</a:t>
            </a:r>
          </a:p>
          <a:p>
            <a:pPr marL="514350" indent="-514350">
              <a:buFont typeface="+mj-lt"/>
              <a:buAutoNum type="arabicPeriod"/>
            </a:pPr>
            <a:r>
              <a:rPr lang="en-US" sz="3200" b="1" spc="35" dirty="0">
                <a:solidFill>
                  <a:srgbClr val="04607A"/>
                </a:solidFill>
                <a:latin typeface="Roboto"/>
              </a:rPr>
              <a:t>'</a:t>
            </a:r>
            <a:r>
              <a:rPr lang="en-US" sz="3200" b="1" spc="35" dirty="0" err="1">
                <a:solidFill>
                  <a:srgbClr val="04607A"/>
                </a:solidFill>
                <a:latin typeface="Roboto"/>
              </a:rPr>
              <a:t>Tags_switched</a:t>
            </a:r>
            <a:r>
              <a:rPr lang="en-US" sz="3200" b="1" spc="35" dirty="0">
                <a:solidFill>
                  <a:srgbClr val="04607A"/>
                </a:solidFill>
                <a:latin typeface="Roboto"/>
              </a:rPr>
              <a:t> off': If the current status / tag is 'switched off', then the log odds decrease by 3.48.</a:t>
            </a:r>
          </a:p>
          <a:p>
            <a:pPr marL="514350" indent="-514350">
              <a:buFont typeface="+mj-lt"/>
              <a:buAutoNum type="arabicPeriod"/>
            </a:pPr>
            <a:r>
              <a:rPr lang="en-US" sz="3200" b="1" spc="35" dirty="0">
                <a:solidFill>
                  <a:srgbClr val="04607A"/>
                </a:solidFill>
                <a:latin typeface="Roboto"/>
              </a:rPr>
              <a:t>'</a:t>
            </a:r>
            <a:r>
              <a:rPr lang="en-US" sz="3200" b="1" spc="35" dirty="0" err="1">
                <a:solidFill>
                  <a:srgbClr val="04607A"/>
                </a:solidFill>
                <a:latin typeface="Roboto"/>
              </a:rPr>
              <a:t>Tags_Already</a:t>
            </a:r>
            <a:r>
              <a:rPr lang="en-US" sz="3200" b="1" spc="35" dirty="0">
                <a:solidFill>
                  <a:srgbClr val="04607A"/>
                </a:solidFill>
                <a:latin typeface="Roboto"/>
              </a:rPr>
              <a:t> a student': If the current status / tag is 'Already a student', then the log odds decrease by 3.44.</a:t>
            </a:r>
          </a:p>
          <a:p>
            <a:pPr marL="514350" indent="-514350">
              <a:buFont typeface="+mj-lt"/>
              <a:buAutoNum type="arabicPeriod"/>
            </a:pPr>
            <a:r>
              <a:rPr lang="en-US" sz="3200" b="1" spc="35" dirty="0">
                <a:solidFill>
                  <a:srgbClr val="04607A"/>
                </a:solidFill>
                <a:latin typeface="Roboto"/>
              </a:rPr>
              <a:t>'</a:t>
            </a:r>
            <a:r>
              <a:rPr lang="en-US" sz="3200" b="1" spc="35" dirty="0" err="1">
                <a:solidFill>
                  <a:srgbClr val="04607A"/>
                </a:solidFill>
                <a:latin typeface="Roboto"/>
              </a:rPr>
              <a:t>Tags_Ringing</a:t>
            </a:r>
            <a:r>
              <a:rPr lang="en-US" sz="3200" b="1" spc="35" dirty="0">
                <a:solidFill>
                  <a:srgbClr val="04607A"/>
                </a:solidFill>
                <a:latin typeface="Roboto"/>
              </a:rPr>
              <a:t>': If the current status / tag is 'Ringing', then the log odds decrease by 3.29.</a:t>
            </a:r>
          </a:p>
        </p:txBody>
      </p:sp>
      <p:sp>
        <p:nvSpPr>
          <p:cNvPr id="5" name="object 5"/>
          <p:cNvSpPr txBox="1"/>
          <p:nvPr/>
        </p:nvSpPr>
        <p:spPr>
          <a:xfrm>
            <a:off x="875033" y="9058126"/>
            <a:ext cx="13763625" cy="1714500"/>
          </a:xfrm>
          <a:prstGeom prst="rect">
            <a:avLst/>
          </a:prstGeom>
        </p:spPr>
        <p:txBody>
          <a:bodyPr vert="horz" wrap="square" lIns="0" tIns="83820" rIns="0" bIns="0" rtlCol="0">
            <a:spAutoFit/>
          </a:bodyPr>
          <a:lstStyle/>
          <a:p>
            <a:pPr marL="12700">
              <a:lnSpc>
                <a:spcPct val="100000"/>
              </a:lnSpc>
              <a:spcBef>
                <a:spcPts val="660"/>
              </a:spcBef>
            </a:pPr>
            <a:r>
              <a:rPr sz="2300" b="1" spc="35" dirty="0">
                <a:solidFill>
                  <a:srgbClr val="04607A"/>
                </a:solidFill>
                <a:latin typeface="Roboto"/>
                <a:cs typeface="Roboto"/>
              </a:rPr>
              <a:t>Top</a:t>
            </a:r>
            <a:r>
              <a:rPr sz="2300" b="1" spc="20" dirty="0">
                <a:solidFill>
                  <a:srgbClr val="04607A"/>
                </a:solidFill>
                <a:latin typeface="Roboto"/>
                <a:cs typeface="Roboto"/>
              </a:rPr>
              <a:t> </a:t>
            </a:r>
            <a:r>
              <a:rPr sz="2300" b="1" spc="15" dirty="0">
                <a:solidFill>
                  <a:srgbClr val="04607A"/>
                </a:solidFill>
                <a:latin typeface="Roboto"/>
                <a:cs typeface="Roboto"/>
              </a:rPr>
              <a:t>three </a:t>
            </a:r>
            <a:r>
              <a:rPr sz="2300" b="1" dirty="0">
                <a:solidFill>
                  <a:srgbClr val="04607A"/>
                </a:solidFill>
                <a:latin typeface="Roboto"/>
                <a:cs typeface="Roboto"/>
              </a:rPr>
              <a:t>variables </a:t>
            </a:r>
            <a:r>
              <a:rPr sz="2300" b="1" spc="-10" dirty="0">
                <a:solidFill>
                  <a:srgbClr val="04607A"/>
                </a:solidFill>
                <a:latin typeface="Roboto"/>
                <a:cs typeface="Roboto"/>
              </a:rPr>
              <a:t>in</a:t>
            </a:r>
            <a:r>
              <a:rPr sz="2300" b="1" dirty="0">
                <a:solidFill>
                  <a:srgbClr val="04607A"/>
                </a:solidFill>
                <a:latin typeface="Roboto"/>
                <a:cs typeface="Roboto"/>
              </a:rPr>
              <a:t> </a:t>
            </a:r>
            <a:r>
              <a:rPr sz="2300" b="1" spc="5" dirty="0">
                <a:solidFill>
                  <a:srgbClr val="04607A"/>
                </a:solidFill>
                <a:latin typeface="Roboto"/>
                <a:cs typeface="Roboto"/>
              </a:rPr>
              <a:t>our</a:t>
            </a:r>
            <a:r>
              <a:rPr sz="2300" b="1" spc="30" dirty="0">
                <a:solidFill>
                  <a:srgbClr val="04607A"/>
                </a:solidFill>
                <a:latin typeface="Roboto"/>
                <a:cs typeface="Roboto"/>
              </a:rPr>
              <a:t> </a:t>
            </a:r>
            <a:r>
              <a:rPr sz="2300" b="1" spc="5" dirty="0">
                <a:solidFill>
                  <a:srgbClr val="04607A"/>
                </a:solidFill>
                <a:latin typeface="Roboto"/>
                <a:cs typeface="Roboto"/>
              </a:rPr>
              <a:t>model </a:t>
            </a:r>
            <a:r>
              <a:rPr sz="2300" b="1" spc="-15" dirty="0">
                <a:solidFill>
                  <a:srgbClr val="04607A"/>
                </a:solidFill>
                <a:latin typeface="Roboto"/>
                <a:cs typeface="Roboto"/>
              </a:rPr>
              <a:t>that</a:t>
            </a:r>
            <a:r>
              <a:rPr sz="2300" b="1" spc="20" dirty="0">
                <a:solidFill>
                  <a:srgbClr val="04607A"/>
                </a:solidFill>
                <a:latin typeface="Roboto"/>
                <a:cs typeface="Roboto"/>
              </a:rPr>
              <a:t> </a:t>
            </a:r>
            <a:r>
              <a:rPr sz="2300" b="1" dirty="0">
                <a:solidFill>
                  <a:srgbClr val="04607A"/>
                </a:solidFill>
                <a:latin typeface="Roboto"/>
                <a:cs typeface="Roboto"/>
              </a:rPr>
              <a:t>contribute</a:t>
            </a:r>
            <a:r>
              <a:rPr sz="2300" b="1" spc="5" dirty="0">
                <a:solidFill>
                  <a:srgbClr val="04607A"/>
                </a:solidFill>
                <a:latin typeface="Roboto"/>
                <a:cs typeface="Roboto"/>
              </a:rPr>
              <a:t> </a:t>
            </a:r>
            <a:r>
              <a:rPr sz="2300" b="1" spc="-5" dirty="0">
                <a:solidFill>
                  <a:srgbClr val="04607A"/>
                </a:solidFill>
                <a:latin typeface="Roboto"/>
                <a:cs typeface="Roboto"/>
              </a:rPr>
              <a:t>most</a:t>
            </a:r>
            <a:r>
              <a:rPr sz="2300" b="1" spc="20" dirty="0">
                <a:solidFill>
                  <a:srgbClr val="04607A"/>
                </a:solidFill>
                <a:latin typeface="Roboto"/>
                <a:cs typeface="Roboto"/>
              </a:rPr>
              <a:t> </a:t>
            </a:r>
            <a:r>
              <a:rPr sz="2300" b="1" dirty="0">
                <a:solidFill>
                  <a:srgbClr val="04607A"/>
                </a:solidFill>
                <a:latin typeface="Roboto"/>
                <a:cs typeface="Roboto"/>
              </a:rPr>
              <a:t>towards</a:t>
            </a:r>
            <a:r>
              <a:rPr sz="2300" b="1" spc="25" dirty="0">
                <a:solidFill>
                  <a:srgbClr val="04607A"/>
                </a:solidFill>
                <a:latin typeface="Roboto"/>
                <a:cs typeface="Roboto"/>
              </a:rPr>
              <a:t> </a:t>
            </a:r>
            <a:r>
              <a:rPr sz="2300" b="1" dirty="0">
                <a:solidFill>
                  <a:srgbClr val="04607A"/>
                </a:solidFill>
                <a:latin typeface="Roboto"/>
                <a:cs typeface="Roboto"/>
              </a:rPr>
              <a:t>the</a:t>
            </a:r>
            <a:r>
              <a:rPr sz="2300" b="1" spc="15" dirty="0">
                <a:solidFill>
                  <a:srgbClr val="04607A"/>
                </a:solidFill>
                <a:latin typeface="Roboto"/>
                <a:cs typeface="Roboto"/>
              </a:rPr>
              <a:t> </a:t>
            </a:r>
            <a:r>
              <a:rPr sz="2300" b="1" spc="-5" dirty="0">
                <a:solidFill>
                  <a:srgbClr val="04607A"/>
                </a:solidFill>
                <a:latin typeface="Roboto"/>
                <a:cs typeface="Roboto"/>
              </a:rPr>
              <a:t>probability</a:t>
            </a:r>
            <a:r>
              <a:rPr sz="2300" b="1" spc="10" dirty="0">
                <a:solidFill>
                  <a:srgbClr val="04607A"/>
                </a:solidFill>
                <a:latin typeface="Roboto"/>
                <a:cs typeface="Roboto"/>
              </a:rPr>
              <a:t> of </a:t>
            </a:r>
            <a:r>
              <a:rPr sz="2300" b="1" dirty="0">
                <a:solidFill>
                  <a:srgbClr val="04607A"/>
                </a:solidFill>
                <a:latin typeface="Roboto"/>
                <a:cs typeface="Roboto"/>
              </a:rPr>
              <a:t>a</a:t>
            </a:r>
            <a:r>
              <a:rPr sz="2300" b="1" spc="10" dirty="0">
                <a:solidFill>
                  <a:srgbClr val="04607A"/>
                </a:solidFill>
                <a:latin typeface="Roboto"/>
                <a:cs typeface="Roboto"/>
              </a:rPr>
              <a:t> lead</a:t>
            </a:r>
            <a:r>
              <a:rPr sz="2300" b="1" spc="5" dirty="0">
                <a:solidFill>
                  <a:srgbClr val="04607A"/>
                </a:solidFill>
                <a:latin typeface="Roboto"/>
                <a:cs typeface="Roboto"/>
              </a:rPr>
              <a:t> </a:t>
            </a:r>
            <a:r>
              <a:rPr sz="2300" b="1" dirty="0">
                <a:solidFill>
                  <a:srgbClr val="04607A"/>
                </a:solidFill>
                <a:latin typeface="Roboto"/>
                <a:cs typeface="Roboto"/>
              </a:rPr>
              <a:t>getting</a:t>
            </a:r>
            <a:r>
              <a:rPr sz="2300" b="1" spc="5" dirty="0">
                <a:solidFill>
                  <a:srgbClr val="04607A"/>
                </a:solidFill>
                <a:latin typeface="Roboto"/>
                <a:cs typeface="Roboto"/>
              </a:rPr>
              <a:t> </a:t>
            </a:r>
            <a:r>
              <a:rPr sz="2300" b="1" spc="10" dirty="0">
                <a:solidFill>
                  <a:srgbClr val="04607A"/>
                </a:solidFill>
                <a:latin typeface="Roboto"/>
                <a:cs typeface="Roboto"/>
              </a:rPr>
              <a:t>converted</a:t>
            </a:r>
            <a:endParaRPr sz="2300" dirty="0">
              <a:latin typeface="Roboto"/>
              <a:cs typeface="Roboto"/>
            </a:endParaRPr>
          </a:p>
          <a:p>
            <a:pPr marL="389255" indent="-377190">
              <a:lnSpc>
                <a:spcPct val="100000"/>
              </a:lnSpc>
              <a:spcBef>
                <a:spcPts val="565"/>
              </a:spcBef>
              <a:buFont typeface="Arial MT"/>
              <a:buChar char="•"/>
              <a:tabLst>
                <a:tab pos="389255" algn="l"/>
                <a:tab pos="389890" algn="l"/>
              </a:tabLst>
            </a:pPr>
            <a:r>
              <a:rPr sz="2300" b="1" dirty="0">
                <a:solidFill>
                  <a:srgbClr val="04607A"/>
                </a:solidFill>
                <a:latin typeface="Roboto"/>
                <a:cs typeface="Roboto"/>
              </a:rPr>
              <a:t>Lead Origin_Lead</a:t>
            </a:r>
            <a:r>
              <a:rPr sz="2300" b="1" spc="-5" dirty="0">
                <a:solidFill>
                  <a:srgbClr val="04607A"/>
                </a:solidFill>
                <a:latin typeface="Roboto"/>
                <a:cs typeface="Roboto"/>
              </a:rPr>
              <a:t> </a:t>
            </a:r>
            <a:r>
              <a:rPr sz="2300" b="1" spc="25" dirty="0">
                <a:solidFill>
                  <a:srgbClr val="04607A"/>
                </a:solidFill>
                <a:latin typeface="Roboto"/>
                <a:cs typeface="Roboto"/>
              </a:rPr>
              <a:t>Add</a:t>
            </a:r>
            <a:r>
              <a:rPr sz="2300" b="1" spc="-5" dirty="0">
                <a:solidFill>
                  <a:srgbClr val="04607A"/>
                </a:solidFill>
                <a:latin typeface="Roboto"/>
                <a:cs typeface="Roboto"/>
              </a:rPr>
              <a:t> </a:t>
            </a:r>
            <a:r>
              <a:rPr sz="2300" b="1" spc="5" dirty="0">
                <a:solidFill>
                  <a:srgbClr val="04607A"/>
                </a:solidFill>
                <a:latin typeface="Roboto"/>
                <a:cs typeface="Roboto"/>
              </a:rPr>
              <a:t>Form</a:t>
            </a:r>
            <a:endParaRPr sz="2300" dirty="0">
              <a:latin typeface="Roboto"/>
              <a:cs typeface="Roboto"/>
            </a:endParaRPr>
          </a:p>
          <a:p>
            <a:pPr marL="389255" indent="-377190">
              <a:lnSpc>
                <a:spcPct val="100000"/>
              </a:lnSpc>
              <a:spcBef>
                <a:spcPts val="565"/>
              </a:spcBef>
              <a:buFont typeface="Arial MT"/>
              <a:buChar char="•"/>
              <a:tabLst>
                <a:tab pos="389255" algn="l"/>
                <a:tab pos="389890" algn="l"/>
              </a:tabLst>
            </a:pPr>
            <a:r>
              <a:rPr sz="2300" b="1" spc="-15" dirty="0">
                <a:solidFill>
                  <a:srgbClr val="04607A"/>
                </a:solidFill>
                <a:latin typeface="Roboto"/>
                <a:cs typeface="Roboto"/>
              </a:rPr>
              <a:t>What</a:t>
            </a:r>
            <a:r>
              <a:rPr sz="2300" b="1" spc="10" dirty="0">
                <a:solidFill>
                  <a:srgbClr val="04607A"/>
                </a:solidFill>
                <a:latin typeface="Roboto"/>
                <a:cs typeface="Roboto"/>
              </a:rPr>
              <a:t> </a:t>
            </a:r>
            <a:r>
              <a:rPr sz="2300" b="1" spc="-5" dirty="0">
                <a:solidFill>
                  <a:srgbClr val="04607A"/>
                </a:solidFill>
                <a:latin typeface="Roboto"/>
                <a:cs typeface="Roboto"/>
              </a:rPr>
              <a:t>is </a:t>
            </a:r>
            <a:r>
              <a:rPr sz="2300" b="1" dirty="0">
                <a:solidFill>
                  <a:srgbClr val="04607A"/>
                </a:solidFill>
                <a:latin typeface="Roboto"/>
                <a:cs typeface="Roboto"/>
              </a:rPr>
              <a:t>your</a:t>
            </a:r>
            <a:r>
              <a:rPr sz="2300" b="1" spc="10" dirty="0">
                <a:solidFill>
                  <a:srgbClr val="04607A"/>
                </a:solidFill>
                <a:latin typeface="Roboto"/>
                <a:cs typeface="Roboto"/>
              </a:rPr>
              <a:t> current</a:t>
            </a:r>
            <a:r>
              <a:rPr sz="2300" b="1" spc="15" dirty="0">
                <a:solidFill>
                  <a:srgbClr val="04607A"/>
                </a:solidFill>
                <a:latin typeface="Roboto"/>
                <a:cs typeface="Roboto"/>
              </a:rPr>
              <a:t> </a:t>
            </a:r>
            <a:r>
              <a:rPr sz="2300" b="1" dirty="0">
                <a:solidFill>
                  <a:srgbClr val="04607A"/>
                </a:solidFill>
                <a:latin typeface="Roboto"/>
                <a:cs typeface="Roboto"/>
              </a:rPr>
              <a:t>occupation_Working</a:t>
            </a:r>
            <a:r>
              <a:rPr sz="2300" b="1" spc="10" dirty="0">
                <a:solidFill>
                  <a:srgbClr val="04607A"/>
                </a:solidFill>
                <a:latin typeface="Roboto"/>
                <a:cs typeface="Roboto"/>
              </a:rPr>
              <a:t> </a:t>
            </a:r>
            <a:r>
              <a:rPr sz="2300" b="1" spc="5" dirty="0">
                <a:solidFill>
                  <a:srgbClr val="04607A"/>
                </a:solidFill>
                <a:latin typeface="Roboto"/>
                <a:cs typeface="Roboto"/>
              </a:rPr>
              <a:t>Professional</a:t>
            </a:r>
            <a:endParaRPr sz="2300" dirty="0">
              <a:latin typeface="Roboto"/>
              <a:cs typeface="Roboto"/>
            </a:endParaRPr>
          </a:p>
          <a:p>
            <a:pPr marL="389255" indent="-377190">
              <a:lnSpc>
                <a:spcPct val="100000"/>
              </a:lnSpc>
              <a:spcBef>
                <a:spcPts val="565"/>
              </a:spcBef>
              <a:buFont typeface="Arial MT"/>
              <a:buChar char="•"/>
              <a:tabLst>
                <a:tab pos="389255" algn="l"/>
                <a:tab pos="389890" algn="l"/>
              </a:tabLst>
            </a:pPr>
            <a:r>
              <a:rPr sz="2300" b="1" dirty="0">
                <a:solidFill>
                  <a:srgbClr val="04607A"/>
                </a:solidFill>
                <a:latin typeface="Roboto"/>
                <a:cs typeface="Roboto"/>
              </a:rPr>
              <a:t>Lead</a:t>
            </a:r>
            <a:r>
              <a:rPr sz="2300" b="1" spc="-10" dirty="0">
                <a:solidFill>
                  <a:srgbClr val="04607A"/>
                </a:solidFill>
                <a:latin typeface="Roboto"/>
                <a:cs typeface="Roboto"/>
              </a:rPr>
              <a:t> </a:t>
            </a:r>
            <a:r>
              <a:rPr sz="2300" b="1" spc="5" dirty="0">
                <a:solidFill>
                  <a:srgbClr val="04607A"/>
                </a:solidFill>
                <a:latin typeface="Roboto"/>
                <a:cs typeface="Roboto"/>
              </a:rPr>
              <a:t>Source_Welingak</a:t>
            </a:r>
            <a:r>
              <a:rPr sz="2300" b="1" spc="-5" dirty="0">
                <a:solidFill>
                  <a:srgbClr val="04607A"/>
                </a:solidFill>
                <a:latin typeface="Roboto"/>
                <a:cs typeface="Roboto"/>
              </a:rPr>
              <a:t> </a:t>
            </a:r>
            <a:r>
              <a:rPr sz="2300" b="1" spc="5" dirty="0">
                <a:solidFill>
                  <a:srgbClr val="04607A"/>
                </a:solidFill>
                <a:latin typeface="Roboto"/>
                <a:cs typeface="Roboto"/>
              </a:rPr>
              <a:t>Website</a:t>
            </a:r>
            <a:endParaRPr sz="2300" dirty="0">
              <a:latin typeface="Roboto"/>
              <a:cs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6568440" cy="930275"/>
          </a:xfrm>
          <a:prstGeom prst="rect">
            <a:avLst/>
          </a:prstGeom>
        </p:spPr>
        <p:txBody>
          <a:bodyPr vert="horz" wrap="square" lIns="0" tIns="17145" rIns="0" bIns="0" rtlCol="0">
            <a:spAutoFit/>
          </a:bodyPr>
          <a:lstStyle/>
          <a:p>
            <a:pPr marL="12700">
              <a:lnSpc>
                <a:spcPct val="100000"/>
              </a:lnSpc>
              <a:spcBef>
                <a:spcPts val="135"/>
              </a:spcBef>
            </a:pPr>
            <a:r>
              <a:rPr spc="15" dirty="0"/>
              <a:t>Problem</a:t>
            </a:r>
            <a:r>
              <a:rPr spc="-85" dirty="0"/>
              <a:t> </a:t>
            </a:r>
            <a:r>
              <a:rPr spc="15" dirty="0"/>
              <a:t>Statement</a:t>
            </a:r>
          </a:p>
        </p:txBody>
      </p:sp>
      <p:sp>
        <p:nvSpPr>
          <p:cNvPr id="3" name="object 3"/>
          <p:cNvSpPr txBox="1">
            <a:spLocks noGrp="1"/>
          </p:cNvSpPr>
          <p:nvPr>
            <p:ph type="body" idx="1"/>
          </p:nvPr>
        </p:nvSpPr>
        <p:spPr>
          <a:prstGeom prst="rect">
            <a:avLst/>
          </a:prstGeom>
        </p:spPr>
        <p:txBody>
          <a:bodyPr vert="horz" wrap="square" lIns="0" tIns="91440" rIns="0" bIns="0" rtlCol="0">
            <a:spAutoFit/>
          </a:bodyPr>
          <a:lstStyle/>
          <a:p>
            <a:pPr marL="1224915" indent="-377190">
              <a:lnSpc>
                <a:spcPct val="100000"/>
              </a:lnSpc>
              <a:spcBef>
                <a:spcPts val="720"/>
              </a:spcBef>
              <a:buFont typeface="Arial MT"/>
              <a:buChar char="•"/>
              <a:tabLst>
                <a:tab pos="1224915" algn="l"/>
                <a:tab pos="1225550" algn="l"/>
              </a:tabLst>
            </a:pPr>
            <a:r>
              <a:rPr spc="-10" dirty="0"/>
              <a:t>X</a:t>
            </a:r>
            <a:r>
              <a:rPr spc="-5" dirty="0"/>
              <a:t> education</a:t>
            </a:r>
            <a:r>
              <a:rPr spc="10" dirty="0"/>
              <a:t> </a:t>
            </a:r>
            <a:r>
              <a:rPr spc="-10" dirty="0"/>
              <a:t>sells</a:t>
            </a:r>
            <a:r>
              <a:rPr spc="5" dirty="0"/>
              <a:t> </a:t>
            </a:r>
            <a:r>
              <a:rPr spc="-10" dirty="0"/>
              <a:t>online</a:t>
            </a:r>
            <a:r>
              <a:rPr spc="15" dirty="0"/>
              <a:t> </a:t>
            </a:r>
            <a:r>
              <a:rPr spc="-10" dirty="0"/>
              <a:t>courses</a:t>
            </a:r>
            <a:r>
              <a:rPr spc="-15" dirty="0"/>
              <a:t> </a:t>
            </a:r>
            <a:r>
              <a:rPr spc="-5" dirty="0"/>
              <a:t>to</a:t>
            </a:r>
            <a:r>
              <a:rPr spc="10" dirty="0"/>
              <a:t> </a:t>
            </a:r>
            <a:r>
              <a:rPr spc="-10" dirty="0"/>
              <a:t>Industry</a:t>
            </a:r>
            <a:r>
              <a:rPr spc="5" dirty="0"/>
              <a:t> </a:t>
            </a:r>
            <a:r>
              <a:rPr spc="-5" dirty="0"/>
              <a:t>Professionals.</a:t>
            </a:r>
          </a:p>
          <a:p>
            <a:pPr marL="1224915" marR="5080" indent="-377190">
              <a:lnSpc>
                <a:spcPct val="119500"/>
              </a:lnSpc>
              <a:buFont typeface="Arial MT"/>
              <a:buChar char="•"/>
              <a:tabLst>
                <a:tab pos="1224915" algn="l"/>
                <a:tab pos="1225550" algn="l"/>
              </a:tabLst>
            </a:pPr>
            <a:r>
              <a:rPr spc="-10" dirty="0"/>
              <a:t>X</a:t>
            </a:r>
            <a:r>
              <a:rPr dirty="0"/>
              <a:t> </a:t>
            </a:r>
            <a:r>
              <a:rPr spc="-5" dirty="0"/>
              <a:t>education</a:t>
            </a:r>
            <a:r>
              <a:rPr spc="5" dirty="0"/>
              <a:t> </a:t>
            </a:r>
            <a:r>
              <a:rPr spc="-10" dirty="0"/>
              <a:t>gets </a:t>
            </a:r>
            <a:r>
              <a:rPr spc="-5" dirty="0"/>
              <a:t>a</a:t>
            </a:r>
            <a:r>
              <a:rPr spc="10" dirty="0"/>
              <a:t> </a:t>
            </a:r>
            <a:r>
              <a:rPr spc="-10" dirty="0"/>
              <a:t>lots</a:t>
            </a:r>
            <a:r>
              <a:rPr dirty="0"/>
              <a:t> </a:t>
            </a:r>
            <a:r>
              <a:rPr spc="-5" dirty="0"/>
              <a:t>of</a:t>
            </a:r>
            <a:r>
              <a:rPr spc="25" dirty="0"/>
              <a:t> </a:t>
            </a:r>
            <a:r>
              <a:rPr spc="-5" dirty="0"/>
              <a:t>leads,</a:t>
            </a:r>
            <a:r>
              <a:rPr spc="5" dirty="0"/>
              <a:t> </a:t>
            </a:r>
            <a:r>
              <a:rPr spc="-5" dirty="0"/>
              <a:t>its</a:t>
            </a:r>
            <a:r>
              <a:rPr spc="15" dirty="0"/>
              <a:t> </a:t>
            </a:r>
            <a:r>
              <a:rPr spc="-10" dirty="0"/>
              <a:t>lead</a:t>
            </a:r>
            <a:r>
              <a:rPr spc="5" dirty="0"/>
              <a:t> </a:t>
            </a:r>
            <a:r>
              <a:rPr spc="-10" dirty="0"/>
              <a:t>conversion</a:t>
            </a:r>
            <a:r>
              <a:rPr spc="10" dirty="0"/>
              <a:t> </a:t>
            </a:r>
            <a:r>
              <a:rPr spc="-5" dirty="0"/>
              <a:t>rate</a:t>
            </a:r>
            <a:r>
              <a:rPr spc="5" dirty="0"/>
              <a:t> </a:t>
            </a:r>
            <a:r>
              <a:rPr spc="-5" dirty="0"/>
              <a:t>it</a:t>
            </a:r>
            <a:r>
              <a:rPr spc="5" dirty="0"/>
              <a:t> </a:t>
            </a:r>
            <a:r>
              <a:rPr spc="-10" dirty="0"/>
              <a:t>very</a:t>
            </a:r>
            <a:r>
              <a:rPr spc="15" dirty="0"/>
              <a:t> </a:t>
            </a:r>
            <a:r>
              <a:rPr spc="-10" dirty="0"/>
              <a:t>poor.</a:t>
            </a:r>
            <a:r>
              <a:rPr spc="35" dirty="0"/>
              <a:t> </a:t>
            </a:r>
            <a:r>
              <a:rPr spc="-10" dirty="0"/>
              <a:t>For</a:t>
            </a:r>
            <a:r>
              <a:rPr dirty="0"/>
              <a:t> </a:t>
            </a:r>
            <a:r>
              <a:rPr spc="-10" dirty="0"/>
              <a:t>example,</a:t>
            </a:r>
            <a:r>
              <a:rPr spc="25" dirty="0"/>
              <a:t> </a:t>
            </a:r>
            <a:r>
              <a:rPr spc="-5" dirty="0"/>
              <a:t>if</a:t>
            </a:r>
            <a:r>
              <a:rPr spc="10" dirty="0"/>
              <a:t> </a:t>
            </a:r>
            <a:r>
              <a:rPr spc="-5" dirty="0"/>
              <a:t>they </a:t>
            </a:r>
            <a:r>
              <a:rPr spc="-10" dirty="0"/>
              <a:t>acquire</a:t>
            </a:r>
            <a:r>
              <a:rPr spc="5" dirty="0"/>
              <a:t> </a:t>
            </a:r>
            <a:r>
              <a:rPr spc="-10" dirty="0"/>
              <a:t>100</a:t>
            </a:r>
            <a:r>
              <a:rPr spc="5" dirty="0"/>
              <a:t> </a:t>
            </a:r>
            <a:r>
              <a:rPr spc="-5" dirty="0"/>
              <a:t>leads </a:t>
            </a:r>
            <a:r>
              <a:rPr spc="-10" dirty="0"/>
              <a:t>in</a:t>
            </a:r>
            <a:r>
              <a:rPr spc="15" dirty="0"/>
              <a:t> </a:t>
            </a:r>
            <a:r>
              <a:rPr spc="-5" dirty="0"/>
              <a:t>a </a:t>
            </a:r>
            <a:r>
              <a:rPr spc="-640" dirty="0"/>
              <a:t> </a:t>
            </a:r>
            <a:r>
              <a:rPr spc="-5" dirty="0"/>
              <a:t>day</a:t>
            </a:r>
            <a:r>
              <a:rPr dirty="0"/>
              <a:t> </a:t>
            </a:r>
            <a:r>
              <a:rPr spc="-5" dirty="0"/>
              <a:t>,</a:t>
            </a:r>
            <a:r>
              <a:rPr dirty="0"/>
              <a:t> </a:t>
            </a:r>
            <a:r>
              <a:rPr spc="-10" dirty="0"/>
              <a:t>only</a:t>
            </a:r>
            <a:r>
              <a:rPr spc="10" dirty="0"/>
              <a:t> </a:t>
            </a:r>
            <a:r>
              <a:rPr spc="-5" dirty="0"/>
              <a:t>about</a:t>
            </a:r>
            <a:r>
              <a:rPr spc="-10" dirty="0"/>
              <a:t> 30</a:t>
            </a:r>
            <a:r>
              <a:rPr dirty="0"/>
              <a:t> </a:t>
            </a:r>
            <a:r>
              <a:rPr spc="-5" dirty="0"/>
              <a:t>of them</a:t>
            </a:r>
            <a:r>
              <a:rPr dirty="0"/>
              <a:t> </a:t>
            </a:r>
            <a:r>
              <a:rPr spc="-10" dirty="0"/>
              <a:t>are</a:t>
            </a:r>
            <a:r>
              <a:rPr dirty="0"/>
              <a:t> </a:t>
            </a:r>
            <a:r>
              <a:rPr spc="-10" dirty="0"/>
              <a:t>converted.</a:t>
            </a:r>
          </a:p>
          <a:p>
            <a:pPr marL="1224915" marR="370205" indent="-377190">
              <a:lnSpc>
                <a:spcPct val="119500"/>
              </a:lnSpc>
              <a:buFont typeface="Arial MT"/>
              <a:buChar char="•"/>
              <a:tabLst>
                <a:tab pos="1224915" algn="l"/>
                <a:tab pos="1225550" algn="l"/>
              </a:tabLst>
            </a:pPr>
            <a:r>
              <a:rPr spc="-5" dirty="0"/>
              <a:t>To</a:t>
            </a:r>
            <a:r>
              <a:rPr dirty="0"/>
              <a:t> </a:t>
            </a:r>
            <a:r>
              <a:rPr spc="-10" dirty="0"/>
              <a:t>make</a:t>
            </a:r>
            <a:r>
              <a:rPr dirty="0"/>
              <a:t> </a:t>
            </a:r>
            <a:r>
              <a:rPr spc="-5" dirty="0"/>
              <a:t>this</a:t>
            </a:r>
            <a:r>
              <a:rPr spc="15" dirty="0"/>
              <a:t> </a:t>
            </a:r>
            <a:r>
              <a:rPr spc="-10" dirty="0"/>
              <a:t>process</a:t>
            </a:r>
            <a:r>
              <a:rPr spc="5" dirty="0"/>
              <a:t> </a:t>
            </a:r>
            <a:r>
              <a:rPr spc="-10" dirty="0"/>
              <a:t>more</a:t>
            </a:r>
            <a:r>
              <a:rPr spc="30" dirty="0"/>
              <a:t> </a:t>
            </a:r>
            <a:r>
              <a:rPr spc="-5" dirty="0"/>
              <a:t>efficient,</a:t>
            </a:r>
            <a:r>
              <a:rPr spc="5" dirty="0"/>
              <a:t> </a:t>
            </a:r>
            <a:r>
              <a:rPr spc="-5" dirty="0"/>
              <a:t>the</a:t>
            </a:r>
            <a:r>
              <a:rPr spc="15" dirty="0"/>
              <a:t> </a:t>
            </a:r>
            <a:r>
              <a:rPr spc="-10" dirty="0"/>
              <a:t>company</a:t>
            </a:r>
            <a:r>
              <a:rPr spc="10" dirty="0"/>
              <a:t> </a:t>
            </a:r>
            <a:r>
              <a:rPr spc="-10" dirty="0"/>
              <a:t>wishes</a:t>
            </a:r>
            <a:r>
              <a:rPr spc="5" dirty="0"/>
              <a:t> </a:t>
            </a:r>
            <a:r>
              <a:rPr spc="-5" dirty="0"/>
              <a:t>to</a:t>
            </a:r>
            <a:r>
              <a:rPr dirty="0"/>
              <a:t> </a:t>
            </a:r>
            <a:r>
              <a:rPr spc="-10" dirty="0"/>
              <a:t>identify</a:t>
            </a:r>
            <a:r>
              <a:rPr spc="30" dirty="0"/>
              <a:t> </a:t>
            </a:r>
            <a:r>
              <a:rPr spc="-5" dirty="0"/>
              <a:t>the </a:t>
            </a:r>
            <a:r>
              <a:rPr spc="-10" dirty="0"/>
              <a:t>most</a:t>
            </a:r>
            <a:r>
              <a:rPr spc="15" dirty="0"/>
              <a:t> </a:t>
            </a:r>
            <a:r>
              <a:rPr spc="-10" dirty="0"/>
              <a:t>potential</a:t>
            </a:r>
            <a:r>
              <a:rPr spc="10" dirty="0"/>
              <a:t> </a:t>
            </a:r>
            <a:r>
              <a:rPr spc="-5" dirty="0"/>
              <a:t>leads, </a:t>
            </a:r>
            <a:r>
              <a:rPr spc="-10" dirty="0"/>
              <a:t>also</a:t>
            </a:r>
            <a:r>
              <a:rPr spc="15" dirty="0"/>
              <a:t> </a:t>
            </a:r>
            <a:r>
              <a:rPr spc="-10" dirty="0"/>
              <a:t>known</a:t>
            </a:r>
            <a:r>
              <a:rPr spc="15" dirty="0"/>
              <a:t> </a:t>
            </a:r>
            <a:r>
              <a:rPr spc="-5" dirty="0"/>
              <a:t>as </a:t>
            </a:r>
            <a:r>
              <a:rPr spc="-645" dirty="0"/>
              <a:t> </a:t>
            </a:r>
            <a:r>
              <a:rPr spc="-5" dirty="0"/>
              <a:t>“Hot</a:t>
            </a:r>
            <a:r>
              <a:rPr spc="-15" dirty="0"/>
              <a:t> </a:t>
            </a:r>
            <a:r>
              <a:rPr spc="-10" dirty="0"/>
              <a:t>Leads”.</a:t>
            </a:r>
          </a:p>
          <a:p>
            <a:pPr marL="1225550" marR="207645" indent="-377825">
              <a:lnSpc>
                <a:spcPct val="119500"/>
              </a:lnSpc>
              <a:buFont typeface="Arial MT"/>
              <a:buChar char="•"/>
              <a:tabLst>
                <a:tab pos="1224915" algn="l"/>
                <a:tab pos="1225550" algn="l"/>
              </a:tabLst>
            </a:pPr>
            <a:r>
              <a:rPr spc="-10" dirty="0"/>
              <a:t>If</a:t>
            </a:r>
            <a:r>
              <a:rPr spc="-5" dirty="0"/>
              <a:t> they successfully </a:t>
            </a:r>
            <a:r>
              <a:rPr spc="-10" dirty="0"/>
              <a:t>identify</a:t>
            </a:r>
            <a:r>
              <a:rPr spc="5" dirty="0"/>
              <a:t> </a:t>
            </a:r>
            <a:r>
              <a:rPr spc="-5" dirty="0"/>
              <a:t>this</a:t>
            </a:r>
            <a:r>
              <a:rPr spc="10" dirty="0"/>
              <a:t> </a:t>
            </a:r>
            <a:r>
              <a:rPr spc="-5" dirty="0"/>
              <a:t>set</a:t>
            </a:r>
            <a:r>
              <a:rPr spc="-15" dirty="0"/>
              <a:t> </a:t>
            </a:r>
            <a:r>
              <a:rPr spc="-5" dirty="0"/>
              <a:t>of</a:t>
            </a:r>
            <a:r>
              <a:rPr dirty="0"/>
              <a:t> </a:t>
            </a:r>
            <a:r>
              <a:rPr spc="-5" dirty="0"/>
              <a:t>leads,</a:t>
            </a:r>
            <a:r>
              <a:rPr dirty="0"/>
              <a:t> </a:t>
            </a:r>
            <a:r>
              <a:rPr spc="-5" dirty="0"/>
              <a:t>the</a:t>
            </a:r>
            <a:r>
              <a:rPr dirty="0"/>
              <a:t> </a:t>
            </a:r>
            <a:r>
              <a:rPr spc="-10" dirty="0"/>
              <a:t>lead</a:t>
            </a:r>
            <a:r>
              <a:rPr spc="5" dirty="0"/>
              <a:t> </a:t>
            </a:r>
            <a:r>
              <a:rPr spc="-10" dirty="0"/>
              <a:t>conversion</a:t>
            </a:r>
            <a:r>
              <a:rPr spc="55" dirty="0"/>
              <a:t> </a:t>
            </a:r>
            <a:r>
              <a:rPr spc="-5" dirty="0"/>
              <a:t>rate </a:t>
            </a:r>
            <a:r>
              <a:rPr spc="-10" dirty="0"/>
              <a:t>should</a:t>
            </a:r>
            <a:r>
              <a:rPr spc="10" dirty="0"/>
              <a:t> </a:t>
            </a:r>
            <a:r>
              <a:rPr spc="-5" dirty="0"/>
              <a:t>go</a:t>
            </a:r>
            <a:r>
              <a:rPr dirty="0"/>
              <a:t> </a:t>
            </a:r>
            <a:r>
              <a:rPr spc="-5" dirty="0"/>
              <a:t>up</a:t>
            </a:r>
            <a:r>
              <a:rPr spc="5" dirty="0"/>
              <a:t> </a:t>
            </a:r>
            <a:r>
              <a:rPr spc="-5" dirty="0"/>
              <a:t>as</a:t>
            </a:r>
            <a:r>
              <a:rPr dirty="0"/>
              <a:t> </a:t>
            </a:r>
            <a:r>
              <a:rPr spc="-5" dirty="0"/>
              <a:t>the sales team</a:t>
            </a:r>
            <a:r>
              <a:rPr spc="-10" dirty="0"/>
              <a:t> will</a:t>
            </a:r>
            <a:r>
              <a:rPr spc="25" dirty="0"/>
              <a:t> </a:t>
            </a:r>
            <a:r>
              <a:rPr spc="-10" dirty="0"/>
              <a:t>now </a:t>
            </a:r>
            <a:r>
              <a:rPr spc="-645" dirty="0"/>
              <a:t> </a:t>
            </a:r>
            <a:r>
              <a:rPr spc="-5" dirty="0"/>
              <a:t>be focusing</a:t>
            </a:r>
            <a:r>
              <a:rPr spc="5" dirty="0"/>
              <a:t> </a:t>
            </a:r>
            <a:r>
              <a:rPr spc="-10" dirty="0"/>
              <a:t>more</a:t>
            </a:r>
            <a:r>
              <a:rPr spc="15" dirty="0"/>
              <a:t> </a:t>
            </a:r>
            <a:r>
              <a:rPr spc="-5" dirty="0"/>
              <a:t>on</a:t>
            </a:r>
            <a:r>
              <a:rPr spc="10" dirty="0"/>
              <a:t> </a:t>
            </a:r>
            <a:r>
              <a:rPr spc="-10" dirty="0"/>
              <a:t>communicating</a:t>
            </a:r>
            <a:r>
              <a:rPr spc="25" dirty="0"/>
              <a:t> </a:t>
            </a:r>
            <a:r>
              <a:rPr spc="-10" dirty="0"/>
              <a:t>with</a:t>
            </a:r>
            <a:r>
              <a:rPr spc="5" dirty="0"/>
              <a:t> </a:t>
            </a:r>
            <a:r>
              <a:rPr spc="-5" dirty="0"/>
              <a:t>the</a:t>
            </a:r>
            <a:r>
              <a:rPr dirty="0"/>
              <a:t> </a:t>
            </a:r>
            <a:r>
              <a:rPr spc="-10" dirty="0"/>
              <a:t>potential</a:t>
            </a:r>
            <a:r>
              <a:rPr dirty="0"/>
              <a:t> </a:t>
            </a:r>
            <a:r>
              <a:rPr spc="-5" dirty="0"/>
              <a:t>leads</a:t>
            </a:r>
            <a:r>
              <a:rPr dirty="0"/>
              <a:t> </a:t>
            </a:r>
            <a:r>
              <a:rPr spc="-5" dirty="0"/>
              <a:t>rather</a:t>
            </a:r>
            <a:r>
              <a:rPr spc="5" dirty="0"/>
              <a:t> </a:t>
            </a:r>
            <a:r>
              <a:rPr spc="-5" dirty="0"/>
              <a:t>than</a:t>
            </a:r>
            <a:r>
              <a:rPr dirty="0"/>
              <a:t> </a:t>
            </a:r>
            <a:r>
              <a:rPr spc="-10" dirty="0"/>
              <a:t>making</a:t>
            </a:r>
            <a:r>
              <a:rPr spc="10" dirty="0"/>
              <a:t> </a:t>
            </a:r>
            <a:r>
              <a:rPr spc="-10" dirty="0"/>
              <a:t>calls</a:t>
            </a:r>
            <a:r>
              <a:rPr spc="35" dirty="0"/>
              <a:t> </a:t>
            </a:r>
            <a:r>
              <a:rPr spc="-5" dirty="0"/>
              <a:t>to</a:t>
            </a:r>
            <a:r>
              <a:rPr spc="10" dirty="0"/>
              <a:t> </a:t>
            </a:r>
            <a:r>
              <a:rPr spc="-10" dirty="0"/>
              <a:t>everyone.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1044955"/>
            <a:ext cx="5010150" cy="779780"/>
          </a:xfrm>
          <a:prstGeom prst="rect">
            <a:avLst/>
          </a:prstGeom>
        </p:spPr>
        <p:txBody>
          <a:bodyPr vert="horz" wrap="square" lIns="0" tIns="12065" rIns="0" bIns="0" rtlCol="0">
            <a:spAutoFit/>
          </a:bodyPr>
          <a:lstStyle/>
          <a:p>
            <a:pPr marL="12700">
              <a:lnSpc>
                <a:spcPct val="100000"/>
              </a:lnSpc>
              <a:spcBef>
                <a:spcPts val="95"/>
              </a:spcBef>
            </a:pPr>
            <a:r>
              <a:rPr sz="4950" spc="-10" dirty="0"/>
              <a:t>R</a:t>
            </a:r>
            <a:r>
              <a:rPr sz="4950" spc="-5" dirty="0"/>
              <a:t>ec</a:t>
            </a:r>
            <a:r>
              <a:rPr sz="4950" spc="-10" dirty="0"/>
              <a:t>omm</a:t>
            </a:r>
            <a:r>
              <a:rPr sz="4950" spc="-5" dirty="0"/>
              <a:t>e</a:t>
            </a:r>
            <a:r>
              <a:rPr sz="4950" spc="-10" dirty="0"/>
              <a:t>nda</a:t>
            </a:r>
            <a:r>
              <a:rPr sz="4950" spc="-15" dirty="0"/>
              <a:t>t</a:t>
            </a:r>
            <a:r>
              <a:rPr sz="4950" spc="-5" dirty="0"/>
              <a:t>ion</a:t>
            </a:r>
            <a:endParaRPr sz="4950"/>
          </a:p>
        </p:txBody>
      </p:sp>
      <p:sp>
        <p:nvSpPr>
          <p:cNvPr id="3" name="object 3"/>
          <p:cNvSpPr txBox="1"/>
          <p:nvPr/>
        </p:nvSpPr>
        <p:spPr>
          <a:xfrm>
            <a:off x="2024614" y="2345728"/>
            <a:ext cx="14068425" cy="7262495"/>
          </a:xfrm>
          <a:prstGeom prst="rect">
            <a:avLst/>
          </a:prstGeom>
        </p:spPr>
        <p:txBody>
          <a:bodyPr vert="horz" wrap="square" lIns="0" tIns="91440" rIns="0" bIns="0" rtlCol="0">
            <a:spAutoFit/>
          </a:bodyPr>
          <a:lstStyle/>
          <a:p>
            <a:pPr marL="389255" indent="-377190">
              <a:lnSpc>
                <a:spcPct val="100000"/>
              </a:lnSpc>
              <a:spcBef>
                <a:spcPts val="720"/>
              </a:spcBef>
              <a:buFont typeface="Arial MT"/>
              <a:buChar char="•"/>
              <a:tabLst>
                <a:tab pos="389255" algn="l"/>
                <a:tab pos="389890" algn="l"/>
              </a:tabLst>
            </a:pPr>
            <a:r>
              <a:rPr sz="2650" spc="-5" dirty="0">
                <a:solidFill>
                  <a:srgbClr val="04607A"/>
                </a:solidFill>
                <a:latin typeface="Roboto"/>
                <a:cs typeface="Roboto"/>
              </a:rPr>
              <a:t>To</a:t>
            </a:r>
            <a:r>
              <a:rPr sz="2650" dirty="0">
                <a:solidFill>
                  <a:srgbClr val="04607A"/>
                </a:solidFill>
                <a:latin typeface="Roboto"/>
                <a:cs typeface="Roboto"/>
              </a:rPr>
              <a:t> </a:t>
            </a:r>
            <a:r>
              <a:rPr sz="2650" spc="-10" dirty="0">
                <a:solidFill>
                  <a:srgbClr val="04607A"/>
                </a:solidFill>
                <a:latin typeface="Roboto"/>
                <a:cs typeface="Roboto"/>
              </a:rPr>
              <a:t>improve</a:t>
            </a:r>
            <a:r>
              <a:rPr sz="2650" spc="30" dirty="0">
                <a:solidFill>
                  <a:srgbClr val="04607A"/>
                </a:solidFill>
                <a:latin typeface="Roboto"/>
                <a:cs typeface="Roboto"/>
              </a:rPr>
              <a:t> </a:t>
            </a:r>
            <a:r>
              <a:rPr sz="2650" spc="-10" dirty="0">
                <a:solidFill>
                  <a:srgbClr val="04607A"/>
                </a:solidFill>
                <a:latin typeface="Roboto"/>
                <a:cs typeface="Roboto"/>
              </a:rPr>
              <a:t>overall</a:t>
            </a:r>
            <a:r>
              <a:rPr sz="2650" spc="20" dirty="0">
                <a:solidFill>
                  <a:srgbClr val="04607A"/>
                </a:solidFill>
                <a:latin typeface="Roboto"/>
                <a:cs typeface="Roboto"/>
              </a:rPr>
              <a:t> </a:t>
            </a:r>
            <a:r>
              <a:rPr sz="2650" spc="-10" dirty="0">
                <a:solidFill>
                  <a:srgbClr val="04607A"/>
                </a:solidFill>
                <a:latin typeface="Roboto"/>
                <a:cs typeface="Roboto"/>
              </a:rPr>
              <a:t>lead</a:t>
            </a:r>
            <a:r>
              <a:rPr sz="2650" spc="5" dirty="0">
                <a:solidFill>
                  <a:srgbClr val="04607A"/>
                </a:solidFill>
                <a:latin typeface="Roboto"/>
                <a:cs typeface="Roboto"/>
              </a:rPr>
              <a:t> </a:t>
            </a:r>
            <a:r>
              <a:rPr sz="2650" spc="-10" dirty="0">
                <a:solidFill>
                  <a:srgbClr val="04607A"/>
                </a:solidFill>
                <a:latin typeface="Roboto"/>
                <a:cs typeface="Roboto"/>
              </a:rPr>
              <a:t>conversion</a:t>
            </a:r>
            <a:r>
              <a:rPr sz="2650" spc="20" dirty="0">
                <a:solidFill>
                  <a:srgbClr val="04607A"/>
                </a:solidFill>
                <a:latin typeface="Roboto"/>
                <a:cs typeface="Roboto"/>
              </a:rPr>
              <a:t> </a:t>
            </a:r>
            <a:r>
              <a:rPr sz="2650" spc="-5" dirty="0">
                <a:solidFill>
                  <a:srgbClr val="04607A"/>
                </a:solidFill>
                <a:latin typeface="Roboto"/>
                <a:cs typeface="Roboto"/>
              </a:rPr>
              <a:t>rate,</a:t>
            </a:r>
            <a:r>
              <a:rPr sz="2650" spc="10" dirty="0">
                <a:solidFill>
                  <a:srgbClr val="04607A"/>
                </a:solidFill>
                <a:latin typeface="Roboto"/>
                <a:cs typeface="Roboto"/>
              </a:rPr>
              <a:t> </a:t>
            </a:r>
            <a:r>
              <a:rPr sz="2650" spc="-5" dirty="0">
                <a:solidFill>
                  <a:srgbClr val="04607A"/>
                </a:solidFill>
                <a:latin typeface="Roboto"/>
                <a:cs typeface="Roboto"/>
              </a:rPr>
              <a:t>focus </a:t>
            </a:r>
            <a:r>
              <a:rPr sz="2650" spc="-10" dirty="0">
                <a:solidFill>
                  <a:srgbClr val="04607A"/>
                </a:solidFill>
                <a:latin typeface="Roboto"/>
                <a:cs typeface="Roboto"/>
              </a:rPr>
              <a:t>should</a:t>
            </a:r>
            <a:r>
              <a:rPr sz="2650" spc="10" dirty="0">
                <a:solidFill>
                  <a:srgbClr val="04607A"/>
                </a:solidFill>
                <a:latin typeface="Roboto"/>
                <a:cs typeface="Roboto"/>
              </a:rPr>
              <a:t> </a:t>
            </a:r>
            <a:r>
              <a:rPr sz="2650" spc="-5" dirty="0">
                <a:solidFill>
                  <a:srgbClr val="04607A"/>
                </a:solidFill>
                <a:latin typeface="Roboto"/>
                <a:cs typeface="Roboto"/>
              </a:rPr>
              <a:t>be</a:t>
            </a:r>
            <a:r>
              <a:rPr sz="2650" spc="15" dirty="0">
                <a:solidFill>
                  <a:srgbClr val="04607A"/>
                </a:solidFill>
                <a:latin typeface="Roboto"/>
                <a:cs typeface="Roboto"/>
              </a:rPr>
              <a:t> </a:t>
            </a:r>
            <a:r>
              <a:rPr sz="2650" spc="-5" dirty="0">
                <a:solidFill>
                  <a:srgbClr val="04607A"/>
                </a:solidFill>
                <a:latin typeface="Roboto"/>
                <a:cs typeface="Roboto"/>
              </a:rPr>
              <a:t>on</a:t>
            </a:r>
            <a:r>
              <a:rPr sz="2650" spc="15" dirty="0">
                <a:solidFill>
                  <a:srgbClr val="04607A"/>
                </a:solidFill>
                <a:latin typeface="Roboto"/>
                <a:cs typeface="Roboto"/>
              </a:rPr>
              <a:t> </a:t>
            </a:r>
            <a:r>
              <a:rPr sz="2650" spc="-10" dirty="0">
                <a:solidFill>
                  <a:srgbClr val="04607A"/>
                </a:solidFill>
                <a:latin typeface="Roboto"/>
                <a:cs typeface="Roboto"/>
              </a:rPr>
              <a:t>improving</a:t>
            </a:r>
            <a:r>
              <a:rPr sz="2650" spc="30" dirty="0">
                <a:solidFill>
                  <a:srgbClr val="04607A"/>
                </a:solidFill>
                <a:latin typeface="Roboto"/>
                <a:cs typeface="Roboto"/>
              </a:rPr>
              <a:t> </a:t>
            </a:r>
            <a:r>
              <a:rPr sz="2650" spc="-10" dirty="0">
                <a:solidFill>
                  <a:srgbClr val="04607A"/>
                </a:solidFill>
                <a:latin typeface="Roboto"/>
                <a:cs typeface="Roboto"/>
              </a:rPr>
              <a:t>lead</a:t>
            </a:r>
            <a:r>
              <a:rPr sz="2650" spc="5" dirty="0">
                <a:solidFill>
                  <a:srgbClr val="04607A"/>
                </a:solidFill>
                <a:latin typeface="Roboto"/>
                <a:cs typeface="Roboto"/>
              </a:rPr>
              <a:t> </a:t>
            </a:r>
            <a:r>
              <a:rPr sz="2650" spc="-10" dirty="0">
                <a:solidFill>
                  <a:srgbClr val="04607A"/>
                </a:solidFill>
                <a:latin typeface="Roboto"/>
                <a:cs typeface="Roboto"/>
              </a:rPr>
              <a:t>conversion</a:t>
            </a:r>
            <a:endParaRPr sz="2650" dirty="0">
              <a:latin typeface="Roboto"/>
              <a:cs typeface="Roboto"/>
            </a:endParaRPr>
          </a:p>
          <a:p>
            <a:pPr marL="515620" marR="5080" indent="-84455">
              <a:lnSpc>
                <a:spcPts val="3800"/>
              </a:lnSpc>
              <a:spcBef>
                <a:spcPts val="229"/>
              </a:spcBef>
            </a:pPr>
            <a:r>
              <a:rPr sz="2650" spc="-5" dirty="0">
                <a:solidFill>
                  <a:srgbClr val="04607A"/>
                </a:solidFill>
                <a:latin typeface="Roboto"/>
                <a:cs typeface="Roboto"/>
              </a:rPr>
              <a:t>of</a:t>
            </a:r>
            <a:r>
              <a:rPr sz="2650" spc="10" dirty="0">
                <a:solidFill>
                  <a:srgbClr val="04607A"/>
                </a:solidFill>
                <a:latin typeface="Roboto"/>
                <a:cs typeface="Roboto"/>
              </a:rPr>
              <a:t> </a:t>
            </a:r>
            <a:r>
              <a:rPr sz="2650" spc="-10" dirty="0">
                <a:solidFill>
                  <a:srgbClr val="04607A"/>
                </a:solidFill>
                <a:latin typeface="Roboto"/>
                <a:cs typeface="Roboto"/>
              </a:rPr>
              <a:t>olark</a:t>
            </a:r>
            <a:r>
              <a:rPr sz="2650" spc="10" dirty="0">
                <a:solidFill>
                  <a:srgbClr val="04607A"/>
                </a:solidFill>
                <a:latin typeface="Roboto"/>
                <a:cs typeface="Roboto"/>
              </a:rPr>
              <a:t> </a:t>
            </a:r>
            <a:r>
              <a:rPr sz="2650" spc="-5" dirty="0">
                <a:solidFill>
                  <a:srgbClr val="04607A"/>
                </a:solidFill>
                <a:latin typeface="Roboto"/>
                <a:cs typeface="Roboto"/>
              </a:rPr>
              <a:t>chat,</a:t>
            </a:r>
            <a:r>
              <a:rPr sz="2650" dirty="0">
                <a:solidFill>
                  <a:srgbClr val="04607A"/>
                </a:solidFill>
                <a:latin typeface="Roboto"/>
                <a:cs typeface="Roboto"/>
              </a:rPr>
              <a:t> </a:t>
            </a:r>
            <a:r>
              <a:rPr sz="2650" spc="-10" dirty="0">
                <a:solidFill>
                  <a:srgbClr val="04607A"/>
                </a:solidFill>
                <a:latin typeface="Roboto"/>
                <a:cs typeface="Roboto"/>
              </a:rPr>
              <a:t>organic</a:t>
            </a:r>
            <a:r>
              <a:rPr sz="2650" spc="15" dirty="0">
                <a:solidFill>
                  <a:srgbClr val="04607A"/>
                </a:solidFill>
                <a:latin typeface="Roboto"/>
                <a:cs typeface="Roboto"/>
              </a:rPr>
              <a:t> </a:t>
            </a:r>
            <a:r>
              <a:rPr sz="2650" spc="-5" dirty="0">
                <a:solidFill>
                  <a:srgbClr val="04607A"/>
                </a:solidFill>
                <a:latin typeface="Roboto"/>
                <a:cs typeface="Roboto"/>
              </a:rPr>
              <a:t>search, </a:t>
            </a:r>
            <a:r>
              <a:rPr sz="2650" spc="-10" dirty="0">
                <a:solidFill>
                  <a:srgbClr val="04607A"/>
                </a:solidFill>
                <a:latin typeface="Roboto"/>
                <a:cs typeface="Roboto"/>
              </a:rPr>
              <a:t>direct</a:t>
            </a:r>
            <a:r>
              <a:rPr sz="2650" spc="5" dirty="0">
                <a:solidFill>
                  <a:srgbClr val="04607A"/>
                </a:solidFill>
                <a:latin typeface="Roboto"/>
                <a:cs typeface="Roboto"/>
              </a:rPr>
              <a:t> </a:t>
            </a:r>
            <a:r>
              <a:rPr sz="2650" spc="-5" dirty="0">
                <a:solidFill>
                  <a:srgbClr val="04607A"/>
                </a:solidFill>
                <a:latin typeface="Roboto"/>
                <a:cs typeface="Roboto"/>
              </a:rPr>
              <a:t>traffic, and</a:t>
            </a:r>
            <a:r>
              <a:rPr sz="2650" spc="35" dirty="0">
                <a:solidFill>
                  <a:srgbClr val="04607A"/>
                </a:solidFill>
                <a:latin typeface="Roboto"/>
                <a:cs typeface="Roboto"/>
              </a:rPr>
              <a:t> </a:t>
            </a:r>
            <a:r>
              <a:rPr sz="2650" spc="-10" dirty="0">
                <a:solidFill>
                  <a:srgbClr val="04607A"/>
                </a:solidFill>
                <a:latin typeface="Roboto"/>
                <a:cs typeface="Roboto"/>
              </a:rPr>
              <a:t>Google</a:t>
            </a:r>
            <a:r>
              <a:rPr sz="2650" spc="15" dirty="0">
                <a:solidFill>
                  <a:srgbClr val="04607A"/>
                </a:solidFill>
                <a:latin typeface="Roboto"/>
                <a:cs typeface="Roboto"/>
              </a:rPr>
              <a:t> </a:t>
            </a:r>
            <a:r>
              <a:rPr sz="2650" spc="-5" dirty="0">
                <a:solidFill>
                  <a:srgbClr val="04607A"/>
                </a:solidFill>
                <a:latin typeface="Roboto"/>
                <a:cs typeface="Roboto"/>
              </a:rPr>
              <a:t>leads</a:t>
            </a:r>
            <a:r>
              <a:rPr sz="2650" dirty="0">
                <a:solidFill>
                  <a:srgbClr val="04607A"/>
                </a:solidFill>
                <a:latin typeface="Roboto"/>
                <a:cs typeface="Roboto"/>
              </a:rPr>
              <a:t> </a:t>
            </a:r>
            <a:r>
              <a:rPr sz="2650" spc="-5" dirty="0">
                <a:solidFill>
                  <a:srgbClr val="04607A"/>
                </a:solidFill>
                <a:latin typeface="Roboto"/>
                <a:cs typeface="Roboto"/>
              </a:rPr>
              <a:t>and</a:t>
            </a:r>
            <a:r>
              <a:rPr sz="2650" spc="10" dirty="0">
                <a:solidFill>
                  <a:srgbClr val="04607A"/>
                </a:solidFill>
                <a:latin typeface="Roboto"/>
                <a:cs typeface="Roboto"/>
              </a:rPr>
              <a:t> </a:t>
            </a:r>
            <a:r>
              <a:rPr sz="2650" spc="-10" dirty="0">
                <a:solidFill>
                  <a:srgbClr val="04607A"/>
                </a:solidFill>
                <a:latin typeface="Roboto"/>
                <a:cs typeface="Roboto"/>
              </a:rPr>
              <a:t>generate</a:t>
            </a:r>
            <a:r>
              <a:rPr sz="2650" spc="-5" dirty="0">
                <a:solidFill>
                  <a:srgbClr val="04607A"/>
                </a:solidFill>
                <a:latin typeface="Roboto"/>
                <a:cs typeface="Roboto"/>
              </a:rPr>
              <a:t> </a:t>
            </a:r>
            <a:r>
              <a:rPr sz="2650" spc="-10" dirty="0">
                <a:solidFill>
                  <a:srgbClr val="04607A"/>
                </a:solidFill>
                <a:latin typeface="Roboto"/>
                <a:cs typeface="Roboto"/>
              </a:rPr>
              <a:t>more</a:t>
            </a:r>
            <a:r>
              <a:rPr sz="2650" spc="20" dirty="0">
                <a:solidFill>
                  <a:srgbClr val="04607A"/>
                </a:solidFill>
                <a:latin typeface="Roboto"/>
                <a:cs typeface="Roboto"/>
              </a:rPr>
              <a:t> </a:t>
            </a:r>
            <a:r>
              <a:rPr sz="2650" spc="-5" dirty="0">
                <a:solidFill>
                  <a:srgbClr val="04607A"/>
                </a:solidFill>
                <a:latin typeface="Roboto"/>
                <a:cs typeface="Roboto"/>
              </a:rPr>
              <a:t>leads</a:t>
            </a:r>
            <a:r>
              <a:rPr sz="2650" dirty="0">
                <a:solidFill>
                  <a:srgbClr val="04607A"/>
                </a:solidFill>
                <a:latin typeface="Roboto"/>
                <a:cs typeface="Roboto"/>
              </a:rPr>
              <a:t> </a:t>
            </a:r>
            <a:r>
              <a:rPr sz="2650" spc="-10" dirty="0">
                <a:solidFill>
                  <a:srgbClr val="04607A"/>
                </a:solidFill>
                <a:latin typeface="Roboto"/>
                <a:cs typeface="Roboto"/>
              </a:rPr>
              <a:t>from </a:t>
            </a:r>
            <a:r>
              <a:rPr sz="2650" spc="-645" dirty="0">
                <a:solidFill>
                  <a:srgbClr val="04607A"/>
                </a:solidFill>
                <a:latin typeface="Roboto"/>
                <a:cs typeface="Roboto"/>
              </a:rPr>
              <a:t> </a:t>
            </a:r>
            <a:r>
              <a:rPr sz="2650" spc="-10" dirty="0">
                <a:solidFill>
                  <a:srgbClr val="04607A"/>
                </a:solidFill>
                <a:latin typeface="Roboto"/>
                <a:cs typeface="Roboto"/>
              </a:rPr>
              <a:t>reference</a:t>
            </a:r>
            <a:r>
              <a:rPr sz="2650" spc="5" dirty="0">
                <a:solidFill>
                  <a:srgbClr val="04607A"/>
                </a:solidFill>
                <a:latin typeface="Roboto"/>
                <a:cs typeface="Roboto"/>
              </a:rPr>
              <a:t> </a:t>
            </a:r>
            <a:r>
              <a:rPr sz="2650" spc="-5" dirty="0">
                <a:solidFill>
                  <a:srgbClr val="04607A"/>
                </a:solidFill>
                <a:latin typeface="Roboto"/>
                <a:cs typeface="Roboto"/>
              </a:rPr>
              <a:t>and </a:t>
            </a:r>
            <a:r>
              <a:rPr sz="2650" spc="-10" dirty="0">
                <a:solidFill>
                  <a:srgbClr val="04607A"/>
                </a:solidFill>
                <a:latin typeface="Roboto"/>
                <a:cs typeface="Roboto"/>
              </a:rPr>
              <a:t>welingak</a:t>
            </a:r>
            <a:r>
              <a:rPr sz="2650" spc="10" dirty="0">
                <a:solidFill>
                  <a:srgbClr val="04607A"/>
                </a:solidFill>
                <a:latin typeface="Roboto"/>
                <a:cs typeface="Roboto"/>
              </a:rPr>
              <a:t> </a:t>
            </a:r>
            <a:r>
              <a:rPr sz="2650" spc="-10" dirty="0">
                <a:solidFill>
                  <a:srgbClr val="04607A"/>
                </a:solidFill>
                <a:latin typeface="Roboto"/>
                <a:cs typeface="Roboto"/>
              </a:rPr>
              <a:t>website.</a:t>
            </a:r>
            <a:endParaRPr sz="2650" dirty="0">
              <a:latin typeface="Roboto"/>
              <a:cs typeface="Roboto"/>
            </a:endParaRPr>
          </a:p>
          <a:p>
            <a:pPr>
              <a:lnSpc>
                <a:spcPct val="100000"/>
              </a:lnSpc>
              <a:spcBef>
                <a:spcPts val="45"/>
              </a:spcBef>
            </a:pPr>
            <a:endParaRPr sz="3450" dirty="0">
              <a:latin typeface="Roboto"/>
              <a:cs typeface="Roboto"/>
            </a:endParaRPr>
          </a:p>
          <a:p>
            <a:pPr marL="389255" indent="-377190">
              <a:lnSpc>
                <a:spcPct val="100000"/>
              </a:lnSpc>
              <a:buFont typeface="Arial MT"/>
              <a:buChar char="•"/>
              <a:tabLst>
                <a:tab pos="389255" algn="l"/>
                <a:tab pos="389890" algn="l"/>
              </a:tabLst>
            </a:pPr>
            <a:r>
              <a:rPr sz="2650" spc="-5" dirty="0">
                <a:solidFill>
                  <a:srgbClr val="04607A"/>
                </a:solidFill>
                <a:latin typeface="Roboto"/>
                <a:cs typeface="Roboto"/>
              </a:rPr>
              <a:t>Lead </a:t>
            </a:r>
            <a:r>
              <a:rPr sz="2650" spc="-10" dirty="0">
                <a:solidFill>
                  <a:srgbClr val="04607A"/>
                </a:solidFill>
                <a:latin typeface="Roboto"/>
                <a:cs typeface="Roboto"/>
              </a:rPr>
              <a:t>conversion</a:t>
            </a:r>
            <a:r>
              <a:rPr sz="2650" spc="15" dirty="0">
                <a:solidFill>
                  <a:srgbClr val="04607A"/>
                </a:solidFill>
                <a:latin typeface="Roboto"/>
                <a:cs typeface="Roboto"/>
              </a:rPr>
              <a:t> </a:t>
            </a:r>
            <a:r>
              <a:rPr sz="2650" spc="-5" dirty="0">
                <a:solidFill>
                  <a:srgbClr val="04607A"/>
                </a:solidFill>
                <a:latin typeface="Roboto"/>
                <a:cs typeface="Roboto"/>
              </a:rPr>
              <a:t>rate, can be</a:t>
            </a:r>
            <a:r>
              <a:rPr sz="2650" spc="10" dirty="0">
                <a:solidFill>
                  <a:srgbClr val="04607A"/>
                </a:solidFill>
                <a:latin typeface="Roboto"/>
                <a:cs typeface="Roboto"/>
              </a:rPr>
              <a:t> </a:t>
            </a:r>
            <a:r>
              <a:rPr sz="2650" spc="-10" dirty="0">
                <a:solidFill>
                  <a:srgbClr val="04607A"/>
                </a:solidFill>
                <a:latin typeface="Roboto"/>
                <a:cs typeface="Roboto"/>
              </a:rPr>
              <a:t>improved</a:t>
            </a:r>
            <a:r>
              <a:rPr sz="2650" spc="15" dirty="0">
                <a:solidFill>
                  <a:srgbClr val="04607A"/>
                </a:solidFill>
                <a:latin typeface="Roboto"/>
                <a:cs typeface="Roboto"/>
              </a:rPr>
              <a:t> </a:t>
            </a:r>
            <a:r>
              <a:rPr sz="2650" spc="-5" dirty="0">
                <a:solidFill>
                  <a:srgbClr val="04607A"/>
                </a:solidFill>
                <a:latin typeface="Roboto"/>
                <a:cs typeface="Roboto"/>
              </a:rPr>
              <a:t>by</a:t>
            </a:r>
            <a:r>
              <a:rPr sz="2650" spc="15" dirty="0">
                <a:solidFill>
                  <a:srgbClr val="04607A"/>
                </a:solidFill>
                <a:latin typeface="Roboto"/>
                <a:cs typeface="Roboto"/>
              </a:rPr>
              <a:t> </a:t>
            </a:r>
            <a:r>
              <a:rPr sz="2650" spc="-5" dirty="0">
                <a:solidFill>
                  <a:srgbClr val="04607A"/>
                </a:solidFill>
                <a:latin typeface="Roboto"/>
                <a:cs typeface="Roboto"/>
              </a:rPr>
              <a:t>focusing</a:t>
            </a:r>
            <a:r>
              <a:rPr sz="2650" dirty="0">
                <a:solidFill>
                  <a:srgbClr val="04607A"/>
                </a:solidFill>
                <a:latin typeface="Roboto"/>
                <a:cs typeface="Roboto"/>
              </a:rPr>
              <a:t> </a:t>
            </a:r>
            <a:r>
              <a:rPr sz="2650" spc="-10" dirty="0">
                <a:solidFill>
                  <a:srgbClr val="04607A"/>
                </a:solidFill>
                <a:latin typeface="Roboto"/>
                <a:cs typeface="Roboto"/>
              </a:rPr>
              <a:t>more</a:t>
            </a:r>
            <a:r>
              <a:rPr sz="2650" spc="5" dirty="0">
                <a:solidFill>
                  <a:srgbClr val="04607A"/>
                </a:solidFill>
                <a:latin typeface="Roboto"/>
                <a:cs typeface="Roboto"/>
              </a:rPr>
              <a:t> </a:t>
            </a:r>
            <a:r>
              <a:rPr sz="2650" spc="-5" dirty="0">
                <a:solidFill>
                  <a:srgbClr val="04607A"/>
                </a:solidFill>
                <a:latin typeface="Roboto"/>
                <a:cs typeface="Roboto"/>
              </a:rPr>
              <a:t>on</a:t>
            </a:r>
            <a:r>
              <a:rPr sz="2650" spc="5" dirty="0">
                <a:solidFill>
                  <a:srgbClr val="04607A"/>
                </a:solidFill>
                <a:latin typeface="Roboto"/>
                <a:cs typeface="Roboto"/>
              </a:rPr>
              <a:t> </a:t>
            </a:r>
            <a:r>
              <a:rPr sz="2650" spc="-10" dirty="0">
                <a:solidFill>
                  <a:srgbClr val="04607A"/>
                </a:solidFill>
                <a:latin typeface="Roboto"/>
                <a:cs typeface="Roboto"/>
              </a:rPr>
              <a:t>improving</a:t>
            </a:r>
            <a:r>
              <a:rPr sz="2650" spc="35" dirty="0">
                <a:solidFill>
                  <a:srgbClr val="04607A"/>
                </a:solidFill>
                <a:latin typeface="Roboto"/>
                <a:cs typeface="Roboto"/>
              </a:rPr>
              <a:t> </a:t>
            </a:r>
            <a:r>
              <a:rPr sz="2650" spc="-10" dirty="0">
                <a:solidFill>
                  <a:srgbClr val="04607A"/>
                </a:solidFill>
                <a:latin typeface="Roboto"/>
                <a:cs typeface="Roboto"/>
              </a:rPr>
              <a:t>lead</a:t>
            </a:r>
            <a:r>
              <a:rPr sz="2650" spc="65" dirty="0">
                <a:solidFill>
                  <a:srgbClr val="04607A"/>
                </a:solidFill>
                <a:latin typeface="Roboto"/>
                <a:cs typeface="Roboto"/>
              </a:rPr>
              <a:t> </a:t>
            </a:r>
            <a:r>
              <a:rPr sz="2650" spc="-10" dirty="0">
                <a:solidFill>
                  <a:srgbClr val="04607A"/>
                </a:solidFill>
                <a:latin typeface="Roboto"/>
                <a:cs typeface="Roboto"/>
              </a:rPr>
              <a:t>conversion</a:t>
            </a:r>
            <a:endParaRPr sz="2650" dirty="0">
              <a:latin typeface="Roboto"/>
              <a:cs typeface="Roboto"/>
            </a:endParaRPr>
          </a:p>
          <a:p>
            <a:pPr marL="347980">
              <a:lnSpc>
                <a:spcPct val="100000"/>
              </a:lnSpc>
              <a:spcBef>
                <a:spcPts val="620"/>
              </a:spcBef>
            </a:pPr>
            <a:r>
              <a:rPr sz="2650" spc="-5" dirty="0">
                <a:solidFill>
                  <a:srgbClr val="04607A"/>
                </a:solidFill>
                <a:latin typeface="Roboto"/>
                <a:cs typeface="Roboto"/>
              </a:rPr>
              <a:t>of API</a:t>
            </a:r>
            <a:r>
              <a:rPr sz="2650" spc="-10" dirty="0">
                <a:solidFill>
                  <a:srgbClr val="04607A"/>
                </a:solidFill>
                <a:latin typeface="Roboto"/>
                <a:cs typeface="Roboto"/>
              </a:rPr>
              <a:t> </a:t>
            </a:r>
            <a:r>
              <a:rPr sz="2650" spc="-5" dirty="0">
                <a:solidFill>
                  <a:srgbClr val="04607A"/>
                </a:solidFill>
                <a:latin typeface="Roboto"/>
                <a:cs typeface="Roboto"/>
              </a:rPr>
              <a:t>and</a:t>
            </a:r>
            <a:r>
              <a:rPr sz="2650" spc="10" dirty="0">
                <a:solidFill>
                  <a:srgbClr val="04607A"/>
                </a:solidFill>
                <a:latin typeface="Roboto"/>
                <a:cs typeface="Roboto"/>
              </a:rPr>
              <a:t> </a:t>
            </a:r>
            <a:r>
              <a:rPr sz="2650" spc="-10" dirty="0">
                <a:solidFill>
                  <a:srgbClr val="04607A"/>
                </a:solidFill>
                <a:latin typeface="Roboto"/>
                <a:cs typeface="Roboto"/>
              </a:rPr>
              <a:t>Landing</a:t>
            </a:r>
            <a:r>
              <a:rPr sz="2650" spc="10" dirty="0">
                <a:solidFill>
                  <a:srgbClr val="04607A"/>
                </a:solidFill>
                <a:latin typeface="Roboto"/>
                <a:cs typeface="Roboto"/>
              </a:rPr>
              <a:t> </a:t>
            </a:r>
            <a:r>
              <a:rPr sz="2650" spc="-5" dirty="0">
                <a:solidFill>
                  <a:srgbClr val="04607A"/>
                </a:solidFill>
                <a:latin typeface="Roboto"/>
                <a:cs typeface="Roboto"/>
              </a:rPr>
              <a:t>Page</a:t>
            </a:r>
            <a:r>
              <a:rPr sz="2650" dirty="0">
                <a:solidFill>
                  <a:srgbClr val="04607A"/>
                </a:solidFill>
                <a:latin typeface="Roboto"/>
                <a:cs typeface="Roboto"/>
              </a:rPr>
              <a:t> </a:t>
            </a:r>
            <a:r>
              <a:rPr sz="2650" spc="-10" dirty="0">
                <a:solidFill>
                  <a:srgbClr val="04607A"/>
                </a:solidFill>
                <a:latin typeface="Roboto"/>
                <a:cs typeface="Roboto"/>
              </a:rPr>
              <a:t>Submission</a:t>
            </a:r>
            <a:r>
              <a:rPr sz="2650" spc="25" dirty="0">
                <a:solidFill>
                  <a:srgbClr val="04607A"/>
                </a:solidFill>
                <a:latin typeface="Roboto"/>
                <a:cs typeface="Roboto"/>
              </a:rPr>
              <a:t> </a:t>
            </a:r>
            <a:r>
              <a:rPr sz="2650" spc="-10" dirty="0">
                <a:solidFill>
                  <a:srgbClr val="04607A"/>
                </a:solidFill>
                <a:latin typeface="Roboto"/>
                <a:cs typeface="Roboto"/>
              </a:rPr>
              <a:t>origin</a:t>
            </a:r>
            <a:r>
              <a:rPr sz="2650" spc="30" dirty="0">
                <a:solidFill>
                  <a:srgbClr val="04607A"/>
                </a:solidFill>
                <a:latin typeface="Roboto"/>
                <a:cs typeface="Roboto"/>
              </a:rPr>
              <a:t> </a:t>
            </a:r>
            <a:r>
              <a:rPr sz="2650" spc="-5" dirty="0">
                <a:solidFill>
                  <a:srgbClr val="04607A"/>
                </a:solidFill>
                <a:latin typeface="Roboto"/>
                <a:cs typeface="Roboto"/>
              </a:rPr>
              <a:t>and</a:t>
            </a:r>
            <a:r>
              <a:rPr sz="2650" spc="5" dirty="0">
                <a:solidFill>
                  <a:srgbClr val="04607A"/>
                </a:solidFill>
                <a:latin typeface="Roboto"/>
                <a:cs typeface="Roboto"/>
              </a:rPr>
              <a:t> </a:t>
            </a:r>
            <a:r>
              <a:rPr sz="2650" spc="-10" dirty="0">
                <a:solidFill>
                  <a:srgbClr val="04607A"/>
                </a:solidFill>
                <a:latin typeface="Roboto"/>
                <a:cs typeface="Roboto"/>
              </a:rPr>
              <a:t>generate</a:t>
            </a:r>
            <a:r>
              <a:rPr sz="2650" spc="-15" dirty="0">
                <a:solidFill>
                  <a:srgbClr val="04607A"/>
                </a:solidFill>
                <a:latin typeface="Roboto"/>
                <a:cs typeface="Roboto"/>
              </a:rPr>
              <a:t> </a:t>
            </a:r>
            <a:r>
              <a:rPr sz="2650" spc="-10" dirty="0">
                <a:solidFill>
                  <a:srgbClr val="04607A"/>
                </a:solidFill>
                <a:latin typeface="Roboto"/>
                <a:cs typeface="Roboto"/>
              </a:rPr>
              <a:t>more</a:t>
            </a:r>
            <a:r>
              <a:rPr sz="2650" spc="15" dirty="0">
                <a:solidFill>
                  <a:srgbClr val="04607A"/>
                </a:solidFill>
                <a:latin typeface="Roboto"/>
                <a:cs typeface="Roboto"/>
              </a:rPr>
              <a:t> </a:t>
            </a:r>
            <a:r>
              <a:rPr sz="2650" spc="-5" dirty="0">
                <a:solidFill>
                  <a:srgbClr val="04607A"/>
                </a:solidFill>
                <a:latin typeface="Roboto"/>
                <a:cs typeface="Roboto"/>
              </a:rPr>
              <a:t>leads</a:t>
            </a:r>
            <a:r>
              <a:rPr sz="2650" dirty="0">
                <a:solidFill>
                  <a:srgbClr val="04607A"/>
                </a:solidFill>
                <a:latin typeface="Roboto"/>
                <a:cs typeface="Roboto"/>
              </a:rPr>
              <a:t> </a:t>
            </a:r>
            <a:r>
              <a:rPr sz="2650" spc="-10" dirty="0">
                <a:solidFill>
                  <a:srgbClr val="04607A"/>
                </a:solidFill>
                <a:latin typeface="Roboto"/>
                <a:cs typeface="Roboto"/>
              </a:rPr>
              <a:t>from</a:t>
            </a:r>
            <a:r>
              <a:rPr sz="2650" spc="5" dirty="0">
                <a:solidFill>
                  <a:srgbClr val="04607A"/>
                </a:solidFill>
                <a:latin typeface="Roboto"/>
                <a:cs typeface="Roboto"/>
              </a:rPr>
              <a:t> </a:t>
            </a:r>
            <a:r>
              <a:rPr sz="2650" spc="-5" dirty="0">
                <a:solidFill>
                  <a:srgbClr val="04607A"/>
                </a:solidFill>
                <a:latin typeface="Roboto"/>
                <a:cs typeface="Roboto"/>
              </a:rPr>
              <a:t>Lead</a:t>
            </a:r>
            <a:r>
              <a:rPr sz="2650" spc="25" dirty="0">
                <a:solidFill>
                  <a:srgbClr val="04607A"/>
                </a:solidFill>
                <a:latin typeface="Roboto"/>
                <a:cs typeface="Roboto"/>
              </a:rPr>
              <a:t> </a:t>
            </a:r>
            <a:r>
              <a:rPr sz="2650" spc="-5" dirty="0">
                <a:solidFill>
                  <a:srgbClr val="04607A"/>
                </a:solidFill>
                <a:latin typeface="Roboto"/>
                <a:cs typeface="Roboto"/>
              </a:rPr>
              <a:t>Add</a:t>
            </a:r>
            <a:r>
              <a:rPr sz="2650" dirty="0">
                <a:solidFill>
                  <a:srgbClr val="04607A"/>
                </a:solidFill>
                <a:latin typeface="Roboto"/>
                <a:cs typeface="Roboto"/>
              </a:rPr>
              <a:t> </a:t>
            </a:r>
            <a:r>
              <a:rPr sz="2650" spc="-10" dirty="0">
                <a:solidFill>
                  <a:srgbClr val="04607A"/>
                </a:solidFill>
                <a:latin typeface="Roboto"/>
                <a:cs typeface="Roboto"/>
              </a:rPr>
              <a:t>Form</a:t>
            </a:r>
            <a:endParaRPr sz="2650" dirty="0">
              <a:latin typeface="Roboto"/>
              <a:cs typeface="Roboto"/>
            </a:endParaRPr>
          </a:p>
          <a:p>
            <a:pPr>
              <a:lnSpc>
                <a:spcPct val="100000"/>
              </a:lnSpc>
              <a:spcBef>
                <a:spcPts val="15"/>
              </a:spcBef>
            </a:pPr>
            <a:endParaRPr sz="3150" dirty="0">
              <a:latin typeface="Roboto"/>
              <a:cs typeface="Roboto"/>
            </a:endParaRPr>
          </a:p>
          <a:p>
            <a:pPr marL="389255" marR="794385" indent="-389255">
              <a:lnSpc>
                <a:spcPct val="119500"/>
              </a:lnSpc>
              <a:buFont typeface="Arial MT"/>
              <a:buChar char="•"/>
              <a:tabLst>
                <a:tab pos="389255" algn="l"/>
                <a:tab pos="389890" algn="l"/>
              </a:tabLst>
            </a:pPr>
            <a:r>
              <a:rPr sz="2650" spc="-5" dirty="0">
                <a:solidFill>
                  <a:srgbClr val="04607A"/>
                </a:solidFill>
                <a:latin typeface="Roboto"/>
                <a:cs typeface="Roboto"/>
              </a:rPr>
              <a:t>Though</a:t>
            </a:r>
            <a:r>
              <a:rPr sz="2650" spc="5" dirty="0">
                <a:solidFill>
                  <a:srgbClr val="04607A"/>
                </a:solidFill>
                <a:latin typeface="Roboto"/>
                <a:cs typeface="Roboto"/>
              </a:rPr>
              <a:t> </a:t>
            </a:r>
            <a:r>
              <a:rPr sz="2650" spc="-10" dirty="0">
                <a:solidFill>
                  <a:srgbClr val="04607A"/>
                </a:solidFill>
                <a:latin typeface="Roboto"/>
                <a:cs typeface="Roboto"/>
              </a:rPr>
              <a:t>Google</a:t>
            </a:r>
            <a:r>
              <a:rPr sz="2650" spc="10" dirty="0">
                <a:solidFill>
                  <a:srgbClr val="04607A"/>
                </a:solidFill>
                <a:latin typeface="Roboto"/>
                <a:cs typeface="Roboto"/>
              </a:rPr>
              <a:t> </a:t>
            </a:r>
            <a:r>
              <a:rPr sz="2650" spc="-10" dirty="0">
                <a:solidFill>
                  <a:srgbClr val="04607A"/>
                </a:solidFill>
                <a:latin typeface="Roboto"/>
                <a:cs typeface="Roboto"/>
              </a:rPr>
              <a:t>is</a:t>
            </a:r>
            <a:r>
              <a:rPr sz="2650" spc="10" dirty="0">
                <a:solidFill>
                  <a:srgbClr val="04607A"/>
                </a:solidFill>
                <a:latin typeface="Roboto"/>
                <a:cs typeface="Roboto"/>
              </a:rPr>
              <a:t> </a:t>
            </a:r>
            <a:r>
              <a:rPr sz="2650" spc="-5" dirty="0">
                <a:solidFill>
                  <a:srgbClr val="04607A"/>
                </a:solidFill>
                <a:latin typeface="Roboto"/>
                <a:cs typeface="Roboto"/>
              </a:rPr>
              <a:t>the</a:t>
            </a:r>
            <a:r>
              <a:rPr sz="2650" spc="5" dirty="0">
                <a:solidFill>
                  <a:srgbClr val="04607A"/>
                </a:solidFill>
                <a:latin typeface="Roboto"/>
                <a:cs typeface="Roboto"/>
              </a:rPr>
              <a:t> </a:t>
            </a:r>
            <a:r>
              <a:rPr sz="2650" spc="-5" dirty="0">
                <a:solidFill>
                  <a:srgbClr val="04607A"/>
                </a:solidFill>
                <a:latin typeface="Roboto"/>
                <a:cs typeface="Roboto"/>
              </a:rPr>
              <a:t>highest </a:t>
            </a:r>
            <a:r>
              <a:rPr sz="2650" spc="-10" dirty="0">
                <a:solidFill>
                  <a:srgbClr val="04607A"/>
                </a:solidFill>
                <a:latin typeface="Roboto"/>
                <a:cs typeface="Roboto"/>
              </a:rPr>
              <a:t>source</a:t>
            </a:r>
            <a:r>
              <a:rPr sz="2650" dirty="0">
                <a:solidFill>
                  <a:srgbClr val="04607A"/>
                </a:solidFill>
                <a:latin typeface="Roboto"/>
                <a:cs typeface="Roboto"/>
              </a:rPr>
              <a:t> </a:t>
            </a:r>
            <a:r>
              <a:rPr sz="2650" spc="-5" dirty="0">
                <a:solidFill>
                  <a:srgbClr val="04607A"/>
                </a:solidFill>
                <a:latin typeface="Roboto"/>
                <a:cs typeface="Roboto"/>
              </a:rPr>
              <a:t>to</a:t>
            </a:r>
            <a:r>
              <a:rPr sz="2650" spc="10" dirty="0">
                <a:solidFill>
                  <a:srgbClr val="04607A"/>
                </a:solidFill>
                <a:latin typeface="Roboto"/>
                <a:cs typeface="Roboto"/>
              </a:rPr>
              <a:t> </a:t>
            </a:r>
            <a:r>
              <a:rPr sz="2650" spc="-5" dirty="0">
                <a:solidFill>
                  <a:srgbClr val="04607A"/>
                </a:solidFill>
                <a:latin typeface="Roboto"/>
                <a:cs typeface="Roboto"/>
              </a:rPr>
              <a:t>get</a:t>
            </a:r>
            <a:r>
              <a:rPr sz="2650" dirty="0">
                <a:solidFill>
                  <a:srgbClr val="04607A"/>
                </a:solidFill>
                <a:latin typeface="Roboto"/>
                <a:cs typeface="Roboto"/>
              </a:rPr>
              <a:t> </a:t>
            </a:r>
            <a:r>
              <a:rPr sz="2650" spc="-5" dirty="0">
                <a:solidFill>
                  <a:srgbClr val="04607A"/>
                </a:solidFill>
                <a:latin typeface="Roboto"/>
                <a:cs typeface="Roboto"/>
              </a:rPr>
              <a:t>leads,</a:t>
            </a:r>
            <a:r>
              <a:rPr sz="2650" dirty="0">
                <a:solidFill>
                  <a:srgbClr val="04607A"/>
                </a:solidFill>
                <a:latin typeface="Roboto"/>
                <a:cs typeface="Roboto"/>
              </a:rPr>
              <a:t> </a:t>
            </a:r>
            <a:r>
              <a:rPr sz="2650" spc="-5" dirty="0">
                <a:solidFill>
                  <a:srgbClr val="04607A"/>
                </a:solidFill>
                <a:latin typeface="Roboto"/>
                <a:cs typeface="Roboto"/>
              </a:rPr>
              <a:t>the</a:t>
            </a:r>
            <a:r>
              <a:rPr sz="2650" spc="5" dirty="0">
                <a:solidFill>
                  <a:srgbClr val="04607A"/>
                </a:solidFill>
                <a:latin typeface="Roboto"/>
                <a:cs typeface="Roboto"/>
              </a:rPr>
              <a:t> </a:t>
            </a:r>
            <a:r>
              <a:rPr sz="2650" spc="-10" dirty="0">
                <a:solidFill>
                  <a:srgbClr val="04607A"/>
                </a:solidFill>
                <a:latin typeface="Roboto"/>
                <a:cs typeface="Roboto"/>
              </a:rPr>
              <a:t>lead</a:t>
            </a:r>
            <a:r>
              <a:rPr sz="2650" spc="5" dirty="0">
                <a:solidFill>
                  <a:srgbClr val="04607A"/>
                </a:solidFill>
                <a:latin typeface="Roboto"/>
                <a:cs typeface="Roboto"/>
              </a:rPr>
              <a:t> </a:t>
            </a:r>
            <a:r>
              <a:rPr sz="2650" spc="-10" dirty="0">
                <a:solidFill>
                  <a:srgbClr val="04607A"/>
                </a:solidFill>
                <a:latin typeface="Roboto"/>
                <a:cs typeface="Roboto"/>
              </a:rPr>
              <a:t>conversion</a:t>
            </a:r>
            <a:r>
              <a:rPr sz="2650" spc="20" dirty="0">
                <a:solidFill>
                  <a:srgbClr val="04607A"/>
                </a:solidFill>
                <a:latin typeface="Roboto"/>
                <a:cs typeface="Roboto"/>
              </a:rPr>
              <a:t> </a:t>
            </a:r>
            <a:r>
              <a:rPr sz="2650" spc="-10" dirty="0">
                <a:solidFill>
                  <a:srgbClr val="04607A"/>
                </a:solidFill>
                <a:latin typeface="Roboto"/>
                <a:cs typeface="Roboto"/>
              </a:rPr>
              <a:t>through</a:t>
            </a:r>
            <a:r>
              <a:rPr sz="2650" spc="70" dirty="0">
                <a:solidFill>
                  <a:srgbClr val="04607A"/>
                </a:solidFill>
                <a:latin typeface="Roboto"/>
                <a:cs typeface="Roboto"/>
              </a:rPr>
              <a:t> </a:t>
            </a:r>
            <a:r>
              <a:rPr sz="2650" spc="-10" dirty="0">
                <a:solidFill>
                  <a:srgbClr val="04607A"/>
                </a:solidFill>
                <a:latin typeface="Roboto"/>
                <a:cs typeface="Roboto"/>
              </a:rPr>
              <a:t>Google </a:t>
            </a:r>
            <a:r>
              <a:rPr sz="2650" spc="-640" dirty="0">
                <a:solidFill>
                  <a:srgbClr val="04607A"/>
                </a:solidFill>
                <a:latin typeface="Roboto"/>
                <a:cs typeface="Roboto"/>
              </a:rPr>
              <a:t> </a:t>
            </a:r>
            <a:r>
              <a:rPr sz="2650" spc="-10" dirty="0">
                <a:solidFill>
                  <a:srgbClr val="04607A"/>
                </a:solidFill>
                <a:latin typeface="Roboto"/>
                <a:cs typeface="Roboto"/>
              </a:rPr>
              <a:t>is</a:t>
            </a:r>
            <a:r>
              <a:rPr sz="2650" dirty="0">
                <a:solidFill>
                  <a:srgbClr val="04607A"/>
                </a:solidFill>
                <a:latin typeface="Roboto"/>
                <a:cs typeface="Roboto"/>
              </a:rPr>
              <a:t> </a:t>
            </a:r>
            <a:r>
              <a:rPr sz="2650" spc="-10" dirty="0">
                <a:solidFill>
                  <a:srgbClr val="04607A"/>
                </a:solidFill>
                <a:latin typeface="Roboto"/>
                <a:cs typeface="Roboto"/>
              </a:rPr>
              <a:t>low</a:t>
            </a:r>
            <a:r>
              <a:rPr sz="2650" spc="10" dirty="0">
                <a:solidFill>
                  <a:srgbClr val="04607A"/>
                </a:solidFill>
                <a:latin typeface="Roboto"/>
                <a:cs typeface="Roboto"/>
              </a:rPr>
              <a:t> </a:t>
            </a:r>
            <a:r>
              <a:rPr sz="2650" spc="-10" dirty="0">
                <a:solidFill>
                  <a:srgbClr val="04607A"/>
                </a:solidFill>
                <a:latin typeface="Roboto"/>
                <a:cs typeface="Roboto"/>
              </a:rPr>
              <a:t>comparatively.</a:t>
            </a:r>
            <a:endParaRPr sz="2650" dirty="0">
              <a:latin typeface="Roboto"/>
              <a:cs typeface="Roboto"/>
            </a:endParaRPr>
          </a:p>
          <a:p>
            <a:pPr>
              <a:lnSpc>
                <a:spcPct val="100000"/>
              </a:lnSpc>
              <a:spcBef>
                <a:spcPts val="40"/>
              </a:spcBef>
              <a:buClr>
                <a:srgbClr val="04607A"/>
              </a:buClr>
              <a:buFont typeface="Arial MT"/>
              <a:buChar char="•"/>
            </a:pPr>
            <a:endParaRPr sz="3650" dirty="0">
              <a:latin typeface="Roboto"/>
              <a:cs typeface="Roboto"/>
            </a:endParaRPr>
          </a:p>
          <a:p>
            <a:pPr marL="389255" indent="-377190">
              <a:lnSpc>
                <a:spcPct val="100000"/>
              </a:lnSpc>
              <a:buFont typeface="Arial MT"/>
              <a:buChar char="•"/>
              <a:tabLst>
                <a:tab pos="389255" algn="l"/>
                <a:tab pos="389890" algn="l"/>
              </a:tabLst>
            </a:pPr>
            <a:r>
              <a:rPr sz="2650" spc="-10" dirty="0">
                <a:solidFill>
                  <a:srgbClr val="04607A"/>
                </a:solidFill>
                <a:latin typeface="Roboto"/>
                <a:cs typeface="Roboto"/>
              </a:rPr>
              <a:t>Focus</a:t>
            </a:r>
            <a:r>
              <a:rPr sz="2650" spc="-5" dirty="0">
                <a:solidFill>
                  <a:srgbClr val="04607A"/>
                </a:solidFill>
                <a:latin typeface="Roboto"/>
                <a:cs typeface="Roboto"/>
              </a:rPr>
              <a:t> on</a:t>
            </a:r>
            <a:r>
              <a:rPr sz="2650" spc="10" dirty="0">
                <a:solidFill>
                  <a:srgbClr val="04607A"/>
                </a:solidFill>
                <a:latin typeface="Roboto"/>
                <a:cs typeface="Roboto"/>
              </a:rPr>
              <a:t> </a:t>
            </a:r>
            <a:r>
              <a:rPr sz="2650" spc="-10" dirty="0">
                <a:solidFill>
                  <a:srgbClr val="04607A"/>
                </a:solidFill>
                <a:latin typeface="Roboto"/>
                <a:cs typeface="Roboto"/>
              </a:rPr>
              <a:t>Working</a:t>
            </a:r>
            <a:r>
              <a:rPr sz="2650" spc="5" dirty="0">
                <a:solidFill>
                  <a:srgbClr val="04607A"/>
                </a:solidFill>
                <a:latin typeface="Roboto"/>
                <a:cs typeface="Roboto"/>
              </a:rPr>
              <a:t> </a:t>
            </a:r>
            <a:r>
              <a:rPr sz="2650" spc="-5" dirty="0">
                <a:solidFill>
                  <a:srgbClr val="04607A"/>
                </a:solidFill>
                <a:latin typeface="Roboto"/>
                <a:cs typeface="Roboto"/>
              </a:rPr>
              <a:t>Professional</a:t>
            </a:r>
            <a:r>
              <a:rPr sz="2650" spc="5" dirty="0">
                <a:solidFill>
                  <a:srgbClr val="04607A"/>
                </a:solidFill>
                <a:latin typeface="Roboto"/>
                <a:cs typeface="Roboto"/>
              </a:rPr>
              <a:t> </a:t>
            </a:r>
            <a:r>
              <a:rPr sz="2650" spc="-10" dirty="0">
                <a:solidFill>
                  <a:srgbClr val="04607A"/>
                </a:solidFill>
                <a:latin typeface="Roboto"/>
                <a:cs typeface="Roboto"/>
              </a:rPr>
              <a:t>which</a:t>
            </a:r>
            <a:r>
              <a:rPr sz="2650" spc="5" dirty="0">
                <a:solidFill>
                  <a:srgbClr val="04607A"/>
                </a:solidFill>
                <a:latin typeface="Roboto"/>
                <a:cs typeface="Roboto"/>
              </a:rPr>
              <a:t> </a:t>
            </a:r>
            <a:r>
              <a:rPr sz="2650" spc="-5" dirty="0">
                <a:solidFill>
                  <a:srgbClr val="04607A"/>
                </a:solidFill>
                <a:latin typeface="Roboto"/>
                <a:cs typeface="Roboto"/>
              </a:rPr>
              <a:t>has</a:t>
            </a:r>
            <a:r>
              <a:rPr sz="2650" spc="30" dirty="0">
                <a:solidFill>
                  <a:srgbClr val="04607A"/>
                </a:solidFill>
                <a:latin typeface="Roboto"/>
                <a:cs typeface="Roboto"/>
              </a:rPr>
              <a:t> </a:t>
            </a:r>
            <a:r>
              <a:rPr sz="2650" spc="-10" dirty="0">
                <a:solidFill>
                  <a:srgbClr val="04607A"/>
                </a:solidFill>
                <a:latin typeface="Roboto"/>
                <a:cs typeface="Roboto"/>
              </a:rPr>
              <a:t>high</a:t>
            </a:r>
            <a:r>
              <a:rPr sz="2650" spc="20" dirty="0">
                <a:solidFill>
                  <a:srgbClr val="04607A"/>
                </a:solidFill>
                <a:latin typeface="Roboto"/>
                <a:cs typeface="Roboto"/>
              </a:rPr>
              <a:t> </a:t>
            </a:r>
            <a:r>
              <a:rPr sz="2650" spc="-10" dirty="0">
                <a:solidFill>
                  <a:srgbClr val="04607A"/>
                </a:solidFill>
                <a:latin typeface="Roboto"/>
                <a:cs typeface="Roboto"/>
              </a:rPr>
              <a:t>conversion</a:t>
            </a:r>
            <a:endParaRPr sz="2650" dirty="0">
              <a:latin typeface="Roboto"/>
              <a:cs typeface="Roboto"/>
            </a:endParaRPr>
          </a:p>
          <a:p>
            <a:pPr>
              <a:lnSpc>
                <a:spcPct val="100000"/>
              </a:lnSpc>
              <a:spcBef>
                <a:spcPts val="35"/>
              </a:spcBef>
              <a:buClr>
                <a:srgbClr val="04607A"/>
              </a:buClr>
              <a:buFont typeface="Arial MT"/>
              <a:buChar char="•"/>
            </a:pPr>
            <a:endParaRPr sz="3650" dirty="0">
              <a:latin typeface="Roboto"/>
              <a:cs typeface="Roboto"/>
            </a:endParaRPr>
          </a:p>
          <a:p>
            <a:pPr marL="389255" indent="-377190">
              <a:lnSpc>
                <a:spcPct val="100000"/>
              </a:lnSpc>
              <a:buFont typeface="Arial MT"/>
              <a:buChar char="•"/>
              <a:tabLst>
                <a:tab pos="389255" algn="l"/>
                <a:tab pos="389890" algn="l"/>
              </a:tabLst>
            </a:pPr>
            <a:r>
              <a:rPr sz="2650" spc="-5" dirty="0">
                <a:solidFill>
                  <a:srgbClr val="04607A"/>
                </a:solidFill>
                <a:latin typeface="Roboto"/>
                <a:cs typeface="Roboto"/>
              </a:rPr>
              <a:t>Website</a:t>
            </a:r>
            <a:r>
              <a:rPr sz="2650" spc="-15" dirty="0">
                <a:solidFill>
                  <a:srgbClr val="04607A"/>
                </a:solidFill>
                <a:latin typeface="Roboto"/>
                <a:cs typeface="Roboto"/>
              </a:rPr>
              <a:t> </a:t>
            </a:r>
            <a:r>
              <a:rPr sz="2650" spc="-10" dirty="0">
                <a:solidFill>
                  <a:srgbClr val="04607A"/>
                </a:solidFill>
                <a:latin typeface="Roboto"/>
                <a:cs typeface="Roboto"/>
              </a:rPr>
              <a:t>should</a:t>
            </a:r>
            <a:r>
              <a:rPr sz="2650" dirty="0">
                <a:solidFill>
                  <a:srgbClr val="04607A"/>
                </a:solidFill>
                <a:latin typeface="Roboto"/>
                <a:cs typeface="Roboto"/>
              </a:rPr>
              <a:t> </a:t>
            </a:r>
            <a:r>
              <a:rPr sz="2650" spc="-5" dirty="0">
                <a:solidFill>
                  <a:srgbClr val="04607A"/>
                </a:solidFill>
                <a:latin typeface="Roboto"/>
                <a:cs typeface="Roboto"/>
              </a:rPr>
              <a:t>be</a:t>
            </a:r>
            <a:r>
              <a:rPr sz="2650" spc="5" dirty="0">
                <a:solidFill>
                  <a:srgbClr val="04607A"/>
                </a:solidFill>
                <a:latin typeface="Roboto"/>
                <a:cs typeface="Roboto"/>
              </a:rPr>
              <a:t> </a:t>
            </a:r>
            <a:r>
              <a:rPr sz="2650" spc="-10" dirty="0">
                <a:solidFill>
                  <a:srgbClr val="04607A"/>
                </a:solidFill>
                <a:latin typeface="Roboto"/>
                <a:cs typeface="Roboto"/>
              </a:rPr>
              <a:t>made more</a:t>
            </a:r>
            <a:r>
              <a:rPr sz="2650" spc="10" dirty="0">
                <a:solidFill>
                  <a:srgbClr val="04607A"/>
                </a:solidFill>
                <a:latin typeface="Roboto"/>
                <a:cs typeface="Roboto"/>
              </a:rPr>
              <a:t> </a:t>
            </a:r>
            <a:r>
              <a:rPr sz="2650" spc="-5" dirty="0">
                <a:solidFill>
                  <a:srgbClr val="04607A"/>
                </a:solidFill>
                <a:latin typeface="Roboto"/>
                <a:cs typeface="Roboto"/>
              </a:rPr>
              <a:t>engaging</a:t>
            </a:r>
            <a:r>
              <a:rPr sz="2650" spc="5" dirty="0">
                <a:solidFill>
                  <a:srgbClr val="04607A"/>
                </a:solidFill>
                <a:latin typeface="Roboto"/>
                <a:cs typeface="Roboto"/>
              </a:rPr>
              <a:t> </a:t>
            </a:r>
            <a:r>
              <a:rPr sz="2650" spc="-5" dirty="0">
                <a:solidFill>
                  <a:srgbClr val="04607A"/>
                </a:solidFill>
                <a:latin typeface="Roboto"/>
                <a:cs typeface="Roboto"/>
              </a:rPr>
              <a:t>to </a:t>
            </a:r>
            <a:r>
              <a:rPr sz="2650" spc="-10" dirty="0">
                <a:solidFill>
                  <a:srgbClr val="04607A"/>
                </a:solidFill>
                <a:latin typeface="Roboto"/>
                <a:cs typeface="Roboto"/>
              </a:rPr>
              <a:t>make</a:t>
            </a:r>
            <a:r>
              <a:rPr sz="2650" spc="-15" dirty="0">
                <a:solidFill>
                  <a:srgbClr val="04607A"/>
                </a:solidFill>
                <a:latin typeface="Roboto"/>
                <a:cs typeface="Roboto"/>
              </a:rPr>
              <a:t> </a:t>
            </a:r>
            <a:r>
              <a:rPr sz="2650" spc="-5" dirty="0">
                <a:solidFill>
                  <a:srgbClr val="04607A"/>
                </a:solidFill>
                <a:latin typeface="Roboto"/>
                <a:cs typeface="Roboto"/>
              </a:rPr>
              <a:t>leads</a:t>
            </a:r>
            <a:r>
              <a:rPr sz="2650" dirty="0">
                <a:solidFill>
                  <a:srgbClr val="04607A"/>
                </a:solidFill>
                <a:latin typeface="Roboto"/>
                <a:cs typeface="Roboto"/>
              </a:rPr>
              <a:t> </a:t>
            </a:r>
            <a:r>
              <a:rPr sz="2650" spc="-5" dirty="0">
                <a:solidFill>
                  <a:srgbClr val="04607A"/>
                </a:solidFill>
                <a:latin typeface="Roboto"/>
                <a:cs typeface="Roboto"/>
              </a:rPr>
              <a:t>spend </a:t>
            </a:r>
            <a:r>
              <a:rPr sz="2650" spc="-10" dirty="0">
                <a:solidFill>
                  <a:srgbClr val="04607A"/>
                </a:solidFill>
                <a:latin typeface="Roboto"/>
                <a:cs typeface="Roboto"/>
              </a:rPr>
              <a:t>more</a:t>
            </a:r>
            <a:r>
              <a:rPr sz="2650" spc="30" dirty="0">
                <a:solidFill>
                  <a:srgbClr val="04607A"/>
                </a:solidFill>
                <a:latin typeface="Roboto"/>
                <a:cs typeface="Roboto"/>
              </a:rPr>
              <a:t> </a:t>
            </a:r>
            <a:r>
              <a:rPr sz="2650" spc="-10" dirty="0">
                <a:solidFill>
                  <a:srgbClr val="04607A"/>
                </a:solidFill>
                <a:latin typeface="Roboto"/>
                <a:cs typeface="Roboto"/>
              </a:rPr>
              <a:t>time</a:t>
            </a:r>
            <a:endParaRPr sz="2650" dirty="0">
              <a:latin typeface="Roboto"/>
              <a:cs typeface="Roboto"/>
            </a:endParaRPr>
          </a:p>
          <a:p>
            <a:pPr>
              <a:lnSpc>
                <a:spcPct val="100000"/>
              </a:lnSpc>
              <a:spcBef>
                <a:spcPts val="35"/>
              </a:spcBef>
              <a:buClr>
                <a:srgbClr val="04607A"/>
              </a:buClr>
              <a:buFont typeface="Arial MT"/>
              <a:buChar char="•"/>
            </a:pPr>
            <a:endParaRPr sz="3650" dirty="0">
              <a:latin typeface="Roboto"/>
              <a:cs typeface="Roboto"/>
            </a:endParaRPr>
          </a:p>
          <a:p>
            <a:pPr marL="389890" indent="-377825">
              <a:lnSpc>
                <a:spcPct val="100000"/>
              </a:lnSpc>
              <a:buFont typeface="Arial MT"/>
              <a:buChar char="•"/>
              <a:tabLst>
                <a:tab pos="389890" algn="l"/>
                <a:tab pos="390525" algn="l"/>
              </a:tabLst>
            </a:pPr>
            <a:r>
              <a:rPr sz="2650" spc="-10" dirty="0">
                <a:solidFill>
                  <a:srgbClr val="04607A"/>
                </a:solidFill>
                <a:latin typeface="Roboto"/>
                <a:cs typeface="Roboto"/>
              </a:rPr>
              <a:t>Improve</a:t>
            </a:r>
            <a:r>
              <a:rPr sz="2650" spc="15" dirty="0">
                <a:solidFill>
                  <a:srgbClr val="04607A"/>
                </a:solidFill>
                <a:latin typeface="Roboto"/>
                <a:cs typeface="Roboto"/>
              </a:rPr>
              <a:t> </a:t>
            </a:r>
            <a:r>
              <a:rPr sz="2650" spc="-5" dirty="0">
                <a:solidFill>
                  <a:srgbClr val="04607A"/>
                </a:solidFill>
                <a:latin typeface="Roboto"/>
                <a:cs typeface="Roboto"/>
              </a:rPr>
              <a:t>the</a:t>
            </a:r>
            <a:r>
              <a:rPr sz="2650" dirty="0">
                <a:solidFill>
                  <a:srgbClr val="04607A"/>
                </a:solidFill>
                <a:latin typeface="Roboto"/>
                <a:cs typeface="Roboto"/>
              </a:rPr>
              <a:t> </a:t>
            </a:r>
            <a:r>
              <a:rPr sz="2650" spc="-10" dirty="0">
                <a:solidFill>
                  <a:srgbClr val="04607A"/>
                </a:solidFill>
                <a:latin typeface="Roboto"/>
                <a:cs typeface="Roboto"/>
              </a:rPr>
              <a:t>Olark</a:t>
            </a:r>
            <a:r>
              <a:rPr sz="2650" spc="20" dirty="0">
                <a:solidFill>
                  <a:srgbClr val="04607A"/>
                </a:solidFill>
                <a:latin typeface="Roboto"/>
                <a:cs typeface="Roboto"/>
              </a:rPr>
              <a:t> </a:t>
            </a:r>
            <a:r>
              <a:rPr sz="2650" spc="-10" dirty="0">
                <a:solidFill>
                  <a:srgbClr val="04607A"/>
                </a:solidFill>
                <a:latin typeface="Roboto"/>
                <a:cs typeface="Roboto"/>
              </a:rPr>
              <a:t>Chat</a:t>
            </a:r>
            <a:r>
              <a:rPr sz="2650" dirty="0">
                <a:solidFill>
                  <a:srgbClr val="04607A"/>
                </a:solidFill>
                <a:latin typeface="Roboto"/>
                <a:cs typeface="Roboto"/>
              </a:rPr>
              <a:t> </a:t>
            </a:r>
            <a:r>
              <a:rPr sz="2650" spc="-10" dirty="0">
                <a:solidFill>
                  <a:srgbClr val="04607A"/>
                </a:solidFill>
                <a:latin typeface="Roboto"/>
                <a:cs typeface="Roboto"/>
              </a:rPr>
              <a:t>service</a:t>
            </a:r>
            <a:r>
              <a:rPr sz="2650" spc="-5" dirty="0">
                <a:solidFill>
                  <a:srgbClr val="04607A"/>
                </a:solidFill>
                <a:latin typeface="Roboto"/>
                <a:cs typeface="Roboto"/>
              </a:rPr>
              <a:t> since</a:t>
            </a:r>
            <a:r>
              <a:rPr sz="2650" spc="5" dirty="0">
                <a:solidFill>
                  <a:srgbClr val="04607A"/>
                </a:solidFill>
                <a:latin typeface="Roboto"/>
                <a:cs typeface="Roboto"/>
              </a:rPr>
              <a:t> </a:t>
            </a:r>
            <a:r>
              <a:rPr sz="2650" spc="-5" dirty="0">
                <a:solidFill>
                  <a:srgbClr val="04607A"/>
                </a:solidFill>
                <a:latin typeface="Roboto"/>
                <a:cs typeface="Roboto"/>
              </a:rPr>
              <a:t>this</a:t>
            </a:r>
            <a:r>
              <a:rPr sz="2650" spc="20" dirty="0">
                <a:solidFill>
                  <a:srgbClr val="04607A"/>
                </a:solidFill>
                <a:latin typeface="Roboto"/>
                <a:cs typeface="Roboto"/>
              </a:rPr>
              <a:t> </a:t>
            </a:r>
            <a:r>
              <a:rPr sz="2650" spc="-10" dirty="0">
                <a:solidFill>
                  <a:srgbClr val="04607A"/>
                </a:solidFill>
                <a:latin typeface="Roboto"/>
                <a:cs typeface="Roboto"/>
              </a:rPr>
              <a:t>is</a:t>
            </a:r>
            <a:r>
              <a:rPr sz="2650" spc="15" dirty="0">
                <a:solidFill>
                  <a:srgbClr val="04607A"/>
                </a:solidFill>
                <a:latin typeface="Roboto"/>
                <a:cs typeface="Roboto"/>
              </a:rPr>
              <a:t> </a:t>
            </a:r>
            <a:r>
              <a:rPr sz="2650" spc="-5" dirty="0">
                <a:solidFill>
                  <a:srgbClr val="04607A"/>
                </a:solidFill>
                <a:latin typeface="Roboto"/>
                <a:cs typeface="Roboto"/>
              </a:rPr>
              <a:t>affecting</a:t>
            </a:r>
            <a:r>
              <a:rPr sz="2650" spc="-10" dirty="0">
                <a:solidFill>
                  <a:srgbClr val="04607A"/>
                </a:solidFill>
                <a:latin typeface="Roboto"/>
                <a:cs typeface="Roboto"/>
              </a:rPr>
              <a:t> </a:t>
            </a:r>
            <a:r>
              <a:rPr sz="2650" spc="-5" dirty="0">
                <a:solidFill>
                  <a:srgbClr val="04607A"/>
                </a:solidFill>
                <a:latin typeface="Roboto"/>
                <a:cs typeface="Roboto"/>
              </a:rPr>
              <a:t>the</a:t>
            </a:r>
            <a:r>
              <a:rPr sz="2650" dirty="0">
                <a:solidFill>
                  <a:srgbClr val="04607A"/>
                </a:solidFill>
                <a:latin typeface="Roboto"/>
                <a:cs typeface="Roboto"/>
              </a:rPr>
              <a:t> </a:t>
            </a:r>
            <a:r>
              <a:rPr sz="2650" spc="-10" dirty="0">
                <a:solidFill>
                  <a:srgbClr val="04607A"/>
                </a:solidFill>
                <a:latin typeface="Roboto"/>
                <a:cs typeface="Roboto"/>
              </a:rPr>
              <a:t>conversion</a:t>
            </a:r>
            <a:r>
              <a:rPr sz="2650" spc="15" dirty="0">
                <a:solidFill>
                  <a:srgbClr val="04607A"/>
                </a:solidFill>
                <a:latin typeface="Roboto"/>
                <a:cs typeface="Roboto"/>
              </a:rPr>
              <a:t> </a:t>
            </a:r>
            <a:r>
              <a:rPr sz="2650" spc="-10" dirty="0">
                <a:solidFill>
                  <a:srgbClr val="04607A"/>
                </a:solidFill>
                <a:latin typeface="Roboto"/>
                <a:cs typeface="Roboto"/>
              </a:rPr>
              <a:t>negatively</a:t>
            </a:r>
            <a:endParaRPr sz="2650" dirty="0">
              <a:latin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6454140" cy="930275"/>
          </a:xfrm>
          <a:prstGeom prst="rect">
            <a:avLst/>
          </a:prstGeom>
        </p:spPr>
        <p:txBody>
          <a:bodyPr vert="horz" wrap="square" lIns="0" tIns="17145" rIns="0" bIns="0" rtlCol="0">
            <a:spAutoFit/>
          </a:bodyPr>
          <a:lstStyle/>
          <a:p>
            <a:pPr marL="12700">
              <a:lnSpc>
                <a:spcPct val="100000"/>
              </a:lnSpc>
              <a:spcBef>
                <a:spcPts val="135"/>
              </a:spcBef>
            </a:pPr>
            <a:r>
              <a:rPr spc="10" dirty="0"/>
              <a:t>Business</a:t>
            </a:r>
            <a:r>
              <a:rPr spc="-45" dirty="0"/>
              <a:t> </a:t>
            </a:r>
            <a:r>
              <a:rPr spc="10" dirty="0"/>
              <a:t>Objective</a:t>
            </a:r>
          </a:p>
        </p:txBody>
      </p:sp>
      <p:sp>
        <p:nvSpPr>
          <p:cNvPr id="3" name="object 3"/>
          <p:cNvSpPr txBox="1"/>
          <p:nvPr/>
        </p:nvSpPr>
        <p:spPr>
          <a:xfrm>
            <a:off x="1286947" y="2778227"/>
            <a:ext cx="17007840" cy="1473200"/>
          </a:xfrm>
          <a:prstGeom prst="rect">
            <a:avLst/>
          </a:prstGeom>
        </p:spPr>
        <p:txBody>
          <a:bodyPr vert="horz" wrap="square" lIns="0" tIns="91440" rIns="0" bIns="0" rtlCol="0">
            <a:spAutoFit/>
          </a:bodyPr>
          <a:lstStyle/>
          <a:p>
            <a:pPr marL="389255" indent="-377190">
              <a:lnSpc>
                <a:spcPct val="100000"/>
              </a:lnSpc>
              <a:spcBef>
                <a:spcPts val="720"/>
              </a:spcBef>
              <a:buFont typeface="Arial MT"/>
              <a:buChar char="•"/>
              <a:tabLst>
                <a:tab pos="389255" algn="l"/>
                <a:tab pos="389890" algn="l"/>
              </a:tabLst>
            </a:pPr>
            <a:r>
              <a:rPr sz="2650" spc="-10" dirty="0">
                <a:solidFill>
                  <a:srgbClr val="04607A"/>
                </a:solidFill>
                <a:latin typeface="Roboto"/>
                <a:cs typeface="Roboto"/>
              </a:rPr>
              <a:t>Help</a:t>
            </a:r>
            <a:r>
              <a:rPr sz="2650" spc="-5" dirty="0">
                <a:solidFill>
                  <a:srgbClr val="04607A"/>
                </a:solidFill>
                <a:latin typeface="Roboto"/>
                <a:cs typeface="Roboto"/>
              </a:rPr>
              <a:t> </a:t>
            </a:r>
            <a:r>
              <a:rPr sz="2650" spc="-10" dirty="0">
                <a:solidFill>
                  <a:srgbClr val="04607A"/>
                </a:solidFill>
                <a:latin typeface="Roboto"/>
                <a:cs typeface="Roboto"/>
              </a:rPr>
              <a:t>X</a:t>
            </a:r>
            <a:r>
              <a:rPr sz="2650" spc="-5" dirty="0">
                <a:solidFill>
                  <a:srgbClr val="04607A"/>
                </a:solidFill>
                <a:latin typeface="Roboto"/>
                <a:cs typeface="Roboto"/>
              </a:rPr>
              <a:t> education</a:t>
            </a:r>
            <a:r>
              <a:rPr sz="2650" spc="-10" dirty="0">
                <a:solidFill>
                  <a:srgbClr val="04607A"/>
                </a:solidFill>
                <a:latin typeface="Roboto"/>
                <a:cs typeface="Roboto"/>
              </a:rPr>
              <a:t> </a:t>
            </a:r>
            <a:r>
              <a:rPr sz="2650" spc="-5" dirty="0">
                <a:solidFill>
                  <a:srgbClr val="04607A"/>
                </a:solidFill>
                <a:latin typeface="Roboto"/>
                <a:cs typeface="Roboto"/>
              </a:rPr>
              <a:t>to</a:t>
            </a:r>
            <a:r>
              <a:rPr sz="2650" dirty="0">
                <a:solidFill>
                  <a:srgbClr val="04607A"/>
                </a:solidFill>
                <a:latin typeface="Roboto"/>
                <a:cs typeface="Roboto"/>
              </a:rPr>
              <a:t> </a:t>
            </a:r>
            <a:r>
              <a:rPr sz="2650" spc="-5" dirty="0">
                <a:solidFill>
                  <a:srgbClr val="04607A"/>
                </a:solidFill>
                <a:latin typeface="Roboto"/>
                <a:cs typeface="Roboto"/>
              </a:rPr>
              <a:t>select</a:t>
            </a:r>
            <a:r>
              <a:rPr sz="2650" spc="-20" dirty="0">
                <a:solidFill>
                  <a:srgbClr val="04607A"/>
                </a:solidFill>
                <a:latin typeface="Roboto"/>
                <a:cs typeface="Roboto"/>
              </a:rPr>
              <a:t> </a:t>
            </a:r>
            <a:r>
              <a:rPr sz="2650" spc="-5" dirty="0">
                <a:solidFill>
                  <a:srgbClr val="04607A"/>
                </a:solidFill>
                <a:latin typeface="Roboto"/>
                <a:cs typeface="Roboto"/>
              </a:rPr>
              <a:t>the</a:t>
            </a:r>
            <a:r>
              <a:rPr sz="2650" spc="-10" dirty="0">
                <a:solidFill>
                  <a:srgbClr val="04607A"/>
                </a:solidFill>
                <a:latin typeface="Roboto"/>
                <a:cs typeface="Roboto"/>
              </a:rPr>
              <a:t> </a:t>
            </a:r>
            <a:r>
              <a:rPr sz="2650" spc="-5" dirty="0">
                <a:solidFill>
                  <a:srgbClr val="04607A"/>
                </a:solidFill>
                <a:latin typeface="Roboto"/>
                <a:cs typeface="Roboto"/>
              </a:rPr>
              <a:t>Most</a:t>
            </a:r>
            <a:r>
              <a:rPr sz="2650" spc="-20" dirty="0">
                <a:solidFill>
                  <a:srgbClr val="04607A"/>
                </a:solidFill>
                <a:latin typeface="Roboto"/>
                <a:cs typeface="Roboto"/>
              </a:rPr>
              <a:t> </a:t>
            </a:r>
            <a:r>
              <a:rPr sz="2650" spc="-10" dirty="0">
                <a:solidFill>
                  <a:srgbClr val="04607A"/>
                </a:solidFill>
                <a:latin typeface="Roboto"/>
                <a:cs typeface="Roboto"/>
              </a:rPr>
              <a:t>Promising</a:t>
            </a:r>
            <a:r>
              <a:rPr sz="2650" spc="20" dirty="0">
                <a:solidFill>
                  <a:srgbClr val="04607A"/>
                </a:solidFill>
                <a:latin typeface="Roboto"/>
                <a:cs typeface="Roboto"/>
              </a:rPr>
              <a:t> </a:t>
            </a:r>
            <a:r>
              <a:rPr sz="2650" spc="-5" dirty="0">
                <a:solidFill>
                  <a:srgbClr val="04607A"/>
                </a:solidFill>
                <a:latin typeface="Roboto"/>
                <a:cs typeface="Roboto"/>
              </a:rPr>
              <a:t>Leads</a:t>
            </a:r>
            <a:r>
              <a:rPr sz="2650" spc="-15" dirty="0">
                <a:solidFill>
                  <a:srgbClr val="04607A"/>
                </a:solidFill>
                <a:latin typeface="Roboto"/>
                <a:cs typeface="Roboto"/>
              </a:rPr>
              <a:t> </a:t>
            </a:r>
            <a:r>
              <a:rPr sz="2650" spc="-5" dirty="0">
                <a:solidFill>
                  <a:srgbClr val="04607A"/>
                </a:solidFill>
                <a:latin typeface="Roboto"/>
                <a:cs typeface="Roboto"/>
              </a:rPr>
              <a:t>(</a:t>
            </a:r>
            <a:r>
              <a:rPr sz="2650" spc="5" dirty="0">
                <a:solidFill>
                  <a:srgbClr val="04607A"/>
                </a:solidFill>
                <a:latin typeface="Roboto"/>
                <a:cs typeface="Roboto"/>
              </a:rPr>
              <a:t> </a:t>
            </a:r>
            <a:r>
              <a:rPr sz="2650" spc="-5" dirty="0">
                <a:solidFill>
                  <a:srgbClr val="04607A"/>
                </a:solidFill>
                <a:latin typeface="Roboto"/>
                <a:cs typeface="Roboto"/>
              </a:rPr>
              <a:t>Hot</a:t>
            </a:r>
            <a:r>
              <a:rPr sz="2650" spc="-15" dirty="0">
                <a:solidFill>
                  <a:srgbClr val="04607A"/>
                </a:solidFill>
                <a:latin typeface="Roboto"/>
                <a:cs typeface="Roboto"/>
              </a:rPr>
              <a:t> </a:t>
            </a:r>
            <a:r>
              <a:rPr sz="2650" spc="-5" dirty="0">
                <a:solidFill>
                  <a:srgbClr val="04607A"/>
                </a:solidFill>
                <a:latin typeface="Roboto"/>
                <a:cs typeface="Roboto"/>
              </a:rPr>
              <a:t>Leads)</a:t>
            </a:r>
            <a:endParaRPr sz="2650">
              <a:latin typeface="Roboto"/>
              <a:cs typeface="Roboto"/>
            </a:endParaRPr>
          </a:p>
          <a:p>
            <a:pPr marL="389255" marR="5080" indent="-377190">
              <a:lnSpc>
                <a:spcPct val="119500"/>
              </a:lnSpc>
              <a:buFont typeface="Arial MT"/>
              <a:buChar char="•"/>
              <a:tabLst>
                <a:tab pos="389255" algn="l"/>
                <a:tab pos="389890" algn="l"/>
              </a:tabLst>
            </a:pPr>
            <a:r>
              <a:rPr sz="2650" spc="-10" dirty="0">
                <a:solidFill>
                  <a:srgbClr val="04607A"/>
                </a:solidFill>
                <a:latin typeface="Roboto"/>
                <a:cs typeface="Roboto"/>
              </a:rPr>
              <a:t>Build</a:t>
            </a:r>
            <a:r>
              <a:rPr sz="2650" spc="20" dirty="0">
                <a:solidFill>
                  <a:srgbClr val="04607A"/>
                </a:solidFill>
                <a:latin typeface="Roboto"/>
                <a:cs typeface="Roboto"/>
              </a:rPr>
              <a:t> </a:t>
            </a:r>
            <a:r>
              <a:rPr sz="2650" spc="-5" dirty="0">
                <a:solidFill>
                  <a:srgbClr val="04607A"/>
                </a:solidFill>
                <a:latin typeface="Roboto"/>
                <a:cs typeface="Roboto"/>
              </a:rPr>
              <a:t>a</a:t>
            </a:r>
            <a:r>
              <a:rPr sz="2650" spc="5" dirty="0">
                <a:solidFill>
                  <a:srgbClr val="04607A"/>
                </a:solidFill>
                <a:latin typeface="Roboto"/>
                <a:cs typeface="Roboto"/>
              </a:rPr>
              <a:t> </a:t>
            </a:r>
            <a:r>
              <a:rPr sz="2650" spc="-5" dirty="0">
                <a:solidFill>
                  <a:srgbClr val="04607A"/>
                </a:solidFill>
                <a:latin typeface="Roboto"/>
                <a:cs typeface="Roboto"/>
              </a:rPr>
              <a:t>Logistic </a:t>
            </a:r>
            <a:r>
              <a:rPr sz="2650" spc="-10" dirty="0">
                <a:solidFill>
                  <a:srgbClr val="04607A"/>
                </a:solidFill>
                <a:latin typeface="Roboto"/>
                <a:cs typeface="Roboto"/>
              </a:rPr>
              <a:t>regression</a:t>
            </a:r>
            <a:r>
              <a:rPr sz="2650" spc="15" dirty="0">
                <a:solidFill>
                  <a:srgbClr val="04607A"/>
                </a:solidFill>
                <a:latin typeface="Roboto"/>
                <a:cs typeface="Roboto"/>
              </a:rPr>
              <a:t> </a:t>
            </a:r>
            <a:r>
              <a:rPr sz="2650" spc="-10" dirty="0">
                <a:solidFill>
                  <a:srgbClr val="04607A"/>
                </a:solidFill>
                <a:latin typeface="Roboto"/>
                <a:cs typeface="Roboto"/>
              </a:rPr>
              <a:t>model</a:t>
            </a:r>
            <a:r>
              <a:rPr sz="2650" spc="5" dirty="0">
                <a:solidFill>
                  <a:srgbClr val="04607A"/>
                </a:solidFill>
                <a:latin typeface="Roboto"/>
                <a:cs typeface="Roboto"/>
              </a:rPr>
              <a:t> </a:t>
            </a:r>
            <a:r>
              <a:rPr sz="2650" spc="-5" dirty="0">
                <a:solidFill>
                  <a:srgbClr val="04607A"/>
                </a:solidFill>
                <a:latin typeface="Roboto"/>
                <a:cs typeface="Roboto"/>
              </a:rPr>
              <a:t>to</a:t>
            </a:r>
            <a:r>
              <a:rPr sz="2650" spc="10" dirty="0">
                <a:solidFill>
                  <a:srgbClr val="04607A"/>
                </a:solidFill>
                <a:latin typeface="Roboto"/>
                <a:cs typeface="Roboto"/>
              </a:rPr>
              <a:t> </a:t>
            </a:r>
            <a:r>
              <a:rPr sz="2650" spc="-5" dirty="0">
                <a:solidFill>
                  <a:srgbClr val="04607A"/>
                </a:solidFill>
                <a:latin typeface="Roboto"/>
                <a:cs typeface="Roboto"/>
              </a:rPr>
              <a:t>assign</a:t>
            </a:r>
            <a:r>
              <a:rPr sz="2650" dirty="0">
                <a:solidFill>
                  <a:srgbClr val="04607A"/>
                </a:solidFill>
                <a:latin typeface="Roboto"/>
                <a:cs typeface="Roboto"/>
              </a:rPr>
              <a:t> </a:t>
            </a:r>
            <a:r>
              <a:rPr sz="2650" spc="-5" dirty="0">
                <a:solidFill>
                  <a:srgbClr val="04607A"/>
                </a:solidFill>
                <a:latin typeface="Roboto"/>
                <a:cs typeface="Roboto"/>
              </a:rPr>
              <a:t>a</a:t>
            </a:r>
            <a:r>
              <a:rPr sz="2650" spc="10" dirty="0">
                <a:solidFill>
                  <a:srgbClr val="04607A"/>
                </a:solidFill>
                <a:latin typeface="Roboto"/>
                <a:cs typeface="Roboto"/>
              </a:rPr>
              <a:t> </a:t>
            </a:r>
            <a:r>
              <a:rPr sz="2650" spc="-10" dirty="0">
                <a:solidFill>
                  <a:srgbClr val="04607A"/>
                </a:solidFill>
                <a:latin typeface="Roboto"/>
                <a:cs typeface="Roboto"/>
              </a:rPr>
              <a:t>lead</a:t>
            </a:r>
            <a:r>
              <a:rPr sz="2650" spc="5" dirty="0">
                <a:solidFill>
                  <a:srgbClr val="04607A"/>
                </a:solidFill>
                <a:latin typeface="Roboto"/>
                <a:cs typeface="Roboto"/>
              </a:rPr>
              <a:t> </a:t>
            </a:r>
            <a:r>
              <a:rPr sz="2650" spc="-10" dirty="0">
                <a:solidFill>
                  <a:srgbClr val="04607A"/>
                </a:solidFill>
                <a:latin typeface="Roboto"/>
                <a:cs typeface="Roboto"/>
              </a:rPr>
              <a:t>score</a:t>
            </a:r>
            <a:r>
              <a:rPr sz="2650" spc="-5" dirty="0">
                <a:solidFill>
                  <a:srgbClr val="04607A"/>
                </a:solidFill>
                <a:latin typeface="Roboto"/>
                <a:cs typeface="Roboto"/>
              </a:rPr>
              <a:t> </a:t>
            </a:r>
            <a:r>
              <a:rPr sz="2650" spc="-10" dirty="0">
                <a:solidFill>
                  <a:srgbClr val="04607A"/>
                </a:solidFill>
                <a:latin typeface="Roboto"/>
                <a:cs typeface="Roboto"/>
              </a:rPr>
              <a:t>value</a:t>
            </a:r>
            <a:r>
              <a:rPr sz="2650" spc="10" dirty="0">
                <a:solidFill>
                  <a:srgbClr val="04607A"/>
                </a:solidFill>
                <a:latin typeface="Roboto"/>
                <a:cs typeface="Roboto"/>
              </a:rPr>
              <a:t> </a:t>
            </a:r>
            <a:r>
              <a:rPr sz="2650" spc="-10" dirty="0">
                <a:solidFill>
                  <a:srgbClr val="04607A"/>
                </a:solidFill>
                <a:latin typeface="Roboto"/>
                <a:cs typeface="Roboto"/>
              </a:rPr>
              <a:t>between</a:t>
            </a:r>
            <a:r>
              <a:rPr sz="2650" spc="-5" dirty="0">
                <a:solidFill>
                  <a:srgbClr val="04607A"/>
                </a:solidFill>
                <a:latin typeface="Roboto"/>
                <a:cs typeface="Roboto"/>
              </a:rPr>
              <a:t> 0</a:t>
            </a:r>
            <a:r>
              <a:rPr sz="2650" spc="40" dirty="0">
                <a:solidFill>
                  <a:srgbClr val="04607A"/>
                </a:solidFill>
                <a:latin typeface="Roboto"/>
                <a:cs typeface="Roboto"/>
              </a:rPr>
              <a:t> </a:t>
            </a:r>
            <a:r>
              <a:rPr sz="2650" spc="-5" dirty="0">
                <a:solidFill>
                  <a:srgbClr val="04607A"/>
                </a:solidFill>
                <a:latin typeface="Roboto"/>
                <a:cs typeface="Roboto"/>
              </a:rPr>
              <a:t>to</a:t>
            </a:r>
            <a:r>
              <a:rPr sz="2650" spc="10" dirty="0">
                <a:solidFill>
                  <a:srgbClr val="04607A"/>
                </a:solidFill>
                <a:latin typeface="Roboto"/>
                <a:cs typeface="Roboto"/>
              </a:rPr>
              <a:t> </a:t>
            </a:r>
            <a:r>
              <a:rPr sz="2650" spc="-10" dirty="0">
                <a:solidFill>
                  <a:srgbClr val="04607A"/>
                </a:solidFill>
                <a:latin typeface="Roboto"/>
                <a:cs typeface="Roboto"/>
              </a:rPr>
              <a:t>100</a:t>
            </a:r>
            <a:r>
              <a:rPr sz="2650" spc="-5" dirty="0">
                <a:solidFill>
                  <a:srgbClr val="04607A"/>
                </a:solidFill>
                <a:latin typeface="Roboto"/>
                <a:cs typeface="Roboto"/>
              </a:rPr>
              <a:t> to</a:t>
            </a:r>
            <a:r>
              <a:rPr sz="2650" spc="10" dirty="0">
                <a:solidFill>
                  <a:srgbClr val="04607A"/>
                </a:solidFill>
                <a:latin typeface="Roboto"/>
                <a:cs typeface="Roboto"/>
              </a:rPr>
              <a:t> </a:t>
            </a:r>
            <a:r>
              <a:rPr sz="2650" spc="-5" dirty="0">
                <a:solidFill>
                  <a:srgbClr val="04607A"/>
                </a:solidFill>
                <a:latin typeface="Roboto"/>
                <a:cs typeface="Roboto"/>
              </a:rPr>
              <a:t>each</a:t>
            </a:r>
            <a:r>
              <a:rPr sz="2650" spc="-15" dirty="0">
                <a:solidFill>
                  <a:srgbClr val="04607A"/>
                </a:solidFill>
                <a:latin typeface="Roboto"/>
                <a:cs typeface="Roboto"/>
              </a:rPr>
              <a:t> </a:t>
            </a:r>
            <a:r>
              <a:rPr sz="2650" spc="-5" dirty="0">
                <a:solidFill>
                  <a:srgbClr val="04607A"/>
                </a:solidFill>
                <a:latin typeface="Roboto"/>
                <a:cs typeface="Roboto"/>
              </a:rPr>
              <a:t>of</a:t>
            </a:r>
            <a:r>
              <a:rPr sz="2650" spc="10" dirty="0">
                <a:solidFill>
                  <a:srgbClr val="04607A"/>
                </a:solidFill>
                <a:latin typeface="Roboto"/>
                <a:cs typeface="Roboto"/>
              </a:rPr>
              <a:t> </a:t>
            </a:r>
            <a:r>
              <a:rPr sz="2650" spc="-5" dirty="0">
                <a:solidFill>
                  <a:srgbClr val="04607A"/>
                </a:solidFill>
                <a:latin typeface="Roboto"/>
                <a:cs typeface="Roboto"/>
              </a:rPr>
              <a:t>the</a:t>
            </a:r>
            <a:r>
              <a:rPr sz="2650" dirty="0">
                <a:solidFill>
                  <a:srgbClr val="04607A"/>
                </a:solidFill>
                <a:latin typeface="Roboto"/>
                <a:cs typeface="Roboto"/>
              </a:rPr>
              <a:t> </a:t>
            </a:r>
            <a:r>
              <a:rPr sz="2650" spc="-5" dirty="0">
                <a:solidFill>
                  <a:srgbClr val="04607A"/>
                </a:solidFill>
                <a:latin typeface="Roboto"/>
                <a:cs typeface="Roboto"/>
              </a:rPr>
              <a:t>leads</a:t>
            </a:r>
            <a:r>
              <a:rPr sz="2650" dirty="0">
                <a:solidFill>
                  <a:srgbClr val="04607A"/>
                </a:solidFill>
                <a:latin typeface="Roboto"/>
                <a:cs typeface="Roboto"/>
              </a:rPr>
              <a:t> </a:t>
            </a:r>
            <a:r>
              <a:rPr sz="2650" spc="-10" dirty="0">
                <a:solidFill>
                  <a:srgbClr val="04607A"/>
                </a:solidFill>
                <a:latin typeface="Roboto"/>
                <a:cs typeface="Roboto"/>
              </a:rPr>
              <a:t>which</a:t>
            </a:r>
            <a:r>
              <a:rPr sz="2650" spc="5" dirty="0">
                <a:solidFill>
                  <a:srgbClr val="04607A"/>
                </a:solidFill>
                <a:latin typeface="Roboto"/>
                <a:cs typeface="Roboto"/>
              </a:rPr>
              <a:t> </a:t>
            </a:r>
            <a:r>
              <a:rPr sz="2650" spc="-5" dirty="0">
                <a:solidFill>
                  <a:srgbClr val="04607A"/>
                </a:solidFill>
                <a:latin typeface="Roboto"/>
                <a:cs typeface="Roboto"/>
              </a:rPr>
              <a:t>can </a:t>
            </a:r>
            <a:r>
              <a:rPr sz="2650" spc="-645" dirty="0">
                <a:solidFill>
                  <a:srgbClr val="04607A"/>
                </a:solidFill>
                <a:latin typeface="Roboto"/>
                <a:cs typeface="Roboto"/>
              </a:rPr>
              <a:t> </a:t>
            </a:r>
            <a:r>
              <a:rPr sz="2650" spc="-5" dirty="0">
                <a:solidFill>
                  <a:srgbClr val="04607A"/>
                </a:solidFill>
                <a:latin typeface="Roboto"/>
                <a:cs typeface="Roboto"/>
              </a:rPr>
              <a:t>be</a:t>
            </a:r>
            <a:r>
              <a:rPr sz="2650" spc="-10" dirty="0">
                <a:solidFill>
                  <a:srgbClr val="04607A"/>
                </a:solidFill>
                <a:latin typeface="Roboto"/>
                <a:cs typeface="Roboto"/>
              </a:rPr>
              <a:t> </a:t>
            </a:r>
            <a:r>
              <a:rPr sz="2650" spc="-5" dirty="0">
                <a:solidFill>
                  <a:srgbClr val="04607A"/>
                </a:solidFill>
                <a:latin typeface="Roboto"/>
                <a:cs typeface="Roboto"/>
              </a:rPr>
              <a:t>used by</a:t>
            </a:r>
            <a:r>
              <a:rPr sz="2650" dirty="0">
                <a:solidFill>
                  <a:srgbClr val="04607A"/>
                </a:solidFill>
                <a:latin typeface="Roboto"/>
                <a:cs typeface="Roboto"/>
              </a:rPr>
              <a:t> </a:t>
            </a:r>
            <a:r>
              <a:rPr sz="2650" spc="-5" dirty="0">
                <a:solidFill>
                  <a:srgbClr val="04607A"/>
                </a:solidFill>
                <a:latin typeface="Roboto"/>
                <a:cs typeface="Roboto"/>
              </a:rPr>
              <a:t>the </a:t>
            </a:r>
            <a:r>
              <a:rPr sz="2650" spc="-10" dirty="0">
                <a:solidFill>
                  <a:srgbClr val="04607A"/>
                </a:solidFill>
                <a:latin typeface="Roboto"/>
                <a:cs typeface="Roboto"/>
              </a:rPr>
              <a:t>company</a:t>
            </a:r>
            <a:r>
              <a:rPr sz="2650" spc="20" dirty="0">
                <a:solidFill>
                  <a:srgbClr val="04607A"/>
                </a:solidFill>
                <a:latin typeface="Roboto"/>
                <a:cs typeface="Roboto"/>
              </a:rPr>
              <a:t> </a:t>
            </a:r>
            <a:r>
              <a:rPr sz="2650" spc="-5" dirty="0">
                <a:solidFill>
                  <a:srgbClr val="04607A"/>
                </a:solidFill>
                <a:latin typeface="Roboto"/>
                <a:cs typeface="Roboto"/>
              </a:rPr>
              <a:t>to</a:t>
            </a:r>
            <a:r>
              <a:rPr sz="2650" spc="5" dirty="0">
                <a:solidFill>
                  <a:srgbClr val="04607A"/>
                </a:solidFill>
                <a:latin typeface="Roboto"/>
                <a:cs typeface="Roboto"/>
              </a:rPr>
              <a:t> </a:t>
            </a:r>
            <a:r>
              <a:rPr sz="2650" spc="-5" dirty="0">
                <a:solidFill>
                  <a:srgbClr val="04607A"/>
                </a:solidFill>
                <a:latin typeface="Roboto"/>
                <a:cs typeface="Roboto"/>
              </a:rPr>
              <a:t>target Potential</a:t>
            </a:r>
            <a:r>
              <a:rPr sz="2650" dirty="0">
                <a:solidFill>
                  <a:srgbClr val="04607A"/>
                </a:solidFill>
                <a:latin typeface="Roboto"/>
                <a:cs typeface="Roboto"/>
              </a:rPr>
              <a:t> </a:t>
            </a:r>
            <a:r>
              <a:rPr sz="2650" spc="-5" dirty="0">
                <a:solidFill>
                  <a:srgbClr val="04607A"/>
                </a:solidFill>
                <a:latin typeface="Roboto"/>
                <a:cs typeface="Roboto"/>
              </a:rPr>
              <a:t>Leads</a:t>
            </a:r>
            <a:endParaRPr sz="2650">
              <a:latin typeface="Roboto"/>
              <a:cs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864426" y="9148673"/>
            <a:ext cx="451484" cy="451484"/>
            <a:chOff x="2864426" y="9148673"/>
            <a:chExt cx="451484" cy="451484"/>
          </a:xfrm>
        </p:grpSpPr>
        <p:sp>
          <p:nvSpPr>
            <p:cNvPr id="3" name="object 3"/>
            <p:cNvSpPr/>
            <p:nvPr/>
          </p:nvSpPr>
          <p:spPr>
            <a:xfrm>
              <a:off x="2864426" y="9148673"/>
              <a:ext cx="451484" cy="451484"/>
            </a:xfrm>
            <a:custGeom>
              <a:avLst/>
              <a:gdLst/>
              <a:ahLst/>
              <a:cxnLst/>
              <a:rect l="l" t="t" r="r" b="b"/>
              <a:pathLst>
                <a:path w="451485"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4" name="object 4"/>
            <p:cNvPicPr/>
            <p:nvPr/>
          </p:nvPicPr>
          <p:blipFill>
            <a:blip r:embed="rId2" cstate="print"/>
            <a:stretch>
              <a:fillRect/>
            </a:stretch>
          </p:blipFill>
          <p:spPr>
            <a:xfrm>
              <a:off x="2990134" y="9274374"/>
              <a:ext cx="200025" cy="200035"/>
            </a:xfrm>
            <a:prstGeom prst="rect">
              <a:avLst/>
            </a:prstGeom>
          </p:spPr>
        </p:pic>
      </p:grpSp>
      <p:grpSp>
        <p:nvGrpSpPr>
          <p:cNvPr id="5" name="object 5"/>
          <p:cNvGrpSpPr/>
          <p:nvPr/>
        </p:nvGrpSpPr>
        <p:grpSpPr>
          <a:xfrm>
            <a:off x="3380094" y="9148674"/>
            <a:ext cx="451484" cy="451484"/>
            <a:chOff x="3380094" y="9148674"/>
            <a:chExt cx="451484" cy="451484"/>
          </a:xfrm>
        </p:grpSpPr>
        <p:pic>
          <p:nvPicPr>
            <p:cNvPr id="6" name="object 6"/>
            <p:cNvPicPr/>
            <p:nvPr/>
          </p:nvPicPr>
          <p:blipFill>
            <a:blip r:embed="rId3" cstate="print"/>
            <a:stretch>
              <a:fillRect/>
            </a:stretch>
          </p:blipFill>
          <p:spPr>
            <a:xfrm>
              <a:off x="3380094" y="9148674"/>
              <a:ext cx="451441" cy="451441"/>
            </a:xfrm>
            <a:prstGeom prst="rect">
              <a:avLst/>
            </a:prstGeom>
          </p:spPr>
        </p:pic>
        <p:pic>
          <p:nvPicPr>
            <p:cNvPr id="7" name="object 7"/>
            <p:cNvPicPr/>
            <p:nvPr/>
          </p:nvPicPr>
          <p:blipFill>
            <a:blip r:embed="rId2" cstate="print"/>
            <a:stretch>
              <a:fillRect/>
            </a:stretch>
          </p:blipFill>
          <p:spPr>
            <a:xfrm>
              <a:off x="3505796" y="9274373"/>
              <a:ext cx="200025" cy="200035"/>
            </a:xfrm>
            <a:prstGeom prst="rect">
              <a:avLst/>
            </a:prstGeom>
          </p:spPr>
        </p:pic>
      </p:grpSp>
      <p:grpSp>
        <p:nvGrpSpPr>
          <p:cNvPr id="8" name="object 8"/>
          <p:cNvGrpSpPr/>
          <p:nvPr/>
        </p:nvGrpSpPr>
        <p:grpSpPr>
          <a:xfrm>
            <a:off x="3895753" y="9148673"/>
            <a:ext cx="451484" cy="451484"/>
            <a:chOff x="3895753" y="9148673"/>
            <a:chExt cx="451484" cy="451484"/>
          </a:xfrm>
        </p:grpSpPr>
        <p:sp>
          <p:nvSpPr>
            <p:cNvPr id="9" name="object 9"/>
            <p:cNvSpPr/>
            <p:nvPr/>
          </p:nvSpPr>
          <p:spPr>
            <a:xfrm>
              <a:off x="3895753" y="9148673"/>
              <a:ext cx="451484" cy="451484"/>
            </a:xfrm>
            <a:custGeom>
              <a:avLst/>
              <a:gdLst/>
              <a:ahLst/>
              <a:cxnLst/>
              <a:rect l="l" t="t" r="r" b="b"/>
              <a:pathLst>
                <a:path w="451485"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10" name="object 10"/>
            <p:cNvPicPr/>
            <p:nvPr/>
          </p:nvPicPr>
          <p:blipFill>
            <a:blip r:embed="rId2" cstate="print"/>
            <a:stretch>
              <a:fillRect/>
            </a:stretch>
          </p:blipFill>
          <p:spPr>
            <a:xfrm>
              <a:off x="4021461" y="9274374"/>
              <a:ext cx="200025" cy="200035"/>
            </a:xfrm>
            <a:prstGeom prst="rect">
              <a:avLst/>
            </a:prstGeom>
          </p:spPr>
        </p:pic>
      </p:grpSp>
      <p:grpSp>
        <p:nvGrpSpPr>
          <p:cNvPr id="11" name="object 11"/>
          <p:cNvGrpSpPr/>
          <p:nvPr/>
        </p:nvGrpSpPr>
        <p:grpSpPr>
          <a:xfrm>
            <a:off x="4411416" y="9148672"/>
            <a:ext cx="451484" cy="451484"/>
            <a:chOff x="4411416" y="9148672"/>
            <a:chExt cx="451484" cy="451484"/>
          </a:xfrm>
        </p:grpSpPr>
        <p:sp>
          <p:nvSpPr>
            <p:cNvPr id="12" name="object 12"/>
            <p:cNvSpPr/>
            <p:nvPr/>
          </p:nvSpPr>
          <p:spPr>
            <a:xfrm>
              <a:off x="4411416" y="9148672"/>
              <a:ext cx="451484" cy="451484"/>
            </a:xfrm>
            <a:custGeom>
              <a:avLst/>
              <a:gdLst/>
              <a:ahLst/>
              <a:cxnLst/>
              <a:rect l="l" t="t" r="r" b="b"/>
              <a:pathLst>
                <a:path w="451485"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13" name="object 13"/>
            <p:cNvPicPr/>
            <p:nvPr/>
          </p:nvPicPr>
          <p:blipFill>
            <a:blip r:embed="rId2" cstate="print"/>
            <a:stretch>
              <a:fillRect/>
            </a:stretch>
          </p:blipFill>
          <p:spPr>
            <a:xfrm>
              <a:off x="4537124" y="9274374"/>
              <a:ext cx="200025" cy="200035"/>
            </a:xfrm>
            <a:prstGeom prst="rect">
              <a:avLst/>
            </a:prstGeom>
          </p:spPr>
        </p:pic>
      </p:grpSp>
      <p:grpSp>
        <p:nvGrpSpPr>
          <p:cNvPr id="14" name="object 14"/>
          <p:cNvGrpSpPr/>
          <p:nvPr/>
        </p:nvGrpSpPr>
        <p:grpSpPr>
          <a:xfrm>
            <a:off x="4927079" y="9148672"/>
            <a:ext cx="451484" cy="451484"/>
            <a:chOff x="4927079" y="9148672"/>
            <a:chExt cx="451484" cy="451484"/>
          </a:xfrm>
        </p:grpSpPr>
        <p:sp>
          <p:nvSpPr>
            <p:cNvPr id="15" name="object 15"/>
            <p:cNvSpPr/>
            <p:nvPr/>
          </p:nvSpPr>
          <p:spPr>
            <a:xfrm>
              <a:off x="4927079" y="9148672"/>
              <a:ext cx="451484" cy="451484"/>
            </a:xfrm>
            <a:custGeom>
              <a:avLst/>
              <a:gdLst/>
              <a:ahLst/>
              <a:cxnLst/>
              <a:rect l="l" t="t" r="r" b="b"/>
              <a:pathLst>
                <a:path w="451485"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16" name="object 16"/>
            <p:cNvPicPr/>
            <p:nvPr/>
          </p:nvPicPr>
          <p:blipFill>
            <a:blip r:embed="rId2" cstate="print"/>
            <a:stretch>
              <a:fillRect/>
            </a:stretch>
          </p:blipFill>
          <p:spPr>
            <a:xfrm>
              <a:off x="5052786" y="9274374"/>
              <a:ext cx="200025" cy="200035"/>
            </a:xfrm>
            <a:prstGeom prst="rect">
              <a:avLst/>
            </a:prstGeom>
          </p:spPr>
        </p:pic>
      </p:grpSp>
      <p:grpSp>
        <p:nvGrpSpPr>
          <p:cNvPr id="17" name="object 17"/>
          <p:cNvGrpSpPr/>
          <p:nvPr/>
        </p:nvGrpSpPr>
        <p:grpSpPr>
          <a:xfrm>
            <a:off x="5442741" y="9148672"/>
            <a:ext cx="451484" cy="451484"/>
            <a:chOff x="5442741" y="9148672"/>
            <a:chExt cx="451484" cy="451484"/>
          </a:xfrm>
        </p:grpSpPr>
        <p:sp>
          <p:nvSpPr>
            <p:cNvPr id="18" name="object 18"/>
            <p:cNvSpPr/>
            <p:nvPr/>
          </p:nvSpPr>
          <p:spPr>
            <a:xfrm>
              <a:off x="5442741" y="9148672"/>
              <a:ext cx="451484" cy="451484"/>
            </a:xfrm>
            <a:custGeom>
              <a:avLst/>
              <a:gdLst/>
              <a:ahLst/>
              <a:cxnLst/>
              <a:rect l="l" t="t" r="r" b="b"/>
              <a:pathLst>
                <a:path w="451485"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19" name="object 19"/>
            <p:cNvPicPr/>
            <p:nvPr/>
          </p:nvPicPr>
          <p:blipFill>
            <a:blip r:embed="rId2" cstate="print"/>
            <a:stretch>
              <a:fillRect/>
            </a:stretch>
          </p:blipFill>
          <p:spPr>
            <a:xfrm>
              <a:off x="5568449" y="9274374"/>
              <a:ext cx="200025" cy="200035"/>
            </a:xfrm>
            <a:prstGeom prst="rect">
              <a:avLst/>
            </a:prstGeom>
          </p:spPr>
        </p:pic>
      </p:grpSp>
      <p:grpSp>
        <p:nvGrpSpPr>
          <p:cNvPr id="20" name="object 20"/>
          <p:cNvGrpSpPr/>
          <p:nvPr/>
        </p:nvGrpSpPr>
        <p:grpSpPr>
          <a:xfrm>
            <a:off x="5958404" y="9148672"/>
            <a:ext cx="451484" cy="451484"/>
            <a:chOff x="5958404" y="9148672"/>
            <a:chExt cx="451484" cy="451484"/>
          </a:xfrm>
        </p:grpSpPr>
        <p:sp>
          <p:nvSpPr>
            <p:cNvPr id="21" name="object 21"/>
            <p:cNvSpPr/>
            <p:nvPr/>
          </p:nvSpPr>
          <p:spPr>
            <a:xfrm>
              <a:off x="5958404" y="9148672"/>
              <a:ext cx="451484" cy="451484"/>
            </a:xfrm>
            <a:custGeom>
              <a:avLst/>
              <a:gdLst/>
              <a:ahLst/>
              <a:cxnLst/>
              <a:rect l="l" t="t" r="r" b="b"/>
              <a:pathLst>
                <a:path w="451485"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22" name="object 22"/>
            <p:cNvPicPr/>
            <p:nvPr/>
          </p:nvPicPr>
          <p:blipFill>
            <a:blip r:embed="rId2" cstate="print"/>
            <a:stretch>
              <a:fillRect/>
            </a:stretch>
          </p:blipFill>
          <p:spPr>
            <a:xfrm>
              <a:off x="6084112" y="9274373"/>
              <a:ext cx="200025" cy="200035"/>
            </a:xfrm>
            <a:prstGeom prst="rect">
              <a:avLst/>
            </a:prstGeom>
          </p:spPr>
        </p:pic>
      </p:grpSp>
      <p:grpSp>
        <p:nvGrpSpPr>
          <p:cNvPr id="23" name="object 23"/>
          <p:cNvGrpSpPr/>
          <p:nvPr/>
        </p:nvGrpSpPr>
        <p:grpSpPr>
          <a:xfrm>
            <a:off x="6474068" y="9148674"/>
            <a:ext cx="451484" cy="451484"/>
            <a:chOff x="6474068" y="9148674"/>
            <a:chExt cx="451484" cy="451484"/>
          </a:xfrm>
        </p:grpSpPr>
        <p:pic>
          <p:nvPicPr>
            <p:cNvPr id="24" name="object 24"/>
            <p:cNvPicPr/>
            <p:nvPr/>
          </p:nvPicPr>
          <p:blipFill>
            <a:blip r:embed="rId4" cstate="print"/>
            <a:stretch>
              <a:fillRect/>
            </a:stretch>
          </p:blipFill>
          <p:spPr>
            <a:xfrm>
              <a:off x="6474068" y="9148674"/>
              <a:ext cx="451438" cy="451441"/>
            </a:xfrm>
            <a:prstGeom prst="rect">
              <a:avLst/>
            </a:prstGeom>
          </p:spPr>
        </p:pic>
        <p:pic>
          <p:nvPicPr>
            <p:cNvPr id="25" name="object 25"/>
            <p:cNvPicPr/>
            <p:nvPr/>
          </p:nvPicPr>
          <p:blipFill>
            <a:blip r:embed="rId5" cstate="print"/>
            <a:stretch>
              <a:fillRect/>
            </a:stretch>
          </p:blipFill>
          <p:spPr>
            <a:xfrm>
              <a:off x="6599775" y="9274372"/>
              <a:ext cx="200025" cy="200035"/>
            </a:xfrm>
            <a:prstGeom prst="rect">
              <a:avLst/>
            </a:prstGeom>
          </p:spPr>
        </p:pic>
      </p:grpSp>
      <p:grpSp>
        <p:nvGrpSpPr>
          <p:cNvPr id="26" name="object 26"/>
          <p:cNvGrpSpPr/>
          <p:nvPr/>
        </p:nvGrpSpPr>
        <p:grpSpPr>
          <a:xfrm>
            <a:off x="6989730" y="9148672"/>
            <a:ext cx="451484" cy="451484"/>
            <a:chOff x="6989730" y="9148672"/>
            <a:chExt cx="451484" cy="451484"/>
          </a:xfrm>
        </p:grpSpPr>
        <p:sp>
          <p:nvSpPr>
            <p:cNvPr id="27" name="object 27"/>
            <p:cNvSpPr/>
            <p:nvPr/>
          </p:nvSpPr>
          <p:spPr>
            <a:xfrm>
              <a:off x="6989730" y="9148672"/>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28" name="object 28"/>
            <p:cNvPicPr/>
            <p:nvPr/>
          </p:nvPicPr>
          <p:blipFill>
            <a:blip r:embed="rId2" cstate="print"/>
            <a:stretch>
              <a:fillRect/>
            </a:stretch>
          </p:blipFill>
          <p:spPr>
            <a:xfrm>
              <a:off x="7115437" y="9274373"/>
              <a:ext cx="200025" cy="200035"/>
            </a:xfrm>
            <a:prstGeom prst="rect">
              <a:avLst/>
            </a:prstGeom>
          </p:spPr>
        </p:pic>
      </p:grpSp>
      <p:grpSp>
        <p:nvGrpSpPr>
          <p:cNvPr id="29" name="object 29"/>
          <p:cNvGrpSpPr/>
          <p:nvPr/>
        </p:nvGrpSpPr>
        <p:grpSpPr>
          <a:xfrm>
            <a:off x="7505393" y="9148672"/>
            <a:ext cx="451484" cy="451484"/>
            <a:chOff x="7505393" y="9148672"/>
            <a:chExt cx="451484" cy="451484"/>
          </a:xfrm>
        </p:grpSpPr>
        <p:sp>
          <p:nvSpPr>
            <p:cNvPr id="30" name="object 30"/>
            <p:cNvSpPr/>
            <p:nvPr/>
          </p:nvSpPr>
          <p:spPr>
            <a:xfrm>
              <a:off x="7505393" y="9148672"/>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31" name="object 31"/>
            <p:cNvPicPr/>
            <p:nvPr/>
          </p:nvPicPr>
          <p:blipFill>
            <a:blip r:embed="rId5" cstate="print"/>
            <a:stretch>
              <a:fillRect/>
            </a:stretch>
          </p:blipFill>
          <p:spPr>
            <a:xfrm>
              <a:off x="7631099" y="9274373"/>
              <a:ext cx="200025" cy="200035"/>
            </a:xfrm>
            <a:prstGeom prst="rect">
              <a:avLst/>
            </a:prstGeom>
          </p:spPr>
        </p:pic>
      </p:grpSp>
      <p:grpSp>
        <p:nvGrpSpPr>
          <p:cNvPr id="32" name="object 32"/>
          <p:cNvGrpSpPr/>
          <p:nvPr/>
        </p:nvGrpSpPr>
        <p:grpSpPr>
          <a:xfrm>
            <a:off x="8021056" y="9148671"/>
            <a:ext cx="451484" cy="451484"/>
            <a:chOff x="8021056" y="9148671"/>
            <a:chExt cx="451484" cy="451484"/>
          </a:xfrm>
        </p:grpSpPr>
        <p:sp>
          <p:nvSpPr>
            <p:cNvPr id="33" name="object 33"/>
            <p:cNvSpPr/>
            <p:nvPr/>
          </p:nvSpPr>
          <p:spPr>
            <a:xfrm>
              <a:off x="8021056" y="9148671"/>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34" name="object 34"/>
            <p:cNvPicPr/>
            <p:nvPr/>
          </p:nvPicPr>
          <p:blipFill>
            <a:blip r:embed="rId5" cstate="print"/>
            <a:stretch>
              <a:fillRect/>
            </a:stretch>
          </p:blipFill>
          <p:spPr>
            <a:xfrm>
              <a:off x="8146763" y="9274372"/>
              <a:ext cx="200025" cy="200035"/>
            </a:xfrm>
            <a:prstGeom prst="rect">
              <a:avLst/>
            </a:prstGeom>
          </p:spPr>
        </p:pic>
      </p:grpSp>
      <p:grpSp>
        <p:nvGrpSpPr>
          <p:cNvPr id="35" name="object 35"/>
          <p:cNvGrpSpPr/>
          <p:nvPr/>
        </p:nvGrpSpPr>
        <p:grpSpPr>
          <a:xfrm>
            <a:off x="8536719" y="9148671"/>
            <a:ext cx="451484" cy="451484"/>
            <a:chOff x="8536719" y="9148671"/>
            <a:chExt cx="451484" cy="451484"/>
          </a:xfrm>
        </p:grpSpPr>
        <p:sp>
          <p:nvSpPr>
            <p:cNvPr id="36" name="object 36"/>
            <p:cNvSpPr/>
            <p:nvPr/>
          </p:nvSpPr>
          <p:spPr>
            <a:xfrm>
              <a:off x="8536719" y="9148671"/>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37" name="object 37"/>
            <p:cNvPicPr/>
            <p:nvPr/>
          </p:nvPicPr>
          <p:blipFill>
            <a:blip r:embed="rId2" cstate="print"/>
            <a:stretch>
              <a:fillRect/>
            </a:stretch>
          </p:blipFill>
          <p:spPr>
            <a:xfrm>
              <a:off x="8662424" y="9274372"/>
              <a:ext cx="200025" cy="200035"/>
            </a:xfrm>
            <a:prstGeom prst="rect">
              <a:avLst/>
            </a:prstGeom>
          </p:spPr>
        </p:pic>
      </p:grpSp>
      <p:grpSp>
        <p:nvGrpSpPr>
          <p:cNvPr id="38" name="object 38"/>
          <p:cNvGrpSpPr/>
          <p:nvPr/>
        </p:nvGrpSpPr>
        <p:grpSpPr>
          <a:xfrm>
            <a:off x="9052382" y="9148671"/>
            <a:ext cx="451484" cy="451484"/>
            <a:chOff x="9052382" y="9148671"/>
            <a:chExt cx="451484" cy="451484"/>
          </a:xfrm>
        </p:grpSpPr>
        <p:sp>
          <p:nvSpPr>
            <p:cNvPr id="39" name="object 39"/>
            <p:cNvSpPr/>
            <p:nvPr/>
          </p:nvSpPr>
          <p:spPr>
            <a:xfrm>
              <a:off x="9052382" y="9148671"/>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40" name="object 40"/>
            <p:cNvPicPr/>
            <p:nvPr/>
          </p:nvPicPr>
          <p:blipFill>
            <a:blip r:embed="rId2" cstate="print"/>
            <a:stretch>
              <a:fillRect/>
            </a:stretch>
          </p:blipFill>
          <p:spPr>
            <a:xfrm>
              <a:off x="9178088" y="9274372"/>
              <a:ext cx="200025" cy="200035"/>
            </a:xfrm>
            <a:prstGeom prst="rect">
              <a:avLst/>
            </a:prstGeom>
          </p:spPr>
        </p:pic>
      </p:grpSp>
      <p:grpSp>
        <p:nvGrpSpPr>
          <p:cNvPr id="41" name="object 41"/>
          <p:cNvGrpSpPr/>
          <p:nvPr/>
        </p:nvGrpSpPr>
        <p:grpSpPr>
          <a:xfrm>
            <a:off x="9568044" y="9148674"/>
            <a:ext cx="451484" cy="451484"/>
            <a:chOff x="9568044" y="9148674"/>
            <a:chExt cx="451484" cy="451484"/>
          </a:xfrm>
        </p:grpSpPr>
        <p:pic>
          <p:nvPicPr>
            <p:cNvPr id="42" name="object 42"/>
            <p:cNvPicPr/>
            <p:nvPr/>
          </p:nvPicPr>
          <p:blipFill>
            <a:blip r:embed="rId6" cstate="print"/>
            <a:stretch>
              <a:fillRect/>
            </a:stretch>
          </p:blipFill>
          <p:spPr>
            <a:xfrm>
              <a:off x="9568044" y="9148674"/>
              <a:ext cx="451441" cy="451441"/>
            </a:xfrm>
            <a:prstGeom prst="rect">
              <a:avLst/>
            </a:prstGeom>
          </p:spPr>
        </p:pic>
        <p:pic>
          <p:nvPicPr>
            <p:cNvPr id="43" name="object 43"/>
            <p:cNvPicPr/>
            <p:nvPr/>
          </p:nvPicPr>
          <p:blipFill>
            <a:blip r:embed="rId2" cstate="print"/>
            <a:stretch>
              <a:fillRect/>
            </a:stretch>
          </p:blipFill>
          <p:spPr>
            <a:xfrm>
              <a:off x="9693750" y="9274371"/>
              <a:ext cx="200025" cy="200035"/>
            </a:xfrm>
            <a:prstGeom prst="rect">
              <a:avLst/>
            </a:prstGeom>
          </p:spPr>
        </p:pic>
      </p:grpSp>
      <p:grpSp>
        <p:nvGrpSpPr>
          <p:cNvPr id="44" name="object 44"/>
          <p:cNvGrpSpPr/>
          <p:nvPr/>
        </p:nvGrpSpPr>
        <p:grpSpPr>
          <a:xfrm>
            <a:off x="10083707" y="9148671"/>
            <a:ext cx="451484" cy="451484"/>
            <a:chOff x="10083707" y="9148671"/>
            <a:chExt cx="451484" cy="451484"/>
          </a:xfrm>
        </p:grpSpPr>
        <p:sp>
          <p:nvSpPr>
            <p:cNvPr id="45" name="object 45"/>
            <p:cNvSpPr/>
            <p:nvPr/>
          </p:nvSpPr>
          <p:spPr>
            <a:xfrm>
              <a:off x="10083707" y="9148671"/>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46" name="object 46"/>
            <p:cNvPicPr/>
            <p:nvPr/>
          </p:nvPicPr>
          <p:blipFill>
            <a:blip r:embed="rId2" cstate="print"/>
            <a:stretch>
              <a:fillRect/>
            </a:stretch>
          </p:blipFill>
          <p:spPr>
            <a:xfrm>
              <a:off x="10209413" y="9274371"/>
              <a:ext cx="200025" cy="200035"/>
            </a:xfrm>
            <a:prstGeom prst="rect">
              <a:avLst/>
            </a:prstGeom>
          </p:spPr>
        </p:pic>
      </p:grpSp>
      <p:grpSp>
        <p:nvGrpSpPr>
          <p:cNvPr id="47" name="object 47"/>
          <p:cNvGrpSpPr/>
          <p:nvPr/>
        </p:nvGrpSpPr>
        <p:grpSpPr>
          <a:xfrm>
            <a:off x="10599371" y="9148671"/>
            <a:ext cx="451484" cy="451484"/>
            <a:chOff x="10599371" y="9148671"/>
            <a:chExt cx="451484" cy="451484"/>
          </a:xfrm>
        </p:grpSpPr>
        <p:sp>
          <p:nvSpPr>
            <p:cNvPr id="48" name="object 48"/>
            <p:cNvSpPr/>
            <p:nvPr/>
          </p:nvSpPr>
          <p:spPr>
            <a:xfrm>
              <a:off x="10599371" y="9148671"/>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49" name="object 49"/>
            <p:cNvPicPr/>
            <p:nvPr/>
          </p:nvPicPr>
          <p:blipFill>
            <a:blip r:embed="rId7" cstate="print"/>
            <a:stretch>
              <a:fillRect/>
            </a:stretch>
          </p:blipFill>
          <p:spPr>
            <a:xfrm>
              <a:off x="10725076" y="9274371"/>
              <a:ext cx="200035" cy="200035"/>
            </a:xfrm>
            <a:prstGeom prst="rect">
              <a:avLst/>
            </a:prstGeom>
          </p:spPr>
        </p:pic>
      </p:grpSp>
      <p:grpSp>
        <p:nvGrpSpPr>
          <p:cNvPr id="50" name="object 50"/>
          <p:cNvGrpSpPr/>
          <p:nvPr/>
        </p:nvGrpSpPr>
        <p:grpSpPr>
          <a:xfrm>
            <a:off x="11115031" y="9148670"/>
            <a:ext cx="451484" cy="451484"/>
            <a:chOff x="11115031" y="9148670"/>
            <a:chExt cx="451484" cy="451484"/>
          </a:xfrm>
        </p:grpSpPr>
        <p:sp>
          <p:nvSpPr>
            <p:cNvPr id="51" name="object 51"/>
            <p:cNvSpPr/>
            <p:nvPr/>
          </p:nvSpPr>
          <p:spPr>
            <a:xfrm>
              <a:off x="11115031" y="9148670"/>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52" name="object 52"/>
            <p:cNvPicPr/>
            <p:nvPr/>
          </p:nvPicPr>
          <p:blipFill>
            <a:blip r:embed="rId7" cstate="print"/>
            <a:stretch>
              <a:fillRect/>
            </a:stretch>
          </p:blipFill>
          <p:spPr>
            <a:xfrm>
              <a:off x="11240739" y="9274372"/>
              <a:ext cx="200035" cy="200035"/>
            </a:xfrm>
            <a:prstGeom prst="rect">
              <a:avLst/>
            </a:prstGeom>
          </p:spPr>
        </p:pic>
      </p:grpSp>
      <p:grpSp>
        <p:nvGrpSpPr>
          <p:cNvPr id="53" name="object 53"/>
          <p:cNvGrpSpPr/>
          <p:nvPr/>
        </p:nvGrpSpPr>
        <p:grpSpPr>
          <a:xfrm>
            <a:off x="11630697" y="9148670"/>
            <a:ext cx="451484" cy="451484"/>
            <a:chOff x="11630697" y="9148670"/>
            <a:chExt cx="451484" cy="451484"/>
          </a:xfrm>
        </p:grpSpPr>
        <p:sp>
          <p:nvSpPr>
            <p:cNvPr id="54" name="object 54"/>
            <p:cNvSpPr/>
            <p:nvPr/>
          </p:nvSpPr>
          <p:spPr>
            <a:xfrm>
              <a:off x="11630697" y="9148670"/>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55" name="object 55"/>
            <p:cNvPicPr/>
            <p:nvPr/>
          </p:nvPicPr>
          <p:blipFill>
            <a:blip r:embed="rId8" cstate="print"/>
            <a:stretch>
              <a:fillRect/>
            </a:stretch>
          </p:blipFill>
          <p:spPr>
            <a:xfrm>
              <a:off x="11756405" y="9274372"/>
              <a:ext cx="200035" cy="200035"/>
            </a:xfrm>
            <a:prstGeom prst="rect">
              <a:avLst/>
            </a:prstGeom>
          </p:spPr>
        </p:pic>
      </p:grpSp>
      <p:grpSp>
        <p:nvGrpSpPr>
          <p:cNvPr id="56" name="object 56"/>
          <p:cNvGrpSpPr/>
          <p:nvPr/>
        </p:nvGrpSpPr>
        <p:grpSpPr>
          <a:xfrm>
            <a:off x="12146360" y="9148670"/>
            <a:ext cx="451484" cy="451484"/>
            <a:chOff x="12146360" y="9148670"/>
            <a:chExt cx="451484" cy="451484"/>
          </a:xfrm>
        </p:grpSpPr>
        <p:sp>
          <p:nvSpPr>
            <p:cNvPr id="57" name="object 57"/>
            <p:cNvSpPr/>
            <p:nvPr/>
          </p:nvSpPr>
          <p:spPr>
            <a:xfrm>
              <a:off x="12146360" y="9148670"/>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58" name="object 58"/>
            <p:cNvPicPr/>
            <p:nvPr/>
          </p:nvPicPr>
          <p:blipFill>
            <a:blip r:embed="rId7" cstate="print"/>
            <a:stretch>
              <a:fillRect/>
            </a:stretch>
          </p:blipFill>
          <p:spPr>
            <a:xfrm>
              <a:off x="12272068" y="9274372"/>
              <a:ext cx="200035" cy="200035"/>
            </a:xfrm>
            <a:prstGeom prst="rect">
              <a:avLst/>
            </a:prstGeom>
          </p:spPr>
        </p:pic>
      </p:grpSp>
      <p:grpSp>
        <p:nvGrpSpPr>
          <p:cNvPr id="59" name="object 59"/>
          <p:cNvGrpSpPr/>
          <p:nvPr/>
        </p:nvGrpSpPr>
        <p:grpSpPr>
          <a:xfrm>
            <a:off x="12662023" y="9148674"/>
            <a:ext cx="451484" cy="451484"/>
            <a:chOff x="12662023" y="9148674"/>
            <a:chExt cx="451484" cy="451484"/>
          </a:xfrm>
        </p:grpSpPr>
        <p:pic>
          <p:nvPicPr>
            <p:cNvPr id="60" name="object 60"/>
            <p:cNvPicPr/>
            <p:nvPr/>
          </p:nvPicPr>
          <p:blipFill>
            <a:blip r:embed="rId9" cstate="print"/>
            <a:stretch>
              <a:fillRect/>
            </a:stretch>
          </p:blipFill>
          <p:spPr>
            <a:xfrm>
              <a:off x="12662023" y="9148674"/>
              <a:ext cx="451397" cy="451441"/>
            </a:xfrm>
            <a:prstGeom prst="rect">
              <a:avLst/>
            </a:prstGeom>
          </p:spPr>
        </p:pic>
        <p:pic>
          <p:nvPicPr>
            <p:cNvPr id="61" name="object 61"/>
            <p:cNvPicPr/>
            <p:nvPr/>
          </p:nvPicPr>
          <p:blipFill>
            <a:blip r:embed="rId8" cstate="print"/>
            <a:stretch>
              <a:fillRect/>
            </a:stretch>
          </p:blipFill>
          <p:spPr>
            <a:xfrm>
              <a:off x="12787730" y="9274370"/>
              <a:ext cx="200035" cy="200035"/>
            </a:xfrm>
            <a:prstGeom prst="rect">
              <a:avLst/>
            </a:prstGeom>
          </p:spPr>
        </p:pic>
      </p:grpSp>
      <p:grpSp>
        <p:nvGrpSpPr>
          <p:cNvPr id="62" name="object 62"/>
          <p:cNvGrpSpPr/>
          <p:nvPr/>
        </p:nvGrpSpPr>
        <p:grpSpPr>
          <a:xfrm>
            <a:off x="13177684" y="9148670"/>
            <a:ext cx="451484" cy="451484"/>
            <a:chOff x="13177684" y="9148670"/>
            <a:chExt cx="451484" cy="451484"/>
          </a:xfrm>
        </p:grpSpPr>
        <p:sp>
          <p:nvSpPr>
            <p:cNvPr id="63" name="object 63"/>
            <p:cNvSpPr/>
            <p:nvPr/>
          </p:nvSpPr>
          <p:spPr>
            <a:xfrm>
              <a:off x="13177684" y="9148670"/>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64" name="object 64"/>
            <p:cNvPicPr/>
            <p:nvPr/>
          </p:nvPicPr>
          <p:blipFill>
            <a:blip r:embed="rId7" cstate="print"/>
            <a:stretch>
              <a:fillRect/>
            </a:stretch>
          </p:blipFill>
          <p:spPr>
            <a:xfrm>
              <a:off x="13303392" y="9274371"/>
              <a:ext cx="200035" cy="200035"/>
            </a:xfrm>
            <a:prstGeom prst="rect">
              <a:avLst/>
            </a:prstGeom>
          </p:spPr>
        </p:pic>
      </p:grpSp>
      <p:grpSp>
        <p:nvGrpSpPr>
          <p:cNvPr id="65" name="object 65"/>
          <p:cNvGrpSpPr/>
          <p:nvPr/>
        </p:nvGrpSpPr>
        <p:grpSpPr>
          <a:xfrm>
            <a:off x="13693347" y="9148670"/>
            <a:ext cx="451484" cy="451484"/>
            <a:chOff x="13693347" y="9148670"/>
            <a:chExt cx="451484" cy="451484"/>
          </a:xfrm>
        </p:grpSpPr>
        <p:sp>
          <p:nvSpPr>
            <p:cNvPr id="66" name="object 66"/>
            <p:cNvSpPr/>
            <p:nvPr/>
          </p:nvSpPr>
          <p:spPr>
            <a:xfrm>
              <a:off x="13693347" y="9148670"/>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67" name="object 67"/>
            <p:cNvPicPr/>
            <p:nvPr/>
          </p:nvPicPr>
          <p:blipFill>
            <a:blip r:embed="rId10" cstate="print"/>
            <a:stretch>
              <a:fillRect/>
            </a:stretch>
          </p:blipFill>
          <p:spPr>
            <a:xfrm>
              <a:off x="13819056" y="9274371"/>
              <a:ext cx="200035" cy="200035"/>
            </a:xfrm>
            <a:prstGeom prst="rect">
              <a:avLst/>
            </a:prstGeom>
          </p:spPr>
        </p:pic>
      </p:grpSp>
      <p:grpSp>
        <p:nvGrpSpPr>
          <p:cNvPr id="68" name="object 68"/>
          <p:cNvGrpSpPr/>
          <p:nvPr/>
        </p:nvGrpSpPr>
        <p:grpSpPr>
          <a:xfrm>
            <a:off x="14209011" y="9148670"/>
            <a:ext cx="451484" cy="451484"/>
            <a:chOff x="14209011" y="9148670"/>
            <a:chExt cx="451484" cy="451484"/>
          </a:xfrm>
        </p:grpSpPr>
        <p:sp>
          <p:nvSpPr>
            <p:cNvPr id="69" name="object 69"/>
            <p:cNvSpPr/>
            <p:nvPr/>
          </p:nvSpPr>
          <p:spPr>
            <a:xfrm>
              <a:off x="14209011" y="9148670"/>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70" name="object 70"/>
            <p:cNvPicPr/>
            <p:nvPr/>
          </p:nvPicPr>
          <p:blipFill>
            <a:blip r:embed="rId2" cstate="print"/>
            <a:stretch>
              <a:fillRect/>
            </a:stretch>
          </p:blipFill>
          <p:spPr>
            <a:xfrm>
              <a:off x="14334718" y="9274371"/>
              <a:ext cx="200025" cy="200035"/>
            </a:xfrm>
            <a:prstGeom prst="rect">
              <a:avLst/>
            </a:prstGeom>
          </p:spPr>
        </p:pic>
      </p:grpSp>
      <p:grpSp>
        <p:nvGrpSpPr>
          <p:cNvPr id="71" name="object 71"/>
          <p:cNvGrpSpPr/>
          <p:nvPr/>
        </p:nvGrpSpPr>
        <p:grpSpPr>
          <a:xfrm>
            <a:off x="14724674" y="9148669"/>
            <a:ext cx="451484" cy="451484"/>
            <a:chOff x="14724674" y="9148669"/>
            <a:chExt cx="451484" cy="451484"/>
          </a:xfrm>
        </p:grpSpPr>
        <p:sp>
          <p:nvSpPr>
            <p:cNvPr id="72" name="object 72"/>
            <p:cNvSpPr/>
            <p:nvPr/>
          </p:nvSpPr>
          <p:spPr>
            <a:xfrm>
              <a:off x="14724674" y="9148669"/>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73" name="object 73"/>
            <p:cNvPicPr/>
            <p:nvPr/>
          </p:nvPicPr>
          <p:blipFill>
            <a:blip r:embed="rId2" cstate="print"/>
            <a:stretch>
              <a:fillRect/>
            </a:stretch>
          </p:blipFill>
          <p:spPr>
            <a:xfrm>
              <a:off x="14850384" y="9274371"/>
              <a:ext cx="200025" cy="200035"/>
            </a:xfrm>
            <a:prstGeom prst="rect">
              <a:avLst/>
            </a:prstGeom>
          </p:spPr>
        </p:pic>
      </p:grpSp>
      <p:grpSp>
        <p:nvGrpSpPr>
          <p:cNvPr id="74" name="object 74"/>
          <p:cNvGrpSpPr/>
          <p:nvPr/>
        </p:nvGrpSpPr>
        <p:grpSpPr>
          <a:xfrm>
            <a:off x="15240337" y="9148669"/>
            <a:ext cx="451484" cy="451484"/>
            <a:chOff x="15240337" y="9148669"/>
            <a:chExt cx="451484" cy="451484"/>
          </a:xfrm>
        </p:grpSpPr>
        <p:sp>
          <p:nvSpPr>
            <p:cNvPr id="75" name="object 75"/>
            <p:cNvSpPr/>
            <p:nvPr/>
          </p:nvSpPr>
          <p:spPr>
            <a:xfrm>
              <a:off x="15240337" y="9148669"/>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76" name="object 76"/>
            <p:cNvPicPr/>
            <p:nvPr/>
          </p:nvPicPr>
          <p:blipFill>
            <a:blip r:embed="rId8" cstate="print"/>
            <a:stretch>
              <a:fillRect/>
            </a:stretch>
          </p:blipFill>
          <p:spPr>
            <a:xfrm>
              <a:off x="15366046" y="9274371"/>
              <a:ext cx="200035" cy="200035"/>
            </a:xfrm>
            <a:prstGeom prst="rect">
              <a:avLst/>
            </a:prstGeom>
          </p:spPr>
        </p:pic>
      </p:grpSp>
      <p:grpSp>
        <p:nvGrpSpPr>
          <p:cNvPr id="77" name="object 77"/>
          <p:cNvGrpSpPr/>
          <p:nvPr/>
        </p:nvGrpSpPr>
        <p:grpSpPr>
          <a:xfrm>
            <a:off x="16371706" y="9148674"/>
            <a:ext cx="451484" cy="451484"/>
            <a:chOff x="16371706" y="9148674"/>
            <a:chExt cx="451484" cy="451484"/>
          </a:xfrm>
        </p:grpSpPr>
        <p:pic>
          <p:nvPicPr>
            <p:cNvPr id="78" name="object 78"/>
            <p:cNvPicPr/>
            <p:nvPr/>
          </p:nvPicPr>
          <p:blipFill>
            <a:blip r:embed="rId11" cstate="print"/>
            <a:stretch>
              <a:fillRect/>
            </a:stretch>
          </p:blipFill>
          <p:spPr>
            <a:xfrm>
              <a:off x="16371706" y="9148674"/>
              <a:ext cx="451399" cy="451441"/>
            </a:xfrm>
            <a:prstGeom prst="rect">
              <a:avLst/>
            </a:prstGeom>
          </p:spPr>
        </p:pic>
        <p:pic>
          <p:nvPicPr>
            <p:cNvPr id="79" name="object 79"/>
            <p:cNvPicPr/>
            <p:nvPr/>
          </p:nvPicPr>
          <p:blipFill>
            <a:blip r:embed="rId7" cstate="print"/>
            <a:stretch>
              <a:fillRect/>
            </a:stretch>
          </p:blipFill>
          <p:spPr>
            <a:xfrm>
              <a:off x="16497385" y="9274370"/>
              <a:ext cx="200035" cy="200035"/>
            </a:xfrm>
            <a:prstGeom prst="rect">
              <a:avLst/>
            </a:prstGeom>
          </p:spPr>
        </p:pic>
      </p:grpSp>
      <p:grpSp>
        <p:nvGrpSpPr>
          <p:cNvPr id="80" name="object 80"/>
          <p:cNvGrpSpPr/>
          <p:nvPr/>
        </p:nvGrpSpPr>
        <p:grpSpPr>
          <a:xfrm>
            <a:off x="15777030" y="9145235"/>
            <a:ext cx="451484" cy="451484"/>
            <a:chOff x="15777030" y="9145235"/>
            <a:chExt cx="451484" cy="451484"/>
          </a:xfrm>
        </p:grpSpPr>
        <p:sp>
          <p:nvSpPr>
            <p:cNvPr id="81" name="object 81"/>
            <p:cNvSpPr/>
            <p:nvPr/>
          </p:nvSpPr>
          <p:spPr>
            <a:xfrm>
              <a:off x="15777030" y="9145235"/>
              <a:ext cx="451484" cy="451484"/>
            </a:xfrm>
            <a:custGeom>
              <a:avLst/>
              <a:gdLst/>
              <a:ahLst/>
              <a:cxnLst/>
              <a:rect l="l" t="t" r="r" b="b"/>
              <a:pathLst>
                <a:path w="451484" h="451484">
                  <a:moveTo>
                    <a:pt x="225720" y="0"/>
                  </a:moveTo>
                  <a:lnTo>
                    <a:pt x="180229" y="4585"/>
                  </a:lnTo>
                  <a:lnTo>
                    <a:pt x="137858" y="17737"/>
                  </a:lnTo>
                  <a:lnTo>
                    <a:pt x="99516" y="38548"/>
                  </a:lnTo>
                  <a:lnTo>
                    <a:pt x="66110" y="66110"/>
                  </a:lnTo>
                  <a:lnTo>
                    <a:pt x="38548" y="99516"/>
                  </a:lnTo>
                  <a:lnTo>
                    <a:pt x="17737" y="137858"/>
                  </a:lnTo>
                  <a:lnTo>
                    <a:pt x="4585" y="180229"/>
                  </a:lnTo>
                  <a:lnTo>
                    <a:pt x="0" y="225720"/>
                  </a:lnTo>
                  <a:lnTo>
                    <a:pt x="4585" y="271212"/>
                  </a:lnTo>
                  <a:lnTo>
                    <a:pt x="17737" y="313583"/>
                  </a:lnTo>
                  <a:lnTo>
                    <a:pt x="38548" y="351925"/>
                  </a:lnTo>
                  <a:lnTo>
                    <a:pt x="66110" y="385331"/>
                  </a:lnTo>
                  <a:lnTo>
                    <a:pt x="99516" y="412893"/>
                  </a:lnTo>
                  <a:lnTo>
                    <a:pt x="137858" y="433704"/>
                  </a:lnTo>
                  <a:lnTo>
                    <a:pt x="180229" y="446856"/>
                  </a:lnTo>
                  <a:lnTo>
                    <a:pt x="225720" y="451441"/>
                  </a:lnTo>
                  <a:lnTo>
                    <a:pt x="271212" y="446856"/>
                  </a:lnTo>
                  <a:lnTo>
                    <a:pt x="313583" y="433704"/>
                  </a:lnTo>
                  <a:lnTo>
                    <a:pt x="351925" y="412893"/>
                  </a:lnTo>
                  <a:lnTo>
                    <a:pt x="385331" y="385331"/>
                  </a:lnTo>
                  <a:lnTo>
                    <a:pt x="412893" y="351925"/>
                  </a:lnTo>
                  <a:lnTo>
                    <a:pt x="433704" y="313583"/>
                  </a:lnTo>
                  <a:lnTo>
                    <a:pt x="446856" y="271212"/>
                  </a:lnTo>
                  <a:lnTo>
                    <a:pt x="451441" y="225720"/>
                  </a:lnTo>
                  <a:lnTo>
                    <a:pt x="446856" y="180229"/>
                  </a:lnTo>
                  <a:lnTo>
                    <a:pt x="433704" y="137858"/>
                  </a:lnTo>
                  <a:lnTo>
                    <a:pt x="412893" y="99516"/>
                  </a:lnTo>
                  <a:lnTo>
                    <a:pt x="385331" y="66110"/>
                  </a:lnTo>
                  <a:lnTo>
                    <a:pt x="351925" y="38548"/>
                  </a:lnTo>
                  <a:lnTo>
                    <a:pt x="313583" y="17737"/>
                  </a:lnTo>
                  <a:lnTo>
                    <a:pt x="271212" y="4585"/>
                  </a:lnTo>
                  <a:lnTo>
                    <a:pt x="225720" y="0"/>
                  </a:lnTo>
                  <a:close/>
                </a:path>
              </a:pathLst>
            </a:custGeom>
            <a:solidFill>
              <a:srgbClr val="DBF5F8"/>
            </a:solidFill>
          </p:spPr>
          <p:txBody>
            <a:bodyPr wrap="square" lIns="0" tIns="0" rIns="0" bIns="0" rtlCol="0"/>
            <a:lstStyle/>
            <a:p>
              <a:endParaRPr/>
            </a:p>
          </p:txBody>
        </p:sp>
        <p:pic>
          <p:nvPicPr>
            <p:cNvPr id="82" name="object 82"/>
            <p:cNvPicPr/>
            <p:nvPr/>
          </p:nvPicPr>
          <p:blipFill>
            <a:blip r:embed="rId10" cstate="print"/>
            <a:stretch>
              <a:fillRect/>
            </a:stretch>
          </p:blipFill>
          <p:spPr>
            <a:xfrm>
              <a:off x="15902739" y="9270936"/>
              <a:ext cx="200035" cy="200035"/>
            </a:xfrm>
            <a:prstGeom prst="rect">
              <a:avLst/>
            </a:prstGeom>
          </p:spPr>
        </p:pic>
      </p:grpSp>
      <p:sp>
        <p:nvSpPr>
          <p:cNvPr id="83" name="object 83"/>
          <p:cNvSpPr txBox="1"/>
          <p:nvPr/>
        </p:nvSpPr>
        <p:spPr>
          <a:xfrm>
            <a:off x="1763203" y="5171761"/>
            <a:ext cx="3390265" cy="3237230"/>
          </a:xfrm>
          <a:prstGeom prst="rect">
            <a:avLst/>
          </a:prstGeom>
        </p:spPr>
        <p:txBody>
          <a:bodyPr vert="horz" wrap="square" lIns="0" tIns="13335" rIns="0" bIns="0" rtlCol="0">
            <a:spAutoFit/>
          </a:bodyPr>
          <a:lstStyle/>
          <a:p>
            <a:pPr marL="728345" marR="687705" indent="-635" algn="ctr">
              <a:lnSpc>
                <a:spcPct val="99600"/>
              </a:lnSpc>
              <a:spcBef>
                <a:spcPts val="105"/>
              </a:spcBef>
            </a:pPr>
            <a:r>
              <a:rPr sz="2650" b="1" spc="-25" dirty="0">
                <a:latin typeface="Roboto"/>
                <a:cs typeface="Roboto"/>
              </a:rPr>
              <a:t>Data </a:t>
            </a:r>
            <a:r>
              <a:rPr sz="2650" b="1" spc="-20" dirty="0">
                <a:latin typeface="Roboto"/>
                <a:cs typeface="Roboto"/>
              </a:rPr>
              <a:t> </a:t>
            </a:r>
            <a:r>
              <a:rPr sz="2650" b="1" spc="-10" dirty="0">
                <a:latin typeface="Roboto"/>
                <a:cs typeface="Roboto"/>
              </a:rPr>
              <a:t>Inspection </a:t>
            </a:r>
            <a:r>
              <a:rPr sz="2650" b="1" spc="-5" dirty="0">
                <a:latin typeface="Roboto"/>
                <a:cs typeface="Roboto"/>
              </a:rPr>
              <a:t> </a:t>
            </a:r>
            <a:r>
              <a:rPr sz="2650" b="1" spc="-15" dirty="0">
                <a:latin typeface="Roboto"/>
                <a:cs typeface="Roboto"/>
              </a:rPr>
              <a:t>and</a:t>
            </a:r>
            <a:r>
              <a:rPr sz="2650" b="1" spc="-80" dirty="0">
                <a:latin typeface="Roboto"/>
                <a:cs typeface="Roboto"/>
              </a:rPr>
              <a:t> </a:t>
            </a:r>
            <a:r>
              <a:rPr sz="2650" b="1" dirty="0">
                <a:latin typeface="Roboto"/>
                <a:cs typeface="Roboto"/>
              </a:rPr>
              <a:t>Cleaning</a:t>
            </a:r>
            <a:endParaRPr sz="2650">
              <a:latin typeface="Roboto"/>
              <a:cs typeface="Roboto"/>
            </a:endParaRPr>
          </a:p>
          <a:p>
            <a:pPr marL="12700" marR="5080" algn="ctr">
              <a:lnSpc>
                <a:spcPct val="100400"/>
              </a:lnSpc>
              <a:spcBef>
                <a:spcPts val="1930"/>
              </a:spcBef>
            </a:pPr>
            <a:r>
              <a:rPr sz="2300" spc="-5" dirty="0">
                <a:solidFill>
                  <a:srgbClr val="04607A"/>
                </a:solidFill>
                <a:latin typeface="Roboto"/>
                <a:cs typeface="Roboto"/>
              </a:rPr>
              <a:t>Checking</a:t>
            </a:r>
            <a:r>
              <a:rPr sz="2300" dirty="0">
                <a:solidFill>
                  <a:srgbClr val="04607A"/>
                </a:solidFill>
                <a:latin typeface="Roboto"/>
                <a:cs typeface="Roboto"/>
              </a:rPr>
              <a:t> the</a:t>
            </a:r>
            <a:r>
              <a:rPr sz="2300" spc="-5" dirty="0">
                <a:solidFill>
                  <a:srgbClr val="04607A"/>
                </a:solidFill>
                <a:latin typeface="Roboto"/>
                <a:cs typeface="Roboto"/>
              </a:rPr>
              <a:t> information, </a:t>
            </a:r>
            <a:r>
              <a:rPr sz="2300" spc="-555" dirty="0">
                <a:solidFill>
                  <a:srgbClr val="04607A"/>
                </a:solidFill>
                <a:latin typeface="Roboto"/>
                <a:cs typeface="Roboto"/>
              </a:rPr>
              <a:t> </a:t>
            </a:r>
            <a:r>
              <a:rPr sz="2300" spc="-5" dirty="0">
                <a:solidFill>
                  <a:srgbClr val="04607A"/>
                </a:solidFill>
                <a:latin typeface="Roboto"/>
                <a:cs typeface="Roboto"/>
              </a:rPr>
              <a:t>numerical </a:t>
            </a:r>
            <a:r>
              <a:rPr sz="2300" dirty="0">
                <a:solidFill>
                  <a:srgbClr val="04607A"/>
                </a:solidFill>
                <a:latin typeface="Roboto"/>
                <a:cs typeface="Roboto"/>
              </a:rPr>
              <a:t>description, </a:t>
            </a:r>
            <a:r>
              <a:rPr sz="2300" spc="5" dirty="0">
                <a:solidFill>
                  <a:srgbClr val="04607A"/>
                </a:solidFill>
                <a:latin typeface="Roboto"/>
                <a:cs typeface="Roboto"/>
              </a:rPr>
              <a:t> </a:t>
            </a:r>
            <a:r>
              <a:rPr sz="2300" spc="-5" dirty="0">
                <a:solidFill>
                  <a:srgbClr val="04607A"/>
                </a:solidFill>
                <a:latin typeface="Roboto"/>
                <a:cs typeface="Roboto"/>
              </a:rPr>
              <a:t>null</a:t>
            </a:r>
            <a:r>
              <a:rPr sz="2300" dirty="0">
                <a:solidFill>
                  <a:srgbClr val="04607A"/>
                </a:solidFill>
                <a:latin typeface="Roboto"/>
                <a:cs typeface="Roboto"/>
              </a:rPr>
              <a:t> values</a:t>
            </a:r>
            <a:r>
              <a:rPr sz="2300" spc="570" dirty="0">
                <a:solidFill>
                  <a:srgbClr val="04607A"/>
                </a:solidFill>
                <a:latin typeface="Roboto"/>
                <a:cs typeface="Roboto"/>
              </a:rPr>
              <a:t> </a:t>
            </a:r>
            <a:r>
              <a:rPr sz="2300" dirty="0">
                <a:solidFill>
                  <a:srgbClr val="04607A"/>
                </a:solidFill>
                <a:latin typeface="Roboto"/>
                <a:cs typeface="Roboto"/>
              </a:rPr>
              <a:t>treatment, </a:t>
            </a:r>
            <a:r>
              <a:rPr sz="2300" spc="5" dirty="0">
                <a:solidFill>
                  <a:srgbClr val="04607A"/>
                </a:solidFill>
                <a:latin typeface="Roboto"/>
                <a:cs typeface="Roboto"/>
              </a:rPr>
              <a:t> </a:t>
            </a:r>
            <a:r>
              <a:rPr sz="2300" spc="-5" dirty="0">
                <a:solidFill>
                  <a:srgbClr val="04607A"/>
                </a:solidFill>
                <a:latin typeface="Roboto"/>
                <a:cs typeface="Roboto"/>
              </a:rPr>
              <a:t>and removing</a:t>
            </a:r>
            <a:r>
              <a:rPr sz="2300" dirty="0">
                <a:solidFill>
                  <a:srgbClr val="04607A"/>
                </a:solidFill>
                <a:latin typeface="Roboto"/>
                <a:cs typeface="Roboto"/>
              </a:rPr>
              <a:t> </a:t>
            </a:r>
            <a:r>
              <a:rPr sz="2300" spc="-5" dirty="0">
                <a:solidFill>
                  <a:srgbClr val="04607A"/>
                </a:solidFill>
                <a:latin typeface="Roboto"/>
                <a:cs typeface="Roboto"/>
              </a:rPr>
              <a:t>unwanted </a:t>
            </a:r>
            <a:r>
              <a:rPr sz="2300" dirty="0">
                <a:solidFill>
                  <a:srgbClr val="04607A"/>
                </a:solidFill>
                <a:latin typeface="Roboto"/>
                <a:cs typeface="Roboto"/>
              </a:rPr>
              <a:t> </a:t>
            </a:r>
            <a:r>
              <a:rPr sz="2300" spc="-5" dirty="0">
                <a:solidFill>
                  <a:srgbClr val="04607A"/>
                </a:solidFill>
                <a:latin typeface="Roboto"/>
                <a:cs typeface="Roboto"/>
              </a:rPr>
              <a:t>columns.</a:t>
            </a:r>
            <a:endParaRPr sz="2300">
              <a:latin typeface="Roboto"/>
              <a:cs typeface="Roboto"/>
            </a:endParaRPr>
          </a:p>
        </p:txBody>
      </p:sp>
      <p:sp>
        <p:nvSpPr>
          <p:cNvPr id="84" name="object 84"/>
          <p:cNvSpPr txBox="1"/>
          <p:nvPr/>
        </p:nvSpPr>
        <p:spPr>
          <a:xfrm>
            <a:off x="5213470" y="2858115"/>
            <a:ext cx="2830195" cy="3956050"/>
          </a:xfrm>
          <a:prstGeom prst="rect">
            <a:avLst/>
          </a:prstGeom>
        </p:spPr>
        <p:txBody>
          <a:bodyPr vert="horz" wrap="square" lIns="0" tIns="26670" rIns="0" bIns="0" rtlCol="0">
            <a:spAutoFit/>
          </a:bodyPr>
          <a:lstStyle/>
          <a:p>
            <a:pPr marL="428625" marR="349250" algn="ctr">
              <a:lnSpc>
                <a:spcPts val="3160"/>
              </a:lnSpc>
              <a:spcBef>
                <a:spcPts val="210"/>
              </a:spcBef>
            </a:pPr>
            <a:r>
              <a:rPr sz="2650" b="1" spc="20" dirty="0">
                <a:latin typeface="Roboto"/>
                <a:cs typeface="Roboto"/>
              </a:rPr>
              <a:t>EDA</a:t>
            </a:r>
            <a:r>
              <a:rPr sz="2650" b="1" spc="-55" dirty="0">
                <a:latin typeface="Roboto"/>
                <a:cs typeface="Roboto"/>
              </a:rPr>
              <a:t> </a:t>
            </a:r>
            <a:r>
              <a:rPr sz="2650" b="1" spc="-15" dirty="0">
                <a:latin typeface="Roboto"/>
                <a:cs typeface="Roboto"/>
              </a:rPr>
              <a:t>and</a:t>
            </a:r>
            <a:r>
              <a:rPr sz="2650" b="1" spc="-65" dirty="0">
                <a:latin typeface="Roboto"/>
                <a:cs typeface="Roboto"/>
              </a:rPr>
              <a:t> </a:t>
            </a:r>
            <a:r>
              <a:rPr sz="2650" b="1" spc="-25" dirty="0">
                <a:latin typeface="Roboto"/>
                <a:cs typeface="Roboto"/>
              </a:rPr>
              <a:t>Data </a:t>
            </a:r>
            <a:r>
              <a:rPr sz="2650" b="1" spc="-645" dirty="0">
                <a:latin typeface="Roboto"/>
                <a:cs typeface="Roboto"/>
              </a:rPr>
              <a:t> </a:t>
            </a:r>
            <a:r>
              <a:rPr sz="2650" b="1" dirty="0">
                <a:latin typeface="Roboto"/>
                <a:cs typeface="Roboto"/>
              </a:rPr>
              <a:t>Preparation</a:t>
            </a:r>
            <a:endParaRPr sz="2650">
              <a:latin typeface="Roboto"/>
              <a:cs typeface="Roboto"/>
            </a:endParaRPr>
          </a:p>
          <a:p>
            <a:pPr marL="12065" marR="5080" indent="635" algn="ctr">
              <a:lnSpc>
                <a:spcPct val="100400"/>
              </a:lnSpc>
              <a:spcBef>
                <a:spcPts val="2350"/>
              </a:spcBef>
            </a:pPr>
            <a:r>
              <a:rPr sz="2300" spc="-5" dirty="0">
                <a:solidFill>
                  <a:srgbClr val="04607A"/>
                </a:solidFill>
                <a:latin typeface="Roboto"/>
                <a:cs typeface="Roboto"/>
              </a:rPr>
              <a:t>Analysing </a:t>
            </a:r>
            <a:r>
              <a:rPr sz="2300" dirty="0">
                <a:solidFill>
                  <a:srgbClr val="04607A"/>
                </a:solidFill>
                <a:latin typeface="Roboto"/>
                <a:cs typeface="Roboto"/>
              </a:rPr>
              <a:t>the each </a:t>
            </a:r>
            <a:r>
              <a:rPr sz="2300" spc="5" dirty="0">
                <a:solidFill>
                  <a:srgbClr val="04607A"/>
                </a:solidFill>
                <a:latin typeface="Roboto"/>
                <a:cs typeface="Roboto"/>
              </a:rPr>
              <a:t> </a:t>
            </a:r>
            <a:r>
              <a:rPr sz="2300" spc="-5" dirty="0">
                <a:solidFill>
                  <a:srgbClr val="04607A"/>
                </a:solidFill>
                <a:latin typeface="Roboto"/>
                <a:cs typeface="Roboto"/>
              </a:rPr>
              <a:t>variable behaviour </a:t>
            </a:r>
            <a:r>
              <a:rPr sz="2300" dirty="0">
                <a:solidFill>
                  <a:srgbClr val="04607A"/>
                </a:solidFill>
                <a:latin typeface="Roboto"/>
                <a:cs typeface="Roboto"/>
              </a:rPr>
              <a:t> with</a:t>
            </a:r>
            <a:r>
              <a:rPr sz="2300" spc="-30" dirty="0">
                <a:solidFill>
                  <a:srgbClr val="04607A"/>
                </a:solidFill>
                <a:latin typeface="Roboto"/>
                <a:cs typeface="Roboto"/>
              </a:rPr>
              <a:t> </a:t>
            </a:r>
            <a:r>
              <a:rPr sz="2300" dirty="0">
                <a:solidFill>
                  <a:srgbClr val="04607A"/>
                </a:solidFill>
                <a:latin typeface="Roboto"/>
                <a:cs typeface="Roboto"/>
              </a:rPr>
              <a:t>respect</a:t>
            </a:r>
            <a:r>
              <a:rPr sz="2300" spc="-30" dirty="0">
                <a:solidFill>
                  <a:srgbClr val="04607A"/>
                </a:solidFill>
                <a:latin typeface="Roboto"/>
                <a:cs typeface="Roboto"/>
              </a:rPr>
              <a:t> </a:t>
            </a:r>
            <a:r>
              <a:rPr sz="2300" dirty="0">
                <a:solidFill>
                  <a:srgbClr val="04607A"/>
                </a:solidFill>
                <a:latin typeface="Roboto"/>
                <a:cs typeface="Roboto"/>
              </a:rPr>
              <a:t>to</a:t>
            </a:r>
            <a:r>
              <a:rPr sz="2300" spc="-35" dirty="0">
                <a:solidFill>
                  <a:srgbClr val="04607A"/>
                </a:solidFill>
                <a:latin typeface="Roboto"/>
                <a:cs typeface="Roboto"/>
              </a:rPr>
              <a:t> </a:t>
            </a:r>
            <a:r>
              <a:rPr sz="2300" dirty="0">
                <a:solidFill>
                  <a:srgbClr val="04607A"/>
                </a:solidFill>
                <a:latin typeface="Roboto"/>
                <a:cs typeface="Roboto"/>
              </a:rPr>
              <a:t>target </a:t>
            </a:r>
            <a:r>
              <a:rPr sz="2300" spc="-555" dirty="0">
                <a:solidFill>
                  <a:srgbClr val="04607A"/>
                </a:solidFill>
                <a:latin typeface="Roboto"/>
                <a:cs typeface="Roboto"/>
              </a:rPr>
              <a:t> </a:t>
            </a:r>
            <a:r>
              <a:rPr sz="2300" spc="-5" dirty="0">
                <a:solidFill>
                  <a:srgbClr val="04607A"/>
                </a:solidFill>
                <a:latin typeface="Roboto"/>
                <a:cs typeface="Roboto"/>
              </a:rPr>
              <a:t>variable, </a:t>
            </a:r>
            <a:r>
              <a:rPr sz="2300" dirty="0">
                <a:solidFill>
                  <a:srgbClr val="04607A"/>
                </a:solidFill>
                <a:latin typeface="Roboto"/>
                <a:cs typeface="Roboto"/>
              </a:rPr>
              <a:t>creating </a:t>
            </a:r>
            <a:r>
              <a:rPr sz="2300" spc="5" dirty="0">
                <a:solidFill>
                  <a:srgbClr val="04607A"/>
                </a:solidFill>
                <a:latin typeface="Roboto"/>
                <a:cs typeface="Roboto"/>
              </a:rPr>
              <a:t> </a:t>
            </a:r>
            <a:r>
              <a:rPr sz="2300" spc="-5" dirty="0">
                <a:solidFill>
                  <a:srgbClr val="04607A"/>
                </a:solidFill>
                <a:latin typeface="Roboto"/>
                <a:cs typeface="Roboto"/>
              </a:rPr>
              <a:t>dummy</a:t>
            </a:r>
            <a:r>
              <a:rPr sz="2300" spc="10" dirty="0">
                <a:solidFill>
                  <a:srgbClr val="04607A"/>
                </a:solidFill>
                <a:latin typeface="Roboto"/>
                <a:cs typeface="Roboto"/>
              </a:rPr>
              <a:t> </a:t>
            </a:r>
            <a:r>
              <a:rPr sz="2300" dirty="0">
                <a:solidFill>
                  <a:srgbClr val="04607A"/>
                </a:solidFill>
                <a:latin typeface="Roboto"/>
                <a:cs typeface="Roboto"/>
              </a:rPr>
              <a:t>variables, </a:t>
            </a:r>
            <a:r>
              <a:rPr sz="2300" spc="5" dirty="0">
                <a:solidFill>
                  <a:srgbClr val="04607A"/>
                </a:solidFill>
                <a:latin typeface="Roboto"/>
                <a:cs typeface="Roboto"/>
              </a:rPr>
              <a:t> </a:t>
            </a:r>
            <a:r>
              <a:rPr sz="2300" dirty="0">
                <a:solidFill>
                  <a:srgbClr val="04607A"/>
                </a:solidFill>
                <a:latin typeface="Roboto"/>
                <a:cs typeface="Roboto"/>
              </a:rPr>
              <a:t>Train-test split, </a:t>
            </a:r>
            <a:r>
              <a:rPr sz="2300" spc="5" dirty="0">
                <a:solidFill>
                  <a:srgbClr val="04607A"/>
                </a:solidFill>
                <a:latin typeface="Roboto"/>
                <a:cs typeface="Roboto"/>
              </a:rPr>
              <a:t> </a:t>
            </a:r>
            <a:r>
              <a:rPr sz="2300" spc="-5" dirty="0">
                <a:solidFill>
                  <a:srgbClr val="04607A"/>
                </a:solidFill>
                <a:latin typeface="Roboto"/>
                <a:cs typeface="Roboto"/>
              </a:rPr>
              <a:t>Scaling of </a:t>
            </a:r>
            <a:r>
              <a:rPr sz="2300" dirty="0">
                <a:solidFill>
                  <a:srgbClr val="04607A"/>
                </a:solidFill>
                <a:latin typeface="Roboto"/>
                <a:cs typeface="Roboto"/>
              </a:rPr>
              <a:t>data </a:t>
            </a:r>
            <a:r>
              <a:rPr sz="2300" spc="-10" dirty="0">
                <a:solidFill>
                  <a:srgbClr val="04607A"/>
                </a:solidFill>
                <a:latin typeface="Roboto"/>
                <a:cs typeface="Roboto"/>
              </a:rPr>
              <a:t>and </a:t>
            </a:r>
            <a:r>
              <a:rPr sz="2300" spc="-5" dirty="0">
                <a:solidFill>
                  <a:srgbClr val="04607A"/>
                </a:solidFill>
                <a:latin typeface="Roboto"/>
                <a:cs typeface="Roboto"/>
              </a:rPr>
              <a:t> </a:t>
            </a:r>
            <a:r>
              <a:rPr sz="2300" dirty="0">
                <a:solidFill>
                  <a:srgbClr val="04607A"/>
                </a:solidFill>
                <a:latin typeface="Roboto"/>
                <a:cs typeface="Roboto"/>
              </a:rPr>
              <a:t>RFE</a:t>
            </a:r>
            <a:endParaRPr sz="2300">
              <a:latin typeface="Roboto"/>
              <a:cs typeface="Roboto"/>
            </a:endParaRPr>
          </a:p>
        </p:txBody>
      </p:sp>
      <p:sp>
        <p:nvSpPr>
          <p:cNvPr id="85" name="object 85"/>
          <p:cNvSpPr/>
          <p:nvPr/>
        </p:nvSpPr>
        <p:spPr>
          <a:xfrm>
            <a:off x="3605811" y="8527377"/>
            <a:ext cx="0" cy="481330"/>
          </a:xfrm>
          <a:custGeom>
            <a:avLst/>
            <a:gdLst/>
            <a:ahLst/>
            <a:cxnLst/>
            <a:rect l="l" t="t" r="r" b="b"/>
            <a:pathLst>
              <a:path h="481329">
                <a:moveTo>
                  <a:pt x="0" y="481074"/>
                </a:moveTo>
                <a:lnTo>
                  <a:pt x="0" y="0"/>
                </a:lnTo>
              </a:path>
            </a:pathLst>
          </a:custGeom>
          <a:ln w="20941">
            <a:solidFill>
              <a:srgbClr val="04607A"/>
            </a:solidFill>
            <a:prstDash val="dash"/>
          </a:ln>
        </p:spPr>
        <p:txBody>
          <a:bodyPr wrap="square" lIns="0" tIns="0" rIns="0" bIns="0" rtlCol="0"/>
          <a:lstStyle/>
          <a:p>
            <a:endParaRPr/>
          </a:p>
        </p:txBody>
      </p:sp>
      <p:sp>
        <p:nvSpPr>
          <p:cNvPr id="86" name="object 86"/>
          <p:cNvSpPr/>
          <p:nvPr/>
        </p:nvSpPr>
        <p:spPr>
          <a:xfrm>
            <a:off x="6681401" y="6885354"/>
            <a:ext cx="0" cy="2123440"/>
          </a:xfrm>
          <a:custGeom>
            <a:avLst/>
            <a:gdLst/>
            <a:ahLst/>
            <a:cxnLst/>
            <a:rect l="l" t="t" r="r" b="b"/>
            <a:pathLst>
              <a:path h="2123440">
                <a:moveTo>
                  <a:pt x="0" y="2123097"/>
                </a:moveTo>
                <a:lnTo>
                  <a:pt x="0" y="0"/>
                </a:lnTo>
              </a:path>
            </a:pathLst>
          </a:custGeom>
          <a:ln w="20941">
            <a:solidFill>
              <a:srgbClr val="04607A"/>
            </a:solidFill>
            <a:prstDash val="dash"/>
          </a:ln>
        </p:spPr>
        <p:txBody>
          <a:bodyPr wrap="square" lIns="0" tIns="0" rIns="0" bIns="0" rtlCol="0"/>
          <a:lstStyle/>
          <a:p>
            <a:endParaRPr/>
          </a:p>
        </p:txBody>
      </p:sp>
      <p:sp>
        <p:nvSpPr>
          <p:cNvPr id="87" name="object 87"/>
          <p:cNvSpPr/>
          <p:nvPr/>
        </p:nvSpPr>
        <p:spPr>
          <a:xfrm>
            <a:off x="9793766" y="8767912"/>
            <a:ext cx="0" cy="240665"/>
          </a:xfrm>
          <a:custGeom>
            <a:avLst/>
            <a:gdLst/>
            <a:ahLst/>
            <a:cxnLst/>
            <a:rect l="l" t="t" r="r" b="b"/>
            <a:pathLst>
              <a:path h="240665">
                <a:moveTo>
                  <a:pt x="0" y="240537"/>
                </a:moveTo>
                <a:lnTo>
                  <a:pt x="0" y="0"/>
                </a:lnTo>
              </a:path>
            </a:pathLst>
          </a:custGeom>
          <a:ln w="20941">
            <a:solidFill>
              <a:srgbClr val="04607A"/>
            </a:solidFill>
            <a:prstDash val="dash"/>
          </a:ln>
        </p:spPr>
        <p:txBody>
          <a:bodyPr wrap="square" lIns="0" tIns="0" rIns="0" bIns="0" rtlCol="0"/>
          <a:lstStyle/>
          <a:p>
            <a:endParaRPr/>
          </a:p>
        </p:txBody>
      </p:sp>
      <p:sp>
        <p:nvSpPr>
          <p:cNvPr id="88" name="object 88"/>
          <p:cNvSpPr/>
          <p:nvPr/>
        </p:nvSpPr>
        <p:spPr>
          <a:xfrm>
            <a:off x="12887743" y="6950952"/>
            <a:ext cx="0" cy="2058035"/>
          </a:xfrm>
          <a:custGeom>
            <a:avLst/>
            <a:gdLst/>
            <a:ahLst/>
            <a:cxnLst/>
            <a:rect l="l" t="t" r="r" b="b"/>
            <a:pathLst>
              <a:path h="2058034">
                <a:moveTo>
                  <a:pt x="0" y="2057497"/>
                </a:moveTo>
                <a:lnTo>
                  <a:pt x="0" y="0"/>
                </a:lnTo>
              </a:path>
            </a:pathLst>
          </a:custGeom>
          <a:ln w="20941">
            <a:solidFill>
              <a:srgbClr val="04607A"/>
            </a:solidFill>
            <a:prstDash val="dash"/>
          </a:ln>
        </p:spPr>
        <p:txBody>
          <a:bodyPr wrap="square" lIns="0" tIns="0" rIns="0" bIns="0" rtlCol="0"/>
          <a:lstStyle/>
          <a:p>
            <a:endParaRPr/>
          </a:p>
        </p:txBody>
      </p:sp>
      <p:sp>
        <p:nvSpPr>
          <p:cNvPr id="89" name="object 89"/>
          <p:cNvSpPr/>
          <p:nvPr/>
        </p:nvSpPr>
        <p:spPr>
          <a:xfrm>
            <a:off x="16597400" y="8527374"/>
            <a:ext cx="0" cy="481330"/>
          </a:xfrm>
          <a:custGeom>
            <a:avLst/>
            <a:gdLst/>
            <a:ahLst/>
            <a:cxnLst/>
            <a:rect l="l" t="t" r="r" b="b"/>
            <a:pathLst>
              <a:path h="481329">
                <a:moveTo>
                  <a:pt x="0" y="481074"/>
                </a:moveTo>
                <a:lnTo>
                  <a:pt x="0" y="0"/>
                </a:lnTo>
              </a:path>
            </a:pathLst>
          </a:custGeom>
          <a:ln w="20941">
            <a:solidFill>
              <a:srgbClr val="04607A"/>
            </a:solidFill>
            <a:prstDash val="dash"/>
          </a:ln>
        </p:spPr>
        <p:txBody>
          <a:bodyPr wrap="square" lIns="0" tIns="0" rIns="0" bIns="0" rtlCol="0"/>
          <a:lstStyle/>
          <a:p>
            <a:endParaRPr/>
          </a:p>
        </p:txBody>
      </p:sp>
      <p:sp>
        <p:nvSpPr>
          <p:cNvPr id="90" name="object 90"/>
          <p:cNvSpPr txBox="1">
            <a:spLocks noGrp="1"/>
          </p:cNvSpPr>
          <p:nvPr>
            <p:ph type="title"/>
          </p:nvPr>
        </p:nvSpPr>
        <p:spPr>
          <a:xfrm>
            <a:off x="2517791" y="963282"/>
            <a:ext cx="6337300" cy="930275"/>
          </a:xfrm>
          <a:prstGeom prst="rect">
            <a:avLst/>
          </a:prstGeom>
        </p:spPr>
        <p:txBody>
          <a:bodyPr vert="horz" wrap="square" lIns="0" tIns="17145" rIns="0" bIns="0" rtlCol="0">
            <a:spAutoFit/>
          </a:bodyPr>
          <a:lstStyle/>
          <a:p>
            <a:pPr marL="12700">
              <a:lnSpc>
                <a:spcPct val="100000"/>
              </a:lnSpc>
              <a:spcBef>
                <a:spcPts val="135"/>
              </a:spcBef>
            </a:pPr>
            <a:r>
              <a:rPr spc="10" dirty="0"/>
              <a:t>Analysis</a:t>
            </a:r>
            <a:r>
              <a:rPr spc="-45" dirty="0"/>
              <a:t> </a:t>
            </a:r>
            <a:r>
              <a:rPr spc="10" dirty="0"/>
              <a:t>Approach</a:t>
            </a:r>
          </a:p>
        </p:txBody>
      </p:sp>
      <p:sp>
        <p:nvSpPr>
          <p:cNvPr id="91" name="object 91"/>
          <p:cNvSpPr txBox="1"/>
          <p:nvPr/>
        </p:nvSpPr>
        <p:spPr>
          <a:xfrm>
            <a:off x="8307750" y="6140576"/>
            <a:ext cx="3108960" cy="2488565"/>
          </a:xfrm>
          <a:prstGeom prst="rect">
            <a:avLst/>
          </a:prstGeom>
        </p:spPr>
        <p:txBody>
          <a:bodyPr vert="horz" wrap="square" lIns="0" tIns="12065" rIns="0" bIns="0" rtlCol="0">
            <a:spAutoFit/>
          </a:bodyPr>
          <a:lstStyle/>
          <a:p>
            <a:pPr marL="12700" marR="5080" algn="ctr">
              <a:lnSpc>
                <a:spcPct val="100400"/>
              </a:lnSpc>
              <a:spcBef>
                <a:spcPts val="95"/>
              </a:spcBef>
            </a:pPr>
            <a:r>
              <a:rPr sz="2300" spc="-5" dirty="0">
                <a:solidFill>
                  <a:srgbClr val="04607A"/>
                </a:solidFill>
                <a:latin typeface="Roboto"/>
                <a:cs typeface="Roboto"/>
              </a:rPr>
              <a:t>Building </a:t>
            </a:r>
            <a:r>
              <a:rPr sz="2300" dirty="0">
                <a:solidFill>
                  <a:srgbClr val="04607A"/>
                </a:solidFill>
                <a:latin typeface="Roboto"/>
                <a:cs typeface="Roboto"/>
              </a:rPr>
              <a:t>the </a:t>
            </a:r>
            <a:r>
              <a:rPr sz="2300" spc="-5" dirty="0">
                <a:solidFill>
                  <a:srgbClr val="04607A"/>
                </a:solidFill>
                <a:latin typeface="Roboto"/>
                <a:cs typeface="Roboto"/>
              </a:rPr>
              <a:t>model </a:t>
            </a:r>
            <a:r>
              <a:rPr sz="2300" dirty="0">
                <a:solidFill>
                  <a:srgbClr val="04607A"/>
                </a:solidFill>
                <a:latin typeface="Roboto"/>
                <a:cs typeface="Roboto"/>
              </a:rPr>
              <a:t>with </a:t>
            </a:r>
            <a:r>
              <a:rPr sz="2300" spc="-560" dirty="0">
                <a:solidFill>
                  <a:srgbClr val="04607A"/>
                </a:solidFill>
                <a:latin typeface="Roboto"/>
                <a:cs typeface="Roboto"/>
              </a:rPr>
              <a:t> </a:t>
            </a:r>
            <a:r>
              <a:rPr sz="2300" dirty="0">
                <a:solidFill>
                  <a:srgbClr val="04607A"/>
                </a:solidFill>
                <a:latin typeface="Roboto"/>
                <a:cs typeface="Roboto"/>
              </a:rPr>
              <a:t>features selected by </a:t>
            </a:r>
            <a:r>
              <a:rPr sz="2300" spc="5" dirty="0">
                <a:solidFill>
                  <a:srgbClr val="04607A"/>
                </a:solidFill>
                <a:latin typeface="Roboto"/>
                <a:cs typeface="Roboto"/>
              </a:rPr>
              <a:t> </a:t>
            </a:r>
            <a:r>
              <a:rPr sz="2300" dirty="0">
                <a:solidFill>
                  <a:srgbClr val="04607A"/>
                </a:solidFill>
                <a:latin typeface="Roboto"/>
                <a:cs typeface="Roboto"/>
              </a:rPr>
              <a:t>RFE. Features to be </a:t>
            </a:r>
            <a:r>
              <a:rPr sz="2300" spc="5" dirty="0">
                <a:solidFill>
                  <a:srgbClr val="04607A"/>
                </a:solidFill>
                <a:latin typeface="Roboto"/>
                <a:cs typeface="Roboto"/>
              </a:rPr>
              <a:t> </a:t>
            </a:r>
            <a:r>
              <a:rPr sz="2300" dirty="0">
                <a:solidFill>
                  <a:srgbClr val="04607A"/>
                </a:solidFill>
                <a:latin typeface="Roboto"/>
                <a:cs typeface="Roboto"/>
              </a:rPr>
              <a:t>eliminated</a:t>
            </a:r>
            <a:endParaRPr sz="2300">
              <a:latin typeface="Roboto"/>
              <a:cs typeface="Roboto"/>
            </a:endParaRPr>
          </a:p>
          <a:p>
            <a:pPr marL="38735" marR="31750" algn="ctr">
              <a:lnSpc>
                <a:spcPct val="100400"/>
              </a:lnSpc>
            </a:pPr>
            <a:r>
              <a:rPr sz="2300" spc="-5" dirty="0">
                <a:solidFill>
                  <a:srgbClr val="04607A"/>
                </a:solidFill>
                <a:latin typeface="Roboto"/>
                <a:cs typeface="Roboto"/>
              </a:rPr>
              <a:t>one by one having high </a:t>
            </a:r>
            <a:r>
              <a:rPr sz="2300" spc="-560" dirty="0">
                <a:solidFill>
                  <a:srgbClr val="04607A"/>
                </a:solidFill>
                <a:latin typeface="Roboto"/>
                <a:cs typeface="Roboto"/>
              </a:rPr>
              <a:t> </a:t>
            </a:r>
            <a:r>
              <a:rPr sz="2300" dirty="0">
                <a:solidFill>
                  <a:srgbClr val="04607A"/>
                </a:solidFill>
                <a:latin typeface="Roboto"/>
                <a:cs typeface="Roboto"/>
              </a:rPr>
              <a:t>P-values</a:t>
            </a:r>
            <a:endParaRPr sz="2300">
              <a:latin typeface="Roboto"/>
              <a:cs typeface="Roboto"/>
            </a:endParaRPr>
          </a:p>
          <a:p>
            <a:pPr marL="1270" algn="ctr">
              <a:lnSpc>
                <a:spcPct val="100000"/>
              </a:lnSpc>
              <a:spcBef>
                <a:spcPts val="10"/>
              </a:spcBef>
            </a:pPr>
            <a:r>
              <a:rPr sz="2300" spc="-5" dirty="0">
                <a:solidFill>
                  <a:srgbClr val="04607A"/>
                </a:solidFill>
                <a:latin typeface="Roboto"/>
                <a:cs typeface="Roboto"/>
              </a:rPr>
              <a:t>and</a:t>
            </a:r>
            <a:r>
              <a:rPr sz="2300" spc="-35" dirty="0">
                <a:solidFill>
                  <a:srgbClr val="04607A"/>
                </a:solidFill>
                <a:latin typeface="Roboto"/>
                <a:cs typeface="Roboto"/>
              </a:rPr>
              <a:t> </a:t>
            </a:r>
            <a:r>
              <a:rPr sz="2300" dirty="0">
                <a:solidFill>
                  <a:srgbClr val="04607A"/>
                </a:solidFill>
                <a:latin typeface="Roboto"/>
                <a:cs typeface="Roboto"/>
              </a:rPr>
              <a:t>VIF.</a:t>
            </a:r>
            <a:endParaRPr sz="2300">
              <a:latin typeface="Roboto"/>
              <a:cs typeface="Roboto"/>
            </a:endParaRPr>
          </a:p>
        </p:txBody>
      </p:sp>
      <p:sp>
        <p:nvSpPr>
          <p:cNvPr id="92" name="object 92"/>
          <p:cNvSpPr txBox="1"/>
          <p:nvPr/>
        </p:nvSpPr>
        <p:spPr>
          <a:xfrm>
            <a:off x="8373727" y="4039666"/>
            <a:ext cx="6460490" cy="1089660"/>
          </a:xfrm>
          <a:prstGeom prst="rect">
            <a:avLst/>
          </a:prstGeom>
        </p:spPr>
        <p:txBody>
          <a:bodyPr vert="horz" wrap="square" lIns="0" tIns="12065" rIns="0" bIns="0" rtlCol="0">
            <a:spAutoFit/>
          </a:bodyPr>
          <a:lstStyle/>
          <a:p>
            <a:pPr marL="3389629" marR="69850" indent="-332105">
              <a:lnSpc>
                <a:spcPct val="100400"/>
              </a:lnSpc>
              <a:spcBef>
                <a:spcPts val="95"/>
              </a:spcBef>
            </a:pPr>
            <a:r>
              <a:rPr sz="2300" spc="-5" dirty="0">
                <a:solidFill>
                  <a:srgbClr val="04607A"/>
                </a:solidFill>
                <a:latin typeface="Roboto"/>
                <a:cs typeface="Roboto"/>
              </a:rPr>
              <a:t>Finding confusion </a:t>
            </a:r>
            <a:r>
              <a:rPr sz="2300" dirty="0">
                <a:solidFill>
                  <a:srgbClr val="04607A"/>
                </a:solidFill>
                <a:latin typeface="Roboto"/>
                <a:cs typeface="Roboto"/>
              </a:rPr>
              <a:t>matrix, </a:t>
            </a:r>
            <a:r>
              <a:rPr sz="2300" spc="-560" dirty="0">
                <a:solidFill>
                  <a:srgbClr val="04607A"/>
                </a:solidFill>
                <a:latin typeface="Roboto"/>
                <a:cs typeface="Roboto"/>
              </a:rPr>
              <a:t> </a:t>
            </a:r>
            <a:r>
              <a:rPr sz="2300" dirty="0">
                <a:solidFill>
                  <a:srgbClr val="04607A"/>
                </a:solidFill>
                <a:latin typeface="Roboto"/>
                <a:cs typeface="Roboto"/>
              </a:rPr>
              <a:t>Accuracy </a:t>
            </a:r>
            <a:r>
              <a:rPr sz="2300" spc="-5" dirty="0">
                <a:solidFill>
                  <a:srgbClr val="04607A"/>
                </a:solidFill>
                <a:latin typeface="Roboto"/>
                <a:cs typeface="Roboto"/>
              </a:rPr>
              <a:t>along </a:t>
            </a:r>
            <a:r>
              <a:rPr sz="2300" dirty="0">
                <a:solidFill>
                  <a:srgbClr val="04607A"/>
                </a:solidFill>
                <a:latin typeface="Roboto"/>
                <a:cs typeface="Roboto"/>
              </a:rPr>
              <a:t>with</a:t>
            </a:r>
            <a:endParaRPr sz="2300">
              <a:latin typeface="Roboto"/>
              <a:cs typeface="Roboto"/>
            </a:endParaRPr>
          </a:p>
          <a:p>
            <a:pPr marL="38100">
              <a:lnSpc>
                <a:spcPts val="2840"/>
              </a:lnSpc>
              <a:tabLst>
                <a:tab pos="3021330" algn="l"/>
              </a:tabLst>
            </a:pPr>
            <a:r>
              <a:rPr sz="3975" b="1" spc="-15" baseline="-7337" dirty="0">
                <a:latin typeface="Roboto"/>
                <a:cs typeface="Roboto"/>
              </a:rPr>
              <a:t>Building</a:t>
            </a:r>
            <a:r>
              <a:rPr sz="3975" b="1" spc="-30" baseline="-7337" dirty="0">
                <a:latin typeface="Roboto"/>
                <a:cs typeface="Roboto"/>
              </a:rPr>
              <a:t> </a:t>
            </a:r>
            <a:r>
              <a:rPr sz="3975" b="1" spc="-15" baseline="-7337" dirty="0">
                <a:latin typeface="Roboto"/>
                <a:cs typeface="Roboto"/>
              </a:rPr>
              <a:t>a</a:t>
            </a:r>
            <a:r>
              <a:rPr sz="3975" b="1" spc="7" baseline="-7337" dirty="0">
                <a:latin typeface="Roboto"/>
                <a:cs typeface="Roboto"/>
              </a:rPr>
              <a:t> </a:t>
            </a:r>
            <a:r>
              <a:rPr sz="3975" b="1" spc="-22" baseline="-7337" dirty="0">
                <a:latin typeface="Roboto"/>
                <a:cs typeface="Roboto"/>
              </a:rPr>
              <a:t>Logistic	</a:t>
            </a:r>
            <a:r>
              <a:rPr sz="2300" dirty="0">
                <a:solidFill>
                  <a:srgbClr val="04607A"/>
                </a:solidFill>
                <a:latin typeface="Roboto"/>
                <a:cs typeface="Roboto"/>
              </a:rPr>
              <a:t>sensitivity</a:t>
            </a:r>
            <a:r>
              <a:rPr sz="2300" spc="-40" dirty="0">
                <a:solidFill>
                  <a:srgbClr val="04607A"/>
                </a:solidFill>
                <a:latin typeface="Roboto"/>
                <a:cs typeface="Roboto"/>
              </a:rPr>
              <a:t> </a:t>
            </a:r>
            <a:r>
              <a:rPr sz="2300" spc="-5" dirty="0">
                <a:solidFill>
                  <a:srgbClr val="04607A"/>
                </a:solidFill>
                <a:latin typeface="Roboto"/>
                <a:cs typeface="Roboto"/>
              </a:rPr>
              <a:t>and</a:t>
            </a:r>
            <a:r>
              <a:rPr sz="2300" spc="-15" dirty="0">
                <a:solidFill>
                  <a:srgbClr val="04607A"/>
                </a:solidFill>
                <a:latin typeface="Roboto"/>
                <a:cs typeface="Roboto"/>
              </a:rPr>
              <a:t> </a:t>
            </a:r>
            <a:r>
              <a:rPr sz="2300" dirty="0">
                <a:solidFill>
                  <a:srgbClr val="04607A"/>
                </a:solidFill>
                <a:latin typeface="Roboto"/>
                <a:cs typeface="Roboto"/>
              </a:rPr>
              <a:t>specificity.</a:t>
            </a:r>
            <a:endParaRPr sz="2300">
              <a:latin typeface="Roboto"/>
              <a:cs typeface="Roboto"/>
            </a:endParaRPr>
          </a:p>
        </p:txBody>
      </p:sp>
      <p:sp>
        <p:nvSpPr>
          <p:cNvPr id="93" name="object 93"/>
          <p:cNvSpPr txBox="1"/>
          <p:nvPr/>
        </p:nvSpPr>
        <p:spPr>
          <a:xfrm>
            <a:off x="8474947" y="5148197"/>
            <a:ext cx="2654935" cy="427990"/>
          </a:xfrm>
          <a:prstGeom prst="rect">
            <a:avLst/>
          </a:prstGeom>
        </p:spPr>
        <p:txBody>
          <a:bodyPr vert="horz" wrap="square" lIns="0" tIns="11430" rIns="0" bIns="0" rtlCol="0">
            <a:spAutoFit/>
          </a:bodyPr>
          <a:lstStyle/>
          <a:p>
            <a:pPr marL="12700">
              <a:lnSpc>
                <a:spcPct val="100000"/>
              </a:lnSpc>
              <a:spcBef>
                <a:spcPts val="90"/>
              </a:spcBef>
            </a:pPr>
            <a:r>
              <a:rPr sz="2650" b="1" spc="5" dirty="0">
                <a:latin typeface="Roboto"/>
                <a:cs typeface="Roboto"/>
              </a:rPr>
              <a:t>regression</a:t>
            </a:r>
            <a:r>
              <a:rPr sz="2650" b="1" spc="-45" dirty="0">
                <a:latin typeface="Roboto"/>
                <a:cs typeface="Roboto"/>
              </a:rPr>
              <a:t> </a:t>
            </a:r>
            <a:r>
              <a:rPr sz="2650" b="1" spc="-5" dirty="0">
                <a:latin typeface="Roboto"/>
                <a:cs typeface="Roboto"/>
              </a:rPr>
              <a:t>model</a:t>
            </a:r>
            <a:endParaRPr sz="2650">
              <a:latin typeface="Roboto"/>
              <a:cs typeface="Roboto"/>
            </a:endParaRPr>
          </a:p>
        </p:txBody>
      </p:sp>
      <p:sp>
        <p:nvSpPr>
          <p:cNvPr id="94" name="object 94"/>
          <p:cNvSpPr txBox="1"/>
          <p:nvPr/>
        </p:nvSpPr>
        <p:spPr>
          <a:xfrm>
            <a:off x="11565187" y="5095380"/>
            <a:ext cx="3061335" cy="1432560"/>
          </a:xfrm>
          <a:prstGeom prst="rect">
            <a:avLst/>
          </a:prstGeom>
        </p:spPr>
        <p:txBody>
          <a:bodyPr vert="horz" wrap="square" lIns="0" tIns="12065" rIns="0" bIns="0" rtlCol="0">
            <a:spAutoFit/>
          </a:bodyPr>
          <a:lstStyle/>
          <a:p>
            <a:pPr marL="12065" marR="5080" algn="ctr">
              <a:lnSpc>
                <a:spcPct val="100400"/>
              </a:lnSpc>
              <a:spcBef>
                <a:spcPts val="95"/>
              </a:spcBef>
            </a:pPr>
            <a:r>
              <a:rPr sz="2300" spc="-5" dirty="0">
                <a:solidFill>
                  <a:srgbClr val="04607A"/>
                </a:solidFill>
                <a:latin typeface="Roboto"/>
                <a:cs typeface="Roboto"/>
              </a:rPr>
              <a:t>Plotting </a:t>
            </a:r>
            <a:r>
              <a:rPr sz="2300" dirty="0">
                <a:solidFill>
                  <a:srgbClr val="04607A"/>
                </a:solidFill>
                <a:latin typeface="Roboto"/>
                <a:cs typeface="Roboto"/>
              </a:rPr>
              <a:t>ROC curve </a:t>
            </a:r>
            <a:r>
              <a:rPr sz="2300" spc="-5" dirty="0">
                <a:solidFill>
                  <a:srgbClr val="04607A"/>
                </a:solidFill>
                <a:latin typeface="Roboto"/>
                <a:cs typeface="Roboto"/>
              </a:rPr>
              <a:t>and </a:t>
            </a:r>
            <a:r>
              <a:rPr sz="2300" spc="-560" dirty="0">
                <a:solidFill>
                  <a:srgbClr val="04607A"/>
                </a:solidFill>
                <a:latin typeface="Roboto"/>
                <a:cs typeface="Roboto"/>
              </a:rPr>
              <a:t> </a:t>
            </a:r>
            <a:r>
              <a:rPr sz="2300" spc="-5" dirty="0">
                <a:solidFill>
                  <a:srgbClr val="04607A"/>
                </a:solidFill>
                <a:latin typeface="Roboto"/>
                <a:cs typeface="Roboto"/>
              </a:rPr>
              <a:t>finding optimal </a:t>
            </a:r>
            <a:r>
              <a:rPr sz="2300" dirty="0">
                <a:solidFill>
                  <a:srgbClr val="04607A"/>
                </a:solidFill>
                <a:latin typeface="Roboto"/>
                <a:cs typeface="Roboto"/>
              </a:rPr>
              <a:t>cut-off </a:t>
            </a:r>
            <a:r>
              <a:rPr sz="2300" spc="5" dirty="0">
                <a:solidFill>
                  <a:srgbClr val="04607A"/>
                </a:solidFill>
                <a:latin typeface="Roboto"/>
                <a:cs typeface="Roboto"/>
              </a:rPr>
              <a:t> </a:t>
            </a:r>
            <a:r>
              <a:rPr sz="2300" spc="-5" dirty="0">
                <a:solidFill>
                  <a:srgbClr val="04607A"/>
                </a:solidFill>
                <a:latin typeface="Roboto"/>
                <a:cs typeface="Roboto"/>
              </a:rPr>
              <a:t>along </a:t>
            </a:r>
            <a:r>
              <a:rPr sz="2300" dirty="0">
                <a:solidFill>
                  <a:srgbClr val="04607A"/>
                </a:solidFill>
                <a:latin typeface="Roboto"/>
                <a:cs typeface="Roboto"/>
              </a:rPr>
              <a:t>with precision </a:t>
            </a:r>
            <a:r>
              <a:rPr sz="2300" spc="5" dirty="0">
                <a:solidFill>
                  <a:srgbClr val="04607A"/>
                </a:solidFill>
                <a:latin typeface="Roboto"/>
                <a:cs typeface="Roboto"/>
              </a:rPr>
              <a:t> </a:t>
            </a:r>
            <a:r>
              <a:rPr sz="2300" dirty="0">
                <a:solidFill>
                  <a:srgbClr val="04607A"/>
                </a:solidFill>
                <a:latin typeface="Roboto"/>
                <a:cs typeface="Roboto"/>
              </a:rPr>
              <a:t>recall</a:t>
            </a:r>
            <a:r>
              <a:rPr sz="2300" spc="-20" dirty="0">
                <a:solidFill>
                  <a:srgbClr val="04607A"/>
                </a:solidFill>
                <a:latin typeface="Roboto"/>
                <a:cs typeface="Roboto"/>
              </a:rPr>
              <a:t> </a:t>
            </a:r>
            <a:r>
              <a:rPr sz="2300" dirty="0">
                <a:solidFill>
                  <a:srgbClr val="04607A"/>
                </a:solidFill>
                <a:latin typeface="Roboto"/>
                <a:cs typeface="Roboto"/>
              </a:rPr>
              <a:t>curve.</a:t>
            </a:r>
            <a:endParaRPr sz="2300">
              <a:latin typeface="Roboto"/>
              <a:cs typeface="Roboto"/>
            </a:endParaRPr>
          </a:p>
        </p:txBody>
      </p:sp>
      <p:sp>
        <p:nvSpPr>
          <p:cNvPr id="95" name="object 95"/>
          <p:cNvSpPr txBox="1"/>
          <p:nvPr/>
        </p:nvSpPr>
        <p:spPr>
          <a:xfrm>
            <a:off x="12178185" y="2841644"/>
            <a:ext cx="1600200" cy="829944"/>
          </a:xfrm>
          <a:prstGeom prst="rect">
            <a:avLst/>
          </a:prstGeom>
        </p:spPr>
        <p:txBody>
          <a:bodyPr vert="horz" wrap="square" lIns="0" tIns="26670" rIns="0" bIns="0" rtlCol="0">
            <a:spAutoFit/>
          </a:bodyPr>
          <a:lstStyle/>
          <a:p>
            <a:pPr marL="12700" marR="5080" indent="314960">
              <a:lnSpc>
                <a:spcPts val="3160"/>
              </a:lnSpc>
              <a:spcBef>
                <a:spcPts val="210"/>
              </a:spcBef>
            </a:pPr>
            <a:r>
              <a:rPr sz="2650" b="1" dirty="0">
                <a:latin typeface="Roboto"/>
                <a:cs typeface="Roboto"/>
              </a:rPr>
              <a:t>Model </a:t>
            </a:r>
            <a:r>
              <a:rPr sz="2650" b="1" spc="5" dirty="0">
                <a:latin typeface="Roboto"/>
                <a:cs typeface="Roboto"/>
              </a:rPr>
              <a:t> </a:t>
            </a:r>
            <a:r>
              <a:rPr sz="2650" b="1" spc="-10" dirty="0">
                <a:latin typeface="Roboto"/>
                <a:cs typeface="Roboto"/>
              </a:rPr>
              <a:t>E</a:t>
            </a:r>
            <a:r>
              <a:rPr sz="2650" b="1" spc="-5" dirty="0">
                <a:latin typeface="Roboto"/>
                <a:cs typeface="Roboto"/>
              </a:rPr>
              <a:t>v</a:t>
            </a:r>
            <a:r>
              <a:rPr sz="2650" b="1" spc="-15" dirty="0">
                <a:latin typeface="Roboto"/>
                <a:cs typeface="Roboto"/>
              </a:rPr>
              <a:t>a</a:t>
            </a:r>
            <a:r>
              <a:rPr sz="2650" b="1" spc="-10" dirty="0">
                <a:latin typeface="Roboto"/>
                <a:cs typeface="Roboto"/>
              </a:rPr>
              <a:t>l</a:t>
            </a:r>
            <a:r>
              <a:rPr sz="2650" b="1" spc="-25" dirty="0">
                <a:latin typeface="Roboto"/>
                <a:cs typeface="Roboto"/>
              </a:rPr>
              <a:t>u</a:t>
            </a:r>
            <a:r>
              <a:rPr sz="2650" b="1" spc="-15" dirty="0">
                <a:latin typeface="Roboto"/>
                <a:cs typeface="Roboto"/>
              </a:rPr>
              <a:t>a</a:t>
            </a:r>
            <a:r>
              <a:rPr sz="2650" b="1" spc="-30" dirty="0">
                <a:latin typeface="Roboto"/>
                <a:cs typeface="Roboto"/>
              </a:rPr>
              <a:t>t</a:t>
            </a:r>
            <a:r>
              <a:rPr sz="2650" b="1" spc="-20" dirty="0">
                <a:latin typeface="Roboto"/>
                <a:cs typeface="Roboto"/>
              </a:rPr>
              <a:t>i</a:t>
            </a:r>
            <a:r>
              <a:rPr sz="2650" b="1" spc="-5" dirty="0">
                <a:latin typeface="Roboto"/>
                <a:cs typeface="Roboto"/>
              </a:rPr>
              <a:t>o</a:t>
            </a:r>
            <a:r>
              <a:rPr sz="2650" b="1" spc="-20" dirty="0">
                <a:latin typeface="Roboto"/>
                <a:cs typeface="Roboto"/>
              </a:rPr>
              <a:t>n</a:t>
            </a:r>
            <a:endParaRPr sz="2650">
              <a:latin typeface="Roboto"/>
              <a:cs typeface="Roboto"/>
            </a:endParaRPr>
          </a:p>
        </p:txBody>
      </p:sp>
      <p:sp>
        <p:nvSpPr>
          <p:cNvPr id="96" name="object 96"/>
          <p:cNvSpPr txBox="1"/>
          <p:nvPr/>
        </p:nvSpPr>
        <p:spPr>
          <a:xfrm>
            <a:off x="15051924" y="4935084"/>
            <a:ext cx="3067685" cy="3047365"/>
          </a:xfrm>
          <a:prstGeom prst="rect">
            <a:avLst/>
          </a:prstGeom>
        </p:spPr>
        <p:txBody>
          <a:bodyPr vert="horz" wrap="square" lIns="0" tIns="26034" rIns="0" bIns="0" rtlCol="0">
            <a:spAutoFit/>
          </a:bodyPr>
          <a:lstStyle/>
          <a:p>
            <a:pPr marL="664210" marR="382905" algn="ctr">
              <a:lnSpc>
                <a:spcPts val="3170"/>
              </a:lnSpc>
              <a:spcBef>
                <a:spcPts val="204"/>
              </a:spcBef>
            </a:pPr>
            <a:r>
              <a:rPr sz="2650" b="1" spc="-5" dirty="0">
                <a:latin typeface="Roboto"/>
                <a:cs typeface="Roboto"/>
              </a:rPr>
              <a:t>Prediction</a:t>
            </a:r>
            <a:r>
              <a:rPr sz="2650" b="1" spc="-55" dirty="0">
                <a:latin typeface="Roboto"/>
                <a:cs typeface="Roboto"/>
              </a:rPr>
              <a:t> </a:t>
            </a:r>
            <a:r>
              <a:rPr sz="2650" b="1" spc="-10" dirty="0">
                <a:latin typeface="Roboto"/>
                <a:cs typeface="Roboto"/>
              </a:rPr>
              <a:t>on </a:t>
            </a:r>
            <a:r>
              <a:rPr sz="2650" b="1" spc="-645" dirty="0">
                <a:latin typeface="Roboto"/>
                <a:cs typeface="Roboto"/>
              </a:rPr>
              <a:t> </a:t>
            </a:r>
            <a:r>
              <a:rPr sz="2650" b="1" spc="25" dirty="0">
                <a:latin typeface="Roboto"/>
                <a:cs typeface="Roboto"/>
              </a:rPr>
              <a:t>Test</a:t>
            </a:r>
            <a:r>
              <a:rPr sz="2650" b="1" spc="-20" dirty="0">
                <a:latin typeface="Roboto"/>
                <a:cs typeface="Roboto"/>
              </a:rPr>
              <a:t> </a:t>
            </a:r>
            <a:r>
              <a:rPr sz="2650" b="1" spc="-25" dirty="0">
                <a:latin typeface="Roboto"/>
                <a:cs typeface="Roboto"/>
              </a:rPr>
              <a:t>Data</a:t>
            </a:r>
            <a:endParaRPr sz="2650">
              <a:latin typeface="Roboto"/>
              <a:cs typeface="Roboto"/>
            </a:endParaRPr>
          </a:p>
          <a:p>
            <a:pPr marL="12700" marR="5080" indent="635" algn="ctr">
              <a:lnSpc>
                <a:spcPct val="100400"/>
              </a:lnSpc>
              <a:spcBef>
                <a:spcPts val="720"/>
              </a:spcBef>
            </a:pPr>
            <a:r>
              <a:rPr sz="2300" spc="-5" dirty="0">
                <a:solidFill>
                  <a:srgbClr val="04607A"/>
                </a:solidFill>
                <a:latin typeface="Roboto"/>
                <a:cs typeface="Roboto"/>
              </a:rPr>
              <a:t>The final </a:t>
            </a:r>
            <a:r>
              <a:rPr sz="2300" dirty="0">
                <a:solidFill>
                  <a:srgbClr val="04607A"/>
                </a:solidFill>
                <a:latin typeface="Roboto"/>
                <a:cs typeface="Roboto"/>
              </a:rPr>
              <a:t>prediction </a:t>
            </a:r>
            <a:r>
              <a:rPr sz="2300" spc="-10" dirty="0">
                <a:solidFill>
                  <a:srgbClr val="04607A"/>
                </a:solidFill>
                <a:latin typeface="Roboto"/>
                <a:cs typeface="Roboto"/>
              </a:rPr>
              <a:t>on </a:t>
            </a:r>
            <a:r>
              <a:rPr sz="2300" spc="-5" dirty="0">
                <a:solidFill>
                  <a:srgbClr val="04607A"/>
                </a:solidFill>
                <a:latin typeface="Roboto"/>
                <a:cs typeface="Roboto"/>
              </a:rPr>
              <a:t> </a:t>
            </a:r>
            <a:r>
              <a:rPr sz="2300" dirty="0">
                <a:solidFill>
                  <a:srgbClr val="04607A"/>
                </a:solidFill>
                <a:latin typeface="Roboto"/>
                <a:cs typeface="Roboto"/>
              </a:rPr>
              <a:t>test data </a:t>
            </a:r>
            <a:r>
              <a:rPr sz="2300" spc="-5" dirty="0">
                <a:solidFill>
                  <a:srgbClr val="04607A"/>
                </a:solidFill>
                <a:latin typeface="Roboto"/>
                <a:cs typeface="Roboto"/>
              </a:rPr>
              <a:t>conveying </a:t>
            </a:r>
            <a:r>
              <a:rPr sz="2300" dirty="0">
                <a:solidFill>
                  <a:srgbClr val="04607A"/>
                </a:solidFill>
                <a:latin typeface="Roboto"/>
                <a:cs typeface="Roboto"/>
              </a:rPr>
              <a:t> </a:t>
            </a:r>
            <a:r>
              <a:rPr sz="2300" spc="-5" dirty="0">
                <a:solidFill>
                  <a:srgbClr val="04607A"/>
                </a:solidFill>
                <a:latin typeface="Roboto"/>
                <a:cs typeface="Roboto"/>
              </a:rPr>
              <a:t>evaluation</a:t>
            </a:r>
            <a:r>
              <a:rPr sz="2300" spc="-25" dirty="0">
                <a:solidFill>
                  <a:srgbClr val="04607A"/>
                </a:solidFill>
                <a:latin typeface="Roboto"/>
                <a:cs typeface="Roboto"/>
              </a:rPr>
              <a:t> </a:t>
            </a:r>
            <a:r>
              <a:rPr sz="2300" dirty="0">
                <a:solidFill>
                  <a:srgbClr val="04607A"/>
                </a:solidFill>
                <a:latin typeface="Roboto"/>
                <a:cs typeface="Roboto"/>
              </a:rPr>
              <a:t>on</a:t>
            </a:r>
            <a:r>
              <a:rPr sz="2300" spc="-10" dirty="0">
                <a:solidFill>
                  <a:srgbClr val="04607A"/>
                </a:solidFill>
                <a:latin typeface="Roboto"/>
                <a:cs typeface="Roboto"/>
              </a:rPr>
              <a:t> </a:t>
            </a:r>
            <a:r>
              <a:rPr sz="2300" dirty="0">
                <a:solidFill>
                  <a:srgbClr val="04607A"/>
                </a:solidFill>
                <a:latin typeface="Roboto"/>
                <a:cs typeface="Roboto"/>
              </a:rPr>
              <a:t>the</a:t>
            </a:r>
            <a:r>
              <a:rPr sz="2300" spc="-25" dirty="0">
                <a:solidFill>
                  <a:srgbClr val="04607A"/>
                </a:solidFill>
                <a:latin typeface="Roboto"/>
                <a:cs typeface="Roboto"/>
              </a:rPr>
              <a:t> </a:t>
            </a:r>
            <a:r>
              <a:rPr sz="2300" dirty="0">
                <a:solidFill>
                  <a:srgbClr val="04607A"/>
                </a:solidFill>
                <a:latin typeface="Roboto"/>
                <a:cs typeface="Roboto"/>
              </a:rPr>
              <a:t>basis </a:t>
            </a:r>
            <a:r>
              <a:rPr sz="2300" spc="-555" dirty="0">
                <a:solidFill>
                  <a:srgbClr val="04607A"/>
                </a:solidFill>
                <a:latin typeface="Roboto"/>
                <a:cs typeface="Roboto"/>
              </a:rPr>
              <a:t> </a:t>
            </a:r>
            <a:r>
              <a:rPr sz="2300" spc="-5" dirty="0">
                <a:solidFill>
                  <a:srgbClr val="04607A"/>
                </a:solidFill>
                <a:latin typeface="Roboto"/>
                <a:cs typeface="Roboto"/>
              </a:rPr>
              <a:t>of</a:t>
            </a:r>
            <a:r>
              <a:rPr sz="2300" spc="5" dirty="0">
                <a:solidFill>
                  <a:srgbClr val="04607A"/>
                </a:solidFill>
                <a:latin typeface="Roboto"/>
                <a:cs typeface="Roboto"/>
              </a:rPr>
              <a:t> </a:t>
            </a:r>
            <a:r>
              <a:rPr sz="2300" dirty="0">
                <a:solidFill>
                  <a:srgbClr val="04607A"/>
                </a:solidFill>
                <a:latin typeface="Roboto"/>
                <a:cs typeface="Roboto"/>
              </a:rPr>
              <a:t>model</a:t>
            </a:r>
            <a:r>
              <a:rPr sz="2300" spc="-5" dirty="0">
                <a:solidFill>
                  <a:srgbClr val="04607A"/>
                </a:solidFill>
                <a:latin typeface="Roboto"/>
                <a:cs typeface="Roboto"/>
              </a:rPr>
              <a:t> </a:t>
            </a:r>
            <a:r>
              <a:rPr sz="2300" dirty="0">
                <a:solidFill>
                  <a:srgbClr val="04607A"/>
                </a:solidFill>
                <a:latin typeface="Roboto"/>
                <a:cs typeface="Roboto"/>
              </a:rPr>
              <a:t>accuracy, </a:t>
            </a:r>
            <a:r>
              <a:rPr sz="2300" spc="5" dirty="0">
                <a:solidFill>
                  <a:srgbClr val="04607A"/>
                </a:solidFill>
                <a:latin typeface="Roboto"/>
                <a:cs typeface="Roboto"/>
              </a:rPr>
              <a:t> </a:t>
            </a:r>
            <a:r>
              <a:rPr sz="2300" dirty="0">
                <a:solidFill>
                  <a:srgbClr val="04607A"/>
                </a:solidFill>
                <a:latin typeface="Roboto"/>
                <a:cs typeface="Roboto"/>
              </a:rPr>
              <a:t>sensitivity </a:t>
            </a:r>
            <a:r>
              <a:rPr sz="2300" spc="-5" dirty="0">
                <a:solidFill>
                  <a:srgbClr val="04607A"/>
                </a:solidFill>
                <a:latin typeface="Roboto"/>
                <a:cs typeface="Roboto"/>
              </a:rPr>
              <a:t>and </a:t>
            </a:r>
            <a:r>
              <a:rPr sz="2300" dirty="0">
                <a:solidFill>
                  <a:srgbClr val="04607A"/>
                </a:solidFill>
                <a:latin typeface="Roboto"/>
                <a:cs typeface="Roboto"/>
              </a:rPr>
              <a:t> specificity</a:t>
            </a:r>
            <a:endParaRPr sz="2300">
              <a:latin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7465059" cy="930275"/>
          </a:xfrm>
          <a:prstGeom prst="rect">
            <a:avLst/>
          </a:prstGeom>
        </p:spPr>
        <p:txBody>
          <a:bodyPr vert="horz" wrap="square" lIns="0" tIns="17145" rIns="0" bIns="0" rtlCol="0">
            <a:spAutoFit/>
          </a:bodyPr>
          <a:lstStyle/>
          <a:p>
            <a:pPr marL="12700">
              <a:lnSpc>
                <a:spcPct val="100000"/>
              </a:lnSpc>
              <a:spcBef>
                <a:spcPts val="135"/>
              </a:spcBef>
            </a:pPr>
            <a:r>
              <a:rPr spc="10" dirty="0"/>
              <a:t>Analysis</a:t>
            </a:r>
            <a:r>
              <a:rPr spc="5" dirty="0"/>
              <a:t> </a:t>
            </a:r>
            <a:r>
              <a:rPr spc="15" dirty="0"/>
              <a:t>-</a:t>
            </a:r>
            <a:r>
              <a:rPr spc="-5" dirty="0"/>
              <a:t> </a:t>
            </a:r>
            <a:r>
              <a:rPr spc="15" dirty="0"/>
              <a:t>Lead</a:t>
            </a:r>
            <a:r>
              <a:rPr spc="5" dirty="0"/>
              <a:t> </a:t>
            </a:r>
            <a:r>
              <a:rPr spc="15" dirty="0"/>
              <a:t>Origin</a:t>
            </a:r>
          </a:p>
        </p:txBody>
      </p:sp>
      <p:sp>
        <p:nvSpPr>
          <p:cNvPr id="3" name="object 3"/>
          <p:cNvSpPr txBox="1"/>
          <p:nvPr/>
        </p:nvSpPr>
        <p:spPr>
          <a:xfrm>
            <a:off x="672769" y="8455486"/>
            <a:ext cx="18500090" cy="2298065"/>
          </a:xfrm>
          <a:prstGeom prst="rect">
            <a:avLst/>
          </a:prstGeom>
        </p:spPr>
        <p:txBody>
          <a:bodyPr vert="horz" wrap="square" lIns="0" tIns="83820" rIns="0" bIns="0" rtlCol="0">
            <a:spAutoFit/>
          </a:bodyPr>
          <a:lstStyle/>
          <a:p>
            <a:pPr marL="389255" indent="-377190">
              <a:lnSpc>
                <a:spcPct val="100000"/>
              </a:lnSpc>
              <a:spcBef>
                <a:spcPts val="660"/>
              </a:spcBef>
              <a:buFont typeface="Arial MT"/>
              <a:buChar char="•"/>
              <a:tabLst>
                <a:tab pos="389255" algn="l"/>
                <a:tab pos="389890" algn="l"/>
                <a:tab pos="2213610" algn="l"/>
              </a:tabLst>
            </a:pPr>
            <a:r>
              <a:rPr lang="en-US" sz="2300" b="1" dirty="0">
                <a:solidFill>
                  <a:srgbClr val="04607A"/>
                </a:solidFill>
                <a:latin typeface="Roboto"/>
                <a:cs typeface="Roboto"/>
              </a:rPr>
              <a:t>Observation: </a:t>
            </a:r>
          </a:p>
          <a:p>
            <a:pPr marL="12065">
              <a:lnSpc>
                <a:spcPct val="100000"/>
              </a:lnSpc>
              <a:spcBef>
                <a:spcPts val="660"/>
              </a:spcBef>
              <a:tabLst>
                <a:tab pos="389255" algn="l"/>
                <a:tab pos="389890" algn="l"/>
                <a:tab pos="2213610" algn="l"/>
              </a:tabLst>
            </a:pPr>
            <a:r>
              <a:rPr lang="en-US" sz="2300" b="1" dirty="0">
                <a:solidFill>
                  <a:srgbClr val="04607A"/>
                </a:solidFill>
                <a:latin typeface="Roboto"/>
                <a:cs typeface="Roboto"/>
              </a:rPr>
              <a:t>The majority of the leads came from submissions on the landing page, followed by API, where approximately 30% are </a:t>
            </a:r>
            <a:r>
              <a:rPr lang="en-US" sz="2300" b="1" dirty="0" err="1">
                <a:solidFill>
                  <a:srgbClr val="04607A"/>
                </a:solidFill>
                <a:latin typeface="Roboto"/>
                <a:cs typeface="Roboto"/>
              </a:rPr>
              <a:t>converted.Leads</a:t>
            </a:r>
            <a:r>
              <a:rPr lang="en-US" sz="2300" b="1" dirty="0">
                <a:solidFill>
                  <a:srgbClr val="04607A"/>
                </a:solidFill>
                <a:latin typeface="Roboto"/>
                <a:cs typeface="Roboto"/>
              </a:rPr>
              <a:t> from the Quick Add Form are 100% Converted; there was only one lead from that </a:t>
            </a:r>
            <a:r>
              <a:rPr lang="en-US" sz="2300" b="1" dirty="0" err="1">
                <a:solidFill>
                  <a:srgbClr val="04607A"/>
                </a:solidFill>
                <a:latin typeface="Roboto"/>
                <a:cs typeface="Roboto"/>
              </a:rPr>
              <a:t>category.Leads</a:t>
            </a:r>
            <a:r>
              <a:rPr lang="en-US" sz="2300" b="1" dirty="0">
                <a:solidFill>
                  <a:srgbClr val="04607A"/>
                </a:solidFill>
                <a:latin typeface="Roboto"/>
                <a:cs typeface="Roboto"/>
              </a:rPr>
              <a:t> from the Lead Add Form have the highest conversion rate in this category, accounting for approximately 90% of the 718 </a:t>
            </a:r>
            <a:r>
              <a:rPr lang="en-US" sz="2300" b="1" dirty="0" err="1">
                <a:solidFill>
                  <a:srgbClr val="04607A"/>
                </a:solidFill>
                <a:latin typeface="Roboto"/>
                <a:cs typeface="Roboto"/>
              </a:rPr>
              <a:t>leads.Lead</a:t>
            </a:r>
            <a:r>
              <a:rPr lang="en-US" sz="2300" b="1" dirty="0">
                <a:solidFill>
                  <a:srgbClr val="04607A"/>
                </a:solidFill>
                <a:latin typeface="Roboto"/>
                <a:cs typeface="Roboto"/>
              </a:rPr>
              <a:t> imports are few in number, and the conversion rate is also </a:t>
            </a:r>
            <a:r>
              <a:rPr lang="en-US" sz="2300" b="1" dirty="0" err="1">
                <a:solidFill>
                  <a:srgbClr val="04607A"/>
                </a:solidFill>
                <a:latin typeface="Roboto"/>
                <a:cs typeface="Roboto"/>
              </a:rPr>
              <a:t>low.To</a:t>
            </a:r>
            <a:r>
              <a:rPr lang="en-US" sz="2300" b="1" dirty="0">
                <a:solidFill>
                  <a:srgbClr val="04607A"/>
                </a:solidFill>
                <a:latin typeface="Roboto"/>
                <a:cs typeface="Roboto"/>
              </a:rPr>
              <a:t> increase overall lead conversion rates, we must concentrate on improving lead conversion from API and Landing Page Submission origins and generating more leads from Lead Add Forms.</a:t>
            </a:r>
            <a:endParaRPr sz="2300" dirty="0">
              <a:latin typeface="Roboto"/>
              <a:cs typeface="Roboto"/>
            </a:endParaRPr>
          </a:p>
        </p:txBody>
      </p:sp>
      <p:pic>
        <p:nvPicPr>
          <p:cNvPr id="4" name="object 4"/>
          <p:cNvPicPr/>
          <p:nvPr/>
        </p:nvPicPr>
        <p:blipFill>
          <a:blip r:embed="rId2" cstate="print"/>
          <a:stretch>
            <a:fillRect/>
          </a:stretch>
        </p:blipFill>
        <p:spPr>
          <a:xfrm>
            <a:off x="4133045" y="2054141"/>
            <a:ext cx="12283357" cy="62160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7818120" cy="930275"/>
          </a:xfrm>
          <a:prstGeom prst="rect">
            <a:avLst/>
          </a:prstGeom>
        </p:spPr>
        <p:txBody>
          <a:bodyPr vert="horz" wrap="square" lIns="0" tIns="17145" rIns="0" bIns="0" rtlCol="0">
            <a:spAutoFit/>
          </a:bodyPr>
          <a:lstStyle/>
          <a:p>
            <a:pPr marL="12700">
              <a:lnSpc>
                <a:spcPct val="100000"/>
              </a:lnSpc>
              <a:spcBef>
                <a:spcPts val="135"/>
              </a:spcBef>
            </a:pPr>
            <a:r>
              <a:rPr spc="10" dirty="0"/>
              <a:t>Analysis</a:t>
            </a:r>
            <a:r>
              <a:rPr spc="15" dirty="0"/>
              <a:t> -</a:t>
            </a:r>
            <a:r>
              <a:rPr dirty="0"/>
              <a:t> </a:t>
            </a:r>
            <a:r>
              <a:rPr spc="15" dirty="0"/>
              <a:t>Lead</a:t>
            </a:r>
            <a:r>
              <a:rPr spc="10" dirty="0"/>
              <a:t> Source</a:t>
            </a:r>
          </a:p>
        </p:txBody>
      </p:sp>
      <p:sp>
        <p:nvSpPr>
          <p:cNvPr id="3" name="object 3"/>
          <p:cNvSpPr txBox="1"/>
          <p:nvPr/>
        </p:nvSpPr>
        <p:spPr>
          <a:xfrm>
            <a:off x="672769" y="8455486"/>
            <a:ext cx="16926560" cy="1944122"/>
          </a:xfrm>
          <a:prstGeom prst="rect">
            <a:avLst/>
          </a:prstGeom>
        </p:spPr>
        <p:txBody>
          <a:bodyPr vert="horz" wrap="square" lIns="0" tIns="83820" rIns="0" bIns="0" rtlCol="0">
            <a:spAutoFit/>
          </a:bodyPr>
          <a:lstStyle/>
          <a:p>
            <a:pPr marL="12700">
              <a:lnSpc>
                <a:spcPct val="100000"/>
              </a:lnSpc>
              <a:spcBef>
                <a:spcPts val="660"/>
              </a:spcBef>
            </a:pPr>
            <a:r>
              <a:rPr sz="2300" b="1" dirty="0">
                <a:solidFill>
                  <a:srgbClr val="04607A"/>
                </a:solidFill>
                <a:latin typeface="Roboto"/>
                <a:cs typeface="Roboto"/>
              </a:rPr>
              <a:t>Observation:</a:t>
            </a:r>
            <a:endParaRPr lang="en-IN" sz="2300" b="1" dirty="0">
              <a:solidFill>
                <a:srgbClr val="04607A"/>
              </a:solidFill>
              <a:latin typeface="Roboto"/>
              <a:cs typeface="Roboto"/>
            </a:endParaRPr>
          </a:p>
          <a:p>
            <a:pPr marL="12700">
              <a:spcBef>
                <a:spcPts val="660"/>
              </a:spcBef>
            </a:pPr>
            <a:r>
              <a:rPr lang="en-US" sz="2300" b="1" dirty="0">
                <a:solidFill>
                  <a:srgbClr val="04607A"/>
                </a:solidFill>
                <a:latin typeface="Roboto"/>
              </a:rPr>
              <a:t>Google generated the most leads, accounting for 40% of all conversions, followed by Direct Traffic, Organic Search, and Olark Chat. From a total of 534 leads, a lead generated by a referral has a conversion rate of more than 90%.Welingak's website has a nearly perfect lead conversion rate. This option should be investigated further in order to improve lead conversion. To increase lead count, initiatives should be implemented so that existing members increase their referrals.</a:t>
            </a:r>
            <a:endParaRPr sz="2300" b="1" dirty="0">
              <a:solidFill>
                <a:srgbClr val="04607A"/>
              </a:solidFill>
              <a:latin typeface="Roboto"/>
            </a:endParaRPr>
          </a:p>
        </p:txBody>
      </p:sp>
      <p:pic>
        <p:nvPicPr>
          <p:cNvPr id="4" name="object 4"/>
          <p:cNvPicPr/>
          <p:nvPr/>
        </p:nvPicPr>
        <p:blipFill>
          <a:blip r:embed="rId2" cstate="print"/>
          <a:stretch>
            <a:fillRect/>
          </a:stretch>
        </p:blipFill>
        <p:spPr>
          <a:xfrm>
            <a:off x="3858773" y="2218415"/>
            <a:ext cx="12102821" cy="58210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8001000" cy="930275"/>
          </a:xfrm>
          <a:prstGeom prst="rect">
            <a:avLst/>
          </a:prstGeom>
        </p:spPr>
        <p:txBody>
          <a:bodyPr vert="horz" wrap="square" lIns="0" tIns="17145" rIns="0" bIns="0" rtlCol="0">
            <a:spAutoFit/>
          </a:bodyPr>
          <a:lstStyle/>
          <a:p>
            <a:pPr marL="12700">
              <a:lnSpc>
                <a:spcPct val="100000"/>
              </a:lnSpc>
              <a:spcBef>
                <a:spcPts val="135"/>
              </a:spcBef>
            </a:pPr>
            <a:r>
              <a:rPr spc="10" dirty="0"/>
              <a:t>Analysis</a:t>
            </a:r>
            <a:r>
              <a:rPr spc="5" dirty="0"/>
              <a:t> </a:t>
            </a:r>
            <a:r>
              <a:rPr spc="15" dirty="0"/>
              <a:t>-</a:t>
            </a:r>
            <a:r>
              <a:rPr spc="-5" dirty="0"/>
              <a:t> </a:t>
            </a:r>
            <a:r>
              <a:rPr spc="20" dirty="0"/>
              <a:t>Do</a:t>
            </a:r>
            <a:r>
              <a:rPr spc="-15" dirty="0"/>
              <a:t> </a:t>
            </a:r>
            <a:r>
              <a:rPr spc="15" dirty="0"/>
              <a:t>Not</a:t>
            </a:r>
            <a:r>
              <a:rPr spc="-15" dirty="0"/>
              <a:t> </a:t>
            </a:r>
            <a:r>
              <a:rPr spc="15" dirty="0"/>
              <a:t>Email</a:t>
            </a:r>
          </a:p>
        </p:txBody>
      </p:sp>
      <p:sp>
        <p:nvSpPr>
          <p:cNvPr id="3" name="object 3"/>
          <p:cNvSpPr txBox="1"/>
          <p:nvPr/>
        </p:nvSpPr>
        <p:spPr>
          <a:xfrm>
            <a:off x="672769" y="8455486"/>
            <a:ext cx="10392410" cy="1292225"/>
          </a:xfrm>
          <a:prstGeom prst="rect">
            <a:avLst/>
          </a:prstGeom>
        </p:spPr>
        <p:txBody>
          <a:bodyPr vert="horz" wrap="square" lIns="0" tIns="83820" rIns="0" bIns="0" rtlCol="0">
            <a:spAutoFit/>
          </a:bodyPr>
          <a:lstStyle/>
          <a:p>
            <a:pPr marL="12700">
              <a:lnSpc>
                <a:spcPct val="100000"/>
              </a:lnSpc>
              <a:spcBef>
                <a:spcPts val="660"/>
              </a:spcBef>
            </a:pPr>
            <a:r>
              <a:rPr sz="2300" b="1" dirty="0">
                <a:solidFill>
                  <a:srgbClr val="04607A"/>
                </a:solidFill>
                <a:latin typeface="Roboto"/>
                <a:cs typeface="Roboto"/>
              </a:rPr>
              <a:t>Observation:</a:t>
            </a:r>
            <a:endParaRPr sz="2300">
              <a:latin typeface="Roboto"/>
              <a:cs typeface="Roboto"/>
            </a:endParaRPr>
          </a:p>
          <a:p>
            <a:pPr marL="389255" indent="-377190">
              <a:lnSpc>
                <a:spcPct val="100000"/>
              </a:lnSpc>
              <a:spcBef>
                <a:spcPts val="565"/>
              </a:spcBef>
              <a:buFont typeface="Arial MT"/>
              <a:buChar char="•"/>
              <a:tabLst>
                <a:tab pos="389255" algn="l"/>
                <a:tab pos="389890" algn="l"/>
              </a:tabLst>
            </a:pPr>
            <a:r>
              <a:rPr sz="2300" b="1" spc="-5" dirty="0">
                <a:solidFill>
                  <a:srgbClr val="04607A"/>
                </a:solidFill>
                <a:latin typeface="Roboto"/>
                <a:cs typeface="Roboto"/>
              </a:rPr>
              <a:t>Majority </a:t>
            </a:r>
            <a:r>
              <a:rPr sz="2300" b="1" spc="10" dirty="0">
                <a:solidFill>
                  <a:srgbClr val="04607A"/>
                </a:solidFill>
                <a:latin typeface="Roboto"/>
                <a:cs typeface="Roboto"/>
              </a:rPr>
              <a:t>of</a:t>
            </a:r>
            <a:r>
              <a:rPr sz="2300" b="1" spc="5" dirty="0">
                <a:solidFill>
                  <a:srgbClr val="04607A"/>
                </a:solidFill>
                <a:latin typeface="Roboto"/>
                <a:cs typeface="Roboto"/>
              </a:rPr>
              <a:t> </a:t>
            </a:r>
            <a:r>
              <a:rPr sz="2300" b="1" dirty="0">
                <a:solidFill>
                  <a:srgbClr val="04607A"/>
                </a:solidFill>
                <a:latin typeface="Roboto"/>
                <a:cs typeface="Roboto"/>
              </a:rPr>
              <a:t>the</a:t>
            </a:r>
            <a:r>
              <a:rPr sz="2300" b="1" spc="10" dirty="0">
                <a:solidFill>
                  <a:srgbClr val="04607A"/>
                </a:solidFill>
                <a:latin typeface="Roboto"/>
                <a:cs typeface="Roboto"/>
              </a:rPr>
              <a:t> people</a:t>
            </a:r>
            <a:r>
              <a:rPr sz="2300" b="1" spc="-5" dirty="0">
                <a:solidFill>
                  <a:srgbClr val="04607A"/>
                </a:solidFill>
                <a:latin typeface="Roboto"/>
                <a:cs typeface="Roboto"/>
              </a:rPr>
              <a:t> </a:t>
            </a:r>
            <a:r>
              <a:rPr sz="2300" b="1" spc="-10" dirty="0">
                <a:solidFill>
                  <a:srgbClr val="04607A"/>
                </a:solidFill>
                <a:latin typeface="Roboto"/>
                <a:cs typeface="Roboto"/>
              </a:rPr>
              <a:t>want</a:t>
            </a:r>
            <a:r>
              <a:rPr sz="2300" b="1" spc="10" dirty="0">
                <a:solidFill>
                  <a:srgbClr val="04607A"/>
                </a:solidFill>
                <a:latin typeface="Roboto"/>
                <a:cs typeface="Roboto"/>
              </a:rPr>
              <a:t> </a:t>
            </a:r>
            <a:r>
              <a:rPr sz="2300" b="1" dirty="0">
                <a:solidFill>
                  <a:srgbClr val="04607A"/>
                </a:solidFill>
                <a:latin typeface="Roboto"/>
                <a:cs typeface="Roboto"/>
              </a:rPr>
              <a:t>Email</a:t>
            </a:r>
            <a:r>
              <a:rPr sz="2300" b="1" spc="-10" dirty="0">
                <a:solidFill>
                  <a:srgbClr val="04607A"/>
                </a:solidFill>
                <a:latin typeface="Roboto"/>
                <a:cs typeface="Roboto"/>
              </a:rPr>
              <a:t> </a:t>
            </a:r>
            <a:r>
              <a:rPr sz="2300" b="1" spc="5" dirty="0">
                <a:solidFill>
                  <a:srgbClr val="04607A"/>
                </a:solidFill>
                <a:latin typeface="Roboto"/>
                <a:cs typeface="Roboto"/>
              </a:rPr>
              <a:t>(~92%)</a:t>
            </a:r>
            <a:endParaRPr sz="2300">
              <a:latin typeface="Roboto"/>
              <a:cs typeface="Roboto"/>
            </a:endParaRPr>
          </a:p>
          <a:p>
            <a:pPr marL="389255" indent="-377190">
              <a:lnSpc>
                <a:spcPct val="100000"/>
              </a:lnSpc>
              <a:spcBef>
                <a:spcPts val="565"/>
              </a:spcBef>
              <a:buFont typeface="Arial MT"/>
              <a:buChar char="•"/>
              <a:tabLst>
                <a:tab pos="389255" algn="l"/>
                <a:tab pos="389890" algn="l"/>
              </a:tabLst>
            </a:pPr>
            <a:r>
              <a:rPr sz="2300" b="1" spc="15" dirty="0">
                <a:solidFill>
                  <a:srgbClr val="04607A"/>
                </a:solidFill>
                <a:latin typeface="Roboto"/>
                <a:cs typeface="Roboto"/>
              </a:rPr>
              <a:t>People</a:t>
            </a:r>
            <a:r>
              <a:rPr sz="2300" b="1" dirty="0">
                <a:solidFill>
                  <a:srgbClr val="04607A"/>
                </a:solidFill>
                <a:latin typeface="Roboto"/>
                <a:cs typeface="Roboto"/>
              </a:rPr>
              <a:t> </a:t>
            </a:r>
            <a:r>
              <a:rPr sz="2300" b="1" spc="-5" dirty="0">
                <a:solidFill>
                  <a:srgbClr val="04607A"/>
                </a:solidFill>
                <a:latin typeface="Roboto"/>
                <a:cs typeface="Roboto"/>
              </a:rPr>
              <a:t>who</a:t>
            </a:r>
            <a:r>
              <a:rPr sz="2300" b="1" spc="25" dirty="0">
                <a:solidFill>
                  <a:srgbClr val="04607A"/>
                </a:solidFill>
                <a:latin typeface="Roboto"/>
                <a:cs typeface="Roboto"/>
              </a:rPr>
              <a:t> </a:t>
            </a:r>
            <a:r>
              <a:rPr sz="2300" b="1" spc="5" dirty="0">
                <a:solidFill>
                  <a:srgbClr val="04607A"/>
                </a:solidFill>
                <a:latin typeface="Roboto"/>
                <a:cs typeface="Roboto"/>
              </a:rPr>
              <a:t>have</a:t>
            </a:r>
            <a:r>
              <a:rPr sz="2300" b="1" dirty="0">
                <a:solidFill>
                  <a:srgbClr val="04607A"/>
                </a:solidFill>
                <a:latin typeface="Roboto"/>
                <a:cs typeface="Roboto"/>
              </a:rPr>
              <a:t> opted</a:t>
            </a:r>
            <a:r>
              <a:rPr sz="2300" b="1" spc="20" dirty="0">
                <a:solidFill>
                  <a:srgbClr val="04607A"/>
                </a:solidFill>
                <a:latin typeface="Roboto"/>
                <a:cs typeface="Roboto"/>
              </a:rPr>
              <a:t> </a:t>
            </a:r>
            <a:r>
              <a:rPr sz="2300" b="1" spc="-10" dirty="0">
                <a:solidFill>
                  <a:srgbClr val="04607A"/>
                </a:solidFill>
                <a:latin typeface="Roboto"/>
                <a:cs typeface="Roboto"/>
              </a:rPr>
              <a:t>to</a:t>
            </a:r>
            <a:r>
              <a:rPr sz="2300" b="1" spc="10" dirty="0">
                <a:solidFill>
                  <a:srgbClr val="04607A"/>
                </a:solidFill>
                <a:latin typeface="Roboto"/>
                <a:cs typeface="Roboto"/>
              </a:rPr>
              <a:t> </a:t>
            </a:r>
            <a:r>
              <a:rPr sz="2300" b="1" spc="20" dirty="0">
                <a:solidFill>
                  <a:srgbClr val="04607A"/>
                </a:solidFill>
                <a:latin typeface="Roboto"/>
                <a:cs typeface="Roboto"/>
              </a:rPr>
              <a:t>receive</a:t>
            </a:r>
            <a:r>
              <a:rPr sz="2300" b="1" spc="-5" dirty="0">
                <a:solidFill>
                  <a:srgbClr val="04607A"/>
                </a:solidFill>
                <a:latin typeface="Roboto"/>
                <a:cs typeface="Roboto"/>
              </a:rPr>
              <a:t> </a:t>
            </a:r>
            <a:r>
              <a:rPr sz="2300" b="1" dirty="0">
                <a:solidFill>
                  <a:srgbClr val="04607A"/>
                </a:solidFill>
                <a:latin typeface="Roboto"/>
                <a:cs typeface="Roboto"/>
              </a:rPr>
              <a:t>Email</a:t>
            </a:r>
            <a:r>
              <a:rPr sz="2300" b="1" spc="5" dirty="0">
                <a:solidFill>
                  <a:srgbClr val="04607A"/>
                </a:solidFill>
                <a:latin typeface="Roboto"/>
                <a:cs typeface="Roboto"/>
              </a:rPr>
              <a:t> </a:t>
            </a:r>
            <a:r>
              <a:rPr sz="2300" b="1" spc="-5" dirty="0">
                <a:solidFill>
                  <a:srgbClr val="04607A"/>
                </a:solidFill>
                <a:latin typeface="Roboto"/>
                <a:cs typeface="Roboto"/>
              </a:rPr>
              <a:t>has</a:t>
            </a:r>
            <a:r>
              <a:rPr sz="2300" b="1" spc="5" dirty="0">
                <a:solidFill>
                  <a:srgbClr val="04607A"/>
                </a:solidFill>
                <a:latin typeface="Roboto"/>
                <a:cs typeface="Roboto"/>
              </a:rPr>
              <a:t> higher</a:t>
            </a:r>
            <a:r>
              <a:rPr sz="2300" b="1" spc="10" dirty="0">
                <a:solidFill>
                  <a:srgbClr val="04607A"/>
                </a:solidFill>
                <a:latin typeface="Roboto"/>
                <a:cs typeface="Roboto"/>
              </a:rPr>
              <a:t> rate</a:t>
            </a:r>
            <a:r>
              <a:rPr sz="2300" b="1" spc="15" dirty="0">
                <a:solidFill>
                  <a:srgbClr val="04607A"/>
                </a:solidFill>
                <a:latin typeface="Roboto"/>
                <a:cs typeface="Roboto"/>
              </a:rPr>
              <a:t> </a:t>
            </a:r>
            <a:r>
              <a:rPr sz="2300" b="1" spc="10" dirty="0">
                <a:solidFill>
                  <a:srgbClr val="04607A"/>
                </a:solidFill>
                <a:latin typeface="Roboto"/>
                <a:cs typeface="Roboto"/>
              </a:rPr>
              <a:t>of </a:t>
            </a:r>
            <a:r>
              <a:rPr sz="2300" b="1" spc="5" dirty="0">
                <a:solidFill>
                  <a:srgbClr val="04607A"/>
                </a:solidFill>
                <a:latin typeface="Roboto"/>
                <a:cs typeface="Roboto"/>
              </a:rPr>
              <a:t>conversion</a:t>
            </a:r>
            <a:r>
              <a:rPr sz="2300" b="1" dirty="0">
                <a:solidFill>
                  <a:srgbClr val="04607A"/>
                </a:solidFill>
                <a:latin typeface="Roboto"/>
                <a:cs typeface="Roboto"/>
              </a:rPr>
              <a:t> </a:t>
            </a:r>
            <a:r>
              <a:rPr sz="2300" b="1" spc="5" dirty="0">
                <a:solidFill>
                  <a:srgbClr val="04607A"/>
                </a:solidFill>
                <a:latin typeface="Roboto"/>
                <a:cs typeface="Roboto"/>
              </a:rPr>
              <a:t>(40%)</a:t>
            </a:r>
            <a:endParaRPr sz="2300">
              <a:latin typeface="Roboto"/>
              <a:cs typeface="Roboto"/>
            </a:endParaRPr>
          </a:p>
        </p:txBody>
      </p:sp>
      <p:pic>
        <p:nvPicPr>
          <p:cNvPr id="4" name="object 4"/>
          <p:cNvPicPr/>
          <p:nvPr/>
        </p:nvPicPr>
        <p:blipFill>
          <a:blip r:embed="rId2" cstate="print"/>
          <a:stretch>
            <a:fillRect/>
          </a:stretch>
        </p:blipFill>
        <p:spPr>
          <a:xfrm>
            <a:off x="3408861" y="2579513"/>
            <a:ext cx="13408318" cy="56022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7788275" cy="930275"/>
          </a:xfrm>
          <a:prstGeom prst="rect">
            <a:avLst/>
          </a:prstGeom>
        </p:spPr>
        <p:txBody>
          <a:bodyPr vert="horz" wrap="square" lIns="0" tIns="17145" rIns="0" bIns="0" rtlCol="0">
            <a:spAutoFit/>
          </a:bodyPr>
          <a:lstStyle/>
          <a:p>
            <a:pPr marL="12700">
              <a:lnSpc>
                <a:spcPct val="100000"/>
              </a:lnSpc>
              <a:spcBef>
                <a:spcPts val="135"/>
              </a:spcBef>
            </a:pPr>
            <a:r>
              <a:rPr spc="10" dirty="0"/>
              <a:t>Analysis</a:t>
            </a:r>
            <a:r>
              <a:rPr dirty="0"/>
              <a:t> </a:t>
            </a:r>
            <a:r>
              <a:rPr spc="15" dirty="0"/>
              <a:t>-</a:t>
            </a:r>
            <a:r>
              <a:rPr spc="-10" dirty="0"/>
              <a:t> </a:t>
            </a:r>
            <a:r>
              <a:rPr spc="15" dirty="0"/>
              <a:t>Last</a:t>
            </a:r>
            <a:r>
              <a:rPr spc="-15" dirty="0"/>
              <a:t> </a:t>
            </a:r>
            <a:r>
              <a:rPr spc="10" dirty="0"/>
              <a:t>Activity</a:t>
            </a:r>
          </a:p>
        </p:txBody>
      </p:sp>
      <p:sp>
        <p:nvSpPr>
          <p:cNvPr id="3" name="object 3"/>
          <p:cNvSpPr txBox="1"/>
          <p:nvPr/>
        </p:nvSpPr>
        <p:spPr>
          <a:xfrm>
            <a:off x="672769" y="8455486"/>
            <a:ext cx="13911580" cy="1577355"/>
          </a:xfrm>
          <a:prstGeom prst="rect">
            <a:avLst/>
          </a:prstGeom>
        </p:spPr>
        <p:txBody>
          <a:bodyPr vert="horz" wrap="square" lIns="0" tIns="83820" rIns="0" bIns="0" rtlCol="0">
            <a:spAutoFit/>
          </a:bodyPr>
          <a:lstStyle/>
          <a:p>
            <a:pPr marL="12700">
              <a:lnSpc>
                <a:spcPct val="100000"/>
              </a:lnSpc>
              <a:spcBef>
                <a:spcPts val="660"/>
              </a:spcBef>
            </a:pPr>
            <a:r>
              <a:rPr sz="2300" b="1" dirty="0">
                <a:solidFill>
                  <a:srgbClr val="04607A"/>
                </a:solidFill>
                <a:latin typeface="Roboto"/>
                <a:cs typeface="Roboto"/>
              </a:rPr>
              <a:t>Observation:</a:t>
            </a:r>
            <a:endParaRPr sz="2300" dirty="0">
              <a:latin typeface="Roboto"/>
              <a:cs typeface="Roboto"/>
            </a:endParaRPr>
          </a:p>
          <a:p>
            <a:pPr marL="389255" indent="-377190">
              <a:lnSpc>
                <a:spcPct val="100000"/>
              </a:lnSpc>
              <a:spcBef>
                <a:spcPts val="565"/>
              </a:spcBef>
              <a:buFont typeface="Arial MT"/>
              <a:buChar char="•"/>
              <a:tabLst>
                <a:tab pos="389255" algn="l"/>
                <a:tab pos="389890" algn="l"/>
              </a:tabLst>
            </a:pPr>
            <a:r>
              <a:rPr lang="en-US" sz="2300" b="1" spc="-5" dirty="0">
                <a:solidFill>
                  <a:srgbClr val="04607A"/>
                </a:solidFill>
                <a:latin typeface="Roboto"/>
                <a:cs typeface="Roboto"/>
              </a:rPr>
              <a:t>As their most recent activity, the majority of the leads have opened their </a:t>
            </a:r>
            <a:r>
              <a:rPr lang="en-US" sz="2300" b="1" spc="-5" dirty="0" err="1">
                <a:solidFill>
                  <a:srgbClr val="04607A"/>
                </a:solidFill>
                <a:latin typeface="Roboto"/>
                <a:cs typeface="Roboto"/>
              </a:rPr>
              <a:t>email.Lead</a:t>
            </a:r>
            <a:r>
              <a:rPr lang="en-US" sz="2300" b="1" spc="-5" dirty="0">
                <a:solidFill>
                  <a:srgbClr val="04607A"/>
                </a:solidFill>
                <a:latin typeface="Roboto"/>
                <a:cs typeface="Roboto"/>
              </a:rPr>
              <a:t> conversion is very high (70 percent) after combining smaller Last Activity types as Other </a:t>
            </a:r>
            <a:r>
              <a:rPr lang="en-US" sz="2300" b="1" spc="-5" dirty="0" err="1">
                <a:solidFill>
                  <a:srgbClr val="04607A"/>
                </a:solidFill>
                <a:latin typeface="Roboto"/>
                <a:cs typeface="Roboto"/>
              </a:rPr>
              <a:t>Activities.The</a:t>
            </a:r>
            <a:r>
              <a:rPr lang="en-US" sz="2300" b="1" spc="-5" dirty="0">
                <a:solidFill>
                  <a:srgbClr val="04607A"/>
                </a:solidFill>
                <a:latin typeface="Roboto"/>
                <a:cs typeface="Roboto"/>
              </a:rPr>
              <a:t> conversion rate for leads with the most recent activity as SMS Sent is nearly 60%.</a:t>
            </a:r>
            <a:endParaRPr sz="2300" dirty="0">
              <a:latin typeface="Roboto"/>
              <a:cs typeface="Roboto"/>
            </a:endParaRPr>
          </a:p>
        </p:txBody>
      </p:sp>
      <p:pic>
        <p:nvPicPr>
          <p:cNvPr id="4" name="object 4"/>
          <p:cNvPicPr/>
          <p:nvPr/>
        </p:nvPicPr>
        <p:blipFill>
          <a:blip r:embed="rId2" cstate="print"/>
          <a:stretch>
            <a:fillRect/>
          </a:stretch>
        </p:blipFill>
        <p:spPr>
          <a:xfrm>
            <a:off x="3844941" y="2042922"/>
            <a:ext cx="12856528" cy="65950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791" y="963282"/>
            <a:ext cx="8361045" cy="930275"/>
          </a:xfrm>
          <a:prstGeom prst="rect">
            <a:avLst/>
          </a:prstGeom>
        </p:spPr>
        <p:txBody>
          <a:bodyPr vert="horz" wrap="square" lIns="0" tIns="17145" rIns="0" bIns="0" rtlCol="0">
            <a:spAutoFit/>
          </a:bodyPr>
          <a:lstStyle/>
          <a:p>
            <a:pPr marL="12700">
              <a:lnSpc>
                <a:spcPct val="100000"/>
              </a:lnSpc>
              <a:spcBef>
                <a:spcPts val="135"/>
              </a:spcBef>
            </a:pPr>
            <a:r>
              <a:rPr spc="10" dirty="0"/>
              <a:t>Analysis</a:t>
            </a:r>
            <a:r>
              <a:rPr spc="-5" dirty="0"/>
              <a:t> </a:t>
            </a:r>
            <a:r>
              <a:rPr spc="15" dirty="0"/>
              <a:t>-</a:t>
            </a:r>
            <a:r>
              <a:rPr spc="-15" dirty="0"/>
              <a:t> </a:t>
            </a:r>
            <a:r>
              <a:rPr spc="10" dirty="0"/>
              <a:t>Specialization</a:t>
            </a:r>
          </a:p>
        </p:txBody>
      </p:sp>
      <p:sp>
        <p:nvSpPr>
          <p:cNvPr id="3" name="object 3"/>
          <p:cNvSpPr txBox="1"/>
          <p:nvPr/>
        </p:nvSpPr>
        <p:spPr>
          <a:xfrm>
            <a:off x="672769" y="9137241"/>
            <a:ext cx="13166725" cy="1292225"/>
          </a:xfrm>
          <a:prstGeom prst="rect">
            <a:avLst/>
          </a:prstGeom>
        </p:spPr>
        <p:txBody>
          <a:bodyPr vert="horz" wrap="square" lIns="0" tIns="83820" rIns="0" bIns="0" rtlCol="0">
            <a:spAutoFit/>
          </a:bodyPr>
          <a:lstStyle/>
          <a:p>
            <a:pPr marL="12700">
              <a:lnSpc>
                <a:spcPct val="100000"/>
              </a:lnSpc>
              <a:spcBef>
                <a:spcPts val="660"/>
              </a:spcBef>
            </a:pPr>
            <a:r>
              <a:rPr sz="2300" b="1" dirty="0">
                <a:solidFill>
                  <a:srgbClr val="04607A"/>
                </a:solidFill>
                <a:latin typeface="Roboto"/>
                <a:cs typeface="Roboto"/>
              </a:rPr>
              <a:t>Observation:</a:t>
            </a:r>
            <a:endParaRPr sz="2300">
              <a:latin typeface="Roboto"/>
              <a:cs typeface="Roboto"/>
            </a:endParaRPr>
          </a:p>
          <a:p>
            <a:pPr marL="389255" indent="-377190">
              <a:lnSpc>
                <a:spcPct val="100000"/>
              </a:lnSpc>
              <a:spcBef>
                <a:spcPts val="565"/>
              </a:spcBef>
              <a:buFont typeface="Arial MT"/>
              <a:buChar char="•"/>
              <a:tabLst>
                <a:tab pos="389255" algn="l"/>
                <a:tab pos="389890" algn="l"/>
              </a:tabLst>
            </a:pPr>
            <a:r>
              <a:rPr sz="2300" b="1" spc="-5" dirty="0">
                <a:solidFill>
                  <a:srgbClr val="04607A"/>
                </a:solidFill>
                <a:latin typeface="Roboto"/>
                <a:cs typeface="Roboto"/>
              </a:rPr>
              <a:t>Most</a:t>
            </a:r>
            <a:r>
              <a:rPr sz="2300" b="1" spc="10" dirty="0">
                <a:solidFill>
                  <a:srgbClr val="04607A"/>
                </a:solidFill>
                <a:latin typeface="Roboto"/>
                <a:cs typeface="Roboto"/>
              </a:rPr>
              <a:t> of </a:t>
            </a:r>
            <a:r>
              <a:rPr sz="2300" b="1" dirty="0">
                <a:solidFill>
                  <a:srgbClr val="04607A"/>
                </a:solidFill>
                <a:latin typeface="Roboto"/>
                <a:cs typeface="Roboto"/>
              </a:rPr>
              <a:t>the </a:t>
            </a:r>
            <a:r>
              <a:rPr sz="2300" b="1" spc="5" dirty="0">
                <a:solidFill>
                  <a:srgbClr val="04607A"/>
                </a:solidFill>
                <a:latin typeface="Roboto"/>
                <a:cs typeface="Roboto"/>
              </a:rPr>
              <a:t>leads have </a:t>
            </a:r>
            <a:r>
              <a:rPr sz="2300" b="1" spc="-10" dirty="0">
                <a:solidFill>
                  <a:srgbClr val="04607A"/>
                </a:solidFill>
                <a:latin typeface="Roboto"/>
                <a:cs typeface="Roboto"/>
              </a:rPr>
              <a:t>not</a:t>
            </a:r>
            <a:r>
              <a:rPr sz="2300" b="1" spc="5" dirty="0">
                <a:solidFill>
                  <a:srgbClr val="04607A"/>
                </a:solidFill>
                <a:latin typeface="Roboto"/>
                <a:cs typeface="Roboto"/>
              </a:rPr>
              <a:t> mentioned</a:t>
            </a:r>
            <a:r>
              <a:rPr sz="2300" b="1" spc="-15" dirty="0">
                <a:solidFill>
                  <a:srgbClr val="04607A"/>
                </a:solidFill>
                <a:latin typeface="Roboto"/>
                <a:cs typeface="Roboto"/>
              </a:rPr>
              <a:t> </a:t>
            </a:r>
            <a:r>
              <a:rPr sz="2300" b="1" dirty="0">
                <a:solidFill>
                  <a:srgbClr val="04607A"/>
                </a:solidFill>
                <a:latin typeface="Roboto"/>
                <a:cs typeface="Roboto"/>
              </a:rPr>
              <a:t>a</a:t>
            </a:r>
            <a:r>
              <a:rPr sz="2300" b="1" spc="5" dirty="0">
                <a:solidFill>
                  <a:srgbClr val="04607A"/>
                </a:solidFill>
                <a:latin typeface="Roboto"/>
                <a:cs typeface="Roboto"/>
              </a:rPr>
              <a:t> </a:t>
            </a:r>
            <a:r>
              <a:rPr sz="2300" b="1" dirty="0">
                <a:solidFill>
                  <a:srgbClr val="04607A"/>
                </a:solidFill>
                <a:latin typeface="Roboto"/>
                <a:cs typeface="Roboto"/>
              </a:rPr>
              <a:t>specialization</a:t>
            </a:r>
            <a:r>
              <a:rPr sz="2300" b="1" spc="-15" dirty="0">
                <a:solidFill>
                  <a:srgbClr val="04607A"/>
                </a:solidFill>
                <a:latin typeface="Roboto"/>
                <a:cs typeface="Roboto"/>
              </a:rPr>
              <a:t> </a:t>
            </a:r>
            <a:r>
              <a:rPr sz="2300" b="1" spc="-5" dirty="0">
                <a:solidFill>
                  <a:srgbClr val="04607A"/>
                </a:solidFill>
                <a:latin typeface="Roboto"/>
                <a:cs typeface="Roboto"/>
              </a:rPr>
              <a:t>and</a:t>
            </a:r>
            <a:r>
              <a:rPr sz="2300" b="1" spc="-10" dirty="0">
                <a:solidFill>
                  <a:srgbClr val="04607A"/>
                </a:solidFill>
                <a:latin typeface="Roboto"/>
                <a:cs typeface="Roboto"/>
              </a:rPr>
              <a:t> </a:t>
            </a:r>
            <a:r>
              <a:rPr sz="2300" b="1" dirty="0">
                <a:solidFill>
                  <a:srgbClr val="04607A"/>
                </a:solidFill>
                <a:latin typeface="Roboto"/>
                <a:cs typeface="Roboto"/>
              </a:rPr>
              <a:t>around</a:t>
            </a:r>
            <a:r>
              <a:rPr sz="2300" b="1" spc="5" dirty="0">
                <a:solidFill>
                  <a:srgbClr val="04607A"/>
                </a:solidFill>
                <a:latin typeface="Roboto"/>
                <a:cs typeface="Roboto"/>
              </a:rPr>
              <a:t> </a:t>
            </a:r>
            <a:r>
              <a:rPr sz="2300" b="1" dirty="0">
                <a:solidFill>
                  <a:srgbClr val="04607A"/>
                </a:solidFill>
                <a:latin typeface="Roboto"/>
                <a:cs typeface="Roboto"/>
              </a:rPr>
              <a:t>28%</a:t>
            </a:r>
            <a:r>
              <a:rPr sz="2300" b="1" spc="15" dirty="0">
                <a:solidFill>
                  <a:srgbClr val="04607A"/>
                </a:solidFill>
                <a:latin typeface="Roboto"/>
                <a:cs typeface="Roboto"/>
              </a:rPr>
              <a:t> </a:t>
            </a:r>
            <a:r>
              <a:rPr sz="2300" b="1" spc="10" dirty="0">
                <a:solidFill>
                  <a:srgbClr val="04607A"/>
                </a:solidFill>
                <a:latin typeface="Roboto"/>
                <a:cs typeface="Roboto"/>
              </a:rPr>
              <a:t>of</a:t>
            </a:r>
            <a:r>
              <a:rPr sz="2300" b="1" spc="5" dirty="0">
                <a:solidFill>
                  <a:srgbClr val="04607A"/>
                </a:solidFill>
                <a:latin typeface="Roboto"/>
                <a:cs typeface="Roboto"/>
              </a:rPr>
              <a:t> </a:t>
            </a:r>
            <a:r>
              <a:rPr sz="2300" b="1" dirty="0">
                <a:solidFill>
                  <a:srgbClr val="04607A"/>
                </a:solidFill>
                <a:latin typeface="Roboto"/>
                <a:cs typeface="Roboto"/>
              </a:rPr>
              <a:t>those</a:t>
            </a:r>
            <a:r>
              <a:rPr sz="2300" b="1" spc="10" dirty="0">
                <a:solidFill>
                  <a:srgbClr val="04607A"/>
                </a:solidFill>
                <a:latin typeface="Roboto"/>
                <a:cs typeface="Roboto"/>
              </a:rPr>
              <a:t> converted</a:t>
            </a:r>
            <a:endParaRPr sz="2300">
              <a:latin typeface="Roboto"/>
              <a:cs typeface="Roboto"/>
            </a:endParaRPr>
          </a:p>
          <a:p>
            <a:pPr marL="389255" indent="-377190">
              <a:lnSpc>
                <a:spcPct val="100000"/>
              </a:lnSpc>
              <a:spcBef>
                <a:spcPts val="565"/>
              </a:spcBef>
              <a:buFont typeface="Arial MT"/>
              <a:buChar char="•"/>
              <a:tabLst>
                <a:tab pos="389255" algn="l"/>
                <a:tab pos="389890" algn="l"/>
              </a:tabLst>
            </a:pPr>
            <a:r>
              <a:rPr sz="2300" b="1" dirty="0">
                <a:solidFill>
                  <a:srgbClr val="04607A"/>
                </a:solidFill>
                <a:latin typeface="Roboto"/>
                <a:cs typeface="Roboto"/>
              </a:rPr>
              <a:t>Leads</a:t>
            </a:r>
            <a:r>
              <a:rPr sz="2300" b="1" spc="5" dirty="0">
                <a:solidFill>
                  <a:srgbClr val="04607A"/>
                </a:solidFill>
                <a:latin typeface="Roboto"/>
                <a:cs typeface="Roboto"/>
              </a:rPr>
              <a:t> </a:t>
            </a:r>
            <a:r>
              <a:rPr sz="2300" b="1" spc="-10" dirty="0">
                <a:solidFill>
                  <a:srgbClr val="04607A"/>
                </a:solidFill>
                <a:latin typeface="Roboto"/>
                <a:cs typeface="Roboto"/>
              </a:rPr>
              <a:t>with</a:t>
            </a:r>
            <a:r>
              <a:rPr sz="2300" b="1" spc="20" dirty="0">
                <a:solidFill>
                  <a:srgbClr val="04607A"/>
                </a:solidFill>
                <a:latin typeface="Roboto"/>
                <a:cs typeface="Roboto"/>
              </a:rPr>
              <a:t> </a:t>
            </a:r>
            <a:r>
              <a:rPr sz="2300" b="1" spc="-5" dirty="0">
                <a:solidFill>
                  <a:srgbClr val="04607A"/>
                </a:solidFill>
                <a:latin typeface="Roboto"/>
                <a:cs typeface="Roboto"/>
              </a:rPr>
              <a:t>Banking </a:t>
            </a:r>
            <a:r>
              <a:rPr sz="2300" b="1" dirty="0">
                <a:solidFill>
                  <a:srgbClr val="04607A"/>
                </a:solidFill>
                <a:latin typeface="Roboto"/>
                <a:cs typeface="Roboto"/>
              </a:rPr>
              <a:t>Investment</a:t>
            </a:r>
            <a:r>
              <a:rPr sz="2300" b="1" spc="-15" dirty="0">
                <a:solidFill>
                  <a:srgbClr val="04607A"/>
                </a:solidFill>
                <a:latin typeface="Roboto"/>
                <a:cs typeface="Roboto"/>
              </a:rPr>
              <a:t> </a:t>
            </a:r>
            <a:r>
              <a:rPr sz="2300" b="1" spc="-5" dirty="0">
                <a:solidFill>
                  <a:srgbClr val="04607A"/>
                </a:solidFill>
                <a:latin typeface="Roboto"/>
                <a:cs typeface="Roboto"/>
              </a:rPr>
              <a:t>and</a:t>
            </a:r>
            <a:r>
              <a:rPr sz="2300" b="1" spc="5" dirty="0">
                <a:solidFill>
                  <a:srgbClr val="04607A"/>
                </a:solidFill>
                <a:latin typeface="Roboto"/>
                <a:cs typeface="Roboto"/>
              </a:rPr>
              <a:t> insurance</a:t>
            </a:r>
            <a:r>
              <a:rPr sz="2300" b="1" spc="-5" dirty="0">
                <a:solidFill>
                  <a:srgbClr val="04607A"/>
                </a:solidFill>
                <a:latin typeface="Roboto"/>
                <a:cs typeface="Roboto"/>
              </a:rPr>
              <a:t> and</a:t>
            </a:r>
            <a:r>
              <a:rPr sz="2300" b="1" dirty="0">
                <a:solidFill>
                  <a:srgbClr val="04607A"/>
                </a:solidFill>
                <a:latin typeface="Roboto"/>
                <a:cs typeface="Roboto"/>
              </a:rPr>
              <a:t> </a:t>
            </a:r>
            <a:r>
              <a:rPr sz="2300" b="1" spc="5" dirty="0">
                <a:solidFill>
                  <a:srgbClr val="04607A"/>
                </a:solidFill>
                <a:latin typeface="Roboto"/>
                <a:cs typeface="Roboto"/>
              </a:rPr>
              <a:t>Marketing</a:t>
            </a:r>
            <a:r>
              <a:rPr sz="2300" b="1" spc="15" dirty="0">
                <a:solidFill>
                  <a:srgbClr val="04607A"/>
                </a:solidFill>
                <a:latin typeface="Roboto"/>
                <a:cs typeface="Roboto"/>
              </a:rPr>
              <a:t> </a:t>
            </a:r>
            <a:r>
              <a:rPr sz="2300" b="1" spc="5" dirty="0">
                <a:solidFill>
                  <a:srgbClr val="04607A"/>
                </a:solidFill>
                <a:latin typeface="Roboto"/>
                <a:cs typeface="Roboto"/>
              </a:rPr>
              <a:t>Management</a:t>
            </a:r>
            <a:r>
              <a:rPr sz="2300" b="1" spc="-5" dirty="0">
                <a:solidFill>
                  <a:srgbClr val="04607A"/>
                </a:solidFill>
                <a:latin typeface="Roboto"/>
                <a:cs typeface="Roboto"/>
              </a:rPr>
              <a:t> </a:t>
            </a:r>
            <a:r>
              <a:rPr sz="2300" b="1" spc="-110" dirty="0">
                <a:solidFill>
                  <a:srgbClr val="04607A"/>
                </a:solidFill>
                <a:latin typeface="Roboto"/>
                <a:cs typeface="Roboto"/>
              </a:rPr>
              <a:t>-</a:t>
            </a:r>
            <a:r>
              <a:rPr sz="2300" b="1" spc="10" dirty="0">
                <a:solidFill>
                  <a:srgbClr val="04607A"/>
                </a:solidFill>
                <a:latin typeface="Roboto"/>
                <a:cs typeface="Roboto"/>
              </a:rPr>
              <a:t> </a:t>
            </a:r>
            <a:r>
              <a:rPr sz="2300" b="1" spc="15" dirty="0">
                <a:solidFill>
                  <a:srgbClr val="04607A"/>
                </a:solidFill>
                <a:latin typeface="Roboto"/>
                <a:cs typeface="Roboto"/>
              </a:rPr>
              <a:t>Over </a:t>
            </a:r>
            <a:r>
              <a:rPr sz="2300" b="1" dirty="0">
                <a:solidFill>
                  <a:srgbClr val="04607A"/>
                </a:solidFill>
                <a:latin typeface="Roboto"/>
                <a:cs typeface="Roboto"/>
              </a:rPr>
              <a:t>45%</a:t>
            </a:r>
            <a:r>
              <a:rPr sz="2300" b="1" spc="15" dirty="0">
                <a:solidFill>
                  <a:srgbClr val="04607A"/>
                </a:solidFill>
                <a:latin typeface="Roboto"/>
                <a:cs typeface="Roboto"/>
              </a:rPr>
              <a:t> </a:t>
            </a:r>
            <a:r>
              <a:rPr sz="2300" b="1" spc="10" dirty="0">
                <a:solidFill>
                  <a:srgbClr val="04607A"/>
                </a:solidFill>
                <a:latin typeface="Roboto"/>
                <a:cs typeface="Roboto"/>
              </a:rPr>
              <a:t>Converted</a:t>
            </a:r>
            <a:endParaRPr sz="2300">
              <a:latin typeface="Roboto"/>
              <a:cs typeface="Roboto"/>
            </a:endParaRPr>
          </a:p>
        </p:txBody>
      </p:sp>
      <p:pic>
        <p:nvPicPr>
          <p:cNvPr id="4" name="object 4"/>
          <p:cNvPicPr/>
          <p:nvPr/>
        </p:nvPicPr>
        <p:blipFill>
          <a:blip r:embed="rId2" cstate="print"/>
          <a:stretch>
            <a:fillRect/>
          </a:stretch>
        </p:blipFill>
        <p:spPr>
          <a:xfrm>
            <a:off x="3131146" y="2251638"/>
            <a:ext cx="12607178" cy="68379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1206</Words>
  <Application>Microsoft Office PowerPoint</Application>
  <PresentationFormat>Custom</PresentationFormat>
  <Paragraphs>135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MT</vt:lpstr>
      <vt:lpstr>Calibri</vt:lpstr>
      <vt:lpstr>Roboto</vt:lpstr>
      <vt:lpstr>Office Theme</vt:lpstr>
      <vt:lpstr>LEAD SCORING CASE STUDY</vt:lpstr>
      <vt:lpstr>Problem Statement</vt:lpstr>
      <vt:lpstr>Business Objective</vt:lpstr>
      <vt:lpstr>Analysis Approach</vt:lpstr>
      <vt:lpstr>Analysis - Lead Origin</vt:lpstr>
      <vt:lpstr>Analysis - Lead Source</vt:lpstr>
      <vt:lpstr>Analysis - Do Not Email</vt:lpstr>
      <vt:lpstr>Analysis - Last Activity</vt:lpstr>
      <vt:lpstr>Analysis - Specialization</vt:lpstr>
      <vt:lpstr>Analysis - Current Occupation</vt:lpstr>
      <vt:lpstr>Analysis - A free copy of Mastering The Interview</vt:lpstr>
      <vt:lpstr>Analysis – Total Visits</vt:lpstr>
      <vt:lpstr>Analysis – Total Time Spent on Website</vt:lpstr>
      <vt:lpstr>Analysis – Page Views Per Visit</vt:lpstr>
      <vt:lpstr>Analysis- Multivariate</vt:lpstr>
      <vt:lpstr>Model Evaluation – Train Data</vt:lpstr>
      <vt:lpstr>Model Evaluation – Test Data</vt:lpstr>
      <vt:lpstr>Final Prediction</vt:lpstr>
      <vt:lpstr>Feature Importance</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Kashyap</dc:creator>
  <cp:lastModifiedBy>Kunal Kashyap</cp:lastModifiedBy>
  <cp:revision>4</cp:revision>
  <dcterms:created xsi:type="dcterms:W3CDTF">2022-06-13T09:21:19Z</dcterms:created>
  <dcterms:modified xsi:type="dcterms:W3CDTF">2022-07-11T17:28:32Z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2022-04-12T00:00:00Z</vt:filetime>
  </property>
  <property fmtid="{D5CDD505-2E9C-101B-9397-08002B2CF9AE}" pid="3" name="Creator">
    <vt:lpwstr>Acrobat PDFMaker 22 for PowerPoint</vt:lpwstr>
  </property>
  <property fmtid="{D5CDD505-2E9C-101B-9397-08002B2CF9AE}" pid="4" name="LastSaved">
    <vt:filetime>2022-06-13T00:00:00Z</vt:filetime>
  </property>
</Properties>
</file>