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6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E466-1FB0-E4D2-9759-DC6F96EF48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A3AC79-EA33-BE71-BFFB-C51071AA0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15472B-7A98-924C-9515-30492FC03A6A}"/>
              </a:ext>
            </a:extLst>
          </p:cNvPr>
          <p:cNvSpPr>
            <a:spLocks noGrp="1"/>
          </p:cNvSpPr>
          <p:nvPr>
            <p:ph type="dt" sz="half" idx="10"/>
          </p:nvPr>
        </p:nvSpPr>
        <p:spPr/>
        <p:txBody>
          <a:bodyPr/>
          <a:lstStyle/>
          <a:p>
            <a:fld id="{7EF1D786-3C77-4240-9D75-D8C82B33FFCE}" type="datetimeFigureOut">
              <a:rPr lang="en-US" smtClean="0"/>
              <a:t>11/16/2024</a:t>
            </a:fld>
            <a:endParaRPr lang="en-US"/>
          </a:p>
        </p:txBody>
      </p:sp>
      <p:sp>
        <p:nvSpPr>
          <p:cNvPr id="5" name="Footer Placeholder 4">
            <a:extLst>
              <a:ext uri="{FF2B5EF4-FFF2-40B4-BE49-F238E27FC236}">
                <a16:creationId xmlns:a16="http://schemas.microsoft.com/office/drawing/2014/main" id="{7B6B9E0A-98DB-D9EE-66E1-F07C1CA0A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A73F1-B0A9-FBC8-4AC6-84DFD0CF2381}"/>
              </a:ext>
            </a:extLst>
          </p:cNvPr>
          <p:cNvSpPr>
            <a:spLocks noGrp="1"/>
          </p:cNvSpPr>
          <p:nvPr>
            <p:ph type="sldNum" sz="quarter" idx="12"/>
          </p:nvPr>
        </p:nvSpPr>
        <p:spPr/>
        <p:txBody>
          <a:bodyPr/>
          <a:lstStyle/>
          <a:p>
            <a:fld id="{BFA91748-32D9-450F-AAF3-3658B34497F2}" type="slidenum">
              <a:rPr lang="en-US" smtClean="0"/>
              <a:t>‹#›</a:t>
            </a:fld>
            <a:endParaRPr lang="en-US"/>
          </a:p>
        </p:txBody>
      </p:sp>
    </p:spTree>
    <p:extLst>
      <p:ext uri="{BB962C8B-B14F-4D97-AF65-F5344CB8AC3E}">
        <p14:creationId xmlns:p14="http://schemas.microsoft.com/office/powerpoint/2010/main" val="152105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41FB-12D6-1CC0-35DE-C461165403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04F5E1-A4C4-DE2C-BF0F-247A3D3022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40828-B9D0-F82D-A8AE-D6B4AE70B1CA}"/>
              </a:ext>
            </a:extLst>
          </p:cNvPr>
          <p:cNvSpPr>
            <a:spLocks noGrp="1"/>
          </p:cNvSpPr>
          <p:nvPr>
            <p:ph type="dt" sz="half" idx="10"/>
          </p:nvPr>
        </p:nvSpPr>
        <p:spPr/>
        <p:txBody>
          <a:bodyPr/>
          <a:lstStyle/>
          <a:p>
            <a:fld id="{7EF1D786-3C77-4240-9D75-D8C82B33FFCE}" type="datetimeFigureOut">
              <a:rPr lang="en-US" smtClean="0"/>
              <a:t>11/16/2024</a:t>
            </a:fld>
            <a:endParaRPr lang="en-US"/>
          </a:p>
        </p:txBody>
      </p:sp>
      <p:sp>
        <p:nvSpPr>
          <p:cNvPr id="5" name="Footer Placeholder 4">
            <a:extLst>
              <a:ext uri="{FF2B5EF4-FFF2-40B4-BE49-F238E27FC236}">
                <a16:creationId xmlns:a16="http://schemas.microsoft.com/office/drawing/2014/main" id="{265EAA11-4F58-DFCE-6224-21D38523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1F341-B7FB-0053-C228-D6E5858999E2}"/>
              </a:ext>
            </a:extLst>
          </p:cNvPr>
          <p:cNvSpPr>
            <a:spLocks noGrp="1"/>
          </p:cNvSpPr>
          <p:nvPr>
            <p:ph type="sldNum" sz="quarter" idx="12"/>
          </p:nvPr>
        </p:nvSpPr>
        <p:spPr/>
        <p:txBody>
          <a:bodyPr/>
          <a:lstStyle/>
          <a:p>
            <a:fld id="{BFA91748-32D9-450F-AAF3-3658B34497F2}" type="slidenum">
              <a:rPr lang="en-US" smtClean="0"/>
              <a:t>‹#›</a:t>
            </a:fld>
            <a:endParaRPr lang="en-US"/>
          </a:p>
        </p:txBody>
      </p:sp>
    </p:spTree>
    <p:extLst>
      <p:ext uri="{BB962C8B-B14F-4D97-AF65-F5344CB8AC3E}">
        <p14:creationId xmlns:p14="http://schemas.microsoft.com/office/powerpoint/2010/main" val="3955651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AB7648-6A82-BECC-9403-B86C191156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1C4368-3C7F-283E-1E7B-688FC7BAD0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97D44-C03C-C529-A820-E92F89759FE7}"/>
              </a:ext>
            </a:extLst>
          </p:cNvPr>
          <p:cNvSpPr>
            <a:spLocks noGrp="1"/>
          </p:cNvSpPr>
          <p:nvPr>
            <p:ph type="dt" sz="half" idx="10"/>
          </p:nvPr>
        </p:nvSpPr>
        <p:spPr/>
        <p:txBody>
          <a:bodyPr/>
          <a:lstStyle/>
          <a:p>
            <a:fld id="{7EF1D786-3C77-4240-9D75-D8C82B33FFCE}" type="datetimeFigureOut">
              <a:rPr lang="en-US" smtClean="0"/>
              <a:t>11/16/2024</a:t>
            </a:fld>
            <a:endParaRPr lang="en-US"/>
          </a:p>
        </p:txBody>
      </p:sp>
      <p:sp>
        <p:nvSpPr>
          <p:cNvPr id="5" name="Footer Placeholder 4">
            <a:extLst>
              <a:ext uri="{FF2B5EF4-FFF2-40B4-BE49-F238E27FC236}">
                <a16:creationId xmlns:a16="http://schemas.microsoft.com/office/drawing/2014/main" id="{EE8A0994-71C6-556E-957D-C3868EEDF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EA53C-6EFC-065E-8216-7CB6ED88AD2E}"/>
              </a:ext>
            </a:extLst>
          </p:cNvPr>
          <p:cNvSpPr>
            <a:spLocks noGrp="1"/>
          </p:cNvSpPr>
          <p:nvPr>
            <p:ph type="sldNum" sz="quarter" idx="12"/>
          </p:nvPr>
        </p:nvSpPr>
        <p:spPr/>
        <p:txBody>
          <a:bodyPr/>
          <a:lstStyle/>
          <a:p>
            <a:fld id="{BFA91748-32D9-450F-AAF3-3658B34497F2}" type="slidenum">
              <a:rPr lang="en-US" smtClean="0"/>
              <a:t>‹#›</a:t>
            </a:fld>
            <a:endParaRPr lang="en-US"/>
          </a:p>
        </p:txBody>
      </p:sp>
    </p:spTree>
    <p:extLst>
      <p:ext uri="{BB962C8B-B14F-4D97-AF65-F5344CB8AC3E}">
        <p14:creationId xmlns:p14="http://schemas.microsoft.com/office/powerpoint/2010/main" val="144223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D7B6-D938-87F9-9525-066097E0E5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AF39B-1C6A-38D4-E637-A4F7ABA695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C0DB3-4F4E-0307-B1D0-39F82BE52AC1}"/>
              </a:ext>
            </a:extLst>
          </p:cNvPr>
          <p:cNvSpPr>
            <a:spLocks noGrp="1"/>
          </p:cNvSpPr>
          <p:nvPr>
            <p:ph type="dt" sz="half" idx="10"/>
          </p:nvPr>
        </p:nvSpPr>
        <p:spPr/>
        <p:txBody>
          <a:bodyPr/>
          <a:lstStyle/>
          <a:p>
            <a:fld id="{7EF1D786-3C77-4240-9D75-D8C82B33FFCE}" type="datetimeFigureOut">
              <a:rPr lang="en-US" smtClean="0"/>
              <a:t>11/16/2024</a:t>
            </a:fld>
            <a:endParaRPr lang="en-US"/>
          </a:p>
        </p:txBody>
      </p:sp>
      <p:sp>
        <p:nvSpPr>
          <p:cNvPr id="5" name="Footer Placeholder 4">
            <a:extLst>
              <a:ext uri="{FF2B5EF4-FFF2-40B4-BE49-F238E27FC236}">
                <a16:creationId xmlns:a16="http://schemas.microsoft.com/office/drawing/2014/main" id="{36FCF547-19C4-9AAF-BA0B-29047C6CA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E35F2-B122-22B8-B310-D5D2D818A3A7}"/>
              </a:ext>
            </a:extLst>
          </p:cNvPr>
          <p:cNvSpPr>
            <a:spLocks noGrp="1"/>
          </p:cNvSpPr>
          <p:nvPr>
            <p:ph type="sldNum" sz="quarter" idx="12"/>
          </p:nvPr>
        </p:nvSpPr>
        <p:spPr/>
        <p:txBody>
          <a:bodyPr/>
          <a:lstStyle/>
          <a:p>
            <a:fld id="{BFA91748-32D9-450F-AAF3-3658B34497F2}" type="slidenum">
              <a:rPr lang="en-US" smtClean="0"/>
              <a:t>‹#›</a:t>
            </a:fld>
            <a:endParaRPr lang="en-US"/>
          </a:p>
        </p:txBody>
      </p:sp>
    </p:spTree>
    <p:extLst>
      <p:ext uri="{BB962C8B-B14F-4D97-AF65-F5344CB8AC3E}">
        <p14:creationId xmlns:p14="http://schemas.microsoft.com/office/powerpoint/2010/main" val="344875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2961-794C-2495-F89A-8A72BC06B0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C89380-0947-C30F-7F7C-898E060BDE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C081A7-3BFE-5851-4478-A84E8C36A79D}"/>
              </a:ext>
            </a:extLst>
          </p:cNvPr>
          <p:cNvSpPr>
            <a:spLocks noGrp="1"/>
          </p:cNvSpPr>
          <p:nvPr>
            <p:ph type="dt" sz="half" idx="10"/>
          </p:nvPr>
        </p:nvSpPr>
        <p:spPr/>
        <p:txBody>
          <a:bodyPr/>
          <a:lstStyle/>
          <a:p>
            <a:fld id="{7EF1D786-3C77-4240-9D75-D8C82B33FFCE}" type="datetimeFigureOut">
              <a:rPr lang="en-US" smtClean="0"/>
              <a:t>11/16/2024</a:t>
            </a:fld>
            <a:endParaRPr lang="en-US"/>
          </a:p>
        </p:txBody>
      </p:sp>
      <p:sp>
        <p:nvSpPr>
          <p:cNvPr id="5" name="Footer Placeholder 4">
            <a:extLst>
              <a:ext uri="{FF2B5EF4-FFF2-40B4-BE49-F238E27FC236}">
                <a16:creationId xmlns:a16="http://schemas.microsoft.com/office/drawing/2014/main" id="{FF3AECD9-64A2-6A9A-1FE0-8EE071DAA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4333B-5ADC-74AD-EF89-366B41816A4F}"/>
              </a:ext>
            </a:extLst>
          </p:cNvPr>
          <p:cNvSpPr>
            <a:spLocks noGrp="1"/>
          </p:cNvSpPr>
          <p:nvPr>
            <p:ph type="sldNum" sz="quarter" idx="12"/>
          </p:nvPr>
        </p:nvSpPr>
        <p:spPr/>
        <p:txBody>
          <a:bodyPr/>
          <a:lstStyle/>
          <a:p>
            <a:fld id="{BFA91748-32D9-450F-AAF3-3658B34497F2}" type="slidenum">
              <a:rPr lang="en-US" smtClean="0"/>
              <a:t>‹#›</a:t>
            </a:fld>
            <a:endParaRPr lang="en-US"/>
          </a:p>
        </p:txBody>
      </p:sp>
    </p:spTree>
    <p:extLst>
      <p:ext uri="{BB962C8B-B14F-4D97-AF65-F5344CB8AC3E}">
        <p14:creationId xmlns:p14="http://schemas.microsoft.com/office/powerpoint/2010/main" val="2456311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0EC7-6022-5114-929D-21EB225B5B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24D217-D1E4-2A86-A28A-0B215564DF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D53114-2EF2-C11F-4956-80CAB6FC3C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C53229-A779-F308-B0F5-241510B09BBD}"/>
              </a:ext>
            </a:extLst>
          </p:cNvPr>
          <p:cNvSpPr>
            <a:spLocks noGrp="1"/>
          </p:cNvSpPr>
          <p:nvPr>
            <p:ph type="dt" sz="half" idx="10"/>
          </p:nvPr>
        </p:nvSpPr>
        <p:spPr/>
        <p:txBody>
          <a:bodyPr/>
          <a:lstStyle/>
          <a:p>
            <a:fld id="{7EF1D786-3C77-4240-9D75-D8C82B33FFCE}" type="datetimeFigureOut">
              <a:rPr lang="en-US" smtClean="0"/>
              <a:t>11/16/2024</a:t>
            </a:fld>
            <a:endParaRPr lang="en-US"/>
          </a:p>
        </p:txBody>
      </p:sp>
      <p:sp>
        <p:nvSpPr>
          <p:cNvPr id="6" name="Footer Placeholder 5">
            <a:extLst>
              <a:ext uri="{FF2B5EF4-FFF2-40B4-BE49-F238E27FC236}">
                <a16:creationId xmlns:a16="http://schemas.microsoft.com/office/drawing/2014/main" id="{EDCAC195-72FA-BCD6-8A81-3F6D5254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213792-047F-FD15-8B60-6405837CFF8B}"/>
              </a:ext>
            </a:extLst>
          </p:cNvPr>
          <p:cNvSpPr>
            <a:spLocks noGrp="1"/>
          </p:cNvSpPr>
          <p:nvPr>
            <p:ph type="sldNum" sz="quarter" idx="12"/>
          </p:nvPr>
        </p:nvSpPr>
        <p:spPr/>
        <p:txBody>
          <a:bodyPr/>
          <a:lstStyle/>
          <a:p>
            <a:fld id="{BFA91748-32D9-450F-AAF3-3658B34497F2}" type="slidenum">
              <a:rPr lang="en-US" smtClean="0"/>
              <a:t>‹#›</a:t>
            </a:fld>
            <a:endParaRPr lang="en-US"/>
          </a:p>
        </p:txBody>
      </p:sp>
    </p:spTree>
    <p:extLst>
      <p:ext uri="{BB962C8B-B14F-4D97-AF65-F5344CB8AC3E}">
        <p14:creationId xmlns:p14="http://schemas.microsoft.com/office/powerpoint/2010/main" val="351543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F359-C548-77CD-B4AC-19E822A299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3C5E59-FEEB-2E95-61A7-9B6CD8889C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DB94F2-E6BF-816C-882F-5F0D3DF6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71C53F-D7A9-6963-CDF4-0E5D254E4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8C1018-0BD7-54DE-8D5C-F643811D04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61F031-16BA-CB4A-B3D9-9DEDB2A084E3}"/>
              </a:ext>
            </a:extLst>
          </p:cNvPr>
          <p:cNvSpPr>
            <a:spLocks noGrp="1"/>
          </p:cNvSpPr>
          <p:nvPr>
            <p:ph type="dt" sz="half" idx="10"/>
          </p:nvPr>
        </p:nvSpPr>
        <p:spPr/>
        <p:txBody>
          <a:bodyPr/>
          <a:lstStyle/>
          <a:p>
            <a:fld id="{7EF1D786-3C77-4240-9D75-D8C82B33FFCE}" type="datetimeFigureOut">
              <a:rPr lang="en-US" smtClean="0"/>
              <a:t>11/16/2024</a:t>
            </a:fld>
            <a:endParaRPr lang="en-US"/>
          </a:p>
        </p:txBody>
      </p:sp>
      <p:sp>
        <p:nvSpPr>
          <p:cNvPr id="8" name="Footer Placeholder 7">
            <a:extLst>
              <a:ext uri="{FF2B5EF4-FFF2-40B4-BE49-F238E27FC236}">
                <a16:creationId xmlns:a16="http://schemas.microsoft.com/office/drawing/2014/main" id="{1E05FFF0-AB25-2828-9881-8115C3A578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EAA780-0205-40A6-3278-A2D692499886}"/>
              </a:ext>
            </a:extLst>
          </p:cNvPr>
          <p:cNvSpPr>
            <a:spLocks noGrp="1"/>
          </p:cNvSpPr>
          <p:nvPr>
            <p:ph type="sldNum" sz="quarter" idx="12"/>
          </p:nvPr>
        </p:nvSpPr>
        <p:spPr/>
        <p:txBody>
          <a:bodyPr/>
          <a:lstStyle/>
          <a:p>
            <a:fld id="{BFA91748-32D9-450F-AAF3-3658B34497F2}" type="slidenum">
              <a:rPr lang="en-US" smtClean="0"/>
              <a:t>‹#›</a:t>
            </a:fld>
            <a:endParaRPr lang="en-US"/>
          </a:p>
        </p:txBody>
      </p:sp>
    </p:spTree>
    <p:extLst>
      <p:ext uri="{BB962C8B-B14F-4D97-AF65-F5344CB8AC3E}">
        <p14:creationId xmlns:p14="http://schemas.microsoft.com/office/powerpoint/2010/main" val="298142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90B8-EB90-A20D-9D68-D69F7D1EB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EE4D24-8CB6-A23E-6B49-37F3BCA32FC3}"/>
              </a:ext>
            </a:extLst>
          </p:cNvPr>
          <p:cNvSpPr>
            <a:spLocks noGrp="1"/>
          </p:cNvSpPr>
          <p:nvPr>
            <p:ph type="dt" sz="half" idx="10"/>
          </p:nvPr>
        </p:nvSpPr>
        <p:spPr/>
        <p:txBody>
          <a:bodyPr/>
          <a:lstStyle/>
          <a:p>
            <a:fld id="{7EF1D786-3C77-4240-9D75-D8C82B33FFCE}" type="datetimeFigureOut">
              <a:rPr lang="en-US" smtClean="0"/>
              <a:t>11/16/2024</a:t>
            </a:fld>
            <a:endParaRPr lang="en-US"/>
          </a:p>
        </p:txBody>
      </p:sp>
      <p:sp>
        <p:nvSpPr>
          <p:cNvPr id="4" name="Footer Placeholder 3">
            <a:extLst>
              <a:ext uri="{FF2B5EF4-FFF2-40B4-BE49-F238E27FC236}">
                <a16:creationId xmlns:a16="http://schemas.microsoft.com/office/drawing/2014/main" id="{76DED137-D1B2-B265-0B77-14C4E342DA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A83410-001B-FA64-CA0D-AC7B81C2393D}"/>
              </a:ext>
            </a:extLst>
          </p:cNvPr>
          <p:cNvSpPr>
            <a:spLocks noGrp="1"/>
          </p:cNvSpPr>
          <p:nvPr>
            <p:ph type="sldNum" sz="quarter" idx="12"/>
          </p:nvPr>
        </p:nvSpPr>
        <p:spPr/>
        <p:txBody>
          <a:bodyPr/>
          <a:lstStyle/>
          <a:p>
            <a:fld id="{BFA91748-32D9-450F-AAF3-3658B34497F2}" type="slidenum">
              <a:rPr lang="en-US" smtClean="0"/>
              <a:t>‹#›</a:t>
            </a:fld>
            <a:endParaRPr lang="en-US"/>
          </a:p>
        </p:txBody>
      </p:sp>
    </p:spTree>
    <p:extLst>
      <p:ext uri="{BB962C8B-B14F-4D97-AF65-F5344CB8AC3E}">
        <p14:creationId xmlns:p14="http://schemas.microsoft.com/office/powerpoint/2010/main" val="122576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D3391-B224-EED3-1A5F-77E3F0D259A4}"/>
              </a:ext>
            </a:extLst>
          </p:cNvPr>
          <p:cNvSpPr>
            <a:spLocks noGrp="1"/>
          </p:cNvSpPr>
          <p:nvPr>
            <p:ph type="dt" sz="half" idx="10"/>
          </p:nvPr>
        </p:nvSpPr>
        <p:spPr/>
        <p:txBody>
          <a:bodyPr/>
          <a:lstStyle/>
          <a:p>
            <a:fld id="{7EF1D786-3C77-4240-9D75-D8C82B33FFCE}" type="datetimeFigureOut">
              <a:rPr lang="en-US" smtClean="0"/>
              <a:t>11/16/2024</a:t>
            </a:fld>
            <a:endParaRPr lang="en-US"/>
          </a:p>
        </p:txBody>
      </p:sp>
      <p:sp>
        <p:nvSpPr>
          <p:cNvPr id="3" name="Footer Placeholder 2">
            <a:extLst>
              <a:ext uri="{FF2B5EF4-FFF2-40B4-BE49-F238E27FC236}">
                <a16:creationId xmlns:a16="http://schemas.microsoft.com/office/drawing/2014/main" id="{67F8DA7F-C6D0-006F-034F-5BC068412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CB1925-CE09-33D7-D4E7-454FBFC29FD1}"/>
              </a:ext>
            </a:extLst>
          </p:cNvPr>
          <p:cNvSpPr>
            <a:spLocks noGrp="1"/>
          </p:cNvSpPr>
          <p:nvPr>
            <p:ph type="sldNum" sz="quarter" idx="12"/>
          </p:nvPr>
        </p:nvSpPr>
        <p:spPr/>
        <p:txBody>
          <a:bodyPr/>
          <a:lstStyle/>
          <a:p>
            <a:fld id="{BFA91748-32D9-450F-AAF3-3658B34497F2}" type="slidenum">
              <a:rPr lang="en-US" smtClean="0"/>
              <a:t>‹#›</a:t>
            </a:fld>
            <a:endParaRPr lang="en-US"/>
          </a:p>
        </p:txBody>
      </p:sp>
    </p:spTree>
    <p:extLst>
      <p:ext uri="{BB962C8B-B14F-4D97-AF65-F5344CB8AC3E}">
        <p14:creationId xmlns:p14="http://schemas.microsoft.com/office/powerpoint/2010/main" val="287854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1E51-CABE-66F9-C998-012284362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BC60B6-17A6-3BA8-9D23-AC0F925DE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5A19A-8085-EA27-4E96-3F8C7B244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968BD8-E229-84B7-1E12-D84216E9FCD5}"/>
              </a:ext>
            </a:extLst>
          </p:cNvPr>
          <p:cNvSpPr>
            <a:spLocks noGrp="1"/>
          </p:cNvSpPr>
          <p:nvPr>
            <p:ph type="dt" sz="half" idx="10"/>
          </p:nvPr>
        </p:nvSpPr>
        <p:spPr/>
        <p:txBody>
          <a:bodyPr/>
          <a:lstStyle/>
          <a:p>
            <a:fld id="{7EF1D786-3C77-4240-9D75-D8C82B33FFCE}" type="datetimeFigureOut">
              <a:rPr lang="en-US" smtClean="0"/>
              <a:t>11/16/2024</a:t>
            </a:fld>
            <a:endParaRPr lang="en-US"/>
          </a:p>
        </p:txBody>
      </p:sp>
      <p:sp>
        <p:nvSpPr>
          <p:cNvPr id="6" name="Footer Placeholder 5">
            <a:extLst>
              <a:ext uri="{FF2B5EF4-FFF2-40B4-BE49-F238E27FC236}">
                <a16:creationId xmlns:a16="http://schemas.microsoft.com/office/drawing/2014/main" id="{511D8927-1897-AB1E-18AC-00D2056EA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4FF423-78BE-C874-F9B9-51B7C9ADC5AD}"/>
              </a:ext>
            </a:extLst>
          </p:cNvPr>
          <p:cNvSpPr>
            <a:spLocks noGrp="1"/>
          </p:cNvSpPr>
          <p:nvPr>
            <p:ph type="sldNum" sz="quarter" idx="12"/>
          </p:nvPr>
        </p:nvSpPr>
        <p:spPr/>
        <p:txBody>
          <a:bodyPr/>
          <a:lstStyle/>
          <a:p>
            <a:fld id="{BFA91748-32D9-450F-AAF3-3658B34497F2}" type="slidenum">
              <a:rPr lang="en-US" smtClean="0"/>
              <a:t>‹#›</a:t>
            </a:fld>
            <a:endParaRPr lang="en-US"/>
          </a:p>
        </p:txBody>
      </p:sp>
    </p:spTree>
    <p:extLst>
      <p:ext uri="{BB962C8B-B14F-4D97-AF65-F5344CB8AC3E}">
        <p14:creationId xmlns:p14="http://schemas.microsoft.com/office/powerpoint/2010/main" val="356167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A678-C3BF-EEE4-1903-496D92364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E7F4E9-98F1-0DC8-6D57-4B8981752E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A8C930-9247-3CB9-A299-A1A3E2217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DEFAC-F054-4DEC-5FF6-AA1815DD7EFC}"/>
              </a:ext>
            </a:extLst>
          </p:cNvPr>
          <p:cNvSpPr>
            <a:spLocks noGrp="1"/>
          </p:cNvSpPr>
          <p:nvPr>
            <p:ph type="dt" sz="half" idx="10"/>
          </p:nvPr>
        </p:nvSpPr>
        <p:spPr/>
        <p:txBody>
          <a:bodyPr/>
          <a:lstStyle/>
          <a:p>
            <a:fld id="{7EF1D786-3C77-4240-9D75-D8C82B33FFCE}" type="datetimeFigureOut">
              <a:rPr lang="en-US" smtClean="0"/>
              <a:t>11/16/2024</a:t>
            </a:fld>
            <a:endParaRPr lang="en-US"/>
          </a:p>
        </p:txBody>
      </p:sp>
      <p:sp>
        <p:nvSpPr>
          <p:cNvPr id="6" name="Footer Placeholder 5">
            <a:extLst>
              <a:ext uri="{FF2B5EF4-FFF2-40B4-BE49-F238E27FC236}">
                <a16:creationId xmlns:a16="http://schemas.microsoft.com/office/drawing/2014/main" id="{1F2365D5-0997-2DF7-B341-7421ADA2C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158B3-0F0E-7FDB-C0A5-12A6342BD20F}"/>
              </a:ext>
            </a:extLst>
          </p:cNvPr>
          <p:cNvSpPr>
            <a:spLocks noGrp="1"/>
          </p:cNvSpPr>
          <p:nvPr>
            <p:ph type="sldNum" sz="quarter" idx="12"/>
          </p:nvPr>
        </p:nvSpPr>
        <p:spPr/>
        <p:txBody>
          <a:bodyPr/>
          <a:lstStyle/>
          <a:p>
            <a:fld id="{BFA91748-32D9-450F-AAF3-3658B34497F2}" type="slidenum">
              <a:rPr lang="en-US" smtClean="0"/>
              <a:t>‹#›</a:t>
            </a:fld>
            <a:endParaRPr lang="en-US"/>
          </a:p>
        </p:txBody>
      </p:sp>
    </p:spTree>
    <p:extLst>
      <p:ext uri="{BB962C8B-B14F-4D97-AF65-F5344CB8AC3E}">
        <p14:creationId xmlns:p14="http://schemas.microsoft.com/office/powerpoint/2010/main" val="977858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05F5AB-1F1D-9CF1-640D-0541DAA23C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EE95C4-C6CA-B427-63B3-1EDFFDDBB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8BED5-907D-353F-A222-D672EC86A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F1D786-3C77-4240-9D75-D8C82B33FFCE}" type="datetimeFigureOut">
              <a:rPr lang="en-US" smtClean="0"/>
              <a:t>11/16/2024</a:t>
            </a:fld>
            <a:endParaRPr lang="en-US"/>
          </a:p>
        </p:txBody>
      </p:sp>
      <p:sp>
        <p:nvSpPr>
          <p:cNvPr id="5" name="Footer Placeholder 4">
            <a:extLst>
              <a:ext uri="{FF2B5EF4-FFF2-40B4-BE49-F238E27FC236}">
                <a16:creationId xmlns:a16="http://schemas.microsoft.com/office/drawing/2014/main" id="{886AFB01-E255-2831-F34B-430A2C47C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9553AE-2EB8-BCB1-82E1-13A28420A4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A91748-32D9-450F-AAF3-3658B34497F2}" type="slidenum">
              <a:rPr lang="en-US" smtClean="0"/>
              <a:t>‹#›</a:t>
            </a:fld>
            <a:endParaRPr lang="en-US"/>
          </a:p>
        </p:txBody>
      </p:sp>
    </p:spTree>
    <p:extLst>
      <p:ext uri="{BB962C8B-B14F-4D97-AF65-F5344CB8AC3E}">
        <p14:creationId xmlns:p14="http://schemas.microsoft.com/office/powerpoint/2010/main" val="3464964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F25B-6B47-6FB8-D9C6-70AF23BE1AE3}"/>
              </a:ext>
            </a:extLst>
          </p:cNvPr>
          <p:cNvSpPr>
            <a:spLocks noGrp="1"/>
          </p:cNvSpPr>
          <p:nvPr>
            <p:ph type="title"/>
          </p:nvPr>
        </p:nvSpPr>
        <p:spPr/>
        <p:txBody>
          <a:bodyPr/>
          <a:lstStyle/>
          <a:p>
            <a:pPr algn="ctr"/>
            <a:r>
              <a:rPr lang="en-US" b="1" dirty="0"/>
              <a:t>Finding the Most Suitable Code: Cyclomatic Complexity Analysis</a:t>
            </a:r>
          </a:p>
        </p:txBody>
      </p:sp>
      <p:sp>
        <p:nvSpPr>
          <p:cNvPr id="3" name="Content Placeholder 2">
            <a:extLst>
              <a:ext uri="{FF2B5EF4-FFF2-40B4-BE49-F238E27FC236}">
                <a16:creationId xmlns:a16="http://schemas.microsoft.com/office/drawing/2014/main" id="{D2939388-4A3E-A841-40B1-3D5B8D38A02D}"/>
              </a:ext>
            </a:extLst>
          </p:cNvPr>
          <p:cNvSpPr>
            <a:spLocks noGrp="1"/>
          </p:cNvSpPr>
          <p:nvPr>
            <p:ph idx="1"/>
          </p:nvPr>
        </p:nvSpPr>
        <p:spPr/>
        <p:txBody>
          <a:bodyPr>
            <a:normAutofit/>
          </a:bodyPr>
          <a:lstStyle/>
          <a:p>
            <a:r>
              <a:rPr lang="en-US" b="1" dirty="0"/>
              <a:t>Objective:</a:t>
            </a:r>
            <a:endParaRPr lang="tr-TR" b="1" dirty="0"/>
          </a:p>
          <a:p>
            <a:pPr marL="0" indent="0">
              <a:buNone/>
            </a:pPr>
            <a:r>
              <a:rPr lang="en-US" sz="1800" dirty="0"/>
              <a:t>To identify the most suitable code for the user by analyzing code complexity.</a:t>
            </a:r>
            <a:endParaRPr lang="tr-TR" sz="1800" dirty="0"/>
          </a:p>
          <a:p>
            <a:r>
              <a:rPr lang="en-US" b="1" dirty="0"/>
              <a:t>Method:</a:t>
            </a:r>
            <a:endParaRPr lang="tr-TR" b="1" dirty="0"/>
          </a:p>
          <a:p>
            <a:pPr marL="0" indent="0">
              <a:buNone/>
            </a:pPr>
            <a:r>
              <a:rPr lang="en-US" sz="1800" dirty="0"/>
              <a:t>A MATLAB function</a:t>
            </a:r>
            <a:r>
              <a:rPr lang="tr-TR" sz="1800" dirty="0"/>
              <a:t> </a:t>
            </a:r>
            <a:r>
              <a:rPr lang="tr-TR" sz="1800" dirty="0" err="1"/>
              <a:t>that</a:t>
            </a:r>
            <a:r>
              <a:rPr lang="tr-TR" sz="1800" dirty="0"/>
              <a:t> </a:t>
            </a:r>
            <a:r>
              <a:rPr lang="tr-TR" sz="1800" dirty="0" err="1"/>
              <a:t>written</a:t>
            </a:r>
            <a:r>
              <a:rPr lang="tr-TR" sz="1800" dirty="0"/>
              <a:t> </a:t>
            </a:r>
            <a:r>
              <a:rPr lang="tr-TR" sz="1800" dirty="0" err="1"/>
              <a:t>by</a:t>
            </a:r>
            <a:r>
              <a:rPr lang="tr-TR" sz="1800" dirty="0"/>
              <a:t> us</a:t>
            </a:r>
            <a:r>
              <a:rPr lang="en-US" sz="1800" dirty="0"/>
              <a:t>, </a:t>
            </a:r>
            <a:r>
              <a:rPr lang="en-US" sz="1800" b="0" i="0" dirty="0" err="1">
                <a:effectLst/>
                <a:latin typeface="Menlo"/>
              </a:rPr>
              <a:t>calculateCyclomaticComplexityWithNesting</a:t>
            </a:r>
            <a:r>
              <a:rPr lang="tr-TR" sz="1800" b="0" i="0" dirty="0">
                <a:effectLst/>
                <a:latin typeface="Menlo"/>
              </a:rPr>
              <a:t>, </a:t>
            </a:r>
            <a:r>
              <a:rPr lang="en-US" sz="1800" dirty="0"/>
              <a:t>is used to determine</a:t>
            </a:r>
            <a:endParaRPr lang="tr-TR" sz="1800" dirty="0"/>
          </a:p>
          <a:p>
            <a:pPr marL="0" indent="0">
              <a:buNone/>
            </a:pPr>
            <a:r>
              <a:rPr lang="tr-TR" sz="1800" dirty="0"/>
              <a:t>- </a:t>
            </a:r>
            <a:r>
              <a:rPr lang="en-US" sz="1800" dirty="0"/>
              <a:t>Cyclomatic Complexity.</a:t>
            </a:r>
          </a:p>
          <a:p>
            <a:pPr marL="0" indent="0">
              <a:buNone/>
            </a:pPr>
            <a:r>
              <a:rPr lang="tr-TR" sz="1800" dirty="0"/>
              <a:t>- </a:t>
            </a:r>
            <a:r>
              <a:rPr lang="en-US" sz="1800" dirty="0"/>
              <a:t>Number of lines in the code.</a:t>
            </a:r>
            <a:endParaRPr lang="tr-TR" sz="1800" dirty="0"/>
          </a:p>
          <a:p>
            <a:pPr marL="0" indent="0">
              <a:buNone/>
            </a:pPr>
            <a:r>
              <a:rPr lang="en-US" sz="1800" dirty="0"/>
              <a:t>Additionally, the</a:t>
            </a:r>
            <a:r>
              <a:rPr lang="tr-TR" sz="1800" dirty="0"/>
              <a:t> </a:t>
            </a:r>
            <a:r>
              <a:rPr lang="tr-TR" sz="1800" dirty="0" err="1"/>
              <a:t>complexity_selection</a:t>
            </a:r>
            <a:r>
              <a:rPr lang="tr-TR" sz="1800" dirty="0"/>
              <a:t> </a:t>
            </a:r>
            <a:r>
              <a:rPr lang="en-US" sz="1800" dirty="0"/>
              <a:t>file is designed to identify the most suitable code based on the user's preferences. For instance, the user may prioritize having fewer lines of code over lower complexity, or vice versa.</a:t>
            </a:r>
            <a:endParaRPr lang="en-US" sz="1800" b="0" i="0" dirty="0">
              <a:effectLst/>
              <a:latin typeface="Menlo"/>
            </a:endParaRPr>
          </a:p>
          <a:p>
            <a:endParaRPr lang="tr-TR" dirty="0"/>
          </a:p>
          <a:p>
            <a:pPr marL="0" indent="0">
              <a:buNone/>
            </a:pPr>
            <a:endParaRPr lang="tr-TR" dirty="0"/>
          </a:p>
          <a:p>
            <a:endParaRPr lang="en-US" dirty="0"/>
          </a:p>
        </p:txBody>
      </p:sp>
    </p:spTree>
    <p:extLst>
      <p:ext uri="{BB962C8B-B14F-4D97-AF65-F5344CB8AC3E}">
        <p14:creationId xmlns:p14="http://schemas.microsoft.com/office/powerpoint/2010/main" val="7222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7D5F-690F-8B21-E58E-54B980F4E8A4}"/>
              </a:ext>
            </a:extLst>
          </p:cNvPr>
          <p:cNvSpPr>
            <a:spLocks noGrp="1"/>
          </p:cNvSpPr>
          <p:nvPr>
            <p:ph type="title"/>
          </p:nvPr>
        </p:nvSpPr>
        <p:spPr/>
        <p:txBody>
          <a:bodyPr/>
          <a:lstStyle/>
          <a:p>
            <a:pPr algn="ctr"/>
            <a:r>
              <a:rPr lang="en-US" b="1" dirty="0"/>
              <a:t>Case 1: Nested Loops</a:t>
            </a:r>
          </a:p>
        </p:txBody>
      </p:sp>
      <p:sp>
        <p:nvSpPr>
          <p:cNvPr id="3" name="Content Placeholder 2">
            <a:extLst>
              <a:ext uri="{FF2B5EF4-FFF2-40B4-BE49-F238E27FC236}">
                <a16:creationId xmlns:a16="http://schemas.microsoft.com/office/drawing/2014/main" id="{64E2ABD4-2C17-98B2-F77A-1D3E9E312514}"/>
              </a:ext>
            </a:extLst>
          </p:cNvPr>
          <p:cNvSpPr>
            <a:spLocks noGrp="1"/>
          </p:cNvSpPr>
          <p:nvPr>
            <p:ph idx="1"/>
          </p:nvPr>
        </p:nvSpPr>
        <p:spPr/>
        <p:txBody>
          <a:bodyPr>
            <a:normAutofit/>
          </a:bodyPr>
          <a:lstStyle/>
          <a:p>
            <a:r>
              <a:rPr lang="en-US" dirty="0"/>
              <a:t>Function:</a:t>
            </a:r>
            <a:endParaRPr lang="tr-TR" dirty="0"/>
          </a:p>
          <a:p>
            <a:pPr marL="0" indent="0">
              <a:buNone/>
            </a:pPr>
            <a:r>
              <a:rPr lang="en-US" sz="1800" b="0" i="0" dirty="0">
                <a:effectLst/>
                <a:latin typeface="Menlo"/>
              </a:rPr>
              <a:t>[</a:t>
            </a:r>
            <a:r>
              <a:rPr lang="en-US" sz="1800" b="0" i="0" dirty="0" err="1">
                <a:effectLst/>
                <a:latin typeface="Menlo"/>
              </a:rPr>
              <a:t>complexity,number_of_line</a:t>
            </a:r>
            <a:r>
              <a:rPr lang="en-US" sz="1800" b="0" i="0" dirty="0">
                <a:effectLst/>
                <a:latin typeface="Menlo"/>
              </a:rPr>
              <a:t>]=</a:t>
            </a:r>
            <a:r>
              <a:rPr lang="en-US" sz="1800" b="0" i="0" dirty="0" err="1">
                <a:effectLst/>
                <a:latin typeface="Menlo"/>
              </a:rPr>
              <a:t>calculateCyclomaticComplexityWithNesting</a:t>
            </a:r>
            <a:r>
              <a:rPr lang="en-US" sz="1800" b="0" i="0" dirty="0">
                <a:effectLst/>
                <a:latin typeface="Menlo"/>
              </a:rPr>
              <a:t>(</a:t>
            </a:r>
            <a:r>
              <a:rPr lang="en-US" sz="1800" b="0" i="0" dirty="0" err="1">
                <a:effectLst/>
                <a:latin typeface="Menlo"/>
              </a:rPr>
              <a:t>file_path</a:t>
            </a:r>
            <a:r>
              <a:rPr lang="en-US" sz="1800" b="0" i="0" dirty="0">
                <a:effectLst/>
                <a:latin typeface="Menlo"/>
              </a:rPr>
              <a:t>)</a:t>
            </a:r>
            <a:endParaRPr lang="tr-TR" sz="1800" b="0" i="0" dirty="0">
              <a:effectLst/>
              <a:latin typeface="Menlo"/>
            </a:endParaRPr>
          </a:p>
          <a:p>
            <a:pPr marL="0" indent="0">
              <a:buNone/>
            </a:pPr>
            <a:r>
              <a:rPr lang="en-US" sz="1600" b="1" dirty="0"/>
              <a:t>Number of Lines Calculation:</a:t>
            </a:r>
            <a:br>
              <a:rPr lang="en-US" sz="1400" dirty="0"/>
            </a:br>
            <a:r>
              <a:rPr lang="en-US" sz="1400" dirty="0"/>
              <a:t>Simple count of total lines in the code.</a:t>
            </a:r>
          </a:p>
          <a:p>
            <a:pPr marL="0" indent="0">
              <a:buNone/>
            </a:pPr>
            <a:r>
              <a:rPr lang="en-US" sz="1600" b="1" dirty="0"/>
              <a:t>Cyclomatic Complexity:</a:t>
            </a:r>
            <a:br>
              <a:rPr lang="en-US" sz="1400" dirty="0"/>
            </a:br>
            <a:r>
              <a:rPr lang="en-US" sz="1400" dirty="0"/>
              <a:t>Derived to measure the control flow of the code.</a:t>
            </a:r>
          </a:p>
          <a:p>
            <a:pPr marL="0" indent="0">
              <a:buNone/>
            </a:pPr>
            <a:r>
              <a:rPr lang="da-DK" sz="1400" dirty="0"/>
              <a:t>for i = 1:n </a:t>
            </a:r>
            <a:endParaRPr lang="tr-TR" sz="1400" dirty="0"/>
          </a:p>
          <a:p>
            <a:pPr marL="0" indent="0">
              <a:buNone/>
            </a:pPr>
            <a:r>
              <a:rPr lang="tr-TR" sz="1400" dirty="0"/>
              <a:t>        </a:t>
            </a:r>
            <a:r>
              <a:rPr lang="da-DK" sz="1400" dirty="0"/>
              <a:t>... </a:t>
            </a:r>
            <a:endParaRPr lang="tr-TR" sz="1400" dirty="0"/>
          </a:p>
          <a:p>
            <a:pPr marL="0" indent="0">
              <a:buNone/>
            </a:pPr>
            <a:r>
              <a:rPr lang="tr-TR" sz="1400" dirty="0"/>
              <a:t>        </a:t>
            </a:r>
            <a:r>
              <a:rPr lang="da-DK" sz="1400" dirty="0"/>
              <a:t>for j = 1:m </a:t>
            </a:r>
            <a:endParaRPr lang="tr-TR" sz="1400" dirty="0"/>
          </a:p>
          <a:p>
            <a:pPr marL="0" indent="0">
              <a:buNone/>
            </a:pPr>
            <a:r>
              <a:rPr lang="tr-TR" sz="1400" dirty="0"/>
              <a:t>       </a:t>
            </a:r>
            <a:r>
              <a:rPr lang="da-DK" sz="1400" dirty="0"/>
              <a:t>end </a:t>
            </a:r>
            <a:endParaRPr lang="tr-TR" sz="1400" dirty="0"/>
          </a:p>
          <a:p>
            <a:pPr marL="0" indent="0">
              <a:buNone/>
            </a:pPr>
            <a:r>
              <a:rPr lang="tr-TR" sz="1400" dirty="0"/>
              <a:t>e</a:t>
            </a:r>
            <a:r>
              <a:rPr lang="da-DK" sz="1400" dirty="0"/>
              <a:t>nd</a:t>
            </a:r>
            <a:endParaRPr lang="tr-TR" sz="1400" dirty="0"/>
          </a:p>
          <a:p>
            <a:pPr marL="0" indent="0">
              <a:buNone/>
            </a:pPr>
            <a:r>
              <a:rPr lang="en-US" sz="1400" b="1" dirty="0"/>
              <a:t>Cyclomatic Complexity:</a:t>
            </a:r>
            <a:r>
              <a:rPr lang="tr-TR" sz="1400" b="1" dirty="0"/>
              <a:t> </a:t>
            </a:r>
            <a:r>
              <a:rPr lang="en-US" sz="1400" dirty="0"/>
              <a:t>2 statements + 1 inner loop.</a:t>
            </a:r>
          </a:p>
          <a:p>
            <a:pPr marL="0" indent="0">
              <a:buNone/>
            </a:pPr>
            <a:r>
              <a:rPr lang="en-US" sz="1400" dirty="0"/>
              <a:t>Not O(</a:t>
            </a:r>
            <a:r>
              <a:rPr lang="en-US" sz="1400" dirty="0" err="1"/>
              <a:t>n×m</a:t>
            </a:r>
            <a:r>
              <a:rPr lang="en-US" sz="1400" dirty="0"/>
              <a:t>) as calculated in time complexity.</a:t>
            </a:r>
          </a:p>
          <a:p>
            <a:pPr marL="0" indent="0">
              <a:buNone/>
            </a:pPr>
            <a:endParaRPr lang="en-US" sz="1800" b="0" i="0" dirty="0">
              <a:effectLst/>
              <a:latin typeface="Menlo"/>
            </a:endParaRPr>
          </a:p>
          <a:p>
            <a:endParaRPr lang="en-US" dirty="0"/>
          </a:p>
        </p:txBody>
      </p:sp>
    </p:spTree>
    <p:extLst>
      <p:ext uri="{BB962C8B-B14F-4D97-AF65-F5344CB8AC3E}">
        <p14:creationId xmlns:p14="http://schemas.microsoft.com/office/powerpoint/2010/main" val="76909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4C3F-BAC4-55A4-BDC3-A91382A31D92}"/>
              </a:ext>
            </a:extLst>
          </p:cNvPr>
          <p:cNvSpPr>
            <a:spLocks noGrp="1"/>
          </p:cNvSpPr>
          <p:nvPr>
            <p:ph type="title"/>
          </p:nvPr>
        </p:nvSpPr>
        <p:spPr/>
        <p:txBody>
          <a:bodyPr/>
          <a:lstStyle/>
          <a:p>
            <a:pPr algn="ctr"/>
            <a:r>
              <a:rPr lang="en-US" b="1" dirty="0"/>
              <a:t>Case 2: Sequential Loops</a:t>
            </a:r>
          </a:p>
        </p:txBody>
      </p:sp>
      <p:sp>
        <p:nvSpPr>
          <p:cNvPr id="3" name="Content Placeholder 2">
            <a:extLst>
              <a:ext uri="{FF2B5EF4-FFF2-40B4-BE49-F238E27FC236}">
                <a16:creationId xmlns:a16="http://schemas.microsoft.com/office/drawing/2014/main" id="{76366056-971C-C32F-26F9-06A73496ADFB}"/>
              </a:ext>
            </a:extLst>
          </p:cNvPr>
          <p:cNvSpPr>
            <a:spLocks noGrp="1"/>
          </p:cNvSpPr>
          <p:nvPr>
            <p:ph idx="1"/>
          </p:nvPr>
        </p:nvSpPr>
        <p:spPr/>
        <p:txBody>
          <a:bodyPr/>
          <a:lstStyle/>
          <a:p>
            <a:pPr marL="0" indent="0">
              <a:buNone/>
            </a:pPr>
            <a:r>
              <a:rPr lang="da-DK" sz="2000" dirty="0"/>
              <a:t>for i = 1:n </a:t>
            </a:r>
            <a:endParaRPr lang="tr-TR" sz="2000" dirty="0"/>
          </a:p>
          <a:p>
            <a:pPr marL="0" indent="0">
              <a:buNone/>
            </a:pPr>
            <a:r>
              <a:rPr lang="tr-TR" sz="2000" dirty="0" err="1"/>
              <a:t>end</a:t>
            </a:r>
            <a:r>
              <a:rPr lang="da-DK" sz="2000" dirty="0"/>
              <a:t> </a:t>
            </a:r>
            <a:endParaRPr lang="tr-TR" sz="2000" dirty="0"/>
          </a:p>
          <a:p>
            <a:pPr marL="0" indent="0">
              <a:buNone/>
            </a:pPr>
            <a:r>
              <a:rPr lang="da-DK" sz="2000" dirty="0"/>
              <a:t>for j = 1:m </a:t>
            </a:r>
            <a:endParaRPr lang="tr-TR" sz="2000" dirty="0"/>
          </a:p>
          <a:p>
            <a:pPr marL="0" indent="0">
              <a:buNone/>
            </a:pPr>
            <a:r>
              <a:rPr lang="da-DK" sz="2000" dirty="0"/>
              <a:t>end </a:t>
            </a:r>
            <a:endParaRPr lang="tr-TR" sz="2000" dirty="0"/>
          </a:p>
          <a:p>
            <a:pPr marL="0" indent="0">
              <a:buNone/>
            </a:pPr>
            <a:r>
              <a:rPr lang="en-US" sz="2000" b="1" dirty="0"/>
              <a:t>Cyclomatic Complexity:</a:t>
            </a:r>
            <a:r>
              <a:rPr lang="en-US" sz="2000" dirty="0"/>
              <a:t>2 statements + 0 inner loops.</a:t>
            </a:r>
          </a:p>
          <a:p>
            <a:pPr marL="0" indent="0">
              <a:buNone/>
            </a:pPr>
            <a:endParaRPr lang="tr-TR" sz="1200" dirty="0"/>
          </a:p>
          <a:p>
            <a:endParaRPr lang="en-US" dirty="0"/>
          </a:p>
        </p:txBody>
      </p:sp>
    </p:spTree>
    <p:extLst>
      <p:ext uri="{BB962C8B-B14F-4D97-AF65-F5344CB8AC3E}">
        <p14:creationId xmlns:p14="http://schemas.microsoft.com/office/powerpoint/2010/main" val="21331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CBE3-1FC4-AFAB-A8E7-226A49B91EBC}"/>
              </a:ext>
            </a:extLst>
          </p:cNvPr>
          <p:cNvSpPr>
            <a:spLocks noGrp="1"/>
          </p:cNvSpPr>
          <p:nvPr>
            <p:ph type="title"/>
          </p:nvPr>
        </p:nvSpPr>
        <p:spPr/>
        <p:txBody>
          <a:bodyPr/>
          <a:lstStyle/>
          <a:p>
            <a:pPr algn="ctr"/>
            <a:r>
              <a:rPr lang="en-US" b="1" dirty="0"/>
              <a:t>Results from Test Cases</a:t>
            </a:r>
          </a:p>
        </p:txBody>
      </p:sp>
      <p:sp>
        <p:nvSpPr>
          <p:cNvPr id="3" name="Content Placeholder 2">
            <a:extLst>
              <a:ext uri="{FF2B5EF4-FFF2-40B4-BE49-F238E27FC236}">
                <a16:creationId xmlns:a16="http://schemas.microsoft.com/office/drawing/2014/main" id="{48249515-4691-59A2-BA0F-CFFB6A707264}"/>
              </a:ext>
            </a:extLst>
          </p:cNvPr>
          <p:cNvSpPr>
            <a:spLocks noGrp="1"/>
          </p:cNvSpPr>
          <p:nvPr>
            <p:ph idx="1"/>
          </p:nvPr>
        </p:nvSpPr>
        <p:spPr/>
        <p:txBody>
          <a:bodyPr/>
          <a:lstStyle/>
          <a:p>
            <a:pPr marL="0" indent="0">
              <a:buNone/>
            </a:pPr>
            <a:r>
              <a:rPr lang="en-US" dirty="0"/>
              <a:t>Two different code examples were analyzed using the function</a:t>
            </a:r>
            <a:r>
              <a:rPr lang="tr-TR" dirty="0"/>
              <a:t>s</a:t>
            </a:r>
            <a:r>
              <a:rPr lang="en-US" dirty="0"/>
              <a:t>.</a:t>
            </a:r>
            <a:endParaRPr lang="tr-TR" dirty="0"/>
          </a:p>
          <a:p>
            <a:endParaRPr lang="en-US" dirty="0"/>
          </a:p>
        </p:txBody>
      </p:sp>
    </p:spTree>
    <p:extLst>
      <p:ext uri="{BB962C8B-B14F-4D97-AF65-F5344CB8AC3E}">
        <p14:creationId xmlns:p14="http://schemas.microsoft.com/office/powerpoint/2010/main" val="387899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6DCD-69BF-8FE5-76E3-CE725DFBDDFF}"/>
              </a:ext>
            </a:extLst>
          </p:cNvPr>
          <p:cNvSpPr>
            <a:spLocks noGrp="1"/>
          </p:cNvSpPr>
          <p:nvPr>
            <p:ph type="title"/>
          </p:nvPr>
        </p:nvSpPr>
        <p:spPr/>
        <p:txBody>
          <a:bodyPr/>
          <a:lstStyle/>
          <a:p>
            <a:pPr algn="ctr"/>
            <a:r>
              <a:rPr lang="en-US" b="1" dirty="0"/>
              <a:t>Figure 1: Number of Statements and Complexity</a:t>
            </a:r>
          </a:p>
        </p:txBody>
      </p:sp>
      <p:pic>
        <p:nvPicPr>
          <p:cNvPr id="4" name="Content Placeholder 3" descr="A screenshot of a computer&#10;&#10;Description automatically generated">
            <a:extLst>
              <a:ext uri="{FF2B5EF4-FFF2-40B4-BE49-F238E27FC236}">
                <a16:creationId xmlns:a16="http://schemas.microsoft.com/office/drawing/2014/main" id="{F16110F3-A05C-7FF5-E350-77A24E62297C}"/>
              </a:ext>
            </a:extLst>
          </p:cNvPr>
          <p:cNvPicPr>
            <a:picLocks noGrp="1" noChangeAspect="1"/>
          </p:cNvPicPr>
          <p:nvPr>
            <p:ph idx="1"/>
          </p:nvPr>
        </p:nvPicPr>
        <p:blipFill>
          <a:blip r:embed="rId2"/>
          <a:stretch>
            <a:fillRect/>
          </a:stretch>
        </p:blipFill>
        <p:spPr>
          <a:xfrm>
            <a:off x="2163024" y="1607246"/>
            <a:ext cx="7865951" cy="4944419"/>
          </a:xfrm>
          <a:prstGeom prst="rect">
            <a:avLst/>
          </a:prstGeom>
        </p:spPr>
      </p:pic>
    </p:spTree>
    <p:extLst>
      <p:ext uri="{BB962C8B-B14F-4D97-AF65-F5344CB8AC3E}">
        <p14:creationId xmlns:p14="http://schemas.microsoft.com/office/powerpoint/2010/main" val="215351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DD40-277C-F92A-707D-B7539BBF1FC1}"/>
              </a:ext>
            </a:extLst>
          </p:cNvPr>
          <p:cNvSpPr>
            <a:spLocks noGrp="1"/>
          </p:cNvSpPr>
          <p:nvPr>
            <p:ph type="title"/>
          </p:nvPr>
        </p:nvSpPr>
        <p:spPr/>
        <p:txBody>
          <a:bodyPr>
            <a:normAutofit fontScale="90000"/>
          </a:bodyPr>
          <a:lstStyle/>
          <a:p>
            <a:pPr algn="ctr"/>
            <a:r>
              <a:rPr lang="en-US" b="1" dirty="0"/>
              <a:t>Figure 2: Weighted Sum to Identify the Most Suitable Code for the User</a:t>
            </a:r>
            <a:br>
              <a:rPr lang="en-US" b="1" dirty="0"/>
            </a:br>
            <a:endParaRPr lang="en-US" b="1" dirty="0"/>
          </a:p>
        </p:txBody>
      </p:sp>
      <p:pic>
        <p:nvPicPr>
          <p:cNvPr id="4" name="Content Placeholder 3" descr="A screenshot of a computer&#10;&#10;Description automatically generated">
            <a:extLst>
              <a:ext uri="{FF2B5EF4-FFF2-40B4-BE49-F238E27FC236}">
                <a16:creationId xmlns:a16="http://schemas.microsoft.com/office/drawing/2014/main" id="{FA7F904B-3F83-36CA-9123-591BD3FCF3BB}"/>
              </a:ext>
            </a:extLst>
          </p:cNvPr>
          <p:cNvPicPr>
            <a:picLocks noGrp="1" noChangeAspect="1"/>
          </p:cNvPicPr>
          <p:nvPr>
            <p:ph idx="1"/>
          </p:nvPr>
        </p:nvPicPr>
        <p:blipFill>
          <a:blip r:embed="rId2"/>
          <a:stretch>
            <a:fillRect/>
          </a:stretch>
        </p:blipFill>
        <p:spPr>
          <a:xfrm>
            <a:off x="2009187" y="1690688"/>
            <a:ext cx="7580289" cy="4734955"/>
          </a:xfrm>
          <a:prstGeom prst="rect">
            <a:avLst/>
          </a:prstGeom>
        </p:spPr>
      </p:pic>
    </p:spTree>
    <p:extLst>
      <p:ext uri="{BB962C8B-B14F-4D97-AF65-F5344CB8AC3E}">
        <p14:creationId xmlns:p14="http://schemas.microsoft.com/office/powerpoint/2010/main" val="416499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61FA-BDA0-C5D8-35AA-D3A829A17C70}"/>
              </a:ext>
            </a:extLst>
          </p:cNvPr>
          <p:cNvSpPr>
            <a:spLocks noGrp="1"/>
          </p:cNvSpPr>
          <p:nvPr>
            <p:ph type="title"/>
          </p:nvPr>
        </p:nvSpPr>
        <p:spPr/>
        <p:txBody>
          <a:bodyPr/>
          <a:lstStyle/>
          <a:p>
            <a:pPr algn="ctr"/>
            <a:r>
              <a:rPr lang="en-US" b="1" dirty="0"/>
              <a:t>Conclusion</a:t>
            </a:r>
          </a:p>
        </p:txBody>
      </p:sp>
      <p:sp>
        <p:nvSpPr>
          <p:cNvPr id="4" name="Rectangle 1">
            <a:extLst>
              <a:ext uri="{FF2B5EF4-FFF2-40B4-BE49-F238E27FC236}">
                <a16:creationId xmlns:a16="http://schemas.microsoft.com/office/drawing/2014/main" id="{29568238-E13C-B1AA-E6A9-72FADF0298A5}"/>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Cyclomatic Complexity</a:t>
            </a:r>
            <a:r>
              <a:rPr kumimoji="0" lang="en-US" altLang="en-US" sz="1800" b="0" i="0" u="none" strike="noStrike" cap="none" normalizeH="0" baseline="0" dirty="0">
                <a:ln>
                  <a:noFill/>
                </a:ln>
                <a:solidFill>
                  <a:schemeClr val="tx1"/>
                </a:solidFill>
                <a:effectLst/>
                <a:latin typeface="Arial" panose="020B0604020202020204" pitchFamily="34" charset="0"/>
              </a:rPr>
              <a:t> is a useful metric for evaluating code suitability.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function allows automated and efficient complexity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Results help in identifying code with optimal structure and maintainability. </a:t>
            </a:r>
          </a:p>
        </p:txBody>
      </p:sp>
    </p:spTree>
    <p:extLst>
      <p:ext uri="{BB962C8B-B14F-4D97-AF65-F5344CB8AC3E}">
        <p14:creationId xmlns:p14="http://schemas.microsoft.com/office/powerpoint/2010/main" val="2876625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TotalTime>
  <Words>286</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Menlo</vt:lpstr>
      <vt:lpstr>Office Theme</vt:lpstr>
      <vt:lpstr>Finding the Most Suitable Code: Cyclomatic Complexity Analysis</vt:lpstr>
      <vt:lpstr>Case 1: Nested Loops</vt:lpstr>
      <vt:lpstr>Case 2: Sequential Loops</vt:lpstr>
      <vt:lpstr>Results from Test Cases</vt:lpstr>
      <vt:lpstr>Figure 1: Number of Statements and Complexity</vt:lpstr>
      <vt:lpstr>Figure 2: Weighted Sum to Identify the Most Suitable Code for the User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Aytekin  Mehmet Adnan</dc:creator>
  <cp:lastModifiedBy>Aytekin  Mehmet Adnan</cp:lastModifiedBy>
  <cp:revision>48</cp:revision>
  <dcterms:created xsi:type="dcterms:W3CDTF">2024-11-16T15:11:28Z</dcterms:created>
  <dcterms:modified xsi:type="dcterms:W3CDTF">2024-11-16T16:35:00Z</dcterms:modified>
</cp:coreProperties>
</file>