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63" r:id="rId4"/>
    <p:sldId id="264" r:id="rId5"/>
    <p:sldId id="258" r:id="rId6"/>
    <p:sldId id="265" r:id="rId7"/>
    <p:sldId id="266" r:id="rId8"/>
    <p:sldId id="267" r:id="rId9"/>
    <p:sldId id="268" r:id="rId10"/>
    <p:sldId id="269" r:id="rId11"/>
    <p:sldId id="270" r:id="rId12"/>
    <p:sldId id="271" r:id="rId13"/>
    <p:sldId id="272" r:id="rId14"/>
    <p:sldId id="273" r:id="rId15"/>
    <p:sldId id="25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Quantico" panose="02020500000000000000" charset="0"/>
      <p:regular r:id="rId22"/>
      <p:bold r:id="rId23"/>
      <p:italic r:id="rId24"/>
      <p:boldItalic r:id="rId25"/>
    </p:embeddedFont>
    <p:embeddedFont>
      <p:font typeface="Titillium Web Light" panose="00000400000000000000" pitchFamily="2" charset="0"/>
      <p:regular r:id="rId26"/>
      <p:bold r:id="rId27"/>
      <p:italic r:id="rId28"/>
      <p:boldItalic r:id="rId29"/>
    </p:embeddedFont>
    <p:embeddedFont>
      <p:font typeface="微軟正黑體" panose="020B0604030504040204" pitchFamily="34" charset="-12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71DD6-2702-4FCF-BC82-B343C2BCD5F6}">
  <a:tblStyle styleId="{25171DD6-2702-4FCF-BC82-B343C2BCD5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AF98B6-0896-4745-9ED8-C8CFF3DE44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94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358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2779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241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091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840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6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26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66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66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79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180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6"/>
          <p:cNvSpPr txBox="1">
            <a:spLocks noGrp="1"/>
          </p:cNvSpPr>
          <p:nvPr>
            <p:ph type="body" idx="1"/>
          </p:nvPr>
        </p:nvSpPr>
        <p:spPr>
          <a:xfrm>
            <a:off x="975275"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2" name="Google Shape;42;p6"/>
          <p:cNvSpPr txBox="1">
            <a:spLocks noGrp="1"/>
          </p:cNvSpPr>
          <p:nvPr>
            <p:ph type="body" idx="2"/>
          </p:nvPr>
        </p:nvSpPr>
        <p:spPr>
          <a:xfrm>
            <a:off x="4759453"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3" name="Google Shape;43;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5249" y="1991825"/>
            <a:ext cx="7689427"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sz="3200" b="1" dirty="0">
                <a:latin typeface="微軟正黑體" panose="020B0604030504040204" pitchFamily="34" charset="-120"/>
                <a:ea typeface="微軟正黑體" panose="020B0604030504040204" pitchFamily="34" charset="-120"/>
              </a:rPr>
              <a:t>Feature evaluation for web crawler detection with data mining techniques</a:t>
            </a:r>
            <a:endParaRPr sz="3200" b="1" dirty="0">
              <a:solidFill>
                <a:srgbClr val="C00000"/>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Experimental design</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兩個實驗中進行了兩種類型的測試：</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一種只涉及特徵 </a:t>
            </a:r>
            <a:r>
              <a:rPr lang="en-US" altLang="zh-TW" sz="1800" b="1" dirty="0">
                <a:solidFill>
                  <a:schemeClr val="bg1"/>
                </a:solidFill>
                <a:latin typeface="微軟正黑體" panose="020B0604030504040204" pitchFamily="34" charset="-120"/>
                <a:ea typeface="微軟正黑體" panose="020B0604030504040204" pitchFamily="34" charset="-120"/>
              </a:rPr>
              <a:t>1-7</a:t>
            </a: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另一種涉及所有 </a:t>
            </a:r>
            <a:r>
              <a:rPr lang="en-US" altLang="zh-TW" sz="1800" b="1" dirty="0">
                <a:solidFill>
                  <a:schemeClr val="bg1"/>
                </a:solidFill>
                <a:latin typeface="微軟正黑體" panose="020B0604030504040204" pitchFamily="34" charset="-120"/>
                <a:ea typeface="微軟正黑體" panose="020B0604030504040204" pitchFamily="34" charset="-120"/>
              </a:rPr>
              <a:t>9 </a:t>
            </a:r>
            <a:r>
              <a:rPr lang="zh-TW" altLang="en-US" sz="1800" b="1" dirty="0">
                <a:solidFill>
                  <a:schemeClr val="bg1"/>
                </a:solidFill>
                <a:latin typeface="微軟正黑體" panose="020B0604030504040204" pitchFamily="34" charset="-120"/>
                <a:ea typeface="微軟正黑體" panose="020B0604030504040204" pitchFamily="34" charset="-120"/>
              </a:rPr>
              <a:t>個特徵</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 </a:t>
            </a:r>
            <a:r>
              <a:rPr lang="en-US" altLang="zh-TW" sz="1800" b="1" dirty="0">
                <a:solidFill>
                  <a:schemeClr val="bg1"/>
                </a:solidFill>
                <a:latin typeface="微軟正黑體" panose="020B0604030504040204" pitchFamily="34" charset="-120"/>
                <a:ea typeface="微軟正黑體" panose="020B0604030504040204" pitchFamily="34" charset="-120"/>
              </a:rPr>
              <a:t>Classification algorithms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C4.5</a:t>
            </a:r>
            <a:r>
              <a:rPr lang="zh-TW" altLang="en-US" sz="1800" b="1" dirty="0">
                <a:solidFill>
                  <a:schemeClr val="bg1"/>
                </a:solidFill>
                <a:latin typeface="微軟正黑體" panose="020B0604030504040204" pitchFamily="34" charset="-120"/>
                <a:ea typeface="微軟正黑體" panose="020B0604030504040204" pitchFamily="34" charset="-120"/>
              </a:rPr>
              <a:t>、</a:t>
            </a:r>
            <a:r>
              <a:rPr lang="en-US" altLang="zh-TW" sz="1800" b="1" dirty="0">
                <a:solidFill>
                  <a:schemeClr val="bg1"/>
                </a:solidFill>
                <a:latin typeface="微軟正黑體" panose="020B0604030504040204" pitchFamily="34" charset="-120"/>
                <a:ea typeface="微軟正黑體" panose="020B0604030504040204" pitchFamily="34" charset="-120"/>
              </a:rPr>
              <a:t>RIPPER</a:t>
            </a:r>
            <a:r>
              <a:rPr lang="zh-TW" altLang="en-US" sz="1800" b="1" dirty="0">
                <a:solidFill>
                  <a:schemeClr val="bg1"/>
                </a:solidFill>
                <a:latin typeface="微軟正黑體" panose="020B0604030504040204" pitchFamily="34" charset="-120"/>
                <a:ea typeface="微軟正黑體" panose="020B0604030504040204" pitchFamily="34" charset="-120"/>
              </a:rPr>
              <a:t>、</a:t>
            </a:r>
            <a:r>
              <a:rPr lang="en-US" altLang="zh-TW" sz="1800" b="1" dirty="0" err="1">
                <a:solidFill>
                  <a:schemeClr val="bg1"/>
                </a:solidFill>
                <a:latin typeface="微軟正黑體" panose="020B0604030504040204" pitchFamily="34" charset="-120"/>
                <a:ea typeface="微軟正黑體" panose="020B0604030504040204" pitchFamily="34" charset="-120"/>
              </a:rPr>
              <a:t>Näive</a:t>
            </a:r>
            <a:r>
              <a:rPr lang="en-US" altLang="zh-TW" sz="1800" b="1" dirty="0">
                <a:solidFill>
                  <a:schemeClr val="bg1"/>
                </a:solidFill>
                <a:latin typeface="微軟正黑體" panose="020B0604030504040204" pitchFamily="34" charset="-120"/>
                <a:ea typeface="微軟正黑體" panose="020B0604030504040204" pitchFamily="34" charset="-120"/>
              </a:rPr>
              <a:t> Bayesian</a:t>
            </a:r>
            <a:r>
              <a:rPr lang="zh-TW" altLang="en-US" sz="1800" b="1" dirty="0">
                <a:solidFill>
                  <a:schemeClr val="bg1"/>
                </a:solidFill>
                <a:latin typeface="微軟正黑體" panose="020B0604030504040204" pitchFamily="34" charset="-120"/>
                <a:ea typeface="微軟正黑體" panose="020B0604030504040204" pitchFamily="34" charset="-120"/>
              </a:rPr>
              <a:t>、</a:t>
            </a:r>
            <a:r>
              <a:rPr lang="en-US" altLang="zh-TW" sz="1800" b="1" dirty="0">
                <a:solidFill>
                  <a:schemeClr val="bg1"/>
                </a:solidFill>
                <a:latin typeface="微軟正黑體" panose="020B0604030504040204" pitchFamily="34" charset="-120"/>
                <a:ea typeface="微軟正黑體" panose="020B0604030504040204" pitchFamily="34" charset="-120"/>
              </a:rPr>
              <a:t>Bayesian Network</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k-Nearest Neighbor</a:t>
            </a:r>
            <a:r>
              <a:rPr lang="zh-TW" altLang="en-US" sz="1800" b="1" dirty="0">
                <a:solidFill>
                  <a:schemeClr val="bg1"/>
                </a:solidFill>
                <a:latin typeface="微軟正黑體" panose="020B0604030504040204" pitchFamily="34" charset="-120"/>
                <a:ea typeface="微軟正黑體" panose="020B0604030504040204" pitchFamily="34" charset="-120"/>
              </a:rPr>
              <a:t>、</a:t>
            </a:r>
            <a:r>
              <a:rPr lang="en-US" altLang="zh-TW" sz="1800" b="1" dirty="0" err="1">
                <a:solidFill>
                  <a:schemeClr val="bg1"/>
                </a:solidFill>
                <a:latin typeface="微軟正黑體" panose="020B0604030504040204" pitchFamily="34" charset="-120"/>
                <a:ea typeface="微軟正黑體" panose="020B0604030504040204" pitchFamily="34" charset="-120"/>
              </a:rPr>
              <a:t>LibSVM</a:t>
            </a:r>
            <a:r>
              <a:rPr lang="en-US" altLang="zh-TW" sz="1800" b="1" dirty="0">
                <a:solidFill>
                  <a:schemeClr val="bg1"/>
                </a:solidFill>
                <a:latin typeface="微軟正黑體" panose="020B0604030504040204" pitchFamily="34" charset="-120"/>
                <a:ea typeface="微軟正黑體" panose="020B0604030504040204" pitchFamily="34" charset="-120"/>
              </a:rPr>
              <a:t> </a:t>
            </a:r>
            <a:r>
              <a:rPr lang="zh-TW" altLang="en-US" sz="1800" b="1" dirty="0">
                <a:solidFill>
                  <a:schemeClr val="bg1"/>
                </a:solidFill>
                <a:latin typeface="微軟正黑體" panose="020B0604030504040204" pitchFamily="34" charset="-120"/>
                <a:ea typeface="微軟正黑體" panose="020B0604030504040204" pitchFamily="34" charset="-120"/>
              </a:rPr>
              <a:t>、 </a:t>
            </a:r>
            <a:r>
              <a:rPr lang="en-US" altLang="zh-TW" sz="1800" b="1" dirty="0">
                <a:solidFill>
                  <a:schemeClr val="bg1"/>
                </a:solidFill>
                <a:latin typeface="微軟正黑體" panose="020B0604030504040204" pitchFamily="34" charset="-120"/>
                <a:ea typeface="微軟正黑體" panose="020B0604030504040204" pitchFamily="34" charset="-120"/>
              </a:rPr>
              <a:t>Neural Networks</a:t>
            </a: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27954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Classification results-Experiment 1</a:t>
            </a:r>
            <a:endParaRPr lang="en-US"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026" name="Picture 2">
            <a:extLst>
              <a:ext uri="{FF2B5EF4-FFF2-40B4-BE49-F238E27FC236}">
                <a16:creationId xmlns:a16="http://schemas.microsoft.com/office/drawing/2014/main" id="{79C6A6AC-11FE-A1D6-00C0-8A6DFAF9A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50" y="1717418"/>
            <a:ext cx="7360060" cy="295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50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Classification results-Experiment 1</a:t>
            </a:r>
            <a:endParaRPr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050" name="Picture 2">
            <a:extLst>
              <a:ext uri="{FF2B5EF4-FFF2-40B4-BE49-F238E27FC236}">
                <a16:creationId xmlns:a16="http://schemas.microsoft.com/office/drawing/2014/main" id="{B6A5CE80-E102-6D93-6CFD-93D8002BD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50" y="1508126"/>
            <a:ext cx="5895975"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66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Classification results-Experiment 2</a:t>
            </a:r>
            <a:endParaRPr lang="en-US"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3076" name="Picture 4">
            <a:extLst>
              <a:ext uri="{FF2B5EF4-FFF2-40B4-BE49-F238E27FC236}">
                <a16:creationId xmlns:a16="http://schemas.microsoft.com/office/drawing/2014/main" id="{8B34D2A1-465D-3760-E673-23E4ED180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50" y="1590356"/>
            <a:ext cx="7859200" cy="308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174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Classification results-Experiment 2</a:t>
            </a:r>
            <a:endParaRPr lang="en-US"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4098" name="Picture 2">
            <a:extLst>
              <a:ext uri="{FF2B5EF4-FFF2-40B4-BE49-F238E27FC236}">
                <a16:creationId xmlns:a16="http://schemas.microsoft.com/office/drawing/2014/main" id="{68C1FE37-014C-5D9C-A504-7E382A346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250" y="1565276"/>
            <a:ext cx="592455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4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Conclusion and final remarks</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Neural Networks</a:t>
            </a:r>
            <a:r>
              <a:rPr lang="zh-TW" altLang="en-US" sz="1800" b="1" dirty="0">
                <a:solidFill>
                  <a:schemeClr val="bg1"/>
                </a:solidFill>
                <a:latin typeface="微軟正黑體" panose="020B0604030504040204" pitchFamily="34" charset="-120"/>
                <a:ea typeface="微軟正黑體" panose="020B0604030504040204" pitchFamily="34" charset="-120"/>
              </a:rPr>
              <a:t>、</a:t>
            </a:r>
            <a:r>
              <a:rPr lang="en-US" altLang="zh-TW" sz="1800" b="1" dirty="0">
                <a:solidFill>
                  <a:schemeClr val="bg1"/>
                </a:solidFill>
                <a:latin typeface="微軟正黑體" panose="020B0604030504040204" pitchFamily="34" charset="-120"/>
                <a:ea typeface="微軟正黑體" panose="020B0604030504040204" pitchFamily="34" charset="-120"/>
              </a:rPr>
              <a:t>C4.5</a:t>
            </a:r>
            <a:r>
              <a:rPr lang="zh-TW" altLang="en-US" sz="1800" b="1" dirty="0">
                <a:solidFill>
                  <a:schemeClr val="bg1"/>
                </a:solidFill>
                <a:latin typeface="微軟正黑體" panose="020B0604030504040204" pitchFamily="34" charset="-120"/>
                <a:ea typeface="微軟正黑體" panose="020B0604030504040204" pitchFamily="34" charset="-120"/>
              </a:rPr>
              <a:t>、</a:t>
            </a:r>
            <a:r>
              <a:rPr lang="en-US" altLang="zh-TW" sz="1800" b="1" dirty="0">
                <a:solidFill>
                  <a:schemeClr val="bg1"/>
                </a:solidFill>
                <a:latin typeface="微軟正黑體" panose="020B0604030504040204" pitchFamily="34" charset="-120"/>
                <a:ea typeface="微軟正黑體" panose="020B0604030504040204" pitchFamily="34" charset="-120"/>
              </a:rPr>
              <a:t>RIPPER </a:t>
            </a:r>
            <a:r>
              <a:rPr lang="zh-TW" altLang="en-US" sz="1800" b="1" dirty="0">
                <a:solidFill>
                  <a:schemeClr val="bg1"/>
                </a:solidFill>
                <a:latin typeface="微軟正黑體" panose="020B0604030504040204" pitchFamily="34" charset="-120"/>
                <a:ea typeface="微軟正黑體" panose="020B0604030504040204" pitchFamily="34" charset="-120"/>
              </a:rPr>
              <a:t>和</a:t>
            </a:r>
            <a:r>
              <a:rPr lang="en-US" altLang="zh-TW" sz="1800" b="1" dirty="0">
                <a:solidFill>
                  <a:schemeClr val="bg1"/>
                </a:solidFill>
                <a:latin typeface="微軟正黑體" panose="020B0604030504040204" pitchFamily="34" charset="-120"/>
                <a:ea typeface="微軟正黑體" panose="020B0604030504040204" pitchFamily="34" charset="-120"/>
              </a:rPr>
              <a:t>k-Nearest Neighbor </a:t>
            </a:r>
            <a:r>
              <a:rPr lang="zh-TW" altLang="en-US" sz="1800" b="1" dirty="0">
                <a:solidFill>
                  <a:schemeClr val="bg1"/>
                </a:solidFill>
                <a:latin typeface="微軟正黑體" panose="020B0604030504040204" pitchFamily="34" charset="-120"/>
                <a:ea typeface="微軟正黑體" panose="020B0604030504040204" pitchFamily="34" charset="-120"/>
              </a:rPr>
              <a:t>算法等分類算法的分類準確率接近</a:t>
            </a:r>
            <a:r>
              <a:rPr lang="en-US" altLang="zh-TW" sz="1800" b="1" dirty="0">
                <a:solidFill>
                  <a:schemeClr val="bg1"/>
                </a:solidFill>
                <a:latin typeface="微軟正黑體" panose="020B0604030504040204" pitchFamily="34" charset="-120"/>
                <a:ea typeface="微軟正黑體" panose="020B0604030504040204" pitchFamily="34" charset="-120"/>
              </a:rPr>
              <a:t>100%</a:t>
            </a:r>
            <a:r>
              <a:rPr lang="zh-TW" altLang="en-US" sz="1800" b="1" dirty="0">
                <a:solidFill>
                  <a:schemeClr val="bg1"/>
                </a:solidFill>
                <a:latin typeface="微軟正黑體" panose="020B0604030504040204" pitchFamily="34" charset="-120"/>
                <a:ea typeface="微軟正黑體" panose="020B0604030504040204" pitchFamily="34" charset="-120"/>
              </a:rPr>
              <a:t>。</a:t>
            </a: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提出的兩個新特性</a:t>
            </a:r>
            <a:r>
              <a:rPr lang="en-US" altLang="zh-TW" sz="1800" b="1" dirty="0">
                <a:solidFill>
                  <a:schemeClr val="bg1"/>
                </a:solidFill>
                <a:latin typeface="微軟正黑體" panose="020B0604030504040204" pitchFamily="34" charset="-120"/>
                <a:ea typeface="微軟正黑體" panose="020B0604030504040204" pitchFamily="34" charset="-120"/>
              </a:rPr>
              <a:t>——</a:t>
            </a:r>
            <a:r>
              <a:rPr lang="zh-TW" altLang="en-US" sz="1800" b="1" dirty="0">
                <a:solidFill>
                  <a:schemeClr val="bg1"/>
                </a:solidFill>
                <a:latin typeface="微軟正黑體" panose="020B0604030504040204" pitchFamily="34" charset="-120"/>
                <a:ea typeface="微軟正黑體" panose="020B0604030504040204" pitchFamily="34" charset="-120"/>
              </a:rPr>
              <a:t>連續順序請求率和頁面請求深度的標準差</a:t>
            </a: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在研究中很明顯，網路爬蟲（惡意的和行為良好的）和人類用戶的瀏覽行為明顯不同。</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通過自定義 </a:t>
            </a:r>
            <a:r>
              <a:rPr lang="en-US" altLang="zh-TW" sz="1800" b="1" dirty="0">
                <a:solidFill>
                  <a:schemeClr val="bg1"/>
                </a:solidFill>
                <a:latin typeface="微軟正黑體" panose="020B0604030504040204" pitchFamily="34" charset="-120"/>
                <a:ea typeface="微軟正黑體" panose="020B0604030504040204" pitchFamily="34" charset="-120"/>
              </a:rPr>
              <a:t>C4.5 </a:t>
            </a:r>
            <a:r>
              <a:rPr lang="zh-TW" altLang="en-US" sz="1800" b="1" dirty="0">
                <a:solidFill>
                  <a:schemeClr val="bg1"/>
                </a:solidFill>
                <a:latin typeface="微軟正黑體" panose="020B0604030504040204" pitchFamily="34" charset="-120"/>
                <a:ea typeface="微軟正黑體" panose="020B0604030504040204" pitchFamily="34" charset="-120"/>
              </a:rPr>
              <a:t>或 </a:t>
            </a:r>
            <a:r>
              <a:rPr lang="en-US" altLang="zh-TW" sz="1800" b="1" dirty="0">
                <a:solidFill>
                  <a:schemeClr val="bg1"/>
                </a:solidFill>
                <a:latin typeface="微軟正黑體" panose="020B0604030504040204" pitchFamily="34" charset="-120"/>
                <a:ea typeface="微軟正黑體" panose="020B0604030504040204" pitchFamily="34" charset="-120"/>
              </a:rPr>
              <a:t>RIPPER</a:t>
            </a:r>
            <a:r>
              <a:rPr lang="zh-TW" altLang="en-US" sz="1800" b="1" dirty="0">
                <a:solidFill>
                  <a:schemeClr val="bg1"/>
                </a:solidFill>
                <a:latin typeface="微軟正黑體" panose="020B0604030504040204" pitchFamily="34" charset="-120"/>
                <a:ea typeface="微軟正黑體" panose="020B0604030504040204" pitchFamily="34" charset="-120"/>
              </a:rPr>
              <a:t>，可以進一步降低已知行為良好和惡意網路爬蟲的錯誤分類率。</a:t>
            </a:r>
            <a:endParaRPr lang="zh-TW" altLang="en-US" sz="1800" b="1" dirty="0">
              <a:solidFill>
                <a:srgbClr val="C00000"/>
              </a:solidFill>
              <a:latin typeface="微軟正黑體" panose="020B0604030504040204" pitchFamily="34" charset="-120"/>
              <a:ea typeface="微軟正黑體" panose="020B0604030504040204" pitchFamily="34" charset="-120"/>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61964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INTRODUCTION</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分佈式拒絕服務 </a:t>
            </a:r>
            <a:r>
              <a:rPr lang="en-US" altLang="zh-TW" sz="1800" b="1" dirty="0">
                <a:solidFill>
                  <a:schemeClr val="bg1"/>
                </a:solidFill>
                <a:latin typeface="微軟正黑體" panose="020B0604030504040204" pitchFamily="34" charset="-120"/>
                <a:ea typeface="微軟正黑體" panose="020B0604030504040204" pitchFamily="34" charset="-120"/>
              </a:rPr>
              <a:t>(DDoS) </a:t>
            </a:r>
            <a:r>
              <a:rPr lang="zh-TW" altLang="en-US" sz="1800" b="1" dirty="0">
                <a:solidFill>
                  <a:schemeClr val="bg1"/>
                </a:solidFill>
                <a:latin typeface="微軟正黑體" panose="020B0604030504040204" pitchFamily="34" charset="-120"/>
                <a:ea typeface="微軟正黑體" panose="020B0604030504040204" pitchFamily="34" charset="-120"/>
              </a:rPr>
              <a:t>是當今對網際網路安全最具破壞性的攻擊之一。</a:t>
            </a: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七種數據挖掘分類算法應用於靜態 </a:t>
            </a:r>
            <a:r>
              <a:rPr lang="en-US" altLang="zh-TW" sz="1800" b="1" dirty="0">
                <a:solidFill>
                  <a:schemeClr val="bg1"/>
                </a:solidFill>
                <a:latin typeface="微軟正黑體" panose="020B0604030504040204" pitchFamily="34" charset="-120"/>
                <a:ea typeface="微軟正黑體" panose="020B0604030504040204" pitchFamily="34" charset="-120"/>
              </a:rPr>
              <a:t>Web </a:t>
            </a:r>
            <a:r>
              <a:rPr lang="zh-TW" altLang="en-US" sz="1800" b="1" dirty="0">
                <a:solidFill>
                  <a:schemeClr val="bg1"/>
                </a:solidFill>
                <a:latin typeface="微軟正黑體" panose="020B0604030504040204" pitchFamily="34" charset="-120"/>
                <a:ea typeface="微軟正黑體" panose="020B0604030504040204" pitchFamily="34" charset="-120"/>
              </a:rPr>
              <a:t>服務器存取日誌的效果</a:t>
            </a: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將用戶會話分類為屬於自動 </a:t>
            </a:r>
            <a:r>
              <a:rPr lang="en-US" altLang="zh-TW" sz="1800" b="1" dirty="0">
                <a:solidFill>
                  <a:schemeClr val="bg1"/>
                </a:solidFill>
                <a:latin typeface="微軟正黑體" panose="020B0604030504040204" pitchFamily="34" charset="-120"/>
                <a:ea typeface="微軟正黑體" panose="020B0604030504040204" pitchFamily="34" charset="-120"/>
              </a:rPr>
              <a:t>Web </a:t>
            </a:r>
            <a:r>
              <a:rPr lang="zh-TW" altLang="en-US" sz="1800" b="1" dirty="0">
                <a:solidFill>
                  <a:schemeClr val="bg1"/>
                </a:solidFill>
                <a:latin typeface="微軟正黑體" panose="020B0604030504040204" pitchFamily="34" charset="-120"/>
                <a:ea typeface="微軟正黑體" panose="020B0604030504040204" pitchFamily="34" charset="-120"/>
              </a:rPr>
              <a:t>爬蟲或人類訪問者</a:t>
            </a: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研究使用的九個向量特徵</a:t>
            </a:r>
          </a:p>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information gain </a:t>
            </a:r>
            <a:r>
              <a:rPr lang="zh-TW" altLang="en-US" sz="1800" b="1" dirty="0">
                <a:solidFill>
                  <a:schemeClr val="bg1"/>
                </a:solidFill>
                <a:latin typeface="微軟正黑體" panose="020B0604030504040204" pitchFamily="34" charset="-120"/>
                <a:ea typeface="微軟正黑體" panose="020B0604030504040204" pitchFamily="34" charset="-120"/>
              </a:rPr>
              <a:t>和</a:t>
            </a:r>
            <a:r>
              <a:rPr lang="en-US" altLang="zh-TW" sz="1800" b="1" dirty="0">
                <a:solidFill>
                  <a:schemeClr val="bg1"/>
                </a:solidFill>
                <a:latin typeface="微軟正黑體" panose="020B0604030504040204" pitchFamily="34" charset="-120"/>
                <a:ea typeface="微軟正黑體" panose="020B0604030504040204" pitchFamily="34" charset="-120"/>
              </a:rPr>
              <a:t>gain ratio</a:t>
            </a:r>
            <a:r>
              <a:rPr lang="zh-TW" altLang="en-US" sz="1800" b="1" dirty="0">
                <a:solidFill>
                  <a:schemeClr val="bg1"/>
                </a:solidFill>
                <a:latin typeface="微軟正黑體" panose="020B0604030504040204" pitchFamily="34" charset="-120"/>
                <a:ea typeface="微軟正黑體" panose="020B0604030504040204" pitchFamily="34" charset="-120"/>
              </a:rPr>
              <a:t>指標評估新特徵的有效性。</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證明了新特徵在數據挖掘分類器識別惡意和行為良好網絡爬蟲的準確性。</a:t>
            </a: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INTRODUCTION</a:t>
            </a:r>
            <a:endParaRPr dirty="0"/>
          </a:p>
        </p:txBody>
      </p:sp>
      <p:sp>
        <p:nvSpPr>
          <p:cNvPr id="93" name="Google Shape;93;p14"/>
          <p:cNvSpPr txBox="1">
            <a:spLocks noGrp="1"/>
          </p:cNvSpPr>
          <p:nvPr>
            <p:ph type="body" idx="1"/>
          </p:nvPr>
        </p:nvSpPr>
        <p:spPr>
          <a:xfrm>
            <a:off x="975250"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使用非法網路層數據包發起傳統</a:t>
            </a:r>
            <a:r>
              <a:rPr lang="en-US" altLang="zh-TW" sz="1800" b="1" dirty="0">
                <a:solidFill>
                  <a:schemeClr val="bg1"/>
                </a:solidFill>
                <a:latin typeface="微軟正黑體" panose="020B0604030504040204" pitchFamily="34" charset="-120"/>
                <a:ea typeface="微軟正黑體" panose="020B0604030504040204" pitchFamily="34" charset="-120"/>
              </a:rPr>
              <a:t>DDoS</a:t>
            </a:r>
            <a:r>
              <a:rPr lang="zh-TW" altLang="en-US" sz="1800" b="1" dirty="0">
                <a:solidFill>
                  <a:schemeClr val="bg1"/>
                </a:solidFill>
                <a:latin typeface="微軟正黑體" panose="020B0604030504040204" pitchFamily="34" charset="-120"/>
                <a:ea typeface="微軟正黑體" panose="020B0604030504040204" pitchFamily="34" charset="-120"/>
              </a:rPr>
              <a:t>攻擊的攻擊者可以很容易地被入侵檢測系統等簽名檢測系統檢測到。</a:t>
            </a:r>
            <a:endParaRPr lang="en-US" altLang="zh-TW" sz="1800" b="1" dirty="0">
              <a:solidFill>
                <a:schemeClr val="bg1"/>
              </a:solidFill>
              <a:latin typeface="微軟正黑體" panose="020B0604030504040204" pitchFamily="34" charset="-120"/>
              <a:ea typeface="微軟正黑體" panose="020B0604030504040204" pitchFamily="34" charset="-120"/>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圖片 1">
            <a:extLst>
              <a:ext uri="{FF2B5EF4-FFF2-40B4-BE49-F238E27FC236}">
                <a16:creationId xmlns:a16="http://schemas.microsoft.com/office/drawing/2014/main" id="{FA3D97A8-B61F-ED10-E72D-2AB645F9F095}"/>
              </a:ext>
            </a:extLst>
          </p:cNvPr>
          <p:cNvPicPr>
            <a:picLocks noChangeAspect="1"/>
          </p:cNvPicPr>
          <p:nvPr/>
        </p:nvPicPr>
        <p:blipFill>
          <a:blip r:embed="rId3"/>
          <a:stretch>
            <a:fillRect/>
          </a:stretch>
        </p:blipFill>
        <p:spPr>
          <a:xfrm>
            <a:off x="5493002" y="2571750"/>
            <a:ext cx="2596488" cy="2090777"/>
          </a:xfrm>
          <a:prstGeom prst="rect">
            <a:avLst/>
          </a:prstGeom>
        </p:spPr>
      </p:pic>
    </p:spTree>
    <p:extLst>
      <p:ext uri="{BB962C8B-B14F-4D97-AF65-F5344CB8AC3E}">
        <p14:creationId xmlns:p14="http://schemas.microsoft.com/office/powerpoint/2010/main" val="22465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INTRODUCTION</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第一組目標</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檢查七種選定分類算法在檢測已知行為良好的網絡爬蟲和人類訪問者的存在方面的有效性</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評估兩個新提出的網絡會話特徵的潛力</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第二個目標是</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檢驗七種分類算法在區分網站的四個訪問者組方面的有效性</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評估兩個新提出的網路會話功能的潛力</a:t>
            </a: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8055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Supervised learning versus log parser</a:t>
            </a:r>
            <a:endParaRPr dirty="0"/>
          </a:p>
        </p:txBody>
      </p:sp>
      <p:sp>
        <p:nvSpPr>
          <p:cNvPr id="93" name="Google Shape;93;p14"/>
          <p:cNvSpPr txBox="1">
            <a:spLocks noGrp="1"/>
          </p:cNvSpPr>
          <p:nvPr>
            <p:ph type="body" idx="1"/>
          </p:nvPr>
        </p:nvSpPr>
        <p:spPr>
          <a:xfrm>
            <a:off x="975275" y="1575125"/>
            <a:ext cx="3810577"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許多早期的網站訪問者分類系統都是基於簡單的基於規則的邏輯。</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Dataset preparation</a:t>
            </a: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包括訓練和測試數據樣本。</a:t>
            </a: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圖片 2">
            <a:extLst>
              <a:ext uri="{FF2B5EF4-FFF2-40B4-BE49-F238E27FC236}">
                <a16:creationId xmlns:a16="http://schemas.microsoft.com/office/drawing/2014/main" id="{28B0EB05-3E68-818C-4B9C-45B92ECBD447}"/>
              </a:ext>
            </a:extLst>
          </p:cNvPr>
          <p:cNvPicPr>
            <a:picLocks noChangeAspect="1"/>
          </p:cNvPicPr>
          <p:nvPr/>
        </p:nvPicPr>
        <p:blipFill>
          <a:blip r:embed="rId3"/>
          <a:stretch>
            <a:fillRect/>
          </a:stretch>
        </p:blipFill>
        <p:spPr>
          <a:xfrm>
            <a:off x="5259410" y="1515193"/>
            <a:ext cx="1968219" cy="3552058"/>
          </a:xfrm>
          <a:prstGeom prst="rect">
            <a:avLst/>
          </a:prstGeom>
        </p:spPr>
      </p:pic>
    </p:spTree>
    <p:extLst>
      <p:ext uri="{BB962C8B-B14F-4D97-AF65-F5344CB8AC3E}">
        <p14:creationId xmlns:p14="http://schemas.microsoft.com/office/powerpoint/2010/main" val="384703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Supervised learning versus log parser</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Features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Percentage of requests with unassigned referrers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‘Robots.txt’ file request</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Standard deviation of requested page’s depth</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Percentage of consecutive sequential HTTP requests</a:t>
            </a: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08498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Supervised learning versus log parser</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 Session identification</a:t>
            </a:r>
          </a:p>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Features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Click number</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HTML-to-Image Ratio</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Percentage of PDF/PS file requests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Percentage of 4xx error responses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Percentage of HTTP requests of type HEAD</a:t>
            </a:r>
            <a:endParaRPr lang="zh-TW" altLang="en-US" sz="1800" b="1" dirty="0">
              <a:solidFill>
                <a:schemeClr val="bg1"/>
              </a:solidFill>
              <a:latin typeface="微軟正黑體" panose="020B0604030504040204" pitchFamily="34" charset="-120"/>
              <a:ea typeface="微軟正黑體" panose="020B0604030504040204" pitchFamily="34" charset="-120"/>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14485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Supervised learning versus log parser</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Features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Percentage of requests with unassigned referrers</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‘Robots.txt’ file request</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Standard deviation of requested page’s depth</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Percentage of consecutive sequential HTTP requests</a:t>
            </a:r>
          </a:p>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Dataset labelling</a:t>
            </a: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78251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ltLang="zh-TW" dirty="0"/>
              <a:t>Supervised learning versus log parser</a:t>
            </a:r>
            <a:endParaRPr dirty="0"/>
          </a:p>
        </p:txBody>
      </p:sp>
      <p:sp>
        <p:nvSpPr>
          <p:cNvPr id="93" name="Google Shape;93;p14"/>
          <p:cNvSpPr txBox="1">
            <a:spLocks noGrp="1"/>
          </p:cNvSpPr>
          <p:nvPr>
            <p:ph type="body" idx="1"/>
          </p:nvPr>
        </p:nvSpPr>
        <p:spPr>
          <a:xfrm>
            <a:off x="975275" y="1575125"/>
            <a:ext cx="7586164" cy="3098526"/>
          </a:xfrm>
          <a:prstGeom prst="rect">
            <a:avLst/>
          </a:prstGeom>
        </p:spPr>
        <p:txBody>
          <a:bodyPr spcFirstLastPara="1" wrap="square" lIns="0" tIns="0" rIns="0" bIns="0" anchor="t" anchorCtr="0">
            <a:noAutofit/>
          </a:bodyPr>
          <a:lstStyle/>
          <a:p>
            <a:pPr>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Dataset labelling</a:t>
            </a:r>
          </a:p>
          <a:p>
            <a:pPr lvl="1">
              <a:lnSpc>
                <a:spcPct val="150000"/>
              </a:lnSpc>
              <a:buFont typeface="Arial" panose="020B0604020202020204" pitchFamily="34" charset="0"/>
              <a:buChar char="•"/>
            </a:pPr>
            <a:r>
              <a:rPr lang="zh-TW" altLang="en-US" sz="1800" b="1" dirty="0">
                <a:solidFill>
                  <a:schemeClr val="bg1"/>
                </a:solidFill>
                <a:latin typeface="微軟正黑體" panose="020B0604030504040204" pitchFamily="34" charset="-120"/>
                <a:ea typeface="微軟正黑體" panose="020B0604030504040204" pitchFamily="34" charset="-120"/>
              </a:rPr>
              <a:t>日誌分析器解析日誌文件並提取單個訪問者會話後，每個會話都被標記為屬於特定類。</a:t>
            </a:r>
            <a:endParaRPr lang="en-US" altLang="zh-TW" sz="1800" b="1" dirty="0">
              <a:solidFill>
                <a:schemeClr val="bg1"/>
              </a:solidFill>
              <a:latin typeface="微軟正黑體" panose="020B0604030504040204" pitchFamily="34" charset="-120"/>
              <a:ea typeface="微軟正黑體" panose="020B0604030504040204" pitchFamily="34" charset="-120"/>
            </a:endParaRP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Experiment #1</a:t>
            </a:r>
          </a:p>
          <a:p>
            <a:pPr lvl="1">
              <a:lnSpc>
                <a:spcPct val="150000"/>
              </a:lnSpc>
              <a:buFont typeface="Arial" panose="020B0604020202020204" pitchFamily="34" charset="0"/>
              <a:buChar char="•"/>
            </a:pPr>
            <a:r>
              <a:rPr lang="en-US" altLang="zh-TW" sz="1800" b="1" dirty="0">
                <a:solidFill>
                  <a:schemeClr val="bg1"/>
                </a:solidFill>
                <a:latin typeface="微軟正黑體" panose="020B0604030504040204" pitchFamily="34" charset="-120"/>
                <a:ea typeface="微軟正黑體" panose="020B0604030504040204" pitchFamily="34" charset="-120"/>
              </a:rPr>
              <a:t>Experiment #2</a:t>
            </a: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18596265"/>
      </p:ext>
    </p:extLst>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534</Words>
  <Application>Microsoft Office PowerPoint</Application>
  <PresentationFormat>如螢幕大小 (16:9)</PresentationFormat>
  <Paragraphs>77</Paragraphs>
  <Slides>15</Slides>
  <Notes>15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Arial</vt:lpstr>
      <vt:lpstr>Titillium Web Light</vt:lpstr>
      <vt:lpstr>微軟正黑體</vt:lpstr>
      <vt:lpstr>Calibri</vt:lpstr>
      <vt:lpstr>Quantico</vt:lpstr>
      <vt:lpstr>Juno template</vt:lpstr>
      <vt:lpstr>Feature evaluation for web crawler detection with data mining techniques</vt:lpstr>
      <vt:lpstr>INTRODUCTION</vt:lpstr>
      <vt:lpstr>INTRODUCTION</vt:lpstr>
      <vt:lpstr>INTRODUCTION</vt:lpstr>
      <vt:lpstr>Supervised learning versus log parser</vt:lpstr>
      <vt:lpstr>Supervised learning versus log parser</vt:lpstr>
      <vt:lpstr>Supervised learning versus log parser</vt:lpstr>
      <vt:lpstr>Supervised learning versus log parser</vt:lpstr>
      <vt:lpstr>Supervised learning versus log parser</vt:lpstr>
      <vt:lpstr>Experimental design</vt:lpstr>
      <vt:lpstr>Classification results-Experiment 1</vt:lpstr>
      <vt:lpstr>Classification results-Experiment 1</vt:lpstr>
      <vt:lpstr>Classification results-Experiment 2</vt:lpstr>
      <vt:lpstr>Classification results-Experiment 2</vt:lpstr>
      <vt:lpstr>Conclusion and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結合文字探勘與量化工具 從線上留言挖掘旅館業者的競爭優勢</dc:title>
  <cp:lastModifiedBy>邱智清</cp:lastModifiedBy>
  <cp:revision>3</cp:revision>
  <dcterms:modified xsi:type="dcterms:W3CDTF">2022-10-24T06:50:37Z</dcterms:modified>
</cp:coreProperties>
</file>