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60" r:id="rId5"/>
    <p:sldId id="259" r:id="rId6"/>
    <p:sldId id="261" r:id="rId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7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C4ABF8-2260-44A6-A3DF-6A798BB60316}" type="datetimeFigureOut">
              <a:rPr lang="es-GT" smtClean="0"/>
              <a:t>29/05/2019</a:t>
            </a:fld>
            <a:endParaRPr lang="es-GT"/>
          </a:p>
        </p:txBody>
      </p:sp>
      <p:sp>
        <p:nvSpPr>
          <p:cNvPr id="5" name="Footer Placeholder 4"/>
          <p:cNvSpPr>
            <a:spLocks noGrp="1"/>
          </p:cNvSpPr>
          <p:nvPr>
            <p:ph type="ftr" sz="quarter" idx="11"/>
          </p:nvPr>
        </p:nvSpPr>
        <p:spPr>
          <a:xfrm>
            <a:off x="1876424" y="5410201"/>
            <a:ext cx="5124886" cy="365125"/>
          </a:xfrm>
        </p:spPr>
        <p:txBody>
          <a:bodyPr/>
          <a:lstStyle/>
          <a:p>
            <a:endParaRPr lang="es-GT"/>
          </a:p>
        </p:txBody>
      </p:sp>
      <p:sp>
        <p:nvSpPr>
          <p:cNvPr id="6" name="Slide Number Placeholder 5"/>
          <p:cNvSpPr>
            <a:spLocks noGrp="1"/>
          </p:cNvSpPr>
          <p:nvPr>
            <p:ph type="sldNum" sz="quarter" idx="12"/>
          </p:nvPr>
        </p:nvSpPr>
        <p:spPr>
          <a:xfrm>
            <a:off x="9896911" y="5410199"/>
            <a:ext cx="771089" cy="365125"/>
          </a:xfrm>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342913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52559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9864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0662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126863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7C4ABF8-2260-44A6-A3DF-6A798BB60316}"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08559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7C4ABF8-2260-44A6-A3DF-6A798BB60316}"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179214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C4ABF8-2260-44A6-A3DF-6A798BB60316}"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3058001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C4ABF8-2260-44A6-A3DF-6A798BB60316}"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100571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C4ABF8-2260-44A6-A3DF-6A798BB60316}"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41870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C4ABF8-2260-44A6-A3DF-6A798BB60316}" type="datetimeFigureOut">
              <a:rPr lang="es-GT" smtClean="0"/>
              <a:t>29/05/2019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3767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75967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7C4ABF8-2260-44A6-A3DF-6A798BB60316}" type="datetimeFigureOut">
              <a:rPr lang="es-GT" smtClean="0"/>
              <a:t>29/05/2019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63309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7C4ABF8-2260-44A6-A3DF-6A798BB60316}" type="datetimeFigureOut">
              <a:rPr lang="es-GT" smtClean="0"/>
              <a:t>29/05/2019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34974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ABF8-2260-44A6-A3DF-6A798BB60316}" type="datetimeFigureOut">
              <a:rPr lang="es-GT" smtClean="0"/>
              <a:t>29/05/2019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207879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78974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C4ABF8-2260-44A6-A3DF-6A798BB60316}" type="datetimeFigureOut">
              <a:rPr lang="es-GT" smtClean="0"/>
              <a:t>29/05/2019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6658619-0FC1-4A11-A728-A4A2F3BF30B7}" type="slidenum">
              <a:rPr lang="es-GT" smtClean="0"/>
              <a:t>‹Nº›</a:t>
            </a:fld>
            <a:endParaRPr lang="es-GT"/>
          </a:p>
        </p:txBody>
      </p:sp>
    </p:spTree>
    <p:extLst>
      <p:ext uri="{BB962C8B-B14F-4D97-AF65-F5344CB8AC3E}">
        <p14:creationId xmlns:p14="http://schemas.microsoft.com/office/powerpoint/2010/main" val="185881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C4ABF8-2260-44A6-A3DF-6A798BB60316}" type="datetimeFigureOut">
              <a:rPr lang="es-GT" smtClean="0"/>
              <a:t>29/05/2019</a:t>
            </a:fld>
            <a:endParaRPr lang="es-G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658619-0FC1-4A11-A728-A4A2F3BF30B7}" type="slidenum">
              <a:rPr lang="es-GT" smtClean="0"/>
              <a:t>‹Nº›</a:t>
            </a:fld>
            <a:endParaRPr lang="es-GT"/>
          </a:p>
        </p:txBody>
      </p:sp>
    </p:spTree>
    <p:extLst>
      <p:ext uri="{BB962C8B-B14F-4D97-AF65-F5344CB8AC3E}">
        <p14:creationId xmlns:p14="http://schemas.microsoft.com/office/powerpoint/2010/main" val="1433609516"/>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89187"/>
            <a:ext cx="9144000" cy="1891862"/>
          </a:xfrm>
        </p:spPr>
        <p:txBody>
          <a:bodyPr/>
          <a:lstStyle/>
          <a:p>
            <a:r>
              <a:rPr lang="es-GT" dirty="0" smtClean="0"/>
              <a:t>Mantenimiento preventivo de computadoras </a:t>
            </a:r>
            <a:endParaRPr lang="es-GT" dirty="0"/>
          </a:p>
        </p:txBody>
      </p:sp>
      <p:sp>
        <p:nvSpPr>
          <p:cNvPr id="3" name="Subtítulo 2"/>
          <p:cNvSpPr>
            <a:spLocks noGrp="1"/>
          </p:cNvSpPr>
          <p:nvPr>
            <p:ph type="subTitle" idx="1"/>
          </p:nvPr>
        </p:nvSpPr>
        <p:spPr>
          <a:xfrm>
            <a:off x="5097516" y="8818564"/>
            <a:ext cx="9144000" cy="1655762"/>
          </a:xfrm>
        </p:spPr>
        <p:txBody>
          <a:bodyPr/>
          <a:lstStyle/>
          <a:p>
            <a:endParaRPr lang="es-GT" dirty="0"/>
          </a:p>
        </p:txBody>
      </p:sp>
      <p:pic>
        <p:nvPicPr>
          <p:cNvPr id="1026" name="Picture 2" descr="Resultado de imagen para mantenimiento preventivo de una computadora anima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794" y="2343315"/>
            <a:ext cx="4762500"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158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randombar(horizontal)">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986" y="394138"/>
            <a:ext cx="8245366" cy="6085490"/>
          </a:xfrm>
          <a:prstGeom prst="rect">
            <a:avLst/>
          </a:prstGeom>
        </p:spPr>
      </p:pic>
    </p:spTree>
    <p:extLst>
      <p:ext uri="{BB962C8B-B14F-4D97-AF65-F5344CB8AC3E}">
        <p14:creationId xmlns:p14="http://schemas.microsoft.com/office/powerpoint/2010/main" val="4044453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57656"/>
            <a:ext cx="8915399" cy="2081048"/>
          </a:xfrm>
        </p:spPr>
        <p:txBody>
          <a:bodyPr>
            <a:normAutofit/>
          </a:bodyPr>
          <a:lstStyle/>
          <a:p>
            <a:r>
              <a:rPr lang="es-GT" b="1" dirty="0">
                <a:solidFill>
                  <a:srgbClr val="0000FF"/>
                </a:solidFill>
                <a:latin typeface="Tahoma" panose="020B0604030504040204" pitchFamily="34" charset="0"/>
              </a:rPr>
              <a:t>Mantenimiento Correctivo</a:t>
            </a:r>
            <a:r>
              <a:rPr lang="es-GT" dirty="0">
                <a:solidFill>
                  <a:srgbClr val="000000"/>
                </a:solidFill>
                <a:latin typeface="Georgia" panose="02040502050405020303" pitchFamily="18" charset="0"/>
              </a:rPr>
              <a:t/>
            </a:r>
            <a:br>
              <a:rPr lang="es-GT" dirty="0">
                <a:solidFill>
                  <a:srgbClr val="000000"/>
                </a:solidFill>
                <a:latin typeface="Georgia" panose="02040502050405020303" pitchFamily="18" charset="0"/>
              </a:rPr>
            </a:br>
            <a:endParaRPr lang="es-GT" dirty="0"/>
          </a:p>
        </p:txBody>
      </p:sp>
      <p:sp>
        <p:nvSpPr>
          <p:cNvPr id="3" name="Subtítulo 2"/>
          <p:cNvSpPr>
            <a:spLocks noGrp="1"/>
          </p:cNvSpPr>
          <p:nvPr>
            <p:ph type="subTitle" idx="1"/>
          </p:nvPr>
        </p:nvSpPr>
        <p:spPr>
          <a:xfrm>
            <a:off x="2589213" y="1623849"/>
            <a:ext cx="8915399" cy="1545020"/>
          </a:xfrm>
        </p:spPr>
        <p:txBody>
          <a:bodyPr>
            <a:normAutofit fontScale="85000" lnSpcReduction="10000"/>
          </a:bodyPr>
          <a:lstStyle/>
          <a:p>
            <a:r>
              <a:rPr lang="es-GT" dirty="0">
                <a:solidFill>
                  <a:schemeClr val="tx1"/>
                </a:solidFill>
              </a:rPr>
              <a:t>Este mantenimiento también es denominado “mantenimiento reactivo”, tiene lugar luego que ocurre una falla o avería, es decir, solo actuará cuando se presenta un error en el sistema. En este caso si no se produce ninguna falla, el mantenimiento será nulo, por lo que se tendrá que esperar hasta que se presente el desperfecto para recién tomar medidas de corrección de errores</a:t>
            </a:r>
            <a:r>
              <a:rPr lang="es-GT" dirty="0"/>
              <a:t>.</a:t>
            </a:r>
          </a:p>
          <a:p>
            <a:endParaRPr lang="es-GT" dirty="0"/>
          </a:p>
          <a:p>
            <a:endParaRPr lang="es-GT" dirty="0"/>
          </a:p>
        </p:txBody>
      </p:sp>
      <p:pic>
        <p:nvPicPr>
          <p:cNvPr id="2050" name="Picture 2" descr="Resultado de imagen para mantenimiento correctivo de un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755" y="3168869"/>
            <a:ext cx="6324054" cy="355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042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solidFill>
                  <a:srgbClr val="FF0000"/>
                </a:solidFill>
              </a:rPr>
              <a:t>Consecuencias:</a:t>
            </a:r>
          </a:p>
        </p:txBody>
      </p:sp>
      <p:sp>
        <p:nvSpPr>
          <p:cNvPr id="3" name="Marcador de contenido 2"/>
          <p:cNvSpPr>
            <a:spLocks noGrp="1"/>
          </p:cNvSpPr>
          <p:nvPr>
            <p:ph idx="1"/>
          </p:nvPr>
        </p:nvSpPr>
        <p:spPr/>
        <p:txBody>
          <a:bodyPr>
            <a:normAutofit fontScale="77500" lnSpcReduction="20000"/>
          </a:bodyPr>
          <a:lstStyle/>
          <a:p>
            <a:r>
              <a:rPr lang="es-GT" dirty="0"/>
              <a:t>-Paradas no previstas en el proceso productivo, disminuyendo las horas operativas.</a:t>
            </a:r>
          </a:p>
          <a:p>
            <a:endParaRPr lang="es-GT" dirty="0"/>
          </a:p>
          <a:p>
            <a:r>
              <a:rPr lang="es-GT" dirty="0"/>
              <a:t> -Afecta las cadenas productivas, es decir, que los ciclos productivos posteriores se verán parados a la espera de la corrección de la etapa anterior.</a:t>
            </a:r>
          </a:p>
          <a:p>
            <a:endParaRPr lang="es-GT" dirty="0"/>
          </a:p>
          <a:p>
            <a:r>
              <a:rPr lang="es-GT" dirty="0"/>
              <a:t> -Presenta costos por reparación y repuestos no presupuestados, por lo que se dará el caso que por falta de recursos económicos no se podrán comprar los repuestos en el momento deseado</a:t>
            </a:r>
          </a:p>
          <a:p>
            <a:endParaRPr lang="es-GT" dirty="0"/>
          </a:p>
          <a:p>
            <a:r>
              <a:rPr lang="es-GT" dirty="0"/>
              <a:t> -La planificación del tiempo que estará el sistema fuera de operación no es predecible.</a:t>
            </a:r>
          </a:p>
        </p:txBody>
      </p:sp>
    </p:spTree>
    <p:extLst>
      <p:ext uri="{BB962C8B-B14F-4D97-AF65-F5344CB8AC3E}">
        <p14:creationId xmlns:p14="http://schemas.microsoft.com/office/powerpoint/2010/main" val="39486276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anim calcmode="lin" valueType="num">
                                      <p:cBhvr>
                                        <p:cTn id="19"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2" end="2"/>
                                            </p:txEl>
                                          </p:spTgt>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anim calcmode="lin" valueType="num">
                                      <p:cBhvr>
                                        <p:cTn id="24"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5" dur="2000" fill="hold"/>
                                        <p:tgtEl>
                                          <p:spTgt spid="3">
                                            <p:txEl>
                                              <p:pRg st="4" end="4"/>
                                            </p:txEl>
                                          </p:spTgt>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anim calcmode="lin" valueType="num">
                                      <p:cBhvr>
                                        <p:cTn id="29"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rgbClr val="0000FF"/>
                </a:solidFill>
                <a:latin typeface="Tahoma" panose="020B0604030504040204" pitchFamily="34" charset="0"/>
              </a:rPr>
              <a:t>Mantenimiento Preventivo</a:t>
            </a:r>
            <a:endParaRPr lang="es-GT" dirty="0"/>
          </a:p>
        </p:txBody>
      </p:sp>
      <p:sp>
        <p:nvSpPr>
          <p:cNvPr id="3" name="Marcador de contenido 2"/>
          <p:cNvSpPr>
            <a:spLocks noGrp="1"/>
          </p:cNvSpPr>
          <p:nvPr>
            <p:ph idx="1"/>
          </p:nvPr>
        </p:nvSpPr>
        <p:spPr>
          <a:xfrm>
            <a:off x="2589212" y="2133600"/>
            <a:ext cx="8915400" cy="2312276"/>
          </a:xfrm>
        </p:spPr>
        <p:txBody>
          <a:bodyPr>
            <a:normAutofit fontScale="85000" lnSpcReduction="20000"/>
          </a:bodyPr>
          <a:lstStyle/>
          <a:p>
            <a:r>
              <a:rPr lang="es-GT" dirty="0"/>
              <a:t>Este mantenimiento también es denominado “mantenimiento planificado”, tiene lugar antes de que ocurra una falla o avería, es recomendable realizarlo cada 3 meses, se efectúa bajo condiciones controladas sin la existencia de algún error en el sistema. Se realiza a razón de la experiencia y pericia del personal a cargo, los cuales son los encargados de determinar el momento necesario para llevar a cabo dicho procedimiento; el fabricante también puede estipular el momento adecuado a través de los manuales técnicos.</a:t>
            </a:r>
          </a:p>
        </p:txBody>
      </p:sp>
      <p:pic>
        <p:nvPicPr>
          <p:cNvPr id="3074" name="Picture 2" descr="Resultado de imagen para mantenimiento preventivo de un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850" y="4445876"/>
            <a:ext cx="2981762" cy="223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2822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21600000">
                                      <p:cBhvr>
                                        <p:cTn id="19" dur="2000" fill="hold"/>
                                        <p:tgtEl>
                                          <p:spTgt spid="30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1"/>
            <a:ext cx="8911687" cy="851338"/>
          </a:xfrm>
        </p:spPr>
        <p:txBody>
          <a:bodyPr/>
          <a:lstStyle/>
          <a:p>
            <a:r>
              <a:rPr lang="es-GT" dirty="0">
                <a:solidFill>
                  <a:srgbClr val="FF0000"/>
                </a:solidFill>
              </a:rPr>
              <a:t>Características:</a:t>
            </a:r>
          </a:p>
        </p:txBody>
      </p:sp>
      <p:sp>
        <p:nvSpPr>
          <p:cNvPr id="3" name="Marcador de contenido 2"/>
          <p:cNvSpPr>
            <a:spLocks noGrp="1"/>
          </p:cNvSpPr>
          <p:nvPr>
            <p:ph idx="1"/>
          </p:nvPr>
        </p:nvSpPr>
        <p:spPr>
          <a:xfrm>
            <a:off x="2589212" y="851339"/>
            <a:ext cx="8915400" cy="5849005"/>
          </a:xfrm>
        </p:spPr>
        <p:txBody>
          <a:bodyPr>
            <a:normAutofit fontScale="70000" lnSpcReduction="20000"/>
          </a:bodyPr>
          <a:lstStyle/>
          <a:p>
            <a:r>
              <a:rPr lang="es-GT" dirty="0"/>
              <a:t>-Se realiza en un momento en que no se esta produciendo, por lo que se aprovecha las horas ociosas de la planta.</a:t>
            </a:r>
          </a:p>
          <a:p>
            <a:endParaRPr lang="es-GT" dirty="0"/>
          </a:p>
          <a:p>
            <a:r>
              <a:rPr lang="es-GT" dirty="0"/>
              <a:t> -Se lleva a cabo siguiente un programa previamente elaborado donde se detalla el procedimiento a seguir, y las actividades a realizar, a fin de tener las herramientas y repuestos necesarios “a la mano”.</a:t>
            </a:r>
          </a:p>
          <a:p>
            <a:endParaRPr lang="es-GT" dirty="0"/>
          </a:p>
          <a:p>
            <a:r>
              <a:rPr lang="es-GT" dirty="0"/>
              <a:t> -Cuenta con una fecha programada, además de un tiempo de inicio y de terminación preestablecido y aprobado por la directiva de la empresa.</a:t>
            </a:r>
          </a:p>
          <a:p>
            <a:endParaRPr lang="es-GT" dirty="0"/>
          </a:p>
          <a:p>
            <a:r>
              <a:rPr lang="es-GT" dirty="0"/>
              <a:t> -Está destinado a un área en particular y a ciertos equipos específicamente. Aunque también se puede llevar a cabo un mantenimiento generalizado de todos los componentes de la planta.</a:t>
            </a:r>
          </a:p>
          <a:p>
            <a:endParaRPr lang="es-GT" dirty="0"/>
          </a:p>
          <a:p>
            <a:r>
              <a:rPr lang="es-GT" dirty="0"/>
              <a:t> -Permite a la empresa contar con un historial de todos los equipos, además brinda la posibilidad de actualizar la información técnica de los equipos.</a:t>
            </a:r>
          </a:p>
          <a:p>
            <a:endParaRPr lang="es-GT" dirty="0"/>
          </a:p>
          <a:p>
            <a:r>
              <a:rPr lang="es-GT" dirty="0"/>
              <a:t> -Permite contar con un presupuesto aprobado por la directiva</a:t>
            </a:r>
          </a:p>
        </p:txBody>
      </p:sp>
    </p:spTree>
    <p:extLst>
      <p:ext uri="{BB962C8B-B14F-4D97-AF65-F5344CB8AC3E}">
        <p14:creationId xmlns:p14="http://schemas.microsoft.com/office/powerpoint/2010/main" val="134259372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22</TotalTime>
  <Words>428</Words>
  <Application>Microsoft Office PowerPoint</Application>
  <PresentationFormat>Panorámica</PresentationFormat>
  <Paragraphs>25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Georgia</vt:lpstr>
      <vt:lpstr>Tahoma</vt:lpstr>
      <vt:lpstr>Trebuchet MS</vt:lpstr>
      <vt:lpstr>Tw Cen MT</vt:lpstr>
      <vt:lpstr>Circuito</vt:lpstr>
      <vt:lpstr>Mantenimiento preventivo de computadoras </vt:lpstr>
      <vt:lpstr>Presentación de PowerPoint</vt:lpstr>
      <vt:lpstr>Mantenimiento Correctivo </vt:lpstr>
      <vt:lpstr> Consecuencias:</vt:lpstr>
      <vt:lpstr>Mantenimiento Preventivo</vt:lpstr>
      <vt:lpstr>Características: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preventivo de computadoras</dc:title>
  <dc:creator>Liceo Compu-Market</dc:creator>
  <cp:lastModifiedBy>Liceo Compu-Market</cp:lastModifiedBy>
  <cp:revision>3</cp:revision>
  <dcterms:created xsi:type="dcterms:W3CDTF">2019-05-29T13:45:31Z</dcterms:created>
  <dcterms:modified xsi:type="dcterms:W3CDTF">2019-05-29T14:07:40Z</dcterms:modified>
</cp:coreProperties>
</file>