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3716000" cx="2438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xoNbcq2QZOjPJJGE4l45rvWbH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C06F46-CD07-49D9-8B1C-2B379B488536}">
  <a:tblStyle styleId="{9FC06F46-CD07-49D9-8B1C-2B379B488536}" styleName="Table_0"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6D6D6D">
              <a:alpha val="40784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4E4E4E">
              <a:alpha val="40784"/>
            </a:srgbClr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656565">
              <a:alpha val="74901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3F1D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3F1D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與副標題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言語錄">
  <p:cSld name="名言語錄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2387600" y="8978900"/>
            <a:ext cx="196215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1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  <a:defRPr b="1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">
  <p:cSld name="照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>
            <p:ph idx="2" type="pic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gradFill>
          <a:gsLst>
            <a:gs pos="0">
              <a:srgbClr val="51566D"/>
            </a:gs>
            <a:gs pos="38000">
              <a:srgbClr val="24213E"/>
            </a:gs>
            <a:gs pos="69000">
              <a:srgbClr val="000000"/>
            </a:gs>
            <a:gs pos="100000">
              <a:srgbClr val="000000"/>
            </a:gs>
          </a:gsLst>
          <a:lin ang="162000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19906337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與項目符號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1435100" y="2540000"/>
            <a:ext cx="21526500" cy="952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水平">
  <p:cSld name="照片 - 水平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>
            <p:ph idx="2" type="pic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sp>
      <p:sp>
        <p:nvSpPr>
          <p:cNvPr id="19" name="Google Shape;19;p20"/>
          <p:cNvSpPr txBox="1"/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 - 中央">
  <p:cSld name="大標題 - 中央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直式">
  <p:cSld name="照片 - 直式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>
            <p:ph idx="2" type="pic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Helvetica Neue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solidFill>
                  <a:srgbClr val="FFFFFF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 - 上方">
  <p:cSld name="大標題 - 上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、項目符號與照片">
  <p:cSld name="大標題、項目符號與照片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>
            <p:ph idx="2" type="pic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EBEBEB"/>
              </a:buClr>
              <a:buSzPts val="2850"/>
              <a:buFont typeface="Helvetica Neue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EBEBEB"/>
              </a:buClr>
              <a:buSzPts val="2850"/>
              <a:buFont typeface="Helvetica Neue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EBEBEB"/>
              </a:buClr>
              <a:buSzPts val="2850"/>
              <a:buFont typeface="Helvetica Neue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EBEBEB"/>
              </a:buClr>
              <a:buSzPts val="2850"/>
              <a:buFont typeface="Helvetica Neue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EBEBEB"/>
              </a:buClr>
              <a:buSzPts val="2850"/>
              <a:buFont typeface="Helvetica Neue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項目符號">
  <p:cSld name="項目符號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一頁三張">
  <p:cSld name="照片 - 一頁三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>
            <p:ph idx="2" type="pic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sp>
      <p:sp>
        <p:nvSpPr>
          <p:cNvPr id="43" name="Google Shape;43;p26"/>
          <p:cNvSpPr/>
          <p:nvPr>
            <p:ph idx="3" type="pic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sp>
      <p:sp>
        <p:nvSpPr>
          <p:cNvPr id="44" name="Google Shape;44;p26"/>
          <p:cNvSpPr/>
          <p:nvPr>
            <p:ph idx="4" type="pic"/>
          </p:nvPr>
        </p:nvSpPr>
        <p:spPr>
          <a:xfrm>
            <a:off x="1352550" y="596900"/>
            <a:ext cx="13030200" cy="12166600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50808">
              <a:srgbClr val="212121"/>
            </a:gs>
            <a:gs pos="100000">
              <a:srgbClr val="21212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  <a:defRPr b="1" i="0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435100" y="2540000"/>
            <a:ext cx="21526500" cy="952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4767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767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767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767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767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767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767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767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767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  <a:defRPr b="0" i="0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idx="4294967295" type="ctr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Network Programming</a:t>
            </a:r>
            <a:endParaRPr/>
          </a:p>
        </p:txBody>
      </p:sp>
      <p:sp>
        <p:nvSpPr>
          <p:cNvPr id="62" name="Google Shape;62;p1"/>
          <p:cNvSpPr txBox="1"/>
          <p:nvPr>
            <p:ph idx="4294967295" type="subTitle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Jack Hsieh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sp019763@gmail.com</a:t>
            </a:r>
            <a:endParaRPr/>
          </a:p>
        </p:txBody>
      </p:sp>
      <p:sp>
        <p:nvSpPr>
          <p:cNvPr id="63" name="Google Shape;63;p1"/>
          <p:cNvSpPr txBox="1"/>
          <p:nvPr>
            <p:ph idx="12" type="sldNum"/>
          </p:nvPr>
        </p:nvSpPr>
        <p:spPr>
          <a:xfrm>
            <a:off x="12039987" y="13010554"/>
            <a:ext cx="283770" cy="461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8</a:t>
            </a:r>
            <a:endParaRPr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SQLite 資料庫表單設計</a:t>
            </a:r>
            <a:endParaRPr/>
          </a:p>
          <a:p>
            <a:pPr indent="-546100" lvl="1" marL="1092200" rtl="0" algn="l">
              <a:lnSpc>
                <a:spcPct val="7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使用DB Browser for SQLite軟體建立資料庫</a:t>
            </a:r>
            <a:endParaRPr/>
          </a:p>
          <a:p>
            <a:pPr indent="-546100" lvl="1" marL="1092200" rtl="0" algn="l">
              <a:lnSpc>
                <a:spcPct val="7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新增表單Table</a:t>
            </a:r>
            <a:endParaRPr/>
          </a:p>
          <a:p>
            <a:pPr indent="-546100" lvl="1" marL="1092200" rtl="0" algn="l">
              <a:lnSpc>
                <a:spcPct val="7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名稱與欄位如下圖</a:t>
            </a:r>
            <a:endParaRPr/>
          </a:p>
        </p:txBody>
      </p:sp>
      <p:pic>
        <p:nvPicPr>
          <p:cNvPr descr="截圖 2024-04-16 下午5.09.55.png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2" y="7576210"/>
            <a:ext cx="20101660" cy="181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9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Golang DB連接與功能實作</a:t>
            </a:r>
            <a:endParaRPr/>
          </a:p>
          <a:p>
            <a:pPr indent="-546100" lvl="1" marL="1092200" marR="0" rtl="0" algn="l">
              <a:lnSpc>
                <a:spcPct val="7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DB連結</a:t>
            </a:r>
            <a:endParaRPr/>
          </a:p>
        </p:txBody>
      </p:sp>
      <p:pic>
        <p:nvPicPr>
          <p:cNvPr descr="截圖 2024-04-18 下午4.28.22.png"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3903" r="0" t="0"/>
          <a:stretch/>
        </p:blipFill>
        <p:spPr>
          <a:xfrm>
            <a:off x="10280479" y="3278355"/>
            <a:ext cx="8455802" cy="3519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圖 2024-04-18 下午4.28.14.png" id="150" name="Google Shape;150;p11"/>
          <p:cNvPicPr preferRelativeResize="0"/>
          <p:nvPr/>
        </p:nvPicPr>
        <p:blipFill rotWithShape="1">
          <a:blip r:embed="rId4">
            <a:alphaModFix/>
          </a:blip>
          <a:srcRect b="0" l="1817" r="0" t="0"/>
          <a:stretch/>
        </p:blipFill>
        <p:spPr>
          <a:xfrm>
            <a:off x="10285448" y="6632640"/>
            <a:ext cx="13849020" cy="6603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10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Golang DB增加紀錄</a:t>
            </a:r>
            <a:endParaRPr/>
          </a:p>
        </p:txBody>
      </p:sp>
      <p:pic>
        <p:nvPicPr>
          <p:cNvPr descr="截圖 2024-04-18 下午4.31.12.png" id="158" name="Google Shape;158;p12"/>
          <p:cNvPicPr preferRelativeResize="0"/>
          <p:nvPr/>
        </p:nvPicPr>
        <p:blipFill rotWithShape="1">
          <a:blip r:embed="rId3">
            <a:alphaModFix/>
          </a:blip>
          <a:srcRect b="51614" l="0" r="0" t="0"/>
          <a:stretch/>
        </p:blipFill>
        <p:spPr>
          <a:xfrm>
            <a:off x="5039114" y="3663561"/>
            <a:ext cx="14285470" cy="429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11</a:t>
            </a:r>
            <a:endParaRPr/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Golang DB查詢Top10紀錄</a:t>
            </a:r>
            <a:endParaRPr/>
          </a:p>
        </p:txBody>
      </p:sp>
      <p:pic>
        <p:nvPicPr>
          <p:cNvPr descr="截圖 2024-04-18 下午3.21.51.png"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408" y="3792439"/>
            <a:ext cx="17610684" cy="472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12</a:t>
            </a:r>
            <a:endParaRPr/>
          </a:p>
        </p:txBody>
      </p:sp>
      <p:sp>
        <p:nvSpPr>
          <p:cNvPr id="172" name="Google Shape;172;p14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Golang POST 新增分數紀錄</a:t>
            </a:r>
            <a:endParaRPr/>
          </a:p>
        </p:txBody>
      </p:sp>
      <p:grpSp>
        <p:nvGrpSpPr>
          <p:cNvPr id="174" name="Google Shape;174;p14"/>
          <p:cNvGrpSpPr/>
          <p:nvPr/>
        </p:nvGrpSpPr>
        <p:grpSpPr>
          <a:xfrm>
            <a:off x="3155551" y="3497799"/>
            <a:ext cx="18259561" cy="9342992"/>
            <a:chOff x="0" y="0"/>
            <a:chExt cx="18259561" cy="9342992"/>
          </a:xfrm>
        </p:grpSpPr>
        <p:pic>
          <p:nvPicPr>
            <p:cNvPr descr="截圖 2024-04-18 下午3.20.43.png" id="175" name="Google Shape;17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136397" cy="9342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4"/>
            <p:cNvSpPr/>
            <p:nvPr/>
          </p:nvSpPr>
          <p:spPr>
            <a:xfrm>
              <a:off x="7402261" y="5991772"/>
              <a:ext cx="10857300" cy="667500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1F1F"/>
                </a:buClr>
                <a:buSzPts val="4200"/>
                <a:buFont typeface="Helvetica Neue"/>
                <a:buNone/>
              </a:pPr>
              <a:r>
                <a:t/>
              </a:r>
              <a:endParaRPr b="0" i="0" sz="4200" u="none" cap="none" strike="noStrik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13</a:t>
            </a:r>
            <a:endParaRPr/>
          </a:p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Golang GET 獲取Top10分數清單</a:t>
            </a:r>
            <a:endParaRPr/>
          </a:p>
        </p:txBody>
      </p:sp>
      <p:grpSp>
        <p:nvGrpSpPr>
          <p:cNvPr id="184" name="Google Shape;184;p15"/>
          <p:cNvGrpSpPr/>
          <p:nvPr/>
        </p:nvGrpSpPr>
        <p:grpSpPr>
          <a:xfrm>
            <a:off x="2809736" y="3798347"/>
            <a:ext cx="18828029" cy="5583205"/>
            <a:chOff x="0" y="0"/>
            <a:chExt cx="18828028" cy="5583204"/>
          </a:xfrm>
        </p:grpSpPr>
        <p:pic>
          <p:nvPicPr>
            <p:cNvPr descr="截圖 2024-04-18 下午3.20.32.png" id="185" name="Google Shape;18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828028" cy="55832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5"/>
            <p:cNvSpPr/>
            <p:nvPr/>
          </p:nvSpPr>
          <p:spPr>
            <a:xfrm>
              <a:off x="7805721" y="2059564"/>
              <a:ext cx="10857418" cy="667461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1F1F"/>
                </a:buClr>
                <a:buSzPts val="4200"/>
                <a:buFont typeface="Helvetica Neue"/>
                <a:buNone/>
              </a:pPr>
              <a:r>
                <a:t/>
              </a:r>
              <a:endParaRPr b="0" i="0" sz="4200" u="none" cap="none" strike="noStrik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14</a:t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1435100" y="2540000"/>
            <a:ext cx="21526500" cy="5513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Golang WebAPI監聽</a:t>
            </a:r>
            <a:endParaRPr/>
          </a:p>
        </p:txBody>
      </p:sp>
      <p:pic>
        <p:nvPicPr>
          <p:cNvPr descr="截圖 2024-04-18 下午3.20.49.png"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474" y="3644593"/>
            <a:ext cx="16324796" cy="642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</a:t>
            </a:r>
            <a:endParaRPr/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1435100" y="2540000"/>
            <a:ext cx="21526500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Unity小遊戲＋Golang + SQLite，遊戲計分板功能</a:t>
            </a:r>
            <a:endParaRPr/>
          </a:p>
          <a:p>
            <a:pPr indent="-546100" lvl="1" marL="1092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WebAPI: Golang + SQLite實作</a:t>
            </a:r>
            <a:endParaRPr/>
          </a:p>
          <a:p>
            <a:pPr indent="-546100" lvl="2" marL="16383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POST Record：上傳遊戲分數紀錄</a:t>
            </a:r>
            <a:endParaRPr/>
          </a:p>
          <a:p>
            <a:pPr indent="-546100" lvl="2" marL="16383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GET Records：獲取遊戲Top10分數紀錄</a:t>
            </a:r>
            <a:endParaRPr/>
          </a:p>
          <a:p>
            <a:pPr indent="-546100" lvl="1" marL="1092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Client: Unity小遊戲</a:t>
            </a:r>
            <a:endParaRPr/>
          </a:p>
          <a:p>
            <a:pPr indent="-546100" lvl="1" marL="1092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使用JSON格式作為資料傳輸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1</a:t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1415884" y="2540000"/>
            <a:ext cx="9367216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Unity安裝JSON package</a:t>
            </a:r>
            <a:endParaRPr/>
          </a:p>
          <a:p>
            <a:pPr indent="-546100" lvl="1" marL="1092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1. 開啟Package Manager介面</a:t>
            </a:r>
            <a:endParaRPr/>
          </a:p>
        </p:txBody>
      </p:sp>
      <p:pic>
        <p:nvPicPr>
          <p:cNvPr descr="螢幕擷取畫面 (800).png" id="78" name="Google Shape;78;p3"/>
          <p:cNvPicPr preferRelativeResize="0"/>
          <p:nvPr/>
        </p:nvPicPr>
        <p:blipFill rotWithShape="1">
          <a:blip r:embed="rId3">
            <a:alphaModFix/>
          </a:blip>
          <a:srcRect b="14749" l="67397" r="12579" t="27708"/>
          <a:stretch/>
        </p:blipFill>
        <p:spPr>
          <a:xfrm>
            <a:off x="1830627" y="5186131"/>
            <a:ext cx="4882129" cy="789257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12322572" y="2712936"/>
            <a:ext cx="11566494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27025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None/>
            </a:pPr>
            <a:r>
              <a:t/>
            </a:r>
            <a:endParaRPr b="0" i="0" sz="4600" u="none" cap="none" strike="noStrike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1" marL="1092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點擊左上角+號，選擇Add package by name，輸入下面字串</a:t>
            </a:r>
            <a:br>
              <a:rPr b="0" i="0" lang="en-US" sz="4600" u="none" cap="none" strike="noStrike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46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com.unity.nuget.newtonsoft-json</a:t>
            </a:r>
            <a:endParaRPr/>
          </a:p>
        </p:txBody>
      </p:sp>
      <p:pic>
        <p:nvPicPr>
          <p:cNvPr descr="螢幕擷取畫面 (802).png" id="80" name="Google Shape;80;p3"/>
          <p:cNvPicPr preferRelativeResize="0"/>
          <p:nvPr/>
        </p:nvPicPr>
        <p:blipFill rotWithShape="1">
          <a:blip r:embed="rId4">
            <a:alphaModFix/>
          </a:blip>
          <a:srcRect b="63436" l="20595" r="56083" t="12142"/>
          <a:stretch/>
        </p:blipFill>
        <p:spPr>
          <a:xfrm>
            <a:off x="13399970" y="6760219"/>
            <a:ext cx="9757379" cy="574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2</a:t>
            </a:r>
            <a:endParaRPr/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1415884" y="2540000"/>
            <a:ext cx="21552232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 Flappy Bird小遊戲</a:t>
            </a:r>
            <a:endParaRPr/>
          </a:p>
        </p:txBody>
      </p:sp>
      <p:pic>
        <p:nvPicPr>
          <p:cNvPr descr="螢幕擷取畫面 (803).png" id="88" name="Google Shape;88;p4"/>
          <p:cNvPicPr preferRelativeResize="0"/>
          <p:nvPr/>
        </p:nvPicPr>
        <p:blipFill rotWithShape="1">
          <a:blip r:embed="rId3">
            <a:alphaModFix/>
          </a:blip>
          <a:srcRect b="4073" l="22083" r="61031" t="44087"/>
          <a:stretch/>
        </p:blipFill>
        <p:spPr>
          <a:xfrm>
            <a:off x="2131781" y="3951982"/>
            <a:ext cx="5346913" cy="9233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擷取畫面 (803).png" id="89" name="Google Shape;89;p4"/>
          <p:cNvPicPr preferRelativeResize="0"/>
          <p:nvPr/>
        </p:nvPicPr>
        <p:blipFill rotWithShape="1">
          <a:blip r:embed="rId3">
            <a:alphaModFix/>
          </a:blip>
          <a:srcRect b="59129" l="61366" r="21748" t="10633"/>
          <a:stretch/>
        </p:blipFill>
        <p:spPr>
          <a:xfrm>
            <a:off x="7798503" y="3964494"/>
            <a:ext cx="5529179" cy="5569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擷取畫面 (803).png" id="90" name="Google Shape;90;p4"/>
          <p:cNvPicPr preferRelativeResize="0"/>
          <p:nvPr/>
        </p:nvPicPr>
        <p:blipFill rotWithShape="1">
          <a:blip r:embed="rId3">
            <a:alphaModFix/>
          </a:blip>
          <a:srcRect b="25083" l="60508" r="22606" t="43580"/>
          <a:stretch/>
        </p:blipFill>
        <p:spPr>
          <a:xfrm>
            <a:off x="13647391" y="3958407"/>
            <a:ext cx="5346990" cy="55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3</a:t>
            </a: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415884" y="2540000"/>
            <a:ext cx="21552232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 計分板功能</a:t>
            </a:r>
            <a:endParaRPr/>
          </a:p>
        </p:txBody>
      </p:sp>
      <p:pic>
        <p:nvPicPr>
          <p:cNvPr descr="螢幕擷取畫面 (807).png" id="98" name="Google Shape;98;p5"/>
          <p:cNvPicPr preferRelativeResize="0"/>
          <p:nvPr/>
        </p:nvPicPr>
        <p:blipFill rotWithShape="1">
          <a:blip r:embed="rId3">
            <a:alphaModFix/>
          </a:blip>
          <a:srcRect b="1885" l="25012" r="56285" t="39087"/>
          <a:stretch/>
        </p:blipFill>
        <p:spPr>
          <a:xfrm>
            <a:off x="15262998" y="4120175"/>
            <a:ext cx="4560321" cy="8095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擷取畫面 (805).png" id="99" name="Google Shape;99;p5"/>
          <p:cNvPicPr preferRelativeResize="0"/>
          <p:nvPr/>
        </p:nvPicPr>
        <p:blipFill rotWithShape="1">
          <a:blip r:embed="rId4">
            <a:alphaModFix/>
          </a:blip>
          <a:srcRect b="1849" l="25053" r="56216" t="39202"/>
          <a:stretch/>
        </p:blipFill>
        <p:spPr>
          <a:xfrm>
            <a:off x="4533507" y="4125533"/>
            <a:ext cx="4567140" cy="8085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擷取畫面 (803).png" id="100" name="Google Shape;100;p5"/>
          <p:cNvPicPr preferRelativeResize="0"/>
          <p:nvPr/>
        </p:nvPicPr>
        <p:blipFill rotWithShape="1">
          <a:blip r:embed="rId5">
            <a:alphaModFix/>
          </a:blip>
          <a:srcRect b="4997" l="22343" r="61604" t="44658"/>
          <a:stretch/>
        </p:blipFill>
        <p:spPr>
          <a:xfrm>
            <a:off x="9898253" y="4139225"/>
            <a:ext cx="4567409" cy="805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4</a:t>
            </a:r>
            <a:endParaRPr/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1415884" y="2540000"/>
            <a:ext cx="21552232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 HttpRequest</a:t>
            </a:r>
            <a:endParaRPr/>
          </a:p>
        </p:txBody>
      </p:sp>
      <p:pic>
        <p:nvPicPr>
          <p:cNvPr descr="螢幕擷取畫面 (808).png" id="108" name="Google Shape;108;p6"/>
          <p:cNvPicPr preferRelativeResize="0"/>
          <p:nvPr/>
        </p:nvPicPr>
        <p:blipFill rotWithShape="1">
          <a:blip r:embed="rId3">
            <a:alphaModFix/>
          </a:blip>
          <a:srcRect b="53033" l="5826" r="48978" t="10759"/>
          <a:stretch/>
        </p:blipFill>
        <p:spPr>
          <a:xfrm>
            <a:off x="5012134" y="4053817"/>
            <a:ext cx="14423386" cy="649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5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1415884" y="2540000"/>
            <a:ext cx="21552232" cy="95272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 HttpRequest 上傳分數紀錄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617050"/>
            <a:ext cx="10387150" cy="50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3625" y="3617050"/>
            <a:ext cx="13880101" cy="89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0" y="3317575"/>
            <a:ext cx="11572225" cy="98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1415884" y="2540000"/>
            <a:ext cx="21552300" cy="9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Unity HttpRequest 獲取Top10分數紀錄</a:t>
            </a:r>
            <a:endParaRPr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6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1460500" y="330200"/>
            <a:ext cx="215265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50"/>
              <a:buFont typeface="Helvetica Neue"/>
              <a:buNone/>
            </a:pPr>
            <a:r>
              <a:rPr lang="en-US" sz="7650"/>
              <a:t>弱連線遊戲程式設計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9"/>
              <a:buFont typeface="Helvetica Neue"/>
              <a:buNone/>
            </a:pPr>
            <a:r>
              <a:rPr lang="en-US" sz="3909"/>
              <a:t>實作: 遊戲計分板功能 7</a:t>
            </a:r>
            <a:endParaRPr/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2" name="Google Shape;132;p9"/>
          <p:cNvGraphicFramePr/>
          <p:nvPr/>
        </p:nvGraphicFramePr>
        <p:xfrm>
          <a:off x="2308168" y="690024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{9FC06F46-CD07-49D9-8B1C-2B379B488536}</a:tableStyleId>
              </a:tblPr>
              <a:tblGrid>
                <a:gridCol w="4995050"/>
                <a:gridCol w="5278100"/>
                <a:gridCol w="4412275"/>
                <a:gridCol w="5094950"/>
              </a:tblGrid>
              <a:tr h="12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名稱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0F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位址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HTML動詞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描述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F0F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2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UPLOAD RECORD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Helvetica Neue"/>
                        <a:buNone/>
                      </a:pPr>
                      <a:r>
                        <a:rPr lang="en-US" sz="3600" u="none" cap="none" strike="noStrike">
                          <a:solidFill>
                            <a:srgbClr val="FFFFFF"/>
                          </a:solidFill>
                        </a:rPr>
                        <a:t>/api/record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Helvetica Neue"/>
                        <a:buNone/>
                      </a:pPr>
                      <a:r>
                        <a:rPr lang="en-US" sz="3600" u="none" cap="none" strike="noStrike">
                          <a:solidFill>
                            <a:srgbClr val="FFFFFF"/>
                          </a:solidFill>
                        </a:rPr>
                        <a:t>POST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Helvetica Neue"/>
                        <a:buNone/>
                      </a:pPr>
                      <a:r>
                        <a:rPr lang="en-US" sz="3600" u="none" cap="none" strike="noStrike">
                          <a:solidFill>
                            <a:srgbClr val="FFFFFF"/>
                          </a:solidFill>
                        </a:rPr>
                        <a:t>新增一筆分數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F0F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2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</a:rPr>
                        <a:t>LIST TOP10 RECORD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F0F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Helvetica Neue"/>
                        <a:buNone/>
                      </a:pPr>
                      <a:r>
                        <a:rPr lang="en-US" sz="3600" u="none" cap="none" strike="noStrike">
                          <a:solidFill>
                            <a:srgbClr val="FFFFFF"/>
                          </a:solidFill>
                        </a:rPr>
                        <a:t>/api/records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Helvetica Neue"/>
                        <a:buNone/>
                      </a:pPr>
                      <a:r>
                        <a:rPr lang="en-US" sz="3600" u="none" cap="none" strike="noStrike">
                          <a:solidFill>
                            <a:srgbClr val="FFFFFF"/>
                          </a:solidFill>
                        </a:rPr>
                        <a:t>GET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600"/>
                        <a:buFont typeface="Helvetica Neue"/>
                        <a:buNone/>
                      </a:pPr>
                      <a:r>
                        <a:rPr lang="en-US" sz="3600" u="none" cap="none" strike="noStrike">
                          <a:solidFill>
                            <a:srgbClr val="FFFFFF"/>
                          </a:solidFill>
                        </a:rPr>
                        <a:t>獲取Top10分數清單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F0F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435100" y="2540000"/>
            <a:ext cx="21526500" cy="4309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Web API設計</a:t>
            </a:r>
            <a:endParaRPr/>
          </a:p>
          <a:p>
            <a:pPr indent="-546100" lvl="1" marL="1092200" rtl="0" algn="l">
              <a:lnSpc>
                <a:spcPct val="7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上傳使用者名稱與分數，並紀錄到資料庫中</a:t>
            </a:r>
            <a:endParaRPr/>
          </a:p>
          <a:p>
            <a:pPr indent="-546100" lvl="1" marL="1092200" rtl="0" algn="l">
              <a:lnSpc>
                <a:spcPct val="70000"/>
              </a:lnSpc>
              <a:spcBef>
                <a:spcPts val="5900"/>
              </a:spcBef>
              <a:spcAft>
                <a:spcPts val="0"/>
              </a:spcAft>
              <a:buClr>
                <a:srgbClr val="EBEBEB"/>
              </a:buClr>
              <a:buSzPts val="3450"/>
              <a:buFont typeface="Helvetica Neue"/>
              <a:buChar char="•"/>
            </a:pPr>
            <a:r>
              <a:rPr lang="en-US"/>
              <a:t>從資料庫中獲取Top10分數清單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