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8.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9.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0.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1.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2.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0" r:id="rId5"/>
    <p:sldMasterId id="2147483688" r:id="rId6"/>
    <p:sldMasterId id="2147483706" r:id="rId7"/>
    <p:sldMasterId id="2147483723" r:id="rId8"/>
    <p:sldMasterId id="2147483740" r:id="rId9"/>
    <p:sldMasterId id="2147483788" r:id="rId10"/>
    <p:sldMasterId id="2147483800" r:id="rId11"/>
    <p:sldMasterId id="2147483817" r:id="rId12"/>
    <p:sldMasterId id="2147483835" r:id="rId13"/>
    <p:sldMasterId id="2147483853" r:id="rId14"/>
    <p:sldMasterId id="2147483871" r:id="rId15"/>
    <p:sldMasterId id="2147483883" r:id="rId16"/>
  </p:sldMasterIdLst>
  <p:notesMasterIdLst>
    <p:notesMasterId r:id="rId90"/>
  </p:notesMasterIdLst>
  <p:sldIdLst>
    <p:sldId id="284" r:id="rId17"/>
    <p:sldId id="297" r:id="rId18"/>
    <p:sldId id="287" r:id="rId19"/>
    <p:sldId id="351" r:id="rId20"/>
    <p:sldId id="352" r:id="rId21"/>
    <p:sldId id="353" r:id="rId22"/>
    <p:sldId id="285" r:id="rId23"/>
    <p:sldId id="298" r:id="rId24"/>
    <p:sldId id="299" r:id="rId25"/>
    <p:sldId id="300" r:id="rId26"/>
    <p:sldId id="354" r:id="rId27"/>
    <p:sldId id="301" r:id="rId28"/>
    <p:sldId id="302" r:id="rId29"/>
    <p:sldId id="303" r:id="rId30"/>
    <p:sldId id="304" r:id="rId31"/>
    <p:sldId id="355" r:id="rId32"/>
    <p:sldId id="305" r:id="rId33"/>
    <p:sldId id="306" r:id="rId34"/>
    <p:sldId id="307" r:id="rId35"/>
    <p:sldId id="308" r:id="rId36"/>
    <p:sldId id="356" r:id="rId37"/>
    <p:sldId id="309" r:id="rId38"/>
    <p:sldId id="310" r:id="rId39"/>
    <p:sldId id="311" r:id="rId40"/>
    <p:sldId id="312" r:id="rId41"/>
    <p:sldId id="357" r:id="rId42"/>
    <p:sldId id="313" r:id="rId43"/>
    <p:sldId id="314" r:id="rId44"/>
    <p:sldId id="315" r:id="rId45"/>
    <p:sldId id="316" r:id="rId46"/>
    <p:sldId id="358" r:id="rId47"/>
    <p:sldId id="317" r:id="rId48"/>
    <p:sldId id="318" r:id="rId49"/>
    <p:sldId id="319" r:id="rId50"/>
    <p:sldId id="320" r:id="rId51"/>
    <p:sldId id="321" r:id="rId52"/>
    <p:sldId id="322" r:id="rId53"/>
    <p:sldId id="359" r:id="rId54"/>
    <p:sldId id="323" r:id="rId55"/>
    <p:sldId id="360" r:id="rId56"/>
    <p:sldId id="324" r:id="rId57"/>
    <p:sldId id="328" r:id="rId58"/>
    <p:sldId id="361" r:id="rId59"/>
    <p:sldId id="325" r:id="rId60"/>
    <p:sldId id="329" r:id="rId61"/>
    <p:sldId id="332" r:id="rId62"/>
    <p:sldId id="362" r:id="rId63"/>
    <p:sldId id="333" r:id="rId64"/>
    <p:sldId id="330" r:id="rId65"/>
    <p:sldId id="326" r:id="rId66"/>
    <p:sldId id="363" r:id="rId67"/>
    <p:sldId id="331" r:id="rId68"/>
    <p:sldId id="327" r:id="rId69"/>
    <p:sldId id="335" r:id="rId70"/>
    <p:sldId id="364" r:id="rId71"/>
    <p:sldId id="336" r:id="rId72"/>
    <p:sldId id="337" r:id="rId73"/>
    <p:sldId id="338" r:id="rId74"/>
    <p:sldId id="365" r:id="rId75"/>
    <p:sldId id="339" r:id="rId76"/>
    <p:sldId id="341" r:id="rId77"/>
    <p:sldId id="342" r:id="rId78"/>
    <p:sldId id="366" r:id="rId79"/>
    <p:sldId id="334" r:id="rId80"/>
    <p:sldId id="347" r:id="rId81"/>
    <p:sldId id="367" r:id="rId82"/>
    <p:sldId id="348" r:id="rId83"/>
    <p:sldId id="349" r:id="rId84"/>
    <p:sldId id="368" r:id="rId85"/>
    <p:sldId id="344" r:id="rId86"/>
    <p:sldId id="345" r:id="rId87"/>
    <p:sldId id="350" r:id="rId88"/>
    <p:sldId id="29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282828"/>
    <a:srgbClr val="6818B8"/>
    <a:srgbClr val="F15574"/>
    <a:srgbClr val="F4EBE8"/>
    <a:srgbClr val="97EFD3"/>
    <a:srgbClr val="E9C46A"/>
    <a:srgbClr val="FF00FF"/>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8CF84-A675-4323-A163-C1055BE6210C}" v="24" dt="2024-02-13T10:57:08.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9" autoAdjust="0"/>
    <p:restoredTop sz="94899" autoAdjust="0"/>
  </p:normalViewPr>
  <p:slideViewPr>
    <p:cSldViewPr snapToGrid="0" snapToObjects="1" showGuides="1">
      <p:cViewPr varScale="1">
        <p:scale>
          <a:sx n="82" d="100"/>
          <a:sy n="82" d="100"/>
        </p:scale>
        <p:origin x="845"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6" Type="http://schemas.openxmlformats.org/officeDocument/2006/relationships/slideMaster" Target="slideMasters/slideMaster13.xml"/><Relationship Id="rId11" Type="http://schemas.openxmlformats.org/officeDocument/2006/relationships/slideMaster" Target="slideMasters/slideMaster8.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5" Type="http://schemas.openxmlformats.org/officeDocument/2006/relationships/slideMaster" Target="slideMasters/slideMaster2.xml"/><Relationship Id="rId90" Type="http://schemas.openxmlformats.org/officeDocument/2006/relationships/notesMaster" Target="notesMasters/notesMaster1.xml"/><Relationship Id="rId95" Type="http://schemas.microsoft.com/office/2015/10/relationships/revisionInfo" Target="revisionInfo.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8" Type="http://schemas.openxmlformats.org/officeDocument/2006/relationships/slideMaster" Target="slideMasters/slideMaster5.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slide" Target="slides/slide64.xml"/><Relationship Id="rId85" Type="http://schemas.openxmlformats.org/officeDocument/2006/relationships/slide" Target="slides/slide69.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presProps" Target="presProp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7.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7" Type="http://schemas.openxmlformats.org/officeDocument/2006/relationships/slideMaster" Target="slideMasters/slideMaster4.xml"/><Relationship Id="rId71" Type="http://schemas.openxmlformats.org/officeDocument/2006/relationships/slide" Target="slides/slide55.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1.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3600" dirty="0">
                <a:latin typeface="Arial Black" panose="020B0A04020102020204" pitchFamily="34" charset="0"/>
              </a:rPr>
              <a:t>Strike-rate Chart</a:t>
            </a:r>
          </a:p>
        </c:rich>
      </c:tx>
      <c:layout>
        <c:manualLayout>
          <c:xMode val="edge"/>
          <c:yMode val="edge"/>
          <c:x val="0.36601527285605095"/>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189516663529428E-2"/>
          <c:y val="1.3278239410720663E-2"/>
          <c:w val="0.95096137756701349"/>
          <c:h val="0.79305267590169437"/>
        </c:manualLayout>
      </c:layout>
      <c:barChart>
        <c:barDir val="col"/>
        <c:grouping val="clustered"/>
        <c:varyColors val="0"/>
        <c:ser>
          <c:idx val="0"/>
          <c:order val="0"/>
          <c:tx>
            <c:strRef>
              <c:f>Sheet1!$E$4</c:f>
              <c:strCache>
                <c:ptCount val="1"/>
                <c:pt idx="0">
                  <c:v>total_runs</c:v>
                </c:pt>
              </c:strCache>
            </c:strRef>
          </c:tx>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Sheet1!$D$5:$D$14</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Sheet1!$E$5:$E$14</c:f>
            </c:numRef>
          </c:val>
          <c:extLst>
            <c:ext xmlns:c16="http://schemas.microsoft.com/office/drawing/2014/chart" uri="{C3380CC4-5D6E-409C-BE32-E72D297353CC}">
              <c16:uniqueId val="{00000000-67F8-4441-B2B2-0F44A3663817}"/>
            </c:ext>
          </c:extLst>
        </c:ser>
        <c:ser>
          <c:idx val="1"/>
          <c:order val="1"/>
          <c:tx>
            <c:strRef>
              <c:f>Sheet1!$F$4</c:f>
              <c:strCache>
                <c:ptCount val="1"/>
                <c:pt idx="0">
                  <c:v>ball_faced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Sheet1!$D$5:$D$14</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Sheet1!$F$5:$F$14</c:f>
            </c:numRef>
          </c:val>
          <c:extLst>
            <c:ext xmlns:c16="http://schemas.microsoft.com/office/drawing/2014/chart" uri="{C3380CC4-5D6E-409C-BE32-E72D297353CC}">
              <c16:uniqueId val="{00000001-67F8-4441-B2B2-0F44A3663817}"/>
            </c:ext>
          </c:extLst>
        </c:ser>
        <c:ser>
          <c:idx val="2"/>
          <c:order val="2"/>
          <c:tx>
            <c:strRef>
              <c:f>Sheet1!$G$4</c:f>
              <c:strCache>
                <c:ptCount val="1"/>
                <c:pt idx="0">
                  <c:v>strike_rate</c:v>
                </c:pt>
              </c:strCache>
            </c:strRef>
          </c:tx>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w="28575">
              <a:solidFill>
                <a:srgbClr val="FF0000"/>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Sheet1!$D$5:$D$14</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Sheet1!$G$5:$G$14</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extLst>
            <c:ext xmlns:c16="http://schemas.microsoft.com/office/drawing/2014/chart" uri="{C3380CC4-5D6E-409C-BE32-E72D297353CC}">
              <c16:uniqueId val="{00000002-67F8-4441-B2B2-0F44A3663817}"/>
            </c:ext>
          </c:extLst>
        </c:ser>
        <c:dLbls>
          <c:dLblPos val="outEnd"/>
          <c:showLegendKey val="0"/>
          <c:showVal val="1"/>
          <c:showCatName val="0"/>
          <c:showSerName val="0"/>
          <c:showPercent val="0"/>
          <c:showBubbleSize val="0"/>
        </c:dLbls>
        <c:gapWidth val="100"/>
        <c:overlap val="-24"/>
        <c:axId val="957508479"/>
        <c:axId val="1400866127"/>
      </c:barChart>
      <c:catAx>
        <c:axId val="957508479"/>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2000" dirty="0">
                    <a:latin typeface="Arial Black" panose="020B0A04020102020204" pitchFamily="34" charset="0"/>
                  </a:rPr>
                  <a:t>Players</a:t>
                </a:r>
              </a:p>
            </c:rich>
          </c:tx>
          <c:overlay val="0"/>
          <c:spPr>
            <a:solidFill>
              <a:srgbClr val="FF00FF"/>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1" u="none" strike="noStrike" kern="1200" baseline="0">
                <a:solidFill>
                  <a:srgbClr val="6818B8"/>
                </a:solidFill>
                <a:latin typeface="+mn-lt"/>
                <a:ea typeface="+mn-ea"/>
                <a:cs typeface="+mn-cs"/>
              </a:defRPr>
            </a:pPr>
            <a:endParaRPr lang="en-US"/>
          </a:p>
        </c:txPr>
        <c:crossAx val="1400866127"/>
        <c:crosses val="autoZero"/>
        <c:auto val="1"/>
        <c:lblAlgn val="ctr"/>
        <c:lblOffset val="100"/>
        <c:noMultiLvlLbl val="0"/>
      </c:catAx>
      <c:valAx>
        <c:axId val="140086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1" u="none" strike="noStrike" kern="1200" baseline="0">
                <a:solidFill>
                  <a:schemeClr val="accent1">
                    <a:lumMod val="10000"/>
                  </a:schemeClr>
                </a:solidFill>
                <a:latin typeface="+mn-lt"/>
                <a:ea typeface="+mn-ea"/>
                <a:cs typeface="+mn-cs"/>
              </a:defRPr>
            </a:pPr>
            <a:endParaRPr lang="en-US"/>
          </a:p>
        </c:txPr>
        <c:crossAx val="957508479"/>
        <c:crosses val="autoZero"/>
        <c:crossBetween val="between"/>
      </c:valAx>
      <c:spPr>
        <a:noFill/>
        <a:ln>
          <a:noFill/>
        </a:ln>
        <a:effectLst/>
      </c:spPr>
    </c:plotArea>
    <c:legend>
      <c:legendPos val="r"/>
      <c:layout>
        <c:manualLayout>
          <c:xMode val="edge"/>
          <c:yMode val="edge"/>
          <c:x val="0.78573769717896669"/>
          <c:y val="3.2078117278709968E-2"/>
          <c:w val="0.1788605714003107"/>
          <c:h val="6.4970955576384659E-2"/>
        </c:manualLayout>
      </c:layout>
      <c:overlay val="0"/>
      <c:spPr>
        <a:noFill/>
        <a:ln>
          <a:noFill/>
        </a:ln>
        <a:effectLst/>
      </c:spPr>
      <c:txPr>
        <a:bodyPr rot="0" spcFirstLastPara="1" vertOverflow="ellipsis" vert="horz" wrap="square" anchor="ctr" anchorCtr="1"/>
        <a:lstStyle/>
        <a:p>
          <a:pPr>
            <a:defRPr sz="1600" b="1" i="1"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chart>
  <c:spPr>
    <a:solidFill>
      <a:schemeClr val="accent4">
        <a:lumMod val="40000"/>
        <a:lumOff val="60000"/>
      </a:schemeClr>
    </a:solidFill>
    <a:ln w="38100" cap="flat" cmpd="sng" algn="ctr">
      <a:solidFill>
        <a:schemeClr val="tx1"/>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a:solidFill>
                  <a:schemeClr val="accent2">
                    <a:lumMod val="75000"/>
                  </a:schemeClr>
                </a:solidFill>
                <a:latin typeface="Algerian" panose="04020705040A02060702" pitchFamily="82" charset="0"/>
              </a:rPr>
              <a:t>Total Extras Conceded By</a:t>
            </a:r>
            <a:r>
              <a:rPr lang="en-US" sz="3200" baseline="0">
                <a:solidFill>
                  <a:schemeClr val="accent2">
                    <a:lumMod val="75000"/>
                  </a:schemeClr>
                </a:solidFill>
                <a:latin typeface="Algerian" panose="04020705040A02060702" pitchFamily="82" charset="0"/>
              </a:rPr>
              <a:t> Bowlers Chart</a:t>
            </a:r>
            <a:endParaRPr lang="en-US" sz="3200">
              <a:solidFill>
                <a:schemeClr val="accent2">
                  <a:lumMod val="75000"/>
                </a:schemeClr>
              </a:solidFill>
              <a:latin typeface="Algerian" panose="04020705040A02060702" pitchFamily="82" charset="0"/>
            </a:endParaRPr>
          </a:p>
        </c:rich>
      </c:tx>
      <c:overlay val="0"/>
      <c:spPr>
        <a:solidFill>
          <a:schemeClr val="accent6">
            <a:lumMod val="60000"/>
            <a:lumOff val="4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Sheet1!$BQ$9</c:f>
              <c:strCache>
                <c:ptCount val="1"/>
                <c:pt idx="0">
                  <c:v>Total Extras Conceded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1" u="none" strike="noStrike" kern="1200" baseline="0">
                    <a:solidFill>
                      <a:schemeClr val="accent5">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Sheet1!$BP$10:$BP$14</c:f>
              <c:strCache>
                <c:ptCount val="5"/>
                <c:pt idx="0">
                  <c:v>SL Malinga</c:v>
                </c:pt>
                <c:pt idx="1">
                  <c:v>P Kumar</c:v>
                </c:pt>
                <c:pt idx="2">
                  <c:v>UT Yadav</c:v>
                </c:pt>
                <c:pt idx="3">
                  <c:v>DJ Bravo</c:v>
                </c:pt>
                <c:pt idx="4">
                  <c:v>B Kumar</c:v>
                </c:pt>
              </c:strCache>
            </c:strRef>
          </c:cat>
          <c:val>
            <c:numRef>
              <c:f>Sheet1!$BQ$10:$BQ$14</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B8D0-4315-AA10-B665AC86DB27}"/>
            </c:ext>
          </c:extLst>
        </c:ser>
        <c:dLbls>
          <c:dLblPos val="outEnd"/>
          <c:showLegendKey val="0"/>
          <c:showVal val="1"/>
          <c:showCatName val="0"/>
          <c:showSerName val="0"/>
          <c:showPercent val="0"/>
          <c:showBubbleSize val="0"/>
        </c:dLbls>
        <c:gapWidth val="219"/>
        <c:overlap val="-27"/>
        <c:axId val="709623615"/>
        <c:axId val="367038783"/>
      </c:barChart>
      <c:catAx>
        <c:axId val="709623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b="1" u="sng">
                    <a:solidFill>
                      <a:srgbClr val="7030A0"/>
                    </a:solidFill>
                    <a:latin typeface="Arial Black" panose="020B0A04020102020204" pitchFamily="34" charset="0"/>
                  </a:rPr>
                  <a:t>Bowlers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1" u="none" strike="noStrike" kern="1200" baseline="0">
                <a:solidFill>
                  <a:schemeClr val="tx1">
                    <a:lumMod val="65000"/>
                    <a:lumOff val="35000"/>
                  </a:schemeClr>
                </a:solidFill>
                <a:latin typeface="+mn-lt"/>
                <a:ea typeface="+mn-ea"/>
                <a:cs typeface="+mn-cs"/>
              </a:defRPr>
            </a:pPr>
            <a:endParaRPr lang="en-US"/>
          </a:p>
        </c:txPr>
        <c:crossAx val="367038783"/>
        <c:crosses val="autoZero"/>
        <c:auto val="1"/>
        <c:lblAlgn val="ctr"/>
        <c:lblOffset val="100"/>
        <c:noMultiLvlLbl val="0"/>
      </c:catAx>
      <c:valAx>
        <c:axId val="367038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b="1">
                    <a:solidFill>
                      <a:srgbClr val="7030A0"/>
                    </a:solidFill>
                  </a:rPr>
                  <a:t>Extras Conceded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1" u="none" strike="noStrike" kern="1200" baseline="0">
                <a:solidFill>
                  <a:srgbClr val="00B050"/>
                </a:solidFill>
                <a:latin typeface="+mn-lt"/>
                <a:ea typeface="+mn-ea"/>
                <a:cs typeface="+mn-cs"/>
              </a:defRPr>
            </a:pPr>
            <a:endParaRPr lang="en-US"/>
          </a:p>
        </c:txPr>
        <c:crossAx val="709623615"/>
        <c:crosses val="autoZero"/>
        <c:crossBetween val="between"/>
      </c:valAx>
      <c:spPr>
        <a:noFill/>
        <a:ln>
          <a:noFill/>
        </a:ln>
        <a:effectLst/>
      </c:spPr>
    </c:plotArea>
    <c:plotVisOnly val="1"/>
    <c:dispBlanksAs val="gap"/>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800" b="1" dirty="0">
                <a:solidFill>
                  <a:schemeClr val="tx1"/>
                </a:solidFill>
                <a:latin typeface="Algerian" panose="04020705040A02060702" pitchFamily="82" charset="0"/>
              </a:rPr>
              <a:t>Runs Scored At</a:t>
            </a:r>
            <a:r>
              <a:rPr lang="en-IN" sz="2800" b="1" baseline="0" dirty="0">
                <a:solidFill>
                  <a:schemeClr val="tx1"/>
                </a:solidFill>
                <a:latin typeface="Algerian" panose="04020705040A02060702" pitchFamily="82" charset="0"/>
              </a:rPr>
              <a:t> Eden Garden Chart</a:t>
            </a:r>
            <a:r>
              <a:rPr lang="en-IN" sz="2800" b="1" dirty="0">
                <a:solidFill>
                  <a:schemeClr val="tx1"/>
                </a:solidFill>
                <a:latin typeface="Algerian" panose="04020705040A02060702" pitchFamily="82" charset="0"/>
              </a:rPr>
              <a:t> </a:t>
            </a:r>
          </a:p>
        </c:rich>
      </c:tx>
      <c:overlay val="0"/>
      <c:spPr>
        <a:solidFill>
          <a:schemeClr val="accent5">
            <a:lumMod val="75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Sheet1!$DZ$148</c:f>
              <c:strCache>
                <c:ptCount val="1"/>
                <c:pt idx="0">
                  <c:v>Runs Scored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700" b="1" i="1"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Sheet1!$DY$149:$DY$159</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Sheet1!$DZ$149:$DZ$159</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279A-4829-B979-3142CD289B8E}"/>
            </c:ext>
          </c:extLst>
        </c:ser>
        <c:dLbls>
          <c:dLblPos val="outEnd"/>
          <c:showLegendKey val="0"/>
          <c:showVal val="1"/>
          <c:showCatName val="0"/>
          <c:showSerName val="0"/>
          <c:showPercent val="0"/>
          <c:showBubbleSize val="0"/>
        </c:dLbls>
        <c:gapWidth val="219"/>
        <c:overlap val="-27"/>
        <c:axId val="709626015"/>
        <c:axId val="516682927"/>
      </c:barChart>
      <c:catAx>
        <c:axId val="7096260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latin typeface="Bodoni MT Black" panose="02070A03080606020203" pitchFamily="18" charset="0"/>
                  </a:rPr>
                  <a:t>IPL 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1" u="none" strike="noStrike" kern="1200" baseline="0">
                <a:solidFill>
                  <a:srgbClr val="7030A0"/>
                </a:solidFill>
                <a:latin typeface="+mn-lt"/>
                <a:ea typeface="+mn-ea"/>
                <a:cs typeface="+mn-cs"/>
              </a:defRPr>
            </a:pPr>
            <a:endParaRPr lang="en-US"/>
          </a:p>
        </c:txPr>
        <c:crossAx val="516682927"/>
        <c:crosses val="autoZero"/>
        <c:auto val="1"/>
        <c:lblAlgn val="ctr"/>
        <c:lblOffset val="100"/>
        <c:noMultiLvlLbl val="0"/>
      </c:catAx>
      <c:valAx>
        <c:axId val="516682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b="1">
                    <a:latin typeface="Bodoni MT Black" panose="02070A03080606020203" pitchFamily="18" charset="0"/>
                  </a:rPr>
                  <a:t>Runs Scored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1" u="none" strike="noStrike" kern="1200" baseline="0">
                <a:solidFill>
                  <a:schemeClr val="tx1"/>
                </a:solidFill>
                <a:latin typeface="+mn-lt"/>
                <a:ea typeface="+mn-ea"/>
                <a:cs typeface="+mn-cs"/>
              </a:defRPr>
            </a:pPr>
            <a:endParaRPr lang="en-US"/>
          </a:p>
        </c:txPr>
        <c:crossAx val="709626015"/>
        <c:crosses val="autoZero"/>
        <c:crossBetween val="between"/>
      </c:valAx>
      <c:spPr>
        <a:noFill/>
        <a:ln>
          <a:noFill/>
        </a:ln>
        <a:effectLst/>
      </c:spPr>
    </c:plotArea>
    <c:plotVisOnly val="1"/>
    <c:dispBlanksAs val="gap"/>
    <c:showDLblsOverMax val="0"/>
  </c:chart>
  <c:spPr>
    <a:solidFill>
      <a:schemeClr val="accent6">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3600" b="1" i="1" u="sng" dirty="0">
                <a:solidFill>
                  <a:srgbClr val="FF0000"/>
                </a:solidFill>
                <a:latin typeface="Algerian" panose="04020705040A02060702" pitchFamily="82" charset="0"/>
              </a:rPr>
              <a:t>Average </a:t>
            </a:r>
            <a:r>
              <a:rPr lang="en-IN" sz="3600" b="1" i="1" u="sng" strike="noStrike" kern="1200" spc="0" baseline="0" dirty="0">
                <a:solidFill>
                  <a:srgbClr val="FF0000"/>
                </a:solidFill>
                <a:latin typeface="Algerian" panose="04020705040A02060702" pitchFamily="82" charset="0"/>
                <a:ea typeface="+mn-ea"/>
                <a:cs typeface="+mn-cs"/>
              </a:rPr>
              <a:t>Chart</a:t>
            </a:r>
          </a:p>
        </c:rich>
      </c:tx>
      <c:overlay val="0"/>
      <c:spPr>
        <a:solidFill>
          <a:schemeClr val="tx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Sheet1!$L$76</c:f>
              <c:strCache>
                <c:ptCount val="1"/>
                <c:pt idx="0">
                  <c:v>Iqbal Abdulla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Sheet1!$M$76:$P$76</c:f>
              <c:numCache>
                <c:formatCode>General</c:formatCode>
                <c:ptCount val="1"/>
                <c:pt idx="0">
                  <c:v>88</c:v>
                </c:pt>
              </c:numCache>
            </c:numRef>
          </c:val>
          <c:extLst>
            <c:ext xmlns:c16="http://schemas.microsoft.com/office/drawing/2014/chart" uri="{C3380CC4-5D6E-409C-BE32-E72D297353CC}">
              <c16:uniqueId val="{00000000-3B60-4755-8302-B8CF4C0BD089}"/>
            </c:ext>
          </c:extLst>
        </c:ser>
        <c:ser>
          <c:idx val="4"/>
          <c:order val="4"/>
          <c:tx>
            <c:strRef>
              <c:f>Sheet1!$L$80</c:f>
              <c:strCache>
                <c:ptCount val="1"/>
                <c:pt idx="0">
                  <c:v>JP Duminy</c:v>
                </c:pt>
              </c:strCache>
            </c:strRef>
          </c:tx>
          <c:spPr>
            <a:solidFill>
              <a:schemeClr val="accent5"/>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B60-4755-8302-B8CF4C0BD0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Sheet1!$M$80:$P$80</c:f>
              <c:numCache>
                <c:formatCode>General</c:formatCode>
                <c:ptCount val="1"/>
                <c:pt idx="0">
                  <c:v>41</c:v>
                </c:pt>
              </c:numCache>
            </c:numRef>
          </c:val>
          <c:extLst>
            <c:ext xmlns:c16="http://schemas.microsoft.com/office/drawing/2014/chart" uri="{C3380CC4-5D6E-409C-BE32-E72D297353CC}">
              <c16:uniqueId val="{00000002-3B60-4755-8302-B8CF4C0BD089}"/>
            </c:ext>
          </c:extLst>
        </c:ser>
        <c:ser>
          <c:idx val="5"/>
          <c:order val="5"/>
          <c:tx>
            <c:strRef>
              <c:f>Sheet1!$L$81</c:f>
              <c:strCache>
                <c:ptCount val="1"/>
                <c:pt idx="0">
                  <c:v>CH Gayle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Sheet1!$M$81:$P$81</c:f>
              <c:numCache>
                <c:formatCode>General</c:formatCode>
                <c:ptCount val="1"/>
                <c:pt idx="0">
                  <c:v>41</c:v>
                </c:pt>
              </c:numCache>
            </c:numRef>
          </c:val>
          <c:extLst>
            <c:ext xmlns:c16="http://schemas.microsoft.com/office/drawing/2014/chart" uri="{C3380CC4-5D6E-409C-BE32-E72D297353CC}">
              <c16:uniqueId val="{00000003-3B60-4755-8302-B8CF4C0BD089}"/>
            </c:ext>
          </c:extLst>
        </c:ser>
        <c:ser>
          <c:idx val="6"/>
          <c:order val="6"/>
          <c:tx>
            <c:strRef>
              <c:f>Sheet1!$L$82</c:f>
              <c:strCache>
                <c:ptCount val="1"/>
                <c:pt idx="0">
                  <c:v>DA Warner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Sheet1!$M$82:$P$82</c:f>
              <c:numCache>
                <c:formatCode>General</c:formatCode>
                <c:ptCount val="1"/>
                <c:pt idx="0">
                  <c:v>41</c:v>
                </c:pt>
              </c:numCache>
            </c:numRef>
          </c:val>
          <c:extLst>
            <c:ext xmlns:c16="http://schemas.microsoft.com/office/drawing/2014/chart" uri="{C3380CC4-5D6E-409C-BE32-E72D297353CC}">
              <c16:uniqueId val="{00000004-3B60-4755-8302-B8CF4C0BD089}"/>
            </c:ext>
          </c:extLst>
        </c:ser>
        <c:ser>
          <c:idx val="7"/>
          <c:order val="7"/>
          <c:tx>
            <c:strRef>
              <c:f>Sheet1!$L$83</c:f>
              <c:strCache>
                <c:ptCount val="1"/>
                <c:pt idx="0">
                  <c:v>KS Williamson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Sheet1!$M$83:$P$83</c:f>
              <c:numCache>
                <c:formatCode>General</c:formatCode>
                <c:ptCount val="1"/>
                <c:pt idx="0">
                  <c:v>39</c:v>
                </c:pt>
              </c:numCache>
            </c:numRef>
          </c:val>
          <c:extLst>
            <c:ext xmlns:c16="http://schemas.microsoft.com/office/drawing/2014/chart" uri="{C3380CC4-5D6E-409C-BE32-E72D297353CC}">
              <c16:uniqueId val="{00000005-3B60-4755-8302-B8CF4C0BD089}"/>
            </c:ext>
          </c:extLst>
        </c:ser>
        <c:ser>
          <c:idx val="8"/>
          <c:order val="8"/>
          <c:tx>
            <c:strRef>
              <c:f>Sheet1!$L$84</c:f>
              <c:strCache>
                <c:ptCount val="1"/>
                <c:pt idx="0">
                  <c:v>LMP Simmons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Sheet1!$M$84:$P$84</c:f>
              <c:numCache>
                <c:formatCode>General</c:formatCode>
                <c:ptCount val="1"/>
                <c:pt idx="0">
                  <c:v>39</c:v>
                </c:pt>
              </c:numCache>
            </c:numRef>
          </c:val>
          <c:extLst>
            <c:ext xmlns:c16="http://schemas.microsoft.com/office/drawing/2014/chart" uri="{C3380CC4-5D6E-409C-BE32-E72D297353CC}">
              <c16:uniqueId val="{00000006-3B60-4755-8302-B8CF4C0BD089}"/>
            </c:ext>
          </c:extLst>
        </c:ser>
        <c:ser>
          <c:idx val="9"/>
          <c:order val="9"/>
          <c:tx>
            <c:strRef>
              <c:f>Sheet1!$L$85</c:f>
              <c:strCache>
                <c:ptCount val="1"/>
                <c:pt idx="0">
                  <c:v>MEK Hussey</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chemeClr val="accent5">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Sheet1!$M$85:$P$85</c:f>
              <c:numCache>
                <c:formatCode>General</c:formatCode>
                <c:ptCount val="1"/>
                <c:pt idx="0">
                  <c:v>38</c:v>
                </c:pt>
              </c:numCache>
            </c:numRef>
          </c:val>
          <c:extLst>
            <c:ext xmlns:c16="http://schemas.microsoft.com/office/drawing/2014/chart" uri="{C3380CC4-5D6E-409C-BE32-E72D297353CC}">
              <c16:uniqueId val="{00000007-3B60-4755-8302-B8CF4C0BD089}"/>
            </c:ext>
          </c:extLst>
        </c:ser>
        <c:ser>
          <c:idx val="1"/>
          <c:order val="1"/>
          <c:tx>
            <c:strRef>
              <c:f>Sheet1!$L$77</c:f>
              <c:strCache>
                <c:ptCount val="1"/>
                <c:pt idx="0">
                  <c:v>AB de Villiers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Sheet1!$M$77:$P$77</c:f>
              <c:numCache>
                <c:formatCode>General</c:formatCode>
                <c:ptCount val="1"/>
                <c:pt idx="0">
                  <c:v>42</c:v>
                </c:pt>
              </c:numCache>
            </c:numRef>
          </c:val>
          <c:extLst>
            <c:ext xmlns:c16="http://schemas.microsoft.com/office/drawing/2014/chart" uri="{C3380CC4-5D6E-409C-BE32-E72D297353CC}">
              <c16:uniqueId val="{00000008-3B60-4755-8302-B8CF4C0BD089}"/>
            </c:ext>
          </c:extLst>
        </c:ser>
        <c:ser>
          <c:idx val="2"/>
          <c:order val="2"/>
          <c:tx>
            <c:strRef>
              <c:f>Sheet1!$L$78</c:f>
              <c:strCache>
                <c:ptCount val="1"/>
                <c:pt idx="0">
                  <c:v>KL Rahul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Sheet1!$M$78:$P$78</c:f>
              <c:numCache>
                <c:formatCode>General</c:formatCode>
                <c:ptCount val="1"/>
                <c:pt idx="0">
                  <c:v>42</c:v>
                </c:pt>
              </c:numCache>
            </c:numRef>
          </c:val>
          <c:extLst>
            <c:ext xmlns:c16="http://schemas.microsoft.com/office/drawing/2014/chart" uri="{C3380CC4-5D6E-409C-BE32-E72D297353CC}">
              <c16:uniqueId val="{00000009-3B60-4755-8302-B8CF4C0BD089}"/>
            </c:ext>
          </c:extLst>
        </c:ser>
        <c:ser>
          <c:idx val="3"/>
          <c:order val="3"/>
          <c:tx>
            <c:strRef>
              <c:f>Sheet1!$L$79</c:f>
              <c:strCache>
                <c:ptCount val="1"/>
                <c:pt idx="0">
                  <c:v>ML Hayden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Sheet1!$M$75:$P$75</c:f>
              <c:strCache>
                <c:ptCount val="1"/>
                <c:pt idx="0">
                  <c:v>Average</c:v>
                </c:pt>
              </c:strCache>
            </c:strRef>
          </c:cat>
          <c:val>
            <c:numRef>
              <c:f>Sheet1!$M$79:$P$79</c:f>
              <c:numCache>
                <c:formatCode>General</c:formatCode>
                <c:ptCount val="1"/>
                <c:pt idx="0">
                  <c:v>41</c:v>
                </c:pt>
              </c:numCache>
            </c:numRef>
          </c:val>
          <c:extLst>
            <c:ext xmlns:c16="http://schemas.microsoft.com/office/drawing/2014/chart" uri="{C3380CC4-5D6E-409C-BE32-E72D297353CC}">
              <c16:uniqueId val="{0000000A-3B60-4755-8302-B8CF4C0BD089}"/>
            </c:ext>
          </c:extLst>
        </c:ser>
        <c:dLbls>
          <c:dLblPos val="outEnd"/>
          <c:showLegendKey val="0"/>
          <c:showVal val="1"/>
          <c:showCatName val="0"/>
          <c:showSerName val="0"/>
          <c:showPercent val="0"/>
          <c:showBubbleSize val="0"/>
        </c:dLbls>
        <c:gapWidth val="219"/>
        <c:overlap val="-27"/>
        <c:axId val="1403584831"/>
        <c:axId val="1537514175"/>
      </c:barChart>
      <c:catAx>
        <c:axId val="1403584831"/>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b="1" i="1"/>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37514175"/>
        <c:crosses val="autoZero"/>
        <c:auto val="1"/>
        <c:lblAlgn val="ctr"/>
        <c:lblOffset val="100"/>
        <c:noMultiLvlLbl val="0"/>
      </c:catAx>
      <c:valAx>
        <c:axId val="1537514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b="1" i="1"/>
                  <a:t>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1" u="none" strike="noStrike" kern="1200" baseline="0">
                <a:solidFill>
                  <a:schemeClr val="tx1"/>
                </a:solidFill>
                <a:latin typeface="+mn-lt"/>
                <a:ea typeface="+mn-ea"/>
                <a:cs typeface="+mn-cs"/>
              </a:defRPr>
            </a:pPr>
            <a:endParaRPr lang="en-US"/>
          </a:p>
        </c:txPr>
        <c:crossAx val="1403584831"/>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300" b="1" i="1" u="none" strike="noStrike" kern="1200" baseline="0">
              <a:solidFill>
                <a:srgbClr val="C00000"/>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w="38100" cap="flat" cmpd="sng" algn="ctr">
      <a:solidFill>
        <a:schemeClr val="accent6">
          <a:lumMod val="7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i="1" u="sng">
                <a:solidFill>
                  <a:srgbClr val="00B0F0"/>
                </a:solidFill>
                <a:latin typeface="Algerian" panose="04020705040A02060702" pitchFamily="82" charset="0"/>
              </a:rPr>
              <a:t>Boundary-</a:t>
            </a:r>
            <a:r>
              <a:rPr lang="en-IN" sz="2000" b="1" i="1" u="sng" baseline="0">
                <a:solidFill>
                  <a:srgbClr val="00B0F0"/>
                </a:solidFill>
                <a:latin typeface="Algerian" panose="04020705040A02060702" pitchFamily="82" charset="0"/>
              </a:rPr>
              <a:t> Hitters Chart</a:t>
            </a:r>
            <a:endParaRPr lang="en-IN" sz="2000" b="1" i="1" u="sng">
              <a:solidFill>
                <a:srgbClr val="00B0F0"/>
              </a:solidFill>
              <a:latin typeface="Algerian" panose="04020705040A02060702" pitchFamily="82" charset="0"/>
            </a:endParaRPr>
          </a:p>
        </c:rich>
      </c:tx>
      <c:overlay val="0"/>
      <c:spPr>
        <a:solidFill>
          <a:schemeClr val="accent6">
            <a:lumMod val="40000"/>
            <a:lumOff val="6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Sheet1!$Z$111</c:f>
              <c:strCache>
                <c:ptCount val="1"/>
                <c:pt idx="0">
                  <c:v>Boundary Count</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Sheet1!$Y$112:$Y$121</c:f>
              <c:strCache>
                <c:ptCount val="10"/>
                <c:pt idx="0">
                  <c:v>CH Gayle</c:v>
                </c:pt>
                <c:pt idx="1">
                  <c:v>V Kohli</c:v>
                </c:pt>
                <c:pt idx="2">
                  <c:v>DA Warner</c:v>
                </c:pt>
                <c:pt idx="3">
                  <c:v>SK Raina</c:v>
                </c:pt>
                <c:pt idx="4">
                  <c:v>RG Sharma</c:v>
                </c:pt>
                <c:pt idx="5">
                  <c:v>S Dhawan</c:v>
                </c:pt>
                <c:pt idx="6">
                  <c:v>AB de Villiers</c:v>
                </c:pt>
                <c:pt idx="7">
                  <c:v>RV Uthappa</c:v>
                </c:pt>
                <c:pt idx="8">
                  <c:v>SR Watson</c:v>
                </c:pt>
                <c:pt idx="9">
                  <c:v>MS Dhoni</c:v>
                </c:pt>
              </c:strCache>
            </c:strRef>
          </c:cat>
          <c:val>
            <c:numRef>
              <c:f>Sheet1!$Z$112:$Z$121</c:f>
            </c:numRef>
          </c:val>
          <c:extLst>
            <c:ext xmlns:c16="http://schemas.microsoft.com/office/drawing/2014/chart" uri="{C3380CC4-5D6E-409C-BE32-E72D297353CC}">
              <c16:uniqueId val="{00000000-7578-4250-BB70-EB04713DB684}"/>
            </c:ext>
          </c:extLst>
        </c:ser>
        <c:ser>
          <c:idx val="1"/>
          <c:order val="1"/>
          <c:tx>
            <c:strRef>
              <c:f>Sheet1!$AA$111</c:f>
              <c:strCache>
                <c:ptCount val="1"/>
                <c:pt idx="0">
                  <c:v>Boundary Runs</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7030A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Sheet1!$Y$112:$Y$121</c:f>
              <c:strCache>
                <c:ptCount val="10"/>
                <c:pt idx="0">
                  <c:v>CH Gayle</c:v>
                </c:pt>
                <c:pt idx="1">
                  <c:v>V Kohli</c:v>
                </c:pt>
                <c:pt idx="2">
                  <c:v>DA Warner</c:v>
                </c:pt>
                <c:pt idx="3">
                  <c:v>SK Raina</c:v>
                </c:pt>
                <c:pt idx="4">
                  <c:v>RG Sharma</c:v>
                </c:pt>
                <c:pt idx="5">
                  <c:v>S Dhawan</c:v>
                </c:pt>
                <c:pt idx="6">
                  <c:v>AB de Villiers</c:v>
                </c:pt>
                <c:pt idx="7">
                  <c:v>RV Uthappa</c:v>
                </c:pt>
                <c:pt idx="8">
                  <c:v>SR Watson</c:v>
                </c:pt>
                <c:pt idx="9">
                  <c:v>MS Dhoni</c:v>
                </c:pt>
              </c:strCache>
            </c:strRef>
          </c:cat>
          <c:val>
            <c:numRef>
              <c:f>Sheet1!$AA$112:$AA$121</c:f>
              <c:numCache>
                <c:formatCode>General</c:formatCode>
                <c:ptCount val="10"/>
                <c:pt idx="0">
                  <c:v>3630</c:v>
                </c:pt>
                <c:pt idx="1">
                  <c:v>3228</c:v>
                </c:pt>
                <c:pt idx="2">
                  <c:v>3215</c:v>
                </c:pt>
                <c:pt idx="3">
                  <c:v>3141</c:v>
                </c:pt>
                <c:pt idx="4">
                  <c:v>3121</c:v>
                </c:pt>
                <c:pt idx="5">
                  <c:v>3028</c:v>
                </c:pt>
                <c:pt idx="6">
                  <c:v>2970</c:v>
                </c:pt>
                <c:pt idx="7">
                  <c:v>2809</c:v>
                </c:pt>
                <c:pt idx="8">
                  <c:v>2649</c:v>
                </c:pt>
                <c:pt idx="9">
                  <c:v>2548</c:v>
                </c:pt>
              </c:numCache>
            </c:numRef>
          </c:val>
          <c:extLst>
            <c:ext xmlns:c16="http://schemas.microsoft.com/office/drawing/2014/chart" uri="{C3380CC4-5D6E-409C-BE32-E72D297353CC}">
              <c16:uniqueId val="{00000001-7578-4250-BB70-EB04713DB684}"/>
            </c:ext>
          </c:extLst>
        </c:ser>
        <c:dLbls>
          <c:dLblPos val="outEnd"/>
          <c:showLegendKey val="0"/>
          <c:showVal val="1"/>
          <c:showCatName val="0"/>
          <c:showSerName val="0"/>
          <c:showPercent val="0"/>
          <c:showBubbleSize val="0"/>
        </c:dLbls>
        <c:gapWidth val="219"/>
        <c:overlap val="-27"/>
        <c:axId val="1622675327"/>
        <c:axId val="1400880015"/>
      </c:barChart>
      <c:catAx>
        <c:axId val="1622675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b="1">
                    <a:solidFill>
                      <a:schemeClr val="tx1"/>
                    </a:solidFill>
                  </a:rPr>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1" u="none" strike="noStrike" kern="1200" baseline="0">
                <a:solidFill>
                  <a:srgbClr val="002060"/>
                </a:solidFill>
                <a:latin typeface="+mn-lt"/>
                <a:ea typeface="+mn-ea"/>
                <a:cs typeface="+mn-cs"/>
              </a:defRPr>
            </a:pPr>
            <a:endParaRPr lang="en-US"/>
          </a:p>
        </c:txPr>
        <c:crossAx val="1400880015"/>
        <c:crosses val="autoZero"/>
        <c:auto val="1"/>
        <c:lblAlgn val="ctr"/>
        <c:lblOffset val="100"/>
        <c:noMultiLvlLbl val="0"/>
      </c:catAx>
      <c:valAx>
        <c:axId val="1400880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a:solidFill>
                      <a:srgbClr val="002060"/>
                    </a:solidFill>
                    <a:latin typeface="Arial Black" panose="020B0A04020102020204" pitchFamily="34" charset="0"/>
                  </a:rPr>
                  <a:t>Boundary Runs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1" u="none" strike="noStrike" kern="1200" baseline="0">
                <a:solidFill>
                  <a:sysClr val="windowText" lastClr="000000"/>
                </a:solidFill>
                <a:latin typeface="+mn-lt"/>
                <a:ea typeface="+mn-ea"/>
                <a:cs typeface="+mn-cs"/>
              </a:defRPr>
            </a:pPr>
            <a:endParaRPr lang="en-US"/>
          </a:p>
        </c:txPr>
        <c:crossAx val="1622675327"/>
        <c:crosses val="autoZero"/>
        <c:crossBetween val="between"/>
      </c:valAx>
      <c:spPr>
        <a:noFill/>
        <a:ln>
          <a:noFill/>
        </a:ln>
        <a:effectLst/>
      </c:spPr>
    </c:plotArea>
    <c:legend>
      <c:legendPos val="r"/>
      <c:layout>
        <c:manualLayout>
          <c:xMode val="edge"/>
          <c:yMode val="edge"/>
          <c:x val="0.80644073095878699"/>
          <c:y val="0.13691607389656002"/>
          <c:w val="0.17322066716582057"/>
          <c:h val="6.9923542165924918E-2"/>
        </c:manualLayout>
      </c:layout>
      <c:overlay val="1"/>
      <c:spPr>
        <a:noFill/>
        <a:ln>
          <a:noFill/>
        </a:ln>
        <a:effectLst/>
      </c:spPr>
      <c:txPr>
        <a:bodyPr rot="0" spcFirstLastPara="1" vertOverflow="ellipsis" vert="horz" wrap="square" anchor="ctr" anchorCtr="1"/>
        <a:lstStyle/>
        <a:p>
          <a:pPr>
            <a:defRPr sz="1300" b="0" i="1" u="none" strike="noStrike" kern="1200" baseline="0">
              <a:solidFill>
                <a:schemeClr val="accent2">
                  <a:lumMod val="75000"/>
                </a:schemeClr>
              </a:solidFill>
              <a:latin typeface="+mn-lt"/>
              <a:ea typeface="+mn-ea"/>
              <a:cs typeface="+mn-cs"/>
            </a:defRPr>
          </a:pPr>
          <a:endParaRPr lang="en-US"/>
        </a:p>
      </c:txPr>
    </c:legend>
    <c:plotVisOnly val="1"/>
    <c:dispBlanksAs val="gap"/>
    <c:showDLblsOverMax val="0"/>
  </c:chart>
  <c:spPr>
    <a:solidFill>
      <a:schemeClr val="accent6">
        <a:lumMod val="60000"/>
        <a:lumOff val="40000"/>
      </a:schemeClr>
    </a:solidFill>
    <a:ln w="57150" cap="flat" cmpd="sng" algn="ctr">
      <a:solidFill>
        <a:srgbClr val="7030A0"/>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a:solidFill>
                  <a:srgbClr val="7030A0"/>
                </a:solidFill>
                <a:latin typeface="Algerian" panose="04020705040A02060702" pitchFamily="82" charset="0"/>
              </a:rPr>
              <a:t>Economy Rate Chart </a:t>
            </a:r>
          </a:p>
        </c:rich>
      </c:tx>
      <c:overlay val="0"/>
      <c:spPr>
        <a:solidFill>
          <a:schemeClr val="accent2">
            <a:lumMod val="40000"/>
            <a:lumOff val="6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Sheet1!$AE$176</c:f>
              <c:strCache>
                <c:ptCount val="1"/>
                <c:pt idx="0">
                  <c:v>Runs Conceded</c:v>
                </c:pt>
              </c:strCache>
            </c:strRef>
          </c:tx>
          <c:spPr>
            <a:solidFill>
              <a:schemeClr val="accent6">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Sheet1!$AD$177:$AD$186</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MA Starc</c:v>
                </c:pt>
              </c:strCache>
            </c:strRef>
          </c:cat>
          <c:val>
            <c:numRef>
              <c:f>Sheet1!$AE$177:$AE$186</c:f>
            </c:numRef>
          </c:val>
          <c:extLst>
            <c:ext xmlns:c16="http://schemas.microsoft.com/office/drawing/2014/chart" uri="{C3380CC4-5D6E-409C-BE32-E72D297353CC}">
              <c16:uniqueId val="{00000000-F4B5-4618-8764-8FFE13ECC0E2}"/>
            </c:ext>
          </c:extLst>
        </c:ser>
        <c:ser>
          <c:idx val="1"/>
          <c:order val="1"/>
          <c:tx>
            <c:strRef>
              <c:f>Sheet1!$AF$176</c:f>
              <c:strCache>
                <c:ptCount val="1"/>
                <c:pt idx="0">
                  <c:v>Balls bowled</c:v>
                </c:pt>
              </c:strCache>
            </c:strRef>
          </c:tx>
          <c:spPr>
            <a:solidFill>
              <a:schemeClr val="accent6">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Sheet1!$AD$177:$AD$186</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MA Starc</c:v>
                </c:pt>
              </c:strCache>
            </c:strRef>
          </c:cat>
          <c:val>
            <c:numRef>
              <c:f>Sheet1!$AF$177:$AF$186</c:f>
            </c:numRef>
          </c:val>
          <c:extLst>
            <c:ext xmlns:c16="http://schemas.microsoft.com/office/drawing/2014/chart" uri="{C3380CC4-5D6E-409C-BE32-E72D297353CC}">
              <c16:uniqueId val="{00000001-F4B5-4618-8764-8FFE13ECC0E2}"/>
            </c:ext>
          </c:extLst>
        </c:ser>
        <c:ser>
          <c:idx val="2"/>
          <c:order val="2"/>
          <c:tx>
            <c:strRef>
              <c:f>Sheet1!$AG$176</c:f>
              <c:strCache>
                <c:ptCount val="1"/>
                <c:pt idx="0">
                  <c:v>Overs Bowled</c:v>
                </c:pt>
              </c:strCache>
            </c:strRef>
          </c:tx>
          <c:spPr>
            <a:solidFill>
              <a:schemeClr val="accent6">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Sheet1!$AD$177:$AD$186</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MA Starc</c:v>
                </c:pt>
              </c:strCache>
            </c:strRef>
          </c:cat>
          <c:val>
            <c:numRef>
              <c:f>Sheet1!$AG$177:$AG$186</c:f>
            </c:numRef>
          </c:val>
          <c:extLst>
            <c:ext xmlns:c16="http://schemas.microsoft.com/office/drawing/2014/chart" uri="{C3380CC4-5D6E-409C-BE32-E72D297353CC}">
              <c16:uniqueId val="{00000002-F4B5-4618-8764-8FFE13ECC0E2}"/>
            </c:ext>
          </c:extLst>
        </c:ser>
        <c:ser>
          <c:idx val="3"/>
          <c:order val="3"/>
          <c:tx>
            <c:strRef>
              <c:f>Sheet1!$AH$176</c:f>
              <c:strCache>
                <c:ptCount val="1"/>
                <c:pt idx="0">
                  <c:v>Economy Rate</c:v>
                </c:pt>
              </c:strCache>
            </c:strRef>
          </c:tx>
          <c:spPr>
            <a:solidFill>
              <a:schemeClr val="accent6">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Sheet1!$AD$177:$AD$186</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MA Starc</c:v>
                </c:pt>
              </c:strCache>
            </c:strRef>
          </c:cat>
          <c:val>
            <c:numRef>
              <c:f>Sheet1!$AH$177:$AH$186</c:f>
              <c:numCache>
                <c:formatCode>General</c:formatCode>
                <c:ptCount val="10"/>
                <c:pt idx="0">
                  <c:v>6.24</c:v>
                </c:pt>
                <c:pt idx="1">
                  <c:v>6.51</c:v>
                </c:pt>
                <c:pt idx="2">
                  <c:v>6.53</c:v>
                </c:pt>
                <c:pt idx="3">
                  <c:v>6.66</c:v>
                </c:pt>
                <c:pt idx="4">
                  <c:v>6.7</c:v>
                </c:pt>
                <c:pt idx="5">
                  <c:v>6.73</c:v>
                </c:pt>
                <c:pt idx="6">
                  <c:v>6.74</c:v>
                </c:pt>
                <c:pt idx="7">
                  <c:v>6.81</c:v>
                </c:pt>
                <c:pt idx="8">
                  <c:v>6.83</c:v>
                </c:pt>
                <c:pt idx="9">
                  <c:v>6.91</c:v>
                </c:pt>
              </c:numCache>
            </c:numRef>
          </c:val>
          <c:extLst>
            <c:ext xmlns:c16="http://schemas.microsoft.com/office/drawing/2014/chart" uri="{C3380CC4-5D6E-409C-BE32-E72D297353CC}">
              <c16:uniqueId val="{00000003-F4B5-4618-8764-8FFE13ECC0E2}"/>
            </c:ext>
          </c:extLst>
        </c:ser>
        <c:dLbls>
          <c:dLblPos val="outEnd"/>
          <c:showLegendKey val="0"/>
          <c:showVal val="1"/>
          <c:showCatName val="0"/>
          <c:showSerName val="0"/>
          <c:showPercent val="0"/>
          <c:showBubbleSize val="0"/>
        </c:dLbls>
        <c:gapWidth val="219"/>
        <c:overlap val="-27"/>
        <c:axId val="1622678687"/>
        <c:axId val="1805843119"/>
      </c:barChart>
      <c:catAx>
        <c:axId val="1622678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a:solidFill>
                      <a:srgbClr val="002060"/>
                    </a:solidFill>
                    <a:latin typeface="Arial Black" panose="020B0A04020102020204" pitchFamily="34" charset="0"/>
                  </a:rPr>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1" u="none" strike="noStrike" kern="1200" baseline="0">
                <a:solidFill>
                  <a:schemeClr val="tx1"/>
                </a:solidFill>
                <a:latin typeface="+mn-lt"/>
                <a:ea typeface="+mn-ea"/>
                <a:cs typeface="+mn-cs"/>
              </a:defRPr>
            </a:pPr>
            <a:endParaRPr lang="en-US"/>
          </a:p>
        </c:txPr>
        <c:crossAx val="1805843119"/>
        <c:crosses val="autoZero"/>
        <c:auto val="1"/>
        <c:lblAlgn val="ctr"/>
        <c:lblOffset val="100"/>
        <c:noMultiLvlLbl val="0"/>
      </c:catAx>
      <c:valAx>
        <c:axId val="1805843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a:solidFill>
                      <a:srgbClr val="002060"/>
                    </a:solidFill>
                    <a:latin typeface="Arial Black" panose="020B0A04020102020204" pitchFamily="34" charset="0"/>
                  </a:rPr>
                  <a:t>Economy Rate</a:t>
                </a:r>
              </a:p>
            </c:rich>
          </c:tx>
          <c:layout>
            <c:manualLayout>
              <c:xMode val="edge"/>
              <c:yMode val="edge"/>
              <c:x val="2.2113910494208464E-3"/>
              <c:y val="0.3376658800266049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1" u="none" strike="noStrike" kern="1200" baseline="0">
                <a:solidFill>
                  <a:srgbClr val="0070C0"/>
                </a:solidFill>
                <a:latin typeface="+mn-lt"/>
                <a:ea typeface="+mn-ea"/>
                <a:cs typeface="+mn-cs"/>
              </a:defRPr>
            </a:pPr>
            <a:endParaRPr lang="en-US"/>
          </a:p>
        </c:txPr>
        <c:crossAx val="1622678687"/>
        <c:crosses val="autoZero"/>
        <c:crossBetween val="between"/>
      </c:valAx>
      <c:spPr>
        <a:noFill/>
        <a:ln>
          <a:noFill/>
        </a:ln>
        <a:effectLst/>
      </c:spPr>
    </c:plotArea>
    <c:legend>
      <c:legendPos val="r"/>
      <c:layout>
        <c:manualLayout>
          <c:xMode val="edge"/>
          <c:yMode val="edge"/>
          <c:x val="0.1458798084587101"/>
          <c:y val="0.10550328491915134"/>
          <c:w val="0.12214975418298982"/>
          <c:h val="0.1170657256406895"/>
        </c:manualLayout>
      </c:layout>
      <c:overlay val="0"/>
      <c:spPr>
        <a:noFill/>
        <a:ln>
          <a:noFill/>
        </a:ln>
        <a:effectLst/>
      </c:spPr>
      <c:txPr>
        <a:bodyPr rot="0" spcFirstLastPara="1" vertOverflow="ellipsis" vert="horz" wrap="square" anchor="ctr" anchorCtr="1"/>
        <a:lstStyle/>
        <a:p>
          <a:pPr>
            <a:defRPr sz="1300" b="1" i="0" u="none" strike="noStrike" kern="1200" baseline="0">
              <a:solidFill>
                <a:srgbClr val="00B050"/>
              </a:solidFill>
              <a:latin typeface="+mn-lt"/>
              <a:ea typeface="+mn-ea"/>
              <a:cs typeface="+mn-cs"/>
            </a:defRPr>
          </a:pPr>
          <a:endParaRPr lang="en-US"/>
        </a:p>
      </c:txPr>
    </c:legend>
    <c:plotVisOnly val="1"/>
    <c:dispBlanksAs val="gap"/>
    <c:showDLblsOverMax val="0"/>
  </c:chart>
  <c:spPr>
    <a:solidFill>
      <a:schemeClr val="accent2">
        <a:lumMod val="20000"/>
        <a:lumOff val="80000"/>
      </a:schemeClr>
    </a:solidFill>
    <a:ln w="57150" cap="flat" cmpd="sng" algn="ctr">
      <a:solidFill>
        <a:srgbClr val="282828"/>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r>
              <a:rPr lang="en-US" sz="2300" b="1" baseline="0">
                <a:latin typeface="Algerian" panose="04020705040A02060702" pitchFamily="82" charset="0"/>
              </a:rPr>
              <a:t>Strike-Rate Chart</a:t>
            </a:r>
          </a:p>
        </c:rich>
      </c:tx>
      <c:overlay val="0"/>
      <c:spPr>
        <a:solidFill>
          <a:schemeClr val="accent3">
            <a:lumMod val="20000"/>
            <a:lumOff val="80000"/>
          </a:schemeClr>
        </a:solidFill>
        <a:ln>
          <a:noFill/>
        </a:ln>
        <a:effectLst/>
      </c:spPr>
      <c:txPr>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[SQPR.xlsx]Sheet1!$AV$236</c:f>
              <c:strCache>
                <c:ptCount val="1"/>
                <c:pt idx="0">
                  <c:v>Balls bowled</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[1]Sheet1!$AU$237:$AU$246</c:f>
              <c:strCache>
                <c:ptCount val="10"/>
                <c:pt idx="0">
                  <c:v>K Rabada</c:v>
                </c:pt>
                <c:pt idx="1">
                  <c:v>AJ Tye</c:v>
                </c:pt>
                <c:pt idx="2">
                  <c:v>DE Bollinger</c:v>
                </c:pt>
                <c:pt idx="3">
                  <c:v>DJ Bravo</c:v>
                </c:pt>
                <c:pt idx="4">
                  <c:v>NM Coulter-Nile</c:v>
                </c:pt>
                <c:pt idx="5">
                  <c:v>R Vinay Kumar</c:v>
                </c:pt>
                <c:pt idx="6">
                  <c:v>A Nehra</c:v>
                </c:pt>
                <c:pt idx="7">
                  <c:v>MJ McClenaghan</c:v>
                </c:pt>
                <c:pt idx="8">
                  <c:v>SN Thakur</c:v>
                </c:pt>
                <c:pt idx="9">
                  <c:v>TA Boult</c:v>
                </c:pt>
              </c:strCache>
            </c:strRef>
          </c:cat>
          <c:val>
            <c:numRef>
              <c:f>[1]Sheet1!$AV$237:$AV$246</c:f>
            </c:numRef>
          </c:val>
          <c:extLst>
            <c:ext xmlns:c16="http://schemas.microsoft.com/office/drawing/2014/chart" uri="{C3380CC4-5D6E-409C-BE32-E72D297353CC}">
              <c16:uniqueId val="{00000000-D3EA-4F24-911C-A5D81DBCA749}"/>
            </c:ext>
          </c:extLst>
        </c:ser>
        <c:ser>
          <c:idx val="1"/>
          <c:order val="1"/>
          <c:tx>
            <c:strRef>
              <c:f>[SQPR.xlsx]Sheet1!$AW$236</c:f>
              <c:strCache>
                <c:ptCount val="1"/>
                <c:pt idx="0">
                  <c:v>Wickets taken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[1]Sheet1!$AU$237:$AU$246</c:f>
              <c:strCache>
                <c:ptCount val="10"/>
                <c:pt idx="0">
                  <c:v>K Rabada</c:v>
                </c:pt>
                <c:pt idx="1">
                  <c:v>AJ Tye</c:v>
                </c:pt>
                <c:pt idx="2">
                  <c:v>DE Bollinger</c:v>
                </c:pt>
                <c:pt idx="3">
                  <c:v>DJ Bravo</c:v>
                </c:pt>
                <c:pt idx="4">
                  <c:v>NM Coulter-Nile</c:v>
                </c:pt>
                <c:pt idx="5">
                  <c:v>R Vinay Kumar</c:v>
                </c:pt>
                <c:pt idx="6">
                  <c:v>A Nehra</c:v>
                </c:pt>
                <c:pt idx="7">
                  <c:v>MJ McClenaghan</c:v>
                </c:pt>
                <c:pt idx="8">
                  <c:v>SN Thakur</c:v>
                </c:pt>
                <c:pt idx="9">
                  <c:v>TA Boult</c:v>
                </c:pt>
              </c:strCache>
            </c:strRef>
          </c:cat>
          <c:val>
            <c:numRef>
              <c:f>[1]Sheet1!$AW$237:$AW$246</c:f>
            </c:numRef>
          </c:val>
          <c:extLst>
            <c:ext xmlns:c16="http://schemas.microsoft.com/office/drawing/2014/chart" uri="{C3380CC4-5D6E-409C-BE32-E72D297353CC}">
              <c16:uniqueId val="{00000001-D3EA-4F24-911C-A5D81DBCA749}"/>
            </c:ext>
          </c:extLst>
        </c:ser>
        <c:ser>
          <c:idx val="2"/>
          <c:order val="2"/>
          <c:tx>
            <c:strRef>
              <c:f>[SQPR.xlsx]Sheet1!$AX$236</c:f>
              <c:strCache>
                <c:ptCount val="1"/>
                <c:pt idx="0">
                  <c:v>Strike Rate</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1" i="1"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[1]Sheet1!$AU$237:$AU$246</c:f>
              <c:strCache>
                <c:ptCount val="10"/>
                <c:pt idx="0">
                  <c:v>K Rabada</c:v>
                </c:pt>
                <c:pt idx="1">
                  <c:v>AJ Tye</c:v>
                </c:pt>
                <c:pt idx="2">
                  <c:v>DE Bollinger</c:v>
                </c:pt>
                <c:pt idx="3">
                  <c:v>DJ Bravo</c:v>
                </c:pt>
                <c:pt idx="4">
                  <c:v>NM Coulter-Nile</c:v>
                </c:pt>
                <c:pt idx="5">
                  <c:v>R Vinay Kumar</c:v>
                </c:pt>
                <c:pt idx="6">
                  <c:v>A Nehra</c:v>
                </c:pt>
                <c:pt idx="7">
                  <c:v>MJ McClenaghan</c:v>
                </c:pt>
                <c:pt idx="8">
                  <c:v>SN Thakur</c:v>
                </c:pt>
                <c:pt idx="9">
                  <c:v>TA Boult</c:v>
                </c:pt>
              </c:strCache>
            </c:strRef>
          </c:cat>
          <c:val>
            <c:numRef>
              <c:f>[1]Sheet1!$AX$237:$AX$246</c:f>
              <c:numCache>
                <c:formatCode>General</c:formatCode>
                <c:ptCount val="10"/>
                <c:pt idx="0">
                  <c:v>15.27</c:v>
                </c:pt>
                <c:pt idx="1">
                  <c:v>16.54</c:v>
                </c:pt>
                <c:pt idx="2">
                  <c:v>18.75</c:v>
                </c:pt>
                <c:pt idx="3">
                  <c:v>20.62</c:v>
                </c:pt>
                <c:pt idx="4">
                  <c:v>20.86</c:v>
                </c:pt>
                <c:pt idx="5">
                  <c:v>20.95</c:v>
                </c:pt>
                <c:pt idx="6">
                  <c:v>21.04</c:v>
                </c:pt>
                <c:pt idx="7">
                  <c:v>21.33</c:v>
                </c:pt>
                <c:pt idx="8">
                  <c:v>21.69</c:v>
                </c:pt>
                <c:pt idx="9">
                  <c:v>21.71</c:v>
                </c:pt>
              </c:numCache>
            </c:numRef>
          </c:val>
          <c:extLst>
            <c:ext xmlns:c16="http://schemas.microsoft.com/office/drawing/2014/chart" uri="{C3380CC4-5D6E-409C-BE32-E72D297353CC}">
              <c16:uniqueId val="{00000002-D3EA-4F24-911C-A5D81DBCA749}"/>
            </c:ext>
          </c:extLst>
        </c:ser>
        <c:dLbls>
          <c:dLblPos val="outEnd"/>
          <c:showLegendKey val="0"/>
          <c:showVal val="1"/>
          <c:showCatName val="0"/>
          <c:showSerName val="0"/>
          <c:showPercent val="0"/>
          <c:showBubbleSize val="0"/>
        </c:dLbls>
        <c:gapWidth val="219"/>
        <c:overlap val="-27"/>
        <c:axId val="957507039"/>
        <c:axId val="1230808959"/>
      </c:barChart>
      <c:catAx>
        <c:axId val="95750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a:latin typeface="Arial Black" panose="020B0A04020102020204" pitchFamily="34" charset="0"/>
                  </a:rPr>
                  <a:t>Players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1" u="none" strike="noStrike" kern="1200" baseline="0">
                <a:solidFill>
                  <a:srgbClr val="FFC000"/>
                </a:solidFill>
                <a:latin typeface="+mn-lt"/>
                <a:ea typeface="+mn-ea"/>
                <a:cs typeface="+mn-cs"/>
              </a:defRPr>
            </a:pPr>
            <a:endParaRPr lang="en-US"/>
          </a:p>
        </c:txPr>
        <c:crossAx val="1230808959"/>
        <c:crosses val="autoZero"/>
        <c:auto val="1"/>
        <c:lblAlgn val="ctr"/>
        <c:lblOffset val="100"/>
        <c:noMultiLvlLbl val="0"/>
      </c:catAx>
      <c:valAx>
        <c:axId val="12308089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baseline="0" dirty="0">
                    <a:latin typeface="Arial Black" panose="020B0A04020102020204" pitchFamily="34" charset="0"/>
                  </a:rPr>
                  <a:t>Strike-rate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1" u="none" strike="noStrike" kern="1200" baseline="0">
                <a:solidFill>
                  <a:srgbClr val="FFC000"/>
                </a:solidFill>
                <a:latin typeface="+mn-lt"/>
                <a:ea typeface="+mn-ea"/>
                <a:cs typeface="+mn-cs"/>
              </a:defRPr>
            </a:pPr>
            <a:endParaRPr lang="en-US"/>
          </a:p>
        </c:txPr>
        <c:crossAx val="957507039"/>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000" b="1" i="0" u="none" strike="noStrike" kern="1200" baseline="0">
                <a:solidFill>
                  <a:srgbClr val="7030A0"/>
                </a:solidFill>
                <a:latin typeface="+mn-lt"/>
                <a:ea typeface="+mn-ea"/>
                <a:cs typeface="+mn-cs"/>
              </a:defRPr>
            </a:pPr>
            <a:endParaRPr lang="en-US"/>
          </a:p>
        </c:txPr>
      </c:legendEntry>
      <c:layout>
        <c:manualLayout>
          <c:xMode val="edge"/>
          <c:yMode val="edge"/>
          <c:x val="0.11063870381247029"/>
          <c:y val="7.7797533257970591E-2"/>
          <c:w val="0.14405355819072235"/>
          <c:h val="8.5024523725386075E-2"/>
        </c:manualLayout>
      </c:layout>
      <c:overlay val="0"/>
      <c:spPr>
        <a:noFill/>
        <a:ln>
          <a:noFill/>
        </a:ln>
        <a:effectLst/>
      </c:spPr>
      <c:txPr>
        <a:bodyPr rot="0" spcFirstLastPara="1" vertOverflow="ellipsis" vert="horz" wrap="square" anchor="ctr" anchorCtr="1"/>
        <a:lstStyle/>
        <a:p>
          <a:pPr>
            <a:defRPr sz="2000" b="1" i="0" u="none" strike="noStrike" kern="1200" baseline="0">
              <a:solidFill>
                <a:srgbClr val="FF0000"/>
              </a:solidFill>
              <a:latin typeface="+mn-lt"/>
              <a:ea typeface="+mn-ea"/>
              <a:cs typeface="+mn-cs"/>
            </a:defRPr>
          </a:pPr>
          <a:endParaRPr lang="en-US"/>
        </a:p>
      </c:txPr>
    </c:legend>
    <c:plotVisOnly val="1"/>
    <c:dispBlanksAs val="gap"/>
    <c:showDLblsOverMax val="0"/>
  </c:chart>
  <c:spPr>
    <a:solidFill>
      <a:schemeClr val="accent2">
        <a:lumMod val="75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800" b="1" i="0" u="sng" dirty="0">
                <a:latin typeface="Algerian" panose="04020705040A02060702" pitchFamily="82" charset="0"/>
              </a:rPr>
              <a:t>Allrounders</a:t>
            </a:r>
            <a:r>
              <a:rPr lang="en-IN" sz="2800" b="1" i="0" u="sng" baseline="0" dirty="0">
                <a:latin typeface="Algerian" panose="04020705040A02060702" pitchFamily="82" charset="0"/>
              </a:rPr>
              <a:t> </a:t>
            </a:r>
            <a:r>
              <a:rPr lang="en-IN" sz="2800" b="1" i="0" u="sng" dirty="0">
                <a:latin typeface="Algerian" panose="04020705040A02060702" pitchFamily="82" charset="0"/>
              </a:rPr>
              <a:t>Chart</a:t>
            </a:r>
          </a:p>
        </c:rich>
      </c:tx>
      <c:overlay val="0"/>
      <c:spPr>
        <a:solidFill>
          <a:schemeClr val="accent6">
            <a:lumMod val="60000"/>
            <a:lumOff val="4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Sheet1!$BN$193</c:f>
              <c:strCache>
                <c:ptCount val="1"/>
                <c:pt idx="0">
                  <c:v>Total Runs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Sheet1!$BN$194:$BN$203</c:f>
            </c:numRef>
          </c:val>
          <c:extLst>
            <c:ext xmlns:c16="http://schemas.microsoft.com/office/drawing/2014/chart" uri="{C3380CC4-5D6E-409C-BE32-E72D297353CC}">
              <c16:uniqueId val="{00000000-0116-4685-A036-CBB6A167B734}"/>
            </c:ext>
          </c:extLst>
        </c:ser>
        <c:ser>
          <c:idx val="1"/>
          <c:order val="1"/>
          <c:tx>
            <c:strRef>
              <c:f>Sheet1!$BO$193</c:f>
              <c:strCache>
                <c:ptCount val="1"/>
                <c:pt idx="0">
                  <c:v>Balls faced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Sheet1!$BO$194:$BO$203</c:f>
            </c:numRef>
          </c:val>
          <c:extLst>
            <c:ext xmlns:c16="http://schemas.microsoft.com/office/drawing/2014/chart" uri="{C3380CC4-5D6E-409C-BE32-E72D297353CC}">
              <c16:uniqueId val="{00000001-0116-4685-A036-CBB6A167B734}"/>
            </c:ext>
          </c:extLst>
        </c:ser>
        <c:ser>
          <c:idx val="2"/>
          <c:order val="2"/>
          <c:tx>
            <c:strRef>
              <c:f>Sheet1!$BP$193</c:f>
              <c:strCache>
                <c:ptCount val="1"/>
                <c:pt idx="0">
                  <c:v>Batting strike rate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1"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Sheet1!$BP$194:$BP$203</c:f>
              <c:numCache>
                <c:formatCode>General</c:formatCode>
                <c:ptCount val="10"/>
                <c:pt idx="0">
                  <c:v>128.22999999999999</c:v>
                </c:pt>
                <c:pt idx="1">
                  <c:v>137.27000000000001</c:v>
                </c:pt>
                <c:pt idx="2">
                  <c:v>182.33</c:v>
                </c:pt>
                <c:pt idx="3">
                  <c:v>144.36000000000001</c:v>
                </c:pt>
                <c:pt idx="4">
                  <c:v>159.27000000000001</c:v>
                </c:pt>
                <c:pt idx="5">
                  <c:v>149.88</c:v>
                </c:pt>
                <c:pt idx="6">
                  <c:v>137.91</c:v>
                </c:pt>
                <c:pt idx="7">
                  <c:v>128.16999999999999</c:v>
                </c:pt>
                <c:pt idx="8">
                  <c:v>141.97999999999999</c:v>
                </c:pt>
                <c:pt idx="9">
                  <c:v>128.84</c:v>
                </c:pt>
              </c:numCache>
            </c:numRef>
          </c:val>
          <c:extLst>
            <c:ext xmlns:c16="http://schemas.microsoft.com/office/drawing/2014/chart" uri="{C3380CC4-5D6E-409C-BE32-E72D297353CC}">
              <c16:uniqueId val="{00000002-0116-4685-A036-CBB6A167B734}"/>
            </c:ext>
          </c:extLst>
        </c:ser>
        <c:ser>
          <c:idx val="3"/>
          <c:order val="3"/>
          <c:tx>
            <c:strRef>
              <c:f>Sheet1!$BQ$193</c:f>
              <c:strCache>
                <c:ptCount val="1"/>
                <c:pt idx="0">
                  <c:v>Balls bowled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Sheet1!$BQ$194:$BQ$203</c:f>
            </c:numRef>
          </c:val>
          <c:extLst>
            <c:ext xmlns:c16="http://schemas.microsoft.com/office/drawing/2014/chart" uri="{C3380CC4-5D6E-409C-BE32-E72D297353CC}">
              <c16:uniqueId val="{00000003-0116-4685-A036-CBB6A167B734}"/>
            </c:ext>
          </c:extLst>
        </c:ser>
        <c:ser>
          <c:idx val="4"/>
          <c:order val="4"/>
          <c:tx>
            <c:strRef>
              <c:f>Sheet1!$BR$193</c:f>
              <c:strCache>
                <c:ptCount val="1"/>
                <c:pt idx="0">
                  <c:v>Wickets taken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Sheet1!$BR$194:$BR$203</c:f>
            </c:numRef>
          </c:val>
          <c:extLst>
            <c:ext xmlns:c16="http://schemas.microsoft.com/office/drawing/2014/chart" uri="{C3380CC4-5D6E-409C-BE32-E72D297353CC}">
              <c16:uniqueId val="{00000004-0116-4685-A036-CBB6A167B734}"/>
            </c:ext>
          </c:extLst>
        </c:ser>
        <c:dLbls>
          <c:showLegendKey val="0"/>
          <c:showVal val="1"/>
          <c:showCatName val="0"/>
          <c:showSerName val="0"/>
          <c:showPercent val="0"/>
          <c:showBubbleSize val="0"/>
        </c:dLbls>
        <c:gapWidth val="269"/>
        <c:axId val="709604415"/>
        <c:axId val="367075983"/>
      </c:barChart>
      <c:lineChart>
        <c:grouping val="standard"/>
        <c:varyColors val="0"/>
        <c:ser>
          <c:idx val="5"/>
          <c:order val="5"/>
          <c:tx>
            <c:strRef>
              <c:f>Sheet1!$BS$193</c:f>
              <c:strCache>
                <c:ptCount val="1"/>
                <c:pt idx="0">
                  <c:v>Bowling  strike rate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1" u="none" strike="noStrike" kern="1200" baseline="0">
                    <a:solidFill>
                      <a:srgbClr val="C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Sheet1!$BM$194:$BM$203</c:f>
              <c:strCache>
                <c:ptCount val="10"/>
                <c:pt idx="0">
                  <c:v>DJ Bravo</c:v>
                </c:pt>
                <c:pt idx="1">
                  <c:v>MP Stoinis</c:v>
                </c:pt>
                <c:pt idx="2">
                  <c:v>AD Russell</c:v>
                </c:pt>
                <c:pt idx="3">
                  <c:v>ST Jayasuriya</c:v>
                </c:pt>
                <c:pt idx="4">
                  <c:v>HH Pandya</c:v>
                </c:pt>
                <c:pt idx="5">
                  <c:v>KA Pollard</c:v>
                </c:pt>
                <c:pt idx="6">
                  <c:v>SR Watson</c:v>
                </c:pt>
                <c:pt idx="7">
                  <c:v>MC Henriques</c:v>
                </c:pt>
                <c:pt idx="8">
                  <c:v>JA Morkel</c:v>
                </c:pt>
                <c:pt idx="9">
                  <c:v>STR Binny</c:v>
                </c:pt>
              </c:strCache>
            </c:strRef>
          </c:cat>
          <c:val>
            <c:numRef>
              <c:f>Sheet1!$BS$194:$BS$203</c:f>
              <c:numCache>
                <c:formatCode>General</c:formatCode>
                <c:ptCount val="10"/>
                <c:pt idx="0">
                  <c:v>20.62</c:v>
                </c:pt>
                <c:pt idx="1">
                  <c:v>22.48</c:v>
                </c:pt>
                <c:pt idx="2">
                  <c:v>22.81</c:v>
                </c:pt>
                <c:pt idx="3">
                  <c:v>23.15</c:v>
                </c:pt>
                <c:pt idx="4">
                  <c:v>23.44</c:v>
                </c:pt>
                <c:pt idx="5">
                  <c:v>24.81</c:v>
                </c:pt>
                <c:pt idx="6">
                  <c:v>24.85</c:v>
                </c:pt>
                <c:pt idx="7">
                  <c:v>25.5</c:v>
                </c:pt>
                <c:pt idx="8">
                  <c:v>26.19</c:v>
                </c:pt>
                <c:pt idx="9">
                  <c:v>29.1</c:v>
                </c:pt>
              </c:numCache>
            </c:numRef>
          </c:val>
          <c:smooth val="0"/>
          <c:extLst>
            <c:ext xmlns:c16="http://schemas.microsoft.com/office/drawing/2014/chart" uri="{C3380CC4-5D6E-409C-BE32-E72D297353CC}">
              <c16:uniqueId val="{00000005-0116-4685-A036-CBB6A167B734}"/>
            </c:ext>
          </c:extLst>
        </c:ser>
        <c:dLbls>
          <c:showLegendKey val="0"/>
          <c:showVal val="1"/>
          <c:showCatName val="0"/>
          <c:showSerName val="0"/>
          <c:showPercent val="0"/>
          <c:showBubbleSize val="0"/>
        </c:dLbls>
        <c:marker val="1"/>
        <c:smooth val="0"/>
        <c:axId val="709613535"/>
        <c:axId val="367031343"/>
      </c:lineChart>
      <c:catAx>
        <c:axId val="709604415"/>
        <c:scaling>
          <c:orientation val="minMax"/>
        </c:scaling>
        <c:delete val="0"/>
        <c:axPos val="b"/>
        <c:title>
          <c:tx>
            <c:rich>
              <a:bodyPr rot="0" spcFirstLastPara="1" vertOverflow="ellipsis" vert="horz" wrap="square" anchor="ctr" anchorCtr="1"/>
              <a:lstStyle/>
              <a:p>
                <a:pPr>
                  <a:defRPr sz="1500" b="1" i="0" u="none" strike="noStrike" kern="1200" baseline="0">
                    <a:solidFill>
                      <a:schemeClr val="tx1"/>
                    </a:solidFill>
                    <a:latin typeface="Arial Black" panose="020B0A04020102020204" pitchFamily="34" charset="0"/>
                    <a:ea typeface="+mn-ea"/>
                    <a:cs typeface="+mn-cs"/>
                  </a:defRPr>
                </a:pPr>
                <a:r>
                  <a:rPr lang="en-IN" sz="3200" b="1" i="0" baseline="0" dirty="0">
                    <a:solidFill>
                      <a:schemeClr val="tx1"/>
                    </a:solidFill>
                    <a:latin typeface="Arial Black" panose="020B0A04020102020204" pitchFamily="34" charset="0"/>
                  </a:rPr>
                  <a:t>Allrounders</a:t>
                </a:r>
              </a:p>
            </c:rich>
          </c:tx>
          <c:layout>
            <c:manualLayout>
              <c:xMode val="edge"/>
              <c:yMode val="edge"/>
              <c:x val="0.39334570439841515"/>
              <c:y val="0.78047118397012039"/>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solidFill>
                  <a:latin typeface="Arial Black" panose="020B0A04020102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1" u="none" strike="noStrike" kern="1200" baseline="0">
                <a:solidFill>
                  <a:srgbClr val="98206D"/>
                </a:solidFill>
                <a:latin typeface="+mn-lt"/>
                <a:ea typeface="+mn-ea"/>
                <a:cs typeface="+mn-cs"/>
              </a:defRPr>
            </a:pPr>
            <a:endParaRPr lang="en-US"/>
          </a:p>
        </c:txPr>
        <c:crossAx val="367075983"/>
        <c:crossesAt val="120"/>
        <c:auto val="1"/>
        <c:lblAlgn val="ctr"/>
        <c:lblOffset val="100"/>
        <c:noMultiLvlLbl val="0"/>
      </c:catAx>
      <c:valAx>
        <c:axId val="367075983"/>
        <c:scaling>
          <c:orientation val="minMax"/>
          <c:max val="190"/>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aseline="0">
                    <a:solidFill>
                      <a:sysClr val="windowText" lastClr="000000"/>
                    </a:solidFill>
                    <a:latin typeface="Arial Black" panose="020B0A04020102020204" pitchFamily="34" charset="0"/>
                  </a:rPr>
                  <a:t>Batting-Strike rate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0" spcFirstLastPara="1" vertOverflow="ellipsis" wrap="square" anchor="ctr" anchorCtr="1"/>
          <a:lstStyle/>
          <a:p>
            <a:pPr>
              <a:defRPr sz="1500" b="1" i="1" u="none" strike="noStrike" kern="1200" baseline="0">
                <a:solidFill>
                  <a:srgbClr val="FFC000"/>
                </a:solidFill>
                <a:latin typeface="+mn-lt"/>
                <a:ea typeface="+mn-ea"/>
                <a:cs typeface="+mn-cs"/>
              </a:defRPr>
            </a:pPr>
            <a:endParaRPr lang="en-US"/>
          </a:p>
        </c:txPr>
        <c:crossAx val="709604415"/>
        <c:crossesAt val="1"/>
        <c:crossBetween val="between"/>
        <c:majorUnit val="20"/>
      </c:valAx>
      <c:valAx>
        <c:axId val="367031343"/>
        <c:scaling>
          <c:orientation val="minMax"/>
          <c:max val="30"/>
          <c:min val="20"/>
        </c:scaling>
        <c:delete val="0"/>
        <c:axPos val="r"/>
        <c:title>
          <c:tx>
            <c:rich>
              <a:bodyPr rot="-54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r>
                  <a:rPr lang="en-IN" sz="1400" b="1" baseline="0" dirty="0">
                    <a:solidFill>
                      <a:sysClr val="windowText" lastClr="000000"/>
                    </a:solidFill>
                    <a:latin typeface="Arial Black" panose="020B0A04020102020204" pitchFamily="34" charset="0"/>
                  </a:rPr>
                  <a:t>Bowling-Strike  rate</a:t>
                </a:r>
              </a:p>
            </c:rich>
          </c:tx>
          <c:overlay val="0"/>
          <c:spPr>
            <a:noFill/>
            <a:ln>
              <a:noFill/>
            </a:ln>
            <a:effectLst/>
          </c:spPr>
          <c:txPr>
            <a:bodyPr rot="-54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1" u="none" strike="noStrike" kern="1200" baseline="0">
                <a:solidFill>
                  <a:srgbClr val="FFC000"/>
                </a:solidFill>
                <a:latin typeface="+mn-lt"/>
                <a:ea typeface="+mn-ea"/>
                <a:cs typeface="+mn-cs"/>
              </a:defRPr>
            </a:pPr>
            <a:endParaRPr lang="en-US"/>
          </a:p>
        </c:txPr>
        <c:crossAx val="709613535"/>
        <c:crosses val="max"/>
        <c:crossBetween val="between"/>
      </c:valAx>
      <c:catAx>
        <c:axId val="709613535"/>
        <c:scaling>
          <c:orientation val="minMax"/>
        </c:scaling>
        <c:delete val="1"/>
        <c:axPos val="b"/>
        <c:numFmt formatCode="General" sourceLinked="1"/>
        <c:majorTickMark val="none"/>
        <c:minorTickMark val="none"/>
        <c:tickLblPos val="nextTo"/>
        <c:crossAx val="367031343"/>
        <c:crosses val="autoZero"/>
        <c:auto val="1"/>
        <c:lblAlgn val="ctr"/>
        <c:lblOffset val="100"/>
        <c:noMultiLvlLbl val="0"/>
      </c:catAx>
      <c:spPr>
        <a:noFill/>
        <a:ln>
          <a:noFill/>
        </a:ln>
        <a:effectLst/>
      </c:spPr>
    </c:plotArea>
    <c:legend>
      <c:legendPos val="b"/>
      <c:layout>
        <c:manualLayout>
          <c:xMode val="edge"/>
          <c:yMode val="edge"/>
          <c:x val="0.32175752712439609"/>
          <c:y val="0.91127284161394984"/>
          <c:w val="0.35011543541133794"/>
          <c:h val="5.334848998202165E-2"/>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accent4">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76200" cap="flat" cmpd="sng" algn="ctr">
      <a:solidFill>
        <a:srgbClr val="2A9D8F">
          <a:lumMod val="60000"/>
          <a:lumOff val="40000"/>
        </a:srgb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solidFill>
                  <a:schemeClr val="tx1"/>
                </a:solidFill>
                <a:latin typeface="Algerian" panose="04020705040A02060702" pitchFamily="82" charset="0"/>
              </a:rPr>
              <a:t>Team-wise Boundary Count Chart</a:t>
            </a:r>
          </a:p>
        </c:rich>
      </c:tx>
      <c:layout>
        <c:manualLayout>
          <c:xMode val="edge"/>
          <c:yMode val="edge"/>
          <c:x val="0.21808579654269136"/>
          <c:y val="2.9939153340328203E-2"/>
        </c:manualLayout>
      </c:layout>
      <c:overlay val="0"/>
      <c:spPr>
        <a:solidFill>
          <a:srgbClr val="00B050"/>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Sheet1!$AQ$245</c:f>
              <c:strCache>
                <c:ptCount val="1"/>
                <c:pt idx="0">
                  <c:v>Boundary Count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1" u="none" strike="noStrike" kern="1200" baseline="0">
                    <a:solidFill>
                      <a:srgbClr val="7030A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Sheet1!$AP$246:$AP$260</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Sheet1!$AQ$246:$AQ$260</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E2E0-4909-A656-1CC151D4CB2C}"/>
            </c:ext>
          </c:extLst>
        </c:ser>
        <c:dLbls>
          <c:dLblPos val="outEnd"/>
          <c:showLegendKey val="0"/>
          <c:showVal val="1"/>
          <c:showCatName val="0"/>
          <c:showSerName val="0"/>
          <c:showPercent val="0"/>
          <c:showBubbleSize val="0"/>
        </c:dLbls>
        <c:gapWidth val="219"/>
        <c:overlap val="-27"/>
        <c:axId val="709603935"/>
        <c:axId val="516683919"/>
      </c:barChart>
      <c:catAx>
        <c:axId val="7096039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4400" b="1" dirty="0">
                    <a:solidFill>
                      <a:schemeClr val="tx2"/>
                    </a:solidFill>
                    <a:latin typeface="Arial Black" panose="020B0A04020102020204" pitchFamily="34" charset="0"/>
                  </a:rPr>
                  <a:t>Teams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1" u="none" strike="noStrike" kern="1200" baseline="0">
                <a:solidFill>
                  <a:srgbClr val="00B0F0"/>
                </a:solidFill>
                <a:latin typeface="+mn-lt"/>
                <a:ea typeface="+mn-ea"/>
                <a:cs typeface="+mn-cs"/>
              </a:defRPr>
            </a:pPr>
            <a:endParaRPr lang="en-US"/>
          </a:p>
        </c:txPr>
        <c:crossAx val="516683919"/>
        <c:crosses val="autoZero"/>
        <c:auto val="1"/>
        <c:lblAlgn val="ctr"/>
        <c:lblOffset val="100"/>
        <c:noMultiLvlLbl val="0"/>
      </c:catAx>
      <c:valAx>
        <c:axId val="51668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b="1" dirty="0">
                    <a:solidFill>
                      <a:schemeClr val="tx2"/>
                    </a:solidFill>
                    <a:latin typeface="Arial" panose="020B0604020202020204" pitchFamily="34" charset="0"/>
                    <a:cs typeface="Arial" panose="020B0604020202020204" pitchFamily="34" charset="0"/>
                  </a:rPr>
                  <a:t>Number Of</a:t>
                </a:r>
                <a:r>
                  <a:rPr lang="en-IN" sz="1600" b="1" baseline="0" dirty="0">
                    <a:solidFill>
                      <a:schemeClr val="tx2"/>
                    </a:solidFill>
                    <a:latin typeface="Arial" panose="020B0604020202020204" pitchFamily="34" charset="0"/>
                    <a:cs typeface="Arial" panose="020B0604020202020204" pitchFamily="34" charset="0"/>
                  </a:rPr>
                  <a:t> Boundaries</a:t>
                </a:r>
                <a:endParaRPr lang="en-IN" sz="1600" b="1" dirty="0">
                  <a:solidFill>
                    <a:schemeClr val="tx2"/>
                  </a:solidFill>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1" u="none" strike="noStrike" kern="1200" baseline="0">
                <a:solidFill>
                  <a:srgbClr val="C00000"/>
                </a:solidFill>
                <a:latin typeface="+mn-lt"/>
                <a:ea typeface="+mn-ea"/>
                <a:cs typeface="+mn-cs"/>
              </a:defRPr>
            </a:pPr>
            <a:endParaRPr lang="en-US"/>
          </a:p>
        </c:txPr>
        <c:crossAx val="709603935"/>
        <c:crosses val="autoZero"/>
        <c:crossBetween val="between"/>
      </c:valAx>
      <c:spPr>
        <a:noFill/>
        <a:ln>
          <a:noFill/>
        </a:ln>
        <a:effectLst/>
      </c:spPr>
    </c:plotArea>
    <c:plotVisOnly val="1"/>
    <c:dispBlanksAs val="gap"/>
    <c:showDLblsOverMax val="0"/>
  </c:chart>
  <c:spPr>
    <a:solidFill>
      <a:schemeClr val="bg1">
        <a:lumMod val="85000"/>
      </a:schemeClr>
    </a:solidFill>
    <a:ln w="38100" cap="flat" cmpd="sng" algn="ctr">
      <a:solidFill>
        <a:schemeClr val="tx1"/>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i="0" u="none" strike="noStrike" kern="1200" spc="0" baseline="0" dirty="0">
                <a:solidFill>
                  <a:schemeClr val="tx1"/>
                </a:solidFill>
                <a:latin typeface="Algerian" panose="04020705040A02060702" pitchFamily="82" charset="0"/>
              </a:rPr>
              <a:t>Team-wise DOT Balls Count Chart</a:t>
            </a:r>
          </a:p>
        </c:rich>
      </c:tx>
      <c:layout>
        <c:manualLayout>
          <c:xMode val="edge"/>
          <c:yMode val="edge"/>
          <c:x val="0.24539724999371393"/>
          <c:y val="2.807862013638187E-2"/>
        </c:manualLayout>
      </c:layout>
      <c:overlay val="0"/>
      <c:spPr>
        <a:solidFill>
          <a:srgbClr val="00B050"/>
        </a:solidFill>
        <a:ln>
          <a:solidFill>
            <a:srgbClr val="00B050"/>
          </a:solid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Sheet1!$BH$310</c:f>
              <c:strCache>
                <c:ptCount val="1"/>
                <c:pt idx="0">
                  <c:v>Dot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1" u="none" strike="noStrike" kern="1200" baseline="0">
                    <a:solidFill>
                      <a:srgbClr val="7030A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Sheet1!$BG$311:$BG$326</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Sheet1!$BH$311:$BH$326</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E6E1-4399-9015-4A6B4D2A1F3C}"/>
            </c:ext>
          </c:extLst>
        </c:ser>
        <c:dLbls>
          <c:dLblPos val="outEnd"/>
          <c:showLegendKey val="0"/>
          <c:showVal val="1"/>
          <c:showCatName val="0"/>
          <c:showSerName val="0"/>
          <c:showPercent val="0"/>
          <c:showBubbleSize val="0"/>
        </c:dLbls>
        <c:gapWidth val="219"/>
        <c:overlap val="-27"/>
        <c:axId val="709598175"/>
        <c:axId val="1109437935"/>
      </c:barChart>
      <c:catAx>
        <c:axId val="709598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3400" b="1" i="0" u="none" strike="noStrike" kern="1200" baseline="0" dirty="0">
                    <a:solidFill>
                      <a:schemeClr val="tx2"/>
                    </a:solidFill>
                    <a:latin typeface="Arial Black" panose="020B0A04020102020204" pitchFamily="34" charset="0"/>
                  </a:rPr>
                  <a:t>Teams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1" u="none" strike="noStrike" kern="1200" baseline="0">
                <a:solidFill>
                  <a:schemeClr val="tx1">
                    <a:lumMod val="65000"/>
                    <a:lumOff val="35000"/>
                  </a:schemeClr>
                </a:solidFill>
                <a:latin typeface="+mn-lt"/>
                <a:ea typeface="+mn-ea"/>
                <a:cs typeface="+mn-cs"/>
              </a:defRPr>
            </a:pPr>
            <a:endParaRPr lang="en-US"/>
          </a:p>
        </c:txPr>
        <c:crossAx val="1109437935"/>
        <c:crosses val="autoZero"/>
        <c:auto val="1"/>
        <c:lblAlgn val="ctr"/>
        <c:lblOffset val="100"/>
        <c:noMultiLvlLbl val="0"/>
      </c:catAx>
      <c:valAx>
        <c:axId val="1109437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i="0" u="none" strike="noStrike" kern="1200" baseline="0" dirty="0">
                    <a:solidFill>
                      <a:schemeClr val="tx2"/>
                    </a:solidFill>
                    <a:latin typeface="Arial" panose="020B0604020202020204" pitchFamily="34" charset="0"/>
                    <a:cs typeface="Arial" panose="020B0604020202020204" pitchFamily="34" charset="0"/>
                  </a:rPr>
                  <a:t>Number Of Dot Balls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1" u="none" strike="noStrike" kern="1200" baseline="0">
                <a:solidFill>
                  <a:schemeClr val="accent4">
                    <a:lumMod val="50000"/>
                  </a:schemeClr>
                </a:solidFill>
                <a:latin typeface="+mn-lt"/>
                <a:ea typeface="+mn-ea"/>
                <a:cs typeface="+mn-cs"/>
              </a:defRPr>
            </a:pPr>
            <a:endParaRPr lang="en-US"/>
          </a:p>
        </c:txPr>
        <c:crossAx val="709598175"/>
        <c:crosses val="autoZero"/>
        <c:crossBetween val="between"/>
      </c:valAx>
      <c:spPr>
        <a:noFill/>
        <a:ln>
          <a:noFill/>
        </a:ln>
        <a:effectLst/>
      </c:spPr>
    </c:plotArea>
    <c:plotVisOnly val="1"/>
    <c:dispBlanksAs val="gap"/>
    <c:showDLblsOverMax val="0"/>
  </c:chart>
  <c:spPr>
    <a:solidFill>
      <a:schemeClr val="accent4">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latin typeface="Algerian" panose="04020705040A02060702" pitchFamily="82" charset="0"/>
              </a:rPr>
              <a:t>Type</a:t>
            </a:r>
            <a:r>
              <a:rPr lang="en-US" sz="2400" b="1" baseline="0" dirty="0">
                <a:latin typeface="Algerian" panose="04020705040A02060702" pitchFamily="82" charset="0"/>
              </a:rPr>
              <a:t> of Dismissal Chart</a:t>
            </a:r>
            <a:endParaRPr lang="en-US" sz="2400" b="1" dirty="0">
              <a:latin typeface="Algerian" panose="04020705040A02060702" pitchFamily="82" charset="0"/>
            </a:endParaRPr>
          </a:p>
        </c:rich>
      </c:tx>
      <c:layout>
        <c:manualLayout>
          <c:xMode val="edge"/>
          <c:yMode val="edge"/>
          <c:x val="4.9355361974297386E-2"/>
          <c:y val="0.31466551015935718"/>
        </c:manualLayout>
      </c:layout>
      <c:overlay val="0"/>
      <c:spPr>
        <a:solidFill>
          <a:srgbClr val="00B0F0"/>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4703401046471858"/>
          <c:y val="4.8402558273044696E-2"/>
          <c:w val="0.38232200612662831"/>
          <c:h val="0.85028966781978077"/>
        </c:manualLayout>
      </c:layout>
      <c:pieChart>
        <c:varyColors val="1"/>
        <c:ser>
          <c:idx val="0"/>
          <c:order val="0"/>
          <c:tx>
            <c:strRef>
              <c:f>Sheet1!$BY$355</c:f>
              <c:strCache>
                <c:ptCount val="1"/>
                <c:pt idx="0">
                  <c:v>Count of dismissals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A95-4D5F-9F3A-9F8C496092F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A95-4D5F-9F3A-9F8C496092F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A95-4D5F-9F3A-9F8C496092F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A95-4D5F-9F3A-9F8C496092FD}"/>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5A95-4D5F-9F3A-9F8C496092FD}"/>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5A95-4D5F-9F3A-9F8C496092FD}"/>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5A95-4D5F-9F3A-9F8C496092FD}"/>
              </c:ext>
            </c:extLst>
          </c:dPt>
          <c:dLbls>
            <c:spPr>
              <a:noFill/>
              <a:ln>
                <a:noFill/>
              </a:ln>
              <a:effectLst/>
            </c:spPr>
            <c:txPr>
              <a:bodyPr rot="0" spcFirstLastPara="1" vertOverflow="ellipsis" vert="horz" wrap="square" lIns="38100" tIns="19050" rIns="38100" bIns="19050" anchor="ctr" anchorCtr="1">
                <a:spAutoFit/>
              </a:bodyPr>
              <a:lstStyle/>
              <a:p>
                <a:pPr>
                  <a:defRPr sz="1800" b="1" i="1" u="none" strike="noStrike" kern="1200" baseline="0">
                    <a:solidFill>
                      <a:schemeClr val="accent3"/>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Sheet1!$BX$356:$BX$362</c:f>
              <c:strCache>
                <c:ptCount val="7"/>
                <c:pt idx="0">
                  <c:v>caught</c:v>
                </c:pt>
                <c:pt idx="1">
                  <c:v>bowled</c:v>
                </c:pt>
                <c:pt idx="2">
                  <c:v>run out</c:v>
                </c:pt>
                <c:pt idx="3">
                  <c:v>lbw</c:v>
                </c:pt>
                <c:pt idx="4">
                  <c:v>stumped</c:v>
                </c:pt>
                <c:pt idx="5">
                  <c:v>caught and bowled</c:v>
                </c:pt>
                <c:pt idx="6">
                  <c:v>hit wicket</c:v>
                </c:pt>
              </c:strCache>
            </c:strRef>
          </c:cat>
          <c:val>
            <c:numRef>
              <c:f>Sheet1!$BY$356:$BY$362</c:f>
              <c:numCache>
                <c:formatCode>General</c:formatCode>
                <c:ptCount val="7"/>
                <c:pt idx="0">
                  <c:v>5743</c:v>
                </c:pt>
                <c:pt idx="1">
                  <c:v>1700</c:v>
                </c:pt>
                <c:pt idx="2">
                  <c:v>893</c:v>
                </c:pt>
                <c:pt idx="3">
                  <c:v>571</c:v>
                </c:pt>
                <c:pt idx="4">
                  <c:v>294</c:v>
                </c:pt>
                <c:pt idx="5">
                  <c:v>269</c:v>
                </c:pt>
                <c:pt idx="6">
                  <c:v>12</c:v>
                </c:pt>
              </c:numCache>
            </c:numRef>
          </c:val>
          <c:extLst>
            <c:ext xmlns:c16="http://schemas.microsoft.com/office/drawing/2014/chart" uri="{C3380CC4-5D6E-409C-BE32-E72D297353CC}">
              <c16:uniqueId val="{0000000E-5A95-4D5F-9F3A-9F8C496092F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rgbClr val="002060"/>
              </a:solidFill>
              <a:latin typeface="+mn-lt"/>
              <a:ea typeface="+mn-ea"/>
              <a:cs typeface="+mn-cs"/>
            </a:defRPr>
          </a:pPr>
          <a:endParaRPr lang="en-US"/>
        </a:p>
      </c:txPr>
    </c:legend>
    <c:plotVisOnly val="1"/>
    <c:dispBlanksAs val="gap"/>
    <c:showDLblsOverMax val="0"/>
  </c:chart>
  <c:spPr>
    <a:solidFill>
      <a:schemeClr val="accent6">
        <a:lumMod val="20000"/>
        <a:lumOff val="80000"/>
      </a:schemeClr>
    </a:solidFill>
    <a:ln w="76200" cap="flat" cmpd="sng" algn="ctr">
      <a:solidFill>
        <a:srgbClr val="6818B8"/>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20523073"/>
      </p:ext>
    </p:extLst>
  </p:cSld>
  <p:clrMapOvr>
    <a:masterClrMapping/>
  </p:clrMapOvr>
  <p:hf hdr="0"/>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397995"/>
      </p:ext>
    </p:extLst>
  </p:cSld>
  <p:clrMapOvr>
    <a:masterClrMapping/>
  </p:clrMapOvr>
  <p:hf hdr="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5143793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653958"/>
      </p:ext>
    </p:extLst>
  </p:cSld>
  <p:clrMapOvr>
    <a:masterClrMapping/>
  </p:clrMapOvr>
  <p:hf hdr="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167451877"/>
      </p:ext>
    </p:extLst>
  </p:cSld>
  <p:clrMapOvr>
    <a:masterClrMapping/>
  </p:clrMapOvr>
  <p:hf hdr="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371270672"/>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64756755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6147714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813605864"/>
      </p:ext>
    </p:extLst>
  </p:cSld>
  <p:clrMapOvr>
    <a:masterClrMapping/>
  </p:clrMapOvr>
  <p:hf hdr="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8133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582063265"/>
      </p:ext>
    </p:extLst>
  </p:cSld>
  <p:clrMapOvr>
    <a:masterClrMapping/>
  </p:clrMapOvr>
  <p:hf hdr="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83234"/>
      </p:ext>
    </p:extLst>
  </p:cSld>
  <p:clrMapOvr>
    <a:masterClrMapping/>
  </p:clrMapOvr>
  <p:hf hdr="0"/>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36337227"/>
      </p:ext>
    </p:extLst>
  </p:cSld>
  <p:clrMapOvr>
    <a:masterClrMapping/>
  </p:clrMapOvr>
  <p:hf hdr="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8472103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625693081"/>
      </p:ext>
    </p:extLst>
  </p:cSld>
  <p:clrMapOvr>
    <a:masterClrMapping/>
  </p:clrMapOvr>
  <p:hf hdr="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634964524"/>
      </p:ext>
    </p:extLst>
  </p:cSld>
  <p:clrMapOvr>
    <a:masterClrMapping/>
  </p:clrMapOvr>
  <p:hf hdr="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67103256"/>
      </p:ext>
    </p:extLst>
  </p:cSld>
  <p:clrMapOvr>
    <a:masterClrMapping/>
  </p:clrMapOvr>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38279431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1508195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5107178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203073072"/>
      </p:ext>
    </p:extLst>
  </p:cSld>
  <p:clrMapOvr>
    <a:masterClrMapping/>
  </p:clrMapOvr>
  <p:hf hdr="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604324290"/>
      </p:ext>
    </p:extLst>
  </p:cSld>
  <p:clrMapOvr>
    <a:masterClrMapping/>
  </p:clrMapOvr>
  <p:hf hdr="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1598598"/>
      </p:ext>
    </p:extLst>
  </p:cSld>
  <p:clrMapOvr>
    <a:masterClrMapping/>
  </p:clrMapOvr>
  <p:hf hdr="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785327282"/>
      </p:ext>
    </p:extLst>
  </p:cSld>
  <p:clrMapOvr>
    <a:masterClrMapping/>
  </p:clrMapOvr>
  <p:hf hdr="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886587"/>
      </p:ext>
    </p:extLst>
  </p:cSld>
  <p:clrMapOvr>
    <a:masterClrMapping/>
  </p:clrMapOvr>
  <p:hf hdr="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071867077"/>
      </p:ext>
    </p:extLst>
  </p:cSld>
  <p:clrMapOvr>
    <a:masterClrMapping/>
  </p:clrMapOvr>
  <p:hf hdr="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075124706"/>
      </p:ext>
    </p:extLst>
  </p:cSld>
  <p:clrMapOvr>
    <a:masterClrMapping/>
  </p:clrMapOvr>
  <p:hf hdr="0"/>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971640372"/>
      </p:ext>
    </p:extLst>
  </p:cSld>
  <p:clrMapOvr>
    <a:masterClrMapping/>
  </p:clrMapOvr>
  <p:hf hdr="0"/>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20XX</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424346348"/>
      </p:ext>
    </p:extLst>
  </p:cSld>
  <p:clrMapOvr>
    <a:masterClrMapping/>
  </p:clrMapOvr>
  <p:hf hdr="0"/>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276184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681038619"/>
      </p:ext>
    </p:extLst>
  </p:cSld>
  <p:clrMapOvr>
    <a:masterClrMapping/>
  </p:clrMapOvr>
  <p:hf hdr="0"/>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58703649"/>
      </p:ext>
    </p:extLst>
  </p:cSld>
  <p:clrMapOvr>
    <a:masterClrMapping/>
  </p:clrMapOvr>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937151192"/>
      </p:ext>
    </p:extLst>
  </p:cSld>
  <p:clrMapOvr>
    <a:masterClrMapping/>
  </p:clrMapOvr>
  <p:hf hdr="0"/>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6315622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291013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168525448"/>
      </p:ext>
    </p:extLst>
  </p:cSld>
  <p:clrMapOvr>
    <a:masterClrMapping/>
  </p:clrMapOvr>
  <p:hf hdr="0"/>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90596761"/>
      </p:ext>
    </p:extLst>
  </p:cSld>
  <p:clrMapOvr>
    <a:masterClrMapping/>
  </p:clrMapOvr>
  <p:hf hdr="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799002858"/>
      </p:ext>
    </p:extLst>
  </p:cSld>
  <p:clrMapOvr>
    <a:masterClrMapping/>
  </p:clrMapOvr>
  <p:hf hdr="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623974034"/>
      </p:ext>
    </p:extLst>
  </p:cSld>
  <p:clrMapOvr>
    <a:masterClrMapping/>
  </p:clrMapOvr>
  <p:hf hdr="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296559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699741951"/>
      </p:ext>
    </p:extLst>
  </p:cSld>
  <p:clrMapOvr>
    <a:masterClrMapping/>
  </p:clrMapOvr>
  <p:hf hdr="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025114418"/>
      </p:ext>
    </p:extLst>
  </p:cSld>
  <p:clrMapOvr>
    <a:masterClrMapping/>
  </p:clrMapOvr>
  <p:hf hdr="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92149449"/>
      </p:ext>
    </p:extLst>
  </p:cSld>
  <p:clrMapOvr>
    <a:masterClrMapping/>
  </p:clrMapOvr>
  <p:hf hdr="0"/>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316151903"/>
      </p:ext>
    </p:extLst>
  </p:cSld>
  <p:clrMapOvr>
    <a:masterClrMapping/>
  </p:clrMapOvr>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498851805"/>
      </p:ext>
    </p:extLst>
  </p:cSld>
  <p:clrMapOvr>
    <a:masterClrMapping/>
  </p:clrMapOvr>
  <p:hf hdr="0"/>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682752"/>
      </p:ext>
    </p:extLst>
  </p:cSld>
  <p:clrMapOvr>
    <a:masterClrMapping/>
  </p:clrMapOvr>
  <p:hf hdr="0"/>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402348114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966769888"/>
      </p:ext>
    </p:extLst>
  </p:cSld>
  <p:clrMapOvr>
    <a:masterClrMapping/>
  </p:clrMapOvr>
  <p:hf hdr="0"/>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221862176"/>
      </p:ext>
    </p:extLst>
  </p:cSld>
  <p:clrMapOvr>
    <a:masterClrMapping/>
  </p:clrMapOvr>
  <p:hf hdr="0"/>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89492884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57386920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3681058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472077008"/>
      </p:ext>
    </p:extLst>
  </p:cSld>
  <p:clrMapOvr>
    <a:masterClrMapping/>
  </p:clrMapOvr>
  <p:hf hdr="0"/>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390690121"/>
      </p:ext>
    </p:extLst>
  </p:cSld>
  <p:clrMapOvr>
    <a:masterClrMapping/>
  </p:clrMapOvr>
  <p:hf hdr="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398619644"/>
      </p:ext>
    </p:extLst>
  </p:cSld>
  <p:clrMapOvr>
    <a:masterClrMapping/>
  </p:clrMapOvr>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218456096"/>
      </p:ext>
    </p:extLst>
  </p:cSld>
  <p:clrMapOvr>
    <a:masterClrMapping/>
  </p:clrMapOvr>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17044003"/>
      </p:ext>
    </p:extLst>
  </p:cSld>
  <p:clrMapOvr>
    <a:masterClrMapping/>
  </p:clrMapOvr>
  <p:hf hdr="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291515994"/>
      </p:ext>
    </p:extLst>
  </p:cSld>
  <p:clrMapOvr>
    <a:masterClrMapping/>
  </p:clrMapOvr>
  <p:hf hdr="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3124282"/>
      </p:ext>
    </p:extLst>
  </p:cSld>
  <p:clrMapOvr>
    <a:masterClrMapping/>
  </p:clrMapOvr>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03605969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477298178"/>
      </p:ext>
    </p:extLst>
  </p:cSld>
  <p:clrMapOvr>
    <a:masterClrMapping/>
  </p:clrMapOvr>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923017634"/>
      </p:ext>
    </p:extLst>
  </p:cSld>
  <p:clrMapOvr>
    <a:masterClrMapping/>
  </p:clrMapOvr>
  <p:hf hdr="0"/>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859467262"/>
      </p:ext>
    </p:extLst>
  </p:cSld>
  <p:clrMapOvr>
    <a:masterClrMapping/>
  </p:clrMapOvr>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1680443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86299768"/>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617269346"/>
      </p:ext>
    </p:extLst>
  </p:cSld>
  <p:clrMapOvr>
    <a:masterClrMapping/>
  </p:clrMapOvr>
  <p:hf hdr="0"/>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615210782"/>
      </p:ext>
    </p:extLst>
  </p:cSld>
  <p:clrMapOvr>
    <a:masterClrMapping/>
  </p:clrMapOvr>
  <p:hf hdr="0"/>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68528757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44603447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55389618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265307674"/>
      </p:ext>
    </p:extLst>
  </p:cSld>
  <p:clrMapOvr>
    <a:masterClrMapping/>
  </p:clrMapOvr>
  <p:hf hdr="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296724952"/>
      </p:ext>
    </p:extLst>
  </p:cSld>
  <p:clrMapOvr>
    <a:masterClrMapping/>
  </p:clrMapOvr>
  <p:hf hdr="0"/>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098968098"/>
      </p:ext>
    </p:extLst>
  </p:cSld>
  <p:clrMapOvr>
    <a:masterClrMapping/>
  </p:clrMapOvr>
  <p:hf hdr="0"/>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D0AFDD5-844D-364D-8AEC-50CF4D36D55D}"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20428115"/>
      </p:ext>
    </p:extLst>
  </p:cSld>
  <p:clrMapOvr>
    <a:masterClrMapping/>
  </p:clrMapOvr>
  <p:hf hdr="0"/>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54484737"/>
      </p:ext>
    </p:extLst>
  </p:cSld>
  <p:clrMapOvr>
    <a:masterClrMapping/>
  </p:clrMapOvr>
  <p:hf hdr="0"/>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872311577"/>
      </p:ext>
    </p:extLst>
  </p:cSld>
  <p:clrMapOvr>
    <a:masterClrMapping/>
  </p:clrMapOvr>
  <p:hf hdr="0"/>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53035445"/>
      </p:ext>
    </p:extLst>
  </p:cSld>
  <p:clrMapOvr>
    <a:masterClrMapping/>
  </p:clrMapOvr>
  <p:hf hdr="0"/>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04363067"/>
      </p:ext>
    </p:extLst>
  </p:cSld>
  <p:clrMapOvr>
    <a:masterClrMapping/>
  </p:clrMapOvr>
  <p:hf hdr="0"/>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r>
              <a:rPr lang="en-US"/>
              <a:t>20XX</a:t>
            </a:r>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86256186"/>
      </p:ext>
    </p:extLst>
  </p:cSld>
  <p:clrMapOvr>
    <a:masterClrMapping/>
  </p:clrMapOvr>
  <p:hf hdr="0"/>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r>
              <a:rPr lang="en-US"/>
              <a:t>20XX</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D0AFDD5-844D-364D-8AEC-50CF4D36D55D}"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94267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20XX</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D0AFDD5-844D-364D-8AEC-50CF4D36D55D}"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407402"/>
      </p:ext>
    </p:extLst>
  </p:cSld>
  <p:clrMapOvr>
    <a:masterClrMapping/>
  </p:clrMapOvr>
  <p:hf hdr="0"/>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30907326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78641"/>
      </p:ext>
    </p:extLst>
  </p:cSld>
  <p:clrMapOvr>
    <a:masterClrMapping/>
  </p:clrMapOvr>
  <p:hf hdr="0"/>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86328804"/>
      </p:ext>
    </p:extLst>
  </p:cSld>
  <p:clrMapOvr>
    <a:masterClrMapping/>
  </p:clrMapOvr>
  <p:hf hdr="0"/>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514695645"/>
      </p:ext>
    </p:extLst>
  </p:cSld>
  <p:clrMapOvr>
    <a:masterClrMapping/>
  </p:clrMapOvr>
  <p:hf hdr="0"/>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1121761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53161499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966339032"/>
      </p:ext>
    </p:extLst>
  </p:cSld>
  <p:clrMapOvr>
    <a:masterClrMapping/>
  </p:clrMapOvr>
  <p:hf hdr="0"/>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064761775"/>
      </p:ext>
    </p:extLst>
  </p:cSld>
  <p:clrMapOvr>
    <a:masterClrMapping/>
  </p:clrMapOvr>
  <p:hf hdr="0"/>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401231088"/>
      </p:ext>
    </p:extLst>
  </p:cSld>
  <p:clrMapOvr>
    <a:masterClrMapping/>
  </p:clrMapOvr>
  <p:hf hdr="0"/>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12747435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96638363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a:t>20XX</a:t>
            </a:r>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Presentation title</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371541894"/>
      </p:ext>
    </p:extLst>
  </p:cSld>
  <p:clrMapOvr>
    <a:masterClrMapping/>
  </p:clrMapOvr>
  <p:hf hdr="0"/>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6088057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850549867"/>
      </p:ext>
    </p:extLst>
  </p:cSld>
  <p:clrMapOvr>
    <a:masterClrMapping/>
  </p:clrMapOvr>
  <p:hf hdr="0"/>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730896709"/>
      </p:ext>
    </p:extLst>
  </p:cSld>
  <p:clrMapOvr>
    <a:masterClrMapping/>
  </p:clrMapOvr>
  <p:hf hdr="0"/>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728935965"/>
      </p:ext>
    </p:extLst>
  </p:cSld>
  <p:clrMapOvr>
    <a:masterClrMapping/>
  </p:clrMapOvr>
  <p:hf hdr="0"/>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96178881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267154331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943870339"/>
      </p:ext>
    </p:extLst>
  </p:cSld>
  <p:clrMapOvr>
    <a:masterClrMapping/>
  </p:clrMapOvr>
  <p:hf hdr="0"/>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06545690"/>
      </p:ext>
    </p:extLst>
  </p:cSld>
  <p:clrMapOvr>
    <a:masterClrMapping/>
  </p:clrMapOvr>
  <p:hf hdr="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10363718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257834"/>
      </p:ext>
    </p:extLst>
  </p:cSld>
  <p:clrMapOvr>
    <a:masterClrMapping/>
  </p:clrMapOvr>
  <p:hf hdr="0"/>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980320668"/>
      </p:ext>
    </p:extLst>
  </p:cSld>
  <p:clrMapOvr>
    <a:masterClrMapping/>
  </p:clrMapOvr>
  <p:hf hdr="0"/>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808152300"/>
      </p:ext>
    </p:extLst>
  </p:cSld>
  <p:clrMapOvr>
    <a:masterClrMapping/>
  </p:clrMapOvr>
  <p:hf hdr="0"/>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012495129"/>
      </p:ext>
    </p:extLst>
  </p:cSld>
  <p:clrMapOvr>
    <a:masterClrMapping/>
  </p:clrMapOvr>
  <p:hf hdr="0"/>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165584082"/>
      </p:ext>
    </p:extLst>
  </p:cSld>
  <p:clrMapOvr>
    <a:masterClrMapping/>
  </p:clrMapOvr>
  <p:hf hdr="0"/>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09228517"/>
      </p:ext>
    </p:extLst>
  </p:cSld>
  <p:clrMapOvr>
    <a:masterClrMapping/>
  </p:clrMapOvr>
  <p:hf hdr="0"/>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544722108"/>
      </p:ext>
    </p:extLst>
  </p:cSld>
  <p:clrMapOvr>
    <a:masterClrMapping/>
  </p:clrMapOvr>
  <p:hf hdr="0"/>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14473461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22384721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14815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002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555459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27953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17333629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15144024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236380"/>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05375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889602864"/>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76296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606752"/>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844197"/>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931102"/>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20XX</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D0AFDD5-844D-364D-8AEC-50CF4D36D55D}"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7631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1353036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143492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049260560"/>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59423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560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0826509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0773789"/>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382118124"/>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765093215"/>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06397"/>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803380"/>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514956990"/>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8290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33135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697631"/>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210780"/>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06573675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1721507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15961214"/>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462677446"/>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772401156"/>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4252963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6670533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92692220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64945662"/>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36337734"/>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367476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527509713"/>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572848"/>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110853003"/>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787525114"/>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679577675"/>
      </p:ext>
    </p:extLst>
  </p:cSld>
  <p:clrMapOvr>
    <a:masterClrMapping/>
  </p:clrMapOvr>
  <p:hf hdr="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32861426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7025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508879230"/>
      </p:ext>
    </p:extLst>
  </p:cSld>
  <p:clrMapOvr>
    <a:masterClrMapping/>
  </p:clrMapOvr>
  <p:hf hdr="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285994414"/>
      </p:ext>
    </p:extLst>
  </p:cSld>
  <p:clrMapOvr>
    <a:masterClrMapping/>
  </p:clrMapOvr>
  <p:hf hdr="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875817250"/>
      </p:ext>
    </p:extLst>
  </p:cSld>
  <p:clrMapOvr>
    <a:masterClrMapping/>
  </p:clrMapOvr>
  <p:hf hdr="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5570190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6400756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10265441"/>
      </p:ext>
    </p:extLst>
  </p:cSld>
  <p:clrMapOvr>
    <a:masterClrMapping/>
  </p:clrMapOvr>
  <p:hf hdr="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337412312"/>
      </p:ext>
    </p:extLst>
  </p:cSld>
  <p:clrMapOvr>
    <a:masterClrMapping/>
  </p:clrMapOvr>
  <p:hf hd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631773546"/>
      </p:ext>
    </p:extLst>
  </p:cSld>
  <p:clrMapOvr>
    <a:masterClrMapping/>
  </p:clrMapOvr>
  <p:hf hdr="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0AFDD5-844D-364D-8AEC-50CF4D36D55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565466"/>
      </p:ext>
    </p:extLst>
  </p:cSld>
  <p:clrMapOvr>
    <a:masterClrMapping/>
  </p:clrMapOvr>
  <p:hf hdr="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77196436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987968"/>
      </p:ext>
    </p:extLst>
  </p:cSld>
  <p:clrMapOvr>
    <a:masterClrMapping/>
  </p:clrMapOvr>
  <p:hf hdr="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074993992"/>
      </p:ext>
    </p:extLst>
  </p:cSld>
  <p:clrMapOvr>
    <a:masterClrMapping/>
  </p:clrMapOvr>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798280430"/>
      </p:ext>
    </p:extLst>
  </p:cSld>
  <p:clrMapOvr>
    <a:masterClrMapping/>
  </p:clrMapOvr>
  <p:hf hdr="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93028976"/>
      </p:ext>
    </p:extLst>
  </p:cSld>
  <p:clrMapOvr>
    <a:masterClrMapping/>
  </p:clrMapOvr>
  <p:hf hdr="0"/>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8251534"/>
      </p:ext>
    </p:extLst>
  </p:cSld>
  <p:clrMapOvr>
    <a:masterClrMapping/>
  </p:clrMapOvr>
  <p:hf hdr="0"/>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noProof="0"/>
              <a:t>20XX</a:t>
            </a:r>
          </a:p>
        </p:txBody>
      </p:sp>
      <p:sp>
        <p:nvSpPr>
          <p:cNvPr id="5" name="Footer Placeholder 4"/>
          <p:cNvSpPr>
            <a:spLocks noGrp="1"/>
          </p:cNvSpPr>
          <p:nvPr>
            <p:ph type="ftr" sz="quarter" idx="11"/>
          </p:nvPr>
        </p:nvSpPr>
        <p:spPr/>
        <p:txBody>
          <a:bodyPr/>
          <a:lstStyle/>
          <a:p>
            <a:r>
              <a:rPr lang="en-US" noProof="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8168702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045701254"/>
      </p:ext>
    </p:extLst>
  </p:cSld>
  <p:clrMapOvr>
    <a:masterClrMapping/>
  </p:clrMapOvr>
  <p:hf hdr="0"/>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477582097"/>
      </p:ext>
    </p:extLst>
  </p:cSld>
  <p:clrMapOvr>
    <a:masterClrMapping/>
  </p:clrMapOvr>
  <p:hf hdr="0"/>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643921884"/>
      </p:ext>
    </p:extLst>
  </p:cSld>
  <p:clrMapOvr>
    <a:masterClrMapping/>
  </p:clrMapOvr>
  <p:hf hdr="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79282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20XX</a:t>
            </a:r>
          </a:p>
        </p:txBody>
      </p:sp>
      <p:sp>
        <p:nvSpPr>
          <p:cNvPr id="3" name="Footer Placeholder 2"/>
          <p:cNvSpPr>
            <a:spLocks noGrp="1"/>
          </p:cNvSpPr>
          <p:nvPr>
            <p:ph type="ftr" sz="quarter" idx="11"/>
          </p:nvPr>
        </p:nvSpPr>
        <p:spPr/>
        <p:txBody>
          <a:bodyPr/>
          <a:lstStyle/>
          <a:p>
            <a:r>
              <a:rPr lang="en-US" noProof="0"/>
              <a:t>Presentation title</a:t>
            </a:r>
          </a:p>
        </p:txBody>
      </p:sp>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34244659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430363062"/>
      </p:ext>
    </p:extLst>
  </p:cSld>
  <p:clrMapOvr>
    <a:masterClrMapping/>
  </p:clrMapOvr>
  <p:hf hdr="0"/>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07465770"/>
      </p:ext>
    </p:extLst>
  </p:cSld>
  <p:clrMapOvr>
    <a:masterClrMapping/>
  </p:clrMapOvr>
  <p:hf hdr="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504232742"/>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057177160"/>
      </p:ext>
    </p:extLst>
  </p:cSld>
  <p:clrMapOvr>
    <a:masterClrMapping/>
  </p:clrMapOvr>
  <p:hf hdr="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81486776"/>
      </p:ext>
    </p:extLst>
  </p:cSld>
  <p:clrMapOvr>
    <a:masterClrMapping/>
  </p:clrMapOvr>
  <p:hf hd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672075857"/>
      </p:ext>
    </p:extLst>
  </p:cSld>
  <p:clrMapOvr>
    <a:masterClrMapping/>
  </p:clrMapOvr>
  <p:hf hdr="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1062898"/>
      </p:ext>
    </p:extLst>
  </p:cSld>
  <p:clrMapOvr>
    <a:masterClrMapping/>
  </p:clrMapOvr>
  <p:hf hdr="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500030658"/>
      </p:ext>
    </p:extLst>
  </p:cSld>
  <p:clrMapOvr>
    <a:masterClrMapping/>
  </p:clrMapOvr>
  <p:hf hdr="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27571215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theme" Target="../theme/theme10.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theme" Target="../theme/theme11.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10" Type="http://schemas.openxmlformats.org/officeDocument/2006/relationships/slideLayout" Target="../slideLayouts/slideLayout171.xml"/><Relationship Id="rId19" Type="http://schemas.openxmlformats.org/officeDocument/2006/relationships/image" Target="../media/image10.png"/><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6.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2.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theme" Target="../theme/theme13.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slideLayout" Target="../slideLayouts/slideLayout206.xml"/><Relationship Id="rId2" Type="http://schemas.openxmlformats.org/officeDocument/2006/relationships/slideLayout" Target="../slideLayouts/slideLayout191.xml"/><Relationship Id="rId16" Type="http://schemas.openxmlformats.org/officeDocument/2006/relationships/slideLayout" Target="../slideLayouts/slideLayout205.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10" Type="http://schemas.openxmlformats.org/officeDocument/2006/relationships/slideLayout" Target="../slideLayouts/slideLayout199.xml"/><Relationship Id="rId19" Type="http://schemas.openxmlformats.org/officeDocument/2006/relationships/image" Target="../media/image13.jpeg"/><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5.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heme" Target="../theme/theme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theme" Target="../theme/theme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theme" Target="../theme/theme9.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10" Type="http://schemas.openxmlformats.org/officeDocument/2006/relationships/slideLayout" Target="../slideLayouts/slideLayout137.xml"/><Relationship Id="rId19" Type="http://schemas.openxmlformats.org/officeDocument/2006/relationships/image" Target="../media/image9.png"/><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0AFDD5-844D-364D-8AEC-50CF4D36D55D}" type="slidenum">
              <a:rPr lang="en-US" smtClean="0"/>
              <a:pPr/>
              <a:t>‹#›</a:t>
            </a:fld>
            <a:endParaRPr lang="en-US" dirty="0"/>
          </a:p>
        </p:txBody>
      </p:sp>
      <p:cxnSp>
        <p:nvCxnSpPr>
          <p:cNvPr id="13" name="Straight Connector 12">
            <a:extLst>
              <a:ext uri="{FF2B5EF4-FFF2-40B4-BE49-F238E27FC236}">
                <a16:creationId xmlns:a16="http://schemas.microsoft.com/office/drawing/2014/main" id="{1912515F-84EC-F5C1-F58E-58A4CA48EC25}"/>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94D98-F21B-355A-A7A7-56D6E1FC49D0}"/>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CD5154-44B4-8ED9-AEFA-75B3D1D17641}"/>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D6E0AC-2789-3447-CECF-0B31451D0649}"/>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48584"/>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7157AB29-6977-39C0-D54A-0F6FFF724192}"/>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C65CF6-C69B-6533-38E8-18B7C5B8ECDA}"/>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B359C0-E8D2-3DD2-1808-E9D69BD99440}"/>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164623-8A4A-3082-100D-D10D0E6131EF}"/>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831277"/>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r>
              <a:rPr lang="en-US"/>
              <a:t>20XX</a:t>
            </a:r>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34CBDB97-C4F1-C732-265A-6A36AB0926FE}"/>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24DD15-8075-4E5E-B1F3-D3046AE784EB}"/>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1B51E8-DC4E-13D2-637A-210A18344D52}"/>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8EB911-37DB-9611-0537-EAA7D1CE137B}"/>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77583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a:t>20XX</a:t>
            </a:r>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Presentation title</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0AFDD5-844D-364D-8AEC-50CF4D36D55D}" type="slidenum">
              <a:rPr lang="en-US" smtClean="0"/>
              <a:pPr/>
              <a:t>‹#›</a:t>
            </a:fld>
            <a:endParaRPr lang="en-US" dirty="0"/>
          </a:p>
        </p:txBody>
      </p:sp>
      <p:cxnSp>
        <p:nvCxnSpPr>
          <p:cNvPr id="9" name="Straight Connector 8">
            <a:extLst>
              <a:ext uri="{FF2B5EF4-FFF2-40B4-BE49-F238E27FC236}">
                <a16:creationId xmlns:a16="http://schemas.microsoft.com/office/drawing/2014/main" id="{9728E13F-97A1-AA0B-CF38-EBD873431BDA}"/>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FE07CF-1E76-16D6-8D3B-F0A7F0B687C8}"/>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511F08-787F-EEA4-B43A-B83F42BB0E7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B78A95-88EE-3B21-AE36-3242B692DF9C}"/>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466580"/>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AFDD5-844D-364D-8AEC-50CF4D36D55D}" type="slidenum">
              <a:rPr lang="en-US" smtClean="0"/>
              <a:pPr/>
              <a:t>‹#›</a:t>
            </a:fld>
            <a:endParaRPr lang="en-US" dirty="0"/>
          </a:p>
        </p:txBody>
      </p:sp>
      <p:cxnSp>
        <p:nvCxnSpPr>
          <p:cNvPr id="12" name="Straight Connector 11">
            <a:extLst>
              <a:ext uri="{FF2B5EF4-FFF2-40B4-BE49-F238E27FC236}">
                <a16:creationId xmlns:a16="http://schemas.microsoft.com/office/drawing/2014/main" id="{0F199EDB-54DD-4FE1-A8CE-1A360DE08EB6}"/>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82C6E4-08EF-0A4A-657C-4351FC35DF92}"/>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53583D-AE88-B6BA-8BF0-CC1537F80F98}"/>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5731E0-8280-F7DC-6F25-E250CA48A7A7}"/>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693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AFDD5-844D-364D-8AEC-50CF4D36D55D}" type="slidenum">
              <a:rPr lang="en-US" smtClean="0"/>
              <a:pPr/>
              <a:t>‹#›</a:t>
            </a:fld>
            <a:endParaRPr lang="en-US" dirty="0"/>
          </a:p>
        </p:txBody>
      </p:sp>
      <p:cxnSp>
        <p:nvCxnSpPr>
          <p:cNvPr id="12" name="Straight Connector 11">
            <a:extLst>
              <a:ext uri="{FF2B5EF4-FFF2-40B4-BE49-F238E27FC236}">
                <a16:creationId xmlns:a16="http://schemas.microsoft.com/office/drawing/2014/main" id="{4A0BBCE2-171F-04A7-24C2-1E96BD4B47E7}"/>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189C17-A156-E172-9902-4B28793E0D63}"/>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9EFC63-FFF7-983E-ED2F-E40E0633248B}"/>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5C5A36-0C04-1CCB-45C6-1C22346C0E1C}"/>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8639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71279A2A-50AE-8F7F-2A90-AD95EF86228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688395-1EFB-F07E-7DFE-95B04FC861DB}"/>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7D639B1-2D5E-5B0B-1818-71B043842FEC}"/>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8674D9-8442-2B53-A594-DE47D6AEB35F}"/>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08299A17-50CA-C589-1DBA-D9A8CCFDB4F8}"/>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3F954AF-B0D3-B4B8-E2B5-CFEDE7305E25}"/>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80C97-254C-3D97-F7F0-2B9ACF8779AB}"/>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67995B-A55E-532A-4680-BA62B306E031}"/>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04674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0AFDD5-844D-364D-8AEC-50CF4D36D55D}" type="slidenum">
              <a:rPr lang="en-US" smtClean="0"/>
              <a:pPr/>
              <a:t>‹#›</a:t>
            </a:fld>
            <a:endParaRPr lang="en-US" dirty="0"/>
          </a:p>
        </p:txBody>
      </p:sp>
      <p:cxnSp>
        <p:nvCxnSpPr>
          <p:cNvPr id="13" name="Straight Connector 12">
            <a:extLst>
              <a:ext uri="{FF2B5EF4-FFF2-40B4-BE49-F238E27FC236}">
                <a16:creationId xmlns:a16="http://schemas.microsoft.com/office/drawing/2014/main" id="{AE6611D3-BA9C-D0BE-1B07-839EE44785EB}"/>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8562784-70CA-D251-BDCD-96DB1161C691}"/>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40F134-7C29-ED37-5144-6D9A7462E6C4}"/>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8DBCD6-DF4A-5635-679D-F88231E22577}"/>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088413"/>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0AFDD5-844D-364D-8AEC-50CF4D36D55D}"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AA2B87-D7F6-E416-8DB6-BDEE9CC73C3D}"/>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922276-D2D1-61E7-7834-92B44D0ADB97}"/>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05C8C34-85CE-2FC3-CEA8-37B598EA19BA}"/>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4B2C62-2F2E-DE50-6E4A-B2584CD2598A}"/>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21542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1F45DF6C-E95E-EB60-E225-004F7BC216EE}"/>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979ED7-A535-F1DF-A06B-798B93E069D4}"/>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D965020-2EA1-43A7-8E83-8EF9CC194FE1}"/>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F1D4A1-C750-013C-CC33-2B2452BAC960}"/>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72697"/>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0AFDD5-844D-364D-8AEC-50CF4D36D55D}" type="slidenum">
              <a:rPr lang="en-US" smtClean="0"/>
              <a:pPr/>
              <a:t>‹#›</a:t>
            </a:fld>
            <a:endParaRPr lang="en-US" dirty="0"/>
          </a:p>
        </p:txBody>
      </p:sp>
      <p:cxnSp>
        <p:nvCxnSpPr>
          <p:cNvPr id="48" name="Straight Connector 47">
            <a:extLst>
              <a:ext uri="{FF2B5EF4-FFF2-40B4-BE49-F238E27FC236}">
                <a16:creationId xmlns:a16="http://schemas.microsoft.com/office/drawing/2014/main" id="{B0284C4D-12A3-304F-D4DB-7359A9FE1F8D}"/>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438444-867B-96CF-D8D6-EA8A8338FEEF}"/>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4DB511-7EA0-9DED-FF72-9B4D8BA6AA6A}"/>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C33F8F-2CBA-70BC-5D7C-E4DEE8B91F4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23402"/>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9.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9.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8.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9.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9.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0.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9.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0.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6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51.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9.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9.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hyperlink" Target="mailto:Theamazingarjun@gmail.com"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240280"/>
            <a:ext cx="3855409" cy="1709928"/>
          </a:xfrm>
        </p:spPr>
        <p:txBody>
          <a:bodyPr/>
          <a:lstStyle/>
          <a:p>
            <a:br>
              <a:rPr lang="en-US" sz="4400" dirty="0">
                <a:latin typeface="Arial Black" panose="020B0A04020102020204" pitchFamily="34" charset="0"/>
              </a:rPr>
            </a:br>
            <a:br>
              <a:rPr lang="en-US" sz="4400" dirty="0">
                <a:latin typeface="Arial Black" panose="020B0A04020102020204" pitchFamily="34" charset="0"/>
              </a:rPr>
            </a:br>
            <a:br>
              <a:rPr lang="en-US" sz="4400" dirty="0">
                <a:latin typeface="Arial Black" panose="020B0A04020102020204" pitchFamily="34" charset="0"/>
              </a:rPr>
            </a:br>
            <a:r>
              <a:rPr lang="en-US" sz="4400" dirty="0">
                <a:latin typeface="Arial Black" panose="020B0A04020102020204" pitchFamily="34" charset="0"/>
              </a:rPr>
              <a:t>                      </a:t>
            </a:r>
            <a:r>
              <a:rPr lang="en-US" sz="4000" dirty="0">
                <a:latin typeface="Arial Black" panose="020B0A04020102020204" pitchFamily="34" charset="0"/>
              </a:rPr>
              <a:t>CASE-STUDY</a:t>
            </a:r>
            <a:br>
              <a:rPr lang="en-US" dirty="0"/>
            </a:br>
            <a:br>
              <a:rPr lang="en-US" dirty="0"/>
            </a:br>
            <a:r>
              <a:rPr lang="en-US" dirty="0"/>
              <a:t>IPL AUCTION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Arjun Kumar</a:t>
            </a:r>
          </a:p>
          <a:p>
            <a:endParaRPr lang="en-US" dirty="0"/>
          </a:p>
        </p:txBody>
      </p:sp>
      <p:pic>
        <p:nvPicPr>
          <p:cNvPr id="3" name="Picture 2">
            <a:extLst>
              <a:ext uri="{FF2B5EF4-FFF2-40B4-BE49-F238E27FC236}">
                <a16:creationId xmlns:a16="http://schemas.microsoft.com/office/drawing/2014/main" id="{EBE53C14-D988-D279-D170-5ADC5D4A3F61}"/>
              </a:ext>
            </a:extLst>
          </p:cNvPr>
          <p:cNvPicPr>
            <a:picLocks noChangeAspect="1"/>
          </p:cNvPicPr>
          <p:nvPr/>
        </p:nvPicPr>
        <p:blipFill>
          <a:blip r:embed="rId2"/>
          <a:stretch>
            <a:fillRect/>
          </a:stretch>
        </p:blipFill>
        <p:spPr>
          <a:xfrm>
            <a:off x="5019869" y="905068"/>
            <a:ext cx="6061537" cy="4835840"/>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CDD419-53F5-8D89-A97E-215B4D2A561C}"/>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33474550-0E99-0FF3-305C-9DFC04849CEB}"/>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3DC6A276-9314-3A7A-38B0-EDC2F469BDEE}"/>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Rectangle 4">
            <a:extLst>
              <a:ext uri="{FF2B5EF4-FFF2-40B4-BE49-F238E27FC236}">
                <a16:creationId xmlns:a16="http://schemas.microsoft.com/office/drawing/2014/main" id="{AC71D439-C7AB-C9BC-F8F3-9FF908B91AC3}"/>
              </a:ext>
            </a:extLst>
          </p:cNvPr>
          <p:cNvSpPr/>
          <p:nvPr/>
        </p:nvSpPr>
        <p:spPr>
          <a:xfrm>
            <a:off x="1097725" y="942592"/>
            <a:ext cx="3492936"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chemeClr val="accent1">
                    <a:lumMod val="40000"/>
                    <a:lumOff val="60000"/>
                  </a:schemeClr>
                </a:solidFill>
                <a:effectLst>
                  <a:outerShdw dist="38100" dir="2700000" algn="tl" rotWithShape="0">
                    <a:schemeClr val="accent2"/>
                  </a:outerShdw>
                </a:effectLst>
                <a:highlight>
                  <a:srgbClr val="00FFFF"/>
                </a:highlight>
                <a:latin typeface="Bodoni MT Black" panose="02070A03080606020203" pitchFamily="18" charset="0"/>
              </a:rPr>
              <a:t>TASK - 2</a:t>
            </a:r>
          </a:p>
        </p:txBody>
      </p:sp>
      <p:sp>
        <p:nvSpPr>
          <p:cNvPr id="6" name="TextBox 5">
            <a:extLst>
              <a:ext uri="{FF2B5EF4-FFF2-40B4-BE49-F238E27FC236}">
                <a16:creationId xmlns:a16="http://schemas.microsoft.com/office/drawing/2014/main" id="{55B462A4-A7D6-78BB-EEA5-BAF65F114F5F}"/>
              </a:ext>
            </a:extLst>
          </p:cNvPr>
          <p:cNvSpPr txBox="1"/>
          <p:nvPr/>
        </p:nvSpPr>
        <p:spPr>
          <a:xfrm>
            <a:off x="3395629" y="2144920"/>
            <a:ext cx="7137918" cy="3970318"/>
          </a:xfrm>
          <a:prstGeom prst="rect">
            <a:avLst/>
          </a:prstGeom>
          <a:noFill/>
          <a:ln w="38100">
            <a:solidFill>
              <a:schemeClr val="accent3"/>
            </a:solidFill>
          </a:ln>
        </p:spPr>
        <p:txBody>
          <a:bodyPr wrap="square" rtlCol="0">
            <a:spAutoFit/>
          </a:bodyPr>
          <a:lstStyle/>
          <a:p>
            <a:r>
              <a:rPr lang="en-US" sz="28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t>Now you need to get 2-3 players with good Average who have played more the 2 IPL seasons. </a:t>
            </a:r>
            <a:br>
              <a:rPr lang="en-US" sz="28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br>
            <a:br>
              <a:rPr lang="en-US" sz="28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br>
            <a:r>
              <a:rPr lang="en-US" sz="28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t>And to do that you have to make a list of 10 players you want to bid in the auction so that when you try to grab them in auction you should not pay the amount greater than you have in the purse for a particular player.</a:t>
            </a:r>
            <a:endParaRPr lang="en-IN" sz="28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1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53C4F-9CA3-45FB-3BD5-6ABBE3436E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B49F49-4960-0CCE-C9CF-5F445BCAC630}"/>
              </a:ext>
            </a:extLst>
          </p:cNvPr>
          <p:cNvSpPr txBox="1"/>
          <p:nvPr/>
        </p:nvSpPr>
        <p:spPr>
          <a:xfrm>
            <a:off x="1408923" y="2062065"/>
            <a:ext cx="8164286"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D5AB49D-BE8C-63CA-982E-C0DB10006C0A}"/>
              </a:ext>
            </a:extLst>
          </p:cNvPr>
          <p:cNvSpPr txBox="1"/>
          <p:nvPr/>
        </p:nvSpPr>
        <p:spPr>
          <a:xfrm>
            <a:off x="317241" y="1027150"/>
            <a:ext cx="11420669" cy="5755422"/>
          </a:xfrm>
          <a:prstGeom prst="rect">
            <a:avLst/>
          </a:prstGeom>
          <a:solidFill>
            <a:schemeClr val="accent5">
              <a:lumMod val="60000"/>
              <a:lumOff val="40000"/>
            </a:schemeClr>
          </a:solidFill>
          <a:ln w="57150">
            <a:solidFill>
              <a:srgbClr val="003399"/>
            </a:solidFill>
          </a:ln>
        </p:spPr>
        <p:txBody>
          <a:bodyPr wrap="square">
            <a:spAutoFit/>
          </a:bodyPr>
          <a:lstStyle/>
          <a:p>
            <a:r>
              <a:rPr lang="en-IN" sz="1600" dirty="0"/>
              <a:t>create table deliveries_v03 as (select a.*, </a:t>
            </a:r>
            <a:r>
              <a:rPr lang="en-IN" sz="1600" dirty="0" err="1"/>
              <a:t>b.venue</a:t>
            </a:r>
            <a:r>
              <a:rPr lang="en-IN" sz="1600" dirty="0"/>
              <a:t>, </a:t>
            </a:r>
            <a:r>
              <a:rPr lang="en-IN" sz="1600" dirty="0" err="1"/>
              <a:t>b.date</a:t>
            </a:r>
            <a:r>
              <a:rPr lang="en-IN" sz="1600" dirty="0"/>
              <a:t> as </a:t>
            </a:r>
            <a:r>
              <a:rPr lang="en-IN" sz="1600" dirty="0" err="1"/>
              <a:t>match_date</a:t>
            </a:r>
            <a:r>
              <a:rPr lang="en-IN" sz="1600" dirty="0"/>
              <a:t> from deliveries_v02 as a left join matches </a:t>
            </a:r>
          </a:p>
          <a:p>
            <a:r>
              <a:rPr lang="en-IN" sz="1600" dirty="0"/>
              <a:t>as b on a.id = b.id order by id);</a:t>
            </a:r>
            <a:br>
              <a:rPr lang="en-IN" sz="1600" dirty="0"/>
            </a:br>
            <a:endParaRPr lang="en-IN" sz="1600" dirty="0"/>
          </a:p>
          <a:p>
            <a:r>
              <a:rPr lang="en-IN" sz="1600" dirty="0"/>
              <a:t>SELECT </a:t>
            </a:r>
          </a:p>
          <a:p>
            <a:r>
              <a:rPr lang="en-IN" sz="1600" dirty="0"/>
              <a:t>    batsman,</a:t>
            </a:r>
          </a:p>
          <a:p>
            <a:r>
              <a:rPr lang="en-IN" sz="1600" dirty="0"/>
              <a:t>    </a:t>
            </a:r>
            <a:r>
              <a:rPr lang="en-IN" sz="1600" dirty="0" err="1"/>
              <a:t>total_runs</a:t>
            </a:r>
            <a:r>
              <a:rPr lang="en-IN" sz="1600" dirty="0"/>
              <a:t>,</a:t>
            </a:r>
          </a:p>
          <a:p>
            <a:r>
              <a:rPr lang="en-IN" sz="1600" dirty="0"/>
              <a:t>    dismissal,</a:t>
            </a:r>
          </a:p>
          <a:p>
            <a:r>
              <a:rPr lang="en-IN" sz="1600" dirty="0"/>
              <a:t>    seasons,</a:t>
            </a:r>
          </a:p>
          <a:p>
            <a:r>
              <a:rPr lang="en-IN" sz="1600" dirty="0"/>
              <a:t>    (</a:t>
            </a:r>
            <a:r>
              <a:rPr lang="en-IN" sz="1600" dirty="0" err="1"/>
              <a:t>total_runs</a:t>
            </a:r>
            <a:r>
              <a:rPr lang="en-IN" sz="1600" dirty="0"/>
              <a:t>/ dismissal) AS Average</a:t>
            </a:r>
          </a:p>
          <a:p>
            <a:r>
              <a:rPr lang="en-IN" sz="1600" dirty="0"/>
              <a:t>FROM (SELECT </a:t>
            </a:r>
          </a:p>
          <a:p>
            <a:r>
              <a:rPr lang="en-IN" sz="1600" dirty="0"/>
              <a:t>     batsman,</a:t>
            </a:r>
          </a:p>
          <a:p>
            <a:r>
              <a:rPr lang="en-IN" sz="1600" dirty="0"/>
              <a:t>     SUM(</a:t>
            </a:r>
            <a:r>
              <a:rPr lang="en-IN" sz="1600" dirty="0" err="1"/>
              <a:t>batsman_runs</a:t>
            </a:r>
            <a:r>
              <a:rPr lang="en-IN" sz="1600" dirty="0"/>
              <a:t>) AS </a:t>
            </a:r>
            <a:r>
              <a:rPr lang="en-IN" sz="1600" dirty="0" err="1"/>
              <a:t>total_runs</a:t>
            </a:r>
            <a:r>
              <a:rPr lang="en-IN" sz="1600" dirty="0"/>
              <a:t>,</a:t>
            </a:r>
          </a:p>
          <a:p>
            <a:r>
              <a:rPr lang="en-IN" sz="1600" dirty="0"/>
              <a:t>     COUNT(</a:t>
            </a:r>
            <a:r>
              <a:rPr lang="en-IN" sz="1600" dirty="0" err="1"/>
              <a:t>innning</a:t>
            </a:r>
            <a:r>
              <a:rPr lang="en-IN" sz="1600" dirty="0"/>
              <a:t>) as </a:t>
            </a:r>
            <a:r>
              <a:rPr lang="en-IN" sz="1600" dirty="0" err="1"/>
              <a:t>Num_of_innings</a:t>
            </a:r>
            <a:r>
              <a:rPr lang="en-IN" sz="1600" dirty="0"/>
              <a:t>,</a:t>
            </a:r>
          </a:p>
          <a:p>
            <a:r>
              <a:rPr lang="en-IN" sz="1600" dirty="0"/>
              <a:t>     COUNT(CASE WHEN </a:t>
            </a:r>
            <a:r>
              <a:rPr lang="en-IN" sz="1600" dirty="0" err="1"/>
              <a:t>player_dismissed</a:t>
            </a:r>
            <a:r>
              <a:rPr lang="en-IN" sz="1600" dirty="0"/>
              <a:t> &lt;&gt; 'NA' THEN 1 END) AS dismissal, </a:t>
            </a:r>
          </a:p>
          <a:p>
            <a:r>
              <a:rPr lang="en-IN" sz="1600" dirty="0"/>
              <a:t>     COUNT(DISTINCT EXTRACT(YEAR FROM </a:t>
            </a:r>
            <a:r>
              <a:rPr lang="en-IN" sz="1600" dirty="0" err="1"/>
              <a:t>match_date</a:t>
            </a:r>
            <a:r>
              <a:rPr lang="en-IN" sz="1600" dirty="0"/>
              <a:t>)) </a:t>
            </a:r>
          </a:p>
          <a:p>
            <a:r>
              <a:rPr lang="en-IN" sz="1600" dirty="0"/>
              <a:t>     AS seasons</a:t>
            </a:r>
          </a:p>
          <a:p>
            <a:r>
              <a:rPr lang="en-IN" sz="1600" dirty="0"/>
              <a:t>     FROM  deliveries_v03</a:t>
            </a:r>
          </a:p>
          <a:p>
            <a:r>
              <a:rPr lang="en-IN" sz="1600" dirty="0"/>
              <a:t>GROUP BY </a:t>
            </a:r>
          </a:p>
          <a:p>
            <a:r>
              <a:rPr lang="en-IN" sz="1600" dirty="0"/>
              <a:t>        batsman </a:t>
            </a:r>
          </a:p>
          <a:p>
            <a:r>
              <a:rPr lang="en-IN" sz="1600" dirty="0"/>
              <a:t>HAVING </a:t>
            </a:r>
          </a:p>
          <a:p>
            <a:r>
              <a:rPr lang="en-IN" sz="1600" dirty="0"/>
              <a:t>      COUNT(DISTINCT EXTRACT(YEAR FROM </a:t>
            </a:r>
            <a:r>
              <a:rPr lang="en-IN" sz="1600" dirty="0" err="1"/>
              <a:t>match_date</a:t>
            </a:r>
            <a:r>
              <a:rPr lang="en-IN" sz="1600" dirty="0"/>
              <a:t>)) &gt; 2)</a:t>
            </a:r>
          </a:p>
          <a:p>
            <a:r>
              <a:rPr lang="en-IN" sz="1600" dirty="0"/>
              <a:t>ORDER BY Average DESC</a:t>
            </a:r>
          </a:p>
          <a:p>
            <a:r>
              <a:rPr lang="en-IN" sz="1600" dirty="0"/>
              <a:t>LIMIT 10;</a:t>
            </a:r>
          </a:p>
        </p:txBody>
      </p:sp>
      <p:sp>
        <p:nvSpPr>
          <p:cNvPr id="6" name="TextBox 5">
            <a:extLst>
              <a:ext uri="{FF2B5EF4-FFF2-40B4-BE49-F238E27FC236}">
                <a16:creationId xmlns:a16="http://schemas.microsoft.com/office/drawing/2014/main" id="{24855169-1A15-6D14-633B-078E9892A1AF}"/>
              </a:ext>
            </a:extLst>
          </p:cNvPr>
          <p:cNvSpPr txBox="1"/>
          <p:nvPr/>
        </p:nvSpPr>
        <p:spPr>
          <a:xfrm>
            <a:off x="1489786" y="159613"/>
            <a:ext cx="7822164"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-2</a:t>
            </a:r>
          </a:p>
        </p:txBody>
      </p:sp>
    </p:spTree>
    <p:extLst>
      <p:ext uri="{BB962C8B-B14F-4D97-AF65-F5344CB8AC3E}">
        <p14:creationId xmlns:p14="http://schemas.microsoft.com/office/powerpoint/2010/main" val="11296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3A575F-FED0-7CD3-03BE-79E77F011F32}"/>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9B963B7D-1970-DAD8-397B-E38F8364C08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8B6159A9-150D-C9D7-A65F-6BFFE9DB2DC0}"/>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44D0D12C-2F54-5818-CA36-6E30924562F9}"/>
              </a:ext>
            </a:extLst>
          </p:cNvPr>
          <p:cNvSpPr txBox="1"/>
          <p:nvPr/>
        </p:nvSpPr>
        <p:spPr>
          <a:xfrm>
            <a:off x="2233078" y="127910"/>
            <a:ext cx="6858000" cy="923330"/>
          </a:xfrm>
          <a:prstGeom prst="rect">
            <a:avLst/>
          </a:prstGeom>
          <a:noFill/>
        </p:spPr>
        <p:txBody>
          <a:bodyPr wrap="square">
            <a:spAutoFit/>
          </a:bodyPr>
          <a:lstStyle/>
          <a:p>
            <a:pPr algn="ctr"/>
            <a:r>
              <a:rPr lang="en-US" sz="5400" b="1" i="1" cap="none" spc="0" dirty="0">
                <a:ln/>
                <a:solidFill>
                  <a:schemeClr val="accent3"/>
                </a:solidFill>
                <a:effectLst/>
                <a:highlight>
                  <a:srgbClr val="FF00FF"/>
                </a:highlight>
                <a:latin typeface="Algerian" panose="04020705040A02060702" pitchFamily="82" charset="0"/>
              </a:rPr>
              <a:t>Query for Task - 2</a:t>
            </a:r>
          </a:p>
        </p:txBody>
      </p:sp>
      <p:pic>
        <p:nvPicPr>
          <p:cNvPr id="8" name="Picture 7">
            <a:extLst>
              <a:ext uri="{FF2B5EF4-FFF2-40B4-BE49-F238E27FC236}">
                <a16:creationId xmlns:a16="http://schemas.microsoft.com/office/drawing/2014/main" id="{B711FE81-207F-511B-7F11-0CB74A50520D}"/>
              </a:ext>
            </a:extLst>
          </p:cNvPr>
          <p:cNvPicPr>
            <a:picLocks noChangeAspect="1"/>
          </p:cNvPicPr>
          <p:nvPr/>
        </p:nvPicPr>
        <p:blipFill>
          <a:blip r:embed="rId2"/>
          <a:stretch>
            <a:fillRect/>
          </a:stretch>
        </p:blipFill>
        <p:spPr>
          <a:xfrm>
            <a:off x="838200" y="1403264"/>
            <a:ext cx="10591800" cy="5454736"/>
          </a:xfrm>
          <a:prstGeom prst="rect">
            <a:avLst/>
          </a:prstGeom>
          <a:ln w="76200">
            <a:solidFill>
              <a:srgbClr val="7030A0"/>
            </a:solidFill>
          </a:ln>
        </p:spPr>
      </p:pic>
    </p:spTree>
    <p:extLst>
      <p:ext uri="{BB962C8B-B14F-4D97-AF65-F5344CB8AC3E}">
        <p14:creationId xmlns:p14="http://schemas.microsoft.com/office/powerpoint/2010/main" val="255168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290B66-78AD-8D73-BFB0-F96EBFAD73D1}"/>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6DC63CCB-C434-DB3F-E8BE-3975DCC81270}"/>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B9C6AB5-3690-2479-AEBE-BECE750C6D1E}"/>
              </a:ext>
            </a:extLst>
          </p:cNvPr>
          <p:cNvSpPr>
            <a:spLocks noGrp="1"/>
          </p:cNvSpPr>
          <p:nvPr>
            <p:ph type="dt" sz="half" idx="10"/>
          </p:nvPr>
        </p:nvSpPr>
        <p:spPr/>
        <p:txBody>
          <a:bodyPr/>
          <a:lstStyle/>
          <a:p>
            <a:r>
              <a:rPr lang="en-US" noProof="0"/>
              <a:t>20XX</a:t>
            </a:r>
          </a:p>
        </p:txBody>
      </p:sp>
      <p:graphicFrame>
        <p:nvGraphicFramePr>
          <p:cNvPr id="5" name="Table 4">
            <a:extLst>
              <a:ext uri="{FF2B5EF4-FFF2-40B4-BE49-F238E27FC236}">
                <a16:creationId xmlns:a16="http://schemas.microsoft.com/office/drawing/2014/main" id="{89E0F263-B6AD-68F4-2F9B-A2ABD5CA23DB}"/>
              </a:ext>
            </a:extLst>
          </p:cNvPr>
          <p:cNvGraphicFramePr>
            <a:graphicFrameLocks noGrp="1"/>
          </p:cNvGraphicFramePr>
          <p:nvPr>
            <p:extLst>
              <p:ext uri="{D42A27DB-BD31-4B8C-83A1-F6EECF244321}">
                <p14:modId xmlns:p14="http://schemas.microsoft.com/office/powerpoint/2010/main" val="2764745112"/>
              </p:ext>
            </p:extLst>
          </p:nvPr>
        </p:nvGraphicFramePr>
        <p:xfrm>
          <a:off x="0" y="1166326"/>
          <a:ext cx="12191998" cy="5598365"/>
        </p:xfrm>
        <a:graphic>
          <a:graphicData uri="http://schemas.openxmlformats.org/drawingml/2006/table">
            <a:tbl>
              <a:tblPr/>
              <a:tblGrid>
                <a:gridCol w="2913681">
                  <a:extLst>
                    <a:ext uri="{9D8B030D-6E8A-4147-A177-3AD203B41FA5}">
                      <a16:colId xmlns:a16="http://schemas.microsoft.com/office/drawing/2014/main" val="2820843811"/>
                    </a:ext>
                  </a:extLst>
                </a:gridCol>
                <a:gridCol w="2500392">
                  <a:extLst>
                    <a:ext uri="{9D8B030D-6E8A-4147-A177-3AD203B41FA5}">
                      <a16:colId xmlns:a16="http://schemas.microsoft.com/office/drawing/2014/main" val="748324475"/>
                    </a:ext>
                  </a:extLst>
                </a:gridCol>
                <a:gridCol w="2624379">
                  <a:extLst>
                    <a:ext uri="{9D8B030D-6E8A-4147-A177-3AD203B41FA5}">
                      <a16:colId xmlns:a16="http://schemas.microsoft.com/office/drawing/2014/main" val="3991556441"/>
                    </a:ext>
                  </a:extLst>
                </a:gridCol>
                <a:gridCol w="2087105">
                  <a:extLst>
                    <a:ext uri="{9D8B030D-6E8A-4147-A177-3AD203B41FA5}">
                      <a16:colId xmlns:a16="http://schemas.microsoft.com/office/drawing/2014/main" val="2324754556"/>
                    </a:ext>
                  </a:extLst>
                </a:gridCol>
                <a:gridCol w="2066441">
                  <a:extLst>
                    <a:ext uri="{9D8B030D-6E8A-4147-A177-3AD203B41FA5}">
                      <a16:colId xmlns:a16="http://schemas.microsoft.com/office/drawing/2014/main" val="2671566333"/>
                    </a:ext>
                  </a:extLst>
                </a:gridCol>
              </a:tblGrid>
              <a:tr h="592359">
                <a:tc>
                  <a:txBody>
                    <a:bodyPr/>
                    <a:lstStyle/>
                    <a:p>
                      <a:pPr algn="ctr" fontAlgn="b"/>
                      <a:r>
                        <a:rPr lang="en-IN" sz="2000" b="1" i="0" u="none" strike="noStrike">
                          <a:solidFill>
                            <a:srgbClr val="7030A0"/>
                          </a:solidFill>
                          <a:effectLst/>
                          <a:latin typeface="Arial Black" panose="020B0A04020102020204" pitchFamily="34" charset="0"/>
                        </a:rPr>
                        <a:t>Batsman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2000" b="1" i="0" u="none" strike="noStrike">
                          <a:solidFill>
                            <a:srgbClr val="7030A0"/>
                          </a:solidFill>
                          <a:effectLst/>
                          <a:latin typeface="Arial Black" panose="020B0A04020102020204" pitchFamily="34" charset="0"/>
                        </a:rPr>
                        <a:t>Total runs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2000" b="1" i="0" u="none" strike="noStrike">
                          <a:solidFill>
                            <a:srgbClr val="7030A0"/>
                          </a:solidFill>
                          <a:effectLst/>
                          <a:latin typeface="Arial Black" panose="020B0A04020102020204" pitchFamily="34" charset="0"/>
                        </a:rPr>
                        <a:t>Dismissals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2000" b="1" i="0" u="none" strike="noStrike">
                          <a:solidFill>
                            <a:srgbClr val="7030A0"/>
                          </a:solidFill>
                          <a:effectLst/>
                          <a:latin typeface="Arial Black" panose="020B0A04020102020204" pitchFamily="34" charset="0"/>
                        </a:rPr>
                        <a:t>Seasons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2000" b="1" i="0" u="none" strike="noStrike">
                          <a:solidFill>
                            <a:srgbClr val="7030A0"/>
                          </a:solidFill>
                          <a:effectLst/>
                          <a:latin typeface="Arial Black" panose="020B0A04020102020204" pitchFamily="34" charset="0"/>
                        </a:rPr>
                        <a:t>Average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244657871"/>
                  </a:ext>
                </a:extLst>
              </a:tr>
              <a:tr h="499439">
                <a:tc>
                  <a:txBody>
                    <a:bodyPr/>
                    <a:lstStyle/>
                    <a:p>
                      <a:pPr algn="ctr" fontAlgn="b"/>
                      <a:r>
                        <a:rPr lang="en-IN" sz="2000" b="1" i="0" u="none" strike="noStrike">
                          <a:solidFill>
                            <a:srgbClr val="0070C0"/>
                          </a:solidFill>
                          <a:effectLst/>
                          <a:latin typeface="Bell MT" panose="02020503060305020303" pitchFamily="18" charset="0"/>
                        </a:rPr>
                        <a:t>Iqbal Abdulla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88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14890503"/>
                  </a:ext>
                </a:extLst>
              </a:tr>
              <a:tr h="499439">
                <a:tc>
                  <a:txBody>
                    <a:bodyPr/>
                    <a:lstStyle/>
                    <a:p>
                      <a:pPr algn="ctr" fontAlgn="b"/>
                      <a:r>
                        <a:rPr lang="en-IN" sz="2000" b="1" i="0" u="none" strike="noStrike">
                          <a:solidFill>
                            <a:srgbClr val="0070C0"/>
                          </a:solidFill>
                          <a:effectLst/>
                          <a:latin typeface="Bell MT" panose="02020503060305020303" pitchFamily="18" charset="0"/>
                        </a:rPr>
                        <a:t>AB de Villiers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4849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48939711"/>
                  </a:ext>
                </a:extLst>
              </a:tr>
              <a:tr h="499439">
                <a:tc>
                  <a:txBody>
                    <a:bodyPr/>
                    <a:lstStyle/>
                    <a:p>
                      <a:pPr algn="ctr" fontAlgn="b"/>
                      <a:r>
                        <a:rPr lang="en-IN" sz="2000" b="1" i="0" u="none" strike="noStrike">
                          <a:solidFill>
                            <a:srgbClr val="0070C0"/>
                          </a:solidFill>
                          <a:effectLst/>
                          <a:latin typeface="Bell MT" panose="02020503060305020303" pitchFamily="18" charset="0"/>
                        </a:rPr>
                        <a:t>KL Rahul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2647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99410402"/>
                  </a:ext>
                </a:extLst>
              </a:tr>
              <a:tr h="499439">
                <a:tc>
                  <a:txBody>
                    <a:bodyPr/>
                    <a:lstStyle/>
                    <a:p>
                      <a:pPr algn="ctr" fontAlgn="b"/>
                      <a:r>
                        <a:rPr lang="en-IN" sz="2000" b="1" i="0" u="none" strike="noStrike">
                          <a:solidFill>
                            <a:srgbClr val="0070C0"/>
                          </a:solidFill>
                          <a:effectLst/>
                          <a:latin typeface="Bell MT" panose="02020503060305020303" pitchFamily="18" charset="0"/>
                        </a:rPr>
                        <a:t>ML Hayden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1107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80335101"/>
                  </a:ext>
                </a:extLst>
              </a:tr>
              <a:tr h="499439">
                <a:tc>
                  <a:txBody>
                    <a:bodyPr/>
                    <a:lstStyle/>
                    <a:p>
                      <a:pPr algn="ctr" fontAlgn="b"/>
                      <a:r>
                        <a:rPr lang="en-IN" sz="2000" b="1" i="0" u="none" strike="noStrike">
                          <a:solidFill>
                            <a:srgbClr val="0070C0"/>
                          </a:solidFill>
                          <a:effectLst/>
                          <a:latin typeface="Bell MT" panose="02020503060305020303" pitchFamily="18" charset="0"/>
                        </a:rPr>
                        <a:t>JP Duminy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2029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49342200"/>
                  </a:ext>
                </a:extLst>
              </a:tr>
              <a:tr h="499439">
                <a:tc>
                  <a:txBody>
                    <a:bodyPr/>
                    <a:lstStyle/>
                    <a:p>
                      <a:pPr algn="ctr" fontAlgn="b"/>
                      <a:r>
                        <a:rPr lang="en-IN" sz="2000" b="1" i="0" u="none" strike="noStrike">
                          <a:solidFill>
                            <a:srgbClr val="0070C0"/>
                          </a:solidFill>
                          <a:effectLst/>
                          <a:latin typeface="Bell MT" panose="02020503060305020303" pitchFamily="18" charset="0"/>
                        </a:rPr>
                        <a:t>CH Gayle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4772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08704603"/>
                  </a:ext>
                </a:extLst>
              </a:tr>
              <a:tr h="499439">
                <a:tc>
                  <a:txBody>
                    <a:bodyPr/>
                    <a:lstStyle/>
                    <a:p>
                      <a:pPr algn="ctr" fontAlgn="b"/>
                      <a:r>
                        <a:rPr lang="en-IN" sz="2000" b="1" i="0" u="none" strike="noStrike">
                          <a:solidFill>
                            <a:srgbClr val="0070C0"/>
                          </a:solidFill>
                          <a:effectLst/>
                          <a:latin typeface="Bell MT" panose="02020503060305020303" pitchFamily="18" charset="0"/>
                        </a:rPr>
                        <a:t>DA Warner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5254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06694783"/>
                  </a:ext>
                </a:extLst>
              </a:tr>
              <a:tr h="499439">
                <a:tc>
                  <a:txBody>
                    <a:bodyPr/>
                    <a:lstStyle/>
                    <a:p>
                      <a:pPr algn="ctr" fontAlgn="b"/>
                      <a:r>
                        <a:rPr lang="en-IN" sz="2000" b="1" i="0" u="none" strike="noStrike">
                          <a:solidFill>
                            <a:srgbClr val="0070C0"/>
                          </a:solidFill>
                          <a:effectLst/>
                          <a:latin typeface="Bell MT" panose="02020503060305020303" pitchFamily="18" charset="0"/>
                        </a:rPr>
                        <a:t>KS Williamson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1619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05498097"/>
                  </a:ext>
                </a:extLst>
              </a:tr>
              <a:tr h="499439">
                <a:tc>
                  <a:txBody>
                    <a:bodyPr/>
                    <a:lstStyle/>
                    <a:p>
                      <a:pPr algn="ctr" fontAlgn="b"/>
                      <a:r>
                        <a:rPr lang="en-IN" sz="2000" b="1" i="0" u="none" strike="noStrike">
                          <a:solidFill>
                            <a:srgbClr val="0070C0"/>
                          </a:solidFill>
                          <a:effectLst/>
                          <a:latin typeface="Bell MT" panose="02020503060305020303" pitchFamily="18" charset="0"/>
                        </a:rPr>
                        <a:t>LMP Simmons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1079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4790294"/>
                  </a:ext>
                </a:extLst>
              </a:tr>
              <a:tr h="511055">
                <a:tc>
                  <a:txBody>
                    <a:bodyPr/>
                    <a:lstStyle/>
                    <a:p>
                      <a:pPr algn="ctr" fontAlgn="b"/>
                      <a:r>
                        <a:rPr lang="en-IN" sz="2000" b="1" i="0" u="none" strike="noStrike">
                          <a:solidFill>
                            <a:srgbClr val="0070C0"/>
                          </a:solidFill>
                          <a:effectLst/>
                          <a:latin typeface="Bell MT" panose="02020503060305020303" pitchFamily="18" charset="0"/>
                        </a:rPr>
                        <a:t>MEK Hussey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2000" b="0" i="0" u="none" strike="noStrike">
                          <a:solidFill>
                            <a:srgbClr val="000000"/>
                          </a:solidFill>
                          <a:effectLst/>
                          <a:latin typeface="Calibri" panose="020F0502020204030204" pitchFamily="34" charset="0"/>
                        </a:rPr>
                        <a:t>1977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dirty="0">
                          <a:solidFill>
                            <a:srgbClr val="000000"/>
                          </a:solidFill>
                          <a:effectLst/>
                          <a:latin typeface="Calibri" panose="020F0502020204030204" pitchFamily="34" charset="0"/>
                        </a:rPr>
                        <a:t>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dirty="0">
                          <a:solidFill>
                            <a:srgbClr val="000000"/>
                          </a:solidFill>
                          <a:effectLst/>
                          <a:latin typeface="Calibri" panose="020F0502020204030204" pitchFamily="34" charset="0"/>
                        </a:rPr>
                        <a:t>38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511910541"/>
                  </a:ext>
                </a:extLst>
              </a:tr>
            </a:tbl>
          </a:graphicData>
        </a:graphic>
      </p:graphicFrame>
      <p:sp>
        <p:nvSpPr>
          <p:cNvPr id="7" name="TextBox 6">
            <a:extLst>
              <a:ext uri="{FF2B5EF4-FFF2-40B4-BE49-F238E27FC236}">
                <a16:creationId xmlns:a16="http://schemas.microsoft.com/office/drawing/2014/main" id="{FD4D0182-C9F6-D6B6-0548-166EBC9551A5}"/>
              </a:ext>
            </a:extLst>
          </p:cNvPr>
          <p:cNvSpPr txBox="1"/>
          <p:nvPr/>
        </p:nvSpPr>
        <p:spPr>
          <a:xfrm>
            <a:off x="2551922" y="126097"/>
            <a:ext cx="611155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227178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59ECD-1E73-ED15-8DD5-E60BA4923CAC}"/>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3" name="Footer Placeholder 2">
            <a:extLst>
              <a:ext uri="{FF2B5EF4-FFF2-40B4-BE49-F238E27FC236}">
                <a16:creationId xmlns:a16="http://schemas.microsoft.com/office/drawing/2014/main" id="{A8A42E4B-0AA5-B43B-9C39-727CB78880FB}"/>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2037BFBA-3A3A-2591-9A82-9910676BE6BF}"/>
              </a:ext>
            </a:extLst>
          </p:cNvPr>
          <p:cNvSpPr>
            <a:spLocks noGrp="1"/>
          </p:cNvSpPr>
          <p:nvPr>
            <p:ph type="dt" sz="half" idx="10"/>
          </p:nvPr>
        </p:nvSpPr>
        <p:spPr/>
        <p:txBody>
          <a:bodyPr/>
          <a:lstStyle/>
          <a:p>
            <a:r>
              <a:rPr lang="en-US" noProof="0"/>
              <a:t>20XX</a:t>
            </a:r>
          </a:p>
        </p:txBody>
      </p:sp>
      <p:graphicFrame>
        <p:nvGraphicFramePr>
          <p:cNvPr id="5" name="Chart 4">
            <a:extLst>
              <a:ext uri="{FF2B5EF4-FFF2-40B4-BE49-F238E27FC236}">
                <a16:creationId xmlns:a16="http://schemas.microsoft.com/office/drawing/2014/main" id="{D99D8CF3-6585-9D29-222D-59D03EFA6FC8}"/>
              </a:ext>
            </a:extLst>
          </p:cNvPr>
          <p:cNvGraphicFramePr>
            <a:graphicFrameLocks/>
          </p:cNvGraphicFramePr>
          <p:nvPr>
            <p:extLst>
              <p:ext uri="{D42A27DB-BD31-4B8C-83A1-F6EECF244321}">
                <p14:modId xmlns:p14="http://schemas.microsoft.com/office/powerpoint/2010/main" val="473301830"/>
              </p:ext>
            </p:extLst>
          </p:nvPr>
        </p:nvGraphicFramePr>
        <p:xfrm>
          <a:off x="681135" y="1413857"/>
          <a:ext cx="10588089" cy="54441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9C37E26-326C-CC1C-BB28-091A62E0E044}"/>
              </a:ext>
            </a:extLst>
          </p:cNvPr>
          <p:cNvSpPr txBox="1"/>
          <p:nvPr/>
        </p:nvSpPr>
        <p:spPr>
          <a:xfrm>
            <a:off x="2229394" y="112151"/>
            <a:ext cx="7101218"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394055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4A6C8C-9280-9720-2351-B04F59C89CD8}"/>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E1BFC61E-9FAA-27BF-DC06-00ADC2CF0E4F}"/>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009CF90E-6877-AA68-093C-666291D18B69}"/>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6" name="TextBox 5">
            <a:extLst>
              <a:ext uri="{FF2B5EF4-FFF2-40B4-BE49-F238E27FC236}">
                <a16:creationId xmlns:a16="http://schemas.microsoft.com/office/drawing/2014/main" id="{F0CDBCB1-404C-984F-68CF-805DC0072030}"/>
              </a:ext>
            </a:extLst>
          </p:cNvPr>
          <p:cNvSpPr txBox="1"/>
          <p:nvPr/>
        </p:nvSpPr>
        <p:spPr>
          <a:xfrm>
            <a:off x="100304" y="970584"/>
            <a:ext cx="6116216"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rPr>
              <a:t>TASK - 3</a:t>
            </a:r>
          </a:p>
        </p:txBody>
      </p:sp>
      <p:sp>
        <p:nvSpPr>
          <p:cNvPr id="7" name="TextBox 6">
            <a:extLst>
              <a:ext uri="{FF2B5EF4-FFF2-40B4-BE49-F238E27FC236}">
                <a16:creationId xmlns:a16="http://schemas.microsoft.com/office/drawing/2014/main" id="{43CE7AE3-DDDB-FA98-341D-D232AFA148CA}"/>
              </a:ext>
            </a:extLst>
          </p:cNvPr>
          <p:cNvSpPr txBox="1"/>
          <p:nvPr/>
        </p:nvSpPr>
        <p:spPr>
          <a:xfrm>
            <a:off x="2785218" y="2138382"/>
            <a:ext cx="7231225" cy="3970318"/>
          </a:xfrm>
          <a:prstGeom prst="rect">
            <a:avLst/>
          </a:prstGeom>
          <a:noFill/>
          <a:ln w="57150">
            <a:solidFill>
              <a:schemeClr val="accent4">
                <a:lumMod val="60000"/>
                <a:lumOff val="40000"/>
              </a:schemeClr>
            </a:solidFill>
          </a:ln>
        </p:spPr>
        <p:txBody>
          <a:bodyPr wrap="square" rtlCol="0">
            <a:spAutoFit/>
          </a:bodyPr>
          <a:lstStyle/>
          <a:p>
            <a:r>
              <a:rPr lang="en-US" sz="2800" b="1" i="0" dirty="0">
                <a:solidFill>
                  <a:srgbClr val="0070C0"/>
                </a:solidFill>
                <a:effectLst/>
                <a:latin typeface="Times New Roman" panose="02020603050405020304" pitchFamily="18" charset="0"/>
                <a:cs typeface="Times New Roman" panose="02020603050405020304" pitchFamily="18" charset="0"/>
              </a:rPr>
              <a:t>Now you need to get 2-3 Hard-hitting players who have scored most runs in boundaries and have played more the 2 IPL season. </a:t>
            </a:r>
            <a:br>
              <a:rPr lang="en-US" sz="2800" b="1" i="0" dirty="0">
                <a:solidFill>
                  <a:srgbClr val="0070C0"/>
                </a:solidFill>
                <a:effectLst/>
                <a:latin typeface="Times New Roman" panose="02020603050405020304" pitchFamily="18" charset="0"/>
                <a:cs typeface="Times New Roman" panose="02020603050405020304" pitchFamily="18" charset="0"/>
              </a:rPr>
            </a:br>
            <a:br>
              <a:rPr lang="en-US" sz="2800" b="1" i="0" dirty="0">
                <a:solidFill>
                  <a:srgbClr val="0070C0"/>
                </a:solidFill>
                <a:effectLst/>
                <a:latin typeface="Times New Roman" panose="02020603050405020304" pitchFamily="18" charset="0"/>
                <a:cs typeface="Times New Roman" panose="02020603050405020304" pitchFamily="18" charset="0"/>
              </a:rPr>
            </a:br>
            <a:r>
              <a:rPr lang="en-US" sz="2800" b="1" i="0" dirty="0">
                <a:solidFill>
                  <a:srgbClr val="0070C0"/>
                </a:solidFill>
                <a:effectLst/>
                <a:latin typeface="Times New Roman" panose="02020603050405020304" pitchFamily="18" charset="0"/>
                <a:cs typeface="Times New Roman" panose="02020603050405020304" pitchFamily="18" charset="0"/>
              </a:rPr>
              <a:t>To do that you have to make a list of 10 players you want to bid in the auction so that when you try to grab them in auction you should not pay the amount greater than you have in the purse for a particular player.</a:t>
            </a:r>
            <a:endParaRPr lang="en-I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06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028CF-1F97-6469-8144-4DCECE468AC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5A96D9-CF78-6B95-EE82-E90221C51282}"/>
              </a:ext>
            </a:extLst>
          </p:cNvPr>
          <p:cNvSpPr txBox="1"/>
          <p:nvPr/>
        </p:nvSpPr>
        <p:spPr>
          <a:xfrm>
            <a:off x="482081" y="1377471"/>
            <a:ext cx="11227837" cy="5355312"/>
          </a:xfrm>
          <a:prstGeom prst="rect">
            <a:avLst/>
          </a:prstGeom>
          <a:solidFill>
            <a:schemeClr val="accent4">
              <a:lumMod val="40000"/>
              <a:lumOff val="60000"/>
            </a:schemeClr>
          </a:solidFill>
          <a:ln w="76200">
            <a:solidFill>
              <a:srgbClr val="FFC000"/>
            </a:solidFill>
          </a:ln>
        </p:spPr>
        <p:txBody>
          <a:bodyPr wrap="square" rtlCol="0">
            <a:spAutoFit/>
          </a:bodyPr>
          <a:lstStyle/>
          <a:p>
            <a:r>
              <a:rPr lang="en-US" dirty="0"/>
              <a:t>create table deliveries_v03 as (select a.*, </a:t>
            </a:r>
            <a:r>
              <a:rPr lang="en-US" dirty="0" err="1"/>
              <a:t>b.venue</a:t>
            </a:r>
            <a:r>
              <a:rPr lang="en-US" dirty="0"/>
              <a:t>, </a:t>
            </a:r>
            <a:r>
              <a:rPr lang="en-US" dirty="0" err="1"/>
              <a:t>b.date</a:t>
            </a:r>
            <a:r>
              <a:rPr lang="en-US" dirty="0"/>
              <a:t> as </a:t>
            </a:r>
            <a:r>
              <a:rPr lang="en-US" dirty="0" err="1"/>
              <a:t>match_date</a:t>
            </a:r>
            <a:r>
              <a:rPr lang="en-US" dirty="0"/>
              <a:t> from deliveries_v02 as a left join matches </a:t>
            </a:r>
          </a:p>
          <a:p>
            <a:r>
              <a:rPr lang="en-US" dirty="0"/>
              <a:t>as b on a.id = b.id order by id);</a:t>
            </a:r>
          </a:p>
          <a:p>
            <a:endParaRPr lang="en-US" dirty="0"/>
          </a:p>
          <a:p>
            <a:r>
              <a:rPr lang="en-US" dirty="0"/>
              <a:t>SELECT </a:t>
            </a:r>
          </a:p>
          <a:p>
            <a:r>
              <a:rPr lang="en-US" dirty="0"/>
              <a:t>    batsman,</a:t>
            </a:r>
          </a:p>
          <a:p>
            <a:r>
              <a:rPr lang="en-US" dirty="0"/>
              <a:t>    COUNT(*) AS </a:t>
            </a:r>
            <a:r>
              <a:rPr lang="en-US" dirty="0" err="1"/>
              <a:t>Boundary_count</a:t>
            </a:r>
            <a:r>
              <a:rPr lang="en-US" dirty="0"/>
              <a:t>,</a:t>
            </a:r>
          </a:p>
          <a:p>
            <a:r>
              <a:rPr lang="en-US" dirty="0"/>
              <a:t>    SUM(</a:t>
            </a:r>
            <a:r>
              <a:rPr lang="en-US" dirty="0" err="1"/>
              <a:t>batsman_runs</a:t>
            </a:r>
            <a:r>
              <a:rPr lang="en-US" dirty="0"/>
              <a:t>) AS </a:t>
            </a:r>
            <a:r>
              <a:rPr lang="en-US" dirty="0" err="1"/>
              <a:t>Boundary_runs</a:t>
            </a:r>
            <a:endParaRPr lang="en-US" dirty="0"/>
          </a:p>
          <a:p>
            <a:r>
              <a:rPr lang="en-US" dirty="0"/>
              <a:t>FROM </a:t>
            </a:r>
          </a:p>
          <a:p>
            <a:r>
              <a:rPr lang="en-US" dirty="0"/>
              <a:t>    deliveries_v03</a:t>
            </a:r>
          </a:p>
          <a:p>
            <a:r>
              <a:rPr lang="en-US" dirty="0"/>
              <a:t>WHERE </a:t>
            </a:r>
          </a:p>
          <a:p>
            <a:r>
              <a:rPr lang="en-US" dirty="0"/>
              <a:t>    </a:t>
            </a:r>
            <a:r>
              <a:rPr lang="en-US" dirty="0" err="1"/>
              <a:t>batsman_runs</a:t>
            </a:r>
            <a:r>
              <a:rPr lang="en-US" dirty="0"/>
              <a:t> &gt;= 4</a:t>
            </a:r>
          </a:p>
          <a:p>
            <a:r>
              <a:rPr lang="en-US" dirty="0"/>
              <a:t>GROUP BY </a:t>
            </a:r>
          </a:p>
          <a:p>
            <a:r>
              <a:rPr lang="en-US" dirty="0"/>
              <a:t>    batsman</a:t>
            </a:r>
          </a:p>
          <a:p>
            <a:r>
              <a:rPr lang="en-US" dirty="0"/>
              <a:t>HAVING </a:t>
            </a:r>
          </a:p>
          <a:p>
            <a:r>
              <a:rPr lang="en-US" dirty="0"/>
              <a:t>       COUNT(DISTINCT EXTRACT(YEAR FROM </a:t>
            </a:r>
            <a:r>
              <a:rPr lang="en-US" dirty="0" err="1"/>
              <a:t>match_date</a:t>
            </a:r>
            <a:r>
              <a:rPr lang="en-US" dirty="0"/>
              <a:t>)) &gt; 2</a:t>
            </a:r>
          </a:p>
          <a:p>
            <a:r>
              <a:rPr lang="en-US" dirty="0"/>
              <a:t>ORDER BY </a:t>
            </a:r>
          </a:p>
          <a:p>
            <a:r>
              <a:rPr lang="en-US" dirty="0"/>
              <a:t>        </a:t>
            </a:r>
            <a:r>
              <a:rPr lang="en-US" dirty="0" err="1"/>
              <a:t>Boundary_runs</a:t>
            </a:r>
            <a:r>
              <a:rPr lang="en-US" dirty="0"/>
              <a:t> DESC</a:t>
            </a:r>
          </a:p>
          <a:p>
            <a:r>
              <a:rPr lang="en-US" dirty="0"/>
              <a:t>IMIT 10;</a:t>
            </a:r>
          </a:p>
          <a:p>
            <a:endParaRPr lang="en-IN" dirty="0"/>
          </a:p>
        </p:txBody>
      </p:sp>
      <p:pic>
        <p:nvPicPr>
          <p:cNvPr id="4" name="Picture 3">
            <a:extLst>
              <a:ext uri="{FF2B5EF4-FFF2-40B4-BE49-F238E27FC236}">
                <a16:creationId xmlns:a16="http://schemas.microsoft.com/office/drawing/2014/main" id="{238E1109-04EB-E225-440B-8D22E08B9123}"/>
              </a:ext>
            </a:extLst>
          </p:cNvPr>
          <p:cNvPicPr>
            <a:picLocks noChangeAspect="1"/>
          </p:cNvPicPr>
          <p:nvPr/>
        </p:nvPicPr>
        <p:blipFill>
          <a:blip r:embed="rId2"/>
          <a:stretch>
            <a:fillRect/>
          </a:stretch>
        </p:blipFill>
        <p:spPr>
          <a:xfrm>
            <a:off x="1987165" y="125217"/>
            <a:ext cx="7321931" cy="1457070"/>
          </a:xfrm>
          <a:prstGeom prst="rect">
            <a:avLst/>
          </a:prstGeom>
        </p:spPr>
      </p:pic>
    </p:spTree>
    <p:extLst>
      <p:ext uri="{BB962C8B-B14F-4D97-AF65-F5344CB8AC3E}">
        <p14:creationId xmlns:p14="http://schemas.microsoft.com/office/powerpoint/2010/main" val="116622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27105F-12B3-C7F9-B4B8-BAAAFE99C5BC}"/>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3" name="Footer Placeholder 2">
            <a:extLst>
              <a:ext uri="{FF2B5EF4-FFF2-40B4-BE49-F238E27FC236}">
                <a16:creationId xmlns:a16="http://schemas.microsoft.com/office/drawing/2014/main" id="{0AE80644-8F6D-A1F3-9B06-7822F6F4CF53}"/>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2A86CE63-796F-EE53-AED6-1519284ED794}"/>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531311D0-5099-13C0-1973-913783C39BAB}"/>
              </a:ext>
            </a:extLst>
          </p:cNvPr>
          <p:cNvSpPr txBox="1"/>
          <p:nvPr/>
        </p:nvSpPr>
        <p:spPr>
          <a:xfrm>
            <a:off x="2743199" y="284499"/>
            <a:ext cx="699795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- 3</a:t>
            </a:r>
          </a:p>
        </p:txBody>
      </p:sp>
      <p:pic>
        <p:nvPicPr>
          <p:cNvPr id="8" name="Picture 7">
            <a:extLst>
              <a:ext uri="{FF2B5EF4-FFF2-40B4-BE49-F238E27FC236}">
                <a16:creationId xmlns:a16="http://schemas.microsoft.com/office/drawing/2014/main" id="{7C7BB8E6-B519-88C2-FDF2-5080594632C1}"/>
              </a:ext>
            </a:extLst>
          </p:cNvPr>
          <p:cNvPicPr>
            <a:picLocks noChangeAspect="1"/>
          </p:cNvPicPr>
          <p:nvPr/>
        </p:nvPicPr>
        <p:blipFill>
          <a:blip r:embed="rId2"/>
          <a:stretch>
            <a:fillRect/>
          </a:stretch>
        </p:blipFill>
        <p:spPr>
          <a:xfrm>
            <a:off x="922775" y="1459059"/>
            <a:ext cx="10563209" cy="5296304"/>
          </a:xfrm>
          <a:prstGeom prst="rect">
            <a:avLst/>
          </a:prstGeom>
          <a:ln w="76200">
            <a:solidFill>
              <a:srgbClr val="7030A0"/>
            </a:solidFill>
          </a:ln>
        </p:spPr>
      </p:pic>
    </p:spTree>
    <p:extLst>
      <p:ext uri="{BB962C8B-B14F-4D97-AF65-F5344CB8AC3E}">
        <p14:creationId xmlns:p14="http://schemas.microsoft.com/office/powerpoint/2010/main" val="304562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05F674-D135-7691-5E21-BF4E8CA7169B}"/>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3" name="Footer Placeholder 2">
            <a:extLst>
              <a:ext uri="{FF2B5EF4-FFF2-40B4-BE49-F238E27FC236}">
                <a16:creationId xmlns:a16="http://schemas.microsoft.com/office/drawing/2014/main" id="{7DEB115F-1F33-E9A7-5520-1BDE78B1ACC9}"/>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B9C1276E-077A-123F-A125-C81964ACCEA8}"/>
              </a:ext>
            </a:extLst>
          </p:cNvPr>
          <p:cNvSpPr>
            <a:spLocks noGrp="1"/>
          </p:cNvSpPr>
          <p:nvPr>
            <p:ph type="dt" sz="half" idx="10"/>
          </p:nvPr>
        </p:nvSpPr>
        <p:spPr/>
        <p:txBody>
          <a:bodyPr/>
          <a:lstStyle/>
          <a:p>
            <a:r>
              <a:rPr lang="en-US" noProof="0"/>
              <a:t>20XX</a:t>
            </a:r>
          </a:p>
        </p:txBody>
      </p:sp>
      <p:graphicFrame>
        <p:nvGraphicFramePr>
          <p:cNvPr id="5" name="Table 4">
            <a:extLst>
              <a:ext uri="{FF2B5EF4-FFF2-40B4-BE49-F238E27FC236}">
                <a16:creationId xmlns:a16="http://schemas.microsoft.com/office/drawing/2014/main" id="{CD83A78D-203F-BD9E-B1E0-56FB48D7FD5C}"/>
              </a:ext>
            </a:extLst>
          </p:cNvPr>
          <p:cNvGraphicFramePr>
            <a:graphicFrameLocks noGrp="1"/>
          </p:cNvGraphicFramePr>
          <p:nvPr>
            <p:extLst>
              <p:ext uri="{D42A27DB-BD31-4B8C-83A1-F6EECF244321}">
                <p14:modId xmlns:p14="http://schemas.microsoft.com/office/powerpoint/2010/main" val="280001021"/>
              </p:ext>
            </p:extLst>
          </p:nvPr>
        </p:nvGraphicFramePr>
        <p:xfrm>
          <a:off x="-264990" y="1259737"/>
          <a:ext cx="12456990" cy="5598262"/>
        </p:xfrm>
        <a:graphic>
          <a:graphicData uri="http://schemas.openxmlformats.org/drawingml/2006/table">
            <a:tbl>
              <a:tblPr/>
              <a:tblGrid>
                <a:gridCol w="3475780">
                  <a:extLst>
                    <a:ext uri="{9D8B030D-6E8A-4147-A177-3AD203B41FA5}">
                      <a16:colId xmlns:a16="http://schemas.microsoft.com/office/drawing/2014/main" val="774578074"/>
                    </a:ext>
                  </a:extLst>
                </a:gridCol>
                <a:gridCol w="4668200">
                  <a:extLst>
                    <a:ext uri="{9D8B030D-6E8A-4147-A177-3AD203B41FA5}">
                      <a16:colId xmlns:a16="http://schemas.microsoft.com/office/drawing/2014/main" val="3374404775"/>
                    </a:ext>
                  </a:extLst>
                </a:gridCol>
                <a:gridCol w="4313010">
                  <a:extLst>
                    <a:ext uri="{9D8B030D-6E8A-4147-A177-3AD203B41FA5}">
                      <a16:colId xmlns:a16="http://schemas.microsoft.com/office/drawing/2014/main" val="3350210788"/>
                    </a:ext>
                  </a:extLst>
                </a:gridCol>
              </a:tblGrid>
              <a:tr h="570605">
                <a:tc>
                  <a:txBody>
                    <a:bodyPr/>
                    <a:lstStyle/>
                    <a:p>
                      <a:pPr algn="ctr" fontAlgn="b"/>
                      <a:r>
                        <a:rPr lang="en-IN" sz="2000" b="1" i="0" u="none" strike="noStrike">
                          <a:solidFill>
                            <a:srgbClr val="000000"/>
                          </a:solidFill>
                          <a:effectLst/>
                          <a:latin typeface="Arial Black" panose="020B0A04020102020204" pitchFamily="34" charset="0"/>
                        </a:rPr>
                        <a:t>Batsman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2000" b="1" i="0" u="none" strike="noStrike">
                          <a:solidFill>
                            <a:srgbClr val="000000"/>
                          </a:solidFill>
                          <a:effectLst/>
                          <a:latin typeface="Arial Black" panose="020B0A04020102020204" pitchFamily="34" charset="0"/>
                        </a:rPr>
                        <a:t>Boundary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2000" b="1" i="0" u="none" strike="noStrike">
                          <a:solidFill>
                            <a:srgbClr val="000000"/>
                          </a:solidFill>
                          <a:effectLst/>
                          <a:latin typeface="Arial Black" panose="020B0A04020102020204" pitchFamily="34" charset="0"/>
                        </a:rPr>
                        <a:t>Boundary Runs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741208736"/>
                  </a:ext>
                </a:extLst>
              </a:tr>
              <a:tr h="481096">
                <a:tc>
                  <a:txBody>
                    <a:bodyPr/>
                    <a:lstStyle/>
                    <a:p>
                      <a:pPr algn="ctr" fontAlgn="b"/>
                      <a:r>
                        <a:rPr lang="en-IN" sz="2000" b="1" i="1" u="none" strike="noStrike">
                          <a:solidFill>
                            <a:srgbClr val="000000"/>
                          </a:solidFill>
                          <a:effectLst/>
                          <a:latin typeface="Bell MT" panose="02020503060305020303" pitchFamily="18" charset="0"/>
                        </a:rPr>
                        <a:t>CH Gayle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733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3630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96575259"/>
                  </a:ext>
                </a:extLst>
              </a:tr>
              <a:tr h="481096">
                <a:tc>
                  <a:txBody>
                    <a:bodyPr/>
                    <a:lstStyle/>
                    <a:p>
                      <a:pPr algn="ctr" fontAlgn="b"/>
                      <a:r>
                        <a:rPr lang="en-IN" sz="2000" b="1" i="1" u="none" strike="noStrike">
                          <a:solidFill>
                            <a:srgbClr val="000000"/>
                          </a:solidFill>
                          <a:effectLst/>
                          <a:latin typeface="Bell MT" panose="02020503060305020303" pitchFamily="18" charset="0"/>
                        </a:rPr>
                        <a:t>V Kohli</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706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3228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90260744"/>
                  </a:ext>
                </a:extLst>
              </a:tr>
              <a:tr h="481096">
                <a:tc>
                  <a:txBody>
                    <a:bodyPr/>
                    <a:lstStyle/>
                    <a:p>
                      <a:pPr algn="ctr" fontAlgn="b"/>
                      <a:r>
                        <a:rPr lang="en-IN" sz="2000" b="1" i="1" u="none" strike="noStrike">
                          <a:solidFill>
                            <a:srgbClr val="000000"/>
                          </a:solidFill>
                          <a:effectLst/>
                          <a:latin typeface="Bell MT" panose="02020503060305020303" pitchFamily="18" charset="0"/>
                        </a:rPr>
                        <a:t>DA Warner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706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3215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51735599"/>
                  </a:ext>
                </a:extLst>
              </a:tr>
              <a:tr h="481096">
                <a:tc>
                  <a:txBody>
                    <a:bodyPr/>
                    <a:lstStyle/>
                    <a:p>
                      <a:pPr algn="ctr" fontAlgn="b"/>
                      <a:r>
                        <a:rPr lang="en-IN" sz="2000" b="1" i="1" u="none" strike="noStrike">
                          <a:solidFill>
                            <a:srgbClr val="000000"/>
                          </a:solidFill>
                          <a:effectLst/>
                          <a:latin typeface="Bell MT" panose="02020503060305020303" pitchFamily="18" charset="0"/>
                        </a:rPr>
                        <a:t>SK Raina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688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3141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45163871"/>
                  </a:ext>
                </a:extLst>
              </a:tr>
              <a:tr h="481096">
                <a:tc>
                  <a:txBody>
                    <a:bodyPr/>
                    <a:lstStyle/>
                    <a:p>
                      <a:pPr algn="ctr" fontAlgn="b"/>
                      <a:r>
                        <a:rPr lang="en-IN" sz="2000" b="1" i="1" u="none" strike="noStrike">
                          <a:solidFill>
                            <a:srgbClr val="000000"/>
                          </a:solidFill>
                          <a:effectLst/>
                          <a:latin typeface="Bell MT" panose="02020503060305020303" pitchFamily="18" charset="0"/>
                        </a:rPr>
                        <a:t>RG Sharma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673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3121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36780485"/>
                  </a:ext>
                </a:extLst>
              </a:tr>
              <a:tr h="481096">
                <a:tc>
                  <a:txBody>
                    <a:bodyPr/>
                    <a:lstStyle/>
                    <a:p>
                      <a:pPr algn="ctr" fontAlgn="b"/>
                      <a:r>
                        <a:rPr lang="en-IN" sz="2000" b="1" i="1" u="none" strike="noStrike">
                          <a:solidFill>
                            <a:srgbClr val="000000"/>
                          </a:solidFill>
                          <a:effectLst/>
                          <a:latin typeface="Bell MT" panose="02020503060305020303" pitchFamily="18" charset="0"/>
                        </a:rPr>
                        <a:t>S Dhawan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3028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994507705"/>
                  </a:ext>
                </a:extLst>
              </a:tr>
              <a:tr h="481096">
                <a:tc>
                  <a:txBody>
                    <a:bodyPr/>
                    <a:lstStyle/>
                    <a:p>
                      <a:pPr algn="ctr" fontAlgn="b"/>
                      <a:r>
                        <a:rPr lang="en-IN" sz="2000" b="1" i="1" u="none" strike="noStrike">
                          <a:solidFill>
                            <a:srgbClr val="000000"/>
                          </a:solidFill>
                          <a:effectLst/>
                          <a:latin typeface="Bell MT" panose="02020503060305020303" pitchFamily="18" charset="0"/>
                        </a:rPr>
                        <a:t>AB de Villiers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2970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1533036"/>
                  </a:ext>
                </a:extLst>
              </a:tr>
              <a:tr h="481096">
                <a:tc>
                  <a:txBody>
                    <a:bodyPr/>
                    <a:lstStyle/>
                    <a:p>
                      <a:pPr algn="ctr" fontAlgn="b"/>
                      <a:r>
                        <a:rPr lang="en-IN" sz="2000" b="1" i="1" u="none" strike="noStrike">
                          <a:solidFill>
                            <a:srgbClr val="000000"/>
                          </a:solidFill>
                          <a:effectLst/>
                          <a:latin typeface="Bell MT" panose="02020503060305020303" pitchFamily="18" charset="0"/>
                        </a:rPr>
                        <a:t>RV Uthappa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a:solidFill>
                            <a:srgbClr val="000000"/>
                          </a:solidFill>
                          <a:effectLst/>
                          <a:latin typeface="Calibri" panose="020F0502020204030204" pitchFamily="34" charset="0"/>
                        </a:rPr>
                        <a:t>620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a:solidFill>
                            <a:srgbClr val="000000"/>
                          </a:solidFill>
                          <a:effectLst/>
                          <a:latin typeface="Calibri" panose="020F0502020204030204" pitchFamily="34" charset="0"/>
                        </a:rPr>
                        <a:t>2809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76583000"/>
                  </a:ext>
                </a:extLst>
              </a:tr>
              <a:tr h="481096">
                <a:tc>
                  <a:txBody>
                    <a:bodyPr/>
                    <a:lstStyle/>
                    <a:p>
                      <a:pPr algn="ctr" fontAlgn="b"/>
                      <a:r>
                        <a:rPr lang="en-IN" sz="2000" b="1" i="1" u="none" strike="noStrike">
                          <a:solidFill>
                            <a:srgbClr val="000000"/>
                          </a:solidFill>
                          <a:effectLst/>
                          <a:latin typeface="Bell MT" panose="02020503060305020303" pitchFamily="18" charset="0"/>
                        </a:rPr>
                        <a:t>SR Watson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dirty="0">
                          <a:solidFill>
                            <a:srgbClr val="000000"/>
                          </a:solidFill>
                          <a:effectLst/>
                          <a:latin typeface="Calibri" panose="020F0502020204030204" pitchFamily="34" charset="0"/>
                        </a:rPr>
                        <a:t>567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dirty="0">
                          <a:solidFill>
                            <a:srgbClr val="000000"/>
                          </a:solidFill>
                          <a:effectLst/>
                          <a:latin typeface="Calibri" panose="020F0502020204030204" pitchFamily="34" charset="0"/>
                        </a:rPr>
                        <a:t>2649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56327830"/>
                  </a:ext>
                </a:extLst>
              </a:tr>
              <a:tr h="697793">
                <a:tc>
                  <a:txBody>
                    <a:bodyPr/>
                    <a:lstStyle/>
                    <a:p>
                      <a:pPr algn="ctr" fontAlgn="b"/>
                      <a:r>
                        <a:rPr lang="en-IN" sz="2000" b="1" i="1" u="none" strike="noStrike">
                          <a:solidFill>
                            <a:srgbClr val="000000"/>
                          </a:solidFill>
                          <a:effectLst/>
                          <a:latin typeface="Bell MT" panose="02020503060305020303" pitchFamily="18" charset="0"/>
                        </a:rPr>
                        <a:t>MS Dhoni</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0" i="0" u="none" strike="noStrike" dirty="0">
                          <a:solidFill>
                            <a:srgbClr val="000000"/>
                          </a:solidFill>
                          <a:effectLst/>
                          <a:latin typeface="Calibri" panose="020F0502020204030204" pitchFamily="34" charset="0"/>
                        </a:rPr>
                        <a:t>529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2000" b="0" i="0" u="none" strike="noStrike" dirty="0">
                          <a:solidFill>
                            <a:srgbClr val="000000"/>
                          </a:solidFill>
                          <a:effectLst/>
                          <a:latin typeface="Calibri" panose="020F0502020204030204" pitchFamily="34" charset="0"/>
                        </a:rPr>
                        <a:t>2548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60568401"/>
                  </a:ext>
                </a:extLst>
              </a:tr>
            </a:tbl>
          </a:graphicData>
        </a:graphic>
      </p:graphicFrame>
      <p:sp>
        <p:nvSpPr>
          <p:cNvPr id="7" name="TextBox 6">
            <a:extLst>
              <a:ext uri="{FF2B5EF4-FFF2-40B4-BE49-F238E27FC236}">
                <a16:creationId xmlns:a16="http://schemas.microsoft.com/office/drawing/2014/main" id="{B9BE7483-07B1-320D-5EFC-EB43B4508691}"/>
              </a:ext>
            </a:extLst>
          </p:cNvPr>
          <p:cNvSpPr txBox="1"/>
          <p:nvPr/>
        </p:nvSpPr>
        <p:spPr>
          <a:xfrm>
            <a:off x="2779900" y="210208"/>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156127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8E87E-CEE2-065A-85B4-55119E28D0DD}"/>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3" name="Footer Placeholder 2">
            <a:extLst>
              <a:ext uri="{FF2B5EF4-FFF2-40B4-BE49-F238E27FC236}">
                <a16:creationId xmlns:a16="http://schemas.microsoft.com/office/drawing/2014/main" id="{C93B4C38-A26B-59F1-3E6D-DD33BCD0F51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F83AC857-A120-DD57-E6EC-4D4D2A899AA9}"/>
              </a:ext>
            </a:extLst>
          </p:cNvPr>
          <p:cNvSpPr>
            <a:spLocks noGrp="1"/>
          </p:cNvSpPr>
          <p:nvPr>
            <p:ph type="dt" sz="half" idx="10"/>
          </p:nvPr>
        </p:nvSpPr>
        <p:spPr/>
        <p:txBody>
          <a:bodyPr/>
          <a:lstStyle/>
          <a:p>
            <a:r>
              <a:rPr lang="en-US" noProof="0"/>
              <a:t>20XX</a:t>
            </a:r>
          </a:p>
        </p:txBody>
      </p:sp>
      <p:graphicFrame>
        <p:nvGraphicFramePr>
          <p:cNvPr id="5" name="Chart 4">
            <a:extLst>
              <a:ext uri="{FF2B5EF4-FFF2-40B4-BE49-F238E27FC236}">
                <a16:creationId xmlns:a16="http://schemas.microsoft.com/office/drawing/2014/main" id="{9327E75E-6E74-C7E4-EA62-5E19F7D6A3F1}"/>
              </a:ext>
            </a:extLst>
          </p:cNvPr>
          <p:cNvGraphicFramePr>
            <a:graphicFrameLocks/>
          </p:cNvGraphicFramePr>
          <p:nvPr>
            <p:extLst>
              <p:ext uri="{D42A27DB-BD31-4B8C-83A1-F6EECF244321}">
                <p14:modId xmlns:p14="http://schemas.microsoft.com/office/powerpoint/2010/main" val="4048871712"/>
              </p:ext>
            </p:extLst>
          </p:nvPr>
        </p:nvGraphicFramePr>
        <p:xfrm>
          <a:off x="699797" y="1203648"/>
          <a:ext cx="10991460" cy="54441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2528A00-BA56-BBCE-B872-F7787326B901}"/>
              </a:ext>
            </a:extLst>
          </p:cNvPr>
          <p:cNvSpPr txBox="1"/>
          <p:nvPr/>
        </p:nvSpPr>
        <p:spPr>
          <a:xfrm>
            <a:off x="2411963" y="107571"/>
            <a:ext cx="7567127"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205467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51C04-0348-50D1-E5A2-79BE32243E5F}"/>
              </a:ext>
            </a:extLst>
          </p:cNvPr>
          <p:cNvSpPr>
            <a:spLocks noGrp="1"/>
          </p:cNvSpPr>
          <p:nvPr>
            <p:ph type="sldNum" sz="quarter" idx="12"/>
          </p:nvPr>
        </p:nvSpPr>
        <p:spPr>
          <a:xfrm>
            <a:off x="73090" y="6734556"/>
            <a:ext cx="365760" cy="246888"/>
          </a:xfrm>
        </p:spPr>
        <p:txBody>
          <a:bodyPr/>
          <a:lstStyle/>
          <a:p>
            <a:fld id="{8D0AFDD5-844D-364D-8AEC-50CF4D36D55D}" type="slidenum">
              <a:rPr lang="en-US" noProof="0" smtClean="0"/>
              <a:t>2</a:t>
            </a:fld>
            <a:endParaRPr lang="en-US" noProof="0" dirty="0"/>
          </a:p>
        </p:txBody>
      </p:sp>
      <p:sp>
        <p:nvSpPr>
          <p:cNvPr id="3" name="Footer Placeholder 2">
            <a:extLst>
              <a:ext uri="{FF2B5EF4-FFF2-40B4-BE49-F238E27FC236}">
                <a16:creationId xmlns:a16="http://schemas.microsoft.com/office/drawing/2014/main" id="{7AA3906C-1FC0-5772-E62F-ED25F88DD4F3}"/>
              </a:ext>
            </a:extLst>
          </p:cNvPr>
          <p:cNvSpPr>
            <a:spLocks noGrp="1"/>
          </p:cNvSpPr>
          <p:nvPr>
            <p:ph type="ftr" sz="quarter" idx="11"/>
          </p:nvPr>
        </p:nvSpPr>
        <p:spPr>
          <a:xfrm>
            <a:off x="10132423" y="6487668"/>
            <a:ext cx="1463040" cy="246888"/>
          </a:xfrm>
        </p:spPr>
        <p:txBody>
          <a:bodyPr/>
          <a:lstStyle/>
          <a:p>
            <a:r>
              <a:rPr lang="en-US" noProof="0" dirty="0"/>
              <a:t>Presentation title</a:t>
            </a:r>
          </a:p>
        </p:txBody>
      </p:sp>
      <p:sp>
        <p:nvSpPr>
          <p:cNvPr id="4" name="Date Placeholder 3">
            <a:extLst>
              <a:ext uri="{FF2B5EF4-FFF2-40B4-BE49-F238E27FC236}">
                <a16:creationId xmlns:a16="http://schemas.microsoft.com/office/drawing/2014/main" id="{CAF3D240-35BC-23DD-7212-F5228723DE73}"/>
              </a:ext>
            </a:extLst>
          </p:cNvPr>
          <p:cNvSpPr>
            <a:spLocks noGrp="1"/>
          </p:cNvSpPr>
          <p:nvPr>
            <p:ph type="dt" sz="half" idx="10"/>
          </p:nvPr>
        </p:nvSpPr>
        <p:spPr/>
        <p:txBody>
          <a:bodyPr/>
          <a:lstStyle/>
          <a:p>
            <a:r>
              <a:rPr lang="en-US" noProof="0"/>
              <a:t>20XX</a:t>
            </a:r>
          </a:p>
        </p:txBody>
      </p:sp>
      <p:sp>
        <p:nvSpPr>
          <p:cNvPr id="5" name="Rectangle 4">
            <a:extLst>
              <a:ext uri="{FF2B5EF4-FFF2-40B4-BE49-F238E27FC236}">
                <a16:creationId xmlns:a16="http://schemas.microsoft.com/office/drawing/2014/main" id="{2E81A384-62B7-4751-3BDE-50B376FFB4AE}"/>
              </a:ext>
            </a:extLst>
          </p:cNvPr>
          <p:cNvSpPr/>
          <p:nvPr/>
        </p:nvSpPr>
        <p:spPr>
          <a:xfrm>
            <a:off x="3688333" y="539785"/>
            <a:ext cx="3397084" cy="1200329"/>
          </a:xfrm>
          <a:prstGeom prst="rect">
            <a:avLst/>
          </a:prstGeom>
          <a:noFill/>
        </p:spPr>
        <p:txBody>
          <a:bodyPr wrap="none" lIns="91440" tIns="45720" rIns="91440" bIns="45720">
            <a:spAutoFit/>
          </a:bodyPr>
          <a:lstStyle/>
          <a:p>
            <a:pPr algn="ctr"/>
            <a:r>
              <a:rPr lang="en-US" sz="7200" u="sng" dirty="0">
                <a:ln w="0"/>
                <a:effectLst>
                  <a:outerShdw blurRad="38100" dist="19050" dir="2700000" algn="tl" rotWithShape="0">
                    <a:schemeClr val="dk1">
                      <a:alpha val="40000"/>
                    </a:schemeClr>
                  </a:outerShdw>
                </a:effectLst>
                <a:highlight>
                  <a:srgbClr val="00FFFF"/>
                </a:highlight>
                <a:latin typeface="Algerian" panose="04020705040A02060702" pitchFamily="82" charset="0"/>
              </a:rPr>
              <a:t>MOTIVE</a:t>
            </a:r>
          </a:p>
        </p:txBody>
      </p:sp>
      <p:sp>
        <p:nvSpPr>
          <p:cNvPr id="6" name="TextBox 5">
            <a:extLst>
              <a:ext uri="{FF2B5EF4-FFF2-40B4-BE49-F238E27FC236}">
                <a16:creationId xmlns:a16="http://schemas.microsoft.com/office/drawing/2014/main" id="{3CEA6364-6A4D-B479-23A0-5A695D6E2A7A}"/>
              </a:ext>
            </a:extLst>
          </p:cNvPr>
          <p:cNvSpPr txBox="1"/>
          <p:nvPr/>
        </p:nvSpPr>
        <p:spPr>
          <a:xfrm>
            <a:off x="157065" y="2547305"/>
            <a:ext cx="11961845" cy="4154984"/>
          </a:xfrm>
          <a:prstGeom prst="rect">
            <a:avLst/>
          </a:prstGeom>
          <a:pattFill prst="pct5">
            <a:fgClr>
              <a:srgbClr val="002060"/>
            </a:fgClr>
            <a:bgClr>
              <a:schemeClr val="bg1"/>
            </a:bgClr>
          </a:pattFill>
        </p:spPr>
        <p:txBody>
          <a:bodyPr wrap="square" rtlCol="0">
            <a:spAutoFit/>
          </a:bodyPr>
          <a:lstStyle/>
          <a:p>
            <a:r>
              <a:rPr lang="en-US" sz="6600" b="0" i="0" dirty="0">
                <a:solidFill>
                  <a:srgbClr val="002060"/>
                </a:solidFill>
                <a:effectLst/>
                <a:latin typeface="Imprint MT Shadow" panose="04020605060303030202" pitchFamily="82" charset="0"/>
              </a:rPr>
              <a:t>Developing auction strategy for new IPL franchise by analyzing past IPL data to create a strong and balanced squad</a:t>
            </a:r>
            <a:r>
              <a:rPr lang="en-US" sz="6600" b="0" i="0" dirty="0">
                <a:solidFill>
                  <a:srgbClr val="484848"/>
                </a:solidFill>
                <a:effectLst/>
                <a:latin typeface="Imprint MT Shadow" panose="04020605060303030202" pitchFamily="82" charset="0"/>
              </a:rPr>
              <a:t>.</a:t>
            </a:r>
            <a:endParaRPr lang="en-IN" sz="6600" dirty="0">
              <a:latin typeface="Imprint MT Shadow" panose="04020605060303030202" pitchFamily="82" charset="0"/>
            </a:endParaRPr>
          </a:p>
        </p:txBody>
      </p:sp>
    </p:spTree>
    <p:extLst>
      <p:ext uri="{BB962C8B-B14F-4D97-AF65-F5344CB8AC3E}">
        <p14:creationId xmlns:p14="http://schemas.microsoft.com/office/powerpoint/2010/main" val="351077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FBE319-BB06-C2F7-DD60-4B0639EAAD31}"/>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5ABDB0C6-30CD-5EBE-45EA-E60374F08D7B}"/>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7F0EB232-0007-9094-D5B4-61FF5460A0C6}"/>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6" name="TextBox 5">
            <a:extLst>
              <a:ext uri="{FF2B5EF4-FFF2-40B4-BE49-F238E27FC236}">
                <a16:creationId xmlns:a16="http://schemas.microsoft.com/office/drawing/2014/main" id="{3CC5AA31-870F-344A-9C2D-F02E2CF41A16}"/>
              </a:ext>
            </a:extLst>
          </p:cNvPr>
          <p:cNvSpPr txBox="1"/>
          <p:nvPr/>
        </p:nvSpPr>
        <p:spPr>
          <a:xfrm>
            <a:off x="90974" y="1017237"/>
            <a:ext cx="6116216"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rPr>
              <a:t>TASK - 4</a:t>
            </a:r>
          </a:p>
        </p:txBody>
      </p:sp>
      <p:sp>
        <p:nvSpPr>
          <p:cNvPr id="8" name="TextBox 7">
            <a:extLst>
              <a:ext uri="{FF2B5EF4-FFF2-40B4-BE49-F238E27FC236}">
                <a16:creationId xmlns:a16="http://schemas.microsoft.com/office/drawing/2014/main" id="{6A974C32-6D10-A86E-8D4A-1CA30E5108F6}"/>
              </a:ext>
            </a:extLst>
          </p:cNvPr>
          <p:cNvSpPr txBox="1"/>
          <p:nvPr/>
        </p:nvSpPr>
        <p:spPr>
          <a:xfrm>
            <a:off x="2789836" y="2153998"/>
            <a:ext cx="7014319" cy="3970318"/>
          </a:xfrm>
          <a:prstGeom prst="rect">
            <a:avLst/>
          </a:prstGeom>
          <a:solidFill>
            <a:schemeClr val="accent2">
              <a:lumMod val="40000"/>
              <a:lumOff val="60000"/>
            </a:schemeClr>
          </a:solidFill>
          <a:ln w="57150">
            <a:solidFill>
              <a:srgbClr val="00B0F0"/>
            </a:solidFill>
          </a:ln>
        </p:spPr>
        <p:txBody>
          <a:bodyPr wrap="square">
            <a:spAutoFit/>
          </a:bodyPr>
          <a:lstStyle/>
          <a:p>
            <a:r>
              <a:rPr lang="en-US" sz="2800" b="1" i="0" dirty="0">
                <a:solidFill>
                  <a:srgbClr val="0070C0"/>
                </a:solidFill>
                <a:effectLst/>
                <a:latin typeface="Times New Roman" panose="02020603050405020304" pitchFamily="18" charset="0"/>
                <a:cs typeface="Times New Roman" panose="02020603050405020304" pitchFamily="18" charset="0"/>
              </a:rPr>
              <a:t>Your first priority is to get 2-3 bowlers with good economy who have bowled at least 500 balls in IPL so far. </a:t>
            </a:r>
            <a:br>
              <a:rPr lang="en-US" sz="2800" b="1" i="0" dirty="0">
                <a:solidFill>
                  <a:srgbClr val="0070C0"/>
                </a:solidFill>
                <a:effectLst/>
                <a:latin typeface="Times New Roman" panose="02020603050405020304" pitchFamily="18" charset="0"/>
                <a:cs typeface="Times New Roman" panose="02020603050405020304" pitchFamily="18" charset="0"/>
              </a:rPr>
            </a:br>
            <a:br>
              <a:rPr lang="en-US" sz="2800" b="1" i="0" dirty="0">
                <a:solidFill>
                  <a:srgbClr val="0070C0"/>
                </a:solidFill>
                <a:effectLst/>
                <a:latin typeface="Times New Roman" panose="02020603050405020304" pitchFamily="18" charset="0"/>
                <a:cs typeface="Times New Roman" panose="02020603050405020304" pitchFamily="18" charset="0"/>
              </a:rPr>
            </a:br>
            <a:r>
              <a:rPr lang="en-US" sz="2800" b="1" i="0" dirty="0">
                <a:solidFill>
                  <a:srgbClr val="0070C0"/>
                </a:solidFill>
                <a:effectLst/>
                <a:latin typeface="Times New Roman" panose="02020603050405020304" pitchFamily="18" charset="0"/>
                <a:cs typeface="Times New Roman" panose="02020603050405020304" pitchFamily="18" charset="0"/>
              </a:rPr>
              <a:t>To do that you have to make a list of 10 players you want to bid in the auction so that when you try to grab them in auction you should not pay the amount greater than you have in the purse for a particular player.</a:t>
            </a:r>
            <a:endParaRPr lang="en-I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78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C02E-5798-4A7A-72BC-FD02FD3F60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50D1FD-6929-C07B-0478-81E56C71957D}"/>
              </a:ext>
            </a:extLst>
          </p:cNvPr>
          <p:cNvSpPr txBox="1"/>
          <p:nvPr/>
        </p:nvSpPr>
        <p:spPr>
          <a:xfrm>
            <a:off x="567612" y="1119673"/>
            <a:ext cx="11056775" cy="5632311"/>
          </a:xfrm>
          <a:prstGeom prst="rect">
            <a:avLst/>
          </a:prstGeom>
          <a:solidFill>
            <a:schemeClr val="accent4">
              <a:lumMod val="20000"/>
              <a:lumOff val="80000"/>
            </a:schemeClr>
          </a:solidFill>
          <a:ln w="76200">
            <a:solidFill>
              <a:srgbClr val="7030A0"/>
            </a:solidFill>
          </a:ln>
        </p:spPr>
        <p:txBody>
          <a:bodyPr wrap="square" rtlCol="0">
            <a:spAutoFit/>
          </a:bodyPr>
          <a:lstStyle/>
          <a:p>
            <a:r>
              <a:rPr lang="en-US" dirty="0"/>
              <a:t>SELECT </a:t>
            </a:r>
          </a:p>
          <a:p>
            <a:r>
              <a:rPr lang="en-US" dirty="0"/>
              <a:t>    bowler,</a:t>
            </a:r>
          </a:p>
          <a:p>
            <a:r>
              <a:rPr lang="en-US" dirty="0"/>
              <a:t>    </a:t>
            </a:r>
            <a:r>
              <a:rPr lang="en-US" dirty="0" err="1"/>
              <a:t>Runs_conceded</a:t>
            </a:r>
            <a:r>
              <a:rPr lang="en-US" dirty="0"/>
              <a:t>,</a:t>
            </a:r>
          </a:p>
          <a:p>
            <a:r>
              <a:rPr lang="en-US" dirty="0"/>
              <a:t>    </a:t>
            </a:r>
            <a:r>
              <a:rPr lang="en-US" dirty="0" err="1"/>
              <a:t>Balls_bowled</a:t>
            </a:r>
            <a:r>
              <a:rPr lang="en-US" dirty="0"/>
              <a:t>,</a:t>
            </a:r>
          </a:p>
          <a:p>
            <a:r>
              <a:rPr lang="en-US" dirty="0"/>
              <a:t>    Round(Overs_bowled,2) as </a:t>
            </a:r>
            <a:r>
              <a:rPr lang="en-US" dirty="0" err="1"/>
              <a:t>Overs_bowled</a:t>
            </a:r>
            <a:r>
              <a:rPr lang="en-US" dirty="0"/>
              <a:t>,</a:t>
            </a:r>
          </a:p>
          <a:p>
            <a:r>
              <a:rPr lang="en-US" dirty="0"/>
              <a:t>    ROUND((</a:t>
            </a:r>
            <a:r>
              <a:rPr lang="en-US" dirty="0" err="1"/>
              <a:t>Runs_conceded</a:t>
            </a:r>
            <a:r>
              <a:rPr lang="en-US" dirty="0"/>
              <a:t> / </a:t>
            </a:r>
            <a:r>
              <a:rPr lang="en-US" dirty="0" err="1"/>
              <a:t>Overs_bowled</a:t>
            </a:r>
            <a:r>
              <a:rPr lang="en-US" dirty="0"/>
              <a:t>), 2) AS </a:t>
            </a:r>
            <a:r>
              <a:rPr lang="en-US" dirty="0" err="1"/>
              <a:t>Economy_rate</a:t>
            </a:r>
            <a:endParaRPr lang="en-US" dirty="0"/>
          </a:p>
          <a:p>
            <a:r>
              <a:rPr lang="en-US" dirty="0"/>
              <a:t>FROM (SELECT </a:t>
            </a:r>
          </a:p>
          <a:p>
            <a:r>
              <a:rPr lang="en-US" dirty="0"/>
              <a:t>        bowler,</a:t>
            </a:r>
          </a:p>
          <a:p>
            <a:r>
              <a:rPr lang="en-US" dirty="0"/>
              <a:t>        COUNT(ball) AS </a:t>
            </a:r>
            <a:r>
              <a:rPr lang="en-US" dirty="0" err="1"/>
              <a:t>Balls_bowled</a:t>
            </a:r>
            <a:r>
              <a:rPr lang="en-US" dirty="0"/>
              <a:t>,</a:t>
            </a:r>
          </a:p>
          <a:p>
            <a:r>
              <a:rPr lang="en-US" dirty="0"/>
              <a:t>        SUM((</a:t>
            </a:r>
            <a:r>
              <a:rPr lang="en-US" dirty="0" err="1"/>
              <a:t>total_runs</a:t>
            </a:r>
            <a:r>
              <a:rPr lang="en-US" dirty="0"/>
              <a:t>) - CASE WHEN </a:t>
            </a:r>
            <a:r>
              <a:rPr lang="en-US" dirty="0" err="1"/>
              <a:t>extras_type</a:t>
            </a:r>
            <a:r>
              <a:rPr lang="en-US" dirty="0"/>
              <a:t> IN ('bye', '</a:t>
            </a:r>
            <a:r>
              <a:rPr lang="en-US" dirty="0" err="1"/>
              <a:t>legbyes</a:t>
            </a:r>
            <a:r>
              <a:rPr lang="en-US" dirty="0"/>
              <a:t>') THEN 1 ELSE 0 END) AS </a:t>
            </a:r>
            <a:r>
              <a:rPr lang="en-US" dirty="0" err="1"/>
              <a:t>Runs_conceded</a:t>
            </a:r>
            <a:r>
              <a:rPr lang="en-US" dirty="0"/>
              <a:t>,</a:t>
            </a:r>
          </a:p>
          <a:p>
            <a:r>
              <a:rPr lang="en-US" dirty="0"/>
              <a:t>        COUNT(ball) / 6.0 AS </a:t>
            </a:r>
            <a:r>
              <a:rPr lang="en-US" dirty="0" err="1"/>
              <a:t>Overs_bowled</a:t>
            </a:r>
            <a:endParaRPr lang="en-US" dirty="0"/>
          </a:p>
          <a:p>
            <a:r>
              <a:rPr lang="en-US" dirty="0"/>
              <a:t>FROM</a:t>
            </a:r>
          </a:p>
          <a:p>
            <a:r>
              <a:rPr lang="en-US" dirty="0"/>
              <a:t>     deliveries</a:t>
            </a:r>
          </a:p>
          <a:p>
            <a:r>
              <a:rPr lang="en-US" dirty="0"/>
              <a:t>GROUP BY </a:t>
            </a:r>
          </a:p>
          <a:p>
            <a:r>
              <a:rPr lang="en-US" dirty="0"/>
              <a:t>         bowler</a:t>
            </a:r>
          </a:p>
          <a:p>
            <a:r>
              <a:rPr lang="en-US" dirty="0"/>
              <a:t>HAVING </a:t>
            </a:r>
          </a:p>
          <a:p>
            <a:r>
              <a:rPr lang="en-US" dirty="0"/>
              <a:t>       COUNT(ball) &gt;= 500) </a:t>
            </a:r>
          </a:p>
          <a:p>
            <a:r>
              <a:rPr lang="en-US" dirty="0"/>
              <a:t>ORDER BY </a:t>
            </a:r>
          </a:p>
          <a:p>
            <a:r>
              <a:rPr lang="en-US" dirty="0"/>
              <a:t>        </a:t>
            </a:r>
            <a:r>
              <a:rPr lang="en-US" dirty="0" err="1"/>
              <a:t>Economy_rate</a:t>
            </a:r>
            <a:r>
              <a:rPr lang="en-US" dirty="0"/>
              <a:t> ASC</a:t>
            </a:r>
          </a:p>
          <a:p>
            <a:r>
              <a:rPr lang="en-US" dirty="0"/>
              <a:t>LIMIT 10;</a:t>
            </a:r>
            <a:endParaRPr lang="en-IN" dirty="0"/>
          </a:p>
        </p:txBody>
      </p:sp>
      <p:pic>
        <p:nvPicPr>
          <p:cNvPr id="4" name="Picture 3">
            <a:extLst>
              <a:ext uri="{FF2B5EF4-FFF2-40B4-BE49-F238E27FC236}">
                <a16:creationId xmlns:a16="http://schemas.microsoft.com/office/drawing/2014/main" id="{9F306579-4ACF-47A1-AC2C-BBD0C942738D}"/>
              </a:ext>
            </a:extLst>
          </p:cNvPr>
          <p:cNvPicPr>
            <a:picLocks noChangeAspect="1"/>
          </p:cNvPicPr>
          <p:nvPr/>
        </p:nvPicPr>
        <p:blipFill>
          <a:blip r:embed="rId2"/>
          <a:stretch>
            <a:fillRect/>
          </a:stretch>
        </p:blipFill>
        <p:spPr>
          <a:xfrm>
            <a:off x="2211098" y="-126710"/>
            <a:ext cx="7321931" cy="1457070"/>
          </a:xfrm>
          <a:prstGeom prst="rect">
            <a:avLst/>
          </a:prstGeom>
        </p:spPr>
      </p:pic>
    </p:spTree>
    <p:extLst>
      <p:ext uri="{BB962C8B-B14F-4D97-AF65-F5344CB8AC3E}">
        <p14:creationId xmlns:p14="http://schemas.microsoft.com/office/powerpoint/2010/main" val="357541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2B751F-DA66-1E40-0C6F-4F474FEFC983}"/>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3" name="Footer Placeholder 2">
            <a:extLst>
              <a:ext uri="{FF2B5EF4-FFF2-40B4-BE49-F238E27FC236}">
                <a16:creationId xmlns:a16="http://schemas.microsoft.com/office/drawing/2014/main" id="{9F732A9F-3A3D-74FD-076A-521315DFA0CE}"/>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1CEEAF0C-7EC4-A124-552E-1F7721AA274F}"/>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CC020EE9-9AFF-D9E4-0811-F243B5B7B516}"/>
              </a:ext>
            </a:extLst>
          </p:cNvPr>
          <p:cNvSpPr txBox="1"/>
          <p:nvPr/>
        </p:nvSpPr>
        <p:spPr>
          <a:xfrm>
            <a:off x="2715208" y="321820"/>
            <a:ext cx="7184572"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- 4</a:t>
            </a:r>
          </a:p>
        </p:txBody>
      </p:sp>
      <p:pic>
        <p:nvPicPr>
          <p:cNvPr id="8" name="Picture 7">
            <a:extLst>
              <a:ext uri="{FF2B5EF4-FFF2-40B4-BE49-F238E27FC236}">
                <a16:creationId xmlns:a16="http://schemas.microsoft.com/office/drawing/2014/main" id="{244A123A-C1C1-63D1-BB7E-FB9A683969FB}"/>
              </a:ext>
            </a:extLst>
          </p:cNvPr>
          <p:cNvPicPr>
            <a:picLocks noChangeAspect="1"/>
          </p:cNvPicPr>
          <p:nvPr/>
        </p:nvPicPr>
        <p:blipFill>
          <a:blip r:embed="rId2"/>
          <a:stretch>
            <a:fillRect/>
          </a:stretch>
        </p:blipFill>
        <p:spPr>
          <a:xfrm>
            <a:off x="401216" y="1420955"/>
            <a:ext cx="11262049" cy="5115225"/>
          </a:xfrm>
          <a:prstGeom prst="rect">
            <a:avLst/>
          </a:prstGeom>
          <a:ln w="76200">
            <a:solidFill>
              <a:srgbClr val="7030A0"/>
            </a:solidFill>
          </a:ln>
        </p:spPr>
      </p:pic>
    </p:spTree>
    <p:extLst>
      <p:ext uri="{BB962C8B-B14F-4D97-AF65-F5344CB8AC3E}">
        <p14:creationId xmlns:p14="http://schemas.microsoft.com/office/powerpoint/2010/main" val="54535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8CBC0-E189-4E6E-EEEB-1BF1800A16C4}"/>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3" name="Footer Placeholder 2">
            <a:extLst>
              <a:ext uri="{FF2B5EF4-FFF2-40B4-BE49-F238E27FC236}">
                <a16:creationId xmlns:a16="http://schemas.microsoft.com/office/drawing/2014/main" id="{2185E97C-AD1E-74C2-65D7-81BE3380B50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41EE1FE-1ECA-6789-729B-DE52871BD35E}"/>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EF5C1CA4-5F1B-F22A-A032-BF5C7BF92FF5}"/>
              </a:ext>
            </a:extLst>
          </p:cNvPr>
          <p:cNvSpPr txBox="1"/>
          <p:nvPr/>
        </p:nvSpPr>
        <p:spPr>
          <a:xfrm>
            <a:off x="3044890" y="206013"/>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graphicFrame>
        <p:nvGraphicFramePr>
          <p:cNvPr id="7" name="Table 6">
            <a:extLst>
              <a:ext uri="{FF2B5EF4-FFF2-40B4-BE49-F238E27FC236}">
                <a16:creationId xmlns:a16="http://schemas.microsoft.com/office/drawing/2014/main" id="{B19D4469-5314-06DA-30D6-7C4401F7C3B8}"/>
              </a:ext>
            </a:extLst>
          </p:cNvPr>
          <p:cNvGraphicFramePr>
            <a:graphicFrameLocks noGrp="1"/>
          </p:cNvGraphicFramePr>
          <p:nvPr>
            <p:extLst>
              <p:ext uri="{D42A27DB-BD31-4B8C-83A1-F6EECF244321}">
                <p14:modId xmlns:p14="http://schemas.microsoft.com/office/powerpoint/2010/main" val="1883694232"/>
              </p:ext>
            </p:extLst>
          </p:nvPr>
        </p:nvGraphicFramePr>
        <p:xfrm>
          <a:off x="474305" y="1315616"/>
          <a:ext cx="11375572" cy="5542380"/>
        </p:xfrm>
        <a:graphic>
          <a:graphicData uri="http://schemas.openxmlformats.org/drawingml/2006/table">
            <a:tbl>
              <a:tblPr/>
              <a:tblGrid>
                <a:gridCol w="2339712">
                  <a:extLst>
                    <a:ext uri="{9D8B030D-6E8A-4147-A177-3AD203B41FA5}">
                      <a16:colId xmlns:a16="http://schemas.microsoft.com/office/drawing/2014/main" val="2428308698"/>
                    </a:ext>
                  </a:extLst>
                </a:gridCol>
                <a:gridCol w="2533063">
                  <a:extLst>
                    <a:ext uri="{9D8B030D-6E8A-4147-A177-3AD203B41FA5}">
                      <a16:colId xmlns:a16="http://schemas.microsoft.com/office/drawing/2014/main" val="3496505218"/>
                    </a:ext>
                  </a:extLst>
                </a:gridCol>
                <a:gridCol w="2103916">
                  <a:extLst>
                    <a:ext uri="{9D8B030D-6E8A-4147-A177-3AD203B41FA5}">
                      <a16:colId xmlns:a16="http://schemas.microsoft.com/office/drawing/2014/main" val="3300228453"/>
                    </a:ext>
                  </a:extLst>
                </a:gridCol>
                <a:gridCol w="2261519">
                  <a:extLst>
                    <a:ext uri="{9D8B030D-6E8A-4147-A177-3AD203B41FA5}">
                      <a16:colId xmlns:a16="http://schemas.microsoft.com/office/drawing/2014/main" val="2916822330"/>
                    </a:ext>
                  </a:extLst>
                </a:gridCol>
                <a:gridCol w="2137362">
                  <a:extLst>
                    <a:ext uri="{9D8B030D-6E8A-4147-A177-3AD203B41FA5}">
                      <a16:colId xmlns:a16="http://schemas.microsoft.com/office/drawing/2014/main" val="3384865014"/>
                    </a:ext>
                  </a:extLst>
                </a:gridCol>
              </a:tblGrid>
              <a:tr h="772353">
                <a:tc>
                  <a:txBody>
                    <a:bodyPr/>
                    <a:lstStyle/>
                    <a:p>
                      <a:pPr algn="ctr" fontAlgn="b"/>
                      <a:r>
                        <a:rPr lang="en-IN" sz="2400" b="1" i="0" u="none" strike="noStrike" dirty="0">
                          <a:solidFill>
                            <a:srgbClr val="000000"/>
                          </a:solidFill>
                          <a:effectLst/>
                          <a:latin typeface="Arial Black" panose="020B0A04020102020204" pitchFamily="34" charset="0"/>
                        </a:rPr>
                        <a:t>Bowler</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2400" b="1" i="0" u="none" strike="noStrike" dirty="0">
                          <a:solidFill>
                            <a:srgbClr val="000000"/>
                          </a:solidFill>
                          <a:effectLst/>
                          <a:latin typeface="Arial Black" panose="020B0A04020102020204" pitchFamily="34" charset="0"/>
                        </a:rPr>
                        <a:t>Runs conceded</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2400" b="1" i="0" u="none" strike="noStrike" dirty="0">
                          <a:solidFill>
                            <a:srgbClr val="000000"/>
                          </a:solidFill>
                          <a:effectLst/>
                          <a:latin typeface="Arial Black" panose="020B0A04020102020204" pitchFamily="34" charset="0"/>
                        </a:rPr>
                        <a:t>Balls bowled</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2400" b="1" i="0" u="none" strike="noStrike" dirty="0">
                          <a:solidFill>
                            <a:srgbClr val="000000"/>
                          </a:solidFill>
                          <a:effectLst/>
                          <a:latin typeface="Arial Black" panose="020B0A04020102020204" pitchFamily="34" charset="0"/>
                        </a:rPr>
                        <a:t>Overs bowled</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2400" b="1" i="0" u="none" strike="noStrike" dirty="0">
                          <a:solidFill>
                            <a:srgbClr val="000000"/>
                          </a:solidFill>
                          <a:effectLst/>
                          <a:latin typeface="Arial Black" panose="020B0A04020102020204" pitchFamily="34" charset="0"/>
                        </a:rPr>
                        <a:t>Economy rate</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641561504"/>
                  </a:ext>
                </a:extLst>
              </a:tr>
              <a:tr h="475896">
                <a:tc>
                  <a:txBody>
                    <a:bodyPr/>
                    <a:lstStyle/>
                    <a:p>
                      <a:pPr algn="ctr" fontAlgn="b"/>
                      <a:r>
                        <a:rPr lang="en-IN" sz="2000" b="1" i="1" u="none" strike="noStrike">
                          <a:solidFill>
                            <a:srgbClr val="833C0C"/>
                          </a:solidFill>
                          <a:effectLst/>
                          <a:latin typeface="Bell MT" panose="02020503060305020303" pitchFamily="18" charset="0"/>
                        </a:rPr>
                        <a:t>Rashid Khan</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1550</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1490</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248.33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dirty="0">
                          <a:solidFill>
                            <a:srgbClr val="000000"/>
                          </a:solidFill>
                          <a:effectLst/>
                          <a:latin typeface="Calibri" panose="020F0502020204030204" pitchFamily="34" charset="0"/>
                        </a:rPr>
                        <a:t>6.24</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45252479"/>
                  </a:ext>
                </a:extLst>
              </a:tr>
              <a:tr h="475896">
                <a:tc>
                  <a:txBody>
                    <a:bodyPr/>
                    <a:lstStyle/>
                    <a:p>
                      <a:pPr algn="ctr" fontAlgn="b"/>
                      <a:r>
                        <a:rPr lang="en-IN" sz="2000" b="1" i="1" u="none" strike="noStrike">
                          <a:solidFill>
                            <a:srgbClr val="833C0C"/>
                          </a:solidFill>
                          <a:effectLst/>
                          <a:latin typeface="Bell MT" panose="02020503060305020303" pitchFamily="18" charset="0"/>
                        </a:rPr>
                        <a:t>A Kumble</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1066</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983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163.83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6.51</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72761835"/>
                  </a:ext>
                </a:extLst>
              </a:tr>
              <a:tr h="475896">
                <a:tc>
                  <a:txBody>
                    <a:bodyPr/>
                    <a:lstStyle/>
                    <a:p>
                      <a:pPr algn="ctr" fontAlgn="b"/>
                      <a:r>
                        <a:rPr lang="en-IN" sz="2000" b="1" i="1" u="none" strike="noStrike">
                          <a:solidFill>
                            <a:srgbClr val="833C0C"/>
                          </a:solidFill>
                          <a:effectLst/>
                          <a:latin typeface="Bell MT" panose="02020503060305020303" pitchFamily="18" charset="0"/>
                        </a:rPr>
                        <a:t>M Muralitharan</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1716</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dirty="0">
                          <a:solidFill>
                            <a:srgbClr val="000000"/>
                          </a:solidFill>
                          <a:effectLst/>
                          <a:latin typeface="Calibri" panose="020F0502020204030204" pitchFamily="34" charset="0"/>
                        </a:rPr>
                        <a:t>1577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262.83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6.53</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74233298"/>
                  </a:ext>
                </a:extLst>
              </a:tr>
              <a:tr h="475896">
                <a:tc>
                  <a:txBody>
                    <a:bodyPr/>
                    <a:lstStyle/>
                    <a:p>
                      <a:pPr algn="ctr" fontAlgn="b"/>
                      <a:r>
                        <a:rPr lang="en-IN" sz="2000" b="1" i="1" u="none" strike="noStrike">
                          <a:solidFill>
                            <a:srgbClr val="833C0C"/>
                          </a:solidFill>
                          <a:effectLst/>
                          <a:latin typeface="Bell MT" panose="02020503060305020303" pitchFamily="18" charset="0"/>
                        </a:rPr>
                        <a:t>DW Steyn</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2528</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2276</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379.33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6.66</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5293141"/>
                  </a:ext>
                </a:extLst>
              </a:tr>
              <a:tr h="475896">
                <a:tc>
                  <a:txBody>
                    <a:bodyPr/>
                    <a:lstStyle/>
                    <a:p>
                      <a:pPr algn="ctr" fontAlgn="b"/>
                      <a:r>
                        <a:rPr lang="en-IN" sz="2000" b="1" i="1" u="none" strike="noStrike">
                          <a:solidFill>
                            <a:srgbClr val="833C0C"/>
                          </a:solidFill>
                          <a:effectLst/>
                          <a:latin typeface="Bell MT" panose="02020503060305020303" pitchFamily="18" charset="0"/>
                        </a:rPr>
                        <a:t>R Ashwin</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3717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3327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554.5</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6.7</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69731519"/>
                  </a:ext>
                </a:extLst>
              </a:tr>
              <a:tr h="475896">
                <a:tc>
                  <a:txBody>
                    <a:bodyPr/>
                    <a:lstStyle/>
                    <a:p>
                      <a:pPr algn="ctr" fontAlgn="b"/>
                      <a:r>
                        <a:rPr lang="en-IN" sz="2000" b="1" i="1" u="none" strike="noStrike">
                          <a:solidFill>
                            <a:srgbClr val="833C0C"/>
                          </a:solidFill>
                          <a:effectLst/>
                          <a:latin typeface="Bell MT" panose="02020503060305020303" pitchFamily="18" charset="0"/>
                        </a:rPr>
                        <a:t>SP Narine</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3169</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2824</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470.67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6.73</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36637114"/>
                  </a:ext>
                </a:extLst>
              </a:tr>
              <a:tr h="475896">
                <a:tc>
                  <a:txBody>
                    <a:bodyPr/>
                    <a:lstStyle/>
                    <a:p>
                      <a:pPr algn="ctr" fontAlgn="b"/>
                      <a:r>
                        <a:rPr lang="en-IN" sz="2000" b="1" i="1" u="none" strike="noStrike">
                          <a:solidFill>
                            <a:srgbClr val="833C0C"/>
                          </a:solidFill>
                          <a:effectLst/>
                          <a:latin typeface="Bell MT" panose="02020503060305020303" pitchFamily="18" charset="0"/>
                        </a:rPr>
                        <a:t>DL Vettori</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882</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785</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130.83</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6.74</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87527213"/>
                  </a:ext>
                </a:extLst>
              </a:tr>
              <a:tr h="475896">
                <a:tc>
                  <a:txBody>
                    <a:bodyPr/>
                    <a:lstStyle/>
                    <a:p>
                      <a:pPr algn="ctr" fontAlgn="b"/>
                      <a:r>
                        <a:rPr lang="en-IN" sz="2000" b="1" i="1" u="none" strike="noStrike">
                          <a:solidFill>
                            <a:srgbClr val="833C0C"/>
                          </a:solidFill>
                          <a:effectLst/>
                          <a:latin typeface="Bell MT" panose="02020503060305020303" pitchFamily="18" charset="0"/>
                        </a:rPr>
                        <a:t>Washington Sundar</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749</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660</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110</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6.81</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43415250"/>
                  </a:ext>
                </a:extLst>
              </a:tr>
              <a:tr h="475896">
                <a:tc>
                  <a:txBody>
                    <a:bodyPr/>
                    <a:lstStyle/>
                    <a:p>
                      <a:pPr algn="ctr" fontAlgn="b"/>
                      <a:r>
                        <a:rPr lang="en-IN" sz="2000" b="1" i="1" u="none" strike="noStrike">
                          <a:solidFill>
                            <a:srgbClr val="833C0C"/>
                          </a:solidFill>
                          <a:effectLst/>
                          <a:latin typeface="Bell MT" panose="02020503060305020303" pitchFamily="18" charset="0"/>
                        </a:rPr>
                        <a:t>J Botha</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807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709</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118.17</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6.83</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42918002"/>
                  </a:ext>
                </a:extLst>
              </a:tr>
              <a:tr h="486963">
                <a:tc>
                  <a:txBody>
                    <a:bodyPr/>
                    <a:lstStyle/>
                    <a:p>
                      <a:pPr algn="ctr" fontAlgn="b"/>
                      <a:r>
                        <a:rPr lang="en-IN" sz="2000" b="1" i="1" u="none" strike="noStrike">
                          <a:solidFill>
                            <a:srgbClr val="833C0C"/>
                          </a:solidFill>
                          <a:effectLst/>
                          <a:latin typeface="Bell MT" panose="02020503060305020303" pitchFamily="18" charset="0"/>
                        </a:rPr>
                        <a:t>MA Starc</a:t>
                      </a:r>
                    </a:p>
                  </a:txBody>
                  <a:tcPr marL="7458" marR="7458" marT="745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2000" b="0" i="0" u="none" strike="noStrike">
                          <a:solidFill>
                            <a:srgbClr val="000000"/>
                          </a:solidFill>
                          <a:effectLst/>
                          <a:latin typeface="Calibri" panose="020F0502020204030204" pitchFamily="34" charset="0"/>
                        </a:rPr>
                        <a:t>705</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dirty="0">
                          <a:solidFill>
                            <a:srgbClr val="000000"/>
                          </a:solidFill>
                          <a:effectLst/>
                          <a:latin typeface="Calibri" panose="020F0502020204030204" pitchFamily="34" charset="0"/>
                        </a:rPr>
                        <a:t>612</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a:solidFill>
                            <a:srgbClr val="000000"/>
                          </a:solidFill>
                          <a:effectLst/>
                          <a:latin typeface="Calibri" panose="020F0502020204030204" pitchFamily="34" charset="0"/>
                        </a:rPr>
                        <a:t>102</a:t>
                      </a:r>
                    </a:p>
                  </a:txBody>
                  <a:tcPr marL="7458" marR="7458" marT="7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000" b="0" i="0" u="none" strike="noStrike" dirty="0">
                          <a:solidFill>
                            <a:srgbClr val="000000"/>
                          </a:solidFill>
                          <a:effectLst/>
                          <a:latin typeface="Calibri" panose="020F0502020204030204" pitchFamily="34" charset="0"/>
                        </a:rPr>
                        <a:t>6.91</a:t>
                      </a:r>
                    </a:p>
                  </a:txBody>
                  <a:tcPr marL="7458" marR="7458" marT="745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81203641"/>
                  </a:ext>
                </a:extLst>
              </a:tr>
            </a:tbl>
          </a:graphicData>
        </a:graphic>
      </p:graphicFrame>
    </p:spTree>
    <p:extLst>
      <p:ext uri="{BB962C8B-B14F-4D97-AF65-F5344CB8AC3E}">
        <p14:creationId xmlns:p14="http://schemas.microsoft.com/office/powerpoint/2010/main" val="103773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654F98-64F7-B72C-C06A-1CC0B30C7B50}"/>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3" name="Footer Placeholder 2">
            <a:extLst>
              <a:ext uri="{FF2B5EF4-FFF2-40B4-BE49-F238E27FC236}">
                <a16:creationId xmlns:a16="http://schemas.microsoft.com/office/drawing/2014/main" id="{C65E6D30-71AC-6563-A37C-63957D14432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A21F8C70-883C-E328-B24B-6E0210FA098A}"/>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771DBF4A-E09E-B4E5-4347-FE006989D40D}"/>
              </a:ext>
            </a:extLst>
          </p:cNvPr>
          <p:cNvSpPr txBox="1"/>
          <p:nvPr/>
        </p:nvSpPr>
        <p:spPr>
          <a:xfrm>
            <a:off x="2090056" y="158735"/>
            <a:ext cx="699795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graphicFrame>
        <p:nvGraphicFramePr>
          <p:cNvPr id="7" name="Chart 6">
            <a:extLst>
              <a:ext uri="{FF2B5EF4-FFF2-40B4-BE49-F238E27FC236}">
                <a16:creationId xmlns:a16="http://schemas.microsoft.com/office/drawing/2014/main" id="{A779673F-CF34-172E-42A4-081EBC3DC035}"/>
              </a:ext>
            </a:extLst>
          </p:cNvPr>
          <p:cNvGraphicFramePr>
            <a:graphicFrameLocks/>
          </p:cNvGraphicFramePr>
          <p:nvPr>
            <p:extLst>
              <p:ext uri="{D42A27DB-BD31-4B8C-83A1-F6EECF244321}">
                <p14:modId xmlns:p14="http://schemas.microsoft.com/office/powerpoint/2010/main" val="1232777089"/>
              </p:ext>
            </p:extLst>
          </p:nvPr>
        </p:nvGraphicFramePr>
        <p:xfrm>
          <a:off x="438539" y="1254813"/>
          <a:ext cx="11485983" cy="53929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402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89EB86-6351-A492-1CC4-203036B66D3A}"/>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sp>
        <p:nvSpPr>
          <p:cNvPr id="3" name="Footer Placeholder 2">
            <a:extLst>
              <a:ext uri="{FF2B5EF4-FFF2-40B4-BE49-F238E27FC236}">
                <a16:creationId xmlns:a16="http://schemas.microsoft.com/office/drawing/2014/main" id="{A38529B9-B9F0-CB27-B4EF-463F07EC79F5}"/>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41DD4FE-6097-CD03-52D3-6E7D34503C60}"/>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0EB340F6-E8CE-4126-C217-E420DE83B2BC}"/>
              </a:ext>
            </a:extLst>
          </p:cNvPr>
          <p:cNvSpPr txBox="1"/>
          <p:nvPr/>
        </p:nvSpPr>
        <p:spPr>
          <a:xfrm>
            <a:off x="-139959" y="435681"/>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rPr>
              <a:t>TASK - </a:t>
            </a:r>
            <a:r>
              <a:rPr lang="en-US" sz="5400" b="1"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latin typeface="Bodoni MT Black" panose="02070A03080606020203" pitchFamily="18" charset="0"/>
              </a:rPr>
              <a:t>5</a:t>
            </a:r>
            <a:endPar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endParaRPr>
          </a:p>
        </p:txBody>
      </p:sp>
      <p:sp>
        <p:nvSpPr>
          <p:cNvPr id="7" name="TextBox 6">
            <a:extLst>
              <a:ext uri="{FF2B5EF4-FFF2-40B4-BE49-F238E27FC236}">
                <a16:creationId xmlns:a16="http://schemas.microsoft.com/office/drawing/2014/main" id="{F8F9581E-231D-BEBD-9B3C-957EF2109E96}"/>
              </a:ext>
            </a:extLst>
          </p:cNvPr>
          <p:cNvSpPr txBox="1"/>
          <p:nvPr/>
        </p:nvSpPr>
        <p:spPr>
          <a:xfrm>
            <a:off x="3237723" y="2017626"/>
            <a:ext cx="7501811" cy="3970318"/>
          </a:xfrm>
          <a:prstGeom prst="rect">
            <a:avLst/>
          </a:prstGeom>
          <a:solidFill>
            <a:schemeClr val="tx2">
              <a:lumMod val="20000"/>
              <a:lumOff val="80000"/>
            </a:schemeClr>
          </a:solidFill>
          <a:ln w="57150">
            <a:solidFill>
              <a:srgbClr val="00B050"/>
            </a:solidFill>
          </a:ln>
        </p:spPr>
        <p:txBody>
          <a:bodyPr wrap="square" rtlCol="0">
            <a:spAutoFit/>
          </a:bodyPr>
          <a:lstStyle/>
          <a:p>
            <a:r>
              <a:rPr lang="en-US" sz="2800" b="1" i="0" dirty="0">
                <a:solidFill>
                  <a:srgbClr val="FF00FF"/>
                </a:solidFill>
                <a:effectLst/>
                <a:latin typeface="Times New Roman" panose="02020603050405020304" pitchFamily="18" charset="0"/>
                <a:cs typeface="Times New Roman" panose="02020603050405020304" pitchFamily="18" charset="0"/>
              </a:rPr>
              <a:t>Now you need to get 2-3 bowlers with the best strike rate and who have bowled at least 500 balls in IPL so far.</a:t>
            </a:r>
            <a:br>
              <a:rPr lang="en-US" sz="2800" b="1" i="0" dirty="0">
                <a:solidFill>
                  <a:srgbClr val="FF00FF"/>
                </a:solidFill>
                <a:effectLst/>
                <a:latin typeface="Times New Roman" panose="02020603050405020304" pitchFamily="18" charset="0"/>
                <a:cs typeface="Times New Roman" panose="02020603050405020304" pitchFamily="18" charset="0"/>
              </a:rPr>
            </a:br>
            <a:br>
              <a:rPr lang="en-US" sz="2800" b="1" i="0" dirty="0">
                <a:solidFill>
                  <a:srgbClr val="FF00FF"/>
                </a:solidFill>
                <a:effectLst/>
                <a:latin typeface="Times New Roman" panose="02020603050405020304" pitchFamily="18" charset="0"/>
                <a:cs typeface="Times New Roman" panose="02020603050405020304" pitchFamily="18" charset="0"/>
              </a:rPr>
            </a:br>
            <a:r>
              <a:rPr lang="en-US" sz="2800" b="1" i="0" dirty="0">
                <a:solidFill>
                  <a:srgbClr val="FF00FF"/>
                </a:solidFill>
                <a:effectLst/>
                <a:latin typeface="Times New Roman" panose="02020603050405020304" pitchFamily="18" charset="0"/>
                <a:cs typeface="Times New Roman" panose="02020603050405020304" pitchFamily="18" charset="0"/>
              </a:rPr>
              <a:t>To do that you have to make a list of 10 players you want to bid in the auction so that when you try to grab them in auction you should not pay the amount greater than you have in the purse for a particular player.</a:t>
            </a:r>
            <a:endParaRPr lang="en-IN" sz="2800" dirty="0">
              <a:solidFill>
                <a:srgbClr val="FF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2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475D8-A042-C2EB-3172-09438287C7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948648-6FB7-C7C4-FB12-CCF67C9467A5}"/>
              </a:ext>
            </a:extLst>
          </p:cNvPr>
          <p:cNvSpPr txBox="1"/>
          <p:nvPr/>
        </p:nvSpPr>
        <p:spPr>
          <a:xfrm>
            <a:off x="326572" y="1343148"/>
            <a:ext cx="11560628" cy="5355312"/>
          </a:xfrm>
          <a:prstGeom prst="rect">
            <a:avLst/>
          </a:prstGeom>
          <a:solidFill>
            <a:srgbClr val="ECC4BF"/>
          </a:solidFill>
          <a:ln w="76200">
            <a:solidFill>
              <a:schemeClr val="accent2">
                <a:lumMod val="75000"/>
              </a:schemeClr>
            </a:solidFill>
          </a:ln>
        </p:spPr>
        <p:txBody>
          <a:bodyPr wrap="square" rtlCol="0">
            <a:spAutoFit/>
          </a:bodyPr>
          <a:lstStyle/>
          <a:p>
            <a:r>
              <a:rPr lang="en-US" dirty="0"/>
              <a:t>SELECT </a:t>
            </a:r>
          </a:p>
          <a:p>
            <a:r>
              <a:rPr lang="en-US" dirty="0"/>
              <a:t>    bowler,</a:t>
            </a:r>
          </a:p>
          <a:p>
            <a:r>
              <a:rPr lang="en-US" dirty="0"/>
              <a:t>    </a:t>
            </a:r>
            <a:r>
              <a:rPr lang="en-US" dirty="0" err="1"/>
              <a:t>Balls_bowled</a:t>
            </a:r>
            <a:r>
              <a:rPr lang="en-US" dirty="0"/>
              <a:t>,</a:t>
            </a:r>
          </a:p>
          <a:p>
            <a:r>
              <a:rPr lang="en-US" dirty="0"/>
              <a:t>    </a:t>
            </a:r>
            <a:r>
              <a:rPr lang="en-US" dirty="0" err="1"/>
              <a:t>Wickets_taken</a:t>
            </a:r>
            <a:r>
              <a:rPr lang="en-US" dirty="0"/>
              <a:t>,</a:t>
            </a:r>
          </a:p>
          <a:p>
            <a:r>
              <a:rPr lang="en-US" dirty="0"/>
              <a:t>    ROUND(CAST(</a:t>
            </a:r>
            <a:r>
              <a:rPr lang="en-US" dirty="0" err="1"/>
              <a:t>Balls_bowled</a:t>
            </a:r>
            <a:r>
              <a:rPr lang="en-US" dirty="0"/>
              <a:t> AS DECIMAL) / </a:t>
            </a:r>
            <a:r>
              <a:rPr lang="en-US" dirty="0" err="1"/>
              <a:t>Wickets_taken</a:t>
            </a:r>
            <a:r>
              <a:rPr lang="en-US" dirty="0"/>
              <a:t>, 2) AS </a:t>
            </a:r>
            <a:r>
              <a:rPr lang="en-US" dirty="0" err="1"/>
              <a:t>Strike_rate</a:t>
            </a:r>
            <a:endParaRPr lang="en-US" dirty="0"/>
          </a:p>
          <a:p>
            <a:r>
              <a:rPr lang="en-US" dirty="0"/>
              <a:t>FROM (SELECT </a:t>
            </a:r>
          </a:p>
          <a:p>
            <a:r>
              <a:rPr lang="en-US" dirty="0"/>
              <a:t>        bowler,</a:t>
            </a:r>
          </a:p>
          <a:p>
            <a:r>
              <a:rPr lang="en-US" dirty="0"/>
              <a:t>        COUNT(ball) AS </a:t>
            </a:r>
            <a:r>
              <a:rPr lang="en-US" dirty="0" err="1"/>
              <a:t>Balls_bowled</a:t>
            </a:r>
            <a:r>
              <a:rPr lang="en-US" dirty="0"/>
              <a:t>,</a:t>
            </a:r>
          </a:p>
          <a:p>
            <a:r>
              <a:rPr lang="en-US" dirty="0"/>
              <a:t>        (SUM(</a:t>
            </a:r>
            <a:r>
              <a:rPr lang="en-US" dirty="0" err="1"/>
              <a:t>is_wicket</a:t>
            </a:r>
            <a:r>
              <a:rPr lang="en-US" dirty="0"/>
              <a:t>) - SUM(CASE WHEN </a:t>
            </a:r>
            <a:r>
              <a:rPr lang="en-US" dirty="0" err="1"/>
              <a:t>dismissal_kind</a:t>
            </a:r>
            <a:r>
              <a:rPr lang="en-US" dirty="0"/>
              <a:t> IN ('bowled', '</a:t>
            </a:r>
            <a:r>
              <a:rPr lang="en-US" dirty="0" err="1"/>
              <a:t>lbw</a:t>
            </a:r>
            <a:r>
              <a:rPr lang="en-US" dirty="0"/>
              <a:t>', 'stumped', </a:t>
            </a:r>
          </a:p>
          <a:p>
            <a:r>
              <a:rPr lang="en-US" dirty="0"/>
              <a:t>        'caught and bowled', 'hit wicket') THEN 1 ELSE 0 END)) AS </a:t>
            </a:r>
            <a:r>
              <a:rPr lang="en-US" dirty="0" err="1"/>
              <a:t>Wickets_taken</a:t>
            </a:r>
            <a:endParaRPr lang="en-US" dirty="0"/>
          </a:p>
          <a:p>
            <a:r>
              <a:rPr lang="en-US" dirty="0"/>
              <a:t>FROM</a:t>
            </a:r>
          </a:p>
          <a:p>
            <a:r>
              <a:rPr lang="en-US" dirty="0"/>
              <a:t>      deliveries</a:t>
            </a:r>
          </a:p>
          <a:p>
            <a:r>
              <a:rPr lang="en-US" dirty="0"/>
              <a:t>GROUP BY </a:t>
            </a:r>
          </a:p>
          <a:p>
            <a:r>
              <a:rPr lang="en-US" dirty="0"/>
              <a:t>       bowler</a:t>
            </a:r>
          </a:p>
          <a:p>
            <a:r>
              <a:rPr lang="en-US" dirty="0"/>
              <a:t>HAVING </a:t>
            </a:r>
          </a:p>
          <a:p>
            <a:r>
              <a:rPr lang="en-US" dirty="0"/>
              <a:t>       COUNT(ball) &gt;= 500)</a:t>
            </a:r>
          </a:p>
          <a:p>
            <a:r>
              <a:rPr lang="en-US" dirty="0"/>
              <a:t>ORDER BY </a:t>
            </a:r>
          </a:p>
          <a:p>
            <a:r>
              <a:rPr lang="en-US" dirty="0"/>
              <a:t>        </a:t>
            </a:r>
            <a:r>
              <a:rPr lang="en-US" dirty="0" err="1"/>
              <a:t>Strike_rate</a:t>
            </a:r>
            <a:r>
              <a:rPr lang="en-US" dirty="0"/>
              <a:t> ASC</a:t>
            </a:r>
          </a:p>
          <a:p>
            <a:r>
              <a:rPr lang="en-US" dirty="0"/>
              <a:t>LIMIT 10;</a:t>
            </a:r>
            <a:endParaRPr lang="en-IN" dirty="0"/>
          </a:p>
        </p:txBody>
      </p:sp>
      <p:pic>
        <p:nvPicPr>
          <p:cNvPr id="3" name="Picture 2">
            <a:extLst>
              <a:ext uri="{FF2B5EF4-FFF2-40B4-BE49-F238E27FC236}">
                <a16:creationId xmlns:a16="http://schemas.microsoft.com/office/drawing/2014/main" id="{219A8E5A-088A-BD8F-5A98-764BE25B132C}"/>
              </a:ext>
            </a:extLst>
          </p:cNvPr>
          <p:cNvPicPr>
            <a:picLocks noChangeAspect="1"/>
          </p:cNvPicPr>
          <p:nvPr/>
        </p:nvPicPr>
        <p:blipFill>
          <a:blip r:embed="rId2"/>
          <a:stretch>
            <a:fillRect/>
          </a:stretch>
        </p:blipFill>
        <p:spPr>
          <a:xfrm>
            <a:off x="2445920" y="69232"/>
            <a:ext cx="7321931" cy="1457070"/>
          </a:xfrm>
          <a:prstGeom prst="rect">
            <a:avLst/>
          </a:prstGeom>
        </p:spPr>
      </p:pic>
    </p:spTree>
    <p:extLst>
      <p:ext uri="{BB962C8B-B14F-4D97-AF65-F5344CB8AC3E}">
        <p14:creationId xmlns:p14="http://schemas.microsoft.com/office/powerpoint/2010/main" val="407368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598A5-898D-FB49-CF70-74697C684A51}"/>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3" name="Footer Placeholder 2">
            <a:extLst>
              <a:ext uri="{FF2B5EF4-FFF2-40B4-BE49-F238E27FC236}">
                <a16:creationId xmlns:a16="http://schemas.microsoft.com/office/drawing/2014/main" id="{A87D43A0-12C3-2764-341E-60EDDAFB3DC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AB1B2DBD-90D7-4FF5-B1D0-356A892A5992}"/>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BFFC9682-4F8B-8244-59C2-ACA4D4364014}"/>
              </a:ext>
            </a:extLst>
          </p:cNvPr>
          <p:cNvSpPr txBox="1"/>
          <p:nvPr/>
        </p:nvSpPr>
        <p:spPr>
          <a:xfrm>
            <a:off x="2584580" y="210208"/>
            <a:ext cx="7193902"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 </a:t>
            </a:r>
            <a:r>
              <a:rPr lang="en-US" sz="5400" b="1" i="1" dirty="0">
                <a:ln/>
                <a:solidFill>
                  <a:srgbClr val="2A9D8F"/>
                </a:solidFill>
                <a:highlight>
                  <a:srgbClr val="FF00FF"/>
                </a:highlight>
                <a:latin typeface="Algerian" panose="04020705040A02060702" pitchFamily="82" charset="0"/>
              </a:rPr>
              <a:t>5</a:t>
            </a:r>
            <a:endPar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endParaRPr>
          </a:p>
        </p:txBody>
      </p:sp>
      <p:pic>
        <p:nvPicPr>
          <p:cNvPr id="10" name="Picture 9">
            <a:extLst>
              <a:ext uri="{FF2B5EF4-FFF2-40B4-BE49-F238E27FC236}">
                <a16:creationId xmlns:a16="http://schemas.microsoft.com/office/drawing/2014/main" id="{DEF3DD81-CCAE-C6A4-6E03-2D986A1D09DD}"/>
              </a:ext>
            </a:extLst>
          </p:cNvPr>
          <p:cNvPicPr>
            <a:picLocks noChangeAspect="1"/>
          </p:cNvPicPr>
          <p:nvPr/>
        </p:nvPicPr>
        <p:blipFill>
          <a:blip r:embed="rId2"/>
          <a:stretch>
            <a:fillRect/>
          </a:stretch>
        </p:blipFill>
        <p:spPr>
          <a:xfrm>
            <a:off x="531845" y="1282690"/>
            <a:ext cx="11299372" cy="5402424"/>
          </a:xfrm>
          <a:prstGeom prst="rect">
            <a:avLst/>
          </a:prstGeom>
          <a:ln w="57150">
            <a:solidFill>
              <a:srgbClr val="00B0F0"/>
            </a:solidFill>
          </a:ln>
        </p:spPr>
      </p:pic>
    </p:spTree>
    <p:extLst>
      <p:ext uri="{BB962C8B-B14F-4D97-AF65-F5344CB8AC3E}">
        <p14:creationId xmlns:p14="http://schemas.microsoft.com/office/powerpoint/2010/main" val="11504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BA0A-CAA7-13BD-3F19-96F79987C1BB}"/>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3" name="Footer Placeholder 2">
            <a:extLst>
              <a:ext uri="{FF2B5EF4-FFF2-40B4-BE49-F238E27FC236}">
                <a16:creationId xmlns:a16="http://schemas.microsoft.com/office/drawing/2014/main" id="{DBBC18B1-1E7A-CA8C-22A5-48E08C81F534}"/>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109864A1-49B0-F8A6-33DC-EAE435749FB9}"/>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B43BEB27-6653-5239-E3B2-E71E456D7931}"/>
              </a:ext>
            </a:extLst>
          </p:cNvPr>
          <p:cNvSpPr txBox="1"/>
          <p:nvPr/>
        </p:nvSpPr>
        <p:spPr>
          <a:xfrm>
            <a:off x="2687216" y="238400"/>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graphicFrame>
        <p:nvGraphicFramePr>
          <p:cNvPr id="9" name="Table 8">
            <a:extLst>
              <a:ext uri="{FF2B5EF4-FFF2-40B4-BE49-F238E27FC236}">
                <a16:creationId xmlns:a16="http://schemas.microsoft.com/office/drawing/2014/main" id="{5B85E495-3BBC-685B-559A-3C314A576D36}"/>
              </a:ext>
            </a:extLst>
          </p:cNvPr>
          <p:cNvGraphicFramePr>
            <a:graphicFrameLocks noGrp="1"/>
          </p:cNvGraphicFramePr>
          <p:nvPr>
            <p:extLst>
              <p:ext uri="{D42A27DB-BD31-4B8C-83A1-F6EECF244321}">
                <p14:modId xmlns:p14="http://schemas.microsoft.com/office/powerpoint/2010/main" val="1431405423"/>
              </p:ext>
            </p:extLst>
          </p:nvPr>
        </p:nvGraphicFramePr>
        <p:xfrm>
          <a:off x="0" y="1492898"/>
          <a:ext cx="12192000" cy="5365099"/>
        </p:xfrm>
        <a:graphic>
          <a:graphicData uri="http://schemas.openxmlformats.org/drawingml/2006/table">
            <a:tbl>
              <a:tblPr/>
              <a:tblGrid>
                <a:gridCol w="2885782">
                  <a:extLst>
                    <a:ext uri="{9D8B030D-6E8A-4147-A177-3AD203B41FA5}">
                      <a16:colId xmlns:a16="http://schemas.microsoft.com/office/drawing/2014/main" val="1292201651"/>
                    </a:ext>
                  </a:extLst>
                </a:gridCol>
                <a:gridCol w="3090690">
                  <a:extLst>
                    <a:ext uri="{9D8B030D-6E8A-4147-A177-3AD203B41FA5}">
                      <a16:colId xmlns:a16="http://schemas.microsoft.com/office/drawing/2014/main" val="2644179721"/>
                    </a:ext>
                  </a:extLst>
                </a:gridCol>
                <a:gridCol w="3466352">
                  <a:extLst>
                    <a:ext uri="{9D8B030D-6E8A-4147-A177-3AD203B41FA5}">
                      <a16:colId xmlns:a16="http://schemas.microsoft.com/office/drawing/2014/main" val="253432506"/>
                    </a:ext>
                  </a:extLst>
                </a:gridCol>
                <a:gridCol w="2749176">
                  <a:extLst>
                    <a:ext uri="{9D8B030D-6E8A-4147-A177-3AD203B41FA5}">
                      <a16:colId xmlns:a16="http://schemas.microsoft.com/office/drawing/2014/main" val="2928039783"/>
                    </a:ext>
                  </a:extLst>
                </a:gridCol>
              </a:tblGrid>
              <a:tr h="665184">
                <a:tc>
                  <a:txBody>
                    <a:bodyPr/>
                    <a:lstStyle/>
                    <a:p>
                      <a:pPr algn="ctr" fontAlgn="b"/>
                      <a:r>
                        <a:rPr lang="en-IN" sz="2400" b="1" i="0" u="none" strike="noStrike">
                          <a:solidFill>
                            <a:srgbClr val="000000"/>
                          </a:solidFill>
                          <a:effectLst/>
                          <a:latin typeface="Arial Black" panose="020B0A04020102020204" pitchFamily="34" charset="0"/>
                        </a:rPr>
                        <a:t>Bowler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2400" b="1" i="0" u="none" strike="noStrike">
                          <a:solidFill>
                            <a:srgbClr val="000000"/>
                          </a:solidFill>
                          <a:effectLst/>
                          <a:latin typeface="Arial Black" panose="020B0A04020102020204" pitchFamily="34" charset="0"/>
                        </a:rPr>
                        <a:t>Balls bowled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2400" b="1" i="0" u="none" strike="noStrike">
                          <a:solidFill>
                            <a:srgbClr val="000000"/>
                          </a:solidFill>
                          <a:effectLst/>
                          <a:latin typeface="Arial Black" panose="020B0A04020102020204" pitchFamily="34" charset="0"/>
                        </a:rPr>
                        <a:t>Wickets taken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2400" b="1" i="0" u="none" strike="noStrike">
                          <a:solidFill>
                            <a:srgbClr val="000000"/>
                          </a:solidFill>
                          <a:effectLst/>
                          <a:latin typeface="Arial Black" panose="020B0A04020102020204" pitchFamily="34" charset="0"/>
                        </a:rPr>
                        <a:t>Strike Rate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218944142"/>
                  </a:ext>
                </a:extLst>
              </a:tr>
              <a:tr h="468901">
                <a:tc>
                  <a:txBody>
                    <a:bodyPr/>
                    <a:lstStyle/>
                    <a:p>
                      <a:pPr algn="ctr" fontAlgn="b"/>
                      <a:r>
                        <a:rPr lang="en-IN" sz="2000" b="1" i="1" u="none" strike="noStrike">
                          <a:solidFill>
                            <a:srgbClr val="222B35"/>
                          </a:solidFill>
                          <a:effectLst/>
                          <a:latin typeface="Bell MT" panose="02020503060305020303" pitchFamily="18" charset="0"/>
                        </a:rPr>
                        <a:t>K Rabada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15.27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160029671"/>
                  </a:ext>
                </a:extLst>
              </a:tr>
              <a:tr h="468901">
                <a:tc>
                  <a:txBody>
                    <a:bodyPr/>
                    <a:lstStyle/>
                    <a:p>
                      <a:pPr algn="ctr" fontAlgn="b"/>
                      <a:r>
                        <a:rPr lang="en-IN" sz="2000" b="1" i="1" u="none" strike="noStrike">
                          <a:solidFill>
                            <a:srgbClr val="222B35"/>
                          </a:solidFill>
                          <a:effectLst/>
                          <a:latin typeface="Bell MT" panose="02020503060305020303" pitchFamily="18" charset="0"/>
                        </a:rPr>
                        <a:t>AJ Tye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645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16.54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48751481"/>
                  </a:ext>
                </a:extLst>
              </a:tr>
              <a:tr h="468901">
                <a:tc>
                  <a:txBody>
                    <a:bodyPr/>
                    <a:lstStyle/>
                    <a:p>
                      <a:pPr algn="ctr" fontAlgn="b"/>
                      <a:r>
                        <a:rPr lang="en-IN" sz="2000" b="1" i="1" u="none" strike="noStrike">
                          <a:solidFill>
                            <a:srgbClr val="222B35"/>
                          </a:solidFill>
                          <a:effectLst/>
                          <a:latin typeface="Bell MT" panose="02020503060305020303" pitchFamily="18" charset="0"/>
                        </a:rPr>
                        <a:t>DE Bollinger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18.75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635316870"/>
                  </a:ext>
                </a:extLst>
              </a:tr>
              <a:tr h="468901">
                <a:tc>
                  <a:txBody>
                    <a:bodyPr/>
                    <a:lstStyle/>
                    <a:p>
                      <a:pPr algn="ctr" fontAlgn="b"/>
                      <a:r>
                        <a:rPr lang="en-IN" sz="2000" b="1" i="1" u="none" strike="noStrike">
                          <a:solidFill>
                            <a:srgbClr val="222B35"/>
                          </a:solidFill>
                          <a:effectLst/>
                          <a:latin typeface="Bell MT" panose="02020503060305020303" pitchFamily="18" charset="0"/>
                        </a:rPr>
                        <a:t>DJ Bravo</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2846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20.62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738846457"/>
                  </a:ext>
                </a:extLst>
              </a:tr>
              <a:tr h="468901">
                <a:tc>
                  <a:txBody>
                    <a:bodyPr/>
                    <a:lstStyle/>
                    <a:p>
                      <a:pPr algn="ctr" fontAlgn="b"/>
                      <a:r>
                        <a:rPr lang="en-IN" sz="2000" b="1" i="1" u="none" strike="noStrike">
                          <a:solidFill>
                            <a:srgbClr val="222B35"/>
                          </a:solidFill>
                          <a:effectLst/>
                          <a:latin typeface="Bell MT" panose="02020503060305020303" pitchFamily="18" charset="0"/>
                        </a:rPr>
                        <a:t>NM Coulter-Nile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751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20.86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892419393"/>
                  </a:ext>
                </a:extLst>
              </a:tr>
              <a:tr h="468901">
                <a:tc>
                  <a:txBody>
                    <a:bodyPr/>
                    <a:lstStyle/>
                    <a:p>
                      <a:pPr algn="ctr" fontAlgn="b"/>
                      <a:r>
                        <a:rPr lang="en-IN" sz="2000" b="1" i="1" u="none" strike="noStrike">
                          <a:solidFill>
                            <a:srgbClr val="222B35"/>
                          </a:solidFill>
                          <a:effectLst/>
                          <a:latin typeface="Bell MT" panose="02020503060305020303" pitchFamily="18" charset="0"/>
                        </a:rPr>
                        <a:t>R Vinay Kumar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2179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20.95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935368050"/>
                  </a:ext>
                </a:extLst>
              </a:tr>
              <a:tr h="468901">
                <a:tc>
                  <a:txBody>
                    <a:bodyPr/>
                    <a:lstStyle/>
                    <a:p>
                      <a:pPr algn="ctr" fontAlgn="b"/>
                      <a:r>
                        <a:rPr lang="en-IN" sz="2000" b="1" i="1" u="none" strike="noStrike">
                          <a:solidFill>
                            <a:srgbClr val="222B35"/>
                          </a:solidFill>
                          <a:effectLst/>
                          <a:latin typeface="Bell MT" panose="02020503060305020303" pitchFamily="18" charset="0"/>
                        </a:rPr>
                        <a:t>A Nehra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1974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21.04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467268985"/>
                  </a:ext>
                </a:extLst>
              </a:tr>
              <a:tr h="468901">
                <a:tc>
                  <a:txBody>
                    <a:bodyPr/>
                    <a:lstStyle/>
                    <a:p>
                      <a:pPr algn="ctr" fontAlgn="b"/>
                      <a:r>
                        <a:rPr lang="en-IN" sz="2000" b="1" i="1" u="none" strike="noStrike">
                          <a:solidFill>
                            <a:srgbClr val="222B35"/>
                          </a:solidFill>
                          <a:effectLst/>
                          <a:latin typeface="Bell MT" panose="02020503060305020303" pitchFamily="18" charset="0"/>
                        </a:rPr>
                        <a:t>MJ McClenaghan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1346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21.33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408220270"/>
                  </a:ext>
                </a:extLst>
              </a:tr>
              <a:tr h="468901">
                <a:tc>
                  <a:txBody>
                    <a:bodyPr/>
                    <a:lstStyle/>
                    <a:p>
                      <a:pPr algn="ctr" fontAlgn="b"/>
                      <a:r>
                        <a:rPr lang="en-IN" sz="2000" b="1" i="1" u="none" strike="noStrike">
                          <a:solidFill>
                            <a:srgbClr val="222B35"/>
                          </a:solidFill>
                          <a:effectLst/>
                          <a:latin typeface="Bell MT" panose="02020503060305020303" pitchFamily="18" charset="0"/>
                        </a:rPr>
                        <a:t>SN Thakur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947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21.69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80959949"/>
                  </a:ext>
                </a:extLst>
              </a:tr>
              <a:tr h="479806">
                <a:tc>
                  <a:txBody>
                    <a:bodyPr/>
                    <a:lstStyle/>
                    <a:p>
                      <a:pPr algn="ctr" fontAlgn="b"/>
                      <a:r>
                        <a:rPr lang="en-IN" sz="2000" b="1" i="1" u="none" strike="noStrike">
                          <a:solidFill>
                            <a:srgbClr val="222B35"/>
                          </a:solidFill>
                          <a:effectLst/>
                          <a:latin typeface="Bell MT" panose="02020503060305020303" pitchFamily="18" charset="0"/>
                        </a:rPr>
                        <a:t>TA Boult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2000" b="0" i="0" u="none" strike="noStrike">
                          <a:solidFill>
                            <a:srgbClr val="70AD47"/>
                          </a:solidFill>
                          <a:effectLst/>
                          <a:latin typeface="Calibri" panose="020F0502020204030204" pitchFamily="34" charset="0"/>
                        </a:rPr>
                        <a:t>1152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a:solidFill>
                            <a:srgbClr val="70AD47"/>
                          </a:solidFill>
                          <a:effectLst/>
                          <a:latin typeface="Calibri" panose="020F0502020204030204" pitchFamily="34" charset="0"/>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b"/>
                      <a:r>
                        <a:rPr lang="en-IN" sz="2000" b="0" i="0" u="none" strike="noStrike" dirty="0">
                          <a:solidFill>
                            <a:srgbClr val="70AD47"/>
                          </a:solidFill>
                          <a:effectLst/>
                          <a:latin typeface="Calibri" panose="020F0502020204030204" pitchFamily="34" charset="0"/>
                        </a:rPr>
                        <a:t>21.71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985855355"/>
                  </a:ext>
                </a:extLst>
              </a:tr>
            </a:tbl>
          </a:graphicData>
        </a:graphic>
      </p:graphicFrame>
    </p:spTree>
    <p:extLst>
      <p:ext uri="{BB962C8B-B14F-4D97-AF65-F5344CB8AC3E}">
        <p14:creationId xmlns:p14="http://schemas.microsoft.com/office/powerpoint/2010/main" val="6507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550268-D68B-7CA3-1667-C52353189A5A}"/>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3" name="Footer Placeholder 2">
            <a:extLst>
              <a:ext uri="{FF2B5EF4-FFF2-40B4-BE49-F238E27FC236}">
                <a16:creationId xmlns:a16="http://schemas.microsoft.com/office/drawing/2014/main" id="{D40251AB-8C7B-198B-C9C7-3453887EB763}"/>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E62AFB80-1D88-C1AE-57CE-EE7A9AAB1E06}"/>
              </a:ext>
            </a:extLst>
          </p:cNvPr>
          <p:cNvSpPr>
            <a:spLocks noGrp="1"/>
          </p:cNvSpPr>
          <p:nvPr>
            <p:ph type="dt" sz="half" idx="10"/>
          </p:nvPr>
        </p:nvSpPr>
        <p:spPr/>
        <p:txBody>
          <a:bodyPr/>
          <a:lstStyle/>
          <a:p>
            <a:r>
              <a:rPr lang="en-US" noProof="0"/>
              <a:t>20XX</a:t>
            </a:r>
          </a:p>
        </p:txBody>
      </p:sp>
      <p:graphicFrame>
        <p:nvGraphicFramePr>
          <p:cNvPr id="5" name="Chart 4">
            <a:extLst>
              <a:ext uri="{FF2B5EF4-FFF2-40B4-BE49-F238E27FC236}">
                <a16:creationId xmlns:a16="http://schemas.microsoft.com/office/drawing/2014/main" id="{89D35223-B3F8-4DD8-8646-6ABA6131C918}"/>
              </a:ext>
            </a:extLst>
          </p:cNvPr>
          <p:cNvGraphicFramePr>
            <a:graphicFrameLocks/>
          </p:cNvGraphicFramePr>
          <p:nvPr>
            <p:extLst>
              <p:ext uri="{D42A27DB-BD31-4B8C-83A1-F6EECF244321}">
                <p14:modId xmlns:p14="http://schemas.microsoft.com/office/powerpoint/2010/main" val="2983454679"/>
              </p:ext>
            </p:extLst>
          </p:nvPr>
        </p:nvGraphicFramePr>
        <p:xfrm>
          <a:off x="485776" y="1309676"/>
          <a:ext cx="11239500" cy="546280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9138A2D-E754-5CB9-B213-43EFECF3568B}"/>
              </a:ext>
            </a:extLst>
          </p:cNvPr>
          <p:cNvSpPr txBox="1"/>
          <p:nvPr/>
        </p:nvSpPr>
        <p:spPr>
          <a:xfrm>
            <a:off x="2869405" y="113437"/>
            <a:ext cx="712231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253481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89464" y="1889797"/>
            <a:ext cx="6060421" cy="4094070"/>
          </a:xfrm>
          <a:ln w="38100">
            <a:solidFill>
              <a:srgbClr val="0070C0"/>
            </a:solidFill>
          </a:ln>
        </p:spPr>
        <p:txBody>
          <a:bodyPr/>
          <a:lstStyle/>
          <a:p>
            <a:r>
              <a:rPr lang="en-US" sz="2400" b="1" i="0" dirty="0">
                <a:solidFill>
                  <a:srgbClr val="484848"/>
                </a:solidFill>
                <a:effectLst/>
                <a:highlight>
                  <a:srgbClr val="97EFD3"/>
                </a:highlight>
                <a:latin typeface="Bahnschrift SemiBold" panose="020B0502040204020203" pitchFamily="34" charset="0"/>
              </a:rPr>
              <a:t>Your first priority is to get 2-3 players with high S.R who have faced at least 500 balls.</a:t>
            </a:r>
            <a:br>
              <a:rPr lang="en-US" sz="2400" b="1" i="0" dirty="0">
                <a:solidFill>
                  <a:srgbClr val="484848"/>
                </a:solidFill>
                <a:effectLst/>
                <a:highlight>
                  <a:srgbClr val="97EFD3"/>
                </a:highlight>
                <a:latin typeface="Bahnschrift SemiBold" panose="020B0502040204020203" pitchFamily="34" charset="0"/>
              </a:rPr>
            </a:br>
            <a:r>
              <a:rPr lang="en-US" sz="2400" b="1" i="0" dirty="0">
                <a:solidFill>
                  <a:srgbClr val="484848"/>
                </a:solidFill>
                <a:effectLst/>
                <a:highlight>
                  <a:srgbClr val="97EFD3"/>
                </a:highlight>
                <a:latin typeface="Bahnschrift SemiBold" panose="020B0502040204020203" pitchFamily="34" charset="0"/>
              </a:rPr>
              <a:t>And to do that you have to make a list of 10 players you want to bid in the auction so that when you try to grab them in auction you should not pay the amount greater than you have in the purse for a particular player.</a:t>
            </a:r>
            <a:r>
              <a:rPr lang="en-US" sz="2400" dirty="0">
                <a:highlight>
                  <a:srgbClr val="97EFD3"/>
                </a:highlight>
                <a:latin typeface="Bahnschrift SemiBold" panose="020B0502040204020203" pitchFamily="34" charset="0"/>
              </a:rPr>
              <a:t>​</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8" name="Rectangle 7">
            <a:extLst>
              <a:ext uri="{FF2B5EF4-FFF2-40B4-BE49-F238E27FC236}">
                <a16:creationId xmlns:a16="http://schemas.microsoft.com/office/drawing/2014/main" id="{30E2DEB7-EA12-1046-6282-D56C4AE77E6A}"/>
              </a:ext>
            </a:extLst>
          </p:cNvPr>
          <p:cNvSpPr/>
          <p:nvPr/>
        </p:nvSpPr>
        <p:spPr>
          <a:xfrm>
            <a:off x="1189464" y="843197"/>
            <a:ext cx="2682373" cy="1015663"/>
          </a:xfrm>
          <a:prstGeom prst="rect">
            <a:avLst/>
          </a:prstGeom>
          <a:noFill/>
        </p:spPr>
        <p:txBody>
          <a:bodyPr wrap="square" lIns="91440" tIns="45720" rIns="91440" bIns="45720">
            <a:spAutoFit/>
          </a:bodyPr>
          <a:lstStyle/>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effectLst>
              </a:rPr>
              <a:t>TASK - 1</a:t>
            </a:r>
            <a:endParaRPr lang="en-IN"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63500">
                  <a:schemeClr val="accent2">
                    <a:satMod val="175000"/>
                    <a:alpha val="40000"/>
                  </a:schemeClr>
                </a:glow>
                <a:innerShdw blurRad="177800">
                  <a:schemeClr val="accent3">
                    <a:lumMod val="50000"/>
                  </a:schemeClr>
                </a:innerShdw>
              </a:effectLst>
            </a:endParaRPr>
          </a:p>
        </p:txBody>
      </p:sp>
    </p:spTree>
    <p:extLst>
      <p:ext uri="{BB962C8B-B14F-4D97-AF65-F5344CB8AC3E}">
        <p14:creationId xmlns:p14="http://schemas.microsoft.com/office/powerpoint/2010/main" val="37800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0BBA4-51E1-F000-D4F4-67666972592E}"/>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3" name="Footer Placeholder 2">
            <a:extLst>
              <a:ext uri="{FF2B5EF4-FFF2-40B4-BE49-F238E27FC236}">
                <a16:creationId xmlns:a16="http://schemas.microsoft.com/office/drawing/2014/main" id="{4734128E-AB62-DD85-359A-DFC44829BFA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DCC8EB2-8458-4CB1-00CB-E82B3E0D2851}"/>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A5B4E563-ACDF-D43E-C184-7E703E5BE368}"/>
              </a:ext>
            </a:extLst>
          </p:cNvPr>
          <p:cNvSpPr txBox="1"/>
          <p:nvPr/>
        </p:nvSpPr>
        <p:spPr>
          <a:xfrm>
            <a:off x="0" y="476061"/>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rPr>
              <a:t>TASK - 6</a:t>
            </a:r>
          </a:p>
        </p:txBody>
      </p:sp>
      <p:sp>
        <p:nvSpPr>
          <p:cNvPr id="8" name="TextBox 7">
            <a:extLst>
              <a:ext uri="{FF2B5EF4-FFF2-40B4-BE49-F238E27FC236}">
                <a16:creationId xmlns:a16="http://schemas.microsoft.com/office/drawing/2014/main" id="{87BCB39A-5C21-C07D-D3F5-82DE65B1FE73}"/>
              </a:ext>
            </a:extLst>
          </p:cNvPr>
          <p:cNvSpPr txBox="1"/>
          <p:nvPr/>
        </p:nvSpPr>
        <p:spPr>
          <a:xfrm>
            <a:off x="2623480" y="1806848"/>
            <a:ext cx="8005665" cy="4401205"/>
          </a:xfrm>
          <a:prstGeom prst="rect">
            <a:avLst/>
          </a:prstGeom>
          <a:solidFill>
            <a:schemeClr val="accent6">
              <a:lumMod val="20000"/>
              <a:lumOff val="80000"/>
            </a:schemeClr>
          </a:solidFill>
          <a:ln w="76200">
            <a:solidFill>
              <a:srgbClr val="FFC000"/>
            </a:solidFill>
          </a:ln>
        </p:spPr>
        <p:txBody>
          <a:bodyPr wrap="square">
            <a:spAutoFit/>
          </a:bodyPr>
          <a:lstStyle/>
          <a:p>
            <a:r>
              <a:rPr lang="en-US" sz="2800" b="1" i="0" dirty="0">
                <a:solidFill>
                  <a:schemeClr val="accent3">
                    <a:lumMod val="75000"/>
                  </a:schemeClr>
                </a:solidFill>
                <a:effectLst/>
                <a:latin typeface="Times New Roman" panose="02020603050405020304" pitchFamily="18" charset="0"/>
                <a:cs typeface="Times New Roman" panose="02020603050405020304" pitchFamily="18" charset="0"/>
              </a:rPr>
              <a:t>Now you need to get 2-3 All</a:t>
            </a:r>
            <a:r>
              <a:rPr lang="en-US" sz="2800" b="1" dirty="0">
                <a:solidFill>
                  <a:schemeClr val="accent3">
                    <a:lumMod val="75000"/>
                  </a:schemeClr>
                </a:solidFill>
                <a:latin typeface="Times New Roman" panose="02020603050405020304" pitchFamily="18" charset="0"/>
                <a:cs typeface="Times New Roman" panose="02020603050405020304" pitchFamily="18" charset="0"/>
              </a:rPr>
              <a:t>-R</a:t>
            </a:r>
            <a:r>
              <a:rPr lang="en-US" sz="2800" b="1" i="0" dirty="0">
                <a:solidFill>
                  <a:schemeClr val="accent3">
                    <a:lumMod val="75000"/>
                  </a:schemeClr>
                </a:solidFill>
                <a:effectLst/>
                <a:latin typeface="Times New Roman" panose="02020603050405020304" pitchFamily="18" charset="0"/>
                <a:cs typeface="Times New Roman" panose="02020603050405020304" pitchFamily="18" charset="0"/>
              </a:rPr>
              <a:t>ounders with the best batting as well as bowling strike rate and who have faced at least 500 balls in IPL so far and have bowled minimum 300 balls.</a:t>
            </a:r>
            <a:br>
              <a:rPr lang="en-US" sz="2800" b="1" i="0" dirty="0">
                <a:solidFill>
                  <a:schemeClr val="accent3">
                    <a:lumMod val="75000"/>
                  </a:schemeClr>
                </a:solidFill>
                <a:effectLst/>
                <a:latin typeface="Times New Roman" panose="02020603050405020304" pitchFamily="18" charset="0"/>
                <a:cs typeface="Times New Roman" panose="02020603050405020304" pitchFamily="18" charset="0"/>
              </a:rPr>
            </a:br>
            <a:br>
              <a:rPr lang="en-US" sz="2800" b="1" i="0" dirty="0">
                <a:solidFill>
                  <a:schemeClr val="accent3">
                    <a:lumMod val="75000"/>
                  </a:schemeClr>
                </a:solidFill>
                <a:effectLst/>
                <a:latin typeface="Times New Roman" panose="02020603050405020304" pitchFamily="18" charset="0"/>
                <a:cs typeface="Times New Roman" panose="02020603050405020304" pitchFamily="18" charset="0"/>
              </a:rPr>
            </a:br>
            <a:r>
              <a:rPr lang="en-US" sz="2800" b="1" i="0" dirty="0">
                <a:solidFill>
                  <a:schemeClr val="accent3">
                    <a:lumMod val="75000"/>
                  </a:schemeClr>
                </a:solidFill>
                <a:effectLst/>
                <a:latin typeface="Times New Roman" panose="02020603050405020304" pitchFamily="18" charset="0"/>
                <a:cs typeface="Times New Roman" panose="02020603050405020304" pitchFamily="18" charset="0"/>
              </a:rPr>
              <a:t>To do that you have to make a list of 10 players you want to bid in the auction so that when you try to grab them in auction you should not pay the amount greater than you have in the purse for a particular player.</a:t>
            </a:r>
            <a:endParaRPr lang="en-IN" sz="28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165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30342-3392-4BBD-2B76-CCBC34ACB2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4DE2B1-BDF6-83DB-360B-0035F82356D0}"/>
              </a:ext>
            </a:extLst>
          </p:cNvPr>
          <p:cNvSpPr txBox="1"/>
          <p:nvPr/>
        </p:nvSpPr>
        <p:spPr>
          <a:xfrm>
            <a:off x="129073" y="646331"/>
            <a:ext cx="11933853" cy="6124754"/>
          </a:xfrm>
          <a:prstGeom prst="rect">
            <a:avLst/>
          </a:prstGeom>
          <a:solidFill>
            <a:schemeClr val="accent2">
              <a:lumMod val="20000"/>
              <a:lumOff val="80000"/>
            </a:schemeClr>
          </a:solidFill>
          <a:ln w="57150">
            <a:solidFill>
              <a:srgbClr val="FF0000"/>
            </a:solidFill>
          </a:ln>
        </p:spPr>
        <p:txBody>
          <a:bodyPr wrap="square" rtlCol="0">
            <a:spAutoFit/>
          </a:bodyPr>
          <a:lstStyle/>
          <a:p>
            <a:r>
              <a:rPr lang="en-US" sz="1400" dirty="0"/>
              <a:t>SELECT </a:t>
            </a:r>
          </a:p>
          <a:p>
            <a:r>
              <a:rPr lang="en-US" sz="1400" dirty="0"/>
              <a:t>    </a:t>
            </a:r>
            <a:r>
              <a:rPr lang="en-US" sz="1400" dirty="0" err="1"/>
              <a:t>a.batsman</a:t>
            </a:r>
            <a:r>
              <a:rPr lang="en-US" sz="1400" dirty="0"/>
              <a:t>,</a:t>
            </a:r>
          </a:p>
          <a:p>
            <a:r>
              <a:rPr lang="en-US" sz="1400" dirty="0"/>
              <a:t>    </a:t>
            </a:r>
            <a:r>
              <a:rPr lang="en-US" sz="1400" dirty="0" err="1"/>
              <a:t>a.total_runs</a:t>
            </a:r>
            <a:r>
              <a:rPr lang="en-US" sz="1400" dirty="0"/>
              <a:t>,</a:t>
            </a:r>
          </a:p>
          <a:p>
            <a:r>
              <a:rPr lang="en-US" sz="1400" dirty="0"/>
              <a:t>    </a:t>
            </a:r>
            <a:r>
              <a:rPr lang="en-US" sz="1400" dirty="0" err="1"/>
              <a:t>a.ball_faced</a:t>
            </a:r>
            <a:r>
              <a:rPr lang="en-US" sz="1400" dirty="0"/>
              <a:t>,</a:t>
            </a:r>
          </a:p>
          <a:p>
            <a:r>
              <a:rPr lang="en-US" sz="1400" dirty="0"/>
              <a:t>    ROUND((</a:t>
            </a:r>
            <a:r>
              <a:rPr lang="en-US" sz="1400" dirty="0" err="1"/>
              <a:t>a.total_runs</a:t>
            </a:r>
            <a:r>
              <a:rPr lang="en-US" sz="1400" dirty="0"/>
              <a:t> * 100.0 / </a:t>
            </a:r>
            <a:r>
              <a:rPr lang="en-US" sz="1400" dirty="0" err="1"/>
              <a:t>a.ball_faced</a:t>
            </a:r>
            <a:r>
              <a:rPr lang="en-US" sz="1400" dirty="0"/>
              <a:t>), 2) AS </a:t>
            </a:r>
            <a:r>
              <a:rPr lang="en-US" sz="1400" dirty="0" err="1"/>
              <a:t>Bat_strike_rate</a:t>
            </a:r>
            <a:r>
              <a:rPr lang="en-US" sz="1400" dirty="0"/>
              <a:t>,</a:t>
            </a:r>
          </a:p>
          <a:p>
            <a:r>
              <a:rPr lang="en-US" sz="1400" dirty="0"/>
              <a:t>    </a:t>
            </a:r>
            <a:r>
              <a:rPr lang="en-US" sz="1400" dirty="0" err="1"/>
              <a:t>b.Balls_bowled</a:t>
            </a:r>
            <a:r>
              <a:rPr lang="en-US" sz="1400" dirty="0"/>
              <a:t>,</a:t>
            </a:r>
          </a:p>
          <a:p>
            <a:r>
              <a:rPr lang="en-US" sz="1400" dirty="0"/>
              <a:t>    </a:t>
            </a:r>
            <a:r>
              <a:rPr lang="en-US" sz="1400" dirty="0" err="1"/>
              <a:t>b.Wickets_taken</a:t>
            </a:r>
            <a:r>
              <a:rPr lang="en-US" sz="1400" dirty="0"/>
              <a:t>,</a:t>
            </a:r>
          </a:p>
          <a:p>
            <a:r>
              <a:rPr lang="en-US" sz="1400" dirty="0"/>
              <a:t>    ROUND(CAST(</a:t>
            </a:r>
            <a:r>
              <a:rPr lang="en-US" sz="1400" dirty="0" err="1"/>
              <a:t>Balls_bowled</a:t>
            </a:r>
            <a:r>
              <a:rPr lang="en-US" sz="1400" dirty="0"/>
              <a:t> AS DECIMAL) / </a:t>
            </a:r>
            <a:r>
              <a:rPr lang="en-US" sz="1400" dirty="0" err="1"/>
              <a:t>Wickets_taken</a:t>
            </a:r>
            <a:r>
              <a:rPr lang="en-US" sz="1400" dirty="0"/>
              <a:t>, 2) AS </a:t>
            </a:r>
            <a:r>
              <a:rPr lang="en-US" sz="1400" dirty="0" err="1"/>
              <a:t>Bow_strike_rate</a:t>
            </a:r>
            <a:endParaRPr lang="en-US" sz="1400" dirty="0"/>
          </a:p>
          <a:p>
            <a:r>
              <a:rPr lang="en-US" sz="1400" dirty="0"/>
              <a:t>FROM (</a:t>
            </a:r>
          </a:p>
          <a:p>
            <a:r>
              <a:rPr lang="en-US" sz="1400" dirty="0"/>
              <a:t>    SELECT </a:t>
            </a:r>
          </a:p>
          <a:p>
            <a:r>
              <a:rPr lang="en-US" sz="1400" dirty="0"/>
              <a:t>        batsman,</a:t>
            </a:r>
          </a:p>
          <a:p>
            <a:r>
              <a:rPr lang="en-US" sz="1400" dirty="0"/>
              <a:t>        SUM(</a:t>
            </a:r>
            <a:r>
              <a:rPr lang="en-US" sz="1400" dirty="0" err="1"/>
              <a:t>batsman_runs</a:t>
            </a:r>
            <a:r>
              <a:rPr lang="en-US" sz="1400" dirty="0"/>
              <a:t>) AS </a:t>
            </a:r>
            <a:r>
              <a:rPr lang="en-US" sz="1400" dirty="0" err="1"/>
              <a:t>total_runs</a:t>
            </a:r>
            <a:r>
              <a:rPr lang="en-US" sz="1400" dirty="0"/>
              <a:t>,</a:t>
            </a:r>
          </a:p>
          <a:p>
            <a:r>
              <a:rPr lang="en-US" sz="1400" dirty="0"/>
              <a:t>        (COUNT(ball) - COUNT(CASE WHEN </a:t>
            </a:r>
            <a:r>
              <a:rPr lang="en-US" sz="1400" dirty="0" err="1"/>
              <a:t>extras_type</a:t>
            </a:r>
            <a:r>
              <a:rPr lang="en-US" sz="1400" dirty="0"/>
              <a:t> = '</a:t>
            </a:r>
            <a:r>
              <a:rPr lang="en-US" sz="1400" dirty="0" err="1"/>
              <a:t>wides</a:t>
            </a:r>
            <a:r>
              <a:rPr lang="en-US" sz="1400" dirty="0"/>
              <a:t>' THEN 1 END)) AS </a:t>
            </a:r>
            <a:r>
              <a:rPr lang="en-US" sz="1400" dirty="0" err="1"/>
              <a:t>ball_faced</a:t>
            </a:r>
            <a:endParaRPr lang="en-US" sz="1400" dirty="0"/>
          </a:p>
          <a:p>
            <a:r>
              <a:rPr lang="en-US" sz="1400" dirty="0"/>
              <a:t>  FROM</a:t>
            </a:r>
          </a:p>
          <a:p>
            <a:r>
              <a:rPr lang="en-US" sz="1400" dirty="0"/>
              <a:t>      deliveries</a:t>
            </a:r>
          </a:p>
          <a:p>
            <a:r>
              <a:rPr lang="en-US" sz="1400" dirty="0"/>
              <a:t>  GROUP BY </a:t>
            </a:r>
          </a:p>
          <a:p>
            <a:r>
              <a:rPr lang="en-US" sz="1400" dirty="0"/>
              <a:t>        batsman</a:t>
            </a:r>
          </a:p>
          <a:p>
            <a:r>
              <a:rPr lang="en-US" sz="1400" dirty="0"/>
              <a:t>  HAVING </a:t>
            </a:r>
          </a:p>
          <a:p>
            <a:r>
              <a:rPr lang="en-US" sz="1400" dirty="0"/>
              <a:t>       COUNT(ball) - COUNT(CASE WHEN </a:t>
            </a:r>
            <a:r>
              <a:rPr lang="en-US" sz="1400" dirty="0" err="1"/>
              <a:t>extras_type</a:t>
            </a:r>
            <a:r>
              <a:rPr lang="en-US" sz="1400" dirty="0"/>
              <a:t> = '</a:t>
            </a:r>
            <a:r>
              <a:rPr lang="en-US" sz="1400" dirty="0" err="1"/>
              <a:t>wides</a:t>
            </a:r>
            <a:r>
              <a:rPr lang="en-US" sz="1400" dirty="0"/>
              <a:t>' THEN 1 END) &gt;= 500) AS a</a:t>
            </a:r>
          </a:p>
          <a:p>
            <a:r>
              <a:rPr lang="en-US" sz="1400" dirty="0"/>
              <a:t>  INNER JOIN </a:t>
            </a:r>
          </a:p>
          <a:p>
            <a:r>
              <a:rPr lang="en-US" sz="1400" dirty="0"/>
              <a:t>        (SELECT bowler, COUNT(ball) AS </a:t>
            </a:r>
            <a:r>
              <a:rPr lang="en-US" sz="1400" dirty="0" err="1"/>
              <a:t>Balls_bowled</a:t>
            </a:r>
            <a:r>
              <a:rPr lang="en-US" sz="1400" dirty="0"/>
              <a:t>, (SUM(</a:t>
            </a:r>
            <a:r>
              <a:rPr lang="en-US" sz="1400" dirty="0" err="1"/>
              <a:t>is_wicket</a:t>
            </a:r>
            <a:r>
              <a:rPr lang="en-US" sz="1400" dirty="0"/>
              <a:t>) - SUM(CASE WHEN </a:t>
            </a:r>
          </a:p>
          <a:p>
            <a:r>
              <a:rPr lang="en-US" sz="1400" dirty="0"/>
              <a:t>          </a:t>
            </a:r>
            <a:r>
              <a:rPr lang="en-US" sz="1400" dirty="0" err="1"/>
              <a:t>dismissal_kind</a:t>
            </a:r>
            <a:r>
              <a:rPr lang="en-US" sz="1400" dirty="0"/>
              <a:t> IN ('bowled', '</a:t>
            </a:r>
            <a:r>
              <a:rPr lang="en-US" sz="1400" dirty="0" err="1"/>
              <a:t>lbw</a:t>
            </a:r>
            <a:r>
              <a:rPr lang="en-US" sz="1400" dirty="0"/>
              <a:t>', 'stumped', 'caught and bowled', 'hit wicket') </a:t>
            </a:r>
          </a:p>
          <a:p>
            <a:r>
              <a:rPr lang="en-US" sz="1400" dirty="0"/>
              <a:t>           THEN 1 ELSE 0 END)) AS </a:t>
            </a:r>
            <a:r>
              <a:rPr lang="en-US" sz="1400" dirty="0" err="1"/>
              <a:t>Wickets_taken</a:t>
            </a:r>
            <a:endParaRPr lang="en-US" sz="1400" dirty="0"/>
          </a:p>
          <a:p>
            <a:r>
              <a:rPr lang="en-US" sz="1400" dirty="0"/>
              <a:t>              FROM deliveries</a:t>
            </a:r>
          </a:p>
          <a:p>
            <a:r>
              <a:rPr lang="en-US" sz="1400" dirty="0"/>
              <a:t>                 GROUP BY bowler</a:t>
            </a:r>
          </a:p>
          <a:p>
            <a:r>
              <a:rPr lang="en-US" sz="1400" dirty="0"/>
              <a:t>                     HAVING COUNT(ball) &gt;= 300) AS b </a:t>
            </a:r>
          </a:p>
          <a:p>
            <a:r>
              <a:rPr lang="en-US" sz="1400" dirty="0"/>
              <a:t>                        ON </a:t>
            </a:r>
            <a:r>
              <a:rPr lang="en-US" sz="1400" dirty="0" err="1"/>
              <a:t>a.batsman</a:t>
            </a:r>
            <a:r>
              <a:rPr lang="en-US" sz="1400" dirty="0"/>
              <a:t> = </a:t>
            </a:r>
            <a:r>
              <a:rPr lang="en-US" sz="1400" dirty="0" err="1"/>
              <a:t>b.bowler</a:t>
            </a:r>
            <a:endParaRPr lang="en-US" sz="1400" dirty="0"/>
          </a:p>
          <a:p>
            <a:r>
              <a:rPr lang="en-US" sz="1400" dirty="0"/>
              <a:t>                          ORDER BY </a:t>
            </a:r>
            <a:r>
              <a:rPr lang="en-US" sz="1400" dirty="0" err="1"/>
              <a:t>Bow_strike_rate</a:t>
            </a:r>
            <a:r>
              <a:rPr lang="en-US" sz="1400" dirty="0"/>
              <a:t>, </a:t>
            </a:r>
            <a:r>
              <a:rPr lang="en-US" sz="1400" dirty="0" err="1"/>
              <a:t>Bat_strike_rate</a:t>
            </a:r>
            <a:r>
              <a:rPr lang="en-US" sz="1400" dirty="0"/>
              <a:t> DESC limit 10;</a:t>
            </a:r>
            <a:endParaRPr lang="en-IN" sz="1400" dirty="0"/>
          </a:p>
        </p:txBody>
      </p:sp>
      <p:sp>
        <p:nvSpPr>
          <p:cNvPr id="12" name="TextBox 11">
            <a:extLst>
              <a:ext uri="{FF2B5EF4-FFF2-40B4-BE49-F238E27FC236}">
                <a16:creationId xmlns:a16="http://schemas.microsoft.com/office/drawing/2014/main" id="{6F9635F6-A1CB-EB96-A187-FEC9D181530E}"/>
              </a:ext>
            </a:extLst>
          </p:cNvPr>
          <p:cNvSpPr txBox="1"/>
          <p:nvPr/>
        </p:nvSpPr>
        <p:spPr>
          <a:xfrm>
            <a:off x="2747866" y="0"/>
            <a:ext cx="611155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- 6</a:t>
            </a:r>
          </a:p>
        </p:txBody>
      </p:sp>
    </p:spTree>
    <p:extLst>
      <p:ext uri="{BB962C8B-B14F-4D97-AF65-F5344CB8AC3E}">
        <p14:creationId xmlns:p14="http://schemas.microsoft.com/office/powerpoint/2010/main" val="271866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FA44C-3282-35DD-9022-71B066D17649}"/>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3" name="Footer Placeholder 2">
            <a:extLst>
              <a:ext uri="{FF2B5EF4-FFF2-40B4-BE49-F238E27FC236}">
                <a16:creationId xmlns:a16="http://schemas.microsoft.com/office/drawing/2014/main" id="{505CE619-AB49-FB67-2D3C-C42E0BEF7F4E}"/>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B25810C-E829-19C9-3CA6-CBF2A4463094}"/>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ED4E2719-8C62-B9CB-C13B-717D1E38BB62}"/>
              </a:ext>
            </a:extLst>
          </p:cNvPr>
          <p:cNvSpPr txBox="1"/>
          <p:nvPr/>
        </p:nvSpPr>
        <p:spPr>
          <a:xfrm>
            <a:off x="2500604" y="0"/>
            <a:ext cx="6858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- 6</a:t>
            </a:r>
          </a:p>
        </p:txBody>
      </p:sp>
      <p:pic>
        <p:nvPicPr>
          <p:cNvPr id="8" name="Picture 7">
            <a:extLst>
              <a:ext uri="{FF2B5EF4-FFF2-40B4-BE49-F238E27FC236}">
                <a16:creationId xmlns:a16="http://schemas.microsoft.com/office/drawing/2014/main" id="{62E181CE-DEC6-8A4E-6606-7636519B7E17}"/>
              </a:ext>
            </a:extLst>
          </p:cNvPr>
          <p:cNvPicPr>
            <a:picLocks noChangeAspect="1"/>
          </p:cNvPicPr>
          <p:nvPr/>
        </p:nvPicPr>
        <p:blipFill>
          <a:blip r:embed="rId2"/>
          <a:stretch>
            <a:fillRect/>
          </a:stretch>
        </p:blipFill>
        <p:spPr>
          <a:xfrm>
            <a:off x="838200" y="1231640"/>
            <a:ext cx="10899709" cy="5500128"/>
          </a:xfrm>
          <a:prstGeom prst="rect">
            <a:avLst/>
          </a:prstGeom>
          <a:ln w="57150">
            <a:solidFill>
              <a:schemeClr val="accent1">
                <a:lumMod val="50000"/>
              </a:schemeClr>
            </a:solidFill>
          </a:ln>
        </p:spPr>
      </p:pic>
    </p:spTree>
    <p:extLst>
      <p:ext uri="{BB962C8B-B14F-4D97-AF65-F5344CB8AC3E}">
        <p14:creationId xmlns:p14="http://schemas.microsoft.com/office/powerpoint/2010/main" val="2848313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ADD9D9-CE54-BC73-71C0-0E635A159A86}"/>
              </a:ext>
            </a:extLst>
          </p:cNvPr>
          <p:cNvSpPr>
            <a:spLocks noGrp="1"/>
          </p:cNvSpPr>
          <p:nvPr>
            <p:ph type="sldNum" sz="quarter" idx="12"/>
          </p:nvPr>
        </p:nvSpPr>
        <p:spPr/>
        <p:txBody>
          <a:bodyPr/>
          <a:lstStyle/>
          <a:p>
            <a:fld id="{8D0AFDD5-844D-364D-8AEC-50CF4D36D55D}" type="slidenum">
              <a:rPr lang="en-US" noProof="0" smtClean="0"/>
              <a:t>33</a:t>
            </a:fld>
            <a:endParaRPr lang="en-US" noProof="0"/>
          </a:p>
        </p:txBody>
      </p:sp>
      <p:sp>
        <p:nvSpPr>
          <p:cNvPr id="3" name="Footer Placeholder 2">
            <a:extLst>
              <a:ext uri="{FF2B5EF4-FFF2-40B4-BE49-F238E27FC236}">
                <a16:creationId xmlns:a16="http://schemas.microsoft.com/office/drawing/2014/main" id="{BCCD47C4-DC1B-446A-0D2F-12B03A89197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DAE7C1AF-9898-0830-E04A-48BE7D71AC10}"/>
              </a:ext>
            </a:extLst>
          </p:cNvPr>
          <p:cNvSpPr>
            <a:spLocks noGrp="1"/>
          </p:cNvSpPr>
          <p:nvPr>
            <p:ph type="dt" sz="half" idx="10"/>
          </p:nvPr>
        </p:nvSpPr>
        <p:spPr/>
        <p:txBody>
          <a:bodyPr/>
          <a:lstStyle/>
          <a:p>
            <a:r>
              <a:rPr lang="en-US" noProof="0"/>
              <a:t>20XX</a:t>
            </a:r>
          </a:p>
        </p:txBody>
      </p:sp>
      <p:graphicFrame>
        <p:nvGraphicFramePr>
          <p:cNvPr id="5" name="Table 4">
            <a:extLst>
              <a:ext uri="{FF2B5EF4-FFF2-40B4-BE49-F238E27FC236}">
                <a16:creationId xmlns:a16="http://schemas.microsoft.com/office/drawing/2014/main" id="{37DE4504-9ADF-E25E-764A-FDF18A976A92}"/>
              </a:ext>
            </a:extLst>
          </p:cNvPr>
          <p:cNvGraphicFramePr>
            <a:graphicFrameLocks noGrp="1"/>
          </p:cNvGraphicFramePr>
          <p:nvPr>
            <p:extLst>
              <p:ext uri="{D42A27DB-BD31-4B8C-83A1-F6EECF244321}">
                <p14:modId xmlns:p14="http://schemas.microsoft.com/office/powerpoint/2010/main" val="2181832796"/>
              </p:ext>
            </p:extLst>
          </p:nvPr>
        </p:nvGraphicFramePr>
        <p:xfrm>
          <a:off x="0" y="1129004"/>
          <a:ext cx="12192001" cy="5728988"/>
        </p:xfrm>
        <a:graphic>
          <a:graphicData uri="http://schemas.openxmlformats.org/drawingml/2006/table">
            <a:tbl>
              <a:tblPr/>
              <a:tblGrid>
                <a:gridCol w="1912147">
                  <a:extLst>
                    <a:ext uri="{9D8B030D-6E8A-4147-A177-3AD203B41FA5}">
                      <a16:colId xmlns:a16="http://schemas.microsoft.com/office/drawing/2014/main" val="195367064"/>
                    </a:ext>
                  </a:extLst>
                </a:gridCol>
                <a:gridCol w="1242113">
                  <a:extLst>
                    <a:ext uri="{9D8B030D-6E8A-4147-A177-3AD203B41FA5}">
                      <a16:colId xmlns:a16="http://schemas.microsoft.com/office/drawing/2014/main" val="3337598743"/>
                    </a:ext>
                  </a:extLst>
                </a:gridCol>
                <a:gridCol w="1340429">
                  <a:extLst>
                    <a:ext uri="{9D8B030D-6E8A-4147-A177-3AD203B41FA5}">
                      <a16:colId xmlns:a16="http://schemas.microsoft.com/office/drawing/2014/main" val="2018557565"/>
                    </a:ext>
                  </a:extLst>
                </a:gridCol>
                <a:gridCol w="2173120">
                  <a:extLst>
                    <a:ext uri="{9D8B030D-6E8A-4147-A177-3AD203B41FA5}">
                      <a16:colId xmlns:a16="http://schemas.microsoft.com/office/drawing/2014/main" val="677952558"/>
                    </a:ext>
                  </a:extLst>
                </a:gridCol>
                <a:gridCol w="1523215">
                  <a:extLst>
                    <a:ext uri="{9D8B030D-6E8A-4147-A177-3AD203B41FA5}">
                      <a16:colId xmlns:a16="http://schemas.microsoft.com/office/drawing/2014/main" val="4020489710"/>
                    </a:ext>
                  </a:extLst>
                </a:gridCol>
                <a:gridCol w="1695845">
                  <a:extLst>
                    <a:ext uri="{9D8B030D-6E8A-4147-A177-3AD203B41FA5}">
                      <a16:colId xmlns:a16="http://schemas.microsoft.com/office/drawing/2014/main" val="2363215230"/>
                    </a:ext>
                  </a:extLst>
                </a:gridCol>
                <a:gridCol w="2305132">
                  <a:extLst>
                    <a:ext uri="{9D8B030D-6E8A-4147-A177-3AD203B41FA5}">
                      <a16:colId xmlns:a16="http://schemas.microsoft.com/office/drawing/2014/main" val="1290634934"/>
                    </a:ext>
                  </a:extLst>
                </a:gridCol>
              </a:tblGrid>
              <a:tr h="666450">
                <a:tc>
                  <a:txBody>
                    <a:bodyPr/>
                    <a:lstStyle/>
                    <a:p>
                      <a:pPr algn="ctr" fontAlgn="b"/>
                      <a:r>
                        <a:rPr lang="en-IN" sz="2000" b="0" i="0" u="none" strike="noStrike" dirty="0">
                          <a:solidFill>
                            <a:srgbClr val="000000"/>
                          </a:solidFill>
                          <a:effectLst/>
                          <a:latin typeface="Arial Black" panose="020B0A04020102020204" pitchFamily="34" charset="0"/>
                        </a:rPr>
                        <a:t>All-Rounders</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Total Runs</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Balls faced</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Batting strike rate</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Balls bowled</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Wickets taken</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2000" b="0" i="0" u="none" strike="noStrike" dirty="0">
                          <a:solidFill>
                            <a:srgbClr val="000000"/>
                          </a:solidFill>
                          <a:effectLst/>
                          <a:latin typeface="Arial Black" panose="020B0A04020102020204" pitchFamily="34" charset="0"/>
                        </a:rPr>
                        <a:t>Bowling  strike rate</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208486394"/>
                  </a:ext>
                </a:extLst>
              </a:tr>
              <a:tr h="504959">
                <a:tc>
                  <a:txBody>
                    <a:bodyPr/>
                    <a:lstStyle/>
                    <a:p>
                      <a:pPr algn="ctr" fontAlgn="b"/>
                      <a:r>
                        <a:rPr lang="en-IN" sz="2000" b="1" i="1" u="none" strike="noStrike" dirty="0">
                          <a:solidFill>
                            <a:srgbClr val="7030A0"/>
                          </a:solidFill>
                          <a:effectLst/>
                          <a:latin typeface="Bell MT" panose="02020503060305020303" pitchFamily="18" charset="0"/>
                        </a:rPr>
                        <a:t>DJ Bravo</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1490</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1162</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128.23</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2846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138</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20.62</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98886669"/>
                  </a:ext>
                </a:extLst>
              </a:tr>
              <a:tr h="504959">
                <a:tc>
                  <a:txBody>
                    <a:bodyPr/>
                    <a:lstStyle/>
                    <a:p>
                      <a:pPr algn="ctr" fontAlgn="b"/>
                      <a:r>
                        <a:rPr lang="en-IN" sz="2000" b="1" i="1" u="none" strike="noStrike" dirty="0">
                          <a:solidFill>
                            <a:srgbClr val="7030A0"/>
                          </a:solidFill>
                          <a:effectLst/>
                          <a:latin typeface="Bell MT" panose="02020503060305020303" pitchFamily="18" charset="0"/>
                        </a:rPr>
                        <a:t>MP </a:t>
                      </a:r>
                      <a:r>
                        <a:rPr lang="en-IN" sz="2000" b="1" i="1" u="none" strike="noStrike" dirty="0" err="1">
                          <a:solidFill>
                            <a:srgbClr val="7030A0"/>
                          </a:solidFill>
                          <a:effectLst/>
                          <a:latin typeface="Bell MT" panose="02020503060305020303" pitchFamily="18" charset="0"/>
                        </a:rPr>
                        <a:t>Stoinis</a:t>
                      </a:r>
                      <a:endParaRPr lang="en-IN" sz="2000" b="1" i="1" u="none" strike="noStrike" dirty="0">
                        <a:solidFill>
                          <a:srgbClr val="7030A0"/>
                        </a:solidFill>
                        <a:effectLst/>
                        <a:latin typeface="Bell MT" panose="02020503060305020303" pitchFamily="18" charset="0"/>
                      </a:endParaRP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825</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601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137.27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562</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25</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22.48</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20990800"/>
                  </a:ext>
                </a:extLst>
              </a:tr>
              <a:tr h="504959">
                <a:tc>
                  <a:txBody>
                    <a:bodyPr/>
                    <a:lstStyle/>
                    <a:p>
                      <a:pPr algn="ctr" fontAlgn="b"/>
                      <a:r>
                        <a:rPr lang="en-IN" sz="2000" b="1" i="1" u="none" strike="noStrike" dirty="0">
                          <a:solidFill>
                            <a:srgbClr val="7030A0"/>
                          </a:solidFill>
                          <a:effectLst/>
                          <a:latin typeface="Bell MT" panose="02020503060305020303" pitchFamily="18" charset="0"/>
                        </a:rPr>
                        <a:t>AD Russell</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1517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832</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182.33</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1186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52</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22.81</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75056375"/>
                  </a:ext>
                </a:extLst>
              </a:tr>
              <a:tr h="504959">
                <a:tc>
                  <a:txBody>
                    <a:bodyPr/>
                    <a:lstStyle/>
                    <a:p>
                      <a:pPr algn="ctr" fontAlgn="b"/>
                      <a:r>
                        <a:rPr lang="en-IN" sz="2000" b="1" i="1" u="none" strike="noStrike" dirty="0">
                          <a:solidFill>
                            <a:srgbClr val="7030A0"/>
                          </a:solidFill>
                          <a:effectLst/>
                          <a:latin typeface="Bell MT" panose="02020503060305020303" pitchFamily="18" charset="0"/>
                        </a:rPr>
                        <a:t>ST Jayasuriya</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768</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532</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144.36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301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13</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23.15</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11055846"/>
                  </a:ext>
                </a:extLst>
              </a:tr>
              <a:tr h="504959">
                <a:tc>
                  <a:txBody>
                    <a:bodyPr/>
                    <a:lstStyle/>
                    <a:p>
                      <a:pPr algn="ctr" fontAlgn="b"/>
                      <a:r>
                        <a:rPr lang="en-IN" sz="2000" b="1" i="1" u="none" strike="noStrike" dirty="0">
                          <a:solidFill>
                            <a:srgbClr val="7030A0"/>
                          </a:solidFill>
                          <a:effectLst/>
                          <a:latin typeface="Bell MT" panose="02020503060305020303" pitchFamily="18" charset="0"/>
                        </a:rPr>
                        <a:t>HH Pandya</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1349</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847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159.27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914</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39</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23.44</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06848075"/>
                  </a:ext>
                </a:extLst>
              </a:tr>
              <a:tr h="504959">
                <a:tc>
                  <a:txBody>
                    <a:bodyPr/>
                    <a:lstStyle/>
                    <a:p>
                      <a:pPr algn="ctr" fontAlgn="b"/>
                      <a:r>
                        <a:rPr lang="en-IN" sz="2000" b="1" i="1" u="none" strike="noStrike" dirty="0">
                          <a:solidFill>
                            <a:srgbClr val="7030A0"/>
                          </a:solidFill>
                          <a:effectLst/>
                          <a:latin typeface="Bell MT" panose="02020503060305020303" pitchFamily="18" charset="0"/>
                        </a:rPr>
                        <a:t>KA Pollard</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3023</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2017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149.88</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1414</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57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24.81</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3454989"/>
                  </a:ext>
                </a:extLst>
              </a:tr>
              <a:tr h="504959">
                <a:tc>
                  <a:txBody>
                    <a:bodyPr/>
                    <a:lstStyle/>
                    <a:p>
                      <a:pPr algn="ctr" fontAlgn="b"/>
                      <a:r>
                        <a:rPr lang="en-IN" sz="2000" b="1" i="1" u="none" strike="noStrike" dirty="0">
                          <a:solidFill>
                            <a:srgbClr val="7030A0"/>
                          </a:solidFill>
                          <a:effectLst/>
                          <a:latin typeface="Bell MT" panose="02020503060305020303" pitchFamily="18" charset="0"/>
                        </a:rPr>
                        <a:t>SR Watson</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3874</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2809</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137.91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2137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86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24.85</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46401666"/>
                  </a:ext>
                </a:extLst>
              </a:tr>
              <a:tr h="504959">
                <a:tc>
                  <a:txBody>
                    <a:bodyPr/>
                    <a:lstStyle/>
                    <a:p>
                      <a:pPr algn="ctr" fontAlgn="b"/>
                      <a:r>
                        <a:rPr lang="en-IN" sz="2000" b="1" i="1" u="none" strike="noStrike" dirty="0">
                          <a:solidFill>
                            <a:srgbClr val="7030A0"/>
                          </a:solidFill>
                          <a:effectLst/>
                          <a:latin typeface="Bell MT" panose="02020503060305020303" pitchFamily="18" charset="0"/>
                        </a:rPr>
                        <a:t>MC Henriques</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969</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756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128.17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918</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36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25.5</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53479152"/>
                  </a:ext>
                </a:extLst>
              </a:tr>
              <a:tr h="504959">
                <a:tc>
                  <a:txBody>
                    <a:bodyPr/>
                    <a:lstStyle/>
                    <a:p>
                      <a:pPr algn="ctr" fontAlgn="b"/>
                      <a:r>
                        <a:rPr lang="en-IN" sz="2000" b="1" i="1" u="none" strike="noStrike" dirty="0">
                          <a:solidFill>
                            <a:srgbClr val="7030A0"/>
                          </a:solidFill>
                          <a:effectLst/>
                          <a:latin typeface="Bell MT" panose="02020503060305020303" pitchFamily="18" charset="0"/>
                        </a:rPr>
                        <a:t>JA Morkel</a:t>
                      </a:r>
                    </a:p>
                  </a:txBody>
                  <a:tcPr marL="5406" marR="5406" marT="54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974</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686</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141.98</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1807</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69</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26.19</a:t>
                      </a:r>
                    </a:p>
                  </a:txBody>
                  <a:tcPr marL="5406" marR="5406" marT="54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1817631"/>
                  </a:ext>
                </a:extLst>
              </a:tr>
              <a:tr h="517907">
                <a:tc>
                  <a:txBody>
                    <a:bodyPr/>
                    <a:lstStyle/>
                    <a:p>
                      <a:pPr algn="ctr" fontAlgn="b"/>
                      <a:r>
                        <a:rPr lang="en-IN" sz="2000" b="1" i="1" u="none" strike="noStrike" dirty="0">
                          <a:solidFill>
                            <a:srgbClr val="7030A0"/>
                          </a:solidFill>
                          <a:effectLst/>
                          <a:latin typeface="Bell MT" panose="02020503060305020303" pitchFamily="18" charset="0"/>
                        </a:rPr>
                        <a:t>STR Binny</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en-IN" sz="1800" b="1" i="0" u="none" strike="noStrike" dirty="0">
                          <a:solidFill>
                            <a:srgbClr val="000000"/>
                          </a:solidFill>
                          <a:effectLst/>
                          <a:latin typeface="Bell MT" panose="02020503060305020303" pitchFamily="18" charset="0"/>
                        </a:rPr>
                        <a:t>880</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683</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128.84</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a:solidFill>
                            <a:srgbClr val="000000"/>
                          </a:solidFill>
                          <a:effectLst/>
                          <a:latin typeface="Bell MT" panose="02020503060305020303" pitchFamily="18" charset="0"/>
                        </a:rPr>
                        <a:t>611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21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1800" b="1" i="0" u="none" strike="noStrike" dirty="0">
                          <a:solidFill>
                            <a:srgbClr val="000000"/>
                          </a:solidFill>
                          <a:effectLst/>
                          <a:latin typeface="Bell MT" panose="02020503060305020303" pitchFamily="18" charset="0"/>
                        </a:rPr>
                        <a:t>29.1</a:t>
                      </a:r>
                    </a:p>
                  </a:txBody>
                  <a:tcPr marL="5406" marR="5406" marT="54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29198681"/>
                  </a:ext>
                </a:extLst>
              </a:tr>
            </a:tbl>
          </a:graphicData>
        </a:graphic>
      </p:graphicFrame>
      <p:sp>
        <p:nvSpPr>
          <p:cNvPr id="7" name="TextBox 6">
            <a:extLst>
              <a:ext uri="{FF2B5EF4-FFF2-40B4-BE49-F238E27FC236}">
                <a16:creationId xmlns:a16="http://schemas.microsoft.com/office/drawing/2014/main" id="{33FFC20D-6122-BF06-5245-8B38D95D214C}"/>
              </a:ext>
            </a:extLst>
          </p:cNvPr>
          <p:cNvSpPr txBox="1"/>
          <p:nvPr/>
        </p:nvSpPr>
        <p:spPr>
          <a:xfrm>
            <a:off x="2755641" y="0"/>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161034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B6A18C-3FDF-F7B2-3519-7126ADC38FE0}"/>
              </a:ext>
            </a:extLst>
          </p:cNvPr>
          <p:cNvSpPr>
            <a:spLocks noGrp="1"/>
          </p:cNvSpPr>
          <p:nvPr>
            <p:ph type="sldNum" sz="quarter" idx="12"/>
          </p:nvPr>
        </p:nvSpPr>
        <p:spPr/>
        <p:txBody>
          <a:bodyPr/>
          <a:lstStyle/>
          <a:p>
            <a:fld id="{8D0AFDD5-844D-364D-8AEC-50CF4D36D55D}" type="slidenum">
              <a:rPr lang="en-US" noProof="0" smtClean="0"/>
              <a:t>34</a:t>
            </a:fld>
            <a:endParaRPr lang="en-US" noProof="0"/>
          </a:p>
        </p:txBody>
      </p:sp>
      <p:sp>
        <p:nvSpPr>
          <p:cNvPr id="3" name="Footer Placeholder 2">
            <a:extLst>
              <a:ext uri="{FF2B5EF4-FFF2-40B4-BE49-F238E27FC236}">
                <a16:creationId xmlns:a16="http://schemas.microsoft.com/office/drawing/2014/main" id="{9136CAF0-1D1E-9AD0-F4AA-EB985C535286}"/>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AE1E4869-1043-CCC4-9E9E-F562C70A9242}"/>
              </a:ext>
            </a:extLst>
          </p:cNvPr>
          <p:cNvSpPr>
            <a:spLocks noGrp="1"/>
          </p:cNvSpPr>
          <p:nvPr>
            <p:ph type="dt" sz="half" idx="10"/>
          </p:nvPr>
        </p:nvSpPr>
        <p:spPr/>
        <p:txBody>
          <a:bodyPr/>
          <a:lstStyle/>
          <a:p>
            <a:r>
              <a:rPr lang="en-US" noProof="0"/>
              <a:t>20XX</a:t>
            </a:r>
          </a:p>
        </p:txBody>
      </p:sp>
      <p:graphicFrame>
        <p:nvGraphicFramePr>
          <p:cNvPr id="5" name="Chart 4">
            <a:extLst>
              <a:ext uri="{FF2B5EF4-FFF2-40B4-BE49-F238E27FC236}">
                <a16:creationId xmlns:a16="http://schemas.microsoft.com/office/drawing/2014/main" id="{EBEDF6DA-555B-81F1-732D-5B4D6C130B08}"/>
              </a:ext>
            </a:extLst>
          </p:cNvPr>
          <p:cNvGraphicFramePr>
            <a:graphicFrameLocks/>
          </p:cNvGraphicFramePr>
          <p:nvPr>
            <p:extLst>
              <p:ext uri="{D42A27DB-BD31-4B8C-83A1-F6EECF244321}">
                <p14:modId xmlns:p14="http://schemas.microsoft.com/office/powerpoint/2010/main" val="500224305"/>
              </p:ext>
            </p:extLst>
          </p:nvPr>
        </p:nvGraphicFramePr>
        <p:xfrm>
          <a:off x="0" y="1190625"/>
          <a:ext cx="12192000" cy="562537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F6881DC-04C4-D867-1195-D8E704F5F891}"/>
              </a:ext>
            </a:extLst>
          </p:cNvPr>
          <p:cNvSpPr txBox="1"/>
          <p:nvPr/>
        </p:nvSpPr>
        <p:spPr>
          <a:xfrm>
            <a:off x="2314098" y="41999"/>
            <a:ext cx="766810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696089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2CF35B-22F0-3442-3081-1BF1405B2B4C}"/>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7A80184F-5393-60AC-637A-0C3C7CF534FA}"/>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CA3CB868-BE2A-74AC-3003-D8ECDAE60441}"/>
              </a:ext>
            </a:extLst>
          </p:cNvPr>
          <p:cNvSpPr>
            <a:spLocks noGrp="1"/>
          </p:cNvSpPr>
          <p:nvPr>
            <p:ph type="sldNum" sz="quarter" idx="12"/>
          </p:nvPr>
        </p:nvSpPr>
        <p:spPr/>
        <p:txBody>
          <a:bodyPr/>
          <a:lstStyle/>
          <a:p>
            <a:fld id="{8D0AFDD5-844D-364D-8AEC-50CF4D36D55D}" type="slidenum">
              <a:rPr lang="en-US" noProof="0" smtClean="0"/>
              <a:t>35</a:t>
            </a:fld>
            <a:endParaRPr lang="en-US" noProof="0"/>
          </a:p>
        </p:txBody>
      </p:sp>
      <p:sp>
        <p:nvSpPr>
          <p:cNvPr id="6" name="TextBox 5">
            <a:extLst>
              <a:ext uri="{FF2B5EF4-FFF2-40B4-BE49-F238E27FC236}">
                <a16:creationId xmlns:a16="http://schemas.microsoft.com/office/drawing/2014/main" id="{26144A93-AF05-1552-A18D-06D01778C77A}"/>
              </a:ext>
            </a:extLst>
          </p:cNvPr>
          <p:cNvSpPr txBox="1"/>
          <p:nvPr/>
        </p:nvSpPr>
        <p:spPr>
          <a:xfrm>
            <a:off x="0" y="871835"/>
            <a:ext cx="611505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6600">
                  <a:solidFill>
                    <a:srgbClr val="3C9770"/>
                  </a:solidFill>
                  <a:prstDash val="solid"/>
                </a:ln>
                <a:solidFill>
                  <a:srgbClr val="83992A">
                    <a:lumMod val="40000"/>
                    <a:lumOff val="60000"/>
                  </a:srgbClr>
                </a:solidFill>
                <a:effectLst>
                  <a:outerShdw dist="38100" dir="2700000" algn="tl" rotWithShape="0">
                    <a:srgbClr val="3C9770"/>
                  </a:outerShdw>
                </a:effectLst>
                <a:highlight>
                  <a:srgbClr val="00FFFF"/>
                </a:highlight>
                <a:uLnTx/>
                <a:uFillTx/>
                <a:latin typeface="Bodoni MT Black" panose="02070A03080606020203" pitchFamily="18" charset="0"/>
                <a:ea typeface="+mn-ea"/>
                <a:cs typeface="+mn-cs"/>
              </a:rPr>
              <a:t>TASK - 7</a:t>
            </a:r>
          </a:p>
        </p:txBody>
      </p:sp>
      <p:sp>
        <p:nvSpPr>
          <p:cNvPr id="7" name="TextBox 6">
            <a:extLst>
              <a:ext uri="{FF2B5EF4-FFF2-40B4-BE49-F238E27FC236}">
                <a16:creationId xmlns:a16="http://schemas.microsoft.com/office/drawing/2014/main" id="{05ADA62C-9BE2-E092-9198-AF373E8305DE}"/>
              </a:ext>
            </a:extLst>
          </p:cNvPr>
          <p:cNvSpPr txBox="1"/>
          <p:nvPr/>
        </p:nvSpPr>
        <p:spPr>
          <a:xfrm>
            <a:off x="3210152" y="1977995"/>
            <a:ext cx="7143749" cy="3970318"/>
          </a:xfrm>
          <a:prstGeom prst="rect">
            <a:avLst/>
          </a:prstGeom>
          <a:solidFill>
            <a:schemeClr val="accent2">
              <a:lumMod val="40000"/>
              <a:lumOff val="60000"/>
            </a:schemeClr>
          </a:solidFill>
          <a:ln w="76200">
            <a:solidFill>
              <a:schemeClr val="tx1"/>
            </a:solidFill>
          </a:ln>
        </p:spPr>
        <p:txBody>
          <a:bodyPr wrap="square" rtlCol="0">
            <a:spAutoFit/>
          </a:bodyPr>
          <a:lstStyle/>
          <a:p>
            <a:r>
              <a:rPr lang="en-US" sz="2800" b="0" i="0" dirty="0">
                <a:solidFill>
                  <a:srgbClr val="484848"/>
                </a:solidFill>
                <a:effectLst/>
                <a:latin typeface="Times New Roman" panose="02020603050405020304" pitchFamily="18" charset="0"/>
                <a:cs typeface="Times New Roman" panose="02020603050405020304" pitchFamily="18" charset="0"/>
              </a:rPr>
              <a:t>Now suppose you are provided with a list of wicketkeeper names, and your task is to define the criteria for choosing the two best wicketkeepers from all those names.</a:t>
            </a:r>
            <a:br>
              <a:rPr lang="en-US" sz="2800" b="0" i="0" dirty="0">
                <a:solidFill>
                  <a:srgbClr val="484848"/>
                </a:solidFill>
                <a:effectLst/>
                <a:latin typeface="Times New Roman" panose="02020603050405020304" pitchFamily="18" charset="0"/>
                <a:cs typeface="Times New Roman" panose="02020603050405020304" pitchFamily="18" charset="0"/>
              </a:rPr>
            </a:br>
            <a:br>
              <a:rPr lang="en-US" sz="2800" b="0" i="0" dirty="0">
                <a:solidFill>
                  <a:srgbClr val="484848"/>
                </a:solidFill>
                <a:effectLst/>
                <a:latin typeface="Times New Roman" panose="02020603050405020304" pitchFamily="18" charset="0"/>
                <a:cs typeface="Times New Roman" panose="02020603050405020304" pitchFamily="18" charset="0"/>
              </a:rPr>
            </a:br>
            <a:r>
              <a:rPr lang="en-US" sz="2800" b="0" i="0" dirty="0">
                <a:solidFill>
                  <a:srgbClr val="484848"/>
                </a:solidFill>
                <a:effectLst/>
                <a:latin typeface="Times New Roman" panose="02020603050405020304" pitchFamily="18" charset="0"/>
                <a:cs typeface="Times New Roman" panose="02020603050405020304" pitchFamily="18" charset="0"/>
              </a:rPr>
              <a:t>Try to define a criteria best suited for a wicketkeeper required in a t20 team so that your team will be complete and have everything required for winning this year’s IPL.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026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B0DCF2-B73B-F1BA-3525-C9A83A3D2196}"/>
              </a:ext>
            </a:extLst>
          </p:cNvPr>
          <p:cNvSpPr txBox="1"/>
          <p:nvPr/>
        </p:nvSpPr>
        <p:spPr>
          <a:xfrm>
            <a:off x="0" y="120402"/>
            <a:ext cx="12192000" cy="6617196"/>
          </a:xfrm>
          <a:prstGeom prst="rect">
            <a:avLst/>
          </a:prstGeom>
          <a:solidFill>
            <a:srgbClr val="F4EBE8"/>
          </a:solidFill>
          <a:ln w="76200">
            <a:solidFill>
              <a:srgbClr val="002060"/>
            </a:solidFill>
          </a:ln>
        </p:spPr>
        <p:txBody>
          <a:bodyPr wrap="square">
            <a:spAutoFit/>
          </a:bodyPr>
          <a:lstStyle/>
          <a:p>
            <a:r>
              <a:rPr lang="en-US" sz="3200" b="1" dirty="0">
                <a:solidFill>
                  <a:srgbClr val="FF00FF"/>
                </a:solidFill>
                <a:highlight>
                  <a:srgbClr val="0000FF"/>
                </a:highlight>
                <a:latin typeface="Bodoni MT Black" panose="02070A03080606020203" pitchFamily="18" charset="0"/>
              </a:rPr>
              <a:t>Criteria for selecting Wicketkeeper :- </a:t>
            </a:r>
          </a:p>
          <a:p>
            <a:endParaRPr lang="en-US" dirty="0"/>
          </a:p>
          <a:p>
            <a:r>
              <a:rPr lang="en-US" sz="2000" b="1" dirty="0">
                <a:solidFill>
                  <a:srgbClr val="7030A0"/>
                </a:solidFill>
                <a:latin typeface="Times New Roman" panose="02020603050405020304" pitchFamily="18" charset="0"/>
                <a:cs typeface="Times New Roman" panose="02020603050405020304" pitchFamily="18" charset="0"/>
              </a:rPr>
              <a:t>1. My first priority will be to find a wicketkeeper whose batting style is explosive i.e. the batter having a good strike rate.  A good strike is needed in T-20 and a wicketkeeper having a good strike can be crucial.</a:t>
            </a:r>
          </a:p>
          <a:p>
            <a:endParaRPr lang="en-US" sz="2000" dirty="0">
              <a:solidFill>
                <a:srgbClr val="7030A0"/>
              </a:solidFill>
            </a:endParaRPr>
          </a:p>
          <a:p>
            <a:r>
              <a:rPr lang="en-US" sz="2000" b="1" dirty="0">
                <a:solidFill>
                  <a:srgbClr val="7030A0"/>
                </a:solidFill>
                <a:latin typeface="Times New Roman" panose="02020603050405020304" pitchFamily="18" charset="0"/>
                <a:cs typeface="Times New Roman" panose="02020603050405020304" pitchFamily="18" charset="0"/>
              </a:rPr>
              <a:t>2. Secondly I will select a wicketkeeper who is part of their respective national team and is playing international matches on a regular basis. This criteria will ensure that the wicketkeeper is experienced and had previously played on Indian pitches as well.</a:t>
            </a:r>
          </a:p>
          <a:p>
            <a:endParaRPr lang="en-US" sz="2000" b="1" dirty="0">
              <a:solidFill>
                <a:srgbClr val="7030A0"/>
              </a:solidFill>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3. One of the most important criteria for selecting the wicketkeeper will be to look for a wicketkeeper who can keep well in Indian conditions and his past record on spin friendly pitches and pitches where bounce is low for fast bowlers.</a:t>
            </a:r>
          </a:p>
          <a:p>
            <a:endParaRPr lang="en-US" sz="2000" b="1" dirty="0">
              <a:solidFill>
                <a:srgbClr val="7030A0"/>
              </a:solidFill>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This is because IPL is mostly played in India and Indian pitches offer comparatively low bounce for fast bowlers and offer lot of spin and turn for spinners.</a:t>
            </a:r>
          </a:p>
          <a:p>
            <a:endParaRPr lang="en-US" sz="2000" b="1" dirty="0">
              <a:solidFill>
                <a:srgbClr val="7030A0"/>
              </a:solidFill>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4. As IPL allows only limited number of foreign players in playing 11 so an Indian wicket-keeper can come in handy at a budget price.</a:t>
            </a:r>
          </a:p>
          <a:p>
            <a:endParaRPr lang="en-US" dirty="0"/>
          </a:p>
          <a:p>
            <a:r>
              <a:rPr lang="en-US" dirty="0">
                <a:latin typeface="Arial Black" panose="020B0A04020102020204" pitchFamily="34" charset="0"/>
              </a:rPr>
              <a:t>All the above criteria can be used for selecting two best suited wicket-keepers for the team. </a:t>
            </a:r>
          </a:p>
          <a:p>
            <a:endParaRPr lang="en-US" dirty="0"/>
          </a:p>
        </p:txBody>
      </p:sp>
    </p:spTree>
    <p:extLst>
      <p:ext uri="{BB962C8B-B14F-4D97-AF65-F5344CB8AC3E}">
        <p14:creationId xmlns:p14="http://schemas.microsoft.com/office/powerpoint/2010/main" val="3192061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4E4445-51B4-E846-A64A-775B02EAB3ED}"/>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7C61ADE7-67C2-7E88-3A15-877D56640504}"/>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297B2102-7D19-3F7B-C7FB-7FA9AAEEA42E}"/>
              </a:ext>
            </a:extLst>
          </p:cNvPr>
          <p:cNvSpPr>
            <a:spLocks noGrp="1"/>
          </p:cNvSpPr>
          <p:nvPr>
            <p:ph type="sldNum" sz="quarter" idx="12"/>
          </p:nvPr>
        </p:nvSpPr>
        <p:spPr/>
        <p:txBody>
          <a:bodyPr/>
          <a:lstStyle/>
          <a:p>
            <a:fld id="{8D0AFDD5-844D-364D-8AEC-50CF4D36D55D}" type="slidenum">
              <a:rPr lang="en-US" noProof="0" smtClean="0"/>
              <a:t>37</a:t>
            </a:fld>
            <a:endParaRPr lang="en-US" noProof="0"/>
          </a:p>
        </p:txBody>
      </p:sp>
      <p:sp>
        <p:nvSpPr>
          <p:cNvPr id="5" name="Rectangle 4">
            <a:extLst>
              <a:ext uri="{FF2B5EF4-FFF2-40B4-BE49-F238E27FC236}">
                <a16:creationId xmlns:a16="http://schemas.microsoft.com/office/drawing/2014/main" id="{3ED97AFA-85A6-1AFE-E38E-F55BDE930A64}"/>
              </a:ext>
            </a:extLst>
          </p:cNvPr>
          <p:cNvSpPr/>
          <p:nvPr/>
        </p:nvSpPr>
        <p:spPr>
          <a:xfrm rot="21145277">
            <a:off x="1763999" y="1457832"/>
            <a:ext cx="7787709" cy="3046988"/>
          </a:xfrm>
          <a:prstGeom prst="rect">
            <a:avLst/>
          </a:prstGeom>
          <a:solidFill>
            <a:schemeClr val="tx2">
              <a:lumMod val="50000"/>
            </a:schemeClr>
          </a:solidFill>
        </p:spPr>
        <p:txBody>
          <a:bodyPr wrap="none" lIns="91440" tIns="45720" rIns="91440" bIns="45720">
            <a:spAutoFit/>
            <a:scene3d>
              <a:camera prst="orthographicFront"/>
              <a:lightRig rig="threePt" dir="t"/>
            </a:scene3d>
            <a:sp3d extrusionH="57150">
              <a:bevelT w="57150" h="38100" prst="artDeco"/>
            </a:sp3d>
          </a:bodyPr>
          <a:lstStyle/>
          <a:p>
            <a:pPr algn="ctr"/>
            <a:r>
              <a:rPr lang="en-US" sz="9600" b="1" cap="none" spc="0" dirty="0">
                <a:ln w="22225">
                  <a:solidFill>
                    <a:schemeClr val="accent2"/>
                  </a:solidFill>
                  <a:prstDash val="solid"/>
                </a:ln>
                <a:solidFill>
                  <a:schemeClr val="accent2">
                    <a:lumMod val="40000"/>
                    <a:lumOff val="60000"/>
                  </a:schemeClr>
                </a:solidFill>
                <a:effectLst>
                  <a:reflection blurRad="6350" stA="55000" endA="50" endPos="85000" dist="29997" dir="5400000" sy="-100000" algn="bl" rotWithShape="0"/>
                </a:effectLst>
              </a:rPr>
              <a:t>ADDITIONAL </a:t>
            </a:r>
            <a:br>
              <a:rPr lang="en-US" sz="9600" b="1" cap="none" spc="0" dirty="0">
                <a:ln w="22225">
                  <a:solidFill>
                    <a:schemeClr val="accent2"/>
                  </a:solidFill>
                  <a:prstDash val="solid"/>
                </a:ln>
                <a:solidFill>
                  <a:schemeClr val="accent2">
                    <a:lumMod val="40000"/>
                    <a:lumOff val="60000"/>
                  </a:schemeClr>
                </a:solidFill>
                <a:effectLst>
                  <a:reflection blurRad="6350" stA="55000" endA="50" endPos="85000" dist="29997" dir="5400000" sy="-100000" algn="bl" rotWithShape="0"/>
                </a:effectLst>
              </a:rPr>
            </a:br>
            <a:r>
              <a:rPr lang="en-US" sz="9600" b="1" cap="none" spc="0" dirty="0">
                <a:ln w="22225">
                  <a:solidFill>
                    <a:schemeClr val="accent2"/>
                  </a:solidFill>
                  <a:prstDash val="solid"/>
                </a:ln>
                <a:solidFill>
                  <a:schemeClr val="accent2">
                    <a:lumMod val="40000"/>
                    <a:lumOff val="60000"/>
                  </a:schemeClr>
                </a:solidFill>
                <a:effectLst>
                  <a:reflection blurRad="6350" stA="55000" endA="50" endPos="85000" dist="29997" dir="5400000" sy="-100000" algn="bl" rotWithShape="0"/>
                </a:effectLst>
              </a:rPr>
              <a:t>        QUESTIONS</a:t>
            </a:r>
          </a:p>
        </p:txBody>
      </p:sp>
    </p:spTree>
    <p:extLst>
      <p:ext uri="{BB962C8B-B14F-4D97-AF65-F5344CB8AC3E}">
        <p14:creationId xmlns:p14="http://schemas.microsoft.com/office/powerpoint/2010/main" val="926125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93687-BE1D-5DA0-AD21-A40A5E0519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A41F00-5061-F174-18D5-A29A1FB02AF8}"/>
              </a:ext>
            </a:extLst>
          </p:cNvPr>
          <p:cNvSpPr txBox="1"/>
          <p:nvPr/>
        </p:nvSpPr>
        <p:spPr>
          <a:xfrm>
            <a:off x="2836507" y="3259452"/>
            <a:ext cx="8612155" cy="2585323"/>
          </a:xfrm>
          <a:prstGeom prst="rect">
            <a:avLst/>
          </a:prstGeom>
          <a:solidFill>
            <a:srgbClr val="00B0F0"/>
          </a:solidFill>
          <a:ln w="76200">
            <a:solidFill>
              <a:schemeClr val="accent2">
                <a:lumMod val="75000"/>
              </a:schemeClr>
            </a:solidFill>
          </a:ln>
        </p:spPr>
        <p:txBody>
          <a:bodyPr wrap="square">
            <a:spAutoFit/>
          </a:bodyPr>
          <a:lstStyle/>
          <a:p>
            <a:r>
              <a:rPr lang="en-US" dirty="0"/>
              <a:t> </a:t>
            </a:r>
            <a:r>
              <a:rPr lang="en-US" sz="5400" dirty="0">
                <a:solidFill>
                  <a:schemeClr val="accent4">
                    <a:lumMod val="60000"/>
                    <a:lumOff val="40000"/>
                  </a:schemeClr>
                </a:solidFill>
              </a:rPr>
              <a:t>SELECT COUNT(DISTINCT city) AS host FROM matches;</a:t>
            </a:r>
            <a:endParaRPr lang="en-IN" sz="5400" dirty="0">
              <a:solidFill>
                <a:schemeClr val="accent4">
                  <a:lumMod val="60000"/>
                  <a:lumOff val="40000"/>
                </a:schemeClr>
              </a:solidFill>
            </a:endParaRPr>
          </a:p>
        </p:txBody>
      </p:sp>
      <p:pic>
        <p:nvPicPr>
          <p:cNvPr id="4" name="Picture 3">
            <a:extLst>
              <a:ext uri="{FF2B5EF4-FFF2-40B4-BE49-F238E27FC236}">
                <a16:creationId xmlns:a16="http://schemas.microsoft.com/office/drawing/2014/main" id="{690271B4-5416-4710-548D-977258D0373E}"/>
              </a:ext>
            </a:extLst>
          </p:cNvPr>
          <p:cNvPicPr>
            <a:picLocks noChangeAspect="1"/>
          </p:cNvPicPr>
          <p:nvPr/>
        </p:nvPicPr>
        <p:blipFill>
          <a:blip r:embed="rId2"/>
          <a:stretch>
            <a:fillRect/>
          </a:stretch>
        </p:blipFill>
        <p:spPr>
          <a:xfrm>
            <a:off x="347263" y="934488"/>
            <a:ext cx="9589839" cy="1518036"/>
          </a:xfrm>
          <a:prstGeom prst="rect">
            <a:avLst/>
          </a:prstGeom>
        </p:spPr>
      </p:pic>
    </p:spTree>
    <p:extLst>
      <p:ext uri="{BB962C8B-B14F-4D97-AF65-F5344CB8AC3E}">
        <p14:creationId xmlns:p14="http://schemas.microsoft.com/office/powerpoint/2010/main" val="422855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45837E-685F-9E41-9A60-E5DB847CDA97}"/>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BC65D2E4-8AE9-8E35-3D23-13787DAA346B}"/>
              </a:ext>
            </a:extLst>
          </p:cNvPr>
          <p:cNvSpPr>
            <a:spLocks noGrp="1"/>
          </p:cNvSpPr>
          <p:nvPr>
            <p:ph type="ftr" sz="quarter" idx="11"/>
          </p:nvPr>
        </p:nvSpPr>
        <p:spPr/>
        <p:txBody>
          <a:bodyPr/>
          <a:lstStyle/>
          <a:p>
            <a:r>
              <a:rPr lang="en-US" noProof="0"/>
              <a:t>Presentation title</a:t>
            </a:r>
          </a:p>
        </p:txBody>
      </p:sp>
      <p:sp>
        <p:nvSpPr>
          <p:cNvPr id="6" name="TextBox 5">
            <a:extLst>
              <a:ext uri="{FF2B5EF4-FFF2-40B4-BE49-F238E27FC236}">
                <a16:creationId xmlns:a16="http://schemas.microsoft.com/office/drawing/2014/main" id="{F1960170-AF93-6A04-F1C1-4D144DA753DB}"/>
              </a:ext>
            </a:extLst>
          </p:cNvPr>
          <p:cNvSpPr txBox="1"/>
          <p:nvPr/>
        </p:nvSpPr>
        <p:spPr>
          <a:xfrm>
            <a:off x="1995745" y="359502"/>
            <a:ext cx="9401176" cy="1200329"/>
          </a:xfrm>
          <a:prstGeom prst="rect">
            <a:avLst/>
          </a:prstGeom>
          <a:solidFill>
            <a:schemeClr val="bg2">
              <a:lumMod val="50000"/>
            </a:schemeClr>
          </a:solidFill>
        </p:spPr>
        <p:txBody>
          <a:bodyPr wrap="square">
            <a:spAutoFit/>
          </a:bodyPr>
          <a:lstStyle/>
          <a:p>
            <a:pPr algn="l">
              <a:buFont typeface="+mj-lt"/>
              <a:buAutoNum type="arabicPeriod"/>
            </a:pPr>
            <a:r>
              <a:rPr lang="en-US" sz="3600" b="1" i="0" dirty="0">
                <a:solidFill>
                  <a:srgbClr val="484848"/>
                </a:solidFill>
                <a:effectLst/>
                <a:latin typeface="Lucida Sans Typewriter" panose="020B0509030504030204" pitchFamily="49" charset="0"/>
              </a:rPr>
              <a:t>Get the count of cities that have hosted an IPL match.</a:t>
            </a:r>
          </a:p>
        </p:txBody>
      </p:sp>
      <p:sp>
        <p:nvSpPr>
          <p:cNvPr id="10" name="TextBox 9">
            <a:extLst>
              <a:ext uri="{FF2B5EF4-FFF2-40B4-BE49-F238E27FC236}">
                <a16:creationId xmlns:a16="http://schemas.microsoft.com/office/drawing/2014/main" id="{F5C91B82-609E-89C2-ADE2-74D504012454}"/>
              </a:ext>
            </a:extLst>
          </p:cNvPr>
          <p:cNvSpPr txBox="1"/>
          <p:nvPr/>
        </p:nvSpPr>
        <p:spPr>
          <a:xfrm>
            <a:off x="4832533" y="4535370"/>
            <a:ext cx="6102220" cy="1600438"/>
          </a:xfrm>
          <a:prstGeom prst="rect">
            <a:avLst/>
          </a:prstGeom>
          <a:solidFill>
            <a:schemeClr val="accent2">
              <a:lumMod val="40000"/>
              <a:lumOff val="60000"/>
            </a:schemeClr>
          </a:solidFill>
          <a:ln w="57150">
            <a:solidFill>
              <a:srgbClr val="F15574"/>
            </a:solidFill>
          </a:ln>
        </p:spPr>
        <p:txBody>
          <a:bodyPr wrap="square">
            <a:spAutoFit/>
          </a:bodyPr>
          <a:lstStyle/>
          <a:p>
            <a:r>
              <a:rPr lang="en-IN" sz="6600" b="1" i="0" u="none" strike="noStrike" dirty="0">
                <a:solidFill>
                  <a:srgbClr val="000000"/>
                </a:solidFill>
                <a:effectLst/>
                <a:latin typeface="Bodoni MT Black" panose="02070A03080606020203" pitchFamily="18" charset="0"/>
              </a:rPr>
              <a:t>33</a:t>
            </a:r>
            <a:r>
              <a:rPr lang="en-IN" sz="6600" b="1" dirty="0">
                <a:latin typeface="Bodoni MT Black" panose="02070A03080606020203" pitchFamily="18" charset="0"/>
              </a:rPr>
              <a:t> – </a:t>
            </a:r>
            <a:r>
              <a:rPr lang="en-IN" sz="3200" b="1" dirty="0">
                <a:latin typeface="Bodoni MT Black" panose="02070A03080606020203" pitchFamily="18" charset="0"/>
              </a:rPr>
              <a:t>cities have hosted the IPL matches.</a:t>
            </a:r>
          </a:p>
        </p:txBody>
      </p:sp>
      <p:pic>
        <p:nvPicPr>
          <p:cNvPr id="12" name="Picture 11">
            <a:extLst>
              <a:ext uri="{FF2B5EF4-FFF2-40B4-BE49-F238E27FC236}">
                <a16:creationId xmlns:a16="http://schemas.microsoft.com/office/drawing/2014/main" id="{5C63ED28-3F6B-04F9-FAA7-E7456F3A7CAF}"/>
              </a:ext>
            </a:extLst>
          </p:cNvPr>
          <p:cNvPicPr>
            <a:picLocks noChangeAspect="1"/>
          </p:cNvPicPr>
          <p:nvPr/>
        </p:nvPicPr>
        <p:blipFill>
          <a:blip r:embed="rId2"/>
          <a:stretch>
            <a:fillRect/>
          </a:stretch>
        </p:blipFill>
        <p:spPr>
          <a:xfrm>
            <a:off x="741201" y="2556588"/>
            <a:ext cx="7721664" cy="1362269"/>
          </a:xfrm>
          <a:prstGeom prst="rect">
            <a:avLst/>
          </a:prstGeom>
          <a:ln w="57150">
            <a:solidFill>
              <a:schemeClr val="accent1">
                <a:lumMod val="60000"/>
                <a:lumOff val="40000"/>
              </a:schemeClr>
            </a:solidFill>
          </a:ln>
        </p:spPr>
      </p:pic>
    </p:spTree>
    <p:extLst>
      <p:ext uri="{BB962C8B-B14F-4D97-AF65-F5344CB8AC3E}">
        <p14:creationId xmlns:p14="http://schemas.microsoft.com/office/powerpoint/2010/main" val="327179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D04BBC-9218-3BA4-B0F3-35347B06C2BE}"/>
              </a:ext>
            </a:extLst>
          </p:cNvPr>
          <p:cNvSpPr txBox="1"/>
          <p:nvPr/>
        </p:nvSpPr>
        <p:spPr>
          <a:xfrm flipH="1">
            <a:off x="545063" y="1582340"/>
            <a:ext cx="11101873" cy="4616648"/>
          </a:xfrm>
          <a:prstGeom prst="rect">
            <a:avLst/>
          </a:prstGeom>
          <a:solidFill>
            <a:srgbClr val="97EFD3"/>
          </a:solidFill>
          <a:ln w="76200">
            <a:solidFill>
              <a:srgbClr val="7030A0"/>
            </a:solidFill>
          </a:ln>
        </p:spPr>
        <p:txBody>
          <a:bodyPr wrap="square" rtlCol="0">
            <a:spAutoFit/>
          </a:bodyPr>
          <a:lstStyle/>
          <a:p>
            <a:r>
              <a:rPr lang="en-IN" sz="2400" dirty="0"/>
              <a:t>CREATE TABLE deliveries(id int, </a:t>
            </a:r>
            <a:r>
              <a:rPr lang="en-IN" sz="2400" dirty="0" err="1"/>
              <a:t>innning</a:t>
            </a:r>
            <a:r>
              <a:rPr lang="en-IN" sz="2400" dirty="0"/>
              <a:t> int, over int, ball int, batsman varchar, </a:t>
            </a:r>
          </a:p>
          <a:p>
            <a:r>
              <a:rPr lang="en-IN" sz="2400" dirty="0" err="1"/>
              <a:t>non_striker</a:t>
            </a:r>
            <a:r>
              <a:rPr lang="en-IN" sz="2400" dirty="0"/>
              <a:t> varchar, bowler varchar, </a:t>
            </a:r>
            <a:r>
              <a:rPr lang="en-IN" sz="2400" dirty="0" err="1"/>
              <a:t>batsman_runs</a:t>
            </a:r>
            <a:r>
              <a:rPr lang="en-IN" sz="2400" dirty="0"/>
              <a:t> int, </a:t>
            </a:r>
            <a:r>
              <a:rPr lang="en-IN" sz="2400" dirty="0" err="1"/>
              <a:t>extra_runs</a:t>
            </a:r>
            <a:r>
              <a:rPr lang="en-IN" sz="2400" dirty="0"/>
              <a:t> int, </a:t>
            </a:r>
            <a:r>
              <a:rPr lang="en-IN" sz="2400" dirty="0" err="1"/>
              <a:t>total_runs</a:t>
            </a:r>
            <a:r>
              <a:rPr lang="en-IN" sz="2400" dirty="0"/>
              <a:t> int, </a:t>
            </a:r>
          </a:p>
          <a:p>
            <a:r>
              <a:rPr lang="en-IN" sz="2400" dirty="0" err="1"/>
              <a:t>is_wicket</a:t>
            </a:r>
            <a:r>
              <a:rPr lang="en-IN" sz="2400" dirty="0"/>
              <a:t> int, </a:t>
            </a:r>
            <a:r>
              <a:rPr lang="en-IN" sz="2400" dirty="0" err="1"/>
              <a:t>dismissal_kind</a:t>
            </a:r>
            <a:r>
              <a:rPr lang="en-IN" sz="2400" dirty="0"/>
              <a:t> varchar, </a:t>
            </a:r>
            <a:r>
              <a:rPr lang="en-IN" sz="2400" dirty="0" err="1"/>
              <a:t>player_dismissed</a:t>
            </a:r>
            <a:r>
              <a:rPr lang="en-IN" sz="2400" dirty="0"/>
              <a:t> varchar, fielder varchar, </a:t>
            </a:r>
          </a:p>
          <a:p>
            <a:r>
              <a:rPr lang="en-IN" sz="2400" dirty="0" err="1"/>
              <a:t>extras_type</a:t>
            </a:r>
            <a:r>
              <a:rPr lang="en-IN" sz="2400" dirty="0"/>
              <a:t> varchar, </a:t>
            </a:r>
            <a:r>
              <a:rPr lang="en-IN" sz="2400" dirty="0" err="1"/>
              <a:t>batting_team</a:t>
            </a:r>
            <a:r>
              <a:rPr lang="en-IN" sz="2400" dirty="0"/>
              <a:t> varchar, </a:t>
            </a:r>
            <a:r>
              <a:rPr lang="en-IN" sz="2400" dirty="0" err="1"/>
              <a:t>bowling_team</a:t>
            </a:r>
            <a:r>
              <a:rPr lang="en-IN" sz="2400" dirty="0"/>
              <a:t> varchar);</a:t>
            </a:r>
          </a:p>
          <a:p>
            <a:endParaRPr lang="en-IN" sz="2400" dirty="0"/>
          </a:p>
          <a:p>
            <a:endParaRPr lang="en-IN" sz="2400" dirty="0"/>
          </a:p>
          <a:p>
            <a:r>
              <a:rPr lang="en-IN" sz="2400" dirty="0"/>
              <a:t>COPY deliveries FROM 'C:\Program Files\PostgreSQL\16\data\IPL Dataset\IPL_Ball.csv' </a:t>
            </a:r>
          </a:p>
          <a:p>
            <a:r>
              <a:rPr lang="en-IN" sz="2400" dirty="0"/>
              <a:t>DELIMITER ',' csv header;</a:t>
            </a:r>
          </a:p>
          <a:p>
            <a:endParaRPr lang="en-IN" sz="2400" dirty="0"/>
          </a:p>
          <a:p>
            <a:r>
              <a:rPr lang="en-IN" sz="2400" dirty="0"/>
              <a:t>SELECT * FROM deliveries;</a:t>
            </a:r>
          </a:p>
          <a:p>
            <a:br>
              <a:rPr lang="en-IN" dirty="0"/>
            </a:br>
            <a:endParaRPr lang="en-IN" dirty="0"/>
          </a:p>
          <a:p>
            <a:endParaRPr lang="en-IN" dirty="0"/>
          </a:p>
        </p:txBody>
      </p:sp>
      <p:sp>
        <p:nvSpPr>
          <p:cNvPr id="9" name="TextBox 8">
            <a:extLst>
              <a:ext uri="{FF2B5EF4-FFF2-40B4-BE49-F238E27FC236}">
                <a16:creationId xmlns:a16="http://schemas.microsoft.com/office/drawing/2014/main" id="{D8D3623B-4E01-F1BF-40A3-73448C9E91AF}"/>
              </a:ext>
            </a:extLst>
          </p:cNvPr>
          <p:cNvSpPr txBox="1"/>
          <p:nvPr/>
        </p:nvSpPr>
        <p:spPr>
          <a:xfrm>
            <a:off x="998376" y="648362"/>
            <a:ext cx="972249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solidFill>
                  <a:srgbClr val="2A9D8F"/>
                </a:solidFill>
                <a:effectLst/>
                <a:highlight>
                  <a:srgbClr val="FF00FF"/>
                </a:highlight>
                <a:uLnTx/>
                <a:uFillTx/>
                <a:latin typeface="Arial Black" panose="020B0A04020102020204" pitchFamily="34" charset="0"/>
              </a:rPr>
              <a:t>Query for creating ‘deliveries’ table</a:t>
            </a:r>
          </a:p>
        </p:txBody>
      </p:sp>
    </p:spTree>
    <p:extLst>
      <p:ext uri="{BB962C8B-B14F-4D97-AF65-F5344CB8AC3E}">
        <p14:creationId xmlns:p14="http://schemas.microsoft.com/office/powerpoint/2010/main" val="935628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D209-984E-B167-C952-304D702ADC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DFBEE5-A8CF-29B9-C1C0-5996DADD5E39}"/>
              </a:ext>
            </a:extLst>
          </p:cNvPr>
          <p:cNvSpPr txBox="1"/>
          <p:nvPr/>
        </p:nvSpPr>
        <p:spPr>
          <a:xfrm>
            <a:off x="2242457" y="3429000"/>
            <a:ext cx="9535884" cy="2923877"/>
          </a:xfrm>
          <a:prstGeom prst="rect">
            <a:avLst/>
          </a:prstGeom>
          <a:solidFill>
            <a:schemeClr val="accent6">
              <a:lumMod val="60000"/>
              <a:lumOff val="40000"/>
            </a:schemeClr>
          </a:solidFill>
          <a:ln w="76200">
            <a:solidFill>
              <a:srgbClr val="FF0000"/>
            </a:solidFill>
          </a:ln>
        </p:spPr>
        <p:txBody>
          <a:bodyPr wrap="square" rtlCol="0">
            <a:spAutoFit/>
          </a:bodyPr>
          <a:lstStyle/>
          <a:p>
            <a:r>
              <a:rPr lang="en-US" sz="3200" dirty="0"/>
              <a:t> CREATE TABLE deliveries_v02 AS SELECT *, </a:t>
            </a:r>
          </a:p>
          <a:p>
            <a:r>
              <a:rPr lang="en-US" sz="3200" dirty="0"/>
              <a:t>   CASE WHEN </a:t>
            </a:r>
            <a:r>
              <a:rPr lang="en-US" sz="3200" dirty="0" err="1"/>
              <a:t>total_runs</a:t>
            </a:r>
            <a:r>
              <a:rPr lang="en-US" sz="3200" dirty="0"/>
              <a:t> &gt;= 4 THEN 'boundary' </a:t>
            </a:r>
          </a:p>
          <a:p>
            <a:r>
              <a:rPr lang="en-US" sz="3200" dirty="0"/>
              <a:t>   WHEN </a:t>
            </a:r>
            <a:r>
              <a:rPr lang="en-US" sz="3200" dirty="0" err="1"/>
              <a:t>total_runs</a:t>
            </a:r>
            <a:r>
              <a:rPr lang="en-US" sz="3200" dirty="0"/>
              <a:t> = 0 THEN 'dot' ELSE 'Other' </a:t>
            </a:r>
          </a:p>
          <a:p>
            <a:r>
              <a:rPr lang="en-US" sz="3200" dirty="0"/>
              <a:t>   END AS </a:t>
            </a:r>
            <a:r>
              <a:rPr lang="en-US" sz="3200" dirty="0" err="1"/>
              <a:t>ball_result</a:t>
            </a:r>
            <a:r>
              <a:rPr lang="en-US" sz="3200" dirty="0"/>
              <a:t> </a:t>
            </a:r>
          </a:p>
          <a:p>
            <a:r>
              <a:rPr lang="en-US" sz="3200" dirty="0"/>
              <a:t>   FROM deliveries;</a:t>
            </a:r>
          </a:p>
          <a:p>
            <a:endParaRPr lang="en-US" sz="2400" dirty="0"/>
          </a:p>
        </p:txBody>
      </p:sp>
      <p:pic>
        <p:nvPicPr>
          <p:cNvPr id="3" name="Picture 2">
            <a:extLst>
              <a:ext uri="{FF2B5EF4-FFF2-40B4-BE49-F238E27FC236}">
                <a16:creationId xmlns:a16="http://schemas.microsoft.com/office/drawing/2014/main" id="{257C4010-75ED-5CC1-3A56-035AC033FEA9}"/>
              </a:ext>
            </a:extLst>
          </p:cNvPr>
          <p:cNvPicPr>
            <a:picLocks noChangeAspect="1"/>
          </p:cNvPicPr>
          <p:nvPr/>
        </p:nvPicPr>
        <p:blipFill>
          <a:blip r:embed="rId2"/>
          <a:stretch>
            <a:fillRect/>
          </a:stretch>
        </p:blipFill>
        <p:spPr>
          <a:xfrm>
            <a:off x="227980" y="241306"/>
            <a:ext cx="11418798" cy="2475191"/>
          </a:xfrm>
          <a:prstGeom prst="rect">
            <a:avLst/>
          </a:prstGeom>
        </p:spPr>
      </p:pic>
    </p:spTree>
    <p:extLst>
      <p:ext uri="{BB962C8B-B14F-4D97-AF65-F5344CB8AC3E}">
        <p14:creationId xmlns:p14="http://schemas.microsoft.com/office/powerpoint/2010/main" val="1976365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B54126-F15F-6D26-35CB-FEEFC0E327E9}"/>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0C8BDFD7-C93D-3DD0-C6E1-41155C81715F}"/>
              </a:ext>
            </a:extLst>
          </p:cNvPr>
          <p:cNvSpPr>
            <a:spLocks noGrp="1"/>
          </p:cNvSpPr>
          <p:nvPr>
            <p:ph type="ftr" sz="quarter" idx="11"/>
          </p:nvPr>
        </p:nvSpPr>
        <p:spPr/>
        <p:txBody>
          <a:bodyPr/>
          <a:lstStyle/>
          <a:p>
            <a:r>
              <a:rPr lang="en-US" noProof="0"/>
              <a:t>Presentation title</a:t>
            </a:r>
          </a:p>
        </p:txBody>
      </p:sp>
      <p:sp>
        <p:nvSpPr>
          <p:cNvPr id="6" name="TextBox 5">
            <a:extLst>
              <a:ext uri="{FF2B5EF4-FFF2-40B4-BE49-F238E27FC236}">
                <a16:creationId xmlns:a16="http://schemas.microsoft.com/office/drawing/2014/main" id="{2CF29108-7137-4415-0B72-EFA4443C840A}"/>
              </a:ext>
            </a:extLst>
          </p:cNvPr>
          <p:cNvSpPr txBox="1"/>
          <p:nvPr/>
        </p:nvSpPr>
        <p:spPr>
          <a:xfrm>
            <a:off x="208318" y="226438"/>
            <a:ext cx="11296294" cy="2308324"/>
          </a:xfrm>
          <a:prstGeom prst="rect">
            <a:avLst/>
          </a:prstGeom>
          <a:solidFill>
            <a:schemeClr val="tx2">
              <a:lumMod val="40000"/>
              <a:lumOff val="60000"/>
            </a:schemeClr>
          </a:solidFill>
          <a:ln w="57150">
            <a:solidFill>
              <a:schemeClr val="bg1">
                <a:lumMod val="85000"/>
                <a:lumOff val="15000"/>
              </a:schemeClr>
            </a:solidFill>
          </a:ln>
        </p:spPr>
        <p:txBody>
          <a:bodyPr wrap="square">
            <a:spAutoFit/>
          </a:bodyPr>
          <a:lstStyle/>
          <a:p>
            <a:r>
              <a:rPr lang="en-US" sz="2400" b="1" i="0" dirty="0">
                <a:solidFill>
                  <a:srgbClr val="484848"/>
                </a:solidFill>
                <a:effectLst/>
                <a:latin typeface="Lucida Sans Typewriter" panose="020B0509030504030204" pitchFamily="49" charset="0"/>
              </a:rPr>
              <a:t>2. Create table </a:t>
            </a:r>
            <a:r>
              <a:rPr lang="en-US" sz="2400" b="1" i="1" dirty="0">
                <a:solidFill>
                  <a:srgbClr val="484848"/>
                </a:solidFill>
                <a:effectLst/>
                <a:latin typeface="Lucida Sans Typewriter" panose="020B0509030504030204" pitchFamily="49" charset="0"/>
              </a:rPr>
              <a:t>deliveries_v02 </a:t>
            </a:r>
            <a:r>
              <a:rPr lang="en-US" sz="2400" b="1" i="0" dirty="0">
                <a:solidFill>
                  <a:srgbClr val="484848"/>
                </a:solidFill>
                <a:effectLst/>
                <a:latin typeface="Lucida Sans Typewriter" panose="020B0509030504030204" pitchFamily="49" charset="0"/>
              </a:rPr>
              <a:t>with all the columns of the table ‘</a:t>
            </a:r>
            <a:r>
              <a:rPr lang="en-US" sz="2400" b="1" i="1" dirty="0">
                <a:solidFill>
                  <a:srgbClr val="484848"/>
                </a:solidFill>
                <a:effectLst/>
                <a:latin typeface="Lucida Sans Typewriter" panose="020B0509030504030204" pitchFamily="49" charset="0"/>
              </a:rPr>
              <a:t>deliveries’ </a:t>
            </a:r>
            <a:r>
              <a:rPr lang="en-US" sz="2400" b="1" i="0" dirty="0">
                <a:solidFill>
                  <a:srgbClr val="484848"/>
                </a:solidFill>
                <a:effectLst/>
                <a:latin typeface="Lucida Sans Typewriter" panose="020B0509030504030204" pitchFamily="49" charset="0"/>
              </a:rPr>
              <a:t>and an additional column </a:t>
            </a:r>
            <a:r>
              <a:rPr lang="en-US" sz="2400" b="1" i="1" dirty="0">
                <a:solidFill>
                  <a:srgbClr val="484848"/>
                </a:solidFill>
                <a:effectLst/>
                <a:latin typeface="Lucida Sans Typewriter" panose="020B0509030504030204" pitchFamily="49" charset="0"/>
              </a:rPr>
              <a:t>ball_result </a:t>
            </a:r>
            <a:r>
              <a:rPr lang="en-US" sz="2400" b="1" i="0" dirty="0">
                <a:solidFill>
                  <a:srgbClr val="484848"/>
                </a:solidFill>
                <a:effectLst/>
                <a:latin typeface="Lucida Sans Typewriter" panose="020B0509030504030204" pitchFamily="49" charset="0"/>
              </a:rPr>
              <a:t>containing</a:t>
            </a:r>
            <a:r>
              <a:rPr lang="en-US" sz="2400" b="1" dirty="0">
                <a:solidFill>
                  <a:srgbClr val="484848"/>
                </a:solidFill>
                <a:latin typeface="Lucida Sans Typewriter" panose="020B0509030504030204" pitchFamily="49" charset="0"/>
              </a:rPr>
              <a:t> </a:t>
            </a:r>
            <a:r>
              <a:rPr lang="en-US" sz="2400" b="1" i="0" dirty="0">
                <a:solidFill>
                  <a:srgbClr val="484848"/>
                </a:solidFill>
                <a:effectLst/>
                <a:latin typeface="Lucida Sans Typewriter" panose="020B0509030504030204" pitchFamily="49" charset="0"/>
              </a:rPr>
              <a:t>values </a:t>
            </a:r>
            <a:r>
              <a:rPr lang="en-US" sz="2400" b="1" i="1" dirty="0">
                <a:solidFill>
                  <a:srgbClr val="484848"/>
                </a:solidFill>
                <a:effectLst/>
                <a:latin typeface="Lucida Sans Typewriter" panose="020B0509030504030204" pitchFamily="49" charset="0"/>
              </a:rPr>
              <a:t>boundary</a:t>
            </a:r>
            <a:r>
              <a:rPr lang="en-US" sz="2400" b="1" i="0" dirty="0">
                <a:solidFill>
                  <a:srgbClr val="484848"/>
                </a:solidFill>
                <a:effectLst/>
                <a:latin typeface="Lucida Sans Typewriter" panose="020B0509030504030204" pitchFamily="49" charset="0"/>
              </a:rPr>
              <a:t>, </a:t>
            </a:r>
            <a:r>
              <a:rPr lang="en-US" sz="2400" b="1" i="1" dirty="0">
                <a:solidFill>
                  <a:srgbClr val="484848"/>
                </a:solidFill>
                <a:effectLst/>
                <a:latin typeface="Lucida Sans Typewriter" panose="020B0509030504030204" pitchFamily="49" charset="0"/>
              </a:rPr>
              <a:t>dot </a:t>
            </a:r>
            <a:r>
              <a:rPr lang="en-US" sz="2400" b="1" i="0" dirty="0">
                <a:solidFill>
                  <a:srgbClr val="484848"/>
                </a:solidFill>
                <a:effectLst/>
                <a:latin typeface="Lucida Sans Typewriter" panose="020B0509030504030204" pitchFamily="49" charset="0"/>
              </a:rPr>
              <a:t>or </a:t>
            </a:r>
            <a:r>
              <a:rPr lang="en-US" sz="2400" b="1" i="1" dirty="0">
                <a:solidFill>
                  <a:srgbClr val="484848"/>
                </a:solidFill>
                <a:effectLst/>
                <a:latin typeface="Lucida Sans Typewriter" panose="020B0509030504030204" pitchFamily="49" charset="0"/>
              </a:rPr>
              <a:t>other </a:t>
            </a:r>
            <a:r>
              <a:rPr lang="en-US" sz="2400" b="1" i="0" dirty="0">
                <a:solidFill>
                  <a:srgbClr val="484848"/>
                </a:solidFill>
                <a:effectLst/>
                <a:latin typeface="Lucida Sans Typewriter" panose="020B0509030504030204" pitchFamily="49" charset="0"/>
              </a:rPr>
              <a:t>depending on the </a:t>
            </a:r>
            <a:r>
              <a:rPr lang="en-US" sz="2400" b="1" i="1" dirty="0">
                <a:solidFill>
                  <a:srgbClr val="484848"/>
                </a:solidFill>
                <a:effectLst/>
                <a:latin typeface="Lucida Sans Typewriter" panose="020B0509030504030204" pitchFamily="49" charset="0"/>
              </a:rPr>
              <a:t>total_run </a:t>
            </a:r>
            <a:r>
              <a:rPr lang="en-US" sz="2400" b="1" i="0" dirty="0">
                <a:solidFill>
                  <a:srgbClr val="484848"/>
                </a:solidFill>
                <a:effectLst/>
                <a:latin typeface="Lucida Sans Typewriter" panose="020B0509030504030204" pitchFamily="49" charset="0"/>
              </a:rPr>
              <a:t>(boundary for &gt;= 4, dot for 0 and other for any other number).</a:t>
            </a:r>
            <a:endParaRPr lang="en-IN" sz="2400" b="1" dirty="0">
              <a:latin typeface="Lucida Sans Typewriter" panose="020B0509030504030204" pitchFamily="49" charset="0"/>
            </a:endParaRPr>
          </a:p>
        </p:txBody>
      </p:sp>
      <p:pic>
        <p:nvPicPr>
          <p:cNvPr id="8" name="Picture 7">
            <a:extLst>
              <a:ext uri="{FF2B5EF4-FFF2-40B4-BE49-F238E27FC236}">
                <a16:creationId xmlns:a16="http://schemas.microsoft.com/office/drawing/2014/main" id="{D6295AD5-14F6-94CF-18B4-34B604068631}"/>
              </a:ext>
            </a:extLst>
          </p:cNvPr>
          <p:cNvPicPr>
            <a:picLocks noChangeAspect="1"/>
          </p:cNvPicPr>
          <p:nvPr/>
        </p:nvPicPr>
        <p:blipFill>
          <a:blip r:embed="rId2"/>
          <a:stretch>
            <a:fillRect/>
          </a:stretch>
        </p:blipFill>
        <p:spPr>
          <a:xfrm>
            <a:off x="1063690" y="3060233"/>
            <a:ext cx="10440922" cy="3571329"/>
          </a:xfrm>
          <a:prstGeom prst="rect">
            <a:avLst/>
          </a:prstGeom>
          <a:ln w="57150">
            <a:solidFill>
              <a:srgbClr val="C00000"/>
            </a:solidFill>
          </a:ln>
        </p:spPr>
      </p:pic>
    </p:spTree>
    <p:extLst>
      <p:ext uri="{BB962C8B-B14F-4D97-AF65-F5344CB8AC3E}">
        <p14:creationId xmlns:p14="http://schemas.microsoft.com/office/powerpoint/2010/main" val="1008827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D05D861E-03A0-5C74-238C-60F47880024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6CEDBC-2AB3-919F-1274-A5E9AA3671CE}"/>
              </a:ext>
            </a:extLst>
          </p:cNvPr>
          <p:cNvGraphicFramePr>
            <a:graphicFrameLocks noGrp="1"/>
          </p:cNvGraphicFramePr>
          <p:nvPr>
            <p:extLst>
              <p:ext uri="{D42A27DB-BD31-4B8C-83A1-F6EECF244321}">
                <p14:modId xmlns:p14="http://schemas.microsoft.com/office/powerpoint/2010/main" val="3340807477"/>
              </p:ext>
            </p:extLst>
          </p:nvPr>
        </p:nvGraphicFramePr>
        <p:xfrm>
          <a:off x="240529" y="886408"/>
          <a:ext cx="11951471" cy="5812972"/>
        </p:xfrm>
        <a:graphic>
          <a:graphicData uri="http://schemas.openxmlformats.org/drawingml/2006/table">
            <a:tbl>
              <a:tblPr/>
              <a:tblGrid>
                <a:gridCol w="627425">
                  <a:extLst>
                    <a:ext uri="{9D8B030D-6E8A-4147-A177-3AD203B41FA5}">
                      <a16:colId xmlns:a16="http://schemas.microsoft.com/office/drawing/2014/main" val="503665587"/>
                    </a:ext>
                  </a:extLst>
                </a:gridCol>
                <a:gridCol w="479788">
                  <a:extLst>
                    <a:ext uri="{9D8B030D-6E8A-4147-A177-3AD203B41FA5}">
                      <a16:colId xmlns:a16="http://schemas.microsoft.com/office/drawing/2014/main" val="732674599"/>
                    </a:ext>
                  </a:extLst>
                </a:gridCol>
                <a:gridCol w="473937">
                  <a:extLst>
                    <a:ext uri="{9D8B030D-6E8A-4147-A177-3AD203B41FA5}">
                      <a16:colId xmlns:a16="http://schemas.microsoft.com/office/drawing/2014/main" val="3523107299"/>
                    </a:ext>
                  </a:extLst>
                </a:gridCol>
                <a:gridCol w="409575">
                  <a:extLst>
                    <a:ext uri="{9D8B030D-6E8A-4147-A177-3AD203B41FA5}">
                      <a16:colId xmlns:a16="http://schemas.microsoft.com/office/drawing/2014/main" val="4065434593"/>
                    </a:ext>
                  </a:extLst>
                </a:gridCol>
                <a:gridCol w="762000">
                  <a:extLst>
                    <a:ext uri="{9D8B030D-6E8A-4147-A177-3AD203B41FA5}">
                      <a16:colId xmlns:a16="http://schemas.microsoft.com/office/drawing/2014/main" val="3865917029"/>
                    </a:ext>
                  </a:extLst>
                </a:gridCol>
                <a:gridCol w="752475">
                  <a:extLst>
                    <a:ext uri="{9D8B030D-6E8A-4147-A177-3AD203B41FA5}">
                      <a16:colId xmlns:a16="http://schemas.microsoft.com/office/drawing/2014/main" val="482386247"/>
                    </a:ext>
                  </a:extLst>
                </a:gridCol>
                <a:gridCol w="571500">
                  <a:extLst>
                    <a:ext uri="{9D8B030D-6E8A-4147-A177-3AD203B41FA5}">
                      <a16:colId xmlns:a16="http://schemas.microsoft.com/office/drawing/2014/main" val="1236118029"/>
                    </a:ext>
                  </a:extLst>
                </a:gridCol>
                <a:gridCol w="651109">
                  <a:extLst>
                    <a:ext uri="{9D8B030D-6E8A-4147-A177-3AD203B41FA5}">
                      <a16:colId xmlns:a16="http://schemas.microsoft.com/office/drawing/2014/main" val="3303431504"/>
                    </a:ext>
                  </a:extLst>
                </a:gridCol>
                <a:gridCol w="529991">
                  <a:extLst>
                    <a:ext uri="{9D8B030D-6E8A-4147-A177-3AD203B41FA5}">
                      <a16:colId xmlns:a16="http://schemas.microsoft.com/office/drawing/2014/main" val="3306202386"/>
                    </a:ext>
                  </a:extLst>
                </a:gridCol>
                <a:gridCol w="571500">
                  <a:extLst>
                    <a:ext uri="{9D8B030D-6E8A-4147-A177-3AD203B41FA5}">
                      <a16:colId xmlns:a16="http://schemas.microsoft.com/office/drawing/2014/main" val="2977328777"/>
                    </a:ext>
                  </a:extLst>
                </a:gridCol>
                <a:gridCol w="542925">
                  <a:extLst>
                    <a:ext uri="{9D8B030D-6E8A-4147-A177-3AD203B41FA5}">
                      <a16:colId xmlns:a16="http://schemas.microsoft.com/office/drawing/2014/main" val="1562334185"/>
                    </a:ext>
                  </a:extLst>
                </a:gridCol>
                <a:gridCol w="819150">
                  <a:extLst>
                    <a:ext uri="{9D8B030D-6E8A-4147-A177-3AD203B41FA5}">
                      <a16:colId xmlns:a16="http://schemas.microsoft.com/office/drawing/2014/main" val="1559410063"/>
                    </a:ext>
                  </a:extLst>
                </a:gridCol>
                <a:gridCol w="723900">
                  <a:extLst>
                    <a:ext uri="{9D8B030D-6E8A-4147-A177-3AD203B41FA5}">
                      <a16:colId xmlns:a16="http://schemas.microsoft.com/office/drawing/2014/main" val="3990291873"/>
                    </a:ext>
                  </a:extLst>
                </a:gridCol>
                <a:gridCol w="666750">
                  <a:extLst>
                    <a:ext uri="{9D8B030D-6E8A-4147-A177-3AD203B41FA5}">
                      <a16:colId xmlns:a16="http://schemas.microsoft.com/office/drawing/2014/main" val="479682691"/>
                    </a:ext>
                  </a:extLst>
                </a:gridCol>
                <a:gridCol w="714375">
                  <a:extLst>
                    <a:ext uri="{9D8B030D-6E8A-4147-A177-3AD203B41FA5}">
                      <a16:colId xmlns:a16="http://schemas.microsoft.com/office/drawing/2014/main" val="991566589"/>
                    </a:ext>
                  </a:extLst>
                </a:gridCol>
                <a:gridCol w="933450">
                  <a:extLst>
                    <a:ext uri="{9D8B030D-6E8A-4147-A177-3AD203B41FA5}">
                      <a16:colId xmlns:a16="http://schemas.microsoft.com/office/drawing/2014/main" val="3354042270"/>
                    </a:ext>
                  </a:extLst>
                </a:gridCol>
                <a:gridCol w="952500">
                  <a:extLst>
                    <a:ext uri="{9D8B030D-6E8A-4147-A177-3AD203B41FA5}">
                      <a16:colId xmlns:a16="http://schemas.microsoft.com/office/drawing/2014/main" val="568433755"/>
                    </a:ext>
                  </a:extLst>
                </a:gridCol>
                <a:gridCol w="769121">
                  <a:extLst>
                    <a:ext uri="{9D8B030D-6E8A-4147-A177-3AD203B41FA5}">
                      <a16:colId xmlns:a16="http://schemas.microsoft.com/office/drawing/2014/main" val="197326691"/>
                    </a:ext>
                  </a:extLst>
                </a:gridCol>
              </a:tblGrid>
              <a:tr h="711540">
                <a:tc>
                  <a:txBody>
                    <a:bodyPr/>
                    <a:lstStyle/>
                    <a:p>
                      <a:pPr algn="ctr" fontAlgn="b"/>
                      <a:r>
                        <a:rPr lang="en-IN" sz="1000" b="1" i="0" u="none" strike="noStrike" dirty="0">
                          <a:solidFill>
                            <a:srgbClr val="000000"/>
                          </a:solidFill>
                          <a:effectLst/>
                          <a:latin typeface="Arial Black" panose="020B0A04020102020204" pitchFamily="34" charset="0"/>
                        </a:rPr>
                        <a:t>ID</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Inning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a:solidFill>
                            <a:srgbClr val="000000"/>
                          </a:solidFill>
                          <a:effectLst/>
                          <a:latin typeface="Arial Black" panose="020B0A04020102020204" pitchFamily="34" charset="0"/>
                        </a:rPr>
                        <a:t>Over</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Ball</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a:solidFill>
                            <a:srgbClr val="000000"/>
                          </a:solidFill>
                          <a:effectLst/>
                          <a:latin typeface="Arial Black" panose="020B0A04020102020204" pitchFamily="34" charset="0"/>
                        </a:rPr>
                        <a:t>Batsman</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Non-</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striker</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Bowler</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Batsman-</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runs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Extra-</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runs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Total-</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runs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Is-</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wicket</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Dismissal-</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kind</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Player-</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dismissed</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Fielder</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Extras-</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type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Batting-</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team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Bowling-team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000" b="1" i="0" u="none" strike="noStrike" dirty="0">
                          <a:solidFill>
                            <a:srgbClr val="000000"/>
                          </a:solidFill>
                          <a:effectLst/>
                          <a:latin typeface="Arial Black" panose="020B0A04020102020204" pitchFamily="34" charset="0"/>
                        </a:rPr>
                        <a:t>Ball-</a:t>
                      </a:r>
                      <a:br>
                        <a:rPr lang="en-IN" sz="1000" b="1" i="0" u="none" strike="noStrike" dirty="0">
                          <a:solidFill>
                            <a:srgbClr val="000000"/>
                          </a:solidFill>
                          <a:effectLst/>
                          <a:latin typeface="Arial Black" panose="020B0A04020102020204" pitchFamily="34" charset="0"/>
                        </a:rPr>
                      </a:br>
                      <a:r>
                        <a:rPr lang="en-IN" sz="1000" b="1" i="0" u="none" strike="noStrike" dirty="0">
                          <a:solidFill>
                            <a:srgbClr val="000000"/>
                          </a:solidFill>
                          <a:effectLst/>
                          <a:latin typeface="Arial Black" panose="020B0A04020102020204" pitchFamily="34" charset="0"/>
                        </a:rPr>
                        <a:t>result</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24108453"/>
                  </a:ext>
                </a:extLst>
              </a:tr>
              <a:tr h="728776">
                <a:tc>
                  <a:txBody>
                    <a:bodyPr/>
                    <a:lstStyle/>
                    <a:p>
                      <a:pPr algn="ctr" fontAlgn="b"/>
                      <a:r>
                        <a:rPr lang="en-IN" sz="1400" b="1" i="1" u="none" strike="noStrike" dirty="0">
                          <a:solidFill>
                            <a:srgbClr val="FF0000"/>
                          </a:solidFill>
                          <a:effectLst/>
                          <a:latin typeface="Bell MT" panose="02020503060305020303" pitchFamily="18" charset="0"/>
                        </a:rPr>
                        <a:t>335982</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dirty="0">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6</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5</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BB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AA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Noffke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Other</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73649146"/>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6</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6</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BB 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AA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Noffke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Other</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46985760"/>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7</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BB 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Z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Khan</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dot</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669451904"/>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7</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2</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BB 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Z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Khan</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Other</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779395705"/>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7</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3</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BB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Z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Khan</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Other</a:t>
                      </a:r>
                    </a:p>
                  </a:txBody>
                  <a:tcPr marL="4150" marR="4150" marT="41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19510712"/>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7</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4</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BB 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Z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Khan</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Other</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461233363"/>
                  </a:ext>
                </a:extLst>
              </a:tr>
              <a:tr h="728776">
                <a:tc>
                  <a:txBody>
                    <a:bodyPr/>
                    <a:lstStyle/>
                    <a:p>
                      <a:pPr algn="ctr" fontAlgn="b"/>
                      <a:r>
                        <a:rPr lang="en-IN" sz="1400" b="1" i="1" u="none" strike="noStrike">
                          <a:solidFill>
                            <a:srgbClr val="FF0000"/>
                          </a:solidFill>
                          <a:effectLst/>
                          <a:latin typeface="Bell MT" panose="02020503060305020303" pitchFamily="18" charset="0"/>
                        </a:rPr>
                        <a:t>335982</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400" b="0" i="1" u="none" strike="noStrike">
                          <a:solidFill>
                            <a:srgbClr val="000000"/>
                          </a:solidFill>
                          <a:effectLst/>
                          <a:latin typeface="Calibri" panose="020F0502020204030204" pitchFamily="34" charset="0"/>
                        </a:rPr>
                        <a:t>1</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9</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5</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a:solidFill>
                            <a:srgbClr val="000000"/>
                          </a:solidFill>
                          <a:effectLst/>
                          <a:latin typeface="Calibri" panose="020F0502020204030204" pitchFamily="34" charset="0"/>
                        </a:rPr>
                        <a:t>BB McCullum</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RT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Ponting</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SB </a:t>
                      </a:r>
                      <a:br>
                        <a:rPr lang="en-IN" sz="1400" b="0" i="1" u="none" strike="noStrike" dirty="0">
                          <a:solidFill>
                            <a:srgbClr val="000000"/>
                          </a:solidFill>
                          <a:effectLst/>
                          <a:latin typeface="Calibri" panose="020F0502020204030204" pitchFamily="34" charset="0"/>
                        </a:rPr>
                      </a:br>
                      <a:r>
                        <a:rPr lang="en-IN" sz="1400" b="0" i="1" u="none" strike="noStrike" dirty="0">
                          <a:solidFill>
                            <a:srgbClr val="000000"/>
                          </a:solidFill>
                          <a:effectLst/>
                          <a:latin typeface="Calibri" panose="020F0502020204030204" pitchFamily="34" charset="0"/>
                        </a:rPr>
                        <a:t>Joshi</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6</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6</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0</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NA</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Kolkata Knight Riders</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Royal Challengers Bangalore</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400" b="0" i="1" u="none" strike="noStrike" dirty="0">
                          <a:solidFill>
                            <a:srgbClr val="000000"/>
                          </a:solidFill>
                          <a:effectLst/>
                          <a:latin typeface="Calibri" panose="020F0502020204030204" pitchFamily="34" charset="0"/>
                        </a:rPr>
                        <a:t>boundary</a:t>
                      </a:r>
                    </a:p>
                  </a:txBody>
                  <a:tcPr marL="4150" marR="4150" marT="41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561734789"/>
                  </a:ext>
                </a:extLst>
              </a:tr>
            </a:tbl>
          </a:graphicData>
        </a:graphic>
      </p:graphicFrame>
      <p:sp>
        <p:nvSpPr>
          <p:cNvPr id="8" name="TextBox 7">
            <a:extLst>
              <a:ext uri="{FF2B5EF4-FFF2-40B4-BE49-F238E27FC236}">
                <a16:creationId xmlns:a16="http://schemas.microsoft.com/office/drawing/2014/main" id="{DE76669D-23CF-816A-3FFF-3E691F47F34E}"/>
              </a:ext>
            </a:extLst>
          </p:cNvPr>
          <p:cNvSpPr txBox="1"/>
          <p:nvPr/>
        </p:nvSpPr>
        <p:spPr>
          <a:xfrm>
            <a:off x="2876161" y="200"/>
            <a:ext cx="610688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2783472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301DF-5B1E-2DC3-4607-4466E06C07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81DC8B-03D2-A1AD-9021-C98431CD551E}"/>
              </a:ext>
            </a:extLst>
          </p:cNvPr>
          <p:cNvSpPr txBox="1"/>
          <p:nvPr/>
        </p:nvSpPr>
        <p:spPr>
          <a:xfrm>
            <a:off x="1729273" y="3571108"/>
            <a:ext cx="10120605" cy="2862322"/>
          </a:xfrm>
          <a:prstGeom prst="rect">
            <a:avLst/>
          </a:prstGeom>
          <a:solidFill>
            <a:schemeClr val="accent4">
              <a:lumMod val="20000"/>
              <a:lumOff val="80000"/>
            </a:schemeClr>
          </a:solidFill>
          <a:ln w="57150">
            <a:solidFill>
              <a:srgbClr val="6818B8"/>
            </a:solidFill>
          </a:ln>
        </p:spPr>
        <p:txBody>
          <a:bodyPr wrap="square">
            <a:spAutoFit/>
          </a:bodyPr>
          <a:lstStyle/>
          <a:p>
            <a:r>
              <a:rPr lang="en-US" dirty="0"/>
              <a:t> </a:t>
            </a:r>
            <a:r>
              <a:rPr lang="en-US" sz="6000" dirty="0"/>
              <a:t>SELECT </a:t>
            </a:r>
            <a:r>
              <a:rPr lang="en-US" sz="6000" dirty="0" err="1"/>
              <a:t>ball_result</a:t>
            </a:r>
            <a:r>
              <a:rPr lang="en-US" sz="6000" dirty="0"/>
              <a:t>, COUNT(*) FROM deliveries_v02 GROUP BY </a:t>
            </a:r>
            <a:r>
              <a:rPr lang="en-US" sz="6000" dirty="0" err="1"/>
              <a:t>ball_result</a:t>
            </a:r>
            <a:r>
              <a:rPr lang="en-US" sz="6000" dirty="0"/>
              <a:t>;</a:t>
            </a:r>
            <a:endParaRPr lang="en-IN" sz="6000" dirty="0"/>
          </a:p>
        </p:txBody>
      </p:sp>
      <p:pic>
        <p:nvPicPr>
          <p:cNvPr id="4" name="Picture 3">
            <a:extLst>
              <a:ext uri="{FF2B5EF4-FFF2-40B4-BE49-F238E27FC236}">
                <a16:creationId xmlns:a16="http://schemas.microsoft.com/office/drawing/2014/main" id="{7897E5B9-9D10-876C-8FB3-713B57B2424B}"/>
              </a:ext>
            </a:extLst>
          </p:cNvPr>
          <p:cNvPicPr>
            <a:picLocks noChangeAspect="1"/>
          </p:cNvPicPr>
          <p:nvPr/>
        </p:nvPicPr>
        <p:blipFill>
          <a:blip r:embed="rId2"/>
          <a:stretch>
            <a:fillRect/>
          </a:stretch>
        </p:blipFill>
        <p:spPr>
          <a:xfrm>
            <a:off x="228282" y="283164"/>
            <a:ext cx="10223878" cy="2615411"/>
          </a:xfrm>
          <a:prstGeom prst="rect">
            <a:avLst/>
          </a:prstGeom>
        </p:spPr>
      </p:pic>
    </p:spTree>
    <p:extLst>
      <p:ext uri="{BB962C8B-B14F-4D97-AF65-F5344CB8AC3E}">
        <p14:creationId xmlns:p14="http://schemas.microsoft.com/office/powerpoint/2010/main" val="2761124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38551A-EA30-44B0-3A96-24011980F2F2}"/>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19FD5282-CB43-6E5E-3216-8AA905BF0400}"/>
              </a:ext>
            </a:extLst>
          </p:cNvPr>
          <p:cNvSpPr>
            <a:spLocks noGrp="1"/>
          </p:cNvSpPr>
          <p:nvPr>
            <p:ph type="ftr" sz="quarter" idx="11"/>
          </p:nvPr>
        </p:nvSpPr>
        <p:spPr/>
        <p:txBody>
          <a:bodyPr/>
          <a:lstStyle/>
          <a:p>
            <a:r>
              <a:rPr lang="en-US" noProof="0"/>
              <a:t>Presentation title</a:t>
            </a:r>
          </a:p>
        </p:txBody>
      </p:sp>
      <p:sp>
        <p:nvSpPr>
          <p:cNvPr id="6" name="TextBox 5">
            <a:extLst>
              <a:ext uri="{FF2B5EF4-FFF2-40B4-BE49-F238E27FC236}">
                <a16:creationId xmlns:a16="http://schemas.microsoft.com/office/drawing/2014/main" id="{A60D7A08-CFFC-91E4-7E12-904E0963BAC7}"/>
              </a:ext>
            </a:extLst>
          </p:cNvPr>
          <p:cNvSpPr txBox="1"/>
          <p:nvPr/>
        </p:nvSpPr>
        <p:spPr>
          <a:xfrm>
            <a:off x="1565954" y="479267"/>
            <a:ext cx="9666514" cy="2308324"/>
          </a:xfrm>
          <a:prstGeom prst="rect">
            <a:avLst/>
          </a:prstGeom>
          <a:solidFill>
            <a:srgbClr val="FFFF00"/>
          </a:solidFill>
          <a:ln w="38100">
            <a:solidFill>
              <a:srgbClr val="003399"/>
            </a:solidFill>
          </a:ln>
        </p:spPr>
        <p:txBody>
          <a:bodyPr wrap="square">
            <a:spAutoFit/>
          </a:bodyPr>
          <a:lstStyle/>
          <a:p>
            <a:pPr algn="l"/>
            <a:r>
              <a:rPr lang="en-US" sz="3600" b="1" i="0" dirty="0">
                <a:solidFill>
                  <a:srgbClr val="484848"/>
                </a:solidFill>
                <a:effectLst/>
                <a:latin typeface="Lucida Sans Typewriter" panose="020B0509030504030204" pitchFamily="49" charset="0"/>
              </a:rPr>
              <a:t>3. Write a query to fetch the total number of boundaries and dot balls from</a:t>
            </a:r>
            <a:r>
              <a:rPr lang="en-US" sz="3600" b="1" dirty="0">
                <a:solidFill>
                  <a:srgbClr val="484848"/>
                </a:solidFill>
                <a:latin typeface="Lucida Sans Typewriter" panose="020B0509030504030204" pitchFamily="49" charset="0"/>
              </a:rPr>
              <a:t> </a:t>
            </a:r>
            <a:r>
              <a:rPr lang="en-US" sz="3600" b="1" i="0" dirty="0">
                <a:solidFill>
                  <a:srgbClr val="484848"/>
                </a:solidFill>
                <a:effectLst/>
                <a:latin typeface="Lucida Sans Typewriter" panose="020B0509030504030204" pitchFamily="49" charset="0"/>
              </a:rPr>
              <a:t>the </a:t>
            </a:r>
            <a:r>
              <a:rPr lang="en-US" sz="3600" b="1" i="1" dirty="0">
                <a:solidFill>
                  <a:srgbClr val="484848"/>
                </a:solidFill>
                <a:effectLst/>
                <a:latin typeface="Lucida Sans Typewriter" panose="020B0509030504030204" pitchFamily="49" charset="0"/>
              </a:rPr>
              <a:t>deliveries_v02 </a:t>
            </a:r>
            <a:r>
              <a:rPr lang="en-US" sz="3600" b="1" i="0" dirty="0">
                <a:solidFill>
                  <a:srgbClr val="484848"/>
                </a:solidFill>
                <a:effectLst/>
                <a:latin typeface="Lucida Sans Typewriter" panose="020B0509030504030204" pitchFamily="49" charset="0"/>
              </a:rPr>
              <a:t>table.</a:t>
            </a:r>
          </a:p>
        </p:txBody>
      </p:sp>
      <p:pic>
        <p:nvPicPr>
          <p:cNvPr id="8" name="Picture 7">
            <a:extLst>
              <a:ext uri="{FF2B5EF4-FFF2-40B4-BE49-F238E27FC236}">
                <a16:creationId xmlns:a16="http://schemas.microsoft.com/office/drawing/2014/main" id="{73EF3F46-2DB1-A314-9053-6862A5B9F70C}"/>
              </a:ext>
            </a:extLst>
          </p:cNvPr>
          <p:cNvPicPr>
            <a:picLocks noChangeAspect="1"/>
          </p:cNvPicPr>
          <p:nvPr/>
        </p:nvPicPr>
        <p:blipFill>
          <a:blip r:embed="rId2"/>
          <a:stretch>
            <a:fillRect/>
          </a:stretch>
        </p:blipFill>
        <p:spPr>
          <a:xfrm>
            <a:off x="979714" y="3662265"/>
            <a:ext cx="11007012" cy="2308325"/>
          </a:xfrm>
          <a:prstGeom prst="rect">
            <a:avLst/>
          </a:prstGeom>
          <a:ln w="57150">
            <a:solidFill>
              <a:srgbClr val="002060"/>
            </a:solidFill>
          </a:ln>
        </p:spPr>
      </p:pic>
    </p:spTree>
    <p:extLst>
      <p:ext uri="{BB962C8B-B14F-4D97-AF65-F5344CB8AC3E}">
        <p14:creationId xmlns:p14="http://schemas.microsoft.com/office/powerpoint/2010/main" val="4178443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2015C-4957-EE71-E75F-E70CC343E30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0B75C70-068C-38A7-DB9D-A54DE2897698}"/>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61948AA6-8D25-7908-BB4D-A9B7C1CD2522}"/>
              </a:ext>
            </a:extLst>
          </p:cNvPr>
          <p:cNvSpPr>
            <a:spLocks noGrp="1"/>
          </p:cNvSpPr>
          <p:nvPr>
            <p:ph type="ftr" sz="quarter" idx="11"/>
          </p:nvPr>
        </p:nvSpPr>
        <p:spPr/>
        <p:txBody>
          <a:bodyPr/>
          <a:lstStyle/>
          <a:p>
            <a:r>
              <a:rPr lang="en-US" noProof="0"/>
              <a:t>Presentation title</a:t>
            </a:r>
          </a:p>
        </p:txBody>
      </p:sp>
      <p:graphicFrame>
        <p:nvGraphicFramePr>
          <p:cNvPr id="6" name="Table 5">
            <a:extLst>
              <a:ext uri="{FF2B5EF4-FFF2-40B4-BE49-F238E27FC236}">
                <a16:creationId xmlns:a16="http://schemas.microsoft.com/office/drawing/2014/main" id="{748E36BD-02D4-660C-B559-6DA0E34FB498}"/>
              </a:ext>
            </a:extLst>
          </p:cNvPr>
          <p:cNvGraphicFramePr>
            <a:graphicFrameLocks noGrp="1"/>
          </p:cNvGraphicFramePr>
          <p:nvPr>
            <p:extLst>
              <p:ext uri="{D42A27DB-BD31-4B8C-83A1-F6EECF244321}">
                <p14:modId xmlns:p14="http://schemas.microsoft.com/office/powerpoint/2010/main" val="724664839"/>
              </p:ext>
            </p:extLst>
          </p:nvPr>
        </p:nvGraphicFramePr>
        <p:xfrm>
          <a:off x="2589212" y="2024743"/>
          <a:ext cx="6797384" cy="3648269"/>
        </p:xfrm>
        <a:graphic>
          <a:graphicData uri="http://schemas.openxmlformats.org/drawingml/2006/table">
            <a:tbl>
              <a:tblPr/>
              <a:tblGrid>
                <a:gridCol w="3119760">
                  <a:extLst>
                    <a:ext uri="{9D8B030D-6E8A-4147-A177-3AD203B41FA5}">
                      <a16:colId xmlns:a16="http://schemas.microsoft.com/office/drawing/2014/main" val="1277275572"/>
                    </a:ext>
                  </a:extLst>
                </a:gridCol>
                <a:gridCol w="3677624">
                  <a:extLst>
                    <a:ext uri="{9D8B030D-6E8A-4147-A177-3AD203B41FA5}">
                      <a16:colId xmlns:a16="http://schemas.microsoft.com/office/drawing/2014/main" val="1973442787"/>
                    </a:ext>
                  </a:extLst>
                </a:gridCol>
              </a:tblGrid>
              <a:tr h="1150689">
                <a:tc>
                  <a:txBody>
                    <a:bodyPr/>
                    <a:lstStyle/>
                    <a:p>
                      <a:pPr algn="ctr" fontAlgn="b"/>
                      <a:r>
                        <a:rPr lang="en-IN" sz="2400" b="1" i="0" u="none" strike="noStrike" dirty="0">
                          <a:solidFill>
                            <a:srgbClr val="FFD966"/>
                          </a:solidFill>
                          <a:effectLst/>
                          <a:latin typeface="Arial Black" panose="020B0A04020102020204" pitchFamily="34" charset="0"/>
                        </a:rPr>
                        <a:t>Ball- result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5623"/>
                    </a:solidFill>
                  </a:tcPr>
                </a:tc>
                <a:tc>
                  <a:txBody>
                    <a:bodyPr/>
                    <a:lstStyle/>
                    <a:p>
                      <a:pPr algn="ctr" fontAlgn="b"/>
                      <a:r>
                        <a:rPr lang="en-IN" sz="2400" b="1" i="0" u="none" strike="noStrike" dirty="0">
                          <a:solidFill>
                            <a:srgbClr val="FFD966"/>
                          </a:solidFill>
                          <a:effectLst/>
                          <a:latin typeface="Arial Black" panose="020B0A04020102020204" pitchFamily="34" charset="0"/>
                        </a:rPr>
                        <a:t>Count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5623"/>
                    </a:solidFill>
                  </a:tcPr>
                </a:tc>
                <a:extLst>
                  <a:ext uri="{0D108BD9-81ED-4DB2-BD59-A6C34878D82A}">
                    <a16:rowId xmlns:a16="http://schemas.microsoft.com/office/drawing/2014/main" val="417655976"/>
                  </a:ext>
                </a:extLst>
              </a:tr>
              <a:tr h="890857">
                <a:tc>
                  <a:txBody>
                    <a:bodyPr/>
                    <a:lstStyle/>
                    <a:p>
                      <a:pPr algn="ctr" fontAlgn="b"/>
                      <a:r>
                        <a:rPr lang="en-IN" sz="2200" b="1" i="0" u="none" strike="noStrike">
                          <a:solidFill>
                            <a:srgbClr val="000000"/>
                          </a:solidFill>
                          <a:effectLst/>
                          <a:latin typeface="Bodoni MT" panose="02070603080606020203" pitchFamily="18" charset="0"/>
                        </a:rPr>
                        <a:t>Boundary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200" b="0" i="0" u="none" strike="noStrike" dirty="0">
                          <a:solidFill>
                            <a:srgbClr val="000000"/>
                          </a:solidFill>
                          <a:effectLst/>
                          <a:latin typeface="Bodoni MT" panose="02070603080606020203" pitchFamily="18" charset="0"/>
                        </a:rPr>
                        <a:t>31468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87789720"/>
                  </a:ext>
                </a:extLst>
              </a:tr>
              <a:tr h="890857">
                <a:tc>
                  <a:txBody>
                    <a:bodyPr/>
                    <a:lstStyle/>
                    <a:p>
                      <a:pPr algn="ctr" fontAlgn="b"/>
                      <a:r>
                        <a:rPr lang="en-IN" sz="2200" b="1" i="0" u="none" strike="noStrike">
                          <a:solidFill>
                            <a:srgbClr val="000000"/>
                          </a:solidFill>
                          <a:effectLst/>
                          <a:latin typeface="Bodoni MT" panose="02070603080606020203" pitchFamily="18" charset="0"/>
                        </a:rPr>
                        <a:t>Dot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200" b="0" i="0" u="none" strike="noStrike">
                          <a:solidFill>
                            <a:srgbClr val="000000"/>
                          </a:solidFill>
                          <a:effectLst/>
                          <a:latin typeface="Bodoni MT" panose="02070603080606020203" pitchFamily="18" charset="0"/>
                        </a:rPr>
                        <a:t>67841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21201669"/>
                  </a:ext>
                </a:extLst>
              </a:tr>
              <a:tr h="715866">
                <a:tc>
                  <a:txBody>
                    <a:bodyPr/>
                    <a:lstStyle/>
                    <a:p>
                      <a:pPr algn="ctr" fontAlgn="b"/>
                      <a:r>
                        <a:rPr lang="en-IN" sz="2200" b="1" i="0" u="none" strike="noStrike">
                          <a:solidFill>
                            <a:srgbClr val="000000"/>
                          </a:solidFill>
                          <a:effectLst/>
                          <a:latin typeface="Bodoni MT" panose="02070603080606020203" pitchFamily="18" charset="0"/>
                        </a:rPr>
                        <a:t>Other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200" b="0" i="0" u="none" strike="noStrike" dirty="0">
                          <a:solidFill>
                            <a:srgbClr val="000000"/>
                          </a:solidFill>
                          <a:effectLst/>
                          <a:latin typeface="Bodoni MT" panose="02070603080606020203" pitchFamily="18" charset="0"/>
                        </a:rPr>
                        <a:t>94159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78838258"/>
                  </a:ext>
                </a:extLst>
              </a:tr>
            </a:tbl>
          </a:graphicData>
        </a:graphic>
      </p:graphicFrame>
      <p:sp>
        <p:nvSpPr>
          <p:cNvPr id="11" name="TextBox 10">
            <a:extLst>
              <a:ext uri="{FF2B5EF4-FFF2-40B4-BE49-F238E27FC236}">
                <a16:creationId xmlns:a16="http://schemas.microsoft.com/office/drawing/2014/main" id="{D9AC655B-8846-C69A-7971-D88D3F32C6DF}"/>
              </a:ext>
            </a:extLst>
          </p:cNvPr>
          <p:cNvSpPr txBox="1"/>
          <p:nvPr/>
        </p:nvSpPr>
        <p:spPr>
          <a:xfrm>
            <a:off x="2645195" y="723960"/>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1126040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CAAC5-89B9-8F5B-4ED6-BCAC684631E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3278655D-D648-420F-49FF-0F0D2AD1574C}"/>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37B407EC-03B5-0578-ADDB-BD737B321735}"/>
              </a:ext>
            </a:extLst>
          </p:cNvPr>
          <p:cNvSpPr>
            <a:spLocks noGrp="1"/>
          </p:cNvSpPr>
          <p:nvPr>
            <p:ph type="ftr" sz="quarter" idx="11"/>
          </p:nvPr>
        </p:nvSpPr>
        <p:spPr/>
        <p:txBody>
          <a:bodyPr/>
          <a:lstStyle/>
          <a:p>
            <a:r>
              <a:rPr lang="en-US" noProof="0"/>
              <a:t>Presentation title</a:t>
            </a:r>
          </a:p>
        </p:txBody>
      </p:sp>
      <p:pic>
        <p:nvPicPr>
          <p:cNvPr id="2" name="Picture 1">
            <a:extLst>
              <a:ext uri="{FF2B5EF4-FFF2-40B4-BE49-F238E27FC236}">
                <a16:creationId xmlns:a16="http://schemas.microsoft.com/office/drawing/2014/main" id="{820410E5-3EE7-205A-3BBB-CF48B7C22BC0}"/>
              </a:ext>
            </a:extLst>
          </p:cNvPr>
          <p:cNvPicPr>
            <a:picLocks noChangeAspect="1"/>
          </p:cNvPicPr>
          <p:nvPr/>
        </p:nvPicPr>
        <p:blipFill>
          <a:blip r:embed="rId2"/>
          <a:stretch>
            <a:fillRect/>
          </a:stretch>
        </p:blipFill>
        <p:spPr>
          <a:xfrm>
            <a:off x="1538826" y="1418252"/>
            <a:ext cx="9367935" cy="5225143"/>
          </a:xfrm>
          <a:prstGeom prst="rect">
            <a:avLst/>
          </a:prstGeom>
          <a:ln w="57150">
            <a:solidFill>
              <a:srgbClr val="FF00FF"/>
            </a:solidFill>
          </a:ln>
        </p:spPr>
      </p:pic>
      <p:sp>
        <p:nvSpPr>
          <p:cNvPr id="6" name="TextBox 5">
            <a:extLst>
              <a:ext uri="{FF2B5EF4-FFF2-40B4-BE49-F238E27FC236}">
                <a16:creationId xmlns:a16="http://schemas.microsoft.com/office/drawing/2014/main" id="{EB21157D-F7F2-FE67-056C-A4B92A011B75}"/>
              </a:ext>
            </a:extLst>
          </p:cNvPr>
          <p:cNvSpPr txBox="1"/>
          <p:nvPr/>
        </p:nvSpPr>
        <p:spPr>
          <a:xfrm>
            <a:off x="2420370" y="214605"/>
            <a:ext cx="735125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876620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7A936-7A7A-6940-3EB6-72287FEA8B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7FF536-DB67-F160-5D00-C882DC5E352E}"/>
              </a:ext>
            </a:extLst>
          </p:cNvPr>
          <p:cNvSpPr txBox="1"/>
          <p:nvPr/>
        </p:nvSpPr>
        <p:spPr>
          <a:xfrm>
            <a:off x="1912776" y="2834275"/>
            <a:ext cx="9993086" cy="3785652"/>
          </a:xfrm>
          <a:prstGeom prst="rect">
            <a:avLst/>
          </a:prstGeom>
          <a:solidFill>
            <a:srgbClr val="FF00FF"/>
          </a:solidFill>
          <a:ln w="57150">
            <a:solidFill>
              <a:srgbClr val="003399"/>
            </a:solidFill>
          </a:ln>
        </p:spPr>
        <p:txBody>
          <a:bodyPr wrap="square">
            <a:spAutoFit/>
          </a:bodyPr>
          <a:lstStyle/>
          <a:p>
            <a:r>
              <a:rPr lang="en-US" sz="4000" dirty="0"/>
              <a:t> SELECT </a:t>
            </a:r>
          </a:p>
          <a:p>
            <a:r>
              <a:rPr lang="en-US" sz="4000" dirty="0"/>
              <a:t>     </a:t>
            </a:r>
            <a:r>
              <a:rPr lang="en-US" sz="4000" dirty="0" err="1"/>
              <a:t>batting_team</a:t>
            </a:r>
            <a:r>
              <a:rPr lang="en-US" sz="4000" dirty="0"/>
              <a:t>, </a:t>
            </a:r>
          </a:p>
          <a:p>
            <a:r>
              <a:rPr lang="en-US" sz="4000" dirty="0"/>
              <a:t>     COUNT(*) FROM deliveries_v02 WHERE </a:t>
            </a:r>
            <a:r>
              <a:rPr lang="en-US" sz="4000" dirty="0" err="1"/>
              <a:t>ball_result</a:t>
            </a:r>
            <a:r>
              <a:rPr lang="en-US" sz="4000" dirty="0"/>
              <a:t> = 'boundary' </a:t>
            </a:r>
          </a:p>
          <a:p>
            <a:r>
              <a:rPr lang="en-US" sz="4000" dirty="0"/>
              <a:t>   GROUP BY </a:t>
            </a:r>
            <a:r>
              <a:rPr lang="en-US" sz="4000" dirty="0" err="1"/>
              <a:t>batting_team</a:t>
            </a:r>
            <a:r>
              <a:rPr lang="en-US" sz="4000" dirty="0"/>
              <a:t> </a:t>
            </a:r>
          </a:p>
          <a:p>
            <a:r>
              <a:rPr lang="en-US" sz="4000" dirty="0"/>
              <a:t>   ORDER BY COUNT DESC;</a:t>
            </a:r>
            <a:endParaRPr lang="en-IN" sz="4000" dirty="0"/>
          </a:p>
        </p:txBody>
      </p:sp>
      <p:pic>
        <p:nvPicPr>
          <p:cNvPr id="4" name="Picture 3">
            <a:extLst>
              <a:ext uri="{FF2B5EF4-FFF2-40B4-BE49-F238E27FC236}">
                <a16:creationId xmlns:a16="http://schemas.microsoft.com/office/drawing/2014/main" id="{E0A49C92-4875-C79D-C347-6934401AE593}"/>
              </a:ext>
            </a:extLst>
          </p:cNvPr>
          <p:cNvPicPr>
            <a:picLocks noChangeAspect="1"/>
          </p:cNvPicPr>
          <p:nvPr/>
        </p:nvPicPr>
        <p:blipFill>
          <a:blip r:embed="rId2"/>
          <a:stretch>
            <a:fillRect/>
          </a:stretch>
        </p:blipFill>
        <p:spPr>
          <a:xfrm>
            <a:off x="229025" y="238073"/>
            <a:ext cx="10297036" cy="2462997"/>
          </a:xfrm>
          <a:prstGeom prst="rect">
            <a:avLst/>
          </a:prstGeom>
        </p:spPr>
      </p:pic>
    </p:spTree>
    <p:extLst>
      <p:ext uri="{BB962C8B-B14F-4D97-AF65-F5344CB8AC3E}">
        <p14:creationId xmlns:p14="http://schemas.microsoft.com/office/powerpoint/2010/main" val="1381665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398F5-AE82-03EB-E944-DA6FD53CC85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92A3DD5-00BB-A7FE-E543-F4B280309A5F}"/>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A9170F07-47F5-3D56-5205-59CDCAD1D48F}"/>
              </a:ext>
            </a:extLst>
          </p:cNvPr>
          <p:cNvSpPr>
            <a:spLocks noGrp="1"/>
          </p:cNvSpPr>
          <p:nvPr>
            <p:ph type="ftr" sz="quarter" idx="11"/>
          </p:nvPr>
        </p:nvSpPr>
        <p:spPr/>
        <p:txBody>
          <a:bodyPr/>
          <a:lstStyle/>
          <a:p>
            <a:r>
              <a:rPr lang="en-US" noProof="0"/>
              <a:t>Presentation title</a:t>
            </a:r>
          </a:p>
        </p:txBody>
      </p:sp>
      <p:sp>
        <p:nvSpPr>
          <p:cNvPr id="5" name="TextBox 4">
            <a:extLst>
              <a:ext uri="{FF2B5EF4-FFF2-40B4-BE49-F238E27FC236}">
                <a16:creationId xmlns:a16="http://schemas.microsoft.com/office/drawing/2014/main" id="{829CC2A9-7EC8-EDE0-7EF5-B94FAB5C3630}"/>
              </a:ext>
            </a:extLst>
          </p:cNvPr>
          <p:cNvSpPr txBox="1"/>
          <p:nvPr/>
        </p:nvSpPr>
        <p:spPr>
          <a:xfrm>
            <a:off x="1496148" y="357067"/>
            <a:ext cx="10011747" cy="2246769"/>
          </a:xfrm>
          <a:prstGeom prst="rect">
            <a:avLst/>
          </a:prstGeom>
          <a:solidFill>
            <a:schemeClr val="accent1">
              <a:lumMod val="60000"/>
              <a:lumOff val="40000"/>
            </a:schemeClr>
          </a:solidFill>
          <a:ln w="57150">
            <a:solidFill>
              <a:srgbClr val="002060"/>
            </a:solidFill>
          </a:ln>
        </p:spPr>
        <p:txBody>
          <a:bodyPr wrap="square">
            <a:spAutoFit/>
          </a:bodyPr>
          <a:lstStyle/>
          <a:p>
            <a:pPr algn="l"/>
            <a:r>
              <a:rPr lang="en-US" sz="2800" b="1" i="0" dirty="0">
                <a:solidFill>
                  <a:srgbClr val="484848"/>
                </a:solidFill>
                <a:effectLst/>
                <a:latin typeface="Lucida Sans Typewriter" panose="020B0509030504030204" pitchFamily="49" charset="0"/>
              </a:rPr>
              <a:t>4. Write a query to fetch the total number of boundaries scored by each team from the </a:t>
            </a:r>
            <a:r>
              <a:rPr lang="en-US" sz="2800" b="1" i="1" dirty="0">
                <a:solidFill>
                  <a:srgbClr val="484848"/>
                </a:solidFill>
                <a:effectLst/>
                <a:latin typeface="Lucida Sans Typewriter" panose="020B0509030504030204" pitchFamily="49" charset="0"/>
              </a:rPr>
              <a:t>deliveries_v02 </a:t>
            </a:r>
            <a:r>
              <a:rPr lang="en-US" sz="2800" b="1" i="0" dirty="0">
                <a:solidFill>
                  <a:srgbClr val="484848"/>
                </a:solidFill>
                <a:effectLst/>
                <a:latin typeface="Lucida Sans Typewriter" panose="020B0509030504030204" pitchFamily="49" charset="0"/>
              </a:rPr>
              <a:t>table and order it in descending order of the number of boundaries scored.</a:t>
            </a:r>
          </a:p>
        </p:txBody>
      </p:sp>
      <p:pic>
        <p:nvPicPr>
          <p:cNvPr id="7" name="Picture 6">
            <a:extLst>
              <a:ext uri="{FF2B5EF4-FFF2-40B4-BE49-F238E27FC236}">
                <a16:creationId xmlns:a16="http://schemas.microsoft.com/office/drawing/2014/main" id="{E27D4B14-C981-A039-7E8C-26BD62554677}"/>
              </a:ext>
            </a:extLst>
          </p:cNvPr>
          <p:cNvPicPr>
            <a:picLocks noChangeAspect="1"/>
          </p:cNvPicPr>
          <p:nvPr/>
        </p:nvPicPr>
        <p:blipFill>
          <a:blip r:embed="rId2"/>
          <a:stretch>
            <a:fillRect/>
          </a:stretch>
        </p:blipFill>
        <p:spPr>
          <a:xfrm>
            <a:off x="2230777" y="3429001"/>
            <a:ext cx="8336868" cy="2869162"/>
          </a:xfrm>
          <a:prstGeom prst="rect">
            <a:avLst/>
          </a:prstGeom>
          <a:ln w="57150">
            <a:solidFill>
              <a:srgbClr val="003399"/>
            </a:solidFill>
          </a:ln>
        </p:spPr>
      </p:pic>
    </p:spTree>
    <p:extLst>
      <p:ext uri="{BB962C8B-B14F-4D97-AF65-F5344CB8AC3E}">
        <p14:creationId xmlns:p14="http://schemas.microsoft.com/office/powerpoint/2010/main" val="2221537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9F76F-4306-F08C-035A-77A7FE0F83C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BE1FDDC-989A-4A2F-CA1D-2FD97631C110}"/>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01FAD0F6-B339-29B1-D858-28A9B7958DC4}"/>
              </a:ext>
            </a:extLst>
          </p:cNvPr>
          <p:cNvSpPr>
            <a:spLocks noGrp="1"/>
          </p:cNvSpPr>
          <p:nvPr>
            <p:ph type="ftr" sz="quarter" idx="11"/>
          </p:nvPr>
        </p:nvSpPr>
        <p:spPr/>
        <p:txBody>
          <a:bodyPr/>
          <a:lstStyle/>
          <a:p>
            <a:r>
              <a:rPr lang="en-US" noProof="0"/>
              <a:t>Presentation title</a:t>
            </a:r>
          </a:p>
        </p:txBody>
      </p:sp>
      <p:graphicFrame>
        <p:nvGraphicFramePr>
          <p:cNvPr id="2" name="Table 1">
            <a:extLst>
              <a:ext uri="{FF2B5EF4-FFF2-40B4-BE49-F238E27FC236}">
                <a16:creationId xmlns:a16="http://schemas.microsoft.com/office/drawing/2014/main" id="{B3BB67D7-BE5F-E6F3-870E-4C11F3D1492D}"/>
              </a:ext>
            </a:extLst>
          </p:cNvPr>
          <p:cNvGraphicFramePr>
            <a:graphicFrameLocks noGrp="1"/>
          </p:cNvGraphicFramePr>
          <p:nvPr>
            <p:extLst>
              <p:ext uri="{D42A27DB-BD31-4B8C-83A1-F6EECF244321}">
                <p14:modId xmlns:p14="http://schemas.microsoft.com/office/powerpoint/2010/main" val="737682464"/>
              </p:ext>
            </p:extLst>
          </p:nvPr>
        </p:nvGraphicFramePr>
        <p:xfrm>
          <a:off x="2192694" y="1492898"/>
          <a:ext cx="8332237" cy="5290460"/>
        </p:xfrm>
        <a:graphic>
          <a:graphicData uri="http://schemas.openxmlformats.org/drawingml/2006/table">
            <a:tbl>
              <a:tblPr/>
              <a:tblGrid>
                <a:gridCol w="3939207">
                  <a:extLst>
                    <a:ext uri="{9D8B030D-6E8A-4147-A177-3AD203B41FA5}">
                      <a16:colId xmlns:a16="http://schemas.microsoft.com/office/drawing/2014/main" val="3272697397"/>
                    </a:ext>
                  </a:extLst>
                </a:gridCol>
                <a:gridCol w="4393030">
                  <a:extLst>
                    <a:ext uri="{9D8B030D-6E8A-4147-A177-3AD203B41FA5}">
                      <a16:colId xmlns:a16="http://schemas.microsoft.com/office/drawing/2014/main" val="4016453561"/>
                    </a:ext>
                  </a:extLst>
                </a:gridCol>
              </a:tblGrid>
              <a:tr h="575239">
                <a:tc>
                  <a:txBody>
                    <a:bodyPr/>
                    <a:lstStyle/>
                    <a:p>
                      <a:pPr algn="ctr" fontAlgn="b"/>
                      <a:r>
                        <a:rPr lang="en-IN" sz="3200" b="1" i="0" u="none" strike="noStrike" dirty="0">
                          <a:solidFill>
                            <a:srgbClr val="FFC000"/>
                          </a:solidFill>
                          <a:effectLst/>
                          <a:latin typeface="Arial Black" panose="020B0A04020102020204" pitchFamily="34" charset="0"/>
                        </a:rPr>
                        <a:t>Teams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b"/>
                      <a:r>
                        <a:rPr lang="en-IN" sz="3200" b="1" i="0" u="none" strike="noStrike" dirty="0">
                          <a:solidFill>
                            <a:srgbClr val="FFC000"/>
                          </a:solidFill>
                          <a:effectLst/>
                          <a:latin typeface="Arial Black" panose="020B0A04020102020204" pitchFamily="34" charset="0"/>
                        </a:rPr>
                        <a:t>Boundary Count</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134758432"/>
                  </a:ext>
                </a:extLst>
              </a:tr>
              <a:tr h="313767">
                <a:tc>
                  <a:txBody>
                    <a:bodyPr/>
                    <a:lstStyle/>
                    <a:p>
                      <a:pPr algn="ctr" fontAlgn="b"/>
                      <a:r>
                        <a:rPr lang="en-IN" sz="2000" b="1" i="0" u="none" strike="noStrike" dirty="0">
                          <a:solidFill>
                            <a:srgbClr val="7030A0"/>
                          </a:solidFill>
                          <a:effectLst/>
                          <a:latin typeface="Bell MT" panose="02020503060305020303" pitchFamily="18" charset="0"/>
                        </a:rPr>
                        <a:t>Mumbai Indians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4118</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747404416"/>
                  </a:ext>
                </a:extLst>
              </a:tr>
              <a:tr h="313767">
                <a:tc>
                  <a:txBody>
                    <a:bodyPr/>
                    <a:lstStyle/>
                    <a:p>
                      <a:pPr algn="ctr" fontAlgn="b"/>
                      <a:r>
                        <a:rPr lang="en-IN" sz="2000" b="1" i="0" u="none" strike="noStrike" dirty="0">
                          <a:solidFill>
                            <a:srgbClr val="7030A0"/>
                          </a:solidFill>
                          <a:effectLst/>
                          <a:latin typeface="Bell MT" panose="02020503060305020303" pitchFamily="18" charset="0"/>
                        </a:rPr>
                        <a:t>Royal Challengers Bangalore</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3800</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4661007"/>
                  </a:ext>
                </a:extLst>
              </a:tr>
              <a:tr h="313767">
                <a:tc>
                  <a:txBody>
                    <a:bodyPr/>
                    <a:lstStyle/>
                    <a:p>
                      <a:pPr algn="ctr" fontAlgn="b"/>
                      <a:r>
                        <a:rPr lang="en-IN" sz="2000" b="1" i="0" u="none" strike="noStrike" dirty="0">
                          <a:solidFill>
                            <a:srgbClr val="7030A0"/>
                          </a:solidFill>
                          <a:effectLst/>
                          <a:latin typeface="Bell MT" panose="02020503060305020303" pitchFamily="18" charset="0"/>
                        </a:rPr>
                        <a:t>Kings XI Punjab</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a:solidFill>
                            <a:srgbClr val="375623"/>
                          </a:solidFill>
                          <a:effectLst/>
                          <a:latin typeface="Calibri" panose="020F0502020204030204" pitchFamily="34" charset="0"/>
                        </a:rPr>
                        <a:t>3780</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981043689"/>
                  </a:ext>
                </a:extLst>
              </a:tr>
              <a:tr h="313767">
                <a:tc>
                  <a:txBody>
                    <a:bodyPr/>
                    <a:lstStyle/>
                    <a:p>
                      <a:pPr algn="ctr" fontAlgn="b"/>
                      <a:r>
                        <a:rPr lang="en-IN" sz="2000" b="1" i="0" u="none" strike="noStrike" dirty="0">
                          <a:solidFill>
                            <a:srgbClr val="7030A0"/>
                          </a:solidFill>
                          <a:effectLst/>
                          <a:latin typeface="Bell MT" panose="02020503060305020303" pitchFamily="18" charset="0"/>
                        </a:rPr>
                        <a:t>Kolkata Knight Riders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3739</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443397830"/>
                  </a:ext>
                </a:extLst>
              </a:tr>
              <a:tr h="313767">
                <a:tc>
                  <a:txBody>
                    <a:bodyPr/>
                    <a:lstStyle/>
                    <a:p>
                      <a:pPr algn="ctr" fontAlgn="b"/>
                      <a:r>
                        <a:rPr lang="en-IN" sz="2000" b="1" i="0" u="none" strike="noStrike">
                          <a:solidFill>
                            <a:srgbClr val="7030A0"/>
                          </a:solidFill>
                          <a:effectLst/>
                          <a:latin typeface="Bell MT" panose="02020503060305020303" pitchFamily="18" charset="0"/>
                        </a:rPr>
                        <a:t>Chennai Super Kings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3496</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387003563"/>
                  </a:ext>
                </a:extLst>
              </a:tr>
              <a:tr h="313767">
                <a:tc>
                  <a:txBody>
                    <a:bodyPr/>
                    <a:lstStyle/>
                    <a:p>
                      <a:pPr algn="ctr" fontAlgn="b"/>
                      <a:r>
                        <a:rPr lang="en-IN" sz="2000" b="1" i="0" u="none" strike="noStrike" dirty="0">
                          <a:solidFill>
                            <a:srgbClr val="7030A0"/>
                          </a:solidFill>
                          <a:effectLst/>
                          <a:latin typeface="Bell MT" panose="02020503060305020303" pitchFamily="18" charset="0"/>
                        </a:rPr>
                        <a:t>Rajasthan Royals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3041</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236268842"/>
                  </a:ext>
                </a:extLst>
              </a:tr>
              <a:tr h="313767">
                <a:tc>
                  <a:txBody>
                    <a:bodyPr/>
                    <a:lstStyle/>
                    <a:p>
                      <a:pPr algn="ctr" fontAlgn="b"/>
                      <a:r>
                        <a:rPr lang="en-IN" sz="2000" b="1" i="0" u="none" strike="noStrike" dirty="0">
                          <a:solidFill>
                            <a:srgbClr val="7030A0"/>
                          </a:solidFill>
                          <a:effectLst/>
                          <a:latin typeface="Bell MT" panose="02020503060305020303" pitchFamily="18" charset="0"/>
                        </a:rPr>
                        <a:t>Delhi Daredevils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3022</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332775654"/>
                  </a:ext>
                </a:extLst>
              </a:tr>
              <a:tr h="313767">
                <a:tc>
                  <a:txBody>
                    <a:bodyPr/>
                    <a:lstStyle/>
                    <a:p>
                      <a:pPr algn="ctr" fontAlgn="b"/>
                      <a:r>
                        <a:rPr lang="en-IN" sz="2000" b="1" i="0" u="none" strike="noStrike" dirty="0">
                          <a:solidFill>
                            <a:srgbClr val="7030A0"/>
                          </a:solidFill>
                          <a:effectLst/>
                          <a:latin typeface="Bell MT" panose="02020503060305020303" pitchFamily="18" charset="0"/>
                        </a:rPr>
                        <a:t>Sunrisers Hyderabad</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a:solidFill>
                            <a:srgbClr val="375623"/>
                          </a:solidFill>
                          <a:effectLst/>
                          <a:latin typeface="Calibri" panose="020F0502020204030204" pitchFamily="34" charset="0"/>
                        </a:rPr>
                        <a:t>2306</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329370646"/>
                  </a:ext>
                </a:extLst>
              </a:tr>
              <a:tr h="313767">
                <a:tc>
                  <a:txBody>
                    <a:bodyPr/>
                    <a:lstStyle/>
                    <a:p>
                      <a:pPr algn="ctr" fontAlgn="b"/>
                      <a:r>
                        <a:rPr lang="en-IN" sz="2000" b="1" i="0" u="none" strike="noStrike" dirty="0">
                          <a:solidFill>
                            <a:srgbClr val="7030A0"/>
                          </a:solidFill>
                          <a:effectLst/>
                          <a:latin typeface="Bell MT" panose="02020503060305020303" pitchFamily="18" charset="0"/>
                        </a:rPr>
                        <a:t>Deccan Chargers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1387</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897542014"/>
                  </a:ext>
                </a:extLst>
              </a:tr>
              <a:tr h="313767">
                <a:tc>
                  <a:txBody>
                    <a:bodyPr/>
                    <a:lstStyle/>
                    <a:p>
                      <a:pPr algn="ctr" fontAlgn="b"/>
                      <a:r>
                        <a:rPr lang="en-IN" sz="2000" b="1" i="0" u="none" strike="noStrike" dirty="0">
                          <a:solidFill>
                            <a:srgbClr val="7030A0"/>
                          </a:solidFill>
                          <a:effectLst/>
                          <a:latin typeface="Bell MT" panose="02020503060305020303" pitchFamily="18" charset="0"/>
                        </a:rPr>
                        <a:t>Pune Warriors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a:solidFill>
                            <a:srgbClr val="375623"/>
                          </a:solidFill>
                          <a:effectLst/>
                          <a:latin typeface="Calibri" panose="020F0502020204030204" pitchFamily="34" charset="0"/>
                        </a:rPr>
                        <a:t>733</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547346011"/>
                  </a:ext>
                </a:extLst>
              </a:tr>
              <a:tr h="313767">
                <a:tc>
                  <a:txBody>
                    <a:bodyPr/>
                    <a:lstStyle/>
                    <a:p>
                      <a:pPr algn="ctr" fontAlgn="b"/>
                      <a:r>
                        <a:rPr lang="en-IN" sz="2000" b="1" i="0" u="none" strike="noStrike" dirty="0">
                          <a:solidFill>
                            <a:srgbClr val="7030A0"/>
                          </a:solidFill>
                          <a:effectLst/>
                          <a:latin typeface="Bell MT" panose="02020503060305020303" pitchFamily="18" charset="0"/>
                        </a:rPr>
                        <a:t>Delhi Capitals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659</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14837615"/>
                  </a:ext>
                </a:extLst>
              </a:tr>
              <a:tr h="313767">
                <a:tc>
                  <a:txBody>
                    <a:bodyPr/>
                    <a:lstStyle/>
                    <a:p>
                      <a:pPr algn="ctr" fontAlgn="b"/>
                      <a:r>
                        <a:rPr lang="en-IN" sz="2000" b="1" i="0" u="none" strike="noStrike" dirty="0">
                          <a:solidFill>
                            <a:srgbClr val="7030A0"/>
                          </a:solidFill>
                          <a:effectLst/>
                          <a:latin typeface="Bell MT" panose="02020503060305020303" pitchFamily="18" charset="0"/>
                        </a:rPr>
                        <a:t>Gujarat Lions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624</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900967177"/>
                  </a:ext>
                </a:extLst>
              </a:tr>
              <a:tr h="313767">
                <a:tc>
                  <a:txBody>
                    <a:bodyPr/>
                    <a:lstStyle/>
                    <a:p>
                      <a:pPr algn="ctr" fontAlgn="b"/>
                      <a:r>
                        <a:rPr lang="en-IN" sz="2000" b="1" i="0" u="none" strike="noStrike" dirty="0">
                          <a:solidFill>
                            <a:srgbClr val="7030A0"/>
                          </a:solidFill>
                          <a:effectLst/>
                          <a:latin typeface="Bell MT" panose="02020503060305020303" pitchFamily="18" charset="0"/>
                        </a:rPr>
                        <a:t>Rising Pune Supergiant</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290</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58128313"/>
                  </a:ext>
                </a:extLst>
              </a:tr>
              <a:tr h="313767">
                <a:tc>
                  <a:txBody>
                    <a:bodyPr/>
                    <a:lstStyle/>
                    <a:p>
                      <a:pPr algn="ctr" fontAlgn="b"/>
                      <a:r>
                        <a:rPr lang="en-IN" sz="2000" b="1" i="0" u="none" strike="noStrike" dirty="0">
                          <a:solidFill>
                            <a:srgbClr val="7030A0"/>
                          </a:solidFill>
                          <a:effectLst/>
                          <a:latin typeface="Bell MT" panose="02020503060305020303" pitchFamily="18" charset="0"/>
                        </a:rPr>
                        <a:t>Rising Pune Supergiants</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242</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590369136"/>
                  </a:ext>
                </a:extLst>
              </a:tr>
              <a:tr h="322483">
                <a:tc>
                  <a:txBody>
                    <a:bodyPr/>
                    <a:lstStyle/>
                    <a:p>
                      <a:pPr algn="ctr" fontAlgn="b"/>
                      <a:r>
                        <a:rPr lang="en-IN" sz="2000" b="1" i="0" u="none" strike="noStrike" dirty="0">
                          <a:solidFill>
                            <a:srgbClr val="7030A0"/>
                          </a:solidFill>
                          <a:effectLst/>
                          <a:latin typeface="Bell MT" panose="02020503060305020303" pitchFamily="18" charset="0"/>
                        </a:rPr>
                        <a:t>Kochi Tuskers Kerala</a:t>
                      </a:r>
                    </a:p>
                  </a:txBody>
                  <a:tcPr marL="6402" marR="6402" marT="6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2000" b="0" i="1" u="none" strike="noStrike" dirty="0">
                          <a:solidFill>
                            <a:srgbClr val="375623"/>
                          </a:solidFill>
                          <a:effectLst/>
                          <a:latin typeface="Calibri" panose="020F0502020204030204" pitchFamily="34" charset="0"/>
                        </a:rPr>
                        <a:t>231</a:t>
                      </a:r>
                    </a:p>
                  </a:txBody>
                  <a:tcPr marL="6402" marR="6402" marT="6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232035269"/>
                  </a:ext>
                </a:extLst>
              </a:tr>
            </a:tbl>
          </a:graphicData>
        </a:graphic>
      </p:graphicFrame>
      <p:sp>
        <p:nvSpPr>
          <p:cNvPr id="6" name="TextBox 5">
            <a:extLst>
              <a:ext uri="{FF2B5EF4-FFF2-40B4-BE49-F238E27FC236}">
                <a16:creationId xmlns:a16="http://schemas.microsoft.com/office/drawing/2014/main" id="{36C54C26-13A9-2FBC-DF90-9DDD26405CE7}"/>
              </a:ext>
            </a:extLst>
          </p:cNvPr>
          <p:cNvSpPr txBox="1"/>
          <p:nvPr/>
        </p:nvSpPr>
        <p:spPr>
          <a:xfrm>
            <a:off x="3116425" y="361933"/>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175211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231251-6273-BAFB-2E1D-EA3FE3528B24}"/>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3" name="Footer Placeholder 2">
            <a:extLst>
              <a:ext uri="{FF2B5EF4-FFF2-40B4-BE49-F238E27FC236}">
                <a16:creationId xmlns:a16="http://schemas.microsoft.com/office/drawing/2014/main" id="{E3222FD2-5071-12A3-434E-3C47689E296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000B6E43-B133-1286-5FD9-9F2ABCBA477E}"/>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4885799D-C9A2-2821-C7FC-FB78AF851672}"/>
              </a:ext>
            </a:extLst>
          </p:cNvPr>
          <p:cNvSpPr txBox="1"/>
          <p:nvPr/>
        </p:nvSpPr>
        <p:spPr>
          <a:xfrm>
            <a:off x="461577" y="1850008"/>
            <a:ext cx="10487608" cy="4154984"/>
          </a:xfrm>
          <a:prstGeom prst="rect">
            <a:avLst/>
          </a:prstGeom>
          <a:solidFill>
            <a:srgbClr val="E9C46A"/>
          </a:solidFill>
          <a:ln w="76200">
            <a:solidFill>
              <a:srgbClr val="282828"/>
            </a:solidFill>
          </a:ln>
        </p:spPr>
        <p:txBody>
          <a:bodyPr wrap="square">
            <a:spAutoFit/>
          </a:bodyPr>
          <a:lstStyle/>
          <a:p>
            <a:r>
              <a:rPr lang="en-IN" sz="2400" dirty="0"/>
              <a:t>CREATE TABLE matches(id int, city varchar, date </a:t>
            </a:r>
            <a:r>
              <a:rPr lang="en-IN" sz="2400" dirty="0" err="1"/>
              <a:t>date</a:t>
            </a:r>
            <a:r>
              <a:rPr lang="en-IN" sz="2400" dirty="0"/>
              <a:t>, </a:t>
            </a:r>
            <a:r>
              <a:rPr lang="en-IN" sz="2400" dirty="0" err="1"/>
              <a:t>player_of_match</a:t>
            </a:r>
            <a:r>
              <a:rPr lang="en-IN" sz="2400" dirty="0"/>
              <a:t> varchar, venue varchar, </a:t>
            </a:r>
            <a:r>
              <a:rPr lang="en-IN" sz="2400" dirty="0" err="1"/>
              <a:t>neutral_venue</a:t>
            </a:r>
            <a:r>
              <a:rPr lang="en-IN" sz="2400" dirty="0"/>
              <a:t> int, team1 varchar, team2 varchar, </a:t>
            </a:r>
            <a:r>
              <a:rPr lang="en-IN" sz="2400" dirty="0" err="1"/>
              <a:t>toss_winner</a:t>
            </a:r>
            <a:r>
              <a:rPr lang="en-IN" sz="2400" dirty="0"/>
              <a:t> varchar, </a:t>
            </a:r>
            <a:r>
              <a:rPr lang="en-IN" sz="2400" dirty="0" err="1"/>
              <a:t>toss_decision</a:t>
            </a:r>
            <a:r>
              <a:rPr lang="en-IN" sz="2400" dirty="0"/>
              <a:t> varchar, winner varchar, result varchar, </a:t>
            </a:r>
          </a:p>
          <a:p>
            <a:r>
              <a:rPr lang="en-IN" sz="2400" dirty="0" err="1"/>
              <a:t>result_margin</a:t>
            </a:r>
            <a:r>
              <a:rPr lang="en-IN" sz="2400" dirty="0"/>
              <a:t> int, eliminator varchar, method varchar, umpire1 varchar, umpire2 varchar);</a:t>
            </a:r>
            <a:br>
              <a:rPr lang="en-IN" sz="2400" dirty="0"/>
            </a:br>
            <a:br>
              <a:rPr lang="en-IN" sz="2400" dirty="0"/>
            </a:br>
            <a:endParaRPr lang="en-IN" sz="2400" dirty="0"/>
          </a:p>
          <a:p>
            <a:r>
              <a:rPr lang="en-IN" sz="2400" dirty="0"/>
              <a:t>SELECT * FROM matches;</a:t>
            </a:r>
            <a:br>
              <a:rPr lang="en-IN" sz="2400" dirty="0"/>
            </a:br>
            <a:br>
              <a:rPr lang="en-IN" sz="2400" dirty="0"/>
            </a:br>
            <a:endParaRPr lang="en-IN" sz="2400" dirty="0"/>
          </a:p>
          <a:p>
            <a:r>
              <a:rPr lang="en-IN" sz="2400" dirty="0"/>
              <a:t>COPY matches FROM 'C:\Program Files\PostgreSQL\16\data\IPL Dataset\IPL_matches.csv' DELIMITER ',' csv header;</a:t>
            </a:r>
          </a:p>
        </p:txBody>
      </p:sp>
      <p:sp>
        <p:nvSpPr>
          <p:cNvPr id="13" name="TextBox 12">
            <a:extLst>
              <a:ext uri="{FF2B5EF4-FFF2-40B4-BE49-F238E27FC236}">
                <a16:creationId xmlns:a16="http://schemas.microsoft.com/office/drawing/2014/main" id="{608A1939-C06B-54AC-62BC-9307107FF1FA}"/>
              </a:ext>
            </a:extLst>
          </p:cNvPr>
          <p:cNvSpPr txBox="1"/>
          <p:nvPr/>
        </p:nvSpPr>
        <p:spPr>
          <a:xfrm>
            <a:off x="1021080" y="613721"/>
            <a:ext cx="942176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solidFill>
                  <a:srgbClr val="2A9D8F"/>
                </a:solidFill>
                <a:effectLst/>
                <a:highlight>
                  <a:srgbClr val="FF00FF"/>
                </a:highlight>
                <a:uLnTx/>
                <a:uFillTx/>
                <a:latin typeface="Arial Black" panose="020B0A04020102020204" pitchFamily="34" charset="0"/>
                <a:ea typeface="+mn-ea"/>
                <a:cs typeface="+mn-cs"/>
              </a:rPr>
              <a:t>Query for creating ‘</a:t>
            </a:r>
            <a:r>
              <a:rPr lang="en-US" sz="3200" b="1" i="1" dirty="0">
                <a:ln/>
                <a:solidFill>
                  <a:srgbClr val="2A9D8F"/>
                </a:solidFill>
                <a:highlight>
                  <a:srgbClr val="FF00FF"/>
                </a:highlight>
                <a:latin typeface="Arial Black" panose="020B0A04020102020204" pitchFamily="34" charset="0"/>
              </a:rPr>
              <a:t>matches</a:t>
            </a:r>
            <a:r>
              <a:rPr kumimoji="0" lang="en-US" sz="3200" b="1" i="1" u="none" strike="noStrike" kern="1200" cap="none" spc="0" normalizeH="0" baseline="0" noProof="0" dirty="0">
                <a:ln/>
                <a:solidFill>
                  <a:srgbClr val="2A9D8F"/>
                </a:solidFill>
                <a:effectLst/>
                <a:highlight>
                  <a:srgbClr val="FF00FF"/>
                </a:highlight>
                <a:uLnTx/>
                <a:uFillTx/>
                <a:latin typeface="Arial Black" panose="020B0A04020102020204" pitchFamily="34" charset="0"/>
                <a:ea typeface="+mn-ea"/>
                <a:cs typeface="+mn-cs"/>
              </a:rPr>
              <a:t>’ table</a:t>
            </a:r>
          </a:p>
        </p:txBody>
      </p:sp>
    </p:spTree>
    <p:extLst>
      <p:ext uri="{BB962C8B-B14F-4D97-AF65-F5344CB8AC3E}">
        <p14:creationId xmlns:p14="http://schemas.microsoft.com/office/powerpoint/2010/main" val="3615706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752036-022B-45C0-1ED5-72F65F078200}"/>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AD740BBF-4728-4E1E-0B61-A64AB90B311B}"/>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CC2F7CD8-4028-2EE4-9BC8-FD0B3F2D9368}"/>
              </a:ext>
            </a:extLst>
          </p:cNvPr>
          <p:cNvSpPr>
            <a:spLocks noGrp="1"/>
          </p:cNvSpPr>
          <p:nvPr>
            <p:ph type="sldNum" sz="quarter" idx="12"/>
          </p:nvPr>
        </p:nvSpPr>
        <p:spPr/>
        <p:txBody>
          <a:bodyPr/>
          <a:lstStyle/>
          <a:p>
            <a:fld id="{8D0AFDD5-844D-364D-8AEC-50CF4D36D55D}" type="slidenum">
              <a:rPr lang="en-US" noProof="0" smtClean="0"/>
              <a:t>50</a:t>
            </a:fld>
            <a:endParaRPr lang="en-US" noProof="0"/>
          </a:p>
        </p:txBody>
      </p:sp>
      <p:graphicFrame>
        <p:nvGraphicFramePr>
          <p:cNvPr id="5" name="Chart 4">
            <a:extLst>
              <a:ext uri="{FF2B5EF4-FFF2-40B4-BE49-F238E27FC236}">
                <a16:creationId xmlns:a16="http://schemas.microsoft.com/office/drawing/2014/main" id="{3E6820B4-1A2E-5D51-2301-AFDA14E94BBE}"/>
              </a:ext>
            </a:extLst>
          </p:cNvPr>
          <p:cNvGraphicFramePr>
            <a:graphicFrameLocks/>
          </p:cNvGraphicFramePr>
          <p:nvPr>
            <p:extLst>
              <p:ext uri="{D42A27DB-BD31-4B8C-83A1-F6EECF244321}">
                <p14:modId xmlns:p14="http://schemas.microsoft.com/office/powerpoint/2010/main" val="445240759"/>
              </p:ext>
            </p:extLst>
          </p:nvPr>
        </p:nvGraphicFramePr>
        <p:xfrm>
          <a:off x="194310" y="1250301"/>
          <a:ext cx="12084776" cy="551451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5801796-6679-14C2-7B90-CFE56E0B6987}"/>
              </a:ext>
            </a:extLst>
          </p:cNvPr>
          <p:cNvSpPr txBox="1"/>
          <p:nvPr/>
        </p:nvSpPr>
        <p:spPr>
          <a:xfrm>
            <a:off x="2073729" y="93181"/>
            <a:ext cx="7695422"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1440774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8BB58-2A29-7CB2-0A80-EB197C40A9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EA585F-7721-5AD3-5D51-CDBB8DB948D5}"/>
              </a:ext>
            </a:extLst>
          </p:cNvPr>
          <p:cNvSpPr txBox="1"/>
          <p:nvPr/>
        </p:nvSpPr>
        <p:spPr>
          <a:xfrm>
            <a:off x="2276670" y="2813094"/>
            <a:ext cx="9507893" cy="3693319"/>
          </a:xfrm>
          <a:prstGeom prst="rect">
            <a:avLst/>
          </a:prstGeom>
          <a:solidFill>
            <a:srgbClr val="E9C46A"/>
          </a:solidFill>
          <a:ln w="76200">
            <a:solidFill>
              <a:srgbClr val="00B0F0"/>
            </a:solidFill>
          </a:ln>
        </p:spPr>
        <p:txBody>
          <a:bodyPr wrap="square">
            <a:spAutoFit/>
          </a:bodyPr>
          <a:lstStyle/>
          <a:p>
            <a:endParaRPr lang="en-US" dirty="0"/>
          </a:p>
          <a:p>
            <a:r>
              <a:rPr lang="en-US" dirty="0"/>
              <a:t>  </a:t>
            </a:r>
            <a:r>
              <a:rPr lang="en-US" sz="3600" dirty="0"/>
              <a:t>SELECT </a:t>
            </a:r>
          </a:p>
          <a:p>
            <a:r>
              <a:rPr lang="en-US" sz="3600" dirty="0"/>
              <a:t>     </a:t>
            </a:r>
            <a:r>
              <a:rPr lang="en-US" sz="3600" dirty="0" err="1"/>
              <a:t>bowling_team</a:t>
            </a:r>
            <a:r>
              <a:rPr lang="en-US" sz="3600" dirty="0"/>
              <a:t>, </a:t>
            </a:r>
          </a:p>
          <a:p>
            <a:r>
              <a:rPr lang="en-US" sz="3600" dirty="0"/>
              <a:t>     COUNT(*) FROM deliveries_v02 WHERE </a:t>
            </a:r>
            <a:r>
              <a:rPr lang="en-US" sz="3600" dirty="0" err="1"/>
              <a:t>ball_result</a:t>
            </a:r>
            <a:r>
              <a:rPr lang="en-US" sz="3600" dirty="0"/>
              <a:t> = 'dot' </a:t>
            </a:r>
          </a:p>
          <a:p>
            <a:r>
              <a:rPr lang="en-US" sz="3600" dirty="0"/>
              <a:t>  GROUP BY </a:t>
            </a:r>
            <a:r>
              <a:rPr lang="en-US" sz="3600" dirty="0" err="1"/>
              <a:t>bowling_team</a:t>
            </a:r>
            <a:r>
              <a:rPr lang="en-US" sz="3600" dirty="0"/>
              <a:t> </a:t>
            </a:r>
          </a:p>
          <a:p>
            <a:r>
              <a:rPr lang="en-US" sz="3600" dirty="0"/>
              <a:t>  ORDER BY COUNT DESC;</a:t>
            </a:r>
          </a:p>
        </p:txBody>
      </p:sp>
      <p:pic>
        <p:nvPicPr>
          <p:cNvPr id="4" name="Picture 3">
            <a:extLst>
              <a:ext uri="{FF2B5EF4-FFF2-40B4-BE49-F238E27FC236}">
                <a16:creationId xmlns:a16="http://schemas.microsoft.com/office/drawing/2014/main" id="{15F553DC-68D0-17D1-31A2-A92B88EA1665}"/>
              </a:ext>
            </a:extLst>
          </p:cNvPr>
          <p:cNvPicPr>
            <a:picLocks noChangeAspect="1"/>
          </p:cNvPicPr>
          <p:nvPr/>
        </p:nvPicPr>
        <p:blipFill>
          <a:blip r:embed="rId2"/>
          <a:stretch>
            <a:fillRect/>
          </a:stretch>
        </p:blipFill>
        <p:spPr>
          <a:xfrm>
            <a:off x="135533" y="252199"/>
            <a:ext cx="10278747" cy="2322777"/>
          </a:xfrm>
          <a:prstGeom prst="rect">
            <a:avLst/>
          </a:prstGeom>
        </p:spPr>
      </p:pic>
    </p:spTree>
    <p:extLst>
      <p:ext uri="{BB962C8B-B14F-4D97-AF65-F5344CB8AC3E}">
        <p14:creationId xmlns:p14="http://schemas.microsoft.com/office/powerpoint/2010/main" val="2456689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D631A-1832-97C4-0578-3A5C569ADDB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29B8D69-7F1D-E503-7194-48ACE9385496}"/>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1C2CB87E-0D95-2520-CEDD-085DA65DE618}"/>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D3E51E29-B65D-4D64-A0D3-A01EC2460AF2}"/>
              </a:ext>
            </a:extLst>
          </p:cNvPr>
          <p:cNvSpPr>
            <a:spLocks noGrp="1"/>
          </p:cNvSpPr>
          <p:nvPr>
            <p:ph type="sldNum" sz="quarter" idx="12"/>
          </p:nvPr>
        </p:nvSpPr>
        <p:spPr/>
        <p:txBody>
          <a:bodyPr/>
          <a:lstStyle/>
          <a:p>
            <a:fld id="{8D0AFDD5-844D-364D-8AEC-50CF4D36D55D}" type="slidenum">
              <a:rPr lang="en-US" noProof="0" smtClean="0"/>
              <a:t>52</a:t>
            </a:fld>
            <a:endParaRPr lang="en-US" noProof="0"/>
          </a:p>
        </p:txBody>
      </p:sp>
      <p:pic>
        <p:nvPicPr>
          <p:cNvPr id="6" name="Picture 5">
            <a:extLst>
              <a:ext uri="{FF2B5EF4-FFF2-40B4-BE49-F238E27FC236}">
                <a16:creationId xmlns:a16="http://schemas.microsoft.com/office/drawing/2014/main" id="{31FAB530-4F0A-1506-5B2A-E40C37719EE9}"/>
              </a:ext>
            </a:extLst>
          </p:cNvPr>
          <p:cNvPicPr>
            <a:picLocks noChangeAspect="1"/>
          </p:cNvPicPr>
          <p:nvPr/>
        </p:nvPicPr>
        <p:blipFill>
          <a:blip r:embed="rId2"/>
          <a:stretch>
            <a:fillRect/>
          </a:stretch>
        </p:blipFill>
        <p:spPr>
          <a:xfrm>
            <a:off x="1623527" y="3088433"/>
            <a:ext cx="9153330" cy="3237722"/>
          </a:xfrm>
          <a:prstGeom prst="rect">
            <a:avLst/>
          </a:prstGeom>
          <a:ln w="57150">
            <a:solidFill>
              <a:srgbClr val="00B0F0"/>
            </a:solidFill>
          </a:ln>
        </p:spPr>
      </p:pic>
      <p:sp>
        <p:nvSpPr>
          <p:cNvPr id="8" name="TextBox 7">
            <a:extLst>
              <a:ext uri="{FF2B5EF4-FFF2-40B4-BE49-F238E27FC236}">
                <a16:creationId xmlns:a16="http://schemas.microsoft.com/office/drawing/2014/main" id="{EBDFB2C9-A197-E0A3-C7B3-9DA9536910F9}"/>
              </a:ext>
            </a:extLst>
          </p:cNvPr>
          <p:cNvSpPr txBox="1"/>
          <p:nvPr/>
        </p:nvSpPr>
        <p:spPr>
          <a:xfrm>
            <a:off x="1415143" y="226111"/>
            <a:ext cx="9866494" cy="2062103"/>
          </a:xfrm>
          <a:prstGeom prst="rect">
            <a:avLst/>
          </a:prstGeom>
          <a:solidFill>
            <a:schemeClr val="accent6">
              <a:lumMod val="60000"/>
              <a:lumOff val="40000"/>
            </a:schemeClr>
          </a:solidFill>
        </p:spPr>
        <p:txBody>
          <a:bodyPr wrap="square">
            <a:spAutoFit/>
          </a:bodyPr>
          <a:lstStyle/>
          <a:p>
            <a:pPr algn="l"/>
            <a:r>
              <a:rPr lang="en-US" sz="3200" b="1" i="0" dirty="0">
                <a:solidFill>
                  <a:srgbClr val="484848"/>
                </a:solidFill>
                <a:effectLst/>
                <a:latin typeface="Lucida Sans Typewriter" panose="020B0509030504030204" pitchFamily="49" charset="0"/>
              </a:rPr>
              <a:t>5. Write a query to fetch the total number of dot balls bowled by each team and order it in descending order of the total number of dot balls bowled.</a:t>
            </a:r>
          </a:p>
        </p:txBody>
      </p:sp>
    </p:spTree>
    <p:extLst>
      <p:ext uri="{BB962C8B-B14F-4D97-AF65-F5344CB8AC3E}">
        <p14:creationId xmlns:p14="http://schemas.microsoft.com/office/powerpoint/2010/main" val="748122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7CC4BE-AF71-146F-37FD-57F3EFCBB335}"/>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3DFB5BAD-1DA6-3254-423A-281DBD5E8A12}"/>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FB7F3531-6F07-8226-E9E2-178A2A05EA4D}"/>
              </a:ext>
            </a:extLst>
          </p:cNvPr>
          <p:cNvSpPr>
            <a:spLocks noGrp="1"/>
          </p:cNvSpPr>
          <p:nvPr>
            <p:ph type="sldNum" sz="quarter" idx="12"/>
          </p:nvPr>
        </p:nvSpPr>
        <p:spPr/>
        <p:txBody>
          <a:bodyPr/>
          <a:lstStyle/>
          <a:p>
            <a:fld id="{8D0AFDD5-844D-364D-8AEC-50CF4D36D55D}" type="slidenum">
              <a:rPr lang="en-US" noProof="0" smtClean="0"/>
              <a:t>53</a:t>
            </a:fld>
            <a:endParaRPr lang="en-US" noProof="0"/>
          </a:p>
        </p:txBody>
      </p:sp>
      <p:sp>
        <p:nvSpPr>
          <p:cNvPr id="8" name="TextBox 7">
            <a:extLst>
              <a:ext uri="{FF2B5EF4-FFF2-40B4-BE49-F238E27FC236}">
                <a16:creationId xmlns:a16="http://schemas.microsoft.com/office/drawing/2014/main" id="{AE435D36-A758-E4CB-5B60-55E08248CD70}"/>
              </a:ext>
            </a:extLst>
          </p:cNvPr>
          <p:cNvSpPr txBox="1"/>
          <p:nvPr/>
        </p:nvSpPr>
        <p:spPr>
          <a:xfrm>
            <a:off x="3137418" y="152727"/>
            <a:ext cx="610688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graphicFrame>
        <p:nvGraphicFramePr>
          <p:cNvPr id="9" name="Table 8">
            <a:extLst>
              <a:ext uri="{FF2B5EF4-FFF2-40B4-BE49-F238E27FC236}">
                <a16:creationId xmlns:a16="http://schemas.microsoft.com/office/drawing/2014/main" id="{8EF43585-E16E-CA94-8823-75E521B22AEC}"/>
              </a:ext>
            </a:extLst>
          </p:cNvPr>
          <p:cNvGraphicFramePr>
            <a:graphicFrameLocks noGrp="1"/>
          </p:cNvGraphicFramePr>
          <p:nvPr>
            <p:extLst>
              <p:ext uri="{D42A27DB-BD31-4B8C-83A1-F6EECF244321}">
                <p14:modId xmlns:p14="http://schemas.microsoft.com/office/powerpoint/2010/main" val="3582790657"/>
              </p:ext>
            </p:extLst>
          </p:nvPr>
        </p:nvGraphicFramePr>
        <p:xfrm>
          <a:off x="1681810" y="1212555"/>
          <a:ext cx="9022702" cy="5511379"/>
        </p:xfrm>
        <a:graphic>
          <a:graphicData uri="http://schemas.openxmlformats.org/drawingml/2006/table">
            <a:tbl>
              <a:tblPr/>
              <a:tblGrid>
                <a:gridCol w="4264089">
                  <a:extLst>
                    <a:ext uri="{9D8B030D-6E8A-4147-A177-3AD203B41FA5}">
                      <a16:colId xmlns:a16="http://schemas.microsoft.com/office/drawing/2014/main" val="1511397371"/>
                    </a:ext>
                  </a:extLst>
                </a:gridCol>
                <a:gridCol w="4758613">
                  <a:extLst>
                    <a:ext uri="{9D8B030D-6E8A-4147-A177-3AD203B41FA5}">
                      <a16:colId xmlns:a16="http://schemas.microsoft.com/office/drawing/2014/main" val="840764096"/>
                    </a:ext>
                  </a:extLst>
                </a:gridCol>
              </a:tblGrid>
              <a:tr h="559475">
                <a:tc>
                  <a:txBody>
                    <a:bodyPr/>
                    <a:lstStyle/>
                    <a:p>
                      <a:pPr algn="ctr" fontAlgn="b"/>
                      <a:r>
                        <a:rPr lang="en-IN" sz="3200" b="1" i="0" u="none" strike="noStrike" dirty="0">
                          <a:solidFill>
                            <a:srgbClr val="70AD47"/>
                          </a:solidFill>
                          <a:effectLst/>
                          <a:latin typeface="Arial Black" panose="020B0A04020102020204" pitchFamily="34" charset="0"/>
                        </a:rPr>
                        <a:t>Teams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3200" b="1" i="0" u="none" strike="noStrike" dirty="0">
                          <a:solidFill>
                            <a:srgbClr val="70AD47"/>
                          </a:solidFill>
                          <a:effectLst/>
                          <a:latin typeface="Arial Black" panose="020B0A04020102020204" pitchFamily="34" charset="0"/>
                        </a:rPr>
                        <a:t>Dot Count</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83976292"/>
                  </a:ext>
                </a:extLst>
              </a:tr>
              <a:tr h="297004">
                <a:tc>
                  <a:txBody>
                    <a:bodyPr/>
                    <a:lstStyle/>
                    <a:p>
                      <a:pPr algn="ctr" fontAlgn="b"/>
                      <a:r>
                        <a:rPr lang="en-IN" sz="2000" b="1" i="1" u="none" strike="noStrike" dirty="0">
                          <a:solidFill>
                            <a:srgbClr val="000000"/>
                          </a:solidFill>
                          <a:effectLst/>
                          <a:latin typeface="Bell MT" panose="02020503060305020303" pitchFamily="18" charset="0"/>
                        </a:rPr>
                        <a:t>Mumbai Indians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8714</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69500551"/>
                  </a:ext>
                </a:extLst>
              </a:tr>
              <a:tr h="297004">
                <a:tc>
                  <a:txBody>
                    <a:bodyPr/>
                    <a:lstStyle/>
                    <a:p>
                      <a:pPr algn="ctr" fontAlgn="b"/>
                      <a:r>
                        <a:rPr lang="en-IN" sz="2000" b="1" i="1" u="none" strike="noStrike" dirty="0">
                          <a:solidFill>
                            <a:srgbClr val="000000"/>
                          </a:solidFill>
                          <a:effectLst/>
                          <a:latin typeface="Bell MT" panose="02020503060305020303" pitchFamily="18" charset="0"/>
                        </a:rPr>
                        <a:t>Royal Challengers Bangalore</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7955</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40864943"/>
                  </a:ext>
                </a:extLst>
              </a:tr>
              <a:tr h="297004">
                <a:tc>
                  <a:txBody>
                    <a:bodyPr/>
                    <a:lstStyle/>
                    <a:p>
                      <a:pPr algn="ctr" fontAlgn="b"/>
                      <a:r>
                        <a:rPr lang="en-IN" sz="2000" b="1" i="1" u="none" strike="noStrike">
                          <a:solidFill>
                            <a:srgbClr val="000000"/>
                          </a:solidFill>
                          <a:effectLst/>
                          <a:latin typeface="Bell MT" panose="02020503060305020303" pitchFamily="18" charset="0"/>
                        </a:rPr>
                        <a:t>Kolkata Knight Riders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7894</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9272032"/>
                  </a:ext>
                </a:extLst>
              </a:tr>
              <a:tr h="297004">
                <a:tc>
                  <a:txBody>
                    <a:bodyPr/>
                    <a:lstStyle/>
                    <a:p>
                      <a:pPr algn="ctr" fontAlgn="b"/>
                      <a:r>
                        <a:rPr lang="en-IN" sz="2000" b="1" i="1" u="none" strike="noStrike" dirty="0">
                          <a:solidFill>
                            <a:srgbClr val="000000"/>
                          </a:solidFill>
                          <a:effectLst/>
                          <a:latin typeface="Bell MT" panose="02020503060305020303" pitchFamily="18" charset="0"/>
                        </a:rPr>
                        <a:t>Kings XI Punjab</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7679</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98408434"/>
                  </a:ext>
                </a:extLst>
              </a:tr>
              <a:tr h="297004">
                <a:tc>
                  <a:txBody>
                    <a:bodyPr/>
                    <a:lstStyle/>
                    <a:p>
                      <a:pPr algn="ctr" fontAlgn="b"/>
                      <a:r>
                        <a:rPr lang="en-IN" sz="2000" b="1" i="1" u="none" strike="noStrike" dirty="0">
                          <a:solidFill>
                            <a:srgbClr val="000000"/>
                          </a:solidFill>
                          <a:effectLst/>
                          <a:latin typeface="Bell MT" panose="02020503060305020303" pitchFamily="18" charset="0"/>
                        </a:rPr>
                        <a:t>Chennai Super Kings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7593</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2247166"/>
                  </a:ext>
                </a:extLst>
              </a:tr>
              <a:tr h="297004">
                <a:tc>
                  <a:txBody>
                    <a:bodyPr/>
                    <a:lstStyle/>
                    <a:p>
                      <a:pPr algn="ctr" fontAlgn="b"/>
                      <a:r>
                        <a:rPr lang="en-IN" sz="2000" b="1" i="1" u="none" strike="noStrike">
                          <a:solidFill>
                            <a:srgbClr val="000000"/>
                          </a:solidFill>
                          <a:effectLst/>
                          <a:latin typeface="Bell MT" panose="02020503060305020303" pitchFamily="18" charset="0"/>
                        </a:rPr>
                        <a:t>Rajasthan Royals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6665</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7887644"/>
                  </a:ext>
                </a:extLst>
              </a:tr>
              <a:tr h="297004">
                <a:tc>
                  <a:txBody>
                    <a:bodyPr/>
                    <a:lstStyle/>
                    <a:p>
                      <a:pPr algn="ctr" fontAlgn="b"/>
                      <a:r>
                        <a:rPr lang="en-IN" sz="2000" b="1" i="1" u="none" strike="noStrike" dirty="0">
                          <a:solidFill>
                            <a:srgbClr val="000000"/>
                          </a:solidFill>
                          <a:effectLst/>
                          <a:latin typeface="Bell MT" panose="02020503060305020303" pitchFamily="18" charset="0"/>
                        </a:rPr>
                        <a:t>Delhi Daredevils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a:solidFill>
                            <a:srgbClr val="C65911"/>
                          </a:solidFill>
                          <a:effectLst/>
                          <a:latin typeface="Aptos Display" panose="020B0004020202020204" pitchFamily="34" charset="0"/>
                        </a:rPr>
                        <a:t>6520</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36378353"/>
                  </a:ext>
                </a:extLst>
              </a:tr>
              <a:tr h="297004">
                <a:tc>
                  <a:txBody>
                    <a:bodyPr/>
                    <a:lstStyle/>
                    <a:p>
                      <a:pPr algn="ctr" fontAlgn="b"/>
                      <a:r>
                        <a:rPr lang="en-IN" sz="2000" b="1" i="1" u="none" strike="noStrike" dirty="0">
                          <a:solidFill>
                            <a:srgbClr val="000000"/>
                          </a:solidFill>
                          <a:effectLst/>
                          <a:latin typeface="Bell MT" panose="02020503060305020303" pitchFamily="18" charset="0"/>
                        </a:rPr>
                        <a:t>Sunrisers Hyderabad</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5248</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09647006"/>
                  </a:ext>
                </a:extLst>
              </a:tr>
              <a:tr h="297004">
                <a:tc>
                  <a:txBody>
                    <a:bodyPr/>
                    <a:lstStyle/>
                    <a:p>
                      <a:pPr algn="ctr" fontAlgn="b"/>
                      <a:r>
                        <a:rPr lang="en-IN" sz="2000" b="1" i="1" u="none" strike="noStrike" dirty="0">
                          <a:solidFill>
                            <a:srgbClr val="000000"/>
                          </a:solidFill>
                          <a:effectLst/>
                          <a:latin typeface="Bell MT" panose="02020503060305020303" pitchFamily="18" charset="0"/>
                        </a:rPr>
                        <a:t>Deccan Chargers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3306</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33398644"/>
                  </a:ext>
                </a:extLst>
              </a:tr>
              <a:tr h="297004">
                <a:tc>
                  <a:txBody>
                    <a:bodyPr/>
                    <a:lstStyle/>
                    <a:p>
                      <a:pPr algn="ctr" fontAlgn="b"/>
                      <a:r>
                        <a:rPr lang="en-IN" sz="2000" b="1" i="1" u="none" strike="noStrike" dirty="0">
                          <a:solidFill>
                            <a:srgbClr val="000000"/>
                          </a:solidFill>
                          <a:effectLst/>
                          <a:latin typeface="Bell MT" panose="02020503060305020303" pitchFamily="18" charset="0"/>
                        </a:rPr>
                        <a:t>Pune Warriors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1900</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82981033"/>
                  </a:ext>
                </a:extLst>
              </a:tr>
              <a:tr h="297004">
                <a:tc>
                  <a:txBody>
                    <a:bodyPr/>
                    <a:lstStyle/>
                    <a:p>
                      <a:pPr algn="ctr" fontAlgn="b"/>
                      <a:r>
                        <a:rPr lang="en-IN" sz="2000" b="1" i="1" u="none" strike="noStrike" dirty="0">
                          <a:solidFill>
                            <a:srgbClr val="000000"/>
                          </a:solidFill>
                          <a:effectLst/>
                          <a:latin typeface="Bell MT" panose="02020503060305020303" pitchFamily="18" charset="0"/>
                        </a:rPr>
                        <a:t>Delhi Capitals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1338</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0057134"/>
                  </a:ext>
                </a:extLst>
              </a:tr>
              <a:tr h="297004">
                <a:tc>
                  <a:txBody>
                    <a:bodyPr/>
                    <a:lstStyle/>
                    <a:p>
                      <a:pPr algn="ctr" fontAlgn="b"/>
                      <a:r>
                        <a:rPr lang="en-IN" sz="2000" b="1" i="1" u="none" strike="noStrike" dirty="0">
                          <a:solidFill>
                            <a:srgbClr val="000000"/>
                          </a:solidFill>
                          <a:effectLst/>
                          <a:latin typeface="Bell MT" panose="02020503060305020303" pitchFamily="18" charset="0"/>
                        </a:rPr>
                        <a:t>Gujarat Lions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1095</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41511019"/>
                  </a:ext>
                </a:extLst>
              </a:tr>
              <a:tr h="297004">
                <a:tc>
                  <a:txBody>
                    <a:bodyPr/>
                    <a:lstStyle/>
                    <a:p>
                      <a:pPr algn="ctr" fontAlgn="b"/>
                      <a:r>
                        <a:rPr lang="en-IN" sz="2000" b="1" i="1" u="none" strike="noStrike" dirty="0">
                          <a:solidFill>
                            <a:srgbClr val="000000"/>
                          </a:solidFill>
                          <a:effectLst/>
                          <a:latin typeface="Bell MT" panose="02020503060305020303" pitchFamily="18" charset="0"/>
                        </a:rPr>
                        <a:t>Rising Pune Supergiant</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698</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22033798"/>
                  </a:ext>
                </a:extLst>
              </a:tr>
              <a:tr h="297004">
                <a:tc>
                  <a:txBody>
                    <a:bodyPr/>
                    <a:lstStyle/>
                    <a:p>
                      <a:pPr algn="ctr" fontAlgn="b"/>
                      <a:r>
                        <a:rPr lang="en-IN" sz="2000" b="1" i="1" u="none" strike="noStrike" dirty="0">
                          <a:solidFill>
                            <a:srgbClr val="000000"/>
                          </a:solidFill>
                          <a:effectLst/>
                          <a:latin typeface="Bell MT" panose="02020503060305020303" pitchFamily="18" charset="0"/>
                        </a:rPr>
                        <a:t>Kochi Tuskers Kerala</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626</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62392015"/>
                  </a:ext>
                </a:extLst>
              </a:tr>
              <a:tr h="297004">
                <a:tc>
                  <a:txBody>
                    <a:bodyPr/>
                    <a:lstStyle/>
                    <a:p>
                      <a:pPr algn="ctr" fontAlgn="b"/>
                      <a:r>
                        <a:rPr lang="en-IN" sz="2000" b="1" i="1" u="none" strike="noStrike" dirty="0">
                          <a:solidFill>
                            <a:srgbClr val="000000"/>
                          </a:solidFill>
                          <a:effectLst/>
                          <a:latin typeface="Bell MT" panose="02020503060305020303" pitchFamily="18" charset="0"/>
                        </a:rPr>
                        <a:t>Rising Pune Supergiants</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539</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54655485"/>
                  </a:ext>
                </a:extLst>
              </a:tr>
              <a:tr h="303911">
                <a:tc>
                  <a:txBody>
                    <a:bodyPr/>
                    <a:lstStyle/>
                    <a:p>
                      <a:pPr algn="ctr" fontAlgn="b"/>
                      <a:r>
                        <a:rPr lang="en-IN" sz="2000" b="1" i="1" u="none" strike="noStrike" dirty="0">
                          <a:solidFill>
                            <a:srgbClr val="000000"/>
                          </a:solidFill>
                          <a:effectLst/>
                          <a:latin typeface="Bell MT" panose="02020503060305020303" pitchFamily="18" charset="0"/>
                        </a:rPr>
                        <a:t>NA</a:t>
                      </a:r>
                    </a:p>
                  </a:txBody>
                  <a:tcPr marL="4694" marR="4694" marT="469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2000" b="0" i="1" u="none" strike="noStrike" dirty="0">
                          <a:solidFill>
                            <a:srgbClr val="C65911"/>
                          </a:solidFill>
                          <a:effectLst/>
                          <a:latin typeface="Aptos Display" panose="020B0004020202020204" pitchFamily="34" charset="0"/>
                        </a:rPr>
                        <a:t>71</a:t>
                      </a:r>
                    </a:p>
                  </a:txBody>
                  <a:tcPr marL="4694" marR="4694" marT="4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76201160"/>
                  </a:ext>
                </a:extLst>
              </a:tr>
            </a:tbl>
          </a:graphicData>
        </a:graphic>
      </p:graphicFrame>
    </p:spTree>
    <p:extLst>
      <p:ext uri="{BB962C8B-B14F-4D97-AF65-F5344CB8AC3E}">
        <p14:creationId xmlns:p14="http://schemas.microsoft.com/office/powerpoint/2010/main" val="547152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946E1-C322-5036-406F-2F4258757DF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79D0DE2-DD31-ECB5-F101-5FA06DC843A5}"/>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E738B301-0E21-EBF1-B246-BC692F52BC20}"/>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18A0B198-0EF9-4379-4722-404813F1C68A}"/>
              </a:ext>
            </a:extLst>
          </p:cNvPr>
          <p:cNvSpPr>
            <a:spLocks noGrp="1"/>
          </p:cNvSpPr>
          <p:nvPr>
            <p:ph type="sldNum" sz="quarter" idx="12"/>
          </p:nvPr>
        </p:nvSpPr>
        <p:spPr/>
        <p:txBody>
          <a:bodyPr/>
          <a:lstStyle/>
          <a:p>
            <a:fld id="{8D0AFDD5-844D-364D-8AEC-50CF4D36D55D}" type="slidenum">
              <a:rPr lang="en-US" noProof="0" smtClean="0"/>
              <a:t>54</a:t>
            </a:fld>
            <a:endParaRPr lang="en-US" noProof="0"/>
          </a:p>
        </p:txBody>
      </p:sp>
      <p:graphicFrame>
        <p:nvGraphicFramePr>
          <p:cNvPr id="5" name="Chart 4">
            <a:extLst>
              <a:ext uri="{FF2B5EF4-FFF2-40B4-BE49-F238E27FC236}">
                <a16:creationId xmlns:a16="http://schemas.microsoft.com/office/drawing/2014/main" id="{BB5D4726-2A85-371E-2D34-9E48B097C2D6}"/>
              </a:ext>
            </a:extLst>
          </p:cNvPr>
          <p:cNvGraphicFramePr>
            <a:graphicFrameLocks/>
          </p:cNvGraphicFramePr>
          <p:nvPr>
            <p:extLst>
              <p:ext uri="{D42A27DB-BD31-4B8C-83A1-F6EECF244321}">
                <p14:modId xmlns:p14="http://schemas.microsoft.com/office/powerpoint/2010/main" val="2214728842"/>
              </p:ext>
            </p:extLst>
          </p:nvPr>
        </p:nvGraphicFramePr>
        <p:xfrm>
          <a:off x="149291" y="1184988"/>
          <a:ext cx="11971174" cy="552372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15129BF-0432-3B7F-9915-803ED02BCAC5}"/>
              </a:ext>
            </a:extLst>
          </p:cNvPr>
          <p:cNvSpPr txBox="1"/>
          <p:nvPr/>
        </p:nvSpPr>
        <p:spPr>
          <a:xfrm>
            <a:off x="2306993" y="163200"/>
            <a:ext cx="779805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3527002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589BC-8A1E-EBFA-0588-635483C015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159ACD-C744-0D72-182F-038E0A7C2E92}"/>
              </a:ext>
            </a:extLst>
          </p:cNvPr>
          <p:cNvSpPr txBox="1"/>
          <p:nvPr/>
        </p:nvSpPr>
        <p:spPr>
          <a:xfrm>
            <a:off x="1978089" y="2949355"/>
            <a:ext cx="9834465" cy="3416320"/>
          </a:xfrm>
          <a:prstGeom prst="rect">
            <a:avLst/>
          </a:prstGeom>
          <a:solidFill>
            <a:srgbClr val="FF0000"/>
          </a:solidFill>
          <a:ln w="76200">
            <a:solidFill>
              <a:srgbClr val="FFFF00"/>
            </a:solidFill>
          </a:ln>
        </p:spPr>
        <p:txBody>
          <a:bodyPr wrap="square" rtlCol="0">
            <a:spAutoFit/>
          </a:bodyPr>
          <a:lstStyle/>
          <a:p>
            <a:r>
              <a:rPr lang="en-US" dirty="0"/>
              <a:t> </a:t>
            </a:r>
            <a:r>
              <a:rPr lang="en-US" sz="3600" dirty="0"/>
              <a:t>SELECT </a:t>
            </a:r>
          </a:p>
          <a:p>
            <a:r>
              <a:rPr lang="en-US" sz="3600" dirty="0"/>
              <a:t>     </a:t>
            </a:r>
            <a:r>
              <a:rPr lang="en-US" sz="3600" dirty="0" err="1"/>
              <a:t>dismissal_kind</a:t>
            </a:r>
            <a:r>
              <a:rPr lang="en-US" sz="3600" dirty="0"/>
              <a:t>, </a:t>
            </a:r>
          </a:p>
          <a:p>
            <a:r>
              <a:rPr lang="en-US" sz="3600" dirty="0"/>
              <a:t>     COUNT(*) FROM deliveries_v02 WHERE </a:t>
            </a:r>
            <a:r>
              <a:rPr lang="en-US" sz="3600" dirty="0" err="1"/>
              <a:t>dismissal_kind</a:t>
            </a:r>
            <a:r>
              <a:rPr lang="en-US" sz="3600" dirty="0"/>
              <a:t> &lt;&gt;'NA' </a:t>
            </a:r>
          </a:p>
          <a:p>
            <a:r>
              <a:rPr lang="en-US" sz="3600" dirty="0"/>
              <a:t>  GROUP BY </a:t>
            </a:r>
            <a:r>
              <a:rPr lang="en-US" sz="3600" dirty="0" err="1"/>
              <a:t>dismissal_kind</a:t>
            </a:r>
            <a:r>
              <a:rPr lang="en-US" sz="3600" dirty="0"/>
              <a:t> </a:t>
            </a:r>
          </a:p>
          <a:p>
            <a:r>
              <a:rPr lang="en-US" sz="3600" dirty="0"/>
              <a:t>  ORDER BY COUNT DESC;</a:t>
            </a:r>
            <a:endParaRPr lang="en-IN" sz="3600" dirty="0"/>
          </a:p>
        </p:txBody>
      </p:sp>
      <p:pic>
        <p:nvPicPr>
          <p:cNvPr id="3" name="Picture 2">
            <a:extLst>
              <a:ext uri="{FF2B5EF4-FFF2-40B4-BE49-F238E27FC236}">
                <a16:creationId xmlns:a16="http://schemas.microsoft.com/office/drawing/2014/main" id="{32ACD9F0-0AC6-4ECA-A8EA-EC0E012627A7}"/>
              </a:ext>
            </a:extLst>
          </p:cNvPr>
          <p:cNvPicPr>
            <a:picLocks noChangeAspect="1"/>
          </p:cNvPicPr>
          <p:nvPr/>
        </p:nvPicPr>
        <p:blipFill>
          <a:blip r:embed="rId2"/>
          <a:stretch>
            <a:fillRect/>
          </a:stretch>
        </p:blipFill>
        <p:spPr>
          <a:xfrm>
            <a:off x="306718" y="365431"/>
            <a:ext cx="10290940" cy="1835055"/>
          </a:xfrm>
          <a:prstGeom prst="rect">
            <a:avLst/>
          </a:prstGeom>
        </p:spPr>
      </p:pic>
    </p:spTree>
    <p:extLst>
      <p:ext uri="{BB962C8B-B14F-4D97-AF65-F5344CB8AC3E}">
        <p14:creationId xmlns:p14="http://schemas.microsoft.com/office/powerpoint/2010/main" val="370387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573C7-5AE4-9CF8-6279-24A97EEDF93A}"/>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9A4A49E-8681-64E7-BE75-7B6A7F75F637}"/>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9D4642D1-42AB-082B-4FEF-ED02FEE9567C}"/>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3C3E54A9-F298-13CC-F3FD-691321E1C546}"/>
              </a:ext>
            </a:extLst>
          </p:cNvPr>
          <p:cNvSpPr>
            <a:spLocks noGrp="1"/>
          </p:cNvSpPr>
          <p:nvPr>
            <p:ph type="sldNum" sz="quarter" idx="12"/>
          </p:nvPr>
        </p:nvSpPr>
        <p:spPr/>
        <p:txBody>
          <a:bodyPr/>
          <a:lstStyle/>
          <a:p>
            <a:fld id="{8D0AFDD5-844D-364D-8AEC-50CF4D36D55D}" type="slidenum">
              <a:rPr lang="en-US" noProof="0" smtClean="0"/>
              <a:t>56</a:t>
            </a:fld>
            <a:endParaRPr lang="en-US" noProof="0"/>
          </a:p>
        </p:txBody>
      </p:sp>
      <p:pic>
        <p:nvPicPr>
          <p:cNvPr id="6" name="Picture 5">
            <a:extLst>
              <a:ext uri="{FF2B5EF4-FFF2-40B4-BE49-F238E27FC236}">
                <a16:creationId xmlns:a16="http://schemas.microsoft.com/office/drawing/2014/main" id="{0CF087D9-CDDC-A2DA-67EF-1E8CE818D2D0}"/>
              </a:ext>
            </a:extLst>
          </p:cNvPr>
          <p:cNvPicPr>
            <a:picLocks noChangeAspect="1"/>
          </p:cNvPicPr>
          <p:nvPr/>
        </p:nvPicPr>
        <p:blipFill>
          <a:blip r:embed="rId2"/>
          <a:stretch>
            <a:fillRect/>
          </a:stretch>
        </p:blipFill>
        <p:spPr>
          <a:xfrm>
            <a:off x="1147665" y="2897169"/>
            <a:ext cx="10608905" cy="3755558"/>
          </a:xfrm>
          <a:prstGeom prst="rect">
            <a:avLst/>
          </a:prstGeom>
          <a:ln w="76200">
            <a:solidFill>
              <a:srgbClr val="FFFF00"/>
            </a:solidFill>
          </a:ln>
        </p:spPr>
      </p:pic>
      <p:sp>
        <p:nvSpPr>
          <p:cNvPr id="8" name="TextBox 7">
            <a:extLst>
              <a:ext uri="{FF2B5EF4-FFF2-40B4-BE49-F238E27FC236}">
                <a16:creationId xmlns:a16="http://schemas.microsoft.com/office/drawing/2014/main" id="{8FAE19C5-BF00-71E9-2EC6-7B5E5E28A1F7}"/>
              </a:ext>
            </a:extLst>
          </p:cNvPr>
          <p:cNvSpPr txBox="1"/>
          <p:nvPr/>
        </p:nvSpPr>
        <p:spPr>
          <a:xfrm>
            <a:off x="684212" y="474824"/>
            <a:ext cx="10092645" cy="1569660"/>
          </a:xfrm>
          <a:prstGeom prst="rect">
            <a:avLst/>
          </a:prstGeom>
          <a:solidFill>
            <a:schemeClr val="accent3">
              <a:lumMod val="60000"/>
              <a:lumOff val="40000"/>
            </a:schemeClr>
          </a:solidFill>
          <a:ln w="76200">
            <a:solidFill>
              <a:schemeClr val="accent4">
                <a:lumMod val="75000"/>
              </a:schemeClr>
            </a:solidFill>
          </a:ln>
        </p:spPr>
        <p:txBody>
          <a:bodyPr wrap="square">
            <a:spAutoFit/>
          </a:bodyPr>
          <a:lstStyle/>
          <a:p>
            <a:pPr algn="l"/>
            <a:r>
              <a:rPr lang="en-US" sz="2800" b="0" i="0" dirty="0">
                <a:solidFill>
                  <a:srgbClr val="484848"/>
                </a:solidFill>
                <a:effectLst/>
                <a:latin typeface="Lucida Sans Typewriter" panose="020B0509030504030204" pitchFamily="49" charset="0"/>
              </a:rPr>
              <a:t>6. </a:t>
            </a:r>
            <a:r>
              <a:rPr lang="en-US" sz="3200" b="1" i="0" dirty="0">
                <a:solidFill>
                  <a:srgbClr val="484848"/>
                </a:solidFill>
                <a:effectLst/>
                <a:latin typeface="Lucida Sans Typewriter" panose="020B0509030504030204" pitchFamily="49" charset="0"/>
              </a:rPr>
              <a:t>Write a query to fetch the total number of dismissals by dismissal kinds where dismissal kind is not NA.</a:t>
            </a:r>
          </a:p>
        </p:txBody>
      </p:sp>
    </p:spTree>
    <p:extLst>
      <p:ext uri="{BB962C8B-B14F-4D97-AF65-F5344CB8AC3E}">
        <p14:creationId xmlns:p14="http://schemas.microsoft.com/office/powerpoint/2010/main" val="203954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9CBCD-6B31-025E-E368-003C1684068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D368D12-FC0D-699D-F6BB-19D11D71E5A6}"/>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AFD31816-D4A1-067A-0875-C5641D940F07}"/>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CF9E5110-AB0B-23F5-796B-DF058B139D1A}"/>
              </a:ext>
            </a:extLst>
          </p:cNvPr>
          <p:cNvSpPr>
            <a:spLocks noGrp="1"/>
          </p:cNvSpPr>
          <p:nvPr>
            <p:ph type="sldNum" sz="quarter" idx="12"/>
          </p:nvPr>
        </p:nvSpPr>
        <p:spPr/>
        <p:txBody>
          <a:bodyPr/>
          <a:lstStyle/>
          <a:p>
            <a:fld id="{8D0AFDD5-844D-364D-8AEC-50CF4D36D55D}" type="slidenum">
              <a:rPr lang="en-US" noProof="0" smtClean="0"/>
              <a:t>57</a:t>
            </a:fld>
            <a:endParaRPr lang="en-US" noProof="0"/>
          </a:p>
        </p:txBody>
      </p:sp>
      <p:graphicFrame>
        <p:nvGraphicFramePr>
          <p:cNvPr id="5" name="Table 4">
            <a:extLst>
              <a:ext uri="{FF2B5EF4-FFF2-40B4-BE49-F238E27FC236}">
                <a16:creationId xmlns:a16="http://schemas.microsoft.com/office/drawing/2014/main" id="{D5FFA708-E5A5-C34F-A88E-58A11BA57A74}"/>
              </a:ext>
            </a:extLst>
          </p:cNvPr>
          <p:cNvGraphicFramePr>
            <a:graphicFrameLocks noGrp="1"/>
          </p:cNvGraphicFramePr>
          <p:nvPr>
            <p:extLst>
              <p:ext uri="{D42A27DB-BD31-4B8C-83A1-F6EECF244321}">
                <p14:modId xmlns:p14="http://schemas.microsoft.com/office/powerpoint/2010/main" val="2745206682"/>
              </p:ext>
            </p:extLst>
          </p:nvPr>
        </p:nvGraphicFramePr>
        <p:xfrm>
          <a:off x="1348996" y="1376975"/>
          <a:ext cx="9013371" cy="5160350"/>
        </p:xfrm>
        <a:graphic>
          <a:graphicData uri="http://schemas.openxmlformats.org/drawingml/2006/table">
            <a:tbl>
              <a:tblPr/>
              <a:tblGrid>
                <a:gridCol w="4481510">
                  <a:extLst>
                    <a:ext uri="{9D8B030D-6E8A-4147-A177-3AD203B41FA5}">
                      <a16:colId xmlns:a16="http://schemas.microsoft.com/office/drawing/2014/main" val="3200138611"/>
                    </a:ext>
                  </a:extLst>
                </a:gridCol>
                <a:gridCol w="4531861">
                  <a:extLst>
                    <a:ext uri="{9D8B030D-6E8A-4147-A177-3AD203B41FA5}">
                      <a16:colId xmlns:a16="http://schemas.microsoft.com/office/drawing/2014/main" val="1745196591"/>
                    </a:ext>
                  </a:extLst>
                </a:gridCol>
              </a:tblGrid>
              <a:tr h="839810">
                <a:tc>
                  <a:txBody>
                    <a:bodyPr/>
                    <a:lstStyle/>
                    <a:p>
                      <a:pPr algn="ctr" fontAlgn="b"/>
                      <a:r>
                        <a:rPr lang="en-IN" sz="3200" b="0" i="0" u="none" strike="noStrike" dirty="0">
                          <a:solidFill>
                            <a:schemeClr val="accent2">
                              <a:lumMod val="60000"/>
                              <a:lumOff val="40000"/>
                            </a:schemeClr>
                          </a:solidFill>
                          <a:effectLst/>
                          <a:latin typeface="Arial Black" panose="020B0A04020102020204" pitchFamily="34" charset="0"/>
                        </a:rPr>
                        <a:t>Dismissal Kind</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IN" sz="3200" b="0" i="0" u="none" strike="noStrike" dirty="0">
                          <a:solidFill>
                            <a:schemeClr val="accent2">
                              <a:lumMod val="60000"/>
                              <a:lumOff val="40000"/>
                            </a:schemeClr>
                          </a:solidFill>
                          <a:effectLst/>
                          <a:latin typeface="Arial Black" panose="020B0A04020102020204" pitchFamily="34" charset="0"/>
                        </a:rPr>
                        <a:t>Count Of Dismissals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46378048"/>
                  </a:ext>
                </a:extLst>
              </a:tr>
              <a:tr h="606037">
                <a:tc>
                  <a:txBody>
                    <a:bodyPr/>
                    <a:lstStyle/>
                    <a:p>
                      <a:pPr algn="ctr" fontAlgn="b"/>
                      <a:r>
                        <a:rPr lang="en-IN" sz="4000" b="1" i="1" u="none" strike="noStrike" dirty="0">
                          <a:solidFill>
                            <a:srgbClr val="000000"/>
                          </a:solidFill>
                          <a:effectLst/>
                          <a:latin typeface="Bell MT" panose="02020503060305020303" pitchFamily="18" charset="0"/>
                        </a:rPr>
                        <a:t>Caught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5743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92449915"/>
                  </a:ext>
                </a:extLst>
              </a:tr>
              <a:tr h="606037">
                <a:tc>
                  <a:txBody>
                    <a:bodyPr/>
                    <a:lstStyle/>
                    <a:p>
                      <a:pPr algn="ctr" fontAlgn="b"/>
                      <a:r>
                        <a:rPr lang="en-IN" sz="4000" b="1" i="1" u="none" strike="noStrike" dirty="0">
                          <a:solidFill>
                            <a:srgbClr val="000000"/>
                          </a:solidFill>
                          <a:effectLst/>
                          <a:latin typeface="Bell MT" panose="02020503060305020303" pitchFamily="18" charset="0"/>
                        </a:rPr>
                        <a:t>Bowled</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1700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80801086"/>
                  </a:ext>
                </a:extLst>
              </a:tr>
              <a:tr h="606037">
                <a:tc>
                  <a:txBody>
                    <a:bodyPr/>
                    <a:lstStyle/>
                    <a:p>
                      <a:pPr algn="ctr" fontAlgn="b"/>
                      <a:r>
                        <a:rPr lang="en-IN" sz="4000" b="1" i="1" u="none" strike="noStrike" dirty="0">
                          <a:solidFill>
                            <a:srgbClr val="000000"/>
                          </a:solidFill>
                          <a:effectLst/>
                          <a:latin typeface="Bell MT" panose="02020503060305020303" pitchFamily="18" charset="0"/>
                        </a:rPr>
                        <a:t>Run-Out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893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6986532"/>
                  </a:ext>
                </a:extLst>
              </a:tr>
              <a:tr h="606037">
                <a:tc>
                  <a:txBody>
                    <a:bodyPr/>
                    <a:lstStyle/>
                    <a:p>
                      <a:pPr algn="ctr" fontAlgn="b"/>
                      <a:r>
                        <a:rPr lang="en-IN" sz="4000" b="1" i="1" u="none" strike="noStrike" dirty="0">
                          <a:solidFill>
                            <a:srgbClr val="000000"/>
                          </a:solidFill>
                          <a:effectLst/>
                          <a:latin typeface="Bell MT" panose="02020503060305020303" pitchFamily="18" charset="0"/>
                        </a:rPr>
                        <a:t>LBW</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571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67423430"/>
                  </a:ext>
                </a:extLst>
              </a:tr>
              <a:tr h="606037">
                <a:tc>
                  <a:txBody>
                    <a:bodyPr/>
                    <a:lstStyle/>
                    <a:p>
                      <a:pPr algn="ctr" fontAlgn="b"/>
                      <a:r>
                        <a:rPr lang="en-IN" sz="4000" b="1" i="1" u="none" strike="noStrike" dirty="0">
                          <a:solidFill>
                            <a:srgbClr val="000000"/>
                          </a:solidFill>
                          <a:effectLst/>
                          <a:latin typeface="Bell MT" panose="02020503060305020303" pitchFamily="18" charset="0"/>
                        </a:rPr>
                        <a:t>Stumped</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294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796930057"/>
                  </a:ext>
                </a:extLst>
              </a:tr>
              <a:tr h="606037">
                <a:tc>
                  <a:txBody>
                    <a:bodyPr/>
                    <a:lstStyle/>
                    <a:p>
                      <a:pPr algn="ctr" fontAlgn="b"/>
                      <a:r>
                        <a:rPr lang="en-IN" sz="4000" b="1" i="1" u="none" strike="noStrike" dirty="0">
                          <a:solidFill>
                            <a:srgbClr val="000000"/>
                          </a:solidFill>
                          <a:effectLst/>
                          <a:latin typeface="Bell MT" panose="02020503060305020303" pitchFamily="18" charset="0"/>
                        </a:rPr>
                        <a:t>Caught and Bowled</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269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5914816"/>
                  </a:ext>
                </a:extLst>
              </a:tr>
              <a:tr h="606037">
                <a:tc>
                  <a:txBody>
                    <a:bodyPr/>
                    <a:lstStyle/>
                    <a:p>
                      <a:pPr algn="ctr" fontAlgn="b"/>
                      <a:r>
                        <a:rPr lang="en-IN" sz="4000" b="1" i="1" u="none" strike="noStrike" dirty="0">
                          <a:solidFill>
                            <a:srgbClr val="000000"/>
                          </a:solidFill>
                          <a:effectLst/>
                          <a:latin typeface="Bell MT" panose="02020503060305020303" pitchFamily="18" charset="0"/>
                        </a:rPr>
                        <a:t>Hit-Wicket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IN" sz="3200" b="1" i="0" u="none" strike="noStrike" dirty="0">
                          <a:solidFill>
                            <a:schemeClr val="tx2">
                              <a:lumMod val="20000"/>
                              <a:lumOff val="80000"/>
                            </a:schemeClr>
                          </a:solidFill>
                          <a:effectLst/>
                          <a:latin typeface="Bodoni MT Black" panose="02070A03080606020203" pitchFamily="18" charset="0"/>
                        </a:rPr>
                        <a:t>12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1247402"/>
                  </a:ext>
                </a:extLst>
              </a:tr>
            </a:tbl>
          </a:graphicData>
        </a:graphic>
      </p:graphicFrame>
      <p:sp>
        <p:nvSpPr>
          <p:cNvPr id="7" name="TextBox 6">
            <a:extLst>
              <a:ext uri="{FF2B5EF4-FFF2-40B4-BE49-F238E27FC236}">
                <a16:creationId xmlns:a16="http://schemas.microsoft.com/office/drawing/2014/main" id="{28306FF8-7FC8-2EFD-2745-4A81F334D62D}"/>
              </a:ext>
            </a:extLst>
          </p:cNvPr>
          <p:cNvSpPr txBox="1"/>
          <p:nvPr/>
        </p:nvSpPr>
        <p:spPr>
          <a:xfrm>
            <a:off x="2894823" y="224135"/>
            <a:ext cx="610688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4153765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2593D-8A61-4A65-364E-26B137FEB76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F2D6F23-AD8E-2D5B-A002-E0D4E31C5048}"/>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D6EF2099-F2AB-3D88-6EE6-F513930F4072}"/>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4AFFABD1-FC70-BAB3-2A16-972B880C28FF}"/>
              </a:ext>
            </a:extLst>
          </p:cNvPr>
          <p:cNvSpPr>
            <a:spLocks noGrp="1"/>
          </p:cNvSpPr>
          <p:nvPr>
            <p:ph type="sldNum" sz="quarter" idx="12"/>
          </p:nvPr>
        </p:nvSpPr>
        <p:spPr/>
        <p:txBody>
          <a:bodyPr/>
          <a:lstStyle/>
          <a:p>
            <a:fld id="{8D0AFDD5-844D-364D-8AEC-50CF4D36D55D}" type="slidenum">
              <a:rPr lang="en-US" noProof="0" smtClean="0"/>
              <a:t>58</a:t>
            </a:fld>
            <a:endParaRPr lang="en-US" noProof="0"/>
          </a:p>
        </p:txBody>
      </p:sp>
      <p:sp>
        <p:nvSpPr>
          <p:cNvPr id="6" name="TextBox 5">
            <a:extLst>
              <a:ext uri="{FF2B5EF4-FFF2-40B4-BE49-F238E27FC236}">
                <a16:creationId xmlns:a16="http://schemas.microsoft.com/office/drawing/2014/main" id="{298AB270-DE96-0E68-4222-F7DD3E001A17}"/>
              </a:ext>
            </a:extLst>
          </p:cNvPr>
          <p:cNvSpPr txBox="1"/>
          <p:nvPr/>
        </p:nvSpPr>
        <p:spPr>
          <a:xfrm>
            <a:off x="2335733" y="320675"/>
            <a:ext cx="7265468"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graphicFrame>
        <p:nvGraphicFramePr>
          <p:cNvPr id="7" name="Chart 6">
            <a:extLst>
              <a:ext uri="{FF2B5EF4-FFF2-40B4-BE49-F238E27FC236}">
                <a16:creationId xmlns:a16="http://schemas.microsoft.com/office/drawing/2014/main" id="{948B9DB3-C02B-8B2C-5CD1-642CCAE0B20B}"/>
              </a:ext>
            </a:extLst>
          </p:cNvPr>
          <p:cNvGraphicFramePr>
            <a:graphicFrameLocks/>
          </p:cNvGraphicFramePr>
          <p:nvPr>
            <p:extLst>
              <p:ext uri="{D42A27DB-BD31-4B8C-83A1-F6EECF244321}">
                <p14:modId xmlns:p14="http://schemas.microsoft.com/office/powerpoint/2010/main" val="809034646"/>
              </p:ext>
            </p:extLst>
          </p:nvPr>
        </p:nvGraphicFramePr>
        <p:xfrm>
          <a:off x="0" y="1567543"/>
          <a:ext cx="11579289" cy="5206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7366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60504-C4D8-EC5F-7423-EC61965F84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C4AC4F-9B75-500B-2555-96A6EA79E422}"/>
              </a:ext>
            </a:extLst>
          </p:cNvPr>
          <p:cNvSpPr txBox="1"/>
          <p:nvPr/>
        </p:nvSpPr>
        <p:spPr>
          <a:xfrm>
            <a:off x="1763488" y="2626482"/>
            <a:ext cx="10058400" cy="3785652"/>
          </a:xfrm>
          <a:prstGeom prst="rect">
            <a:avLst/>
          </a:prstGeom>
          <a:solidFill>
            <a:srgbClr val="97EFD3"/>
          </a:solidFill>
          <a:ln w="76200">
            <a:solidFill>
              <a:srgbClr val="00B050"/>
            </a:solidFill>
          </a:ln>
        </p:spPr>
        <p:txBody>
          <a:bodyPr wrap="square">
            <a:spAutoFit/>
          </a:bodyPr>
          <a:lstStyle/>
          <a:p>
            <a:r>
              <a:rPr lang="en-US" sz="4000" dirty="0"/>
              <a:t> SELECT </a:t>
            </a:r>
          </a:p>
          <a:p>
            <a:r>
              <a:rPr lang="en-US" sz="4000" dirty="0"/>
              <a:t>     bowler, </a:t>
            </a:r>
          </a:p>
          <a:p>
            <a:r>
              <a:rPr lang="en-US" sz="4000" dirty="0"/>
              <a:t>     SUM(</a:t>
            </a:r>
            <a:r>
              <a:rPr lang="en-US" sz="4000" dirty="0" err="1"/>
              <a:t>extra_runs</a:t>
            </a:r>
            <a:r>
              <a:rPr lang="en-US" sz="4000" dirty="0"/>
              <a:t>) AS </a:t>
            </a:r>
            <a:r>
              <a:rPr lang="en-US" sz="4000" dirty="0" err="1"/>
              <a:t>Extras_total</a:t>
            </a:r>
            <a:r>
              <a:rPr lang="en-US" sz="4000" dirty="0"/>
              <a:t> </a:t>
            </a:r>
          </a:p>
          <a:p>
            <a:r>
              <a:rPr lang="en-US" sz="4000" dirty="0"/>
              <a:t>     FROM deliveries </a:t>
            </a:r>
          </a:p>
          <a:p>
            <a:r>
              <a:rPr lang="en-US" sz="4000" dirty="0"/>
              <a:t>  GROUP BY bowler </a:t>
            </a:r>
          </a:p>
          <a:p>
            <a:r>
              <a:rPr lang="en-US" sz="4000" dirty="0"/>
              <a:t>  ORDER BY </a:t>
            </a:r>
            <a:r>
              <a:rPr lang="en-US" sz="4000" dirty="0" err="1"/>
              <a:t>Extras_total</a:t>
            </a:r>
            <a:r>
              <a:rPr lang="en-US" sz="4000" dirty="0"/>
              <a:t> DESC LIMIT 5;</a:t>
            </a:r>
            <a:endParaRPr lang="en-IN" sz="4000" dirty="0"/>
          </a:p>
        </p:txBody>
      </p:sp>
      <p:pic>
        <p:nvPicPr>
          <p:cNvPr id="4" name="Picture 3">
            <a:extLst>
              <a:ext uri="{FF2B5EF4-FFF2-40B4-BE49-F238E27FC236}">
                <a16:creationId xmlns:a16="http://schemas.microsoft.com/office/drawing/2014/main" id="{C7E9686F-4B67-3A1A-1700-3CA6DC8106F4}"/>
              </a:ext>
            </a:extLst>
          </p:cNvPr>
          <p:cNvPicPr>
            <a:picLocks noChangeAspect="1"/>
          </p:cNvPicPr>
          <p:nvPr/>
        </p:nvPicPr>
        <p:blipFill>
          <a:blip r:embed="rId2"/>
          <a:stretch>
            <a:fillRect/>
          </a:stretch>
        </p:blipFill>
        <p:spPr>
          <a:xfrm>
            <a:off x="294153" y="318779"/>
            <a:ext cx="10278747" cy="1835055"/>
          </a:xfrm>
          <a:prstGeom prst="rect">
            <a:avLst/>
          </a:prstGeom>
        </p:spPr>
      </p:pic>
    </p:spTree>
    <p:extLst>
      <p:ext uri="{BB962C8B-B14F-4D97-AF65-F5344CB8AC3E}">
        <p14:creationId xmlns:p14="http://schemas.microsoft.com/office/powerpoint/2010/main" val="341714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0F69A9-D685-231C-9499-E59B1FA0F065}"/>
              </a:ext>
            </a:extLst>
          </p:cNvPr>
          <p:cNvSpPr txBox="1"/>
          <p:nvPr/>
        </p:nvSpPr>
        <p:spPr>
          <a:xfrm>
            <a:off x="2752531" y="293828"/>
            <a:ext cx="79310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1" u="none" strike="noStrike" kern="1200" cap="none" spc="0" normalizeH="0" baseline="0" noProof="0" dirty="0">
                <a:ln/>
                <a:solidFill>
                  <a:srgbClr val="2A9D8F"/>
                </a:solidFill>
                <a:effectLst/>
                <a:highlight>
                  <a:srgbClr val="FF00FF"/>
                </a:highlight>
                <a:uLnTx/>
                <a:uFillTx/>
                <a:latin typeface="Algerian" panose="04020705040A02060702" pitchFamily="82" charset="0"/>
                <a:ea typeface="+mn-ea"/>
                <a:cs typeface="+mn-cs"/>
              </a:rPr>
              <a:t>Query for Task -1</a:t>
            </a:r>
          </a:p>
        </p:txBody>
      </p:sp>
      <p:sp>
        <p:nvSpPr>
          <p:cNvPr id="9" name="TextBox 8">
            <a:extLst>
              <a:ext uri="{FF2B5EF4-FFF2-40B4-BE49-F238E27FC236}">
                <a16:creationId xmlns:a16="http://schemas.microsoft.com/office/drawing/2014/main" id="{6F3A87C4-9A4B-0A8F-6CF8-82E027BAA3AA}"/>
              </a:ext>
            </a:extLst>
          </p:cNvPr>
          <p:cNvSpPr txBox="1"/>
          <p:nvPr/>
        </p:nvSpPr>
        <p:spPr>
          <a:xfrm>
            <a:off x="503853" y="1385342"/>
            <a:ext cx="11420669" cy="5078313"/>
          </a:xfrm>
          <a:prstGeom prst="rect">
            <a:avLst/>
          </a:prstGeom>
          <a:solidFill>
            <a:srgbClr val="F4EBE8"/>
          </a:solidFill>
          <a:ln w="76200">
            <a:solidFill>
              <a:schemeClr val="accent4">
                <a:lumMod val="75000"/>
              </a:schemeClr>
            </a:solidFill>
          </a:ln>
        </p:spPr>
        <p:txBody>
          <a:bodyPr wrap="square" rtlCol="0">
            <a:spAutoFit/>
          </a:bodyPr>
          <a:lstStyle/>
          <a:p>
            <a:r>
              <a:rPr lang="en-US" dirty="0"/>
              <a:t>SELECT </a:t>
            </a:r>
          </a:p>
          <a:p>
            <a:r>
              <a:rPr lang="en-US" dirty="0"/>
              <a:t>    batsman,</a:t>
            </a:r>
          </a:p>
          <a:p>
            <a:r>
              <a:rPr lang="en-US" dirty="0"/>
              <a:t>    </a:t>
            </a:r>
            <a:r>
              <a:rPr lang="en-US" dirty="0" err="1"/>
              <a:t>total_runs</a:t>
            </a:r>
            <a:r>
              <a:rPr lang="en-US" dirty="0"/>
              <a:t>,</a:t>
            </a:r>
          </a:p>
          <a:p>
            <a:r>
              <a:rPr lang="en-US" dirty="0"/>
              <a:t>    </a:t>
            </a:r>
            <a:r>
              <a:rPr lang="en-US" dirty="0" err="1"/>
              <a:t>ball_faced</a:t>
            </a:r>
            <a:r>
              <a:rPr lang="en-US" dirty="0"/>
              <a:t>,</a:t>
            </a:r>
          </a:p>
          <a:p>
            <a:r>
              <a:rPr lang="en-US" dirty="0"/>
              <a:t>    Round((</a:t>
            </a:r>
            <a:r>
              <a:rPr lang="en-US" dirty="0" err="1"/>
              <a:t>total_runs</a:t>
            </a:r>
            <a:r>
              <a:rPr lang="en-US" dirty="0"/>
              <a:t> * 100.0 / </a:t>
            </a:r>
            <a:r>
              <a:rPr lang="en-US" dirty="0" err="1"/>
              <a:t>ball_faced</a:t>
            </a:r>
            <a:r>
              <a:rPr lang="en-US" dirty="0"/>
              <a:t>), 2) AS </a:t>
            </a:r>
            <a:r>
              <a:rPr lang="en-US" dirty="0" err="1"/>
              <a:t>Strike_rate</a:t>
            </a:r>
            <a:endParaRPr lang="en-US" dirty="0"/>
          </a:p>
          <a:p>
            <a:r>
              <a:rPr lang="en-US" dirty="0"/>
              <a:t>FROM (SELECT </a:t>
            </a:r>
          </a:p>
          <a:p>
            <a:r>
              <a:rPr lang="en-US" dirty="0"/>
              <a:t>             batsman, SUM(</a:t>
            </a:r>
            <a:r>
              <a:rPr lang="en-US" dirty="0" err="1"/>
              <a:t>batsman_runs</a:t>
            </a:r>
            <a:r>
              <a:rPr lang="en-US" dirty="0"/>
              <a:t>) AS </a:t>
            </a:r>
            <a:r>
              <a:rPr lang="en-US" dirty="0" err="1"/>
              <a:t>total_runs</a:t>
            </a:r>
            <a:r>
              <a:rPr lang="en-US" dirty="0"/>
              <a:t>,</a:t>
            </a:r>
          </a:p>
          <a:p>
            <a:r>
              <a:rPr lang="en-US" dirty="0"/>
              <a:t>             (COUNT(ball) - COUNT(CASE WHEN </a:t>
            </a:r>
            <a:r>
              <a:rPr lang="en-US" dirty="0" err="1"/>
              <a:t>extras_type</a:t>
            </a:r>
            <a:r>
              <a:rPr lang="en-US" dirty="0"/>
              <a:t> = '</a:t>
            </a:r>
            <a:r>
              <a:rPr lang="en-US" dirty="0" err="1"/>
              <a:t>wides</a:t>
            </a:r>
            <a:r>
              <a:rPr lang="en-US" dirty="0"/>
              <a:t>' THEN 1 END)) AS </a:t>
            </a:r>
            <a:r>
              <a:rPr lang="en-US" dirty="0" err="1"/>
              <a:t>ball_faced</a:t>
            </a:r>
            <a:endParaRPr lang="en-US" dirty="0"/>
          </a:p>
          <a:p>
            <a:r>
              <a:rPr lang="en-US" dirty="0"/>
              <a:t>     FROM</a:t>
            </a:r>
          </a:p>
          <a:p>
            <a:r>
              <a:rPr lang="en-US" dirty="0"/>
              <a:t>             deliveries</a:t>
            </a:r>
          </a:p>
          <a:p>
            <a:r>
              <a:rPr lang="en-US" dirty="0"/>
              <a:t>     GROUP BY </a:t>
            </a:r>
          </a:p>
          <a:p>
            <a:r>
              <a:rPr lang="en-US" dirty="0"/>
              <a:t>             batsman</a:t>
            </a:r>
          </a:p>
          <a:p>
            <a:r>
              <a:rPr lang="en-US" dirty="0"/>
              <a:t>     HAVING </a:t>
            </a:r>
          </a:p>
          <a:p>
            <a:r>
              <a:rPr lang="en-US" dirty="0"/>
              <a:t>            COUNT(ball) - COUNT(CASE WHEN </a:t>
            </a:r>
            <a:r>
              <a:rPr lang="en-US" dirty="0" err="1"/>
              <a:t>extras_type</a:t>
            </a:r>
            <a:r>
              <a:rPr lang="en-US" dirty="0"/>
              <a:t> = '</a:t>
            </a:r>
            <a:r>
              <a:rPr lang="en-US" dirty="0" err="1"/>
              <a:t>wides</a:t>
            </a:r>
            <a:r>
              <a:rPr lang="en-US" dirty="0"/>
              <a:t>' THEN 1 END) &gt;= 500) </a:t>
            </a:r>
          </a:p>
          <a:p>
            <a:r>
              <a:rPr lang="en-US" dirty="0"/>
              <a:t>     ORDER BY </a:t>
            </a:r>
          </a:p>
          <a:p>
            <a:r>
              <a:rPr lang="en-US" dirty="0"/>
              <a:t>             </a:t>
            </a:r>
            <a:r>
              <a:rPr lang="en-US" dirty="0" err="1"/>
              <a:t>Strike_rate</a:t>
            </a:r>
            <a:r>
              <a:rPr lang="en-US" dirty="0"/>
              <a:t> DESC</a:t>
            </a:r>
          </a:p>
          <a:p>
            <a:r>
              <a:rPr lang="en-US" dirty="0"/>
              <a:t>     LIMIT 10;</a:t>
            </a:r>
          </a:p>
          <a:p>
            <a:endParaRPr lang="en-IN" dirty="0"/>
          </a:p>
        </p:txBody>
      </p:sp>
    </p:spTree>
    <p:extLst>
      <p:ext uri="{BB962C8B-B14F-4D97-AF65-F5344CB8AC3E}">
        <p14:creationId xmlns:p14="http://schemas.microsoft.com/office/powerpoint/2010/main" val="3451482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E7CFD-734A-F651-16B5-F435252FB77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31F2B9E5-89D7-8D43-6C2B-E062A722C6FB}"/>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A16D3CCF-F995-3EF5-8BCD-EB643A2636BF}"/>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7A6D6CF7-08C1-607A-3A30-938AE5D263E0}"/>
              </a:ext>
            </a:extLst>
          </p:cNvPr>
          <p:cNvSpPr>
            <a:spLocks noGrp="1"/>
          </p:cNvSpPr>
          <p:nvPr>
            <p:ph type="sldNum" sz="quarter" idx="12"/>
          </p:nvPr>
        </p:nvSpPr>
        <p:spPr/>
        <p:txBody>
          <a:bodyPr/>
          <a:lstStyle/>
          <a:p>
            <a:fld id="{8D0AFDD5-844D-364D-8AEC-50CF4D36D55D}" type="slidenum">
              <a:rPr lang="en-US" noProof="0" smtClean="0"/>
              <a:t>60</a:t>
            </a:fld>
            <a:endParaRPr lang="en-US" noProof="0"/>
          </a:p>
        </p:txBody>
      </p:sp>
      <p:pic>
        <p:nvPicPr>
          <p:cNvPr id="6" name="Picture 5">
            <a:extLst>
              <a:ext uri="{FF2B5EF4-FFF2-40B4-BE49-F238E27FC236}">
                <a16:creationId xmlns:a16="http://schemas.microsoft.com/office/drawing/2014/main" id="{0560BC5E-ABB6-A70C-6BCD-37F843910B7B}"/>
              </a:ext>
            </a:extLst>
          </p:cNvPr>
          <p:cNvPicPr>
            <a:picLocks noChangeAspect="1"/>
          </p:cNvPicPr>
          <p:nvPr/>
        </p:nvPicPr>
        <p:blipFill>
          <a:blip r:embed="rId2"/>
          <a:stretch>
            <a:fillRect/>
          </a:stretch>
        </p:blipFill>
        <p:spPr>
          <a:xfrm>
            <a:off x="793102" y="2886884"/>
            <a:ext cx="10888825" cy="3467878"/>
          </a:xfrm>
          <a:prstGeom prst="rect">
            <a:avLst/>
          </a:prstGeom>
          <a:ln w="57150">
            <a:solidFill>
              <a:schemeClr val="accent4"/>
            </a:solidFill>
          </a:ln>
        </p:spPr>
      </p:pic>
      <p:sp>
        <p:nvSpPr>
          <p:cNvPr id="8" name="TextBox 7">
            <a:extLst>
              <a:ext uri="{FF2B5EF4-FFF2-40B4-BE49-F238E27FC236}">
                <a16:creationId xmlns:a16="http://schemas.microsoft.com/office/drawing/2014/main" id="{C58A0F2F-F2F6-9D77-8F5B-0C2F2DA9398B}"/>
              </a:ext>
            </a:extLst>
          </p:cNvPr>
          <p:cNvSpPr txBox="1"/>
          <p:nvPr/>
        </p:nvSpPr>
        <p:spPr>
          <a:xfrm>
            <a:off x="549728" y="459396"/>
            <a:ext cx="9813472" cy="1569660"/>
          </a:xfrm>
          <a:prstGeom prst="rect">
            <a:avLst/>
          </a:prstGeom>
          <a:solidFill>
            <a:schemeClr val="accent6">
              <a:lumMod val="40000"/>
              <a:lumOff val="60000"/>
            </a:schemeClr>
          </a:solidFill>
          <a:ln w="76200">
            <a:solidFill>
              <a:srgbClr val="C00000"/>
            </a:solidFill>
          </a:ln>
        </p:spPr>
        <p:txBody>
          <a:bodyPr wrap="square">
            <a:spAutoFit/>
          </a:bodyPr>
          <a:lstStyle/>
          <a:p>
            <a:pPr algn="l"/>
            <a:r>
              <a:rPr lang="en-US" sz="3200" b="1" i="0" dirty="0">
                <a:solidFill>
                  <a:srgbClr val="484848"/>
                </a:solidFill>
                <a:effectLst/>
                <a:latin typeface="Lucida Sans Typewriter" panose="020B0509030504030204" pitchFamily="49" charset="0"/>
              </a:rPr>
              <a:t>7. Write a query to get the top 5 bowlers who conceded maximum extra runs from the </a:t>
            </a:r>
            <a:r>
              <a:rPr lang="en-US" sz="3200" b="1" i="1" dirty="0">
                <a:solidFill>
                  <a:srgbClr val="484848"/>
                </a:solidFill>
                <a:effectLst/>
                <a:latin typeface="Lucida Sans Typewriter" panose="020B0509030504030204" pitchFamily="49" charset="0"/>
              </a:rPr>
              <a:t>deliveries </a:t>
            </a:r>
            <a:r>
              <a:rPr lang="en-US" sz="3200" b="1" i="0" dirty="0">
                <a:solidFill>
                  <a:srgbClr val="484848"/>
                </a:solidFill>
                <a:effectLst/>
                <a:latin typeface="Lucida Sans Typewriter" panose="020B0509030504030204" pitchFamily="49" charset="0"/>
              </a:rPr>
              <a:t>table.</a:t>
            </a:r>
          </a:p>
        </p:txBody>
      </p:sp>
    </p:spTree>
    <p:extLst>
      <p:ext uri="{BB962C8B-B14F-4D97-AF65-F5344CB8AC3E}">
        <p14:creationId xmlns:p14="http://schemas.microsoft.com/office/powerpoint/2010/main" val="3086977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2AD29-4CCF-D1F6-9360-5564FD26C8C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4CCA548-3A23-53E6-AA15-35674DF6CA55}"/>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63197DC6-6379-53AD-DAD2-9A378C4BC3A2}"/>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E3B84DA8-41C3-BFF9-25F0-8428494A1A2C}"/>
              </a:ext>
            </a:extLst>
          </p:cNvPr>
          <p:cNvSpPr>
            <a:spLocks noGrp="1"/>
          </p:cNvSpPr>
          <p:nvPr>
            <p:ph type="sldNum" sz="quarter" idx="12"/>
          </p:nvPr>
        </p:nvSpPr>
        <p:spPr/>
        <p:txBody>
          <a:bodyPr/>
          <a:lstStyle/>
          <a:p>
            <a:fld id="{8D0AFDD5-844D-364D-8AEC-50CF4D36D55D}" type="slidenum">
              <a:rPr lang="en-US" noProof="0" smtClean="0"/>
              <a:t>61</a:t>
            </a:fld>
            <a:endParaRPr lang="en-US" noProof="0"/>
          </a:p>
        </p:txBody>
      </p:sp>
      <p:graphicFrame>
        <p:nvGraphicFramePr>
          <p:cNvPr id="5" name="Table 4">
            <a:extLst>
              <a:ext uri="{FF2B5EF4-FFF2-40B4-BE49-F238E27FC236}">
                <a16:creationId xmlns:a16="http://schemas.microsoft.com/office/drawing/2014/main" id="{FC8EC038-5394-7F36-0718-526EB8874D7D}"/>
              </a:ext>
            </a:extLst>
          </p:cNvPr>
          <p:cNvGraphicFramePr>
            <a:graphicFrameLocks noGrp="1"/>
          </p:cNvGraphicFramePr>
          <p:nvPr>
            <p:extLst>
              <p:ext uri="{D42A27DB-BD31-4B8C-83A1-F6EECF244321}">
                <p14:modId xmlns:p14="http://schemas.microsoft.com/office/powerpoint/2010/main" val="2127595472"/>
              </p:ext>
            </p:extLst>
          </p:nvPr>
        </p:nvGraphicFramePr>
        <p:xfrm>
          <a:off x="877078" y="1623527"/>
          <a:ext cx="10515599" cy="5010540"/>
        </p:xfrm>
        <a:graphic>
          <a:graphicData uri="http://schemas.openxmlformats.org/drawingml/2006/table">
            <a:tbl>
              <a:tblPr/>
              <a:tblGrid>
                <a:gridCol w="4675830">
                  <a:extLst>
                    <a:ext uri="{9D8B030D-6E8A-4147-A177-3AD203B41FA5}">
                      <a16:colId xmlns:a16="http://schemas.microsoft.com/office/drawing/2014/main" val="290623453"/>
                    </a:ext>
                  </a:extLst>
                </a:gridCol>
                <a:gridCol w="5839769">
                  <a:extLst>
                    <a:ext uri="{9D8B030D-6E8A-4147-A177-3AD203B41FA5}">
                      <a16:colId xmlns:a16="http://schemas.microsoft.com/office/drawing/2014/main" val="2745303392"/>
                    </a:ext>
                  </a:extLst>
                </a:gridCol>
              </a:tblGrid>
              <a:tr h="962730">
                <a:tc>
                  <a:txBody>
                    <a:bodyPr/>
                    <a:lstStyle/>
                    <a:p>
                      <a:pPr algn="ctr" rtl="0" fontAlgn="b"/>
                      <a:r>
                        <a:rPr lang="en-IN" sz="3200" b="1" i="0" u="none" strike="noStrike" dirty="0">
                          <a:solidFill>
                            <a:schemeClr val="accent6">
                              <a:lumMod val="75000"/>
                            </a:schemeClr>
                          </a:solidFill>
                          <a:effectLst/>
                          <a:latin typeface="Arial Black" panose="020B0A04020102020204" pitchFamily="34" charset="0"/>
                        </a:rPr>
                        <a:t>Bowler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rtl="0" fontAlgn="b"/>
                      <a:r>
                        <a:rPr lang="en-IN" sz="3200" b="1" i="0" u="none" strike="noStrike" dirty="0">
                          <a:solidFill>
                            <a:schemeClr val="accent6">
                              <a:lumMod val="75000"/>
                            </a:schemeClr>
                          </a:solidFill>
                          <a:effectLst/>
                          <a:latin typeface="Arial Black" panose="020B0A04020102020204" pitchFamily="34" charset="0"/>
                        </a:rPr>
                        <a:t>Total Extras Conceded</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851763995"/>
                  </a:ext>
                </a:extLst>
              </a:tr>
              <a:tr h="809562">
                <a:tc>
                  <a:txBody>
                    <a:bodyPr/>
                    <a:lstStyle/>
                    <a:p>
                      <a:pPr algn="ctr" rtl="0" fontAlgn="b"/>
                      <a:r>
                        <a:rPr lang="en-IN" sz="4400" b="1" i="1" u="none" strike="noStrike" dirty="0">
                          <a:solidFill>
                            <a:schemeClr val="accent2">
                              <a:lumMod val="60000"/>
                              <a:lumOff val="40000"/>
                            </a:schemeClr>
                          </a:solidFill>
                          <a:effectLst/>
                          <a:latin typeface="Bell MT" panose="02020503060305020303" pitchFamily="18" charset="0"/>
                        </a:rPr>
                        <a:t>SL Malinga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rtl="0" fontAlgn="b"/>
                      <a:r>
                        <a:rPr lang="en-IN" sz="4400" b="0" i="0" u="none" strike="noStrike" dirty="0">
                          <a:solidFill>
                            <a:srgbClr val="000000"/>
                          </a:solidFill>
                          <a:effectLst/>
                          <a:latin typeface="Bodoni MT Black" panose="02070A03080606020203" pitchFamily="18" charset="0"/>
                        </a:rPr>
                        <a:t>293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21985373"/>
                  </a:ext>
                </a:extLst>
              </a:tr>
              <a:tr h="809562">
                <a:tc>
                  <a:txBody>
                    <a:bodyPr/>
                    <a:lstStyle/>
                    <a:p>
                      <a:pPr algn="ctr" rtl="0" fontAlgn="b"/>
                      <a:r>
                        <a:rPr lang="en-IN" sz="4400" b="1" i="1" u="none" strike="noStrike" dirty="0">
                          <a:solidFill>
                            <a:schemeClr val="accent2">
                              <a:lumMod val="60000"/>
                              <a:lumOff val="40000"/>
                            </a:schemeClr>
                          </a:solidFill>
                          <a:effectLst/>
                          <a:latin typeface="Bell MT" panose="02020503060305020303" pitchFamily="18" charset="0"/>
                        </a:rPr>
                        <a:t>P Kumar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rtl="0" fontAlgn="b"/>
                      <a:r>
                        <a:rPr lang="en-IN" sz="4400" b="0" i="0" u="none" strike="noStrike" dirty="0">
                          <a:solidFill>
                            <a:srgbClr val="000000"/>
                          </a:solidFill>
                          <a:effectLst/>
                          <a:latin typeface="Bodoni MT Black" panose="02070A03080606020203" pitchFamily="18" charset="0"/>
                        </a:rPr>
                        <a:t>236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8061448"/>
                  </a:ext>
                </a:extLst>
              </a:tr>
              <a:tr h="809562">
                <a:tc>
                  <a:txBody>
                    <a:bodyPr/>
                    <a:lstStyle/>
                    <a:p>
                      <a:pPr algn="ctr" rtl="0" fontAlgn="b"/>
                      <a:r>
                        <a:rPr lang="en-IN" sz="4400" b="1" i="1" u="none" strike="noStrike" dirty="0">
                          <a:solidFill>
                            <a:schemeClr val="accent2">
                              <a:lumMod val="60000"/>
                              <a:lumOff val="40000"/>
                            </a:schemeClr>
                          </a:solidFill>
                          <a:effectLst/>
                          <a:latin typeface="Bell MT" panose="02020503060305020303" pitchFamily="18" charset="0"/>
                        </a:rPr>
                        <a:t>UT Yadav</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rtl="0" fontAlgn="b"/>
                      <a:r>
                        <a:rPr lang="en-IN" sz="4400" b="0" i="0" u="none" strike="noStrike" dirty="0">
                          <a:solidFill>
                            <a:srgbClr val="000000"/>
                          </a:solidFill>
                          <a:effectLst/>
                          <a:latin typeface="Bodoni MT Black" panose="02070A03080606020203" pitchFamily="18" charset="0"/>
                        </a:rPr>
                        <a:t>226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51417812"/>
                  </a:ext>
                </a:extLst>
              </a:tr>
              <a:tr h="809562">
                <a:tc>
                  <a:txBody>
                    <a:bodyPr/>
                    <a:lstStyle/>
                    <a:p>
                      <a:pPr algn="ctr" rtl="0" fontAlgn="b"/>
                      <a:r>
                        <a:rPr lang="en-IN" sz="4400" b="1" i="1" u="none" strike="noStrike" dirty="0">
                          <a:solidFill>
                            <a:schemeClr val="accent2">
                              <a:lumMod val="60000"/>
                              <a:lumOff val="40000"/>
                            </a:schemeClr>
                          </a:solidFill>
                          <a:effectLst/>
                          <a:latin typeface="Bell MT" panose="02020503060305020303" pitchFamily="18" charset="0"/>
                        </a:rPr>
                        <a:t>DJ Bravo</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rtl="0" fontAlgn="b"/>
                      <a:r>
                        <a:rPr lang="en-IN" sz="4400" b="0" i="0" u="none" strike="noStrike" dirty="0">
                          <a:solidFill>
                            <a:srgbClr val="000000"/>
                          </a:solidFill>
                          <a:effectLst/>
                          <a:latin typeface="Bodoni MT Black" panose="02070A03080606020203" pitchFamily="18" charset="0"/>
                        </a:rPr>
                        <a:t>210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7394558"/>
                  </a:ext>
                </a:extLst>
              </a:tr>
              <a:tr h="809562">
                <a:tc>
                  <a:txBody>
                    <a:bodyPr/>
                    <a:lstStyle/>
                    <a:p>
                      <a:pPr algn="ctr" rtl="0" fontAlgn="b"/>
                      <a:r>
                        <a:rPr lang="en-IN" sz="4400" b="1" i="1" u="none" strike="noStrike" dirty="0">
                          <a:solidFill>
                            <a:schemeClr val="accent2">
                              <a:lumMod val="60000"/>
                              <a:lumOff val="40000"/>
                            </a:schemeClr>
                          </a:solidFill>
                          <a:effectLst/>
                          <a:latin typeface="Bell MT" panose="02020503060305020303" pitchFamily="18" charset="0"/>
                        </a:rPr>
                        <a:t>B Kumar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rtl="0" fontAlgn="b"/>
                      <a:r>
                        <a:rPr lang="en-IN" sz="4400" b="0" i="0" u="none" strike="noStrike" dirty="0">
                          <a:solidFill>
                            <a:srgbClr val="000000"/>
                          </a:solidFill>
                          <a:effectLst/>
                          <a:latin typeface="Bodoni MT Black" panose="02070A03080606020203" pitchFamily="18" charset="0"/>
                        </a:rPr>
                        <a:t>201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18893324"/>
                  </a:ext>
                </a:extLst>
              </a:tr>
            </a:tbl>
          </a:graphicData>
        </a:graphic>
      </p:graphicFrame>
      <p:sp>
        <p:nvSpPr>
          <p:cNvPr id="7" name="TextBox 6">
            <a:extLst>
              <a:ext uri="{FF2B5EF4-FFF2-40B4-BE49-F238E27FC236}">
                <a16:creationId xmlns:a16="http://schemas.microsoft.com/office/drawing/2014/main" id="{FCE9AED0-CCA0-CCDB-A659-4B6E5804B612}"/>
              </a:ext>
            </a:extLst>
          </p:cNvPr>
          <p:cNvSpPr txBox="1"/>
          <p:nvPr/>
        </p:nvSpPr>
        <p:spPr>
          <a:xfrm>
            <a:off x="2680218" y="306879"/>
            <a:ext cx="610688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4040544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85027-B245-4D95-FB58-7753B0425A6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C09C16E-623F-6EF7-1E9C-BEAAC2AF1916}"/>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7612130C-C352-40B7-4906-A33C36284BC0}"/>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8F625075-8015-D9E8-1B2D-42A24CD85481}"/>
              </a:ext>
            </a:extLst>
          </p:cNvPr>
          <p:cNvSpPr>
            <a:spLocks noGrp="1"/>
          </p:cNvSpPr>
          <p:nvPr>
            <p:ph type="sldNum" sz="quarter" idx="12"/>
          </p:nvPr>
        </p:nvSpPr>
        <p:spPr/>
        <p:txBody>
          <a:bodyPr/>
          <a:lstStyle/>
          <a:p>
            <a:fld id="{8D0AFDD5-844D-364D-8AEC-50CF4D36D55D}" type="slidenum">
              <a:rPr lang="en-US" noProof="0" smtClean="0"/>
              <a:t>62</a:t>
            </a:fld>
            <a:endParaRPr lang="en-US" noProof="0"/>
          </a:p>
        </p:txBody>
      </p:sp>
      <p:graphicFrame>
        <p:nvGraphicFramePr>
          <p:cNvPr id="5" name="Chart 4">
            <a:extLst>
              <a:ext uri="{FF2B5EF4-FFF2-40B4-BE49-F238E27FC236}">
                <a16:creationId xmlns:a16="http://schemas.microsoft.com/office/drawing/2014/main" id="{05854A58-036D-785A-BDE9-008FE9993EBA}"/>
              </a:ext>
            </a:extLst>
          </p:cNvPr>
          <p:cNvGraphicFramePr>
            <a:graphicFrameLocks/>
          </p:cNvGraphicFramePr>
          <p:nvPr>
            <p:extLst>
              <p:ext uri="{D42A27DB-BD31-4B8C-83A1-F6EECF244321}">
                <p14:modId xmlns:p14="http://schemas.microsoft.com/office/powerpoint/2010/main" val="1764158102"/>
              </p:ext>
            </p:extLst>
          </p:nvPr>
        </p:nvGraphicFramePr>
        <p:xfrm>
          <a:off x="429209" y="1212980"/>
          <a:ext cx="11075404" cy="55050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78A4DD1-8DDC-4E53-A21E-9630475DAC51}"/>
              </a:ext>
            </a:extLst>
          </p:cNvPr>
          <p:cNvSpPr txBox="1"/>
          <p:nvPr/>
        </p:nvSpPr>
        <p:spPr>
          <a:xfrm>
            <a:off x="2121127" y="135208"/>
            <a:ext cx="7543799"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3833101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90DA2-D876-6C02-1657-BCF4581FCD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0D7988-6573-B0B6-AD7F-10984550AF24}"/>
              </a:ext>
            </a:extLst>
          </p:cNvPr>
          <p:cNvSpPr txBox="1"/>
          <p:nvPr/>
        </p:nvSpPr>
        <p:spPr>
          <a:xfrm>
            <a:off x="2513043" y="2752246"/>
            <a:ext cx="9554547" cy="4031873"/>
          </a:xfrm>
          <a:prstGeom prst="rect">
            <a:avLst/>
          </a:prstGeom>
          <a:solidFill>
            <a:srgbClr val="F4EBE8"/>
          </a:solidFill>
          <a:ln w="76200">
            <a:solidFill>
              <a:srgbClr val="00B0F0"/>
            </a:solidFill>
          </a:ln>
        </p:spPr>
        <p:txBody>
          <a:bodyPr wrap="square">
            <a:spAutoFit/>
          </a:bodyPr>
          <a:lstStyle/>
          <a:p>
            <a:r>
              <a:rPr lang="en-US" sz="3200" dirty="0"/>
              <a:t> CREATE TABLE deliveries_v03 </a:t>
            </a:r>
          </a:p>
          <a:p>
            <a:r>
              <a:rPr lang="en-US" sz="3200" dirty="0"/>
              <a:t>      AS SELECT a.*, </a:t>
            </a:r>
            <a:r>
              <a:rPr lang="en-US" sz="3200" dirty="0" err="1"/>
              <a:t>b.venue</a:t>
            </a:r>
            <a:r>
              <a:rPr lang="en-US" sz="3200" dirty="0"/>
              <a:t>, </a:t>
            </a:r>
            <a:r>
              <a:rPr lang="en-US" sz="3200" dirty="0" err="1"/>
              <a:t>b.match_date</a:t>
            </a:r>
            <a:r>
              <a:rPr lang="en-US" sz="3200" dirty="0"/>
              <a:t> FROM deliveries_v02 AS a </a:t>
            </a:r>
          </a:p>
          <a:p>
            <a:r>
              <a:rPr lang="en-US" sz="3200" dirty="0"/>
              <a:t>   LEFT JOIN </a:t>
            </a:r>
          </a:p>
          <a:p>
            <a:r>
              <a:rPr lang="en-US" sz="3200" dirty="0"/>
              <a:t>       (SELECT MAX(venue) AS venue, MAX(date) AS </a:t>
            </a:r>
            <a:r>
              <a:rPr lang="en-US" sz="3200" dirty="0" err="1"/>
              <a:t>match_date</a:t>
            </a:r>
            <a:r>
              <a:rPr lang="en-US" sz="3200" dirty="0"/>
              <a:t>, </a:t>
            </a:r>
          </a:p>
          <a:p>
            <a:r>
              <a:rPr lang="en-US" sz="3200" dirty="0"/>
              <a:t>               id FROM matches GROUP BY id) AS b </a:t>
            </a:r>
          </a:p>
          <a:p>
            <a:r>
              <a:rPr lang="en-US" sz="3200" dirty="0"/>
              <a:t>                ON a.id = b.id;</a:t>
            </a:r>
            <a:endParaRPr lang="en-IN" sz="3200" dirty="0"/>
          </a:p>
        </p:txBody>
      </p:sp>
      <p:pic>
        <p:nvPicPr>
          <p:cNvPr id="4" name="Picture 3">
            <a:extLst>
              <a:ext uri="{FF2B5EF4-FFF2-40B4-BE49-F238E27FC236}">
                <a16:creationId xmlns:a16="http://schemas.microsoft.com/office/drawing/2014/main" id="{05515EB4-B224-EE96-F621-650448B1365E}"/>
              </a:ext>
            </a:extLst>
          </p:cNvPr>
          <p:cNvPicPr>
            <a:picLocks noChangeAspect="1"/>
          </p:cNvPicPr>
          <p:nvPr/>
        </p:nvPicPr>
        <p:blipFill>
          <a:blip r:embed="rId2"/>
          <a:stretch>
            <a:fillRect/>
          </a:stretch>
        </p:blipFill>
        <p:spPr>
          <a:xfrm>
            <a:off x="0" y="96283"/>
            <a:ext cx="11254191" cy="2462997"/>
          </a:xfrm>
          <a:prstGeom prst="rect">
            <a:avLst/>
          </a:prstGeom>
        </p:spPr>
      </p:pic>
    </p:spTree>
    <p:extLst>
      <p:ext uri="{BB962C8B-B14F-4D97-AF65-F5344CB8AC3E}">
        <p14:creationId xmlns:p14="http://schemas.microsoft.com/office/powerpoint/2010/main" val="4283667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42B027-176A-CE9C-300E-802E7935286D}"/>
              </a:ext>
            </a:extLst>
          </p:cNvPr>
          <p:cNvSpPr>
            <a:spLocks noGrp="1"/>
          </p:cNvSpPr>
          <p:nvPr>
            <p:ph type="sldNum" sz="quarter" idx="12"/>
          </p:nvPr>
        </p:nvSpPr>
        <p:spPr/>
        <p:txBody>
          <a:bodyPr/>
          <a:lstStyle/>
          <a:p>
            <a:fld id="{8D0AFDD5-844D-364D-8AEC-50CF4D36D55D}" type="slidenum">
              <a:rPr lang="en-US" noProof="0" smtClean="0"/>
              <a:t>64</a:t>
            </a:fld>
            <a:endParaRPr lang="en-US" noProof="0"/>
          </a:p>
        </p:txBody>
      </p:sp>
      <p:sp>
        <p:nvSpPr>
          <p:cNvPr id="3" name="Footer Placeholder 2">
            <a:extLst>
              <a:ext uri="{FF2B5EF4-FFF2-40B4-BE49-F238E27FC236}">
                <a16:creationId xmlns:a16="http://schemas.microsoft.com/office/drawing/2014/main" id="{9FDC6DB9-C799-2AC6-BFB6-DF349783F5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E277034D-22F7-BEC3-CEAB-21C0DF8D83A0}"/>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9C3A308B-0902-2137-D554-3514807F7563}"/>
              </a:ext>
            </a:extLst>
          </p:cNvPr>
          <p:cNvPicPr>
            <a:picLocks noChangeAspect="1"/>
          </p:cNvPicPr>
          <p:nvPr/>
        </p:nvPicPr>
        <p:blipFill>
          <a:blip r:embed="rId2"/>
          <a:stretch>
            <a:fillRect/>
          </a:stretch>
        </p:blipFill>
        <p:spPr>
          <a:xfrm>
            <a:off x="1802208" y="3456992"/>
            <a:ext cx="10050624" cy="3111759"/>
          </a:xfrm>
          <a:prstGeom prst="rect">
            <a:avLst/>
          </a:prstGeom>
          <a:ln w="57150">
            <a:solidFill>
              <a:srgbClr val="7030A0"/>
            </a:solidFill>
          </a:ln>
        </p:spPr>
      </p:pic>
      <p:sp>
        <p:nvSpPr>
          <p:cNvPr id="8" name="TextBox 7">
            <a:extLst>
              <a:ext uri="{FF2B5EF4-FFF2-40B4-BE49-F238E27FC236}">
                <a16:creationId xmlns:a16="http://schemas.microsoft.com/office/drawing/2014/main" id="{A4F26E91-23E7-D62B-7A74-827930EB0F93}"/>
              </a:ext>
            </a:extLst>
          </p:cNvPr>
          <p:cNvSpPr txBox="1"/>
          <p:nvPr/>
        </p:nvSpPr>
        <p:spPr>
          <a:xfrm>
            <a:off x="175126" y="541073"/>
            <a:ext cx="11094099" cy="2246769"/>
          </a:xfrm>
          <a:prstGeom prst="rect">
            <a:avLst/>
          </a:prstGeom>
          <a:solidFill>
            <a:schemeClr val="accent2">
              <a:lumMod val="20000"/>
              <a:lumOff val="80000"/>
            </a:schemeClr>
          </a:solidFill>
          <a:ln w="57150">
            <a:solidFill>
              <a:srgbClr val="FF0000"/>
            </a:solidFill>
          </a:ln>
        </p:spPr>
        <p:txBody>
          <a:bodyPr wrap="square">
            <a:spAutoFit/>
          </a:bodyPr>
          <a:lstStyle/>
          <a:p>
            <a:pPr algn="l"/>
            <a:r>
              <a:rPr lang="en-US" sz="2800" b="1" i="0" dirty="0">
                <a:solidFill>
                  <a:srgbClr val="00B0F0"/>
                </a:solidFill>
                <a:effectLst/>
                <a:latin typeface="Lucida Sans Typewriter" panose="020B0509030504030204" pitchFamily="49" charset="0"/>
              </a:rPr>
              <a:t>8. Write a query to create a table named </a:t>
            </a:r>
            <a:r>
              <a:rPr lang="en-US" sz="2800" b="1" i="1" dirty="0">
                <a:solidFill>
                  <a:srgbClr val="00B0F0"/>
                </a:solidFill>
                <a:effectLst/>
                <a:latin typeface="Lucida Sans Typewriter" panose="020B0509030504030204" pitchFamily="49" charset="0"/>
              </a:rPr>
              <a:t>deliveries_v03 </a:t>
            </a:r>
            <a:r>
              <a:rPr lang="en-US" sz="2800" b="1" i="0" dirty="0">
                <a:solidFill>
                  <a:srgbClr val="00B0F0"/>
                </a:solidFill>
                <a:effectLst/>
                <a:latin typeface="Lucida Sans Typewriter" panose="020B0509030504030204" pitchFamily="49" charset="0"/>
              </a:rPr>
              <a:t>with all the columns of </a:t>
            </a:r>
            <a:r>
              <a:rPr lang="en-US" sz="2800" b="1" i="1" dirty="0">
                <a:solidFill>
                  <a:srgbClr val="00B0F0"/>
                </a:solidFill>
                <a:effectLst/>
                <a:latin typeface="Lucida Sans Typewriter" panose="020B0509030504030204" pitchFamily="49" charset="0"/>
              </a:rPr>
              <a:t>deliveries_v02 </a:t>
            </a:r>
            <a:r>
              <a:rPr lang="en-US" sz="2800" b="1" i="0" dirty="0">
                <a:solidFill>
                  <a:srgbClr val="00B0F0"/>
                </a:solidFill>
                <a:effectLst/>
                <a:latin typeface="Lucida Sans Typewriter" panose="020B0509030504030204" pitchFamily="49" charset="0"/>
              </a:rPr>
              <a:t>table and two additional column (named </a:t>
            </a:r>
            <a:r>
              <a:rPr lang="en-US" sz="2800" b="1" i="1" dirty="0">
                <a:solidFill>
                  <a:srgbClr val="00B0F0"/>
                </a:solidFill>
                <a:effectLst/>
                <a:latin typeface="Lucida Sans Typewriter" panose="020B0509030504030204" pitchFamily="49" charset="0"/>
              </a:rPr>
              <a:t>venue </a:t>
            </a:r>
            <a:r>
              <a:rPr lang="en-US" sz="2800" b="1" i="0" dirty="0">
                <a:solidFill>
                  <a:srgbClr val="00B0F0"/>
                </a:solidFill>
                <a:effectLst/>
                <a:latin typeface="Lucida Sans Typewriter" panose="020B0509030504030204" pitchFamily="49" charset="0"/>
              </a:rPr>
              <a:t>and </a:t>
            </a:r>
            <a:r>
              <a:rPr lang="en-US" sz="2800" b="1" i="1" dirty="0">
                <a:solidFill>
                  <a:srgbClr val="00B0F0"/>
                </a:solidFill>
                <a:effectLst/>
                <a:latin typeface="Lucida Sans Typewriter" panose="020B0509030504030204" pitchFamily="49" charset="0"/>
              </a:rPr>
              <a:t>match_date</a:t>
            </a:r>
            <a:r>
              <a:rPr lang="en-US" sz="2800" b="1" i="0" dirty="0">
                <a:solidFill>
                  <a:srgbClr val="00B0F0"/>
                </a:solidFill>
                <a:effectLst/>
                <a:latin typeface="Lucida Sans Typewriter" panose="020B0509030504030204" pitchFamily="49" charset="0"/>
              </a:rPr>
              <a:t>) of </a:t>
            </a:r>
            <a:r>
              <a:rPr lang="en-US" sz="2800" b="1" i="1" dirty="0">
                <a:solidFill>
                  <a:srgbClr val="00B0F0"/>
                </a:solidFill>
                <a:effectLst/>
                <a:latin typeface="Lucida Sans Typewriter" panose="020B0509030504030204" pitchFamily="49" charset="0"/>
              </a:rPr>
              <a:t>venue </a:t>
            </a:r>
            <a:r>
              <a:rPr lang="en-US" sz="2800" b="1" i="0" dirty="0">
                <a:solidFill>
                  <a:srgbClr val="00B0F0"/>
                </a:solidFill>
                <a:effectLst/>
                <a:latin typeface="Lucida Sans Typewriter" panose="020B0509030504030204" pitchFamily="49" charset="0"/>
              </a:rPr>
              <a:t>and </a:t>
            </a:r>
            <a:r>
              <a:rPr lang="en-US" sz="2800" b="1" i="1" dirty="0">
                <a:solidFill>
                  <a:srgbClr val="00B0F0"/>
                </a:solidFill>
                <a:effectLst/>
                <a:latin typeface="Lucida Sans Typewriter" panose="020B0509030504030204" pitchFamily="49" charset="0"/>
              </a:rPr>
              <a:t>date </a:t>
            </a:r>
            <a:r>
              <a:rPr lang="en-US" sz="2800" b="1" i="0" dirty="0">
                <a:solidFill>
                  <a:srgbClr val="00B0F0"/>
                </a:solidFill>
                <a:effectLst/>
                <a:latin typeface="Lucida Sans Typewriter" panose="020B0509030504030204" pitchFamily="49" charset="0"/>
              </a:rPr>
              <a:t>from table </a:t>
            </a:r>
            <a:r>
              <a:rPr lang="en-US" sz="2800" b="1" i="1" dirty="0">
                <a:solidFill>
                  <a:srgbClr val="00B0F0"/>
                </a:solidFill>
                <a:effectLst/>
                <a:latin typeface="Lucida Sans Typewriter" panose="020B0509030504030204" pitchFamily="49" charset="0"/>
              </a:rPr>
              <a:t>matches.</a:t>
            </a:r>
            <a:endParaRPr lang="en-US" sz="2800" b="1" i="0" dirty="0">
              <a:solidFill>
                <a:srgbClr val="00B0F0"/>
              </a:solidFill>
              <a:effectLst/>
              <a:latin typeface="Lucida Sans Typewriter" panose="020B0509030504030204" pitchFamily="49" charset="0"/>
            </a:endParaRPr>
          </a:p>
        </p:txBody>
      </p:sp>
    </p:spTree>
    <p:extLst>
      <p:ext uri="{BB962C8B-B14F-4D97-AF65-F5344CB8AC3E}">
        <p14:creationId xmlns:p14="http://schemas.microsoft.com/office/powerpoint/2010/main" val="973525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D68D2-F3E0-AE7C-3C04-841A6B2C0B2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166FC0-8115-E0A1-D464-07F130B5410D}"/>
              </a:ext>
            </a:extLst>
          </p:cNvPr>
          <p:cNvGraphicFramePr>
            <a:graphicFrameLocks noGrp="1"/>
          </p:cNvGraphicFramePr>
          <p:nvPr>
            <p:extLst>
              <p:ext uri="{D42A27DB-BD31-4B8C-83A1-F6EECF244321}">
                <p14:modId xmlns:p14="http://schemas.microsoft.com/office/powerpoint/2010/main" val="3664873603"/>
              </p:ext>
            </p:extLst>
          </p:nvPr>
        </p:nvGraphicFramePr>
        <p:xfrm>
          <a:off x="0" y="998376"/>
          <a:ext cx="12191998" cy="5721577"/>
        </p:xfrm>
        <a:graphic>
          <a:graphicData uri="http://schemas.openxmlformats.org/drawingml/2006/table">
            <a:tbl>
              <a:tblPr/>
              <a:tblGrid>
                <a:gridCol w="378352">
                  <a:extLst>
                    <a:ext uri="{9D8B030D-6E8A-4147-A177-3AD203B41FA5}">
                      <a16:colId xmlns:a16="http://schemas.microsoft.com/office/drawing/2014/main" val="2511084734"/>
                    </a:ext>
                  </a:extLst>
                </a:gridCol>
                <a:gridCol w="487655">
                  <a:extLst>
                    <a:ext uri="{9D8B030D-6E8A-4147-A177-3AD203B41FA5}">
                      <a16:colId xmlns:a16="http://schemas.microsoft.com/office/drawing/2014/main" val="1250551689"/>
                    </a:ext>
                  </a:extLst>
                </a:gridCol>
                <a:gridCol w="386761">
                  <a:extLst>
                    <a:ext uri="{9D8B030D-6E8A-4147-A177-3AD203B41FA5}">
                      <a16:colId xmlns:a16="http://schemas.microsoft.com/office/drawing/2014/main" val="3710019786"/>
                    </a:ext>
                  </a:extLst>
                </a:gridCol>
                <a:gridCol w="487655">
                  <a:extLst>
                    <a:ext uri="{9D8B030D-6E8A-4147-A177-3AD203B41FA5}">
                      <a16:colId xmlns:a16="http://schemas.microsoft.com/office/drawing/2014/main" val="218340536"/>
                    </a:ext>
                  </a:extLst>
                </a:gridCol>
                <a:gridCol w="731482">
                  <a:extLst>
                    <a:ext uri="{9D8B030D-6E8A-4147-A177-3AD203B41FA5}">
                      <a16:colId xmlns:a16="http://schemas.microsoft.com/office/drawing/2014/main" val="3078131644"/>
                    </a:ext>
                  </a:extLst>
                </a:gridCol>
                <a:gridCol w="706259">
                  <a:extLst>
                    <a:ext uri="{9D8B030D-6E8A-4147-A177-3AD203B41FA5}">
                      <a16:colId xmlns:a16="http://schemas.microsoft.com/office/drawing/2014/main" val="3119222254"/>
                    </a:ext>
                  </a:extLst>
                </a:gridCol>
                <a:gridCol w="563326">
                  <a:extLst>
                    <a:ext uri="{9D8B030D-6E8A-4147-A177-3AD203B41FA5}">
                      <a16:colId xmlns:a16="http://schemas.microsoft.com/office/drawing/2014/main" val="2454982045"/>
                    </a:ext>
                  </a:extLst>
                </a:gridCol>
                <a:gridCol w="445617">
                  <a:extLst>
                    <a:ext uri="{9D8B030D-6E8A-4147-A177-3AD203B41FA5}">
                      <a16:colId xmlns:a16="http://schemas.microsoft.com/office/drawing/2014/main" val="3350283953"/>
                    </a:ext>
                  </a:extLst>
                </a:gridCol>
                <a:gridCol w="563326">
                  <a:extLst>
                    <a:ext uri="{9D8B030D-6E8A-4147-A177-3AD203B41FA5}">
                      <a16:colId xmlns:a16="http://schemas.microsoft.com/office/drawing/2014/main" val="3070366757"/>
                    </a:ext>
                  </a:extLst>
                </a:gridCol>
                <a:gridCol w="409396">
                  <a:extLst>
                    <a:ext uri="{9D8B030D-6E8A-4147-A177-3AD203B41FA5}">
                      <a16:colId xmlns:a16="http://schemas.microsoft.com/office/drawing/2014/main" val="2627052631"/>
                    </a:ext>
                  </a:extLst>
                </a:gridCol>
                <a:gridCol w="641584">
                  <a:extLst>
                    <a:ext uri="{9D8B030D-6E8A-4147-A177-3AD203B41FA5}">
                      <a16:colId xmlns:a16="http://schemas.microsoft.com/office/drawing/2014/main" val="2395692834"/>
                    </a:ext>
                  </a:extLst>
                </a:gridCol>
                <a:gridCol w="546511">
                  <a:extLst>
                    <a:ext uri="{9D8B030D-6E8A-4147-A177-3AD203B41FA5}">
                      <a16:colId xmlns:a16="http://schemas.microsoft.com/office/drawing/2014/main" val="2993653740"/>
                    </a:ext>
                  </a:extLst>
                </a:gridCol>
                <a:gridCol w="605364">
                  <a:extLst>
                    <a:ext uri="{9D8B030D-6E8A-4147-A177-3AD203B41FA5}">
                      <a16:colId xmlns:a16="http://schemas.microsoft.com/office/drawing/2014/main" val="3417721996"/>
                    </a:ext>
                  </a:extLst>
                </a:gridCol>
                <a:gridCol w="554918">
                  <a:extLst>
                    <a:ext uri="{9D8B030D-6E8A-4147-A177-3AD203B41FA5}">
                      <a16:colId xmlns:a16="http://schemas.microsoft.com/office/drawing/2014/main" val="1799033968"/>
                    </a:ext>
                  </a:extLst>
                </a:gridCol>
                <a:gridCol w="684072">
                  <a:extLst>
                    <a:ext uri="{9D8B030D-6E8A-4147-A177-3AD203B41FA5}">
                      <a16:colId xmlns:a16="http://schemas.microsoft.com/office/drawing/2014/main" val="369546077"/>
                    </a:ext>
                  </a:extLst>
                </a:gridCol>
                <a:gridCol w="783771">
                  <a:extLst>
                    <a:ext uri="{9D8B030D-6E8A-4147-A177-3AD203B41FA5}">
                      <a16:colId xmlns:a16="http://schemas.microsoft.com/office/drawing/2014/main" val="2826850041"/>
                    </a:ext>
                  </a:extLst>
                </a:gridCol>
                <a:gridCol w="942392">
                  <a:extLst>
                    <a:ext uri="{9D8B030D-6E8A-4147-A177-3AD203B41FA5}">
                      <a16:colId xmlns:a16="http://schemas.microsoft.com/office/drawing/2014/main" val="1635367410"/>
                    </a:ext>
                  </a:extLst>
                </a:gridCol>
                <a:gridCol w="522514">
                  <a:extLst>
                    <a:ext uri="{9D8B030D-6E8A-4147-A177-3AD203B41FA5}">
                      <a16:colId xmlns:a16="http://schemas.microsoft.com/office/drawing/2014/main" val="1759057023"/>
                    </a:ext>
                  </a:extLst>
                </a:gridCol>
                <a:gridCol w="1170279">
                  <a:extLst>
                    <a:ext uri="{9D8B030D-6E8A-4147-A177-3AD203B41FA5}">
                      <a16:colId xmlns:a16="http://schemas.microsoft.com/office/drawing/2014/main" val="1274409192"/>
                    </a:ext>
                  </a:extLst>
                </a:gridCol>
                <a:gridCol w="580764">
                  <a:extLst>
                    <a:ext uri="{9D8B030D-6E8A-4147-A177-3AD203B41FA5}">
                      <a16:colId xmlns:a16="http://schemas.microsoft.com/office/drawing/2014/main" val="1093099717"/>
                    </a:ext>
                  </a:extLst>
                </a:gridCol>
              </a:tblGrid>
              <a:tr h="704260">
                <a:tc>
                  <a:txBody>
                    <a:bodyPr/>
                    <a:lstStyle/>
                    <a:p>
                      <a:pPr algn="ctr" fontAlgn="b"/>
                      <a:r>
                        <a:rPr lang="en-IN" sz="1200" b="1" i="0" u="none" strike="noStrike" dirty="0">
                          <a:solidFill>
                            <a:srgbClr val="6818B8"/>
                          </a:solidFill>
                          <a:effectLst/>
                          <a:latin typeface="Arial Black" panose="020B0A04020102020204" pitchFamily="34" charset="0"/>
                        </a:rPr>
                        <a:t>ID</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Inning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Over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Ball</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Batsman</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Non- Striker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Bowler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Batsman-</a:t>
                      </a:r>
                      <a:br>
                        <a:rPr lang="en-IN" sz="1200" b="1" i="0" u="none" strike="noStrike" dirty="0">
                          <a:solidFill>
                            <a:srgbClr val="6818B8"/>
                          </a:solidFill>
                          <a:effectLst/>
                          <a:latin typeface="Arial Black" panose="020B0A04020102020204" pitchFamily="34" charset="0"/>
                        </a:rPr>
                      </a:br>
                      <a:r>
                        <a:rPr lang="en-IN" sz="1200" b="1" i="0" u="none" strike="noStrike" dirty="0">
                          <a:solidFill>
                            <a:srgbClr val="6818B8"/>
                          </a:solidFill>
                          <a:effectLst/>
                          <a:latin typeface="Arial Black" panose="020B0A04020102020204" pitchFamily="34" charset="0"/>
                        </a:rPr>
                        <a:t>Runs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Extra-Runs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a:solidFill>
                            <a:srgbClr val="6818B8"/>
                          </a:solidFill>
                          <a:effectLst/>
                          <a:latin typeface="Arial Black" panose="020B0A04020102020204" pitchFamily="34" charset="0"/>
                        </a:rPr>
                        <a:t>Total-Runs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Is-Wicket</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Dismissal-Kind</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Player-Dismissed</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Fielder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Extras-Type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Batting-Team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Bowling-Team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Ball-Result</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Venue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200" b="1" i="0" u="none" strike="noStrike" dirty="0">
                          <a:solidFill>
                            <a:srgbClr val="6818B8"/>
                          </a:solidFill>
                          <a:effectLst/>
                          <a:latin typeface="Arial Black" panose="020B0A04020102020204" pitchFamily="34" charset="0"/>
                        </a:rPr>
                        <a:t>Match-</a:t>
                      </a:r>
                      <a:br>
                        <a:rPr lang="en-IN" sz="1200" b="1" i="0" u="none" strike="noStrike" dirty="0">
                          <a:solidFill>
                            <a:srgbClr val="6818B8"/>
                          </a:solidFill>
                          <a:effectLst/>
                          <a:latin typeface="Arial Black" panose="020B0A04020102020204" pitchFamily="34" charset="0"/>
                        </a:rPr>
                      </a:br>
                      <a:r>
                        <a:rPr lang="en-IN" sz="1200" b="1" i="0" u="none" strike="noStrike" dirty="0">
                          <a:solidFill>
                            <a:srgbClr val="6818B8"/>
                          </a:solidFill>
                          <a:effectLst/>
                          <a:latin typeface="Arial Black" panose="020B0A04020102020204" pitchFamily="34" charset="0"/>
                        </a:rPr>
                        <a:t>Date</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66238525"/>
                  </a:ext>
                </a:extLst>
              </a:tr>
              <a:tr h="741859">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6</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5</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RT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AA Noffke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Other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50061382"/>
                  </a:ext>
                </a:extLst>
              </a:tr>
              <a:tr h="741859">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6</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6</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RT 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AA Noffke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Other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75052024"/>
                  </a:ext>
                </a:extLst>
              </a:tr>
              <a:tr h="741859">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7</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RT 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Z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Khan</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dot</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40727906"/>
                  </a:ext>
                </a:extLst>
              </a:tr>
              <a:tr h="741859">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7</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2</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RT 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Z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Khan</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Other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05070379"/>
                  </a:ext>
                </a:extLst>
              </a:tr>
              <a:tr h="1101213">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7</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3</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RT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Z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Khan</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Other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47251881"/>
                  </a:ext>
                </a:extLst>
              </a:tr>
              <a:tr h="918764">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335982</a:t>
                      </a:r>
                    </a:p>
                  </a:txBody>
                  <a:tcPr marL="2644" marR="2644" marT="26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7</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4</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BB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McCullum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RT Ponting</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Z </a:t>
                      </a:r>
                      <a:br>
                        <a:rPr lang="en-IN" sz="1200" b="1" i="1" u="none" strike="noStrike" dirty="0">
                          <a:solidFill>
                            <a:srgbClr val="000000"/>
                          </a:solidFill>
                          <a:effectLst/>
                          <a:latin typeface="Times New Roman" panose="02020603050405020304" pitchFamily="18" charset="0"/>
                          <a:cs typeface="Times New Roman" panose="02020603050405020304" pitchFamily="18" charset="0"/>
                        </a:rPr>
                      </a:br>
                      <a:r>
                        <a:rPr lang="en-IN" sz="1200" b="1" i="1" u="none" strike="noStrike" dirty="0">
                          <a:solidFill>
                            <a:srgbClr val="000000"/>
                          </a:solidFill>
                          <a:effectLst/>
                          <a:latin typeface="Times New Roman" panose="02020603050405020304" pitchFamily="18" charset="0"/>
                          <a:cs typeface="Times New Roman" panose="02020603050405020304" pitchFamily="18" charset="0"/>
                        </a:rPr>
                        <a:t>Khan</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0</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NA</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Kolkata Knight Riders</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Royal Challengers Bangalore</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Other</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M Chinnaswamy Stadium</a:t>
                      </a:r>
                    </a:p>
                  </a:txBody>
                  <a:tcPr marL="2644" marR="2644" marT="26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200" b="1" i="1" u="none" strike="noStrike" dirty="0">
                          <a:solidFill>
                            <a:srgbClr val="000000"/>
                          </a:solidFill>
                          <a:effectLst/>
                          <a:latin typeface="Times New Roman" panose="02020603050405020304" pitchFamily="18" charset="0"/>
                          <a:cs typeface="Times New Roman" panose="02020603050405020304" pitchFamily="18" charset="0"/>
                        </a:rPr>
                        <a:t>18-04-2008</a:t>
                      </a:r>
                    </a:p>
                  </a:txBody>
                  <a:tcPr marL="2644" marR="2644" marT="26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33557153"/>
                  </a:ext>
                </a:extLst>
              </a:tr>
            </a:tbl>
          </a:graphicData>
        </a:graphic>
      </p:graphicFrame>
      <p:sp>
        <p:nvSpPr>
          <p:cNvPr id="7" name="TextBox 6">
            <a:extLst>
              <a:ext uri="{FF2B5EF4-FFF2-40B4-BE49-F238E27FC236}">
                <a16:creationId xmlns:a16="http://schemas.microsoft.com/office/drawing/2014/main" id="{5B2F9E94-9B68-E7A0-3176-DA5BE989BD0A}"/>
              </a:ext>
            </a:extLst>
          </p:cNvPr>
          <p:cNvSpPr txBox="1"/>
          <p:nvPr/>
        </p:nvSpPr>
        <p:spPr>
          <a:xfrm>
            <a:off x="2887825" y="9531"/>
            <a:ext cx="611155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67182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5AF64-6980-6526-4008-F1F2541878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B70288-CA11-D6C4-5017-75F0A52C0C0D}"/>
              </a:ext>
            </a:extLst>
          </p:cNvPr>
          <p:cNvSpPr txBox="1"/>
          <p:nvPr/>
        </p:nvSpPr>
        <p:spPr>
          <a:xfrm>
            <a:off x="2844280" y="2649723"/>
            <a:ext cx="8686801" cy="3785652"/>
          </a:xfrm>
          <a:prstGeom prst="rect">
            <a:avLst/>
          </a:prstGeom>
          <a:solidFill>
            <a:schemeClr val="accent1">
              <a:lumMod val="20000"/>
              <a:lumOff val="80000"/>
            </a:schemeClr>
          </a:solidFill>
          <a:ln w="76200">
            <a:solidFill>
              <a:srgbClr val="F15574"/>
            </a:solidFill>
          </a:ln>
        </p:spPr>
        <p:txBody>
          <a:bodyPr wrap="square">
            <a:spAutoFit/>
          </a:bodyPr>
          <a:lstStyle/>
          <a:p>
            <a:r>
              <a:rPr lang="en-US" dirty="0"/>
              <a:t> </a:t>
            </a:r>
            <a:r>
              <a:rPr lang="en-US" sz="4000" dirty="0"/>
              <a:t>SELECT </a:t>
            </a:r>
          </a:p>
          <a:p>
            <a:r>
              <a:rPr lang="en-US" sz="4000" dirty="0"/>
              <a:t>     venue,</a:t>
            </a:r>
          </a:p>
          <a:p>
            <a:r>
              <a:rPr lang="en-US" sz="4000" dirty="0"/>
              <a:t>     SUM(</a:t>
            </a:r>
            <a:r>
              <a:rPr lang="en-US" sz="4000" dirty="0" err="1"/>
              <a:t>total_runs</a:t>
            </a:r>
            <a:r>
              <a:rPr lang="en-US" sz="4000" dirty="0"/>
              <a:t>) AS </a:t>
            </a:r>
            <a:r>
              <a:rPr lang="en-US" sz="4000" dirty="0" err="1"/>
              <a:t>runs_scored</a:t>
            </a:r>
            <a:r>
              <a:rPr lang="en-US" sz="4000" dirty="0"/>
              <a:t> </a:t>
            </a:r>
          </a:p>
          <a:p>
            <a:r>
              <a:rPr lang="en-US" sz="4000" dirty="0"/>
              <a:t>     FROM deliveries_v03</a:t>
            </a:r>
          </a:p>
          <a:p>
            <a:r>
              <a:rPr lang="en-US" sz="4000" dirty="0"/>
              <a:t>  GROUP BY venue </a:t>
            </a:r>
          </a:p>
          <a:p>
            <a:r>
              <a:rPr lang="en-US" sz="4000" dirty="0"/>
              <a:t>  ORDER BY </a:t>
            </a:r>
            <a:r>
              <a:rPr lang="en-US" sz="4000" dirty="0" err="1"/>
              <a:t>runs_scored</a:t>
            </a:r>
            <a:r>
              <a:rPr lang="en-US" sz="4000" dirty="0"/>
              <a:t> DESC;</a:t>
            </a:r>
            <a:endParaRPr lang="en-IN" sz="4000" dirty="0"/>
          </a:p>
        </p:txBody>
      </p:sp>
      <p:pic>
        <p:nvPicPr>
          <p:cNvPr id="4" name="Picture 3">
            <a:extLst>
              <a:ext uri="{FF2B5EF4-FFF2-40B4-BE49-F238E27FC236}">
                <a16:creationId xmlns:a16="http://schemas.microsoft.com/office/drawing/2014/main" id="{0BB38056-AB95-7FB1-7CCD-F695D5F096C3}"/>
              </a:ext>
            </a:extLst>
          </p:cNvPr>
          <p:cNvPicPr>
            <a:picLocks noChangeAspect="1"/>
          </p:cNvPicPr>
          <p:nvPr/>
        </p:nvPicPr>
        <p:blipFill>
          <a:blip r:embed="rId2"/>
          <a:stretch>
            <a:fillRect/>
          </a:stretch>
        </p:blipFill>
        <p:spPr>
          <a:xfrm>
            <a:off x="217654" y="252198"/>
            <a:ext cx="8565622" cy="2322777"/>
          </a:xfrm>
          <a:prstGeom prst="rect">
            <a:avLst/>
          </a:prstGeom>
        </p:spPr>
      </p:pic>
    </p:spTree>
    <p:extLst>
      <p:ext uri="{BB962C8B-B14F-4D97-AF65-F5344CB8AC3E}">
        <p14:creationId xmlns:p14="http://schemas.microsoft.com/office/powerpoint/2010/main" val="2230569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E321D-8497-5BA4-11B0-BECD8257923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697C2E6-FC37-78C0-672C-40B03BFFA43F}"/>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BEE88281-56D5-DD7A-412F-71AD5C4C8CA5}"/>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411AF579-22B3-CD22-A242-B44BAF114DE0}"/>
              </a:ext>
            </a:extLst>
          </p:cNvPr>
          <p:cNvSpPr>
            <a:spLocks noGrp="1"/>
          </p:cNvSpPr>
          <p:nvPr>
            <p:ph type="sldNum" sz="quarter" idx="12"/>
          </p:nvPr>
        </p:nvSpPr>
        <p:spPr/>
        <p:txBody>
          <a:bodyPr/>
          <a:lstStyle/>
          <a:p>
            <a:fld id="{8D0AFDD5-844D-364D-8AEC-50CF4D36D55D}" type="slidenum">
              <a:rPr lang="en-US" noProof="0" smtClean="0"/>
              <a:t>67</a:t>
            </a:fld>
            <a:endParaRPr lang="en-US" noProof="0"/>
          </a:p>
        </p:txBody>
      </p:sp>
      <p:pic>
        <p:nvPicPr>
          <p:cNvPr id="6" name="Picture 5">
            <a:extLst>
              <a:ext uri="{FF2B5EF4-FFF2-40B4-BE49-F238E27FC236}">
                <a16:creationId xmlns:a16="http://schemas.microsoft.com/office/drawing/2014/main" id="{C271A8E7-78EF-75BA-E858-90A1D1F568DE}"/>
              </a:ext>
            </a:extLst>
          </p:cNvPr>
          <p:cNvPicPr>
            <a:picLocks noChangeAspect="1"/>
          </p:cNvPicPr>
          <p:nvPr/>
        </p:nvPicPr>
        <p:blipFill>
          <a:blip r:embed="rId2"/>
          <a:stretch>
            <a:fillRect/>
          </a:stretch>
        </p:blipFill>
        <p:spPr>
          <a:xfrm>
            <a:off x="2780522" y="3188815"/>
            <a:ext cx="8817429" cy="3183993"/>
          </a:xfrm>
          <a:prstGeom prst="rect">
            <a:avLst/>
          </a:prstGeom>
          <a:ln w="76200">
            <a:solidFill>
              <a:srgbClr val="6818B8"/>
            </a:solidFill>
          </a:ln>
        </p:spPr>
      </p:pic>
      <p:sp>
        <p:nvSpPr>
          <p:cNvPr id="8" name="TextBox 7">
            <a:extLst>
              <a:ext uri="{FF2B5EF4-FFF2-40B4-BE49-F238E27FC236}">
                <a16:creationId xmlns:a16="http://schemas.microsoft.com/office/drawing/2014/main" id="{33A25385-9B55-BEEE-BBD0-87F4D1D5F689}"/>
              </a:ext>
            </a:extLst>
          </p:cNvPr>
          <p:cNvSpPr txBox="1"/>
          <p:nvPr/>
        </p:nvSpPr>
        <p:spPr>
          <a:xfrm>
            <a:off x="308394" y="454312"/>
            <a:ext cx="8341568" cy="2062103"/>
          </a:xfrm>
          <a:prstGeom prst="rect">
            <a:avLst/>
          </a:prstGeom>
          <a:solidFill>
            <a:srgbClr val="92D050"/>
          </a:solidFill>
          <a:ln w="76200">
            <a:solidFill>
              <a:schemeClr val="accent5">
                <a:lumMod val="75000"/>
              </a:schemeClr>
            </a:solidFill>
          </a:ln>
        </p:spPr>
        <p:txBody>
          <a:bodyPr wrap="square">
            <a:spAutoFit/>
          </a:bodyPr>
          <a:lstStyle/>
          <a:p>
            <a:pPr algn="l"/>
            <a:r>
              <a:rPr lang="en-US" sz="3200" b="1" i="0" dirty="0">
                <a:solidFill>
                  <a:srgbClr val="484848"/>
                </a:solidFill>
                <a:effectLst/>
                <a:latin typeface="Lucida Sans Typewriter" panose="020B0509030504030204" pitchFamily="49" charset="0"/>
              </a:rPr>
              <a:t>9. Write a query to fetch the total runs scored for each venue and order it in the descending order of total runs scored.</a:t>
            </a:r>
          </a:p>
        </p:txBody>
      </p:sp>
    </p:spTree>
    <p:extLst>
      <p:ext uri="{BB962C8B-B14F-4D97-AF65-F5344CB8AC3E}">
        <p14:creationId xmlns:p14="http://schemas.microsoft.com/office/powerpoint/2010/main" val="3426825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6876-5EA8-FF92-7C77-976A508CA0A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31C0517-43FB-AD69-B435-1E4C8C131ABD}"/>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7CBDFD55-4BCB-1988-6116-D6A305EB5EB2}"/>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773C030C-6ABA-9829-9A64-558E4E015A83}"/>
              </a:ext>
            </a:extLst>
          </p:cNvPr>
          <p:cNvSpPr>
            <a:spLocks noGrp="1"/>
          </p:cNvSpPr>
          <p:nvPr>
            <p:ph type="sldNum" sz="quarter" idx="12"/>
          </p:nvPr>
        </p:nvSpPr>
        <p:spPr/>
        <p:txBody>
          <a:bodyPr/>
          <a:lstStyle/>
          <a:p>
            <a:fld id="{8D0AFDD5-844D-364D-8AEC-50CF4D36D55D}" type="slidenum">
              <a:rPr lang="en-US" noProof="0" smtClean="0"/>
              <a:t>68</a:t>
            </a:fld>
            <a:endParaRPr lang="en-US" noProof="0"/>
          </a:p>
        </p:txBody>
      </p:sp>
      <p:graphicFrame>
        <p:nvGraphicFramePr>
          <p:cNvPr id="5" name="Table 4">
            <a:extLst>
              <a:ext uri="{FF2B5EF4-FFF2-40B4-BE49-F238E27FC236}">
                <a16:creationId xmlns:a16="http://schemas.microsoft.com/office/drawing/2014/main" id="{FB273873-A75D-E944-8C0D-890D04E19488}"/>
              </a:ext>
            </a:extLst>
          </p:cNvPr>
          <p:cNvGraphicFramePr>
            <a:graphicFrameLocks noGrp="1"/>
          </p:cNvGraphicFramePr>
          <p:nvPr>
            <p:extLst>
              <p:ext uri="{D42A27DB-BD31-4B8C-83A1-F6EECF244321}">
                <p14:modId xmlns:p14="http://schemas.microsoft.com/office/powerpoint/2010/main" val="2216486519"/>
              </p:ext>
            </p:extLst>
          </p:nvPr>
        </p:nvGraphicFramePr>
        <p:xfrm>
          <a:off x="563724" y="646531"/>
          <a:ext cx="10311882" cy="6060240"/>
        </p:xfrm>
        <a:graphic>
          <a:graphicData uri="http://schemas.openxmlformats.org/drawingml/2006/table">
            <a:tbl>
              <a:tblPr/>
              <a:tblGrid>
                <a:gridCol w="6682273">
                  <a:extLst>
                    <a:ext uri="{9D8B030D-6E8A-4147-A177-3AD203B41FA5}">
                      <a16:colId xmlns:a16="http://schemas.microsoft.com/office/drawing/2014/main" val="1745422315"/>
                    </a:ext>
                  </a:extLst>
                </a:gridCol>
                <a:gridCol w="3629609">
                  <a:extLst>
                    <a:ext uri="{9D8B030D-6E8A-4147-A177-3AD203B41FA5}">
                      <a16:colId xmlns:a16="http://schemas.microsoft.com/office/drawing/2014/main" val="3183291199"/>
                    </a:ext>
                  </a:extLst>
                </a:gridCol>
              </a:tblGrid>
              <a:tr h="275134">
                <a:tc>
                  <a:txBody>
                    <a:bodyPr/>
                    <a:lstStyle/>
                    <a:p>
                      <a:pPr algn="ctr" fontAlgn="b"/>
                      <a:r>
                        <a:rPr lang="en-IN" sz="1800" b="0" i="0" u="none" strike="noStrike" dirty="0">
                          <a:solidFill>
                            <a:srgbClr val="000000"/>
                          </a:solidFill>
                          <a:effectLst/>
                          <a:latin typeface="Arial Black" panose="020B0A04020102020204" pitchFamily="34" charset="0"/>
                        </a:rPr>
                        <a:t>Venue</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Arial Black" panose="020B0A04020102020204" pitchFamily="34" charset="0"/>
                        </a:rPr>
                        <a:t>Runs-Scored</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9618089"/>
                  </a:ext>
                </a:extLst>
              </a:tr>
              <a:tr h="151235">
                <a:tc>
                  <a:txBody>
                    <a:bodyPr/>
                    <a:lstStyle/>
                    <a:p>
                      <a:pPr algn="ctr" fontAlgn="b"/>
                      <a:r>
                        <a:rPr lang="en-IN" sz="1000" b="1" i="1" u="none" strike="noStrike" dirty="0">
                          <a:solidFill>
                            <a:srgbClr val="7030A0"/>
                          </a:solidFill>
                          <a:effectLst/>
                          <a:latin typeface="Bell MT" panose="02020503060305020303" pitchFamily="18" charset="0"/>
                        </a:rPr>
                        <a:t>Eden Gardens</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23658</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335928"/>
                  </a:ext>
                </a:extLst>
              </a:tr>
              <a:tr h="151235">
                <a:tc>
                  <a:txBody>
                    <a:bodyPr/>
                    <a:lstStyle/>
                    <a:p>
                      <a:pPr algn="ctr" fontAlgn="b"/>
                      <a:r>
                        <a:rPr lang="en-IN" sz="1000" b="1" i="1" u="none" strike="noStrike" dirty="0">
                          <a:solidFill>
                            <a:srgbClr val="7030A0"/>
                          </a:solidFill>
                          <a:effectLst/>
                          <a:latin typeface="Bell MT" panose="02020503060305020303" pitchFamily="18" charset="0"/>
                        </a:rPr>
                        <a:t>Wankhede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23390</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5376090"/>
                  </a:ext>
                </a:extLst>
              </a:tr>
              <a:tr h="151235">
                <a:tc>
                  <a:txBody>
                    <a:bodyPr/>
                    <a:lstStyle/>
                    <a:p>
                      <a:pPr algn="ctr" fontAlgn="b"/>
                      <a:r>
                        <a:rPr lang="en-IN" sz="1000" b="1" i="1" u="none" strike="noStrike" dirty="0">
                          <a:solidFill>
                            <a:srgbClr val="7030A0"/>
                          </a:solidFill>
                          <a:effectLst/>
                          <a:latin typeface="Bell MT" panose="02020503060305020303" pitchFamily="18" charset="0"/>
                        </a:rPr>
                        <a:t>Feroz Shah Kotla</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22947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454941"/>
                  </a:ext>
                </a:extLst>
              </a:tr>
              <a:tr h="151235">
                <a:tc>
                  <a:txBody>
                    <a:bodyPr/>
                    <a:lstStyle/>
                    <a:p>
                      <a:pPr algn="ctr" fontAlgn="b"/>
                      <a:r>
                        <a:rPr lang="en-IN" sz="1000" b="1" i="1" u="none" strike="noStrike" dirty="0">
                          <a:solidFill>
                            <a:srgbClr val="7030A0"/>
                          </a:solidFill>
                          <a:effectLst/>
                          <a:latin typeface="Bell MT" panose="02020503060305020303" pitchFamily="18" charset="0"/>
                        </a:rPr>
                        <a:t>M Chinnaswamy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20237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3419321"/>
                  </a:ext>
                </a:extLst>
              </a:tr>
              <a:tr h="151235">
                <a:tc>
                  <a:txBody>
                    <a:bodyPr/>
                    <a:lstStyle/>
                    <a:p>
                      <a:pPr algn="ctr" fontAlgn="b"/>
                      <a:r>
                        <a:rPr lang="sv-SE" sz="1000" b="1" i="1" u="none" strike="noStrike" dirty="0">
                          <a:solidFill>
                            <a:srgbClr val="7030A0"/>
                          </a:solidFill>
                          <a:effectLst/>
                          <a:latin typeface="Bell MT" panose="02020503060305020303" pitchFamily="18" charset="0"/>
                        </a:rPr>
                        <a:t>Rajiv Gandhi International Stadium, Uppal</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19484</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9727730"/>
                  </a:ext>
                </a:extLst>
              </a:tr>
              <a:tr h="151235">
                <a:tc>
                  <a:txBody>
                    <a:bodyPr/>
                    <a:lstStyle/>
                    <a:p>
                      <a:pPr algn="ctr" fontAlgn="b"/>
                      <a:r>
                        <a:rPr lang="en-IN" sz="1000" b="1" i="1" u="none" strike="noStrike" dirty="0">
                          <a:solidFill>
                            <a:srgbClr val="7030A0"/>
                          </a:solidFill>
                          <a:effectLst/>
                          <a:latin typeface="Bell MT" panose="02020503060305020303" pitchFamily="18" charset="0"/>
                        </a:rPr>
                        <a:t>MA Chidambaram Stadium, Chepauk</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17821</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2467525"/>
                  </a:ext>
                </a:extLst>
              </a:tr>
              <a:tr h="151235">
                <a:tc>
                  <a:txBody>
                    <a:bodyPr/>
                    <a:lstStyle/>
                    <a:p>
                      <a:pPr algn="ctr" fontAlgn="b"/>
                      <a:r>
                        <a:rPr lang="en-IN" sz="1000" b="1" i="1" u="none" strike="noStrike" dirty="0">
                          <a:solidFill>
                            <a:srgbClr val="7030A0"/>
                          </a:solidFill>
                          <a:effectLst/>
                          <a:latin typeface="Bell MT" panose="02020503060305020303" pitchFamily="18" charset="0"/>
                        </a:rPr>
                        <a:t>Sawai Mansingh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14264</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961491"/>
                  </a:ext>
                </a:extLst>
              </a:tr>
              <a:tr h="151235">
                <a:tc>
                  <a:txBody>
                    <a:bodyPr/>
                    <a:lstStyle/>
                    <a:p>
                      <a:pPr algn="ctr" fontAlgn="b"/>
                      <a:r>
                        <a:rPr lang="sv-SE" sz="1000" b="1" i="1" u="none" strike="noStrike">
                          <a:solidFill>
                            <a:srgbClr val="7030A0"/>
                          </a:solidFill>
                          <a:effectLst/>
                          <a:latin typeface="Bell MT" panose="02020503060305020303" pitchFamily="18" charset="0"/>
                        </a:rPr>
                        <a:t>Punjab Cricket Association Stadium, Mohali</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10987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4588255"/>
                  </a:ext>
                </a:extLst>
              </a:tr>
              <a:tr h="151235">
                <a:tc>
                  <a:txBody>
                    <a:bodyPr/>
                    <a:lstStyle/>
                    <a:p>
                      <a:pPr algn="ctr" fontAlgn="b"/>
                      <a:r>
                        <a:rPr lang="en-IN" sz="1000" b="1" i="1" u="none" strike="noStrike" dirty="0">
                          <a:solidFill>
                            <a:srgbClr val="7030A0"/>
                          </a:solidFill>
                          <a:effectLst/>
                          <a:latin typeface="Bell MT" panose="02020503060305020303" pitchFamily="18" charset="0"/>
                        </a:rPr>
                        <a:t>Dubai International Cricket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10402</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7842438"/>
                  </a:ext>
                </a:extLst>
              </a:tr>
              <a:tr h="151235">
                <a:tc>
                  <a:txBody>
                    <a:bodyPr/>
                    <a:lstStyle/>
                    <a:p>
                      <a:pPr algn="ctr" fontAlgn="b"/>
                      <a:r>
                        <a:rPr lang="en-IN" sz="1000" b="1" i="1" u="none" strike="noStrike" dirty="0">
                          <a:solidFill>
                            <a:srgbClr val="7030A0"/>
                          </a:solidFill>
                          <a:effectLst/>
                          <a:latin typeface="Bell MT" panose="02020503060305020303" pitchFamily="18" charset="0"/>
                        </a:rPr>
                        <a:t>Sheikh Zayed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8830</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7626487"/>
                  </a:ext>
                </a:extLst>
              </a:tr>
              <a:tr h="151235">
                <a:tc>
                  <a:txBody>
                    <a:bodyPr/>
                    <a:lstStyle/>
                    <a:p>
                      <a:pPr algn="ctr" fontAlgn="b"/>
                      <a:r>
                        <a:rPr lang="sv-SE" sz="1000" b="1" i="1" u="none" strike="noStrike" dirty="0">
                          <a:solidFill>
                            <a:srgbClr val="7030A0"/>
                          </a:solidFill>
                          <a:effectLst/>
                          <a:latin typeface="Bell MT" panose="02020503060305020303" pitchFamily="18" charset="0"/>
                        </a:rPr>
                        <a:t>Punjab Cricket Association IS Bindra Stadium, Mohali</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7021</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870440"/>
                  </a:ext>
                </a:extLst>
              </a:tr>
              <a:tr h="151235">
                <a:tc>
                  <a:txBody>
                    <a:bodyPr/>
                    <a:lstStyle/>
                    <a:p>
                      <a:pPr algn="ctr" fontAlgn="b"/>
                      <a:r>
                        <a:rPr lang="en-IN" sz="1000" b="1" i="1" u="none" strike="noStrike" dirty="0">
                          <a:solidFill>
                            <a:srgbClr val="7030A0"/>
                          </a:solidFill>
                          <a:effectLst/>
                          <a:latin typeface="Bell MT" panose="02020503060305020303" pitchFamily="18" charset="0"/>
                        </a:rPr>
                        <a:t>Maharashtra Cricket Association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6780</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5714557"/>
                  </a:ext>
                </a:extLst>
              </a:tr>
              <a:tr h="151235">
                <a:tc>
                  <a:txBody>
                    <a:bodyPr/>
                    <a:lstStyle/>
                    <a:p>
                      <a:pPr algn="ctr" fontAlgn="b"/>
                      <a:r>
                        <a:rPr lang="en-IN" sz="1000" b="1" i="1" u="none" strike="noStrike" dirty="0">
                          <a:solidFill>
                            <a:srgbClr val="7030A0"/>
                          </a:solidFill>
                          <a:effectLst/>
                          <a:latin typeface="Bell MT" panose="02020503060305020303" pitchFamily="18" charset="0"/>
                        </a:rPr>
                        <a:t>Sharjah Cricket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5924</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9313365"/>
                  </a:ext>
                </a:extLst>
              </a:tr>
              <a:tr h="151235">
                <a:tc>
                  <a:txBody>
                    <a:bodyPr/>
                    <a:lstStyle/>
                    <a:p>
                      <a:pPr algn="ctr" fontAlgn="b"/>
                      <a:r>
                        <a:rPr lang="en-IN" sz="1000" b="1" i="1" u="none" strike="noStrike" dirty="0">
                          <a:solidFill>
                            <a:srgbClr val="7030A0"/>
                          </a:solidFill>
                          <a:effectLst/>
                          <a:latin typeface="Bell MT" panose="02020503060305020303" pitchFamily="18" charset="0"/>
                        </a:rPr>
                        <a:t>M.Chinnaswamy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5127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0560499"/>
                  </a:ext>
                </a:extLst>
              </a:tr>
              <a:tr h="151235">
                <a:tc>
                  <a:txBody>
                    <a:bodyPr/>
                    <a:lstStyle/>
                    <a:p>
                      <a:pPr algn="ctr" fontAlgn="b"/>
                      <a:r>
                        <a:rPr lang="en-US" sz="1000" b="1" i="1" u="none" strike="noStrike" dirty="0">
                          <a:solidFill>
                            <a:srgbClr val="7030A0"/>
                          </a:solidFill>
                          <a:effectLst/>
                          <a:latin typeface="Bell MT" panose="02020503060305020303" pitchFamily="18" charset="0"/>
                        </a:rPr>
                        <a:t>Dr DY Patil Sports Academy</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4810</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6584462"/>
                  </a:ext>
                </a:extLst>
              </a:tr>
              <a:tr h="151235">
                <a:tc>
                  <a:txBody>
                    <a:bodyPr/>
                    <a:lstStyle/>
                    <a:p>
                      <a:pPr algn="ctr" fontAlgn="b"/>
                      <a:r>
                        <a:rPr lang="en-IN" sz="1000" b="1" i="1" u="none" strike="noStrike" dirty="0">
                          <a:solidFill>
                            <a:srgbClr val="7030A0"/>
                          </a:solidFill>
                          <a:effectLst/>
                          <a:latin typeface="Bell MT" panose="02020503060305020303" pitchFamily="18" charset="0"/>
                        </a:rPr>
                        <a:t>Subrata Roy Sahara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4755</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2967377"/>
                  </a:ext>
                </a:extLst>
              </a:tr>
              <a:tr h="151235">
                <a:tc>
                  <a:txBody>
                    <a:bodyPr/>
                    <a:lstStyle/>
                    <a:p>
                      <a:pPr algn="ctr" fontAlgn="b"/>
                      <a:r>
                        <a:rPr lang="en-IN" sz="1000" b="1" i="1" u="none" strike="noStrike">
                          <a:solidFill>
                            <a:srgbClr val="7030A0"/>
                          </a:solidFill>
                          <a:effectLst/>
                          <a:latin typeface="Bell MT" panose="02020503060305020303" pitchFamily="18" charset="0"/>
                        </a:rPr>
                        <a:t>Kingsmead</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4353</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7459460"/>
                  </a:ext>
                </a:extLst>
              </a:tr>
              <a:tr h="151235">
                <a:tc>
                  <a:txBody>
                    <a:bodyPr/>
                    <a:lstStyle/>
                    <a:p>
                      <a:pPr algn="ctr" fontAlgn="b"/>
                      <a:r>
                        <a:rPr lang="en-IN" sz="1000" b="1" i="1" u="none" strike="noStrike" dirty="0">
                          <a:solidFill>
                            <a:srgbClr val="7030A0"/>
                          </a:solidFill>
                          <a:effectLst/>
                          <a:latin typeface="Bell MT" panose="02020503060305020303" pitchFamily="18" charset="0"/>
                        </a:rPr>
                        <a:t>Brabourne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3842</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3585907"/>
                  </a:ext>
                </a:extLst>
              </a:tr>
              <a:tr h="176992">
                <a:tc>
                  <a:txBody>
                    <a:bodyPr/>
                    <a:lstStyle/>
                    <a:p>
                      <a:pPr algn="ctr" fontAlgn="b"/>
                      <a:r>
                        <a:rPr lang="en-IN" sz="1000" b="1" i="1" u="none" strike="noStrike" dirty="0" err="1">
                          <a:solidFill>
                            <a:srgbClr val="7030A0"/>
                          </a:solidFill>
                          <a:effectLst/>
                          <a:latin typeface="Bell MT" panose="02020503060305020303" pitchFamily="18" charset="0"/>
                        </a:rPr>
                        <a:t>Dr.</a:t>
                      </a:r>
                      <a:r>
                        <a:rPr lang="en-IN" sz="1000" b="1" i="1" u="none" strike="noStrike" dirty="0">
                          <a:solidFill>
                            <a:srgbClr val="7030A0"/>
                          </a:solidFill>
                          <a:effectLst/>
                          <a:latin typeface="Bell MT" panose="02020503060305020303" pitchFamily="18" charset="0"/>
                        </a:rPr>
                        <a:t> Y.S. Rajasekhara Reddy ACA-VDCA Cricket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3746</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3014701"/>
                  </a:ext>
                </a:extLst>
              </a:tr>
              <a:tr h="151235">
                <a:tc>
                  <a:txBody>
                    <a:bodyPr/>
                    <a:lstStyle/>
                    <a:p>
                      <a:pPr algn="ctr" fontAlgn="b"/>
                      <a:r>
                        <a:rPr lang="en-IN" sz="1000" b="1" i="1" u="none" strike="noStrike" dirty="0">
                          <a:solidFill>
                            <a:srgbClr val="7030A0"/>
                          </a:solidFill>
                          <a:effectLst/>
                          <a:latin typeface="Bell MT" panose="02020503060305020303" pitchFamily="18" charset="0"/>
                        </a:rPr>
                        <a:t>Sardar Patel Stadium, Motera</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3746</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452595"/>
                  </a:ext>
                </a:extLst>
              </a:tr>
              <a:tr h="151235">
                <a:tc>
                  <a:txBody>
                    <a:bodyPr/>
                    <a:lstStyle/>
                    <a:p>
                      <a:pPr algn="ctr" fontAlgn="b"/>
                      <a:r>
                        <a:rPr lang="en-IN" sz="1000" b="1" i="1" u="none" strike="noStrike" dirty="0">
                          <a:solidFill>
                            <a:srgbClr val="7030A0"/>
                          </a:solidFill>
                          <a:effectLst/>
                          <a:latin typeface="Bell MT" panose="02020503060305020303" pitchFamily="18" charset="0"/>
                        </a:rPr>
                        <a:t>SuperSport Park</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3653</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2263608"/>
                  </a:ext>
                </a:extLst>
              </a:tr>
              <a:tr h="151235">
                <a:tc>
                  <a:txBody>
                    <a:bodyPr/>
                    <a:lstStyle/>
                    <a:p>
                      <a:pPr algn="ctr" fontAlgn="b"/>
                      <a:r>
                        <a:rPr lang="en-IN" sz="1000" b="1" i="1" u="none" strike="noStrike" dirty="0">
                          <a:solidFill>
                            <a:srgbClr val="7030A0"/>
                          </a:solidFill>
                          <a:effectLst/>
                          <a:latin typeface="Bell MT" panose="02020503060305020303" pitchFamily="18" charset="0"/>
                        </a:rPr>
                        <a:t>Saurashtra Cricket Association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3316</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4979936"/>
                  </a:ext>
                </a:extLst>
              </a:tr>
              <a:tr h="151235">
                <a:tc>
                  <a:txBody>
                    <a:bodyPr/>
                    <a:lstStyle/>
                    <a:p>
                      <a:pPr algn="ctr" fontAlgn="b"/>
                      <a:r>
                        <a:rPr lang="en-IN" sz="1000" b="1" i="1" u="none" strike="noStrike" dirty="0">
                          <a:solidFill>
                            <a:srgbClr val="7030A0"/>
                          </a:solidFill>
                          <a:effectLst/>
                          <a:latin typeface="Bell MT" panose="02020503060305020303" pitchFamily="18" charset="0"/>
                        </a:rPr>
                        <a:t>Himachal Pradesh Cricket Association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2897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098582"/>
                  </a:ext>
                </a:extLst>
              </a:tr>
              <a:tr h="151235">
                <a:tc>
                  <a:txBody>
                    <a:bodyPr/>
                    <a:lstStyle/>
                    <a:p>
                      <a:pPr algn="ctr" fontAlgn="b"/>
                      <a:r>
                        <a:rPr lang="en-IN" sz="1000" b="1" i="1" u="none" strike="noStrike" dirty="0">
                          <a:solidFill>
                            <a:srgbClr val="7030A0"/>
                          </a:solidFill>
                          <a:effectLst/>
                          <a:latin typeface="Bell MT" panose="02020503060305020303" pitchFamily="18" charset="0"/>
                        </a:rPr>
                        <a:t>Holkar Cricket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2872</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2746589"/>
                  </a:ext>
                </a:extLst>
              </a:tr>
              <a:tr h="151235">
                <a:tc>
                  <a:txBody>
                    <a:bodyPr/>
                    <a:lstStyle/>
                    <a:p>
                      <a:pPr algn="ctr" fontAlgn="b"/>
                      <a:r>
                        <a:rPr lang="en-IN" sz="1000" b="1" i="1" u="none" strike="noStrike" dirty="0">
                          <a:solidFill>
                            <a:srgbClr val="7030A0"/>
                          </a:solidFill>
                          <a:effectLst/>
                          <a:latin typeface="Bell MT" panose="02020503060305020303" pitchFamily="18" charset="0"/>
                        </a:rPr>
                        <a:t>New Wanderers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2292</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4112618"/>
                  </a:ext>
                </a:extLst>
              </a:tr>
              <a:tr h="151235">
                <a:tc>
                  <a:txBody>
                    <a:bodyPr/>
                    <a:lstStyle/>
                    <a:p>
                      <a:pPr algn="ctr" fontAlgn="b"/>
                      <a:r>
                        <a:rPr lang="en-IN" sz="1000" b="1" i="1" u="none" strike="noStrike" dirty="0">
                          <a:solidFill>
                            <a:srgbClr val="7030A0"/>
                          </a:solidFill>
                          <a:effectLst/>
                          <a:latin typeface="Bell MT" panose="02020503060305020303" pitchFamily="18" charset="0"/>
                        </a:rPr>
                        <a:t>Barabati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2278</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568261"/>
                  </a:ext>
                </a:extLst>
              </a:tr>
              <a:tr h="151235">
                <a:tc>
                  <a:txBody>
                    <a:bodyPr/>
                    <a:lstStyle/>
                    <a:p>
                      <a:pPr algn="ctr" fontAlgn="b"/>
                      <a:r>
                        <a:rPr lang="en-IN" sz="1000" b="1" i="1" u="none" strike="noStrike" dirty="0">
                          <a:solidFill>
                            <a:srgbClr val="7030A0"/>
                          </a:solidFill>
                          <a:effectLst/>
                          <a:latin typeface="Bell MT" panose="02020503060305020303" pitchFamily="18" charset="0"/>
                        </a:rPr>
                        <a:t>JSCA International Stadium Complex</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2056</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519272"/>
                  </a:ext>
                </a:extLst>
              </a:tr>
              <a:tr h="151235">
                <a:tc>
                  <a:txBody>
                    <a:bodyPr/>
                    <a:lstStyle/>
                    <a:p>
                      <a:pPr algn="ctr" fontAlgn="b"/>
                      <a:r>
                        <a:rPr lang="en-IN" sz="1000" b="1" i="1" u="none" strike="noStrike" dirty="0">
                          <a:solidFill>
                            <a:srgbClr val="7030A0"/>
                          </a:solidFill>
                          <a:effectLst/>
                          <a:latin typeface="Bell MT" panose="02020503060305020303" pitchFamily="18" charset="0"/>
                        </a:rPr>
                        <a:t>St George's Park</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2033</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2159850"/>
                  </a:ext>
                </a:extLst>
              </a:tr>
              <a:tr h="151235">
                <a:tc>
                  <a:txBody>
                    <a:bodyPr/>
                    <a:lstStyle/>
                    <a:p>
                      <a:pPr algn="ctr" fontAlgn="b"/>
                      <a:r>
                        <a:rPr lang="en-IN" sz="1000" b="1" i="1" u="none" strike="noStrike" dirty="0">
                          <a:solidFill>
                            <a:srgbClr val="7030A0"/>
                          </a:solidFill>
                          <a:effectLst/>
                          <a:latin typeface="Bell MT" panose="02020503060305020303" pitchFamily="18" charset="0"/>
                        </a:rPr>
                        <a:t>Newlands</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1764</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5634577"/>
                  </a:ext>
                </a:extLst>
              </a:tr>
              <a:tr h="151235">
                <a:tc>
                  <a:txBody>
                    <a:bodyPr/>
                    <a:lstStyle/>
                    <a:p>
                      <a:pPr algn="ctr" fontAlgn="b"/>
                      <a:r>
                        <a:rPr lang="sv-SE" sz="1000" b="1" i="1" u="none" strike="noStrike" dirty="0">
                          <a:solidFill>
                            <a:srgbClr val="7030A0"/>
                          </a:solidFill>
                          <a:effectLst/>
                          <a:latin typeface="Bell MT" panose="02020503060305020303" pitchFamily="18" charset="0"/>
                        </a:rPr>
                        <a:t>Shaheed Veer Narayan Singh International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1741</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4541556"/>
                  </a:ext>
                </a:extLst>
              </a:tr>
              <a:tr h="151235">
                <a:tc>
                  <a:txBody>
                    <a:bodyPr/>
                    <a:lstStyle/>
                    <a:p>
                      <a:pPr algn="ctr" fontAlgn="b"/>
                      <a:r>
                        <a:rPr lang="en-IN" sz="1000" b="1" i="1" u="none" strike="noStrike" dirty="0">
                          <a:solidFill>
                            <a:srgbClr val="7030A0"/>
                          </a:solidFill>
                          <a:effectLst/>
                          <a:latin typeface="Bell MT" panose="02020503060305020303" pitchFamily="18" charset="0"/>
                        </a:rPr>
                        <a:t>Nehru Stadium</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1363</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8310424"/>
                  </a:ext>
                </a:extLst>
              </a:tr>
              <a:tr h="151235">
                <a:tc>
                  <a:txBody>
                    <a:bodyPr/>
                    <a:lstStyle/>
                    <a:p>
                      <a:pPr algn="ctr" fontAlgn="b"/>
                      <a:r>
                        <a:rPr lang="en-IN" sz="1000" b="1" i="1" u="none" strike="noStrike" dirty="0">
                          <a:solidFill>
                            <a:srgbClr val="7030A0"/>
                          </a:solidFill>
                          <a:effectLst/>
                          <a:latin typeface="Bell MT" panose="02020503060305020303" pitchFamily="18" charset="0"/>
                        </a:rPr>
                        <a:t>Green Park</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a:solidFill>
                            <a:srgbClr val="000000"/>
                          </a:solidFill>
                          <a:effectLst/>
                          <a:latin typeface="Arial Rounded MT Bold" panose="020F0704030504030204" pitchFamily="34" charset="0"/>
                        </a:rPr>
                        <a:t>1298</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3225747"/>
                  </a:ext>
                </a:extLst>
              </a:tr>
              <a:tr h="151235">
                <a:tc>
                  <a:txBody>
                    <a:bodyPr/>
                    <a:lstStyle/>
                    <a:p>
                      <a:pPr algn="ctr" fontAlgn="b"/>
                      <a:r>
                        <a:rPr lang="en-IN" sz="1000" b="1" i="1" u="none" strike="noStrike" dirty="0">
                          <a:solidFill>
                            <a:srgbClr val="7030A0"/>
                          </a:solidFill>
                          <a:effectLst/>
                          <a:latin typeface="Bell MT" panose="02020503060305020303" pitchFamily="18" charset="0"/>
                        </a:rPr>
                        <a:t>De Beers Diamond Oval</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897</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8302717"/>
                  </a:ext>
                </a:extLst>
              </a:tr>
              <a:tr h="151235">
                <a:tc>
                  <a:txBody>
                    <a:bodyPr/>
                    <a:lstStyle/>
                    <a:p>
                      <a:pPr algn="ctr" fontAlgn="b"/>
                      <a:r>
                        <a:rPr lang="sv-SE" sz="1000" b="1" i="1" u="none" strike="noStrike" dirty="0">
                          <a:solidFill>
                            <a:srgbClr val="7030A0"/>
                          </a:solidFill>
                          <a:effectLst/>
                          <a:latin typeface="Bell MT" panose="02020503060305020303" pitchFamily="18" charset="0"/>
                        </a:rPr>
                        <a:t>Vidarbha Cricket Association Stadium, Jamtha</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882</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877951"/>
                  </a:ext>
                </a:extLst>
              </a:tr>
              <a:tr h="151235">
                <a:tc>
                  <a:txBody>
                    <a:bodyPr/>
                    <a:lstStyle/>
                    <a:p>
                      <a:pPr algn="ctr" fontAlgn="b"/>
                      <a:r>
                        <a:rPr lang="en-IN" sz="1000" b="1" i="1" u="none" strike="noStrike" dirty="0">
                          <a:solidFill>
                            <a:srgbClr val="7030A0"/>
                          </a:solidFill>
                          <a:effectLst/>
                          <a:latin typeface="Bell MT" panose="02020503060305020303" pitchFamily="18" charset="0"/>
                        </a:rPr>
                        <a:t>Buffalo Park</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799</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1447114"/>
                  </a:ext>
                </a:extLst>
              </a:tr>
              <a:tr h="340353">
                <a:tc>
                  <a:txBody>
                    <a:bodyPr/>
                    <a:lstStyle/>
                    <a:p>
                      <a:pPr algn="ctr" fontAlgn="b"/>
                      <a:r>
                        <a:rPr lang="en-IN" sz="1000" b="1" i="1" u="none" strike="noStrike" dirty="0">
                          <a:solidFill>
                            <a:srgbClr val="7030A0"/>
                          </a:solidFill>
                          <a:effectLst/>
                          <a:latin typeface="Bell MT" panose="02020503060305020303" pitchFamily="18" charset="0"/>
                        </a:rPr>
                        <a:t>OUTsurance Oval</a:t>
                      </a:r>
                    </a:p>
                  </a:txBody>
                  <a:tcPr marL="2485" marR="2485" marT="24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IN" sz="1000" b="0" i="1" u="none" strike="noStrike" dirty="0">
                          <a:solidFill>
                            <a:srgbClr val="000000"/>
                          </a:solidFill>
                          <a:effectLst/>
                          <a:latin typeface="Arial Rounded MT Bold" panose="020F0704030504030204" pitchFamily="34" charset="0"/>
                        </a:rPr>
                        <a:t>529</a:t>
                      </a:r>
                    </a:p>
                  </a:txBody>
                  <a:tcPr marL="2485" marR="2485" marT="24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2215961"/>
                  </a:ext>
                </a:extLst>
              </a:tr>
            </a:tbl>
          </a:graphicData>
        </a:graphic>
      </p:graphicFrame>
      <p:sp>
        <p:nvSpPr>
          <p:cNvPr id="7" name="TextBox 6">
            <a:extLst>
              <a:ext uri="{FF2B5EF4-FFF2-40B4-BE49-F238E27FC236}">
                <a16:creationId xmlns:a16="http://schemas.microsoft.com/office/drawing/2014/main" id="{DFB11CE7-DF59-3A20-54CE-592234F84EB4}"/>
              </a:ext>
            </a:extLst>
          </p:cNvPr>
          <p:cNvSpPr txBox="1"/>
          <p:nvPr/>
        </p:nvSpPr>
        <p:spPr>
          <a:xfrm>
            <a:off x="2668555" y="200"/>
            <a:ext cx="610222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377087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210A2-E5A4-35F3-85D6-D8C4DE4BFA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2E2DFD-EAAC-ED12-9A18-42587C97DB74}"/>
              </a:ext>
            </a:extLst>
          </p:cNvPr>
          <p:cNvSpPr txBox="1"/>
          <p:nvPr/>
        </p:nvSpPr>
        <p:spPr>
          <a:xfrm>
            <a:off x="1492897" y="2786561"/>
            <a:ext cx="9619861" cy="3539430"/>
          </a:xfrm>
          <a:prstGeom prst="rect">
            <a:avLst/>
          </a:prstGeom>
          <a:solidFill>
            <a:schemeClr val="bg1">
              <a:lumMod val="75000"/>
            </a:schemeClr>
          </a:solidFill>
          <a:ln w="57150">
            <a:solidFill>
              <a:srgbClr val="6818B8"/>
            </a:solidFill>
          </a:ln>
        </p:spPr>
        <p:txBody>
          <a:bodyPr wrap="square">
            <a:spAutoFit/>
          </a:bodyPr>
          <a:lstStyle/>
          <a:p>
            <a:r>
              <a:rPr lang="en-US" sz="3200" dirty="0"/>
              <a:t> SELECT </a:t>
            </a:r>
          </a:p>
          <a:p>
            <a:r>
              <a:rPr lang="en-US" sz="3200" dirty="0"/>
              <a:t>     EXTRACT (YEAR FROM </a:t>
            </a:r>
            <a:r>
              <a:rPr lang="en-US" sz="3200" dirty="0" err="1"/>
              <a:t>match_date</a:t>
            </a:r>
            <a:r>
              <a:rPr lang="en-US" sz="3200" dirty="0"/>
              <a:t>) AS </a:t>
            </a:r>
            <a:r>
              <a:rPr lang="en-US" sz="3200" dirty="0" err="1"/>
              <a:t>Ipl_year</a:t>
            </a:r>
            <a:r>
              <a:rPr lang="en-US" sz="3200" dirty="0"/>
              <a:t>, </a:t>
            </a:r>
          </a:p>
          <a:p>
            <a:r>
              <a:rPr lang="en-US" sz="3200" dirty="0"/>
              <a:t>     SUM(</a:t>
            </a:r>
            <a:r>
              <a:rPr lang="en-US" sz="3200" dirty="0" err="1"/>
              <a:t>total_runs</a:t>
            </a:r>
            <a:r>
              <a:rPr lang="en-US" sz="3200" dirty="0"/>
              <a:t>) AS </a:t>
            </a:r>
            <a:r>
              <a:rPr lang="en-US" sz="3200" dirty="0" err="1"/>
              <a:t>runs_scored</a:t>
            </a:r>
            <a:r>
              <a:rPr lang="en-US" sz="3200" dirty="0"/>
              <a:t> </a:t>
            </a:r>
          </a:p>
          <a:p>
            <a:r>
              <a:rPr lang="en-US" sz="3200" dirty="0"/>
              <a:t>     FROM deliveries_v03</a:t>
            </a:r>
          </a:p>
          <a:p>
            <a:r>
              <a:rPr lang="en-US" sz="3200" dirty="0"/>
              <a:t>     WHERE venue = 'Eden Gardens' </a:t>
            </a:r>
          </a:p>
          <a:p>
            <a:r>
              <a:rPr lang="en-US" sz="3200" dirty="0"/>
              <a:t>   GROUP BY </a:t>
            </a:r>
            <a:r>
              <a:rPr lang="en-US" sz="3200" dirty="0" err="1"/>
              <a:t>Ipl_year</a:t>
            </a:r>
            <a:r>
              <a:rPr lang="en-US" sz="3200" dirty="0"/>
              <a:t> </a:t>
            </a:r>
          </a:p>
          <a:p>
            <a:r>
              <a:rPr lang="en-US" sz="3200" dirty="0"/>
              <a:t>   ORDER BY </a:t>
            </a:r>
            <a:r>
              <a:rPr lang="en-US" sz="3200" dirty="0" err="1"/>
              <a:t>runs_scored</a:t>
            </a:r>
            <a:r>
              <a:rPr lang="en-US" sz="3200" dirty="0"/>
              <a:t> DESC;</a:t>
            </a:r>
            <a:endParaRPr lang="en-IN" sz="3200" dirty="0"/>
          </a:p>
        </p:txBody>
      </p:sp>
      <p:sp>
        <p:nvSpPr>
          <p:cNvPr id="12" name="TextBox 11">
            <a:extLst>
              <a:ext uri="{FF2B5EF4-FFF2-40B4-BE49-F238E27FC236}">
                <a16:creationId xmlns:a16="http://schemas.microsoft.com/office/drawing/2014/main" id="{E5F431D6-7A98-9D35-000D-03BA489086AE}"/>
              </a:ext>
            </a:extLst>
          </p:cNvPr>
          <p:cNvSpPr txBox="1"/>
          <p:nvPr/>
        </p:nvSpPr>
        <p:spPr>
          <a:xfrm>
            <a:off x="489234" y="532009"/>
            <a:ext cx="10156993" cy="2062103"/>
          </a:xfrm>
          <a:prstGeom prst="rect">
            <a:avLst/>
          </a:prstGeom>
          <a:solidFill>
            <a:schemeClr val="tx2">
              <a:lumMod val="20000"/>
              <a:lumOff val="80000"/>
            </a:schemeClr>
          </a:solidFill>
          <a:ln w="76200">
            <a:solidFill>
              <a:srgbClr val="FFC000"/>
            </a:solidFill>
          </a:ln>
        </p:spPr>
        <p:txBody>
          <a:bodyPr wrap="square">
            <a:spAutoFit/>
          </a:bodyPr>
          <a:lstStyle/>
          <a:p>
            <a:r>
              <a:rPr lang="en-US" sz="3200" b="1" dirty="0">
                <a:latin typeface="Lucida Sans Typewriter" panose="020B0509030504030204" pitchFamily="49" charset="0"/>
              </a:rPr>
              <a:t>10. Write a query to fetch the year-wise total runs scored at Eden Gardens and order it in the descending order of total runs scored.</a:t>
            </a:r>
            <a:endParaRPr lang="en-IN" sz="3200" b="1" dirty="0">
              <a:latin typeface="Lucida Sans Typewriter" panose="020B0509030504030204" pitchFamily="49" charset="0"/>
            </a:endParaRPr>
          </a:p>
        </p:txBody>
      </p:sp>
    </p:spTree>
    <p:extLst>
      <p:ext uri="{BB962C8B-B14F-4D97-AF65-F5344CB8AC3E}">
        <p14:creationId xmlns:p14="http://schemas.microsoft.com/office/powerpoint/2010/main" val="78544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idx="4294967295"/>
          </p:nvPr>
        </p:nvSpPr>
        <p:spPr>
          <a:xfrm>
            <a:off x="0" y="1947863"/>
            <a:ext cx="3017838" cy="1938337"/>
          </a:xfrm>
        </p:spPr>
        <p:txBody>
          <a:bodyPr/>
          <a:lstStyle/>
          <a:p>
            <a:br>
              <a:rPr lang="en-US" dirty="0"/>
            </a:br>
            <a:endParaRPr lang="en-US" dirty="0"/>
          </a:p>
        </p:txBody>
      </p:sp>
      <p:pic>
        <p:nvPicPr>
          <p:cNvPr id="15" name="Picture 14">
            <a:extLst>
              <a:ext uri="{FF2B5EF4-FFF2-40B4-BE49-F238E27FC236}">
                <a16:creationId xmlns:a16="http://schemas.microsoft.com/office/drawing/2014/main" id="{66FDEE28-59A9-4925-E7EE-E0FD09047925}"/>
              </a:ext>
            </a:extLst>
          </p:cNvPr>
          <p:cNvPicPr>
            <a:picLocks noChangeAspect="1"/>
          </p:cNvPicPr>
          <p:nvPr/>
        </p:nvPicPr>
        <p:blipFill>
          <a:blip r:embed="rId2"/>
          <a:stretch>
            <a:fillRect/>
          </a:stretch>
        </p:blipFill>
        <p:spPr>
          <a:xfrm>
            <a:off x="721567" y="1301620"/>
            <a:ext cx="10356980" cy="5327780"/>
          </a:xfrm>
          <a:prstGeom prst="rect">
            <a:avLst/>
          </a:prstGeom>
          <a:ln w="76200">
            <a:solidFill>
              <a:srgbClr val="6818B8"/>
            </a:solidFill>
          </a:ln>
        </p:spPr>
      </p:pic>
      <p:sp>
        <p:nvSpPr>
          <p:cNvPr id="17" name="Rectangle 16">
            <a:extLst>
              <a:ext uri="{FF2B5EF4-FFF2-40B4-BE49-F238E27FC236}">
                <a16:creationId xmlns:a16="http://schemas.microsoft.com/office/drawing/2014/main" id="{2AAAFC6E-CF08-123E-09A7-8E0BE3EE66AC}"/>
              </a:ext>
            </a:extLst>
          </p:cNvPr>
          <p:cNvSpPr/>
          <p:nvPr/>
        </p:nvSpPr>
        <p:spPr>
          <a:xfrm>
            <a:off x="2748796" y="256276"/>
            <a:ext cx="716031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i="1" cap="none" spc="0" dirty="0">
                <a:ln/>
                <a:solidFill>
                  <a:schemeClr val="accent3"/>
                </a:solidFill>
                <a:effectLst/>
                <a:highlight>
                  <a:srgbClr val="FF00FF"/>
                </a:highlight>
                <a:latin typeface="Algerian" panose="04020705040A02060702" pitchFamily="82" charset="0"/>
              </a:rPr>
              <a:t>Query for Task -1</a:t>
            </a:r>
          </a:p>
        </p:txBody>
      </p:sp>
    </p:spTree>
    <p:extLst>
      <p:ext uri="{BB962C8B-B14F-4D97-AF65-F5344CB8AC3E}">
        <p14:creationId xmlns:p14="http://schemas.microsoft.com/office/powerpoint/2010/main" val="375226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7F0C6D-D29B-C69C-31C6-219A024E69C9}"/>
              </a:ext>
            </a:extLst>
          </p:cNvPr>
          <p:cNvSpPr>
            <a:spLocks noGrp="1"/>
          </p:cNvSpPr>
          <p:nvPr>
            <p:ph type="sldNum" sz="quarter" idx="12"/>
          </p:nvPr>
        </p:nvSpPr>
        <p:spPr/>
        <p:txBody>
          <a:bodyPr/>
          <a:lstStyle/>
          <a:p>
            <a:fld id="{8D0AFDD5-844D-364D-8AEC-50CF4D36D55D}" type="slidenum">
              <a:rPr lang="en-US" noProof="0" smtClean="0"/>
              <a:t>70</a:t>
            </a:fld>
            <a:endParaRPr lang="en-US" noProof="0"/>
          </a:p>
        </p:txBody>
      </p:sp>
      <p:sp>
        <p:nvSpPr>
          <p:cNvPr id="3" name="Footer Placeholder 2">
            <a:extLst>
              <a:ext uri="{FF2B5EF4-FFF2-40B4-BE49-F238E27FC236}">
                <a16:creationId xmlns:a16="http://schemas.microsoft.com/office/drawing/2014/main" id="{C85BF4A9-459D-246F-21B8-B78C712A40F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03530D2-5A3F-174D-8C05-342E2D18DCD7}"/>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A355054F-FE67-F327-A5C8-4BB1ED8632E7}"/>
              </a:ext>
            </a:extLst>
          </p:cNvPr>
          <p:cNvPicPr>
            <a:picLocks noChangeAspect="1"/>
          </p:cNvPicPr>
          <p:nvPr/>
        </p:nvPicPr>
        <p:blipFill>
          <a:blip r:embed="rId2"/>
          <a:stretch>
            <a:fillRect/>
          </a:stretch>
        </p:blipFill>
        <p:spPr>
          <a:xfrm>
            <a:off x="1987420" y="2860206"/>
            <a:ext cx="9871787" cy="3540698"/>
          </a:xfrm>
          <a:prstGeom prst="rect">
            <a:avLst/>
          </a:prstGeom>
          <a:ln w="57150">
            <a:solidFill>
              <a:srgbClr val="6818B8"/>
            </a:solidFill>
          </a:ln>
        </p:spPr>
      </p:pic>
      <p:sp>
        <p:nvSpPr>
          <p:cNvPr id="8" name="TextBox 7">
            <a:extLst>
              <a:ext uri="{FF2B5EF4-FFF2-40B4-BE49-F238E27FC236}">
                <a16:creationId xmlns:a16="http://schemas.microsoft.com/office/drawing/2014/main" id="{A638FAA8-22E9-7916-11FB-744F5F337E19}"/>
              </a:ext>
            </a:extLst>
          </p:cNvPr>
          <p:cNvSpPr txBox="1"/>
          <p:nvPr/>
        </p:nvSpPr>
        <p:spPr>
          <a:xfrm>
            <a:off x="116009" y="343974"/>
            <a:ext cx="10156993" cy="2062103"/>
          </a:xfrm>
          <a:prstGeom prst="rect">
            <a:avLst/>
          </a:prstGeom>
          <a:solidFill>
            <a:schemeClr val="tx2">
              <a:lumMod val="20000"/>
              <a:lumOff val="80000"/>
            </a:schemeClr>
          </a:solidFill>
          <a:ln w="76200">
            <a:solidFill>
              <a:srgbClr val="FFC000"/>
            </a:solidFill>
          </a:ln>
        </p:spPr>
        <p:txBody>
          <a:bodyPr wrap="square">
            <a:spAutoFit/>
          </a:bodyPr>
          <a:lstStyle/>
          <a:p>
            <a:r>
              <a:rPr lang="en-US" sz="3200" b="1" dirty="0">
                <a:latin typeface="Lucida Sans Typewriter" panose="020B0509030504030204" pitchFamily="49" charset="0"/>
              </a:rPr>
              <a:t>10. Write a query to fetch the year-wise total runs scored at Eden Gardens and order it in the descending order of total runs scored.</a:t>
            </a:r>
            <a:endParaRPr lang="en-IN" sz="3200" b="1" dirty="0">
              <a:latin typeface="Lucida Sans Typewriter" panose="020B0509030504030204" pitchFamily="49" charset="0"/>
            </a:endParaRPr>
          </a:p>
        </p:txBody>
      </p:sp>
    </p:spTree>
    <p:extLst>
      <p:ext uri="{BB962C8B-B14F-4D97-AF65-F5344CB8AC3E}">
        <p14:creationId xmlns:p14="http://schemas.microsoft.com/office/powerpoint/2010/main" val="974503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C68F40-458C-ADC0-F312-4C0D453951AC}"/>
              </a:ext>
            </a:extLst>
          </p:cNvPr>
          <p:cNvSpPr>
            <a:spLocks noGrp="1"/>
          </p:cNvSpPr>
          <p:nvPr>
            <p:ph type="dt" sz="half" idx="10"/>
          </p:nvPr>
        </p:nvSpPr>
        <p:spPr/>
        <p:txBody>
          <a:bodyPr/>
          <a:lstStyle/>
          <a:p>
            <a:r>
              <a:rPr lang="en-US" noProof="0"/>
              <a:t>20XX</a:t>
            </a:r>
          </a:p>
        </p:txBody>
      </p:sp>
      <p:sp>
        <p:nvSpPr>
          <p:cNvPr id="3" name="Footer Placeholder 2">
            <a:extLst>
              <a:ext uri="{FF2B5EF4-FFF2-40B4-BE49-F238E27FC236}">
                <a16:creationId xmlns:a16="http://schemas.microsoft.com/office/drawing/2014/main" id="{2A8E6167-3FE6-BE15-70FE-AA6F3C1063D5}"/>
              </a:ext>
            </a:extLst>
          </p:cNvPr>
          <p:cNvSpPr>
            <a:spLocks noGrp="1"/>
          </p:cNvSpPr>
          <p:nvPr>
            <p:ph type="ftr" sz="quarter" idx="11"/>
          </p:nvPr>
        </p:nvSpPr>
        <p:spPr/>
        <p:txBody>
          <a:bodyPr/>
          <a:lstStyle/>
          <a:p>
            <a:r>
              <a:rPr lang="en-US" noProof="0"/>
              <a:t>Presentation title</a:t>
            </a:r>
          </a:p>
        </p:txBody>
      </p:sp>
      <p:sp>
        <p:nvSpPr>
          <p:cNvPr id="2" name="Slide Number Placeholder 1">
            <a:extLst>
              <a:ext uri="{FF2B5EF4-FFF2-40B4-BE49-F238E27FC236}">
                <a16:creationId xmlns:a16="http://schemas.microsoft.com/office/drawing/2014/main" id="{8E11AF51-A5AF-0BEF-B6DC-2723F17259D3}"/>
              </a:ext>
            </a:extLst>
          </p:cNvPr>
          <p:cNvSpPr>
            <a:spLocks noGrp="1"/>
          </p:cNvSpPr>
          <p:nvPr>
            <p:ph type="sldNum" sz="quarter" idx="12"/>
          </p:nvPr>
        </p:nvSpPr>
        <p:spPr/>
        <p:txBody>
          <a:bodyPr/>
          <a:lstStyle/>
          <a:p>
            <a:fld id="{8D0AFDD5-844D-364D-8AEC-50CF4D36D55D}" type="slidenum">
              <a:rPr lang="en-US" noProof="0" smtClean="0"/>
              <a:t>71</a:t>
            </a:fld>
            <a:endParaRPr lang="en-US" noProof="0"/>
          </a:p>
        </p:txBody>
      </p:sp>
      <p:graphicFrame>
        <p:nvGraphicFramePr>
          <p:cNvPr id="5" name="Table 4">
            <a:extLst>
              <a:ext uri="{FF2B5EF4-FFF2-40B4-BE49-F238E27FC236}">
                <a16:creationId xmlns:a16="http://schemas.microsoft.com/office/drawing/2014/main" id="{341F068D-09D2-9638-547C-9B9482927A6B}"/>
              </a:ext>
            </a:extLst>
          </p:cNvPr>
          <p:cNvGraphicFramePr>
            <a:graphicFrameLocks noGrp="1"/>
          </p:cNvGraphicFramePr>
          <p:nvPr>
            <p:extLst>
              <p:ext uri="{D42A27DB-BD31-4B8C-83A1-F6EECF244321}">
                <p14:modId xmlns:p14="http://schemas.microsoft.com/office/powerpoint/2010/main" val="893588454"/>
              </p:ext>
            </p:extLst>
          </p:nvPr>
        </p:nvGraphicFramePr>
        <p:xfrm>
          <a:off x="1203960" y="1164542"/>
          <a:ext cx="9563878" cy="5483250"/>
        </p:xfrm>
        <a:graphic>
          <a:graphicData uri="http://schemas.openxmlformats.org/drawingml/2006/table">
            <a:tbl>
              <a:tblPr/>
              <a:tblGrid>
                <a:gridCol w="4137564">
                  <a:extLst>
                    <a:ext uri="{9D8B030D-6E8A-4147-A177-3AD203B41FA5}">
                      <a16:colId xmlns:a16="http://schemas.microsoft.com/office/drawing/2014/main" val="3680542805"/>
                    </a:ext>
                  </a:extLst>
                </a:gridCol>
                <a:gridCol w="5426314">
                  <a:extLst>
                    <a:ext uri="{9D8B030D-6E8A-4147-A177-3AD203B41FA5}">
                      <a16:colId xmlns:a16="http://schemas.microsoft.com/office/drawing/2014/main" val="3294131408"/>
                    </a:ext>
                  </a:extLst>
                </a:gridCol>
              </a:tblGrid>
              <a:tr h="515045">
                <a:tc>
                  <a:txBody>
                    <a:bodyPr/>
                    <a:lstStyle/>
                    <a:p>
                      <a:pPr algn="ctr" fontAlgn="b"/>
                      <a:r>
                        <a:rPr lang="en-IN" sz="3200" b="1" i="0" u="none" strike="noStrike" dirty="0">
                          <a:solidFill>
                            <a:schemeClr val="accent4">
                              <a:lumMod val="50000"/>
                            </a:schemeClr>
                          </a:solidFill>
                          <a:effectLst/>
                          <a:latin typeface="Arial Black" panose="020B0A04020102020204" pitchFamily="34" charset="0"/>
                        </a:rPr>
                        <a:t>IPL 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r>
                        <a:rPr lang="en-IN" sz="3200" b="1" i="0" u="none" strike="noStrike" dirty="0">
                          <a:solidFill>
                            <a:schemeClr val="accent4">
                              <a:lumMod val="50000"/>
                            </a:schemeClr>
                          </a:solidFill>
                          <a:effectLst/>
                          <a:latin typeface="Arial Black" panose="020B0A04020102020204" pitchFamily="34" charset="0"/>
                        </a:rPr>
                        <a:t>Runs Scored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264417354"/>
                  </a:ext>
                </a:extLst>
              </a:tr>
              <a:tr h="451655">
                <a:tc>
                  <a:txBody>
                    <a:bodyPr/>
                    <a:lstStyle/>
                    <a:p>
                      <a:pPr algn="ctr" fontAlgn="b"/>
                      <a:r>
                        <a:rPr lang="en-IN" sz="2800" b="1" i="0" u="none" strike="noStrike" dirty="0">
                          <a:solidFill>
                            <a:srgbClr val="6818B8"/>
                          </a:solidFill>
                          <a:effectLst/>
                          <a:latin typeface="Bell MT" panose="02020503060305020303" pitchFamily="18" charset="0"/>
                        </a:rPr>
                        <a:t>2018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2885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7036354"/>
                  </a:ext>
                </a:extLst>
              </a:tr>
              <a:tr h="451655">
                <a:tc>
                  <a:txBody>
                    <a:bodyPr/>
                    <a:lstStyle/>
                    <a:p>
                      <a:pPr algn="ctr" fontAlgn="b"/>
                      <a:r>
                        <a:rPr lang="en-IN" sz="2800" b="1" i="0" u="none" strike="noStrike" dirty="0">
                          <a:solidFill>
                            <a:srgbClr val="6818B8"/>
                          </a:solidFill>
                          <a:effectLst/>
                          <a:latin typeface="Bell MT" panose="02020503060305020303" pitchFamily="18" charset="0"/>
                        </a:rPr>
                        <a:t>2019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2651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2066597827"/>
                  </a:ext>
                </a:extLst>
              </a:tr>
              <a:tr h="451655">
                <a:tc>
                  <a:txBody>
                    <a:bodyPr/>
                    <a:lstStyle/>
                    <a:p>
                      <a:pPr algn="ctr" fontAlgn="b"/>
                      <a:r>
                        <a:rPr lang="en-IN" sz="2800" b="1" i="0" u="none" strike="noStrike" dirty="0">
                          <a:solidFill>
                            <a:srgbClr val="6818B8"/>
                          </a:solidFill>
                          <a:effectLst/>
                          <a:latin typeface="Bell MT" panose="02020503060305020303" pitchFamily="18" charset="0"/>
                        </a:rPr>
                        <a:t>2015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2386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2939946477"/>
                  </a:ext>
                </a:extLst>
              </a:tr>
              <a:tr h="451655">
                <a:tc>
                  <a:txBody>
                    <a:bodyPr/>
                    <a:lstStyle/>
                    <a:p>
                      <a:pPr algn="ctr" fontAlgn="b"/>
                      <a:r>
                        <a:rPr lang="en-IN" sz="2800" b="1" i="0" u="none" strike="noStrike" dirty="0">
                          <a:solidFill>
                            <a:srgbClr val="6818B8"/>
                          </a:solidFill>
                          <a:effectLst/>
                          <a:latin typeface="Bell MT" panose="02020503060305020303" pitchFamily="18" charset="0"/>
                        </a:rPr>
                        <a:t>2013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2304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3035330397"/>
                  </a:ext>
                </a:extLst>
              </a:tr>
              <a:tr h="451655">
                <a:tc>
                  <a:txBody>
                    <a:bodyPr/>
                    <a:lstStyle/>
                    <a:p>
                      <a:pPr algn="ctr" fontAlgn="b"/>
                      <a:r>
                        <a:rPr lang="en-IN" sz="2800" b="1" i="0" u="none" strike="noStrike" dirty="0">
                          <a:solidFill>
                            <a:srgbClr val="6818B8"/>
                          </a:solidFill>
                          <a:effectLst/>
                          <a:latin typeface="Bell MT" panose="02020503060305020303" pitchFamily="18" charset="0"/>
                        </a:rPr>
                        <a:t>2017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2194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874744589"/>
                  </a:ext>
                </a:extLst>
              </a:tr>
              <a:tr h="451655">
                <a:tc>
                  <a:txBody>
                    <a:bodyPr/>
                    <a:lstStyle/>
                    <a:p>
                      <a:pPr algn="ctr" fontAlgn="b"/>
                      <a:r>
                        <a:rPr lang="en-IN" sz="2800" b="1" i="0" u="none" strike="noStrike" dirty="0">
                          <a:solidFill>
                            <a:srgbClr val="6818B8"/>
                          </a:solidFill>
                          <a:effectLst/>
                          <a:latin typeface="Bell MT" panose="02020503060305020303" pitchFamily="18" charset="0"/>
                        </a:rPr>
                        <a:t>2010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2167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204481866"/>
                  </a:ext>
                </a:extLst>
              </a:tr>
              <a:tr h="451655">
                <a:tc>
                  <a:txBody>
                    <a:bodyPr/>
                    <a:lstStyle/>
                    <a:p>
                      <a:pPr algn="ctr" fontAlgn="b"/>
                      <a:r>
                        <a:rPr lang="en-IN" sz="2800" b="1" i="0" u="none" strike="noStrike" dirty="0">
                          <a:solidFill>
                            <a:srgbClr val="6818B8"/>
                          </a:solidFill>
                          <a:effectLst/>
                          <a:latin typeface="Bell MT" panose="02020503060305020303" pitchFamily="18" charset="0"/>
                        </a:rPr>
                        <a:t>2016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2073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613673085"/>
                  </a:ext>
                </a:extLst>
              </a:tr>
              <a:tr h="451655">
                <a:tc>
                  <a:txBody>
                    <a:bodyPr/>
                    <a:lstStyle/>
                    <a:p>
                      <a:pPr algn="ctr" fontAlgn="b"/>
                      <a:r>
                        <a:rPr lang="en-IN" sz="2800" b="1" i="0" u="none" strike="noStrike" dirty="0">
                          <a:solidFill>
                            <a:srgbClr val="6818B8"/>
                          </a:solidFill>
                          <a:effectLst/>
                          <a:latin typeface="Bell MT" panose="02020503060305020303" pitchFamily="18" charset="0"/>
                        </a:rPr>
                        <a:t>2012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2012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769848875"/>
                  </a:ext>
                </a:extLst>
              </a:tr>
              <a:tr h="451655">
                <a:tc>
                  <a:txBody>
                    <a:bodyPr/>
                    <a:lstStyle/>
                    <a:p>
                      <a:pPr algn="ctr" fontAlgn="b"/>
                      <a:r>
                        <a:rPr lang="en-IN" sz="2800" b="1" i="0" u="none" strike="noStrike" dirty="0">
                          <a:solidFill>
                            <a:srgbClr val="6818B8"/>
                          </a:solidFill>
                          <a:effectLst/>
                          <a:latin typeface="Bell MT" panose="02020503060305020303" pitchFamily="18" charset="0"/>
                        </a:rPr>
                        <a:t>2011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1854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372507832"/>
                  </a:ext>
                </a:extLst>
              </a:tr>
              <a:tr h="451655">
                <a:tc>
                  <a:txBody>
                    <a:bodyPr/>
                    <a:lstStyle/>
                    <a:p>
                      <a:pPr algn="ctr" fontAlgn="b"/>
                      <a:r>
                        <a:rPr lang="en-IN" sz="2800" b="1" i="0" u="none" strike="noStrike" dirty="0">
                          <a:solidFill>
                            <a:srgbClr val="6818B8"/>
                          </a:solidFill>
                          <a:effectLst/>
                          <a:latin typeface="Bell MT" panose="02020503060305020303" pitchFamily="18" charset="0"/>
                        </a:rPr>
                        <a:t>2008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1843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2861298183"/>
                  </a:ext>
                </a:extLst>
              </a:tr>
              <a:tr h="451655">
                <a:tc>
                  <a:txBody>
                    <a:bodyPr/>
                    <a:lstStyle/>
                    <a:p>
                      <a:pPr algn="ctr" fontAlgn="b"/>
                      <a:r>
                        <a:rPr lang="en-IN" sz="2800" b="1" i="0" u="none" strike="noStrike" dirty="0">
                          <a:solidFill>
                            <a:srgbClr val="6818B8"/>
                          </a:solidFill>
                          <a:effectLst/>
                          <a:latin typeface="Bell MT" panose="02020503060305020303" pitchFamily="18" charset="0"/>
                        </a:rPr>
                        <a:t>2014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75000"/>
                      </a:schemeClr>
                    </a:solidFill>
                  </a:tcPr>
                </a:tc>
                <a:tc>
                  <a:txBody>
                    <a:bodyPr/>
                    <a:lstStyle/>
                    <a:p>
                      <a:pPr algn="ctr" fontAlgn="b"/>
                      <a:r>
                        <a:rPr lang="en-IN" sz="2400" b="0" i="1" u="none" strike="noStrike" dirty="0">
                          <a:solidFill>
                            <a:srgbClr val="00B0F0"/>
                          </a:solidFill>
                          <a:effectLst/>
                          <a:latin typeface="Bookman Old Style" panose="02050604050505020204" pitchFamily="18" charset="0"/>
                        </a:rPr>
                        <a:t>1289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524888371"/>
                  </a:ext>
                </a:extLst>
              </a:tr>
            </a:tbl>
          </a:graphicData>
        </a:graphic>
      </p:graphicFrame>
      <p:sp>
        <p:nvSpPr>
          <p:cNvPr id="7" name="TextBox 6">
            <a:extLst>
              <a:ext uri="{FF2B5EF4-FFF2-40B4-BE49-F238E27FC236}">
                <a16:creationId xmlns:a16="http://schemas.microsoft.com/office/drawing/2014/main" id="{5E153875-5426-91C1-4A9F-E48F2A2FE78B}"/>
              </a:ext>
            </a:extLst>
          </p:cNvPr>
          <p:cNvSpPr txBox="1"/>
          <p:nvPr/>
        </p:nvSpPr>
        <p:spPr>
          <a:xfrm>
            <a:off x="2724538" y="191747"/>
            <a:ext cx="610222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9C369"/>
                  </a:solidFill>
                  <a:prstDash val="solid"/>
                </a:ln>
                <a:solidFill>
                  <a:srgbClr val="6818B8"/>
                </a:solidFill>
                <a:effectLst/>
                <a:highlight>
                  <a:srgbClr val="282828"/>
                </a:highlight>
                <a:uLnTx/>
                <a:uFillTx/>
                <a:latin typeface="Univers Condensed Light"/>
                <a:ea typeface="+mn-ea"/>
                <a:cs typeface="+mn-cs"/>
              </a:rPr>
              <a:t>RESULT TABLE</a:t>
            </a:r>
          </a:p>
        </p:txBody>
      </p:sp>
    </p:spTree>
    <p:extLst>
      <p:ext uri="{BB962C8B-B14F-4D97-AF65-F5344CB8AC3E}">
        <p14:creationId xmlns:p14="http://schemas.microsoft.com/office/powerpoint/2010/main" val="3821188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5320A-3E26-935B-A165-4E1790222261}"/>
              </a:ext>
            </a:extLst>
          </p:cNvPr>
          <p:cNvSpPr>
            <a:spLocks noGrp="1"/>
          </p:cNvSpPr>
          <p:nvPr>
            <p:ph type="sldNum" sz="quarter" idx="12"/>
          </p:nvPr>
        </p:nvSpPr>
        <p:spPr/>
        <p:txBody>
          <a:bodyPr/>
          <a:lstStyle/>
          <a:p>
            <a:fld id="{8D0AFDD5-844D-364D-8AEC-50CF4D36D55D}" type="slidenum">
              <a:rPr lang="en-US" noProof="0" smtClean="0"/>
              <a:t>72</a:t>
            </a:fld>
            <a:endParaRPr lang="en-US" noProof="0"/>
          </a:p>
        </p:txBody>
      </p:sp>
      <p:sp>
        <p:nvSpPr>
          <p:cNvPr id="3" name="Footer Placeholder 2">
            <a:extLst>
              <a:ext uri="{FF2B5EF4-FFF2-40B4-BE49-F238E27FC236}">
                <a16:creationId xmlns:a16="http://schemas.microsoft.com/office/drawing/2014/main" id="{3ADC5476-80E6-317B-6919-446E026A91A4}"/>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34CE210F-5D4E-3CC9-F69E-27DF05CF4EC1}"/>
              </a:ext>
            </a:extLst>
          </p:cNvPr>
          <p:cNvSpPr>
            <a:spLocks noGrp="1"/>
          </p:cNvSpPr>
          <p:nvPr>
            <p:ph type="dt" sz="half" idx="10"/>
          </p:nvPr>
        </p:nvSpPr>
        <p:spPr/>
        <p:txBody>
          <a:bodyPr/>
          <a:lstStyle/>
          <a:p>
            <a:r>
              <a:rPr lang="en-US" noProof="0"/>
              <a:t>20XX</a:t>
            </a:r>
          </a:p>
        </p:txBody>
      </p:sp>
      <p:graphicFrame>
        <p:nvGraphicFramePr>
          <p:cNvPr id="5" name="Chart 4">
            <a:extLst>
              <a:ext uri="{FF2B5EF4-FFF2-40B4-BE49-F238E27FC236}">
                <a16:creationId xmlns:a16="http://schemas.microsoft.com/office/drawing/2014/main" id="{E9D547B5-2A5F-216D-35D8-3E8AB4A956DE}"/>
              </a:ext>
            </a:extLst>
          </p:cNvPr>
          <p:cNvGraphicFramePr>
            <a:graphicFrameLocks/>
          </p:cNvGraphicFramePr>
          <p:nvPr>
            <p:extLst>
              <p:ext uri="{D42A27DB-BD31-4B8C-83A1-F6EECF244321}">
                <p14:modId xmlns:p14="http://schemas.microsoft.com/office/powerpoint/2010/main" val="2940213628"/>
              </p:ext>
            </p:extLst>
          </p:nvPr>
        </p:nvGraphicFramePr>
        <p:xfrm>
          <a:off x="242596" y="1222310"/>
          <a:ext cx="11569959" cy="542548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96FD24E-51C1-FB34-199F-6B5A05A009EE}"/>
              </a:ext>
            </a:extLst>
          </p:cNvPr>
          <p:cNvSpPr txBox="1"/>
          <p:nvPr/>
        </p:nvSpPr>
        <p:spPr>
          <a:xfrm>
            <a:off x="2341982" y="107572"/>
            <a:ext cx="7996335"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highlight>
                  <a:srgbClr val="000080"/>
                </a:highlight>
                <a:uLnTx/>
                <a:uFillTx/>
                <a:latin typeface="Bodoni MT Black" panose="02070A03080606020203" pitchFamily="18" charset="0"/>
                <a:ea typeface="+mn-ea"/>
                <a:cs typeface="+mn-cs"/>
              </a:rPr>
              <a:t>Graphs and Charts</a:t>
            </a:r>
          </a:p>
        </p:txBody>
      </p:sp>
    </p:spTree>
    <p:extLst>
      <p:ext uri="{BB962C8B-B14F-4D97-AF65-F5344CB8AC3E}">
        <p14:creationId xmlns:p14="http://schemas.microsoft.com/office/powerpoint/2010/main" val="38500072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7" y="1728216"/>
            <a:ext cx="7812895" cy="1883664"/>
          </a:xfrm>
        </p:spPr>
        <p:txBody>
          <a:bodyPr/>
          <a:lstStyle/>
          <a:p>
            <a:r>
              <a:rPr lang="en-US" sz="9600"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3108960"/>
            <a:ext cx="4817768" cy="1883664"/>
          </a:xfrm>
        </p:spPr>
        <p:txBody>
          <a:bodyPr/>
          <a:lstStyle/>
          <a:p>
            <a:r>
              <a:rPr lang="en-US" sz="3200" dirty="0">
                <a:latin typeface="Brush Script MT" panose="03060802040406070304" pitchFamily="66" charset="0"/>
              </a:rPr>
              <a:t>Arjun Kumar</a:t>
            </a:r>
          </a:p>
          <a:p>
            <a:r>
              <a:rPr lang="en-US" sz="3200" dirty="0">
                <a:latin typeface="Brush Script MT" panose="03060802040406070304" pitchFamily="66" charset="0"/>
                <a:hlinkClick r:id="rId2"/>
              </a:rPr>
              <a:t>Theamazingarjun@gmail.com</a:t>
            </a:r>
            <a:br>
              <a:rPr lang="en-US" sz="3200">
                <a:latin typeface="Brush Script MT" panose="03060802040406070304" pitchFamily="66" charset="0"/>
              </a:rPr>
            </a:br>
            <a:r>
              <a:rPr lang="en-US" sz="3200">
                <a:latin typeface="Brush Script MT" panose="03060802040406070304" pitchFamily="66" charset="0"/>
              </a:rPr>
              <a:t>PGC </a:t>
            </a:r>
            <a:r>
              <a:rPr lang="en-US" sz="3200" dirty="0">
                <a:latin typeface="Brush Script MT" panose="03060802040406070304" pitchFamily="66" charset="0"/>
              </a:rPr>
              <a:t>Data Science Course (December 15</a:t>
            </a:r>
            <a:r>
              <a:rPr lang="en-US" sz="3200" baseline="30000" dirty="0">
                <a:latin typeface="Brush Script MT" panose="03060802040406070304" pitchFamily="66" charset="0"/>
              </a:rPr>
              <a:t>th</a:t>
            </a:r>
            <a:r>
              <a:rPr lang="en-US" sz="3200" dirty="0">
                <a:latin typeface="Brush Script MT" panose="03060802040406070304" pitchFamily="66" charset="0"/>
              </a:rPr>
              <a:t> Batch)</a:t>
            </a:r>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8A2BC0-3B35-E7F3-C42D-41F9A8F297BC}"/>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3" name="Footer Placeholder 2">
            <a:extLst>
              <a:ext uri="{FF2B5EF4-FFF2-40B4-BE49-F238E27FC236}">
                <a16:creationId xmlns:a16="http://schemas.microsoft.com/office/drawing/2014/main" id="{331A8948-3D56-C595-9A57-24DEE8A156A3}"/>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D191B035-CBCB-F874-135C-FC14F73C1E73}"/>
              </a:ext>
            </a:extLst>
          </p:cNvPr>
          <p:cNvSpPr>
            <a:spLocks noGrp="1"/>
          </p:cNvSpPr>
          <p:nvPr>
            <p:ph type="dt" sz="half" idx="10"/>
          </p:nvPr>
        </p:nvSpPr>
        <p:spPr/>
        <p:txBody>
          <a:bodyPr/>
          <a:lstStyle/>
          <a:p>
            <a:r>
              <a:rPr lang="en-US" noProof="0"/>
              <a:t>20XX</a:t>
            </a:r>
          </a:p>
        </p:txBody>
      </p:sp>
      <p:graphicFrame>
        <p:nvGraphicFramePr>
          <p:cNvPr id="12" name="Table 11">
            <a:extLst>
              <a:ext uri="{FF2B5EF4-FFF2-40B4-BE49-F238E27FC236}">
                <a16:creationId xmlns:a16="http://schemas.microsoft.com/office/drawing/2014/main" id="{9ACD16FD-6064-AC8D-BD79-B54C7645ACFE}"/>
              </a:ext>
            </a:extLst>
          </p:cNvPr>
          <p:cNvGraphicFramePr>
            <a:graphicFrameLocks noGrp="1"/>
          </p:cNvGraphicFramePr>
          <p:nvPr>
            <p:extLst>
              <p:ext uri="{D42A27DB-BD31-4B8C-83A1-F6EECF244321}">
                <p14:modId xmlns:p14="http://schemas.microsoft.com/office/powerpoint/2010/main" val="1832688182"/>
              </p:ext>
            </p:extLst>
          </p:nvPr>
        </p:nvGraphicFramePr>
        <p:xfrm>
          <a:off x="0" y="1399592"/>
          <a:ext cx="12192001" cy="5458410"/>
        </p:xfrm>
        <a:graphic>
          <a:graphicData uri="http://schemas.openxmlformats.org/drawingml/2006/table">
            <a:tbl>
              <a:tblPr/>
              <a:tblGrid>
                <a:gridCol w="2979154">
                  <a:extLst>
                    <a:ext uri="{9D8B030D-6E8A-4147-A177-3AD203B41FA5}">
                      <a16:colId xmlns:a16="http://schemas.microsoft.com/office/drawing/2014/main" val="194157135"/>
                    </a:ext>
                  </a:extLst>
                </a:gridCol>
                <a:gridCol w="2979154">
                  <a:extLst>
                    <a:ext uri="{9D8B030D-6E8A-4147-A177-3AD203B41FA5}">
                      <a16:colId xmlns:a16="http://schemas.microsoft.com/office/drawing/2014/main" val="3428379709"/>
                    </a:ext>
                  </a:extLst>
                </a:gridCol>
                <a:gridCol w="3029224">
                  <a:extLst>
                    <a:ext uri="{9D8B030D-6E8A-4147-A177-3AD203B41FA5}">
                      <a16:colId xmlns:a16="http://schemas.microsoft.com/office/drawing/2014/main" val="2927756230"/>
                    </a:ext>
                  </a:extLst>
                </a:gridCol>
                <a:gridCol w="3204469">
                  <a:extLst>
                    <a:ext uri="{9D8B030D-6E8A-4147-A177-3AD203B41FA5}">
                      <a16:colId xmlns:a16="http://schemas.microsoft.com/office/drawing/2014/main" val="3429863411"/>
                    </a:ext>
                  </a:extLst>
                </a:gridCol>
              </a:tblGrid>
              <a:tr h="578750">
                <a:tc>
                  <a:txBody>
                    <a:bodyPr/>
                    <a:lstStyle/>
                    <a:p>
                      <a:pPr algn="ctr" fontAlgn="b"/>
                      <a:r>
                        <a:rPr lang="en-IN" sz="2000" b="1" i="0" u="none" strike="noStrike" dirty="0">
                          <a:solidFill>
                            <a:srgbClr val="000000"/>
                          </a:solidFill>
                          <a:effectLst/>
                          <a:latin typeface="Arial Black" panose="020B0A04020102020204" pitchFamily="34" charset="0"/>
                        </a:rPr>
                        <a:t>batsman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2000" b="1" i="0" u="none" strike="noStrike">
                          <a:solidFill>
                            <a:srgbClr val="000000"/>
                          </a:solidFill>
                          <a:effectLst/>
                          <a:latin typeface="Arial Black" panose="020B0A04020102020204" pitchFamily="34" charset="0"/>
                        </a:rPr>
                        <a:t>total_runs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2000" b="1" i="0" u="none" strike="noStrike">
                          <a:solidFill>
                            <a:srgbClr val="000000"/>
                          </a:solidFill>
                          <a:effectLst/>
                          <a:latin typeface="Arial Black" panose="020B0A04020102020204" pitchFamily="34" charset="0"/>
                        </a:rPr>
                        <a:t>ball_faced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2000" b="1" i="0" u="none" strike="noStrike">
                          <a:solidFill>
                            <a:srgbClr val="000000"/>
                          </a:solidFill>
                          <a:effectLst/>
                          <a:latin typeface="Arial Black" panose="020B0A04020102020204" pitchFamily="34" charset="0"/>
                        </a:rPr>
                        <a:t>strike_rate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139666847"/>
                  </a:ext>
                </a:extLst>
              </a:tr>
              <a:tr h="487966">
                <a:tc>
                  <a:txBody>
                    <a:bodyPr/>
                    <a:lstStyle/>
                    <a:p>
                      <a:pPr algn="ctr" fontAlgn="b"/>
                      <a:r>
                        <a:rPr lang="en-IN" sz="2000" b="1" i="0" u="none" strike="noStrike" dirty="0">
                          <a:solidFill>
                            <a:srgbClr val="000000"/>
                          </a:solidFill>
                          <a:effectLst/>
                          <a:latin typeface="Calibri" panose="020F0502020204030204" pitchFamily="34" charset="0"/>
                        </a:rPr>
                        <a:t>AD Russell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832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182.33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09740592"/>
                  </a:ext>
                </a:extLst>
              </a:tr>
              <a:tr h="487966">
                <a:tc>
                  <a:txBody>
                    <a:bodyPr/>
                    <a:lstStyle/>
                    <a:p>
                      <a:pPr algn="ctr" fontAlgn="b"/>
                      <a:r>
                        <a:rPr lang="en-IN" sz="2000" b="1" i="0" u="none" strike="noStrike" dirty="0">
                          <a:solidFill>
                            <a:srgbClr val="000000"/>
                          </a:solidFill>
                          <a:effectLst/>
                          <a:latin typeface="Calibri" panose="020F0502020204030204" pitchFamily="34" charset="0"/>
                        </a:rPr>
                        <a:t>SP </a:t>
                      </a:r>
                      <a:r>
                        <a:rPr lang="en-IN" sz="2000" b="1" i="0" u="none" strike="noStrike" dirty="0" err="1">
                          <a:solidFill>
                            <a:srgbClr val="000000"/>
                          </a:solidFill>
                          <a:effectLst/>
                          <a:latin typeface="Calibri" panose="020F0502020204030204" pitchFamily="34" charset="0"/>
                        </a:rPr>
                        <a:t>Narine</a:t>
                      </a:r>
                      <a:endParaRPr lang="en-IN" sz="20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892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543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164.27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25884041"/>
                  </a:ext>
                </a:extLst>
              </a:tr>
              <a:tr h="487966">
                <a:tc>
                  <a:txBody>
                    <a:bodyPr/>
                    <a:lstStyle/>
                    <a:p>
                      <a:pPr algn="ctr" fontAlgn="b"/>
                      <a:r>
                        <a:rPr lang="en-IN" sz="2000" b="1" i="0" u="none" strike="noStrike" dirty="0">
                          <a:solidFill>
                            <a:srgbClr val="000000"/>
                          </a:solidFill>
                          <a:effectLst/>
                          <a:latin typeface="Calibri" panose="020F0502020204030204" pitchFamily="34" charset="0"/>
                        </a:rPr>
                        <a:t>HH Pandya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dirty="0">
                          <a:solidFill>
                            <a:srgbClr val="000000"/>
                          </a:solidFill>
                          <a:effectLst/>
                          <a:latin typeface="Calibri" panose="020F0502020204030204" pitchFamily="34" charset="0"/>
                        </a:rPr>
                        <a:t>1349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dirty="0">
                          <a:solidFill>
                            <a:srgbClr val="000000"/>
                          </a:solidFill>
                          <a:effectLst/>
                          <a:latin typeface="Calibri" panose="020F0502020204030204" pitchFamily="34" charset="0"/>
                        </a:rPr>
                        <a:t>847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9534187"/>
                  </a:ext>
                </a:extLst>
              </a:tr>
              <a:tr h="487966">
                <a:tc>
                  <a:txBody>
                    <a:bodyPr/>
                    <a:lstStyle/>
                    <a:p>
                      <a:pPr algn="ctr" fontAlgn="b"/>
                      <a:r>
                        <a:rPr lang="en-IN" sz="2000" b="1" i="0" u="none" strike="noStrike" dirty="0">
                          <a:solidFill>
                            <a:srgbClr val="000000"/>
                          </a:solidFill>
                          <a:effectLst/>
                          <a:latin typeface="Calibri" panose="020F0502020204030204" pitchFamily="34" charset="0"/>
                        </a:rPr>
                        <a:t>V Sehwag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2728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1755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155.44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79102047"/>
                  </a:ext>
                </a:extLst>
              </a:tr>
              <a:tr h="487966">
                <a:tc>
                  <a:txBody>
                    <a:bodyPr/>
                    <a:lstStyle/>
                    <a:p>
                      <a:pPr algn="ctr" fontAlgn="b"/>
                      <a:r>
                        <a:rPr lang="en-IN" sz="2000" b="1" i="0" u="none" strike="noStrike" dirty="0">
                          <a:solidFill>
                            <a:srgbClr val="000000"/>
                          </a:solidFill>
                          <a:effectLst/>
                          <a:latin typeface="Calibri" panose="020F0502020204030204" pitchFamily="34" charset="0"/>
                        </a:rPr>
                        <a:t>GJ Maxwell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973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154.68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94052353"/>
                  </a:ext>
                </a:extLst>
              </a:tr>
              <a:tr h="487966">
                <a:tc>
                  <a:txBody>
                    <a:bodyPr/>
                    <a:lstStyle/>
                    <a:p>
                      <a:pPr algn="ctr" fontAlgn="b"/>
                      <a:r>
                        <a:rPr lang="en-IN" sz="2000" b="1" i="0" u="none" strike="noStrike" dirty="0">
                          <a:solidFill>
                            <a:srgbClr val="000000"/>
                          </a:solidFill>
                          <a:effectLst/>
                          <a:latin typeface="Calibri" panose="020F0502020204030204" pitchFamily="34" charset="0"/>
                        </a:rPr>
                        <a:t>RR Pant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2079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22314940"/>
                  </a:ext>
                </a:extLst>
              </a:tr>
              <a:tr h="487966">
                <a:tc>
                  <a:txBody>
                    <a:bodyPr/>
                    <a:lstStyle/>
                    <a:p>
                      <a:pPr algn="ctr" fontAlgn="b"/>
                      <a:r>
                        <a:rPr lang="en-IN" sz="2000" b="1" i="0" u="none" strike="noStrike" dirty="0">
                          <a:solidFill>
                            <a:srgbClr val="000000"/>
                          </a:solidFill>
                          <a:effectLst/>
                          <a:latin typeface="Calibri" panose="020F0502020204030204" pitchFamily="34" charset="0"/>
                        </a:rPr>
                        <a:t>AB de Villiers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4849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3192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45359350"/>
                  </a:ext>
                </a:extLst>
              </a:tr>
              <a:tr h="487966">
                <a:tc>
                  <a:txBody>
                    <a:bodyPr/>
                    <a:lstStyle/>
                    <a:p>
                      <a:pPr algn="ctr" fontAlgn="b"/>
                      <a:r>
                        <a:rPr lang="en-IN" sz="2000" b="1" i="0" u="none" strike="noStrike" dirty="0">
                          <a:solidFill>
                            <a:srgbClr val="000000"/>
                          </a:solidFill>
                          <a:effectLst/>
                          <a:latin typeface="Calibri" panose="020F0502020204030204" pitchFamily="34" charset="0"/>
                        </a:rPr>
                        <a:t>CH Gayle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4772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3179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150.11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88941895"/>
                  </a:ext>
                </a:extLst>
              </a:tr>
              <a:tr h="487966">
                <a:tc>
                  <a:txBody>
                    <a:bodyPr/>
                    <a:lstStyle/>
                    <a:p>
                      <a:pPr algn="ctr" fontAlgn="b"/>
                      <a:r>
                        <a:rPr lang="en-IN" sz="2000" b="1" i="0" u="none" strike="noStrike" dirty="0">
                          <a:solidFill>
                            <a:srgbClr val="000000"/>
                          </a:solidFill>
                          <a:effectLst/>
                          <a:latin typeface="Calibri" panose="020F0502020204030204" pitchFamily="34" charset="0"/>
                        </a:rPr>
                        <a:t>KA Pollard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3023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149.88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1192249"/>
                  </a:ext>
                </a:extLst>
              </a:tr>
              <a:tr h="487966">
                <a:tc>
                  <a:txBody>
                    <a:bodyPr/>
                    <a:lstStyle/>
                    <a:p>
                      <a:pPr algn="ctr" fontAlgn="b"/>
                      <a:r>
                        <a:rPr lang="en-IN" sz="2000" b="1" i="0" u="none" strike="noStrike" dirty="0">
                          <a:solidFill>
                            <a:srgbClr val="000000"/>
                          </a:solidFill>
                          <a:effectLst/>
                          <a:latin typeface="Calibri" panose="020F0502020204030204" pitchFamily="34" charset="0"/>
                        </a:rPr>
                        <a:t>JC </a:t>
                      </a:r>
                      <a:r>
                        <a:rPr lang="en-IN" sz="2000" b="1" i="0" u="none" strike="noStrike" dirty="0" err="1">
                          <a:solidFill>
                            <a:srgbClr val="000000"/>
                          </a:solidFill>
                          <a:effectLst/>
                          <a:latin typeface="Calibri" panose="020F0502020204030204" pitchFamily="34" charset="0"/>
                        </a:rPr>
                        <a:t>Buttler</a:t>
                      </a:r>
                      <a:endParaRPr lang="en-IN" sz="20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1714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a:solidFill>
                            <a:srgbClr val="000000"/>
                          </a:solidFill>
                          <a:effectLst/>
                          <a:latin typeface="Calibri" panose="020F0502020204030204" pitchFamily="34" charset="0"/>
                        </a:rPr>
                        <a:t>1146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000" b="0" i="0" u="none" strike="noStrike" dirty="0">
                          <a:solidFill>
                            <a:srgbClr val="000000"/>
                          </a:solidFill>
                          <a:effectLst/>
                          <a:latin typeface="Calibri" panose="020F0502020204030204" pitchFamily="34" charset="0"/>
                        </a:rPr>
                        <a:t>149.56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15510791"/>
                  </a:ext>
                </a:extLst>
              </a:tr>
            </a:tbl>
          </a:graphicData>
        </a:graphic>
      </p:graphicFrame>
      <p:sp>
        <p:nvSpPr>
          <p:cNvPr id="13" name="Rectangle 12">
            <a:extLst>
              <a:ext uri="{FF2B5EF4-FFF2-40B4-BE49-F238E27FC236}">
                <a16:creationId xmlns:a16="http://schemas.microsoft.com/office/drawing/2014/main" id="{893541CA-066C-64A8-B992-FC36632FED8D}"/>
              </a:ext>
            </a:extLst>
          </p:cNvPr>
          <p:cNvSpPr/>
          <p:nvPr/>
        </p:nvSpPr>
        <p:spPr>
          <a:xfrm>
            <a:off x="3960490" y="210208"/>
            <a:ext cx="3916458"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5400" b="1" cap="none" spc="0" dirty="0">
                <a:ln w="22225">
                  <a:solidFill>
                    <a:schemeClr val="accent2"/>
                  </a:solidFill>
                  <a:prstDash val="solid"/>
                </a:ln>
                <a:solidFill>
                  <a:srgbClr val="6818B8"/>
                </a:solidFill>
                <a:effectLst/>
              </a:rPr>
              <a:t>RESULT TABLE</a:t>
            </a:r>
          </a:p>
        </p:txBody>
      </p:sp>
    </p:spTree>
    <p:extLst>
      <p:ext uri="{BB962C8B-B14F-4D97-AF65-F5344CB8AC3E}">
        <p14:creationId xmlns:p14="http://schemas.microsoft.com/office/powerpoint/2010/main" val="377887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520AC0-4546-D8DA-A9C5-7418B5713AD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745859DF-959F-B13C-214D-D0F112E819C4}"/>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63C6B823-8F35-6087-E1A6-C943D41AE7F1}"/>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256A67CD-0B72-272F-C115-DF97E167B4B5}"/>
              </a:ext>
            </a:extLst>
          </p:cNvPr>
          <p:cNvGraphicFramePr>
            <a:graphicFrameLocks/>
          </p:cNvGraphicFramePr>
          <p:nvPr>
            <p:extLst>
              <p:ext uri="{D42A27DB-BD31-4B8C-83A1-F6EECF244321}">
                <p14:modId xmlns:p14="http://schemas.microsoft.com/office/powerpoint/2010/main" val="1364565119"/>
              </p:ext>
            </p:extLst>
          </p:nvPr>
        </p:nvGraphicFramePr>
        <p:xfrm>
          <a:off x="609600" y="1406041"/>
          <a:ext cx="11153775" cy="525333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500DE9DF-15E1-5762-6916-4DE0E29358D8}"/>
              </a:ext>
            </a:extLst>
          </p:cNvPr>
          <p:cNvSpPr/>
          <p:nvPr/>
        </p:nvSpPr>
        <p:spPr>
          <a:xfrm>
            <a:off x="2057258" y="210208"/>
            <a:ext cx="678987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highlight>
                  <a:srgbClr val="000080"/>
                </a:highlight>
                <a:latin typeface="Bodoni MT Black" panose="02070A03080606020203" pitchFamily="18" charset="0"/>
              </a:rPr>
              <a:t>Graphs and Charts</a:t>
            </a:r>
          </a:p>
        </p:txBody>
      </p:sp>
    </p:spTree>
    <p:extLst>
      <p:ext uri="{BB962C8B-B14F-4D97-AF65-F5344CB8AC3E}">
        <p14:creationId xmlns:p14="http://schemas.microsoft.com/office/powerpoint/2010/main" val="2608550748"/>
      </p:ext>
    </p:extLst>
  </p:cSld>
  <p:clrMapOvr>
    <a:masterClrMapping/>
  </p:clrMapOvr>
</p:sld>
</file>

<file path=ppt/theme/_rels/theme13.xml.rels><?xml version="1.0" encoding="UTF-8" standalone="yes"?>
<Relationships xmlns="http://schemas.openxmlformats.org/package/2006/relationships"><Relationship Id="rId1" Type="http://schemas.openxmlformats.org/officeDocument/2006/relationships/image" Target="../media/image13.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9.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10.xml><?xml version="1.0" encoding="utf-8"?>
<a:theme xmlns:a="http://schemas.openxmlformats.org/drawingml/2006/main" name="1_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1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1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1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7.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8.xml><?xml version="1.0" encoding="utf-8"?>
<a:theme xmlns:a="http://schemas.openxmlformats.org/drawingml/2006/main" name="1_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9.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1122</TotalTime>
  <Words>4191</Words>
  <Application>Microsoft Office PowerPoint</Application>
  <PresentationFormat>Widescreen</PresentationFormat>
  <Paragraphs>1238</Paragraphs>
  <Slides>73</Slides>
  <Notes>0</Notes>
  <HiddenSlides>0</HiddenSlides>
  <MMClips>0</MMClips>
  <ScaleCrop>false</ScaleCrop>
  <HeadingPairs>
    <vt:vector size="6" baseType="variant">
      <vt:variant>
        <vt:lpstr>Fonts Used</vt:lpstr>
      </vt:variant>
      <vt:variant>
        <vt:i4>25</vt:i4>
      </vt:variant>
      <vt:variant>
        <vt:lpstr>Theme</vt:lpstr>
      </vt:variant>
      <vt:variant>
        <vt:i4>13</vt:i4>
      </vt:variant>
      <vt:variant>
        <vt:lpstr>Slide Titles</vt:lpstr>
      </vt:variant>
      <vt:variant>
        <vt:i4>73</vt:i4>
      </vt:variant>
    </vt:vector>
  </HeadingPairs>
  <TitlesOfParts>
    <vt:vector size="111" baseType="lpstr">
      <vt:lpstr>Algerian</vt:lpstr>
      <vt:lpstr>Aptos Display</vt:lpstr>
      <vt:lpstr>Arial</vt:lpstr>
      <vt:lpstr>Arial Black</vt:lpstr>
      <vt:lpstr>Arial Rounded MT Bold</vt:lpstr>
      <vt:lpstr>Bahnschrift SemiBold</vt:lpstr>
      <vt:lpstr>Bell MT</vt:lpstr>
      <vt:lpstr>Bodoni MT</vt:lpstr>
      <vt:lpstr>Bodoni MT Black</vt:lpstr>
      <vt:lpstr>Bookman Old Style</vt:lpstr>
      <vt:lpstr>Brush Script MT</vt:lpstr>
      <vt:lpstr>Calibri</vt:lpstr>
      <vt:lpstr>Century Gothic</vt:lpstr>
      <vt:lpstr>Corbel</vt:lpstr>
      <vt:lpstr>DM Sans Medium</vt:lpstr>
      <vt:lpstr>Garamond</vt:lpstr>
      <vt:lpstr>Imprint MT Shadow</vt:lpstr>
      <vt:lpstr>Karla</vt:lpstr>
      <vt:lpstr>Lucida Sans Typewriter</vt:lpstr>
      <vt:lpstr>Times New Roman</vt:lpstr>
      <vt:lpstr>Trebuchet MS</vt:lpstr>
      <vt:lpstr>Tw Cen MT</vt:lpstr>
      <vt:lpstr>Tw Cen MT Condensed</vt:lpstr>
      <vt:lpstr>Univers Condensed Light</vt:lpstr>
      <vt:lpstr>Wingdings 3</vt:lpstr>
      <vt:lpstr>Office Theme</vt:lpstr>
      <vt:lpstr>Organic</vt:lpstr>
      <vt:lpstr>1_Organic</vt:lpstr>
      <vt:lpstr>Facet</vt:lpstr>
      <vt:lpstr>Wisp</vt:lpstr>
      <vt:lpstr>Slice</vt:lpstr>
      <vt:lpstr>Integral</vt:lpstr>
      <vt:lpstr>1_Wisp</vt:lpstr>
      <vt:lpstr>Circuit</vt:lpstr>
      <vt:lpstr>1_Slice</vt:lpstr>
      <vt:lpstr>Berlin</vt:lpstr>
      <vt:lpstr>Basis</vt:lpstr>
      <vt:lpstr>Ion Boardroom</vt:lpstr>
      <vt:lpstr>                         CASE-STUDY  IPL AUCTION</vt:lpstr>
      <vt:lpstr>PowerPoint Presentation</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CASE-STUDY  IPL AUCTION</dc:title>
  <dc:creator>Arjun Kumar</dc:creator>
  <cp:lastModifiedBy>Arjun Kumar</cp:lastModifiedBy>
  <cp:revision>4</cp:revision>
  <dcterms:created xsi:type="dcterms:W3CDTF">2024-02-02T15:45:54Z</dcterms:created>
  <dcterms:modified xsi:type="dcterms:W3CDTF">2024-02-13T11:02:14Z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