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3"/>
  </p:sldMasterIdLst>
  <p:notesMasterIdLst>
    <p:notesMasterId r:id="rId74"/>
  </p:notesMasterIdLst>
  <p:sldIdLst>
    <p:sldId id="256" r:id="rId4"/>
    <p:sldId id="331" r:id="rId5"/>
    <p:sldId id="257" r:id="rId6"/>
    <p:sldId id="258" r:id="rId7"/>
    <p:sldId id="262" r:id="rId8"/>
    <p:sldId id="337" r:id="rId9"/>
    <p:sldId id="338" r:id="rId10"/>
    <p:sldId id="325" r:id="rId11"/>
    <p:sldId id="349" r:id="rId12"/>
    <p:sldId id="351" r:id="rId13"/>
    <p:sldId id="352" r:id="rId14"/>
    <p:sldId id="353" r:id="rId15"/>
    <p:sldId id="347" r:id="rId16"/>
    <p:sldId id="350" r:id="rId17"/>
    <p:sldId id="326" r:id="rId18"/>
    <p:sldId id="333" r:id="rId19"/>
    <p:sldId id="332" r:id="rId20"/>
    <p:sldId id="327" r:id="rId21"/>
    <p:sldId id="336" r:id="rId22"/>
    <p:sldId id="334" r:id="rId23"/>
    <p:sldId id="335" r:id="rId24"/>
    <p:sldId id="365" r:id="rId25"/>
    <p:sldId id="263" r:id="rId26"/>
    <p:sldId id="339" r:id="rId27"/>
    <p:sldId id="348" r:id="rId28"/>
    <p:sldId id="366" r:id="rId29"/>
    <p:sldId id="264" r:id="rId30"/>
    <p:sldId id="354" r:id="rId31"/>
    <p:sldId id="340" r:id="rId32"/>
    <p:sldId id="367" r:id="rId33"/>
    <p:sldId id="276" r:id="rId34"/>
    <p:sldId id="279" r:id="rId35"/>
    <p:sldId id="368" r:id="rId36"/>
    <p:sldId id="282" r:id="rId37"/>
    <p:sldId id="355" r:id="rId38"/>
    <p:sldId id="356" r:id="rId39"/>
    <p:sldId id="369" r:id="rId40"/>
    <p:sldId id="370" r:id="rId41"/>
    <p:sldId id="371" r:id="rId42"/>
    <p:sldId id="372" r:id="rId43"/>
    <p:sldId id="373" r:id="rId44"/>
    <p:sldId id="374" r:id="rId45"/>
    <p:sldId id="375" r:id="rId46"/>
    <p:sldId id="376" r:id="rId47"/>
    <p:sldId id="377" r:id="rId48"/>
    <p:sldId id="357" r:id="rId49"/>
    <p:sldId id="285" r:id="rId50"/>
    <p:sldId id="359" r:id="rId51"/>
    <p:sldId id="360" r:id="rId52"/>
    <p:sldId id="288" r:id="rId53"/>
    <p:sldId id="291" r:id="rId54"/>
    <p:sldId id="358" r:id="rId55"/>
    <p:sldId id="294" r:id="rId56"/>
    <p:sldId id="297" r:id="rId57"/>
    <p:sldId id="378" r:id="rId58"/>
    <p:sldId id="300" r:id="rId59"/>
    <p:sldId id="361" r:id="rId60"/>
    <p:sldId id="306" r:id="rId61"/>
    <p:sldId id="341" r:id="rId62"/>
    <p:sldId id="309" r:id="rId63"/>
    <p:sldId id="342" r:id="rId64"/>
    <p:sldId id="362" r:id="rId65"/>
    <p:sldId id="379" r:id="rId66"/>
    <p:sldId id="346" r:id="rId67"/>
    <p:sldId id="363" r:id="rId68"/>
    <p:sldId id="380" r:id="rId69"/>
    <p:sldId id="364" r:id="rId70"/>
    <p:sldId id="344" r:id="rId71"/>
    <p:sldId id="345" r:id="rId72"/>
    <p:sldId id="321" r:id="rId73"/>
  </p:sldIdLst>
  <p:sldSz cx="14630400" cy="8229600"/>
  <p:notesSz cx="8229600" cy="14630400"/>
  <p:custDataLst>
    <p:tags r:id="rId7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2" d="100"/>
          <a:sy n="52" d="100"/>
        </p:scale>
        <p:origin x="96" y="31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customXml" Target="../customXml/item2.xml"/><Relationship Id="rId29"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7771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0924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28916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408443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41131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45445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844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8062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7010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807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830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8991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7/31/2024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19915489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res.cloudinary.com/practicaldev/image/fetch/s--oKeQOA9S--/c_limit%2Cf_auto%2Cfl_progressive%2Cq_auto%2Cw_880/https:/dev-to-uploads.s3.amazonaws.com/uploads/articles/mr350r0svhumlxojnap3.p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6.png"/><Relationship Id="rId7"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6" name="Text 2"/>
          <p:cNvSpPr/>
          <p:nvPr/>
        </p:nvSpPr>
        <p:spPr>
          <a:xfrm>
            <a:off x="841899" y="716591"/>
            <a:ext cx="13321520" cy="4008120"/>
          </a:xfrm>
          <a:prstGeom prst="rect">
            <a:avLst/>
          </a:prstGeom>
          <a:noFill/>
        </p:spPr>
        <p:txBody>
          <a:bodyPr wrap="square" rtlCol="0" anchor="t"/>
          <a:lstStyle/>
          <a:p>
            <a:pPr marL="0" indent="0">
              <a:lnSpc>
                <a:spcPts val="7890"/>
              </a:lnSpc>
              <a:buNone/>
            </a:pPr>
            <a:r>
              <a:rPr lang="en-US" sz="4400" b="1" dirty="0">
                <a:latin typeface="+mj-lt"/>
                <a:ea typeface="Kigelia Light" panose="020B0502040204020203" pitchFamily="34" charset="0"/>
                <a:cs typeface="Kigelia Light" panose="020B0502040204020203" pitchFamily="34" charset="0"/>
              </a:rPr>
              <a:t>Time Complexity</a:t>
            </a:r>
          </a:p>
        </p:txBody>
      </p:sp>
      <p:sp>
        <p:nvSpPr>
          <p:cNvPr id="7" name="Text 3"/>
          <p:cNvSpPr/>
          <p:nvPr/>
        </p:nvSpPr>
        <p:spPr>
          <a:xfrm>
            <a:off x="685488" y="1757474"/>
            <a:ext cx="7415927" cy="1580198"/>
          </a:xfrm>
          <a:prstGeom prst="rect">
            <a:avLst/>
          </a:prstGeom>
          <a:noFill/>
        </p:spPr>
        <p:txBody>
          <a:bodyPr wrap="square" rtlCol="0" anchor="t"/>
          <a:lstStyle/>
          <a:p>
            <a:pPr marL="571500" indent="-571500">
              <a:buFont typeface="Arial" panose="020B0604020202020204" pitchFamily="34" charset="0"/>
              <a:buChar char="•"/>
            </a:pPr>
            <a:r>
              <a:rPr lang="en-GB" sz="3600" dirty="0"/>
              <a:t>Time complexity is a computational complexity that describes the amount of time it takes to run an algorithm as a function of the length of the input. </a:t>
            </a:r>
          </a:p>
          <a:p>
            <a:pPr marL="571500" indent="-571500">
              <a:buFont typeface="Arial" panose="020B0604020202020204" pitchFamily="34" charset="0"/>
              <a:buChar char="•"/>
            </a:pPr>
            <a:r>
              <a:rPr lang="en-GB" sz="3600" dirty="0"/>
              <a:t>It gives an upper bound on the time requirements and helps in comparing the efficiency of different algorithms.</a:t>
            </a:r>
          </a:p>
          <a:p>
            <a:pPr marL="0" indent="0">
              <a:lnSpc>
                <a:spcPts val="3110"/>
              </a:lnSpc>
              <a:buNone/>
            </a:pPr>
            <a:endParaRPr lang="en-US" sz="1944" dirty="0"/>
          </a:p>
        </p:txBody>
      </p:sp>
      <p:pic>
        <p:nvPicPr>
          <p:cNvPr id="2050" name="Picture 1">
            <a:extLst>
              <a:ext uri="{FF2B5EF4-FFF2-40B4-BE49-F238E27FC236}">
                <a16:creationId xmlns:a16="http://schemas.microsoft.com/office/drawing/2014/main" id="{E68FC92B-5EFB-0620-3231-3983CA40B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4015" y="6987739"/>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
            <a:extLst>
              <a:ext uri="{FF2B5EF4-FFF2-40B4-BE49-F238E27FC236}">
                <a16:creationId xmlns:a16="http://schemas.microsoft.com/office/drawing/2014/main" id="{D4696A75-3BCA-6611-780D-512F21054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980" y="6927003"/>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454B3CEE-627A-4B57-8DC9-390375CA02DA}"/>
              </a:ext>
            </a:extLst>
          </p:cNvPr>
          <p:cNvSpPr>
            <a:spLocks noChangeArrowheads="1"/>
          </p:cNvSpPr>
          <p:nvPr/>
        </p:nvSpPr>
        <p:spPr bwMode="auto">
          <a:xfrm>
            <a:off x="444843" y="6698403"/>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descr="Image from bigocheatsheet.com">
            <a:extLst>
              <a:ext uri="{FF2B5EF4-FFF2-40B4-BE49-F238E27FC236}">
                <a16:creationId xmlns:a16="http://schemas.microsoft.com/office/drawing/2014/main" id="{840904EC-F35B-835C-014C-10C222F125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0039" y="1124399"/>
            <a:ext cx="5748454" cy="4343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F75156A-8CAE-4439-C996-B59C8CC5B8C5}"/>
              </a:ext>
            </a:extLst>
          </p:cNvPr>
          <p:cNvSpPr txBox="1"/>
          <p:nvPr/>
        </p:nvSpPr>
        <p:spPr>
          <a:xfrm>
            <a:off x="6864464" y="7513009"/>
            <a:ext cx="301686" cy="369332"/>
          </a:xfrm>
          <a:prstGeom prst="rect">
            <a:avLst/>
          </a:prstGeom>
          <a:noFill/>
        </p:spPr>
        <p:txBody>
          <a:bodyPr wrap="none" rtlCol="0">
            <a:spAutoFit/>
          </a:bodyPr>
          <a:lstStyle/>
          <a:p>
            <a:r>
              <a:rPr lang="en-IN" dirty="0"/>
              <a:t>1</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CE3EB21-EF8B-D29A-98AE-A957D124D0D2}"/>
              </a:ext>
            </a:extLst>
          </p:cNvPr>
          <p:cNvSpPr>
            <a:spLocks noChangeArrowheads="1"/>
          </p:cNvSpPr>
          <p:nvPr/>
        </p:nvSpPr>
        <p:spPr bwMode="auto">
          <a:xfrm>
            <a:off x="792539" y="1516418"/>
            <a:ext cx="4146985" cy="413739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fontScale="2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eaLnBrk="1" fontAlgn="base" hangingPunct="1">
              <a:lnSpc>
                <a:spcPct val="120000"/>
              </a:lnSpc>
              <a:spcBef>
                <a:spcPct val="0"/>
              </a:spcBef>
              <a:spcAft>
                <a:spcPts val="600"/>
              </a:spcAft>
              <a:buClrTx/>
              <a:buSzTx/>
              <a:tabLst/>
            </a:pPr>
            <a:endParaRPr kumimoji="0" lang="en-US" altLang="en-US" sz="11100" b="1" i="0" u="none" strike="noStrike" cap="none" normalizeH="0" baseline="0" dirty="0">
              <a:ln>
                <a:noFill/>
              </a:ln>
              <a:effectLst/>
              <a:latin typeface="+mn-lt"/>
            </a:endParaRPr>
          </a:p>
          <a:p>
            <a:pPr marR="0" lvl="0" defTabSz="914400" eaLnBrk="1" fontAlgn="base" hangingPunct="1">
              <a:lnSpc>
                <a:spcPct val="120000"/>
              </a:lnSpc>
              <a:spcBef>
                <a:spcPct val="0"/>
              </a:spcBef>
              <a:spcAft>
                <a:spcPts val="600"/>
              </a:spcAft>
              <a:buClrTx/>
              <a:buSzTx/>
              <a:tabLst/>
            </a:pPr>
            <a:endParaRPr kumimoji="0" lang="en-US" altLang="en-US" sz="2400" b="0" i="0" u="none" strike="noStrike" cap="none" normalizeH="0" baseline="0" dirty="0">
              <a:ln>
                <a:noFill/>
              </a:ln>
              <a:effectLst/>
              <a:latin typeface="+mn-lt"/>
            </a:endParaRPr>
          </a:p>
          <a:p>
            <a:pPr marL="0" marR="0" lvl="0" indent="-228600" defTabSz="914400" eaLnBrk="1" fontAlgn="base" hangingPunct="1">
              <a:lnSpc>
                <a:spcPct val="120000"/>
              </a:lnSpc>
              <a:spcBef>
                <a:spcPct val="0"/>
              </a:spcBef>
              <a:spcAft>
                <a:spcPts val="600"/>
              </a:spcAft>
              <a:buClrTx/>
              <a:buSzTx/>
              <a:buFont typeface="Arial" panose="020B0604020202020204" pitchFamily="34" charset="0"/>
              <a:buChar char="•"/>
              <a:tabLst/>
            </a:pPr>
            <a:r>
              <a:rPr kumimoji="0" lang="en-US" altLang="en-US" sz="14400" b="0" i="0" u="none" strike="noStrike" cap="none" normalizeH="0" baseline="0" dirty="0">
                <a:ln>
                  <a:noFill/>
                </a:ln>
                <a:effectLst/>
                <a:latin typeface="+mn-lt"/>
              </a:rPr>
              <a:t>The same process continues for the second lap and 7 will never be compared with 8 because 8 is already sorted and this condition l -1 -</a:t>
            </a:r>
            <a:r>
              <a:rPr kumimoji="0" lang="en-US" altLang="en-US" sz="14400" b="0" i="0" u="none" strike="noStrike" cap="none" normalizeH="0" baseline="0" dirty="0" err="1">
                <a:ln>
                  <a:noFill/>
                </a:ln>
                <a:effectLst/>
                <a:latin typeface="+mn-lt"/>
              </a:rPr>
              <a:t>i</a:t>
            </a:r>
            <a:r>
              <a:rPr kumimoji="0" lang="en-US" altLang="en-US" sz="14400" b="0" i="0" u="none" strike="noStrike" cap="none" normalizeH="0" baseline="0" dirty="0">
                <a:ln>
                  <a:noFill/>
                </a:ln>
                <a:effectLst/>
                <a:latin typeface="+mn-lt"/>
              </a:rPr>
              <a:t> in the nested loop avoids making </a:t>
            </a:r>
            <a:r>
              <a:rPr kumimoji="0" lang="en-US" altLang="en-US" sz="14400" b="0" i="0" u="none" strike="noStrike" cap="none" normalizeH="0" baseline="0" dirty="0" err="1">
                <a:ln>
                  <a:noFill/>
                </a:ln>
                <a:effectLst/>
                <a:latin typeface="+mn-lt"/>
              </a:rPr>
              <a:t>unuseful</a:t>
            </a:r>
            <a:r>
              <a:rPr kumimoji="0" lang="en-US" altLang="en-US" sz="14400" b="0" i="0" u="none" strike="noStrike" cap="none" normalizeH="0" baseline="0" dirty="0">
                <a:ln>
                  <a:noFill/>
                </a:ln>
                <a:effectLst/>
                <a:latin typeface="+mn-lt"/>
              </a:rPr>
              <a:t> comparisons.</a:t>
            </a:r>
          </a:p>
        </p:txBody>
      </p:sp>
      <p:pic>
        <p:nvPicPr>
          <p:cNvPr id="24578" name="Picture 2" descr="Image description">
            <a:hlinkClick r:id="rId2"/>
            <a:extLst>
              <a:ext uri="{FF2B5EF4-FFF2-40B4-BE49-F238E27FC236}">
                <a16:creationId xmlns:a16="http://schemas.microsoft.com/office/drawing/2014/main" id="{06482284-A15F-4160-5918-061871E8626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85206" y="1757813"/>
            <a:ext cx="7667215" cy="4725144"/>
          </a:xfrm>
          <a:prstGeom prst="rect">
            <a:avLst/>
          </a:prstGeom>
          <a:noFill/>
          <a:extLst>
            <a:ext uri="{909E8E84-426E-40DD-AFC4-6F175D3DCCD1}">
              <a14:hiddenFill xmlns:a14="http://schemas.microsoft.com/office/drawing/2010/main">
                <a:solidFill>
                  <a:srgbClr val="FFFFFF"/>
                </a:solidFill>
              </a14:hiddenFill>
            </a:ext>
          </a:extLst>
        </p:spPr>
      </p:pic>
      <p:grpSp>
        <p:nvGrpSpPr>
          <p:cNvPr id="24583" name="Group 2458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482365" y="0"/>
            <a:ext cx="148035" cy="8229600"/>
            <a:chOff x="12068638" y="0"/>
            <a:chExt cx="123362" cy="6858000"/>
          </a:xfrm>
        </p:grpSpPr>
        <p:sp>
          <p:nvSpPr>
            <p:cNvPr id="24584" name="Rectangle 2458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85" name="Rectangle 2458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1AED9EB-55BF-07A7-907A-04C1BA0C0FE5}"/>
              </a:ext>
            </a:extLst>
          </p:cNvPr>
          <p:cNvSpPr txBox="1"/>
          <p:nvPr/>
        </p:nvSpPr>
        <p:spPr>
          <a:xfrm>
            <a:off x="792539" y="1263316"/>
            <a:ext cx="3319883" cy="769441"/>
          </a:xfrm>
          <a:prstGeom prst="rect">
            <a:avLst/>
          </a:prstGeom>
          <a:noFill/>
        </p:spPr>
        <p:txBody>
          <a:bodyPr wrap="none" rtlCol="0">
            <a:spAutoFit/>
          </a:bodyPr>
          <a:lstStyle/>
          <a:p>
            <a:r>
              <a:rPr lang="en-IN" sz="4400" dirty="0"/>
              <a:t>SECOND PASS</a:t>
            </a:r>
          </a:p>
        </p:txBody>
      </p:sp>
    </p:spTree>
    <p:extLst>
      <p:ext uri="{BB962C8B-B14F-4D97-AF65-F5344CB8AC3E}">
        <p14:creationId xmlns:p14="http://schemas.microsoft.com/office/powerpoint/2010/main" val="155450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BA0FEB-BAF1-E5F6-8AEB-4CA3B7DF7A12}"/>
              </a:ext>
            </a:extLst>
          </p:cNvPr>
          <p:cNvSpPr txBox="1"/>
          <p:nvPr/>
        </p:nvSpPr>
        <p:spPr>
          <a:xfrm>
            <a:off x="1112108" y="1013254"/>
            <a:ext cx="2832891" cy="769441"/>
          </a:xfrm>
          <a:prstGeom prst="rect">
            <a:avLst/>
          </a:prstGeom>
          <a:noFill/>
        </p:spPr>
        <p:txBody>
          <a:bodyPr wrap="none" rtlCol="0">
            <a:spAutoFit/>
          </a:bodyPr>
          <a:lstStyle/>
          <a:p>
            <a:r>
              <a:rPr lang="en-IN" sz="4400" dirty="0"/>
              <a:t>THIRD PASS</a:t>
            </a:r>
          </a:p>
        </p:txBody>
      </p:sp>
      <p:pic>
        <p:nvPicPr>
          <p:cNvPr id="25604" name="Picture 4">
            <a:extLst>
              <a:ext uri="{FF2B5EF4-FFF2-40B4-BE49-F238E27FC236}">
                <a16:creationId xmlns:a16="http://schemas.microsoft.com/office/drawing/2014/main" id="{C7D74DE5-AEE0-6FAD-2B40-C7CC71E88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385" y="2203476"/>
            <a:ext cx="7549978" cy="439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55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1CFA05-C2F5-EE68-DC9D-6D2BFA2E0E73}"/>
              </a:ext>
            </a:extLst>
          </p:cNvPr>
          <p:cNvSpPr txBox="1"/>
          <p:nvPr/>
        </p:nvSpPr>
        <p:spPr>
          <a:xfrm>
            <a:off x="1223319" y="1062681"/>
            <a:ext cx="3327386" cy="769441"/>
          </a:xfrm>
          <a:prstGeom prst="rect">
            <a:avLst/>
          </a:prstGeom>
          <a:noFill/>
        </p:spPr>
        <p:txBody>
          <a:bodyPr wrap="none" rtlCol="0">
            <a:spAutoFit/>
          </a:bodyPr>
          <a:lstStyle/>
          <a:p>
            <a:r>
              <a:rPr lang="en-IN" sz="4400" dirty="0"/>
              <a:t>FOURTH PASS</a:t>
            </a:r>
          </a:p>
        </p:txBody>
      </p:sp>
      <p:pic>
        <p:nvPicPr>
          <p:cNvPr id="26626" name="Picture 2">
            <a:extLst>
              <a:ext uri="{FF2B5EF4-FFF2-40B4-BE49-F238E27FC236}">
                <a16:creationId xmlns:a16="http://schemas.microsoft.com/office/drawing/2014/main" id="{7645A404-A318-8605-B0E7-B03608BAC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163" y="1964724"/>
            <a:ext cx="7784756" cy="5399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473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40696AA-D937-04E6-D1C8-506AD96F46D6}"/>
              </a:ext>
            </a:extLst>
          </p:cNvPr>
          <p:cNvSpPr txBox="1"/>
          <p:nvPr/>
        </p:nvSpPr>
        <p:spPr>
          <a:xfrm>
            <a:off x="6340642" y="7844589"/>
            <a:ext cx="301686" cy="369332"/>
          </a:xfrm>
          <a:prstGeom prst="rect">
            <a:avLst/>
          </a:prstGeom>
          <a:noFill/>
        </p:spPr>
        <p:txBody>
          <a:bodyPr wrap="none" rtlCol="0">
            <a:spAutoFit/>
          </a:bodyPr>
          <a:lstStyle/>
          <a:p>
            <a:r>
              <a:rPr lang="en-IN" dirty="0"/>
              <a:t>9</a:t>
            </a:r>
          </a:p>
        </p:txBody>
      </p:sp>
      <p:sp>
        <p:nvSpPr>
          <p:cNvPr id="11" name="TextBox 10">
            <a:extLst>
              <a:ext uri="{FF2B5EF4-FFF2-40B4-BE49-F238E27FC236}">
                <a16:creationId xmlns:a16="http://schemas.microsoft.com/office/drawing/2014/main" id="{80B882BB-033D-663B-5C29-F7CA42D91C92}"/>
              </a:ext>
            </a:extLst>
          </p:cNvPr>
          <p:cNvSpPr txBox="1"/>
          <p:nvPr/>
        </p:nvSpPr>
        <p:spPr>
          <a:xfrm>
            <a:off x="541420" y="763512"/>
            <a:ext cx="13355053" cy="5755422"/>
          </a:xfrm>
          <a:prstGeom prst="rect">
            <a:avLst/>
          </a:prstGeom>
          <a:noFill/>
        </p:spPr>
        <p:txBody>
          <a:bodyPr wrap="square">
            <a:spAutoFit/>
          </a:bodyPr>
          <a:lstStyle/>
          <a:p>
            <a:pPr algn="l"/>
            <a:r>
              <a:rPr lang="en-GB" sz="4000" b="1" i="0" dirty="0">
                <a:effectLst/>
                <a:highlight>
                  <a:srgbClr val="FFFFFF"/>
                </a:highlight>
                <a:latin typeface="+mj-lt"/>
              </a:rPr>
              <a:t>The Complexity of the Bubble Sort Algorithm</a:t>
            </a:r>
          </a:p>
          <a:p>
            <a:pPr algn="l"/>
            <a:endParaRPr lang="en-GB" sz="4000" b="0" i="0" dirty="0">
              <a:effectLst/>
              <a:highlight>
                <a:srgbClr val="FFFFFF"/>
              </a:highlight>
              <a:latin typeface="Roboto" panose="02000000000000000000" pitchFamily="2" charset="0"/>
            </a:endParaRPr>
          </a:p>
          <a:p>
            <a:pPr algn="l">
              <a:buFont typeface="Arial" panose="020B0604020202020204" pitchFamily="34" charset="0"/>
              <a:buChar char="•"/>
            </a:pPr>
            <a:r>
              <a:rPr lang="en-GB" sz="3600" b="0" i="0" dirty="0">
                <a:effectLst/>
                <a:highlight>
                  <a:srgbClr val="FFFFFF"/>
                </a:highlight>
                <a:latin typeface="+mj-lt"/>
              </a:rPr>
              <a:t>Bubble sort employs two loops: an inner loop and an outer loop.</a:t>
            </a:r>
          </a:p>
          <a:p>
            <a:pPr algn="l">
              <a:buFont typeface="Arial" panose="020B0604020202020204" pitchFamily="34" charset="0"/>
              <a:buChar char="•"/>
            </a:pPr>
            <a:r>
              <a:rPr lang="en-GB" sz="3600" b="0" i="0" dirty="0">
                <a:effectLst/>
                <a:highlight>
                  <a:srgbClr val="FFFFFF"/>
                </a:highlight>
                <a:latin typeface="+mj-lt"/>
              </a:rPr>
              <a:t>The inner loop performs O(n) comparisons deterministically.</a:t>
            </a:r>
          </a:p>
          <a:p>
            <a:pPr algn="l"/>
            <a:endParaRPr lang="en-GB" sz="3600" dirty="0">
              <a:highlight>
                <a:srgbClr val="FFFFFF"/>
              </a:highlight>
              <a:latin typeface="+mj-lt"/>
            </a:endParaRPr>
          </a:p>
          <a:p>
            <a:pPr algn="l"/>
            <a:endParaRPr lang="en-GB" sz="3600" b="0" i="0" dirty="0">
              <a:effectLst/>
              <a:highlight>
                <a:srgbClr val="FFFFFF"/>
              </a:highlight>
              <a:latin typeface="+mj-lt"/>
            </a:endParaRPr>
          </a:p>
          <a:p>
            <a:pPr algn="l"/>
            <a:r>
              <a:rPr lang="en-GB" sz="3600" b="0" i="0" dirty="0">
                <a:effectLst/>
                <a:highlight>
                  <a:srgbClr val="FFFFFF"/>
                </a:highlight>
                <a:latin typeface="+mj-lt"/>
              </a:rPr>
              <a:t>Worst Case</a:t>
            </a:r>
          </a:p>
          <a:p>
            <a:pPr algn="l">
              <a:buFont typeface="Arial" panose="020B0604020202020204" pitchFamily="34" charset="0"/>
              <a:buChar char="•"/>
            </a:pPr>
            <a:r>
              <a:rPr lang="en-GB" sz="3600" b="0" i="0" dirty="0">
                <a:effectLst/>
                <a:highlight>
                  <a:srgbClr val="FFFFFF"/>
                </a:highlight>
                <a:latin typeface="+mj-lt"/>
              </a:rPr>
              <a:t>In the worst-case scenario, the outer loop runs O(n) times.</a:t>
            </a:r>
          </a:p>
          <a:p>
            <a:pPr algn="l">
              <a:buFont typeface="Arial" panose="020B0604020202020204" pitchFamily="34" charset="0"/>
              <a:buChar char="•"/>
            </a:pPr>
            <a:r>
              <a:rPr lang="en-GB" sz="3600" b="0" i="0" dirty="0">
                <a:effectLst/>
                <a:highlight>
                  <a:srgbClr val="FFFFFF"/>
                </a:highlight>
                <a:latin typeface="+mj-lt"/>
              </a:rPr>
              <a:t>As a result, the worst-case time complexity of bubble sort is O(n x n) = O(n x n) (n2).</a:t>
            </a:r>
          </a:p>
        </p:txBody>
      </p:sp>
    </p:spTree>
    <p:extLst>
      <p:ext uri="{BB962C8B-B14F-4D97-AF65-F5344CB8AC3E}">
        <p14:creationId xmlns:p14="http://schemas.microsoft.com/office/powerpoint/2010/main" val="1813678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A421C1-60CA-8408-9CD7-6098D02B1AD8}"/>
              </a:ext>
            </a:extLst>
          </p:cNvPr>
          <p:cNvSpPr txBox="1"/>
          <p:nvPr/>
        </p:nvSpPr>
        <p:spPr>
          <a:xfrm>
            <a:off x="637673" y="746555"/>
            <a:ext cx="13343022" cy="6863417"/>
          </a:xfrm>
          <a:prstGeom prst="rect">
            <a:avLst/>
          </a:prstGeom>
          <a:noFill/>
        </p:spPr>
        <p:txBody>
          <a:bodyPr wrap="square">
            <a:spAutoFit/>
          </a:bodyPr>
          <a:lstStyle/>
          <a:p>
            <a:pPr algn="l"/>
            <a:r>
              <a:rPr lang="en-GB" sz="4000" b="1" i="0" dirty="0">
                <a:effectLst/>
                <a:highlight>
                  <a:srgbClr val="FFFFFF"/>
                </a:highlight>
                <a:latin typeface="+mj-lt"/>
              </a:rPr>
              <a:t>Best Case</a:t>
            </a:r>
          </a:p>
          <a:p>
            <a:pPr algn="l"/>
            <a:endParaRPr lang="en-GB" sz="4000" b="0" i="0" dirty="0">
              <a:effectLst/>
              <a:highlight>
                <a:srgbClr val="FFFFFF"/>
              </a:highlight>
              <a:latin typeface="+mj-lt"/>
            </a:endParaRPr>
          </a:p>
          <a:p>
            <a:pPr algn="l">
              <a:buFont typeface="Arial" panose="020B0604020202020204" pitchFamily="34" charset="0"/>
              <a:buChar char="•"/>
            </a:pPr>
            <a:r>
              <a:rPr lang="en-GB" sz="4000" b="0" i="0" dirty="0">
                <a:effectLst/>
                <a:highlight>
                  <a:srgbClr val="FFFFFF"/>
                </a:highlight>
                <a:latin typeface="+mj-lt"/>
              </a:rPr>
              <a:t>In the best-case scenario, the array is already sorted, but just in case, bubble sort performs O(n) comparisons.</a:t>
            </a:r>
          </a:p>
          <a:p>
            <a:pPr algn="l">
              <a:buFont typeface="Arial" panose="020B0604020202020204" pitchFamily="34" charset="0"/>
              <a:buChar char="•"/>
            </a:pPr>
            <a:r>
              <a:rPr lang="en-GB" sz="4000" b="0" i="0" dirty="0">
                <a:effectLst/>
                <a:highlight>
                  <a:srgbClr val="FFFFFF"/>
                </a:highlight>
                <a:latin typeface="+mj-lt"/>
              </a:rPr>
              <a:t>As a result, the time complexity of bubble sort in the best-case scenario is O(n).</a:t>
            </a:r>
          </a:p>
          <a:p>
            <a:pPr algn="l"/>
            <a:r>
              <a:rPr lang="en-GB" sz="4000" b="0" i="0" dirty="0">
                <a:effectLst/>
                <a:highlight>
                  <a:srgbClr val="FFFFFF"/>
                </a:highlight>
                <a:latin typeface="+mj-lt"/>
              </a:rPr>
              <a:t>Average Case</a:t>
            </a:r>
          </a:p>
          <a:p>
            <a:pPr algn="l">
              <a:buFont typeface="Arial" panose="020B0604020202020204" pitchFamily="34" charset="0"/>
              <a:buChar char="•"/>
            </a:pPr>
            <a:r>
              <a:rPr lang="en-GB" sz="4000" b="0" i="0" dirty="0">
                <a:effectLst/>
                <a:highlight>
                  <a:srgbClr val="FFFFFF"/>
                </a:highlight>
                <a:latin typeface="+mj-lt"/>
              </a:rPr>
              <a:t>Bubble sort may require (n/2) passes and O(n) comparisons for each pass in the average case.</a:t>
            </a:r>
          </a:p>
          <a:p>
            <a:pPr algn="l">
              <a:buFont typeface="Arial" panose="020B0604020202020204" pitchFamily="34" charset="0"/>
              <a:buChar char="•"/>
            </a:pPr>
            <a:r>
              <a:rPr lang="en-GB" sz="4000" b="0" i="0" dirty="0">
                <a:effectLst/>
                <a:highlight>
                  <a:srgbClr val="FFFFFF"/>
                </a:highlight>
                <a:latin typeface="+mj-lt"/>
              </a:rPr>
              <a:t>As a result, the average case time complexity of bubble sort is O(n/2 x n) = O(n/2 x n) = O(n/2 x n) = O</a:t>
            </a:r>
            <a:r>
              <a:rPr lang="en-GB" sz="4000" b="0" i="0" dirty="0">
                <a:solidFill>
                  <a:srgbClr val="51565E"/>
                </a:solidFill>
                <a:effectLst/>
                <a:highlight>
                  <a:srgbClr val="FFFFFF"/>
                </a:highlight>
                <a:latin typeface="+mj-lt"/>
              </a:rPr>
              <a:t>(n/2 x n) = O (n2).</a:t>
            </a:r>
          </a:p>
        </p:txBody>
      </p:sp>
    </p:spTree>
    <p:extLst>
      <p:ext uri="{BB962C8B-B14F-4D97-AF65-F5344CB8AC3E}">
        <p14:creationId xmlns:p14="http://schemas.microsoft.com/office/powerpoint/2010/main" val="2973799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E816-C4C3-ABA9-BEE9-913549D85017}"/>
              </a:ext>
            </a:extLst>
          </p:cNvPr>
          <p:cNvSpPr>
            <a:spLocks noGrp="1"/>
          </p:cNvSpPr>
          <p:nvPr>
            <p:ph type="title"/>
          </p:nvPr>
        </p:nvSpPr>
        <p:spPr/>
        <p:txBody>
          <a:bodyPr>
            <a:normAutofit/>
          </a:bodyPr>
          <a:lstStyle/>
          <a:p>
            <a:r>
              <a:rPr lang="en-IN" sz="4400" b="1" dirty="0"/>
              <a:t>Insertion Sort</a:t>
            </a:r>
          </a:p>
        </p:txBody>
      </p:sp>
      <p:sp>
        <p:nvSpPr>
          <p:cNvPr id="3" name="Content Placeholder 2">
            <a:extLst>
              <a:ext uri="{FF2B5EF4-FFF2-40B4-BE49-F238E27FC236}">
                <a16:creationId xmlns:a16="http://schemas.microsoft.com/office/drawing/2014/main" id="{38C23961-E32A-17FC-A43E-0CB72AE1E16E}"/>
              </a:ext>
            </a:extLst>
          </p:cNvPr>
          <p:cNvSpPr>
            <a:spLocks noGrp="1"/>
          </p:cNvSpPr>
          <p:nvPr>
            <p:ph idx="1"/>
          </p:nvPr>
        </p:nvSpPr>
        <p:spPr/>
        <p:txBody>
          <a:bodyPr>
            <a:normAutofit/>
          </a:bodyPr>
          <a:lstStyle/>
          <a:p>
            <a:pPr>
              <a:lnSpc>
                <a:spcPct val="100000"/>
              </a:lnSpc>
            </a:pPr>
            <a:r>
              <a:rPr lang="en-GB" sz="3600" dirty="0"/>
              <a:t>Insertion sort is a simple sorting algorithm that works by iteratively inserting each element of an unsorted list into its correct position in a sorted portion of the list. </a:t>
            </a:r>
          </a:p>
          <a:p>
            <a:pPr>
              <a:lnSpc>
                <a:spcPct val="100000"/>
              </a:lnSpc>
            </a:pPr>
            <a:endParaRPr lang="en-GB" sz="3600" dirty="0"/>
          </a:p>
          <a:p>
            <a:pPr>
              <a:lnSpc>
                <a:spcPct val="100000"/>
              </a:lnSpc>
            </a:pPr>
            <a:r>
              <a:rPr lang="en-GB" sz="3600" dirty="0"/>
              <a:t>Insertion sort is like sorting playing cards in your hands. </a:t>
            </a:r>
          </a:p>
          <a:p>
            <a:endParaRPr lang="en-IN" dirty="0"/>
          </a:p>
        </p:txBody>
      </p:sp>
      <p:sp>
        <p:nvSpPr>
          <p:cNvPr id="4" name="TextBox 3">
            <a:extLst>
              <a:ext uri="{FF2B5EF4-FFF2-40B4-BE49-F238E27FC236}">
                <a16:creationId xmlns:a16="http://schemas.microsoft.com/office/drawing/2014/main" id="{FCE4E7C8-7C0A-8A93-DB5E-43E0D86F1A20}"/>
              </a:ext>
            </a:extLst>
          </p:cNvPr>
          <p:cNvSpPr txBox="1"/>
          <p:nvPr/>
        </p:nvSpPr>
        <p:spPr>
          <a:xfrm>
            <a:off x="7315200" y="7808495"/>
            <a:ext cx="418704" cy="369332"/>
          </a:xfrm>
          <a:prstGeom prst="rect">
            <a:avLst/>
          </a:prstGeom>
          <a:noFill/>
        </p:spPr>
        <p:txBody>
          <a:bodyPr wrap="none" rtlCol="0">
            <a:spAutoFit/>
          </a:bodyPr>
          <a:lstStyle/>
          <a:p>
            <a:r>
              <a:rPr lang="en-IN" dirty="0"/>
              <a:t>10</a:t>
            </a:r>
          </a:p>
        </p:txBody>
      </p:sp>
    </p:spTree>
    <p:extLst>
      <p:ext uri="{BB962C8B-B14F-4D97-AF65-F5344CB8AC3E}">
        <p14:creationId xmlns:p14="http://schemas.microsoft.com/office/powerpoint/2010/main" val="1120579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An Introduction to Insertion Sort | by Karuna Sehgal | Karuna Sehgal |  Medium">
            <a:extLst>
              <a:ext uri="{FF2B5EF4-FFF2-40B4-BE49-F238E27FC236}">
                <a16:creationId xmlns:a16="http://schemas.microsoft.com/office/drawing/2014/main" id="{398486DB-7006-84F9-E787-5A2520335E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3277" y="182497"/>
            <a:ext cx="12585905" cy="78347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31AC7E4-3EFB-2EED-8F10-396B8C6A6163}"/>
              </a:ext>
            </a:extLst>
          </p:cNvPr>
          <p:cNvSpPr txBox="1"/>
          <p:nvPr/>
        </p:nvSpPr>
        <p:spPr>
          <a:xfrm>
            <a:off x="6677526" y="7832558"/>
            <a:ext cx="418704" cy="369332"/>
          </a:xfrm>
          <a:prstGeom prst="rect">
            <a:avLst/>
          </a:prstGeom>
          <a:noFill/>
        </p:spPr>
        <p:txBody>
          <a:bodyPr wrap="none" rtlCol="0">
            <a:spAutoFit/>
          </a:bodyPr>
          <a:lstStyle/>
          <a:p>
            <a:r>
              <a:rPr lang="en-IN" dirty="0"/>
              <a:t>11</a:t>
            </a:r>
          </a:p>
        </p:txBody>
      </p:sp>
    </p:spTree>
    <p:extLst>
      <p:ext uri="{BB962C8B-B14F-4D97-AF65-F5344CB8AC3E}">
        <p14:creationId xmlns:p14="http://schemas.microsoft.com/office/powerpoint/2010/main" val="81987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7" name="Rectangle 7176">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14" y="576072"/>
            <a:ext cx="13485571" cy="707745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Space and time analysis of Insertion Sorting-1 | Analyzing an algorithm  |Data Structure &amp; Algorithms">
            <a:extLst>
              <a:ext uri="{FF2B5EF4-FFF2-40B4-BE49-F238E27FC236}">
                <a16:creationId xmlns:a16="http://schemas.microsoft.com/office/drawing/2014/main" id="{E42041FE-ECDF-FC9F-DE85-370B9E5B85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2160" y="2327832"/>
            <a:ext cx="6353659" cy="3573933"/>
          </a:xfrm>
          <a:prstGeom prst="rect">
            <a:avLst/>
          </a:prstGeom>
          <a:noFill/>
          <a:extLst>
            <a:ext uri="{909E8E84-426E-40DD-AFC4-6F175D3DCCD1}">
              <a14:hiddenFill xmlns:a14="http://schemas.microsoft.com/office/drawing/2010/main">
                <a:solidFill>
                  <a:srgbClr val="FFFFFF"/>
                </a:solidFill>
              </a14:hiddenFill>
            </a:ext>
          </a:extLst>
        </p:spPr>
      </p:pic>
      <p:cxnSp>
        <p:nvCxnSpPr>
          <p:cNvPr id="7181" name="Straight Connector 7180">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95949" y="1371600"/>
            <a:ext cx="0" cy="54864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172" name="Picture 4" descr="Insertion Sort - Logicmojo">
            <a:extLst>
              <a:ext uri="{FF2B5EF4-FFF2-40B4-BE49-F238E27FC236}">
                <a16:creationId xmlns:a16="http://schemas.microsoft.com/office/drawing/2014/main" id="{F4D49087-B45B-F934-405A-E06C012C538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04580" y="1774616"/>
            <a:ext cx="6353658" cy="46803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1BDAD4B-3828-BC3A-59DA-A6A420CFF5D2}"/>
              </a:ext>
            </a:extLst>
          </p:cNvPr>
          <p:cNvSpPr txBox="1"/>
          <p:nvPr/>
        </p:nvSpPr>
        <p:spPr>
          <a:xfrm>
            <a:off x="7026442" y="7339263"/>
            <a:ext cx="418704" cy="369332"/>
          </a:xfrm>
          <a:prstGeom prst="rect">
            <a:avLst/>
          </a:prstGeom>
          <a:noFill/>
        </p:spPr>
        <p:txBody>
          <a:bodyPr wrap="none" rtlCol="0">
            <a:spAutoFit/>
          </a:bodyPr>
          <a:lstStyle/>
          <a:p>
            <a:r>
              <a:rPr lang="en-IN" dirty="0"/>
              <a:t>12</a:t>
            </a:r>
          </a:p>
        </p:txBody>
      </p:sp>
    </p:spTree>
    <p:extLst>
      <p:ext uri="{BB962C8B-B14F-4D97-AF65-F5344CB8AC3E}">
        <p14:creationId xmlns:p14="http://schemas.microsoft.com/office/powerpoint/2010/main" val="4028007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EEF1-6245-F73F-0DA7-7ACFCC791E84}"/>
              </a:ext>
            </a:extLst>
          </p:cNvPr>
          <p:cNvSpPr>
            <a:spLocks noGrp="1"/>
          </p:cNvSpPr>
          <p:nvPr>
            <p:ph type="title"/>
          </p:nvPr>
        </p:nvSpPr>
        <p:spPr/>
        <p:txBody>
          <a:bodyPr/>
          <a:lstStyle/>
          <a:p>
            <a:r>
              <a:rPr lang="en-IN" sz="4400" b="1" dirty="0"/>
              <a:t>Selection</a:t>
            </a:r>
            <a:r>
              <a:rPr lang="en-IN" b="1" dirty="0"/>
              <a:t> Sort</a:t>
            </a:r>
          </a:p>
        </p:txBody>
      </p:sp>
      <p:sp>
        <p:nvSpPr>
          <p:cNvPr id="3" name="Content Placeholder 2">
            <a:extLst>
              <a:ext uri="{FF2B5EF4-FFF2-40B4-BE49-F238E27FC236}">
                <a16:creationId xmlns:a16="http://schemas.microsoft.com/office/drawing/2014/main" id="{5657ED06-DB60-A761-22D1-E2830547F3C2}"/>
              </a:ext>
            </a:extLst>
          </p:cNvPr>
          <p:cNvSpPr>
            <a:spLocks noGrp="1"/>
          </p:cNvSpPr>
          <p:nvPr>
            <p:ph idx="1"/>
          </p:nvPr>
        </p:nvSpPr>
        <p:spPr/>
        <p:txBody>
          <a:bodyPr>
            <a:normAutofit/>
          </a:bodyPr>
          <a:lstStyle/>
          <a:p>
            <a:pPr algn="just"/>
            <a:r>
              <a:rPr lang="en-GB" sz="3600" b="0" i="0" dirty="0">
                <a:solidFill>
                  <a:srgbClr val="333333"/>
                </a:solidFill>
                <a:effectLst/>
                <a:highlight>
                  <a:srgbClr val="FFFFFF"/>
                </a:highlight>
                <a:latin typeface="+mj-lt"/>
              </a:rPr>
              <a:t>In selection sort, the smallest value among the unsorted elements of the array is selected in every pass and inserted to its appropriate position into the array. </a:t>
            </a:r>
          </a:p>
          <a:p>
            <a:pPr algn="just"/>
            <a:endParaRPr lang="en-GB" sz="3600" dirty="0">
              <a:solidFill>
                <a:srgbClr val="333333"/>
              </a:solidFill>
              <a:highlight>
                <a:srgbClr val="FFFFFF"/>
              </a:highlight>
              <a:latin typeface="inter-regular"/>
            </a:endParaRPr>
          </a:p>
          <a:p>
            <a:pPr algn="just"/>
            <a:r>
              <a:rPr lang="en-GB" sz="3600" b="0" i="0" dirty="0">
                <a:solidFill>
                  <a:srgbClr val="333333"/>
                </a:solidFill>
                <a:effectLst/>
                <a:highlight>
                  <a:srgbClr val="FFFFFF"/>
                </a:highlight>
                <a:latin typeface="+mj-lt"/>
              </a:rPr>
              <a:t>The average and worst-case complexity of selection sort is </a:t>
            </a:r>
            <a:r>
              <a:rPr lang="en-GB" sz="3600" b="1" i="0" dirty="0">
                <a:solidFill>
                  <a:srgbClr val="333333"/>
                </a:solidFill>
                <a:effectLst/>
                <a:highlight>
                  <a:srgbClr val="FFFFFF"/>
                </a:highlight>
                <a:latin typeface="+mj-lt"/>
              </a:rPr>
              <a:t>O(n</a:t>
            </a:r>
            <a:r>
              <a:rPr lang="en-GB" sz="3600" b="1" i="0" baseline="30000" dirty="0">
                <a:solidFill>
                  <a:srgbClr val="333333"/>
                </a:solidFill>
                <a:effectLst/>
                <a:highlight>
                  <a:srgbClr val="FFFFFF"/>
                </a:highlight>
                <a:latin typeface="+mj-lt"/>
              </a:rPr>
              <a:t>2</a:t>
            </a:r>
            <a:r>
              <a:rPr lang="en-GB" sz="3600" b="1" i="0" dirty="0">
                <a:solidFill>
                  <a:srgbClr val="333333"/>
                </a:solidFill>
                <a:effectLst/>
                <a:highlight>
                  <a:srgbClr val="FFFFFF"/>
                </a:highlight>
                <a:latin typeface="+mj-lt"/>
              </a:rPr>
              <a:t>)</a:t>
            </a:r>
            <a:r>
              <a:rPr lang="en-GB" sz="3600" b="0" i="0" dirty="0">
                <a:solidFill>
                  <a:srgbClr val="333333"/>
                </a:solidFill>
                <a:effectLst/>
                <a:highlight>
                  <a:srgbClr val="FFFFFF"/>
                </a:highlight>
                <a:latin typeface="+mj-lt"/>
              </a:rPr>
              <a:t>, where </a:t>
            </a:r>
            <a:r>
              <a:rPr lang="en-GB" sz="3600" b="1" i="0" dirty="0">
                <a:solidFill>
                  <a:srgbClr val="333333"/>
                </a:solidFill>
                <a:effectLst/>
                <a:highlight>
                  <a:srgbClr val="FFFFFF"/>
                </a:highlight>
                <a:latin typeface="+mj-lt"/>
              </a:rPr>
              <a:t>n</a:t>
            </a:r>
            <a:r>
              <a:rPr lang="en-GB" sz="3600" b="0" i="0" dirty="0">
                <a:solidFill>
                  <a:srgbClr val="333333"/>
                </a:solidFill>
                <a:effectLst/>
                <a:highlight>
                  <a:srgbClr val="FFFFFF"/>
                </a:highlight>
                <a:latin typeface="+mj-lt"/>
              </a:rPr>
              <a:t> is the number of items. Due to this, it is not suitable for large data sets.</a:t>
            </a:r>
          </a:p>
          <a:p>
            <a:pPr marL="0" indent="0">
              <a:buNone/>
            </a:pPr>
            <a:endParaRPr lang="en-IN" dirty="0"/>
          </a:p>
        </p:txBody>
      </p:sp>
      <p:sp>
        <p:nvSpPr>
          <p:cNvPr id="4" name="TextBox 3">
            <a:extLst>
              <a:ext uri="{FF2B5EF4-FFF2-40B4-BE49-F238E27FC236}">
                <a16:creationId xmlns:a16="http://schemas.microsoft.com/office/drawing/2014/main" id="{54F9965C-7B20-CC1A-E335-71347C57CF2E}"/>
              </a:ext>
            </a:extLst>
          </p:cNvPr>
          <p:cNvSpPr txBox="1"/>
          <p:nvPr/>
        </p:nvSpPr>
        <p:spPr>
          <a:xfrm>
            <a:off x="6701589" y="7748337"/>
            <a:ext cx="418704" cy="369332"/>
          </a:xfrm>
          <a:prstGeom prst="rect">
            <a:avLst/>
          </a:prstGeom>
          <a:noFill/>
        </p:spPr>
        <p:txBody>
          <a:bodyPr wrap="none" rtlCol="0">
            <a:spAutoFit/>
          </a:bodyPr>
          <a:lstStyle/>
          <a:p>
            <a:r>
              <a:rPr lang="en-IN" dirty="0"/>
              <a:t>13</a:t>
            </a:r>
          </a:p>
        </p:txBody>
      </p:sp>
    </p:spTree>
    <p:extLst>
      <p:ext uri="{BB962C8B-B14F-4D97-AF65-F5344CB8AC3E}">
        <p14:creationId xmlns:p14="http://schemas.microsoft.com/office/powerpoint/2010/main" val="3555168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112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828" y="0"/>
            <a:ext cx="14626743" cy="822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266" name="Picture 2">
            <a:extLst>
              <a:ext uri="{FF2B5EF4-FFF2-40B4-BE49-F238E27FC236}">
                <a16:creationId xmlns:a16="http://schemas.microsoft.com/office/drawing/2014/main" id="{FA387BB1-EDD7-B4D6-3B35-CCF0FDE53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4511"/>
          <a:stretch/>
        </p:blipFill>
        <p:spPr bwMode="auto">
          <a:xfrm>
            <a:off x="20" y="1538"/>
            <a:ext cx="14630380" cy="82280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690D871-EF49-9073-ED91-CE131E3840A7}"/>
              </a:ext>
            </a:extLst>
          </p:cNvPr>
          <p:cNvSpPr txBox="1"/>
          <p:nvPr/>
        </p:nvSpPr>
        <p:spPr>
          <a:xfrm>
            <a:off x="6621626" y="7858730"/>
            <a:ext cx="418704" cy="369332"/>
          </a:xfrm>
          <a:prstGeom prst="rect">
            <a:avLst/>
          </a:prstGeom>
          <a:noFill/>
        </p:spPr>
        <p:txBody>
          <a:bodyPr wrap="none" rtlCol="0">
            <a:spAutoFit/>
          </a:bodyPr>
          <a:lstStyle/>
          <a:p>
            <a:r>
              <a:rPr lang="en-IN" dirty="0"/>
              <a:t>14</a:t>
            </a:r>
          </a:p>
        </p:txBody>
      </p:sp>
    </p:spTree>
    <p:extLst>
      <p:ext uri="{BB962C8B-B14F-4D97-AF65-F5344CB8AC3E}">
        <p14:creationId xmlns:p14="http://schemas.microsoft.com/office/powerpoint/2010/main" val="2499870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8" name="Rectangle 6157">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60" name="Rectangle 615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4338" y="266007"/>
            <a:ext cx="10061724" cy="1599161"/>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A6185C5-0E4B-2DDB-A15B-956EE86AA1FF}"/>
              </a:ext>
            </a:extLst>
          </p:cNvPr>
          <p:cNvSpPr txBox="1"/>
          <p:nvPr/>
        </p:nvSpPr>
        <p:spPr>
          <a:xfrm>
            <a:off x="2523745" y="372411"/>
            <a:ext cx="9582911" cy="1042588"/>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800" kern="1200" dirty="0">
                <a:solidFill>
                  <a:schemeClr val="tx1"/>
                </a:solidFill>
                <a:latin typeface="+mj-lt"/>
                <a:ea typeface="+mj-ea"/>
                <a:cs typeface="+mj-cs"/>
              </a:rPr>
              <a:t>EXAMPLE</a:t>
            </a:r>
          </a:p>
        </p:txBody>
      </p:sp>
      <p:sp>
        <p:nvSpPr>
          <p:cNvPr id="6162" name="Rectangle: Rounded Corners 616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79732" y="1453688"/>
            <a:ext cx="8670936" cy="82296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146" name="Picture 2" descr="Data Structures Tutorials - Time Complexity with examples">
            <a:extLst>
              <a:ext uri="{FF2B5EF4-FFF2-40B4-BE49-F238E27FC236}">
                <a16:creationId xmlns:a16="http://schemas.microsoft.com/office/drawing/2014/main" id="{F0FEDAED-3A1D-F23B-DF74-4CDA817B2D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31025" y="2567380"/>
            <a:ext cx="12768349" cy="49158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217B63-819C-3F9C-1306-12005E5DE19F}"/>
              </a:ext>
            </a:extLst>
          </p:cNvPr>
          <p:cNvSpPr txBox="1"/>
          <p:nvPr/>
        </p:nvSpPr>
        <p:spPr>
          <a:xfrm>
            <a:off x="6725653" y="7820526"/>
            <a:ext cx="301686" cy="369332"/>
          </a:xfrm>
          <a:prstGeom prst="rect">
            <a:avLst/>
          </a:prstGeom>
          <a:noFill/>
        </p:spPr>
        <p:txBody>
          <a:bodyPr wrap="none" rtlCol="0">
            <a:spAutoFit/>
          </a:bodyPr>
          <a:lstStyle/>
          <a:p>
            <a:r>
              <a:rPr lang="en-IN" dirty="0"/>
              <a:t>2</a:t>
            </a:r>
          </a:p>
        </p:txBody>
      </p:sp>
    </p:spTree>
    <p:extLst>
      <p:ext uri="{BB962C8B-B14F-4D97-AF65-F5344CB8AC3E}">
        <p14:creationId xmlns:p14="http://schemas.microsoft.com/office/powerpoint/2010/main" val="3184944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48E641B6-B708-E96D-916F-F3AFE2E5DF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92379" y="772159"/>
            <a:ext cx="10245641" cy="66852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A17EA2A-EAFE-2D4C-CE77-6469C8F0A50B}"/>
              </a:ext>
            </a:extLst>
          </p:cNvPr>
          <p:cNvSpPr txBox="1"/>
          <p:nvPr/>
        </p:nvSpPr>
        <p:spPr>
          <a:xfrm>
            <a:off x="6761747" y="7868653"/>
            <a:ext cx="418704" cy="369332"/>
          </a:xfrm>
          <a:prstGeom prst="rect">
            <a:avLst/>
          </a:prstGeom>
          <a:noFill/>
        </p:spPr>
        <p:txBody>
          <a:bodyPr wrap="none" rtlCol="0">
            <a:spAutoFit/>
          </a:bodyPr>
          <a:lstStyle/>
          <a:p>
            <a:r>
              <a:rPr lang="en-IN" dirty="0"/>
              <a:t>15</a:t>
            </a:r>
          </a:p>
        </p:txBody>
      </p:sp>
    </p:spTree>
    <p:extLst>
      <p:ext uri="{BB962C8B-B14F-4D97-AF65-F5344CB8AC3E}">
        <p14:creationId xmlns:p14="http://schemas.microsoft.com/office/powerpoint/2010/main" val="342543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8EA1272B-6091-013A-57C6-24A5E3336B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88483" y="772159"/>
            <a:ext cx="8253432" cy="66852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905BB97-EE5D-4719-A67D-066BA6E69759}"/>
              </a:ext>
            </a:extLst>
          </p:cNvPr>
          <p:cNvSpPr txBox="1"/>
          <p:nvPr/>
        </p:nvSpPr>
        <p:spPr>
          <a:xfrm>
            <a:off x="6328611" y="7940842"/>
            <a:ext cx="418704" cy="369332"/>
          </a:xfrm>
          <a:prstGeom prst="rect">
            <a:avLst/>
          </a:prstGeom>
          <a:noFill/>
        </p:spPr>
        <p:txBody>
          <a:bodyPr wrap="none" rtlCol="0">
            <a:spAutoFit/>
          </a:bodyPr>
          <a:lstStyle/>
          <a:p>
            <a:r>
              <a:rPr lang="en-IN" dirty="0"/>
              <a:t>16</a:t>
            </a:r>
          </a:p>
        </p:txBody>
      </p:sp>
    </p:spTree>
    <p:extLst>
      <p:ext uri="{BB962C8B-B14F-4D97-AF65-F5344CB8AC3E}">
        <p14:creationId xmlns:p14="http://schemas.microsoft.com/office/powerpoint/2010/main" val="12448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0634-45F9-2D65-85C1-8A05504AB06B}"/>
              </a:ext>
            </a:extLst>
          </p:cNvPr>
          <p:cNvSpPr>
            <a:spLocks noGrp="1"/>
          </p:cNvSpPr>
          <p:nvPr>
            <p:ph type="title"/>
          </p:nvPr>
        </p:nvSpPr>
        <p:spPr/>
        <p:txBody>
          <a:bodyPr>
            <a:normAutofit/>
          </a:bodyPr>
          <a:lstStyle/>
          <a:p>
            <a:r>
              <a:rPr lang="en-IN" sz="4400" b="1" dirty="0"/>
              <a:t>Time complexity</a:t>
            </a:r>
          </a:p>
        </p:txBody>
      </p:sp>
      <p:sp>
        <p:nvSpPr>
          <p:cNvPr id="3" name="Content Placeholder 2">
            <a:extLst>
              <a:ext uri="{FF2B5EF4-FFF2-40B4-BE49-F238E27FC236}">
                <a16:creationId xmlns:a16="http://schemas.microsoft.com/office/drawing/2014/main" id="{8F1EB211-29B9-E3DD-C3DA-8BCEC4E174AB}"/>
              </a:ext>
            </a:extLst>
          </p:cNvPr>
          <p:cNvSpPr>
            <a:spLocks noGrp="1"/>
          </p:cNvSpPr>
          <p:nvPr>
            <p:ph idx="1"/>
          </p:nvPr>
        </p:nvSpPr>
        <p:spPr/>
        <p:txBody>
          <a:bodyPr/>
          <a:lstStyle/>
          <a:p>
            <a:pPr algn="l" fontAlgn="base">
              <a:buFont typeface="Arial" panose="020B0604020202020204" pitchFamily="34" charset="0"/>
              <a:buChar char="•"/>
            </a:pPr>
            <a:r>
              <a:rPr lang="en-GB" sz="4000" b="1" i="0" dirty="0">
                <a:solidFill>
                  <a:srgbClr val="273239"/>
                </a:solidFill>
                <a:effectLst/>
                <a:highlight>
                  <a:srgbClr val="FFFFFF"/>
                </a:highlight>
                <a:latin typeface="+mj-lt"/>
              </a:rPr>
              <a:t>Best-case:</a:t>
            </a:r>
            <a:r>
              <a:rPr lang="en-GB" sz="4000" b="0" i="0" dirty="0">
                <a:solidFill>
                  <a:srgbClr val="273239"/>
                </a:solidFill>
                <a:effectLst/>
                <a:highlight>
                  <a:srgbClr val="FFFFFF"/>
                </a:highlight>
                <a:latin typeface="+mj-lt"/>
              </a:rPr>
              <a:t> O(n</a:t>
            </a:r>
            <a:r>
              <a:rPr lang="en-GB" sz="4000" b="0" i="0" baseline="30000" dirty="0">
                <a:solidFill>
                  <a:srgbClr val="273239"/>
                </a:solidFill>
                <a:effectLst/>
                <a:highlight>
                  <a:srgbClr val="FFFFFF"/>
                </a:highlight>
                <a:latin typeface="+mj-lt"/>
              </a:rPr>
              <a:t>2</a:t>
            </a:r>
            <a:r>
              <a:rPr lang="en-GB" sz="4000" b="0" i="0" dirty="0">
                <a:solidFill>
                  <a:srgbClr val="273239"/>
                </a:solidFill>
                <a:effectLst/>
                <a:highlight>
                  <a:srgbClr val="FFFFFF"/>
                </a:highlight>
                <a:latin typeface="+mj-lt"/>
              </a:rPr>
              <a:t>), best case occurs when the array is already sorted. (where n is the number of integers in an array)</a:t>
            </a:r>
          </a:p>
          <a:p>
            <a:pPr algn="l" fontAlgn="base">
              <a:buFont typeface="Arial" panose="020B0604020202020204" pitchFamily="34" charset="0"/>
              <a:buChar char="•"/>
            </a:pPr>
            <a:r>
              <a:rPr lang="en-GB" sz="4000" b="1" i="0" dirty="0">
                <a:solidFill>
                  <a:srgbClr val="273239"/>
                </a:solidFill>
                <a:effectLst/>
                <a:highlight>
                  <a:srgbClr val="FFFFFF"/>
                </a:highlight>
                <a:latin typeface="+mj-lt"/>
              </a:rPr>
              <a:t>Average-case:</a:t>
            </a:r>
            <a:r>
              <a:rPr lang="en-GB" sz="4000" b="0" i="0" dirty="0">
                <a:solidFill>
                  <a:srgbClr val="273239"/>
                </a:solidFill>
                <a:effectLst/>
                <a:highlight>
                  <a:srgbClr val="FFFFFF"/>
                </a:highlight>
                <a:latin typeface="+mj-lt"/>
              </a:rPr>
              <a:t> O(n</a:t>
            </a:r>
            <a:r>
              <a:rPr lang="en-GB" sz="4000" b="0" i="0" baseline="30000" dirty="0">
                <a:solidFill>
                  <a:srgbClr val="273239"/>
                </a:solidFill>
                <a:effectLst/>
                <a:highlight>
                  <a:srgbClr val="FFFFFF"/>
                </a:highlight>
                <a:latin typeface="+mj-lt"/>
              </a:rPr>
              <a:t>2</a:t>
            </a:r>
            <a:r>
              <a:rPr lang="en-GB" sz="4000" b="0" i="0" dirty="0">
                <a:solidFill>
                  <a:srgbClr val="273239"/>
                </a:solidFill>
                <a:effectLst/>
                <a:highlight>
                  <a:srgbClr val="FFFFFF"/>
                </a:highlight>
                <a:latin typeface="+mj-lt"/>
              </a:rPr>
              <a:t>), the average case arises when the elements of the array are in a disordered or random order, without a clear ascending or descending pattern.</a:t>
            </a:r>
          </a:p>
          <a:p>
            <a:pPr algn="l" fontAlgn="base">
              <a:buFont typeface="Arial" panose="020B0604020202020204" pitchFamily="34" charset="0"/>
              <a:buChar char="•"/>
            </a:pPr>
            <a:r>
              <a:rPr lang="en-GB" sz="4000" b="1" i="0" dirty="0">
                <a:solidFill>
                  <a:srgbClr val="273239"/>
                </a:solidFill>
                <a:effectLst/>
                <a:highlight>
                  <a:srgbClr val="FFFFFF"/>
                </a:highlight>
                <a:latin typeface="+mj-lt"/>
              </a:rPr>
              <a:t>Worst-case:</a:t>
            </a:r>
            <a:r>
              <a:rPr lang="en-GB" sz="4000" b="0" i="0" dirty="0">
                <a:solidFill>
                  <a:srgbClr val="273239"/>
                </a:solidFill>
                <a:effectLst/>
                <a:highlight>
                  <a:srgbClr val="FFFFFF"/>
                </a:highlight>
                <a:latin typeface="+mj-lt"/>
              </a:rPr>
              <a:t> O(n</a:t>
            </a:r>
            <a:r>
              <a:rPr lang="en-GB" sz="4000" b="0" i="0" baseline="30000" dirty="0">
                <a:solidFill>
                  <a:srgbClr val="273239"/>
                </a:solidFill>
                <a:effectLst/>
                <a:highlight>
                  <a:srgbClr val="FFFFFF"/>
                </a:highlight>
                <a:latin typeface="+mj-lt"/>
              </a:rPr>
              <a:t>2</a:t>
            </a:r>
            <a:r>
              <a:rPr lang="en-GB" sz="4000" b="0" i="0" dirty="0">
                <a:solidFill>
                  <a:srgbClr val="273239"/>
                </a:solidFill>
                <a:effectLst/>
                <a:highlight>
                  <a:srgbClr val="FFFFFF"/>
                </a:highlight>
                <a:latin typeface="+mj-lt"/>
              </a:rPr>
              <a:t>), The worst-case scenario arises when we need to sort an array in ascending order, but the array is initially in descending order.</a:t>
            </a:r>
          </a:p>
          <a:p>
            <a:endParaRPr lang="en-IN" dirty="0"/>
          </a:p>
        </p:txBody>
      </p:sp>
    </p:spTree>
    <p:extLst>
      <p:ext uri="{BB962C8B-B14F-4D97-AF65-F5344CB8AC3E}">
        <p14:creationId xmlns:p14="http://schemas.microsoft.com/office/powerpoint/2010/main" val="2360969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6" name="Text 2"/>
          <p:cNvSpPr/>
          <p:nvPr/>
        </p:nvSpPr>
        <p:spPr>
          <a:xfrm>
            <a:off x="924194" y="218956"/>
            <a:ext cx="9676276" cy="1452086"/>
          </a:xfrm>
          <a:prstGeom prst="rect">
            <a:avLst/>
          </a:prstGeom>
          <a:noFill/>
        </p:spPr>
        <p:txBody>
          <a:bodyPr wrap="square" rtlCol="0" anchor="t"/>
          <a:lstStyle/>
          <a:p>
            <a:pPr marL="0" indent="0">
              <a:lnSpc>
                <a:spcPts val="5718"/>
              </a:lnSpc>
              <a:buNone/>
            </a:pPr>
            <a:r>
              <a:rPr lang="en-US" sz="4574" b="1" dirty="0">
                <a:ea typeface="Lora" pitchFamily="34" charset="-122"/>
                <a:cs typeface="Lora" pitchFamily="34" charset="-120"/>
              </a:rPr>
              <a:t>Quick Sort</a:t>
            </a:r>
            <a:endParaRPr lang="en-US" sz="4574" b="1" dirty="0"/>
          </a:p>
        </p:txBody>
      </p:sp>
      <p:sp>
        <p:nvSpPr>
          <p:cNvPr id="7" name="Text 3"/>
          <p:cNvSpPr/>
          <p:nvPr/>
        </p:nvSpPr>
        <p:spPr>
          <a:xfrm>
            <a:off x="635436" y="1048232"/>
            <a:ext cx="10842690" cy="1975247"/>
          </a:xfrm>
          <a:prstGeom prst="rect">
            <a:avLst/>
          </a:prstGeom>
          <a:noFill/>
        </p:spPr>
        <p:txBody>
          <a:bodyPr wrap="square" rtlCol="0" anchor="t"/>
          <a:lstStyle/>
          <a:p>
            <a:pPr marL="571500" indent="-571500">
              <a:buFont typeface="Arial" panose="020B0604020202020204" pitchFamily="34" charset="0"/>
              <a:buChar char="•"/>
            </a:pPr>
            <a:r>
              <a:rPr lang="en-GB" sz="3600" dirty="0"/>
              <a:t>Quick Sort is a divide-and-conquer algorithm like the Merge Sort. </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This algorithm is basically a repetition of two simple steps that are the following:</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Pick a pivot and place it in its correct place in the sorted array.</a:t>
            </a:r>
          </a:p>
          <a:p>
            <a:pPr marL="571500" indent="-571500">
              <a:buFont typeface="Arial" panose="020B0604020202020204" pitchFamily="34" charset="0"/>
              <a:buChar char="•"/>
            </a:pPr>
            <a:r>
              <a:rPr lang="en-GB" sz="3600" dirty="0"/>
              <a:t>Shift smaller elements(i.e. Smaller than the pivot) on the left of the pivot and larger ones to the right.</a:t>
            </a:r>
            <a:endParaRPr lang="en-US" sz="3600" dirty="0"/>
          </a:p>
        </p:txBody>
      </p:sp>
      <p:sp>
        <p:nvSpPr>
          <p:cNvPr id="9" name="Text 5"/>
          <p:cNvSpPr/>
          <p:nvPr/>
        </p:nvSpPr>
        <p:spPr>
          <a:xfrm>
            <a:off x="6350437" y="6883837"/>
            <a:ext cx="7415927" cy="395049"/>
          </a:xfrm>
          <a:prstGeom prst="rect">
            <a:avLst/>
          </a:prstGeom>
          <a:noFill/>
        </p:spPr>
        <p:txBody>
          <a:bodyPr wrap="none" rtlCol="0" anchor="t"/>
          <a:lstStyle/>
          <a:p>
            <a:pPr marL="0" indent="0">
              <a:lnSpc>
                <a:spcPts val="3110"/>
              </a:lnSpc>
              <a:buNone/>
            </a:pPr>
            <a:endParaRPr lang="en-US" sz="1944"/>
          </a:p>
        </p:txBody>
      </p:sp>
      <p:pic>
        <p:nvPicPr>
          <p:cNvPr id="12" name="Picture 1">
            <a:extLst>
              <a:ext uri="{FF2B5EF4-FFF2-40B4-BE49-F238E27FC236}">
                <a16:creationId xmlns:a16="http://schemas.microsoft.com/office/drawing/2014/main" id="{37CD28BD-8330-8FB0-3E3C-5A2DCBBDA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4015" y="6987739"/>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1614B223-CED5-918C-F176-20C4130DF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980" y="6927003"/>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E143760-EEF0-DB3E-EDC6-30B8AF73EEC1}"/>
              </a:ext>
            </a:extLst>
          </p:cNvPr>
          <p:cNvSpPr txBox="1"/>
          <p:nvPr/>
        </p:nvSpPr>
        <p:spPr>
          <a:xfrm>
            <a:off x="6388768" y="7643700"/>
            <a:ext cx="418704" cy="646331"/>
          </a:xfrm>
          <a:prstGeom prst="rect">
            <a:avLst/>
          </a:prstGeom>
          <a:noFill/>
        </p:spPr>
        <p:txBody>
          <a:bodyPr wrap="none" rtlCol="0">
            <a:spAutoFit/>
          </a:bodyPr>
          <a:lstStyle/>
          <a:p>
            <a:r>
              <a:rPr lang="en-IN" dirty="0"/>
              <a:t>20</a:t>
            </a:r>
          </a:p>
          <a:p>
            <a:endParaRPr lang="en-IN"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7AA02F42-ABE8-13B3-DA61-0D05025ABC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2623" y="772159"/>
            <a:ext cx="4245152" cy="66852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F30D7E-8BD8-FD47-8389-3E2517030F09}"/>
              </a:ext>
            </a:extLst>
          </p:cNvPr>
          <p:cNvSpPr txBox="1"/>
          <p:nvPr/>
        </p:nvSpPr>
        <p:spPr>
          <a:xfrm>
            <a:off x="6689558" y="7904747"/>
            <a:ext cx="418704" cy="646331"/>
          </a:xfrm>
          <a:prstGeom prst="rect">
            <a:avLst/>
          </a:prstGeom>
          <a:noFill/>
        </p:spPr>
        <p:txBody>
          <a:bodyPr wrap="none" rtlCol="0">
            <a:spAutoFit/>
          </a:bodyPr>
          <a:lstStyle/>
          <a:p>
            <a:r>
              <a:rPr lang="en-IN" dirty="0"/>
              <a:t>21</a:t>
            </a:r>
          </a:p>
          <a:p>
            <a:endParaRPr lang="en-IN" dirty="0"/>
          </a:p>
        </p:txBody>
      </p:sp>
      <p:pic>
        <p:nvPicPr>
          <p:cNvPr id="2" name="Picture 2">
            <a:extLst>
              <a:ext uri="{FF2B5EF4-FFF2-40B4-BE49-F238E27FC236}">
                <a16:creationId xmlns:a16="http://schemas.microsoft.com/office/drawing/2014/main" id="{BC34BAE1-6C38-2AAF-AD20-ED0FFC031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80" y="7416358"/>
            <a:ext cx="1916127" cy="35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218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diagram of a graph&#10;&#10;Description automatically generated">
            <a:extLst>
              <a:ext uri="{FF2B5EF4-FFF2-40B4-BE49-F238E27FC236}">
                <a16:creationId xmlns:a16="http://schemas.microsoft.com/office/drawing/2014/main" id="{5938E3D9-92E5-40EC-F1D2-FDA19B6599A4}"/>
              </a:ext>
            </a:extLst>
          </p:cNvPr>
          <p:cNvPicPr>
            <a:picLocks noChangeAspect="1"/>
          </p:cNvPicPr>
          <p:nvPr/>
        </p:nvPicPr>
        <p:blipFill>
          <a:blip r:embed="rId2"/>
          <a:stretch>
            <a:fillRect/>
          </a:stretch>
        </p:blipFill>
        <p:spPr>
          <a:xfrm>
            <a:off x="1602339" y="1668408"/>
            <a:ext cx="10140482" cy="4892783"/>
          </a:xfrm>
          <a:prstGeom prst="rect">
            <a:avLst/>
          </a:prstGeom>
        </p:spPr>
      </p:pic>
      <p:sp>
        <p:nvSpPr>
          <p:cNvPr id="9" name="TextBox 8">
            <a:extLst>
              <a:ext uri="{FF2B5EF4-FFF2-40B4-BE49-F238E27FC236}">
                <a16:creationId xmlns:a16="http://schemas.microsoft.com/office/drawing/2014/main" id="{484F2278-FB16-D8B3-7F99-A44030F66803}"/>
              </a:ext>
            </a:extLst>
          </p:cNvPr>
          <p:cNvSpPr txBox="1"/>
          <p:nvPr/>
        </p:nvSpPr>
        <p:spPr>
          <a:xfrm>
            <a:off x="7122159" y="7820526"/>
            <a:ext cx="418704" cy="369332"/>
          </a:xfrm>
          <a:prstGeom prst="rect">
            <a:avLst/>
          </a:prstGeom>
          <a:noFill/>
        </p:spPr>
        <p:txBody>
          <a:bodyPr wrap="none" rtlCol="0">
            <a:spAutoFit/>
          </a:bodyPr>
          <a:lstStyle/>
          <a:p>
            <a:r>
              <a:rPr lang="en-IN" dirty="0"/>
              <a:t>22</a:t>
            </a:r>
          </a:p>
        </p:txBody>
      </p:sp>
      <p:pic>
        <p:nvPicPr>
          <p:cNvPr id="2" name="Picture 2">
            <a:extLst>
              <a:ext uri="{FF2B5EF4-FFF2-40B4-BE49-F238E27FC236}">
                <a16:creationId xmlns:a16="http://schemas.microsoft.com/office/drawing/2014/main" id="{10836225-8E56-AFDA-F5D8-FF2A0E442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80" y="7416358"/>
            <a:ext cx="1916127" cy="35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60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4B3200-8D3C-2A1E-DB8D-B86FE1BE3E6B}"/>
              </a:ext>
            </a:extLst>
          </p:cNvPr>
          <p:cNvSpPr txBox="1"/>
          <p:nvPr/>
        </p:nvSpPr>
        <p:spPr>
          <a:xfrm>
            <a:off x="806116" y="1204027"/>
            <a:ext cx="12921916" cy="5632311"/>
          </a:xfrm>
          <a:prstGeom prst="rect">
            <a:avLst/>
          </a:prstGeom>
          <a:noFill/>
        </p:spPr>
        <p:txBody>
          <a:bodyPr wrap="square">
            <a:spAutoFit/>
          </a:bodyPr>
          <a:lstStyle/>
          <a:p>
            <a:pPr algn="just">
              <a:buFont typeface="Arial" panose="020B0604020202020204" pitchFamily="34" charset="0"/>
              <a:buChar char="•"/>
            </a:pPr>
            <a:r>
              <a:rPr lang="en-GB" sz="3600" b="1" i="0" dirty="0">
                <a:solidFill>
                  <a:srgbClr val="000000"/>
                </a:solidFill>
                <a:effectLst/>
                <a:highlight>
                  <a:srgbClr val="FFFFFF"/>
                </a:highlight>
                <a:latin typeface="+mj-lt"/>
              </a:rPr>
              <a:t>Average Case Complexity -</a:t>
            </a:r>
            <a:r>
              <a:rPr lang="en-GB" sz="3600" b="0" i="0" dirty="0">
                <a:solidFill>
                  <a:srgbClr val="000000"/>
                </a:solidFill>
                <a:effectLst/>
                <a:highlight>
                  <a:srgbClr val="FFFFFF"/>
                </a:highlight>
                <a:latin typeface="+mj-lt"/>
              </a:rPr>
              <a:t> It occurs when the array elements are in jumbled order that is not properly ascending and not properly descending. The average case time complexity of quicksort is </a:t>
            </a:r>
            <a:r>
              <a:rPr lang="en-GB" sz="3600" b="1" i="0" dirty="0">
                <a:solidFill>
                  <a:srgbClr val="000000"/>
                </a:solidFill>
                <a:effectLst/>
                <a:highlight>
                  <a:srgbClr val="FFFFFF"/>
                </a:highlight>
                <a:latin typeface="+mj-lt"/>
              </a:rPr>
              <a:t>O(n*</a:t>
            </a:r>
            <a:r>
              <a:rPr lang="en-GB" sz="3600" b="1" i="0" dirty="0" err="1">
                <a:solidFill>
                  <a:srgbClr val="000000"/>
                </a:solidFill>
                <a:effectLst/>
                <a:highlight>
                  <a:srgbClr val="FFFFFF"/>
                </a:highlight>
                <a:latin typeface="+mj-lt"/>
              </a:rPr>
              <a:t>logn</a:t>
            </a:r>
            <a:r>
              <a:rPr lang="en-GB" sz="3600" b="1" i="0" dirty="0">
                <a:solidFill>
                  <a:srgbClr val="000000"/>
                </a:solidFill>
                <a:effectLst/>
                <a:highlight>
                  <a:srgbClr val="FFFFFF"/>
                </a:highlight>
                <a:latin typeface="+mj-lt"/>
              </a:rPr>
              <a:t>)</a:t>
            </a:r>
            <a:r>
              <a:rPr lang="en-GB" sz="3600" b="0" i="0" dirty="0">
                <a:solidFill>
                  <a:srgbClr val="000000"/>
                </a:solidFill>
                <a:effectLst/>
                <a:highlight>
                  <a:srgbClr val="FFFFFF"/>
                </a:highlight>
                <a:latin typeface="+mj-lt"/>
              </a:rPr>
              <a:t>.</a:t>
            </a:r>
          </a:p>
          <a:p>
            <a:pPr algn="just">
              <a:buFont typeface="Arial" panose="020B0604020202020204" pitchFamily="34" charset="0"/>
              <a:buChar char="•"/>
            </a:pPr>
            <a:r>
              <a:rPr lang="en-GB" sz="3600" b="1" i="0" dirty="0">
                <a:solidFill>
                  <a:srgbClr val="000000"/>
                </a:solidFill>
                <a:effectLst/>
                <a:highlight>
                  <a:srgbClr val="FFFFFF"/>
                </a:highlight>
                <a:latin typeface="+mj-lt"/>
              </a:rPr>
              <a:t>Worst Case Complexity -</a:t>
            </a:r>
            <a:r>
              <a:rPr lang="en-GB" sz="3600" b="0" i="0" dirty="0">
                <a:solidFill>
                  <a:srgbClr val="000000"/>
                </a:solidFill>
                <a:effectLst/>
                <a:highlight>
                  <a:srgbClr val="FFFFFF"/>
                </a:highlight>
                <a:latin typeface="+mj-lt"/>
              </a:rPr>
              <a:t> In quick sort, worst case occurs when the pivot element is either greatest or smallest element. Suppose, if the pivot element is always the last element of the array, the worst case would occur when the given array is sorted already in ascending or descending order. The worst-case time complexity of quicksort is </a:t>
            </a:r>
            <a:r>
              <a:rPr lang="en-GB" sz="3600" b="1" i="0" dirty="0">
                <a:solidFill>
                  <a:srgbClr val="000000"/>
                </a:solidFill>
                <a:effectLst/>
                <a:highlight>
                  <a:srgbClr val="FFFFFF"/>
                </a:highlight>
                <a:latin typeface="+mj-lt"/>
              </a:rPr>
              <a:t>O(n</a:t>
            </a:r>
            <a:r>
              <a:rPr lang="en-GB" sz="3600" b="1" i="0" baseline="30000" dirty="0">
                <a:solidFill>
                  <a:srgbClr val="000000"/>
                </a:solidFill>
                <a:effectLst/>
                <a:highlight>
                  <a:srgbClr val="FFFFFF"/>
                </a:highlight>
                <a:latin typeface="+mj-lt"/>
              </a:rPr>
              <a:t>2</a:t>
            </a:r>
            <a:r>
              <a:rPr lang="en-GB" sz="3600" b="1" i="0" dirty="0">
                <a:solidFill>
                  <a:srgbClr val="000000"/>
                </a:solidFill>
                <a:effectLst/>
                <a:highlight>
                  <a:srgbClr val="FFFFFF"/>
                </a:highlight>
                <a:latin typeface="+mj-lt"/>
              </a:rPr>
              <a:t>)</a:t>
            </a:r>
            <a:r>
              <a:rPr lang="en-GB" sz="3600" b="0" i="0" dirty="0">
                <a:solidFill>
                  <a:srgbClr val="000000"/>
                </a:solidFill>
                <a:effectLst/>
                <a:highlight>
                  <a:srgbClr val="FFFFFF"/>
                </a:highlight>
                <a:latin typeface="+mj-lt"/>
              </a:rPr>
              <a:t>.</a:t>
            </a:r>
          </a:p>
        </p:txBody>
      </p:sp>
      <p:pic>
        <p:nvPicPr>
          <p:cNvPr id="2" name="Picture 2">
            <a:extLst>
              <a:ext uri="{FF2B5EF4-FFF2-40B4-BE49-F238E27FC236}">
                <a16:creationId xmlns:a16="http://schemas.microsoft.com/office/drawing/2014/main" id="{3B961276-0808-6B9A-EB15-F28792477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80" y="7416358"/>
            <a:ext cx="1916127" cy="35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042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968693" y="795933"/>
            <a:ext cx="8592860" cy="726043"/>
          </a:xfrm>
          <a:prstGeom prst="rect">
            <a:avLst/>
          </a:prstGeom>
          <a:noFill/>
        </p:spPr>
        <p:txBody>
          <a:bodyPr wrap="none" rtlCol="0" anchor="t"/>
          <a:lstStyle/>
          <a:p>
            <a:pPr marL="0" indent="0">
              <a:lnSpc>
                <a:spcPts val="5718"/>
              </a:lnSpc>
              <a:buNone/>
            </a:pPr>
            <a:r>
              <a:rPr lang="en-US" sz="4574" dirty="0">
                <a:ea typeface="Lora" pitchFamily="34" charset="-122"/>
                <a:cs typeface="Lora" pitchFamily="34" charset="-120"/>
              </a:rPr>
              <a:t>Merge Sort</a:t>
            </a:r>
            <a:endParaRPr lang="en-US" sz="4574" dirty="0"/>
          </a:p>
        </p:txBody>
      </p:sp>
      <p:pic>
        <p:nvPicPr>
          <p:cNvPr id="13" name="Picture 1">
            <a:extLst>
              <a:ext uri="{FF2B5EF4-FFF2-40B4-BE49-F238E27FC236}">
                <a16:creationId xmlns:a16="http://schemas.microsoft.com/office/drawing/2014/main" id="{684009D3-DC67-CA87-A057-E195B77E5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4619" y="7740418"/>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08EBBA3C-79B2-2E53-DDAD-7D33219852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4" y="7679682"/>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1211916-467C-2C16-B59A-656AC4E6AF80}"/>
              </a:ext>
            </a:extLst>
          </p:cNvPr>
          <p:cNvSpPr txBox="1"/>
          <p:nvPr/>
        </p:nvSpPr>
        <p:spPr>
          <a:xfrm>
            <a:off x="968693" y="2529750"/>
            <a:ext cx="13042811" cy="3170099"/>
          </a:xfrm>
          <a:prstGeom prst="rect">
            <a:avLst/>
          </a:prstGeom>
          <a:noFill/>
        </p:spPr>
        <p:txBody>
          <a:bodyPr wrap="square" rtlCol="0">
            <a:spAutoFit/>
          </a:bodyPr>
          <a:lstStyle/>
          <a:p>
            <a:pPr marL="571500" indent="-571500">
              <a:buFont typeface="Arial" panose="020B0604020202020204" pitchFamily="34" charset="0"/>
              <a:buChar char="•"/>
            </a:pPr>
            <a:r>
              <a:rPr lang="en-GB" sz="4000" b="0" i="0" dirty="0">
                <a:solidFill>
                  <a:srgbClr val="242424"/>
                </a:solidFill>
                <a:effectLst/>
                <a:highlight>
                  <a:srgbClr val="FFFFFF"/>
                </a:highlight>
              </a:rPr>
              <a:t>Merge Sort is a divide and conquer algorithm.</a:t>
            </a:r>
          </a:p>
          <a:p>
            <a:pPr marL="571500" indent="-571500">
              <a:buFont typeface="Arial" panose="020B0604020202020204" pitchFamily="34" charset="0"/>
              <a:buChar char="•"/>
            </a:pPr>
            <a:r>
              <a:rPr lang="en-GB" sz="4000" b="0" i="0" dirty="0">
                <a:solidFill>
                  <a:srgbClr val="242424"/>
                </a:solidFill>
                <a:effectLst/>
                <a:highlight>
                  <a:srgbClr val="FFFFFF"/>
                </a:highlight>
              </a:rPr>
              <a:t>It works by recursively breaking down a problem into two or more sub-problems of the same or related type, until these become simple enough to be solved directly</a:t>
            </a:r>
          </a:p>
          <a:p>
            <a:endParaRPr lang="en-IN" sz="4000" dirty="0"/>
          </a:p>
        </p:txBody>
      </p:sp>
      <p:sp>
        <p:nvSpPr>
          <p:cNvPr id="3" name="TextBox 2">
            <a:extLst>
              <a:ext uri="{FF2B5EF4-FFF2-40B4-BE49-F238E27FC236}">
                <a16:creationId xmlns:a16="http://schemas.microsoft.com/office/drawing/2014/main" id="{52A27A50-7A35-397F-1CBA-B72851E4878E}"/>
              </a:ext>
            </a:extLst>
          </p:cNvPr>
          <p:cNvSpPr txBox="1"/>
          <p:nvPr/>
        </p:nvSpPr>
        <p:spPr>
          <a:xfrm>
            <a:off x="6990347" y="7752635"/>
            <a:ext cx="418704" cy="369332"/>
          </a:xfrm>
          <a:prstGeom prst="rect">
            <a:avLst/>
          </a:prstGeom>
          <a:noFill/>
        </p:spPr>
        <p:txBody>
          <a:bodyPr wrap="none" rtlCol="0">
            <a:spAutoFit/>
          </a:bodyPr>
          <a:lstStyle/>
          <a:p>
            <a:r>
              <a:rPr lang="en-IN" dirty="0"/>
              <a:t>23</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F799CCE3-53AE-1079-3A42-8D0CC03D6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882" y="824354"/>
            <a:ext cx="6554616" cy="69510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79A2E39-6038-33E8-234D-D50799137649}"/>
              </a:ext>
            </a:extLst>
          </p:cNvPr>
          <p:cNvSpPr txBox="1"/>
          <p:nvPr/>
        </p:nvSpPr>
        <p:spPr>
          <a:xfrm>
            <a:off x="733926" y="589547"/>
            <a:ext cx="2910540" cy="646331"/>
          </a:xfrm>
          <a:prstGeom prst="rect">
            <a:avLst/>
          </a:prstGeom>
          <a:noFill/>
        </p:spPr>
        <p:txBody>
          <a:bodyPr wrap="none" rtlCol="0">
            <a:spAutoFit/>
          </a:bodyPr>
          <a:lstStyle/>
          <a:p>
            <a:r>
              <a:rPr lang="en-IN" sz="3600" dirty="0"/>
              <a:t>PSEUDO CODE</a:t>
            </a:r>
          </a:p>
        </p:txBody>
      </p:sp>
      <p:pic>
        <p:nvPicPr>
          <p:cNvPr id="3" name="Picture 2">
            <a:extLst>
              <a:ext uri="{FF2B5EF4-FFF2-40B4-BE49-F238E27FC236}">
                <a16:creationId xmlns:a16="http://schemas.microsoft.com/office/drawing/2014/main" id="{0FF060A2-7269-FE6A-AE42-F0A0B7A67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80" y="7416358"/>
            <a:ext cx="1916127" cy="35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27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364" name="Picture 4" descr="Merge Sort vs. Insertion Sort - GeeksforGeeks">
            <a:extLst>
              <a:ext uri="{FF2B5EF4-FFF2-40B4-BE49-F238E27FC236}">
                <a16:creationId xmlns:a16="http://schemas.microsoft.com/office/drawing/2014/main" id="{C6E33DE2-7D58-D691-8A39-DD4AD9A8BC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42327" y="772159"/>
            <a:ext cx="6945745" cy="66852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54B2D4-BDCC-98BE-0A48-AF4C3DD6D6AA}"/>
              </a:ext>
            </a:extLst>
          </p:cNvPr>
          <p:cNvSpPr txBox="1"/>
          <p:nvPr/>
        </p:nvSpPr>
        <p:spPr>
          <a:xfrm>
            <a:off x="7175636" y="7824173"/>
            <a:ext cx="418704" cy="369332"/>
          </a:xfrm>
          <a:prstGeom prst="rect">
            <a:avLst/>
          </a:prstGeom>
          <a:noFill/>
        </p:spPr>
        <p:txBody>
          <a:bodyPr wrap="none" rtlCol="0">
            <a:spAutoFit/>
          </a:bodyPr>
          <a:lstStyle/>
          <a:p>
            <a:r>
              <a:rPr lang="en-IN" dirty="0"/>
              <a:t>24</a:t>
            </a:r>
          </a:p>
        </p:txBody>
      </p:sp>
      <p:pic>
        <p:nvPicPr>
          <p:cNvPr id="4" name="Picture 2">
            <a:extLst>
              <a:ext uri="{FF2B5EF4-FFF2-40B4-BE49-F238E27FC236}">
                <a16:creationId xmlns:a16="http://schemas.microsoft.com/office/drawing/2014/main" id="{D1414F6B-6E42-92CA-F554-C7D94D173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80" y="7416358"/>
            <a:ext cx="1916127" cy="35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115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2"/>
          <p:cNvSpPr/>
          <p:nvPr/>
        </p:nvSpPr>
        <p:spPr>
          <a:xfrm>
            <a:off x="2356439" y="712491"/>
            <a:ext cx="9413648" cy="695902"/>
          </a:xfrm>
          <a:prstGeom prst="rect">
            <a:avLst/>
          </a:prstGeom>
          <a:noFill/>
        </p:spPr>
        <p:txBody>
          <a:bodyPr wrap="none" rtlCol="0" anchor="t"/>
          <a:lstStyle/>
          <a:p>
            <a:pPr defTabSz="1170432">
              <a:lnSpc>
                <a:spcPts val="5459"/>
              </a:lnSpc>
              <a:spcAft>
                <a:spcPts val="600"/>
              </a:spcAft>
            </a:pPr>
            <a:r>
              <a:rPr lang="en-US" sz="4367" b="1" kern="1200" dirty="0">
                <a:latin typeface="+mj-lt"/>
                <a:ea typeface="+mn-ea"/>
                <a:cs typeface="+mn-cs"/>
              </a:rPr>
              <a:t>Mathematical Analysis of Algorithms</a:t>
            </a:r>
            <a:endParaRPr lang="en-US" sz="3412" b="1" dirty="0">
              <a:latin typeface="+mj-lt"/>
            </a:endParaRPr>
          </a:p>
        </p:txBody>
      </p:sp>
      <p:sp>
        <p:nvSpPr>
          <p:cNvPr id="8" name="Shape 4"/>
          <p:cNvSpPr/>
          <p:nvPr/>
        </p:nvSpPr>
        <p:spPr>
          <a:xfrm>
            <a:off x="2888770" y="2340311"/>
            <a:ext cx="828257" cy="29531"/>
          </a:xfrm>
          <a:prstGeom prst="roundRect">
            <a:avLst>
              <a:gd name="adj" fmla="val 144244"/>
            </a:avLst>
          </a:prstGeom>
          <a:solidFill>
            <a:srgbClr val="5D606B"/>
          </a:solidFill>
        </p:spPr>
        <p:txBody>
          <a:bodyPr/>
          <a:lstStyle/>
          <a:p>
            <a:endParaRPr/>
          </a:p>
        </p:txBody>
      </p:sp>
      <p:sp>
        <p:nvSpPr>
          <p:cNvPr id="9" name="Shape 5"/>
          <p:cNvSpPr/>
          <p:nvPr/>
        </p:nvSpPr>
        <p:spPr>
          <a:xfrm>
            <a:off x="2356439" y="2088988"/>
            <a:ext cx="532331" cy="532331"/>
          </a:xfrm>
          <a:prstGeom prst="roundRect">
            <a:avLst>
              <a:gd name="adj" fmla="val 8002"/>
            </a:avLst>
          </a:prstGeom>
          <a:solidFill>
            <a:srgbClr val="444752"/>
          </a:solidFill>
        </p:spPr>
        <p:txBody>
          <a:bodyPr/>
          <a:lstStyle/>
          <a:p>
            <a:endParaRPr/>
          </a:p>
        </p:txBody>
      </p:sp>
      <p:sp>
        <p:nvSpPr>
          <p:cNvPr id="11" name="Text 7"/>
          <p:cNvSpPr/>
          <p:nvPr/>
        </p:nvSpPr>
        <p:spPr>
          <a:xfrm>
            <a:off x="3924131" y="2059455"/>
            <a:ext cx="2784066" cy="348104"/>
          </a:xfrm>
          <a:prstGeom prst="rect">
            <a:avLst/>
          </a:prstGeom>
          <a:noFill/>
        </p:spPr>
        <p:txBody>
          <a:bodyPr wrap="none" rtlCol="0" anchor="t"/>
          <a:lstStyle/>
          <a:p>
            <a:pPr defTabSz="1170432">
              <a:lnSpc>
                <a:spcPts val="2729"/>
              </a:lnSpc>
              <a:spcAft>
                <a:spcPts val="600"/>
              </a:spcAft>
            </a:pPr>
            <a:r>
              <a:rPr lang="en-US" sz="3600" kern="1200" dirty="0">
                <a:ea typeface="+mn-ea"/>
                <a:cs typeface="+mn-cs"/>
              </a:rPr>
              <a:t>Recursive Algorithms</a:t>
            </a:r>
            <a:endParaRPr lang="en-US" sz="3600" dirty="0"/>
          </a:p>
        </p:txBody>
      </p:sp>
      <p:sp>
        <p:nvSpPr>
          <p:cNvPr id="12" name="Text 8"/>
          <p:cNvSpPr/>
          <p:nvPr/>
        </p:nvSpPr>
        <p:spPr>
          <a:xfrm>
            <a:off x="3924131" y="2549403"/>
            <a:ext cx="8438499" cy="757412"/>
          </a:xfrm>
          <a:prstGeom prst="rect">
            <a:avLst/>
          </a:prstGeom>
          <a:noFill/>
        </p:spPr>
        <p:txBody>
          <a:bodyPr wrap="square" rtlCol="0" anchor="t"/>
          <a:lstStyle/>
          <a:p>
            <a:pPr defTabSz="1170432">
              <a:spcAft>
                <a:spcPts val="600"/>
              </a:spcAft>
            </a:pPr>
            <a:r>
              <a:rPr lang="en-US" sz="3600" kern="1200" dirty="0">
                <a:ea typeface="Source Sans Pro" pitchFamily="34" charset="-122"/>
                <a:cs typeface="+mn-cs"/>
              </a:rPr>
              <a:t>Involves breaking down a problem into smaller, similar subproblems, and solving them recursively. The time complexity is often expressed using recurrence relations.</a:t>
            </a:r>
            <a:endParaRPr lang="en-US" sz="3600" dirty="0"/>
          </a:p>
        </p:txBody>
      </p:sp>
      <p:sp>
        <p:nvSpPr>
          <p:cNvPr id="13" name="Shape 9"/>
          <p:cNvSpPr/>
          <p:nvPr/>
        </p:nvSpPr>
        <p:spPr>
          <a:xfrm>
            <a:off x="2888770" y="4992633"/>
            <a:ext cx="828257" cy="29531"/>
          </a:xfrm>
          <a:prstGeom prst="roundRect">
            <a:avLst>
              <a:gd name="adj" fmla="val 144244"/>
            </a:avLst>
          </a:prstGeom>
          <a:solidFill>
            <a:srgbClr val="5D606B"/>
          </a:solidFill>
        </p:spPr>
        <p:txBody>
          <a:bodyPr/>
          <a:lstStyle/>
          <a:p>
            <a:endParaRPr/>
          </a:p>
        </p:txBody>
      </p:sp>
      <p:sp>
        <p:nvSpPr>
          <p:cNvPr id="14" name="Shape 10"/>
          <p:cNvSpPr/>
          <p:nvPr/>
        </p:nvSpPr>
        <p:spPr>
          <a:xfrm>
            <a:off x="2356439" y="4755999"/>
            <a:ext cx="532331" cy="532331"/>
          </a:xfrm>
          <a:prstGeom prst="roundRect">
            <a:avLst>
              <a:gd name="adj" fmla="val 8002"/>
            </a:avLst>
          </a:prstGeom>
          <a:solidFill>
            <a:srgbClr val="444752"/>
          </a:solidFill>
        </p:spPr>
        <p:txBody>
          <a:bodyPr/>
          <a:lstStyle/>
          <a:p>
            <a:endParaRPr/>
          </a:p>
        </p:txBody>
      </p:sp>
      <p:sp>
        <p:nvSpPr>
          <p:cNvPr id="16" name="Text 12"/>
          <p:cNvSpPr/>
          <p:nvPr/>
        </p:nvSpPr>
        <p:spPr>
          <a:xfrm>
            <a:off x="3850490" y="4848113"/>
            <a:ext cx="3420752" cy="348104"/>
          </a:xfrm>
          <a:prstGeom prst="rect">
            <a:avLst/>
          </a:prstGeom>
          <a:noFill/>
        </p:spPr>
        <p:txBody>
          <a:bodyPr wrap="none" rtlCol="0" anchor="t"/>
          <a:lstStyle/>
          <a:p>
            <a:pPr defTabSz="1170432">
              <a:lnSpc>
                <a:spcPts val="2729"/>
              </a:lnSpc>
              <a:spcAft>
                <a:spcPts val="600"/>
              </a:spcAft>
            </a:pPr>
            <a:r>
              <a:rPr lang="en-US" sz="3600" kern="1200" dirty="0">
                <a:latin typeface="+mj-lt"/>
                <a:ea typeface="+mn-ea"/>
                <a:cs typeface="+mn-cs"/>
              </a:rPr>
              <a:t>Non-Recursive</a:t>
            </a:r>
            <a:r>
              <a:rPr lang="en-US" sz="2184" kern="1200" dirty="0">
                <a:latin typeface="+mj-lt"/>
                <a:ea typeface="+mn-ea"/>
                <a:cs typeface="+mn-cs"/>
              </a:rPr>
              <a:t> </a:t>
            </a:r>
            <a:r>
              <a:rPr lang="en-US" sz="3600" kern="1200" dirty="0">
                <a:latin typeface="+mj-lt"/>
                <a:ea typeface="+mn-ea"/>
                <a:cs typeface="+mn-cs"/>
              </a:rPr>
              <a:t>Algorithms</a:t>
            </a:r>
            <a:endParaRPr lang="en-US" sz="3600" dirty="0">
              <a:latin typeface="+mj-lt"/>
            </a:endParaRPr>
          </a:p>
        </p:txBody>
      </p:sp>
      <p:sp>
        <p:nvSpPr>
          <p:cNvPr id="17" name="Text 13"/>
          <p:cNvSpPr/>
          <p:nvPr/>
        </p:nvSpPr>
        <p:spPr>
          <a:xfrm>
            <a:off x="3850490" y="5793901"/>
            <a:ext cx="8438499" cy="757412"/>
          </a:xfrm>
          <a:prstGeom prst="rect">
            <a:avLst/>
          </a:prstGeom>
          <a:noFill/>
        </p:spPr>
        <p:txBody>
          <a:bodyPr wrap="square" rtlCol="0" anchor="t"/>
          <a:lstStyle/>
          <a:p>
            <a:pPr defTabSz="1170432">
              <a:spcAft>
                <a:spcPts val="600"/>
              </a:spcAft>
            </a:pPr>
            <a:r>
              <a:rPr lang="en-US" sz="3600" kern="1200" dirty="0">
                <a:latin typeface="Source Sans Pro" pitchFamily="34" charset="0"/>
                <a:ea typeface="Source Sans Pro" pitchFamily="34" charset="-122"/>
                <a:cs typeface="+mn-cs"/>
              </a:rPr>
              <a:t>Solved using loops, iterations, or other sequential operations. Analyzing the number of operations performed in each loop gives us the time complexity.</a:t>
            </a:r>
            <a:endParaRPr lang="en-US" sz="3600" dirty="0"/>
          </a:p>
        </p:txBody>
      </p:sp>
      <p:sp>
        <p:nvSpPr>
          <p:cNvPr id="21" name="Text 17"/>
          <p:cNvSpPr/>
          <p:nvPr/>
        </p:nvSpPr>
        <p:spPr>
          <a:xfrm>
            <a:off x="3924131" y="5973521"/>
            <a:ext cx="2784066" cy="348104"/>
          </a:xfrm>
          <a:prstGeom prst="rect">
            <a:avLst/>
          </a:prstGeom>
          <a:noFill/>
        </p:spPr>
        <p:txBody>
          <a:bodyPr wrap="none" rtlCol="0" anchor="t"/>
          <a:lstStyle/>
          <a:p>
            <a:pPr defTabSz="1170432">
              <a:lnSpc>
                <a:spcPts val="2729"/>
              </a:lnSpc>
              <a:spcAft>
                <a:spcPts val="600"/>
              </a:spcAft>
            </a:pPr>
            <a:endParaRPr lang="en-US" sz="1706" dirty="0"/>
          </a:p>
        </p:txBody>
      </p:sp>
      <p:sp>
        <p:nvSpPr>
          <p:cNvPr id="22" name="Text 18"/>
          <p:cNvSpPr/>
          <p:nvPr/>
        </p:nvSpPr>
        <p:spPr>
          <a:xfrm>
            <a:off x="3924131" y="6463467"/>
            <a:ext cx="8438499" cy="757412"/>
          </a:xfrm>
          <a:prstGeom prst="rect">
            <a:avLst/>
          </a:prstGeom>
          <a:noFill/>
        </p:spPr>
        <p:txBody>
          <a:bodyPr wrap="square" rtlCol="0" anchor="t"/>
          <a:lstStyle/>
          <a:p>
            <a:pPr defTabSz="1170432">
              <a:lnSpc>
                <a:spcPts val="2970"/>
              </a:lnSpc>
              <a:spcAft>
                <a:spcPts val="600"/>
              </a:spcAft>
            </a:pPr>
            <a:endParaRPr lang="en-US" sz="1450" dirty="0"/>
          </a:p>
        </p:txBody>
      </p:sp>
      <p:pic>
        <p:nvPicPr>
          <p:cNvPr id="25" name="Picture 1">
            <a:extLst>
              <a:ext uri="{FF2B5EF4-FFF2-40B4-BE49-F238E27FC236}">
                <a16:creationId xmlns:a16="http://schemas.microsoft.com/office/drawing/2014/main" id="{7D4AC516-2B27-1180-81E6-B50369D56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4015" y="7686329"/>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a:extLst>
              <a:ext uri="{FF2B5EF4-FFF2-40B4-BE49-F238E27FC236}">
                <a16:creationId xmlns:a16="http://schemas.microsoft.com/office/drawing/2014/main" id="{5EE4BDD8-908E-BB56-4D0A-D7970DD29F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980" y="7625593"/>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B93B5AC-D660-B64D-57D5-6804BA612B5C}"/>
              </a:ext>
            </a:extLst>
          </p:cNvPr>
          <p:cNvSpPr txBox="1"/>
          <p:nvPr/>
        </p:nvSpPr>
        <p:spPr>
          <a:xfrm>
            <a:off x="6340642" y="7868653"/>
            <a:ext cx="301686" cy="369332"/>
          </a:xfrm>
          <a:prstGeom prst="rect">
            <a:avLst/>
          </a:prstGeom>
          <a:noFill/>
        </p:spPr>
        <p:txBody>
          <a:bodyPr wrap="none" rtlCol="0">
            <a:spAutoFit/>
          </a:bodyPr>
          <a:lstStyle/>
          <a:p>
            <a:r>
              <a:rPr lang="en-IN" dirty="0"/>
              <a:t>3</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A32B-8A0E-AE11-EBB9-3E0BA656749B}"/>
              </a:ext>
            </a:extLst>
          </p:cNvPr>
          <p:cNvSpPr>
            <a:spLocks noGrp="1"/>
          </p:cNvSpPr>
          <p:nvPr>
            <p:ph type="title"/>
          </p:nvPr>
        </p:nvSpPr>
        <p:spPr/>
        <p:txBody>
          <a:bodyPr>
            <a:normAutofit/>
          </a:bodyPr>
          <a:lstStyle/>
          <a:p>
            <a:r>
              <a:rPr lang="en-IN" sz="4400" dirty="0"/>
              <a:t>TIME COMPLEXITY</a:t>
            </a:r>
          </a:p>
        </p:txBody>
      </p:sp>
      <p:sp>
        <p:nvSpPr>
          <p:cNvPr id="3" name="Content Placeholder 2">
            <a:extLst>
              <a:ext uri="{FF2B5EF4-FFF2-40B4-BE49-F238E27FC236}">
                <a16:creationId xmlns:a16="http://schemas.microsoft.com/office/drawing/2014/main" id="{0E3D9C93-F97C-3DD2-4DBC-67CC6BF18F8A}"/>
              </a:ext>
            </a:extLst>
          </p:cNvPr>
          <p:cNvSpPr>
            <a:spLocks noGrp="1"/>
          </p:cNvSpPr>
          <p:nvPr>
            <p:ph idx="1"/>
          </p:nvPr>
        </p:nvSpPr>
        <p:spPr/>
        <p:txBody>
          <a:bodyPr>
            <a:normAutofit fontScale="40000" lnSpcReduction="20000"/>
          </a:bodyPr>
          <a:lstStyle/>
          <a:p>
            <a:pPr algn="just">
              <a:lnSpc>
                <a:spcPct val="120000"/>
              </a:lnSpc>
              <a:buFont typeface="Arial" panose="020B0604020202020204" pitchFamily="34" charset="0"/>
              <a:buChar char="•"/>
            </a:pPr>
            <a:r>
              <a:rPr lang="en-GB" sz="7700" b="1" i="0" dirty="0">
                <a:solidFill>
                  <a:srgbClr val="000000"/>
                </a:solidFill>
                <a:effectLst/>
                <a:highlight>
                  <a:srgbClr val="FFFFFF"/>
                </a:highlight>
              </a:rPr>
              <a:t>Best Case Complexity -</a:t>
            </a:r>
            <a:r>
              <a:rPr lang="en-GB" sz="7700" b="0" i="0" dirty="0">
                <a:solidFill>
                  <a:srgbClr val="000000"/>
                </a:solidFill>
                <a:effectLst/>
                <a:highlight>
                  <a:srgbClr val="FFFFFF"/>
                </a:highlight>
              </a:rPr>
              <a:t> It occurs when there is no sorting required, i.e. the array is already sorted. The best-case time complexity of merge sort is </a:t>
            </a:r>
            <a:r>
              <a:rPr lang="en-GB" sz="7700" b="1" i="0" dirty="0">
                <a:solidFill>
                  <a:srgbClr val="000000"/>
                </a:solidFill>
                <a:effectLst/>
                <a:highlight>
                  <a:srgbClr val="FFFFFF"/>
                </a:highlight>
              </a:rPr>
              <a:t>O(n*</a:t>
            </a:r>
            <a:r>
              <a:rPr lang="en-GB" sz="7700" b="1" i="0" dirty="0" err="1">
                <a:solidFill>
                  <a:srgbClr val="000000"/>
                </a:solidFill>
                <a:effectLst/>
                <a:highlight>
                  <a:srgbClr val="FFFFFF"/>
                </a:highlight>
              </a:rPr>
              <a:t>logn</a:t>
            </a:r>
            <a:r>
              <a:rPr lang="en-GB" sz="7700" b="1" i="0" dirty="0">
                <a:solidFill>
                  <a:srgbClr val="000000"/>
                </a:solidFill>
                <a:effectLst/>
                <a:highlight>
                  <a:srgbClr val="FFFFFF"/>
                </a:highlight>
              </a:rPr>
              <a:t>)</a:t>
            </a:r>
            <a:r>
              <a:rPr lang="en-GB" sz="7700" b="0" i="0" dirty="0">
                <a:solidFill>
                  <a:srgbClr val="000000"/>
                </a:solidFill>
                <a:effectLst/>
                <a:highlight>
                  <a:srgbClr val="FFFFFF"/>
                </a:highlight>
              </a:rPr>
              <a:t>.</a:t>
            </a:r>
          </a:p>
          <a:p>
            <a:pPr algn="just">
              <a:lnSpc>
                <a:spcPct val="120000"/>
              </a:lnSpc>
              <a:buFont typeface="Arial" panose="020B0604020202020204" pitchFamily="34" charset="0"/>
              <a:buChar char="•"/>
            </a:pPr>
            <a:r>
              <a:rPr lang="en-GB" sz="7700" b="1" i="0" dirty="0">
                <a:solidFill>
                  <a:srgbClr val="000000"/>
                </a:solidFill>
                <a:effectLst/>
                <a:highlight>
                  <a:srgbClr val="FFFFFF"/>
                </a:highlight>
              </a:rPr>
              <a:t>Average Case Complexity -</a:t>
            </a:r>
            <a:r>
              <a:rPr lang="en-GB" sz="7700" b="0" i="0" dirty="0">
                <a:solidFill>
                  <a:srgbClr val="000000"/>
                </a:solidFill>
                <a:effectLst/>
                <a:highlight>
                  <a:srgbClr val="FFFFFF"/>
                </a:highlight>
              </a:rPr>
              <a:t> It occurs when the array elements are in jumbled order that is not properly ascending and not properly descending. The average case time complexity of merge sort is </a:t>
            </a:r>
            <a:r>
              <a:rPr lang="en-GB" sz="7700" b="1" i="0" dirty="0">
                <a:solidFill>
                  <a:srgbClr val="000000"/>
                </a:solidFill>
                <a:effectLst/>
                <a:highlight>
                  <a:srgbClr val="FFFFFF"/>
                </a:highlight>
              </a:rPr>
              <a:t>O(n*</a:t>
            </a:r>
            <a:r>
              <a:rPr lang="en-GB" sz="7700" b="1" i="0" dirty="0" err="1">
                <a:solidFill>
                  <a:srgbClr val="000000"/>
                </a:solidFill>
                <a:effectLst/>
                <a:highlight>
                  <a:srgbClr val="FFFFFF"/>
                </a:highlight>
              </a:rPr>
              <a:t>logn</a:t>
            </a:r>
            <a:r>
              <a:rPr lang="en-GB" sz="7700" b="1" i="0" dirty="0">
                <a:solidFill>
                  <a:srgbClr val="000000"/>
                </a:solidFill>
                <a:effectLst/>
                <a:highlight>
                  <a:srgbClr val="FFFFFF"/>
                </a:highlight>
              </a:rPr>
              <a:t>)</a:t>
            </a:r>
            <a:r>
              <a:rPr lang="en-GB" sz="7700" b="0" i="0" dirty="0">
                <a:solidFill>
                  <a:srgbClr val="000000"/>
                </a:solidFill>
                <a:effectLst/>
                <a:highlight>
                  <a:srgbClr val="FFFFFF"/>
                </a:highlight>
              </a:rPr>
              <a:t>.</a:t>
            </a:r>
          </a:p>
          <a:p>
            <a:pPr algn="just">
              <a:lnSpc>
                <a:spcPct val="120000"/>
              </a:lnSpc>
              <a:buFont typeface="Arial" panose="020B0604020202020204" pitchFamily="34" charset="0"/>
              <a:buChar char="•"/>
            </a:pPr>
            <a:r>
              <a:rPr lang="en-GB" sz="7700" b="1" i="0" dirty="0">
                <a:solidFill>
                  <a:srgbClr val="000000"/>
                </a:solidFill>
                <a:effectLst/>
                <a:highlight>
                  <a:srgbClr val="FFFFFF"/>
                </a:highlight>
              </a:rPr>
              <a:t>Worst Case Complexity -</a:t>
            </a:r>
            <a:r>
              <a:rPr lang="en-GB" sz="7700" b="0" i="0" dirty="0">
                <a:solidFill>
                  <a:srgbClr val="000000"/>
                </a:solidFill>
                <a:effectLst/>
                <a:highlight>
                  <a:srgbClr val="FFFFFF"/>
                </a:highlight>
              </a:rPr>
              <a:t> It occurs when the array elements are required to be sorted in reverse order. That means suppose you have to sort the array elements in ascending order, but its elements are in descending order. The worst-case time complexity of merge sort is </a:t>
            </a:r>
            <a:r>
              <a:rPr lang="en-GB" sz="7700" b="1" i="0" dirty="0">
                <a:solidFill>
                  <a:srgbClr val="000000"/>
                </a:solidFill>
                <a:effectLst/>
                <a:highlight>
                  <a:srgbClr val="FFFFFF"/>
                </a:highlight>
              </a:rPr>
              <a:t>O(n*</a:t>
            </a:r>
            <a:r>
              <a:rPr lang="en-GB" sz="7700" b="1" i="0" dirty="0" err="1">
                <a:solidFill>
                  <a:srgbClr val="000000"/>
                </a:solidFill>
                <a:effectLst/>
                <a:highlight>
                  <a:srgbClr val="FFFFFF"/>
                </a:highlight>
              </a:rPr>
              <a:t>logn</a:t>
            </a:r>
            <a:r>
              <a:rPr lang="en-GB" sz="7700" b="1" i="0" dirty="0">
                <a:solidFill>
                  <a:srgbClr val="000000"/>
                </a:solidFill>
                <a:effectLst/>
                <a:highlight>
                  <a:srgbClr val="FFFFFF"/>
                </a:highlight>
              </a:rPr>
              <a:t>)</a:t>
            </a:r>
            <a:r>
              <a:rPr lang="en-GB" sz="7700" b="0" i="0" dirty="0">
                <a:solidFill>
                  <a:srgbClr val="000000"/>
                </a:solidFill>
                <a:effectLst/>
                <a:highlight>
                  <a:srgbClr val="FFFFFF"/>
                </a:highlight>
              </a:rPr>
              <a:t>.</a:t>
            </a:r>
          </a:p>
          <a:p>
            <a:pPr marL="0" indent="0">
              <a:buNone/>
            </a:pPr>
            <a:endParaRPr lang="en-IN" dirty="0"/>
          </a:p>
        </p:txBody>
      </p:sp>
      <p:pic>
        <p:nvPicPr>
          <p:cNvPr id="4" name="Picture 2">
            <a:extLst>
              <a:ext uri="{FF2B5EF4-FFF2-40B4-BE49-F238E27FC236}">
                <a16:creationId xmlns:a16="http://schemas.microsoft.com/office/drawing/2014/main" id="{E9C31F52-1CE1-14BA-55E7-9C6E3956C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80" y="7416358"/>
            <a:ext cx="1916127" cy="35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681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2"/>
          <p:cNvSpPr/>
          <p:nvPr/>
        </p:nvSpPr>
        <p:spPr>
          <a:xfrm>
            <a:off x="860409" y="944999"/>
            <a:ext cx="5809059" cy="72604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718"/>
              </a:lnSpc>
              <a:buNone/>
            </a:pPr>
            <a:r>
              <a:rPr lang="en-US" sz="4574" dirty="0">
                <a:ea typeface="Lora" pitchFamily="34" charset="-122"/>
                <a:cs typeface="Lora" pitchFamily="34" charset="-120"/>
              </a:rPr>
              <a:t>Heaps</a:t>
            </a:r>
            <a:endParaRPr lang="en-US" sz="4574" dirty="0"/>
          </a:p>
        </p:txBody>
      </p:sp>
      <p:sp>
        <p:nvSpPr>
          <p:cNvPr id="5" name="Text 3"/>
          <p:cNvSpPr/>
          <p:nvPr/>
        </p:nvSpPr>
        <p:spPr>
          <a:xfrm>
            <a:off x="860409" y="2456908"/>
            <a:ext cx="2904530" cy="363141"/>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59"/>
              </a:lnSpc>
              <a:buNone/>
            </a:pPr>
            <a:endParaRPr lang="en-US" sz="3200" dirty="0"/>
          </a:p>
        </p:txBody>
      </p:sp>
      <p:sp>
        <p:nvSpPr>
          <p:cNvPr id="6" name="Text 4"/>
          <p:cNvSpPr/>
          <p:nvPr/>
        </p:nvSpPr>
        <p:spPr>
          <a:xfrm>
            <a:off x="860409" y="2154573"/>
            <a:ext cx="12880305" cy="1185148"/>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3200" dirty="0">
                <a:latin typeface="+mj-lt"/>
                <a:ea typeface="Source Sans Pro" pitchFamily="34" charset="-122"/>
                <a:cs typeface="Source Sans Pro" pitchFamily="34" charset="-120"/>
              </a:rPr>
              <a:t>Heaps are binary trees that maintain a specific order, either in ascending or descending order. They are used for efficient priority queues, sorting, and other operations.</a:t>
            </a:r>
            <a:endParaRPr lang="en-US" sz="3200" dirty="0">
              <a:latin typeface="+mj-lt"/>
            </a:endParaRPr>
          </a:p>
        </p:txBody>
      </p:sp>
      <p:pic>
        <p:nvPicPr>
          <p:cNvPr id="11" name="Picture 1">
            <a:extLst>
              <a:ext uri="{FF2B5EF4-FFF2-40B4-BE49-F238E27FC236}">
                <a16:creationId xmlns:a16="http://schemas.microsoft.com/office/drawing/2014/main" id="{A0E5426C-DAFB-2358-477F-D2FCE5FC9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4015" y="6987739"/>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CD6E3C4B-9A9F-0D4B-8927-797AEB47A9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980" y="6927003"/>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285565-5685-DAD1-3404-34DBC2557DD1}"/>
              </a:ext>
            </a:extLst>
          </p:cNvPr>
          <p:cNvSpPr txBox="1"/>
          <p:nvPr/>
        </p:nvSpPr>
        <p:spPr>
          <a:xfrm>
            <a:off x="6669468" y="7856621"/>
            <a:ext cx="418704" cy="369332"/>
          </a:xfrm>
          <a:prstGeom prst="rect">
            <a:avLst/>
          </a:prstGeom>
          <a:noFill/>
        </p:spPr>
        <p:txBody>
          <a:bodyPr wrap="none" rtlCol="0">
            <a:spAutoFit/>
          </a:bodyPr>
          <a:lstStyle/>
          <a:p>
            <a:r>
              <a:rPr lang="en-IN" dirty="0"/>
              <a:t>25</a:t>
            </a:r>
          </a:p>
        </p:txBody>
      </p:sp>
      <p:sp>
        <p:nvSpPr>
          <p:cNvPr id="9" name="TextBox 8">
            <a:extLst>
              <a:ext uri="{FF2B5EF4-FFF2-40B4-BE49-F238E27FC236}">
                <a16:creationId xmlns:a16="http://schemas.microsoft.com/office/drawing/2014/main" id="{7422B529-9756-2363-5E43-4DC7744BF5F1}"/>
              </a:ext>
            </a:extLst>
          </p:cNvPr>
          <p:cNvSpPr txBox="1"/>
          <p:nvPr/>
        </p:nvSpPr>
        <p:spPr>
          <a:xfrm>
            <a:off x="1323473" y="3738804"/>
            <a:ext cx="12880304" cy="3046988"/>
          </a:xfrm>
          <a:prstGeom prst="rect">
            <a:avLst/>
          </a:prstGeom>
          <a:noFill/>
        </p:spPr>
        <p:txBody>
          <a:bodyPr wrap="square">
            <a:spAutoFit/>
          </a:bodyPr>
          <a:lstStyle/>
          <a:p>
            <a:pPr algn="l" fontAlgn="base"/>
            <a:r>
              <a:rPr lang="en-GB" sz="3200" b="1" i="0" dirty="0">
                <a:solidFill>
                  <a:srgbClr val="273239"/>
                </a:solidFill>
                <a:effectLst/>
                <a:highlight>
                  <a:srgbClr val="FFFFFF"/>
                </a:highlight>
              </a:rPr>
              <a:t>Types of Heaps</a:t>
            </a:r>
          </a:p>
          <a:p>
            <a:pPr algn="l" rtl="0" fontAlgn="base"/>
            <a:r>
              <a:rPr lang="en-GB" sz="3200" b="0" i="0" dirty="0">
                <a:solidFill>
                  <a:srgbClr val="273239"/>
                </a:solidFill>
                <a:effectLst/>
                <a:highlight>
                  <a:srgbClr val="FFFFFF"/>
                </a:highlight>
              </a:rPr>
              <a:t>There are two main types of heaps:</a:t>
            </a:r>
          </a:p>
          <a:p>
            <a:pPr algn="l" fontAlgn="base">
              <a:buFont typeface="Arial" panose="020B0604020202020204" pitchFamily="34" charset="0"/>
              <a:buChar char="•"/>
            </a:pPr>
            <a:r>
              <a:rPr lang="en-GB" sz="3200" b="1" i="0" dirty="0">
                <a:solidFill>
                  <a:srgbClr val="273239"/>
                </a:solidFill>
                <a:effectLst/>
                <a:highlight>
                  <a:srgbClr val="FFFFFF"/>
                </a:highlight>
              </a:rPr>
              <a:t>Max Heap:</a:t>
            </a:r>
            <a:r>
              <a:rPr lang="en-GB" sz="3200" b="0" i="0" dirty="0">
                <a:solidFill>
                  <a:srgbClr val="273239"/>
                </a:solidFill>
                <a:effectLst/>
                <a:highlight>
                  <a:srgbClr val="FFFFFF"/>
                </a:highlight>
              </a:rPr>
              <a:t> The root node contains the maximum value, and the values decrease as you move down the tree.</a:t>
            </a:r>
          </a:p>
          <a:p>
            <a:pPr algn="l" fontAlgn="base">
              <a:buFont typeface="Arial" panose="020B0604020202020204" pitchFamily="34" charset="0"/>
              <a:buChar char="•"/>
            </a:pPr>
            <a:r>
              <a:rPr lang="en-GB" sz="3200" b="1" i="0" dirty="0">
                <a:solidFill>
                  <a:srgbClr val="273239"/>
                </a:solidFill>
                <a:effectLst/>
                <a:highlight>
                  <a:srgbClr val="FFFFFF"/>
                </a:highlight>
              </a:rPr>
              <a:t>Min Heap:</a:t>
            </a:r>
            <a:r>
              <a:rPr lang="en-GB" sz="3200" b="0" i="0" dirty="0">
                <a:solidFill>
                  <a:srgbClr val="273239"/>
                </a:solidFill>
                <a:effectLst/>
                <a:highlight>
                  <a:srgbClr val="FFFFFF"/>
                </a:highlight>
              </a:rPr>
              <a:t> The root node contains the minimum value, and the values increase as you move down the tree.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2"/>
          <p:cNvSpPr/>
          <p:nvPr/>
        </p:nvSpPr>
        <p:spPr>
          <a:xfrm>
            <a:off x="6882426" y="1544952"/>
            <a:ext cx="4718963" cy="58979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40664">
              <a:lnSpc>
                <a:spcPts val="4632"/>
              </a:lnSpc>
              <a:spcAft>
                <a:spcPts val="600"/>
              </a:spcAft>
            </a:pPr>
            <a:endParaRPr lang="en-US" sz="4574" dirty="0"/>
          </a:p>
        </p:txBody>
      </p:sp>
      <p:sp>
        <p:nvSpPr>
          <p:cNvPr id="10" name="Text 6"/>
          <p:cNvSpPr/>
          <p:nvPr/>
        </p:nvSpPr>
        <p:spPr>
          <a:xfrm>
            <a:off x="7534125" y="3076415"/>
            <a:ext cx="5372597" cy="64183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40664">
              <a:lnSpc>
                <a:spcPts val="2519"/>
              </a:lnSpc>
              <a:spcAft>
                <a:spcPts val="600"/>
              </a:spcAft>
            </a:pPr>
            <a:endParaRPr lang="en-US" sz="1944" dirty="0"/>
          </a:p>
        </p:txBody>
      </p:sp>
      <p:sp>
        <p:nvSpPr>
          <p:cNvPr id="14" name="Text 10"/>
          <p:cNvSpPr/>
          <p:nvPr/>
        </p:nvSpPr>
        <p:spPr>
          <a:xfrm>
            <a:off x="7534125" y="4559614"/>
            <a:ext cx="5372597" cy="64183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40664">
              <a:lnSpc>
                <a:spcPts val="2519"/>
              </a:lnSpc>
              <a:spcAft>
                <a:spcPts val="600"/>
              </a:spcAft>
            </a:pPr>
            <a:endParaRPr lang="en-US" sz="1944" dirty="0"/>
          </a:p>
        </p:txBody>
      </p:sp>
      <p:sp>
        <p:nvSpPr>
          <p:cNvPr id="18" name="Text 14"/>
          <p:cNvSpPr/>
          <p:nvPr/>
        </p:nvSpPr>
        <p:spPr>
          <a:xfrm>
            <a:off x="7534125" y="6042814"/>
            <a:ext cx="5372597" cy="64183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40664">
              <a:lnSpc>
                <a:spcPts val="2519"/>
              </a:lnSpc>
              <a:spcAft>
                <a:spcPts val="600"/>
              </a:spcAft>
            </a:pPr>
            <a:endParaRPr lang="en-US" sz="1944" dirty="0"/>
          </a:p>
        </p:txBody>
      </p:sp>
      <p:pic>
        <p:nvPicPr>
          <p:cNvPr id="21" name="Picture 1">
            <a:extLst>
              <a:ext uri="{FF2B5EF4-FFF2-40B4-BE49-F238E27FC236}">
                <a16:creationId xmlns:a16="http://schemas.microsoft.com/office/drawing/2014/main" id="{8694DFD8-D1F6-CF25-7AED-15FA40E9D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6456" y="7686927"/>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a:extLst>
              <a:ext uri="{FF2B5EF4-FFF2-40B4-BE49-F238E27FC236}">
                <a16:creationId xmlns:a16="http://schemas.microsoft.com/office/drawing/2014/main" id="{1A8D5A39-A344-5334-DC98-AF3399002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421" y="7626191"/>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F866C3-E718-46FC-87FE-B9E9C49E9C92}"/>
              </a:ext>
            </a:extLst>
          </p:cNvPr>
          <p:cNvSpPr txBox="1"/>
          <p:nvPr/>
        </p:nvSpPr>
        <p:spPr>
          <a:xfrm>
            <a:off x="891021" y="775511"/>
            <a:ext cx="3265702" cy="769441"/>
          </a:xfrm>
          <a:prstGeom prst="rect">
            <a:avLst/>
          </a:prstGeom>
          <a:noFill/>
        </p:spPr>
        <p:txBody>
          <a:bodyPr wrap="none" rtlCol="0">
            <a:spAutoFit/>
          </a:bodyPr>
          <a:lstStyle/>
          <a:p>
            <a:r>
              <a:rPr lang="en-IN" sz="4400" dirty="0"/>
              <a:t>BINARY HEAP</a:t>
            </a:r>
          </a:p>
        </p:txBody>
      </p:sp>
      <p:sp>
        <p:nvSpPr>
          <p:cNvPr id="3" name="TextBox 2">
            <a:extLst>
              <a:ext uri="{FF2B5EF4-FFF2-40B4-BE49-F238E27FC236}">
                <a16:creationId xmlns:a16="http://schemas.microsoft.com/office/drawing/2014/main" id="{E3A19E6B-7978-EF48-5BF9-C137B7662245}"/>
              </a:ext>
            </a:extLst>
          </p:cNvPr>
          <p:cNvSpPr txBox="1"/>
          <p:nvPr/>
        </p:nvSpPr>
        <p:spPr>
          <a:xfrm>
            <a:off x="891021" y="2547232"/>
            <a:ext cx="12848358" cy="3416320"/>
          </a:xfrm>
          <a:prstGeom prst="rect">
            <a:avLst/>
          </a:prstGeom>
          <a:noFill/>
        </p:spPr>
        <p:txBody>
          <a:bodyPr wrap="square" rtlCol="0">
            <a:spAutoFit/>
          </a:bodyPr>
          <a:lstStyle/>
          <a:p>
            <a:pPr marL="571500" indent="-571500">
              <a:buFont typeface="Arial" panose="020B0604020202020204" pitchFamily="34" charset="0"/>
              <a:buChar char="•"/>
            </a:pPr>
            <a:r>
              <a:rPr lang="en-GB" sz="3600" dirty="0"/>
              <a:t>A Binary Heap is either Min Heap or Max Heap.</a:t>
            </a:r>
          </a:p>
          <a:p>
            <a:pPr marL="571500" indent="-571500">
              <a:buFont typeface="Arial" panose="020B0604020202020204" pitchFamily="34" charset="0"/>
              <a:buChar char="•"/>
            </a:pPr>
            <a:r>
              <a:rPr lang="en-GB" sz="3600" dirty="0"/>
              <a:t>In a Min Binary Heap, the key at the root must be minimum among all keys present in Binary Heap. </a:t>
            </a:r>
          </a:p>
          <a:p>
            <a:pPr marL="571500" indent="-571500">
              <a:buFont typeface="Arial" panose="020B0604020202020204" pitchFamily="34" charset="0"/>
              <a:buChar char="•"/>
            </a:pPr>
            <a:r>
              <a:rPr lang="en-GB" sz="3600" dirty="0"/>
              <a:t>The same property must be recursively true for all nodes in Binary Tree.</a:t>
            </a:r>
          </a:p>
          <a:p>
            <a:pPr marL="571500" indent="-571500">
              <a:buFont typeface="Arial" panose="020B0604020202020204" pitchFamily="34" charset="0"/>
              <a:buChar char="•"/>
            </a:pPr>
            <a:r>
              <a:rPr lang="en-GB" sz="3600" dirty="0"/>
              <a:t> Max Binary Heap is similar to </a:t>
            </a:r>
            <a:r>
              <a:rPr lang="en-GB" sz="3600" dirty="0" err="1"/>
              <a:t>MinHeap</a:t>
            </a:r>
            <a:r>
              <a:rPr lang="en-GB" sz="3600" dirty="0"/>
              <a:t>.</a:t>
            </a:r>
            <a:endParaRPr lang="en-IN" sz="3600" dirty="0"/>
          </a:p>
        </p:txBody>
      </p:sp>
      <p:sp>
        <p:nvSpPr>
          <p:cNvPr id="19" name="TextBox 18">
            <a:extLst>
              <a:ext uri="{FF2B5EF4-FFF2-40B4-BE49-F238E27FC236}">
                <a16:creationId xmlns:a16="http://schemas.microsoft.com/office/drawing/2014/main" id="{967292CA-59E8-0A43-5E19-8FCC3BB90774}"/>
              </a:ext>
            </a:extLst>
          </p:cNvPr>
          <p:cNvSpPr txBox="1"/>
          <p:nvPr/>
        </p:nvSpPr>
        <p:spPr>
          <a:xfrm>
            <a:off x="7027650" y="7835358"/>
            <a:ext cx="418704" cy="369332"/>
          </a:xfrm>
          <a:prstGeom prst="rect">
            <a:avLst/>
          </a:prstGeom>
          <a:noFill/>
        </p:spPr>
        <p:txBody>
          <a:bodyPr wrap="none" rtlCol="0">
            <a:spAutoFit/>
          </a:bodyPr>
          <a:lstStyle/>
          <a:p>
            <a:r>
              <a:rPr lang="en-IN" dirty="0"/>
              <a:t>26</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91" name="Rectangle 1639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3" name="Rectangle 1639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14" y="576072"/>
            <a:ext cx="13485571" cy="707745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a:extLst>
              <a:ext uri="{FF2B5EF4-FFF2-40B4-BE49-F238E27FC236}">
                <a16:creationId xmlns:a16="http://schemas.microsoft.com/office/drawing/2014/main" id="{8753E348-1613-7911-DDFB-2BA7A0D8B0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2160" y="1350366"/>
            <a:ext cx="13086079" cy="5528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329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2"/>
          <p:cNvSpPr/>
          <p:nvPr/>
        </p:nvSpPr>
        <p:spPr>
          <a:xfrm>
            <a:off x="815449" y="772160"/>
            <a:ext cx="5949380" cy="743581"/>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688">
              <a:lnSpc>
                <a:spcPts val="5832"/>
              </a:lnSpc>
              <a:spcAft>
                <a:spcPts val="600"/>
              </a:spcAft>
            </a:pPr>
            <a:r>
              <a:rPr lang="en-US" sz="4400" kern="1200" dirty="0">
                <a:solidFill>
                  <a:schemeClr val="tx1"/>
                </a:solidFill>
                <a:ea typeface="+mn-ea"/>
                <a:cs typeface="+mn-cs"/>
              </a:rPr>
              <a:t>Heap Sort</a:t>
            </a:r>
            <a:endParaRPr lang="en-US" sz="4400" dirty="0"/>
          </a:p>
        </p:txBody>
      </p:sp>
      <p:sp>
        <p:nvSpPr>
          <p:cNvPr id="5" name="Shape 3"/>
          <p:cNvSpPr/>
          <p:nvPr/>
        </p:nvSpPr>
        <p:spPr>
          <a:xfrm>
            <a:off x="7299408" y="1894969"/>
            <a:ext cx="31582" cy="5562470"/>
          </a:xfrm>
          <a:prstGeom prst="roundRect">
            <a:avLst>
              <a:gd name="adj" fmla="val 144112"/>
            </a:avLst>
          </a:prstGeom>
          <a:solidFill>
            <a:srgbClr val="5D606B"/>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Shape 4"/>
          <p:cNvSpPr/>
          <p:nvPr/>
        </p:nvSpPr>
        <p:spPr>
          <a:xfrm>
            <a:off x="6145808" y="2447900"/>
            <a:ext cx="884908" cy="31582"/>
          </a:xfrm>
          <a:prstGeom prst="roundRect">
            <a:avLst>
              <a:gd name="adj" fmla="val 144112"/>
            </a:avLst>
          </a:prstGeom>
          <a:solidFill>
            <a:srgbClr val="5D606B"/>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Shape 5"/>
          <p:cNvSpPr/>
          <p:nvPr/>
        </p:nvSpPr>
        <p:spPr>
          <a:xfrm>
            <a:off x="7030716" y="2179330"/>
            <a:ext cx="568844" cy="568844"/>
          </a:xfrm>
          <a:prstGeom prst="roundRect">
            <a:avLst>
              <a:gd name="adj" fmla="val 8001"/>
            </a:avLst>
          </a:prstGeom>
          <a:solidFill>
            <a:srgbClr val="444752"/>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Text 6"/>
          <p:cNvSpPr/>
          <p:nvPr/>
        </p:nvSpPr>
        <p:spPr>
          <a:xfrm>
            <a:off x="7250083" y="2285295"/>
            <a:ext cx="129987" cy="356914"/>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32688">
              <a:lnSpc>
                <a:spcPts val="2799"/>
              </a:lnSpc>
              <a:spcAft>
                <a:spcPts val="600"/>
              </a:spcAft>
            </a:pPr>
            <a:r>
              <a:rPr lang="en-US" sz="2799" kern="1200">
                <a:solidFill>
                  <a:srgbClr val="445763"/>
                </a:solidFill>
                <a:latin typeface="Lora" pitchFamily="34" charset="0"/>
                <a:ea typeface="+mn-ea"/>
                <a:cs typeface="+mn-cs"/>
              </a:rPr>
              <a:t>1</a:t>
            </a:r>
            <a:endParaRPr lang="en-US" sz="2744"/>
          </a:p>
        </p:txBody>
      </p:sp>
      <p:sp>
        <p:nvSpPr>
          <p:cNvPr id="9" name="Text 7"/>
          <p:cNvSpPr/>
          <p:nvPr/>
        </p:nvSpPr>
        <p:spPr>
          <a:xfrm>
            <a:off x="2949861" y="2147748"/>
            <a:ext cx="2974691" cy="37191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32688">
              <a:lnSpc>
                <a:spcPts val="2916"/>
              </a:lnSpc>
              <a:spcAft>
                <a:spcPts val="600"/>
              </a:spcAft>
            </a:pPr>
            <a:r>
              <a:rPr lang="en-US" sz="3600" b="1" kern="1200" dirty="0">
                <a:solidFill>
                  <a:schemeClr val="tx1"/>
                </a:solidFill>
                <a:ea typeface="+mn-ea"/>
                <a:cs typeface="+mn-cs"/>
              </a:rPr>
              <a:t>Build Heap</a:t>
            </a:r>
            <a:endParaRPr lang="en-US" sz="3600" b="1" dirty="0"/>
          </a:p>
        </p:txBody>
      </p:sp>
      <p:sp>
        <p:nvSpPr>
          <p:cNvPr id="10" name="Text 8"/>
          <p:cNvSpPr/>
          <p:nvPr/>
        </p:nvSpPr>
        <p:spPr>
          <a:xfrm>
            <a:off x="815449" y="2671352"/>
            <a:ext cx="5109102" cy="809184"/>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32688">
              <a:lnSpc>
                <a:spcPts val="3172"/>
              </a:lnSpc>
              <a:spcAft>
                <a:spcPts val="600"/>
              </a:spcAft>
            </a:pPr>
            <a:r>
              <a:rPr lang="en-US" sz="3600" kern="1200" dirty="0">
                <a:solidFill>
                  <a:schemeClr val="tx1"/>
                </a:solidFill>
                <a:latin typeface="+mj-lt"/>
                <a:ea typeface="Source Sans Pro" pitchFamily="34" charset="-122"/>
                <a:cs typeface="+mn-cs"/>
              </a:rPr>
              <a:t>The input array is converted into a max-heap or min-heap.</a:t>
            </a:r>
            <a:endParaRPr lang="en-US" sz="3600" dirty="0">
              <a:latin typeface="+mj-lt"/>
            </a:endParaRPr>
          </a:p>
        </p:txBody>
      </p:sp>
      <p:sp>
        <p:nvSpPr>
          <p:cNvPr id="11" name="Shape 9"/>
          <p:cNvSpPr/>
          <p:nvPr/>
        </p:nvSpPr>
        <p:spPr>
          <a:xfrm>
            <a:off x="7599559" y="3712036"/>
            <a:ext cx="884908" cy="31582"/>
          </a:xfrm>
          <a:prstGeom prst="roundRect">
            <a:avLst>
              <a:gd name="adj" fmla="val 144112"/>
            </a:avLst>
          </a:prstGeom>
          <a:solidFill>
            <a:srgbClr val="5D606B"/>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Shape 10"/>
          <p:cNvSpPr/>
          <p:nvPr/>
        </p:nvSpPr>
        <p:spPr>
          <a:xfrm>
            <a:off x="7030716" y="3443467"/>
            <a:ext cx="568844" cy="568844"/>
          </a:xfrm>
          <a:prstGeom prst="roundRect">
            <a:avLst>
              <a:gd name="adj" fmla="val 8001"/>
            </a:avLst>
          </a:prstGeom>
          <a:solidFill>
            <a:srgbClr val="444752"/>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Text 11"/>
          <p:cNvSpPr/>
          <p:nvPr/>
        </p:nvSpPr>
        <p:spPr>
          <a:xfrm>
            <a:off x="7219233" y="3549431"/>
            <a:ext cx="191687" cy="356914"/>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32688">
              <a:lnSpc>
                <a:spcPts val="2799"/>
              </a:lnSpc>
              <a:spcAft>
                <a:spcPts val="600"/>
              </a:spcAft>
            </a:pPr>
            <a:r>
              <a:rPr lang="en-US" sz="2799" kern="1200">
                <a:solidFill>
                  <a:srgbClr val="445763"/>
                </a:solidFill>
                <a:latin typeface="Lora" pitchFamily="34" charset="0"/>
                <a:ea typeface="+mn-ea"/>
                <a:cs typeface="+mn-cs"/>
              </a:rPr>
              <a:t>2</a:t>
            </a:r>
            <a:endParaRPr lang="en-US" sz="2744"/>
          </a:p>
        </p:txBody>
      </p:sp>
      <p:sp>
        <p:nvSpPr>
          <p:cNvPr id="14" name="Text 12"/>
          <p:cNvSpPr/>
          <p:nvPr/>
        </p:nvSpPr>
        <p:spPr>
          <a:xfrm>
            <a:off x="8705725" y="3411885"/>
            <a:ext cx="2974691" cy="37191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688">
              <a:lnSpc>
                <a:spcPts val="2916"/>
              </a:lnSpc>
              <a:spcAft>
                <a:spcPts val="600"/>
              </a:spcAft>
            </a:pPr>
            <a:r>
              <a:rPr lang="en-US" sz="3600" b="1" kern="1200" dirty="0">
                <a:latin typeface="+mj-lt"/>
                <a:ea typeface="+mn-ea"/>
                <a:cs typeface="+mn-cs"/>
              </a:rPr>
              <a:t>Extract Max/Min</a:t>
            </a:r>
            <a:endParaRPr lang="en-US" sz="3600" b="1" dirty="0">
              <a:latin typeface="+mj-lt"/>
            </a:endParaRPr>
          </a:p>
        </p:txBody>
      </p:sp>
      <p:sp>
        <p:nvSpPr>
          <p:cNvPr id="15" name="Text 13"/>
          <p:cNvSpPr/>
          <p:nvPr/>
        </p:nvSpPr>
        <p:spPr>
          <a:xfrm>
            <a:off x="8705725" y="3935489"/>
            <a:ext cx="5109224" cy="809184"/>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688">
              <a:lnSpc>
                <a:spcPts val="3172"/>
              </a:lnSpc>
              <a:spcAft>
                <a:spcPts val="600"/>
              </a:spcAft>
            </a:pPr>
            <a:r>
              <a:rPr lang="en-US" sz="3600" kern="1200" dirty="0">
                <a:latin typeface="+mj-lt"/>
                <a:ea typeface="Source Sans Pro" pitchFamily="34" charset="-122"/>
                <a:cs typeface="+mn-cs"/>
              </a:rPr>
              <a:t>The root node (max or min value) is extracted and placed at the end of the array.</a:t>
            </a:r>
            <a:endParaRPr lang="en-US" sz="3600" dirty="0">
              <a:latin typeface="+mj-lt"/>
            </a:endParaRPr>
          </a:p>
        </p:txBody>
      </p:sp>
      <p:sp>
        <p:nvSpPr>
          <p:cNvPr id="16" name="Shape 14"/>
          <p:cNvSpPr/>
          <p:nvPr/>
        </p:nvSpPr>
        <p:spPr>
          <a:xfrm>
            <a:off x="6145808" y="4849723"/>
            <a:ext cx="884908" cy="31582"/>
          </a:xfrm>
          <a:prstGeom prst="roundRect">
            <a:avLst>
              <a:gd name="adj" fmla="val 144112"/>
            </a:avLst>
          </a:prstGeom>
          <a:solidFill>
            <a:srgbClr val="5D606B"/>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Shape 15"/>
          <p:cNvSpPr/>
          <p:nvPr/>
        </p:nvSpPr>
        <p:spPr>
          <a:xfrm>
            <a:off x="7030716" y="4581153"/>
            <a:ext cx="568844" cy="568844"/>
          </a:xfrm>
          <a:prstGeom prst="roundRect">
            <a:avLst>
              <a:gd name="adj" fmla="val 8001"/>
            </a:avLst>
          </a:prstGeom>
          <a:solidFill>
            <a:srgbClr val="444752"/>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Text 16"/>
          <p:cNvSpPr/>
          <p:nvPr/>
        </p:nvSpPr>
        <p:spPr>
          <a:xfrm>
            <a:off x="7215696" y="4687118"/>
            <a:ext cx="198882" cy="356914"/>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32688">
              <a:lnSpc>
                <a:spcPts val="2799"/>
              </a:lnSpc>
              <a:spcAft>
                <a:spcPts val="600"/>
              </a:spcAft>
            </a:pPr>
            <a:r>
              <a:rPr lang="en-US" sz="2799" kern="1200">
                <a:solidFill>
                  <a:srgbClr val="445763"/>
                </a:solidFill>
                <a:latin typeface="Lora" pitchFamily="34" charset="0"/>
                <a:ea typeface="+mn-ea"/>
                <a:cs typeface="+mn-cs"/>
              </a:rPr>
              <a:t>3</a:t>
            </a:r>
            <a:endParaRPr lang="en-US" sz="2744"/>
          </a:p>
        </p:txBody>
      </p:sp>
      <p:sp>
        <p:nvSpPr>
          <p:cNvPr id="19" name="Text 17"/>
          <p:cNvSpPr/>
          <p:nvPr/>
        </p:nvSpPr>
        <p:spPr>
          <a:xfrm>
            <a:off x="2949861" y="4549571"/>
            <a:ext cx="2974691" cy="37191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32688">
              <a:lnSpc>
                <a:spcPts val="2916"/>
              </a:lnSpc>
              <a:spcAft>
                <a:spcPts val="600"/>
              </a:spcAft>
            </a:pPr>
            <a:r>
              <a:rPr lang="en-US" sz="3600" b="1" kern="1200" dirty="0" err="1">
                <a:latin typeface="+mj-lt"/>
                <a:ea typeface="+mn-ea"/>
                <a:cs typeface="+mn-cs"/>
              </a:rPr>
              <a:t>Heapify</a:t>
            </a:r>
            <a:endParaRPr lang="en-US" sz="3600" b="1" dirty="0">
              <a:latin typeface="+mj-lt"/>
            </a:endParaRPr>
          </a:p>
        </p:txBody>
      </p:sp>
      <p:sp>
        <p:nvSpPr>
          <p:cNvPr id="20" name="Text 18"/>
          <p:cNvSpPr/>
          <p:nvPr/>
        </p:nvSpPr>
        <p:spPr>
          <a:xfrm>
            <a:off x="815449" y="5073175"/>
            <a:ext cx="5109102" cy="809184"/>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32688">
              <a:lnSpc>
                <a:spcPts val="3172"/>
              </a:lnSpc>
              <a:spcAft>
                <a:spcPts val="600"/>
              </a:spcAft>
            </a:pPr>
            <a:r>
              <a:rPr lang="en-US" sz="3600" kern="1200" dirty="0">
                <a:latin typeface="+mj-lt"/>
                <a:ea typeface="Source Sans Pro" pitchFamily="34" charset="-122"/>
                <a:cs typeface="+mn-cs"/>
              </a:rPr>
              <a:t>The heap property is restored by sifting down the new root node.</a:t>
            </a:r>
            <a:endParaRPr lang="en-US" sz="3600" dirty="0">
              <a:latin typeface="+mj-lt"/>
            </a:endParaRPr>
          </a:p>
        </p:txBody>
      </p:sp>
      <p:sp>
        <p:nvSpPr>
          <p:cNvPr id="21" name="Shape 19"/>
          <p:cNvSpPr/>
          <p:nvPr/>
        </p:nvSpPr>
        <p:spPr>
          <a:xfrm>
            <a:off x="7599559" y="5987531"/>
            <a:ext cx="884908" cy="31582"/>
          </a:xfrm>
          <a:prstGeom prst="roundRect">
            <a:avLst>
              <a:gd name="adj" fmla="val 144112"/>
            </a:avLst>
          </a:prstGeom>
          <a:solidFill>
            <a:srgbClr val="5D606B"/>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Shape 20"/>
          <p:cNvSpPr/>
          <p:nvPr/>
        </p:nvSpPr>
        <p:spPr>
          <a:xfrm>
            <a:off x="7030716" y="5718962"/>
            <a:ext cx="568844" cy="568844"/>
          </a:xfrm>
          <a:prstGeom prst="roundRect">
            <a:avLst>
              <a:gd name="adj" fmla="val 8001"/>
            </a:avLst>
          </a:prstGeom>
          <a:solidFill>
            <a:srgbClr val="444752"/>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Text 21"/>
          <p:cNvSpPr/>
          <p:nvPr/>
        </p:nvSpPr>
        <p:spPr>
          <a:xfrm>
            <a:off x="7218379" y="5824926"/>
            <a:ext cx="193516" cy="356914"/>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32688">
              <a:lnSpc>
                <a:spcPts val="2799"/>
              </a:lnSpc>
              <a:spcAft>
                <a:spcPts val="600"/>
              </a:spcAft>
            </a:pPr>
            <a:r>
              <a:rPr lang="en-US" sz="2799" kern="1200">
                <a:solidFill>
                  <a:srgbClr val="445763"/>
                </a:solidFill>
                <a:latin typeface="Lora" pitchFamily="34" charset="0"/>
                <a:ea typeface="+mn-ea"/>
                <a:cs typeface="+mn-cs"/>
              </a:rPr>
              <a:t>4</a:t>
            </a:r>
            <a:endParaRPr lang="en-US" sz="2744"/>
          </a:p>
        </p:txBody>
      </p:sp>
      <p:sp>
        <p:nvSpPr>
          <p:cNvPr id="24" name="Text 22"/>
          <p:cNvSpPr/>
          <p:nvPr/>
        </p:nvSpPr>
        <p:spPr>
          <a:xfrm>
            <a:off x="8705725" y="5687380"/>
            <a:ext cx="2974691" cy="37191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688">
              <a:lnSpc>
                <a:spcPts val="2916"/>
              </a:lnSpc>
              <a:spcAft>
                <a:spcPts val="600"/>
              </a:spcAft>
            </a:pPr>
            <a:r>
              <a:rPr lang="en-US" sz="3600" b="1" kern="1200" dirty="0">
                <a:latin typeface="+mj-lt"/>
                <a:ea typeface="+mn-ea"/>
                <a:cs typeface="+mn-cs"/>
              </a:rPr>
              <a:t>Repeat</a:t>
            </a:r>
            <a:endParaRPr lang="en-US" sz="3600" b="1" dirty="0">
              <a:latin typeface="+mj-lt"/>
            </a:endParaRPr>
          </a:p>
        </p:txBody>
      </p:sp>
      <p:sp>
        <p:nvSpPr>
          <p:cNvPr id="25" name="Text 23"/>
          <p:cNvSpPr/>
          <p:nvPr/>
        </p:nvSpPr>
        <p:spPr>
          <a:xfrm>
            <a:off x="8705725" y="6210983"/>
            <a:ext cx="5109224" cy="809184"/>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688">
              <a:lnSpc>
                <a:spcPts val="3172"/>
              </a:lnSpc>
              <a:spcAft>
                <a:spcPts val="600"/>
              </a:spcAft>
            </a:pPr>
            <a:r>
              <a:rPr lang="en-US" sz="3600" kern="1200" dirty="0">
                <a:latin typeface="+mj-lt"/>
                <a:ea typeface="Source Sans Pro" pitchFamily="34" charset="-122"/>
                <a:cs typeface="+mn-cs"/>
              </a:rPr>
              <a:t>Steps 2 and 3 are repeated until the entire array is sorted</a:t>
            </a:r>
            <a:r>
              <a:rPr lang="en-US" sz="3600" kern="1200" dirty="0">
                <a:latin typeface="Source Sans Pro" pitchFamily="34" charset="0"/>
                <a:ea typeface="Source Sans Pro" pitchFamily="34" charset="-122"/>
                <a:cs typeface="+mn-cs"/>
              </a:rPr>
              <a:t>.</a:t>
            </a:r>
            <a:endParaRPr lang="en-US" sz="3600" dirty="0"/>
          </a:p>
        </p:txBody>
      </p:sp>
      <p:pic>
        <p:nvPicPr>
          <p:cNvPr id="28" name="Picture 1">
            <a:extLst>
              <a:ext uri="{FF2B5EF4-FFF2-40B4-BE49-F238E27FC236}">
                <a16:creationId xmlns:a16="http://schemas.microsoft.com/office/drawing/2014/main" id="{B63432F2-B79C-CA15-B49A-C40D6CD12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6300" y="7473722"/>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a:extLst>
              <a:ext uri="{FF2B5EF4-FFF2-40B4-BE49-F238E27FC236}">
                <a16:creationId xmlns:a16="http://schemas.microsoft.com/office/drawing/2014/main" id="{9F29ED08-77A5-2BCC-DAA3-105846A0B0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265" y="7412986"/>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1D90B8C-DC17-4F34-EC34-65CAF92A1058}"/>
              </a:ext>
            </a:extLst>
          </p:cNvPr>
          <p:cNvSpPr txBox="1"/>
          <p:nvPr/>
        </p:nvSpPr>
        <p:spPr>
          <a:xfrm>
            <a:off x="6942221" y="7868653"/>
            <a:ext cx="418704" cy="369332"/>
          </a:xfrm>
          <a:prstGeom prst="rect">
            <a:avLst/>
          </a:prstGeom>
          <a:noFill/>
        </p:spPr>
        <p:txBody>
          <a:bodyPr wrap="none" rtlCol="0">
            <a:spAutoFit/>
          </a:bodyPr>
          <a:lstStyle/>
          <a:p>
            <a:r>
              <a:rPr lang="en-IN" dirty="0"/>
              <a:t>27</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C3CB-F010-245C-7FE0-77012C250903}"/>
              </a:ext>
            </a:extLst>
          </p:cNvPr>
          <p:cNvSpPr>
            <a:spLocks noGrp="1"/>
          </p:cNvSpPr>
          <p:nvPr>
            <p:ph type="title"/>
          </p:nvPr>
        </p:nvSpPr>
        <p:spPr/>
        <p:txBody>
          <a:bodyPr>
            <a:normAutofit/>
          </a:bodyPr>
          <a:lstStyle/>
          <a:p>
            <a:r>
              <a:rPr lang="en-IN" sz="4400" b="1" dirty="0"/>
              <a:t>HASHING</a:t>
            </a:r>
          </a:p>
        </p:txBody>
      </p:sp>
      <p:sp>
        <p:nvSpPr>
          <p:cNvPr id="3" name="Content Placeholder 2">
            <a:extLst>
              <a:ext uri="{FF2B5EF4-FFF2-40B4-BE49-F238E27FC236}">
                <a16:creationId xmlns:a16="http://schemas.microsoft.com/office/drawing/2014/main" id="{2B16E4EB-33A8-B474-6673-38E61D303BE7}"/>
              </a:ext>
            </a:extLst>
          </p:cNvPr>
          <p:cNvSpPr>
            <a:spLocks noGrp="1"/>
          </p:cNvSpPr>
          <p:nvPr>
            <p:ph idx="1"/>
          </p:nvPr>
        </p:nvSpPr>
        <p:spPr/>
        <p:txBody>
          <a:bodyPr>
            <a:normAutofit/>
          </a:bodyPr>
          <a:lstStyle/>
          <a:p>
            <a:r>
              <a:rPr lang="en-GB" sz="3600" b="0" i="0" dirty="0">
                <a:solidFill>
                  <a:srgbClr val="273239"/>
                </a:solidFill>
                <a:effectLst/>
                <a:highlight>
                  <a:srgbClr val="FFFFFF"/>
                </a:highlight>
              </a:rPr>
              <a:t>Hashing is a fundamental data structure that efficiently stores and retrieves data in a way that allows for quick access. </a:t>
            </a:r>
          </a:p>
          <a:p>
            <a:r>
              <a:rPr lang="en-GB" sz="3600" b="0" i="0" dirty="0">
                <a:solidFill>
                  <a:srgbClr val="273239"/>
                </a:solidFill>
                <a:effectLst/>
                <a:highlight>
                  <a:srgbClr val="FFFFFF"/>
                </a:highlight>
              </a:rPr>
              <a:t>It involves mapping data to a specific index in a hash table using a hash function that enables fast retrieval of information based on its key</a:t>
            </a:r>
          </a:p>
          <a:p>
            <a:r>
              <a:rPr lang="en-GB" sz="3600" b="0" i="0" dirty="0">
                <a:solidFill>
                  <a:srgbClr val="273239"/>
                </a:solidFill>
                <a:effectLst/>
                <a:highlight>
                  <a:srgbClr val="FFFFFF"/>
                </a:highlight>
                <a:latin typeface="Nunito" pitchFamily="2" charset="0"/>
              </a:rPr>
              <a:t>It involves using a </a:t>
            </a:r>
            <a:r>
              <a:rPr lang="en-GB" sz="3600" b="1" i="0" dirty="0">
                <a:solidFill>
                  <a:srgbClr val="273239"/>
                </a:solidFill>
                <a:effectLst/>
                <a:highlight>
                  <a:srgbClr val="FFFFFF"/>
                </a:highlight>
                <a:latin typeface="Nunito" pitchFamily="2" charset="0"/>
              </a:rPr>
              <a:t>hash function</a:t>
            </a:r>
            <a:r>
              <a:rPr lang="en-GB" sz="3600" b="0" i="0" dirty="0">
                <a:solidFill>
                  <a:srgbClr val="273239"/>
                </a:solidFill>
                <a:effectLst/>
                <a:highlight>
                  <a:srgbClr val="FFFFFF"/>
                </a:highlight>
                <a:latin typeface="Nunito" pitchFamily="2" charset="0"/>
              </a:rPr>
              <a:t> to map data items to a fixed-size array which is called a</a:t>
            </a:r>
            <a:r>
              <a:rPr lang="en-GB" sz="3600" b="1" i="0" dirty="0">
                <a:solidFill>
                  <a:srgbClr val="273239"/>
                </a:solidFill>
                <a:effectLst/>
                <a:highlight>
                  <a:srgbClr val="FFFFFF"/>
                </a:highlight>
                <a:latin typeface="Nunito" pitchFamily="2" charset="0"/>
              </a:rPr>
              <a:t> hash table</a:t>
            </a:r>
            <a:r>
              <a:rPr lang="en-GB" sz="3600" b="0" i="0" dirty="0">
                <a:solidFill>
                  <a:srgbClr val="273239"/>
                </a:solidFill>
                <a:effectLst/>
                <a:highlight>
                  <a:srgbClr val="FFFFFF"/>
                </a:highlight>
                <a:latin typeface="Nunito" pitchFamily="2" charset="0"/>
              </a:rPr>
              <a:t>.</a:t>
            </a:r>
            <a:endParaRPr lang="en-GB" sz="3600" b="0" i="0" dirty="0">
              <a:solidFill>
                <a:srgbClr val="273239"/>
              </a:solidFill>
              <a:effectLst/>
              <a:highlight>
                <a:srgbClr val="FFFFFF"/>
              </a:highlight>
            </a:endParaRPr>
          </a:p>
        </p:txBody>
      </p:sp>
    </p:spTree>
    <p:extLst>
      <p:ext uri="{BB962C8B-B14F-4D97-AF65-F5344CB8AC3E}">
        <p14:creationId xmlns:p14="http://schemas.microsoft.com/office/powerpoint/2010/main" val="2027200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9ECD86-69C5-3579-2780-B737FDC2E6DA}"/>
              </a:ext>
            </a:extLst>
          </p:cNvPr>
          <p:cNvSpPr txBox="1"/>
          <p:nvPr/>
        </p:nvSpPr>
        <p:spPr>
          <a:xfrm>
            <a:off x="1143000" y="1872188"/>
            <a:ext cx="12849726" cy="3785652"/>
          </a:xfrm>
          <a:prstGeom prst="rect">
            <a:avLst/>
          </a:prstGeom>
          <a:noFill/>
        </p:spPr>
        <p:txBody>
          <a:bodyPr wrap="square">
            <a:spAutoFit/>
          </a:bodyPr>
          <a:lstStyle/>
          <a:p>
            <a:pPr algn="l" fontAlgn="base">
              <a:buFont typeface="+mj-lt"/>
              <a:buAutoNum type="arabicPeriod"/>
            </a:pPr>
            <a:r>
              <a:rPr lang="en-GB" sz="4000" b="1" i="0" dirty="0">
                <a:solidFill>
                  <a:srgbClr val="273239"/>
                </a:solidFill>
                <a:effectLst/>
                <a:highlight>
                  <a:srgbClr val="FFFFFF"/>
                </a:highlight>
                <a:latin typeface="+mj-lt"/>
              </a:rPr>
              <a:t>Hash Function:</a:t>
            </a:r>
            <a:r>
              <a:rPr lang="en-GB" sz="4000" b="0" i="0" dirty="0">
                <a:solidFill>
                  <a:srgbClr val="273239"/>
                </a:solidFill>
                <a:effectLst/>
                <a:highlight>
                  <a:srgbClr val="FFFFFF"/>
                </a:highlight>
                <a:latin typeface="+mj-lt"/>
              </a:rPr>
              <a:t> You provide your data items into the hash function.</a:t>
            </a:r>
          </a:p>
          <a:p>
            <a:pPr algn="l" fontAlgn="base">
              <a:buFont typeface="+mj-lt"/>
              <a:buAutoNum type="arabicPeriod" startAt="2"/>
            </a:pPr>
            <a:r>
              <a:rPr lang="en-GB" sz="4000" b="1" i="0" dirty="0">
                <a:solidFill>
                  <a:srgbClr val="273239"/>
                </a:solidFill>
                <a:effectLst/>
                <a:highlight>
                  <a:srgbClr val="FFFFFF"/>
                </a:highlight>
                <a:latin typeface="+mj-lt"/>
              </a:rPr>
              <a:t>Hash Code:</a:t>
            </a:r>
            <a:r>
              <a:rPr lang="en-GB" sz="4000" b="0" i="0" dirty="0">
                <a:solidFill>
                  <a:srgbClr val="273239"/>
                </a:solidFill>
                <a:effectLst/>
                <a:highlight>
                  <a:srgbClr val="FFFFFF"/>
                </a:highlight>
                <a:latin typeface="+mj-lt"/>
              </a:rPr>
              <a:t> The hash function crunches the data and give a unique hash code.</a:t>
            </a:r>
          </a:p>
          <a:p>
            <a:pPr algn="l" fontAlgn="base">
              <a:buFont typeface="+mj-lt"/>
              <a:buAutoNum type="arabicPeriod" startAt="3"/>
            </a:pPr>
            <a:r>
              <a:rPr lang="en-GB" sz="4000" b="1" i="0" dirty="0">
                <a:solidFill>
                  <a:srgbClr val="273239"/>
                </a:solidFill>
                <a:effectLst/>
                <a:highlight>
                  <a:srgbClr val="FFFFFF"/>
                </a:highlight>
                <a:latin typeface="+mj-lt"/>
              </a:rPr>
              <a:t>Hash Table:</a:t>
            </a:r>
            <a:r>
              <a:rPr lang="en-GB" sz="4000" b="0" i="0" dirty="0">
                <a:solidFill>
                  <a:srgbClr val="273239"/>
                </a:solidFill>
                <a:effectLst/>
                <a:highlight>
                  <a:srgbClr val="FFFFFF"/>
                </a:highlight>
                <a:latin typeface="+mj-lt"/>
              </a:rPr>
              <a:t> The hash code then points you to a specific location within the hash table.</a:t>
            </a:r>
          </a:p>
        </p:txBody>
      </p:sp>
    </p:spTree>
    <p:extLst>
      <p:ext uri="{BB962C8B-B14F-4D97-AF65-F5344CB8AC3E}">
        <p14:creationId xmlns:p14="http://schemas.microsoft.com/office/powerpoint/2010/main" val="279934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8A228-B3AF-645E-F1D1-8091BBBE7929}"/>
              </a:ext>
            </a:extLst>
          </p:cNvPr>
          <p:cNvSpPr>
            <a:spLocks noGrp="1"/>
          </p:cNvSpPr>
          <p:nvPr>
            <p:ph type="title"/>
          </p:nvPr>
        </p:nvSpPr>
        <p:spPr/>
        <p:txBody>
          <a:bodyPr>
            <a:normAutofit/>
          </a:bodyPr>
          <a:lstStyle/>
          <a:p>
            <a:r>
              <a:rPr lang="en-IN" sz="4400" dirty="0"/>
              <a:t>HASH FUNCTION</a:t>
            </a:r>
          </a:p>
        </p:txBody>
      </p:sp>
      <p:sp>
        <p:nvSpPr>
          <p:cNvPr id="3" name="Content Placeholder 2">
            <a:extLst>
              <a:ext uri="{FF2B5EF4-FFF2-40B4-BE49-F238E27FC236}">
                <a16:creationId xmlns:a16="http://schemas.microsoft.com/office/drawing/2014/main" id="{9235751F-EA80-6338-5B3A-A749C55C1DF7}"/>
              </a:ext>
            </a:extLst>
          </p:cNvPr>
          <p:cNvSpPr>
            <a:spLocks noGrp="1"/>
          </p:cNvSpPr>
          <p:nvPr>
            <p:ph idx="1"/>
          </p:nvPr>
        </p:nvSpPr>
        <p:spPr/>
        <p:txBody>
          <a:bodyPr>
            <a:normAutofit/>
          </a:bodyPr>
          <a:lstStyle/>
          <a:p>
            <a:pPr algn="l" rtl="0" fontAlgn="base"/>
            <a:r>
              <a:rPr lang="en-GB" sz="3600" b="0" i="0" dirty="0">
                <a:solidFill>
                  <a:srgbClr val="273239"/>
                </a:solidFill>
                <a:effectLst/>
                <a:highlight>
                  <a:srgbClr val="FFFFFF"/>
                </a:highlight>
                <a:latin typeface="+mj-lt"/>
              </a:rPr>
              <a:t>The</a:t>
            </a:r>
            <a:r>
              <a:rPr lang="en-GB" sz="3600" b="1" i="0" dirty="0">
                <a:solidFill>
                  <a:srgbClr val="273239"/>
                </a:solidFill>
                <a:effectLst/>
                <a:highlight>
                  <a:srgbClr val="FFFFFF"/>
                </a:highlight>
                <a:latin typeface="+mj-lt"/>
              </a:rPr>
              <a:t> hash function</a:t>
            </a:r>
            <a:r>
              <a:rPr lang="en-GB" sz="3600" b="0" i="0" dirty="0">
                <a:solidFill>
                  <a:srgbClr val="273239"/>
                </a:solidFill>
                <a:effectLst/>
                <a:highlight>
                  <a:srgbClr val="FFFFFF"/>
                </a:highlight>
                <a:latin typeface="+mj-lt"/>
              </a:rPr>
              <a:t> is a function that takes a </a:t>
            </a:r>
            <a:r>
              <a:rPr lang="en-GB" sz="3600" b="1" i="0" dirty="0">
                <a:solidFill>
                  <a:srgbClr val="273239"/>
                </a:solidFill>
                <a:effectLst/>
                <a:highlight>
                  <a:srgbClr val="FFFFFF"/>
                </a:highlight>
                <a:latin typeface="+mj-lt"/>
              </a:rPr>
              <a:t>key </a:t>
            </a:r>
            <a:r>
              <a:rPr lang="en-GB" sz="3600" b="0" i="0" dirty="0">
                <a:solidFill>
                  <a:srgbClr val="273239"/>
                </a:solidFill>
                <a:effectLst/>
                <a:highlight>
                  <a:srgbClr val="FFFFFF"/>
                </a:highlight>
                <a:latin typeface="+mj-lt"/>
              </a:rPr>
              <a:t>and returns an </a:t>
            </a:r>
            <a:r>
              <a:rPr lang="en-GB" sz="3600" b="1" i="0" dirty="0">
                <a:solidFill>
                  <a:srgbClr val="273239"/>
                </a:solidFill>
                <a:effectLst/>
                <a:highlight>
                  <a:srgbClr val="FFFFFF"/>
                </a:highlight>
                <a:latin typeface="+mj-lt"/>
              </a:rPr>
              <a:t>index </a:t>
            </a:r>
            <a:r>
              <a:rPr lang="en-GB" sz="3600" b="0" i="0" dirty="0">
                <a:solidFill>
                  <a:srgbClr val="273239"/>
                </a:solidFill>
                <a:effectLst/>
                <a:highlight>
                  <a:srgbClr val="FFFFFF"/>
                </a:highlight>
                <a:latin typeface="+mj-lt"/>
              </a:rPr>
              <a:t>into the </a:t>
            </a:r>
            <a:r>
              <a:rPr lang="en-GB" sz="3600" b="1" i="0" dirty="0">
                <a:solidFill>
                  <a:srgbClr val="273239"/>
                </a:solidFill>
                <a:effectLst/>
                <a:highlight>
                  <a:srgbClr val="FFFFFF"/>
                </a:highlight>
                <a:latin typeface="+mj-lt"/>
              </a:rPr>
              <a:t>hash table</a:t>
            </a:r>
            <a:r>
              <a:rPr lang="en-GB" sz="3600" b="0" i="0" dirty="0">
                <a:solidFill>
                  <a:srgbClr val="273239"/>
                </a:solidFill>
                <a:effectLst/>
                <a:highlight>
                  <a:srgbClr val="FFFFFF"/>
                </a:highlight>
                <a:latin typeface="+mj-lt"/>
              </a:rPr>
              <a:t>. The goal of a hash function is to distribute keys evenly across the hash table, minimizing collisions (when two keys map to the same index).</a:t>
            </a:r>
          </a:p>
          <a:p>
            <a:pPr algn="l" rtl="0" fontAlgn="base"/>
            <a:r>
              <a:rPr lang="en-GB" sz="3600" b="0" i="0" dirty="0">
                <a:solidFill>
                  <a:srgbClr val="273239"/>
                </a:solidFill>
                <a:effectLst/>
                <a:highlight>
                  <a:srgbClr val="FFFFFF"/>
                </a:highlight>
                <a:latin typeface="+mj-lt"/>
              </a:rPr>
              <a:t>Common hash functions include:</a:t>
            </a:r>
          </a:p>
          <a:p>
            <a:pPr algn="l" fontAlgn="base">
              <a:buFont typeface="Arial" panose="020B0604020202020204" pitchFamily="34" charset="0"/>
              <a:buChar char="•"/>
            </a:pPr>
            <a:r>
              <a:rPr lang="en-GB" sz="3600" b="1" i="0" dirty="0">
                <a:solidFill>
                  <a:srgbClr val="273239"/>
                </a:solidFill>
                <a:effectLst/>
                <a:highlight>
                  <a:srgbClr val="FFFFFF"/>
                </a:highlight>
                <a:latin typeface="+mj-lt"/>
              </a:rPr>
              <a:t>Division Method: </a:t>
            </a:r>
            <a:r>
              <a:rPr lang="en-GB" sz="3600" b="0" i="0" dirty="0">
                <a:solidFill>
                  <a:srgbClr val="273239"/>
                </a:solidFill>
                <a:effectLst/>
                <a:highlight>
                  <a:srgbClr val="FFFFFF"/>
                </a:highlight>
                <a:latin typeface="+mj-lt"/>
              </a:rPr>
              <a:t>Key % Hash Table Size</a:t>
            </a:r>
          </a:p>
          <a:p>
            <a:pPr algn="l" fontAlgn="base">
              <a:buFont typeface="Arial" panose="020B0604020202020204" pitchFamily="34" charset="0"/>
              <a:buChar char="•"/>
            </a:pPr>
            <a:r>
              <a:rPr lang="en-GB" sz="3600" b="1" i="0" dirty="0">
                <a:solidFill>
                  <a:srgbClr val="273239"/>
                </a:solidFill>
                <a:effectLst/>
                <a:highlight>
                  <a:srgbClr val="FFFFFF"/>
                </a:highlight>
                <a:latin typeface="+mj-lt"/>
              </a:rPr>
              <a:t>Multiplication Method: </a:t>
            </a:r>
            <a:r>
              <a:rPr lang="en-GB" sz="3600" b="0" i="0" dirty="0">
                <a:solidFill>
                  <a:srgbClr val="273239"/>
                </a:solidFill>
                <a:effectLst/>
                <a:highlight>
                  <a:srgbClr val="FFFFFF"/>
                </a:highlight>
                <a:latin typeface="+mj-lt"/>
              </a:rPr>
              <a:t>(Key * Constant) % Hash Table Size</a:t>
            </a:r>
          </a:p>
          <a:p>
            <a:pPr algn="l" fontAlgn="base">
              <a:buFont typeface="Arial" panose="020B0604020202020204" pitchFamily="34" charset="0"/>
              <a:buChar char="•"/>
            </a:pPr>
            <a:r>
              <a:rPr lang="en-GB" sz="3600" b="1" i="0" dirty="0">
                <a:solidFill>
                  <a:srgbClr val="273239"/>
                </a:solidFill>
                <a:effectLst/>
                <a:highlight>
                  <a:srgbClr val="FFFFFF"/>
                </a:highlight>
                <a:latin typeface="+mj-lt"/>
              </a:rPr>
              <a:t>Universal Hashing: </a:t>
            </a:r>
            <a:r>
              <a:rPr lang="en-GB" sz="3600" b="0" i="0" dirty="0">
                <a:solidFill>
                  <a:srgbClr val="273239"/>
                </a:solidFill>
                <a:effectLst/>
                <a:highlight>
                  <a:srgbClr val="FFFFFF"/>
                </a:highlight>
                <a:latin typeface="+mj-lt"/>
              </a:rPr>
              <a:t>A family of hash functions designed to minimize collisions</a:t>
            </a:r>
          </a:p>
          <a:p>
            <a:endParaRPr lang="en-IN" dirty="0"/>
          </a:p>
        </p:txBody>
      </p:sp>
    </p:spTree>
    <p:extLst>
      <p:ext uri="{BB962C8B-B14F-4D97-AF65-F5344CB8AC3E}">
        <p14:creationId xmlns:p14="http://schemas.microsoft.com/office/powerpoint/2010/main" val="819869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ED02-1EB6-07F8-79E7-A0F1F5D9C6D1}"/>
              </a:ext>
            </a:extLst>
          </p:cNvPr>
          <p:cNvSpPr>
            <a:spLocks noGrp="1"/>
          </p:cNvSpPr>
          <p:nvPr>
            <p:ph type="title"/>
          </p:nvPr>
        </p:nvSpPr>
        <p:spPr/>
        <p:txBody>
          <a:bodyPr>
            <a:normAutofit/>
          </a:bodyPr>
          <a:lstStyle/>
          <a:p>
            <a:r>
              <a:rPr lang="en-GB" sz="4400" b="1" i="0" dirty="0">
                <a:solidFill>
                  <a:srgbClr val="273239"/>
                </a:solidFill>
                <a:effectLst/>
                <a:highlight>
                  <a:srgbClr val="FFFFFF"/>
                </a:highlight>
              </a:rPr>
              <a:t>Hash Collision?</a:t>
            </a:r>
            <a:br>
              <a:rPr lang="en-GB" sz="4400" b="1" i="0" dirty="0">
                <a:solidFill>
                  <a:srgbClr val="273239"/>
                </a:solidFill>
                <a:effectLst/>
                <a:highlight>
                  <a:srgbClr val="FFFFFF"/>
                </a:highlight>
              </a:rPr>
            </a:br>
            <a:endParaRPr lang="en-IN" sz="4400" dirty="0"/>
          </a:p>
        </p:txBody>
      </p:sp>
      <p:sp>
        <p:nvSpPr>
          <p:cNvPr id="3" name="Content Placeholder 2">
            <a:extLst>
              <a:ext uri="{FF2B5EF4-FFF2-40B4-BE49-F238E27FC236}">
                <a16:creationId xmlns:a16="http://schemas.microsoft.com/office/drawing/2014/main" id="{D9CBC5F8-A5B6-3F03-1259-ACA4040EE74F}"/>
              </a:ext>
            </a:extLst>
          </p:cNvPr>
          <p:cNvSpPr>
            <a:spLocks noGrp="1"/>
          </p:cNvSpPr>
          <p:nvPr>
            <p:ph idx="1"/>
          </p:nvPr>
        </p:nvSpPr>
        <p:spPr>
          <a:xfrm>
            <a:off x="861461" y="3045091"/>
            <a:ext cx="12618720" cy="5221606"/>
          </a:xfrm>
        </p:spPr>
        <p:txBody>
          <a:bodyPr/>
          <a:lstStyle/>
          <a:p>
            <a:pPr algn="l" rtl="0" fontAlgn="base"/>
            <a:r>
              <a:rPr lang="en-GB" sz="4000" b="0" i="0" dirty="0">
                <a:solidFill>
                  <a:srgbClr val="273239"/>
                </a:solidFill>
                <a:effectLst/>
                <a:highlight>
                  <a:srgbClr val="FFFFFF"/>
                </a:highlight>
                <a:latin typeface="+mj-lt"/>
              </a:rPr>
              <a:t>A hash collision occurs when two different keys map to the same index in a hash table. This can happen even with a good hash function, especially if the hash table is full or the keys are similar.</a:t>
            </a:r>
          </a:p>
          <a:p>
            <a:endParaRPr lang="en-IN" dirty="0"/>
          </a:p>
        </p:txBody>
      </p:sp>
    </p:spTree>
    <p:extLst>
      <p:ext uri="{BB962C8B-B14F-4D97-AF65-F5344CB8AC3E}">
        <p14:creationId xmlns:p14="http://schemas.microsoft.com/office/powerpoint/2010/main" val="2738173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A4EE-1057-7063-A8D6-465F2A813F53}"/>
              </a:ext>
            </a:extLst>
          </p:cNvPr>
          <p:cNvSpPr>
            <a:spLocks noGrp="1"/>
          </p:cNvSpPr>
          <p:nvPr>
            <p:ph type="title"/>
          </p:nvPr>
        </p:nvSpPr>
        <p:spPr/>
        <p:txBody>
          <a:bodyPr>
            <a:normAutofit/>
          </a:bodyPr>
          <a:lstStyle/>
          <a:p>
            <a:r>
              <a:rPr lang="en-GB" sz="4400" b="1" i="0">
                <a:solidFill>
                  <a:srgbClr val="273239"/>
                </a:solidFill>
                <a:effectLst/>
                <a:highlight>
                  <a:srgbClr val="FFFFFF"/>
                </a:highlight>
              </a:rPr>
              <a:t>Collision Resolution Techniques</a:t>
            </a:r>
            <a:br>
              <a:rPr lang="en-GB" sz="4400" b="1" i="0">
                <a:solidFill>
                  <a:srgbClr val="273239"/>
                </a:solidFill>
                <a:effectLst/>
                <a:highlight>
                  <a:srgbClr val="FFFFFF"/>
                </a:highlight>
              </a:rPr>
            </a:br>
            <a:endParaRPr lang="en-IN" sz="4400" dirty="0"/>
          </a:p>
        </p:txBody>
      </p:sp>
      <p:sp>
        <p:nvSpPr>
          <p:cNvPr id="3" name="Content Placeholder 2">
            <a:extLst>
              <a:ext uri="{FF2B5EF4-FFF2-40B4-BE49-F238E27FC236}">
                <a16:creationId xmlns:a16="http://schemas.microsoft.com/office/drawing/2014/main" id="{0D882B47-4362-46C0-9601-6096A9E73529}"/>
              </a:ext>
            </a:extLst>
          </p:cNvPr>
          <p:cNvSpPr>
            <a:spLocks noGrp="1"/>
          </p:cNvSpPr>
          <p:nvPr>
            <p:ph idx="1"/>
          </p:nvPr>
        </p:nvSpPr>
        <p:spPr/>
        <p:txBody>
          <a:bodyPr/>
          <a:lstStyle/>
          <a:p>
            <a:pPr marL="0" indent="0" algn="l" rtl="0" fontAlgn="base">
              <a:buNone/>
            </a:pPr>
            <a:r>
              <a:rPr lang="en-GB" sz="3600" b="0" i="0">
                <a:solidFill>
                  <a:srgbClr val="273239"/>
                </a:solidFill>
                <a:effectLst/>
                <a:highlight>
                  <a:srgbClr val="FFFFFF"/>
                </a:highlight>
                <a:latin typeface="+mj-lt"/>
              </a:rPr>
              <a:t>There are two types of collision resolution techniques:</a:t>
            </a:r>
          </a:p>
          <a:p>
            <a:pPr algn="l" fontAlgn="base">
              <a:buFont typeface="+mj-lt"/>
              <a:buAutoNum type="arabicPeriod"/>
            </a:pPr>
            <a:r>
              <a:rPr lang="en-GB" sz="3600" b="1" i="0">
                <a:solidFill>
                  <a:srgbClr val="273239"/>
                </a:solidFill>
                <a:effectLst/>
                <a:highlight>
                  <a:srgbClr val="FFFFFF"/>
                </a:highlight>
                <a:latin typeface="+mj-lt"/>
              </a:rPr>
              <a:t>Open Addressing:</a:t>
            </a:r>
            <a:endParaRPr lang="en-GB" sz="3600" b="0" i="0">
              <a:solidFill>
                <a:srgbClr val="273239"/>
              </a:solidFill>
              <a:effectLst/>
              <a:highlight>
                <a:srgbClr val="FFFFFF"/>
              </a:highlight>
              <a:latin typeface="+mj-lt"/>
            </a:endParaRPr>
          </a:p>
          <a:p>
            <a:pPr marL="742950" lvl="1" indent="-285750" algn="l" fontAlgn="base">
              <a:buFont typeface="+mj-lt"/>
              <a:buAutoNum type="arabicPeriod"/>
            </a:pPr>
            <a:r>
              <a:rPr lang="en-GB" sz="3600" b="1" i="0">
                <a:solidFill>
                  <a:srgbClr val="273239"/>
                </a:solidFill>
                <a:effectLst/>
                <a:highlight>
                  <a:srgbClr val="FFFFFF"/>
                </a:highlight>
                <a:latin typeface="+mj-lt"/>
              </a:rPr>
              <a:t>Linear Probing:</a:t>
            </a:r>
            <a:r>
              <a:rPr lang="en-GB" sz="3600" b="0" i="0">
                <a:solidFill>
                  <a:srgbClr val="273239"/>
                </a:solidFill>
                <a:effectLst/>
                <a:highlight>
                  <a:srgbClr val="FFFFFF"/>
                </a:highlight>
                <a:latin typeface="+mj-lt"/>
              </a:rPr>
              <a:t> Search for an empty slot sequentially</a:t>
            </a:r>
          </a:p>
          <a:p>
            <a:pPr marL="742950" lvl="1" indent="-285750" algn="l" fontAlgn="base">
              <a:buFont typeface="+mj-lt"/>
              <a:buAutoNum type="arabicPeriod"/>
            </a:pPr>
            <a:r>
              <a:rPr lang="en-GB" sz="3600" b="1" i="0">
                <a:solidFill>
                  <a:srgbClr val="273239"/>
                </a:solidFill>
                <a:effectLst/>
                <a:highlight>
                  <a:srgbClr val="FFFFFF"/>
                </a:highlight>
                <a:latin typeface="+mj-lt"/>
              </a:rPr>
              <a:t>Quadratic Probing:</a:t>
            </a:r>
            <a:r>
              <a:rPr lang="en-GB" sz="3600" b="0" i="0">
                <a:solidFill>
                  <a:srgbClr val="273239"/>
                </a:solidFill>
                <a:effectLst/>
                <a:highlight>
                  <a:srgbClr val="FFFFFF"/>
                </a:highlight>
                <a:latin typeface="+mj-lt"/>
              </a:rPr>
              <a:t> Search for an empty slot using a quadratic function</a:t>
            </a:r>
          </a:p>
          <a:p>
            <a:pPr algn="l" fontAlgn="base">
              <a:buFont typeface="+mj-lt"/>
              <a:buAutoNum type="arabicPeriod" startAt="2"/>
            </a:pPr>
            <a:r>
              <a:rPr lang="en-GB" sz="3600" b="1" i="0">
                <a:solidFill>
                  <a:srgbClr val="273239"/>
                </a:solidFill>
                <a:effectLst/>
                <a:highlight>
                  <a:srgbClr val="FFFFFF"/>
                </a:highlight>
                <a:latin typeface="+mj-lt"/>
              </a:rPr>
              <a:t>Closed Addressing:</a:t>
            </a:r>
            <a:endParaRPr lang="en-GB" sz="3600" b="0" i="0">
              <a:solidFill>
                <a:srgbClr val="273239"/>
              </a:solidFill>
              <a:effectLst/>
              <a:highlight>
                <a:srgbClr val="FFFFFF"/>
              </a:highlight>
              <a:latin typeface="+mj-lt"/>
            </a:endParaRPr>
          </a:p>
          <a:p>
            <a:pPr marL="742950" lvl="1" indent="-285750" algn="l" fontAlgn="base">
              <a:buFont typeface="+mj-lt"/>
              <a:buAutoNum type="arabicPeriod" startAt="2"/>
            </a:pPr>
            <a:r>
              <a:rPr lang="en-GB" sz="3600" b="1" i="0">
                <a:solidFill>
                  <a:srgbClr val="273239"/>
                </a:solidFill>
                <a:effectLst/>
                <a:highlight>
                  <a:srgbClr val="FFFFFF"/>
                </a:highlight>
                <a:latin typeface="+mj-lt"/>
              </a:rPr>
              <a:t>Chaining:</a:t>
            </a:r>
            <a:r>
              <a:rPr lang="en-GB" sz="3600" b="0" i="0">
                <a:solidFill>
                  <a:srgbClr val="273239"/>
                </a:solidFill>
                <a:effectLst/>
                <a:highlight>
                  <a:srgbClr val="FFFFFF"/>
                </a:highlight>
                <a:latin typeface="+mj-lt"/>
              </a:rPr>
              <a:t> Store colliding keys in a linked list or binary search tree at each index</a:t>
            </a:r>
          </a:p>
          <a:p>
            <a:endParaRPr lang="en-IN" dirty="0"/>
          </a:p>
        </p:txBody>
      </p:sp>
    </p:spTree>
    <p:extLst>
      <p:ext uri="{BB962C8B-B14F-4D97-AF65-F5344CB8AC3E}">
        <p14:creationId xmlns:p14="http://schemas.microsoft.com/office/powerpoint/2010/main" val="1529020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2"/>
          <p:cNvSpPr/>
          <p:nvPr/>
        </p:nvSpPr>
        <p:spPr>
          <a:xfrm>
            <a:off x="444759" y="741109"/>
            <a:ext cx="10653863" cy="748091"/>
          </a:xfrm>
          <a:prstGeom prst="rect">
            <a:avLst/>
          </a:prstGeom>
          <a:noFill/>
        </p:spPr>
        <p:txBody>
          <a:bodyPr wrap="none" rtlCol="0" anchor="t"/>
          <a:lstStyle/>
          <a:p>
            <a:pPr defTabSz="941832">
              <a:lnSpc>
                <a:spcPts val="5890"/>
              </a:lnSpc>
              <a:spcAft>
                <a:spcPts val="600"/>
              </a:spcAft>
            </a:pPr>
            <a:r>
              <a:rPr lang="en-US" sz="4400" b="1" kern="1200" dirty="0">
                <a:latin typeface="+mj-lt"/>
                <a:ea typeface="+mn-ea"/>
                <a:cs typeface="+mn-cs"/>
              </a:rPr>
              <a:t>Searching and Sorting</a:t>
            </a:r>
            <a:endParaRPr lang="en-US" sz="4400" b="1" dirty="0">
              <a:latin typeface="+mj-lt"/>
            </a:endParaRPr>
          </a:p>
        </p:txBody>
      </p:sp>
      <p:sp>
        <p:nvSpPr>
          <p:cNvPr id="5" name="Text 3"/>
          <p:cNvSpPr/>
          <p:nvPr/>
        </p:nvSpPr>
        <p:spPr>
          <a:xfrm>
            <a:off x="528980" y="2269019"/>
            <a:ext cx="2992734" cy="374169"/>
          </a:xfrm>
          <a:prstGeom prst="rect">
            <a:avLst/>
          </a:prstGeom>
          <a:noFill/>
        </p:spPr>
        <p:txBody>
          <a:bodyPr wrap="none" rtlCol="0" anchor="t"/>
          <a:lstStyle/>
          <a:p>
            <a:pPr defTabSz="941832">
              <a:lnSpc>
                <a:spcPts val="2945"/>
              </a:lnSpc>
              <a:spcAft>
                <a:spcPts val="600"/>
              </a:spcAft>
            </a:pPr>
            <a:r>
              <a:rPr lang="en-US" sz="3600" kern="1200" dirty="0">
                <a:latin typeface="+mj-lt"/>
                <a:ea typeface="+mn-ea"/>
                <a:cs typeface="+mn-cs"/>
              </a:rPr>
              <a:t>Searching</a:t>
            </a:r>
            <a:endParaRPr lang="en-US" sz="3600" dirty="0">
              <a:latin typeface="+mj-lt"/>
            </a:endParaRPr>
          </a:p>
        </p:txBody>
      </p:sp>
      <p:sp>
        <p:nvSpPr>
          <p:cNvPr id="6" name="Text 4"/>
          <p:cNvSpPr/>
          <p:nvPr/>
        </p:nvSpPr>
        <p:spPr>
          <a:xfrm>
            <a:off x="528980" y="2915129"/>
            <a:ext cx="13126862" cy="1221138"/>
          </a:xfrm>
          <a:prstGeom prst="rect">
            <a:avLst/>
          </a:prstGeom>
          <a:noFill/>
        </p:spPr>
        <p:txBody>
          <a:bodyPr wrap="square" rtlCol="0" anchor="t"/>
          <a:lstStyle/>
          <a:p>
            <a:pPr marL="571500" indent="-571500" defTabSz="941832">
              <a:lnSpc>
                <a:spcPts val="3203"/>
              </a:lnSpc>
              <a:spcAft>
                <a:spcPts val="600"/>
              </a:spcAft>
              <a:buFont typeface="Arial" panose="020B0604020202020204" pitchFamily="34" charset="0"/>
              <a:buChar char="•"/>
            </a:pPr>
            <a:r>
              <a:rPr lang="en-US" sz="3600" kern="1200" dirty="0">
                <a:ea typeface="Source Sans Pro" pitchFamily="34" charset="-122"/>
                <a:cs typeface="+mn-cs"/>
              </a:rPr>
              <a:t>The process of finding a specific element within a dataset. Common algorithms include linear search and binary search.</a:t>
            </a:r>
            <a:endParaRPr lang="en-US" sz="3600" dirty="0"/>
          </a:p>
        </p:txBody>
      </p:sp>
      <p:sp>
        <p:nvSpPr>
          <p:cNvPr id="7" name="Text 5"/>
          <p:cNvSpPr/>
          <p:nvPr/>
        </p:nvSpPr>
        <p:spPr>
          <a:xfrm>
            <a:off x="528980" y="4408208"/>
            <a:ext cx="2992734" cy="374169"/>
          </a:xfrm>
          <a:prstGeom prst="rect">
            <a:avLst/>
          </a:prstGeom>
          <a:noFill/>
        </p:spPr>
        <p:txBody>
          <a:bodyPr wrap="none" rtlCol="0" anchor="t"/>
          <a:lstStyle/>
          <a:p>
            <a:pPr defTabSz="941832">
              <a:lnSpc>
                <a:spcPts val="2945"/>
              </a:lnSpc>
              <a:spcAft>
                <a:spcPts val="600"/>
              </a:spcAft>
            </a:pPr>
            <a:r>
              <a:rPr lang="en-US" sz="3600" kern="1200" dirty="0">
                <a:latin typeface="+mj-lt"/>
                <a:ea typeface="+mn-ea"/>
                <a:cs typeface="+mn-cs"/>
              </a:rPr>
              <a:t>Sorting</a:t>
            </a:r>
            <a:endParaRPr lang="en-US" sz="3600" dirty="0">
              <a:latin typeface="+mj-lt"/>
            </a:endParaRPr>
          </a:p>
        </p:txBody>
      </p:sp>
      <p:sp>
        <p:nvSpPr>
          <p:cNvPr id="8" name="Text 6"/>
          <p:cNvSpPr/>
          <p:nvPr/>
        </p:nvSpPr>
        <p:spPr>
          <a:xfrm>
            <a:off x="528980" y="4955605"/>
            <a:ext cx="13126862" cy="1221138"/>
          </a:xfrm>
          <a:prstGeom prst="rect">
            <a:avLst/>
          </a:prstGeom>
          <a:noFill/>
        </p:spPr>
        <p:txBody>
          <a:bodyPr wrap="square" rtlCol="0" anchor="t"/>
          <a:lstStyle/>
          <a:p>
            <a:pPr marL="571500" indent="-571500" defTabSz="941832">
              <a:lnSpc>
                <a:spcPts val="3203"/>
              </a:lnSpc>
              <a:spcAft>
                <a:spcPts val="600"/>
              </a:spcAft>
              <a:buFont typeface="Arial" panose="020B0604020202020204" pitchFamily="34" charset="0"/>
              <a:buChar char="•"/>
            </a:pPr>
            <a:r>
              <a:rPr lang="en-US" sz="3600" kern="1200" dirty="0">
                <a:ea typeface="Source Sans Pro" pitchFamily="34" charset="-122"/>
                <a:cs typeface="+mn-cs"/>
              </a:rPr>
              <a:t>The process of arranging elements in a dataset in a specific order, such as ascending or descending. Examples include bubble sort, insertion sort, and quick sort.</a:t>
            </a:r>
            <a:endParaRPr lang="en-US" sz="3600" dirty="0"/>
          </a:p>
        </p:txBody>
      </p:sp>
      <p:pic>
        <p:nvPicPr>
          <p:cNvPr id="11" name="Picture 1">
            <a:extLst>
              <a:ext uri="{FF2B5EF4-FFF2-40B4-BE49-F238E27FC236}">
                <a16:creationId xmlns:a16="http://schemas.microsoft.com/office/drawing/2014/main" id="{6819E772-739E-5484-67FA-80CD9F3F2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4015" y="6987739"/>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1501F9DA-2930-5964-6CCD-2E9EC50F1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980" y="6927003"/>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E3FA01-6FC8-A0AE-F694-736BFD81632D}"/>
              </a:ext>
            </a:extLst>
          </p:cNvPr>
          <p:cNvSpPr txBox="1"/>
          <p:nvPr/>
        </p:nvSpPr>
        <p:spPr>
          <a:xfrm>
            <a:off x="6557211" y="7748337"/>
            <a:ext cx="301686" cy="369332"/>
          </a:xfrm>
          <a:prstGeom prst="rect">
            <a:avLst/>
          </a:prstGeom>
          <a:noFill/>
        </p:spPr>
        <p:txBody>
          <a:bodyPr wrap="none" rtlCol="0">
            <a:spAutoFit/>
          </a:bodyPr>
          <a:lstStyle/>
          <a:p>
            <a:r>
              <a:rPr lang="en-IN" dirty="0"/>
              <a:t>4</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4B4C-B05A-C1FA-1818-D87835C80A6F}"/>
              </a:ext>
            </a:extLst>
          </p:cNvPr>
          <p:cNvSpPr>
            <a:spLocks noGrp="1"/>
          </p:cNvSpPr>
          <p:nvPr>
            <p:ph type="title"/>
          </p:nvPr>
        </p:nvSpPr>
        <p:spPr/>
        <p:txBody>
          <a:bodyPr>
            <a:normAutofit/>
          </a:bodyPr>
          <a:lstStyle/>
          <a:p>
            <a:r>
              <a:rPr lang="en-IN" sz="4400" b="1" dirty="0"/>
              <a:t>LINEAR PROBING</a:t>
            </a:r>
          </a:p>
        </p:txBody>
      </p:sp>
      <p:sp>
        <p:nvSpPr>
          <p:cNvPr id="3" name="Content Placeholder 2">
            <a:extLst>
              <a:ext uri="{FF2B5EF4-FFF2-40B4-BE49-F238E27FC236}">
                <a16:creationId xmlns:a16="http://schemas.microsoft.com/office/drawing/2014/main" id="{7C7E1E08-1546-6D53-6B06-21BCEA8A6DCE}"/>
              </a:ext>
            </a:extLst>
          </p:cNvPr>
          <p:cNvSpPr>
            <a:spLocks noGrp="1"/>
          </p:cNvSpPr>
          <p:nvPr>
            <p:ph idx="1"/>
          </p:nvPr>
        </p:nvSpPr>
        <p:spPr>
          <a:xfrm>
            <a:off x="1005840" y="3007994"/>
            <a:ext cx="12618720" cy="5221606"/>
          </a:xfrm>
        </p:spPr>
        <p:txBody>
          <a:bodyPr>
            <a:normAutofit/>
          </a:bodyPr>
          <a:lstStyle/>
          <a:p>
            <a:r>
              <a:rPr lang="en-GB" sz="3600" b="0" i="0" dirty="0">
                <a:solidFill>
                  <a:srgbClr val="000000"/>
                </a:solidFill>
                <a:effectLst/>
                <a:highlight>
                  <a:srgbClr val="FFFFFF"/>
                </a:highlight>
                <a:latin typeface="+mj-lt"/>
              </a:rPr>
              <a:t>To use the linear probing algorithm, we must traverse all cells in the hash table sequentially. </a:t>
            </a:r>
            <a:r>
              <a:rPr lang="en-GB" sz="3600" b="1" i="0" dirty="0">
                <a:solidFill>
                  <a:srgbClr val="000000"/>
                </a:solidFill>
                <a:effectLst/>
                <a:highlight>
                  <a:srgbClr val="FFFFFF"/>
                </a:highlight>
                <a:latin typeface="+mj-lt"/>
              </a:rPr>
              <a:t>Inserting or searching for keys could result in a collision with a previously inserted key. Yet, with linear probing, we overcome this by searching linearly for the next available cell.</a:t>
            </a:r>
            <a:endParaRPr lang="en-IN" sz="3600" dirty="0">
              <a:latin typeface="+mj-lt"/>
            </a:endParaRPr>
          </a:p>
        </p:txBody>
      </p:sp>
    </p:spTree>
    <p:extLst>
      <p:ext uri="{BB962C8B-B14F-4D97-AF65-F5344CB8AC3E}">
        <p14:creationId xmlns:p14="http://schemas.microsoft.com/office/powerpoint/2010/main" val="3712534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882873-D7B6-AB4B-E47D-4929A2DDD24A}"/>
              </a:ext>
            </a:extLst>
          </p:cNvPr>
          <p:cNvPicPr>
            <a:picLocks noChangeAspect="1"/>
          </p:cNvPicPr>
          <p:nvPr/>
        </p:nvPicPr>
        <p:blipFill>
          <a:blip r:embed="rId2"/>
          <a:stretch>
            <a:fillRect/>
          </a:stretch>
        </p:blipFill>
        <p:spPr>
          <a:xfrm>
            <a:off x="1813744" y="942532"/>
            <a:ext cx="11002911" cy="6344535"/>
          </a:xfrm>
          <a:prstGeom prst="rect">
            <a:avLst/>
          </a:prstGeom>
        </p:spPr>
      </p:pic>
    </p:spTree>
    <p:extLst>
      <p:ext uri="{BB962C8B-B14F-4D97-AF65-F5344CB8AC3E}">
        <p14:creationId xmlns:p14="http://schemas.microsoft.com/office/powerpoint/2010/main" val="4186498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B75F-8819-8E11-3D8F-37B5D3945A8B}"/>
              </a:ext>
            </a:extLst>
          </p:cNvPr>
          <p:cNvSpPr>
            <a:spLocks noGrp="1"/>
          </p:cNvSpPr>
          <p:nvPr>
            <p:ph type="title"/>
          </p:nvPr>
        </p:nvSpPr>
        <p:spPr/>
        <p:txBody>
          <a:bodyPr>
            <a:normAutofit/>
          </a:bodyPr>
          <a:lstStyle/>
          <a:p>
            <a:r>
              <a:rPr lang="en-IN" sz="4400" b="1" dirty="0"/>
              <a:t>QUADRATIC PROBING</a:t>
            </a:r>
          </a:p>
        </p:txBody>
      </p:sp>
      <p:sp>
        <p:nvSpPr>
          <p:cNvPr id="3" name="Content Placeholder 2">
            <a:extLst>
              <a:ext uri="{FF2B5EF4-FFF2-40B4-BE49-F238E27FC236}">
                <a16:creationId xmlns:a16="http://schemas.microsoft.com/office/drawing/2014/main" id="{7C34F61B-F6FC-F434-F3A3-6EB25C6BC1FC}"/>
              </a:ext>
            </a:extLst>
          </p:cNvPr>
          <p:cNvSpPr>
            <a:spLocks noGrp="1"/>
          </p:cNvSpPr>
          <p:nvPr>
            <p:ph idx="1"/>
          </p:nvPr>
        </p:nvSpPr>
        <p:spPr/>
        <p:txBody>
          <a:bodyPr/>
          <a:lstStyle/>
          <a:p>
            <a:pPr algn="l" fontAlgn="base">
              <a:lnSpc>
                <a:spcPct val="100000"/>
              </a:lnSpc>
            </a:pPr>
            <a:r>
              <a:rPr lang="en-GB" sz="3600" b="0" i="0" dirty="0">
                <a:solidFill>
                  <a:srgbClr val="2A2A2A"/>
                </a:solidFill>
                <a:effectLst/>
              </a:rPr>
              <a:t>Quadratic Probing (QP) is a probing method which probes according to a quadratic formula, specifically:</a:t>
            </a:r>
          </a:p>
          <a:p>
            <a:pPr algn="l" fontAlgn="base">
              <a:lnSpc>
                <a:spcPct val="100000"/>
              </a:lnSpc>
            </a:pPr>
            <a:r>
              <a:rPr lang="en-GB" sz="3600" b="0" i="0" dirty="0">
                <a:solidFill>
                  <a:srgbClr val="2A2A2A"/>
                </a:solidFill>
                <a:effectLst/>
              </a:rPr>
              <a:t>P(x) = ax</a:t>
            </a:r>
            <a:r>
              <a:rPr lang="en-GB" sz="3600" b="0" i="0" baseline="30000" dirty="0">
                <a:solidFill>
                  <a:srgbClr val="2A2A2A"/>
                </a:solidFill>
                <a:effectLst/>
              </a:rPr>
              <a:t>2</a:t>
            </a:r>
            <a:r>
              <a:rPr lang="en-GB" sz="3600" b="0" i="0" dirty="0">
                <a:solidFill>
                  <a:srgbClr val="2A2A2A"/>
                </a:solidFill>
                <a:effectLst/>
              </a:rPr>
              <a:t> + </a:t>
            </a:r>
            <a:r>
              <a:rPr lang="en-GB" sz="3600" b="0" i="0" dirty="0" err="1">
                <a:solidFill>
                  <a:srgbClr val="2A2A2A"/>
                </a:solidFill>
                <a:effectLst/>
              </a:rPr>
              <a:t>bx</a:t>
            </a:r>
            <a:r>
              <a:rPr lang="en-GB" sz="3600" b="0" i="0" dirty="0">
                <a:solidFill>
                  <a:srgbClr val="2A2A2A"/>
                </a:solidFill>
                <a:effectLst/>
              </a:rPr>
              <a:t> +c, where a, b, c are constants and a != 0 otherwise we will have linear probing.</a:t>
            </a:r>
          </a:p>
          <a:p>
            <a:pPr algn="l" fontAlgn="base">
              <a:lnSpc>
                <a:spcPct val="100000"/>
              </a:lnSpc>
            </a:pPr>
            <a:r>
              <a:rPr lang="en-GB" sz="3600" b="0" i="0" dirty="0">
                <a:solidFill>
                  <a:srgbClr val="2A2A2A"/>
                </a:solidFill>
                <a:effectLst/>
              </a:rPr>
              <a:t>However, not all quadratic functions are viable because they are unable to produce a cycle of order N. We need some way to handle this.</a:t>
            </a:r>
          </a:p>
          <a:p>
            <a:endParaRPr lang="en-IN" dirty="0"/>
          </a:p>
        </p:txBody>
      </p:sp>
    </p:spTree>
    <p:extLst>
      <p:ext uri="{BB962C8B-B14F-4D97-AF65-F5344CB8AC3E}">
        <p14:creationId xmlns:p14="http://schemas.microsoft.com/office/powerpoint/2010/main" val="1790167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529FB6-C1F3-056C-9DC1-7374C507D7D1}"/>
              </a:ext>
            </a:extLst>
          </p:cNvPr>
          <p:cNvPicPr>
            <a:picLocks noChangeAspect="1"/>
          </p:cNvPicPr>
          <p:nvPr/>
        </p:nvPicPr>
        <p:blipFill rotWithShape="1">
          <a:blip r:embed="rId2"/>
          <a:srcRect t="20611" r="-1225"/>
          <a:stretch/>
        </p:blipFill>
        <p:spPr>
          <a:xfrm>
            <a:off x="2828434" y="2150075"/>
            <a:ext cx="9083480" cy="5307363"/>
          </a:xfrm>
          <a:prstGeom prst="rect">
            <a:avLst/>
          </a:prstGeom>
        </p:spPr>
      </p:pic>
      <p:sp>
        <p:nvSpPr>
          <p:cNvPr id="4" name="TextBox 3">
            <a:extLst>
              <a:ext uri="{FF2B5EF4-FFF2-40B4-BE49-F238E27FC236}">
                <a16:creationId xmlns:a16="http://schemas.microsoft.com/office/drawing/2014/main" id="{732F473C-1573-055F-0706-F7FDCDF29DFD}"/>
              </a:ext>
            </a:extLst>
          </p:cNvPr>
          <p:cNvSpPr txBox="1"/>
          <p:nvPr/>
        </p:nvSpPr>
        <p:spPr>
          <a:xfrm>
            <a:off x="1841157" y="1075038"/>
            <a:ext cx="2367956" cy="769441"/>
          </a:xfrm>
          <a:prstGeom prst="rect">
            <a:avLst/>
          </a:prstGeom>
          <a:noFill/>
        </p:spPr>
        <p:txBody>
          <a:bodyPr wrap="none" rtlCol="0">
            <a:spAutoFit/>
          </a:bodyPr>
          <a:lstStyle/>
          <a:p>
            <a:r>
              <a:rPr lang="en-IN" sz="4400" dirty="0"/>
              <a:t>EXAMPLE</a:t>
            </a:r>
          </a:p>
        </p:txBody>
      </p:sp>
    </p:spTree>
    <p:extLst>
      <p:ext uri="{BB962C8B-B14F-4D97-AF65-F5344CB8AC3E}">
        <p14:creationId xmlns:p14="http://schemas.microsoft.com/office/powerpoint/2010/main" val="118988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6407-DF4B-2CDC-B48E-A8E5027DC2B2}"/>
              </a:ext>
            </a:extLst>
          </p:cNvPr>
          <p:cNvSpPr>
            <a:spLocks noGrp="1"/>
          </p:cNvSpPr>
          <p:nvPr>
            <p:ph type="title"/>
          </p:nvPr>
        </p:nvSpPr>
        <p:spPr/>
        <p:txBody>
          <a:bodyPr>
            <a:normAutofit/>
          </a:bodyPr>
          <a:lstStyle/>
          <a:p>
            <a:r>
              <a:rPr lang="en-IN" sz="4400" b="1" dirty="0"/>
              <a:t>DOUBLE HASHING</a:t>
            </a:r>
          </a:p>
        </p:txBody>
      </p:sp>
      <p:sp>
        <p:nvSpPr>
          <p:cNvPr id="3" name="Content Placeholder 2">
            <a:extLst>
              <a:ext uri="{FF2B5EF4-FFF2-40B4-BE49-F238E27FC236}">
                <a16:creationId xmlns:a16="http://schemas.microsoft.com/office/drawing/2014/main" id="{230A6EC1-AC10-984C-97E2-2B491C7505D6}"/>
              </a:ext>
            </a:extLst>
          </p:cNvPr>
          <p:cNvSpPr>
            <a:spLocks noGrp="1"/>
          </p:cNvSpPr>
          <p:nvPr>
            <p:ph idx="1"/>
          </p:nvPr>
        </p:nvSpPr>
        <p:spPr/>
        <p:txBody>
          <a:bodyPr>
            <a:normAutofit/>
          </a:bodyPr>
          <a:lstStyle/>
          <a:p>
            <a:r>
              <a:rPr lang="en-GB" sz="4000" b="0" i="0" dirty="0">
                <a:solidFill>
                  <a:srgbClr val="273239"/>
                </a:solidFill>
                <a:effectLst/>
                <a:highlight>
                  <a:srgbClr val="FFFFFF"/>
                </a:highlight>
                <a:latin typeface="+mj-lt"/>
              </a:rPr>
              <a:t>Double hashing is a collision resolution technique used in hash tables. </a:t>
            </a:r>
          </a:p>
          <a:p>
            <a:r>
              <a:rPr lang="en-GB" sz="4000" b="0" i="0" dirty="0">
                <a:solidFill>
                  <a:srgbClr val="273239"/>
                </a:solidFill>
                <a:effectLst/>
                <a:highlight>
                  <a:srgbClr val="FFFFFF"/>
                </a:highlight>
                <a:latin typeface="+mj-lt"/>
              </a:rPr>
              <a:t>It works by using two hash functions to compute two different hash values for a given key.</a:t>
            </a:r>
          </a:p>
          <a:p>
            <a:r>
              <a:rPr lang="en-GB" sz="4000" b="0" i="0" dirty="0">
                <a:solidFill>
                  <a:srgbClr val="273239"/>
                </a:solidFill>
                <a:effectLst/>
                <a:highlight>
                  <a:srgbClr val="FFFFFF"/>
                </a:highlight>
                <a:latin typeface="+mj-lt"/>
              </a:rPr>
              <a:t> The first hash function is used to compute the initial hash value, and the second hash function is used to compute the step size for the probing sequence.</a:t>
            </a:r>
            <a:endParaRPr lang="en-IN" sz="4000" dirty="0">
              <a:latin typeface="+mj-lt"/>
            </a:endParaRPr>
          </a:p>
        </p:txBody>
      </p:sp>
    </p:spTree>
    <p:extLst>
      <p:ext uri="{BB962C8B-B14F-4D97-AF65-F5344CB8AC3E}">
        <p14:creationId xmlns:p14="http://schemas.microsoft.com/office/powerpoint/2010/main" val="4220053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08ED-26DD-205B-A0F4-F36616A7BB43}"/>
              </a:ext>
            </a:extLst>
          </p:cNvPr>
          <p:cNvSpPr>
            <a:spLocks noGrp="1"/>
          </p:cNvSpPr>
          <p:nvPr>
            <p:ph type="title"/>
          </p:nvPr>
        </p:nvSpPr>
        <p:spPr/>
        <p:txBody>
          <a:bodyPr/>
          <a:lstStyle/>
          <a:p>
            <a:r>
              <a:rPr lang="en-IN" dirty="0"/>
              <a:t>EXAMPLE</a:t>
            </a:r>
          </a:p>
        </p:txBody>
      </p:sp>
      <p:pic>
        <p:nvPicPr>
          <p:cNvPr id="34820" name="Picture 4" descr="Double Hashing Example, 44% OFF | comctl.rtaf.mi.th">
            <a:extLst>
              <a:ext uri="{FF2B5EF4-FFF2-40B4-BE49-F238E27FC236}">
                <a16:creationId xmlns:a16="http://schemas.microsoft.com/office/drawing/2014/main" id="{495D8163-8BD0-052D-1350-CF80018DDB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8577" y="1754784"/>
            <a:ext cx="7609574" cy="569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266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9" name="Rectangle 2867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81" name="Rectangle 2868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14" y="576072"/>
            <a:ext cx="13485571" cy="707745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674" name="Picture 2">
            <a:extLst>
              <a:ext uri="{FF2B5EF4-FFF2-40B4-BE49-F238E27FC236}">
                <a16:creationId xmlns:a16="http://schemas.microsoft.com/office/drawing/2014/main" id="{D5B594AB-326C-2608-AA8A-F11BCCB1DA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487" t="8277" r="9460" b="6756"/>
          <a:stretch/>
        </p:blipFill>
        <p:spPr bwMode="auto">
          <a:xfrm>
            <a:off x="1095239" y="772160"/>
            <a:ext cx="12439922" cy="668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949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2"/>
          <p:cNvSpPr/>
          <p:nvPr/>
        </p:nvSpPr>
        <p:spPr>
          <a:xfrm>
            <a:off x="1163252" y="929507"/>
            <a:ext cx="4771985" cy="596425"/>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49808">
              <a:lnSpc>
                <a:spcPts val="4689"/>
              </a:lnSpc>
              <a:spcAft>
                <a:spcPts val="600"/>
              </a:spcAft>
            </a:pPr>
            <a:r>
              <a:rPr lang="en-US" sz="4400" kern="1200" dirty="0">
                <a:latin typeface="Lora" pitchFamily="34" charset="0"/>
                <a:ea typeface="+mn-ea"/>
                <a:cs typeface="+mn-cs"/>
              </a:rPr>
              <a:t>Greedy Algorithm</a:t>
            </a:r>
            <a:endParaRPr lang="en-US" sz="4400" dirty="0"/>
          </a:p>
        </p:txBody>
      </p:sp>
      <p:sp>
        <p:nvSpPr>
          <p:cNvPr id="7" name="Text 4"/>
          <p:cNvSpPr/>
          <p:nvPr/>
        </p:nvSpPr>
        <p:spPr>
          <a:xfrm>
            <a:off x="1848956" y="2649265"/>
            <a:ext cx="2410151" cy="298311"/>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49808">
              <a:lnSpc>
                <a:spcPts val="2344"/>
              </a:lnSpc>
              <a:spcAft>
                <a:spcPts val="600"/>
              </a:spcAft>
            </a:pPr>
            <a:endParaRPr lang="en-US" sz="2287" dirty="0"/>
          </a:p>
        </p:txBody>
      </p:sp>
      <p:pic>
        <p:nvPicPr>
          <p:cNvPr id="17" name="Picture 1">
            <a:extLst>
              <a:ext uri="{FF2B5EF4-FFF2-40B4-BE49-F238E27FC236}">
                <a16:creationId xmlns:a16="http://schemas.microsoft.com/office/drawing/2014/main" id="{76117694-E0A2-905A-2016-C48BB26BD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4015" y="6987739"/>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DC95243B-59C0-D436-E8BA-F7105AB65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980" y="6927003"/>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50199F8-6293-CE32-C840-B3E77B529B42}"/>
              </a:ext>
            </a:extLst>
          </p:cNvPr>
          <p:cNvSpPr txBox="1"/>
          <p:nvPr/>
        </p:nvSpPr>
        <p:spPr>
          <a:xfrm>
            <a:off x="1163252" y="2798420"/>
            <a:ext cx="10550211" cy="3662541"/>
          </a:xfrm>
          <a:prstGeom prst="rect">
            <a:avLst/>
          </a:prstGeom>
          <a:noFill/>
        </p:spPr>
        <p:txBody>
          <a:bodyPr wrap="square" rtlCol="0">
            <a:spAutoFit/>
          </a:bodyPr>
          <a:lstStyle/>
          <a:p>
            <a:pPr marL="571500" indent="-571500">
              <a:buFont typeface="Arial" panose="020B0604020202020204" pitchFamily="34" charset="0"/>
              <a:buChar char="•"/>
            </a:pPr>
            <a:r>
              <a:rPr lang="en-GB" sz="4000" dirty="0"/>
              <a:t>Greedy algorithms are a class of algorithms that make locally optimal choices at each step with the hope of finding a global optimum solution. </a:t>
            </a:r>
          </a:p>
          <a:p>
            <a:pPr marL="571500" indent="-571500">
              <a:buFont typeface="Arial" panose="020B0604020202020204" pitchFamily="34" charset="0"/>
              <a:buChar char="•"/>
            </a:pPr>
            <a:endParaRPr lang="en-GB" sz="3600" dirty="0"/>
          </a:p>
          <a:p>
            <a:endParaRPr lang="en-GB" dirty="0"/>
          </a:p>
          <a:p>
            <a:endParaRPr lang="en-IN" dirty="0"/>
          </a:p>
        </p:txBody>
      </p:sp>
      <p:sp>
        <p:nvSpPr>
          <p:cNvPr id="3" name="TextBox 2">
            <a:extLst>
              <a:ext uri="{FF2B5EF4-FFF2-40B4-BE49-F238E27FC236}">
                <a16:creationId xmlns:a16="http://schemas.microsoft.com/office/drawing/2014/main" id="{1A974A3B-844F-6166-8037-73E156DD6FBD}"/>
              </a:ext>
            </a:extLst>
          </p:cNvPr>
          <p:cNvSpPr txBox="1"/>
          <p:nvPr/>
        </p:nvSpPr>
        <p:spPr>
          <a:xfrm>
            <a:off x="6316579" y="7928811"/>
            <a:ext cx="418704" cy="369332"/>
          </a:xfrm>
          <a:prstGeom prst="rect">
            <a:avLst/>
          </a:prstGeom>
          <a:noFill/>
        </p:spPr>
        <p:txBody>
          <a:bodyPr wrap="none" rtlCol="0">
            <a:spAutoFit/>
          </a:bodyPr>
          <a:lstStyle/>
          <a:p>
            <a:r>
              <a:rPr lang="en-IN" dirty="0"/>
              <a:t>28</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44B562-88F6-73D7-36C9-CE8124C87E38}"/>
              </a:ext>
            </a:extLst>
          </p:cNvPr>
          <p:cNvSpPr txBox="1"/>
          <p:nvPr/>
        </p:nvSpPr>
        <p:spPr>
          <a:xfrm>
            <a:off x="433136" y="1041465"/>
            <a:ext cx="13294895" cy="5878532"/>
          </a:xfrm>
          <a:prstGeom prst="rect">
            <a:avLst/>
          </a:prstGeom>
          <a:noFill/>
        </p:spPr>
        <p:txBody>
          <a:bodyPr wrap="square">
            <a:spAutoFit/>
          </a:bodyPr>
          <a:lstStyle/>
          <a:p>
            <a:pPr algn="l" fontAlgn="base"/>
            <a:r>
              <a:rPr lang="en-GB" sz="4400" b="1" i="0" dirty="0">
                <a:solidFill>
                  <a:srgbClr val="273239"/>
                </a:solidFill>
                <a:effectLst/>
                <a:highlight>
                  <a:srgbClr val="FFFFFF"/>
                </a:highlight>
                <a:latin typeface="+mj-lt"/>
              </a:rPr>
              <a:t>Steps for Creating a Greedy Algorithm</a:t>
            </a:r>
          </a:p>
          <a:p>
            <a:pPr algn="l" fontAlgn="base"/>
            <a:endParaRPr lang="en-GB" sz="4400" b="1" i="0" dirty="0">
              <a:solidFill>
                <a:srgbClr val="273239"/>
              </a:solidFill>
              <a:effectLst/>
              <a:highlight>
                <a:srgbClr val="FFFFFF"/>
              </a:highlight>
              <a:latin typeface="+mj-lt"/>
            </a:endParaRPr>
          </a:p>
          <a:p>
            <a:pPr algn="just" rtl="0" fontAlgn="base"/>
            <a:r>
              <a:rPr lang="en-GB" sz="3600" b="0" i="0" dirty="0">
                <a:solidFill>
                  <a:srgbClr val="273239"/>
                </a:solidFill>
                <a:effectLst/>
                <a:highlight>
                  <a:srgbClr val="FFFFFF"/>
                </a:highlight>
                <a:latin typeface="+mj-lt"/>
              </a:rPr>
              <a:t>The steps to define a greedy algorithm are:</a:t>
            </a:r>
          </a:p>
          <a:p>
            <a:pPr algn="l" fontAlgn="base">
              <a:buFont typeface="+mj-lt"/>
              <a:buAutoNum type="arabicPeriod"/>
            </a:pPr>
            <a:r>
              <a:rPr lang="en-GB" sz="3600" b="1" i="0" dirty="0">
                <a:solidFill>
                  <a:srgbClr val="273239"/>
                </a:solidFill>
                <a:effectLst/>
                <a:highlight>
                  <a:srgbClr val="FFFFFF"/>
                </a:highlight>
                <a:latin typeface="+mj-lt"/>
              </a:rPr>
              <a:t>Define the problem:</a:t>
            </a:r>
            <a:r>
              <a:rPr lang="en-GB" sz="3600" b="0" i="0" dirty="0">
                <a:solidFill>
                  <a:srgbClr val="273239"/>
                </a:solidFill>
                <a:effectLst/>
                <a:highlight>
                  <a:srgbClr val="FFFFFF"/>
                </a:highlight>
                <a:latin typeface="+mj-lt"/>
              </a:rPr>
              <a:t> Clearly state the problem to be solved and the objective to be optimized.</a:t>
            </a:r>
          </a:p>
          <a:p>
            <a:pPr algn="l" fontAlgn="base">
              <a:buFont typeface="+mj-lt"/>
              <a:buAutoNum type="arabicPeriod" startAt="2"/>
            </a:pPr>
            <a:r>
              <a:rPr lang="en-GB" sz="3600" b="1" i="0" dirty="0">
                <a:solidFill>
                  <a:srgbClr val="273239"/>
                </a:solidFill>
                <a:effectLst/>
                <a:highlight>
                  <a:srgbClr val="FFFFFF"/>
                </a:highlight>
                <a:latin typeface="+mj-lt"/>
              </a:rPr>
              <a:t>Identify the greedy choice: </a:t>
            </a:r>
            <a:r>
              <a:rPr lang="en-GB" sz="3600" b="0" i="0" dirty="0">
                <a:solidFill>
                  <a:srgbClr val="273239"/>
                </a:solidFill>
                <a:effectLst/>
                <a:highlight>
                  <a:srgbClr val="FFFFFF"/>
                </a:highlight>
                <a:latin typeface="+mj-lt"/>
              </a:rPr>
              <a:t>Determine the locally optimal choice at each step based on the current state.</a:t>
            </a:r>
          </a:p>
          <a:p>
            <a:pPr algn="l" fontAlgn="base">
              <a:buFont typeface="+mj-lt"/>
              <a:buAutoNum type="arabicPeriod" startAt="3"/>
            </a:pPr>
            <a:r>
              <a:rPr lang="en-GB" sz="3600" b="1" i="0" dirty="0">
                <a:solidFill>
                  <a:srgbClr val="273239"/>
                </a:solidFill>
                <a:effectLst/>
                <a:highlight>
                  <a:srgbClr val="FFFFFF"/>
                </a:highlight>
                <a:latin typeface="+mj-lt"/>
              </a:rPr>
              <a:t>Make the greedy choice:</a:t>
            </a:r>
            <a:r>
              <a:rPr lang="en-GB" sz="3600" b="0" i="0" dirty="0">
                <a:solidFill>
                  <a:srgbClr val="273239"/>
                </a:solidFill>
                <a:effectLst/>
                <a:highlight>
                  <a:srgbClr val="FFFFFF"/>
                </a:highlight>
                <a:latin typeface="+mj-lt"/>
              </a:rPr>
              <a:t> Select the greedy choice and update the current state.</a:t>
            </a:r>
          </a:p>
          <a:p>
            <a:pPr algn="l" fontAlgn="base">
              <a:buFont typeface="+mj-lt"/>
              <a:buAutoNum type="arabicPeriod" startAt="4"/>
            </a:pPr>
            <a:r>
              <a:rPr lang="en-GB" sz="3600" b="1" i="0" dirty="0">
                <a:solidFill>
                  <a:srgbClr val="273239"/>
                </a:solidFill>
                <a:effectLst/>
                <a:highlight>
                  <a:srgbClr val="FFFFFF"/>
                </a:highlight>
                <a:latin typeface="+mj-lt"/>
              </a:rPr>
              <a:t>Repeat:</a:t>
            </a:r>
            <a:r>
              <a:rPr lang="en-GB" sz="3600" b="0" i="0" dirty="0">
                <a:solidFill>
                  <a:srgbClr val="273239"/>
                </a:solidFill>
                <a:effectLst/>
                <a:highlight>
                  <a:srgbClr val="FFFFFF"/>
                </a:highlight>
                <a:latin typeface="+mj-lt"/>
              </a:rPr>
              <a:t> Continue making greedy choices until a solution is reached</a:t>
            </a:r>
            <a:r>
              <a:rPr lang="en-GB" b="0" i="0" dirty="0">
                <a:solidFill>
                  <a:srgbClr val="273239"/>
                </a:solidFill>
                <a:effectLst/>
                <a:highlight>
                  <a:srgbClr val="FFFFFF"/>
                </a:highlight>
                <a:latin typeface="+mj-lt"/>
              </a:rPr>
              <a:t>.</a:t>
            </a:r>
          </a:p>
        </p:txBody>
      </p:sp>
    </p:spTree>
    <p:extLst>
      <p:ext uri="{BB962C8B-B14F-4D97-AF65-F5344CB8AC3E}">
        <p14:creationId xmlns:p14="http://schemas.microsoft.com/office/powerpoint/2010/main" val="1466872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5481E5-4913-F718-1404-4C8F2BE0B167}"/>
              </a:ext>
            </a:extLst>
          </p:cNvPr>
          <p:cNvSpPr txBox="1"/>
          <p:nvPr/>
        </p:nvSpPr>
        <p:spPr>
          <a:xfrm>
            <a:off x="721894" y="993066"/>
            <a:ext cx="12933948" cy="5693866"/>
          </a:xfrm>
          <a:prstGeom prst="rect">
            <a:avLst/>
          </a:prstGeom>
          <a:noFill/>
        </p:spPr>
        <p:txBody>
          <a:bodyPr wrap="square">
            <a:spAutoFit/>
          </a:bodyPr>
          <a:lstStyle/>
          <a:p>
            <a:pPr algn="l" fontAlgn="base"/>
            <a:r>
              <a:rPr lang="en-GB" sz="4000" b="1" i="0" dirty="0">
                <a:solidFill>
                  <a:srgbClr val="273239"/>
                </a:solidFill>
                <a:effectLst/>
                <a:highlight>
                  <a:srgbClr val="FFFFFF"/>
                </a:highlight>
                <a:latin typeface="+mj-lt"/>
              </a:rPr>
              <a:t>Greedy Algorithm Examples</a:t>
            </a:r>
          </a:p>
          <a:p>
            <a:pPr algn="just" rtl="0" fontAlgn="base"/>
            <a:endParaRPr lang="en-GB" sz="3600" dirty="0">
              <a:solidFill>
                <a:srgbClr val="273239"/>
              </a:solidFill>
              <a:highlight>
                <a:srgbClr val="FFFFFF"/>
              </a:highlight>
              <a:latin typeface="+mj-lt"/>
            </a:endParaRPr>
          </a:p>
          <a:p>
            <a:pPr algn="just" rtl="0" fontAlgn="base"/>
            <a:r>
              <a:rPr lang="en-GB" sz="3600" b="1" i="0" dirty="0">
                <a:solidFill>
                  <a:srgbClr val="273239"/>
                </a:solidFill>
                <a:effectLst/>
                <a:highlight>
                  <a:srgbClr val="FFFFFF"/>
                </a:highlight>
                <a:latin typeface="+mj-lt"/>
              </a:rPr>
              <a:t>Fractional Knapsack:</a:t>
            </a:r>
            <a:r>
              <a:rPr lang="en-GB" sz="3600" b="0" i="0" dirty="0">
                <a:solidFill>
                  <a:srgbClr val="273239"/>
                </a:solidFill>
                <a:effectLst/>
                <a:highlight>
                  <a:srgbClr val="FFFFFF"/>
                </a:highlight>
                <a:latin typeface="+mj-lt"/>
              </a:rPr>
              <a:t> Optimizes the value of items that can be fractionally included in a knapsack with limited capacity.</a:t>
            </a:r>
          </a:p>
          <a:p>
            <a:pPr algn="l" fontAlgn="base">
              <a:buFont typeface="Arial" panose="020B0604020202020204" pitchFamily="34" charset="0"/>
              <a:buChar char="•"/>
            </a:pPr>
            <a:r>
              <a:rPr lang="en-GB" sz="3600" b="1" i="0" dirty="0">
                <a:solidFill>
                  <a:srgbClr val="273239"/>
                </a:solidFill>
                <a:effectLst/>
                <a:highlight>
                  <a:srgbClr val="FFFFFF"/>
                </a:highlight>
                <a:latin typeface="+mj-lt"/>
              </a:rPr>
              <a:t>Dijkstra’s algorithm : </a:t>
            </a:r>
            <a:r>
              <a:rPr lang="en-GB" sz="3600" b="0" i="0" dirty="0">
                <a:solidFill>
                  <a:srgbClr val="273239"/>
                </a:solidFill>
                <a:effectLst/>
                <a:highlight>
                  <a:srgbClr val="FFFFFF"/>
                </a:highlight>
                <a:latin typeface="+mj-lt"/>
              </a:rPr>
              <a:t>Finds the shortest path from a source vertex to all other vertices in a weighted graph.</a:t>
            </a:r>
          </a:p>
          <a:p>
            <a:pPr algn="l" fontAlgn="base">
              <a:buFont typeface="Arial" panose="020B0604020202020204" pitchFamily="34" charset="0"/>
              <a:buChar char="•"/>
            </a:pPr>
            <a:r>
              <a:rPr lang="en-GB" sz="3600" b="1" i="0" dirty="0">
                <a:solidFill>
                  <a:srgbClr val="273239"/>
                </a:solidFill>
                <a:effectLst/>
                <a:highlight>
                  <a:srgbClr val="FFFFFF"/>
                </a:highlight>
                <a:latin typeface="+mj-lt"/>
              </a:rPr>
              <a:t>Kruskal’s algorithm : </a:t>
            </a:r>
            <a:r>
              <a:rPr lang="en-GB" sz="3600" b="0" i="0" dirty="0">
                <a:solidFill>
                  <a:srgbClr val="273239"/>
                </a:solidFill>
                <a:effectLst/>
                <a:highlight>
                  <a:srgbClr val="FFFFFF"/>
                </a:highlight>
                <a:latin typeface="+mj-lt"/>
              </a:rPr>
              <a:t>Finds the minimum spanning tree of a weighted graph.</a:t>
            </a:r>
          </a:p>
          <a:p>
            <a:pPr algn="l" fontAlgn="base">
              <a:buFont typeface="Arial" panose="020B0604020202020204" pitchFamily="34" charset="0"/>
              <a:buChar char="•"/>
            </a:pPr>
            <a:r>
              <a:rPr lang="en-GB" sz="3600" b="1" i="0" dirty="0">
                <a:solidFill>
                  <a:srgbClr val="273239"/>
                </a:solidFill>
                <a:effectLst/>
                <a:highlight>
                  <a:srgbClr val="FFFFFF"/>
                </a:highlight>
                <a:latin typeface="+mj-lt"/>
              </a:rPr>
              <a:t>Huffman coding : </a:t>
            </a:r>
            <a:r>
              <a:rPr lang="en-GB" sz="3600" b="0" i="0" dirty="0">
                <a:solidFill>
                  <a:srgbClr val="273239"/>
                </a:solidFill>
                <a:effectLst/>
                <a:highlight>
                  <a:srgbClr val="FFFFFF"/>
                </a:highlight>
                <a:latin typeface="+mj-lt"/>
              </a:rPr>
              <a:t>Compresses data by assigning shorter codes to more frequent symbols.</a:t>
            </a:r>
          </a:p>
        </p:txBody>
      </p:sp>
    </p:spTree>
    <p:extLst>
      <p:ext uri="{BB962C8B-B14F-4D97-AF65-F5344CB8AC3E}">
        <p14:creationId xmlns:p14="http://schemas.microsoft.com/office/powerpoint/2010/main" val="2554456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6" name="Text 2"/>
          <p:cNvSpPr/>
          <p:nvPr/>
        </p:nvSpPr>
        <p:spPr>
          <a:xfrm>
            <a:off x="712827" y="561261"/>
            <a:ext cx="7718346" cy="1198245"/>
          </a:xfrm>
          <a:prstGeom prst="rect">
            <a:avLst/>
          </a:prstGeom>
          <a:noFill/>
        </p:spPr>
        <p:txBody>
          <a:bodyPr wrap="square" rtlCol="0" anchor="t"/>
          <a:lstStyle/>
          <a:p>
            <a:pPr marL="0" indent="0">
              <a:lnSpc>
                <a:spcPts val="4717"/>
              </a:lnSpc>
              <a:buNone/>
            </a:pPr>
            <a:r>
              <a:rPr lang="en-US" sz="4400" b="1" dirty="0">
                <a:latin typeface="+mj-lt"/>
                <a:ea typeface="Lora" pitchFamily="34" charset="-122"/>
                <a:cs typeface="Lora" pitchFamily="34" charset="-120"/>
              </a:rPr>
              <a:t>Binary Search</a:t>
            </a:r>
            <a:endParaRPr lang="en-US" sz="4400" b="1" dirty="0">
              <a:latin typeface="+mj-lt"/>
            </a:endParaRPr>
          </a:p>
        </p:txBody>
      </p:sp>
      <p:sp>
        <p:nvSpPr>
          <p:cNvPr id="9" name="Text 4"/>
          <p:cNvSpPr/>
          <p:nvPr/>
        </p:nvSpPr>
        <p:spPr>
          <a:xfrm>
            <a:off x="712827" y="1884642"/>
            <a:ext cx="7718346" cy="325874"/>
          </a:xfrm>
          <a:prstGeom prst="rect">
            <a:avLst/>
          </a:prstGeom>
          <a:noFill/>
        </p:spPr>
        <p:txBody>
          <a:bodyPr wrap="none" rtlCol="0" anchor="t"/>
          <a:lstStyle/>
          <a:p>
            <a:pPr algn="l" fontAlgn="base">
              <a:buFont typeface="Arial" panose="020B0604020202020204" pitchFamily="34" charset="0"/>
              <a:buChar char="•"/>
            </a:pPr>
            <a:r>
              <a:rPr lang="en-GB" sz="3600" b="0" i="0" dirty="0">
                <a:solidFill>
                  <a:srgbClr val="303030"/>
                </a:solidFill>
                <a:effectLst/>
                <a:highlight>
                  <a:srgbClr val="FFFFFF"/>
                </a:highlight>
              </a:rPr>
              <a:t>   Binary Search is one of the fastest searching algorithms.</a:t>
            </a:r>
          </a:p>
          <a:p>
            <a:pPr algn="l" fontAlgn="base">
              <a:buFont typeface="Arial" panose="020B0604020202020204" pitchFamily="34" charset="0"/>
              <a:buChar char="•"/>
            </a:pPr>
            <a:r>
              <a:rPr lang="en-GB" sz="3600" b="0" i="0" dirty="0">
                <a:solidFill>
                  <a:srgbClr val="303030"/>
                </a:solidFill>
                <a:effectLst/>
                <a:highlight>
                  <a:srgbClr val="FFFFFF"/>
                </a:highlight>
              </a:rPr>
              <a:t>   It is used for finding the location of an element in a linear array.</a:t>
            </a:r>
          </a:p>
          <a:p>
            <a:pPr algn="l" fontAlgn="base">
              <a:buFont typeface="Arial" panose="020B0604020202020204" pitchFamily="34" charset="0"/>
              <a:buChar char="•"/>
            </a:pPr>
            <a:r>
              <a:rPr lang="en-GB" sz="3600" b="0" i="0" dirty="0">
                <a:solidFill>
                  <a:srgbClr val="303030"/>
                </a:solidFill>
                <a:effectLst/>
                <a:highlight>
                  <a:srgbClr val="FFFFFF"/>
                </a:highlight>
              </a:rPr>
              <a:t>   It works on the principle of divide and conquer technique.</a:t>
            </a:r>
          </a:p>
          <a:p>
            <a:pPr algn="l" fontAlgn="base"/>
            <a:r>
              <a:rPr lang="en-GB" sz="3600" b="0" i="0" dirty="0">
                <a:solidFill>
                  <a:srgbClr val="303030"/>
                </a:solidFill>
                <a:effectLst/>
                <a:highlight>
                  <a:srgbClr val="FFFFFF"/>
                </a:highlight>
              </a:rPr>
              <a:t>     Binary Search Algorithm can be applied only on </a:t>
            </a:r>
            <a:r>
              <a:rPr lang="en-GB" sz="3600" b="1" i="0" dirty="0">
                <a:solidFill>
                  <a:srgbClr val="303030"/>
                </a:solidFill>
                <a:effectLst/>
                <a:highlight>
                  <a:srgbClr val="FFFFFF"/>
                </a:highlight>
              </a:rPr>
              <a:t>Sorted arrays</a:t>
            </a:r>
            <a:r>
              <a:rPr lang="en-GB" sz="3600" b="0" i="0" dirty="0">
                <a:solidFill>
                  <a:srgbClr val="303030"/>
                </a:solidFill>
                <a:effectLst/>
                <a:highlight>
                  <a:srgbClr val="FFFFFF"/>
                </a:highlight>
              </a:rPr>
              <a:t>.</a:t>
            </a:r>
          </a:p>
          <a:p>
            <a:pPr algn="l" fontAlgn="base"/>
            <a:endParaRPr lang="en-GB" sz="3600" b="0" i="0" dirty="0">
              <a:solidFill>
                <a:srgbClr val="303030"/>
              </a:solidFill>
              <a:effectLst/>
              <a:highlight>
                <a:srgbClr val="FFFFFF"/>
              </a:highlight>
            </a:endParaRPr>
          </a:p>
          <a:p>
            <a:pPr marL="571500" indent="-571500">
              <a:buFont typeface="Arial" panose="020B0604020202020204" pitchFamily="34" charset="0"/>
              <a:buChar char="•"/>
            </a:pPr>
            <a:r>
              <a:rPr lang="en-IN" sz="3600" dirty="0"/>
              <a:t>In each iteration or in each recursive call, the search gets reduced to</a:t>
            </a:r>
          </a:p>
          <a:p>
            <a:r>
              <a:rPr lang="en-IN" sz="3600" dirty="0"/>
              <a:t>      half of the </a:t>
            </a:r>
            <a:r>
              <a:rPr lang="en-IN" sz="3600" dirty="0" err="1"/>
              <a:t>array.So</a:t>
            </a:r>
            <a:r>
              <a:rPr lang="en-IN" sz="3600" dirty="0"/>
              <a:t> for n elements in the array, there are log2n </a:t>
            </a:r>
          </a:p>
          <a:p>
            <a:r>
              <a:rPr lang="en-IN" sz="3600" dirty="0"/>
              <a:t>      iterations or recursive calls</a:t>
            </a:r>
            <a:endParaRPr lang="en-GB" sz="3600" b="0" i="0" dirty="0">
              <a:solidFill>
                <a:srgbClr val="303030"/>
              </a:solidFill>
              <a:effectLst/>
              <a:highlight>
                <a:srgbClr val="FFFFFF"/>
              </a:highlight>
            </a:endParaRPr>
          </a:p>
          <a:p>
            <a:br>
              <a:rPr lang="en-GB" sz="2800" dirty="0"/>
            </a:br>
            <a:endParaRPr lang="en-US" sz="2800" dirty="0"/>
          </a:p>
        </p:txBody>
      </p:sp>
      <p:sp>
        <p:nvSpPr>
          <p:cNvPr id="11" name="Text 5"/>
          <p:cNvSpPr/>
          <p:nvPr/>
        </p:nvSpPr>
        <p:spPr>
          <a:xfrm>
            <a:off x="712825" y="3892576"/>
            <a:ext cx="2396371" cy="299561"/>
          </a:xfrm>
          <a:prstGeom prst="rect">
            <a:avLst/>
          </a:prstGeom>
          <a:noFill/>
        </p:spPr>
        <p:txBody>
          <a:bodyPr wrap="none" rtlCol="0" anchor="t"/>
          <a:lstStyle/>
          <a:p>
            <a:pPr marL="0" indent="0" algn="l">
              <a:lnSpc>
                <a:spcPts val="2359"/>
              </a:lnSpc>
              <a:buNone/>
            </a:pPr>
            <a:endParaRPr lang="en-US" sz="2800" dirty="0"/>
          </a:p>
        </p:txBody>
      </p:sp>
      <p:sp>
        <p:nvSpPr>
          <p:cNvPr id="12" name="Text 6"/>
          <p:cNvSpPr/>
          <p:nvPr/>
        </p:nvSpPr>
        <p:spPr>
          <a:xfrm>
            <a:off x="712824" y="4480210"/>
            <a:ext cx="7718346" cy="325874"/>
          </a:xfrm>
          <a:prstGeom prst="rect">
            <a:avLst/>
          </a:prstGeom>
          <a:noFill/>
        </p:spPr>
        <p:txBody>
          <a:bodyPr wrap="none" rtlCol="0" anchor="t"/>
          <a:lstStyle/>
          <a:p>
            <a:pPr marL="0" indent="0" algn="l">
              <a:lnSpc>
                <a:spcPts val="2566"/>
              </a:lnSpc>
              <a:buNone/>
            </a:pPr>
            <a:endParaRPr lang="en-US" sz="2800" dirty="0"/>
          </a:p>
        </p:txBody>
      </p:sp>
      <p:pic>
        <p:nvPicPr>
          <p:cNvPr id="18" name="Picture 1">
            <a:extLst>
              <a:ext uri="{FF2B5EF4-FFF2-40B4-BE49-F238E27FC236}">
                <a16:creationId xmlns:a16="http://schemas.microsoft.com/office/drawing/2014/main" id="{78311CAF-F759-372F-7328-8FE132A23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0713" y="7528705"/>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AD15E69F-7C80-C125-91B5-C311AC5CCE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678" y="7467969"/>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5737A90-5312-7740-8C30-7BFFD93FA333}"/>
              </a:ext>
            </a:extLst>
          </p:cNvPr>
          <p:cNvSpPr txBox="1"/>
          <p:nvPr/>
        </p:nvSpPr>
        <p:spPr>
          <a:xfrm>
            <a:off x="6713621" y="7825567"/>
            <a:ext cx="418704" cy="369332"/>
          </a:xfrm>
          <a:prstGeom prst="rect">
            <a:avLst/>
          </a:prstGeom>
          <a:noFill/>
        </p:spPr>
        <p:txBody>
          <a:bodyPr wrap="none" rtlCol="0">
            <a:spAutoFit/>
          </a:bodyPr>
          <a:lstStyle/>
          <a:p>
            <a:r>
              <a:rPr lang="en-IN" dirty="0"/>
              <a:t>17</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5" name="Image 1" descr="preencoded.png"/>
          <p:cNvPicPr>
            <a:picLocks noChangeAspect="1"/>
          </p:cNvPicPr>
          <p:nvPr/>
        </p:nvPicPr>
        <p:blipFill>
          <a:blip r:embed="rId3"/>
          <a:stretch>
            <a:fillRect/>
          </a:stretch>
        </p:blipFill>
        <p:spPr>
          <a:xfrm>
            <a:off x="295394" y="2589014"/>
            <a:ext cx="4895493" cy="3051572"/>
          </a:xfrm>
          <a:prstGeom prst="rect">
            <a:avLst/>
          </a:prstGeom>
        </p:spPr>
      </p:pic>
      <p:sp>
        <p:nvSpPr>
          <p:cNvPr id="6" name="Text 2"/>
          <p:cNvSpPr/>
          <p:nvPr/>
        </p:nvSpPr>
        <p:spPr>
          <a:xfrm>
            <a:off x="6313646" y="650677"/>
            <a:ext cx="6828353" cy="695087"/>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474"/>
              </a:lnSpc>
              <a:buNone/>
            </a:pPr>
            <a:r>
              <a:rPr lang="en-US" sz="4379" dirty="0">
                <a:ea typeface="Lora" pitchFamily="34" charset="-122"/>
                <a:cs typeface="Lora" pitchFamily="34" charset="-120"/>
              </a:rPr>
              <a:t>Activity Selection Problem</a:t>
            </a:r>
            <a:endParaRPr lang="en-US" sz="4379" dirty="0"/>
          </a:p>
        </p:txBody>
      </p:sp>
      <p:pic>
        <p:nvPicPr>
          <p:cNvPr id="7" name="Image 2" descr="preencoded.png"/>
          <p:cNvPicPr>
            <a:picLocks noChangeAspect="1"/>
          </p:cNvPicPr>
          <p:nvPr/>
        </p:nvPicPr>
        <p:blipFill>
          <a:blip r:embed="rId4"/>
          <a:stretch>
            <a:fillRect/>
          </a:stretch>
        </p:blipFill>
        <p:spPr>
          <a:xfrm>
            <a:off x="6313646" y="1487566"/>
            <a:ext cx="1181814" cy="1890951"/>
          </a:xfrm>
          <a:prstGeom prst="rect">
            <a:avLst/>
          </a:prstGeom>
        </p:spPr>
      </p:pic>
      <p:sp>
        <p:nvSpPr>
          <p:cNvPr id="8" name="Text 3"/>
          <p:cNvSpPr/>
          <p:nvPr/>
        </p:nvSpPr>
        <p:spPr>
          <a:xfrm>
            <a:off x="7850028" y="1875166"/>
            <a:ext cx="2780943" cy="34766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37"/>
              </a:lnSpc>
              <a:buNone/>
            </a:pPr>
            <a:r>
              <a:rPr lang="en-US" sz="3600" dirty="0">
                <a:latin typeface="+mj-lt"/>
                <a:ea typeface="Lora" pitchFamily="34" charset="-122"/>
                <a:cs typeface="Lora" pitchFamily="34" charset="-120"/>
              </a:rPr>
              <a:t>Sort Activities</a:t>
            </a:r>
            <a:endParaRPr lang="en-US" sz="3600" dirty="0">
              <a:latin typeface="+mj-lt"/>
            </a:endParaRPr>
          </a:p>
        </p:txBody>
      </p:sp>
      <p:sp>
        <p:nvSpPr>
          <p:cNvPr id="9" name="Text 4"/>
          <p:cNvSpPr/>
          <p:nvPr/>
        </p:nvSpPr>
        <p:spPr>
          <a:xfrm>
            <a:off x="7850029" y="2426137"/>
            <a:ext cx="5180171" cy="952380"/>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978"/>
              </a:lnSpc>
              <a:buNone/>
            </a:pPr>
            <a:r>
              <a:rPr lang="en-US" sz="3600" dirty="0">
                <a:ea typeface="Source Sans Pro" pitchFamily="34" charset="-122"/>
                <a:cs typeface="Source Sans Pro" pitchFamily="34" charset="-120"/>
              </a:rPr>
              <a:t>Activities are sorted based on their </a:t>
            </a:r>
          </a:p>
          <a:p>
            <a:pPr marL="0" indent="0" algn="l">
              <a:lnSpc>
                <a:spcPts val="2978"/>
              </a:lnSpc>
              <a:buNone/>
            </a:pPr>
            <a:r>
              <a:rPr lang="en-US" sz="3600" dirty="0">
                <a:ea typeface="Source Sans Pro" pitchFamily="34" charset="-122"/>
                <a:cs typeface="Source Sans Pro" pitchFamily="34" charset="-120"/>
              </a:rPr>
              <a:t>finish times.</a:t>
            </a:r>
            <a:endParaRPr lang="en-US" sz="3600" dirty="0"/>
          </a:p>
        </p:txBody>
      </p:sp>
      <p:pic>
        <p:nvPicPr>
          <p:cNvPr id="10" name="Image 3" descr="preencoded.png"/>
          <p:cNvPicPr>
            <a:picLocks noChangeAspect="1"/>
          </p:cNvPicPr>
          <p:nvPr/>
        </p:nvPicPr>
        <p:blipFill>
          <a:blip r:embed="rId5"/>
          <a:stretch>
            <a:fillRect/>
          </a:stretch>
        </p:blipFill>
        <p:spPr>
          <a:xfrm>
            <a:off x="6313646" y="3591282"/>
            <a:ext cx="1181814" cy="1890951"/>
          </a:xfrm>
          <a:prstGeom prst="rect">
            <a:avLst/>
          </a:prstGeom>
        </p:spPr>
      </p:pic>
      <p:sp>
        <p:nvSpPr>
          <p:cNvPr id="11" name="Text 5"/>
          <p:cNvSpPr/>
          <p:nvPr/>
        </p:nvSpPr>
        <p:spPr>
          <a:xfrm>
            <a:off x="7850029" y="3560887"/>
            <a:ext cx="2780943" cy="34766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37"/>
              </a:lnSpc>
              <a:buNone/>
            </a:pPr>
            <a:r>
              <a:rPr lang="en-US" sz="3600" dirty="0">
                <a:ea typeface="Lora" pitchFamily="34" charset="-122"/>
                <a:cs typeface="Lora" pitchFamily="34" charset="-120"/>
              </a:rPr>
              <a:t>Select First Activity</a:t>
            </a:r>
            <a:endParaRPr lang="en-US" sz="3600" dirty="0"/>
          </a:p>
        </p:txBody>
      </p:sp>
      <p:sp>
        <p:nvSpPr>
          <p:cNvPr id="12" name="Text 6"/>
          <p:cNvSpPr/>
          <p:nvPr/>
        </p:nvSpPr>
        <p:spPr>
          <a:xfrm>
            <a:off x="7850030" y="4175285"/>
            <a:ext cx="4588316" cy="236340"/>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978"/>
              </a:lnSpc>
              <a:buNone/>
            </a:pPr>
            <a:r>
              <a:rPr lang="en-US" sz="3600" dirty="0">
                <a:latin typeface="Source Sans Pro" pitchFamily="34" charset="0"/>
                <a:ea typeface="Source Sans Pro" pitchFamily="34" charset="-122"/>
                <a:cs typeface="Source Sans Pro" pitchFamily="34" charset="-120"/>
              </a:rPr>
              <a:t>The first activity is selected, </a:t>
            </a:r>
          </a:p>
          <a:p>
            <a:pPr marL="0" indent="0" algn="l">
              <a:lnSpc>
                <a:spcPts val="2978"/>
              </a:lnSpc>
              <a:buNone/>
            </a:pPr>
            <a:r>
              <a:rPr lang="en-US" sz="3600" dirty="0">
                <a:latin typeface="Source Sans Pro" pitchFamily="34" charset="0"/>
                <a:ea typeface="Source Sans Pro" pitchFamily="34" charset="-122"/>
                <a:cs typeface="Source Sans Pro" pitchFamily="34" charset="-120"/>
              </a:rPr>
              <a:t>as it has the earliest finish time.</a:t>
            </a:r>
            <a:endParaRPr lang="en-US" sz="3600" dirty="0"/>
          </a:p>
        </p:txBody>
      </p:sp>
      <p:pic>
        <p:nvPicPr>
          <p:cNvPr id="13" name="Image 4" descr="preencoded.png"/>
          <p:cNvPicPr>
            <a:picLocks noChangeAspect="1"/>
          </p:cNvPicPr>
          <p:nvPr/>
        </p:nvPicPr>
        <p:blipFill>
          <a:blip r:embed="rId6"/>
          <a:stretch>
            <a:fillRect/>
          </a:stretch>
        </p:blipFill>
        <p:spPr>
          <a:xfrm>
            <a:off x="6313646" y="5482233"/>
            <a:ext cx="1181814" cy="2096572"/>
          </a:xfrm>
          <a:prstGeom prst="rect">
            <a:avLst/>
          </a:prstGeom>
        </p:spPr>
      </p:pic>
      <p:sp>
        <p:nvSpPr>
          <p:cNvPr id="14" name="Text 7"/>
          <p:cNvSpPr/>
          <p:nvPr/>
        </p:nvSpPr>
        <p:spPr>
          <a:xfrm>
            <a:off x="7850029" y="5224634"/>
            <a:ext cx="2780943" cy="34766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37"/>
              </a:lnSpc>
              <a:buNone/>
            </a:pPr>
            <a:r>
              <a:rPr lang="en-US" sz="3600" dirty="0">
                <a:latin typeface="+mj-lt"/>
                <a:ea typeface="Lora" pitchFamily="34" charset="-122"/>
                <a:cs typeface="Lora" pitchFamily="34" charset="-120"/>
              </a:rPr>
              <a:t>Iterate and Select</a:t>
            </a:r>
            <a:endParaRPr lang="en-US" sz="3600" dirty="0">
              <a:latin typeface="+mj-lt"/>
            </a:endParaRPr>
          </a:p>
        </p:txBody>
      </p:sp>
      <p:sp>
        <p:nvSpPr>
          <p:cNvPr id="15" name="Text 8"/>
          <p:cNvSpPr/>
          <p:nvPr/>
        </p:nvSpPr>
        <p:spPr>
          <a:xfrm>
            <a:off x="7850029" y="5818092"/>
            <a:ext cx="5953125" cy="1134427"/>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978"/>
              </a:lnSpc>
              <a:buNone/>
            </a:pPr>
            <a:r>
              <a:rPr lang="en-US" sz="3600" dirty="0">
                <a:latin typeface="+mj-lt"/>
                <a:ea typeface="Source Sans Pro" pitchFamily="34" charset="-122"/>
                <a:cs typeface="Source Sans Pro" pitchFamily="34" charset="-120"/>
              </a:rPr>
              <a:t>For subsequent activities, select the activity with the earliest finish time that does not overlap with the previously selected activity.</a:t>
            </a:r>
            <a:endParaRPr lang="en-US" sz="3600" dirty="0">
              <a:latin typeface="+mj-lt"/>
            </a:endParaRPr>
          </a:p>
        </p:txBody>
      </p:sp>
      <p:pic>
        <p:nvPicPr>
          <p:cNvPr id="18" name="Picture 1">
            <a:extLst>
              <a:ext uri="{FF2B5EF4-FFF2-40B4-BE49-F238E27FC236}">
                <a16:creationId xmlns:a16="http://schemas.microsoft.com/office/drawing/2014/main" id="{B4EFEDEC-4635-336F-D285-6F8FA126CC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04015" y="7528458"/>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147FD7F6-6C14-86B2-F76E-1CDB96C22B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980" y="7467722"/>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2ACC485-CD24-3425-7C1F-B1B957D4AD8A}"/>
              </a:ext>
            </a:extLst>
          </p:cNvPr>
          <p:cNvSpPr txBox="1"/>
          <p:nvPr/>
        </p:nvSpPr>
        <p:spPr>
          <a:xfrm>
            <a:off x="6313646" y="7860268"/>
            <a:ext cx="418704" cy="369332"/>
          </a:xfrm>
          <a:prstGeom prst="rect">
            <a:avLst/>
          </a:prstGeom>
          <a:noFill/>
        </p:spPr>
        <p:txBody>
          <a:bodyPr wrap="none" rtlCol="0">
            <a:spAutoFit/>
          </a:bodyPr>
          <a:lstStyle/>
          <a:p>
            <a:r>
              <a:rPr lang="en-IN" dirty="0"/>
              <a:t>29</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4" name="Text 2"/>
          <p:cNvSpPr/>
          <p:nvPr/>
        </p:nvSpPr>
        <p:spPr>
          <a:xfrm>
            <a:off x="752125" y="944999"/>
            <a:ext cx="5809059" cy="72604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718"/>
              </a:lnSpc>
              <a:buNone/>
            </a:pPr>
            <a:r>
              <a:rPr lang="en-US" sz="4574" dirty="0">
                <a:latin typeface="+mj-lt"/>
                <a:ea typeface="Lora" pitchFamily="34" charset="-122"/>
                <a:cs typeface="Lora" pitchFamily="34" charset="-120"/>
              </a:rPr>
              <a:t>Fractional Knapsack</a:t>
            </a:r>
            <a:endParaRPr lang="en-US" sz="4574" dirty="0">
              <a:latin typeface="+mj-lt"/>
            </a:endParaRPr>
          </a:p>
        </p:txBody>
      </p:sp>
      <p:sp>
        <p:nvSpPr>
          <p:cNvPr id="6" name="Text 4"/>
          <p:cNvSpPr/>
          <p:nvPr/>
        </p:nvSpPr>
        <p:spPr>
          <a:xfrm>
            <a:off x="752125" y="4885635"/>
            <a:ext cx="12692896" cy="790099"/>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110"/>
              </a:lnSpc>
              <a:buNone/>
            </a:pPr>
            <a:endParaRPr lang="en-US" sz="2800" dirty="0"/>
          </a:p>
        </p:txBody>
      </p:sp>
      <p:pic>
        <p:nvPicPr>
          <p:cNvPr id="9" name="Picture 1">
            <a:extLst>
              <a:ext uri="{FF2B5EF4-FFF2-40B4-BE49-F238E27FC236}">
                <a16:creationId xmlns:a16="http://schemas.microsoft.com/office/drawing/2014/main" id="{CF3AB75A-58CA-3D35-870B-8E00C72DE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4015" y="6987739"/>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8CD6804B-F41A-ADAE-46CE-01BB910511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980" y="6927003"/>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9D70C0D-15C9-F53C-CB99-4A217E45C5BA}"/>
              </a:ext>
            </a:extLst>
          </p:cNvPr>
          <p:cNvSpPr txBox="1"/>
          <p:nvPr/>
        </p:nvSpPr>
        <p:spPr>
          <a:xfrm>
            <a:off x="752125" y="2557967"/>
            <a:ext cx="12867622" cy="3323987"/>
          </a:xfrm>
          <a:prstGeom prst="rect">
            <a:avLst/>
          </a:prstGeom>
          <a:noFill/>
        </p:spPr>
        <p:txBody>
          <a:bodyPr wrap="square" rtlCol="0">
            <a:spAutoFit/>
          </a:bodyPr>
          <a:lstStyle/>
          <a:p>
            <a:pPr algn="l"/>
            <a:r>
              <a:rPr lang="en-GB" sz="3200" b="0" i="0" dirty="0">
                <a:solidFill>
                  <a:srgbClr val="000000"/>
                </a:solidFill>
                <a:effectLst/>
                <a:latin typeface="+mj-lt"/>
              </a:rPr>
              <a:t>The knapsack problem states that − given a set of items, holding weights and profit values, one must determine the subset of the items to be added in a knapsack such that, the total weight of the items must not exceed the limit of the knapsack and its total profit value is maximum.</a:t>
            </a:r>
          </a:p>
          <a:p>
            <a:pPr algn="l"/>
            <a:r>
              <a:rPr lang="en-GB" sz="3200" b="0" i="0" dirty="0">
                <a:solidFill>
                  <a:srgbClr val="000000"/>
                </a:solidFill>
                <a:effectLst/>
                <a:latin typeface="+mj-lt"/>
              </a:rPr>
              <a:t>It is one of the most popular problems that take greedy approach to be solved. It is called as the </a:t>
            </a:r>
            <a:r>
              <a:rPr lang="en-GB" sz="3200" b="1" i="0" dirty="0">
                <a:solidFill>
                  <a:srgbClr val="000000"/>
                </a:solidFill>
                <a:effectLst/>
                <a:latin typeface="+mj-lt"/>
              </a:rPr>
              <a:t>Fractional Knapsack Problem</a:t>
            </a:r>
            <a:r>
              <a:rPr lang="en-GB" sz="3200" b="0" i="0" dirty="0">
                <a:solidFill>
                  <a:srgbClr val="000000"/>
                </a:solidFill>
                <a:effectLst/>
                <a:latin typeface="+mj-lt"/>
              </a:rPr>
              <a:t>.</a:t>
            </a:r>
          </a:p>
          <a:p>
            <a:endParaRPr lang="en-IN" dirty="0"/>
          </a:p>
        </p:txBody>
      </p:sp>
      <p:sp>
        <p:nvSpPr>
          <p:cNvPr id="3" name="TextBox 2">
            <a:extLst>
              <a:ext uri="{FF2B5EF4-FFF2-40B4-BE49-F238E27FC236}">
                <a16:creationId xmlns:a16="http://schemas.microsoft.com/office/drawing/2014/main" id="{A935189B-1717-7438-3477-A008185F231E}"/>
              </a:ext>
            </a:extLst>
          </p:cNvPr>
          <p:cNvSpPr txBox="1"/>
          <p:nvPr/>
        </p:nvSpPr>
        <p:spPr>
          <a:xfrm>
            <a:off x="6412832" y="7832558"/>
            <a:ext cx="418704" cy="369332"/>
          </a:xfrm>
          <a:prstGeom prst="rect">
            <a:avLst/>
          </a:prstGeom>
          <a:noFill/>
        </p:spPr>
        <p:txBody>
          <a:bodyPr wrap="none" rtlCol="0">
            <a:spAutoFit/>
          </a:bodyPr>
          <a:lstStyle/>
          <a:p>
            <a:r>
              <a:rPr lang="en-IN" dirty="0"/>
              <a:t>30</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03" name="Rectangle 29702">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05" name="Rectangle 29704">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14" y="576072"/>
            <a:ext cx="13485571" cy="707745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698" name="Picture 2">
            <a:extLst>
              <a:ext uri="{FF2B5EF4-FFF2-40B4-BE49-F238E27FC236}">
                <a16:creationId xmlns:a16="http://schemas.microsoft.com/office/drawing/2014/main" id="{F4795063-D086-2997-6157-B0E3B21D57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054" b="14189"/>
          <a:stretch/>
        </p:blipFill>
        <p:spPr bwMode="auto">
          <a:xfrm>
            <a:off x="772160" y="1188859"/>
            <a:ext cx="13086079" cy="585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311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5" name="Image 1" descr="preencoded.png"/>
          <p:cNvPicPr>
            <a:picLocks noChangeAspect="1"/>
          </p:cNvPicPr>
          <p:nvPr/>
        </p:nvPicPr>
        <p:blipFill>
          <a:blip r:embed="rId3"/>
          <a:stretch>
            <a:fillRect/>
          </a:stretch>
        </p:blipFill>
        <p:spPr>
          <a:xfrm>
            <a:off x="3043991" y="1043405"/>
            <a:ext cx="8347064" cy="6161056"/>
          </a:xfrm>
          <a:prstGeom prst="rect">
            <a:avLst/>
          </a:prstGeom>
        </p:spPr>
      </p:pic>
      <p:sp>
        <p:nvSpPr>
          <p:cNvPr id="12" name="Text 6"/>
          <p:cNvSpPr/>
          <p:nvPr/>
        </p:nvSpPr>
        <p:spPr>
          <a:xfrm>
            <a:off x="681633" y="4913363"/>
            <a:ext cx="7780734" cy="311587"/>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4"/>
              </a:lnSpc>
              <a:buNone/>
            </a:pPr>
            <a:endParaRPr lang="en-US" sz="2800" dirty="0">
              <a:latin typeface="Source Sans Pro" pitchFamily="34" charset="0"/>
              <a:ea typeface="Source Sans Pro" pitchFamily="34" charset="-122"/>
              <a:cs typeface="Source Sans Pro" pitchFamily="34" charset="-120"/>
            </a:endParaRPr>
          </a:p>
        </p:txBody>
      </p:sp>
      <p:sp>
        <p:nvSpPr>
          <p:cNvPr id="15" name="Text 8"/>
          <p:cNvSpPr/>
          <p:nvPr/>
        </p:nvSpPr>
        <p:spPr>
          <a:xfrm>
            <a:off x="681633" y="6563022"/>
            <a:ext cx="7780734" cy="62317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4"/>
              </a:lnSpc>
              <a:buNone/>
            </a:pPr>
            <a:endParaRPr lang="en-US" sz="2800" dirty="0"/>
          </a:p>
        </p:txBody>
      </p:sp>
      <p:pic>
        <p:nvPicPr>
          <p:cNvPr id="18" name="Picture 1">
            <a:extLst>
              <a:ext uri="{FF2B5EF4-FFF2-40B4-BE49-F238E27FC236}">
                <a16:creationId xmlns:a16="http://schemas.microsoft.com/office/drawing/2014/main" id="{217BF52C-E8E3-ADDF-35D2-2243BFF4F8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5451" y="7675366"/>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B7FCB281-1C42-BDD4-4456-B51D864E55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416" y="7614630"/>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36D9449-5B6A-525B-2305-4C938EEEBBBE}"/>
              </a:ext>
            </a:extLst>
          </p:cNvPr>
          <p:cNvSpPr txBox="1"/>
          <p:nvPr/>
        </p:nvSpPr>
        <p:spPr>
          <a:xfrm>
            <a:off x="6172200" y="7880684"/>
            <a:ext cx="418704" cy="369332"/>
          </a:xfrm>
          <a:prstGeom prst="rect">
            <a:avLst/>
          </a:prstGeom>
          <a:noFill/>
        </p:spPr>
        <p:txBody>
          <a:bodyPr wrap="none" rtlCol="0">
            <a:spAutoFit/>
          </a:bodyPr>
          <a:lstStyle/>
          <a:p>
            <a:r>
              <a:rPr lang="en-IN" dirty="0"/>
              <a:t>31</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2"/>
          <p:cNvSpPr/>
          <p:nvPr/>
        </p:nvSpPr>
        <p:spPr>
          <a:xfrm>
            <a:off x="772160" y="779098"/>
            <a:ext cx="5601791" cy="70013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7824">
              <a:lnSpc>
                <a:spcPts val="5489"/>
              </a:lnSpc>
              <a:spcAft>
                <a:spcPts val="600"/>
              </a:spcAft>
            </a:pPr>
            <a:r>
              <a:rPr lang="en-US" sz="4391" b="1" kern="1200" dirty="0">
                <a:solidFill>
                  <a:schemeClr val="tx1"/>
                </a:solidFill>
                <a:latin typeface="+mj-lt"/>
                <a:ea typeface="+mn-ea"/>
                <a:cs typeface="+mn-cs"/>
              </a:rPr>
              <a:t>Naive Algorithm</a:t>
            </a:r>
            <a:endParaRPr lang="en-US" sz="4574" b="1" dirty="0">
              <a:latin typeface="+mj-lt"/>
            </a:endParaRPr>
          </a:p>
        </p:txBody>
      </p:sp>
      <p:sp>
        <p:nvSpPr>
          <p:cNvPr id="5" name="Shape 3"/>
          <p:cNvSpPr/>
          <p:nvPr/>
        </p:nvSpPr>
        <p:spPr>
          <a:xfrm>
            <a:off x="1114421" y="1836309"/>
            <a:ext cx="29737" cy="4525982"/>
          </a:xfrm>
          <a:prstGeom prst="roundRect">
            <a:avLst>
              <a:gd name="adj" fmla="val 144112"/>
            </a:avLst>
          </a:prstGeom>
          <a:solidFill>
            <a:srgbClr val="5D606B"/>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Shape 4"/>
          <p:cNvSpPr/>
          <p:nvPr/>
        </p:nvSpPr>
        <p:spPr>
          <a:xfrm>
            <a:off x="1397036" y="2356935"/>
            <a:ext cx="833208" cy="29737"/>
          </a:xfrm>
          <a:prstGeom prst="roundRect">
            <a:avLst>
              <a:gd name="adj" fmla="val 144112"/>
            </a:avLst>
          </a:prstGeom>
          <a:solidFill>
            <a:srgbClr val="5D606B"/>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Shape 5"/>
          <p:cNvSpPr/>
          <p:nvPr/>
        </p:nvSpPr>
        <p:spPr>
          <a:xfrm>
            <a:off x="861428" y="2104056"/>
            <a:ext cx="535609" cy="535609"/>
          </a:xfrm>
          <a:prstGeom prst="roundRect">
            <a:avLst>
              <a:gd name="adj" fmla="val 8001"/>
            </a:avLst>
          </a:prstGeom>
          <a:solidFill>
            <a:srgbClr val="444752"/>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Text 6"/>
          <p:cNvSpPr/>
          <p:nvPr/>
        </p:nvSpPr>
        <p:spPr>
          <a:xfrm>
            <a:off x="1067979" y="2203830"/>
            <a:ext cx="122392" cy="336062"/>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77824">
              <a:lnSpc>
                <a:spcPts val="2634"/>
              </a:lnSpc>
              <a:spcAft>
                <a:spcPts val="600"/>
              </a:spcAft>
            </a:pPr>
            <a:r>
              <a:rPr lang="en-US" sz="2634" kern="1200">
                <a:solidFill>
                  <a:srgbClr val="445763"/>
                </a:solidFill>
                <a:latin typeface="Lora" pitchFamily="34" charset="0"/>
                <a:ea typeface="+mn-ea"/>
                <a:cs typeface="+mn-cs"/>
              </a:rPr>
              <a:t>1</a:t>
            </a:r>
            <a:endParaRPr lang="en-US" sz="2744"/>
          </a:p>
        </p:txBody>
      </p:sp>
      <p:sp>
        <p:nvSpPr>
          <p:cNvPr id="9" name="Text 7"/>
          <p:cNvSpPr/>
          <p:nvPr/>
        </p:nvSpPr>
        <p:spPr>
          <a:xfrm>
            <a:off x="2438575" y="2074319"/>
            <a:ext cx="2800896" cy="350184"/>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7824">
              <a:lnSpc>
                <a:spcPts val="2745"/>
              </a:lnSpc>
              <a:spcAft>
                <a:spcPts val="600"/>
              </a:spcAft>
            </a:pPr>
            <a:r>
              <a:rPr lang="en-US" sz="3600" kern="1200" dirty="0">
                <a:solidFill>
                  <a:schemeClr val="tx1"/>
                </a:solidFill>
                <a:latin typeface="+mj-lt"/>
                <a:ea typeface="+mn-ea"/>
                <a:cs typeface="+mn-cs"/>
              </a:rPr>
              <a:t>Iterate String</a:t>
            </a:r>
            <a:endParaRPr lang="en-US" sz="3600" dirty="0">
              <a:latin typeface="+mj-lt"/>
            </a:endParaRPr>
          </a:p>
        </p:txBody>
      </p:sp>
      <p:sp>
        <p:nvSpPr>
          <p:cNvPr id="10" name="Text 8"/>
          <p:cNvSpPr/>
          <p:nvPr/>
        </p:nvSpPr>
        <p:spPr>
          <a:xfrm>
            <a:off x="2438575" y="2567332"/>
            <a:ext cx="10573597" cy="380954"/>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7824">
              <a:lnSpc>
                <a:spcPts val="2986"/>
              </a:lnSpc>
              <a:spcAft>
                <a:spcPts val="600"/>
              </a:spcAft>
            </a:pPr>
            <a:r>
              <a:rPr lang="en-US" sz="3600" kern="1200" dirty="0">
                <a:solidFill>
                  <a:srgbClr val="445763"/>
                </a:solidFill>
                <a:latin typeface="+mj-lt"/>
                <a:ea typeface="Source Sans Pro" pitchFamily="34" charset="-122"/>
                <a:cs typeface="+mn-cs"/>
              </a:rPr>
              <a:t>Iterates through the entire string character by character.</a:t>
            </a:r>
            <a:endParaRPr lang="en-US" sz="3600" dirty="0">
              <a:latin typeface="+mj-lt"/>
            </a:endParaRPr>
          </a:p>
        </p:txBody>
      </p:sp>
      <p:sp>
        <p:nvSpPr>
          <p:cNvPr id="11" name="Shape 9"/>
          <p:cNvSpPr/>
          <p:nvPr/>
        </p:nvSpPr>
        <p:spPr>
          <a:xfrm>
            <a:off x="1397036" y="3944932"/>
            <a:ext cx="833208" cy="29737"/>
          </a:xfrm>
          <a:prstGeom prst="roundRect">
            <a:avLst>
              <a:gd name="adj" fmla="val 144112"/>
            </a:avLst>
          </a:prstGeom>
          <a:solidFill>
            <a:srgbClr val="5D606B"/>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Shape 10"/>
          <p:cNvSpPr/>
          <p:nvPr/>
        </p:nvSpPr>
        <p:spPr>
          <a:xfrm>
            <a:off x="861428" y="3692053"/>
            <a:ext cx="535609" cy="535609"/>
          </a:xfrm>
          <a:prstGeom prst="roundRect">
            <a:avLst>
              <a:gd name="adj" fmla="val 8001"/>
            </a:avLst>
          </a:prstGeom>
          <a:solidFill>
            <a:srgbClr val="444752"/>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Text 11"/>
          <p:cNvSpPr/>
          <p:nvPr/>
        </p:nvSpPr>
        <p:spPr>
          <a:xfrm>
            <a:off x="1038930" y="3791827"/>
            <a:ext cx="180488" cy="336062"/>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77824">
              <a:lnSpc>
                <a:spcPts val="2634"/>
              </a:lnSpc>
              <a:spcAft>
                <a:spcPts val="600"/>
              </a:spcAft>
            </a:pPr>
            <a:r>
              <a:rPr lang="en-US" sz="2634" kern="1200">
                <a:solidFill>
                  <a:srgbClr val="445763"/>
                </a:solidFill>
                <a:latin typeface="Lora" pitchFamily="34" charset="0"/>
                <a:ea typeface="+mn-ea"/>
                <a:cs typeface="+mn-cs"/>
              </a:rPr>
              <a:t>2</a:t>
            </a:r>
            <a:endParaRPr lang="en-US" sz="2744"/>
          </a:p>
        </p:txBody>
      </p:sp>
      <p:sp>
        <p:nvSpPr>
          <p:cNvPr id="14" name="Text 12"/>
          <p:cNvSpPr/>
          <p:nvPr/>
        </p:nvSpPr>
        <p:spPr>
          <a:xfrm>
            <a:off x="2438575" y="3662316"/>
            <a:ext cx="2800896" cy="350184"/>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7824">
              <a:lnSpc>
                <a:spcPts val="2745"/>
              </a:lnSpc>
              <a:spcAft>
                <a:spcPts val="600"/>
              </a:spcAft>
            </a:pPr>
            <a:r>
              <a:rPr lang="en-US" sz="3600" kern="1200" dirty="0">
                <a:solidFill>
                  <a:srgbClr val="445763"/>
                </a:solidFill>
                <a:latin typeface="+mj-lt"/>
                <a:ea typeface="+mn-ea"/>
                <a:cs typeface="+mn-cs"/>
              </a:rPr>
              <a:t>Compare Pattern</a:t>
            </a:r>
            <a:endParaRPr lang="en-US" sz="3600" dirty="0">
              <a:latin typeface="+mj-lt"/>
            </a:endParaRPr>
          </a:p>
        </p:txBody>
      </p:sp>
      <p:sp>
        <p:nvSpPr>
          <p:cNvPr id="15" name="Text 13"/>
          <p:cNvSpPr/>
          <p:nvPr/>
        </p:nvSpPr>
        <p:spPr>
          <a:xfrm>
            <a:off x="2438575" y="4155329"/>
            <a:ext cx="10573597" cy="380954"/>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7824">
              <a:lnSpc>
                <a:spcPts val="2986"/>
              </a:lnSpc>
              <a:spcAft>
                <a:spcPts val="600"/>
              </a:spcAft>
            </a:pPr>
            <a:r>
              <a:rPr lang="en-US" sz="3600" kern="1200" dirty="0">
                <a:solidFill>
                  <a:srgbClr val="445763"/>
                </a:solidFill>
                <a:latin typeface="+mj-lt"/>
                <a:ea typeface="Source Sans Pro" pitchFamily="34" charset="-122"/>
                <a:cs typeface="+mn-cs"/>
              </a:rPr>
              <a:t>At each position, it compares the pattern with the current </a:t>
            </a:r>
          </a:p>
          <a:p>
            <a:pPr defTabSz="877824">
              <a:lnSpc>
                <a:spcPts val="2986"/>
              </a:lnSpc>
              <a:spcAft>
                <a:spcPts val="600"/>
              </a:spcAft>
            </a:pPr>
            <a:r>
              <a:rPr lang="en-US" sz="3600" kern="1200" dirty="0">
                <a:solidFill>
                  <a:srgbClr val="445763"/>
                </a:solidFill>
                <a:latin typeface="+mj-lt"/>
                <a:ea typeface="Source Sans Pro" pitchFamily="34" charset="-122"/>
                <a:cs typeface="+mn-cs"/>
              </a:rPr>
              <a:t>substring.</a:t>
            </a:r>
            <a:endParaRPr lang="en-US" sz="3600" dirty="0">
              <a:latin typeface="+mj-lt"/>
            </a:endParaRPr>
          </a:p>
        </p:txBody>
      </p:sp>
      <p:sp>
        <p:nvSpPr>
          <p:cNvPr id="16" name="Shape 14"/>
          <p:cNvSpPr/>
          <p:nvPr/>
        </p:nvSpPr>
        <p:spPr>
          <a:xfrm>
            <a:off x="1397036" y="5532929"/>
            <a:ext cx="833208" cy="29737"/>
          </a:xfrm>
          <a:prstGeom prst="roundRect">
            <a:avLst>
              <a:gd name="adj" fmla="val 144112"/>
            </a:avLst>
          </a:prstGeom>
          <a:solidFill>
            <a:srgbClr val="5D606B"/>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Shape 15"/>
          <p:cNvSpPr/>
          <p:nvPr/>
        </p:nvSpPr>
        <p:spPr>
          <a:xfrm>
            <a:off x="861428" y="5280051"/>
            <a:ext cx="535609" cy="535609"/>
          </a:xfrm>
          <a:prstGeom prst="roundRect">
            <a:avLst>
              <a:gd name="adj" fmla="val 8001"/>
            </a:avLst>
          </a:prstGeom>
          <a:solidFill>
            <a:srgbClr val="444752"/>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Text 16"/>
          <p:cNvSpPr/>
          <p:nvPr/>
        </p:nvSpPr>
        <p:spPr>
          <a:xfrm>
            <a:off x="1035601" y="5379824"/>
            <a:ext cx="187262" cy="336062"/>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77824">
              <a:lnSpc>
                <a:spcPts val="2634"/>
              </a:lnSpc>
              <a:spcAft>
                <a:spcPts val="600"/>
              </a:spcAft>
            </a:pPr>
            <a:r>
              <a:rPr lang="en-US" sz="2634" kern="1200">
                <a:solidFill>
                  <a:srgbClr val="445763"/>
                </a:solidFill>
                <a:latin typeface="Lora" pitchFamily="34" charset="0"/>
                <a:ea typeface="+mn-ea"/>
                <a:cs typeface="+mn-cs"/>
              </a:rPr>
              <a:t>3</a:t>
            </a:r>
            <a:endParaRPr lang="en-US" sz="2744"/>
          </a:p>
        </p:txBody>
      </p:sp>
      <p:sp>
        <p:nvSpPr>
          <p:cNvPr id="19" name="Text 17"/>
          <p:cNvSpPr/>
          <p:nvPr/>
        </p:nvSpPr>
        <p:spPr>
          <a:xfrm>
            <a:off x="2438575" y="5250313"/>
            <a:ext cx="2800896" cy="350184"/>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7824">
              <a:lnSpc>
                <a:spcPts val="2745"/>
              </a:lnSpc>
              <a:spcAft>
                <a:spcPts val="600"/>
              </a:spcAft>
            </a:pPr>
            <a:r>
              <a:rPr lang="en-US" sz="3600" kern="1200" dirty="0">
                <a:solidFill>
                  <a:srgbClr val="445763"/>
                </a:solidFill>
                <a:latin typeface="+mj-lt"/>
                <a:ea typeface="+mn-ea"/>
                <a:cs typeface="+mn-cs"/>
              </a:rPr>
              <a:t>Match Found</a:t>
            </a:r>
            <a:endParaRPr lang="en-US" sz="3600" dirty="0">
              <a:latin typeface="+mj-lt"/>
            </a:endParaRPr>
          </a:p>
        </p:txBody>
      </p:sp>
      <p:sp>
        <p:nvSpPr>
          <p:cNvPr id="20" name="Text 18"/>
          <p:cNvSpPr/>
          <p:nvPr/>
        </p:nvSpPr>
        <p:spPr>
          <a:xfrm>
            <a:off x="2438575" y="5743327"/>
            <a:ext cx="10573597" cy="380954"/>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7824">
              <a:lnSpc>
                <a:spcPts val="2986"/>
              </a:lnSpc>
              <a:spcAft>
                <a:spcPts val="600"/>
              </a:spcAft>
            </a:pPr>
            <a:r>
              <a:rPr lang="en-US" sz="3600" kern="1200" dirty="0">
                <a:solidFill>
                  <a:srgbClr val="445763"/>
                </a:solidFill>
                <a:latin typeface="+mj-lt"/>
                <a:ea typeface="Source Sans Pro" pitchFamily="34" charset="-122"/>
                <a:cs typeface="+mn-cs"/>
              </a:rPr>
              <a:t>If a match is found, it continues searching for other matches.</a:t>
            </a:r>
            <a:endParaRPr lang="en-US" sz="3600" dirty="0">
              <a:latin typeface="+mj-lt"/>
            </a:endParaRPr>
          </a:p>
        </p:txBody>
      </p:sp>
      <p:pic>
        <p:nvPicPr>
          <p:cNvPr id="23" name="Picture 1">
            <a:extLst>
              <a:ext uri="{FF2B5EF4-FFF2-40B4-BE49-F238E27FC236}">
                <a16:creationId xmlns:a16="http://schemas.microsoft.com/office/drawing/2014/main" id="{8D8DCB2C-3A1F-C06B-8B7A-7B33AE2B4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4015" y="6987739"/>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a:extLst>
              <a:ext uri="{FF2B5EF4-FFF2-40B4-BE49-F238E27FC236}">
                <a16:creationId xmlns:a16="http://schemas.microsoft.com/office/drawing/2014/main" id="{2BE6441E-6389-096B-5B72-C4BFA89C6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980" y="6927003"/>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B25936B-9605-6A5A-BED4-08A2ABACED6B}"/>
              </a:ext>
            </a:extLst>
          </p:cNvPr>
          <p:cNvSpPr txBox="1"/>
          <p:nvPr/>
        </p:nvSpPr>
        <p:spPr>
          <a:xfrm>
            <a:off x="6497053" y="7892716"/>
            <a:ext cx="418704" cy="369332"/>
          </a:xfrm>
          <a:prstGeom prst="rect">
            <a:avLst/>
          </a:prstGeom>
          <a:noFill/>
        </p:spPr>
        <p:txBody>
          <a:bodyPr wrap="none" rtlCol="0">
            <a:spAutoFit/>
          </a:bodyPr>
          <a:lstStyle/>
          <a:p>
            <a:r>
              <a:rPr lang="en-IN" dirty="0"/>
              <a:t>32</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a:extLst>
              <a:ext uri="{FF2B5EF4-FFF2-40B4-BE49-F238E27FC236}">
                <a16:creationId xmlns:a16="http://schemas.microsoft.com/office/drawing/2014/main" id="{71A77962-A7B9-5485-7ADC-9B5C00B5D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989" y="1416063"/>
            <a:ext cx="8345059" cy="50279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E7A2D3-817E-0102-E359-EA75250AE349}"/>
              </a:ext>
            </a:extLst>
          </p:cNvPr>
          <p:cNvSpPr txBox="1"/>
          <p:nvPr/>
        </p:nvSpPr>
        <p:spPr>
          <a:xfrm>
            <a:off x="1408670" y="654908"/>
            <a:ext cx="1970411" cy="646331"/>
          </a:xfrm>
          <a:prstGeom prst="rect">
            <a:avLst/>
          </a:prstGeom>
          <a:noFill/>
        </p:spPr>
        <p:txBody>
          <a:bodyPr wrap="none" rtlCol="0">
            <a:spAutoFit/>
          </a:bodyPr>
          <a:lstStyle/>
          <a:p>
            <a:r>
              <a:rPr lang="en-IN" sz="3600" dirty="0"/>
              <a:t>EXAMPLE</a:t>
            </a:r>
          </a:p>
        </p:txBody>
      </p:sp>
    </p:spTree>
    <p:extLst>
      <p:ext uri="{BB962C8B-B14F-4D97-AF65-F5344CB8AC3E}">
        <p14:creationId xmlns:p14="http://schemas.microsoft.com/office/powerpoint/2010/main" val="10760507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2"/>
          <p:cNvSpPr/>
          <p:nvPr/>
        </p:nvSpPr>
        <p:spPr>
          <a:xfrm>
            <a:off x="477499" y="2090301"/>
            <a:ext cx="5425999" cy="1939443"/>
          </a:xfrm>
          <a:prstGeom prst="rect">
            <a:avLst/>
          </a:prstGeom>
        </p:spPr>
        <p:txBody>
          <a:bodyPr vert="horz" lIns="91440" tIns="45720" rIns="91440" bIns="45720" rtlCol="0" anchor="b">
            <a:norm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90000"/>
              </a:lnSpc>
              <a:spcBef>
                <a:spcPct val="0"/>
              </a:spcBef>
              <a:spcAft>
                <a:spcPts val="600"/>
              </a:spcAft>
            </a:pPr>
            <a:r>
              <a:rPr lang="en-US" sz="4400" b="1" kern="1200" dirty="0">
                <a:solidFill>
                  <a:schemeClr val="tx1"/>
                </a:solidFill>
                <a:latin typeface="+mj-lt"/>
                <a:ea typeface="+mj-ea"/>
                <a:cs typeface="+mj-cs"/>
              </a:rPr>
              <a:t>Rabin-Karp Algorithm</a:t>
            </a:r>
          </a:p>
        </p:txBody>
      </p:sp>
      <p:sp>
        <p:nvSpPr>
          <p:cNvPr id="5" name="Shape 3"/>
          <p:cNvSpPr/>
          <p:nvPr/>
        </p:nvSpPr>
        <p:spPr>
          <a:xfrm>
            <a:off x="6217953" y="1080056"/>
            <a:ext cx="27329" cy="5565547"/>
          </a:xfrm>
          <a:prstGeom prst="roundRect">
            <a:avLst>
              <a:gd name="adj" fmla="val 144288"/>
            </a:avLst>
          </a:prstGeom>
          <a:solidFill>
            <a:srgbClr val="5D606B"/>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Shape 4"/>
          <p:cNvSpPr/>
          <p:nvPr/>
        </p:nvSpPr>
        <p:spPr>
          <a:xfrm>
            <a:off x="6478030" y="1559215"/>
            <a:ext cx="766677" cy="27329"/>
          </a:xfrm>
          <a:prstGeom prst="roundRect">
            <a:avLst>
              <a:gd name="adj" fmla="val 144288"/>
            </a:avLst>
          </a:prstGeom>
          <a:solidFill>
            <a:srgbClr val="5D606B"/>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Shape 5"/>
          <p:cNvSpPr/>
          <p:nvPr/>
        </p:nvSpPr>
        <p:spPr>
          <a:xfrm>
            <a:off x="5985206" y="1326467"/>
            <a:ext cx="492824" cy="492824"/>
          </a:xfrm>
          <a:prstGeom prst="roundRect">
            <a:avLst>
              <a:gd name="adj" fmla="val 8001"/>
            </a:avLst>
          </a:prstGeom>
          <a:solidFill>
            <a:srgbClr val="444752"/>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Text 6"/>
          <p:cNvSpPr/>
          <p:nvPr/>
        </p:nvSpPr>
        <p:spPr>
          <a:xfrm>
            <a:off x="6175279" y="1418200"/>
            <a:ext cx="112566" cy="309247"/>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59536">
              <a:lnSpc>
                <a:spcPts val="2434"/>
              </a:lnSpc>
              <a:spcAft>
                <a:spcPts val="600"/>
              </a:spcAft>
            </a:pPr>
            <a:r>
              <a:rPr lang="en-US" sz="2434" kern="1200">
                <a:solidFill>
                  <a:srgbClr val="D6E5EF"/>
                </a:solidFill>
                <a:latin typeface="Lora" pitchFamily="34" charset="0"/>
                <a:ea typeface="+mn-ea"/>
                <a:cs typeface="+mn-cs"/>
              </a:rPr>
              <a:t>1</a:t>
            </a:r>
            <a:endParaRPr lang="en-US" sz="2589"/>
          </a:p>
        </p:txBody>
      </p:sp>
      <p:sp>
        <p:nvSpPr>
          <p:cNvPr id="9" name="Text 7"/>
          <p:cNvSpPr/>
          <p:nvPr/>
        </p:nvSpPr>
        <p:spPr>
          <a:xfrm>
            <a:off x="7626868" y="1323640"/>
            <a:ext cx="2577243" cy="32212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59536">
              <a:lnSpc>
                <a:spcPts val="2535"/>
              </a:lnSpc>
              <a:spcAft>
                <a:spcPts val="600"/>
              </a:spcAft>
            </a:pPr>
            <a:r>
              <a:rPr lang="en-US" sz="3200" kern="1200">
                <a:latin typeface="Calibri "/>
              </a:rPr>
              <a:t>Hashing</a:t>
            </a:r>
            <a:endParaRPr lang="en-US" sz="3200" dirty="0">
              <a:latin typeface="Calibri "/>
            </a:endParaRPr>
          </a:p>
        </p:txBody>
      </p:sp>
      <p:sp>
        <p:nvSpPr>
          <p:cNvPr id="10" name="Text 8"/>
          <p:cNvSpPr/>
          <p:nvPr/>
        </p:nvSpPr>
        <p:spPr>
          <a:xfrm>
            <a:off x="7436459" y="1752536"/>
            <a:ext cx="5535305" cy="700929"/>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59536">
              <a:lnSpc>
                <a:spcPts val="2758"/>
              </a:lnSpc>
              <a:spcAft>
                <a:spcPts val="600"/>
              </a:spcAft>
            </a:pPr>
            <a:r>
              <a:rPr lang="en-US" sz="3200" kern="1200" dirty="0">
                <a:ea typeface="Source Sans Pro" pitchFamily="34" charset="-122"/>
                <a:cs typeface="+mn-cs"/>
              </a:rPr>
              <a:t>The algorithm uses hashing to efficiently compare patterns and substrings within the text.</a:t>
            </a:r>
            <a:endParaRPr lang="en-US" sz="3200" dirty="0"/>
          </a:p>
        </p:txBody>
      </p:sp>
      <p:sp>
        <p:nvSpPr>
          <p:cNvPr id="11" name="Shape 9"/>
          <p:cNvSpPr/>
          <p:nvPr/>
        </p:nvSpPr>
        <p:spPr>
          <a:xfrm>
            <a:off x="6478030" y="3370566"/>
            <a:ext cx="766677" cy="27329"/>
          </a:xfrm>
          <a:prstGeom prst="roundRect">
            <a:avLst>
              <a:gd name="adj" fmla="val 144288"/>
            </a:avLst>
          </a:prstGeom>
          <a:solidFill>
            <a:srgbClr val="5D606B"/>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Shape 10"/>
          <p:cNvSpPr/>
          <p:nvPr/>
        </p:nvSpPr>
        <p:spPr>
          <a:xfrm>
            <a:off x="5985206" y="3137818"/>
            <a:ext cx="492824" cy="492824"/>
          </a:xfrm>
          <a:prstGeom prst="roundRect">
            <a:avLst>
              <a:gd name="adj" fmla="val 8001"/>
            </a:avLst>
          </a:prstGeom>
          <a:solidFill>
            <a:srgbClr val="444752"/>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Text 11"/>
          <p:cNvSpPr/>
          <p:nvPr/>
        </p:nvSpPr>
        <p:spPr>
          <a:xfrm>
            <a:off x="6148510" y="3229550"/>
            <a:ext cx="166104" cy="309247"/>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59536">
              <a:lnSpc>
                <a:spcPts val="2434"/>
              </a:lnSpc>
              <a:spcAft>
                <a:spcPts val="600"/>
              </a:spcAft>
            </a:pPr>
            <a:r>
              <a:rPr lang="en-US" sz="2434" kern="1200">
                <a:solidFill>
                  <a:srgbClr val="D6E5EF"/>
                </a:solidFill>
                <a:latin typeface="Lora" pitchFamily="34" charset="0"/>
                <a:ea typeface="+mn-ea"/>
                <a:cs typeface="+mn-cs"/>
              </a:rPr>
              <a:t>2</a:t>
            </a:r>
            <a:endParaRPr lang="en-US" sz="2589"/>
          </a:p>
        </p:txBody>
      </p:sp>
      <p:sp>
        <p:nvSpPr>
          <p:cNvPr id="14" name="Text 12"/>
          <p:cNvSpPr/>
          <p:nvPr/>
        </p:nvSpPr>
        <p:spPr>
          <a:xfrm>
            <a:off x="7436459" y="3110377"/>
            <a:ext cx="2577243" cy="32212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59536">
              <a:lnSpc>
                <a:spcPts val="2535"/>
              </a:lnSpc>
              <a:spcAft>
                <a:spcPts val="600"/>
              </a:spcAft>
            </a:pPr>
            <a:r>
              <a:rPr lang="en-US" sz="3600" kern="1200">
                <a:ea typeface="+mn-ea"/>
                <a:cs typeface="+mn-cs"/>
              </a:rPr>
              <a:t>Rolling Hash</a:t>
            </a:r>
            <a:endParaRPr lang="en-US" sz="3600" dirty="0"/>
          </a:p>
        </p:txBody>
      </p:sp>
      <p:sp>
        <p:nvSpPr>
          <p:cNvPr id="15" name="Text 13"/>
          <p:cNvSpPr/>
          <p:nvPr/>
        </p:nvSpPr>
        <p:spPr>
          <a:xfrm>
            <a:off x="7436459" y="3563887"/>
            <a:ext cx="5535305" cy="1051395"/>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59536">
              <a:lnSpc>
                <a:spcPts val="2758"/>
              </a:lnSpc>
              <a:spcAft>
                <a:spcPts val="600"/>
              </a:spcAft>
            </a:pPr>
            <a:r>
              <a:rPr lang="en-US" sz="3200" kern="1200">
                <a:ea typeface="Source Sans Pro" pitchFamily="34" charset="-122"/>
                <a:cs typeface="+mn-cs"/>
              </a:rPr>
              <a:t>A rolling hash function is used to update the hash values as the pattern slides across the string, making the process more efficient.</a:t>
            </a:r>
            <a:endParaRPr lang="en-US" sz="3200" dirty="0"/>
          </a:p>
        </p:txBody>
      </p:sp>
      <p:sp>
        <p:nvSpPr>
          <p:cNvPr id="16" name="Shape 14"/>
          <p:cNvSpPr/>
          <p:nvPr/>
        </p:nvSpPr>
        <p:spPr>
          <a:xfrm>
            <a:off x="6478030" y="5532381"/>
            <a:ext cx="766677" cy="27329"/>
          </a:xfrm>
          <a:prstGeom prst="roundRect">
            <a:avLst>
              <a:gd name="adj" fmla="val 144288"/>
            </a:avLst>
          </a:prstGeom>
          <a:solidFill>
            <a:srgbClr val="5D606B"/>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Shape 15"/>
          <p:cNvSpPr/>
          <p:nvPr/>
        </p:nvSpPr>
        <p:spPr>
          <a:xfrm>
            <a:off x="5985206" y="5299634"/>
            <a:ext cx="492824" cy="492824"/>
          </a:xfrm>
          <a:prstGeom prst="roundRect">
            <a:avLst>
              <a:gd name="adj" fmla="val 8001"/>
            </a:avLst>
          </a:prstGeom>
          <a:solidFill>
            <a:srgbClr val="444752"/>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Text 16"/>
          <p:cNvSpPr/>
          <p:nvPr/>
        </p:nvSpPr>
        <p:spPr>
          <a:xfrm>
            <a:off x="6145485" y="5391367"/>
            <a:ext cx="172264" cy="309247"/>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59536">
              <a:lnSpc>
                <a:spcPts val="2434"/>
              </a:lnSpc>
              <a:spcAft>
                <a:spcPts val="600"/>
              </a:spcAft>
            </a:pPr>
            <a:r>
              <a:rPr lang="en-US" sz="2434" kern="1200">
                <a:solidFill>
                  <a:srgbClr val="D6E5EF"/>
                </a:solidFill>
                <a:latin typeface="Lora" pitchFamily="34" charset="0"/>
                <a:ea typeface="+mn-ea"/>
                <a:cs typeface="+mn-cs"/>
              </a:rPr>
              <a:t>3</a:t>
            </a:r>
            <a:endParaRPr lang="en-US" sz="2589"/>
          </a:p>
        </p:txBody>
      </p:sp>
      <p:sp>
        <p:nvSpPr>
          <p:cNvPr id="19" name="Text 17"/>
          <p:cNvSpPr/>
          <p:nvPr/>
        </p:nvSpPr>
        <p:spPr>
          <a:xfrm>
            <a:off x="7436459" y="5371317"/>
            <a:ext cx="2577243" cy="32212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59536">
              <a:lnSpc>
                <a:spcPts val="2535"/>
              </a:lnSpc>
              <a:spcAft>
                <a:spcPts val="600"/>
              </a:spcAft>
            </a:pPr>
            <a:r>
              <a:rPr lang="en-US" sz="3200" kern="1200">
                <a:latin typeface="Lora" pitchFamily="34" charset="0"/>
                <a:ea typeface="+mn-ea"/>
                <a:cs typeface="+mn-cs"/>
              </a:rPr>
              <a:t>Verification</a:t>
            </a:r>
            <a:endParaRPr lang="en-US" sz="3200" dirty="0"/>
          </a:p>
        </p:txBody>
      </p:sp>
      <p:sp>
        <p:nvSpPr>
          <p:cNvPr id="20" name="Text 18"/>
          <p:cNvSpPr/>
          <p:nvPr/>
        </p:nvSpPr>
        <p:spPr>
          <a:xfrm>
            <a:off x="7436459" y="5725702"/>
            <a:ext cx="5535305" cy="700929"/>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59536">
              <a:lnSpc>
                <a:spcPts val="2758"/>
              </a:lnSpc>
              <a:spcAft>
                <a:spcPts val="600"/>
              </a:spcAft>
            </a:pPr>
            <a:r>
              <a:rPr lang="en-US" sz="3200" kern="1200">
                <a:latin typeface="Source Sans Pro" pitchFamily="34" charset="0"/>
                <a:ea typeface="Source Sans Pro" pitchFamily="34" charset="-122"/>
                <a:cs typeface="+mn-cs"/>
              </a:rPr>
              <a:t>After a hash match is found, the pattern is explicitly compared to the substring to ensure a true match.</a:t>
            </a:r>
            <a:endParaRPr lang="en-US" sz="3200" dirty="0"/>
          </a:p>
        </p:txBody>
      </p:sp>
      <p:pic>
        <p:nvPicPr>
          <p:cNvPr id="23" name="Picture 1">
            <a:extLst>
              <a:ext uri="{FF2B5EF4-FFF2-40B4-BE49-F238E27FC236}">
                <a16:creationId xmlns:a16="http://schemas.microsoft.com/office/drawing/2014/main" id="{D94F5C46-8F57-7224-9CDA-5504AB296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4015" y="6987739"/>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a:extLst>
              <a:ext uri="{FF2B5EF4-FFF2-40B4-BE49-F238E27FC236}">
                <a16:creationId xmlns:a16="http://schemas.microsoft.com/office/drawing/2014/main" id="{AA5F6AE3-026F-DEE4-3E54-88575E0B0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980" y="6927003"/>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45C1DF-B813-3DF4-24B0-8EB092FEFAE1}"/>
              </a:ext>
            </a:extLst>
          </p:cNvPr>
          <p:cNvSpPr txBox="1"/>
          <p:nvPr/>
        </p:nvSpPr>
        <p:spPr>
          <a:xfrm>
            <a:off x="6317749" y="7880684"/>
            <a:ext cx="418704" cy="369332"/>
          </a:xfrm>
          <a:prstGeom prst="rect">
            <a:avLst/>
          </a:prstGeom>
          <a:noFill/>
        </p:spPr>
        <p:txBody>
          <a:bodyPr wrap="none" rtlCol="0">
            <a:spAutoFit/>
          </a:bodyPr>
          <a:lstStyle/>
          <a:p>
            <a:r>
              <a:rPr lang="en-IN" dirty="0"/>
              <a:t>33</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5" name="Rectangle 17414">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7" name="Rectangle 17416">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14" y="576072"/>
            <a:ext cx="13485571" cy="707745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Understanding Rabin-Karp Algorithm for String Matching | by Roshan Jha |  Medium">
            <a:extLst>
              <a:ext uri="{FF2B5EF4-FFF2-40B4-BE49-F238E27FC236}">
                <a16:creationId xmlns:a16="http://schemas.microsoft.com/office/drawing/2014/main" id="{6E2C9726-0CA7-36D2-73C6-BB754858F8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2911" y="772160"/>
            <a:ext cx="11004576" cy="668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9743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 13"/>
          <p:cNvSpPr/>
          <p:nvPr/>
        </p:nvSpPr>
        <p:spPr>
          <a:xfrm>
            <a:off x="6197198" y="5638372"/>
            <a:ext cx="2235998" cy="1235620"/>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58368">
              <a:lnSpc>
                <a:spcPts val="1938"/>
              </a:lnSpc>
              <a:spcAft>
                <a:spcPts val="600"/>
              </a:spcAft>
            </a:pPr>
            <a:endParaRPr lang="en-US" sz="1682" dirty="0"/>
          </a:p>
        </p:txBody>
      </p:sp>
      <p:pic>
        <p:nvPicPr>
          <p:cNvPr id="24" name="Picture 1">
            <a:extLst>
              <a:ext uri="{FF2B5EF4-FFF2-40B4-BE49-F238E27FC236}">
                <a16:creationId xmlns:a16="http://schemas.microsoft.com/office/drawing/2014/main" id="{4B57770B-B528-4077-4944-A0FC94772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4015" y="6987739"/>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a:extLst>
              <a:ext uri="{FF2B5EF4-FFF2-40B4-BE49-F238E27FC236}">
                <a16:creationId xmlns:a16="http://schemas.microsoft.com/office/drawing/2014/main" id="{C72F92F5-F25C-FE48-DA7F-C3BB8B3B4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980" y="6927003"/>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6E8638-D7B7-4559-0F70-ED6C69EB0CBF}"/>
              </a:ext>
            </a:extLst>
          </p:cNvPr>
          <p:cNvSpPr txBox="1"/>
          <p:nvPr/>
        </p:nvSpPr>
        <p:spPr>
          <a:xfrm>
            <a:off x="938463" y="1167063"/>
            <a:ext cx="4219297" cy="769441"/>
          </a:xfrm>
          <a:prstGeom prst="rect">
            <a:avLst/>
          </a:prstGeom>
          <a:noFill/>
        </p:spPr>
        <p:txBody>
          <a:bodyPr wrap="none" rtlCol="0">
            <a:spAutoFit/>
          </a:bodyPr>
          <a:lstStyle/>
          <a:p>
            <a:r>
              <a:rPr lang="en-IN" sz="4400" dirty="0"/>
              <a:t>KMP ALGORITHM</a:t>
            </a:r>
          </a:p>
        </p:txBody>
      </p:sp>
      <p:sp>
        <p:nvSpPr>
          <p:cNvPr id="3" name="TextBox 2">
            <a:extLst>
              <a:ext uri="{FF2B5EF4-FFF2-40B4-BE49-F238E27FC236}">
                <a16:creationId xmlns:a16="http://schemas.microsoft.com/office/drawing/2014/main" id="{92A9EA95-534A-D979-68EE-33EDA68E893E}"/>
              </a:ext>
            </a:extLst>
          </p:cNvPr>
          <p:cNvSpPr txBox="1"/>
          <p:nvPr/>
        </p:nvSpPr>
        <p:spPr>
          <a:xfrm>
            <a:off x="854242" y="2591228"/>
            <a:ext cx="11994825" cy="4524315"/>
          </a:xfrm>
          <a:prstGeom prst="rect">
            <a:avLst/>
          </a:prstGeom>
          <a:noFill/>
        </p:spPr>
        <p:txBody>
          <a:bodyPr wrap="square" rtlCol="0">
            <a:spAutoFit/>
          </a:bodyPr>
          <a:lstStyle/>
          <a:p>
            <a:pPr algn="just"/>
            <a:r>
              <a:rPr lang="en-GB" sz="3600" b="0" i="0" dirty="0">
                <a:solidFill>
                  <a:srgbClr val="333333"/>
                </a:solidFill>
                <a:effectLst/>
                <a:highlight>
                  <a:srgbClr val="FFFFFF"/>
                </a:highlight>
                <a:latin typeface="+mj-lt"/>
              </a:rPr>
              <a:t>Knuth-Morris and Pratt introduce a linear time algorithm for the string matching problem. A matching time of O (n) is achieved by avoiding comparison with an element of 'S' that have previously been involved in comparison with some element of the pattern 'p' to be matched. i.e., backtracking on the string 'S' never occurs</a:t>
            </a:r>
          </a:p>
          <a:p>
            <a:br>
              <a:rPr lang="en-GB" sz="3600" dirty="0"/>
            </a:br>
            <a:endParaRPr lang="en-IN" sz="3600" dirty="0"/>
          </a:p>
        </p:txBody>
      </p:sp>
      <p:sp>
        <p:nvSpPr>
          <p:cNvPr id="22" name="TextBox 21">
            <a:extLst>
              <a:ext uri="{FF2B5EF4-FFF2-40B4-BE49-F238E27FC236}">
                <a16:creationId xmlns:a16="http://schemas.microsoft.com/office/drawing/2014/main" id="{90523E02-D9EB-5A6B-BA9E-9DC36234AF96}"/>
              </a:ext>
            </a:extLst>
          </p:cNvPr>
          <p:cNvSpPr txBox="1"/>
          <p:nvPr/>
        </p:nvSpPr>
        <p:spPr>
          <a:xfrm>
            <a:off x="6665495" y="7820526"/>
            <a:ext cx="418704" cy="369332"/>
          </a:xfrm>
          <a:prstGeom prst="rect">
            <a:avLst/>
          </a:prstGeom>
          <a:noFill/>
        </p:spPr>
        <p:txBody>
          <a:bodyPr wrap="none" rtlCol="0">
            <a:spAutoFit/>
          </a:bodyPr>
          <a:lstStyle/>
          <a:p>
            <a:r>
              <a:rPr lang="en-IN" dirty="0"/>
              <a:t>34</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51CC9-74E5-5170-342C-C8A85E8A3D29}"/>
              </a:ext>
            </a:extLst>
          </p:cNvPr>
          <p:cNvSpPr txBox="1"/>
          <p:nvPr/>
        </p:nvSpPr>
        <p:spPr>
          <a:xfrm>
            <a:off x="6316579" y="7940842"/>
            <a:ext cx="418704" cy="369332"/>
          </a:xfrm>
          <a:prstGeom prst="rect">
            <a:avLst/>
          </a:prstGeom>
          <a:noFill/>
        </p:spPr>
        <p:txBody>
          <a:bodyPr wrap="none" rtlCol="0">
            <a:spAutoFit/>
          </a:bodyPr>
          <a:lstStyle/>
          <a:p>
            <a:r>
              <a:rPr lang="en-IN" dirty="0"/>
              <a:t>35</a:t>
            </a:r>
          </a:p>
        </p:txBody>
      </p:sp>
      <p:pic>
        <p:nvPicPr>
          <p:cNvPr id="4" name="Picture 3">
            <a:extLst>
              <a:ext uri="{FF2B5EF4-FFF2-40B4-BE49-F238E27FC236}">
                <a16:creationId xmlns:a16="http://schemas.microsoft.com/office/drawing/2014/main" id="{5EB8E781-216C-D7C0-743A-D21AB8733FCF}"/>
              </a:ext>
            </a:extLst>
          </p:cNvPr>
          <p:cNvPicPr>
            <a:picLocks noChangeAspect="1"/>
          </p:cNvPicPr>
          <p:nvPr/>
        </p:nvPicPr>
        <p:blipFill>
          <a:blip r:embed="rId2"/>
          <a:stretch>
            <a:fillRect/>
          </a:stretch>
        </p:blipFill>
        <p:spPr>
          <a:xfrm>
            <a:off x="3356578" y="1223728"/>
            <a:ext cx="6973671" cy="5243874"/>
          </a:xfrm>
          <a:prstGeom prst="rect">
            <a:avLst/>
          </a:prstGeom>
        </p:spPr>
      </p:pic>
    </p:spTree>
    <p:extLst>
      <p:ext uri="{BB962C8B-B14F-4D97-AF65-F5344CB8AC3E}">
        <p14:creationId xmlns:p14="http://schemas.microsoft.com/office/powerpoint/2010/main" val="329259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2B5042-EC8D-5681-A471-942B4847616B}"/>
              </a:ext>
            </a:extLst>
          </p:cNvPr>
          <p:cNvSpPr txBox="1"/>
          <p:nvPr/>
        </p:nvSpPr>
        <p:spPr>
          <a:xfrm>
            <a:off x="991404" y="1545728"/>
            <a:ext cx="12536906" cy="4401205"/>
          </a:xfrm>
          <a:prstGeom prst="rect">
            <a:avLst/>
          </a:prstGeom>
          <a:noFill/>
        </p:spPr>
        <p:txBody>
          <a:bodyPr wrap="square">
            <a:spAutoFit/>
          </a:bodyPr>
          <a:lstStyle/>
          <a:p>
            <a:pPr marL="571500" indent="-571500">
              <a:buFont typeface="Arial" panose="020B0604020202020204" pitchFamily="34" charset="0"/>
              <a:buChar char="•"/>
            </a:pPr>
            <a:r>
              <a:rPr lang="en-IN" sz="4000" dirty="0"/>
              <a:t>Time Complexity of Binary Search  Algorithm is O(log2n).</a:t>
            </a:r>
          </a:p>
          <a:p>
            <a:pPr marL="571500" indent="-571500">
              <a:buFont typeface="Arial" panose="020B0604020202020204" pitchFamily="34" charset="0"/>
              <a:buChar char="•"/>
            </a:pPr>
            <a:r>
              <a:rPr lang="en-IN" sz="4000" dirty="0"/>
              <a:t>Here, n is the number of elements in the sorted linear array.</a:t>
            </a:r>
          </a:p>
          <a:p>
            <a:pPr marL="571500" indent="-571500">
              <a:buFont typeface="Arial" panose="020B0604020202020204" pitchFamily="34" charset="0"/>
              <a:buChar char="•"/>
            </a:pPr>
            <a:endParaRPr lang="en-IN" sz="4000" dirty="0"/>
          </a:p>
          <a:p>
            <a:pPr marL="571500" indent="-571500">
              <a:buFont typeface="Arial" panose="020B0604020202020204" pitchFamily="34" charset="0"/>
              <a:buChar char="•"/>
            </a:pPr>
            <a:r>
              <a:rPr lang="en-IN" sz="4000" dirty="0"/>
              <a:t>This time complexity of binary search remains unchanged irrespective of the element position even if it is not present in the array.</a:t>
            </a:r>
          </a:p>
        </p:txBody>
      </p:sp>
      <p:sp>
        <p:nvSpPr>
          <p:cNvPr id="7" name="TextBox 6">
            <a:extLst>
              <a:ext uri="{FF2B5EF4-FFF2-40B4-BE49-F238E27FC236}">
                <a16:creationId xmlns:a16="http://schemas.microsoft.com/office/drawing/2014/main" id="{47D51016-FA40-E021-7C6E-7527E4B2C112}"/>
              </a:ext>
            </a:extLst>
          </p:cNvPr>
          <p:cNvSpPr txBox="1"/>
          <p:nvPr/>
        </p:nvSpPr>
        <p:spPr>
          <a:xfrm>
            <a:off x="7050505" y="7868653"/>
            <a:ext cx="418704" cy="369332"/>
          </a:xfrm>
          <a:prstGeom prst="rect">
            <a:avLst/>
          </a:prstGeom>
          <a:noFill/>
        </p:spPr>
        <p:txBody>
          <a:bodyPr wrap="none" rtlCol="0">
            <a:spAutoFit/>
          </a:bodyPr>
          <a:lstStyle/>
          <a:p>
            <a:r>
              <a:rPr lang="en-IN" dirty="0"/>
              <a:t>18</a:t>
            </a:r>
          </a:p>
        </p:txBody>
      </p:sp>
    </p:spTree>
    <p:extLst>
      <p:ext uri="{BB962C8B-B14F-4D97-AF65-F5344CB8AC3E}">
        <p14:creationId xmlns:p14="http://schemas.microsoft.com/office/powerpoint/2010/main" val="35441946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2"/>
          <p:cNvSpPr/>
          <p:nvPr/>
        </p:nvSpPr>
        <p:spPr>
          <a:xfrm>
            <a:off x="528980" y="1041621"/>
            <a:ext cx="5982607" cy="747734"/>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688">
              <a:lnSpc>
                <a:spcPts val="5832"/>
              </a:lnSpc>
              <a:spcAft>
                <a:spcPts val="600"/>
              </a:spcAft>
            </a:pPr>
            <a:r>
              <a:rPr lang="en-US" sz="4400" kern="1200" dirty="0">
                <a:ea typeface="+mn-ea"/>
                <a:cs typeface="+mn-cs"/>
              </a:rPr>
              <a:t>Z Algorithm</a:t>
            </a:r>
            <a:endParaRPr lang="en-US" sz="4400" dirty="0"/>
          </a:p>
        </p:txBody>
      </p:sp>
      <p:sp>
        <p:nvSpPr>
          <p:cNvPr id="5" name="Text 3"/>
          <p:cNvSpPr/>
          <p:nvPr/>
        </p:nvSpPr>
        <p:spPr>
          <a:xfrm>
            <a:off x="772160" y="3475216"/>
            <a:ext cx="2991304" cy="373990"/>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688">
              <a:lnSpc>
                <a:spcPts val="2916"/>
              </a:lnSpc>
              <a:spcAft>
                <a:spcPts val="600"/>
              </a:spcAft>
            </a:pPr>
            <a:endParaRPr lang="en-US" sz="2287" dirty="0"/>
          </a:p>
        </p:txBody>
      </p:sp>
      <p:pic>
        <p:nvPicPr>
          <p:cNvPr id="13" name="Picture 1">
            <a:extLst>
              <a:ext uri="{FF2B5EF4-FFF2-40B4-BE49-F238E27FC236}">
                <a16:creationId xmlns:a16="http://schemas.microsoft.com/office/drawing/2014/main" id="{3FC9BDF7-8E91-1546-C876-41067D022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4015" y="6987739"/>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F36A90F8-A792-E86F-262C-EC42D179D9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980" y="6927003"/>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C12961-96D7-12B9-C6FB-1D2755BFAF4E}"/>
              </a:ext>
            </a:extLst>
          </p:cNvPr>
          <p:cNvSpPr txBox="1"/>
          <p:nvPr/>
        </p:nvSpPr>
        <p:spPr>
          <a:xfrm>
            <a:off x="630196" y="2193052"/>
            <a:ext cx="13228044" cy="2308324"/>
          </a:xfrm>
          <a:prstGeom prst="rect">
            <a:avLst/>
          </a:prstGeom>
          <a:noFill/>
        </p:spPr>
        <p:txBody>
          <a:bodyPr wrap="square" rtlCol="0">
            <a:spAutoFit/>
          </a:bodyPr>
          <a:lstStyle/>
          <a:p>
            <a:pPr marL="571500" indent="-571500">
              <a:buFont typeface="Arial" panose="020B0604020202020204" pitchFamily="34" charset="0"/>
              <a:buChar char="•"/>
            </a:pPr>
            <a:r>
              <a:rPr lang="en-GB" sz="3600" b="0" i="0" dirty="0">
                <a:solidFill>
                  <a:srgbClr val="273239"/>
                </a:solidFill>
                <a:effectLst/>
                <a:highlight>
                  <a:srgbClr val="FFFFFF"/>
                </a:highlight>
              </a:rPr>
              <a:t>This algorithm efficiently locates all instances of a specific pattern within a text in linear time. If the length of the text is “n” and the length of the pattern is “m,” then the total time taken is O(m + n), with a linear auxiliary space.</a:t>
            </a:r>
            <a:endParaRPr lang="en-IN" sz="3600" dirty="0"/>
          </a:p>
        </p:txBody>
      </p:sp>
      <p:sp>
        <p:nvSpPr>
          <p:cNvPr id="3" name="TextBox 2">
            <a:extLst>
              <a:ext uri="{FF2B5EF4-FFF2-40B4-BE49-F238E27FC236}">
                <a16:creationId xmlns:a16="http://schemas.microsoft.com/office/drawing/2014/main" id="{D888BD41-4C8A-1DCE-DAD4-5994836B0038}"/>
              </a:ext>
            </a:extLst>
          </p:cNvPr>
          <p:cNvSpPr txBox="1"/>
          <p:nvPr/>
        </p:nvSpPr>
        <p:spPr>
          <a:xfrm>
            <a:off x="6027821" y="7856621"/>
            <a:ext cx="418704" cy="369332"/>
          </a:xfrm>
          <a:prstGeom prst="rect">
            <a:avLst/>
          </a:prstGeom>
          <a:noFill/>
        </p:spPr>
        <p:txBody>
          <a:bodyPr wrap="none" rtlCol="0">
            <a:spAutoFit/>
          </a:bodyPr>
          <a:lstStyle/>
          <a:p>
            <a:r>
              <a:rPr lang="en-IN" dirty="0"/>
              <a:t>36</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8FDC9-D611-7EBA-03EE-FCB965957DB8}"/>
              </a:ext>
            </a:extLst>
          </p:cNvPr>
          <p:cNvSpPr txBox="1"/>
          <p:nvPr/>
        </p:nvSpPr>
        <p:spPr>
          <a:xfrm>
            <a:off x="770021" y="1034716"/>
            <a:ext cx="2078133" cy="769441"/>
          </a:xfrm>
          <a:prstGeom prst="rect">
            <a:avLst/>
          </a:prstGeom>
          <a:noFill/>
        </p:spPr>
        <p:txBody>
          <a:bodyPr wrap="none" rtlCol="0">
            <a:spAutoFit/>
          </a:bodyPr>
          <a:lstStyle/>
          <a:p>
            <a:r>
              <a:rPr lang="en-IN" sz="4400" dirty="0"/>
              <a:t>Z ARRAY</a:t>
            </a:r>
          </a:p>
        </p:txBody>
      </p:sp>
      <p:sp>
        <p:nvSpPr>
          <p:cNvPr id="3" name="TextBox 2">
            <a:extLst>
              <a:ext uri="{FF2B5EF4-FFF2-40B4-BE49-F238E27FC236}">
                <a16:creationId xmlns:a16="http://schemas.microsoft.com/office/drawing/2014/main" id="{F8EF7CDA-6F22-E591-3410-3A6B1B65DBFF}"/>
              </a:ext>
            </a:extLst>
          </p:cNvPr>
          <p:cNvSpPr txBox="1"/>
          <p:nvPr/>
        </p:nvSpPr>
        <p:spPr>
          <a:xfrm>
            <a:off x="770022" y="2851484"/>
            <a:ext cx="13209026" cy="2862322"/>
          </a:xfrm>
          <a:prstGeom prst="rect">
            <a:avLst/>
          </a:prstGeom>
          <a:noFill/>
        </p:spPr>
        <p:txBody>
          <a:bodyPr wrap="square" rtlCol="0">
            <a:spAutoFit/>
          </a:bodyPr>
          <a:lstStyle/>
          <a:p>
            <a:pPr algn="l" rtl="0" fontAlgn="base"/>
            <a:r>
              <a:rPr lang="en-GB" sz="3600" b="0" i="0" dirty="0">
                <a:solidFill>
                  <a:srgbClr val="273239"/>
                </a:solidFill>
                <a:effectLst/>
                <a:highlight>
                  <a:srgbClr val="FFFFFF"/>
                </a:highlight>
                <a:latin typeface="+mj-lt"/>
              </a:rPr>
              <a:t>For a string str[0..n-1], Z array is of same length as string. An element Z[</a:t>
            </a:r>
            <a:r>
              <a:rPr lang="en-GB" sz="3600" b="0" i="0" dirty="0" err="1">
                <a:solidFill>
                  <a:srgbClr val="273239"/>
                </a:solidFill>
                <a:effectLst/>
                <a:highlight>
                  <a:srgbClr val="FFFFFF"/>
                </a:highlight>
                <a:latin typeface="+mj-lt"/>
              </a:rPr>
              <a:t>i</a:t>
            </a:r>
            <a:r>
              <a:rPr lang="en-GB" sz="3600" b="0" i="0" dirty="0">
                <a:solidFill>
                  <a:srgbClr val="273239"/>
                </a:solidFill>
                <a:effectLst/>
                <a:highlight>
                  <a:srgbClr val="FFFFFF"/>
                </a:highlight>
                <a:latin typeface="+mj-lt"/>
              </a:rPr>
              <a:t>] of Z array stores length of the longest substring starting from str[</a:t>
            </a:r>
            <a:r>
              <a:rPr lang="en-GB" sz="3600" b="0" i="0" dirty="0" err="1">
                <a:solidFill>
                  <a:srgbClr val="273239"/>
                </a:solidFill>
                <a:effectLst/>
                <a:highlight>
                  <a:srgbClr val="FFFFFF"/>
                </a:highlight>
                <a:latin typeface="+mj-lt"/>
              </a:rPr>
              <a:t>i</a:t>
            </a:r>
            <a:r>
              <a:rPr lang="en-GB" sz="3600" b="0" i="0" dirty="0">
                <a:solidFill>
                  <a:srgbClr val="273239"/>
                </a:solidFill>
                <a:effectLst/>
                <a:highlight>
                  <a:srgbClr val="FFFFFF"/>
                </a:highlight>
                <a:latin typeface="+mj-lt"/>
              </a:rPr>
              <a:t>] which is also a prefix of str[0..n-1]. The first entry of Z array is meaning less as complete string is always prefix of itself. </a:t>
            </a:r>
          </a:p>
          <a:p>
            <a:br>
              <a:rPr lang="en-GB" dirty="0"/>
            </a:br>
            <a:endParaRPr lang="en-IN" dirty="0"/>
          </a:p>
        </p:txBody>
      </p:sp>
      <p:sp>
        <p:nvSpPr>
          <p:cNvPr id="4" name="TextBox 3">
            <a:extLst>
              <a:ext uri="{FF2B5EF4-FFF2-40B4-BE49-F238E27FC236}">
                <a16:creationId xmlns:a16="http://schemas.microsoft.com/office/drawing/2014/main" id="{91C4CA0A-3FDE-E594-7B3D-E4BC89C6E8C7}"/>
              </a:ext>
            </a:extLst>
          </p:cNvPr>
          <p:cNvSpPr txBox="1"/>
          <p:nvPr/>
        </p:nvSpPr>
        <p:spPr>
          <a:xfrm>
            <a:off x="6557211" y="7880684"/>
            <a:ext cx="418704" cy="369332"/>
          </a:xfrm>
          <a:prstGeom prst="rect">
            <a:avLst/>
          </a:prstGeom>
          <a:noFill/>
        </p:spPr>
        <p:txBody>
          <a:bodyPr wrap="none" rtlCol="0">
            <a:spAutoFit/>
          </a:bodyPr>
          <a:lstStyle/>
          <a:p>
            <a:r>
              <a:rPr lang="en-IN" dirty="0"/>
              <a:t>37</a:t>
            </a:r>
          </a:p>
        </p:txBody>
      </p:sp>
    </p:spTree>
    <p:extLst>
      <p:ext uri="{BB962C8B-B14F-4D97-AF65-F5344CB8AC3E}">
        <p14:creationId xmlns:p14="http://schemas.microsoft.com/office/powerpoint/2010/main" val="24360752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7" name="Rectangle 3072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9" name="Rectangle 307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14" y="576072"/>
            <a:ext cx="13485571" cy="707745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22" name="Picture 2" descr="Z-Algorithm">
            <a:extLst>
              <a:ext uri="{FF2B5EF4-FFF2-40B4-BE49-F238E27FC236}">
                <a16:creationId xmlns:a16="http://schemas.microsoft.com/office/drawing/2014/main" id="{DD429192-93CD-8164-DCC0-C9974B6368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2160" y="1252220"/>
            <a:ext cx="13086079" cy="5725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3575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FAB134-F76B-44A0-F082-113AB47919FB}"/>
              </a:ext>
            </a:extLst>
          </p:cNvPr>
          <p:cNvSpPr txBox="1"/>
          <p:nvPr/>
        </p:nvSpPr>
        <p:spPr>
          <a:xfrm>
            <a:off x="1143000" y="2056906"/>
            <a:ext cx="11502190" cy="3416320"/>
          </a:xfrm>
          <a:prstGeom prst="rect">
            <a:avLst/>
          </a:prstGeom>
          <a:noFill/>
        </p:spPr>
        <p:txBody>
          <a:bodyPr wrap="square">
            <a:spAutoFit/>
          </a:bodyPr>
          <a:lstStyle/>
          <a:p>
            <a:pPr marL="571500" indent="-571500">
              <a:buFont typeface="Arial" panose="020B0604020202020204" pitchFamily="34" charset="0"/>
              <a:buChar char="•"/>
            </a:pPr>
            <a:r>
              <a:rPr lang="en-GB" sz="3600" b="0" i="0" dirty="0">
                <a:solidFill>
                  <a:srgbClr val="273239"/>
                </a:solidFill>
                <a:effectLst/>
                <a:highlight>
                  <a:srgbClr val="FFFFFF"/>
                </a:highlight>
              </a:rPr>
              <a:t>The idea is to concatenate pattern and text, and create a string “P$T” where P is pattern, $ is a special character should not be present in pattern and text, and T is text. Build the Z array for concatenated string. In Z array, if Z value at any point is equal to pattern length, then pattern is present at that point. </a:t>
            </a:r>
            <a:endParaRPr lang="en-IN" sz="3600" dirty="0"/>
          </a:p>
        </p:txBody>
      </p:sp>
    </p:spTree>
    <p:extLst>
      <p:ext uri="{BB962C8B-B14F-4D97-AF65-F5344CB8AC3E}">
        <p14:creationId xmlns:p14="http://schemas.microsoft.com/office/powerpoint/2010/main" val="18025105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4FFD-293D-921C-DFD5-842FBFBADF42}"/>
              </a:ext>
            </a:extLst>
          </p:cNvPr>
          <p:cNvSpPr>
            <a:spLocks noGrp="1"/>
          </p:cNvSpPr>
          <p:nvPr>
            <p:ph type="title"/>
          </p:nvPr>
        </p:nvSpPr>
        <p:spPr/>
        <p:txBody>
          <a:bodyPr>
            <a:normAutofit/>
          </a:bodyPr>
          <a:lstStyle/>
          <a:p>
            <a:r>
              <a:rPr lang="en-IN" sz="4400" b="1" i="0" dirty="0" err="1">
                <a:solidFill>
                  <a:srgbClr val="273239"/>
                </a:solidFill>
                <a:effectLst/>
                <a:highlight>
                  <a:srgbClr val="FFFFFF"/>
                </a:highlight>
                <a:latin typeface="+mn-lt"/>
              </a:rPr>
              <a:t>Manacher’s</a:t>
            </a:r>
            <a:r>
              <a:rPr lang="en-IN" sz="4400" b="1" i="0" dirty="0">
                <a:solidFill>
                  <a:srgbClr val="273239"/>
                </a:solidFill>
                <a:effectLst/>
                <a:highlight>
                  <a:srgbClr val="FFFFFF"/>
                </a:highlight>
                <a:latin typeface="+mn-lt"/>
              </a:rPr>
              <a:t> Algorithm</a:t>
            </a:r>
            <a:br>
              <a:rPr lang="en-IN" sz="4400" b="1" i="0" dirty="0">
                <a:solidFill>
                  <a:srgbClr val="273239"/>
                </a:solidFill>
                <a:effectLst/>
                <a:highlight>
                  <a:srgbClr val="FFFFFF"/>
                </a:highlight>
                <a:latin typeface="+mn-lt"/>
              </a:rPr>
            </a:br>
            <a:endParaRPr lang="en-IN" sz="4400" dirty="0">
              <a:latin typeface="+mn-lt"/>
            </a:endParaRPr>
          </a:p>
        </p:txBody>
      </p:sp>
      <p:sp>
        <p:nvSpPr>
          <p:cNvPr id="3" name="Content Placeholder 2">
            <a:extLst>
              <a:ext uri="{FF2B5EF4-FFF2-40B4-BE49-F238E27FC236}">
                <a16:creationId xmlns:a16="http://schemas.microsoft.com/office/drawing/2014/main" id="{4215E23B-A90B-462B-429B-59D357DE2E87}"/>
              </a:ext>
            </a:extLst>
          </p:cNvPr>
          <p:cNvSpPr>
            <a:spLocks noGrp="1"/>
          </p:cNvSpPr>
          <p:nvPr>
            <p:ph idx="1"/>
          </p:nvPr>
        </p:nvSpPr>
        <p:spPr/>
        <p:txBody>
          <a:bodyPr>
            <a:normAutofit/>
          </a:bodyPr>
          <a:lstStyle/>
          <a:p>
            <a:pPr algn="just"/>
            <a:r>
              <a:rPr lang="en-GB" sz="3600" b="0" i="0" dirty="0" err="1">
                <a:solidFill>
                  <a:srgbClr val="333333"/>
                </a:solidFill>
                <a:effectLst/>
                <a:highlight>
                  <a:srgbClr val="FFFFFF"/>
                </a:highlight>
              </a:rPr>
              <a:t>Manacher's</a:t>
            </a:r>
            <a:r>
              <a:rPr lang="en-GB" sz="3600" b="0" i="0" dirty="0">
                <a:solidFill>
                  <a:srgbClr val="333333"/>
                </a:solidFill>
                <a:effectLst/>
                <a:highlight>
                  <a:srgbClr val="FFFFFF"/>
                </a:highlight>
              </a:rPr>
              <a:t> Algorithm is a well-known approach for determining the longest palindromic substring within a given string. </a:t>
            </a:r>
          </a:p>
          <a:p>
            <a:pPr algn="just"/>
            <a:endParaRPr lang="en-GB" sz="3600" dirty="0">
              <a:solidFill>
                <a:srgbClr val="333333"/>
              </a:solidFill>
              <a:highlight>
                <a:srgbClr val="FFFFFF"/>
              </a:highlight>
            </a:endParaRPr>
          </a:p>
          <a:p>
            <a:pPr algn="just"/>
            <a:r>
              <a:rPr lang="en-GB" sz="3600" b="0" i="0" dirty="0" err="1">
                <a:solidFill>
                  <a:srgbClr val="333333"/>
                </a:solidFill>
                <a:effectLst/>
                <a:highlight>
                  <a:srgbClr val="FFFFFF"/>
                </a:highlight>
              </a:rPr>
              <a:t>Manacher's</a:t>
            </a:r>
            <a:r>
              <a:rPr lang="en-GB" sz="3600" b="0" i="0" dirty="0">
                <a:solidFill>
                  <a:srgbClr val="333333"/>
                </a:solidFill>
                <a:effectLst/>
                <a:highlight>
                  <a:srgbClr val="FFFFFF"/>
                </a:highlight>
              </a:rPr>
              <a:t> Algorithm is a highly effective method for identifying the longest palindromic substring within a given string. It works by taking advantage of the symmetry property of palindromes.</a:t>
            </a:r>
          </a:p>
          <a:p>
            <a:endParaRPr lang="en-IN" sz="3600" dirty="0"/>
          </a:p>
        </p:txBody>
      </p:sp>
      <p:sp>
        <p:nvSpPr>
          <p:cNvPr id="4" name="TextBox 3">
            <a:extLst>
              <a:ext uri="{FF2B5EF4-FFF2-40B4-BE49-F238E27FC236}">
                <a16:creationId xmlns:a16="http://schemas.microsoft.com/office/drawing/2014/main" id="{6BB3C534-3BAC-4B80-C5C5-0FFA3CE622B6}"/>
              </a:ext>
            </a:extLst>
          </p:cNvPr>
          <p:cNvSpPr txBox="1"/>
          <p:nvPr/>
        </p:nvSpPr>
        <p:spPr>
          <a:xfrm>
            <a:off x="6448926" y="7892716"/>
            <a:ext cx="418704" cy="369332"/>
          </a:xfrm>
          <a:prstGeom prst="rect">
            <a:avLst/>
          </a:prstGeom>
          <a:noFill/>
        </p:spPr>
        <p:txBody>
          <a:bodyPr wrap="none" rtlCol="0">
            <a:spAutoFit/>
          </a:bodyPr>
          <a:lstStyle/>
          <a:p>
            <a:r>
              <a:rPr lang="en-IN" dirty="0"/>
              <a:t>39</a:t>
            </a:r>
          </a:p>
        </p:txBody>
      </p:sp>
    </p:spTree>
    <p:extLst>
      <p:ext uri="{BB962C8B-B14F-4D97-AF65-F5344CB8AC3E}">
        <p14:creationId xmlns:p14="http://schemas.microsoft.com/office/powerpoint/2010/main" val="2645819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5" name="Rectangle 32774">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7" name="Rectangle 32776">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14" y="576072"/>
            <a:ext cx="13485571" cy="707745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770" name="Picture 2">
            <a:extLst>
              <a:ext uri="{FF2B5EF4-FFF2-40B4-BE49-F238E27FC236}">
                <a16:creationId xmlns:a16="http://schemas.microsoft.com/office/drawing/2014/main" id="{2BBC53A0-B27E-CD90-D72F-9997E4CA24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0642"/>
          <a:stretch/>
        </p:blipFill>
        <p:spPr bwMode="auto">
          <a:xfrm>
            <a:off x="2408455" y="1190510"/>
            <a:ext cx="9081703" cy="539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797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54BA3BE-FC53-677F-FE50-52664974D8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687" r="-5820"/>
          <a:stretch/>
        </p:blipFill>
        <p:spPr bwMode="auto">
          <a:xfrm>
            <a:off x="2201584" y="2174790"/>
            <a:ext cx="10587659" cy="413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455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22F299-D9B2-655C-FCE6-C18E0D1101B5}"/>
              </a:ext>
            </a:extLst>
          </p:cNvPr>
          <p:cNvSpPr txBox="1"/>
          <p:nvPr/>
        </p:nvSpPr>
        <p:spPr>
          <a:xfrm>
            <a:off x="782053" y="1575643"/>
            <a:ext cx="10972800" cy="5078313"/>
          </a:xfrm>
          <a:prstGeom prst="rect">
            <a:avLst/>
          </a:prstGeom>
          <a:noFill/>
        </p:spPr>
        <p:txBody>
          <a:bodyPr wrap="square">
            <a:spAutoFit/>
          </a:bodyPr>
          <a:lstStyle/>
          <a:p>
            <a:pPr marL="571500" indent="-571500" algn="l">
              <a:buFont typeface="Arial" panose="020B0604020202020204" pitchFamily="34" charset="0"/>
              <a:buChar char="•"/>
            </a:pPr>
            <a:r>
              <a:rPr lang="en-GB" sz="3600" b="0" i="0" dirty="0">
                <a:effectLst/>
                <a:highlight>
                  <a:srgbClr val="FAFBFC"/>
                </a:highlight>
              </a:rPr>
              <a:t>At the first glance, it may seem that the algorithm has a 𝑂(𝑁2)</a:t>
            </a:r>
            <a:r>
              <a:rPr lang="en-GB" sz="3600" b="0" i="1" dirty="0">
                <a:effectLst/>
                <a:highlight>
                  <a:srgbClr val="FAFBFC"/>
                </a:highlight>
              </a:rPr>
              <a:t>O</a:t>
            </a:r>
            <a:r>
              <a:rPr lang="en-GB" sz="3600" b="0" i="0" dirty="0">
                <a:effectLst/>
                <a:highlight>
                  <a:srgbClr val="FAFBFC"/>
                </a:highlight>
              </a:rPr>
              <a:t>(</a:t>
            </a:r>
            <a:r>
              <a:rPr lang="en-GB" sz="3600" b="0" i="1" dirty="0">
                <a:effectLst/>
                <a:highlight>
                  <a:srgbClr val="FAFBFC"/>
                </a:highlight>
              </a:rPr>
              <a:t>N</a:t>
            </a:r>
            <a:r>
              <a:rPr lang="en-GB" sz="3600" b="0" i="0" dirty="0">
                <a:effectLst/>
                <a:highlight>
                  <a:srgbClr val="FAFBFC"/>
                </a:highlight>
              </a:rPr>
              <a:t>2) time complexity due to nested loops, but that's not the case, a more careful analysis shows that the algorithm is linear and amortized.</a:t>
            </a:r>
          </a:p>
          <a:p>
            <a:pPr marL="571500" indent="-571500" algn="l">
              <a:buFont typeface="Arial" panose="020B0604020202020204" pitchFamily="34" charset="0"/>
              <a:buChar char="•"/>
            </a:pPr>
            <a:r>
              <a:rPr lang="en-GB" sz="3600" b="0" i="0" dirty="0">
                <a:effectLst/>
                <a:highlight>
                  <a:srgbClr val="FAFBFC"/>
                </a:highlight>
              </a:rPr>
              <a:t>Each successful comparison results in 𝑚𝑎𝑥𝑅𝑖𝑔ℎ𝑡</a:t>
            </a:r>
            <a:r>
              <a:rPr lang="en-GB" sz="3600" b="0" i="1" dirty="0" err="1">
                <a:effectLst/>
                <a:highlight>
                  <a:srgbClr val="FAFBFC"/>
                </a:highlight>
              </a:rPr>
              <a:t>maxRight</a:t>
            </a:r>
            <a:r>
              <a:rPr lang="en-GB" sz="3600" b="0" i="0" dirty="0">
                <a:effectLst/>
                <a:highlight>
                  <a:srgbClr val="FAFBFC"/>
                </a:highlight>
              </a:rPr>
              <a:t> moving one step forward, and it never reduces, therefore, the inner while loop gets executed at most 𝑛</a:t>
            </a:r>
            <a:r>
              <a:rPr lang="en-GB" sz="3600" b="0" i="1" dirty="0">
                <a:effectLst/>
                <a:highlight>
                  <a:srgbClr val="FAFBFC"/>
                </a:highlight>
              </a:rPr>
              <a:t>n</a:t>
            </a:r>
            <a:r>
              <a:rPr lang="en-GB" sz="3600" b="0" i="0" dirty="0">
                <a:effectLst/>
                <a:highlight>
                  <a:srgbClr val="FAFBFC"/>
                </a:highlight>
              </a:rPr>
              <a:t> times. Hence, the time complexity of </a:t>
            </a:r>
            <a:r>
              <a:rPr lang="en-GB" sz="3600" b="0" i="0" dirty="0" err="1">
                <a:effectLst/>
                <a:highlight>
                  <a:srgbClr val="FAFBFC"/>
                </a:highlight>
              </a:rPr>
              <a:t>Manacher's</a:t>
            </a:r>
            <a:r>
              <a:rPr lang="en-GB" sz="3600" b="0" i="0" dirty="0">
                <a:effectLst/>
                <a:highlight>
                  <a:srgbClr val="FAFBFC"/>
                </a:highlight>
              </a:rPr>
              <a:t> algorithm will be 𝑂(𝑁).</a:t>
            </a:r>
            <a:r>
              <a:rPr lang="en-GB" sz="3600" b="0" i="1" dirty="0">
                <a:effectLst/>
                <a:highlight>
                  <a:srgbClr val="FAFBFC"/>
                </a:highlight>
              </a:rPr>
              <a:t>O</a:t>
            </a:r>
            <a:r>
              <a:rPr lang="en-GB" sz="3600" b="0" i="0" dirty="0">
                <a:effectLst/>
                <a:highlight>
                  <a:srgbClr val="FAFBFC"/>
                </a:highlight>
              </a:rPr>
              <a:t>(</a:t>
            </a:r>
            <a:r>
              <a:rPr lang="en-GB" sz="3600" b="0" i="1" dirty="0">
                <a:effectLst/>
                <a:highlight>
                  <a:srgbClr val="FAFBFC"/>
                </a:highlight>
              </a:rPr>
              <a:t>N</a:t>
            </a:r>
            <a:r>
              <a:rPr lang="en-GB" sz="3600" b="0" i="0" dirty="0">
                <a:effectLst/>
                <a:highlight>
                  <a:srgbClr val="FAFBFC"/>
                </a:highlight>
              </a:rPr>
              <a:t>).</a:t>
            </a:r>
          </a:p>
        </p:txBody>
      </p:sp>
      <p:sp>
        <p:nvSpPr>
          <p:cNvPr id="4" name="TextBox 3">
            <a:extLst>
              <a:ext uri="{FF2B5EF4-FFF2-40B4-BE49-F238E27FC236}">
                <a16:creationId xmlns:a16="http://schemas.microsoft.com/office/drawing/2014/main" id="{23752478-213A-F865-13DC-F3E9286084FE}"/>
              </a:ext>
            </a:extLst>
          </p:cNvPr>
          <p:cNvSpPr txBox="1"/>
          <p:nvPr/>
        </p:nvSpPr>
        <p:spPr>
          <a:xfrm>
            <a:off x="926432" y="697832"/>
            <a:ext cx="4127477" cy="707886"/>
          </a:xfrm>
          <a:prstGeom prst="rect">
            <a:avLst/>
          </a:prstGeom>
          <a:noFill/>
        </p:spPr>
        <p:txBody>
          <a:bodyPr wrap="none" rtlCol="0">
            <a:spAutoFit/>
          </a:bodyPr>
          <a:lstStyle/>
          <a:p>
            <a:r>
              <a:rPr lang="en-IN" sz="4000" b="1" dirty="0"/>
              <a:t>TIME COMPLEXITY</a:t>
            </a:r>
          </a:p>
        </p:txBody>
      </p:sp>
    </p:spTree>
    <p:extLst>
      <p:ext uri="{BB962C8B-B14F-4D97-AF65-F5344CB8AC3E}">
        <p14:creationId xmlns:p14="http://schemas.microsoft.com/office/powerpoint/2010/main" val="37945701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4DCF-EFDA-98D0-05BC-58F2D6EAFA63}"/>
              </a:ext>
            </a:extLst>
          </p:cNvPr>
          <p:cNvSpPr>
            <a:spLocks noGrp="1"/>
          </p:cNvSpPr>
          <p:nvPr>
            <p:ph type="title"/>
          </p:nvPr>
        </p:nvSpPr>
        <p:spPr/>
        <p:txBody>
          <a:bodyPr>
            <a:normAutofit/>
          </a:bodyPr>
          <a:lstStyle/>
          <a:p>
            <a:r>
              <a:rPr lang="en-IN" sz="4800" b="1" dirty="0">
                <a:latin typeface="+mn-lt"/>
              </a:rPr>
              <a:t>HUFFMAN CODING</a:t>
            </a:r>
          </a:p>
        </p:txBody>
      </p:sp>
      <p:sp>
        <p:nvSpPr>
          <p:cNvPr id="3" name="Content Placeholder 2">
            <a:extLst>
              <a:ext uri="{FF2B5EF4-FFF2-40B4-BE49-F238E27FC236}">
                <a16:creationId xmlns:a16="http://schemas.microsoft.com/office/drawing/2014/main" id="{8597FCB5-8436-0134-5575-5BF2B9043764}"/>
              </a:ext>
            </a:extLst>
          </p:cNvPr>
          <p:cNvSpPr>
            <a:spLocks noGrp="1"/>
          </p:cNvSpPr>
          <p:nvPr>
            <p:ph idx="1"/>
          </p:nvPr>
        </p:nvSpPr>
        <p:spPr>
          <a:xfrm>
            <a:off x="825366" y="2708108"/>
            <a:ext cx="12618720" cy="5221606"/>
          </a:xfrm>
        </p:spPr>
        <p:txBody>
          <a:bodyPr/>
          <a:lstStyle/>
          <a:p>
            <a:pPr algn="l"/>
            <a:r>
              <a:rPr lang="en-GB" sz="4000" b="0" i="0" dirty="0">
                <a:effectLst/>
                <a:highlight>
                  <a:srgbClr val="F9FAFC"/>
                </a:highlight>
              </a:rPr>
              <a:t>Huffman Coding is a technique of compressing data to reduce its size without losing any of the details. It was first developed by David Huffman.</a:t>
            </a:r>
          </a:p>
          <a:p>
            <a:pPr algn="l"/>
            <a:r>
              <a:rPr lang="en-GB" sz="4000" b="0" i="0" dirty="0">
                <a:effectLst/>
                <a:highlight>
                  <a:srgbClr val="F9FAFC"/>
                </a:highlight>
              </a:rPr>
              <a:t>Huffman Coding is generally useful to compress the data in which there are frequently occurring characters</a:t>
            </a:r>
            <a:r>
              <a:rPr lang="en-GB" sz="3600" b="0" i="0" dirty="0">
                <a:effectLst/>
                <a:highlight>
                  <a:srgbClr val="F9FAFC"/>
                </a:highlight>
              </a:rPr>
              <a:t>.</a:t>
            </a:r>
          </a:p>
          <a:p>
            <a:endParaRPr lang="en-IN" dirty="0"/>
          </a:p>
        </p:txBody>
      </p:sp>
      <p:sp>
        <p:nvSpPr>
          <p:cNvPr id="4" name="TextBox 3">
            <a:extLst>
              <a:ext uri="{FF2B5EF4-FFF2-40B4-BE49-F238E27FC236}">
                <a16:creationId xmlns:a16="http://schemas.microsoft.com/office/drawing/2014/main" id="{48F0E1C1-5EB4-5ECE-8232-208C110131A6}"/>
              </a:ext>
            </a:extLst>
          </p:cNvPr>
          <p:cNvSpPr txBox="1"/>
          <p:nvPr/>
        </p:nvSpPr>
        <p:spPr>
          <a:xfrm>
            <a:off x="6797842" y="7929714"/>
            <a:ext cx="418704" cy="369332"/>
          </a:xfrm>
          <a:prstGeom prst="rect">
            <a:avLst/>
          </a:prstGeom>
          <a:noFill/>
        </p:spPr>
        <p:txBody>
          <a:bodyPr wrap="none" rtlCol="0">
            <a:spAutoFit/>
          </a:bodyPr>
          <a:lstStyle/>
          <a:p>
            <a:r>
              <a:rPr lang="en-IN" dirty="0"/>
              <a:t>40</a:t>
            </a:r>
          </a:p>
        </p:txBody>
      </p:sp>
    </p:spTree>
    <p:extLst>
      <p:ext uri="{BB962C8B-B14F-4D97-AF65-F5344CB8AC3E}">
        <p14:creationId xmlns:p14="http://schemas.microsoft.com/office/powerpoint/2010/main" val="30421676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957392-345C-56AF-03C4-C5AD3287CDC4}"/>
              </a:ext>
            </a:extLst>
          </p:cNvPr>
          <p:cNvSpPr txBox="1"/>
          <p:nvPr/>
        </p:nvSpPr>
        <p:spPr>
          <a:xfrm>
            <a:off x="505325" y="1883403"/>
            <a:ext cx="13174579" cy="5632311"/>
          </a:xfrm>
          <a:prstGeom prst="rect">
            <a:avLst/>
          </a:prstGeom>
          <a:noFill/>
        </p:spPr>
        <p:txBody>
          <a:bodyPr wrap="square">
            <a:spAutoFit/>
          </a:bodyPr>
          <a:lstStyle/>
          <a:p>
            <a:pPr algn="l">
              <a:buFont typeface="+mj-lt"/>
              <a:buAutoNum type="arabicPeriod"/>
            </a:pPr>
            <a:r>
              <a:rPr lang="en-GB" sz="3600" b="0" i="0" dirty="0">
                <a:solidFill>
                  <a:srgbClr val="000000"/>
                </a:solidFill>
                <a:effectLst/>
              </a:rPr>
              <a:t>Count how often each piece of data occurs.</a:t>
            </a:r>
          </a:p>
          <a:p>
            <a:pPr algn="l">
              <a:buFont typeface="+mj-lt"/>
              <a:buAutoNum type="arabicPeriod"/>
            </a:pPr>
            <a:r>
              <a:rPr lang="en-GB" sz="3600" b="0" i="0" dirty="0">
                <a:solidFill>
                  <a:srgbClr val="000000"/>
                </a:solidFill>
                <a:effectLst/>
              </a:rPr>
              <a:t>Build a binary tree, starting with the nodes with the lowest count. The new parent node has the combined count of its child nodes.</a:t>
            </a:r>
          </a:p>
          <a:p>
            <a:pPr algn="l">
              <a:buFont typeface="+mj-lt"/>
              <a:buAutoNum type="arabicPeriod"/>
            </a:pPr>
            <a:r>
              <a:rPr lang="en-GB" sz="3600" b="0" i="0" dirty="0">
                <a:solidFill>
                  <a:srgbClr val="000000"/>
                </a:solidFill>
                <a:effectLst/>
              </a:rPr>
              <a:t>The edge from a parent gets '0' for the left child, and '1' for the edge to the right child.</a:t>
            </a:r>
          </a:p>
          <a:p>
            <a:pPr algn="l">
              <a:buFont typeface="+mj-lt"/>
              <a:buAutoNum type="arabicPeriod"/>
            </a:pPr>
            <a:r>
              <a:rPr lang="en-GB" sz="3600" b="0" i="0" dirty="0">
                <a:solidFill>
                  <a:srgbClr val="000000"/>
                </a:solidFill>
                <a:effectLst/>
              </a:rPr>
              <a:t>In the finished binary tree, follow the edges from the root node, adding '0' or '1' for each branch, to find the new Huffman code for each piece of data.</a:t>
            </a:r>
          </a:p>
          <a:p>
            <a:pPr algn="l">
              <a:buFont typeface="+mj-lt"/>
              <a:buAutoNum type="arabicPeriod"/>
            </a:pPr>
            <a:r>
              <a:rPr lang="en-GB" sz="3600" b="0" i="0" dirty="0">
                <a:solidFill>
                  <a:srgbClr val="000000"/>
                </a:solidFill>
                <a:effectLst/>
              </a:rPr>
              <a:t>Create the Huffman code by converting the data, piece-by-piece, into a binary code using the binary tree.</a:t>
            </a:r>
          </a:p>
        </p:txBody>
      </p:sp>
      <p:sp>
        <p:nvSpPr>
          <p:cNvPr id="7" name="TextBox 6">
            <a:extLst>
              <a:ext uri="{FF2B5EF4-FFF2-40B4-BE49-F238E27FC236}">
                <a16:creationId xmlns:a16="http://schemas.microsoft.com/office/drawing/2014/main" id="{1138EA8E-732D-E1FA-F6F7-AA28C8FCF1C7}"/>
              </a:ext>
            </a:extLst>
          </p:cNvPr>
          <p:cNvSpPr txBox="1"/>
          <p:nvPr/>
        </p:nvSpPr>
        <p:spPr>
          <a:xfrm>
            <a:off x="505325" y="878305"/>
            <a:ext cx="3091103" cy="769441"/>
          </a:xfrm>
          <a:prstGeom prst="rect">
            <a:avLst/>
          </a:prstGeom>
          <a:noFill/>
        </p:spPr>
        <p:txBody>
          <a:bodyPr wrap="none" rtlCol="0">
            <a:spAutoFit/>
          </a:bodyPr>
          <a:lstStyle/>
          <a:p>
            <a:r>
              <a:rPr lang="en-IN" sz="4400" b="1" dirty="0"/>
              <a:t>ALGORITHM</a:t>
            </a:r>
          </a:p>
        </p:txBody>
      </p:sp>
      <p:sp>
        <p:nvSpPr>
          <p:cNvPr id="8" name="TextBox 7">
            <a:extLst>
              <a:ext uri="{FF2B5EF4-FFF2-40B4-BE49-F238E27FC236}">
                <a16:creationId xmlns:a16="http://schemas.microsoft.com/office/drawing/2014/main" id="{23508962-7088-AA18-DA57-55E7182E1FA2}"/>
              </a:ext>
            </a:extLst>
          </p:cNvPr>
          <p:cNvSpPr txBox="1"/>
          <p:nvPr/>
        </p:nvSpPr>
        <p:spPr>
          <a:xfrm>
            <a:off x="6629400" y="7860268"/>
            <a:ext cx="418704" cy="369332"/>
          </a:xfrm>
          <a:prstGeom prst="rect">
            <a:avLst/>
          </a:prstGeom>
          <a:noFill/>
        </p:spPr>
        <p:txBody>
          <a:bodyPr wrap="none" rtlCol="0">
            <a:spAutoFit/>
          </a:bodyPr>
          <a:lstStyle/>
          <a:p>
            <a:r>
              <a:rPr lang="en-IN" dirty="0"/>
              <a:t>41</a:t>
            </a:r>
          </a:p>
        </p:txBody>
      </p:sp>
    </p:spTree>
    <p:extLst>
      <p:ext uri="{BB962C8B-B14F-4D97-AF65-F5344CB8AC3E}">
        <p14:creationId xmlns:p14="http://schemas.microsoft.com/office/powerpoint/2010/main" val="4026220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F343FB90-5A24-C936-57B2-C2E6F013DF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313"/>
          <a:stretch/>
        </p:blipFill>
        <p:spPr bwMode="auto">
          <a:xfrm>
            <a:off x="3185314" y="772159"/>
            <a:ext cx="8259771" cy="66852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8A684AA-20C9-D96C-BBF1-B840D0970569}"/>
              </a:ext>
            </a:extLst>
          </p:cNvPr>
          <p:cNvSpPr txBox="1"/>
          <p:nvPr/>
        </p:nvSpPr>
        <p:spPr>
          <a:xfrm>
            <a:off x="6809874" y="7724274"/>
            <a:ext cx="418704" cy="369332"/>
          </a:xfrm>
          <a:prstGeom prst="rect">
            <a:avLst/>
          </a:prstGeom>
          <a:noFill/>
        </p:spPr>
        <p:txBody>
          <a:bodyPr wrap="none" rtlCol="0">
            <a:spAutoFit/>
          </a:bodyPr>
          <a:lstStyle/>
          <a:p>
            <a:r>
              <a:rPr lang="en-IN" dirty="0"/>
              <a:t>19</a:t>
            </a:r>
          </a:p>
        </p:txBody>
      </p:sp>
    </p:spTree>
    <p:extLst>
      <p:ext uri="{BB962C8B-B14F-4D97-AF65-F5344CB8AC3E}">
        <p14:creationId xmlns:p14="http://schemas.microsoft.com/office/powerpoint/2010/main" val="1021605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2"/>
          <p:cNvSpPr/>
          <p:nvPr/>
        </p:nvSpPr>
        <p:spPr>
          <a:xfrm>
            <a:off x="772160" y="1102007"/>
            <a:ext cx="7387749" cy="74853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5890"/>
              </a:lnSpc>
              <a:spcAft>
                <a:spcPts val="600"/>
              </a:spcAft>
            </a:pPr>
            <a:r>
              <a:rPr lang="en-US" sz="4400" kern="1200" dirty="0">
                <a:solidFill>
                  <a:schemeClr val="tx1"/>
                </a:solidFill>
                <a:ea typeface="+mn-ea"/>
                <a:cs typeface="+mn-cs"/>
              </a:rPr>
              <a:t>Comparison</a:t>
            </a:r>
            <a:endParaRPr lang="en-US" sz="4400" dirty="0"/>
          </a:p>
        </p:txBody>
      </p:sp>
      <p:sp>
        <p:nvSpPr>
          <p:cNvPr id="5" name="Shape 3"/>
          <p:cNvSpPr/>
          <p:nvPr/>
        </p:nvSpPr>
        <p:spPr>
          <a:xfrm>
            <a:off x="772160" y="2232296"/>
            <a:ext cx="13086079" cy="4895296"/>
          </a:xfrm>
          <a:prstGeom prst="roundRect">
            <a:avLst>
              <a:gd name="adj" fmla="val 936"/>
            </a:avLst>
          </a:prstGeom>
          <a:noFill/>
          <a:ln w="15240">
            <a:solidFill>
              <a:srgbClr val="FFFFFF">
                <a:alpha val="24000"/>
              </a:srgbClr>
            </a:solidFill>
            <a:prstDash val="solid"/>
          </a:ln>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Shape 4"/>
          <p:cNvSpPr/>
          <p:nvPr/>
        </p:nvSpPr>
        <p:spPr>
          <a:xfrm>
            <a:off x="787872" y="2248008"/>
            <a:ext cx="13054655" cy="728402"/>
          </a:xfrm>
          <a:prstGeom prst="rect">
            <a:avLst/>
          </a:prstGeom>
          <a:solidFill>
            <a:srgbClr val="FFFFFF">
              <a:alpha val="4000"/>
            </a:srgbClr>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Text 5"/>
          <p:cNvSpPr/>
          <p:nvPr/>
        </p:nvSpPr>
        <p:spPr>
          <a:xfrm>
            <a:off x="1042702" y="2408565"/>
            <a:ext cx="2750720"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Algorithm</a:t>
            </a:r>
            <a:endParaRPr lang="en-US" sz="1944"/>
          </a:p>
        </p:txBody>
      </p:sp>
      <p:sp>
        <p:nvSpPr>
          <p:cNvPr id="8" name="Text 6"/>
          <p:cNvSpPr/>
          <p:nvPr/>
        </p:nvSpPr>
        <p:spPr>
          <a:xfrm>
            <a:off x="4310202" y="2408565"/>
            <a:ext cx="2746792"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Time Complexity</a:t>
            </a:r>
            <a:endParaRPr lang="en-US" sz="1944"/>
          </a:p>
        </p:txBody>
      </p:sp>
      <p:sp>
        <p:nvSpPr>
          <p:cNvPr id="9" name="Text 7"/>
          <p:cNvSpPr/>
          <p:nvPr/>
        </p:nvSpPr>
        <p:spPr>
          <a:xfrm>
            <a:off x="7573774" y="2408565"/>
            <a:ext cx="2746792"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Space Complexity</a:t>
            </a:r>
            <a:endParaRPr lang="en-US" sz="1944"/>
          </a:p>
        </p:txBody>
      </p:sp>
      <p:sp>
        <p:nvSpPr>
          <p:cNvPr id="10" name="Text 8"/>
          <p:cNvSpPr/>
          <p:nvPr/>
        </p:nvSpPr>
        <p:spPr>
          <a:xfrm>
            <a:off x="10837345" y="2408565"/>
            <a:ext cx="2750720"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Applications</a:t>
            </a:r>
            <a:endParaRPr lang="en-US" sz="1944"/>
          </a:p>
        </p:txBody>
      </p:sp>
      <p:sp>
        <p:nvSpPr>
          <p:cNvPr id="11" name="Shape 9"/>
          <p:cNvSpPr/>
          <p:nvPr/>
        </p:nvSpPr>
        <p:spPr>
          <a:xfrm>
            <a:off x="787872" y="2976409"/>
            <a:ext cx="13054655" cy="1135689"/>
          </a:xfrm>
          <a:prstGeom prst="rect">
            <a:avLst/>
          </a:prstGeom>
          <a:solidFill>
            <a:srgbClr val="000000">
              <a:alpha val="4000"/>
            </a:srgbClr>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Text 10"/>
          <p:cNvSpPr/>
          <p:nvPr/>
        </p:nvSpPr>
        <p:spPr>
          <a:xfrm>
            <a:off x="1042702" y="3136967"/>
            <a:ext cx="2750720"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KMP</a:t>
            </a:r>
            <a:endParaRPr lang="en-US" sz="1944"/>
          </a:p>
        </p:txBody>
      </p:sp>
      <p:sp>
        <p:nvSpPr>
          <p:cNvPr id="13" name="Text 11"/>
          <p:cNvSpPr/>
          <p:nvPr/>
        </p:nvSpPr>
        <p:spPr>
          <a:xfrm>
            <a:off x="4310202" y="3136967"/>
            <a:ext cx="2746792"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O(n)</a:t>
            </a:r>
            <a:endParaRPr lang="en-US" sz="1944"/>
          </a:p>
        </p:txBody>
      </p:sp>
      <p:sp>
        <p:nvSpPr>
          <p:cNvPr id="14" name="Text 12"/>
          <p:cNvSpPr/>
          <p:nvPr/>
        </p:nvSpPr>
        <p:spPr>
          <a:xfrm>
            <a:off x="7573774" y="3136967"/>
            <a:ext cx="2746792"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O(m)</a:t>
            </a:r>
            <a:endParaRPr lang="en-US" sz="1944"/>
          </a:p>
        </p:txBody>
      </p:sp>
      <p:sp>
        <p:nvSpPr>
          <p:cNvPr id="15" name="Text 13"/>
          <p:cNvSpPr/>
          <p:nvPr/>
        </p:nvSpPr>
        <p:spPr>
          <a:xfrm>
            <a:off x="10837345" y="3136967"/>
            <a:ext cx="2750720" cy="814574"/>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Pattern matching, text processing</a:t>
            </a:r>
            <a:endParaRPr lang="en-US" sz="1944"/>
          </a:p>
        </p:txBody>
      </p:sp>
      <p:sp>
        <p:nvSpPr>
          <p:cNvPr id="16" name="Shape 14"/>
          <p:cNvSpPr/>
          <p:nvPr/>
        </p:nvSpPr>
        <p:spPr>
          <a:xfrm>
            <a:off x="787872" y="4112099"/>
            <a:ext cx="13054655" cy="1135689"/>
          </a:xfrm>
          <a:prstGeom prst="rect">
            <a:avLst/>
          </a:prstGeom>
          <a:solidFill>
            <a:srgbClr val="FFFFFF">
              <a:alpha val="4000"/>
            </a:srgbClr>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Text 15"/>
          <p:cNvSpPr/>
          <p:nvPr/>
        </p:nvSpPr>
        <p:spPr>
          <a:xfrm>
            <a:off x="1042702" y="4272656"/>
            <a:ext cx="2750720"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Z</a:t>
            </a:r>
            <a:endParaRPr lang="en-US" sz="1944"/>
          </a:p>
        </p:txBody>
      </p:sp>
      <p:sp>
        <p:nvSpPr>
          <p:cNvPr id="18" name="Text 16"/>
          <p:cNvSpPr/>
          <p:nvPr/>
        </p:nvSpPr>
        <p:spPr>
          <a:xfrm>
            <a:off x="4310202" y="4272656"/>
            <a:ext cx="2746792"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O(n)</a:t>
            </a:r>
            <a:endParaRPr lang="en-US" sz="1944"/>
          </a:p>
        </p:txBody>
      </p:sp>
      <p:sp>
        <p:nvSpPr>
          <p:cNvPr id="19" name="Text 17"/>
          <p:cNvSpPr/>
          <p:nvPr/>
        </p:nvSpPr>
        <p:spPr>
          <a:xfrm>
            <a:off x="7573774" y="4272656"/>
            <a:ext cx="2746792"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O(n)</a:t>
            </a:r>
            <a:endParaRPr lang="en-US" sz="1944"/>
          </a:p>
        </p:txBody>
      </p:sp>
      <p:sp>
        <p:nvSpPr>
          <p:cNvPr id="20" name="Text 18"/>
          <p:cNvSpPr/>
          <p:nvPr/>
        </p:nvSpPr>
        <p:spPr>
          <a:xfrm>
            <a:off x="10837345" y="4272656"/>
            <a:ext cx="2750720" cy="814574"/>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Pattern matching, text compression</a:t>
            </a:r>
            <a:endParaRPr lang="en-US" sz="1944"/>
          </a:p>
        </p:txBody>
      </p:sp>
      <p:sp>
        <p:nvSpPr>
          <p:cNvPr id="21" name="Shape 19"/>
          <p:cNvSpPr/>
          <p:nvPr/>
        </p:nvSpPr>
        <p:spPr>
          <a:xfrm>
            <a:off x="787872" y="5247788"/>
            <a:ext cx="13054655" cy="1135689"/>
          </a:xfrm>
          <a:prstGeom prst="rect">
            <a:avLst/>
          </a:prstGeom>
          <a:solidFill>
            <a:srgbClr val="000000">
              <a:alpha val="4000"/>
            </a:srgbClr>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Text 20"/>
          <p:cNvSpPr/>
          <p:nvPr/>
        </p:nvSpPr>
        <p:spPr>
          <a:xfrm>
            <a:off x="1042702" y="5408346"/>
            <a:ext cx="2750720"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Manacher's</a:t>
            </a:r>
            <a:endParaRPr lang="en-US" sz="1944"/>
          </a:p>
        </p:txBody>
      </p:sp>
      <p:sp>
        <p:nvSpPr>
          <p:cNvPr id="23" name="Text 21"/>
          <p:cNvSpPr/>
          <p:nvPr/>
        </p:nvSpPr>
        <p:spPr>
          <a:xfrm>
            <a:off x="4310202" y="5408346"/>
            <a:ext cx="2746792"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O(n)</a:t>
            </a:r>
            <a:endParaRPr lang="en-US" sz="1944"/>
          </a:p>
        </p:txBody>
      </p:sp>
      <p:sp>
        <p:nvSpPr>
          <p:cNvPr id="24" name="Text 22"/>
          <p:cNvSpPr/>
          <p:nvPr/>
        </p:nvSpPr>
        <p:spPr>
          <a:xfrm>
            <a:off x="7573774" y="5408346"/>
            <a:ext cx="2746792"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O(n)</a:t>
            </a:r>
            <a:endParaRPr lang="en-US" sz="1944"/>
          </a:p>
        </p:txBody>
      </p:sp>
      <p:sp>
        <p:nvSpPr>
          <p:cNvPr id="25" name="Text 23"/>
          <p:cNvSpPr/>
          <p:nvPr/>
        </p:nvSpPr>
        <p:spPr>
          <a:xfrm>
            <a:off x="10837345" y="5408346"/>
            <a:ext cx="2750720" cy="814574"/>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Palindrome detection, text processing</a:t>
            </a:r>
            <a:endParaRPr lang="en-US" sz="1944"/>
          </a:p>
        </p:txBody>
      </p:sp>
      <p:sp>
        <p:nvSpPr>
          <p:cNvPr id="26" name="Shape 24"/>
          <p:cNvSpPr/>
          <p:nvPr/>
        </p:nvSpPr>
        <p:spPr>
          <a:xfrm>
            <a:off x="787872" y="6383476"/>
            <a:ext cx="13054655" cy="728402"/>
          </a:xfrm>
          <a:prstGeom prst="rect">
            <a:avLst/>
          </a:prstGeom>
          <a:solidFill>
            <a:srgbClr val="FFFFFF">
              <a:alpha val="4000"/>
            </a:srgbClr>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Text 25"/>
          <p:cNvSpPr/>
          <p:nvPr/>
        </p:nvSpPr>
        <p:spPr>
          <a:xfrm>
            <a:off x="1042702" y="6544035"/>
            <a:ext cx="2750720"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Huffman</a:t>
            </a:r>
            <a:endParaRPr lang="en-US" sz="1944"/>
          </a:p>
        </p:txBody>
      </p:sp>
      <p:sp>
        <p:nvSpPr>
          <p:cNvPr id="28" name="Text 26"/>
          <p:cNvSpPr/>
          <p:nvPr/>
        </p:nvSpPr>
        <p:spPr>
          <a:xfrm>
            <a:off x="4310202" y="6544035"/>
            <a:ext cx="2746792"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O(n log n)</a:t>
            </a:r>
            <a:endParaRPr lang="en-US" sz="1944"/>
          </a:p>
        </p:txBody>
      </p:sp>
      <p:sp>
        <p:nvSpPr>
          <p:cNvPr id="29" name="Text 27"/>
          <p:cNvSpPr/>
          <p:nvPr/>
        </p:nvSpPr>
        <p:spPr>
          <a:xfrm>
            <a:off x="7573774" y="6544035"/>
            <a:ext cx="2746792"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O(n)</a:t>
            </a:r>
            <a:endParaRPr lang="en-US" sz="1944"/>
          </a:p>
        </p:txBody>
      </p:sp>
      <p:sp>
        <p:nvSpPr>
          <p:cNvPr id="30" name="Text 28"/>
          <p:cNvSpPr/>
          <p:nvPr/>
        </p:nvSpPr>
        <p:spPr>
          <a:xfrm>
            <a:off x="10837345" y="6544035"/>
            <a:ext cx="2750720" cy="4072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41832">
              <a:lnSpc>
                <a:spcPts val="3203"/>
              </a:lnSpc>
              <a:spcAft>
                <a:spcPts val="600"/>
              </a:spcAft>
            </a:pPr>
            <a:r>
              <a:rPr lang="en-US" sz="2002" kern="1200">
                <a:solidFill>
                  <a:srgbClr val="445763"/>
                </a:solidFill>
                <a:latin typeface="Source Sans Pro" pitchFamily="34" charset="0"/>
                <a:ea typeface="Source Sans Pro" pitchFamily="34" charset="-122"/>
                <a:cs typeface="+mn-cs"/>
              </a:rPr>
              <a:t>Data compression, coding</a:t>
            </a:r>
            <a:endParaRPr lang="en-US" sz="1944"/>
          </a:p>
        </p:txBody>
      </p:sp>
      <p:pic>
        <p:nvPicPr>
          <p:cNvPr id="36" name="Picture 1">
            <a:extLst>
              <a:ext uri="{FF2B5EF4-FFF2-40B4-BE49-F238E27FC236}">
                <a16:creationId xmlns:a16="http://schemas.microsoft.com/office/drawing/2014/main" id="{5F3CDE78-2CDD-AD58-6CEA-27185C19F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1682" y="7478066"/>
            <a:ext cx="1878649" cy="29686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a:extLst>
              <a:ext uri="{FF2B5EF4-FFF2-40B4-BE49-F238E27FC236}">
                <a16:creationId xmlns:a16="http://schemas.microsoft.com/office/drawing/2014/main" id="{A661DA93-1D40-CC6A-BED5-6D1AE2420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647" y="7417330"/>
            <a:ext cx="1916127" cy="357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EA7F506-A760-20B3-F1C4-6EBE5792FC92}"/>
              </a:ext>
            </a:extLst>
          </p:cNvPr>
          <p:cNvSpPr txBox="1"/>
          <p:nvPr/>
        </p:nvSpPr>
        <p:spPr>
          <a:xfrm>
            <a:off x="6148137" y="7774928"/>
            <a:ext cx="418704" cy="369332"/>
          </a:xfrm>
          <a:prstGeom prst="rect">
            <a:avLst/>
          </a:prstGeom>
          <a:noFill/>
        </p:spPr>
        <p:txBody>
          <a:bodyPr wrap="none" rtlCol="0">
            <a:spAutoFit/>
          </a:bodyPr>
          <a:lstStyle/>
          <a:p>
            <a:r>
              <a:rPr lang="en-IN" dirty="0"/>
              <a:t>42</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D7BE-5BC9-6267-A288-5A890BB37CFF}"/>
              </a:ext>
            </a:extLst>
          </p:cNvPr>
          <p:cNvSpPr>
            <a:spLocks noGrp="1"/>
          </p:cNvSpPr>
          <p:nvPr>
            <p:ph type="title"/>
          </p:nvPr>
        </p:nvSpPr>
        <p:spPr>
          <a:xfrm>
            <a:off x="558980" y="582529"/>
            <a:ext cx="12618720" cy="1590676"/>
          </a:xfrm>
        </p:spPr>
        <p:txBody>
          <a:bodyPr>
            <a:noAutofit/>
          </a:bodyPr>
          <a:lstStyle/>
          <a:p>
            <a:r>
              <a:rPr lang="en-US" sz="4400" b="1" kern="1200" dirty="0">
                <a:ea typeface="+mn-ea"/>
                <a:cs typeface="+mn-cs"/>
              </a:rPr>
              <a:t>Bubble Sort</a:t>
            </a:r>
            <a:br>
              <a:rPr lang="en-US" sz="4400" b="1" dirty="0"/>
            </a:br>
            <a:br>
              <a:rPr lang="en-US" sz="4400" b="1" dirty="0"/>
            </a:br>
            <a:endParaRPr lang="en-IN" sz="4400" b="1" dirty="0"/>
          </a:p>
        </p:txBody>
      </p:sp>
      <p:sp>
        <p:nvSpPr>
          <p:cNvPr id="4" name="TextBox 3">
            <a:extLst>
              <a:ext uri="{FF2B5EF4-FFF2-40B4-BE49-F238E27FC236}">
                <a16:creationId xmlns:a16="http://schemas.microsoft.com/office/drawing/2014/main" id="{EB673D58-B447-8503-6727-16A0ADCF6443}"/>
              </a:ext>
            </a:extLst>
          </p:cNvPr>
          <p:cNvSpPr txBox="1"/>
          <p:nvPr/>
        </p:nvSpPr>
        <p:spPr>
          <a:xfrm>
            <a:off x="667265" y="2977978"/>
            <a:ext cx="6900598" cy="646331"/>
          </a:xfrm>
          <a:prstGeom prst="rect">
            <a:avLst/>
          </a:prstGeom>
          <a:noFill/>
        </p:spPr>
        <p:txBody>
          <a:bodyPr wrap="square" rtlCol="0">
            <a:spAutoFit/>
          </a:bodyPr>
          <a:lstStyle/>
          <a:p>
            <a:endParaRPr lang="en-GB" dirty="0"/>
          </a:p>
          <a:p>
            <a:endParaRPr lang="en-GB" dirty="0"/>
          </a:p>
        </p:txBody>
      </p:sp>
      <p:sp>
        <p:nvSpPr>
          <p:cNvPr id="7" name="TextBox 6">
            <a:extLst>
              <a:ext uri="{FF2B5EF4-FFF2-40B4-BE49-F238E27FC236}">
                <a16:creationId xmlns:a16="http://schemas.microsoft.com/office/drawing/2014/main" id="{73685C6E-5936-5AB1-879F-49D1E14D0EC1}"/>
              </a:ext>
            </a:extLst>
          </p:cNvPr>
          <p:cNvSpPr txBox="1"/>
          <p:nvPr/>
        </p:nvSpPr>
        <p:spPr>
          <a:xfrm>
            <a:off x="558980" y="2173205"/>
            <a:ext cx="12928420" cy="3416320"/>
          </a:xfrm>
          <a:prstGeom prst="rect">
            <a:avLst/>
          </a:prstGeom>
          <a:noFill/>
        </p:spPr>
        <p:txBody>
          <a:bodyPr wrap="square" rtlCol="0">
            <a:spAutoFit/>
          </a:bodyPr>
          <a:lstStyle/>
          <a:p>
            <a:pPr marL="571500" indent="-571500">
              <a:buFont typeface="Arial" panose="020B0604020202020204" pitchFamily="34" charset="0"/>
              <a:buChar char="•"/>
            </a:pPr>
            <a:r>
              <a:rPr lang="en-GB" sz="3600" dirty="0">
                <a:latin typeface="+mj-lt"/>
              </a:rPr>
              <a:t>Bubble Sort is the simplest sorting algorithm that works by repeatedly swapping the adjacent elements if they are in the wrong order</a:t>
            </a:r>
          </a:p>
          <a:p>
            <a:endParaRPr lang="en-GB" sz="3600" dirty="0"/>
          </a:p>
          <a:p>
            <a:pPr marL="571500" indent="-571500">
              <a:buFont typeface="Arial" panose="020B0604020202020204" pitchFamily="34" charset="0"/>
              <a:buChar char="•"/>
            </a:pPr>
            <a:r>
              <a:rPr lang="en-GB" sz="3600" b="0" i="0" dirty="0">
                <a:solidFill>
                  <a:srgbClr val="333333"/>
                </a:solidFill>
                <a:effectLst/>
                <a:highlight>
                  <a:srgbClr val="FFFFFF"/>
                </a:highlight>
                <a:latin typeface="+mj-lt"/>
              </a:rPr>
              <a:t>Bubble sort works on the repeatedly swapping of adjacent     elements until they are not in the intended order. </a:t>
            </a:r>
            <a:endParaRPr lang="en-IN" sz="3600" dirty="0">
              <a:latin typeface="+mj-lt"/>
            </a:endParaRPr>
          </a:p>
        </p:txBody>
      </p:sp>
      <p:sp>
        <p:nvSpPr>
          <p:cNvPr id="10" name="TextBox 9">
            <a:extLst>
              <a:ext uri="{FF2B5EF4-FFF2-40B4-BE49-F238E27FC236}">
                <a16:creationId xmlns:a16="http://schemas.microsoft.com/office/drawing/2014/main" id="{AF090B0E-CFA7-2A16-8EF6-DAAFE518275B}"/>
              </a:ext>
            </a:extLst>
          </p:cNvPr>
          <p:cNvSpPr txBox="1"/>
          <p:nvPr/>
        </p:nvSpPr>
        <p:spPr>
          <a:xfrm>
            <a:off x="6436895" y="7892716"/>
            <a:ext cx="301686" cy="369332"/>
          </a:xfrm>
          <a:prstGeom prst="rect">
            <a:avLst/>
          </a:prstGeom>
          <a:noFill/>
        </p:spPr>
        <p:txBody>
          <a:bodyPr wrap="none" rtlCol="0">
            <a:spAutoFit/>
          </a:bodyPr>
          <a:lstStyle/>
          <a:p>
            <a:r>
              <a:rPr lang="en-IN" dirty="0"/>
              <a:t>5</a:t>
            </a:r>
          </a:p>
        </p:txBody>
      </p:sp>
    </p:spTree>
    <p:extLst>
      <p:ext uri="{BB962C8B-B14F-4D97-AF65-F5344CB8AC3E}">
        <p14:creationId xmlns:p14="http://schemas.microsoft.com/office/powerpoint/2010/main" val="3977754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AF28CB-1F1F-5157-3B41-532B8572A393}"/>
              </a:ext>
            </a:extLst>
          </p:cNvPr>
          <p:cNvSpPr txBox="1"/>
          <p:nvPr/>
        </p:nvSpPr>
        <p:spPr>
          <a:xfrm>
            <a:off x="5276335" y="518984"/>
            <a:ext cx="2642070" cy="769441"/>
          </a:xfrm>
          <a:prstGeom prst="rect">
            <a:avLst/>
          </a:prstGeom>
          <a:noFill/>
        </p:spPr>
        <p:txBody>
          <a:bodyPr wrap="none" rtlCol="0">
            <a:spAutoFit/>
          </a:bodyPr>
          <a:lstStyle/>
          <a:p>
            <a:r>
              <a:rPr lang="en-IN" sz="4400" dirty="0"/>
              <a:t>FIRST PASS</a:t>
            </a:r>
          </a:p>
        </p:txBody>
      </p:sp>
      <p:pic>
        <p:nvPicPr>
          <p:cNvPr id="23556" name="Picture 4" descr="Image description">
            <a:extLst>
              <a:ext uri="{FF2B5EF4-FFF2-40B4-BE49-F238E27FC236}">
                <a16:creationId xmlns:a16="http://schemas.microsoft.com/office/drawing/2014/main" id="{41991D28-5498-EBA9-E257-CBE0D14D4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22" y="1440077"/>
            <a:ext cx="36576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Image description">
            <a:extLst>
              <a:ext uri="{FF2B5EF4-FFF2-40B4-BE49-F238E27FC236}">
                <a16:creationId xmlns:a16="http://schemas.microsoft.com/office/drawing/2014/main" id="{0245E7CE-6425-4D1D-8475-D309AEE70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22" y="2790544"/>
            <a:ext cx="6852851" cy="33641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CACB51C-7EEB-C7F0-EC5E-8E63889D63A1}"/>
              </a:ext>
            </a:extLst>
          </p:cNvPr>
          <p:cNvSpPr txBox="1"/>
          <p:nvPr/>
        </p:nvSpPr>
        <p:spPr>
          <a:xfrm>
            <a:off x="7357798" y="1932667"/>
            <a:ext cx="7315200" cy="5632311"/>
          </a:xfrm>
          <a:prstGeom prst="rect">
            <a:avLst/>
          </a:prstGeom>
          <a:noFill/>
        </p:spPr>
        <p:txBody>
          <a:bodyPr wrap="square">
            <a:spAutoFit/>
          </a:bodyPr>
          <a:lstStyle/>
          <a:p>
            <a:pPr marL="457200" indent="-457200">
              <a:buFont typeface="Arial" panose="020B0604020202020204" pitchFamily="34" charset="0"/>
              <a:buChar char="•"/>
            </a:pPr>
            <a:r>
              <a:rPr lang="en-GB" sz="3600" b="0" i="0" dirty="0">
                <a:solidFill>
                  <a:srgbClr val="171717"/>
                </a:solidFill>
                <a:effectLst/>
                <a:highlight>
                  <a:srgbClr val="FFFFFF"/>
                </a:highlight>
              </a:rPr>
              <a:t>8 is the first element, so we have to compare it with all the elements that are left. Each time 8 is greater than the element after it they are swapped and so on. We use the bubble sort algorithm, On the first pass, the highest value (or lowest, depending on the sort order) is moved to the top of the list, here 8 is at the top of the list.</a:t>
            </a:r>
            <a:endParaRPr lang="en-IN" sz="3600" dirty="0"/>
          </a:p>
        </p:txBody>
      </p:sp>
    </p:spTree>
    <p:extLst>
      <p:ext uri="{BB962C8B-B14F-4D97-AF65-F5344CB8AC3E}">
        <p14:creationId xmlns:p14="http://schemas.microsoft.com/office/powerpoint/2010/main" val="10894117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2862D4766CD044EB4BA19CFC0FFFDFE" ma:contentTypeVersion="13" ma:contentTypeDescription="Create a new document." ma:contentTypeScope="" ma:versionID="c966e4b8b3bde8f25b4cfeb45a78198a">
  <xsd:schema xmlns:xsd="http://www.w3.org/2001/XMLSchema" xmlns:xs="http://www.w3.org/2001/XMLSchema" xmlns:p="http://schemas.microsoft.com/office/2006/metadata/properties" xmlns:ns2="43dca1d0-360f-4a19-bc5b-c618ef60e938" xmlns:ns3="262d0df8-0611-457b-858e-42c797d2369e" targetNamespace="http://schemas.microsoft.com/office/2006/metadata/properties" ma:root="true" ma:fieldsID="07ffd3cc029e4f957a7356c9e548b55a" ns2:_="" ns3:_="">
    <xsd:import namespace="43dca1d0-360f-4a19-bc5b-c618ef60e938"/>
    <xsd:import namespace="262d0df8-0611-457b-858e-42c797d2369e"/>
    <xsd:element name="properties">
      <xsd:complexType>
        <xsd:sequence>
          <xsd:element name="documentManagement">
            <xsd:complexType>
              <xsd:all>
                <xsd:element ref="ns2:lcf76f155ced4ddcb4097134ff3c332f"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dca1d0-360f-4a19-bc5b-c618ef60e93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9aca27d-ad6b-47ba-9d7f-bbf5125bca32" ma:termSetId="09814cd3-568e-fe90-9814-8d621ff8fb84" ma:anchorId="fba54fb3-c3e1-fe81-a776-ca4b69148c4d" ma:open="true" ma:isKeyword="false">
      <xsd:complexType>
        <xsd:sequence>
          <xsd:element ref="pc:Terms" minOccurs="0" maxOccurs="1"/>
        </xsd:sequence>
      </xsd:complex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2d0df8-0611-457b-858e-42c797d236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09092E-F4E5-480B-8660-2CCFF75A81D1}">
  <ds:schemaRefs>
    <ds:schemaRef ds:uri="http://schemas.microsoft.com/sharepoint/v3/contenttype/forms"/>
  </ds:schemaRefs>
</ds:datastoreItem>
</file>

<file path=customXml/itemProps2.xml><?xml version="1.0" encoding="utf-8"?>
<ds:datastoreItem xmlns:ds="http://schemas.openxmlformats.org/officeDocument/2006/customXml" ds:itemID="{E63E6CF2-1458-43D0-A145-161D71558F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dca1d0-360f-4a19-bc5b-c618ef60e938"/>
    <ds:schemaRef ds:uri="262d0df8-0611-457b-858e-42c797d236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1377</TotalTime>
  <Words>3079</Words>
  <Application>Microsoft Office PowerPoint</Application>
  <PresentationFormat>Custom</PresentationFormat>
  <Paragraphs>295</Paragraphs>
  <Slides>70</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70</vt:i4>
      </vt:variant>
    </vt:vector>
  </HeadingPairs>
  <TitlesOfParts>
    <vt:vector size="81" baseType="lpstr">
      <vt:lpstr>Aptos</vt:lpstr>
      <vt:lpstr>Arial</vt:lpstr>
      <vt:lpstr>Calibri</vt:lpstr>
      <vt:lpstr>Calibri </vt:lpstr>
      <vt:lpstr>Calibri Light</vt:lpstr>
      <vt:lpstr>inter-regular</vt:lpstr>
      <vt:lpstr>Lora</vt:lpstr>
      <vt:lpstr>Nunito</vt:lpstr>
      <vt:lpstr>Roboto</vt:lpstr>
      <vt:lpstr>Source Sans Pro</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Bubble Sort  </vt:lpstr>
      <vt:lpstr>PowerPoint Presentation</vt:lpstr>
      <vt:lpstr>PowerPoint Presentation</vt:lpstr>
      <vt:lpstr>PowerPoint Presentation</vt:lpstr>
      <vt:lpstr>PowerPoint Presentation</vt:lpstr>
      <vt:lpstr>PowerPoint Presentation</vt:lpstr>
      <vt:lpstr>PowerPoint Presentation</vt:lpstr>
      <vt:lpstr>Insertion Sort</vt:lpstr>
      <vt:lpstr>PowerPoint Presentation</vt:lpstr>
      <vt:lpstr>PowerPoint Presentation</vt:lpstr>
      <vt:lpstr>Selection Sort</vt:lpstr>
      <vt:lpstr>PowerPoint Presentation</vt:lpstr>
      <vt:lpstr>PowerPoint Presentation</vt:lpstr>
      <vt:lpstr>PowerPoint Presentation</vt:lpstr>
      <vt:lpstr>Time complexity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COMPLEXITY</vt:lpstr>
      <vt:lpstr>PowerPoint Presentation</vt:lpstr>
      <vt:lpstr>PowerPoint Presentation</vt:lpstr>
      <vt:lpstr>PowerPoint Presentation</vt:lpstr>
      <vt:lpstr>PowerPoint Presentation</vt:lpstr>
      <vt:lpstr>HASHING</vt:lpstr>
      <vt:lpstr>PowerPoint Presentation</vt:lpstr>
      <vt:lpstr>HASH FUNCTION</vt:lpstr>
      <vt:lpstr>Hash Collision? </vt:lpstr>
      <vt:lpstr>Collision Resolution Techniques </vt:lpstr>
      <vt:lpstr>LINEAR PROBING</vt:lpstr>
      <vt:lpstr>PowerPoint Presentation</vt:lpstr>
      <vt:lpstr>QUADRATIC PROBING</vt:lpstr>
      <vt:lpstr>PowerPoint Presentation</vt:lpstr>
      <vt:lpstr>DOUBLE HASHING</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Manacher’s Algorithm </vt:lpstr>
      <vt:lpstr>PowerPoint Presentation</vt:lpstr>
      <vt:lpstr>PowerPoint Presentation</vt:lpstr>
      <vt:lpstr>PowerPoint Presentation</vt:lpstr>
      <vt:lpstr>HUFFMAN CODING</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Venkata karthikeya krishna sai manideep Grandhi</cp:lastModifiedBy>
  <cp:revision>8</cp:revision>
  <dcterms:created xsi:type="dcterms:W3CDTF">2024-07-16T06:55:10Z</dcterms:created>
  <dcterms:modified xsi:type="dcterms:W3CDTF">2024-07-31T06:57:19Z</dcterms:modified>
</cp:coreProperties>
</file>