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1"/>
  </p:notesMasterIdLst>
  <p:handoutMasterIdLst>
    <p:handoutMasterId r:id="rId22"/>
  </p:handoutMasterIdLst>
  <p:sldIdLst>
    <p:sldId id="2076136250" r:id="rId5"/>
    <p:sldId id="2076136296" r:id="rId6"/>
    <p:sldId id="2076136303" r:id="rId7"/>
    <p:sldId id="2076136297" r:id="rId8"/>
    <p:sldId id="2076136307" r:id="rId9"/>
    <p:sldId id="2076136305" r:id="rId10"/>
    <p:sldId id="2076136306" r:id="rId11"/>
    <p:sldId id="2076136300" r:id="rId12"/>
    <p:sldId id="2076136304" r:id="rId13"/>
    <p:sldId id="2076136301" r:id="rId14"/>
    <p:sldId id="2076136310" r:id="rId15"/>
    <p:sldId id="2076136302" r:id="rId16"/>
    <p:sldId id="2076136309" r:id="rId17"/>
    <p:sldId id="2076136311" r:id="rId18"/>
    <p:sldId id="2076136312" r:id="rId19"/>
    <p:sldId id="2076136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92E"/>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306" autoAdjust="0"/>
  </p:normalViewPr>
  <p:slideViewPr>
    <p:cSldViewPr snapToGrid="0">
      <p:cViewPr varScale="1">
        <p:scale>
          <a:sx n="108" d="100"/>
          <a:sy n="108" d="100"/>
        </p:scale>
        <p:origin x="1280" y="192"/>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6/16/22</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6/16/22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2</a:t>
            </a:fld>
            <a:endParaRPr lang="en-US"/>
          </a:p>
        </p:txBody>
      </p:sp>
    </p:spTree>
    <p:extLst>
      <p:ext uri="{BB962C8B-B14F-4D97-AF65-F5344CB8AC3E}">
        <p14:creationId xmlns:p14="http://schemas.microsoft.com/office/powerpoint/2010/main" val="43616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6/16/22</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6/16/22</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8"/>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 id="2147483899"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 id="2147483923" r:id="rId30"/>
    <p:sldLayoutId id="2147483924" r:id="rId31"/>
    <p:sldLayoutId id="2147483925" r:id="rId32"/>
    <p:sldLayoutId id="2147483926" r:id="rId33"/>
    <p:sldLayoutId id="2147483927" r:id="rId34"/>
    <p:sldLayoutId id="2147483929" r:id="rId35"/>
    <p:sldLayoutId id="2147483930" r:id="rId3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hyperlink" Target="https://docs.microsoft.com/ja-jp/learn/paths/implement-knowledge-mining-azure-cognitive-search/" TargetMode="External"/><Relationship Id="rId4" Type="http://schemas.openxmlformats.org/officeDocument/2006/relationships/hyperlink" Target="https://docs.microsoft.com/ja-jp/azure/search/search-what-is-azure-searc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ja-jp/samples/browse/?expanded=azure&amp;products=azure-cognitive-search" TargetMode="External"/><Relationship Id="rId7"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hyperlink" Target="https://docs.microsoft.com/ja-jp/learn/paths/implement-knowledge-mining-azure-cognitive-search/" TargetMode="External"/><Relationship Id="rId5" Type="http://schemas.openxmlformats.org/officeDocument/2006/relationships/hyperlink" Target="https://docs.microsoft.com/ja-jp/azure/search/search-what-is-azure-search" TargetMode="External"/><Relationship Id="rId4" Type="http://schemas.openxmlformats.org/officeDocument/2006/relationships/hyperlink" Target="https://github.com/Azure-Sampl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10.png"/><Relationship Id="rId2" Type="http://schemas.openxmlformats.org/officeDocument/2006/relationships/image" Target="../media/image12.png"/><Relationship Id="rId16" Type="http://schemas.openxmlformats.org/officeDocument/2006/relationships/image" Target="../media/image26.svg"/><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AI </a:t>
            </a:r>
            <a:r>
              <a:rPr lang="en-US" dirty="0" err="1">
                <a:solidFill>
                  <a:srgbClr val="FFFFFF"/>
                </a:solidFill>
                <a:cs typeface="Segoe UI" panose="020B0502040204020203" pitchFamily="34" charset="0"/>
              </a:rPr>
              <a:t>エンリッチメント</a:t>
            </a:r>
            <a:r>
              <a:rPr lang="en-US" dirty="0">
                <a:solidFill>
                  <a:srgbClr val="FFFFFF"/>
                </a:solidFill>
                <a:cs typeface="Segoe UI" panose="020B0502040204020203" pitchFamily="34" charset="0"/>
              </a:rPr>
              <a:t> </a:t>
            </a:r>
            <a:r>
              <a:rPr lang="en-US" dirty="0" err="1">
                <a:solidFill>
                  <a:srgbClr val="FFFFFF"/>
                </a:solidFill>
                <a:cs typeface="Segoe UI" panose="020B0502040204020203" pitchFamily="34" charset="0"/>
              </a:rPr>
              <a:t>概要</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r>
              <a:rPr lang="en-US" dirty="0"/>
              <a:t>Jun 2022</a:t>
            </a:r>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276D-1461-226D-5266-6A15F239CD5E}"/>
              </a:ext>
            </a:extLst>
          </p:cNvPr>
          <p:cNvSpPr>
            <a:spLocks noGrp="1"/>
          </p:cNvSpPr>
          <p:nvPr>
            <p:ph type="title"/>
          </p:nvPr>
        </p:nvSpPr>
        <p:spPr/>
        <p:txBody>
          <a:bodyPr/>
          <a:lstStyle/>
          <a:p>
            <a:r>
              <a:rPr lang="en-JP" dirty="0"/>
              <a:t>事例</a:t>
            </a:r>
          </a:p>
        </p:txBody>
      </p:sp>
      <p:sp>
        <p:nvSpPr>
          <p:cNvPr id="3" name="TextBox 2">
            <a:extLst>
              <a:ext uri="{FF2B5EF4-FFF2-40B4-BE49-F238E27FC236}">
                <a16:creationId xmlns:a16="http://schemas.microsoft.com/office/drawing/2014/main" id="{C519E235-5D24-35C8-D377-F1408F7402A2}"/>
              </a:ext>
            </a:extLst>
          </p:cNvPr>
          <p:cNvSpPr txBox="1"/>
          <p:nvPr/>
        </p:nvSpPr>
        <p:spPr>
          <a:xfrm>
            <a:off x="793192" y="1581664"/>
            <a:ext cx="733983" cy="307777"/>
          </a:xfrm>
          <a:prstGeom prst="rect">
            <a:avLst/>
          </a:prstGeom>
          <a:noFill/>
        </p:spPr>
        <p:txBody>
          <a:bodyPr wrap="none" lIns="0" tIns="0" rIns="0" bIns="0" rtlCol="0">
            <a:spAutoFit/>
          </a:bodyPr>
          <a:lstStyle/>
          <a:p>
            <a:pPr algn="l"/>
            <a:r>
              <a:rPr lang="en-JP" sz="2000" dirty="0"/>
              <a:t>Before</a:t>
            </a:r>
          </a:p>
        </p:txBody>
      </p:sp>
      <p:sp>
        <p:nvSpPr>
          <p:cNvPr id="5" name="TextBox 4">
            <a:extLst>
              <a:ext uri="{FF2B5EF4-FFF2-40B4-BE49-F238E27FC236}">
                <a16:creationId xmlns:a16="http://schemas.microsoft.com/office/drawing/2014/main" id="{43683175-407C-97CA-C45A-5B2B0F41D855}"/>
              </a:ext>
            </a:extLst>
          </p:cNvPr>
          <p:cNvSpPr txBox="1"/>
          <p:nvPr/>
        </p:nvSpPr>
        <p:spPr>
          <a:xfrm>
            <a:off x="6527521" y="1581664"/>
            <a:ext cx="558871" cy="307777"/>
          </a:xfrm>
          <a:prstGeom prst="rect">
            <a:avLst/>
          </a:prstGeom>
          <a:noFill/>
        </p:spPr>
        <p:txBody>
          <a:bodyPr wrap="none" lIns="0" tIns="0" rIns="0" bIns="0" rtlCol="0">
            <a:spAutoFit/>
          </a:bodyPr>
          <a:lstStyle/>
          <a:p>
            <a:pPr algn="l"/>
            <a:r>
              <a:rPr lang="en-JP" sz="2000" dirty="0"/>
              <a:t>After</a:t>
            </a:r>
          </a:p>
        </p:txBody>
      </p:sp>
      <p:cxnSp>
        <p:nvCxnSpPr>
          <p:cNvPr id="7" name="Straight Connector 6">
            <a:extLst>
              <a:ext uri="{FF2B5EF4-FFF2-40B4-BE49-F238E27FC236}">
                <a16:creationId xmlns:a16="http://schemas.microsoft.com/office/drawing/2014/main" id="{E9891990-41F6-C56B-2CE4-583956E3C33C}"/>
              </a:ext>
            </a:extLst>
          </p:cNvPr>
          <p:cNvCxnSpPr/>
          <p:nvPr/>
        </p:nvCxnSpPr>
        <p:spPr>
          <a:xfrm>
            <a:off x="6096000" y="1436688"/>
            <a:ext cx="0" cy="483235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boy" title="Icon of a man">
            <a:extLst>
              <a:ext uri="{FF2B5EF4-FFF2-40B4-BE49-F238E27FC236}">
                <a16:creationId xmlns:a16="http://schemas.microsoft.com/office/drawing/2014/main" id="{2969E075-4117-BC90-A97C-09CAE6F926A0}"/>
              </a:ext>
            </a:extLst>
          </p:cNvPr>
          <p:cNvSpPr>
            <a:spLocks noChangeAspect="1" noEditPoints="1"/>
          </p:cNvSpPr>
          <p:nvPr/>
        </p:nvSpPr>
        <p:spPr bwMode="auto">
          <a:xfrm>
            <a:off x="4754777" y="3429000"/>
            <a:ext cx="579283" cy="753987"/>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 name="CRMArticles_EFF5" title="Icon of two documents stacked together with writing on them">
            <a:extLst>
              <a:ext uri="{FF2B5EF4-FFF2-40B4-BE49-F238E27FC236}">
                <a16:creationId xmlns:a16="http://schemas.microsoft.com/office/drawing/2014/main" id="{9DA20E16-C0E9-2A42-978F-CBE69F3A04AD}"/>
              </a:ext>
            </a:extLst>
          </p:cNvPr>
          <p:cNvSpPr>
            <a:spLocks noChangeAspect="1" noEditPoints="1"/>
          </p:cNvSpPr>
          <p:nvPr/>
        </p:nvSpPr>
        <p:spPr bwMode="auto">
          <a:xfrm>
            <a:off x="1063525" y="2813544"/>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CRMArticles_EFF5" title="Icon of two documents stacked together with writing on them">
            <a:extLst>
              <a:ext uri="{FF2B5EF4-FFF2-40B4-BE49-F238E27FC236}">
                <a16:creationId xmlns:a16="http://schemas.microsoft.com/office/drawing/2014/main" id="{103C9CF9-FCA6-7CC2-05E0-EEE2ABBF02CC}"/>
              </a:ext>
            </a:extLst>
          </p:cNvPr>
          <p:cNvSpPr>
            <a:spLocks noChangeAspect="1" noEditPoints="1"/>
          </p:cNvSpPr>
          <p:nvPr/>
        </p:nvSpPr>
        <p:spPr bwMode="auto">
          <a:xfrm>
            <a:off x="1877694" y="2464998"/>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CRMArticles_EFF5" title="Icon of two documents stacked together with writing on them">
            <a:extLst>
              <a:ext uri="{FF2B5EF4-FFF2-40B4-BE49-F238E27FC236}">
                <a16:creationId xmlns:a16="http://schemas.microsoft.com/office/drawing/2014/main" id="{284D8C1C-3F7C-3697-8B44-84FD13AFE74F}"/>
              </a:ext>
            </a:extLst>
          </p:cNvPr>
          <p:cNvSpPr>
            <a:spLocks noChangeAspect="1" noEditPoints="1"/>
          </p:cNvSpPr>
          <p:nvPr/>
        </p:nvSpPr>
        <p:spPr bwMode="auto">
          <a:xfrm>
            <a:off x="1861320" y="3281541"/>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D884A96F-C258-CB81-41F4-24CCCFBAF54F}"/>
              </a:ext>
            </a:extLst>
          </p:cNvPr>
          <p:cNvSpPr txBox="1"/>
          <p:nvPr/>
        </p:nvSpPr>
        <p:spPr>
          <a:xfrm>
            <a:off x="923630" y="4045230"/>
            <a:ext cx="1795363" cy="923330"/>
          </a:xfrm>
          <a:prstGeom prst="rect">
            <a:avLst/>
          </a:prstGeom>
          <a:noFill/>
        </p:spPr>
        <p:txBody>
          <a:bodyPr wrap="none" lIns="0" tIns="0" rIns="0" bIns="0" rtlCol="0">
            <a:spAutoFit/>
          </a:bodyPr>
          <a:lstStyle/>
          <a:p>
            <a:pPr algn="ctr"/>
            <a:r>
              <a:rPr lang="en-JP" sz="2000" dirty="0"/>
              <a:t>フォーマットが</a:t>
            </a:r>
          </a:p>
          <a:p>
            <a:pPr algn="ctr"/>
            <a:r>
              <a:rPr lang="en-JP" sz="2000" dirty="0"/>
              <a:t>全く異なる</a:t>
            </a:r>
          </a:p>
          <a:p>
            <a:pPr algn="ctr"/>
            <a:r>
              <a:rPr lang="en-JP" sz="2000" dirty="0"/>
              <a:t>大量の RFP文書</a:t>
            </a:r>
          </a:p>
        </p:txBody>
      </p:sp>
      <p:sp>
        <p:nvSpPr>
          <p:cNvPr id="19" name="TextBox 18">
            <a:extLst>
              <a:ext uri="{FF2B5EF4-FFF2-40B4-BE49-F238E27FC236}">
                <a16:creationId xmlns:a16="http://schemas.microsoft.com/office/drawing/2014/main" id="{5340BB1D-7293-75F0-A114-8D799A7213F7}"/>
              </a:ext>
            </a:extLst>
          </p:cNvPr>
          <p:cNvSpPr txBox="1"/>
          <p:nvPr/>
        </p:nvSpPr>
        <p:spPr>
          <a:xfrm>
            <a:off x="4658497" y="4312508"/>
            <a:ext cx="769441" cy="307777"/>
          </a:xfrm>
          <a:prstGeom prst="rect">
            <a:avLst/>
          </a:prstGeom>
          <a:noFill/>
        </p:spPr>
        <p:txBody>
          <a:bodyPr wrap="none" lIns="0" tIns="0" rIns="0" bIns="0" rtlCol="0">
            <a:spAutoFit/>
          </a:bodyPr>
          <a:lstStyle/>
          <a:p>
            <a:pPr algn="l"/>
            <a:r>
              <a:rPr lang="en-JP" sz="2000" dirty="0"/>
              <a:t>担当者</a:t>
            </a:r>
          </a:p>
        </p:txBody>
      </p:sp>
      <p:cxnSp>
        <p:nvCxnSpPr>
          <p:cNvPr id="21" name="Straight Arrow Connector 20">
            <a:extLst>
              <a:ext uri="{FF2B5EF4-FFF2-40B4-BE49-F238E27FC236}">
                <a16:creationId xmlns:a16="http://schemas.microsoft.com/office/drawing/2014/main" id="{2702985A-64B2-09B5-C7B7-91CD8A850A59}"/>
              </a:ext>
            </a:extLst>
          </p:cNvPr>
          <p:cNvCxnSpPr/>
          <p:nvPr/>
        </p:nvCxnSpPr>
        <p:spPr>
          <a:xfrm flipH="1" flipV="1">
            <a:off x="2879124" y="3510636"/>
            <a:ext cx="1668162" cy="467997"/>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51BE48D-D089-FA31-885D-F8FECABF4360}"/>
              </a:ext>
            </a:extLst>
          </p:cNvPr>
          <p:cNvSpPr txBox="1"/>
          <p:nvPr/>
        </p:nvSpPr>
        <p:spPr>
          <a:xfrm>
            <a:off x="2991373" y="2505767"/>
            <a:ext cx="2051844" cy="615553"/>
          </a:xfrm>
          <a:prstGeom prst="rect">
            <a:avLst/>
          </a:prstGeom>
          <a:noFill/>
        </p:spPr>
        <p:txBody>
          <a:bodyPr wrap="none" lIns="0" tIns="0" rIns="0" bIns="0" rtlCol="0">
            <a:spAutoFit/>
          </a:bodyPr>
          <a:lstStyle/>
          <a:p>
            <a:pPr algn="l"/>
            <a:r>
              <a:rPr lang="en-JP" sz="2000" dirty="0"/>
              <a:t>・要件の抽出</a:t>
            </a:r>
          </a:p>
          <a:p>
            <a:pPr algn="l"/>
            <a:r>
              <a:rPr lang="en-JP" sz="2000" dirty="0"/>
              <a:t>・付帯情報の抽出</a:t>
            </a:r>
          </a:p>
        </p:txBody>
      </p:sp>
      <p:sp>
        <p:nvSpPr>
          <p:cNvPr id="23" name="TextBox 22">
            <a:extLst>
              <a:ext uri="{FF2B5EF4-FFF2-40B4-BE49-F238E27FC236}">
                <a16:creationId xmlns:a16="http://schemas.microsoft.com/office/drawing/2014/main" id="{0BA9FD35-ECC1-9676-B209-04BFAFAB6575}"/>
              </a:ext>
            </a:extLst>
          </p:cNvPr>
          <p:cNvSpPr txBox="1"/>
          <p:nvPr/>
        </p:nvSpPr>
        <p:spPr>
          <a:xfrm>
            <a:off x="3380876" y="3989848"/>
            <a:ext cx="769441" cy="615553"/>
          </a:xfrm>
          <a:prstGeom prst="rect">
            <a:avLst/>
          </a:prstGeom>
          <a:noFill/>
        </p:spPr>
        <p:txBody>
          <a:bodyPr wrap="none" lIns="0" tIns="0" rIns="0" bIns="0" rtlCol="0">
            <a:spAutoFit/>
          </a:bodyPr>
          <a:lstStyle/>
          <a:p>
            <a:pPr algn="l"/>
            <a:r>
              <a:rPr lang="en-JP" sz="2000" dirty="0"/>
              <a:t>ツール</a:t>
            </a:r>
          </a:p>
          <a:p>
            <a:pPr algn="l"/>
            <a:r>
              <a:rPr lang="en-JP" sz="2000" dirty="0"/>
              <a:t>＋目視</a:t>
            </a:r>
          </a:p>
        </p:txBody>
      </p:sp>
      <p:sp>
        <p:nvSpPr>
          <p:cNvPr id="28" name="boy" title="Icon of a man">
            <a:extLst>
              <a:ext uri="{FF2B5EF4-FFF2-40B4-BE49-F238E27FC236}">
                <a16:creationId xmlns:a16="http://schemas.microsoft.com/office/drawing/2014/main" id="{AADD0587-0089-4DE0-63DE-0D7D8C4BB41B}"/>
              </a:ext>
            </a:extLst>
          </p:cNvPr>
          <p:cNvSpPr>
            <a:spLocks noChangeAspect="1" noEditPoints="1"/>
          </p:cNvSpPr>
          <p:nvPr/>
        </p:nvSpPr>
        <p:spPr bwMode="auto">
          <a:xfrm>
            <a:off x="10500130" y="3429000"/>
            <a:ext cx="579283" cy="753987"/>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 name="CRMArticles_EFF5" title="Icon of two documents stacked together with writing on them">
            <a:extLst>
              <a:ext uri="{FF2B5EF4-FFF2-40B4-BE49-F238E27FC236}">
                <a16:creationId xmlns:a16="http://schemas.microsoft.com/office/drawing/2014/main" id="{A0EBF0E2-F372-0C27-33F2-6F1EC9CBED33}"/>
              </a:ext>
            </a:extLst>
          </p:cNvPr>
          <p:cNvSpPr>
            <a:spLocks noChangeAspect="1" noEditPoints="1"/>
          </p:cNvSpPr>
          <p:nvPr/>
        </p:nvSpPr>
        <p:spPr bwMode="auto">
          <a:xfrm>
            <a:off x="6808878" y="2813544"/>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CRMArticles_EFF5" title="Icon of two documents stacked together with writing on them">
            <a:extLst>
              <a:ext uri="{FF2B5EF4-FFF2-40B4-BE49-F238E27FC236}">
                <a16:creationId xmlns:a16="http://schemas.microsoft.com/office/drawing/2014/main" id="{5DEE43DF-B2E0-C09A-86D6-0FBD25F341FD}"/>
              </a:ext>
            </a:extLst>
          </p:cNvPr>
          <p:cNvSpPr>
            <a:spLocks noChangeAspect="1" noEditPoints="1"/>
          </p:cNvSpPr>
          <p:nvPr/>
        </p:nvSpPr>
        <p:spPr bwMode="auto">
          <a:xfrm>
            <a:off x="7623047" y="2464998"/>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CRMArticles_EFF5" title="Icon of two documents stacked together with writing on them">
            <a:extLst>
              <a:ext uri="{FF2B5EF4-FFF2-40B4-BE49-F238E27FC236}">
                <a16:creationId xmlns:a16="http://schemas.microsoft.com/office/drawing/2014/main" id="{AC4B6481-5EB7-9751-8628-60D4D16AEE43}"/>
              </a:ext>
            </a:extLst>
          </p:cNvPr>
          <p:cNvSpPr>
            <a:spLocks noChangeAspect="1" noEditPoints="1"/>
          </p:cNvSpPr>
          <p:nvPr/>
        </p:nvSpPr>
        <p:spPr bwMode="auto">
          <a:xfrm>
            <a:off x="7606673" y="3281541"/>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Box 32">
            <a:extLst>
              <a:ext uri="{FF2B5EF4-FFF2-40B4-BE49-F238E27FC236}">
                <a16:creationId xmlns:a16="http://schemas.microsoft.com/office/drawing/2014/main" id="{CEF54251-964C-83AE-9EC3-609117C67286}"/>
              </a:ext>
            </a:extLst>
          </p:cNvPr>
          <p:cNvSpPr txBox="1"/>
          <p:nvPr/>
        </p:nvSpPr>
        <p:spPr>
          <a:xfrm>
            <a:off x="10403850" y="4312508"/>
            <a:ext cx="769441" cy="307777"/>
          </a:xfrm>
          <a:prstGeom prst="rect">
            <a:avLst/>
          </a:prstGeom>
          <a:noFill/>
        </p:spPr>
        <p:txBody>
          <a:bodyPr wrap="none" lIns="0" tIns="0" rIns="0" bIns="0" rtlCol="0">
            <a:spAutoFit/>
          </a:bodyPr>
          <a:lstStyle/>
          <a:p>
            <a:pPr algn="l"/>
            <a:r>
              <a:rPr lang="en-JP" sz="2000" dirty="0"/>
              <a:t>担当者</a:t>
            </a:r>
          </a:p>
        </p:txBody>
      </p:sp>
      <p:sp>
        <p:nvSpPr>
          <p:cNvPr id="58" name="TextBox 57">
            <a:extLst>
              <a:ext uri="{FF2B5EF4-FFF2-40B4-BE49-F238E27FC236}">
                <a16:creationId xmlns:a16="http://schemas.microsoft.com/office/drawing/2014/main" id="{7BFEEB8B-56E4-E3AA-A9C6-C2A0726A7AAA}"/>
              </a:ext>
            </a:extLst>
          </p:cNvPr>
          <p:cNvSpPr txBox="1"/>
          <p:nvPr/>
        </p:nvSpPr>
        <p:spPr>
          <a:xfrm>
            <a:off x="923630" y="5123118"/>
            <a:ext cx="2308324" cy="615553"/>
          </a:xfrm>
          <a:prstGeom prst="rect">
            <a:avLst/>
          </a:prstGeom>
          <a:noFill/>
        </p:spPr>
        <p:txBody>
          <a:bodyPr wrap="none" lIns="0" tIns="0" rIns="0" bIns="0" rtlCol="0">
            <a:spAutoFit/>
          </a:bodyPr>
          <a:lstStyle/>
          <a:p>
            <a:pPr algn="l"/>
            <a:r>
              <a:rPr lang="en-JP" sz="2000" dirty="0"/>
              <a:t>※要件以外の文章が</a:t>
            </a:r>
          </a:p>
          <a:p>
            <a:pPr algn="l"/>
            <a:r>
              <a:rPr lang="en-JP" sz="2000" dirty="0"/>
              <a:t>大量に含まれる</a:t>
            </a:r>
          </a:p>
        </p:txBody>
      </p:sp>
      <p:sp>
        <p:nvSpPr>
          <p:cNvPr id="59" name="Teardrop 58">
            <a:extLst>
              <a:ext uri="{FF2B5EF4-FFF2-40B4-BE49-F238E27FC236}">
                <a16:creationId xmlns:a16="http://schemas.microsoft.com/office/drawing/2014/main" id="{D4165ED4-0D0B-702D-5050-B20706B2F175}"/>
              </a:ext>
            </a:extLst>
          </p:cNvPr>
          <p:cNvSpPr/>
          <p:nvPr/>
        </p:nvSpPr>
        <p:spPr bwMode="auto">
          <a:xfrm rot="9710994">
            <a:off x="5337566" y="3217476"/>
            <a:ext cx="223319" cy="217619"/>
          </a:xfrm>
          <a:prstGeom prst="teardrop">
            <a:avLst>
              <a:gd name="adj" fmla="val 12311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61" name="Teardrop 60">
            <a:extLst>
              <a:ext uri="{FF2B5EF4-FFF2-40B4-BE49-F238E27FC236}">
                <a16:creationId xmlns:a16="http://schemas.microsoft.com/office/drawing/2014/main" id="{E5AE7467-6C56-566C-0E12-6932B7C8C4D4}"/>
              </a:ext>
            </a:extLst>
          </p:cNvPr>
          <p:cNvSpPr/>
          <p:nvPr/>
        </p:nvSpPr>
        <p:spPr bwMode="auto">
          <a:xfrm rot="12257146">
            <a:off x="5498578" y="3428238"/>
            <a:ext cx="152401" cy="165665"/>
          </a:xfrm>
          <a:prstGeom prst="teardrop">
            <a:avLst>
              <a:gd name="adj" fmla="val 12490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38697754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276D-1461-226D-5266-6A15F239CD5E}"/>
              </a:ext>
            </a:extLst>
          </p:cNvPr>
          <p:cNvSpPr>
            <a:spLocks noGrp="1"/>
          </p:cNvSpPr>
          <p:nvPr>
            <p:ph type="title"/>
          </p:nvPr>
        </p:nvSpPr>
        <p:spPr/>
        <p:txBody>
          <a:bodyPr/>
          <a:lstStyle/>
          <a:p>
            <a:r>
              <a:rPr lang="en-JP" dirty="0"/>
              <a:t>事例</a:t>
            </a:r>
          </a:p>
        </p:txBody>
      </p:sp>
      <p:sp>
        <p:nvSpPr>
          <p:cNvPr id="3" name="TextBox 2">
            <a:extLst>
              <a:ext uri="{FF2B5EF4-FFF2-40B4-BE49-F238E27FC236}">
                <a16:creationId xmlns:a16="http://schemas.microsoft.com/office/drawing/2014/main" id="{C519E235-5D24-35C8-D377-F1408F7402A2}"/>
              </a:ext>
            </a:extLst>
          </p:cNvPr>
          <p:cNvSpPr txBox="1"/>
          <p:nvPr/>
        </p:nvSpPr>
        <p:spPr>
          <a:xfrm>
            <a:off x="793192" y="1581664"/>
            <a:ext cx="733983" cy="307777"/>
          </a:xfrm>
          <a:prstGeom prst="rect">
            <a:avLst/>
          </a:prstGeom>
          <a:noFill/>
        </p:spPr>
        <p:txBody>
          <a:bodyPr wrap="none" lIns="0" tIns="0" rIns="0" bIns="0" rtlCol="0">
            <a:spAutoFit/>
          </a:bodyPr>
          <a:lstStyle/>
          <a:p>
            <a:pPr algn="l"/>
            <a:r>
              <a:rPr lang="en-JP" sz="2000" dirty="0"/>
              <a:t>Before</a:t>
            </a:r>
          </a:p>
        </p:txBody>
      </p:sp>
      <p:sp>
        <p:nvSpPr>
          <p:cNvPr id="5" name="TextBox 4">
            <a:extLst>
              <a:ext uri="{FF2B5EF4-FFF2-40B4-BE49-F238E27FC236}">
                <a16:creationId xmlns:a16="http://schemas.microsoft.com/office/drawing/2014/main" id="{43683175-407C-97CA-C45A-5B2B0F41D855}"/>
              </a:ext>
            </a:extLst>
          </p:cNvPr>
          <p:cNvSpPr txBox="1"/>
          <p:nvPr/>
        </p:nvSpPr>
        <p:spPr>
          <a:xfrm>
            <a:off x="6527521" y="1581664"/>
            <a:ext cx="558871" cy="307777"/>
          </a:xfrm>
          <a:prstGeom prst="rect">
            <a:avLst/>
          </a:prstGeom>
          <a:noFill/>
        </p:spPr>
        <p:txBody>
          <a:bodyPr wrap="none" lIns="0" tIns="0" rIns="0" bIns="0" rtlCol="0">
            <a:spAutoFit/>
          </a:bodyPr>
          <a:lstStyle/>
          <a:p>
            <a:pPr algn="l"/>
            <a:r>
              <a:rPr lang="en-JP" sz="2000" dirty="0"/>
              <a:t>After</a:t>
            </a:r>
          </a:p>
        </p:txBody>
      </p:sp>
      <p:cxnSp>
        <p:nvCxnSpPr>
          <p:cNvPr id="7" name="Straight Connector 6">
            <a:extLst>
              <a:ext uri="{FF2B5EF4-FFF2-40B4-BE49-F238E27FC236}">
                <a16:creationId xmlns:a16="http://schemas.microsoft.com/office/drawing/2014/main" id="{E9891990-41F6-C56B-2CE4-583956E3C33C}"/>
              </a:ext>
            </a:extLst>
          </p:cNvPr>
          <p:cNvCxnSpPr/>
          <p:nvPr/>
        </p:nvCxnSpPr>
        <p:spPr>
          <a:xfrm>
            <a:off x="6096000" y="1436688"/>
            <a:ext cx="0" cy="483235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boy" title="Icon of a man">
            <a:extLst>
              <a:ext uri="{FF2B5EF4-FFF2-40B4-BE49-F238E27FC236}">
                <a16:creationId xmlns:a16="http://schemas.microsoft.com/office/drawing/2014/main" id="{2969E075-4117-BC90-A97C-09CAE6F926A0}"/>
              </a:ext>
            </a:extLst>
          </p:cNvPr>
          <p:cNvSpPr>
            <a:spLocks noChangeAspect="1" noEditPoints="1"/>
          </p:cNvSpPr>
          <p:nvPr/>
        </p:nvSpPr>
        <p:spPr bwMode="auto">
          <a:xfrm>
            <a:off x="4754777" y="3429000"/>
            <a:ext cx="579283" cy="753987"/>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 name="CRMArticles_EFF5" title="Icon of two documents stacked together with writing on them">
            <a:extLst>
              <a:ext uri="{FF2B5EF4-FFF2-40B4-BE49-F238E27FC236}">
                <a16:creationId xmlns:a16="http://schemas.microsoft.com/office/drawing/2014/main" id="{9DA20E16-C0E9-2A42-978F-CBE69F3A04AD}"/>
              </a:ext>
            </a:extLst>
          </p:cNvPr>
          <p:cNvSpPr>
            <a:spLocks noChangeAspect="1" noEditPoints="1"/>
          </p:cNvSpPr>
          <p:nvPr/>
        </p:nvSpPr>
        <p:spPr bwMode="auto">
          <a:xfrm>
            <a:off x="1063525" y="2813544"/>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CRMArticles_EFF5" title="Icon of two documents stacked together with writing on them">
            <a:extLst>
              <a:ext uri="{FF2B5EF4-FFF2-40B4-BE49-F238E27FC236}">
                <a16:creationId xmlns:a16="http://schemas.microsoft.com/office/drawing/2014/main" id="{103C9CF9-FCA6-7CC2-05E0-EEE2ABBF02CC}"/>
              </a:ext>
            </a:extLst>
          </p:cNvPr>
          <p:cNvSpPr>
            <a:spLocks noChangeAspect="1" noEditPoints="1"/>
          </p:cNvSpPr>
          <p:nvPr/>
        </p:nvSpPr>
        <p:spPr bwMode="auto">
          <a:xfrm>
            <a:off x="1877694" y="2464998"/>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CRMArticles_EFF5" title="Icon of two documents stacked together with writing on them">
            <a:extLst>
              <a:ext uri="{FF2B5EF4-FFF2-40B4-BE49-F238E27FC236}">
                <a16:creationId xmlns:a16="http://schemas.microsoft.com/office/drawing/2014/main" id="{284D8C1C-3F7C-3697-8B44-84FD13AFE74F}"/>
              </a:ext>
            </a:extLst>
          </p:cNvPr>
          <p:cNvSpPr>
            <a:spLocks noChangeAspect="1" noEditPoints="1"/>
          </p:cNvSpPr>
          <p:nvPr/>
        </p:nvSpPr>
        <p:spPr bwMode="auto">
          <a:xfrm>
            <a:off x="1861320" y="3281541"/>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D884A96F-C258-CB81-41F4-24CCCFBAF54F}"/>
              </a:ext>
            </a:extLst>
          </p:cNvPr>
          <p:cNvSpPr txBox="1"/>
          <p:nvPr/>
        </p:nvSpPr>
        <p:spPr>
          <a:xfrm>
            <a:off x="923630" y="4045230"/>
            <a:ext cx="1795363" cy="923330"/>
          </a:xfrm>
          <a:prstGeom prst="rect">
            <a:avLst/>
          </a:prstGeom>
          <a:noFill/>
        </p:spPr>
        <p:txBody>
          <a:bodyPr wrap="none" lIns="0" tIns="0" rIns="0" bIns="0" rtlCol="0">
            <a:spAutoFit/>
          </a:bodyPr>
          <a:lstStyle/>
          <a:p>
            <a:pPr algn="ctr"/>
            <a:r>
              <a:rPr lang="en-JP" sz="2000" dirty="0"/>
              <a:t>フォーマットが</a:t>
            </a:r>
          </a:p>
          <a:p>
            <a:pPr algn="ctr"/>
            <a:r>
              <a:rPr lang="en-JP" sz="2000" dirty="0"/>
              <a:t>全く異なる</a:t>
            </a:r>
          </a:p>
          <a:p>
            <a:pPr algn="ctr"/>
            <a:r>
              <a:rPr lang="en-JP" sz="2000" dirty="0"/>
              <a:t>大量の RFP文書</a:t>
            </a:r>
          </a:p>
        </p:txBody>
      </p:sp>
      <p:sp>
        <p:nvSpPr>
          <p:cNvPr id="19" name="TextBox 18">
            <a:extLst>
              <a:ext uri="{FF2B5EF4-FFF2-40B4-BE49-F238E27FC236}">
                <a16:creationId xmlns:a16="http://schemas.microsoft.com/office/drawing/2014/main" id="{5340BB1D-7293-75F0-A114-8D799A7213F7}"/>
              </a:ext>
            </a:extLst>
          </p:cNvPr>
          <p:cNvSpPr txBox="1"/>
          <p:nvPr/>
        </p:nvSpPr>
        <p:spPr>
          <a:xfrm>
            <a:off x="4658497" y="4312508"/>
            <a:ext cx="769441" cy="307777"/>
          </a:xfrm>
          <a:prstGeom prst="rect">
            <a:avLst/>
          </a:prstGeom>
          <a:noFill/>
        </p:spPr>
        <p:txBody>
          <a:bodyPr wrap="none" lIns="0" tIns="0" rIns="0" bIns="0" rtlCol="0">
            <a:spAutoFit/>
          </a:bodyPr>
          <a:lstStyle/>
          <a:p>
            <a:pPr algn="l"/>
            <a:r>
              <a:rPr lang="en-JP" sz="2000" dirty="0"/>
              <a:t>担当者</a:t>
            </a:r>
          </a:p>
        </p:txBody>
      </p:sp>
      <p:cxnSp>
        <p:nvCxnSpPr>
          <p:cNvPr id="21" name="Straight Arrow Connector 20">
            <a:extLst>
              <a:ext uri="{FF2B5EF4-FFF2-40B4-BE49-F238E27FC236}">
                <a16:creationId xmlns:a16="http://schemas.microsoft.com/office/drawing/2014/main" id="{2702985A-64B2-09B5-C7B7-91CD8A850A59}"/>
              </a:ext>
            </a:extLst>
          </p:cNvPr>
          <p:cNvCxnSpPr/>
          <p:nvPr/>
        </p:nvCxnSpPr>
        <p:spPr>
          <a:xfrm flipH="1" flipV="1">
            <a:off x="2879124" y="3510636"/>
            <a:ext cx="1668162" cy="467997"/>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51BE48D-D089-FA31-885D-F8FECABF4360}"/>
              </a:ext>
            </a:extLst>
          </p:cNvPr>
          <p:cNvSpPr txBox="1"/>
          <p:nvPr/>
        </p:nvSpPr>
        <p:spPr>
          <a:xfrm>
            <a:off x="2991373" y="2505767"/>
            <a:ext cx="2051844" cy="615553"/>
          </a:xfrm>
          <a:prstGeom prst="rect">
            <a:avLst/>
          </a:prstGeom>
          <a:noFill/>
        </p:spPr>
        <p:txBody>
          <a:bodyPr wrap="none" lIns="0" tIns="0" rIns="0" bIns="0" rtlCol="0">
            <a:spAutoFit/>
          </a:bodyPr>
          <a:lstStyle/>
          <a:p>
            <a:pPr algn="l"/>
            <a:r>
              <a:rPr lang="en-JP" sz="2000" dirty="0"/>
              <a:t>・要件の抽出</a:t>
            </a:r>
          </a:p>
          <a:p>
            <a:pPr algn="l"/>
            <a:r>
              <a:rPr lang="en-JP" sz="2000" dirty="0"/>
              <a:t>・付帯情報の抽出</a:t>
            </a:r>
          </a:p>
        </p:txBody>
      </p:sp>
      <p:sp>
        <p:nvSpPr>
          <p:cNvPr id="23" name="TextBox 22">
            <a:extLst>
              <a:ext uri="{FF2B5EF4-FFF2-40B4-BE49-F238E27FC236}">
                <a16:creationId xmlns:a16="http://schemas.microsoft.com/office/drawing/2014/main" id="{0BA9FD35-ECC1-9676-B209-04BFAFAB6575}"/>
              </a:ext>
            </a:extLst>
          </p:cNvPr>
          <p:cNvSpPr txBox="1"/>
          <p:nvPr/>
        </p:nvSpPr>
        <p:spPr>
          <a:xfrm>
            <a:off x="3380876" y="3989848"/>
            <a:ext cx="769441" cy="615553"/>
          </a:xfrm>
          <a:prstGeom prst="rect">
            <a:avLst/>
          </a:prstGeom>
          <a:noFill/>
        </p:spPr>
        <p:txBody>
          <a:bodyPr wrap="none" lIns="0" tIns="0" rIns="0" bIns="0" rtlCol="0">
            <a:spAutoFit/>
          </a:bodyPr>
          <a:lstStyle/>
          <a:p>
            <a:pPr algn="l"/>
            <a:r>
              <a:rPr lang="en-JP" sz="2000" dirty="0"/>
              <a:t>ツール</a:t>
            </a:r>
          </a:p>
          <a:p>
            <a:pPr algn="l"/>
            <a:r>
              <a:rPr lang="en-JP" sz="2000" dirty="0"/>
              <a:t>＋目視</a:t>
            </a:r>
          </a:p>
        </p:txBody>
      </p:sp>
      <p:sp>
        <p:nvSpPr>
          <p:cNvPr id="28" name="boy" title="Icon of a man">
            <a:extLst>
              <a:ext uri="{FF2B5EF4-FFF2-40B4-BE49-F238E27FC236}">
                <a16:creationId xmlns:a16="http://schemas.microsoft.com/office/drawing/2014/main" id="{AADD0587-0089-4DE0-63DE-0D7D8C4BB41B}"/>
              </a:ext>
            </a:extLst>
          </p:cNvPr>
          <p:cNvSpPr>
            <a:spLocks noChangeAspect="1" noEditPoints="1"/>
          </p:cNvSpPr>
          <p:nvPr/>
        </p:nvSpPr>
        <p:spPr bwMode="auto">
          <a:xfrm>
            <a:off x="10500130" y="3429000"/>
            <a:ext cx="579283" cy="753987"/>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 name="CRMArticles_EFF5" title="Icon of two documents stacked together with writing on them">
            <a:extLst>
              <a:ext uri="{FF2B5EF4-FFF2-40B4-BE49-F238E27FC236}">
                <a16:creationId xmlns:a16="http://schemas.microsoft.com/office/drawing/2014/main" id="{A0EBF0E2-F372-0C27-33F2-6F1EC9CBED33}"/>
              </a:ext>
            </a:extLst>
          </p:cNvPr>
          <p:cNvSpPr>
            <a:spLocks noChangeAspect="1" noEditPoints="1"/>
          </p:cNvSpPr>
          <p:nvPr/>
        </p:nvSpPr>
        <p:spPr bwMode="auto">
          <a:xfrm>
            <a:off x="6808878" y="2813544"/>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CRMArticles_EFF5" title="Icon of two documents stacked together with writing on them">
            <a:extLst>
              <a:ext uri="{FF2B5EF4-FFF2-40B4-BE49-F238E27FC236}">
                <a16:creationId xmlns:a16="http://schemas.microsoft.com/office/drawing/2014/main" id="{5DEE43DF-B2E0-C09A-86D6-0FBD25F341FD}"/>
              </a:ext>
            </a:extLst>
          </p:cNvPr>
          <p:cNvSpPr>
            <a:spLocks noChangeAspect="1" noEditPoints="1"/>
          </p:cNvSpPr>
          <p:nvPr/>
        </p:nvSpPr>
        <p:spPr bwMode="auto">
          <a:xfrm>
            <a:off x="7623047" y="2464998"/>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CRMArticles_EFF5" title="Icon of two documents stacked together with writing on them">
            <a:extLst>
              <a:ext uri="{FF2B5EF4-FFF2-40B4-BE49-F238E27FC236}">
                <a16:creationId xmlns:a16="http://schemas.microsoft.com/office/drawing/2014/main" id="{AC4B6481-5EB7-9751-8628-60D4D16AEE43}"/>
              </a:ext>
            </a:extLst>
          </p:cNvPr>
          <p:cNvSpPr>
            <a:spLocks noChangeAspect="1" noEditPoints="1"/>
          </p:cNvSpPr>
          <p:nvPr/>
        </p:nvSpPr>
        <p:spPr bwMode="auto">
          <a:xfrm>
            <a:off x="7606673" y="3281541"/>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Box 32">
            <a:extLst>
              <a:ext uri="{FF2B5EF4-FFF2-40B4-BE49-F238E27FC236}">
                <a16:creationId xmlns:a16="http://schemas.microsoft.com/office/drawing/2014/main" id="{CEF54251-964C-83AE-9EC3-609117C67286}"/>
              </a:ext>
            </a:extLst>
          </p:cNvPr>
          <p:cNvSpPr txBox="1"/>
          <p:nvPr/>
        </p:nvSpPr>
        <p:spPr>
          <a:xfrm>
            <a:off x="10403850" y="4312508"/>
            <a:ext cx="769441" cy="307777"/>
          </a:xfrm>
          <a:prstGeom prst="rect">
            <a:avLst/>
          </a:prstGeom>
          <a:noFill/>
        </p:spPr>
        <p:txBody>
          <a:bodyPr wrap="none" lIns="0" tIns="0" rIns="0" bIns="0" rtlCol="0">
            <a:spAutoFit/>
          </a:bodyPr>
          <a:lstStyle/>
          <a:p>
            <a:pPr algn="l"/>
            <a:r>
              <a:rPr lang="en-JP" sz="2000" dirty="0"/>
              <a:t>担当者</a:t>
            </a:r>
          </a:p>
        </p:txBody>
      </p:sp>
      <p:cxnSp>
        <p:nvCxnSpPr>
          <p:cNvPr id="34" name="Straight Arrow Connector 33">
            <a:extLst>
              <a:ext uri="{FF2B5EF4-FFF2-40B4-BE49-F238E27FC236}">
                <a16:creationId xmlns:a16="http://schemas.microsoft.com/office/drawing/2014/main" id="{B4C14C43-537E-F963-D72B-6805A985AB68}"/>
              </a:ext>
            </a:extLst>
          </p:cNvPr>
          <p:cNvCxnSpPr>
            <a:cxnSpLocks/>
          </p:cNvCxnSpPr>
          <p:nvPr/>
        </p:nvCxnSpPr>
        <p:spPr>
          <a:xfrm flipH="1">
            <a:off x="10013950" y="4763284"/>
            <a:ext cx="650876" cy="751969"/>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Freeform 13" title="Icon of a cloud">
            <a:extLst>
              <a:ext uri="{FF2B5EF4-FFF2-40B4-BE49-F238E27FC236}">
                <a16:creationId xmlns:a16="http://schemas.microsoft.com/office/drawing/2014/main" id="{81595C8E-0BB0-4876-988F-14DA946A8D3A}"/>
              </a:ext>
            </a:extLst>
          </p:cNvPr>
          <p:cNvSpPr>
            <a:spLocks noChangeAspect="1"/>
          </p:cNvSpPr>
          <p:nvPr/>
        </p:nvSpPr>
        <p:spPr bwMode="auto">
          <a:xfrm>
            <a:off x="6445573" y="4961436"/>
            <a:ext cx="1546713" cy="848467"/>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2" name="magnify" title="Icon of a magnifying glass">
            <a:extLst>
              <a:ext uri="{FF2B5EF4-FFF2-40B4-BE49-F238E27FC236}">
                <a16:creationId xmlns:a16="http://schemas.microsoft.com/office/drawing/2014/main" id="{8C6BA3F3-EA1A-369F-2B95-E76B4B3EB041}"/>
              </a:ext>
            </a:extLst>
          </p:cNvPr>
          <p:cNvSpPr>
            <a:spLocks noChangeAspect="1" noEditPoints="1"/>
          </p:cNvSpPr>
          <p:nvPr/>
        </p:nvSpPr>
        <p:spPr bwMode="auto">
          <a:xfrm flipH="1">
            <a:off x="6795579" y="5244839"/>
            <a:ext cx="712189" cy="69857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a:extLst>
              <a:ext uri="{FF2B5EF4-FFF2-40B4-BE49-F238E27FC236}">
                <a16:creationId xmlns:a16="http://schemas.microsoft.com/office/drawing/2014/main" id="{1D347662-8F72-682C-7AE4-FFDCCEF23772}"/>
              </a:ext>
            </a:extLst>
          </p:cNvPr>
          <p:cNvSpPr txBox="1"/>
          <p:nvPr/>
        </p:nvSpPr>
        <p:spPr>
          <a:xfrm>
            <a:off x="6431462" y="5989515"/>
            <a:ext cx="2614242" cy="615553"/>
          </a:xfrm>
          <a:prstGeom prst="rect">
            <a:avLst/>
          </a:prstGeom>
          <a:noFill/>
        </p:spPr>
        <p:txBody>
          <a:bodyPr wrap="none" lIns="0" tIns="0" rIns="0" bIns="0" rtlCol="0">
            <a:spAutoFit/>
          </a:bodyPr>
          <a:lstStyle/>
          <a:p>
            <a:pPr algn="l"/>
            <a:r>
              <a:rPr lang="en-JP" sz="2000" dirty="0"/>
              <a:t>Azure Cognitive Search</a:t>
            </a:r>
          </a:p>
          <a:p>
            <a:pPr algn="l"/>
            <a:r>
              <a:rPr lang="en-JP" sz="2000" dirty="0"/>
              <a:t>＋カスタムスキル</a:t>
            </a:r>
          </a:p>
        </p:txBody>
      </p:sp>
      <p:cxnSp>
        <p:nvCxnSpPr>
          <p:cNvPr id="44" name="Straight Arrow Connector 43">
            <a:extLst>
              <a:ext uri="{FF2B5EF4-FFF2-40B4-BE49-F238E27FC236}">
                <a16:creationId xmlns:a16="http://schemas.microsoft.com/office/drawing/2014/main" id="{334D0050-1DE9-0995-A116-EA931144BECE}"/>
              </a:ext>
            </a:extLst>
          </p:cNvPr>
          <p:cNvCxnSpPr>
            <a:cxnSpLocks/>
          </p:cNvCxnSpPr>
          <p:nvPr/>
        </p:nvCxnSpPr>
        <p:spPr>
          <a:xfrm flipH="1">
            <a:off x="6795579" y="3690248"/>
            <a:ext cx="327543" cy="1218451"/>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DEC694C-5F30-009F-696D-64BAF4393565}"/>
              </a:ext>
            </a:extLst>
          </p:cNvPr>
          <p:cNvSpPr txBox="1"/>
          <p:nvPr/>
        </p:nvSpPr>
        <p:spPr>
          <a:xfrm>
            <a:off x="7475905" y="4103890"/>
            <a:ext cx="2170274" cy="923330"/>
          </a:xfrm>
          <a:prstGeom prst="rect">
            <a:avLst/>
          </a:prstGeom>
          <a:noFill/>
        </p:spPr>
        <p:txBody>
          <a:bodyPr wrap="none" lIns="0" tIns="0" rIns="0" bIns="0" rtlCol="0">
            <a:spAutoFit/>
          </a:bodyPr>
          <a:lstStyle/>
          <a:p>
            <a:pPr algn="l"/>
            <a:r>
              <a:rPr lang="en-JP" sz="2000" dirty="0"/>
              <a:t>・OCR</a:t>
            </a:r>
          </a:p>
          <a:p>
            <a:pPr algn="l"/>
            <a:r>
              <a:rPr lang="en-JP" sz="2000" dirty="0"/>
              <a:t>・文書構造情報</a:t>
            </a:r>
          </a:p>
          <a:p>
            <a:pPr algn="l"/>
            <a:r>
              <a:rPr lang="en-JP" sz="2000" dirty="0"/>
              <a:t>・マーキング, etc…</a:t>
            </a:r>
          </a:p>
        </p:txBody>
      </p:sp>
      <p:sp>
        <p:nvSpPr>
          <p:cNvPr id="51" name="globe_2" title="Icon of a sphere made of lines">
            <a:extLst>
              <a:ext uri="{FF2B5EF4-FFF2-40B4-BE49-F238E27FC236}">
                <a16:creationId xmlns:a16="http://schemas.microsoft.com/office/drawing/2014/main" id="{DEC4C77C-E02E-5870-610E-04888B11E60A}"/>
              </a:ext>
            </a:extLst>
          </p:cNvPr>
          <p:cNvSpPr>
            <a:spLocks noChangeAspect="1" noEditPoints="1"/>
          </p:cNvSpPr>
          <p:nvPr/>
        </p:nvSpPr>
        <p:spPr bwMode="auto">
          <a:xfrm>
            <a:off x="9145458" y="5308973"/>
            <a:ext cx="680542" cy="680542"/>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 name="TextBox 51">
            <a:extLst>
              <a:ext uri="{FF2B5EF4-FFF2-40B4-BE49-F238E27FC236}">
                <a16:creationId xmlns:a16="http://schemas.microsoft.com/office/drawing/2014/main" id="{472C7E90-47B8-B372-FD9B-86C7D0A92778}"/>
              </a:ext>
            </a:extLst>
          </p:cNvPr>
          <p:cNvSpPr txBox="1"/>
          <p:nvPr/>
        </p:nvSpPr>
        <p:spPr>
          <a:xfrm>
            <a:off x="9588843" y="6166022"/>
            <a:ext cx="1287468" cy="307777"/>
          </a:xfrm>
          <a:prstGeom prst="rect">
            <a:avLst/>
          </a:prstGeom>
          <a:noFill/>
        </p:spPr>
        <p:txBody>
          <a:bodyPr wrap="none" lIns="0" tIns="0" rIns="0" bIns="0" rtlCol="0">
            <a:spAutoFit/>
          </a:bodyPr>
          <a:lstStyle/>
          <a:p>
            <a:pPr algn="l"/>
            <a:r>
              <a:rPr lang="en-JP" sz="2000" dirty="0"/>
              <a:t>Webページ</a:t>
            </a:r>
          </a:p>
        </p:txBody>
      </p:sp>
      <p:cxnSp>
        <p:nvCxnSpPr>
          <p:cNvPr id="54" name="Straight Arrow Connector 53">
            <a:extLst>
              <a:ext uri="{FF2B5EF4-FFF2-40B4-BE49-F238E27FC236}">
                <a16:creationId xmlns:a16="http://schemas.microsoft.com/office/drawing/2014/main" id="{18CB3E94-E384-CF0C-F443-5C8E615687B4}"/>
              </a:ext>
            </a:extLst>
          </p:cNvPr>
          <p:cNvCxnSpPr>
            <a:cxnSpLocks/>
          </p:cNvCxnSpPr>
          <p:nvPr/>
        </p:nvCxnSpPr>
        <p:spPr>
          <a:xfrm flipH="1" flipV="1">
            <a:off x="8243434" y="5515253"/>
            <a:ext cx="802270" cy="86224"/>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7" name="Rectangular Callout 56">
            <a:extLst>
              <a:ext uri="{FF2B5EF4-FFF2-40B4-BE49-F238E27FC236}">
                <a16:creationId xmlns:a16="http://schemas.microsoft.com/office/drawing/2014/main" id="{C493F1AE-F2F6-6B47-F81F-06DD3089071F}"/>
              </a:ext>
            </a:extLst>
          </p:cNvPr>
          <p:cNvSpPr/>
          <p:nvPr/>
        </p:nvSpPr>
        <p:spPr bwMode="auto">
          <a:xfrm>
            <a:off x="8437216" y="1581665"/>
            <a:ext cx="3461096" cy="1580426"/>
          </a:xfrm>
          <a:prstGeom prst="wedgeRectCallout">
            <a:avLst>
              <a:gd name="adj1" fmla="val -1944"/>
              <a:gd name="adj2" fmla="val 8541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JP" dirty="0">
                <a:solidFill>
                  <a:srgbClr val="000000"/>
                </a:solidFill>
                <a:ea typeface="Segoe UI" pitchFamily="34" charset="0"/>
                <a:cs typeface="Segoe UI" pitchFamily="34" charset="0"/>
              </a:rPr>
              <a:t>必要な情報を楽に</a:t>
            </a:r>
          </a:p>
          <a:p>
            <a:pPr algn="l" defTabSz="932472" fontAlgn="base">
              <a:spcBef>
                <a:spcPct val="0"/>
              </a:spcBef>
              <a:spcAft>
                <a:spcPct val="0"/>
              </a:spcAft>
            </a:pPr>
            <a:r>
              <a:rPr lang="en-JP" dirty="0">
                <a:solidFill>
                  <a:srgbClr val="000000"/>
                </a:solidFill>
                <a:ea typeface="Segoe UI" pitchFamily="34" charset="0"/>
                <a:cs typeface="Segoe UI" pitchFamily="34" charset="0"/>
              </a:rPr>
              <a:t>抽出できるようになった！</a:t>
            </a:r>
          </a:p>
          <a:p>
            <a:pPr algn="l" defTabSz="932472" fontAlgn="base">
              <a:spcBef>
                <a:spcPct val="0"/>
              </a:spcBef>
              <a:spcAft>
                <a:spcPct val="0"/>
              </a:spcAft>
            </a:pPr>
            <a:r>
              <a:rPr lang="en-JP" dirty="0">
                <a:solidFill>
                  <a:srgbClr val="000000"/>
                </a:solidFill>
                <a:ea typeface="Segoe UI" pitchFamily="34" charset="0"/>
                <a:cs typeface="Segoe UI" pitchFamily="34" charset="0"/>
              </a:rPr>
              <a:t>目視確認も楽になった！</a:t>
            </a:r>
          </a:p>
          <a:p>
            <a:pPr algn="l" defTabSz="932472" fontAlgn="base">
              <a:spcBef>
                <a:spcPct val="0"/>
              </a:spcBef>
              <a:spcAft>
                <a:spcPct val="0"/>
              </a:spcAft>
            </a:pPr>
            <a:r>
              <a:rPr lang="en-JP" dirty="0">
                <a:solidFill>
                  <a:srgbClr val="000000"/>
                </a:solidFill>
                <a:ea typeface="Segoe UI" pitchFamily="34" charset="0"/>
                <a:cs typeface="Segoe UI" pitchFamily="34" charset="0"/>
              </a:rPr>
              <a:t>文書間の比較や統計もできるようになった！</a:t>
            </a:r>
          </a:p>
        </p:txBody>
      </p:sp>
      <p:sp>
        <p:nvSpPr>
          <p:cNvPr id="58" name="TextBox 57">
            <a:extLst>
              <a:ext uri="{FF2B5EF4-FFF2-40B4-BE49-F238E27FC236}">
                <a16:creationId xmlns:a16="http://schemas.microsoft.com/office/drawing/2014/main" id="{7BFEEB8B-56E4-E3AA-A9C6-C2A0726A7AAA}"/>
              </a:ext>
            </a:extLst>
          </p:cNvPr>
          <p:cNvSpPr txBox="1"/>
          <p:nvPr/>
        </p:nvSpPr>
        <p:spPr>
          <a:xfrm>
            <a:off x="923630" y="5123118"/>
            <a:ext cx="2308324" cy="615553"/>
          </a:xfrm>
          <a:prstGeom prst="rect">
            <a:avLst/>
          </a:prstGeom>
          <a:noFill/>
        </p:spPr>
        <p:txBody>
          <a:bodyPr wrap="none" lIns="0" tIns="0" rIns="0" bIns="0" rtlCol="0">
            <a:spAutoFit/>
          </a:bodyPr>
          <a:lstStyle/>
          <a:p>
            <a:pPr algn="l"/>
            <a:r>
              <a:rPr lang="en-JP" sz="2000" dirty="0"/>
              <a:t>※要件以外の文章が</a:t>
            </a:r>
          </a:p>
          <a:p>
            <a:pPr algn="l"/>
            <a:r>
              <a:rPr lang="en-JP" sz="2000" dirty="0"/>
              <a:t>大量に含まれる</a:t>
            </a:r>
          </a:p>
        </p:txBody>
      </p:sp>
      <p:sp>
        <p:nvSpPr>
          <p:cNvPr id="59" name="Teardrop 58">
            <a:extLst>
              <a:ext uri="{FF2B5EF4-FFF2-40B4-BE49-F238E27FC236}">
                <a16:creationId xmlns:a16="http://schemas.microsoft.com/office/drawing/2014/main" id="{D4165ED4-0D0B-702D-5050-B20706B2F175}"/>
              </a:ext>
            </a:extLst>
          </p:cNvPr>
          <p:cNvSpPr/>
          <p:nvPr/>
        </p:nvSpPr>
        <p:spPr bwMode="auto">
          <a:xfrm rot="9710994">
            <a:off x="5337566" y="3217476"/>
            <a:ext cx="223319" cy="217619"/>
          </a:xfrm>
          <a:prstGeom prst="teardrop">
            <a:avLst>
              <a:gd name="adj" fmla="val 12311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61" name="Teardrop 60">
            <a:extLst>
              <a:ext uri="{FF2B5EF4-FFF2-40B4-BE49-F238E27FC236}">
                <a16:creationId xmlns:a16="http://schemas.microsoft.com/office/drawing/2014/main" id="{E5AE7467-6C56-566C-0E12-6932B7C8C4D4}"/>
              </a:ext>
            </a:extLst>
          </p:cNvPr>
          <p:cNvSpPr/>
          <p:nvPr/>
        </p:nvSpPr>
        <p:spPr bwMode="auto">
          <a:xfrm rot="12257146">
            <a:off x="5498578" y="3428238"/>
            <a:ext cx="152401" cy="165665"/>
          </a:xfrm>
          <a:prstGeom prst="teardrop">
            <a:avLst>
              <a:gd name="adj" fmla="val 12490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62" name="TextBox 61">
            <a:extLst>
              <a:ext uri="{FF2B5EF4-FFF2-40B4-BE49-F238E27FC236}">
                <a16:creationId xmlns:a16="http://schemas.microsoft.com/office/drawing/2014/main" id="{B788D174-96D8-0452-9609-E84467C07B3C}"/>
              </a:ext>
            </a:extLst>
          </p:cNvPr>
          <p:cNvSpPr txBox="1"/>
          <p:nvPr/>
        </p:nvSpPr>
        <p:spPr>
          <a:xfrm>
            <a:off x="11173291" y="3188107"/>
            <a:ext cx="218008" cy="492443"/>
          </a:xfrm>
          <a:prstGeom prst="rect">
            <a:avLst/>
          </a:prstGeom>
          <a:noFill/>
        </p:spPr>
        <p:txBody>
          <a:bodyPr wrap="none" lIns="0" tIns="0" rIns="0" bIns="0" rtlCol="0">
            <a:spAutoFit/>
          </a:bodyPr>
          <a:lstStyle/>
          <a:p>
            <a:pPr algn="l"/>
            <a:r>
              <a:rPr lang="en-JP" sz="3200" dirty="0">
                <a:solidFill>
                  <a:schemeClr val="accent1"/>
                </a:solidFill>
              </a:rPr>
              <a:t>♪</a:t>
            </a:r>
          </a:p>
        </p:txBody>
      </p:sp>
    </p:spTree>
    <p:extLst>
      <p:ext uri="{BB962C8B-B14F-4D97-AF65-F5344CB8AC3E}">
        <p14:creationId xmlns:p14="http://schemas.microsoft.com/office/powerpoint/2010/main" val="3405415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16DF-06CF-38E8-00AB-EDC2158AFDD1}"/>
              </a:ext>
            </a:extLst>
          </p:cNvPr>
          <p:cNvSpPr>
            <a:spLocks noGrp="1"/>
          </p:cNvSpPr>
          <p:nvPr>
            <p:ph type="title"/>
          </p:nvPr>
        </p:nvSpPr>
        <p:spPr/>
        <p:txBody>
          <a:bodyPr/>
          <a:lstStyle/>
          <a:p>
            <a:r>
              <a:rPr lang="en-JP" dirty="0"/>
              <a:t>アイディアを出してみましょう</a:t>
            </a:r>
          </a:p>
        </p:txBody>
      </p:sp>
      <p:sp>
        <p:nvSpPr>
          <p:cNvPr id="4" name="people_11" title="Icon of two people with a chat bubble">
            <a:extLst>
              <a:ext uri="{FF2B5EF4-FFF2-40B4-BE49-F238E27FC236}">
                <a16:creationId xmlns:a16="http://schemas.microsoft.com/office/drawing/2014/main" id="{125CD3EC-DC34-1312-57D0-F8C4090ADA27}"/>
              </a:ext>
            </a:extLst>
          </p:cNvPr>
          <p:cNvSpPr>
            <a:spLocks noChangeAspect="1" noEditPoints="1"/>
          </p:cNvSpPr>
          <p:nvPr/>
        </p:nvSpPr>
        <p:spPr bwMode="auto">
          <a:xfrm>
            <a:off x="4627837" y="2543428"/>
            <a:ext cx="2557188" cy="2455713"/>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chemeClr val="accent2"/>
          </a:solid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4135493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5597-D722-0B26-CE9C-3C59A2615E14}"/>
              </a:ext>
            </a:extLst>
          </p:cNvPr>
          <p:cNvSpPr>
            <a:spLocks noGrp="1"/>
          </p:cNvSpPr>
          <p:nvPr>
            <p:ph type="title"/>
          </p:nvPr>
        </p:nvSpPr>
        <p:spPr/>
        <p:txBody>
          <a:bodyPr/>
          <a:lstStyle/>
          <a:p>
            <a:r>
              <a:rPr lang="en-JP" dirty="0"/>
              <a:t>まとめ</a:t>
            </a:r>
          </a:p>
        </p:txBody>
      </p:sp>
      <p:sp>
        <p:nvSpPr>
          <p:cNvPr id="3" name="Text Placeholder 2">
            <a:extLst>
              <a:ext uri="{FF2B5EF4-FFF2-40B4-BE49-F238E27FC236}">
                <a16:creationId xmlns:a16="http://schemas.microsoft.com/office/drawing/2014/main" id="{9FD1D115-EF9F-5876-F3FB-DED381579EB4}"/>
              </a:ext>
            </a:extLst>
          </p:cNvPr>
          <p:cNvSpPr>
            <a:spLocks noGrp="1"/>
          </p:cNvSpPr>
          <p:nvPr>
            <p:ph type="body" sz="quarter" idx="10"/>
          </p:nvPr>
        </p:nvSpPr>
        <p:spPr>
          <a:xfrm>
            <a:off x="588263" y="1436688"/>
            <a:ext cx="11018520" cy="3287054"/>
          </a:xfrm>
        </p:spPr>
        <p:txBody>
          <a:bodyPr/>
          <a:lstStyle/>
          <a:p>
            <a:r>
              <a:rPr lang="en-JP" sz="2000" dirty="0">
                <a:latin typeface="Yu Gothic" panose="020B0400000000000000" pitchFamily="34" charset="-128"/>
                <a:ea typeface="Yu Gothic" panose="020B0400000000000000" pitchFamily="34" charset="-128"/>
              </a:rPr>
              <a:t>・Azure Cognitive Search の</a:t>
            </a:r>
            <a:r>
              <a:rPr lang="en-US" sz="2000" dirty="0">
                <a:latin typeface="Yu Gothic" panose="020B0400000000000000" pitchFamily="34" charset="-128"/>
                <a:ea typeface="Yu Gothic" panose="020B0400000000000000" pitchFamily="34" charset="-128"/>
              </a:rPr>
              <a:t> </a:t>
            </a:r>
            <a:r>
              <a:rPr lang="ja-JP" altLang="en-JP" sz="2000">
                <a:latin typeface="Yu Gothic" panose="020B0400000000000000" pitchFamily="34" charset="-128"/>
                <a:ea typeface="Yu Gothic" panose="020B0400000000000000" pitchFamily="34" charset="-128"/>
              </a:rPr>
              <a:t>インデクサ</a:t>
            </a:r>
            <a:r>
              <a:rPr lang="en-JP" altLang="ja-JP" sz="2000" dirty="0">
                <a:latin typeface="Yu Gothic" panose="020B0400000000000000" pitchFamily="34" charset="-128"/>
                <a:ea typeface="Yu Gothic" panose="020B0400000000000000" pitchFamily="34" charset="-128"/>
              </a:rPr>
              <a:t>—</a:t>
            </a:r>
            <a:r>
              <a:rPr lang="ja-JP" altLang="en-US" sz="2000">
                <a:latin typeface="Yu Gothic" panose="020B0400000000000000" pitchFamily="34" charset="-128"/>
                <a:ea typeface="Yu Gothic" panose="020B0400000000000000" pitchFamily="34" charset="-128"/>
              </a:rPr>
              <a:t>が</a:t>
            </a:r>
            <a:r>
              <a:rPr lang="ja-JP" altLang="en-JP" sz="2000">
                <a:latin typeface="Yu Gothic" panose="020B0400000000000000" pitchFamily="34" charset="-128"/>
                <a:ea typeface="Yu Gothic" panose="020B0400000000000000" pitchFamily="34" charset="-128"/>
              </a:rPr>
              <a:t>インデクサ</a:t>
            </a:r>
            <a:r>
              <a:rPr lang="en-JP" altLang="ja-JP" sz="2000" dirty="0">
                <a:latin typeface="Yu Gothic" panose="020B0400000000000000" pitchFamily="34" charset="-128"/>
                <a:ea typeface="Yu Gothic" panose="020B0400000000000000" pitchFamily="34" charset="-128"/>
              </a:rPr>
              <a:t>—</a:t>
            </a:r>
            <a:r>
              <a:rPr lang="ja-JP" altLang="en-JP" sz="2000">
                <a:latin typeface="Yu Gothic" panose="020B0400000000000000" pitchFamily="34" charset="-128"/>
                <a:ea typeface="Yu Gothic" panose="020B0400000000000000" pitchFamily="34" charset="-128"/>
              </a:rPr>
              <a:t>パイプライン</a:t>
            </a:r>
            <a:r>
              <a:rPr lang="ja-JP" altLang="en-US" sz="2000">
                <a:latin typeface="Yu Gothic" panose="020B0400000000000000" pitchFamily="34" charset="-128"/>
                <a:ea typeface="Yu Gothic" panose="020B0400000000000000" pitchFamily="34" charset="-128"/>
              </a:rPr>
              <a:t>で実現する </a:t>
            </a:r>
            <a:r>
              <a:rPr lang="en-US" altLang="ja-JP" sz="2400" b="1" dirty="0">
                <a:latin typeface="Yu Gothic" panose="020B0400000000000000" pitchFamily="34" charset="-128"/>
                <a:ea typeface="Yu Gothic" panose="020B0400000000000000" pitchFamily="34" charset="-128"/>
              </a:rPr>
              <a:t>AI </a:t>
            </a:r>
            <a:r>
              <a:rPr lang="ja-JP" altLang="en-US" sz="2400" b="1">
                <a:latin typeface="Yu Gothic" panose="020B0400000000000000" pitchFamily="34" charset="-128"/>
                <a:ea typeface="Yu Gothic" panose="020B0400000000000000" pitchFamily="34" charset="-128"/>
              </a:rPr>
              <a:t>エンリッチメント</a:t>
            </a:r>
            <a:r>
              <a:rPr lang="en-US" altLang="ja-JP" sz="2000" dirty="0">
                <a:latin typeface="Yu Gothic" panose="020B0400000000000000" pitchFamily="34" charset="-128"/>
                <a:ea typeface="Yu Gothic" panose="020B0400000000000000" pitchFamily="34" charset="-128"/>
              </a:rPr>
              <a:t> </a:t>
            </a:r>
            <a:r>
              <a:rPr lang="ja-JP" altLang="en-US" sz="2000">
                <a:latin typeface="Yu Gothic" panose="020B0400000000000000" pitchFamily="34" charset="-128"/>
                <a:ea typeface="Yu Gothic" panose="020B0400000000000000" pitchFamily="34" charset="-128"/>
              </a:rPr>
              <a:t>について、概要を説明しました。</a:t>
            </a:r>
            <a:endParaRPr lang="en-US" altLang="ja-JP" sz="2000" dirty="0">
              <a:latin typeface="Yu Gothic" panose="020B0400000000000000" pitchFamily="34" charset="-128"/>
              <a:ea typeface="Yu Gothic" panose="020B0400000000000000" pitchFamily="34" charset="-128"/>
            </a:endParaRPr>
          </a:p>
          <a:p>
            <a:endParaRPr lang="en-JP" sz="2000" dirty="0">
              <a:latin typeface="Yu Gothic" panose="020B0400000000000000" pitchFamily="34" charset="-128"/>
              <a:ea typeface="Yu Gothic" panose="020B0400000000000000" pitchFamily="34" charset="-128"/>
            </a:endParaRPr>
          </a:p>
          <a:p>
            <a:r>
              <a:rPr lang="en-JP" sz="2000" dirty="0">
                <a:latin typeface="Yu Gothic" panose="020B0400000000000000" pitchFamily="34" charset="-128"/>
                <a:ea typeface="Yu Gothic" panose="020B0400000000000000" pitchFamily="34" charset="-128"/>
              </a:rPr>
              <a:t>・</a:t>
            </a:r>
            <a:r>
              <a:rPr lang="en-JP" sz="2400" b="1" dirty="0">
                <a:latin typeface="Yu Gothic" panose="020B0400000000000000" pitchFamily="34" charset="-128"/>
                <a:ea typeface="Yu Gothic" panose="020B0400000000000000" pitchFamily="34" charset="-128"/>
              </a:rPr>
              <a:t>スキルセット</a:t>
            </a:r>
            <a:r>
              <a:rPr lang="en-JP" sz="2000" dirty="0">
                <a:latin typeface="Yu Gothic" panose="020B0400000000000000" pitchFamily="34" charset="-128"/>
                <a:ea typeface="Yu Gothic" panose="020B0400000000000000" pitchFamily="34" charset="-128"/>
              </a:rPr>
              <a:t>のアタッチによりインデクサ—パイプラインを拡張することで、検索関連のシナリオにおけるコンテンツの実用性を向上させることができます。</a:t>
            </a:r>
          </a:p>
          <a:p>
            <a:endParaRPr lang="en-JP" sz="2000" dirty="0">
              <a:latin typeface="Yu Gothic" panose="020B0400000000000000" pitchFamily="34" charset="-128"/>
              <a:ea typeface="Yu Gothic" panose="020B0400000000000000" pitchFamily="34" charset="-128"/>
            </a:endParaRPr>
          </a:p>
          <a:p>
            <a:r>
              <a:rPr lang="en-JP" sz="2000" dirty="0">
                <a:latin typeface="Yu Gothic" panose="020B0400000000000000" pitchFamily="34" charset="-128"/>
                <a:ea typeface="Yu Gothic" panose="020B0400000000000000" pitchFamily="34" charset="-128"/>
              </a:rPr>
              <a:t>・スキルセットを構成するスキルには、</a:t>
            </a:r>
            <a:r>
              <a:rPr lang="en-JP" sz="2400" b="1" dirty="0">
                <a:latin typeface="Yu Gothic" panose="020B0400000000000000" pitchFamily="34" charset="-128"/>
                <a:ea typeface="Yu Gothic" panose="020B0400000000000000" pitchFamily="34" charset="-128"/>
              </a:rPr>
              <a:t>組み込みスキル</a:t>
            </a:r>
            <a:r>
              <a:rPr lang="en-JP" sz="2000" dirty="0">
                <a:latin typeface="Yu Gothic" panose="020B0400000000000000" pitchFamily="34" charset="-128"/>
                <a:ea typeface="Yu Gothic" panose="020B0400000000000000" pitchFamily="34" charset="-128"/>
              </a:rPr>
              <a:t>と</a:t>
            </a:r>
            <a:r>
              <a:rPr lang="en-JP" sz="2400" b="1" dirty="0">
                <a:latin typeface="Yu Gothic" panose="020B0400000000000000" pitchFamily="34" charset="-128"/>
                <a:ea typeface="Yu Gothic" panose="020B0400000000000000" pitchFamily="34" charset="-128"/>
              </a:rPr>
              <a:t>カスタムスキル</a:t>
            </a:r>
            <a:r>
              <a:rPr lang="en-JP" sz="2000" dirty="0">
                <a:latin typeface="Yu Gothic" panose="020B0400000000000000" pitchFamily="34" charset="-128"/>
                <a:ea typeface="Yu Gothic" panose="020B0400000000000000" pitchFamily="34" charset="-128"/>
              </a:rPr>
              <a:t>があります。特にカスタムスキルについては、Azure App Services, Azure Functions, Azure Machine Learning 等を駆使すれば、可能性は無限大です。ぜひアイディアを形にしてみてください。</a:t>
            </a:r>
          </a:p>
        </p:txBody>
      </p:sp>
    </p:spTree>
    <p:extLst>
      <p:ext uri="{BB962C8B-B14F-4D97-AF65-F5344CB8AC3E}">
        <p14:creationId xmlns:p14="http://schemas.microsoft.com/office/powerpoint/2010/main" val="1704338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16DF-06CF-38E8-00AB-EDC2158AFDD1}"/>
              </a:ext>
            </a:extLst>
          </p:cNvPr>
          <p:cNvSpPr>
            <a:spLocks noGrp="1"/>
          </p:cNvSpPr>
          <p:nvPr>
            <p:ph type="title"/>
          </p:nvPr>
        </p:nvSpPr>
        <p:spPr/>
        <p:txBody>
          <a:bodyPr/>
          <a:lstStyle/>
          <a:p>
            <a:r>
              <a:rPr lang="en-JP" dirty="0"/>
              <a:t>リファレンス</a:t>
            </a:r>
          </a:p>
        </p:txBody>
      </p:sp>
      <p:pic>
        <p:nvPicPr>
          <p:cNvPr id="4" name="Picture 3">
            <a:extLst>
              <a:ext uri="{FF2B5EF4-FFF2-40B4-BE49-F238E27FC236}">
                <a16:creationId xmlns:a16="http://schemas.microsoft.com/office/drawing/2014/main" id="{677193A3-0752-E8D0-B1E8-26F69FFA5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99" y="1436688"/>
            <a:ext cx="5362377" cy="4049712"/>
          </a:xfrm>
          <a:prstGeom prst="rect">
            <a:avLst/>
          </a:prstGeom>
        </p:spPr>
      </p:pic>
      <p:pic>
        <p:nvPicPr>
          <p:cNvPr id="6" name="Picture 5">
            <a:extLst>
              <a:ext uri="{FF2B5EF4-FFF2-40B4-BE49-F238E27FC236}">
                <a16:creationId xmlns:a16="http://schemas.microsoft.com/office/drawing/2014/main" id="{4CF043CD-71B0-EE04-3A3D-CCE5EBFAF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232" y="1436688"/>
            <a:ext cx="5278590" cy="4049712"/>
          </a:xfrm>
          <a:prstGeom prst="rect">
            <a:avLst/>
          </a:prstGeom>
        </p:spPr>
      </p:pic>
      <p:sp>
        <p:nvSpPr>
          <p:cNvPr id="7" name="TextBox 6">
            <a:extLst>
              <a:ext uri="{FF2B5EF4-FFF2-40B4-BE49-F238E27FC236}">
                <a16:creationId xmlns:a16="http://schemas.microsoft.com/office/drawing/2014/main" id="{9575B390-DBCB-A549-704A-07BC53858581}"/>
              </a:ext>
            </a:extLst>
          </p:cNvPr>
          <p:cNvSpPr txBox="1"/>
          <p:nvPr/>
        </p:nvSpPr>
        <p:spPr>
          <a:xfrm>
            <a:off x="2361788" y="5609967"/>
            <a:ext cx="1703800" cy="307777"/>
          </a:xfrm>
          <a:prstGeom prst="rect">
            <a:avLst/>
          </a:prstGeom>
          <a:noFill/>
        </p:spPr>
        <p:txBody>
          <a:bodyPr wrap="none" lIns="0" tIns="0" rIns="0" bIns="0" rtlCol="0">
            <a:spAutoFit/>
          </a:bodyPr>
          <a:lstStyle/>
          <a:p>
            <a:pPr algn="l"/>
            <a:r>
              <a:rPr lang="en-JP" sz="2000" dirty="0">
                <a:hlinkClick r:id="rId4"/>
              </a:rPr>
              <a:t>Microsoft Docs</a:t>
            </a:r>
            <a:endParaRPr lang="en-JP" sz="2000" dirty="0"/>
          </a:p>
        </p:txBody>
      </p:sp>
      <p:sp>
        <p:nvSpPr>
          <p:cNvPr id="9" name="TextBox 8">
            <a:extLst>
              <a:ext uri="{FF2B5EF4-FFF2-40B4-BE49-F238E27FC236}">
                <a16:creationId xmlns:a16="http://schemas.microsoft.com/office/drawing/2014/main" id="{AD9E62EB-1761-1952-3F52-99D8365E6C97}"/>
              </a:ext>
            </a:extLst>
          </p:cNvPr>
          <p:cNvSpPr txBox="1"/>
          <p:nvPr/>
        </p:nvSpPr>
        <p:spPr>
          <a:xfrm>
            <a:off x="8128000" y="5609967"/>
            <a:ext cx="1765804" cy="307777"/>
          </a:xfrm>
          <a:prstGeom prst="rect">
            <a:avLst/>
          </a:prstGeom>
          <a:noFill/>
        </p:spPr>
        <p:txBody>
          <a:bodyPr wrap="none" lIns="0" tIns="0" rIns="0" bIns="0" rtlCol="0">
            <a:spAutoFit/>
          </a:bodyPr>
          <a:lstStyle/>
          <a:p>
            <a:pPr algn="l"/>
            <a:r>
              <a:rPr lang="en-JP" sz="2000" dirty="0">
                <a:hlinkClick r:id="rId5"/>
              </a:rPr>
              <a:t>Microsoft Learn</a:t>
            </a:r>
            <a:endParaRPr lang="en-JP" sz="2000" dirty="0"/>
          </a:p>
        </p:txBody>
      </p:sp>
      <p:sp>
        <p:nvSpPr>
          <p:cNvPr id="10" name="TextBox 9">
            <a:hlinkClick r:id="rId4"/>
            <a:extLst>
              <a:ext uri="{FF2B5EF4-FFF2-40B4-BE49-F238E27FC236}">
                <a16:creationId xmlns:a16="http://schemas.microsoft.com/office/drawing/2014/main" id="{3D55D034-4FF1-C941-CAA6-CFB3808A6A44}"/>
              </a:ext>
            </a:extLst>
          </p:cNvPr>
          <p:cNvSpPr txBox="1"/>
          <p:nvPr/>
        </p:nvSpPr>
        <p:spPr>
          <a:xfrm>
            <a:off x="1147018" y="5964367"/>
            <a:ext cx="4236737" cy="153888"/>
          </a:xfrm>
          <a:prstGeom prst="rect">
            <a:avLst/>
          </a:prstGeom>
          <a:noFill/>
        </p:spPr>
        <p:txBody>
          <a:bodyPr wrap="none" lIns="0" tIns="0" rIns="0" bIns="0" rtlCol="0">
            <a:spAutoFit/>
          </a:bodyPr>
          <a:lstStyle/>
          <a:p>
            <a:pPr algn="l"/>
            <a:r>
              <a:rPr lang="en-US" sz="1000" dirty="0"/>
              <a:t>https://</a:t>
            </a:r>
            <a:r>
              <a:rPr lang="en-US" sz="1000" dirty="0" err="1"/>
              <a:t>docs.microsoft.com</a:t>
            </a:r>
            <a:r>
              <a:rPr lang="en-US" sz="1000" dirty="0"/>
              <a:t>/ja-</a:t>
            </a:r>
            <a:r>
              <a:rPr lang="en-US" sz="1000" dirty="0" err="1"/>
              <a:t>jp</a:t>
            </a:r>
            <a:r>
              <a:rPr lang="en-US" sz="1000" dirty="0"/>
              <a:t>/azure/search/search-what-is-azure-search</a:t>
            </a:r>
            <a:endParaRPr lang="en-JP" sz="1000" dirty="0"/>
          </a:p>
        </p:txBody>
      </p:sp>
      <p:sp>
        <p:nvSpPr>
          <p:cNvPr id="12" name="TextBox 11">
            <a:hlinkClick r:id="rId5"/>
            <a:extLst>
              <a:ext uri="{FF2B5EF4-FFF2-40B4-BE49-F238E27FC236}">
                <a16:creationId xmlns:a16="http://schemas.microsoft.com/office/drawing/2014/main" id="{0148BCF9-1D13-9533-45B6-16546B1FF79D}"/>
              </a:ext>
            </a:extLst>
          </p:cNvPr>
          <p:cNvSpPr txBox="1"/>
          <p:nvPr/>
        </p:nvSpPr>
        <p:spPr>
          <a:xfrm>
            <a:off x="6176793" y="5964367"/>
            <a:ext cx="5668218" cy="153888"/>
          </a:xfrm>
          <a:prstGeom prst="rect">
            <a:avLst/>
          </a:prstGeom>
          <a:noFill/>
        </p:spPr>
        <p:txBody>
          <a:bodyPr wrap="none" lIns="0" tIns="0" rIns="0" bIns="0" rtlCol="0">
            <a:spAutoFit/>
          </a:bodyPr>
          <a:lstStyle/>
          <a:p>
            <a:pPr algn="l"/>
            <a:r>
              <a:rPr lang="en-US" sz="1000" dirty="0"/>
              <a:t>https://</a:t>
            </a:r>
            <a:r>
              <a:rPr lang="en-US" sz="1000" dirty="0" err="1"/>
              <a:t>docs.microsoft.com</a:t>
            </a:r>
            <a:r>
              <a:rPr lang="en-US" sz="1000" dirty="0"/>
              <a:t>/ja-</a:t>
            </a:r>
            <a:r>
              <a:rPr lang="en-US" sz="1000" dirty="0" err="1"/>
              <a:t>jp</a:t>
            </a:r>
            <a:r>
              <a:rPr lang="en-US" sz="1000" dirty="0"/>
              <a:t>/learn/paths/implement-knowledge-mining-azure-cognitive-search/</a:t>
            </a:r>
            <a:endParaRPr lang="en-JP" sz="1000" dirty="0"/>
          </a:p>
        </p:txBody>
      </p:sp>
      <p:sp>
        <p:nvSpPr>
          <p:cNvPr id="13" name="Rectangle 12">
            <a:extLst>
              <a:ext uri="{FF2B5EF4-FFF2-40B4-BE49-F238E27FC236}">
                <a16:creationId xmlns:a16="http://schemas.microsoft.com/office/drawing/2014/main" id="{B52E2CFE-9B8B-E70E-3ECD-9EBE59D30C55}"/>
              </a:ext>
            </a:extLst>
          </p:cNvPr>
          <p:cNvSpPr/>
          <p:nvPr/>
        </p:nvSpPr>
        <p:spPr bwMode="auto">
          <a:xfrm>
            <a:off x="5414197" y="1436688"/>
            <a:ext cx="465138" cy="3443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5B4AFBAB-5F22-B717-6BC5-C308E495D461}"/>
              </a:ext>
            </a:extLst>
          </p:cNvPr>
          <p:cNvSpPr/>
          <p:nvPr/>
        </p:nvSpPr>
        <p:spPr bwMode="auto">
          <a:xfrm>
            <a:off x="11090684" y="1436688"/>
            <a:ext cx="384140" cy="3443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18571957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8EECB99-67EA-6673-CE17-92F75FA85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182" y="1436688"/>
            <a:ext cx="5413826" cy="4049712"/>
          </a:xfrm>
          <a:prstGeom prst="rect">
            <a:avLst/>
          </a:prstGeom>
        </p:spPr>
      </p:pic>
      <p:sp>
        <p:nvSpPr>
          <p:cNvPr id="2" name="Title 1">
            <a:extLst>
              <a:ext uri="{FF2B5EF4-FFF2-40B4-BE49-F238E27FC236}">
                <a16:creationId xmlns:a16="http://schemas.microsoft.com/office/drawing/2014/main" id="{6D6C16DF-06CF-38E8-00AB-EDC2158AFDD1}"/>
              </a:ext>
            </a:extLst>
          </p:cNvPr>
          <p:cNvSpPr>
            <a:spLocks noGrp="1"/>
          </p:cNvSpPr>
          <p:nvPr>
            <p:ph type="title"/>
          </p:nvPr>
        </p:nvSpPr>
        <p:spPr/>
        <p:txBody>
          <a:bodyPr/>
          <a:lstStyle/>
          <a:p>
            <a:r>
              <a:rPr lang="en-JP" dirty="0"/>
              <a:t>リファレンス</a:t>
            </a:r>
          </a:p>
        </p:txBody>
      </p:sp>
      <p:sp>
        <p:nvSpPr>
          <p:cNvPr id="7" name="TextBox 6">
            <a:extLst>
              <a:ext uri="{FF2B5EF4-FFF2-40B4-BE49-F238E27FC236}">
                <a16:creationId xmlns:a16="http://schemas.microsoft.com/office/drawing/2014/main" id="{9575B390-DBCB-A549-704A-07BC53858581}"/>
              </a:ext>
            </a:extLst>
          </p:cNvPr>
          <p:cNvSpPr txBox="1"/>
          <p:nvPr/>
        </p:nvSpPr>
        <p:spPr>
          <a:xfrm>
            <a:off x="2337618" y="5609967"/>
            <a:ext cx="1795363" cy="307777"/>
          </a:xfrm>
          <a:prstGeom prst="rect">
            <a:avLst/>
          </a:prstGeom>
          <a:noFill/>
        </p:spPr>
        <p:txBody>
          <a:bodyPr wrap="none" lIns="0" tIns="0" rIns="0" bIns="0" rtlCol="0">
            <a:spAutoFit/>
          </a:bodyPr>
          <a:lstStyle/>
          <a:p>
            <a:pPr algn="l"/>
            <a:r>
              <a:rPr lang="en-JP" sz="2000" dirty="0">
                <a:hlinkClick r:id="rId3"/>
              </a:rPr>
              <a:t>コードサンプル</a:t>
            </a:r>
            <a:endParaRPr lang="en-JP" sz="2000" dirty="0"/>
          </a:p>
        </p:txBody>
      </p:sp>
      <p:sp>
        <p:nvSpPr>
          <p:cNvPr id="9" name="TextBox 8">
            <a:extLst>
              <a:ext uri="{FF2B5EF4-FFF2-40B4-BE49-F238E27FC236}">
                <a16:creationId xmlns:a16="http://schemas.microsoft.com/office/drawing/2014/main" id="{AD9E62EB-1761-1952-3F52-99D8365E6C97}"/>
              </a:ext>
            </a:extLst>
          </p:cNvPr>
          <p:cNvSpPr txBox="1"/>
          <p:nvPr/>
        </p:nvSpPr>
        <p:spPr>
          <a:xfrm>
            <a:off x="8134034" y="5609967"/>
            <a:ext cx="1662122" cy="307777"/>
          </a:xfrm>
          <a:prstGeom prst="rect">
            <a:avLst/>
          </a:prstGeom>
          <a:noFill/>
        </p:spPr>
        <p:txBody>
          <a:bodyPr wrap="none" lIns="0" tIns="0" rIns="0" bIns="0" rtlCol="0">
            <a:spAutoFit/>
          </a:bodyPr>
          <a:lstStyle/>
          <a:p>
            <a:pPr algn="l"/>
            <a:r>
              <a:rPr lang="en-JP" sz="2000" dirty="0">
                <a:hlinkClick r:id="rId4"/>
              </a:rPr>
              <a:t>Azure Samples</a:t>
            </a:r>
            <a:endParaRPr lang="en-JP" sz="2000" dirty="0"/>
          </a:p>
        </p:txBody>
      </p:sp>
      <p:sp>
        <p:nvSpPr>
          <p:cNvPr id="10" name="TextBox 9">
            <a:hlinkClick r:id="rId5"/>
            <a:extLst>
              <a:ext uri="{FF2B5EF4-FFF2-40B4-BE49-F238E27FC236}">
                <a16:creationId xmlns:a16="http://schemas.microsoft.com/office/drawing/2014/main" id="{3D55D034-4FF1-C941-CAA6-CFB3808A6A44}"/>
              </a:ext>
            </a:extLst>
          </p:cNvPr>
          <p:cNvSpPr txBox="1"/>
          <p:nvPr/>
        </p:nvSpPr>
        <p:spPr>
          <a:xfrm>
            <a:off x="571500" y="5964367"/>
            <a:ext cx="5825313" cy="153888"/>
          </a:xfrm>
          <a:prstGeom prst="rect">
            <a:avLst/>
          </a:prstGeom>
          <a:noFill/>
        </p:spPr>
        <p:txBody>
          <a:bodyPr wrap="none" lIns="0" tIns="0" rIns="0" bIns="0" rtlCol="0">
            <a:spAutoFit/>
          </a:bodyPr>
          <a:lstStyle/>
          <a:p>
            <a:pPr algn="l"/>
            <a:r>
              <a:rPr lang="en-US" sz="1000" dirty="0"/>
              <a:t>https://</a:t>
            </a:r>
            <a:r>
              <a:rPr lang="en-US" sz="1000" dirty="0" err="1"/>
              <a:t>docs.microsoft.com</a:t>
            </a:r>
            <a:r>
              <a:rPr lang="en-US" sz="1000" dirty="0"/>
              <a:t>/ja-</a:t>
            </a:r>
            <a:r>
              <a:rPr lang="en-US" sz="1000" dirty="0" err="1"/>
              <a:t>jp</a:t>
            </a:r>
            <a:r>
              <a:rPr lang="en-US" sz="1000" dirty="0"/>
              <a:t>/samples/browse/?expanded=</a:t>
            </a:r>
            <a:r>
              <a:rPr lang="en-US" sz="1000" dirty="0" err="1"/>
              <a:t>azure&amp;products</a:t>
            </a:r>
            <a:r>
              <a:rPr lang="en-US" sz="1000" dirty="0"/>
              <a:t>=azure-cognitive-search</a:t>
            </a:r>
            <a:endParaRPr lang="en-JP" sz="1000" dirty="0"/>
          </a:p>
        </p:txBody>
      </p:sp>
      <p:sp>
        <p:nvSpPr>
          <p:cNvPr id="12" name="TextBox 11">
            <a:hlinkClick r:id="rId6"/>
            <a:extLst>
              <a:ext uri="{FF2B5EF4-FFF2-40B4-BE49-F238E27FC236}">
                <a16:creationId xmlns:a16="http://schemas.microsoft.com/office/drawing/2014/main" id="{0148BCF9-1D13-9533-45B6-16546B1FF79D}"/>
              </a:ext>
            </a:extLst>
          </p:cNvPr>
          <p:cNvSpPr txBox="1"/>
          <p:nvPr/>
        </p:nvSpPr>
        <p:spPr>
          <a:xfrm>
            <a:off x="7987263" y="5964367"/>
            <a:ext cx="1955664" cy="153888"/>
          </a:xfrm>
          <a:prstGeom prst="rect">
            <a:avLst/>
          </a:prstGeom>
          <a:noFill/>
        </p:spPr>
        <p:txBody>
          <a:bodyPr wrap="none" lIns="0" tIns="0" rIns="0" bIns="0" rtlCol="0">
            <a:spAutoFit/>
          </a:bodyPr>
          <a:lstStyle/>
          <a:p>
            <a:pPr algn="l"/>
            <a:r>
              <a:rPr lang="en-US" sz="1000" dirty="0"/>
              <a:t>https://</a:t>
            </a:r>
            <a:r>
              <a:rPr lang="en-US" sz="1000" dirty="0" err="1"/>
              <a:t>github.com</a:t>
            </a:r>
            <a:r>
              <a:rPr lang="en-US" sz="1000" dirty="0"/>
              <a:t>/Azure-Samples</a:t>
            </a:r>
            <a:endParaRPr lang="en-JP" sz="1000" dirty="0"/>
          </a:p>
        </p:txBody>
      </p:sp>
      <p:pic>
        <p:nvPicPr>
          <p:cNvPr id="5" name="Picture 4">
            <a:extLst>
              <a:ext uri="{FF2B5EF4-FFF2-40B4-BE49-F238E27FC236}">
                <a16:creationId xmlns:a16="http://schemas.microsoft.com/office/drawing/2014/main" id="{152D0548-D362-1035-0A5B-26D5FE5C3E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200" y="1436688"/>
            <a:ext cx="5302200" cy="4049712"/>
          </a:xfrm>
          <a:prstGeom prst="rect">
            <a:avLst/>
          </a:prstGeom>
        </p:spPr>
      </p:pic>
      <p:sp>
        <p:nvSpPr>
          <p:cNvPr id="14" name="Rectangle 13">
            <a:extLst>
              <a:ext uri="{FF2B5EF4-FFF2-40B4-BE49-F238E27FC236}">
                <a16:creationId xmlns:a16="http://schemas.microsoft.com/office/drawing/2014/main" id="{0CF2D606-C34A-BDEA-36BD-C6647806E6AF}"/>
              </a:ext>
            </a:extLst>
          </p:cNvPr>
          <p:cNvSpPr/>
          <p:nvPr/>
        </p:nvSpPr>
        <p:spPr bwMode="auto">
          <a:xfrm>
            <a:off x="5481438" y="1436688"/>
            <a:ext cx="282868" cy="3443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7FE7B502-31B4-9375-30E1-3E2C6E52BEEC}"/>
              </a:ext>
            </a:extLst>
          </p:cNvPr>
          <p:cNvSpPr/>
          <p:nvPr/>
        </p:nvSpPr>
        <p:spPr bwMode="auto">
          <a:xfrm>
            <a:off x="11251463" y="1529726"/>
            <a:ext cx="295926" cy="251346"/>
          </a:xfrm>
          <a:prstGeom prst="rect">
            <a:avLst/>
          </a:prstGeom>
          <a:solidFill>
            <a:srgbClr val="2429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31600219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7497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err="1"/>
              <a:t>本セッションのゴール</a:t>
            </a:r>
            <a:endParaRPr lang="en-US" dirty="0"/>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400110"/>
          </a:xfrm>
          <a:prstGeom prst="rect">
            <a:avLst/>
          </a:prstGeom>
          <a:noFill/>
        </p:spPr>
        <p:txBody>
          <a:bodyPr wrap="square" lIns="91440" tIns="45720" rIns="91440" bIns="45720" anchor="t">
            <a:spAutoFit/>
          </a:bodyPr>
          <a:lstStyle/>
          <a:p>
            <a:pPr marL="342900" indent="-342900" algn="l" rtl="0" fontAlgn="base">
              <a:buFont typeface="Arial" panose="020B0604020202020204" pitchFamily="34" charset="0"/>
              <a:buChar char="•"/>
            </a:pPr>
            <a:r>
              <a:rPr lang="en-US" sz="2000" dirty="0">
                <a:cs typeface="Segoe UI"/>
              </a:rPr>
              <a:t>Azure Cognitive Search </a:t>
            </a:r>
            <a:r>
              <a:rPr lang="en-US" sz="2000" dirty="0" err="1">
                <a:cs typeface="Segoe UI"/>
              </a:rPr>
              <a:t>を使った</a:t>
            </a:r>
            <a:r>
              <a:rPr lang="en-US" sz="2000" dirty="0">
                <a:cs typeface="Segoe UI"/>
              </a:rPr>
              <a:t> AI </a:t>
            </a:r>
            <a:r>
              <a:rPr lang="en-US" sz="2000" dirty="0" err="1">
                <a:cs typeface="Segoe UI"/>
              </a:rPr>
              <a:t>エンリッチメント</a:t>
            </a:r>
            <a:r>
              <a:rPr lang="en-US" sz="2000" dirty="0">
                <a:cs typeface="Segoe UI"/>
              </a:rPr>
              <a:t> </a:t>
            </a:r>
            <a:r>
              <a:rPr lang="en-US" sz="2000" dirty="0" err="1">
                <a:cs typeface="Segoe UI"/>
              </a:rPr>
              <a:t>の実現方法がわかっている</a:t>
            </a:r>
            <a:r>
              <a:rPr lang="en-US" sz="2000" dirty="0">
                <a:cs typeface="Segoe UI"/>
              </a:rPr>
              <a:t>。</a:t>
            </a:r>
            <a:endParaRPr lang="en-US" sz="2000" b="0" i="0" dirty="0">
              <a:effectLst/>
              <a:cs typeface="Segoe UI"/>
            </a:endParaRPr>
          </a:p>
        </p:txBody>
      </p:sp>
    </p:spTree>
    <p:extLst>
      <p:ext uri="{BB962C8B-B14F-4D97-AF65-F5344CB8AC3E}">
        <p14:creationId xmlns:p14="http://schemas.microsoft.com/office/powerpoint/2010/main" val="38301007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489C-5A7E-8940-64AC-34A1BAEB8A6C}"/>
              </a:ext>
            </a:extLst>
          </p:cNvPr>
          <p:cNvSpPr>
            <a:spLocks noGrp="1"/>
          </p:cNvSpPr>
          <p:nvPr>
            <p:ph type="title"/>
          </p:nvPr>
        </p:nvSpPr>
        <p:spPr>
          <a:xfrm>
            <a:off x="584200" y="209440"/>
            <a:ext cx="9869616" cy="495520"/>
          </a:xfrm>
        </p:spPr>
        <p:txBody>
          <a:bodyPr/>
          <a:lstStyle/>
          <a:p>
            <a:r>
              <a:rPr lang="en-JP" dirty="0"/>
              <a:t>ハイレベルな説明 "AI エンリッチメント</a:t>
            </a:r>
            <a:r>
              <a:rPr lang="ja-JP" altLang="en-US"/>
              <a:t>されていない状態</a:t>
            </a:r>
            <a:r>
              <a:rPr lang="en-JP" dirty="0"/>
              <a:t>"</a:t>
            </a:r>
          </a:p>
        </p:txBody>
      </p:sp>
      <p:sp>
        <p:nvSpPr>
          <p:cNvPr id="4" name="Pentagon 3">
            <a:extLst>
              <a:ext uri="{FF2B5EF4-FFF2-40B4-BE49-F238E27FC236}">
                <a16:creationId xmlns:a16="http://schemas.microsoft.com/office/drawing/2014/main" id="{603A6BD2-710A-A6EF-09F6-74556A6F222E}"/>
              </a:ext>
            </a:extLst>
          </p:cNvPr>
          <p:cNvSpPr/>
          <p:nvPr/>
        </p:nvSpPr>
        <p:spPr bwMode="auto">
          <a:xfrm>
            <a:off x="1064907" y="1436688"/>
            <a:ext cx="6069744" cy="58102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インジェスト</a:t>
            </a:r>
          </a:p>
        </p:txBody>
      </p:sp>
      <p:sp>
        <p:nvSpPr>
          <p:cNvPr id="6" name="Pentagon 5">
            <a:extLst>
              <a:ext uri="{FF2B5EF4-FFF2-40B4-BE49-F238E27FC236}">
                <a16:creationId xmlns:a16="http://schemas.microsoft.com/office/drawing/2014/main" id="{48CC0EEE-0FE5-F26C-DAA2-6212E0A7F591}"/>
              </a:ext>
            </a:extLst>
          </p:cNvPr>
          <p:cNvSpPr/>
          <p:nvPr/>
        </p:nvSpPr>
        <p:spPr bwMode="auto">
          <a:xfrm>
            <a:off x="7185026" y="1436687"/>
            <a:ext cx="4400696" cy="581026"/>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マイニング</a:t>
            </a:r>
          </a:p>
        </p:txBody>
      </p:sp>
      <p:sp>
        <p:nvSpPr>
          <p:cNvPr id="10" name="binary" title="Icon of binary code, ones and zeros">
            <a:extLst>
              <a:ext uri="{FF2B5EF4-FFF2-40B4-BE49-F238E27FC236}">
                <a16:creationId xmlns:a16="http://schemas.microsoft.com/office/drawing/2014/main" id="{47060965-0455-7BFF-84E6-8898069CFA46}"/>
              </a:ext>
            </a:extLst>
          </p:cNvPr>
          <p:cNvSpPr>
            <a:spLocks noChangeAspect="1" noEditPoints="1"/>
          </p:cNvSpPr>
          <p:nvPr/>
        </p:nvSpPr>
        <p:spPr bwMode="auto">
          <a:xfrm>
            <a:off x="1811965" y="3046253"/>
            <a:ext cx="1099519" cy="94943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F2D8AF38-B13E-5A74-C16F-0D1EB49679F1}"/>
              </a:ext>
            </a:extLst>
          </p:cNvPr>
          <p:cNvSpPr txBox="1"/>
          <p:nvPr/>
        </p:nvSpPr>
        <p:spPr>
          <a:xfrm>
            <a:off x="1977003" y="4149763"/>
            <a:ext cx="769441" cy="307777"/>
          </a:xfrm>
          <a:prstGeom prst="rect">
            <a:avLst/>
          </a:prstGeom>
          <a:noFill/>
        </p:spPr>
        <p:txBody>
          <a:bodyPr wrap="none" lIns="0" tIns="0" rIns="0" bIns="0" rtlCol="0">
            <a:spAutoFit/>
          </a:bodyPr>
          <a:lstStyle/>
          <a:p>
            <a:pPr algn="l"/>
            <a:r>
              <a:rPr lang="en-JP" sz="2000" dirty="0"/>
              <a:t>データ</a:t>
            </a:r>
          </a:p>
        </p:txBody>
      </p:sp>
      <p:sp>
        <p:nvSpPr>
          <p:cNvPr id="16" name="Freeform 13" title="Icon of a cloud">
            <a:extLst>
              <a:ext uri="{FF2B5EF4-FFF2-40B4-BE49-F238E27FC236}">
                <a16:creationId xmlns:a16="http://schemas.microsoft.com/office/drawing/2014/main" id="{48FC6EF8-A5BF-814C-BDC3-AFDF9D2BC743}"/>
              </a:ext>
            </a:extLst>
          </p:cNvPr>
          <p:cNvSpPr>
            <a:spLocks noChangeAspect="1"/>
          </p:cNvSpPr>
          <p:nvPr/>
        </p:nvSpPr>
        <p:spPr bwMode="auto">
          <a:xfrm>
            <a:off x="9572972" y="3147218"/>
            <a:ext cx="1546713" cy="848467"/>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8" name="magnify" title="Icon of a magnifying glass">
            <a:extLst>
              <a:ext uri="{FF2B5EF4-FFF2-40B4-BE49-F238E27FC236}">
                <a16:creationId xmlns:a16="http://schemas.microsoft.com/office/drawing/2014/main" id="{450E9A92-CB74-341E-E98D-21AC07714830}"/>
              </a:ext>
            </a:extLst>
          </p:cNvPr>
          <p:cNvSpPr>
            <a:spLocks noChangeAspect="1" noEditPoints="1"/>
          </p:cNvSpPr>
          <p:nvPr/>
        </p:nvSpPr>
        <p:spPr bwMode="auto">
          <a:xfrm flipH="1">
            <a:off x="9922978" y="3430621"/>
            <a:ext cx="712189" cy="69857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ight Arrow 27">
            <a:extLst>
              <a:ext uri="{FF2B5EF4-FFF2-40B4-BE49-F238E27FC236}">
                <a16:creationId xmlns:a16="http://schemas.microsoft.com/office/drawing/2014/main" id="{6ED35C49-AEBE-1F95-A9A8-953A83489CCA}"/>
              </a:ext>
            </a:extLst>
          </p:cNvPr>
          <p:cNvSpPr/>
          <p:nvPr/>
        </p:nvSpPr>
        <p:spPr bwMode="auto">
          <a:xfrm>
            <a:off x="3396270" y="3430621"/>
            <a:ext cx="5786295" cy="349289"/>
          </a:xfrm>
          <a:prstGeom prst="rightArrow">
            <a:avLst>
              <a:gd name="adj1" fmla="val 50000"/>
              <a:gd name="adj2" fmla="val 8183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36" name="TextBox 35">
            <a:extLst>
              <a:ext uri="{FF2B5EF4-FFF2-40B4-BE49-F238E27FC236}">
                <a16:creationId xmlns:a16="http://schemas.microsoft.com/office/drawing/2014/main" id="{3761D809-710D-8715-6471-FE04FA7B8B5E}"/>
              </a:ext>
            </a:extLst>
          </p:cNvPr>
          <p:cNvSpPr txBox="1"/>
          <p:nvPr/>
        </p:nvSpPr>
        <p:spPr>
          <a:xfrm>
            <a:off x="9385374" y="4149763"/>
            <a:ext cx="2051844" cy="307777"/>
          </a:xfrm>
          <a:prstGeom prst="rect">
            <a:avLst/>
          </a:prstGeom>
          <a:noFill/>
        </p:spPr>
        <p:txBody>
          <a:bodyPr wrap="none" lIns="0" tIns="0" rIns="0" bIns="0" rtlCol="0">
            <a:spAutoFit/>
          </a:bodyPr>
          <a:lstStyle/>
          <a:p>
            <a:pPr algn="l"/>
            <a:r>
              <a:rPr lang="en-JP" sz="2000" dirty="0"/>
              <a:t>インデックス検索</a:t>
            </a:r>
          </a:p>
        </p:txBody>
      </p:sp>
      <p:sp>
        <p:nvSpPr>
          <p:cNvPr id="42" name="Processing_E9F5" title="Icon of two interlocked gears">
            <a:extLst>
              <a:ext uri="{FF2B5EF4-FFF2-40B4-BE49-F238E27FC236}">
                <a16:creationId xmlns:a16="http://schemas.microsoft.com/office/drawing/2014/main" id="{CCED2E0C-2067-4819-2617-6E6AE7A1163C}"/>
              </a:ext>
            </a:extLst>
          </p:cNvPr>
          <p:cNvSpPr>
            <a:spLocks noChangeAspect="1" noEditPoints="1"/>
          </p:cNvSpPr>
          <p:nvPr/>
        </p:nvSpPr>
        <p:spPr bwMode="auto">
          <a:xfrm>
            <a:off x="8012918" y="2713394"/>
            <a:ext cx="764370" cy="665717"/>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TextBox 43">
            <a:extLst>
              <a:ext uri="{FF2B5EF4-FFF2-40B4-BE49-F238E27FC236}">
                <a16:creationId xmlns:a16="http://schemas.microsoft.com/office/drawing/2014/main" id="{2814C689-C087-9914-9CE0-01F1A908F09F}"/>
              </a:ext>
            </a:extLst>
          </p:cNvPr>
          <p:cNvSpPr txBox="1"/>
          <p:nvPr/>
        </p:nvSpPr>
        <p:spPr>
          <a:xfrm>
            <a:off x="7695601" y="2373569"/>
            <a:ext cx="1538883" cy="307777"/>
          </a:xfrm>
          <a:prstGeom prst="rect">
            <a:avLst/>
          </a:prstGeom>
          <a:noFill/>
        </p:spPr>
        <p:txBody>
          <a:bodyPr wrap="none" lIns="0" tIns="0" rIns="0" bIns="0" rtlCol="0">
            <a:spAutoFit/>
          </a:bodyPr>
          <a:lstStyle/>
          <a:p>
            <a:pPr algn="l"/>
            <a:r>
              <a:rPr lang="en-JP" sz="2000" dirty="0"/>
              <a:t>インデクサ—</a:t>
            </a:r>
          </a:p>
        </p:txBody>
      </p:sp>
    </p:spTree>
    <p:extLst>
      <p:ext uri="{BB962C8B-B14F-4D97-AF65-F5344CB8AC3E}">
        <p14:creationId xmlns:p14="http://schemas.microsoft.com/office/powerpoint/2010/main" val="38953213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F154-DC39-C699-02CD-81C5B2A0DB5B}"/>
              </a:ext>
            </a:extLst>
          </p:cNvPr>
          <p:cNvSpPr>
            <a:spLocks noGrp="1"/>
          </p:cNvSpPr>
          <p:nvPr>
            <p:ph type="title"/>
          </p:nvPr>
        </p:nvSpPr>
        <p:spPr>
          <a:xfrm>
            <a:off x="584200" y="209440"/>
            <a:ext cx="11025188" cy="495520"/>
          </a:xfrm>
        </p:spPr>
        <p:txBody>
          <a:bodyPr/>
          <a:lstStyle/>
          <a:p>
            <a:r>
              <a:rPr lang="en-JP" dirty="0"/>
              <a:t>ハイレベルな説明 "AI エンリッチメントされている状態"</a:t>
            </a:r>
          </a:p>
        </p:txBody>
      </p:sp>
      <p:sp>
        <p:nvSpPr>
          <p:cNvPr id="4" name="Pentagon 3">
            <a:extLst>
              <a:ext uri="{FF2B5EF4-FFF2-40B4-BE49-F238E27FC236}">
                <a16:creationId xmlns:a16="http://schemas.microsoft.com/office/drawing/2014/main" id="{2C2BDE9E-D3E5-5A72-FC2D-B867CF3AF34B}"/>
              </a:ext>
            </a:extLst>
          </p:cNvPr>
          <p:cNvSpPr/>
          <p:nvPr/>
        </p:nvSpPr>
        <p:spPr bwMode="auto">
          <a:xfrm>
            <a:off x="1064906" y="1436688"/>
            <a:ext cx="3000682" cy="58102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インジェスト</a:t>
            </a:r>
          </a:p>
        </p:txBody>
      </p:sp>
      <p:sp>
        <p:nvSpPr>
          <p:cNvPr id="6" name="Pentagon 5">
            <a:extLst>
              <a:ext uri="{FF2B5EF4-FFF2-40B4-BE49-F238E27FC236}">
                <a16:creationId xmlns:a16="http://schemas.microsoft.com/office/drawing/2014/main" id="{58539437-B521-9203-59CE-BAB963DFA960}"/>
              </a:ext>
            </a:extLst>
          </p:cNvPr>
          <p:cNvSpPr/>
          <p:nvPr/>
        </p:nvSpPr>
        <p:spPr bwMode="auto">
          <a:xfrm>
            <a:off x="4065588" y="1443253"/>
            <a:ext cx="5350260" cy="581026"/>
          </a:xfrm>
          <a:prstGeom prst="homePlat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chemeClr val="tx1"/>
                </a:solidFill>
                <a:ea typeface="Segoe UI" pitchFamily="34" charset="0"/>
                <a:cs typeface="Segoe UI" pitchFamily="34" charset="0"/>
              </a:rPr>
              <a:t>エンリッチ</a:t>
            </a:r>
          </a:p>
        </p:txBody>
      </p:sp>
      <p:sp>
        <p:nvSpPr>
          <p:cNvPr id="8" name="Pentagon 7">
            <a:extLst>
              <a:ext uri="{FF2B5EF4-FFF2-40B4-BE49-F238E27FC236}">
                <a16:creationId xmlns:a16="http://schemas.microsoft.com/office/drawing/2014/main" id="{22EBF092-179F-8782-3115-3BAF61662C64}"/>
              </a:ext>
            </a:extLst>
          </p:cNvPr>
          <p:cNvSpPr/>
          <p:nvPr/>
        </p:nvSpPr>
        <p:spPr bwMode="auto">
          <a:xfrm>
            <a:off x="9415848" y="1436687"/>
            <a:ext cx="2169873" cy="581026"/>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マイニング</a:t>
            </a:r>
          </a:p>
        </p:txBody>
      </p:sp>
      <p:sp>
        <p:nvSpPr>
          <p:cNvPr id="10" name="binary" title="Icon of binary code, ones and zeros">
            <a:extLst>
              <a:ext uri="{FF2B5EF4-FFF2-40B4-BE49-F238E27FC236}">
                <a16:creationId xmlns:a16="http://schemas.microsoft.com/office/drawing/2014/main" id="{0BAA1AC0-B153-89A5-DB79-E0A18F8075A4}"/>
              </a:ext>
            </a:extLst>
          </p:cNvPr>
          <p:cNvSpPr>
            <a:spLocks noChangeAspect="1" noEditPoints="1"/>
          </p:cNvSpPr>
          <p:nvPr/>
        </p:nvSpPr>
        <p:spPr bwMode="auto">
          <a:xfrm>
            <a:off x="1811965" y="3046253"/>
            <a:ext cx="1099519" cy="94943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66866354-B591-B626-1364-0F2A654B16CB}"/>
              </a:ext>
            </a:extLst>
          </p:cNvPr>
          <p:cNvSpPr txBox="1"/>
          <p:nvPr/>
        </p:nvSpPr>
        <p:spPr>
          <a:xfrm>
            <a:off x="1977003" y="4149763"/>
            <a:ext cx="769441" cy="307777"/>
          </a:xfrm>
          <a:prstGeom prst="rect">
            <a:avLst/>
          </a:prstGeom>
          <a:noFill/>
        </p:spPr>
        <p:txBody>
          <a:bodyPr wrap="none" lIns="0" tIns="0" rIns="0" bIns="0" rtlCol="0">
            <a:spAutoFit/>
          </a:bodyPr>
          <a:lstStyle/>
          <a:p>
            <a:pPr algn="l"/>
            <a:r>
              <a:rPr lang="en-JP" sz="2000" dirty="0"/>
              <a:t>データ</a:t>
            </a:r>
          </a:p>
        </p:txBody>
      </p:sp>
      <p:sp>
        <p:nvSpPr>
          <p:cNvPr id="13" name="brain_2" title="Icon of a brain with circles and connection lines inside">
            <a:extLst>
              <a:ext uri="{FF2B5EF4-FFF2-40B4-BE49-F238E27FC236}">
                <a16:creationId xmlns:a16="http://schemas.microsoft.com/office/drawing/2014/main" id="{A88A45E9-A800-B7E1-7430-DE16CE5AAE99}"/>
              </a:ext>
            </a:extLst>
          </p:cNvPr>
          <p:cNvSpPr>
            <a:spLocks noChangeAspect="1" noEditPoints="1"/>
          </p:cNvSpPr>
          <p:nvPr/>
        </p:nvSpPr>
        <p:spPr bwMode="auto">
          <a:xfrm>
            <a:off x="5530853" y="3069375"/>
            <a:ext cx="1611245" cy="108038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5" name="Freeform 13" title="Icon of a cloud">
            <a:extLst>
              <a:ext uri="{FF2B5EF4-FFF2-40B4-BE49-F238E27FC236}">
                <a16:creationId xmlns:a16="http://schemas.microsoft.com/office/drawing/2014/main" id="{2D67FB05-8A54-A963-24A1-927C9EE3DD80}"/>
              </a:ext>
            </a:extLst>
          </p:cNvPr>
          <p:cNvSpPr>
            <a:spLocks noChangeAspect="1"/>
          </p:cNvSpPr>
          <p:nvPr/>
        </p:nvSpPr>
        <p:spPr bwMode="auto">
          <a:xfrm>
            <a:off x="9572972" y="3147218"/>
            <a:ext cx="1546713" cy="848467"/>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7" name="magnify" title="Icon of a magnifying glass">
            <a:extLst>
              <a:ext uri="{FF2B5EF4-FFF2-40B4-BE49-F238E27FC236}">
                <a16:creationId xmlns:a16="http://schemas.microsoft.com/office/drawing/2014/main" id="{37594EC7-5CF4-C7F0-82F6-27296CBBCE24}"/>
              </a:ext>
            </a:extLst>
          </p:cNvPr>
          <p:cNvSpPr>
            <a:spLocks noChangeAspect="1" noEditPoints="1"/>
          </p:cNvSpPr>
          <p:nvPr/>
        </p:nvSpPr>
        <p:spPr bwMode="auto">
          <a:xfrm flipH="1">
            <a:off x="9922978" y="3430621"/>
            <a:ext cx="712189" cy="69857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C082C232-40C1-8646-6CBE-F6208D34A44D}"/>
              </a:ext>
            </a:extLst>
          </p:cNvPr>
          <p:cNvSpPr txBox="1"/>
          <p:nvPr/>
        </p:nvSpPr>
        <p:spPr>
          <a:xfrm>
            <a:off x="5590301" y="2471467"/>
            <a:ext cx="1538883" cy="615553"/>
          </a:xfrm>
          <a:prstGeom prst="rect">
            <a:avLst/>
          </a:prstGeom>
          <a:noFill/>
        </p:spPr>
        <p:txBody>
          <a:bodyPr wrap="none" lIns="0" tIns="0" rIns="0" bIns="0" rtlCol="0">
            <a:spAutoFit/>
          </a:bodyPr>
          <a:lstStyle/>
          <a:p>
            <a:pPr algn="ctr"/>
            <a:r>
              <a:rPr lang="en-JP" sz="2000" dirty="0"/>
              <a:t>AI などの</a:t>
            </a:r>
          </a:p>
          <a:p>
            <a:pPr algn="ctr"/>
            <a:r>
              <a:rPr lang="en-JP" sz="2000" dirty="0"/>
              <a:t>テクノロジー</a:t>
            </a:r>
          </a:p>
        </p:txBody>
      </p:sp>
      <p:sp>
        <p:nvSpPr>
          <p:cNvPr id="20" name="BarChartVertical_E9EC" title="Icon of a vertical bar graph">
            <a:extLst>
              <a:ext uri="{FF2B5EF4-FFF2-40B4-BE49-F238E27FC236}">
                <a16:creationId xmlns:a16="http://schemas.microsoft.com/office/drawing/2014/main" id="{30634D6C-0010-E9DF-C72E-4F1816FC829B}"/>
              </a:ext>
            </a:extLst>
          </p:cNvPr>
          <p:cNvSpPr>
            <a:spLocks noChangeAspect="1" noEditPoints="1"/>
          </p:cNvSpPr>
          <p:nvPr/>
        </p:nvSpPr>
        <p:spPr bwMode="auto">
          <a:xfrm>
            <a:off x="4937883" y="5076671"/>
            <a:ext cx="694956" cy="695119"/>
          </a:xfrm>
          <a:custGeom>
            <a:avLst/>
            <a:gdLst>
              <a:gd name="T0" fmla="*/ 630 w 4250"/>
              <a:gd name="T1" fmla="*/ 3622 h 4251"/>
              <a:gd name="T2" fmla="*/ 630 w 4250"/>
              <a:gd name="T3" fmla="*/ 1102 h 4251"/>
              <a:gd name="T4" fmla="*/ 1259 w 4250"/>
              <a:gd name="T5" fmla="*/ 1102 h 4251"/>
              <a:gd name="T6" fmla="*/ 1259 w 4250"/>
              <a:gd name="T7" fmla="*/ 3622 h 4251"/>
              <a:gd name="T8" fmla="*/ 630 w 4250"/>
              <a:gd name="T9" fmla="*/ 3622 h 4251"/>
              <a:gd name="T10" fmla="*/ 2519 w 4250"/>
              <a:gd name="T11" fmla="*/ 3622 h 4251"/>
              <a:gd name="T12" fmla="*/ 2519 w 4250"/>
              <a:gd name="T13" fmla="*/ 1732 h 4251"/>
              <a:gd name="T14" fmla="*/ 1889 w 4250"/>
              <a:gd name="T15" fmla="*/ 1732 h 4251"/>
              <a:gd name="T16" fmla="*/ 1889 w 4250"/>
              <a:gd name="T17" fmla="*/ 3622 h 4251"/>
              <a:gd name="T18" fmla="*/ 2519 w 4250"/>
              <a:gd name="T19" fmla="*/ 3622 h 4251"/>
              <a:gd name="T20" fmla="*/ 3778 w 4250"/>
              <a:gd name="T21" fmla="*/ 3622 h 4251"/>
              <a:gd name="T22" fmla="*/ 3778 w 4250"/>
              <a:gd name="T23" fmla="*/ 472 h 4251"/>
              <a:gd name="T24" fmla="*/ 3149 w 4250"/>
              <a:gd name="T25" fmla="*/ 472 h 4251"/>
              <a:gd name="T26" fmla="*/ 3149 w 4250"/>
              <a:gd name="T27" fmla="*/ 3622 h 4251"/>
              <a:gd name="T28" fmla="*/ 3778 w 4250"/>
              <a:gd name="T29" fmla="*/ 3622 h 4251"/>
              <a:gd name="T30" fmla="*/ 0 w 4250"/>
              <a:gd name="T31" fmla="*/ 0 h 4251"/>
              <a:gd name="T32" fmla="*/ 0 w 4250"/>
              <a:gd name="T33" fmla="*/ 4251 h 4251"/>
              <a:gd name="T34" fmla="*/ 4250 w 4250"/>
              <a:gd name="T35" fmla="*/ 4251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0" h="4251">
                <a:moveTo>
                  <a:pt x="630" y="3622"/>
                </a:moveTo>
                <a:lnTo>
                  <a:pt x="630" y="1102"/>
                </a:lnTo>
                <a:lnTo>
                  <a:pt x="1259" y="1102"/>
                </a:lnTo>
                <a:lnTo>
                  <a:pt x="1259" y="3622"/>
                </a:lnTo>
                <a:lnTo>
                  <a:pt x="630" y="3622"/>
                </a:lnTo>
                <a:moveTo>
                  <a:pt x="2519" y="3622"/>
                </a:moveTo>
                <a:lnTo>
                  <a:pt x="2519" y="1732"/>
                </a:lnTo>
                <a:lnTo>
                  <a:pt x="1889" y="1732"/>
                </a:lnTo>
                <a:lnTo>
                  <a:pt x="1889" y="3622"/>
                </a:lnTo>
                <a:lnTo>
                  <a:pt x="2519" y="3622"/>
                </a:lnTo>
                <a:moveTo>
                  <a:pt x="3778" y="3622"/>
                </a:moveTo>
                <a:lnTo>
                  <a:pt x="3778" y="472"/>
                </a:lnTo>
                <a:lnTo>
                  <a:pt x="3149" y="472"/>
                </a:lnTo>
                <a:lnTo>
                  <a:pt x="3149" y="3622"/>
                </a:lnTo>
                <a:lnTo>
                  <a:pt x="3778" y="3622"/>
                </a:lnTo>
                <a:moveTo>
                  <a:pt x="0" y="0"/>
                </a:moveTo>
                <a:lnTo>
                  <a:pt x="0" y="4251"/>
                </a:lnTo>
                <a:lnTo>
                  <a:pt x="4250" y="425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2" name="circle_2" title="Icon of three circles overlappping to make a venn diagram">
            <a:extLst>
              <a:ext uri="{FF2B5EF4-FFF2-40B4-BE49-F238E27FC236}">
                <a16:creationId xmlns:a16="http://schemas.microsoft.com/office/drawing/2014/main" id="{EEB2CA89-6B3C-23A1-1325-BB21C9859EA6}"/>
              </a:ext>
            </a:extLst>
          </p:cNvPr>
          <p:cNvSpPr>
            <a:spLocks noChangeAspect="1" noEditPoints="1"/>
          </p:cNvSpPr>
          <p:nvPr/>
        </p:nvSpPr>
        <p:spPr bwMode="auto">
          <a:xfrm>
            <a:off x="6017152" y="5080771"/>
            <a:ext cx="783560" cy="740029"/>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4" name="Relationship_F003" title="Icon of three boxes connected by lines">
            <a:extLst>
              <a:ext uri="{FF2B5EF4-FFF2-40B4-BE49-F238E27FC236}">
                <a16:creationId xmlns:a16="http://schemas.microsoft.com/office/drawing/2014/main" id="{E0817209-16B3-5F65-A571-17F0717CF2A2}"/>
              </a:ext>
            </a:extLst>
          </p:cNvPr>
          <p:cNvSpPr>
            <a:spLocks noChangeAspect="1" noEditPoints="1"/>
          </p:cNvSpPr>
          <p:nvPr/>
        </p:nvSpPr>
        <p:spPr bwMode="auto">
          <a:xfrm>
            <a:off x="7185025" y="5099228"/>
            <a:ext cx="694956" cy="650003"/>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6" name="Right Arrow 25">
            <a:extLst>
              <a:ext uri="{FF2B5EF4-FFF2-40B4-BE49-F238E27FC236}">
                <a16:creationId xmlns:a16="http://schemas.microsoft.com/office/drawing/2014/main" id="{4036ACB5-F853-0C9D-7EB6-64BF6CF23129}"/>
              </a:ext>
            </a:extLst>
          </p:cNvPr>
          <p:cNvSpPr/>
          <p:nvPr/>
        </p:nvSpPr>
        <p:spPr bwMode="auto">
          <a:xfrm>
            <a:off x="3396271" y="3430621"/>
            <a:ext cx="1650063" cy="349289"/>
          </a:xfrm>
          <a:prstGeom prst="rightArrow">
            <a:avLst>
              <a:gd name="adj1" fmla="val 50000"/>
              <a:gd name="adj2" fmla="val 8183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28" name="Right Arrow 27">
            <a:extLst>
              <a:ext uri="{FF2B5EF4-FFF2-40B4-BE49-F238E27FC236}">
                <a16:creationId xmlns:a16="http://schemas.microsoft.com/office/drawing/2014/main" id="{EEEE34A0-B3A8-E4CA-7501-20FEC8B747D2}"/>
              </a:ext>
            </a:extLst>
          </p:cNvPr>
          <p:cNvSpPr/>
          <p:nvPr/>
        </p:nvSpPr>
        <p:spPr bwMode="auto">
          <a:xfrm>
            <a:off x="7532503" y="3430620"/>
            <a:ext cx="1650063" cy="349289"/>
          </a:xfrm>
          <a:prstGeom prst="rightArrow">
            <a:avLst>
              <a:gd name="adj1" fmla="val 50000"/>
              <a:gd name="adj2" fmla="val 8183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29" name="TextBox 28">
            <a:extLst>
              <a:ext uri="{FF2B5EF4-FFF2-40B4-BE49-F238E27FC236}">
                <a16:creationId xmlns:a16="http://schemas.microsoft.com/office/drawing/2014/main" id="{9BC38382-F11D-C5FD-E57D-56F519E8CAFA}"/>
              </a:ext>
            </a:extLst>
          </p:cNvPr>
          <p:cNvSpPr txBox="1"/>
          <p:nvPr/>
        </p:nvSpPr>
        <p:spPr>
          <a:xfrm>
            <a:off x="5511250" y="5938052"/>
            <a:ext cx="1795363" cy="307777"/>
          </a:xfrm>
          <a:prstGeom prst="rect">
            <a:avLst/>
          </a:prstGeom>
          <a:noFill/>
        </p:spPr>
        <p:txBody>
          <a:bodyPr wrap="none" lIns="0" tIns="0" rIns="0" bIns="0" rtlCol="0">
            <a:spAutoFit/>
          </a:bodyPr>
          <a:lstStyle/>
          <a:p>
            <a:pPr algn="l"/>
            <a:r>
              <a:rPr lang="en-JP" sz="2000" dirty="0"/>
              <a:t>アノテーション</a:t>
            </a:r>
          </a:p>
        </p:txBody>
      </p:sp>
      <p:sp>
        <p:nvSpPr>
          <p:cNvPr id="31" name="Right Arrow 30">
            <a:extLst>
              <a:ext uri="{FF2B5EF4-FFF2-40B4-BE49-F238E27FC236}">
                <a16:creationId xmlns:a16="http://schemas.microsoft.com/office/drawing/2014/main" id="{E9A1BD72-A78B-C8F2-2C79-2683801FD90E}"/>
              </a:ext>
            </a:extLst>
          </p:cNvPr>
          <p:cNvSpPr/>
          <p:nvPr/>
        </p:nvSpPr>
        <p:spPr bwMode="auto">
          <a:xfrm rot="5400000">
            <a:off x="5969527" y="4367739"/>
            <a:ext cx="740030" cy="349289"/>
          </a:xfrm>
          <a:prstGeom prst="rightArrow">
            <a:avLst>
              <a:gd name="adj1" fmla="val 50000"/>
              <a:gd name="adj2" fmla="val 81839"/>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33" name="Bent-Up Arrow 32">
            <a:extLst>
              <a:ext uri="{FF2B5EF4-FFF2-40B4-BE49-F238E27FC236}">
                <a16:creationId xmlns:a16="http://schemas.microsoft.com/office/drawing/2014/main" id="{277F8078-4C12-9273-4324-09AEB6F1E056}"/>
              </a:ext>
            </a:extLst>
          </p:cNvPr>
          <p:cNvSpPr/>
          <p:nvPr/>
        </p:nvSpPr>
        <p:spPr bwMode="auto">
          <a:xfrm rot="16200000" flipV="1">
            <a:off x="7645626" y="3284285"/>
            <a:ext cx="743943" cy="2433772"/>
          </a:xfrm>
          <a:prstGeom prst="bentUpArrow">
            <a:avLst>
              <a:gd name="adj1" fmla="val 25000"/>
              <a:gd name="adj2" fmla="val 24170"/>
              <a:gd name="adj3" fmla="val 46593"/>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35" name="TextBox 34">
            <a:extLst>
              <a:ext uri="{FF2B5EF4-FFF2-40B4-BE49-F238E27FC236}">
                <a16:creationId xmlns:a16="http://schemas.microsoft.com/office/drawing/2014/main" id="{64DD1124-1736-1C23-A8B7-EF69CE9A99A2}"/>
              </a:ext>
            </a:extLst>
          </p:cNvPr>
          <p:cNvSpPr txBox="1"/>
          <p:nvPr/>
        </p:nvSpPr>
        <p:spPr>
          <a:xfrm>
            <a:off x="9385374" y="4149763"/>
            <a:ext cx="2051844" cy="307777"/>
          </a:xfrm>
          <a:prstGeom prst="rect">
            <a:avLst/>
          </a:prstGeom>
          <a:noFill/>
        </p:spPr>
        <p:txBody>
          <a:bodyPr wrap="none" lIns="0" tIns="0" rIns="0" bIns="0" rtlCol="0">
            <a:spAutoFit/>
          </a:bodyPr>
          <a:lstStyle/>
          <a:p>
            <a:pPr algn="l"/>
            <a:r>
              <a:rPr lang="en-JP" sz="2000" dirty="0"/>
              <a:t>インデックス検索</a:t>
            </a:r>
          </a:p>
        </p:txBody>
      </p:sp>
      <p:sp>
        <p:nvSpPr>
          <p:cNvPr id="37" name="Processing_E9F5" title="Icon of two interlocked gears">
            <a:extLst>
              <a:ext uri="{FF2B5EF4-FFF2-40B4-BE49-F238E27FC236}">
                <a16:creationId xmlns:a16="http://schemas.microsoft.com/office/drawing/2014/main" id="{ECE3E448-B0F8-65D5-C679-E23820948B5C}"/>
              </a:ext>
            </a:extLst>
          </p:cNvPr>
          <p:cNvSpPr>
            <a:spLocks noChangeAspect="1" noEditPoints="1"/>
          </p:cNvSpPr>
          <p:nvPr/>
        </p:nvSpPr>
        <p:spPr bwMode="auto">
          <a:xfrm>
            <a:off x="8012918" y="2713394"/>
            <a:ext cx="764370" cy="665717"/>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a:extLst>
              <a:ext uri="{FF2B5EF4-FFF2-40B4-BE49-F238E27FC236}">
                <a16:creationId xmlns:a16="http://schemas.microsoft.com/office/drawing/2014/main" id="{CD505A76-6F00-FAD3-615A-199935944ABD}"/>
              </a:ext>
            </a:extLst>
          </p:cNvPr>
          <p:cNvSpPr txBox="1"/>
          <p:nvPr/>
        </p:nvSpPr>
        <p:spPr>
          <a:xfrm>
            <a:off x="7695601" y="2373569"/>
            <a:ext cx="1538883" cy="307777"/>
          </a:xfrm>
          <a:prstGeom prst="rect">
            <a:avLst/>
          </a:prstGeom>
          <a:noFill/>
        </p:spPr>
        <p:txBody>
          <a:bodyPr wrap="none" lIns="0" tIns="0" rIns="0" bIns="0" rtlCol="0">
            <a:spAutoFit/>
          </a:bodyPr>
          <a:lstStyle/>
          <a:p>
            <a:pPr algn="l"/>
            <a:r>
              <a:rPr lang="en-JP" sz="2000" dirty="0"/>
              <a:t>インデクサ—</a:t>
            </a:r>
          </a:p>
        </p:txBody>
      </p:sp>
    </p:spTree>
    <p:extLst>
      <p:ext uri="{BB962C8B-B14F-4D97-AF65-F5344CB8AC3E}">
        <p14:creationId xmlns:p14="http://schemas.microsoft.com/office/powerpoint/2010/main" val="27218176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4BEA-049D-AF2B-DD04-5FA295C3F1AF}"/>
              </a:ext>
            </a:extLst>
          </p:cNvPr>
          <p:cNvSpPr>
            <a:spLocks noGrp="1"/>
          </p:cNvSpPr>
          <p:nvPr>
            <p:ph type="title"/>
          </p:nvPr>
        </p:nvSpPr>
        <p:spPr/>
        <p:txBody>
          <a:bodyPr/>
          <a:lstStyle/>
          <a:p>
            <a:r>
              <a:rPr lang="en-JP" dirty="0"/>
              <a:t>コラム: インデクサ—の役割</a:t>
            </a:r>
          </a:p>
        </p:txBody>
      </p:sp>
      <p:sp>
        <p:nvSpPr>
          <p:cNvPr id="4" name="Processing_E9F5" title="Icon of two interlocked gears">
            <a:extLst>
              <a:ext uri="{FF2B5EF4-FFF2-40B4-BE49-F238E27FC236}">
                <a16:creationId xmlns:a16="http://schemas.microsoft.com/office/drawing/2014/main" id="{3CC2C257-636C-A11D-F934-BDD6AB188D93}"/>
              </a:ext>
            </a:extLst>
          </p:cNvPr>
          <p:cNvSpPr>
            <a:spLocks noChangeAspect="1" noEditPoints="1"/>
          </p:cNvSpPr>
          <p:nvPr/>
        </p:nvSpPr>
        <p:spPr bwMode="auto">
          <a:xfrm>
            <a:off x="1203758" y="2217874"/>
            <a:ext cx="2846154" cy="2478817"/>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0E55F1A-9C24-C17A-3FC7-E31EFB46BBB7}"/>
              </a:ext>
            </a:extLst>
          </p:cNvPr>
          <p:cNvSpPr txBox="1"/>
          <p:nvPr/>
        </p:nvSpPr>
        <p:spPr>
          <a:xfrm>
            <a:off x="4460379" y="2967335"/>
            <a:ext cx="7437934" cy="923330"/>
          </a:xfrm>
          <a:prstGeom prst="rect">
            <a:avLst/>
          </a:prstGeom>
          <a:noFill/>
        </p:spPr>
        <p:txBody>
          <a:bodyPr wrap="none" lIns="0" tIns="0" rIns="0" bIns="0" rtlCol="0">
            <a:spAutoFit/>
          </a:bodyPr>
          <a:lstStyle/>
          <a:p>
            <a:pPr algn="l"/>
            <a:r>
              <a:rPr lang="en-JP" sz="2000" dirty="0"/>
              <a:t>・外部データソースに接続</a:t>
            </a:r>
          </a:p>
          <a:p>
            <a:pPr algn="l"/>
            <a:r>
              <a:rPr lang="en-JP" sz="2000" dirty="0"/>
              <a:t>・データを取得して処理</a:t>
            </a:r>
          </a:p>
          <a:p>
            <a:pPr algn="l"/>
            <a:r>
              <a:rPr lang="en-JP" sz="2000" dirty="0"/>
              <a:t>・インデックスを作成するためにデータを検索エンジンに渡す</a:t>
            </a:r>
          </a:p>
        </p:txBody>
      </p:sp>
      <p:sp>
        <p:nvSpPr>
          <p:cNvPr id="6" name="TextBox 5">
            <a:extLst>
              <a:ext uri="{FF2B5EF4-FFF2-40B4-BE49-F238E27FC236}">
                <a16:creationId xmlns:a16="http://schemas.microsoft.com/office/drawing/2014/main" id="{6730F0D2-9949-7CC9-E11A-FEB77BA31D81}"/>
              </a:ext>
            </a:extLst>
          </p:cNvPr>
          <p:cNvSpPr txBox="1"/>
          <p:nvPr/>
        </p:nvSpPr>
        <p:spPr>
          <a:xfrm>
            <a:off x="5505118" y="4211782"/>
            <a:ext cx="4664739" cy="615553"/>
          </a:xfrm>
          <a:prstGeom prst="rect">
            <a:avLst/>
          </a:prstGeom>
          <a:noFill/>
        </p:spPr>
        <p:txBody>
          <a:bodyPr wrap="none" lIns="0" tIns="0" rIns="0" bIns="0" rtlCol="0">
            <a:spAutoFit/>
          </a:bodyPr>
          <a:lstStyle/>
          <a:p>
            <a:pPr algn="l"/>
            <a:r>
              <a:rPr lang="en-JP" sz="2000" dirty="0"/>
              <a:t>テキストベースのインデックス作成</a:t>
            </a:r>
          </a:p>
          <a:p>
            <a:pPr algn="l"/>
            <a:r>
              <a:rPr lang="en-JP" sz="2000" dirty="0"/>
              <a:t>AI エンリッチされたインデックスの作成</a:t>
            </a:r>
          </a:p>
        </p:txBody>
      </p:sp>
      <p:cxnSp>
        <p:nvCxnSpPr>
          <p:cNvPr id="8" name="Straight Connector 7">
            <a:extLst>
              <a:ext uri="{FF2B5EF4-FFF2-40B4-BE49-F238E27FC236}">
                <a16:creationId xmlns:a16="http://schemas.microsoft.com/office/drawing/2014/main" id="{21A54B41-4CAB-AD61-10EA-A12C32D14DE8}"/>
              </a:ext>
            </a:extLst>
          </p:cNvPr>
          <p:cNvCxnSpPr/>
          <p:nvPr/>
        </p:nvCxnSpPr>
        <p:spPr>
          <a:xfrm>
            <a:off x="4724400" y="3890665"/>
            <a:ext cx="231986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966085B9-00AD-579D-E07C-4BB01443E4E9}"/>
              </a:ext>
            </a:extLst>
          </p:cNvPr>
          <p:cNvCxnSpPr/>
          <p:nvPr/>
        </p:nvCxnSpPr>
        <p:spPr>
          <a:xfrm rot="16200000" flipH="1">
            <a:off x="4829387" y="4141278"/>
            <a:ext cx="806026" cy="304800"/>
          </a:xfrm>
          <a:prstGeom prst="bentConnector3">
            <a:avLst>
              <a:gd name="adj1" fmla="val 99346"/>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0E76A3A4-BEA6-8490-096A-A562FBC01452}"/>
              </a:ext>
            </a:extLst>
          </p:cNvPr>
          <p:cNvCxnSpPr>
            <a:cxnSpLocks/>
          </p:cNvCxnSpPr>
          <p:nvPr/>
        </p:nvCxnSpPr>
        <p:spPr>
          <a:xfrm rot="16200000" flipH="1">
            <a:off x="4988093" y="3982572"/>
            <a:ext cx="488614" cy="304800"/>
          </a:xfrm>
          <a:prstGeom prst="bentConnector3">
            <a:avLst>
              <a:gd name="adj1" fmla="val 98674"/>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273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a:extLst>
              <a:ext uri="{FF2B5EF4-FFF2-40B4-BE49-F238E27FC236}">
                <a16:creationId xmlns:a16="http://schemas.microsoft.com/office/drawing/2014/main" id="{CE8E1F8D-23CE-5DA3-8529-4C3817D1ECDF}"/>
              </a:ext>
            </a:extLst>
          </p:cNvPr>
          <p:cNvSpPr/>
          <p:nvPr/>
        </p:nvSpPr>
        <p:spPr bwMode="auto">
          <a:xfrm>
            <a:off x="2470150" y="2545493"/>
            <a:ext cx="6945699" cy="3459892"/>
          </a:xfrm>
          <a:prstGeom prst="roundRect">
            <a:avLst>
              <a:gd name="adj" fmla="val 7310"/>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chemeClr val="accent1"/>
                </a:solidFill>
                <a:ea typeface="Segoe UI" pitchFamily="34" charset="0"/>
                <a:cs typeface="Segoe UI" pitchFamily="34" charset="0"/>
              </a:rPr>
              <a:t>インデクサ—パイプライン</a:t>
            </a:r>
          </a:p>
        </p:txBody>
      </p:sp>
      <p:sp>
        <p:nvSpPr>
          <p:cNvPr id="2" name="Title 1">
            <a:extLst>
              <a:ext uri="{FF2B5EF4-FFF2-40B4-BE49-F238E27FC236}">
                <a16:creationId xmlns:a16="http://schemas.microsoft.com/office/drawing/2014/main" id="{BCDFDD43-5F8F-ED93-B319-AFB4162097D3}"/>
              </a:ext>
            </a:extLst>
          </p:cNvPr>
          <p:cNvSpPr>
            <a:spLocks noGrp="1"/>
          </p:cNvSpPr>
          <p:nvPr>
            <p:ph type="title"/>
          </p:nvPr>
        </p:nvSpPr>
        <p:spPr>
          <a:xfrm>
            <a:off x="584200" y="209440"/>
            <a:ext cx="11001522" cy="495520"/>
          </a:xfrm>
        </p:spPr>
        <p:txBody>
          <a:bodyPr/>
          <a:lstStyle/>
          <a:p>
            <a:r>
              <a:rPr lang="en-JP" dirty="0"/>
              <a:t>Azure Cognitive Search を使ったフルテキスト検索方式</a:t>
            </a:r>
          </a:p>
        </p:txBody>
      </p:sp>
      <p:sp>
        <p:nvSpPr>
          <p:cNvPr id="4" name="Database_EFC7" title="Icon of a cylinder">
            <a:extLst>
              <a:ext uri="{FF2B5EF4-FFF2-40B4-BE49-F238E27FC236}">
                <a16:creationId xmlns:a16="http://schemas.microsoft.com/office/drawing/2014/main" id="{5B15CC40-3A2D-A40B-E542-0B95C63EC7DE}"/>
              </a:ext>
            </a:extLst>
          </p:cNvPr>
          <p:cNvSpPr>
            <a:spLocks noChangeAspect="1" noEditPoints="1"/>
          </p:cNvSpPr>
          <p:nvPr/>
        </p:nvSpPr>
        <p:spPr bwMode="auto">
          <a:xfrm>
            <a:off x="1064906" y="4602015"/>
            <a:ext cx="652463" cy="84809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C9001BCB-885C-9BF2-1132-42D310CFBD7C}"/>
              </a:ext>
            </a:extLst>
          </p:cNvPr>
          <p:cNvSpPr txBox="1"/>
          <p:nvPr/>
        </p:nvSpPr>
        <p:spPr>
          <a:xfrm>
            <a:off x="654012" y="4177155"/>
            <a:ext cx="1538883" cy="307777"/>
          </a:xfrm>
          <a:prstGeom prst="rect">
            <a:avLst/>
          </a:prstGeom>
          <a:noFill/>
        </p:spPr>
        <p:txBody>
          <a:bodyPr wrap="none" lIns="0" tIns="0" rIns="0" bIns="0" rtlCol="0">
            <a:spAutoFit/>
          </a:bodyPr>
          <a:lstStyle/>
          <a:p>
            <a:pPr algn="l"/>
            <a:r>
              <a:rPr lang="en-JP" sz="2000" dirty="0"/>
              <a:t>データソース</a:t>
            </a:r>
          </a:p>
        </p:txBody>
      </p:sp>
      <p:sp>
        <p:nvSpPr>
          <p:cNvPr id="8" name="Freeform 13" title="Icon of a cloud">
            <a:extLst>
              <a:ext uri="{FF2B5EF4-FFF2-40B4-BE49-F238E27FC236}">
                <a16:creationId xmlns:a16="http://schemas.microsoft.com/office/drawing/2014/main" id="{5A520099-A605-5BAF-6D85-F84477888246}"/>
              </a:ext>
            </a:extLst>
          </p:cNvPr>
          <p:cNvSpPr>
            <a:spLocks noChangeAspect="1"/>
          </p:cNvSpPr>
          <p:nvPr/>
        </p:nvSpPr>
        <p:spPr bwMode="auto">
          <a:xfrm>
            <a:off x="9889332" y="4540115"/>
            <a:ext cx="1546713" cy="848467"/>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0" name="magnify" title="Icon of a magnifying glass">
            <a:extLst>
              <a:ext uri="{FF2B5EF4-FFF2-40B4-BE49-F238E27FC236}">
                <a16:creationId xmlns:a16="http://schemas.microsoft.com/office/drawing/2014/main" id="{A1085513-26F0-2391-46B1-5EF65416DABE}"/>
              </a:ext>
            </a:extLst>
          </p:cNvPr>
          <p:cNvSpPr>
            <a:spLocks noChangeAspect="1" noEditPoints="1"/>
          </p:cNvSpPr>
          <p:nvPr/>
        </p:nvSpPr>
        <p:spPr bwMode="auto">
          <a:xfrm flipH="1">
            <a:off x="10239338" y="4823518"/>
            <a:ext cx="712189" cy="69857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mpanyDirectory_EF0D" title="Icon of a directory or logbook">
            <a:extLst>
              <a:ext uri="{FF2B5EF4-FFF2-40B4-BE49-F238E27FC236}">
                <a16:creationId xmlns:a16="http://schemas.microsoft.com/office/drawing/2014/main" id="{7DE70DBF-65C5-8256-AA3D-A0D6F3F40603}"/>
              </a:ext>
            </a:extLst>
          </p:cNvPr>
          <p:cNvSpPr>
            <a:spLocks noChangeAspect="1" noEditPoints="1"/>
          </p:cNvSpPr>
          <p:nvPr/>
        </p:nvSpPr>
        <p:spPr bwMode="auto">
          <a:xfrm>
            <a:off x="6867156" y="4663546"/>
            <a:ext cx="652463" cy="725036"/>
          </a:xfrm>
          <a:custGeom>
            <a:avLst/>
            <a:gdLst>
              <a:gd name="T0" fmla="*/ 374 w 3371"/>
              <a:gd name="T1" fmla="*/ 3746 h 3746"/>
              <a:gd name="T2" fmla="*/ 374 w 3371"/>
              <a:gd name="T3" fmla="*/ 0 h 3746"/>
              <a:gd name="T4" fmla="*/ 3371 w 3371"/>
              <a:gd name="T5" fmla="*/ 0 h 3746"/>
              <a:gd name="T6" fmla="*/ 3371 w 3371"/>
              <a:gd name="T7" fmla="*/ 3746 h 3746"/>
              <a:gd name="T8" fmla="*/ 374 w 3371"/>
              <a:gd name="T9" fmla="*/ 3746 h 3746"/>
              <a:gd name="T10" fmla="*/ 0 w 3371"/>
              <a:gd name="T11" fmla="*/ 501 h 3746"/>
              <a:gd name="T12" fmla="*/ 367 w 3371"/>
              <a:gd name="T13" fmla="*/ 501 h 3746"/>
              <a:gd name="T14" fmla="*/ 0 w 3371"/>
              <a:gd name="T15" fmla="*/ 1251 h 3746"/>
              <a:gd name="T16" fmla="*/ 367 w 3371"/>
              <a:gd name="T17" fmla="*/ 1251 h 3746"/>
              <a:gd name="T18" fmla="*/ 0 w 3371"/>
              <a:gd name="T19" fmla="*/ 2500 h 3746"/>
              <a:gd name="T20" fmla="*/ 367 w 3371"/>
              <a:gd name="T21" fmla="*/ 2500 h 3746"/>
              <a:gd name="T22" fmla="*/ 0 w 3371"/>
              <a:gd name="T23" fmla="*/ 3250 h 3746"/>
              <a:gd name="T24" fmla="*/ 367 w 3371"/>
              <a:gd name="T25" fmla="*/ 3250 h 3746"/>
              <a:gd name="T26" fmla="*/ 1748 w 3371"/>
              <a:gd name="T27" fmla="*/ 749 h 3746"/>
              <a:gd name="T28" fmla="*/ 2997 w 3371"/>
              <a:gd name="T29" fmla="*/ 749 h 3746"/>
              <a:gd name="T30" fmla="*/ 1748 w 3371"/>
              <a:gd name="T31" fmla="*/ 1249 h 3746"/>
              <a:gd name="T32" fmla="*/ 2997 w 3371"/>
              <a:gd name="T33" fmla="*/ 1249 h 3746"/>
              <a:gd name="T34" fmla="*/ 1748 w 3371"/>
              <a:gd name="T35" fmla="*/ 2497 h 3746"/>
              <a:gd name="T36" fmla="*/ 2997 w 3371"/>
              <a:gd name="T37" fmla="*/ 2497 h 3746"/>
              <a:gd name="T38" fmla="*/ 1748 w 3371"/>
              <a:gd name="T39" fmla="*/ 2997 h 3746"/>
              <a:gd name="T40" fmla="*/ 2997 w 3371"/>
              <a:gd name="T41" fmla="*/ 2997 h 3746"/>
              <a:gd name="T42" fmla="*/ 1122 w 3371"/>
              <a:gd name="T43" fmla="*/ 753 h 3746"/>
              <a:gd name="T44" fmla="*/ 874 w 3371"/>
              <a:gd name="T45" fmla="*/ 1001 h 3746"/>
              <a:gd name="T46" fmla="*/ 1122 w 3371"/>
              <a:gd name="T47" fmla="*/ 1249 h 3746"/>
              <a:gd name="T48" fmla="*/ 1369 w 3371"/>
              <a:gd name="T49" fmla="*/ 1001 h 3746"/>
              <a:gd name="T50" fmla="*/ 1122 w 3371"/>
              <a:gd name="T51" fmla="*/ 753 h 3746"/>
              <a:gd name="T52" fmla="*/ 1122 w 3371"/>
              <a:gd name="T53" fmla="*/ 2499 h 3746"/>
              <a:gd name="T54" fmla="*/ 874 w 3371"/>
              <a:gd name="T55" fmla="*/ 2747 h 3746"/>
              <a:gd name="T56" fmla="*/ 1122 w 3371"/>
              <a:gd name="T57" fmla="*/ 2995 h 3746"/>
              <a:gd name="T58" fmla="*/ 1369 w 3371"/>
              <a:gd name="T59" fmla="*/ 2747 h 3746"/>
              <a:gd name="T60" fmla="*/ 1122 w 3371"/>
              <a:gd name="T61" fmla="*/ 2499 h 3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71" h="3746">
                <a:moveTo>
                  <a:pt x="374" y="3746"/>
                </a:moveTo>
                <a:cubicBezTo>
                  <a:pt x="374" y="0"/>
                  <a:pt x="374" y="0"/>
                  <a:pt x="374" y="0"/>
                </a:cubicBezTo>
                <a:cubicBezTo>
                  <a:pt x="3371" y="0"/>
                  <a:pt x="3371" y="0"/>
                  <a:pt x="3371" y="0"/>
                </a:cubicBezTo>
                <a:cubicBezTo>
                  <a:pt x="3371" y="3746"/>
                  <a:pt x="3371" y="3746"/>
                  <a:pt x="3371" y="3746"/>
                </a:cubicBezTo>
                <a:lnTo>
                  <a:pt x="374" y="3746"/>
                </a:lnTo>
                <a:close/>
                <a:moveTo>
                  <a:pt x="0" y="501"/>
                </a:moveTo>
                <a:cubicBezTo>
                  <a:pt x="367" y="501"/>
                  <a:pt x="367" y="501"/>
                  <a:pt x="367" y="501"/>
                </a:cubicBezTo>
                <a:moveTo>
                  <a:pt x="0" y="1251"/>
                </a:moveTo>
                <a:cubicBezTo>
                  <a:pt x="367" y="1251"/>
                  <a:pt x="367" y="1251"/>
                  <a:pt x="367" y="1251"/>
                </a:cubicBezTo>
                <a:moveTo>
                  <a:pt x="0" y="2500"/>
                </a:moveTo>
                <a:cubicBezTo>
                  <a:pt x="367" y="2500"/>
                  <a:pt x="367" y="2500"/>
                  <a:pt x="367" y="2500"/>
                </a:cubicBezTo>
                <a:moveTo>
                  <a:pt x="0" y="3250"/>
                </a:moveTo>
                <a:cubicBezTo>
                  <a:pt x="367" y="3250"/>
                  <a:pt x="367" y="3250"/>
                  <a:pt x="367" y="3250"/>
                </a:cubicBezTo>
                <a:moveTo>
                  <a:pt x="1748" y="749"/>
                </a:moveTo>
                <a:cubicBezTo>
                  <a:pt x="2997" y="749"/>
                  <a:pt x="2997" y="749"/>
                  <a:pt x="2997" y="749"/>
                </a:cubicBezTo>
                <a:moveTo>
                  <a:pt x="1748" y="1249"/>
                </a:moveTo>
                <a:cubicBezTo>
                  <a:pt x="2997" y="1249"/>
                  <a:pt x="2997" y="1249"/>
                  <a:pt x="2997" y="1249"/>
                </a:cubicBezTo>
                <a:moveTo>
                  <a:pt x="1748" y="2497"/>
                </a:moveTo>
                <a:cubicBezTo>
                  <a:pt x="2997" y="2497"/>
                  <a:pt x="2997" y="2497"/>
                  <a:pt x="2997" y="2497"/>
                </a:cubicBezTo>
                <a:moveTo>
                  <a:pt x="1748" y="2997"/>
                </a:moveTo>
                <a:cubicBezTo>
                  <a:pt x="2997" y="2997"/>
                  <a:pt x="2997" y="2997"/>
                  <a:pt x="2997" y="2997"/>
                </a:cubicBezTo>
                <a:moveTo>
                  <a:pt x="1122" y="753"/>
                </a:moveTo>
                <a:cubicBezTo>
                  <a:pt x="985" y="753"/>
                  <a:pt x="874" y="864"/>
                  <a:pt x="874" y="1001"/>
                </a:cubicBezTo>
                <a:cubicBezTo>
                  <a:pt x="874" y="1138"/>
                  <a:pt x="985" y="1249"/>
                  <a:pt x="1122" y="1249"/>
                </a:cubicBezTo>
                <a:cubicBezTo>
                  <a:pt x="1258" y="1249"/>
                  <a:pt x="1369" y="1138"/>
                  <a:pt x="1369" y="1001"/>
                </a:cubicBezTo>
                <a:cubicBezTo>
                  <a:pt x="1369" y="864"/>
                  <a:pt x="1258" y="753"/>
                  <a:pt x="1122" y="753"/>
                </a:cubicBezTo>
                <a:close/>
                <a:moveTo>
                  <a:pt x="1122" y="2499"/>
                </a:moveTo>
                <a:cubicBezTo>
                  <a:pt x="985" y="2499"/>
                  <a:pt x="874" y="2610"/>
                  <a:pt x="874" y="2747"/>
                </a:cubicBezTo>
                <a:cubicBezTo>
                  <a:pt x="874" y="2884"/>
                  <a:pt x="985" y="2995"/>
                  <a:pt x="1122" y="2995"/>
                </a:cubicBezTo>
                <a:cubicBezTo>
                  <a:pt x="1258" y="2995"/>
                  <a:pt x="1369" y="2884"/>
                  <a:pt x="1369" y="2747"/>
                </a:cubicBezTo>
                <a:cubicBezTo>
                  <a:pt x="1369" y="2610"/>
                  <a:pt x="1258" y="2499"/>
                  <a:pt x="1122" y="249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Pentagon 5">
            <a:extLst>
              <a:ext uri="{FF2B5EF4-FFF2-40B4-BE49-F238E27FC236}">
                <a16:creationId xmlns:a16="http://schemas.microsoft.com/office/drawing/2014/main" id="{E74C281D-4A2D-C28C-B8CE-3FFD7E0875AE}"/>
              </a:ext>
            </a:extLst>
          </p:cNvPr>
          <p:cNvSpPr/>
          <p:nvPr/>
        </p:nvSpPr>
        <p:spPr bwMode="auto">
          <a:xfrm>
            <a:off x="2102412" y="4663546"/>
            <a:ext cx="4620346" cy="72503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dirty="0">
                <a:solidFill>
                  <a:srgbClr val="000000"/>
                </a:solidFill>
                <a:ea typeface="Segoe UI" pitchFamily="34" charset="0"/>
                <a:cs typeface="Segoe UI" pitchFamily="34" charset="0"/>
              </a:rPr>
              <a:t>ドキュメント</a:t>
            </a:r>
          </a:p>
          <a:p>
            <a:pPr algn="l" defTabSz="932472" fontAlgn="base">
              <a:spcBef>
                <a:spcPct val="0"/>
              </a:spcBef>
              <a:spcAft>
                <a:spcPct val="0"/>
              </a:spcAft>
            </a:pPr>
            <a:r>
              <a:rPr lang="en-JP" dirty="0">
                <a:solidFill>
                  <a:srgbClr val="000000"/>
                </a:solidFill>
                <a:ea typeface="Segoe UI" pitchFamily="34" charset="0"/>
                <a:cs typeface="Segoe UI" pitchFamily="34" charset="0"/>
              </a:rPr>
              <a:t>の分解・解読</a:t>
            </a:r>
          </a:p>
        </p:txBody>
      </p:sp>
      <p:sp>
        <p:nvSpPr>
          <p:cNvPr id="15" name="TextBox 14">
            <a:extLst>
              <a:ext uri="{FF2B5EF4-FFF2-40B4-BE49-F238E27FC236}">
                <a16:creationId xmlns:a16="http://schemas.microsoft.com/office/drawing/2014/main" id="{5726291A-96AD-1086-5FC8-57822693C048}"/>
              </a:ext>
            </a:extLst>
          </p:cNvPr>
          <p:cNvSpPr txBox="1"/>
          <p:nvPr/>
        </p:nvSpPr>
        <p:spPr>
          <a:xfrm>
            <a:off x="6485899" y="4177154"/>
            <a:ext cx="1538883" cy="307777"/>
          </a:xfrm>
          <a:prstGeom prst="rect">
            <a:avLst/>
          </a:prstGeom>
          <a:noFill/>
        </p:spPr>
        <p:txBody>
          <a:bodyPr wrap="none" lIns="0" tIns="0" rIns="0" bIns="0" rtlCol="0">
            <a:spAutoFit/>
          </a:bodyPr>
          <a:lstStyle/>
          <a:p>
            <a:pPr algn="ctr"/>
            <a:r>
              <a:rPr lang="en-JP" sz="2000" dirty="0"/>
              <a:t>ドキュメント</a:t>
            </a:r>
          </a:p>
        </p:txBody>
      </p:sp>
      <p:sp>
        <p:nvSpPr>
          <p:cNvPr id="17" name="Pentagon 16">
            <a:extLst>
              <a:ext uri="{FF2B5EF4-FFF2-40B4-BE49-F238E27FC236}">
                <a16:creationId xmlns:a16="http://schemas.microsoft.com/office/drawing/2014/main" id="{05BE18C8-2F2B-7CC7-E397-69A0E2C8677F}"/>
              </a:ext>
            </a:extLst>
          </p:cNvPr>
          <p:cNvSpPr/>
          <p:nvPr/>
        </p:nvSpPr>
        <p:spPr bwMode="auto">
          <a:xfrm>
            <a:off x="7837488" y="4663546"/>
            <a:ext cx="2051844" cy="72503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dirty="0">
                <a:solidFill>
                  <a:srgbClr val="000000"/>
                </a:solidFill>
                <a:ea typeface="Segoe UI" pitchFamily="34" charset="0"/>
                <a:cs typeface="Segoe UI" pitchFamily="34" charset="0"/>
              </a:rPr>
              <a:t>インデックス</a:t>
            </a:r>
          </a:p>
          <a:p>
            <a:pPr algn="l" defTabSz="932472" fontAlgn="base">
              <a:spcBef>
                <a:spcPct val="0"/>
              </a:spcBef>
              <a:spcAft>
                <a:spcPct val="0"/>
              </a:spcAft>
            </a:pPr>
            <a:r>
              <a:rPr lang="en-JP" dirty="0">
                <a:solidFill>
                  <a:srgbClr val="000000"/>
                </a:solidFill>
                <a:ea typeface="Segoe UI" pitchFamily="34" charset="0"/>
                <a:cs typeface="Segoe UI" pitchFamily="34" charset="0"/>
              </a:rPr>
              <a:t>作成</a:t>
            </a:r>
          </a:p>
        </p:txBody>
      </p:sp>
      <p:sp>
        <p:nvSpPr>
          <p:cNvPr id="25" name="TextBox 24">
            <a:extLst>
              <a:ext uri="{FF2B5EF4-FFF2-40B4-BE49-F238E27FC236}">
                <a16:creationId xmlns:a16="http://schemas.microsoft.com/office/drawing/2014/main" id="{CE78708A-9697-71F5-B5BA-750B4B42E115}"/>
              </a:ext>
            </a:extLst>
          </p:cNvPr>
          <p:cNvSpPr txBox="1"/>
          <p:nvPr/>
        </p:nvSpPr>
        <p:spPr>
          <a:xfrm>
            <a:off x="9636766" y="4177155"/>
            <a:ext cx="2051844" cy="307777"/>
          </a:xfrm>
          <a:prstGeom prst="rect">
            <a:avLst/>
          </a:prstGeom>
          <a:noFill/>
        </p:spPr>
        <p:txBody>
          <a:bodyPr wrap="none" lIns="0" tIns="0" rIns="0" bIns="0" rtlCol="0">
            <a:spAutoFit/>
          </a:bodyPr>
          <a:lstStyle/>
          <a:p>
            <a:pPr algn="ctr"/>
            <a:r>
              <a:rPr lang="en-JP" sz="2000" dirty="0"/>
              <a:t>インデックス検索</a:t>
            </a:r>
          </a:p>
        </p:txBody>
      </p:sp>
      <p:sp>
        <p:nvSpPr>
          <p:cNvPr id="3" name="Pentagon 2">
            <a:extLst>
              <a:ext uri="{FF2B5EF4-FFF2-40B4-BE49-F238E27FC236}">
                <a16:creationId xmlns:a16="http://schemas.microsoft.com/office/drawing/2014/main" id="{8BC14C2D-6A40-F515-D46B-B9E4BCA31D9C}"/>
              </a:ext>
            </a:extLst>
          </p:cNvPr>
          <p:cNvSpPr/>
          <p:nvPr/>
        </p:nvSpPr>
        <p:spPr bwMode="auto">
          <a:xfrm>
            <a:off x="1064907" y="1436688"/>
            <a:ext cx="6069744" cy="58102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インジェスト</a:t>
            </a:r>
          </a:p>
        </p:txBody>
      </p:sp>
      <p:sp>
        <p:nvSpPr>
          <p:cNvPr id="13" name="Pentagon 12">
            <a:extLst>
              <a:ext uri="{FF2B5EF4-FFF2-40B4-BE49-F238E27FC236}">
                <a16:creationId xmlns:a16="http://schemas.microsoft.com/office/drawing/2014/main" id="{DE30F1ED-698E-F448-ADEE-635498EAD0C8}"/>
              </a:ext>
            </a:extLst>
          </p:cNvPr>
          <p:cNvSpPr/>
          <p:nvPr/>
        </p:nvSpPr>
        <p:spPr bwMode="auto">
          <a:xfrm>
            <a:off x="7185026" y="1436687"/>
            <a:ext cx="4400696" cy="581026"/>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マイニング</a:t>
            </a:r>
          </a:p>
        </p:txBody>
      </p:sp>
      <p:sp>
        <p:nvSpPr>
          <p:cNvPr id="19" name="Processing_E9F5" title="Icon of two interlocked gears">
            <a:extLst>
              <a:ext uri="{FF2B5EF4-FFF2-40B4-BE49-F238E27FC236}">
                <a16:creationId xmlns:a16="http://schemas.microsoft.com/office/drawing/2014/main" id="{01898189-B630-DAAB-61E9-154E543C034E}"/>
              </a:ext>
            </a:extLst>
          </p:cNvPr>
          <p:cNvSpPr>
            <a:spLocks noChangeAspect="1" noEditPoints="1"/>
          </p:cNvSpPr>
          <p:nvPr/>
        </p:nvSpPr>
        <p:spPr bwMode="auto">
          <a:xfrm>
            <a:off x="8012918" y="2713394"/>
            <a:ext cx="764370" cy="665717"/>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130231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FA88295C-AB30-A3EB-4D5F-76E7E884B9ED}"/>
              </a:ext>
            </a:extLst>
          </p:cNvPr>
          <p:cNvSpPr/>
          <p:nvPr/>
        </p:nvSpPr>
        <p:spPr bwMode="auto">
          <a:xfrm>
            <a:off x="5951538" y="3740007"/>
            <a:ext cx="2611694" cy="2104739"/>
          </a:xfrm>
          <a:prstGeom prst="roundRect">
            <a:avLst>
              <a:gd name="adj" fmla="val 7310"/>
            </a:avLst>
          </a:prstGeom>
          <a:noFill/>
          <a:ln>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36000" numCol="1" spcCol="0" rtlCol="0" fromWordArt="0" anchor="b" anchorCtr="0" forceAA="0" compatLnSpc="1">
            <a:prstTxWarp prst="textNoShape">
              <a:avLst/>
            </a:prstTxWarp>
            <a:noAutofit/>
          </a:bodyPr>
          <a:lstStyle/>
          <a:p>
            <a:pPr algn="ctr" defTabSz="932472" fontAlgn="base">
              <a:spcBef>
                <a:spcPct val="0"/>
              </a:spcBef>
              <a:spcAft>
                <a:spcPct val="0"/>
              </a:spcAft>
            </a:pPr>
            <a:r>
              <a:rPr lang="en-JP" sz="2000" dirty="0">
                <a:solidFill>
                  <a:schemeClr val="accent1"/>
                </a:solidFill>
                <a:ea typeface="Segoe UI" pitchFamily="34" charset="0"/>
                <a:cs typeface="Segoe UI" pitchFamily="34" charset="0"/>
              </a:rPr>
              <a:t>ナレッジストア</a:t>
            </a:r>
            <a:r>
              <a:rPr lang="en-JP" sz="1000" dirty="0">
                <a:solidFill>
                  <a:schemeClr val="accent1"/>
                </a:solidFill>
                <a:ea typeface="Segoe UI" pitchFamily="34" charset="0"/>
                <a:cs typeface="Segoe UI" pitchFamily="34" charset="0"/>
              </a:rPr>
              <a:t>※</a:t>
            </a:r>
          </a:p>
        </p:txBody>
      </p:sp>
      <p:sp>
        <p:nvSpPr>
          <p:cNvPr id="26" name="Rounded Rectangle 25">
            <a:extLst>
              <a:ext uri="{FF2B5EF4-FFF2-40B4-BE49-F238E27FC236}">
                <a16:creationId xmlns:a16="http://schemas.microsoft.com/office/drawing/2014/main" id="{CE8E1F8D-23CE-5DA3-8529-4C3817D1ECDF}"/>
              </a:ext>
            </a:extLst>
          </p:cNvPr>
          <p:cNvSpPr/>
          <p:nvPr/>
        </p:nvSpPr>
        <p:spPr bwMode="auto">
          <a:xfrm>
            <a:off x="2470150" y="2545493"/>
            <a:ext cx="6945699" cy="3459892"/>
          </a:xfrm>
          <a:prstGeom prst="roundRect">
            <a:avLst>
              <a:gd name="adj" fmla="val 7310"/>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chemeClr val="accent1"/>
                </a:solidFill>
                <a:ea typeface="Segoe UI" pitchFamily="34" charset="0"/>
                <a:cs typeface="Segoe UI" pitchFamily="34" charset="0"/>
              </a:rPr>
              <a:t>インデクサ—パイプライン</a:t>
            </a:r>
          </a:p>
        </p:txBody>
      </p:sp>
      <p:sp>
        <p:nvSpPr>
          <p:cNvPr id="2" name="Title 1">
            <a:extLst>
              <a:ext uri="{FF2B5EF4-FFF2-40B4-BE49-F238E27FC236}">
                <a16:creationId xmlns:a16="http://schemas.microsoft.com/office/drawing/2014/main" id="{BCDFDD43-5F8F-ED93-B319-AFB4162097D3}"/>
              </a:ext>
            </a:extLst>
          </p:cNvPr>
          <p:cNvSpPr>
            <a:spLocks noGrp="1"/>
          </p:cNvSpPr>
          <p:nvPr>
            <p:ph type="title"/>
          </p:nvPr>
        </p:nvSpPr>
        <p:spPr>
          <a:xfrm>
            <a:off x="584199" y="209440"/>
            <a:ext cx="11001521" cy="495520"/>
          </a:xfrm>
        </p:spPr>
        <p:txBody>
          <a:bodyPr/>
          <a:lstStyle/>
          <a:p>
            <a:r>
              <a:rPr lang="en-JP" dirty="0"/>
              <a:t>Azure Cognitive Search を使った AI エンリッチされた検索方式</a:t>
            </a:r>
          </a:p>
        </p:txBody>
      </p:sp>
      <p:sp>
        <p:nvSpPr>
          <p:cNvPr id="4" name="Database_EFC7" title="Icon of a cylinder">
            <a:extLst>
              <a:ext uri="{FF2B5EF4-FFF2-40B4-BE49-F238E27FC236}">
                <a16:creationId xmlns:a16="http://schemas.microsoft.com/office/drawing/2014/main" id="{5B15CC40-3A2D-A40B-E542-0B95C63EC7DE}"/>
              </a:ext>
            </a:extLst>
          </p:cNvPr>
          <p:cNvSpPr>
            <a:spLocks noChangeAspect="1" noEditPoints="1"/>
          </p:cNvSpPr>
          <p:nvPr/>
        </p:nvSpPr>
        <p:spPr bwMode="auto">
          <a:xfrm>
            <a:off x="1064906" y="4602015"/>
            <a:ext cx="652463" cy="84809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C9001BCB-885C-9BF2-1132-42D310CFBD7C}"/>
              </a:ext>
            </a:extLst>
          </p:cNvPr>
          <p:cNvSpPr txBox="1"/>
          <p:nvPr/>
        </p:nvSpPr>
        <p:spPr>
          <a:xfrm>
            <a:off x="654012" y="4177155"/>
            <a:ext cx="1538883" cy="307777"/>
          </a:xfrm>
          <a:prstGeom prst="rect">
            <a:avLst/>
          </a:prstGeom>
          <a:noFill/>
        </p:spPr>
        <p:txBody>
          <a:bodyPr wrap="none" lIns="0" tIns="0" rIns="0" bIns="0" rtlCol="0">
            <a:spAutoFit/>
          </a:bodyPr>
          <a:lstStyle/>
          <a:p>
            <a:pPr algn="l"/>
            <a:r>
              <a:rPr lang="en-JP" sz="2000" dirty="0"/>
              <a:t>データソース</a:t>
            </a:r>
          </a:p>
        </p:txBody>
      </p:sp>
      <p:sp>
        <p:nvSpPr>
          <p:cNvPr id="8" name="Freeform 13" title="Icon of a cloud">
            <a:extLst>
              <a:ext uri="{FF2B5EF4-FFF2-40B4-BE49-F238E27FC236}">
                <a16:creationId xmlns:a16="http://schemas.microsoft.com/office/drawing/2014/main" id="{5A520099-A605-5BAF-6D85-F84477888246}"/>
              </a:ext>
            </a:extLst>
          </p:cNvPr>
          <p:cNvSpPr>
            <a:spLocks noChangeAspect="1"/>
          </p:cNvSpPr>
          <p:nvPr/>
        </p:nvSpPr>
        <p:spPr bwMode="auto">
          <a:xfrm>
            <a:off x="9889332" y="4540115"/>
            <a:ext cx="1546713" cy="848467"/>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0" name="magnify" title="Icon of a magnifying glass">
            <a:extLst>
              <a:ext uri="{FF2B5EF4-FFF2-40B4-BE49-F238E27FC236}">
                <a16:creationId xmlns:a16="http://schemas.microsoft.com/office/drawing/2014/main" id="{A1085513-26F0-2391-46B1-5EF65416DABE}"/>
              </a:ext>
            </a:extLst>
          </p:cNvPr>
          <p:cNvSpPr>
            <a:spLocks noChangeAspect="1" noEditPoints="1"/>
          </p:cNvSpPr>
          <p:nvPr/>
        </p:nvSpPr>
        <p:spPr bwMode="auto">
          <a:xfrm flipH="1">
            <a:off x="10239338" y="4823518"/>
            <a:ext cx="712189" cy="69857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mpanyDirectory_EF0D" title="Icon of a directory or logbook">
            <a:extLst>
              <a:ext uri="{FF2B5EF4-FFF2-40B4-BE49-F238E27FC236}">
                <a16:creationId xmlns:a16="http://schemas.microsoft.com/office/drawing/2014/main" id="{7DE70DBF-65C5-8256-AA3D-A0D6F3F40603}"/>
              </a:ext>
            </a:extLst>
          </p:cNvPr>
          <p:cNvSpPr>
            <a:spLocks noChangeAspect="1" noEditPoints="1"/>
          </p:cNvSpPr>
          <p:nvPr/>
        </p:nvSpPr>
        <p:spPr bwMode="auto">
          <a:xfrm>
            <a:off x="6867156" y="4663546"/>
            <a:ext cx="652463" cy="725036"/>
          </a:xfrm>
          <a:custGeom>
            <a:avLst/>
            <a:gdLst>
              <a:gd name="T0" fmla="*/ 374 w 3371"/>
              <a:gd name="T1" fmla="*/ 3746 h 3746"/>
              <a:gd name="T2" fmla="*/ 374 w 3371"/>
              <a:gd name="T3" fmla="*/ 0 h 3746"/>
              <a:gd name="T4" fmla="*/ 3371 w 3371"/>
              <a:gd name="T5" fmla="*/ 0 h 3746"/>
              <a:gd name="T6" fmla="*/ 3371 w 3371"/>
              <a:gd name="T7" fmla="*/ 3746 h 3746"/>
              <a:gd name="T8" fmla="*/ 374 w 3371"/>
              <a:gd name="T9" fmla="*/ 3746 h 3746"/>
              <a:gd name="T10" fmla="*/ 0 w 3371"/>
              <a:gd name="T11" fmla="*/ 501 h 3746"/>
              <a:gd name="T12" fmla="*/ 367 w 3371"/>
              <a:gd name="T13" fmla="*/ 501 h 3746"/>
              <a:gd name="T14" fmla="*/ 0 w 3371"/>
              <a:gd name="T15" fmla="*/ 1251 h 3746"/>
              <a:gd name="T16" fmla="*/ 367 w 3371"/>
              <a:gd name="T17" fmla="*/ 1251 h 3746"/>
              <a:gd name="T18" fmla="*/ 0 w 3371"/>
              <a:gd name="T19" fmla="*/ 2500 h 3746"/>
              <a:gd name="T20" fmla="*/ 367 w 3371"/>
              <a:gd name="T21" fmla="*/ 2500 h 3746"/>
              <a:gd name="T22" fmla="*/ 0 w 3371"/>
              <a:gd name="T23" fmla="*/ 3250 h 3746"/>
              <a:gd name="T24" fmla="*/ 367 w 3371"/>
              <a:gd name="T25" fmla="*/ 3250 h 3746"/>
              <a:gd name="T26" fmla="*/ 1748 w 3371"/>
              <a:gd name="T27" fmla="*/ 749 h 3746"/>
              <a:gd name="T28" fmla="*/ 2997 w 3371"/>
              <a:gd name="T29" fmla="*/ 749 h 3746"/>
              <a:gd name="T30" fmla="*/ 1748 w 3371"/>
              <a:gd name="T31" fmla="*/ 1249 h 3746"/>
              <a:gd name="T32" fmla="*/ 2997 w 3371"/>
              <a:gd name="T33" fmla="*/ 1249 h 3746"/>
              <a:gd name="T34" fmla="*/ 1748 w 3371"/>
              <a:gd name="T35" fmla="*/ 2497 h 3746"/>
              <a:gd name="T36" fmla="*/ 2997 w 3371"/>
              <a:gd name="T37" fmla="*/ 2497 h 3746"/>
              <a:gd name="T38" fmla="*/ 1748 w 3371"/>
              <a:gd name="T39" fmla="*/ 2997 h 3746"/>
              <a:gd name="T40" fmla="*/ 2997 w 3371"/>
              <a:gd name="T41" fmla="*/ 2997 h 3746"/>
              <a:gd name="T42" fmla="*/ 1122 w 3371"/>
              <a:gd name="T43" fmla="*/ 753 h 3746"/>
              <a:gd name="T44" fmla="*/ 874 w 3371"/>
              <a:gd name="T45" fmla="*/ 1001 h 3746"/>
              <a:gd name="T46" fmla="*/ 1122 w 3371"/>
              <a:gd name="T47" fmla="*/ 1249 h 3746"/>
              <a:gd name="T48" fmla="*/ 1369 w 3371"/>
              <a:gd name="T49" fmla="*/ 1001 h 3746"/>
              <a:gd name="T50" fmla="*/ 1122 w 3371"/>
              <a:gd name="T51" fmla="*/ 753 h 3746"/>
              <a:gd name="T52" fmla="*/ 1122 w 3371"/>
              <a:gd name="T53" fmla="*/ 2499 h 3746"/>
              <a:gd name="T54" fmla="*/ 874 w 3371"/>
              <a:gd name="T55" fmla="*/ 2747 h 3746"/>
              <a:gd name="T56" fmla="*/ 1122 w 3371"/>
              <a:gd name="T57" fmla="*/ 2995 h 3746"/>
              <a:gd name="T58" fmla="*/ 1369 w 3371"/>
              <a:gd name="T59" fmla="*/ 2747 h 3746"/>
              <a:gd name="T60" fmla="*/ 1122 w 3371"/>
              <a:gd name="T61" fmla="*/ 2499 h 3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71" h="3746">
                <a:moveTo>
                  <a:pt x="374" y="3746"/>
                </a:moveTo>
                <a:cubicBezTo>
                  <a:pt x="374" y="0"/>
                  <a:pt x="374" y="0"/>
                  <a:pt x="374" y="0"/>
                </a:cubicBezTo>
                <a:cubicBezTo>
                  <a:pt x="3371" y="0"/>
                  <a:pt x="3371" y="0"/>
                  <a:pt x="3371" y="0"/>
                </a:cubicBezTo>
                <a:cubicBezTo>
                  <a:pt x="3371" y="3746"/>
                  <a:pt x="3371" y="3746"/>
                  <a:pt x="3371" y="3746"/>
                </a:cubicBezTo>
                <a:lnTo>
                  <a:pt x="374" y="3746"/>
                </a:lnTo>
                <a:close/>
                <a:moveTo>
                  <a:pt x="0" y="501"/>
                </a:moveTo>
                <a:cubicBezTo>
                  <a:pt x="367" y="501"/>
                  <a:pt x="367" y="501"/>
                  <a:pt x="367" y="501"/>
                </a:cubicBezTo>
                <a:moveTo>
                  <a:pt x="0" y="1251"/>
                </a:moveTo>
                <a:cubicBezTo>
                  <a:pt x="367" y="1251"/>
                  <a:pt x="367" y="1251"/>
                  <a:pt x="367" y="1251"/>
                </a:cubicBezTo>
                <a:moveTo>
                  <a:pt x="0" y="2500"/>
                </a:moveTo>
                <a:cubicBezTo>
                  <a:pt x="367" y="2500"/>
                  <a:pt x="367" y="2500"/>
                  <a:pt x="367" y="2500"/>
                </a:cubicBezTo>
                <a:moveTo>
                  <a:pt x="0" y="3250"/>
                </a:moveTo>
                <a:cubicBezTo>
                  <a:pt x="367" y="3250"/>
                  <a:pt x="367" y="3250"/>
                  <a:pt x="367" y="3250"/>
                </a:cubicBezTo>
                <a:moveTo>
                  <a:pt x="1748" y="749"/>
                </a:moveTo>
                <a:cubicBezTo>
                  <a:pt x="2997" y="749"/>
                  <a:pt x="2997" y="749"/>
                  <a:pt x="2997" y="749"/>
                </a:cubicBezTo>
                <a:moveTo>
                  <a:pt x="1748" y="1249"/>
                </a:moveTo>
                <a:cubicBezTo>
                  <a:pt x="2997" y="1249"/>
                  <a:pt x="2997" y="1249"/>
                  <a:pt x="2997" y="1249"/>
                </a:cubicBezTo>
                <a:moveTo>
                  <a:pt x="1748" y="2497"/>
                </a:moveTo>
                <a:cubicBezTo>
                  <a:pt x="2997" y="2497"/>
                  <a:pt x="2997" y="2497"/>
                  <a:pt x="2997" y="2497"/>
                </a:cubicBezTo>
                <a:moveTo>
                  <a:pt x="1748" y="2997"/>
                </a:moveTo>
                <a:cubicBezTo>
                  <a:pt x="2997" y="2997"/>
                  <a:pt x="2997" y="2997"/>
                  <a:pt x="2997" y="2997"/>
                </a:cubicBezTo>
                <a:moveTo>
                  <a:pt x="1122" y="753"/>
                </a:moveTo>
                <a:cubicBezTo>
                  <a:pt x="985" y="753"/>
                  <a:pt x="874" y="864"/>
                  <a:pt x="874" y="1001"/>
                </a:cubicBezTo>
                <a:cubicBezTo>
                  <a:pt x="874" y="1138"/>
                  <a:pt x="985" y="1249"/>
                  <a:pt x="1122" y="1249"/>
                </a:cubicBezTo>
                <a:cubicBezTo>
                  <a:pt x="1258" y="1249"/>
                  <a:pt x="1369" y="1138"/>
                  <a:pt x="1369" y="1001"/>
                </a:cubicBezTo>
                <a:cubicBezTo>
                  <a:pt x="1369" y="864"/>
                  <a:pt x="1258" y="753"/>
                  <a:pt x="1122" y="753"/>
                </a:cubicBezTo>
                <a:close/>
                <a:moveTo>
                  <a:pt x="1122" y="2499"/>
                </a:moveTo>
                <a:cubicBezTo>
                  <a:pt x="985" y="2499"/>
                  <a:pt x="874" y="2610"/>
                  <a:pt x="874" y="2747"/>
                </a:cubicBezTo>
                <a:cubicBezTo>
                  <a:pt x="874" y="2884"/>
                  <a:pt x="985" y="2995"/>
                  <a:pt x="1122" y="2995"/>
                </a:cubicBezTo>
                <a:cubicBezTo>
                  <a:pt x="1258" y="2995"/>
                  <a:pt x="1369" y="2884"/>
                  <a:pt x="1369" y="2747"/>
                </a:cubicBezTo>
                <a:cubicBezTo>
                  <a:pt x="1369" y="2610"/>
                  <a:pt x="1258" y="2499"/>
                  <a:pt x="1122" y="249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Pentagon 13">
            <a:extLst>
              <a:ext uri="{FF2B5EF4-FFF2-40B4-BE49-F238E27FC236}">
                <a16:creationId xmlns:a16="http://schemas.microsoft.com/office/drawing/2014/main" id="{2BD92299-B3F3-E31F-858B-0637C2C5A780}"/>
              </a:ext>
            </a:extLst>
          </p:cNvPr>
          <p:cNvSpPr/>
          <p:nvPr/>
        </p:nvSpPr>
        <p:spPr bwMode="auto">
          <a:xfrm>
            <a:off x="3693134" y="4663546"/>
            <a:ext cx="3029624" cy="725036"/>
          </a:xfrm>
          <a:prstGeom prst="homePlat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503999"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dirty="0">
                <a:solidFill>
                  <a:schemeClr val="tx1"/>
                </a:solidFill>
                <a:ea typeface="Segoe UI" pitchFamily="34" charset="0"/>
                <a:cs typeface="Segoe UI" pitchFamily="34" charset="0"/>
              </a:rPr>
              <a:t>スキルセットによる</a:t>
            </a:r>
          </a:p>
          <a:p>
            <a:pPr algn="l" defTabSz="932472" fontAlgn="base">
              <a:spcBef>
                <a:spcPct val="0"/>
              </a:spcBef>
              <a:spcAft>
                <a:spcPct val="0"/>
              </a:spcAft>
            </a:pPr>
            <a:r>
              <a:rPr lang="en-JP" dirty="0">
                <a:solidFill>
                  <a:schemeClr val="tx1"/>
                </a:solidFill>
                <a:ea typeface="Segoe UI" pitchFamily="34" charset="0"/>
                <a:cs typeface="Segoe UI" pitchFamily="34" charset="0"/>
              </a:rPr>
              <a:t>エンリッチメント</a:t>
            </a:r>
          </a:p>
        </p:txBody>
      </p:sp>
      <p:sp>
        <p:nvSpPr>
          <p:cNvPr id="6" name="Pentagon 5">
            <a:extLst>
              <a:ext uri="{FF2B5EF4-FFF2-40B4-BE49-F238E27FC236}">
                <a16:creationId xmlns:a16="http://schemas.microsoft.com/office/drawing/2014/main" id="{E74C281D-4A2D-C28C-B8CE-3FFD7E0875AE}"/>
              </a:ext>
            </a:extLst>
          </p:cNvPr>
          <p:cNvSpPr/>
          <p:nvPr/>
        </p:nvSpPr>
        <p:spPr bwMode="auto">
          <a:xfrm>
            <a:off x="2102412" y="4663546"/>
            <a:ext cx="1933179" cy="72503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dirty="0">
                <a:solidFill>
                  <a:srgbClr val="000000"/>
                </a:solidFill>
                <a:ea typeface="Segoe UI" pitchFamily="34" charset="0"/>
                <a:cs typeface="Segoe UI" pitchFamily="34" charset="0"/>
              </a:rPr>
              <a:t>ドキュメント</a:t>
            </a:r>
          </a:p>
          <a:p>
            <a:pPr algn="l" defTabSz="932472" fontAlgn="base">
              <a:spcBef>
                <a:spcPct val="0"/>
              </a:spcBef>
              <a:spcAft>
                <a:spcPct val="0"/>
              </a:spcAft>
            </a:pPr>
            <a:r>
              <a:rPr lang="en-JP" dirty="0">
                <a:solidFill>
                  <a:srgbClr val="000000"/>
                </a:solidFill>
                <a:ea typeface="Segoe UI" pitchFamily="34" charset="0"/>
                <a:cs typeface="Segoe UI" pitchFamily="34" charset="0"/>
              </a:rPr>
              <a:t>の分解・解読</a:t>
            </a:r>
          </a:p>
        </p:txBody>
      </p:sp>
      <p:sp>
        <p:nvSpPr>
          <p:cNvPr id="15" name="TextBox 14">
            <a:extLst>
              <a:ext uri="{FF2B5EF4-FFF2-40B4-BE49-F238E27FC236}">
                <a16:creationId xmlns:a16="http://schemas.microsoft.com/office/drawing/2014/main" id="{5726291A-96AD-1086-5FC8-57822693C048}"/>
              </a:ext>
            </a:extLst>
          </p:cNvPr>
          <p:cNvSpPr txBox="1"/>
          <p:nvPr/>
        </p:nvSpPr>
        <p:spPr>
          <a:xfrm>
            <a:off x="6202173" y="3965551"/>
            <a:ext cx="2051844" cy="615553"/>
          </a:xfrm>
          <a:prstGeom prst="rect">
            <a:avLst/>
          </a:prstGeom>
          <a:noFill/>
        </p:spPr>
        <p:txBody>
          <a:bodyPr wrap="none" lIns="0" tIns="0" rIns="0" bIns="0" rtlCol="0">
            <a:spAutoFit/>
          </a:bodyPr>
          <a:lstStyle/>
          <a:p>
            <a:pPr algn="ctr"/>
            <a:r>
              <a:rPr lang="en-JP" sz="2000" dirty="0"/>
              <a:t>エンリッチされた</a:t>
            </a:r>
          </a:p>
          <a:p>
            <a:pPr algn="ctr"/>
            <a:r>
              <a:rPr lang="en-JP" sz="2000" dirty="0"/>
              <a:t>ドキュメント</a:t>
            </a:r>
          </a:p>
        </p:txBody>
      </p:sp>
      <p:sp>
        <p:nvSpPr>
          <p:cNvPr id="17" name="Pentagon 16">
            <a:extLst>
              <a:ext uri="{FF2B5EF4-FFF2-40B4-BE49-F238E27FC236}">
                <a16:creationId xmlns:a16="http://schemas.microsoft.com/office/drawing/2014/main" id="{05BE18C8-2F2B-7CC7-E397-69A0E2C8677F}"/>
              </a:ext>
            </a:extLst>
          </p:cNvPr>
          <p:cNvSpPr/>
          <p:nvPr/>
        </p:nvSpPr>
        <p:spPr bwMode="auto">
          <a:xfrm>
            <a:off x="7837488" y="4663546"/>
            <a:ext cx="2051844" cy="72503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dirty="0">
                <a:solidFill>
                  <a:srgbClr val="000000"/>
                </a:solidFill>
                <a:ea typeface="Segoe UI" pitchFamily="34" charset="0"/>
                <a:cs typeface="Segoe UI" pitchFamily="34" charset="0"/>
              </a:rPr>
              <a:t>インデックス</a:t>
            </a:r>
          </a:p>
          <a:p>
            <a:pPr algn="l" defTabSz="932472" fontAlgn="base">
              <a:spcBef>
                <a:spcPct val="0"/>
              </a:spcBef>
              <a:spcAft>
                <a:spcPct val="0"/>
              </a:spcAft>
            </a:pPr>
            <a:r>
              <a:rPr lang="en-JP" dirty="0">
                <a:solidFill>
                  <a:srgbClr val="000000"/>
                </a:solidFill>
                <a:ea typeface="Segoe UI" pitchFamily="34" charset="0"/>
                <a:cs typeface="Segoe UI" pitchFamily="34" charset="0"/>
              </a:rPr>
              <a:t>作成</a:t>
            </a:r>
          </a:p>
        </p:txBody>
      </p:sp>
      <p:sp>
        <p:nvSpPr>
          <p:cNvPr id="18" name="Rounded Rectangle 17">
            <a:extLst>
              <a:ext uri="{FF2B5EF4-FFF2-40B4-BE49-F238E27FC236}">
                <a16:creationId xmlns:a16="http://schemas.microsoft.com/office/drawing/2014/main" id="{5D1B1774-86F1-113F-B818-B1B841F9DEE7}"/>
              </a:ext>
            </a:extLst>
          </p:cNvPr>
          <p:cNvSpPr/>
          <p:nvPr/>
        </p:nvSpPr>
        <p:spPr bwMode="auto">
          <a:xfrm>
            <a:off x="3325157" y="3244487"/>
            <a:ext cx="3029623" cy="495520"/>
          </a:xfrm>
          <a:prstGeom prst="roundRect">
            <a:avLst>
              <a:gd name="adj" fmla="val 26642"/>
            </a:avLst>
          </a:prstGeom>
          <a:solidFill>
            <a:schemeClr val="accent2">
              <a:alpha val="34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JP" sz="2000" dirty="0">
              <a:solidFill>
                <a:schemeClr val="tx1"/>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63675456-0AF3-2E42-607D-AECCB074ACD1}"/>
              </a:ext>
            </a:extLst>
          </p:cNvPr>
          <p:cNvSpPr/>
          <p:nvPr/>
        </p:nvSpPr>
        <p:spPr bwMode="auto">
          <a:xfrm>
            <a:off x="3178138" y="3395771"/>
            <a:ext cx="3029623" cy="495520"/>
          </a:xfrm>
          <a:prstGeom prst="roundRect">
            <a:avLst>
              <a:gd name="adj" fmla="val 26642"/>
            </a:avLst>
          </a:prstGeom>
          <a:solidFill>
            <a:schemeClr val="accent2">
              <a:alpha val="67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JP" sz="2000" dirty="0">
              <a:solidFill>
                <a:schemeClr val="tx1"/>
              </a:solidFill>
              <a:ea typeface="Segoe UI" pitchFamily="34" charset="0"/>
              <a:cs typeface="Segoe UI" pitchFamily="34" charset="0"/>
            </a:endParaRPr>
          </a:p>
        </p:txBody>
      </p:sp>
      <p:sp>
        <p:nvSpPr>
          <p:cNvPr id="22" name="Rounded Rectangle 21">
            <a:extLst>
              <a:ext uri="{FF2B5EF4-FFF2-40B4-BE49-F238E27FC236}">
                <a16:creationId xmlns:a16="http://schemas.microsoft.com/office/drawing/2014/main" id="{7C671EED-76A4-A83B-A4D5-2170BA87030F}"/>
              </a:ext>
            </a:extLst>
          </p:cNvPr>
          <p:cNvSpPr/>
          <p:nvPr/>
        </p:nvSpPr>
        <p:spPr bwMode="auto">
          <a:xfrm>
            <a:off x="3027236" y="3603284"/>
            <a:ext cx="3029624" cy="495520"/>
          </a:xfrm>
          <a:prstGeom prst="roundRect">
            <a:avLst>
              <a:gd name="adj" fmla="val 26642"/>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sz="2000" dirty="0">
                <a:solidFill>
                  <a:schemeClr val="tx1"/>
                </a:solidFill>
                <a:ea typeface="Segoe UI" pitchFamily="34" charset="0"/>
                <a:cs typeface="Segoe UI" pitchFamily="34" charset="0"/>
              </a:rPr>
              <a:t>コグニティブなスキル</a:t>
            </a:r>
          </a:p>
        </p:txBody>
      </p:sp>
      <p:sp>
        <p:nvSpPr>
          <p:cNvPr id="23" name="Down Arrow 22">
            <a:extLst>
              <a:ext uri="{FF2B5EF4-FFF2-40B4-BE49-F238E27FC236}">
                <a16:creationId xmlns:a16="http://schemas.microsoft.com/office/drawing/2014/main" id="{78791034-6894-7445-86ED-02ACC2182D1D}"/>
              </a:ext>
            </a:extLst>
          </p:cNvPr>
          <p:cNvSpPr/>
          <p:nvPr/>
        </p:nvSpPr>
        <p:spPr bwMode="auto">
          <a:xfrm>
            <a:off x="4857661" y="4177155"/>
            <a:ext cx="297920" cy="424860"/>
          </a:xfrm>
          <a:prstGeom prst="down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25" name="TextBox 24">
            <a:extLst>
              <a:ext uri="{FF2B5EF4-FFF2-40B4-BE49-F238E27FC236}">
                <a16:creationId xmlns:a16="http://schemas.microsoft.com/office/drawing/2014/main" id="{CE78708A-9697-71F5-B5BA-750B4B42E115}"/>
              </a:ext>
            </a:extLst>
          </p:cNvPr>
          <p:cNvSpPr txBox="1"/>
          <p:nvPr/>
        </p:nvSpPr>
        <p:spPr>
          <a:xfrm>
            <a:off x="9636766" y="4177155"/>
            <a:ext cx="2051844" cy="307777"/>
          </a:xfrm>
          <a:prstGeom prst="rect">
            <a:avLst/>
          </a:prstGeom>
          <a:noFill/>
        </p:spPr>
        <p:txBody>
          <a:bodyPr wrap="none" lIns="0" tIns="0" rIns="0" bIns="0" rtlCol="0">
            <a:spAutoFit/>
          </a:bodyPr>
          <a:lstStyle/>
          <a:p>
            <a:pPr algn="ctr"/>
            <a:r>
              <a:rPr lang="en-JP" sz="2000" dirty="0"/>
              <a:t>インデックス検索</a:t>
            </a:r>
          </a:p>
        </p:txBody>
      </p:sp>
      <p:sp>
        <p:nvSpPr>
          <p:cNvPr id="3" name="Pentagon 2">
            <a:extLst>
              <a:ext uri="{FF2B5EF4-FFF2-40B4-BE49-F238E27FC236}">
                <a16:creationId xmlns:a16="http://schemas.microsoft.com/office/drawing/2014/main" id="{8BC14C2D-6A40-F515-D46B-B9E4BCA31D9C}"/>
              </a:ext>
            </a:extLst>
          </p:cNvPr>
          <p:cNvSpPr/>
          <p:nvPr/>
        </p:nvSpPr>
        <p:spPr bwMode="auto">
          <a:xfrm>
            <a:off x="1064906" y="1436688"/>
            <a:ext cx="3000682" cy="58102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インジェスト</a:t>
            </a:r>
          </a:p>
        </p:txBody>
      </p:sp>
      <p:sp>
        <p:nvSpPr>
          <p:cNvPr id="9" name="Pentagon 8">
            <a:extLst>
              <a:ext uri="{FF2B5EF4-FFF2-40B4-BE49-F238E27FC236}">
                <a16:creationId xmlns:a16="http://schemas.microsoft.com/office/drawing/2014/main" id="{A2595409-872E-80C6-6EF8-CFD6FB3963A7}"/>
              </a:ext>
            </a:extLst>
          </p:cNvPr>
          <p:cNvSpPr/>
          <p:nvPr/>
        </p:nvSpPr>
        <p:spPr bwMode="auto">
          <a:xfrm>
            <a:off x="4065588" y="1443253"/>
            <a:ext cx="5350260" cy="581026"/>
          </a:xfrm>
          <a:prstGeom prst="homePlat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chemeClr val="tx1"/>
                </a:solidFill>
                <a:ea typeface="Segoe UI" pitchFamily="34" charset="0"/>
                <a:cs typeface="Segoe UI" pitchFamily="34" charset="0"/>
              </a:rPr>
              <a:t>エンリッチ</a:t>
            </a:r>
          </a:p>
        </p:txBody>
      </p:sp>
      <p:sp>
        <p:nvSpPr>
          <p:cNvPr id="13" name="Pentagon 12">
            <a:extLst>
              <a:ext uri="{FF2B5EF4-FFF2-40B4-BE49-F238E27FC236}">
                <a16:creationId xmlns:a16="http://schemas.microsoft.com/office/drawing/2014/main" id="{DE30F1ED-698E-F448-ADEE-635498EAD0C8}"/>
              </a:ext>
            </a:extLst>
          </p:cNvPr>
          <p:cNvSpPr/>
          <p:nvPr/>
        </p:nvSpPr>
        <p:spPr bwMode="auto">
          <a:xfrm>
            <a:off x="9415848" y="1436687"/>
            <a:ext cx="2169873" cy="581026"/>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マイニング</a:t>
            </a:r>
          </a:p>
        </p:txBody>
      </p:sp>
      <p:sp>
        <p:nvSpPr>
          <p:cNvPr id="11" name="Processing_E9F5" title="Icon of two interlocked gears">
            <a:extLst>
              <a:ext uri="{FF2B5EF4-FFF2-40B4-BE49-F238E27FC236}">
                <a16:creationId xmlns:a16="http://schemas.microsoft.com/office/drawing/2014/main" id="{CD723B1F-D5BE-70DD-3FB7-B99BABAE5E18}"/>
              </a:ext>
            </a:extLst>
          </p:cNvPr>
          <p:cNvSpPr>
            <a:spLocks noChangeAspect="1" noEditPoints="1"/>
          </p:cNvSpPr>
          <p:nvPr/>
        </p:nvSpPr>
        <p:spPr bwMode="auto">
          <a:xfrm>
            <a:off x="8012918" y="2713394"/>
            <a:ext cx="764370" cy="665717"/>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extBox 26">
            <a:extLst>
              <a:ext uri="{FF2B5EF4-FFF2-40B4-BE49-F238E27FC236}">
                <a16:creationId xmlns:a16="http://schemas.microsoft.com/office/drawing/2014/main" id="{EEE12196-D6F1-E9A6-8347-52C5D05E2B41}"/>
              </a:ext>
            </a:extLst>
          </p:cNvPr>
          <p:cNvSpPr txBox="1"/>
          <p:nvPr/>
        </p:nvSpPr>
        <p:spPr>
          <a:xfrm>
            <a:off x="6894513" y="6055610"/>
            <a:ext cx="769441" cy="153888"/>
          </a:xfrm>
          <a:prstGeom prst="rect">
            <a:avLst/>
          </a:prstGeom>
          <a:noFill/>
        </p:spPr>
        <p:txBody>
          <a:bodyPr wrap="none" lIns="0" tIns="0" rIns="0" bIns="0" rtlCol="0">
            <a:spAutoFit/>
          </a:bodyPr>
          <a:lstStyle/>
          <a:p>
            <a:pPr algn="l"/>
            <a:r>
              <a:rPr lang="en-JP" sz="1000" dirty="0">
                <a:solidFill>
                  <a:schemeClr val="accent1"/>
                </a:solidFill>
              </a:rPr>
              <a:t>※オプション</a:t>
            </a:r>
          </a:p>
        </p:txBody>
      </p:sp>
    </p:spTree>
    <p:extLst>
      <p:ext uri="{BB962C8B-B14F-4D97-AF65-F5344CB8AC3E}">
        <p14:creationId xmlns:p14="http://schemas.microsoft.com/office/powerpoint/2010/main" val="3632560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DF62-2D16-4930-67DF-1AFC0013DB73}"/>
              </a:ext>
            </a:extLst>
          </p:cNvPr>
          <p:cNvSpPr>
            <a:spLocks noGrp="1"/>
          </p:cNvSpPr>
          <p:nvPr>
            <p:ph type="title"/>
          </p:nvPr>
        </p:nvSpPr>
        <p:spPr/>
        <p:txBody>
          <a:bodyPr/>
          <a:lstStyle/>
          <a:p>
            <a:r>
              <a:rPr lang="en-JP" dirty="0"/>
              <a:t>コグニティブなスキル</a:t>
            </a:r>
          </a:p>
        </p:txBody>
      </p:sp>
      <p:sp>
        <p:nvSpPr>
          <p:cNvPr id="3" name="Rounded Rectangle 2">
            <a:extLst>
              <a:ext uri="{FF2B5EF4-FFF2-40B4-BE49-F238E27FC236}">
                <a16:creationId xmlns:a16="http://schemas.microsoft.com/office/drawing/2014/main" id="{8EF5BB0C-1BBC-832B-1B1A-95E50DAFC2A5}"/>
              </a:ext>
            </a:extLst>
          </p:cNvPr>
          <p:cNvSpPr/>
          <p:nvPr/>
        </p:nvSpPr>
        <p:spPr bwMode="auto">
          <a:xfrm>
            <a:off x="1087395" y="3429000"/>
            <a:ext cx="1618735" cy="488092"/>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2000" dirty="0">
                <a:solidFill>
                  <a:schemeClr val="tx1"/>
                </a:solidFill>
                <a:ea typeface="Segoe UI" pitchFamily="34" charset="0"/>
                <a:cs typeface="Segoe UI" pitchFamily="34" charset="0"/>
              </a:rPr>
              <a:t>スキル</a:t>
            </a:r>
          </a:p>
        </p:txBody>
      </p:sp>
      <p:sp>
        <p:nvSpPr>
          <p:cNvPr id="5" name="Rounded Rectangle 4">
            <a:extLst>
              <a:ext uri="{FF2B5EF4-FFF2-40B4-BE49-F238E27FC236}">
                <a16:creationId xmlns:a16="http://schemas.microsoft.com/office/drawing/2014/main" id="{B8CEBF27-8398-840F-3165-B11394B2E5D6}"/>
              </a:ext>
            </a:extLst>
          </p:cNvPr>
          <p:cNvSpPr/>
          <p:nvPr/>
        </p:nvSpPr>
        <p:spPr bwMode="auto">
          <a:xfrm>
            <a:off x="4012764" y="2784347"/>
            <a:ext cx="1618735" cy="76667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2000" dirty="0">
                <a:solidFill>
                  <a:schemeClr val="tx1"/>
                </a:solidFill>
                <a:ea typeface="Segoe UI" pitchFamily="34" charset="0"/>
                <a:cs typeface="Segoe UI" pitchFamily="34" charset="0"/>
              </a:rPr>
              <a:t>組み込み</a:t>
            </a:r>
          </a:p>
          <a:p>
            <a:pPr algn="ctr" defTabSz="932472" fontAlgn="base">
              <a:spcBef>
                <a:spcPct val="0"/>
              </a:spcBef>
              <a:spcAft>
                <a:spcPct val="0"/>
              </a:spcAft>
            </a:pPr>
            <a:r>
              <a:rPr lang="en-JP" sz="2000" dirty="0">
                <a:solidFill>
                  <a:schemeClr val="tx1"/>
                </a:solidFill>
                <a:ea typeface="Segoe UI" pitchFamily="34" charset="0"/>
                <a:cs typeface="Segoe UI" pitchFamily="34" charset="0"/>
              </a:rPr>
              <a:t>スキル</a:t>
            </a:r>
          </a:p>
        </p:txBody>
      </p:sp>
      <p:sp>
        <p:nvSpPr>
          <p:cNvPr id="7" name="Rounded Rectangle 6">
            <a:extLst>
              <a:ext uri="{FF2B5EF4-FFF2-40B4-BE49-F238E27FC236}">
                <a16:creationId xmlns:a16="http://schemas.microsoft.com/office/drawing/2014/main" id="{2C1D30D2-3FDD-8324-55EA-C9C1DC7157BB}"/>
              </a:ext>
            </a:extLst>
          </p:cNvPr>
          <p:cNvSpPr/>
          <p:nvPr/>
        </p:nvSpPr>
        <p:spPr bwMode="auto">
          <a:xfrm>
            <a:off x="4012765" y="3807999"/>
            <a:ext cx="1618735" cy="76667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2000" dirty="0">
                <a:solidFill>
                  <a:schemeClr val="tx1"/>
                </a:solidFill>
                <a:ea typeface="Segoe UI" pitchFamily="34" charset="0"/>
                <a:cs typeface="Segoe UI" pitchFamily="34" charset="0"/>
              </a:rPr>
              <a:t>カスタム</a:t>
            </a:r>
          </a:p>
          <a:p>
            <a:pPr algn="ctr" defTabSz="932472" fontAlgn="base">
              <a:spcBef>
                <a:spcPct val="0"/>
              </a:spcBef>
              <a:spcAft>
                <a:spcPct val="0"/>
              </a:spcAft>
            </a:pPr>
            <a:r>
              <a:rPr lang="en-JP" sz="2000" dirty="0">
                <a:solidFill>
                  <a:schemeClr val="tx1"/>
                </a:solidFill>
                <a:ea typeface="Segoe UI" pitchFamily="34" charset="0"/>
                <a:cs typeface="Segoe UI" pitchFamily="34" charset="0"/>
              </a:rPr>
              <a:t>スキル</a:t>
            </a:r>
          </a:p>
        </p:txBody>
      </p:sp>
      <p:sp>
        <p:nvSpPr>
          <p:cNvPr id="8" name="TextBox 7">
            <a:extLst>
              <a:ext uri="{FF2B5EF4-FFF2-40B4-BE49-F238E27FC236}">
                <a16:creationId xmlns:a16="http://schemas.microsoft.com/office/drawing/2014/main" id="{8396FAC7-63BA-324C-123A-6915FF69C06C}"/>
              </a:ext>
            </a:extLst>
          </p:cNvPr>
          <p:cNvSpPr txBox="1"/>
          <p:nvPr/>
        </p:nvSpPr>
        <p:spPr>
          <a:xfrm>
            <a:off x="1874242" y="4087973"/>
            <a:ext cx="1538883" cy="1231106"/>
          </a:xfrm>
          <a:prstGeom prst="rect">
            <a:avLst/>
          </a:prstGeom>
          <a:noFill/>
        </p:spPr>
        <p:txBody>
          <a:bodyPr wrap="none" lIns="0" tIns="0" rIns="0" bIns="0" rtlCol="0">
            <a:spAutoFit/>
          </a:bodyPr>
          <a:lstStyle/>
          <a:p>
            <a:pPr algn="l"/>
            <a:r>
              <a:rPr lang="en-JP" sz="2000" dirty="0"/>
              <a:t>型</a:t>
            </a:r>
          </a:p>
          <a:p>
            <a:pPr algn="l"/>
            <a:r>
              <a:rPr lang="en-JP" sz="2000" dirty="0"/>
              <a:t>コンテキスト</a:t>
            </a:r>
          </a:p>
          <a:p>
            <a:pPr algn="l"/>
            <a:r>
              <a:rPr lang="en-JP" sz="2000" dirty="0"/>
              <a:t>入力</a:t>
            </a:r>
          </a:p>
          <a:p>
            <a:pPr algn="l"/>
            <a:r>
              <a:rPr lang="en-JP" sz="2000" dirty="0"/>
              <a:t>出力</a:t>
            </a:r>
          </a:p>
        </p:txBody>
      </p:sp>
      <p:cxnSp>
        <p:nvCxnSpPr>
          <p:cNvPr id="10" name="Elbow Connector 9">
            <a:extLst>
              <a:ext uri="{FF2B5EF4-FFF2-40B4-BE49-F238E27FC236}">
                <a16:creationId xmlns:a16="http://schemas.microsoft.com/office/drawing/2014/main" id="{D9E48C43-F02D-EC31-961E-94189ED08992}"/>
              </a:ext>
            </a:extLst>
          </p:cNvPr>
          <p:cNvCxnSpPr/>
          <p:nvPr/>
        </p:nvCxnSpPr>
        <p:spPr>
          <a:xfrm rot="16200000" flipH="1">
            <a:off x="1007633" y="4436633"/>
            <a:ext cx="1249268" cy="210185"/>
          </a:xfrm>
          <a:prstGeom prst="bentConnector3">
            <a:avLst>
              <a:gd name="adj1" fmla="val 100424"/>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B8ED726B-3914-936F-205F-8277DE1CD6CD}"/>
              </a:ext>
            </a:extLst>
          </p:cNvPr>
          <p:cNvCxnSpPr>
            <a:cxnSpLocks/>
          </p:cNvCxnSpPr>
          <p:nvPr/>
        </p:nvCxnSpPr>
        <p:spPr>
          <a:xfrm rot="16200000" flipH="1">
            <a:off x="1160352" y="4283915"/>
            <a:ext cx="943832" cy="210188"/>
          </a:xfrm>
          <a:prstGeom prst="bentConnector3">
            <a:avLst>
              <a:gd name="adj1" fmla="val 99786"/>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6AC6920C-5F4B-2A51-972F-5FB8A1DA06AB}"/>
              </a:ext>
            </a:extLst>
          </p:cNvPr>
          <p:cNvCxnSpPr>
            <a:cxnSpLocks/>
          </p:cNvCxnSpPr>
          <p:nvPr/>
        </p:nvCxnSpPr>
        <p:spPr>
          <a:xfrm rot="16200000" flipH="1">
            <a:off x="1319951" y="4124316"/>
            <a:ext cx="624632" cy="210185"/>
          </a:xfrm>
          <a:prstGeom prst="bentConnector3">
            <a:avLst>
              <a:gd name="adj1" fmla="val 99305"/>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8444C049-61AC-8302-9D2D-1DEF1E29E416}"/>
              </a:ext>
            </a:extLst>
          </p:cNvPr>
          <p:cNvCxnSpPr>
            <a:cxnSpLocks/>
          </p:cNvCxnSpPr>
          <p:nvPr/>
        </p:nvCxnSpPr>
        <p:spPr>
          <a:xfrm rot="16200000" flipH="1">
            <a:off x="1479554" y="3971599"/>
            <a:ext cx="305429" cy="210187"/>
          </a:xfrm>
          <a:prstGeom prst="bentConnector3">
            <a:avLst>
              <a:gd name="adj1" fmla="val 98858"/>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 name="brain_2" title="Icon of a brain with circles and connection lines inside">
            <a:extLst>
              <a:ext uri="{FF2B5EF4-FFF2-40B4-BE49-F238E27FC236}">
                <a16:creationId xmlns:a16="http://schemas.microsoft.com/office/drawing/2014/main" id="{01AF7C44-9ED9-ABF6-3AD7-E7A035A732C1}"/>
              </a:ext>
            </a:extLst>
          </p:cNvPr>
          <p:cNvSpPr>
            <a:spLocks noChangeAspect="1" noEditPoints="1"/>
          </p:cNvSpPr>
          <p:nvPr/>
        </p:nvSpPr>
        <p:spPr bwMode="auto">
          <a:xfrm>
            <a:off x="6807267" y="1994914"/>
            <a:ext cx="996153" cy="667950"/>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5" name="TextBox 24">
            <a:extLst>
              <a:ext uri="{FF2B5EF4-FFF2-40B4-BE49-F238E27FC236}">
                <a16:creationId xmlns:a16="http://schemas.microsoft.com/office/drawing/2014/main" id="{F646C98B-2077-1B42-8399-33478E82E6A6}"/>
              </a:ext>
            </a:extLst>
          </p:cNvPr>
          <p:cNvSpPr txBox="1"/>
          <p:nvPr/>
        </p:nvSpPr>
        <p:spPr>
          <a:xfrm>
            <a:off x="7875984" y="2021112"/>
            <a:ext cx="3077766" cy="615553"/>
          </a:xfrm>
          <a:prstGeom prst="rect">
            <a:avLst/>
          </a:prstGeom>
          <a:noFill/>
        </p:spPr>
        <p:txBody>
          <a:bodyPr wrap="none" lIns="0" tIns="0" rIns="0" bIns="0" rtlCol="0">
            <a:spAutoFit/>
          </a:bodyPr>
          <a:lstStyle/>
          <a:p>
            <a:pPr algn="l"/>
            <a:r>
              <a:rPr lang="en-JP" sz="2000" dirty="0"/>
              <a:t>Microsoft によって事前に</a:t>
            </a:r>
          </a:p>
          <a:p>
            <a:pPr algn="l"/>
            <a:r>
              <a:rPr lang="en-JP" sz="2000" dirty="0"/>
              <a:t>トレーニングされたモデル</a:t>
            </a:r>
          </a:p>
        </p:txBody>
      </p:sp>
      <p:sp>
        <p:nvSpPr>
          <p:cNvPr id="26" name="Down Arrow 25">
            <a:extLst>
              <a:ext uri="{FF2B5EF4-FFF2-40B4-BE49-F238E27FC236}">
                <a16:creationId xmlns:a16="http://schemas.microsoft.com/office/drawing/2014/main" id="{A8EE243E-8C67-E7BA-78CB-6DE8AA678FED}"/>
              </a:ext>
            </a:extLst>
          </p:cNvPr>
          <p:cNvSpPr/>
          <p:nvPr/>
        </p:nvSpPr>
        <p:spPr bwMode="auto">
          <a:xfrm rot="3595643">
            <a:off x="6031916" y="2222866"/>
            <a:ext cx="337065" cy="1009692"/>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cxnSp>
        <p:nvCxnSpPr>
          <p:cNvPr id="28" name="Elbow Connector 27">
            <a:extLst>
              <a:ext uri="{FF2B5EF4-FFF2-40B4-BE49-F238E27FC236}">
                <a16:creationId xmlns:a16="http://schemas.microsoft.com/office/drawing/2014/main" id="{44E3F65A-3D66-433E-4A37-A3DE5A100A1B}"/>
              </a:ext>
            </a:extLst>
          </p:cNvPr>
          <p:cNvCxnSpPr>
            <a:stCxn id="3" idx="3"/>
            <a:endCxn id="5" idx="1"/>
          </p:cNvCxnSpPr>
          <p:nvPr/>
        </p:nvCxnSpPr>
        <p:spPr>
          <a:xfrm flipV="1">
            <a:off x="2706130" y="3167685"/>
            <a:ext cx="1306634" cy="505361"/>
          </a:xfrm>
          <a:prstGeom prst="bentConnector3">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5A29762F-EFE7-1414-0675-77677608C37E}"/>
              </a:ext>
            </a:extLst>
          </p:cNvPr>
          <p:cNvCxnSpPr>
            <a:cxnSpLocks/>
            <a:stCxn id="3" idx="3"/>
            <a:endCxn id="7" idx="1"/>
          </p:cNvCxnSpPr>
          <p:nvPr/>
        </p:nvCxnSpPr>
        <p:spPr>
          <a:xfrm>
            <a:off x="2706130" y="3673046"/>
            <a:ext cx="1306635" cy="518291"/>
          </a:xfrm>
          <a:prstGeom prst="bentConnector3">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5" name="brain_2" title="Icon of a brain with circles and connection lines inside">
            <a:extLst>
              <a:ext uri="{FF2B5EF4-FFF2-40B4-BE49-F238E27FC236}">
                <a16:creationId xmlns:a16="http://schemas.microsoft.com/office/drawing/2014/main" id="{4370186A-C045-1D86-CF3E-D908DB6D3A6A}"/>
              </a:ext>
            </a:extLst>
          </p:cNvPr>
          <p:cNvSpPr>
            <a:spLocks noChangeAspect="1" noEditPoints="1"/>
          </p:cNvSpPr>
          <p:nvPr/>
        </p:nvSpPr>
        <p:spPr bwMode="auto">
          <a:xfrm>
            <a:off x="6807266" y="4649109"/>
            <a:ext cx="996153" cy="667950"/>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7" name="Down Arrow 36">
            <a:extLst>
              <a:ext uri="{FF2B5EF4-FFF2-40B4-BE49-F238E27FC236}">
                <a16:creationId xmlns:a16="http://schemas.microsoft.com/office/drawing/2014/main" id="{3523A0CD-E81B-2F0B-DD38-E133C955F91E}"/>
              </a:ext>
            </a:extLst>
          </p:cNvPr>
          <p:cNvSpPr/>
          <p:nvPr/>
        </p:nvSpPr>
        <p:spPr bwMode="auto">
          <a:xfrm rot="6809639">
            <a:off x="6079868" y="4083055"/>
            <a:ext cx="337065" cy="1009692"/>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41" name="TextBox 40">
            <a:extLst>
              <a:ext uri="{FF2B5EF4-FFF2-40B4-BE49-F238E27FC236}">
                <a16:creationId xmlns:a16="http://schemas.microsoft.com/office/drawing/2014/main" id="{5CE7334C-AC00-3C90-A5C4-4361A176F484}"/>
              </a:ext>
            </a:extLst>
          </p:cNvPr>
          <p:cNvSpPr txBox="1"/>
          <p:nvPr/>
        </p:nvSpPr>
        <p:spPr>
          <a:xfrm>
            <a:off x="7875984" y="4633621"/>
            <a:ext cx="2664191" cy="615553"/>
          </a:xfrm>
          <a:prstGeom prst="rect">
            <a:avLst/>
          </a:prstGeom>
          <a:noFill/>
        </p:spPr>
        <p:txBody>
          <a:bodyPr wrap="none" lIns="0" tIns="0" rIns="0" bIns="0" rtlCol="0">
            <a:spAutoFit/>
          </a:bodyPr>
          <a:lstStyle/>
          <a:p>
            <a:pPr algn="l"/>
            <a:r>
              <a:rPr lang="en-JP" sz="2000" dirty="0"/>
              <a:t>任意の/ユーザー定義の</a:t>
            </a:r>
          </a:p>
          <a:p>
            <a:pPr algn="l"/>
            <a:r>
              <a:rPr lang="en-JP" sz="2000" dirty="0"/>
              <a:t>モデル</a:t>
            </a:r>
          </a:p>
        </p:txBody>
      </p:sp>
      <p:sp>
        <p:nvSpPr>
          <p:cNvPr id="43" name="Embed_ECCE" title="Icon of two chevron brackets around a backslash">
            <a:extLst>
              <a:ext uri="{FF2B5EF4-FFF2-40B4-BE49-F238E27FC236}">
                <a16:creationId xmlns:a16="http://schemas.microsoft.com/office/drawing/2014/main" id="{6E424243-3337-DDBD-B8A7-6E87948E59A8}"/>
              </a:ext>
            </a:extLst>
          </p:cNvPr>
          <p:cNvSpPr>
            <a:spLocks noChangeAspect="1" noEditPoints="1"/>
          </p:cNvSpPr>
          <p:nvPr/>
        </p:nvSpPr>
        <p:spPr bwMode="auto">
          <a:xfrm>
            <a:off x="7336659" y="5249174"/>
            <a:ext cx="517669" cy="443881"/>
          </a:xfrm>
          <a:custGeom>
            <a:avLst/>
            <a:gdLst>
              <a:gd name="T0" fmla="*/ 672 w 3136"/>
              <a:gd name="T1" fmla="*/ 2017 h 2689"/>
              <a:gd name="T2" fmla="*/ 0 w 3136"/>
              <a:gd name="T3" fmla="*/ 1345 h 2689"/>
              <a:gd name="T4" fmla="*/ 672 w 3136"/>
              <a:gd name="T5" fmla="*/ 672 h 2689"/>
              <a:gd name="T6" fmla="*/ 2464 w 3136"/>
              <a:gd name="T7" fmla="*/ 2017 h 2689"/>
              <a:gd name="T8" fmla="*/ 3136 w 3136"/>
              <a:gd name="T9" fmla="*/ 1345 h 2689"/>
              <a:gd name="T10" fmla="*/ 2464 w 3136"/>
              <a:gd name="T11" fmla="*/ 672 h 2689"/>
              <a:gd name="T12" fmla="*/ 1121 w 3136"/>
              <a:gd name="T13" fmla="*/ 2689 h 2689"/>
              <a:gd name="T14" fmla="*/ 2017 w 3136"/>
              <a:gd name="T15" fmla="*/ 0 h 26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6" h="2689">
                <a:moveTo>
                  <a:pt x="672" y="2017"/>
                </a:moveTo>
                <a:lnTo>
                  <a:pt x="0" y="1345"/>
                </a:lnTo>
                <a:lnTo>
                  <a:pt x="672" y="672"/>
                </a:lnTo>
                <a:moveTo>
                  <a:pt x="2464" y="2017"/>
                </a:moveTo>
                <a:lnTo>
                  <a:pt x="3136" y="1345"/>
                </a:lnTo>
                <a:lnTo>
                  <a:pt x="2464" y="672"/>
                </a:lnTo>
                <a:moveTo>
                  <a:pt x="1121" y="2689"/>
                </a:moveTo>
                <a:lnTo>
                  <a:pt x="2017"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pic>
        <p:nvPicPr>
          <p:cNvPr id="45" name="グラフィックス 24">
            <a:extLst>
              <a:ext uri="{FF2B5EF4-FFF2-40B4-BE49-F238E27FC236}">
                <a16:creationId xmlns:a16="http://schemas.microsoft.com/office/drawing/2014/main" id="{7632B254-0D47-29E6-D229-088283EAB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0147" y="2636665"/>
            <a:ext cx="1211673" cy="443880"/>
          </a:xfrm>
          <a:prstGeom prst="rect">
            <a:avLst/>
          </a:prstGeom>
        </p:spPr>
      </p:pic>
    </p:spTree>
    <p:extLst>
      <p:ext uri="{BB962C8B-B14F-4D97-AF65-F5344CB8AC3E}">
        <p14:creationId xmlns:p14="http://schemas.microsoft.com/office/powerpoint/2010/main" val="26991357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51B7-77D4-DB1B-C661-3B5CD5702097}"/>
              </a:ext>
            </a:extLst>
          </p:cNvPr>
          <p:cNvSpPr>
            <a:spLocks noGrp="1"/>
          </p:cNvSpPr>
          <p:nvPr>
            <p:ph type="title"/>
          </p:nvPr>
        </p:nvSpPr>
        <p:spPr/>
        <p:txBody>
          <a:bodyPr/>
          <a:lstStyle/>
          <a:p>
            <a:r>
              <a:rPr lang="ja-JP" altLang="en-US"/>
              <a:t>コグニティブなスキル</a:t>
            </a:r>
            <a:endParaRPr lang="en-JP" dirty="0"/>
          </a:p>
        </p:txBody>
      </p:sp>
      <p:sp>
        <p:nvSpPr>
          <p:cNvPr id="3" name="Freeform 5">
            <a:extLst>
              <a:ext uri="{FF2B5EF4-FFF2-40B4-BE49-F238E27FC236}">
                <a16:creationId xmlns:a16="http://schemas.microsoft.com/office/drawing/2014/main" id="{3E924FA0-A0DC-2719-20AB-DE135626CC2C}"/>
              </a:ext>
            </a:extLst>
          </p:cNvPr>
          <p:cNvSpPr>
            <a:spLocks noEditPoints="1"/>
          </p:cNvSpPr>
          <p:nvPr/>
        </p:nvSpPr>
        <p:spPr bwMode="auto">
          <a:xfrm>
            <a:off x="4033844" y="1904966"/>
            <a:ext cx="226695" cy="362597"/>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accent1"/>
          </a:solidFill>
          <a:ln w="12700" cap="flat">
            <a:noFill/>
            <a:prstDash val="solid"/>
            <a:miter lim="800000"/>
            <a:headEnd/>
            <a:tailEnd/>
          </a:ln>
        </p:spPr>
        <p:txBody>
          <a:bodyPr vert="horz" wrap="square" lIns="93260" tIns="46630" rIns="93260" bIns="46630" numCol="1" rtlCol="0" anchor="t" anchorCtr="0" compatLnSpc="1">
            <a:prstTxWarp prst="textNoShape">
              <a:avLst/>
            </a:prstTxWarp>
          </a:bodyPr>
          <a:lstStyle/>
          <a:p>
            <a:pPr defTabSz="951304">
              <a:defRPr/>
            </a:pPr>
            <a:endParaRPr lang="en-US" sz="1836">
              <a:latin typeface="Yu Gothic UI" panose="020B0500000000000000" pitchFamily="34" charset="-128"/>
              <a:ea typeface="Yu Gothic UI" panose="020B0500000000000000" pitchFamily="34" charset="-128"/>
            </a:endParaRPr>
          </a:p>
        </p:txBody>
      </p:sp>
      <p:sp>
        <p:nvSpPr>
          <p:cNvPr id="4" name="TextBox 8">
            <a:extLst>
              <a:ext uri="{FF2B5EF4-FFF2-40B4-BE49-F238E27FC236}">
                <a16:creationId xmlns:a16="http://schemas.microsoft.com/office/drawing/2014/main" id="{F243CFDB-BD87-737E-BF01-E3D434D0E9B4}"/>
              </a:ext>
            </a:extLst>
          </p:cNvPr>
          <p:cNvSpPr txBox="1"/>
          <p:nvPr/>
        </p:nvSpPr>
        <p:spPr>
          <a:xfrm>
            <a:off x="837145" y="2312334"/>
            <a:ext cx="2138796"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キーフレーズの抽出 </a:t>
            </a:r>
          </a:p>
        </p:txBody>
      </p:sp>
      <p:sp>
        <p:nvSpPr>
          <p:cNvPr id="5" name="TextBox 9">
            <a:extLst>
              <a:ext uri="{FF2B5EF4-FFF2-40B4-BE49-F238E27FC236}">
                <a16:creationId xmlns:a16="http://schemas.microsoft.com/office/drawing/2014/main" id="{754E0784-68AA-34DC-335D-9885BC2B7DBC}"/>
              </a:ext>
            </a:extLst>
          </p:cNvPr>
          <p:cNvSpPr txBox="1"/>
          <p:nvPr/>
        </p:nvSpPr>
        <p:spPr>
          <a:xfrm>
            <a:off x="2818663" y="2312334"/>
            <a:ext cx="2657064"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場所エンティティの抽出 </a:t>
            </a:r>
          </a:p>
        </p:txBody>
      </p:sp>
      <p:sp>
        <p:nvSpPr>
          <p:cNvPr id="6" name="TextBox 10">
            <a:extLst>
              <a:ext uri="{FF2B5EF4-FFF2-40B4-BE49-F238E27FC236}">
                <a16:creationId xmlns:a16="http://schemas.microsoft.com/office/drawing/2014/main" id="{FEA7C338-A551-64FE-3D02-7C3E5B1ACD94}"/>
              </a:ext>
            </a:extLst>
          </p:cNvPr>
          <p:cNvSpPr txBox="1"/>
          <p:nvPr/>
        </p:nvSpPr>
        <p:spPr>
          <a:xfrm>
            <a:off x="5602700" y="2312334"/>
            <a:ext cx="1254307"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感情分析</a:t>
            </a:r>
          </a:p>
        </p:txBody>
      </p:sp>
      <p:sp>
        <p:nvSpPr>
          <p:cNvPr id="7" name="TextBox 11">
            <a:extLst>
              <a:ext uri="{FF2B5EF4-FFF2-40B4-BE49-F238E27FC236}">
                <a16:creationId xmlns:a16="http://schemas.microsoft.com/office/drawing/2014/main" id="{E464F6BE-279E-D402-A7EF-9170E8B3F586}"/>
              </a:ext>
            </a:extLst>
          </p:cNvPr>
          <p:cNvSpPr txBox="1"/>
          <p:nvPr/>
        </p:nvSpPr>
        <p:spPr>
          <a:xfrm>
            <a:off x="364129" y="3310124"/>
            <a:ext cx="3084826" cy="414353"/>
          </a:xfrm>
          <a:prstGeom prst="rect">
            <a:avLst/>
          </a:prstGeom>
          <a:noFill/>
        </p:spPr>
        <p:txBody>
          <a:bodyPr wrap="square" lIns="93260" tIns="46630" rIns="93260" bIns="46630" rtlCol="0">
            <a:spAutoFit/>
          </a:bodyPr>
          <a:lstStyle/>
          <a:p>
            <a:pPr algn="ctr" defTabSz="932597">
              <a:spcAft>
                <a:spcPts val="1224"/>
              </a:spcAft>
              <a:defRPr/>
            </a:pPr>
            <a:r>
              <a:rPr lang="ja-jp" altLang="en-US" sz="2040" spc="-153">
                <a:latin typeface="Yu Gothic UI" panose="020B0500000000000000" pitchFamily="34" charset="-128"/>
                <a:ea typeface="Yu Gothic UI" panose="020B0500000000000000" pitchFamily="34" charset="-128"/>
              </a:rPr>
              <a:t>組織エンティティの抽出</a:t>
            </a:r>
          </a:p>
        </p:txBody>
      </p:sp>
      <p:sp>
        <p:nvSpPr>
          <p:cNvPr id="8" name="TextBox 12">
            <a:extLst>
              <a:ext uri="{FF2B5EF4-FFF2-40B4-BE49-F238E27FC236}">
                <a16:creationId xmlns:a16="http://schemas.microsoft.com/office/drawing/2014/main" id="{5A0777A5-A0F5-49B5-2FA3-BE7C277FDC45}"/>
              </a:ext>
            </a:extLst>
          </p:cNvPr>
          <p:cNvSpPr txBox="1"/>
          <p:nvPr/>
        </p:nvSpPr>
        <p:spPr>
          <a:xfrm>
            <a:off x="2825658" y="3310124"/>
            <a:ext cx="2643068" cy="414353"/>
          </a:xfrm>
          <a:prstGeom prst="rect">
            <a:avLst/>
          </a:prstGeom>
          <a:noFill/>
        </p:spPr>
        <p:txBody>
          <a:bodyPr wrap="square" lIns="93260" tIns="46630" rIns="93260" bIns="46630" rtlCol="0">
            <a:spAutoFit/>
          </a:bodyPr>
          <a:lstStyle/>
          <a:p>
            <a:pPr algn="ctr" defTabSz="932597">
              <a:spcAft>
                <a:spcPts val="1224"/>
              </a:spcAft>
              <a:defRPr/>
            </a:pPr>
            <a:r>
              <a:rPr lang="ja-jp" altLang="en-US" sz="2040" spc="-153">
                <a:latin typeface="Yu Gothic UI" panose="020B0500000000000000" pitchFamily="34" charset="-128"/>
                <a:ea typeface="Yu Gothic UI" panose="020B0500000000000000" pitchFamily="34" charset="-128"/>
              </a:rPr>
              <a:t>人物エンティティの抽出</a:t>
            </a:r>
          </a:p>
        </p:txBody>
      </p:sp>
      <p:sp>
        <p:nvSpPr>
          <p:cNvPr id="9" name="TextBox 13">
            <a:extLst>
              <a:ext uri="{FF2B5EF4-FFF2-40B4-BE49-F238E27FC236}">
                <a16:creationId xmlns:a16="http://schemas.microsoft.com/office/drawing/2014/main" id="{01129E05-53D7-5CBC-B5EF-F54CC7CA8736}"/>
              </a:ext>
            </a:extLst>
          </p:cNvPr>
          <p:cNvSpPr txBox="1"/>
          <p:nvPr/>
        </p:nvSpPr>
        <p:spPr>
          <a:xfrm>
            <a:off x="5602700" y="3310124"/>
            <a:ext cx="1254307"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言語検出</a:t>
            </a:r>
          </a:p>
        </p:txBody>
      </p:sp>
      <p:sp>
        <p:nvSpPr>
          <p:cNvPr id="10" name="TextBox 14">
            <a:extLst>
              <a:ext uri="{FF2B5EF4-FFF2-40B4-BE49-F238E27FC236}">
                <a16:creationId xmlns:a16="http://schemas.microsoft.com/office/drawing/2014/main" id="{F41E7D7A-4572-1B55-07C2-A8BE674F73FA}"/>
              </a:ext>
            </a:extLst>
          </p:cNvPr>
          <p:cNvSpPr txBox="1"/>
          <p:nvPr/>
        </p:nvSpPr>
        <p:spPr>
          <a:xfrm>
            <a:off x="1412636" y="4307914"/>
            <a:ext cx="987816"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顔検出</a:t>
            </a:r>
          </a:p>
        </p:txBody>
      </p:sp>
      <p:sp>
        <p:nvSpPr>
          <p:cNvPr id="11" name="TextBox 15">
            <a:extLst>
              <a:ext uri="{FF2B5EF4-FFF2-40B4-BE49-F238E27FC236}">
                <a16:creationId xmlns:a16="http://schemas.microsoft.com/office/drawing/2014/main" id="{CD4106DE-DDA0-F139-6A84-81C7BB85255F}"/>
              </a:ext>
            </a:extLst>
          </p:cNvPr>
          <p:cNvSpPr txBox="1"/>
          <p:nvPr/>
        </p:nvSpPr>
        <p:spPr>
          <a:xfrm>
            <a:off x="3278072" y="4307914"/>
            <a:ext cx="1738242"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有名人の認識</a:t>
            </a:r>
          </a:p>
        </p:txBody>
      </p:sp>
      <p:sp>
        <p:nvSpPr>
          <p:cNvPr id="12" name="TextBox 16">
            <a:extLst>
              <a:ext uri="{FF2B5EF4-FFF2-40B4-BE49-F238E27FC236}">
                <a16:creationId xmlns:a16="http://schemas.microsoft.com/office/drawing/2014/main" id="{E8D168DA-ACB5-368D-BAF4-A0B2613B8FD0}"/>
              </a:ext>
            </a:extLst>
          </p:cNvPr>
          <p:cNvSpPr txBox="1"/>
          <p:nvPr/>
        </p:nvSpPr>
        <p:spPr>
          <a:xfrm>
            <a:off x="5298112" y="4307914"/>
            <a:ext cx="1863480" cy="408103"/>
          </a:xfrm>
          <a:prstGeom prst="rect">
            <a:avLst/>
          </a:prstGeom>
          <a:noFill/>
        </p:spPr>
        <p:txBody>
          <a:bodyPr wrap="none" lIns="93260" tIns="46630" rIns="93260" bIns="46630" rtlCol="0">
            <a:spAutoFit/>
          </a:bodyPr>
          <a:lstStyle/>
          <a:p>
            <a:pPr algn="ctr" defTabSz="932597">
              <a:spcAft>
                <a:spcPts val="1224"/>
              </a:spcAft>
              <a:defRPr/>
            </a:pPr>
            <a:r>
              <a:rPr lang="ja-JP" altLang="en-US" sz="2040" dirty="0">
                <a:latin typeface="Yu Gothic UI" panose="020B0500000000000000" pitchFamily="34" charset="-128"/>
                <a:ea typeface="Yu Gothic UI" panose="020B0500000000000000" pitchFamily="34" charset="-128"/>
              </a:rPr>
              <a:t>イメージ</a:t>
            </a:r>
            <a:r>
              <a:rPr lang="ja-jp" altLang="en-US" sz="2040" dirty="0">
                <a:latin typeface="Yu Gothic UI" panose="020B0500000000000000" pitchFamily="34" charset="-128"/>
                <a:ea typeface="Yu Gothic UI" panose="020B0500000000000000" pitchFamily="34" charset="-128"/>
              </a:rPr>
              <a:t>タグ抽出</a:t>
            </a:r>
          </a:p>
        </p:txBody>
      </p:sp>
      <p:sp>
        <p:nvSpPr>
          <p:cNvPr id="13" name="TextBox 17">
            <a:extLst>
              <a:ext uri="{FF2B5EF4-FFF2-40B4-BE49-F238E27FC236}">
                <a16:creationId xmlns:a16="http://schemas.microsoft.com/office/drawing/2014/main" id="{2702DE74-A9D5-E162-11A6-BFCF13219270}"/>
              </a:ext>
            </a:extLst>
          </p:cNvPr>
          <p:cNvSpPr txBox="1"/>
          <p:nvPr/>
        </p:nvSpPr>
        <p:spPr>
          <a:xfrm>
            <a:off x="9051104" y="2355844"/>
            <a:ext cx="1690829"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カスタム スキル</a:t>
            </a:r>
          </a:p>
        </p:txBody>
      </p:sp>
      <p:sp>
        <p:nvSpPr>
          <p:cNvPr id="14" name="TextBox 18">
            <a:extLst>
              <a:ext uri="{FF2B5EF4-FFF2-40B4-BE49-F238E27FC236}">
                <a16:creationId xmlns:a16="http://schemas.microsoft.com/office/drawing/2014/main" id="{A72806C4-0980-0B46-119B-AD15D590E479}"/>
              </a:ext>
            </a:extLst>
          </p:cNvPr>
          <p:cNvSpPr txBox="1"/>
          <p:nvPr/>
        </p:nvSpPr>
        <p:spPr>
          <a:xfrm>
            <a:off x="3214311" y="5305704"/>
            <a:ext cx="1865765"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ランドマーク検出</a:t>
            </a:r>
          </a:p>
        </p:txBody>
      </p:sp>
      <p:sp>
        <p:nvSpPr>
          <p:cNvPr id="15" name="TextBox 19">
            <a:extLst>
              <a:ext uri="{FF2B5EF4-FFF2-40B4-BE49-F238E27FC236}">
                <a16:creationId xmlns:a16="http://schemas.microsoft.com/office/drawing/2014/main" id="{087D17DE-B106-AD11-67C6-AC148DD653F0}"/>
              </a:ext>
            </a:extLst>
          </p:cNvPr>
          <p:cNvSpPr txBox="1"/>
          <p:nvPr/>
        </p:nvSpPr>
        <p:spPr>
          <a:xfrm>
            <a:off x="5872460" y="5305704"/>
            <a:ext cx="714786" cy="414353"/>
          </a:xfrm>
          <a:prstGeom prst="rect">
            <a:avLst/>
          </a:prstGeom>
          <a:noFill/>
        </p:spPr>
        <p:txBody>
          <a:bodyPr wrap="none" lIns="93260" tIns="46630" rIns="93260" bIns="46630" rtlCol="0">
            <a:spAutoFit/>
          </a:bodyPr>
          <a:lstStyle/>
          <a:p>
            <a:pPr algn="ctr" defTabSz="932597">
              <a:spcAft>
                <a:spcPts val="1224"/>
              </a:spcAft>
              <a:defRPr/>
            </a:pPr>
            <a:r>
              <a:rPr lang="en-US" altLang="ja-JP" sz="2040">
                <a:latin typeface="Yu Gothic UI" panose="020B0500000000000000" pitchFamily="34" charset="-128"/>
                <a:ea typeface="Yu Gothic UI" panose="020B0500000000000000" pitchFamily="34" charset="-128"/>
              </a:rPr>
              <a:t>OCR</a:t>
            </a:r>
            <a:endParaRPr lang="ja-jp" altLang="en-US" sz="2040">
              <a:latin typeface="Yu Gothic UI" panose="020B0500000000000000" pitchFamily="34" charset="-128"/>
              <a:ea typeface="Yu Gothic UI" panose="020B0500000000000000" pitchFamily="34" charset="-128"/>
            </a:endParaRPr>
          </a:p>
        </p:txBody>
      </p:sp>
      <p:grpSp>
        <p:nvGrpSpPr>
          <p:cNvPr id="16" name="Group 20">
            <a:extLst>
              <a:ext uri="{FF2B5EF4-FFF2-40B4-BE49-F238E27FC236}">
                <a16:creationId xmlns:a16="http://schemas.microsoft.com/office/drawing/2014/main" id="{7CDF03BC-4DFB-A3B4-AB38-C67887A6B057}"/>
              </a:ext>
            </a:extLst>
          </p:cNvPr>
          <p:cNvGrpSpPr/>
          <p:nvPr/>
        </p:nvGrpSpPr>
        <p:grpSpPr>
          <a:xfrm>
            <a:off x="6117939" y="4010948"/>
            <a:ext cx="223825" cy="264792"/>
            <a:chOff x="10049477" y="4977630"/>
            <a:chExt cx="667988" cy="790257"/>
          </a:xfrm>
        </p:grpSpPr>
        <p:cxnSp>
          <p:nvCxnSpPr>
            <p:cNvPr id="17" name="Straight Connector 21">
              <a:extLst>
                <a:ext uri="{FF2B5EF4-FFF2-40B4-BE49-F238E27FC236}">
                  <a16:creationId xmlns:a16="http://schemas.microsoft.com/office/drawing/2014/main" id="{B7CCFF9C-671B-09C4-B312-CE101646C8CD}"/>
                </a:ext>
              </a:extLst>
            </p:cNvPr>
            <p:cNvCxnSpPr>
              <a:cxnSpLocks/>
            </p:cNvCxnSpPr>
            <p:nvPr/>
          </p:nvCxnSpPr>
          <p:spPr>
            <a:xfrm flipH="1">
              <a:off x="10182650" y="4977630"/>
              <a:ext cx="163287" cy="790257"/>
            </a:xfrm>
            <a:prstGeom prst="line">
              <a:avLst/>
            </a:pr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 name="Straight Connector 22">
              <a:extLst>
                <a:ext uri="{FF2B5EF4-FFF2-40B4-BE49-F238E27FC236}">
                  <a16:creationId xmlns:a16="http://schemas.microsoft.com/office/drawing/2014/main" id="{1CD1D59E-6E5E-9BD1-E942-A509E13329AA}"/>
                </a:ext>
              </a:extLst>
            </p:cNvPr>
            <p:cNvCxnSpPr>
              <a:cxnSpLocks/>
            </p:cNvCxnSpPr>
            <p:nvPr/>
          </p:nvCxnSpPr>
          <p:spPr>
            <a:xfrm flipH="1">
              <a:off x="10425938" y="4977630"/>
              <a:ext cx="163287" cy="790257"/>
            </a:xfrm>
            <a:prstGeom prst="line">
              <a:avLst/>
            </a:pr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 name="Straight Connector 23">
              <a:extLst>
                <a:ext uri="{FF2B5EF4-FFF2-40B4-BE49-F238E27FC236}">
                  <a16:creationId xmlns:a16="http://schemas.microsoft.com/office/drawing/2014/main" id="{A67A980E-AE7D-DE5E-F2C1-91FF46531CA5}"/>
                </a:ext>
              </a:extLst>
            </p:cNvPr>
            <p:cNvCxnSpPr/>
            <p:nvPr/>
          </p:nvCxnSpPr>
          <p:spPr>
            <a:xfrm>
              <a:off x="10098428" y="5250543"/>
              <a:ext cx="619037" cy="0"/>
            </a:xfrm>
            <a:prstGeom prst="line">
              <a:avLst/>
            </a:pr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0" name="Straight Connector 24">
              <a:extLst>
                <a:ext uri="{FF2B5EF4-FFF2-40B4-BE49-F238E27FC236}">
                  <a16:creationId xmlns:a16="http://schemas.microsoft.com/office/drawing/2014/main" id="{6C3F86D8-AAA0-6BDA-3029-467A25F1635A}"/>
                </a:ext>
              </a:extLst>
            </p:cNvPr>
            <p:cNvCxnSpPr/>
            <p:nvPr/>
          </p:nvCxnSpPr>
          <p:spPr>
            <a:xfrm>
              <a:off x="10049477" y="5501256"/>
              <a:ext cx="619037" cy="0"/>
            </a:xfrm>
            <a:prstGeom prst="line">
              <a:avLst/>
            </a:pr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1" name="Group 25">
            <a:extLst>
              <a:ext uri="{FF2B5EF4-FFF2-40B4-BE49-F238E27FC236}">
                <a16:creationId xmlns:a16="http://schemas.microsoft.com/office/drawing/2014/main" id="{948B6A0D-969B-F73B-05C7-E35B22FE0F84}"/>
              </a:ext>
            </a:extLst>
          </p:cNvPr>
          <p:cNvGrpSpPr/>
          <p:nvPr/>
        </p:nvGrpSpPr>
        <p:grpSpPr>
          <a:xfrm>
            <a:off x="1728773" y="1910493"/>
            <a:ext cx="355538" cy="355538"/>
            <a:chOff x="475287" y="4173926"/>
            <a:chExt cx="740664" cy="740664"/>
          </a:xfrm>
        </p:grpSpPr>
        <p:pic>
          <p:nvPicPr>
            <p:cNvPr id="22" name="Picture 26">
              <a:extLst>
                <a:ext uri="{FF2B5EF4-FFF2-40B4-BE49-F238E27FC236}">
                  <a16:creationId xmlns:a16="http://schemas.microsoft.com/office/drawing/2014/main" id="{3049E2FC-7C30-C4E6-2856-C6247220DFA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75287" y="4173926"/>
              <a:ext cx="740664" cy="740664"/>
            </a:xfrm>
            <a:prstGeom prst="ellipse">
              <a:avLst/>
            </a:prstGeom>
            <a:ln w="12700">
              <a:solidFill>
                <a:schemeClr val="accent1"/>
              </a:solidFill>
            </a:ln>
          </p:spPr>
        </p:pic>
        <p:sp>
          <p:nvSpPr>
            <p:cNvPr id="23" name="Rectangle 27">
              <a:extLst>
                <a:ext uri="{FF2B5EF4-FFF2-40B4-BE49-F238E27FC236}">
                  <a16:creationId xmlns:a16="http://schemas.microsoft.com/office/drawing/2014/main" id="{18765125-3D12-3608-4801-EF34B3EA1222}"/>
                </a:ext>
              </a:extLst>
            </p:cNvPr>
            <p:cNvSpPr/>
            <p:nvPr/>
          </p:nvSpPr>
          <p:spPr bwMode="auto">
            <a:xfrm>
              <a:off x="727075" y="4416425"/>
              <a:ext cx="333375" cy="76200"/>
            </a:xfrm>
            <a:prstGeom prst="rect">
              <a:avLst/>
            </a:prstGeom>
            <a:solidFill>
              <a:srgbClr val="FFEB2D">
                <a:alpha val="4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r>
                <a:rPr lang="ja-jp" altLang="en-US" sz="2040">
                  <a:solidFill>
                    <a:schemeClr val="tx1"/>
                  </a:solidFill>
                  <a:highlight>
                    <a:srgbClr val="FFFF00"/>
                  </a:highlight>
                  <a:latin typeface="Yu Gothic UI" panose="020B0500000000000000" pitchFamily="34" charset="-128"/>
                  <a:ea typeface="Yu Gothic UI" panose="020B0500000000000000" pitchFamily="34" charset="-128"/>
                  <a:cs typeface="Segoe UI" pitchFamily="34" charset="0"/>
                </a:rPr>
                <a:t> </a:t>
              </a:r>
            </a:p>
          </p:txBody>
        </p:sp>
        <p:sp>
          <p:nvSpPr>
            <p:cNvPr id="24" name="Rectangle 28">
              <a:extLst>
                <a:ext uri="{FF2B5EF4-FFF2-40B4-BE49-F238E27FC236}">
                  <a16:creationId xmlns:a16="http://schemas.microsoft.com/office/drawing/2014/main" id="{BFB162B5-C37F-0245-DA1E-AD70063B454F}"/>
                </a:ext>
              </a:extLst>
            </p:cNvPr>
            <p:cNvSpPr/>
            <p:nvPr/>
          </p:nvSpPr>
          <p:spPr bwMode="auto">
            <a:xfrm>
              <a:off x="822325" y="4603750"/>
              <a:ext cx="330200" cy="63500"/>
            </a:xfrm>
            <a:prstGeom prst="rect">
              <a:avLst/>
            </a:prstGeom>
            <a:solidFill>
              <a:srgbClr val="FFEB2D">
                <a:alpha val="4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r>
                <a:rPr lang="ja-jp" altLang="en-US" sz="2040">
                  <a:solidFill>
                    <a:schemeClr val="tx1"/>
                  </a:solidFill>
                  <a:highlight>
                    <a:srgbClr val="FFFF00"/>
                  </a:highlight>
                  <a:latin typeface="Yu Gothic UI" panose="020B0500000000000000" pitchFamily="34" charset="-128"/>
                  <a:ea typeface="Yu Gothic UI" panose="020B0500000000000000" pitchFamily="34" charset="-128"/>
                  <a:cs typeface="Segoe UI" pitchFamily="34" charset="0"/>
                </a:rPr>
                <a:t> </a:t>
              </a:r>
            </a:p>
          </p:txBody>
        </p:sp>
        <p:sp>
          <p:nvSpPr>
            <p:cNvPr id="25" name="Rectangle 29">
              <a:extLst>
                <a:ext uri="{FF2B5EF4-FFF2-40B4-BE49-F238E27FC236}">
                  <a16:creationId xmlns:a16="http://schemas.microsoft.com/office/drawing/2014/main" id="{0C2531C0-69B3-F764-481E-F094A1353BB1}"/>
                </a:ext>
              </a:extLst>
            </p:cNvPr>
            <p:cNvSpPr/>
            <p:nvPr/>
          </p:nvSpPr>
          <p:spPr bwMode="auto">
            <a:xfrm>
              <a:off x="619125" y="4772024"/>
              <a:ext cx="136525" cy="66675"/>
            </a:xfrm>
            <a:prstGeom prst="rect">
              <a:avLst/>
            </a:prstGeom>
            <a:solidFill>
              <a:srgbClr val="FFEB2D">
                <a:alpha val="4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r>
                <a:rPr lang="ja-jp" altLang="en-US" sz="2040">
                  <a:solidFill>
                    <a:schemeClr val="tx1"/>
                  </a:solidFill>
                  <a:highlight>
                    <a:srgbClr val="FFFF00"/>
                  </a:highlight>
                  <a:latin typeface="Yu Gothic UI" panose="020B0500000000000000" pitchFamily="34" charset="-128"/>
                  <a:ea typeface="Yu Gothic UI" panose="020B0500000000000000" pitchFamily="34" charset="-128"/>
                  <a:cs typeface="Segoe UI" pitchFamily="34" charset="0"/>
                </a:rPr>
                <a:t> </a:t>
              </a:r>
            </a:p>
          </p:txBody>
        </p:sp>
        <p:sp>
          <p:nvSpPr>
            <p:cNvPr id="26" name="Rectangle 30">
              <a:extLst>
                <a:ext uri="{FF2B5EF4-FFF2-40B4-BE49-F238E27FC236}">
                  <a16:creationId xmlns:a16="http://schemas.microsoft.com/office/drawing/2014/main" id="{E284BA55-DBFA-E739-510E-0F8F869C45E2}"/>
                </a:ext>
              </a:extLst>
            </p:cNvPr>
            <p:cNvSpPr/>
            <p:nvPr/>
          </p:nvSpPr>
          <p:spPr bwMode="auto">
            <a:xfrm>
              <a:off x="866775" y="4241799"/>
              <a:ext cx="136525" cy="66675"/>
            </a:xfrm>
            <a:prstGeom prst="rect">
              <a:avLst/>
            </a:prstGeom>
            <a:solidFill>
              <a:srgbClr val="FFEB2D">
                <a:alpha val="4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r>
                <a:rPr lang="ja-jp" altLang="en-US" sz="2040">
                  <a:solidFill>
                    <a:schemeClr val="tx1"/>
                  </a:solidFill>
                  <a:highlight>
                    <a:srgbClr val="FFFF00"/>
                  </a:highlight>
                  <a:latin typeface="Yu Gothic UI" panose="020B0500000000000000" pitchFamily="34" charset="-128"/>
                  <a:ea typeface="Yu Gothic UI" panose="020B0500000000000000" pitchFamily="34" charset="-128"/>
                  <a:cs typeface="Segoe UI" pitchFamily="34" charset="0"/>
                </a:rPr>
                <a:t> </a:t>
              </a:r>
            </a:p>
          </p:txBody>
        </p:sp>
      </p:grpSp>
      <p:sp>
        <p:nvSpPr>
          <p:cNvPr id="27" name="Graphic 5" descr="Grinning Face with Solid Fill">
            <a:extLst>
              <a:ext uri="{FF2B5EF4-FFF2-40B4-BE49-F238E27FC236}">
                <a16:creationId xmlns:a16="http://schemas.microsoft.com/office/drawing/2014/main" id="{11545105-465D-673F-C3F5-32AB1F40F9BE}"/>
              </a:ext>
            </a:extLst>
          </p:cNvPr>
          <p:cNvSpPr/>
          <p:nvPr/>
        </p:nvSpPr>
        <p:spPr>
          <a:xfrm>
            <a:off x="6089774" y="1959492"/>
            <a:ext cx="294645" cy="294644"/>
          </a:xfrm>
          <a:custGeom>
            <a:avLst/>
            <a:gdLst>
              <a:gd name="connsiteX0" fmla="*/ 145385 w 288894"/>
              <a:gd name="connsiteY0" fmla="*/ 2814 h 288892"/>
              <a:gd name="connsiteX1" fmla="*/ 2814 w 288894"/>
              <a:gd name="connsiteY1" fmla="*/ 145384 h 288892"/>
              <a:gd name="connsiteX2" fmla="*/ 145385 w 288894"/>
              <a:gd name="connsiteY2" fmla="*/ 287955 h 288892"/>
              <a:gd name="connsiteX3" fmla="*/ 287956 w 288894"/>
              <a:gd name="connsiteY3" fmla="*/ 145384 h 288892"/>
              <a:gd name="connsiteX4" fmla="*/ 145385 w 288894"/>
              <a:gd name="connsiteY4" fmla="*/ 2814 h 288892"/>
              <a:gd name="connsiteX5" fmla="*/ 205415 w 288894"/>
              <a:gd name="connsiteY5" fmla="*/ 100362 h 288892"/>
              <a:gd name="connsiteX6" fmla="*/ 227926 w 288894"/>
              <a:gd name="connsiteY6" fmla="*/ 122873 h 288892"/>
              <a:gd name="connsiteX7" fmla="*/ 205415 w 288894"/>
              <a:gd name="connsiteY7" fmla="*/ 145384 h 288892"/>
              <a:gd name="connsiteX8" fmla="*/ 182904 w 288894"/>
              <a:gd name="connsiteY8" fmla="*/ 122873 h 288892"/>
              <a:gd name="connsiteX9" fmla="*/ 205415 w 288894"/>
              <a:gd name="connsiteY9" fmla="*/ 100362 h 288892"/>
              <a:gd name="connsiteX10" fmla="*/ 85355 w 288894"/>
              <a:gd name="connsiteY10" fmla="*/ 100362 h 288892"/>
              <a:gd name="connsiteX11" fmla="*/ 107866 w 288894"/>
              <a:gd name="connsiteY11" fmla="*/ 122873 h 288892"/>
              <a:gd name="connsiteX12" fmla="*/ 85355 w 288894"/>
              <a:gd name="connsiteY12" fmla="*/ 145384 h 288892"/>
              <a:gd name="connsiteX13" fmla="*/ 62844 w 288894"/>
              <a:gd name="connsiteY13" fmla="*/ 122873 h 288892"/>
              <a:gd name="connsiteX14" fmla="*/ 85355 w 288894"/>
              <a:gd name="connsiteY14" fmla="*/ 100362 h 288892"/>
              <a:gd name="connsiteX15" fmla="*/ 145385 w 288894"/>
              <a:gd name="connsiteY15" fmla="*/ 250436 h 288892"/>
              <a:gd name="connsiteX16" fmla="*/ 60968 w 288894"/>
              <a:gd name="connsiteY16" fmla="*/ 197910 h 288892"/>
              <a:gd name="connsiteX17" fmla="*/ 145385 w 288894"/>
              <a:gd name="connsiteY17" fmla="*/ 197910 h 288892"/>
              <a:gd name="connsiteX18" fmla="*/ 229802 w 288894"/>
              <a:gd name="connsiteY18" fmla="*/ 197910 h 288892"/>
              <a:gd name="connsiteX19" fmla="*/ 145385 w 288894"/>
              <a:gd name="connsiteY19" fmla="*/ 250436 h 28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8894" h="288892">
                <a:moveTo>
                  <a:pt x="145385" y="2814"/>
                </a:moveTo>
                <a:cubicBezTo>
                  <a:pt x="66596" y="2814"/>
                  <a:pt x="2814" y="66595"/>
                  <a:pt x="2814" y="145384"/>
                </a:cubicBezTo>
                <a:cubicBezTo>
                  <a:pt x="2814" y="224173"/>
                  <a:pt x="66596" y="287955"/>
                  <a:pt x="145385" y="287955"/>
                </a:cubicBezTo>
                <a:cubicBezTo>
                  <a:pt x="224175" y="287955"/>
                  <a:pt x="287956" y="224173"/>
                  <a:pt x="287956" y="145384"/>
                </a:cubicBezTo>
                <a:cubicBezTo>
                  <a:pt x="287956" y="66595"/>
                  <a:pt x="224175" y="2814"/>
                  <a:pt x="145385" y="2814"/>
                </a:cubicBezTo>
                <a:close/>
                <a:moveTo>
                  <a:pt x="205415" y="100362"/>
                </a:moveTo>
                <a:cubicBezTo>
                  <a:pt x="217796" y="100362"/>
                  <a:pt x="227926" y="110492"/>
                  <a:pt x="227926" y="122873"/>
                </a:cubicBezTo>
                <a:cubicBezTo>
                  <a:pt x="227926" y="135254"/>
                  <a:pt x="217796" y="145384"/>
                  <a:pt x="205415" y="145384"/>
                </a:cubicBezTo>
                <a:cubicBezTo>
                  <a:pt x="193034" y="145384"/>
                  <a:pt x="182904" y="135254"/>
                  <a:pt x="182904" y="122873"/>
                </a:cubicBezTo>
                <a:cubicBezTo>
                  <a:pt x="182904" y="110492"/>
                  <a:pt x="193034" y="100362"/>
                  <a:pt x="205415" y="100362"/>
                </a:cubicBezTo>
                <a:close/>
                <a:moveTo>
                  <a:pt x="85355" y="100362"/>
                </a:moveTo>
                <a:cubicBezTo>
                  <a:pt x="97736" y="100362"/>
                  <a:pt x="107866" y="110492"/>
                  <a:pt x="107866" y="122873"/>
                </a:cubicBezTo>
                <a:cubicBezTo>
                  <a:pt x="107866" y="135254"/>
                  <a:pt x="97736" y="145384"/>
                  <a:pt x="85355" y="145384"/>
                </a:cubicBezTo>
                <a:cubicBezTo>
                  <a:pt x="72974" y="145384"/>
                  <a:pt x="62844" y="135254"/>
                  <a:pt x="62844" y="122873"/>
                </a:cubicBezTo>
                <a:cubicBezTo>
                  <a:pt x="62844" y="110492"/>
                  <a:pt x="72974" y="100362"/>
                  <a:pt x="85355" y="100362"/>
                </a:cubicBezTo>
                <a:close/>
                <a:moveTo>
                  <a:pt x="145385" y="250436"/>
                </a:moveTo>
                <a:cubicBezTo>
                  <a:pt x="108242" y="250436"/>
                  <a:pt x="76351" y="229051"/>
                  <a:pt x="60968" y="197910"/>
                </a:cubicBezTo>
                <a:lnTo>
                  <a:pt x="145385" y="197910"/>
                </a:lnTo>
                <a:lnTo>
                  <a:pt x="229802" y="197910"/>
                </a:lnTo>
                <a:cubicBezTo>
                  <a:pt x="214420" y="229051"/>
                  <a:pt x="182529" y="250436"/>
                  <a:pt x="145385" y="250436"/>
                </a:cubicBezTo>
                <a:close/>
              </a:path>
            </a:pathLst>
          </a:custGeom>
          <a:solidFill>
            <a:schemeClr val="accent1"/>
          </a:solidFill>
          <a:ln w="9525" cap="flat">
            <a:noFill/>
            <a:prstDash val="solid"/>
            <a:miter/>
          </a:ln>
        </p:spPr>
        <p:txBody>
          <a:bodyPr rtlCol="0" anchor="ctr"/>
          <a:lstStyle/>
          <a:p>
            <a:pPr defTabSz="932597">
              <a:defRPr/>
            </a:pPr>
            <a:endParaRPr lang="en-US" sz="1836">
              <a:latin typeface="Yu Gothic UI" panose="020B0500000000000000" pitchFamily="34" charset="-128"/>
              <a:ea typeface="Yu Gothic UI" panose="020B0500000000000000" pitchFamily="34" charset="-128"/>
            </a:endParaRPr>
          </a:p>
        </p:txBody>
      </p:sp>
      <p:sp>
        <p:nvSpPr>
          <p:cNvPr id="28" name="Graphic 569">
            <a:extLst>
              <a:ext uri="{FF2B5EF4-FFF2-40B4-BE49-F238E27FC236}">
                <a16:creationId xmlns:a16="http://schemas.microsoft.com/office/drawing/2014/main" id="{BCA9B59D-09FF-5449-243D-1CA85B2D0E0E}"/>
              </a:ext>
            </a:extLst>
          </p:cNvPr>
          <p:cNvSpPr/>
          <p:nvPr/>
        </p:nvSpPr>
        <p:spPr>
          <a:xfrm>
            <a:off x="6069377" y="2980828"/>
            <a:ext cx="316147" cy="284131"/>
          </a:xfrm>
          <a:custGeom>
            <a:avLst/>
            <a:gdLst>
              <a:gd name="connsiteX0" fmla="*/ 3924 w 309975"/>
              <a:gd name="connsiteY0" fmla="*/ 175783 h 278585"/>
              <a:gd name="connsiteX1" fmla="*/ 71412 w 309975"/>
              <a:gd name="connsiteY1" fmla="*/ 3924 h 278585"/>
              <a:gd name="connsiteX2" fmla="*/ 132230 w 309975"/>
              <a:gd name="connsiteY2" fmla="*/ 175783 h 278585"/>
              <a:gd name="connsiteX3" fmla="*/ 25897 w 309975"/>
              <a:gd name="connsiteY3" fmla="*/ 119674 h 278585"/>
              <a:gd name="connsiteX4" fmla="*/ 112219 w 309975"/>
              <a:gd name="connsiteY4" fmla="*/ 119674 h 278585"/>
              <a:gd name="connsiteX5" fmla="*/ 246019 w 309975"/>
              <a:gd name="connsiteY5" fmla="*/ 274661 h 278585"/>
              <a:gd name="connsiteX6" fmla="*/ 309191 w 309975"/>
              <a:gd name="connsiteY6" fmla="*/ 216198 h 278585"/>
              <a:gd name="connsiteX7" fmla="*/ 194225 w 309975"/>
              <a:gd name="connsiteY7" fmla="*/ 193832 h 278585"/>
              <a:gd name="connsiteX8" fmla="*/ 204035 w 309975"/>
              <a:gd name="connsiteY8" fmla="*/ 256612 h 278585"/>
              <a:gd name="connsiteX9" fmla="*/ 270346 w 309975"/>
              <a:gd name="connsiteY9" fmla="*/ 162050 h 278585"/>
              <a:gd name="connsiteX10" fmla="*/ 217768 w 309975"/>
              <a:gd name="connsiteY10" fmla="*/ 91031 h 278585"/>
              <a:gd name="connsiteX11" fmla="*/ 226792 w 309975"/>
              <a:gd name="connsiteY11" fmla="*/ 247980 h 278585"/>
              <a:gd name="connsiteX12" fmla="*/ 162443 w 309975"/>
              <a:gd name="connsiteY12" fmla="*/ 129876 h 278585"/>
              <a:gd name="connsiteX13" fmla="*/ 299774 w 309975"/>
              <a:gd name="connsiteY13" fmla="*/ 123598 h 27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9975" h="278585">
                <a:moveTo>
                  <a:pt x="3924" y="175783"/>
                </a:moveTo>
                <a:lnTo>
                  <a:pt x="71412" y="3924"/>
                </a:lnTo>
                <a:lnTo>
                  <a:pt x="132230" y="175783"/>
                </a:lnTo>
                <a:moveTo>
                  <a:pt x="25897" y="119674"/>
                </a:moveTo>
                <a:lnTo>
                  <a:pt x="112219" y="119674"/>
                </a:lnTo>
                <a:moveTo>
                  <a:pt x="246019" y="274661"/>
                </a:moveTo>
                <a:cubicBezTo>
                  <a:pt x="274270" y="273092"/>
                  <a:pt x="312722" y="256220"/>
                  <a:pt x="309191" y="216198"/>
                </a:cubicBezTo>
                <a:cubicBezTo>
                  <a:pt x="306444" y="183238"/>
                  <a:pt x="236602" y="174606"/>
                  <a:pt x="194225" y="193832"/>
                </a:cubicBezTo>
                <a:cubicBezTo>
                  <a:pt x="154203" y="211882"/>
                  <a:pt x="151064" y="267991"/>
                  <a:pt x="204035" y="256612"/>
                </a:cubicBezTo>
                <a:cubicBezTo>
                  <a:pt x="269953" y="242487"/>
                  <a:pt x="270346" y="162050"/>
                  <a:pt x="270346" y="162050"/>
                </a:cubicBezTo>
                <a:moveTo>
                  <a:pt x="217768" y="91031"/>
                </a:moveTo>
                <a:cubicBezTo>
                  <a:pt x="217768" y="91031"/>
                  <a:pt x="205996" y="214236"/>
                  <a:pt x="226792" y="247980"/>
                </a:cubicBezTo>
                <a:moveTo>
                  <a:pt x="162443" y="129876"/>
                </a:moveTo>
                <a:cubicBezTo>
                  <a:pt x="162443" y="129876"/>
                  <a:pt x="235424" y="138900"/>
                  <a:pt x="299774" y="123598"/>
                </a:cubicBezTo>
              </a:path>
            </a:pathLst>
          </a:custGeom>
          <a:noFill/>
          <a:ln w="19050" cap="flat">
            <a:solidFill>
              <a:schemeClr val="accent1"/>
            </a:solidFill>
            <a:prstDash val="solid"/>
            <a:miter/>
          </a:ln>
        </p:spPr>
        <p:txBody>
          <a:bodyPr rtlCol="0" anchor="ctr"/>
          <a:lstStyle/>
          <a:p>
            <a:pPr defTabSz="932597">
              <a:defRPr/>
            </a:pPr>
            <a:endParaRPr lang="en-US" sz="1836">
              <a:latin typeface="Yu Gothic UI" panose="020B0500000000000000" pitchFamily="34" charset="-128"/>
              <a:ea typeface="Yu Gothic UI" panose="020B0500000000000000" pitchFamily="34" charset="-128"/>
            </a:endParaRPr>
          </a:p>
        </p:txBody>
      </p:sp>
      <p:pic>
        <p:nvPicPr>
          <p:cNvPr id="29" name="Graphic 59" descr="Tools">
            <a:extLst>
              <a:ext uri="{FF2B5EF4-FFF2-40B4-BE49-F238E27FC236}">
                <a16:creationId xmlns:a16="http://schemas.microsoft.com/office/drawing/2014/main" id="{CA71A343-AE7C-AA15-BA47-86D9CB14C901}"/>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662235" y="1905417"/>
            <a:ext cx="446202" cy="446202"/>
          </a:xfrm>
          <a:prstGeom prst="rect">
            <a:avLst/>
          </a:prstGeom>
        </p:spPr>
      </p:pic>
      <p:pic>
        <p:nvPicPr>
          <p:cNvPr id="30" name="Graphic 60" descr="Court">
            <a:extLst>
              <a:ext uri="{FF2B5EF4-FFF2-40B4-BE49-F238E27FC236}">
                <a16:creationId xmlns:a16="http://schemas.microsoft.com/office/drawing/2014/main" id="{0E7A0238-20A5-5EF9-4B40-DDEF7F308D2A}"/>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898206" y="4773720"/>
            <a:ext cx="497972" cy="497972"/>
          </a:xfrm>
          <a:prstGeom prst="rect">
            <a:avLst/>
          </a:prstGeom>
        </p:spPr>
      </p:pic>
      <p:pic>
        <p:nvPicPr>
          <p:cNvPr id="31" name="Graphic 61" descr="Document">
            <a:extLst>
              <a:ext uri="{FF2B5EF4-FFF2-40B4-BE49-F238E27FC236}">
                <a16:creationId xmlns:a16="http://schemas.microsoft.com/office/drawing/2014/main" id="{0307B5FA-065A-E771-F0CC-EE4731CDC965}"/>
              </a:ext>
            </a:extLst>
          </p:cNvPr>
          <p:cNvPicPr>
            <a:picLocks noChangeAspect="1"/>
          </p:cNvPicPr>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048845" y="4881220"/>
            <a:ext cx="390473" cy="390473"/>
          </a:xfrm>
          <a:prstGeom prst="rect">
            <a:avLst/>
          </a:prstGeom>
        </p:spPr>
      </p:pic>
      <p:sp>
        <p:nvSpPr>
          <p:cNvPr id="32" name="Freeform: Shape 62">
            <a:extLst>
              <a:ext uri="{FF2B5EF4-FFF2-40B4-BE49-F238E27FC236}">
                <a16:creationId xmlns:a16="http://schemas.microsoft.com/office/drawing/2014/main" id="{F3895858-E058-478A-D76A-A0C902D5304D}"/>
              </a:ext>
            </a:extLst>
          </p:cNvPr>
          <p:cNvSpPr>
            <a:spLocks/>
          </p:cNvSpPr>
          <p:nvPr/>
        </p:nvSpPr>
        <p:spPr bwMode="auto">
          <a:xfrm>
            <a:off x="3996845" y="2944375"/>
            <a:ext cx="257438" cy="320583"/>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26">
                <a:moveTo>
                  <a:pt x="126207" y="188913"/>
                </a:moveTo>
                <a:cubicBezTo>
                  <a:pt x="196212" y="188913"/>
                  <a:pt x="252413" y="244761"/>
                  <a:pt x="252413" y="314326"/>
                </a:cubicBezTo>
                <a:lnTo>
                  <a:pt x="0" y="314326"/>
                </a:lnTo>
                <a:cubicBezTo>
                  <a:pt x="0" y="244761"/>
                  <a:pt x="56201" y="188913"/>
                  <a:pt x="126207" y="188913"/>
                </a:cubicBezTo>
                <a:close/>
                <a:moveTo>
                  <a:pt x="125413" y="0"/>
                </a:moveTo>
                <a:cubicBezTo>
                  <a:pt x="138281" y="0"/>
                  <a:pt x="150159" y="1980"/>
                  <a:pt x="160057" y="6929"/>
                </a:cubicBezTo>
                <a:cubicBezTo>
                  <a:pt x="189753" y="20787"/>
                  <a:pt x="209550" y="49493"/>
                  <a:pt x="209550" y="84138"/>
                </a:cubicBezTo>
                <a:cubicBezTo>
                  <a:pt x="209550" y="130661"/>
                  <a:pt x="171936" y="168275"/>
                  <a:pt x="125413" y="168275"/>
                </a:cubicBezTo>
                <a:cubicBezTo>
                  <a:pt x="78890" y="168275"/>
                  <a:pt x="41275" y="130661"/>
                  <a:pt x="41275" y="84138"/>
                </a:cubicBezTo>
                <a:cubicBezTo>
                  <a:pt x="41275" y="49493"/>
                  <a:pt x="61072" y="20787"/>
                  <a:pt x="90768" y="6929"/>
                </a:cubicBezTo>
                <a:cubicBezTo>
                  <a:pt x="100666" y="1980"/>
                  <a:pt x="112545" y="0"/>
                  <a:pt x="125413" y="0"/>
                </a:cubicBezTo>
                <a:close/>
              </a:path>
            </a:pathLst>
          </a:custGeom>
          <a:solidFill>
            <a:schemeClr val="accent1"/>
          </a:solidFill>
          <a:ln w="0">
            <a:noFill/>
            <a:prstDash val="solid"/>
            <a:round/>
            <a:headEnd/>
            <a:tailEnd/>
          </a:ln>
        </p:spPr>
        <p:txBody>
          <a:bodyPr vert="horz" wrap="square" lIns="93260" tIns="46630" rIns="93260" bIns="46630" numCol="1" rtlCol="0" anchor="t" anchorCtr="0" compatLnSpc="1">
            <a:prstTxWarp prst="textNoShape">
              <a:avLst/>
            </a:prstTxWarp>
            <a:noAutofit/>
          </a:bodyPr>
          <a:lstStyle/>
          <a:p>
            <a:pPr defTabSz="932597">
              <a:defRPr/>
            </a:pPr>
            <a:endParaRPr lang="en-US" sz="1836">
              <a:latin typeface="Yu Gothic UI" panose="020B0500000000000000" pitchFamily="34" charset="-128"/>
              <a:ea typeface="Yu Gothic UI" panose="020B0500000000000000" pitchFamily="34" charset="-128"/>
            </a:endParaRPr>
          </a:p>
        </p:txBody>
      </p:sp>
      <p:grpSp>
        <p:nvGrpSpPr>
          <p:cNvPr id="33" name="Group 63">
            <a:extLst>
              <a:ext uri="{FF2B5EF4-FFF2-40B4-BE49-F238E27FC236}">
                <a16:creationId xmlns:a16="http://schemas.microsoft.com/office/drawing/2014/main" id="{B4C1C6E5-02F2-784F-A747-74DCD5CBDECD}"/>
              </a:ext>
            </a:extLst>
          </p:cNvPr>
          <p:cNvGrpSpPr/>
          <p:nvPr/>
        </p:nvGrpSpPr>
        <p:grpSpPr>
          <a:xfrm>
            <a:off x="4004862" y="3957509"/>
            <a:ext cx="257438" cy="333208"/>
            <a:chOff x="5981309" y="4446007"/>
            <a:chExt cx="252413" cy="326704"/>
          </a:xfrm>
        </p:grpSpPr>
        <p:sp>
          <p:nvSpPr>
            <p:cNvPr id="34" name="Delay 472">
              <a:extLst>
                <a:ext uri="{FF2B5EF4-FFF2-40B4-BE49-F238E27FC236}">
                  <a16:creationId xmlns:a16="http://schemas.microsoft.com/office/drawing/2014/main" id="{35AA3B0F-EDA4-CBE7-F04E-FDB376A3D43B}"/>
                </a:ext>
              </a:extLst>
            </p:cNvPr>
            <p:cNvSpPr/>
            <p:nvPr/>
          </p:nvSpPr>
          <p:spPr bwMode="auto">
            <a:xfrm rot="16200000">
              <a:off x="5991975" y="4444788"/>
              <a:ext cx="226786" cy="229224"/>
            </a:xfrm>
            <a:custGeom>
              <a:avLst/>
              <a:gdLst>
                <a:gd name="connsiteX0" fmla="*/ 0 w 646772"/>
                <a:gd name="connsiteY0" fmla="*/ 0 h 687074"/>
                <a:gd name="connsiteX1" fmla="*/ 323386 w 646772"/>
                <a:gd name="connsiteY1" fmla="*/ 0 h 687074"/>
                <a:gd name="connsiteX2" fmla="*/ 646772 w 646772"/>
                <a:gd name="connsiteY2" fmla="*/ 343537 h 687074"/>
                <a:gd name="connsiteX3" fmla="*/ 323386 w 646772"/>
                <a:gd name="connsiteY3" fmla="*/ 687074 h 687074"/>
                <a:gd name="connsiteX4" fmla="*/ 0 w 646772"/>
                <a:gd name="connsiteY4" fmla="*/ 687074 h 687074"/>
                <a:gd name="connsiteX5" fmla="*/ 0 w 646772"/>
                <a:gd name="connsiteY5" fmla="*/ 0 h 687074"/>
                <a:gd name="connsiteX0" fmla="*/ 70225 w 716997"/>
                <a:gd name="connsiteY0" fmla="*/ 0 h 687074"/>
                <a:gd name="connsiteX1" fmla="*/ 393611 w 716997"/>
                <a:gd name="connsiteY1" fmla="*/ 0 h 687074"/>
                <a:gd name="connsiteX2" fmla="*/ 716997 w 716997"/>
                <a:gd name="connsiteY2" fmla="*/ 343537 h 687074"/>
                <a:gd name="connsiteX3" fmla="*/ 393611 w 716997"/>
                <a:gd name="connsiteY3" fmla="*/ 687074 h 687074"/>
                <a:gd name="connsiteX4" fmla="*/ 70225 w 716997"/>
                <a:gd name="connsiteY4" fmla="*/ 687074 h 687074"/>
                <a:gd name="connsiteX5" fmla="*/ 70225 w 716997"/>
                <a:gd name="connsiteY5" fmla="*/ 0 h 687074"/>
                <a:gd name="connsiteX0" fmla="*/ 17775 w 664547"/>
                <a:gd name="connsiteY0" fmla="*/ 0 h 734251"/>
                <a:gd name="connsiteX1" fmla="*/ 341161 w 664547"/>
                <a:gd name="connsiteY1" fmla="*/ 0 h 734251"/>
                <a:gd name="connsiteX2" fmla="*/ 664547 w 664547"/>
                <a:gd name="connsiteY2" fmla="*/ 343537 h 734251"/>
                <a:gd name="connsiteX3" fmla="*/ 341161 w 664547"/>
                <a:gd name="connsiteY3" fmla="*/ 687074 h 734251"/>
                <a:gd name="connsiteX4" fmla="*/ 17775 w 664547"/>
                <a:gd name="connsiteY4" fmla="*/ 687074 h 734251"/>
                <a:gd name="connsiteX5" fmla="*/ 17775 w 664547"/>
                <a:gd name="connsiteY5" fmla="*/ 0 h 734251"/>
                <a:gd name="connsiteX0" fmla="*/ 20104 w 666876"/>
                <a:gd name="connsiteY0" fmla="*/ 0 h 714495"/>
                <a:gd name="connsiteX1" fmla="*/ 343490 w 666876"/>
                <a:gd name="connsiteY1" fmla="*/ 0 h 714495"/>
                <a:gd name="connsiteX2" fmla="*/ 666876 w 666876"/>
                <a:gd name="connsiteY2" fmla="*/ 343537 h 714495"/>
                <a:gd name="connsiteX3" fmla="*/ 343490 w 666876"/>
                <a:gd name="connsiteY3" fmla="*/ 687074 h 714495"/>
                <a:gd name="connsiteX4" fmla="*/ 20104 w 666876"/>
                <a:gd name="connsiteY4" fmla="*/ 687074 h 714495"/>
                <a:gd name="connsiteX5" fmla="*/ 20104 w 666876"/>
                <a:gd name="connsiteY5" fmla="*/ 0 h 714495"/>
                <a:gd name="connsiteX0" fmla="*/ 60422 w 707194"/>
                <a:gd name="connsiteY0" fmla="*/ 0 h 712171"/>
                <a:gd name="connsiteX1" fmla="*/ 383808 w 707194"/>
                <a:gd name="connsiteY1" fmla="*/ 0 h 712171"/>
                <a:gd name="connsiteX2" fmla="*/ 707194 w 707194"/>
                <a:gd name="connsiteY2" fmla="*/ 343537 h 712171"/>
                <a:gd name="connsiteX3" fmla="*/ 383808 w 707194"/>
                <a:gd name="connsiteY3" fmla="*/ 687074 h 712171"/>
                <a:gd name="connsiteX4" fmla="*/ 96 w 707194"/>
                <a:gd name="connsiteY4" fmla="*/ 683902 h 712171"/>
                <a:gd name="connsiteX5" fmla="*/ 60422 w 707194"/>
                <a:gd name="connsiteY5" fmla="*/ 0 h 712171"/>
                <a:gd name="connsiteX0" fmla="*/ 61489 w 708261"/>
                <a:gd name="connsiteY0" fmla="*/ 0 h 710499"/>
                <a:gd name="connsiteX1" fmla="*/ 384875 w 708261"/>
                <a:gd name="connsiteY1" fmla="*/ 0 h 710499"/>
                <a:gd name="connsiteX2" fmla="*/ 708261 w 708261"/>
                <a:gd name="connsiteY2" fmla="*/ 343537 h 710499"/>
                <a:gd name="connsiteX3" fmla="*/ 384875 w 708261"/>
                <a:gd name="connsiteY3" fmla="*/ 687074 h 710499"/>
                <a:gd name="connsiteX4" fmla="*/ 1163 w 708261"/>
                <a:gd name="connsiteY4" fmla="*/ 683902 h 710499"/>
                <a:gd name="connsiteX5" fmla="*/ 61489 w 708261"/>
                <a:gd name="connsiteY5" fmla="*/ 0 h 710499"/>
                <a:gd name="connsiteX0" fmla="*/ 61489 w 708261"/>
                <a:gd name="connsiteY0" fmla="*/ 66113 h 776612"/>
                <a:gd name="connsiteX1" fmla="*/ 384875 w 708261"/>
                <a:gd name="connsiteY1" fmla="*/ 66113 h 776612"/>
                <a:gd name="connsiteX2" fmla="*/ 708261 w 708261"/>
                <a:gd name="connsiteY2" fmla="*/ 409650 h 776612"/>
                <a:gd name="connsiteX3" fmla="*/ 384875 w 708261"/>
                <a:gd name="connsiteY3" fmla="*/ 753187 h 776612"/>
                <a:gd name="connsiteX4" fmla="*/ 1163 w 708261"/>
                <a:gd name="connsiteY4" fmla="*/ 750015 h 776612"/>
                <a:gd name="connsiteX5" fmla="*/ 61489 w 708261"/>
                <a:gd name="connsiteY5" fmla="*/ 66113 h 776612"/>
                <a:gd name="connsiteX0" fmla="*/ 61489 w 708261"/>
                <a:gd name="connsiteY0" fmla="*/ 42981 h 753480"/>
                <a:gd name="connsiteX1" fmla="*/ 384875 w 708261"/>
                <a:gd name="connsiteY1" fmla="*/ 42981 h 753480"/>
                <a:gd name="connsiteX2" fmla="*/ 708261 w 708261"/>
                <a:gd name="connsiteY2" fmla="*/ 386518 h 753480"/>
                <a:gd name="connsiteX3" fmla="*/ 384875 w 708261"/>
                <a:gd name="connsiteY3" fmla="*/ 730055 h 753480"/>
                <a:gd name="connsiteX4" fmla="*/ 1163 w 708261"/>
                <a:gd name="connsiteY4" fmla="*/ 726883 h 753480"/>
                <a:gd name="connsiteX5" fmla="*/ 61489 w 708261"/>
                <a:gd name="connsiteY5" fmla="*/ 42981 h 753480"/>
                <a:gd name="connsiteX0" fmla="*/ 61489 w 708261"/>
                <a:gd name="connsiteY0" fmla="*/ 42981 h 753480"/>
                <a:gd name="connsiteX1" fmla="*/ 384875 w 708261"/>
                <a:gd name="connsiteY1" fmla="*/ 42981 h 753480"/>
                <a:gd name="connsiteX2" fmla="*/ 708261 w 708261"/>
                <a:gd name="connsiteY2" fmla="*/ 386518 h 753480"/>
                <a:gd name="connsiteX3" fmla="*/ 384875 w 708261"/>
                <a:gd name="connsiteY3" fmla="*/ 730055 h 753480"/>
                <a:gd name="connsiteX4" fmla="*/ 1163 w 708261"/>
                <a:gd name="connsiteY4" fmla="*/ 726883 h 753480"/>
                <a:gd name="connsiteX5" fmla="*/ 61489 w 708261"/>
                <a:gd name="connsiteY5" fmla="*/ 42981 h 753480"/>
                <a:gd name="connsiteX0" fmla="*/ 61489 w 708261"/>
                <a:gd name="connsiteY0" fmla="*/ 55271 h 765770"/>
                <a:gd name="connsiteX1" fmla="*/ 384875 w 708261"/>
                <a:gd name="connsiteY1" fmla="*/ 55271 h 765770"/>
                <a:gd name="connsiteX2" fmla="*/ 708261 w 708261"/>
                <a:gd name="connsiteY2" fmla="*/ 398808 h 765770"/>
                <a:gd name="connsiteX3" fmla="*/ 384875 w 708261"/>
                <a:gd name="connsiteY3" fmla="*/ 742345 h 765770"/>
                <a:gd name="connsiteX4" fmla="*/ 1163 w 708261"/>
                <a:gd name="connsiteY4" fmla="*/ 739173 h 765770"/>
                <a:gd name="connsiteX5" fmla="*/ 61489 w 708261"/>
                <a:gd name="connsiteY5" fmla="*/ 55271 h 765770"/>
                <a:gd name="connsiteX0" fmla="*/ 61489 w 708261"/>
                <a:gd name="connsiteY0" fmla="*/ 45159 h 755658"/>
                <a:gd name="connsiteX1" fmla="*/ 384875 w 708261"/>
                <a:gd name="connsiteY1" fmla="*/ 45159 h 755658"/>
                <a:gd name="connsiteX2" fmla="*/ 708261 w 708261"/>
                <a:gd name="connsiteY2" fmla="*/ 388696 h 755658"/>
                <a:gd name="connsiteX3" fmla="*/ 384875 w 708261"/>
                <a:gd name="connsiteY3" fmla="*/ 732233 h 755658"/>
                <a:gd name="connsiteX4" fmla="*/ 1163 w 708261"/>
                <a:gd name="connsiteY4" fmla="*/ 729061 h 755658"/>
                <a:gd name="connsiteX5" fmla="*/ 61489 w 708261"/>
                <a:gd name="connsiteY5" fmla="*/ 45159 h 755658"/>
                <a:gd name="connsiteX0" fmla="*/ 78421 w 722018"/>
                <a:gd name="connsiteY0" fmla="*/ 86993 h 754419"/>
                <a:gd name="connsiteX1" fmla="*/ 398632 w 722018"/>
                <a:gd name="connsiteY1" fmla="*/ 23490 h 754419"/>
                <a:gd name="connsiteX2" fmla="*/ 722018 w 722018"/>
                <a:gd name="connsiteY2" fmla="*/ 367027 h 754419"/>
                <a:gd name="connsiteX3" fmla="*/ 398632 w 722018"/>
                <a:gd name="connsiteY3" fmla="*/ 710564 h 754419"/>
                <a:gd name="connsiteX4" fmla="*/ 14920 w 722018"/>
                <a:gd name="connsiteY4" fmla="*/ 707392 h 754419"/>
                <a:gd name="connsiteX5" fmla="*/ 78421 w 722018"/>
                <a:gd name="connsiteY5" fmla="*/ 86993 h 754419"/>
                <a:gd name="connsiteX0" fmla="*/ 78421 w 722018"/>
                <a:gd name="connsiteY0" fmla="*/ 67923 h 735349"/>
                <a:gd name="connsiteX1" fmla="*/ 398632 w 722018"/>
                <a:gd name="connsiteY1" fmla="*/ 4420 h 735349"/>
                <a:gd name="connsiteX2" fmla="*/ 722018 w 722018"/>
                <a:gd name="connsiteY2" fmla="*/ 347957 h 735349"/>
                <a:gd name="connsiteX3" fmla="*/ 398632 w 722018"/>
                <a:gd name="connsiteY3" fmla="*/ 691494 h 735349"/>
                <a:gd name="connsiteX4" fmla="*/ 14920 w 722018"/>
                <a:gd name="connsiteY4" fmla="*/ 688322 h 735349"/>
                <a:gd name="connsiteX5" fmla="*/ 78421 w 722018"/>
                <a:gd name="connsiteY5" fmla="*/ 67923 h 735349"/>
                <a:gd name="connsiteX0" fmla="*/ 78125 w 721722"/>
                <a:gd name="connsiteY0" fmla="*/ 67921 h 735347"/>
                <a:gd name="connsiteX1" fmla="*/ 398336 w 721722"/>
                <a:gd name="connsiteY1" fmla="*/ 4418 h 735347"/>
                <a:gd name="connsiteX2" fmla="*/ 721722 w 721722"/>
                <a:gd name="connsiteY2" fmla="*/ 347955 h 735347"/>
                <a:gd name="connsiteX3" fmla="*/ 398336 w 721722"/>
                <a:gd name="connsiteY3" fmla="*/ 691492 h 735347"/>
                <a:gd name="connsiteX4" fmla="*/ 14624 w 721722"/>
                <a:gd name="connsiteY4" fmla="*/ 688320 h 735347"/>
                <a:gd name="connsiteX5" fmla="*/ 78125 w 721722"/>
                <a:gd name="connsiteY5" fmla="*/ 67921 h 735347"/>
                <a:gd name="connsiteX0" fmla="*/ 52617 w 727964"/>
                <a:gd name="connsiteY0" fmla="*/ 28409 h 774265"/>
                <a:gd name="connsiteX1" fmla="*/ 404578 w 727964"/>
                <a:gd name="connsiteY1" fmla="*/ 37929 h 774265"/>
                <a:gd name="connsiteX2" fmla="*/ 727964 w 727964"/>
                <a:gd name="connsiteY2" fmla="*/ 381466 h 774265"/>
                <a:gd name="connsiteX3" fmla="*/ 404578 w 727964"/>
                <a:gd name="connsiteY3" fmla="*/ 725003 h 774265"/>
                <a:gd name="connsiteX4" fmla="*/ 20866 w 727964"/>
                <a:gd name="connsiteY4" fmla="*/ 721831 h 774265"/>
                <a:gd name="connsiteX5" fmla="*/ 52617 w 727964"/>
                <a:gd name="connsiteY5" fmla="*/ 28409 h 774265"/>
                <a:gd name="connsiteX0" fmla="*/ 48043 w 723390"/>
                <a:gd name="connsiteY0" fmla="*/ 28175 h 774031"/>
                <a:gd name="connsiteX1" fmla="*/ 400004 w 723390"/>
                <a:gd name="connsiteY1" fmla="*/ 37695 h 774031"/>
                <a:gd name="connsiteX2" fmla="*/ 723390 w 723390"/>
                <a:gd name="connsiteY2" fmla="*/ 381232 h 774031"/>
                <a:gd name="connsiteX3" fmla="*/ 400004 w 723390"/>
                <a:gd name="connsiteY3" fmla="*/ 724769 h 774031"/>
                <a:gd name="connsiteX4" fmla="*/ 16292 w 723390"/>
                <a:gd name="connsiteY4" fmla="*/ 721597 h 774031"/>
                <a:gd name="connsiteX5" fmla="*/ 48043 w 723390"/>
                <a:gd name="connsiteY5" fmla="*/ 28175 h 774031"/>
                <a:gd name="connsiteX0" fmla="*/ 57181 w 732528"/>
                <a:gd name="connsiteY0" fmla="*/ 28175 h 774031"/>
                <a:gd name="connsiteX1" fmla="*/ 409142 w 732528"/>
                <a:gd name="connsiteY1" fmla="*/ 37695 h 774031"/>
                <a:gd name="connsiteX2" fmla="*/ 732528 w 732528"/>
                <a:gd name="connsiteY2" fmla="*/ 381232 h 774031"/>
                <a:gd name="connsiteX3" fmla="*/ 409142 w 732528"/>
                <a:gd name="connsiteY3" fmla="*/ 724769 h 774031"/>
                <a:gd name="connsiteX4" fmla="*/ 25430 w 732528"/>
                <a:gd name="connsiteY4" fmla="*/ 721597 h 774031"/>
                <a:gd name="connsiteX5" fmla="*/ 38475 w 732528"/>
                <a:gd name="connsiteY5" fmla="*/ 368653 h 774031"/>
                <a:gd name="connsiteX6" fmla="*/ 57181 w 732528"/>
                <a:gd name="connsiteY6" fmla="*/ 28175 h 774031"/>
                <a:gd name="connsiteX0" fmla="*/ 45620 w 720967"/>
                <a:gd name="connsiteY0" fmla="*/ 26069 h 745543"/>
                <a:gd name="connsiteX1" fmla="*/ 397581 w 720967"/>
                <a:gd name="connsiteY1" fmla="*/ 35589 h 745543"/>
                <a:gd name="connsiteX2" fmla="*/ 720967 w 720967"/>
                <a:gd name="connsiteY2" fmla="*/ 379126 h 745543"/>
                <a:gd name="connsiteX3" fmla="*/ 397581 w 720967"/>
                <a:gd name="connsiteY3" fmla="*/ 722663 h 745543"/>
                <a:gd name="connsiteX4" fmla="*/ 13869 w 720967"/>
                <a:gd name="connsiteY4" fmla="*/ 719491 h 745543"/>
                <a:gd name="connsiteX5" fmla="*/ 80889 w 720967"/>
                <a:gd name="connsiteY5" fmla="*/ 382425 h 745543"/>
                <a:gd name="connsiteX6" fmla="*/ 45620 w 720967"/>
                <a:gd name="connsiteY6" fmla="*/ 26069 h 745543"/>
                <a:gd name="connsiteX0" fmla="*/ 32920 w 720967"/>
                <a:gd name="connsiteY0" fmla="*/ 34642 h 728716"/>
                <a:gd name="connsiteX1" fmla="*/ 397581 w 720967"/>
                <a:gd name="connsiteY1" fmla="*/ 18762 h 728716"/>
                <a:gd name="connsiteX2" fmla="*/ 720967 w 720967"/>
                <a:gd name="connsiteY2" fmla="*/ 362299 h 728716"/>
                <a:gd name="connsiteX3" fmla="*/ 397581 w 720967"/>
                <a:gd name="connsiteY3" fmla="*/ 705836 h 728716"/>
                <a:gd name="connsiteX4" fmla="*/ 13869 w 720967"/>
                <a:gd name="connsiteY4" fmla="*/ 702664 h 728716"/>
                <a:gd name="connsiteX5" fmla="*/ 80889 w 720967"/>
                <a:gd name="connsiteY5" fmla="*/ 365598 h 728716"/>
                <a:gd name="connsiteX6" fmla="*/ 32920 w 720967"/>
                <a:gd name="connsiteY6" fmla="*/ 34642 h 72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967" h="728716">
                  <a:moveTo>
                    <a:pt x="32920" y="34642"/>
                  </a:moveTo>
                  <a:cubicBezTo>
                    <a:pt x="85702" y="-23164"/>
                    <a:pt x="223111" y="5959"/>
                    <a:pt x="397581" y="18762"/>
                  </a:cubicBezTo>
                  <a:cubicBezTo>
                    <a:pt x="576182" y="18762"/>
                    <a:pt x="720967" y="172569"/>
                    <a:pt x="720967" y="362299"/>
                  </a:cubicBezTo>
                  <a:cubicBezTo>
                    <a:pt x="720967" y="552029"/>
                    <a:pt x="576182" y="705836"/>
                    <a:pt x="397581" y="705836"/>
                  </a:cubicBezTo>
                  <a:cubicBezTo>
                    <a:pt x="289786" y="705836"/>
                    <a:pt x="66651" y="759370"/>
                    <a:pt x="13869" y="702664"/>
                  </a:cubicBezTo>
                  <a:cubicBezTo>
                    <a:pt x="-38913" y="645958"/>
                    <a:pt x="75597" y="481168"/>
                    <a:pt x="80889" y="365598"/>
                  </a:cubicBezTo>
                  <a:cubicBezTo>
                    <a:pt x="86181" y="250028"/>
                    <a:pt x="-19862" y="92448"/>
                    <a:pt x="32920" y="34642"/>
                  </a:cubicBezTo>
                  <a:close/>
                </a:path>
              </a:pathLst>
            </a:cu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a:solidFill>
                  <a:schemeClr val="tx1"/>
                </a:solidFill>
                <a:latin typeface="Yu Gothic UI" panose="020B0500000000000000" pitchFamily="34" charset="-128"/>
                <a:ea typeface="Yu Gothic UI" panose="020B0500000000000000" pitchFamily="34" charset="-128"/>
                <a:cs typeface="Segoe UI" pitchFamily="34" charset="0"/>
              </a:endParaRPr>
            </a:p>
          </p:txBody>
        </p:sp>
        <p:sp>
          <p:nvSpPr>
            <p:cNvPr id="35" name="Freeform: Shape 65">
              <a:extLst>
                <a:ext uri="{FF2B5EF4-FFF2-40B4-BE49-F238E27FC236}">
                  <a16:creationId xmlns:a16="http://schemas.microsoft.com/office/drawing/2014/main" id="{A1421442-7AE4-2100-C195-379D5B85D70A}"/>
                </a:ext>
              </a:extLst>
            </p:cNvPr>
            <p:cNvSpPr>
              <a:spLocks/>
            </p:cNvSpPr>
            <p:nvPr/>
          </p:nvSpPr>
          <p:spPr bwMode="auto">
            <a:xfrm>
              <a:off x="5981309" y="4458377"/>
              <a:ext cx="252413" cy="314334"/>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 name="connsiteX0" fmla="*/ 126207 w 252413"/>
                <a:gd name="connsiteY0" fmla="*/ 190072 h 315485"/>
                <a:gd name="connsiteX1" fmla="*/ 252413 w 252413"/>
                <a:gd name="connsiteY1" fmla="*/ 315485 h 315485"/>
                <a:gd name="connsiteX2" fmla="*/ 0 w 252413"/>
                <a:gd name="connsiteY2" fmla="*/ 315485 h 315485"/>
                <a:gd name="connsiteX3" fmla="*/ 126207 w 252413"/>
                <a:gd name="connsiteY3" fmla="*/ 190072 h 315485"/>
                <a:gd name="connsiteX4" fmla="*/ 125413 w 252413"/>
                <a:gd name="connsiteY4" fmla="*/ 1159 h 315485"/>
                <a:gd name="connsiteX5" fmla="*/ 147810 w 252413"/>
                <a:gd name="connsiteY5" fmla="*/ 29859 h 315485"/>
                <a:gd name="connsiteX6" fmla="*/ 209550 w 252413"/>
                <a:gd name="connsiteY6" fmla="*/ 85297 h 315485"/>
                <a:gd name="connsiteX7" fmla="*/ 125413 w 252413"/>
                <a:gd name="connsiteY7" fmla="*/ 169434 h 315485"/>
                <a:gd name="connsiteX8" fmla="*/ 41275 w 252413"/>
                <a:gd name="connsiteY8" fmla="*/ 85297 h 315485"/>
                <a:gd name="connsiteX9" fmla="*/ 90768 w 252413"/>
                <a:gd name="connsiteY9" fmla="*/ 8088 h 315485"/>
                <a:gd name="connsiteX10" fmla="*/ 125413 w 252413"/>
                <a:gd name="connsiteY10" fmla="*/ 1159 h 315485"/>
                <a:gd name="connsiteX0" fmla="*/ 126207 w 252413"/>
                <a:gd name="connsiteY0" fmla="*/ 188921 h 314334"/>
                <a:gd name="connsiteX1" fmla="*/ 252413 w 252413"/>
                <a:gd name="connsiteY1" fmla="*/ 314334 h 314334"/>
                <a:gd name="connsiteX2" fmla="*/ 0 w 252413"/>
                <a:gd name="connsiteY2" fmla="*/ 314334 h 314334"/>
                <a:gd name="connsiteX3" fmla="*/ 126207 w 252413"/>
                <a:gd name="connsiteY3" fmla="*/ 188921 h 314334"/>
                <a:gd name="connsiteX4" fmla="*/ 125413 w 252413"/>
                <a:gd name="connsiteY4" fmla="*/ 8 h 314334"/>
                <a:gd name="connsiteX5" fmla="*/ 147810 w 252413"/>
                <a:gd name="connsiteY5" fmla="*/ 28708 h 314334"/>
                <a:gd name="connsiteX6" fmla="*/ 209550 w 252413"/>
                <a:gd name="connsiteY6" fmla="*/ 84146 h 314334"/>
                <a:gd name="connsiteX7" fmla="*/ 125413 w 252413"/>
                <a:gd name="connsiteY7" fmla="*/ 168283 h 314334"/>
                <a:gd name="connsiteX8" fmla="*/ 41275 w 252413"/>
                <a:gd name="connsiteY8" fmla="*/ 84146 h 314334"/>
                <a:gd name="connsiteX9" fmla="*/ 100293 w 252413"/>
                <a:gd name="connsiteY9" fmla="*/ 25987 h 314334"/>
                <a:gd name="connsiteX10" fmla="*/ 125413 w 252413"/>
                <a:gd name="connsiteY10" fmla="*/ 8 h 314334"/>
                <a:gd name="connsiteX0" fmla="*/ 126207 w 252413"/>
                <a:gd name="connsiteY0" fmla="*/ 188921 h 314334"/>
                <a:gd name="connsiteX1" fmla="*/ 252413 w 252413"/>
                <a:gd name="connsiteY1" fmla="*/ 314334 h 314334"/>
                <a:gd name="connsiteX2" fmla="*/ 0 w 252413"/>
                <a:gd name="connsiteY2" fmla="*/ 314334 h 314334"/>
                <a:gd name="connsiteX3" fmla="*/ 126207 w 252413"/>
                <a:gd name="connsiteY3" fmla="*/ 188921 h 314334"/>
                <a:gd name="connsiteX4" fmla="*/ 125413 w 252413"/>
                <a:gd name="connsiteY4" fmla="*/ 8 h 314334"/>
                <a:gd name="connsiteX5" fmla="*/ 147810 w 252413"/>
                <a:gd name="connsiteY5" fmla="*/ 28708 h 314334"/>
                <a:gd name="connsiteX6" fmla="*/ 209550 w 252413"/>
                <a:gd name="connsiteY6" fmla="*/ 84146 h 314334"/>
                <a:gd name="connsiteX7" fmla="*/ 125413 w 252413"/>
                <a:gd name="connsiteY7" fmla="*/ 168283 h 314334"/>
                <a:gd name="connsiteX8" fmla="*/ 41275 w 252413"/>
                <a:gd name="connsiteY8" fmla="*/ 84146 h 314334"/>
                <a:gd name="connsiteX9" fmla="*/ 100293 w 252413"/>
                <a:gd name="connsiteY9" fmla="*/ 25987 h 314334"/>
                <a:gd name="connsiteX10" fmla="*/ 125413 w 252413"/>
                <a:gd name="connsiteY10" fmla="*/ 8 h 314334"/>
                <a:gd name="connsiteX0" fmla="*/ 126207 w 252413"/>
                <a:gd name="connsiteY0" fmla="*/ 188921 h 314334"/>
                <a:gd name="connsiteX1" fmla="*/ 252413 w 252413"/>
                <a:gd name="connsiteY1" fmla="*/ 314334 h 314334"/>
                <a:gd name="connsiteX2" fmla="*/ 0 w 252413"/>
                <a:gd name="connsiteY2" fmla="*/ 314334 h 314334"/>
                <a:gd name="connsiteX3" fmla="*/ 126207 w 252413"/>
                <a:gd name="connsiteY3" fmla="*/ 188921 h 314334"/>
                <a:gd name="connsiteX4" fmla="*/ 125413 w 252413"/>
                <a:gd name="connsiteY4" fmla="*/ 8 h 314334"/>
                <a:gd name="connsiteX5" fmla="*/ 147810 w 252413"/>
                <a:gd name="connsiteY5" fmla="*/ 28708 h 314334"/>
                <a:gd name="connsiteX6" fmla="*/ 209550 w 252413"/>
                <a:gd name="connsiteY6" fmla="*/ 84146 h 314334"/>
                <a:gd name="connsiteX7" fmla="*/ 125413 w 252413"/>
                <a:gd name="connsiteY7" fmla="*/ 168283 h 314334"/>
                <a:gd name="connsiteX8" fmla="*/ 41275 w 252413"/>
                <a:gd name="connsiteY8" fmla="*/ 84146 h 314334"/>
                <a:gd name="connsiteX9" fmla="*/ 100293 w 252413"/>
                <a:gd name="connsiteY9" fmla="*/ 25987 h 314334"/>
                <a:gd name="connsiteX10" fmla="*/ 125413 w 252413"/>
                <a:gd name="connsiteY10" fmla="*/ 8 h 314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34">
                  <a:moveTo>
                    <a:pt x="126207" y="188921"/>
                  </a:moveTo>
                  <a:cubicBezTo>
                    <a:pt x="196212" y="188921"/>
                    <a:pt x="252413" y="244769"/>
                    <a:pt x="252413" y="314334"/>
                  </a:cubicBezTo>
                  <a:lnTo>
                    <a:pt x="0" y="314334"/>
                  </a:lnTo>
                  <a:cubicBezTo>
                    <a:pt x="0" y="244769"/>
                    <a:pt x="56201" y="188921"/>
                    <a:pt x="126207" y="188921"/>
                  </a:cubicBezTo>
                  <a:close/>
                  <a:moveTo>
                    <a:pt x="125413" y="8"/>
                  </a:moveTo>
                  <a:cubicBezTo>
                    <a:pt x="133332" y="461"/>
                    <a:pt x="137912" y="23759"/>
                    <a:pt x="147810" y="28708"/>
                  </a:cubicBezTo>
                  <a:cubicBezTo>
                    <a:pt x="177506" y="42566"/>
                    <a:pt x="209391" y="60587"/>
                    <a:pt x="209550" y="84146"/>
                  </a:cubicBezTo>
                  <a:cubicBezTo>
                    <a:pt x="209899" y="135983"/>
                    <a:pt x="171936" y="168283"/>
                    <a:pt x="125413" y="168283"/>
                  </a:cubicBezTo>
                  <a:cubicBezTo>
                    <a:pt x="78890" y="168283"/>
                    <a:pt x="41275" y="130669"/>
                    <a:pt x="41275" y="84146"/>
                  </a:cubicBezTo>
                  <a:cubicBezTo>
                    <a:pt x="41275" y="49501"/>
                    <a:pt x="70597" y="39845"/>
                    <a:pt x="100293" y="25987"/>
                  </a:cubicBezTo>
                  <a:cubicBezTo>
                    <a:pt x="110191" y="21038"/>
                    <a:pt x="117494" y="-445"/>
                    <a:pt x="125413" y="8"/>
                  </a:cubicBezTo>
                  <a:close/>
                </a:path>
              </a:pathLst>
            </a:custGeom>
            <a:solidFill>
              <a:schemeClr val="accent1"/>
            </a:solidFill>
            <a:ln w="0">
              <a:noFill/>
              <a:prstDash val="solid"/>
              <a:round/>
              <a:headEnd/>
              <a:tailEnd/>
            </a:ln>
          </p:spPr>
          <p:txBody>
            <a:bodyPr vert="horz" wrap="square" lIns="93260" tIns="46630" rIns="93260" bIns="46630" numCol="1" rtlCol="0" anchor="t" anchorCtr="0" compatLnSpc="1">
              <a:prstTxWarp prst="textNoShape">
                <a:avLst/>
              </a:prstTxWarp>
              <a:noAutofit/>
            </a:bodyPr>
            <a:lstStyle/>
            <a:p>
              <a:pPr defTabSz="932597">
                <a:defRPr/>
              </a:pPr>
              <a:endParaRPr lang="en-US" sz="1836">
                <a:latin typeface="Yu Gothic UI" panose="020B0500000000000000" pitchFamily="34" charset="-128"/>
                <a:ea typeface="Yu Gothic UI" panose="020B0500000000000000" pitchFamily="34" charset="-128"/>
              </a:endParaRPr>
            </a:p>
          </p:txBody>
        </p:sp>
        <p:grpSp>
          <p:nvGrpSpPr>
            <p:cNvPr id="36" name="Group 66">
              <a:extLst>
                <a:ext uri="{FF2B5EF4-FFF2-40B4-BE49-F238E27FC236}">
                  <a16:creationId xmlns:a16="http://schemas.microsoft.com/office/drawing/2014/main" id="{679A4DC6-11EA-27D1-9B11-FBFB12F18409}"/>
                </a:ext>
              </a:extLst>
            </p:cNvPr>
            <p:cNvGrpSpPr/>
            <p:nvPr/>
          </p:nvGrpSpPr>
          <p:grpSpPr>
            <a:xfrm>
              <a:off x="6028619" y="4519470"/>
              <a:ext cx="152184" cy="39929"/>
              <a:chOff x="5769866" y="4538130"/>
              <a:chExt cx="152184" cy="39929"/>
            </a:xfrm>
          </p:grpSpPr>
          <p:sp>
            <p:nvSpPr>
              <p:cNvPr id="37" name="Rounded Rectangle 442">
                <a:extLst>
                  <a:ext uri="{FF2B5EF4-FFF2-40B4-BE49-F238E27FC236}">
                    <a16:creationId xmlns:a16="http://schemas.microsoft.com/office/drawing/2014/main" id="{F9E215FC-A4CB-5C54-B75F-F7FDCDEDCC96}"/>
                  </a:ext>
                </a:extLst>
              </p:cNvPr>
              <p:cNvSpPr/>
              <p:nvPr/>
            </p:nvSpPr>
            <p:spPr bwMode="auto">
              <a:xfrm>
                <a:off x="5785686" y="4542301"/>
                <a:ext cx="51199" cy="35758"/>
              </a:xfrm>
              <a:prstGeom prst="roundRect">
                <a:avLst/>
              </a:prstGeom>
              <a:solidFill>
                <a:srgbClr val="274B4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a:solidFill>
                    <a:schemeClr val="tx1"/>
                  </a:solidFill>
                  <a:latin typeface="Yu Gothic UI" panose="020B0500000000000000" pitchFamily="34" charset="-128"/>
                  <a:ea typeface="Yu Gothic UI" panose="020B0500000000000000" pitchFamily="34" charset="-128"/>
                  <a:cs typeface="Segoe UI" pitchFamily="34" charset="0"/>
                </a:endParaRPr>
              </a:p>
            </p:txBody>
          </p:sp>
          <p:sp>
            <p:nvSpPr>
              <p:cNvPr id="38" name="Rounded Rectangle 443">
                <a:extLst>
                  <a:ext uri="{FF2B5EF4-FFF2-40B4-BE49-F238E27FC236}">
                    <a16:creationId xmlns:a16="http://schemas.microsoft.com/office/drawing/2014/main" id="{2BEB7A59-85B6-C99E-349E-529ECEADDB2C}"/>
                  </a:ext>
                </a:extLst>
              </p:cNvPr>
              <p:cNvSpPr/>
              <p:nvPr/>
            </p:nvSpPr>
            <p:spPr bwMode="auto">
              <a:xfrm>
                <a:off x="5853707" y="4542301"/>
                <a:ext cx="51199" cy="35758"/>
              </a:xfrm>
              <a:prstGeom prst="roundRect">
                <a:avLst/>
              </a:prstGeom>
              <a:solidFill>
                <a:srgbClr val="274B4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a:solidFill>
                    <a:schemeClr val="tx1"/>
                  </a:solidFill>
                  <a:latin typeface="Yu Gothic UI" panose="020B0500000000000000" pitchFamily="34" charset="-128"/>
                  <a:ea typeface="Yu Gothic UI" panose="020B0500000000000000" pitchFamily="34" charset="-128"/>
                  <a:cs typeface="Segoe UI" pitchFamily="34" charset="0"/>
                </a:endParaRPr>
              </a:p>
            </p:txBody>
          </p:sp>
          <p:sp>
            <p:nvSpPr>
              <p:cNvPr id="39" name="Freeform 444">
                <a:extLst>
                  <a:ext uri="{FF2B5EF4-FFF2-40B4-BE49-F238E27FC236}">
                    <a16:creationId xmlns:a16="http://schemas.microsoft.com/office/drawing/2014/main" id="{E1AE91CB-6437-D977-06FB-2FBDF391A01E}"/>
                  </a:ext>
                </a:extLst>
              </p:cNvPr>
              <p:cNvSpPr/>
              <p:nvPr/>
            </p:nvSpPr>
            <p:spPr bwMode="auto">
              <a:xfrm>
                <a:off x="5769866" y="4538130"/>
                <a:ext cx="152184" cy="5166"/>
              </a:xfrm>
              <a:custGeom>
                <a:avLst/>
                <a:gdLst>
                  <a:gd name="connsiteX0" fmla="*/ 0 w 701675"/>
                  <a:gd name="connsiteY0" fmla="*/ 3175 h 69850"/>
                  <a:gd name="connsiteX1" fmla="*/ 66675 w 701675"/>
                  <a:gd name="connsiteY1" fmla="*/ 69850 h 69850"/>
                  <a:gd name="connsiteX2" fmla="*/ 631825 w 701675"/>
                  <a:gd name="connsiteY2" fmla="*/ 69850 h 69850"/>
                  <a:gd name="connsiteX3" fmla="*/ 701675 w 701675"/>
                  <a:gd name="connsiteY3" fmla="*/ 0 h 69850"/>
                </a:gdLst>
                <a:ahLst/>
                <a:cxnLst>
                  <a:cxn ang="0">
                    <a:pos x="connsiteX0" y="connsiteY0"/>
                  </a:cxn>
                  <a:cxn ang="0">
                    <a:pos x="connsiteX1" y="connsiteY1"/>
                  </a:cxn>
                  <a:cxn ang="0">
                    <a:pos x="connsiteX2" y="connsiteY2"/>
                  </a:cxn>
                  <a:cxn ang="0">
                    <a:pos x="connsiteX3" y="connsiteY3"/>
                  </a:cxn>
                </a:cxnLst>
                <a:rect l="l" t="t" r="r" b="b"/>
                <a:pathLst>
                  <a:path w="701675" h="69850">
                    <a:moveTo>
                      <a:pt x="0" y="3175"/>
                    </a:moveTo>
                    <a:lnTo>
                      <a:pt x="66675" y="69850"/>
                    </a:lnTo>
                    <a:lnTo>
                      <a:pt x="631825" y="69850"/>
                    </a:lnTo>
                    <a:lnTo>
                      <a:pt x="701675" y="0"/>
                    </a:lnTo>
                  </a:path>
                </a:pathLst>
              </a:custGeom>
              <a:noFill/>
              <a:ln w="12700" cap="rnd">
                <a:solidFill>
                  <a:srgbClr val="274B4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grpSp>
      </p:grpSp>
      <p:grpSp>
        <p:nvGrpSpPr>
          <p:cNvPr id="40" name="Group 70">
            <a:extLst>
              <a:ext uri="{FF2B5EF4-FFF2-40B4-BE49-F238E27FC236}">
                <a16:creationId xmlns:a16="http://schemas.microsoft.com/office/drawing/2014/main" id="{C7165309-ECF3-8A76-F103-F24A6A927F68}"/>
              </a:ext>
            </a:extLst>
          </p:cNvPr>
          <p:cNvGrpSpPr/>
          <p:nvPr/>
        </p:nvGrpSpPr>
        <p:grpSpPr>
          <a:xfrm>
            <a:off x="1709656" y="2959043"/>
            <a:ext cx="393773" cy="305915"/>
            <a:chOff x="4629192" y="2336515"/>
            <a:chExt cx="716233" cy="556429"/>
          </a:xfrm>
        </p:grpSpPr>
        <p:sp>
          <p:nvSpPr>
            <p:cNvPr id="41" name="Rectangle 71">
              <a:extLst>
                <a:ext uri="{FF2B5EF4-FFF2-40B4-BE49-F238E27FC236}">
                  <a16:creationId xmlns:a16="http://schemas.microsoft.com/office/drawing/2014/main" id="{EFD45178-DFB4-B0EF-1874-C94D877676EE}"/>
                </a:ext>
              </a:extLst>
            </p:cNvPr>
            <p:cNvSpPr/>
            <p:nvPr/>
          </p:nvSpPr>
          <p:spPr>
            <a:xfrm>
              <a:off x="4629192" y="2336515"/>
              <a:ext cx="278414" cy="55642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sp>
          <p:nvSpPr>
            <p:cNvPr id="42" name="Rectangle 72">
              <a:extLst>
                <a:ext uri="{FF2B5EF4-FFF2-40B4-BE49-F238E27FC236}">
                  <a16:creationId xmlns:a16="http://schemas.microsoft.com/office/drawing/2014/main" id="{8D345FDE-EED6-66E6-E5B2-5B844C16876E}"/>
                </a:ext>
              </a:extLst>
            </p:cNvPr>
            <p:cNvSpPr/>
            <p:nvPr/>
          </p:nvSpPr>
          <p:spPr>
            <a:xfrm>
              <a:off x="4938421" y="2455083"/>
              <a:ext cx="254220" cy="437861"/>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sp>
          <p:nvSpPr>
            <p:cNvPr id="43" name="Rectangle 73">
              <a:extLst>
                <a:ext uri="{FF2B5EF4-FFF2-40B4-BE49-F238E27FC236}">
                  <a16:creationId xmlns:a16="http://schemas.microsoft.com/office/drawing/2014/main" id="{4C3848E4-3E58-DB4D-9532-E0DFFEC397C8}"/>
                </a:ext>
              </a:extLst>
            </p:cNvPr>
            <p:cNvSpPr/>
            <p:nvPr/>
          </p:nvSpPr>
          <p:spPr>
            <a:xfrm>
              <a:off x="5223456" y="2639024"/>
              <a:ext cx="121969" cy="253920"/>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sp>
          <p:nvSpPr>
            <p:cNvPr id="44" name="Rectangle 74">
              <a:extLst>
                <a:ext uri="{FF2B5EF4-FFF2-40B4-BE49-F238E27FC236}">
                  <a16:creationId xmlns:a16="http://schemas.microsoft.com/office/drawing/2014/main" id="{CC4E419C-311D-9741-CD8A-C78E196267FF}"/>
                </a:ext>
              </a:extLst>
            </p:cNvPr>
            <p:cNvSpPr/>
            <p:nvPr/>
          </p:nvSpPr>
          <p:spPr>
            <a:xfrm>
              <a:off x="4733709" y="2770148"/>
              <a:ext cx="69380" cy="122796"/>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sp>
          <p:nvSpPr>
            <p:cNvPr id="45" name="Rectangle 75">
              <a:extLst>
                <a:ext uri="{FF2B5EF4-FFF2-40B4-BE49-F238E27FC236}">
                  <a16:creationId xmlns:a16="http://schemas.microsoft.com/office/drawing/2014/main" id="{75A32021-3851-E0AE-CC56-AB280AFE9F62}"/>
                </a:ext>
              </a:extLst>
            </p:cNvPr>
            <p:cNvSpPr/>
            <p:nvPr/>
          </p:nvSpPr>
          <p:spPr>
            <a:xfrm>
              <a:off x="5030398" y="2770148"/>
              <a:ext cx="69380" cy="122796"/>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sp>
          <p:nvSpPr>
            <p:cNvPr id="46" name="Rectangle 76">
              <a:extLst>
                <a:ext uri="{FF2B5EF4-FFF2-40B4-BE49-F238E27FC236}">
                  <a16:creationId xmlns:a16="http://schemas.microsoft.com/office/drawing/2014/main" id="{5B0AEA17-C829-AE08-785A-E672090F902A}"/>
                </a:ext>
              </a:extLst>
            </p:cNvPr>
            <p:cNvSpPr/>
            <p:nvPr/>
          </p:nvSpPr>
          <p:spPr>
            <a:xfrm>
              <a:off x="5258775" y="2799041"/>
              <a:ext cx="45719" cy="9390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grpSp>
      <p:sp>
        <p:nvSpPr>
          <p:cNvPr id="47" name="Freeform: Shape 111">
            <a:extLst>
              <a:ext uri="{FF2B5EF4-FFF2-40B4-BE49-F238E27FC236}">
                <a16:creationId xmlns:a16="http://schemas.microsoft.com/office/drawing/2014/main" id="{C4F6CA5B-DF6B-E526-7D92-28FC0A174857}"/>
              </a:ext>
            </a:extLst>
          </p:cNvPr>
          <p:cNvSpPr>
            <a:spLocks/>
          </p:cNvSpPr>
          <p:nvPr/>
        </p:nvSpPr>
        <p:spPr bwMode="auto">
          <a:xfrm>
            <a:off x="1740178" y="3970732"/>
            <a:ext cx="257438" cy="320583"/>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26">
                <a:moveTo>
                  <a:pt x="126207" y="188913"/>
                </a:moveTo>
                <a:cubicBezTo>
                  <a:pt x="196212" y="188913"/>
                  <a:pt x="252413" y="244761"/>
                  <a:pt x="252413" y="314326"/>
                </a:cubicBezTo>
                <a:lnTo>
                  <a:pt x="0" y="314326"/>
                </a:lnTo>
                <a:cubicBezTo>
                  <a:pt x="0" y="244761"/>
                  <a:pt x="56201" y="188913"/>
                  <a:pt x="126207" y="188913"/>
                </a:cubicBezTo>
                <a:close/>
                <a:moveTo>
                  <a:pt x="125413" y="0"/>
                </a:moveTo>
                <a:cubicBezTo>
                  <a:pt x="138281" y="0"/>
                  <a:pt x="150159" y="1980"/>
                  <a:pt x="160057" y="6929"/>
                </a:cubicBezTo>
                <a:cubicBezTo>
                  <a:pt x="189753" y="20787"/>
                  <a:pt x="209550" y="49493"/>
                  <a:pt x="209550" y="84138"/>
                </a:cubicBezTo>
                <a:cubicBezTo>
                  <a:pt x="209550" y="130661"/>
                  <a:pt x="171936" y="168275"/>
                  <a:pt x="125413" y="168275"/>
                </a:cubicBezTo>
                <a:cubicBezTo>
                  <a:pt x="78890" y="168275"/>
                  <a:pt x="41275" y="130661"/>
                  <a:pt x="41275" y="84138"/>
                </a:cubicBezTo>
                <a:cubicBezTo>
                  <a:pt x="41275" y="49493"/>
                  <a:pt x="61072" y="20787"/>
                  <a:pt x="90768" y="6929"/>
                </a:cubicBezTo>
                <a:cubicBezTo>
                  <a:pt x="100666" y="1980"/>
                  <a:pt x="112545" y="0"/>
                  <a:pt x="125413" y="0"/>
                </a:cubicBezTo>
                <a:close/>
              </a:path>
            </a:pathLst>
          </a:custGeom>
          <a:solidFill>
            <a:schemeClr val="accent1"/>
          </a:solidFill>
          <a:ln w="0">
            <a:noFill/>
            <a:prstDash val="solid"/>
            <a:round/>
            <a:headEnd/>
            <a:tailEnd/>
          </a:ln>
        </p:spPr>
        <p:txBody>
          <a:bodyPr vert="horz" wrap="square" lIns="93260" tIns="46630" rIns="93260" bIns="46630" numCol="1" rtlCol="0" anchor="t" anchorCtr="0" compatLnSpc="1">
            <a:prstTxWarp prst="textNoShape">
              <a:avLst/>
            </a:prstTxWarp>
            <a:noAutofit/>
          </a:bodyPr>
          <a:lstStyle/>
          <a:p>
            <a:pPr defTabSz="932597">
              <a:defRPr/>
            </a:pPr>
            <a:endParaRPr lang="en-US" sz="1836">
              <a:latin typeface="Yu Gothic UI" panose="020B0500000000000000" pitchFamily="34" charset="-128"/>
              <a:ea typeface="Yu Gothic UI" panose="020B0500000000000000" pitchFamily="34" charset="-128"/>
            </a:endParaRPr>
          </a:p>
        </p:txBody>
      </p:sp>
      <p:grpSp>
        <p:nvGrpSpPr>
          <p:cNvPr id="48" name="Group 112">
            <a:extLst>
              <a:ext uri="{FF2B5EF4-FFF2-40B4-BE49-F238E27FC236}">
                <a16:creationId xmlns:a16="http://schemas.microsoft.com/office/drawing/2014/main" id="{4032FC72-82E9-EB28-C893-57940DC8A910}"/>
              </a:ext>
            </a:extLst>
          </p:cNvPr>
          <p:cNvGrpSpPr/>
          <p:nvPr/>
        </p:nvGrpSpPr>
        <p:grpSpPr>
          <a:xfrm>
            <a:off x="1723294" y="3933224"/>
            <a:ext cx="278601" cy="227615"/>
            <a:chOff x="3815683" y="4376725"/>
            <a:chExt cx="319265" cy="223172"/>
          </a:xfrm>
        </p:grpSpPr>
        <p:sp>
          <p:nvSpPr>
            <p:cNvPr id="49" name="Freeform: Shape 113">
              <a:extLst>
                <a:ext uri="{FF2B5EF4-FFF2-40B4-BE49-F238E27FC236}">
                  <a16:creationId xmlns:a16="http://schemas.microsoft.com/office/drawing/2014/main" id="{E6A9849B-1BE9-66C6-443B-AA25622FB633}"/>
                </a:ext>
              </a:extLst>
            </p:cNvPr>
            <p:cNvSpPr/>
            <p:nvPr/>
          </p:nvSpPr>
          <p:spPr bwMode="auto">
            <a:xfrm rot="5400000">
              <a:off x="3815682" y="4376726"/>
              <a:ext cx="54890" cy="54888"/>
            </a:xfrm>
            <a:custGeom>
              <a:avLst/>
              <a:gdLst>
                <a:gd name="connsiteX0" fmla="*/ 0 w 111588"/>
                <a:gd name="connsiteY0" fmla="*/ 111588 h 111588"/>
                <a:gd name="connsiteX1" fmla="*/ 0 w 111588"/>
                <a:gd name="connsiteY1" fmla="*/ 0 h 111588"/>
                <a:gd name="connsiteX2" fmla="*/ 111588 w 111588"/>
                <a:gd name="connsiteY2" fmla="*/ 0 h 111588"/>
                <a:gd name="connsiteX3" fmla="*/ 111588 w 111588"/>
                <a:gd name="connsiteY3" fmla="*/ 111588 h 111588"/>
                <a:gd name="connsiteX4" fmla="*/ 0 w 111588"/>
                <a:gd name="connsiteY4" fmla="*/ 111588 h 111588"/>
                <a:gd name="connsiteX0" fmla="*/ 111588 w 203028"/>
                <a:gd name="connsiteY0" fmla="*/ 0 h 111588"/>
                <a:gd name="connsiteX1" fmla="*/ 111588 w 203028"/>
                <a:gd name="connsiteY1" fmla="*/ 111588 h 111588"/>
                <a:gd name="connsiteX2" fmla="*/ 0 w 203028"/>
                <a:gd name="connsiteY2" fmla="*/ 111588 h 111588"/>
                <a:gd name="connsiteX3" fmla="*/ 0 w 203028"/>
                <a:gd name="connsiteY3" fmla="*/ 0 h 111588"/>
                <a:gd name="connsiteX4" fmla="*/ 203028 w 203028"/>
                <a:gd name="connsiteY4" fmla="*/ 91440 h 111588"/>
                <a:gd name="connsiteX0" fmla="*/ 111588 w 111588"/>
                <a:gd name="connsiteY0" fmla="*/ 0 h 111588"/>
                <a:gd name="connsiteX1" fmla="*/ 111588 w 111588"/>
                <a:gd name="connsiteY1" fmla="*/ 111588 h 111588"/>
                <a:gd name="connsiteX2" fmla="*/ 0 w 111588"/>
                <a:gd name="connsiteY2" fmla="*/ 111588 h 111588"/>
                <a:gd name="connsiteX3" fmla="*/ 0 w 111588"/>
                <a:gd name="connsiteY3" fmla="*/ 0 h 111588"/>
                <a:gd name="connsiteX0" fmla="*/ 111588 w 111588"/>
                <a:gd name="connsiteY0" fmla="*/ 111588 h 111588"/>
                <a:gd name="connsiteX1" fmla="*/ 0 w 111588"/>
                <a:gd name="connsiteY1" fmla="*/ 111588 h 111588"/>
                <a:gd name="connsiteX2" fmla="*/ 0 w 111588"/>
                <a:gd name="connsiteY2" fmla="*/ 0 h 111588"/>
              </a:gdLst>
              <a:ahLst/>
              <a:cxnLst>
                <a:cxn ang="0">
                  <a:pos x="connsiteX0" y="connsiteY0"/>
                </a:cxn>
                <a:cxn ang="0">
                  <a:pos x="connsiteX1" y="connsiteY1"/>
                </a:cxn>
                <a:cxn ang="0">
                  <a:pos x="connsiteX2" y="connsiteY2"/>
                </a:cxn>
              </a:cxnLst>
              <a:rect l="l" t="t" r="r" b="b"/>
              <a:pathLst>
                <a:path w="111588" h="111588">
                  <a:moveTo>
                    <a:pt x="111588" y="111588"/>
                  </a:moveTo>
                  <a:lnTo>
                    <a:pt x="0" y="111588"/>
                  </a:lnTo>
                  <a:lnTo>
                    <a:pt x="0" y="0"/>
                  </a:lnTo>
                </a:path>
              </a:pathLst>
            </a:custGeom>
            <a:noFill/>
            <a:ln w="19050" cap="flat">
              <a:solidFill>
                <a:srgbClr val="274B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rtlCol="0" anchor="t" anchorCtr="0" compatLnSpc="1">
              <a:prstTxWarp prst="textNoShape">
                <a:avLst/>
              </a:prstTxWarp>
            </a:bodyPr>
            <a:lstStyle/>
            <a:p>
              <a:pPr defTabSz="951304">
                <a:defRPr/>
              </a:pPr>
              <a:endParaRPr lang="en-US" sz="1836" err="1">
                <a:latin typeface="Yu Gothic UI" panose="020B0500000000000000" pitchFamily="34" charset="-128"/>
                <a:ea typeface="Yu Gothic UI" panose="020B0500000000000000" pitchFamily="34" charset="-128"/>
              </a:endParaRPr>
            </a:p>
          </p:txBody>
        </p:sp>
        <p:sp>
          <p:nvSpPr>
            <p:cNvPr id="50" name="Freeform: Shape 114">
              <a:extLst>
                <a:ext uri="{FF2B5EF4-FFF2-40B4-BE49-F238E27FC236}">
                  <a16:creationId xmlns:a16="http://schemas.microsoft.com/office/drawing/2014/main" id="{3723C2BB-C8BB-6340-66C7-E6399409D951}"/>
                </a:ext>
              </a:extLst>
            </p:cNvPr>
            <p:cNvSpPr/>
            <p:nvPr/>
          </p:nvSpPr>
          <p:spPr bwMode="auto">
            <a:xfrm rot="5400000">
              <a:off x="4080059" y="4376727"/>
              <a:ext cx="54890" cy="54888"/>
            </a:xfrm>
            <a:custGeom>
              <a:avLst/>
              <a:gdLst>
                <a:gd name="connsiteX0" fmla="*/ 0 w 111588"/>
                <a:gd name="connsiteY0" fmla="*/ 111587 h 111587"/>
                <a:gd name="connsiteX1" fmla="*/ 0 w 111588"/>
                <a:gd name="connsiteY1" fmla="*/ 0 h 111587"/>
                <a:gd name="connsiteX2" fmla="*/ 111588 w 111588"/>
                <a:gd name="connsiteY2" fmla="*/ 0 h 111587"/>
                <a:gd name="connsiteX3" fmla="*/ 111588 w 111588"/>
                <a:gd name="connsiteY3" fmla="*/ 111587 h 111587"/>
                <a:gd name="connsiteX4" fmla="*/ 0 w 111588"/>
                <a:gd name="connsiteY4" fmla="*/ 111587 h 111587"/>
                <a:gd name="connsiteX0" fmla="*/ 111588 w 203028"/>
                <a:gd name="connsiteY0" fmla="*/ 111587 h 203027"/>
                <a:gd name="connsiteX1" fmla="*/ 0 w 203028"/>
                <a:gd name="connsiteY1" fmla="*/ 111587 h 203027"/>
                <a:gd name="connsiteX2" fmla="*/ 0 w 203028"/>
                <a:gd name="connsiteY2" fmla="*/ 0 h 203027"/>
                <a:gd name="connsiteX3" fmla="*/ 111588 w 203028"/>
                <a:gd name="connsiteY3" fmla="*/ 0 h 203027"/>
                <a:gd name="connsiteX4" fmla="*/ 203028 w 203028"/>
                <a:gd name="connsiteY4" fmla="*/ 203027 h 203027"/>
                <a:gd name="connsiteX0" fmla="*/ 111588 w 111588"/>
                <a:gd name="connsiteY0" fmla="*/ 111587 h 111587"/>
                <a:gd name="connsiteX1" fmla="*/ 0 w 111588"/>
                <a:gd name="connsiteY1" fmla="*/ 111587 h 111587"/>
                <a:gd name="connsiteX2" fmla="*/ 0 w 111588"/>
                <a:gd name="connsiteY2" fmla="*/ 0 h 111587"/>
                <a:gd name="connsiteX3" fmla="*/ 111588 w 111588"/>
                <a:gd name="connsiteY3" fmla="*/ 0 h 111587"/>
                <a:gd name="connsiteX0" fmla="*/ 0 w 111588"/>
                <a:gd name="connsiteY0" fmla="*/ 111587 h 111587"/>
                <a:gd name="connsiteX1" fmla="*/ 0 w 111588"/>
                <a:gd name="connsiteY1" fmla="*/ 0 h 111587"/>
                <a:gd name="connsiteX2" fmla="*/ 111588 w 111588"/>
                <a:gd name="connsiteY2" fmla="*/ 0 h 111587"/>
              </a:gdLst>
              <a:ahLst/>
              <a:cxnLst>
                <a:cxn ang="0">
                  <a:pos x="connsiteX0" y="connsiteY0"/>
                </a:cxn>
                <a:cxn ang="0">
                  <a:pos x="connsiteX1" y="connsiteY1"/>
                </a:cxn>
                <a:cxn ang="0">
                  <a:pos x="connsiteX2" y="connsiteY2"/>
                </a:cxn>
              </a:cxnLst>
              <a:rect l="l" t="t" r="r" b="b"/>
              <a:pathLst>
                <a:path w="111588" h="111587">
                  <a:moveTo>
                    <a:pt x="0" y="111587"/>
                  </a:moveTo>
                  <a:lnTo>
                    <a:pt x="0" y="0"/>
                  </a:lnTo>
                  <a:lnTo>
                    <a:pt x="111588" y="0"/>
                  </a:lnTo>
                </a:path>
              </a:pathLst>
            </a:custGeom>
            <a:noFill/>
            <a:ln w="19050" cap="flat">
              <a:solidFill>
                <a:srgbClr val="274B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rtlCol="0" anchor="t" anchorCtr="0" compatLnSpc="1">
              <a:prstTxWarp prst="textNoShape">
                <a:avLst/>
              </a:prstTxWarp>
            </a:bodyPr>
            <a:lstStyle/>
            <a:p>
              <a:pPr defTabSz="951304">
                <a:defRPr/>
              </a:pPr>
              <a:endParaRPr lang="en-US" sz="1836" err="1">
                <a:latin typeface="Yu Gothic UI" panose="020B0500000000000000" pitchFamily="34" charset="-128"/>
                <a:ea typeface="Yu Gothic UI" panose="020B0500000000000000" pitchFamily="34" charset="-128"/>
              </a:endParaRPr>
            </a:p>
          </p:txBody>
        </p:sp>
        <p:sp>
          <p:nvSpPr>
            <p:cNvPr id="51" name="Freeform: Shape 115">
              <a:extLst>
                <a:ext uri="{FF2B5EF4-FFF2-40B4-BE49-F238E27FC236}">
                  <a16:creationId xmlns:a16="http://schemas.microsoft.com/office/drawing/2014/main" id="{B59E0CB9-D1E3-E004-63AC-0224769AD483}"/>
                </a:ext>
              </a:extLst>
            </p:cNvPr>
            <p:cNvSpPr/>
            <p:nvPr/>
          </p:nvSpPr>
          <p:spPr bwMode="auto">
            <a:xfrm rot="5400000">
              <a:off x="3815684" y="4545009"/>
              <a:ext cx="54888" cy="54888"/>
            </a:xfrm>
            <a:custGeom>
              <a:avLst/>
              <a:gdLst>
                <a:gd name="connsiteX0" fmla="*/ 0 w 111587"/>
                <a:gd name="connsiteY0" fmla="*/ 111588 h 111588"/>
                <a:gd name="connsiteX1" fmla="*/ 0 w 111587"/>
                <a:gd name="connsiteY1" fmla="*/ 0 h 111588"/>
                <a:gd name="connsiteX2" fmla="*/ 111587 w 111587"/>
                <a:gd name="connsiteY2" fmla="*/ 0 h 111588"/>
                <a:gd name="connsiteX3" fmla="*/ 111587 w 111587"/>
                <a:gd name="connsiteY3" fmla="*/ 111588 h 111588"/>
                <a:gd name="connsiteX4" fmla="*/ 0 w 111587"/>
                <a:gd name="connsiteY4" fmla="*/ 111588 h 111588"/>
                <a:gd name="connsiteX0" fmla="*/ 0 w 111587"/>
                <a:gd name="connsiteY0" fmla="*/ 0 h 111588"/>
                <a:gd name="connsiteX1" fmla="*/ 111587 w 111587"/>
                <a:gd name="connsiteY1" fmla="*/ 0 h 111588"/>
                <a:gd name="connsiteX2" fmla="*/ 111587 w 111587"/>
                <a:gd name="connsiteY2" fmla="*/ 111588 h 111588"/>
                <a:gd name="connsiteX3" fmla="*/ 0 w 111587"/>
                <a:gd name="connsiteY3" fmla="*/ 111588 h 111588"/>
                <a:gd name="connsiteX4" fmla="*/ 91440 w 111587"/>
                <a:gd name="connsiteY4" fmla="*/ 91440 h 111588"/>
                <a:gd name="connsiteX0" fmla="*/ 0 w 111587"/>
                <a:gd name="connsiteY0" fmla="*/ 0 h 111588"/>
                <a:gd name="connsiteX1" fmla="*/ 111587 w 111587"/>
                <a:gd name="connsiteY1" fmla="*/ 0 h 111588"/>
                <a:gd name="connsiteX2" fmla="*/ 111587 w 111587"/>
                <a:gd name="connsiteY2" fmla="*/ 111588 h 111588"/>
                <a:gd name="connsiteX3" fmla="*/ 0 w 111587"/>
                <a:gd name="connsiteY3" fmla="*/ 111588 h 111588"/>
                <a:gd name="connsiteX0" fmla="*/ 111587 w 111587"/>
                <a:gd name="connsiteY0" fmla="*/ 0 h 111588"/>
                <a:gd name="connsiteX1" fmla="*/ 111587 w 111587"/>
                <a:gd name="connsiteY1" fmla="*/ 111588 h 111588"/>
                <a:gd name="connsiteX2" fmla="*/ 0 w 111587"/>
                <a:gd name="connsiteY2" fmla="*/ 111588 h 111588"/>
              </a:gdLst>
              <a:ahLst/>
              <a:cxnLst>
                <a:cxn ang="0">
                  <a:pos x="connsiteX0" y="connsiteY0"/>
                </a:cxn>
                <a:cxn ang="0">
                  <a:pos x="connsiteX1" y="connsiteY1"/>
                </a:cxn>
                <a:cxn ang="0">
                  <a:pos x="connsiteX2" y="connsiteY2"/>
                </a:cxn>
              </a:cxnLst>
              <a:rect l="l" t="t" r="r" b="b"/>
              <a:pathLst>
                <a:path w="111587" h="111588">
                  <a:moveTo>
                    <a:pt x="111587" y="0"/>
                  </a:moveTo>
                  <a:lnTo>
                    <a:pt x="111587" y="111588"/>
                  </a:lnTo>
                  <a:lnTo>
                    <a:pt x="0" y="111588"/>
                  </a:lnTo>
                </a:path>
              </a:pathLst>
            </a:custGeom>
            <a:noFill/>
            <a:ln w="19050" cap="flat">
              <a:solidFill>
                <a:srgbClr val="274B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rtlCol="0" anchor="t" anchorCtr="0" compatLnSpc="1">
              <a:prstTxWarp prst="textNoShape">
                <a:avLst/>
              </a:prstTxWarp>
            </a:bodyPr>
            <a:lstStyle/>
            <a:p>
              <a:pPr defTabSz="951304">
                <a:defRPr/>
              </a:pPr>
              <a:endParaRPr lang="en-US" sz="1836" err="1">
                <a:latin typeface="Yu Gothic UI" panose="020B0500000000000000" pitchFamily="34" charset="-128"/>
                <a:ea typeface="Yu Gothic UI" panose="020B0500000000000000" pitchFamily="34" charset="-128"/>
              </a:endParaRPr>
            </a:p>
          </p:txBody>
        </p:sp>
        <p:sp>
          <p:nvSpPr>
            <p:cNvPr id="52" name="Freeform: Shape 116">
              <a:extLst>
                <a:ext uri="{FF2B5EF4-FFF2-40B4-BE49-F238E27FC236}">
                  <a16:creationId xmlns:a16="http://schemas.microsoft.com/office/drawing/2014/main" id="{A7EB824A-69C9-FFF6-B455-CA6930B2020C}"/>
                </a:ext>
              </a:extLst>
            </p:cNvPr>
            <p:cNvSpPr/>
            <p:nvPr/>
          </p:nvSpPr>
          <p:spPr bwMode="auto">
            <a:xfrm rot="5400000">
              <a:off x="4080060" y="4545009"/>
              <a:ext cx="54888" cy="54888"/>
            </a:xfrm>
            <a:custGeom>
              <a:avLst/>
              <a:gdLst>
                <a:gd name="connsiteX0" fmla="*/ 0 w 111587"/>
                <a:gd name="connsiteY0" fmla="*/ 111587 h 111587"/>
                <a:gd name="connsiteX1" fmla="*/ 0 w 111587"/>
                <a:gd name="connsiteY1" fmla="*/ 0 h 111587"/>
                <a:gd name="connsiteX2" fmla="*/ 111587 w 111587"/>
                <a:gd name="connsiteY2" fmla="*/ 0 h 111587"/>
                <a:gd name="connsiteX3" fmla="*/ 111587 w 111587"/>
                <a:gd name="connsiteY3" fmla="*/ 111587 h 111587"/>
                <a:gd name="connsiteX4" fmla="*/ 0 w 111587"/>
                <a:gd name="connsiteY4" fmla="*/ 111587 h 111587"/>
                <a:gd name="connsiteX0" fmla="*/ 0 w 111587"/>
                <a:gd name="connsiteY0" fmla="*/ 111587 h 203027"/>
                <a:gd name="connsiteX1" fmla="*/ 0 w 111587"/>
                <a:gd name="connsiteY1" fmla="*/ 0 h 203027"/>
                <a:gd name="connsiteX2" fmla="*/ 111587 w 111587"/>
                <a:gd name="connsiteY2" fmla="*/ 0 h 203027"/>
                <a:gd name="connsiteX3" fmla="*/ 111587 w 111587"/>
                <a:gd name="connsiteY3" fmla="*/ 111587 h 203027"/>
                <a:gd name="connsiteX4" fmla="*/ 91440 w 111587"/>
                <a:gd name="connsiteY4" fmla="*/ 203027 h 203027"/>
                <a:gd name="connsiteX0" fmla="*/ 0 w 111587"/>
                <a:gd name="connsiteY0" fmla="*/ 111587 h 111587"/>
                <a:gd name="connsiteX1" fmla="*/ 0 w 111587"/>
                <a:gd name="connsiteY1" fmla="*/ 0 h 111587"/>
                <a:gd name="connsiteX2" fmla="*/ 111587 w 111587"/>
                <a:gd name="connsiteY2" fmla="*/ 0 h 111587"/>
                <a:gd name="connsiteX3" fmla="*/ 111587 w 111587"/>
                <a:gd name="connsiteY3" fmla="*/ 111587 h 111587"/>
                <a:gd name="connsiteX0" fmla="*/ 0 w 111587"/>
                <a:gd name="connsiteY0" fmla="*/ 0 h 111587"/>
                <a:gd name="connsiteX1" fmla="*/ 111587 w 111587"/>
                <a:gd name="connsiteY1" fmla="*/ 0 h 111587"/>
                <a:gd name="connsiteX2" fmla="*/ 111587 w 111587"/>
                <a:gd name="connsiteY2" fmla="*/ 111587 h 111587"/>
              </a:gdLst>
              <a:ahLst/>
              <a:cxnLst>
                <a:cxn ang="0">
                  <a:pos x="connsiteX0" y="connsiteY0"/>
                </a:cxn>
                <a:cxn ang="0">
                  <a:pos x="connsiteX1" y="connsiteY1"/>
                </a:cxn>
                <a:cxn ang="0">
                  <a:pos x="connsiteX2" y="connsiteY2"/>
                </a:cxn>
              </a:cxnLst>
              <a:rect l="l" t="t" r="r" b="b"/>
              <a:pathLst>
                <a:path w="111587" h="111587">
                  <a:moveTo>
                    <a:pt x="0" y="0"/>
                  </a:moveTo>
                  <a:lnTo>
                    <a:pt x="111587" y="0"/>
                  </a:lnTo>
                  <a:lnTo>
                    <a:pt x="111587" y="111587"/>
                  </a:lnTo>
                </a:path>
              </a:pathLst>
            </a:custGeom>
            <a:noFill/>
            <a:ln w="19050" cap="flat">
              <a:solidFill>
                <a:srgbClr val="274B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rtlCol="0" anchor="t" anchorCtr="0" compatLnSpc="1">
              <a:prstTxWarp prst="textNoShape">
                <a:avLst/>
              </a:prstTxWarp>
            </a:bodyPr>
            <a:lstStyle/>
            <a:p>
              <a:pPr defTabSz="951304">
                <a:defRPr/>
              </a:pPr>
              <a:endParaRPr lang="en-US" sz="1836" err="1">
                <a:latin typeface="Yu Gothic UI" panose="020B0500000000000000" pitchFamily="34" charset="-128"/>
                <a:ea typeface="Yu Gothic UI" panose="020B0500000000000000" pitchFamily="34" charset="-128"/>
              </a:endParaRPr>
            </a:p>
          </p:txBody>
        </p:sp>
      </p:grpSp>
      <p:sp>
        <p:nvSpPr>
          <p:cNvPr id="53" name="TextBox 13">
            <a:extLst>
              <a:ext uri="{FF2B5EF4-FFF2-40B4-BE49-F238E27FC236}">
                <a16:creationId xmlns:a16="http://schemas.microsoft.com/office/drawing/2014/main" id="{E0922E83-7F73-C40C-37F8-1BDF8E564242}"/>
              </a:ext>
            </a:extLst>
          </p:cNvPr>
          <p:cNvSpPr txBox="1"/>
          <p:nvPr/>
        </p:nvSpPr>
        <p:spPr>
          <a:xfrm>
            <a:off x="1283906" y="5290170"/>
            <a:ext cx="1233499" cy="408103"/>
          </a:xfrm>
          <a:prstGeom prst="rect">
            <a:avLst/>
          </a:prstGeom>
          <a:noFill/>
        </p:spPr>
        <p:txBody>
          <a:bodyPr wrap="none" lIns="93260" tIns="46630" rIns="93260" bIns="46630" rtlCol="0">
            <a:spAutoFit/>
          </a:bodyPr>
          <a:lstStyle/>
          <a:p>
            <a:pPr algn="ctr" defTabSz="932597">
              <a:spcAft>
                <a:spcPts val="1224"/>
              </a:spcAft>
              <a:defRPr/>
            </a:pPr>
            <a:r>
              <a:rPr lang="ja-JP" altLang="en-US" sz="2040" dirty="0">
                <a:latin typeface="Yu Gothic UI" panose="020B0500000000000000" pitchFamily="34" charset="-128"/>
                <a:ea typeface="Yu Gothic UI" panose="020B0500000000000000" pitchFamily="34" charset="-128"/>
              </a:rPr>
              <a:t>言語翻訳</a:t>
            </a:r>
            <a:endParaRPr lang="ja-jp" altLang="en-US" sz="2040" dirty="0">
              <a:latin typeface="Yu Gothic UI" panose="020B0500000000000000" pitchFamily="34" charset="-128"/>
              <a:ea typeface="Yu Gothic UI" panose="020B0500000000000000" pitchFamily="34" charset="-128"/>
            </a:endParaRPr>
          </a:p>
        </p:txBody>
      </p:sp>
      <p:sp>
        <p:nvSpPr>
          <p:cNvPr id="54" name="Graphic 569">
            <a:extLst>
              <a:ext uri="{FF2B5EF4-FFF2-40B4-BE49-F238E27FC236}">
                <a16:creationId xmlns:a16="http://schemas.microsoft.com/office/drawing/2014/main" id="{2509FB4D-AF85-D9ED-1E6B-105C8779699B}"/>
              </a:ext>
            </a:extLst>
          </p:cNvPr>
          <p:cNvSpPr/>
          <p:nvPr/>
        </p:nvSpPr>
        <p:spPr>
          <a:xfrm>
            <a:off x="1740178" y="4960874"/>
            <a:ext cx="316147" cy="284131"/>
          </a:xfrm>
          <a:custGeom>
            <a:avLst/>
            <a:gdLst>
              <a:gd name="connsiteX0" fmla="*/ 3924 w 309975"/>
              <a:gd name="connsiteY0" fmla="*/ 175783 h 278585"/>
              <a:gd name="connsiteX1" fmla="*/ 71412 w 309975"/>
              <a:gd name="connsiteY1" fmla="*/ 3924 h 278585"/>
              <a:gd name="connsiteX2" fmla="*/ 132230 w 309975"/>
              <a:gd name="connsiteY2" fmla="*/ 175783 h 278585"/>
              <a:gd name="connsiteX3" fmla="*/ 25897 w 309975"/>
              <a:gd name="connsiteY3" fmla="*/ 119674 h 278585"/>
              <a:gd name="connsiteX4" fmla="*/ 112219 w 309975"/>
              <a:gd name="connsiteY4" fmla="*/ 119674 h 278585"/>
              <a:gd name="connsiteX5" fmla="*/ 246019 w 309975"/>
              <a:gd name="connsiteY5" fmla="*/ 274661 h 278585"/>
              <a:gd name="connsiteX6" fmla="*/ 309191 w 309975"/>
              <a:gd name="connsiteY6" fmla="*/ 216198 h 278585"/>
              <a:gd name="connsiteX7" fmla="*/ 194225 w 309975"/>
              <a:gd name="connsiteY7" fmla="*/ 193832 h 278585"/>
              <a:gd name="connsiteX8" fmla="*/ 204035 w 309975"/>
              <a:gd name="connsiteY8" fmla="*/ 256612 h 278585"/>
              <a:gd name="connsiteX9" fmla="*/ 270346 w 309975"/>
              <a:gd name="connsiteY9" fmla="*/ 162050 h 278585"/>
              <a:gd name="connsiteX10" fmla="*/ 217768 w 309975"/>
              <a:gd name="connsiteY10" fmla="*/ 91031 h 278585"/>
              <a:gd name="connsiteX11" fmla="*/ 226792 w 309975"/>
              <a:gd name="connsiteY11" fmla="*/ 247980 h 278585"/>
              <a:gd name="connsiteX12" fmla="*/ 162443 w 309975"/>
              <a:gd name="connsiteY12" fmla="*/ 129876 h 278585"/>
              <a:gd name="connsiteX13" fmla="*/ 299774 w 309975"/>
              <a:gd name="connsiteY13" fmla="*/ 123598 h 27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9975" h="278585">
                <a:moveTo>
                  <a:pt x="3924" y="175783"/>
                </a:moveTo>
                <a:lnTo>
                  <a:pt x="71412" y="3924"/>
                </a:lnTo>
                <a:lnTo>
                  <a:pt x="132230" y="175783"/>
                </a:lnTo>
                <a:moveTo>
                  <a:pt x="25897" y="119674"/>
                </a:moveTo>
                <a:lnTo>
                  <a:pt x="112219" y="119674"/>
                </a:lnTo>
                <a:moveTo>
                  <a:pt x="246019" y="274661"/>
                </a:moveTo>
                <a:cubicBezTo>
                  <a:pt x="274270" y="273092"/>
                  <a:pt x="312722" y="256220"/>
                  <a:pt x="309191" y="216198"/>
                </a:cubicBezTo>
                <a:cubicBezTo>
                  <a:pt x="306444" y="183238"/>
                  <a:pt x="236602" y="174606"/>
                  <a:pt x="194225" y="193832"/>
                </a:cubicBezTo>
                <a:cubicBezTo>
                  <a:pt x="154203" y="211882"/>
                  <a:pt x="151064" y="267991"/>
                  <a:pt x="204035" y="256612"/>
                </a:cubicBezTo>
                <a:cubicBezTo>
                  <a:pt x="269953" y="242487"/>
                  <a:pt x="270346" y="162050"/>
                  <a:pt x="270346" y="162050"/>
                </a:cubicBezTo>
                <a:moveTo>
                  <a:pt x="217768" y="91031"/>
                </a:moveTo>
                <a:cubicBezTo>
                  <a:pt x="217768" y="91031"/>
                  <a:pt x="205996" y="214236"/>
                  <a:pt x="226792" y="247980"/>
                </a:cubicBezTo>
                <a:moveTo>
                  <a:pt x="162443" y="129876"/>
                </a:moveTo>
                <a:cubicBezTo>
                  <a:pt x="162443" y="129876"/>
                  <a:pt x="235424" y="138900"/>
                  <a:pt x="299774" y="123598"/>
                </a:cubicBezTo>
              </a:path>
            </a:pathLst>
          </a:custGeom>
          <a:noFill/>
          <a:ln w="19050" cap="flat">
            <a:solidFill>
              <a:schemeClr val="accent1"/>
            </a:solidFill>
            <a:prstDash val="solid"/>
            <a:miter/>
          </a:ln>
        </p:spPr>
        <p:txBody>
          <a:bodyPr rtlCol="0" anchor="ctr"/>
          <a:lstStyle/>
          <a:p>
            <a:pPr defTabSz="932597">
              <a:defRPr/>
            </a:pPr>
            <a:endParaRPr lang="en-US" sz="1836">
              <a:latin typeface="Yu Gothic UI" panose="020B0500000000000000" pitchFamily="34" charset="-128"/>
              <a:ea typeface="Yu Gothic UI" panose="020B0500000000000000" pitchFamily="34" charset="-128"/>
            </a:endParaRPr>
          </a:p>
        </p:txBody>
      </p:sp>
      <p:sp>
        <p:nvSpPr>
          <p:cNvPr id="55" name="Left Bracket 18">
            <a:extLst>
              <a:ext uri="{FF2B5EF4-FFF2-40B4-BE49-F238E27FC236}">
                <a16:creationId xmlns:a16="http://schemas.microsoft.com/office/drawing/2014/main" id="{5E32C7C2-C4CB-F42A-6055-2C0C4A1728CD}"/>
              </a:ext>
            </a:extLst>
          </p:cNvPr>
          <p:cNvSpPr/>
          <p:nvPr/>
        </p:nvSpPr>
        <p:spPr>
          <a:xfrm>
            <a:off x="689690" y="1563423"/>
            <a:ext cx="382820" cy="4408797"/>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ctr" defTabSz="932384">
              <a:defRPr/>
            </a:pPr>
            <a:endParaRPr lang="en-US">
              <a:latin typeface="Segoe UI"/>
            </a:endParaRPr>
          </a:p>
        </p:txBody>
      </p:sp>
      <p:sp>
        <p:nvSpPr>
          <p:cNvPr id="56" name="Left Bracket 314">
            <a:extLst>
              <a:ext uri="{FF2B5EF4-FFF2-40B4-BE49-F238E27FC236}">
                <a16:creationId xmlns:a16="http://schemas.microsoft.com/office/drawing/2014/main" id="{BDD874D3-BAD5-7EFA-8EAC-BD994EDB67F6}"/>
              </a:ext>
            </a:extLst>
          </p:cNvPr>
          <p:cNvSpPr/>
          <p:nvPr/>
        </p:nvSpPr>
        <p:spPr>
          <a:xfrm flipH="1">
            <a:off x="6878899" y="1564533"/>
            <a:ext cx="382820" cy="4408797"/>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ctr" defTabSz="932384">
              <a:defRPr/>
            </a:pPr>
            <a:endParaRPr lang="en-US">
              <a:latin typeface="Segoe UI"/>
            </a:endParaRPr>
          </a:p>
        </p:txBody>
      </p:sp>
      <p:sp>
        <p:nvSpPr>
          <p:cNvPr id="57" name="Left Bracket 314">
            <a:extLst>
              <a:ext uri="{FF2B5EF4-FFF2-40B4-BE49-F238E27FC236}">
                <a16:creationId xmlns:a16="http://schemas.microsoft.com/office/drawing/2014/main" id="{7EACEE89-0B7B-EC39-BC42-E9FFAA0EFCDF}"/>
              </a:ext>
            </a:extLst>
          </p:cNvPr>
          <p:cNvSpPr/>
          <p:nvPr/>
        </p:nvSpPr>
        <p:spPr>
          <a:xfrm flipH="1">
            <a:off x="11058331" y="1563422"/>
            <a:ext cx="382820" cy="1380953"/>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ctr" defTabSz="932384">
              <a:defRPr/>
            </a:pPr>
            <a:endParaRPr lang="en-US">
              <a:latin typeface="Segoe UI"/>
            </a:endParaRPr>
          </a:p>
        </p:txBody>
      </p:sp>
      <p:sp>
        <p:nvSpPr>
          <p:cNvPr id="58" name="Left Bracket 18">
            <a:extLst>
              <a:ext uri="{FF2B5EF4-FFF2-40B4-BE49-F238E27FC236}">
                <a16:creationId xmlns:a16="http://schemas.microsoft.com/office/drawing/2014/main" id="{AA907615-1B77-C060-6520-3B7FB4A456F4}"/>
              </a:ext>
            </a:extLst>
          </p:cNvPr>
          <p:cNvSpPr/>
          <p:nvPr/>
        </p:nvSpPr>
        <p:spPr>
          <a:xfrm>
            <a:off x="8447978" y="1563422"/>
            <a:ext cx="382820" cy="1380953"/>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ctr" defTabSz="932384">
              <a:defRPr/>
            </a:pPr>
            <a:endParaRPr lang="en-US">
              <a:latin typeface="Segoe UI"/>
            </a:endParaRPr>
          </a:p>
        </p:txBody>
      </p:sp>
      <p:sp>
        <p:nvSpPr>
          <p:cNvPr id="60" name="Rectangle 177">
            <a:extLst>
              <a:ext uri="{FF2B5EF4-FFF2-40B4-BE49-F238E27FC236}">
                <a16:creationId xmlns:a16="http://schemas.microsoft.com/office/drawing/2014/main" id="{975C8460-C0B4-217F-BECA-A000ED795EBE}"/>
              </a:ext>
            </a:extLst>
          </p:cNvPr>
          <p:cNvSpPr/>
          <p:nvPr/>
        </p:nvSpPr>
        <p:spPr bwMode="auto">
          <a:xfrm>
            <a:off x="1072510" y="1331866"/>
            <a:ext cx="5806389" cy="478308"/>
          </a:xfrm>
          <a:prstGeom prst="rect">
            <a:avLst/>
          </a:prstGeom>
        </p:spPr>
        <p:txBody>
          <a:bodyPr vert="horz" wrap="square" lIns="93247" tIns="46623" rIns="93247" bIns="46623" rtlCol="0" anchor="t">
            <a:spAutoFit/>
          </a:bodyPr>
          <a:lstStyle/>
          <a:p>
            <a:pPr algn="ctr" defTabSz="951121">
              <a:spcBef>
                <a:spcPct val="0"/>
              </a:spcBef>
              <a:defRPr/>
            </a:pPr>
            <a:r>
              <a:rPr lang="en-US" sz="2448" dirty="0" err="1">
                <a:latin typeface="Segoe UI Semibold"/>
              </a:rPr>
              <a:t>組み込み</a:t>
            </a:r>
            <a:endParaRPr lang="en-US" sz="2448" dirty="0">
              <a:latin typeface="Segoe UI Semibold"/>
            </a:endParaRPr>
          </a:p>
        </p:txBody>
      </p:sp>
      <p:sp>
        <p:nvSpPr>
          <p:cNvPr id="61" name="Rectangle 60">
            <a:extLst>
              <a:ext uri="{FF2B5EF4-FFF2-40B4-BE49-F238E27FC236}">
                <a16:creationId xmlns:a16="http://schemas.microsoft.com/office/drawing/2014/main" id="{6810C0FC-B0CB-F327-29B7-F9084CB216CD}"/>
              </a:ext>
            </a:extLst>
          </p:cNvPr>
          <p:cNvSpPr/>
          <p:nvPr/>
        </p:nvSpPr>
        <p:spPr bwMode="auto">
          <a:xfrm>
            <a:off x="8858650" y="1324268"/>
            <a:ext cx="2071797" cy="478308"/>
          </a:xfrm>
          <a:prstGeom prst="rect">
            <a:avLst/>
          </a:prstGeom>
        </p:spPr>
        <p:txBody>
          <a:bodyPr vert="horz" wrap="square" lIns="93247" tIns="46623" rIns="93247" bIns="46623" rtlCol="0" anchor="t">
            <a:spAutoFit/>
          </a:bodyPr>
          <a:lstStyle/>
          <a:p>
            <a:pPr algn="ctr" defTabSz="951121">
              <a:spcBef>
                <a:spcPct val="0"/>
              </a:spcBef>
              <a:defRPr/>
            </a:pPr>
            <a:r>
              <a:rPr lang="ja-JP" altLang="en-US" sz="2448">
                <a:latin typeface="Segoe UI Semibold"/>
              </a:rPr>
              <a:t>カスタム</a:t>
            </a:r>
            <a:endParaRPr lang="en-US" sz="2448" dirty="0">
              <a:latin typeface="Segoe UI Semibold"/>
            </a:endParaRPr>
          </a:p>
        </p:txBody>
      </p:sp>
      <p:sp>
        <p:nvSpPr>
          <p:cNvPr id="62" name="テキスト ボックス 179">
            <a:extLst>
              <a:ext uri="{FF2B5EF4-FFF2-40B4-BE49-F238E27FC236}">
                <a16:creationId xmlns:a16="http://schemas.microsoft.com/office/drawing/2014/main" id="{6842CCFD-F65F-4379-9EB0-8722401348E7}"/>
              </a:ext>
            </a:extLst>
          </p:cNvPr>
          <p:cNvSpPr txBox="1"/>
          <p:nvPr/>
        </p:nvSpPr>
        <p:spPr>
          <a:xfrm>
            <a:off x="8441396" y="3683715"/>
            <a:ext cx="3167992" cy="2585323"/>
          </a:xfrm>
          <a:prstGeom prst="rect">
            <a:avLst/>
          </a:prstGeom>
          <a:noFill/>
        </p:spPr>
        <p:txBody>
          <a:bodyPr wrap="square">
            <a:spAutoFit/>
          </a:bodyPr>
          <a:lstStyle/>
          <a:p>
            <a:pPr marL="177800" lvl="2" indent="-177800"/>
            <a:r>
              <a:rPr kumimoji="1" lang="en-US" altLang="ja-JP" dirty="0"/>
              <a:t>ex)</a:t>
            </a:r>
          </a:p>
          <a:p>
            <a:pPr marL="177800" lvl="2" indent="-177800">
              <a:buFont typeface="Arial" panose="020B0604020202020204" pitchFamily="34" charset="0"/>
              <a:buChar char="•"/>
            </a:pPr>
            <a:r>
              <a:rPr kumimoji="1" lang="ja-JP" altLang="en-US" dirty="0"/>
              <a:t>ユーザーカスタムロジックによるデータの抽出</a:t>
            </a:r>
            <a:endParaRPr kumimoji="1" lang="en-US" altLang="ja-JP" dirty="0"/>
          </a:p>
          <a:p>
            <a:pPr marL="177800" lvl="2" indent="-177800">
              <a:buFont typeface="Arial" panose="020B0604020202020204" pitchFamily="34" charset="0"/>
              <a:buChar char="•"/>
            </a:pPr>
            <a:r>
              <a:rPr kumimoji="1" lang="en-US" altLang="ja-JP" dirty="0"/>
              <a:t>Azure Machine Learning </a:t>
            </a:r>
            <a:br>
              <a:rPr kumimoji="1" lang="en-US" altLang="ja-JP" dirty="0"/>
            </a:br>
            <a:r>
              <a:rPr kumimoji="1" lang="ja-JP" altLang="en-US" dirty="0"/>
              <a:t>モデルを使用した推論値の抽出</a:t>
            </a:r>
          </a:p>
          <a:p>
            <a:pPr marL="177800" lvl="2" indent="-177800">
              <a:buFont typeface="Arial" panose="020B0604020202020204" pitchFamily="34" charset="0"/>
              <a:buChar char="•"/>
            </a:pPr>
            <a:r>
              <a:rPr kumimoji="1" lang="en-US" altLang="ja-JP" dirty="0"/>
              <a:t>Form Recognizer </a:t>
            </a:r>
            <a:r>
              <a:rPr kumimoji="1" lang="ja-JP" altLang="en-US" dirty="0"/>
              <a:t>サービスを利用したフォームデータ</a:t>
            </a:r>
            <a:r>
              <a:rPr lang="ja-JP" altLang="en-US" dirty="0"/>
              <a:t>の</a:t>
            </a:r>
            <a:r>
              <a:rPr kumimoji="1" lang="ja-JP" altLang="en-US" dirty="0"/>
              <a:t>抽出</a:t>
            </a:r>
            <a:endParaRPr kumimoji="1" lang="en-US" altLang="ja-JP" dirty="0"/>
          </a:p>
        </p:txBody>
      </p:sp>
      <p:sp>
        <p:nvSpPr>
          <p:cNvPr id="63" name="矢印: 折線 181">
            <a:extLst>
              <a:ext uri="{FF2B5EF4-FFF2-40B4-BE49-F238E27FC236}">
                <a16:creationId xmlns:a16="http://schemas.microsoft.com/office/drawing/2014/main" id="{13424AC1-392E-99A7-4DC6-90CC14EE090F}"/>
              </a:ext>
            </a:extLst>
          </p:cNvPr>
          <p:cNvSpPr/>
          <p:nvPr/>
        </p:nvSpPr>
        <p:spPr bwMode="auto">
          <a:xfrm rot="5400000">
            <a:off x="1963893" y="4912137"/>
            <a:ext cx="111076" cy="128480"/>
          </a:xfrm>
          <a:prstGeom prst="bentArrow">
            <a:avLst>
              <a:gd name="adj1" fmla="val 13492"/>
              <a:gd name="adj2" fmla="val 42263"/>
              <a:gd name="adj3" fmla="val 50000"/>
              <a:gd name="adj4" fmla="val 5525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solidFill>
                <a:schemeClr val="tx1"/>
              </a:solidFill>
              <a:ea typeface="Segoe UI" pitchFamily="34" charset="0"/>
              <a:cs typeface="Segoe UI" pitchFamily="34" charset="0"/>
            </a:endParaRPr>
          </a:p>
        </p:txBody>
      </p:sp>
      <p:sp>
        <p:nvSpPr>
          <p:cNvPr id="64" name="矢印: 折線 182">
            <a:extLst>
              <a:ext uri="{FF2B5EF4-FFF2-40B4-BE49-F238E27FC236}">
                <a16:creationId xmlns:a16="http://schemas.microsoft.com/office/drawing/2014/main" id="{AB051192-E362-1101-9040-EF3532FBD330}"/>
              </a:ext>
            </a:extLst>
          </p:cNvPr>
          <p:cNvSpPr/>
          <p:nvPr/>
        </p:nvSpPr>
        <p:spPr bwMode="auto">
          <a:xfrm rot="16200000">
            <a:off x="1730243" y="5151914"/>
            <a:ext cx="111076" cy="128480"/>
          </a:xfrm>
          <a:prstGeom prst="bentArrow">
            <a:avLst>
              <a:gd name="adj1" fmla="val 13492"/>
              <a:gd name="adj2" fmla="val 42263"/>
              <a:gd name="adj3" fmla="val 50000"/>
              <a:gd name="adj4" fmla="val 5525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solidFill>
                <a:schemeClr val="tx1"/>
              </a:solidFill>
              <a:ea typeface="Segoe UI" pitchFamily="34" charset="0"/>
              <a:cs typeface="Segoe UI" pitchFamily="34" charset="0"/>
            </a:endParaRPr>
          </a:p>
        </p:txBody>
      </p:sp>
      <p:pic>
        <p:nvPicPr>
          <p:cNvPr id="65" name="グラフィックス 188">
            <a:extLst>
              <a:ext uri="{FF2B5EF4-FFF2-40B4-BE49-F238E27FC236}">
                <a16:creationId xmlns:a16="http://schemas.microsoft.com/office/drawing/2014/main" id="{8B34B14D-5D0D-8FDE-C1F4-C0B2B5DBE5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92977" y="5654385"/>
            <a:ext cx="842668" cy="842668"/>
          </a:xfrm>
          <a:prstGeom prst="rect">
            <a:avLst/>
          </a:prstGeom>
        </p:spPr>
      </p:pic>
      <p:pic>
        <p:nvPicPr>
          <p:cNvPr id="66" name="グラフィックス 192">
            <a:extLst>
              <a:ext uri="{FF2B5EF4-FFF2-40B4-BE49-F238E27FC236}">
                <a16:creationId xmlns:a16="http://schemas.microsoft.com/office/drawing/2014/main" id="{DF5F7261-81E1-BFF3-9673-B13BD28528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67472" y="2822796"/>
            <a:ext cx="468000" cy="468000"/>
          </a:xfrm>
          <a:prstGeom prst="rect">
            <a:avLst/>
          </a:prstGeom>
        </p:spPr>
      </p:pic>
      <p:pic>
        <p:nvPicPr>
          <p:cNvPr id="67" name="グラフィックス 194">
            <a:extLst>
              <a:ext uri="{FF2B5EF4-FFF2-40B4-BE49-F238E27FC236}">
                <a16:creationId xmlns:a16="http://schemas.microsoft.com/office/drawing/2014/main" id="{7CDC4C8F-414C-D795-5106-93119B513DC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80711" y="2804796"/>
            <a:ext cx="504000" cy="504000"/>
          </a:xfrm>
          <a:prstGeom prst="rect">
            <a:avLst/>
          </a:prstGeom>
        </p:spPr>
      </p:pic>
      <p:pic>
        <p:nvPicPr>
          <p:cNvPr id="68" name="グラフィックス 196">
            <a:extLst>
              <a:ext uri="{FF2B5EF4-FFF2-40B4-BE49-F238E27FC236}">
                <a16:creationId xmlns:a16="http://schemas.microsoft.com/office/drawing/2014/main" id="{E273EF33-FF13-7017-DC1D-A78074E0FAF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774092" y="2804796"/>
            <a:ext cx="504000" cy="504000"/>
          </a:xfrm>
          <a:prstGeom prst="rect">
            <a:avLst/>
          </a:prstGeom>
        </p:spPr>
      </p:pic>
      <p:sp>
        <p:nvSpPr>
          <p:cNvPr id="69" name="テキスト ボックス 198">
            <a:extLst>
              <a:ext uri="{FF2B5EF4-FFF2-40B4-BE49-F238E27FC236}">
                <a16:creationId xmlns:a16="http://schemas.microsoft.com/office/drawing/2014/main" id="{070A877C-A3B3-D198-7A97-EC91FCA42BA2}"/>
              </a:ext>
            </a:extLst>
          </p:cNvPr>
          <p:cNvSpPr txBox="1"/>
          <p:nvPr/>
        </p:nvSpPr>
        <p:spPr>
          <a:xfrm>
            <a:off x="8844082" y="3287822"/>
            <a:ext cx="2364020" cy="369332"/>
          </a:xfrm>
          <a:prstGeom prst="rect">
            <a:avLst/>
          </a:prstGeom>
          <a:noFill/>
        </p:spPr>
        <p:txBody>
          <a:bodyPr wrap="square">
            <a:spAutoFit/>
          </a:bodyPr>
          <a:lstStyle/>
          <a:p>
            <a:pPr algn="ctr"/>
            <a:r>
              <a:rPr kumimoji="1" lang="en-US" altLang="ja-JP" dirty="0"/>
              <a:t>Web API / AML</a:t>
            </a:r>
            <a:endParaRPr lang="ja-JP" altLang="en-US" dirty="0"/>
          </a:p>
        </p:txBody>
      </p:sp>
      <p:sp>
        <p:nvSpPr>
          <p:cNvPr id="70" name="テキスト ボックス 199">
            <a:extLst>
              <a:ext uri="{FF2B5EF4-FFF2-40B4-BE49-F238E27FC236}">
                <a16:creationId xmlns:a16="http://schemas.microsoft.com/office/drawing/2014/main" id="{25F2E1E5-8124-70C3-817C-26CAB9F7CA81}"/>
              </a:ext>
            </a:extLst>
          </p:cNvPr>
          <p:cNvSpPr txBox="1"/>
          <p:nvPr/>
        </p:nvSpPr>
        <p:spPr>
          <a:xfrm>
            <a:off x="3451247" y="6026776"/>
            <a:ext cx="2364020" cy="369332"/>
          </a:xfrm>
          <a:prstGeom prst="rect">
            <a:avLst/>
          </a:prstGeom>
          <a:noFill/>
        </p:spPr>
        <p:txBody>
          <a:bodyPr wrap="square">
            <a:spAutoFit/>
          </a:bodyPr>
          <a:lstStyle/>
          <a:p>
            <a:pPr algn="ctr"/>
            <a:r>
              <a:rPr kumimoji="1" lang="en-US" altLang="ja-JP" dirty="0"/>
              <a:t>Cognitive Services</a:t>
            </a:r>
            <a:endParaRPr lang="ja-JP" altLang="en-US" dirty="0"/>
          </a:p>
        </p:txBody>
      </p:sp>
      <p:pic>
        <p:nvPicPr>
          <p:cNvPr id="72" name="グラフィックス 24">
            <a:extLst>
              <a:ext uri="{FF2B5EF4-FFF2-40B4-BE49-F238E27FC236}">
                <a16:creationId xmlns:a16="http://schemas.microsoft.com/office/drawing/2014/main" id="{7F0C6876-4A51-1A77-3CA4-FF826A4540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325269" y="1001778"/>
            <a:ext cx="1211673" cy="443880"/>
          </a:xfrm>
          <a:prstGeom prst="rect">
            <a:avLst/>
          </a:prstGeom>
        </p:spPr>
      </p:pic>
      <p:sp>
        <p:nvSpPr>
          <p:cNvPr id="74" name="Embed_ECCE" title="Icon of two chevron brackets around a backslash">
            <a:extLst>
              <a:ext uri="{FF2B5EF4-FFF2-40B4-BE49-F238E27FC236}">
                <a16:creationId xmlns:a16="http://schemas.microsoft.com/office/drawing/2014/main" id="{9F3629F6-8B7B-E45F-AACF-6DB212343439}"/>
              </a:ext>
            </a:extLst>
          </p:cNvPr>
          <p:cNvSpPr>
            <a:spLocks noChangeAspect="1" noEditPoints="1"/>
          </p:cNvSpPr>
          <p:nvPr/>
        </p:nvSpPr>
        <p:spPr bwMode="auto">
          <a:xfrm>
            <a:off x="9626501" y="970949"/>
            <a:ext cx="517669" cy="443881"/>
          </a:xfrm>
          <a:custGeom>
            <a:avLst/>
            <a:gdLst>
              <a:gd name="T0" fmla="*/ 672 w 3136"/>
              <a:gd name="T1" fmla="*/ 2017 h 2689"/>
              <a:gd name="T2" fmla="*/ 0 w 3136"/>
              <a:gd name="T3" fmla="*/ 1345 h 2689"/>
              <a:gd name="T4" fmla="*/ 672 w 3136"/>
              <a:gd name="T5" fmla="*/ 672 h 2689"/>
              <a:gd name="T6" fmla="*/ 2464 w 3136"/>
              <a:gd name="T7" fmla="*/ 2017 h 2689"/>
              <a:gd name="T8" fmla="*/ 3136 w 3136"/>
              <a:gd name="T9" fmla="*/ 1345 h 2689"/>
              <a:gd name="T10" fmla="*/ 2464 w 3136"/>
              <a:gd name="T11" fmla="*/ 672 h 2689"/>
              <a:gd name="T12" fmla="*/ 1121 w 3136"/>
              <a:gd name="T13" fmla="*/ 2689 h 2689"/>
              <a:gd name="T14" fmla="*/ 2017 w 3136"/>
              <a:gd name="T15" fmla="*/ 0 h 26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6" h="2689">
                <a:moveTo>
                  <a:pt x="672" y="2017"/>
                </a:moveTo>
                <a:lnTo>
                  <a:pt x="0" y="1345"/>
                </a:lnTo>
                <a:lnTo>
                  <a:pt x="672" y="672"/>
                </a:lnTo>
                <a:moveTo>
                  <a:pt x="2464" y="2017"/>
                </a:moveTo>
                <a:lnTo>
                  <a:pt x="3136" y="1345"/>
                </a:lnTo>
                <a:lnTo>
                  <a:pt x="2464" y="672"/>
                </a:lnTo>
                <a:moveTo>
                  <a:pt x="1121" y="2689"/>
                </a:moveTo>
                <a:lnTo>
                  <a:pt x="2017"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293167116"/>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455F045A702B43A89D5A0339E9F97B" ma:contentTypeVersion="12" ma:contentTypeDescription="Create a new document." ma:contentTypeScope="" ma:versionID="8e225f2e20b7588b200aa1b84c7504b2">
  <xsd:schema xmlns:xsd="http://www.w3.org/2001/XMLSchema" xmlns:xs="http://www.w3.org/2001/XMLSchema" xmlns:p="http://schemas.microsoft.com/office/2006/metadata/properties" xmlns:ns1="http://schemas.microsoft.com/sharepoint/v3" xmlns:ns2="0f9a40fa-41d0-4ce5-a6b6-a7c54486888a" xmlns:ns3="0095a4c3-e312-41d4-9500-6ea0e1763538" targetNamespace="http://schemas.microsoft.com/office/2006/metadata/properties" ma:root="true" ma:fieldsID="a6e791aef2caf1c48ba26f5b04816033" ns1:_="" ns2:_="" ns3:_="">
    <xsd:import namespace="http://schemas.microsoft.com/sharepoint/v3"/>
    <xsd:import namespace="0f9a40fa-41d0-4ce5-a6b6-a7c54486888a"/>
    <xsd:import namespace="0095a4c3-e312-41d4-9500-6ea0e17635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9a40fa-41d0-4ce5-a6b6-a7c5448688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95a4c3-e312-41d4-9500-6ea0e176353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31ea9fc-ddbe-4327-928b-a2dc37bd6c0b}" ma:internalName="TaxCatchAll" ma:showField="CatchAllData" ma:web="0095a4c3-e312-41d4-9500-6ea0e176353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0f9a40fa-41d0-4ce5-a6b6-a7c54486888a" xsi:nil="true"/>
    <lcf76f155ced4ddcb4097134ff3c332f xmlns="0f9a40fa-41d0-4ce5-a6b6-a7c54486888a">
      <Terms xmlns="http://schemas.microsoft.com/office/infopath/2007/PartnerControls"/>
    </lcf76f155ced4ddcb4097134ff3c332f>
    <TaxCatchAll xmlns="0095a4c3-e312-41d4-9500-6ea0e1763538" xsi:nil="true"/>
  </documentManagement>
</p:properties>
</file>

<file path=customXml/itemProps1.xml><?xml version="1.0" encoding="utf-8"?>
<ds:datastoreItem xmlns:ds="http://schemas.openxmlformats.org/officeDocument/2006/customXml" ds:itemID="{A92A7216-474B-4895-A483-BCB296A7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f9a40fa-41d0-4ce5-a6b6-a7c54486888a"/>
    <ds:schemaRef ds:uri="0095a4c3-e312-41d4-9500-6ea0e17635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3.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0f9a40fa-41d0-4ce5-a6b6-a7c54486888a"/>
    <ds:schemaRef ds:uri="0095a4c3-e312-41d4-9500-6ea0e1763538"/>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1204</TotalTime>
  <Words>438</Words>
  <Application>Microsoft Macintosh PowerPoint</Application>
  <PresentationFormat>Widescreen</PresentationFormat>
  <Paragraphs>154</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Yu Gothic</vt:lpstr>
      <vt:lpstr>Yu Gothic UI</vt:lpstr>
      <vt:lpstr>Arial</vt:lpstr>
      <vt:lpstr>Calibri</vt:lpstr>
      <vt:lpstr>Consolas</vt:lpstr>
      <vt:lpstr>Segoe UI</vt:lpstr>
      <vt:lpstr>Segoe UI Semibold</vt:lpstr>
      <vt:lpstr>Wingdings</vt:lpstr>
      <vt:lpstr>Black Template</vt:lpstr>
      <vt:lpstr>AI エンリッチメント 概要</vt:lpstr>
      <vt:lpstr>本セッションのゴール</vt:lpstr>
      <vt:lpstr>ハイレベルな説明 "AI エンリッチメントされていない状態"</vt:lpstr>
      <vt:lpstr>ハイレベルな説明 "AI エンリッチメントされている状態"</vt:lpstr>
      <vt:lpstr>コラム: インデクサ—の役割</vt:lpstr>
      <vt:lpstr>Azure Cognitive Search を使ったフルテキスト検索方式</vt:lpstr>
      <vt:lpstr>Azure Cognitive Search を使った AI エンリッチされた検索方式</vt:lpstr>
      <vt:lpstr>コグニティブなスキル</vt:lpstr>
      <vt:lpstr>コグニティブなスキル</vt:lpstr>
      <vt:lpstr>事例</vt:lpstr>
      <vt:lpstr>事例</vt:lpstr>
      <vt:lpstr>アイディアを出してみましょう</vt:lpstr>
      <vt:lpstr>まとめ</vt:lpstr>
      <vt:lpstr>リファレンス</vt:lpstr>
      <vt:lpstr>リファレンス</vt:lpstr>
      <vt:lpstr>Thank you</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Enrichment Overview (ja-jp)</dc:title>
  <dc:subject>AI エンリッチメント 概要</dc:subject>
  <dc:creator>keisuke.takahashi@microsoft.com</dc:creator>
  <cp:keywords/>
  <dc:description/>
  <cp:lastModifiedBy>Keisuke Takahashi</cp:lastModifiedBy>
  <cp:revision>56</cp:revision>
  <dcterms:created xsi:type="dcterms:W3CDTF">2019-08-27T17:49:26Z</dcterms:created>
  <dcterms:modified xsi:type="dcterms:W3CDTF">2022-06-15T18:39:27Z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0x010100CE455F045A702B43A89D5A0339E9F97B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