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0ad638ec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0ad638ec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db785b2f3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db785b2f3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db785b2f3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db785b2f3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db785b2f3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db785b2f3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5db785b2f3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5db785b2f3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db785b2f3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db785b2f3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5d494c1db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5d494c1db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d494c1db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d494c1db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d2ea14ce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d2ea14ce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d2ea14ce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d2ea14ce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5d2ea14ce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d2ea14ce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d2ea14ce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d2ea14ce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db785b2f3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db785b2f3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d494c1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d494c1d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db785b2f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db785b2f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db785b2f3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5db785b2f3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db785b2f3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db785b2f3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db785b2f3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5db785b2f3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67efad60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67efad60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5d2ea14c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5d2ea14c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d494c1d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d494c1d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967375" y="106350"/>
            <a:ext cx="7209249" cy="1535400"/>
          </a:xfrm>
          <a:prstGeom prst="rect">
            <a:avLst/>
          </a:prstGeom>
          <a:noFill/>
          <a:ln>
            <a:noFill/>
          </a:ln>
        </p:spPr>
      </p:pic>
      <p:sp>
        <p:nvSpPr>
          <p:cNvPr id="55" name="Google Shape;55;p13"/>
          <p:cNvSpPr txBox="1"/>
          <p:nvPr/>
        </p:nvSpPr>
        <p:spPr>
          <a:xfrm>
            <a:off x="0" y="2111974"/>
            <a:ext cx="4053000" cy="22944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100" b="1" dirty="0">
                <a:solidFill>
                  <a:schemeClr val="dk1"/>
                </a:solidFill>
              </a:rPr>
              <a:t>Project Title: </a:t>
            </a:r>
            <a:r>
              <a:rPr lang="en" sz="1100" dirty="0">
                <a:solidFill>
                  <a:schemeClr val="dk1"/>
                </a:solidFill>
              </a:rPr>
              <a:t>Robotic Arm</a:t>
            </a:r>
            <a:endParaRPr sz="1100" b="1" dirty="0"/>
          </a:p>
          <a:p>
            <a:pPr marL="0" lvl="0" indent="0" algn="l" rtl="0">
              <a:lnSpc>
                <a:spcPct val="115000"/>
              </a:lnSpc>
              <a:spcBef>
                <a:spcPts val="1200"/>
              </a:spcBef>
              <a:spcAft>
                <a:spcPts val="0"/>
              </a:spcAft>
              <a:buNone/>
            </a:pPr>
            <a:r>
              <a:rPr lang="en" sz="1100" b="1" dirty="0"/>
              <a:t>Names:</a:t>
            </a:r>
            <a:r>
              <a:rPr lang="en" sz="1100" dirty="0">
                <a:solidFill>
                  <a:schemeClr val="dk1"/>
                </a:solidFill>
              </a:rPr>
              <a:t>T.Kalyan  (21KD5A0318) </a:t>
            </a:r>
            <a:endParaRPr sz="1100" dirty="0">
              <a:solidFill>
                <a:schemeClr val="dk1"/>
              </a:solidFill>
            </a:endParaRPr>
          </a:p>
          <a:p>
            <a:pPr marL="0" lvl="0" indent="0" algn="l" rtl="0">
              <a:lnSpc>
                <a:spcPct val="115000"/>
              </a:lnSpc>
              <a:spcBef>
                <a:spcPts val="1200"/>
              </a:spcBef>
              <a:spcAft>
                <a:spcPts val="0"/>
              </a:spcAft>
              <a:buNone/>
            </a:pPr>
            <a:r>
              <a:rPr lang="en" sz="1100" b="1" dirty="0">
                <a:solidFill>
                  <a:schemeClr val="dk1"/>
                </a:solidFill>
              </a:rPr>
              <a:t>Project </a:t>
            </a:r>
            <a:r>
              <a:rPr lang="en" sz="1100" b="1" dirty="0" smtClean="0">
                <a:solidFill>
                  <a:schemeClr val="dk1"/>
                </a:solidFill>
              </a:rPr>
              <a:t>Guide</a:t>
            </a:r>
            <a:r>
              <a:rPr lang="en" sz="1100" dirty="0" smtClean="0">
                <a:solidFill>
                  <a:schemeClr val="dk1"/>
                </a:solidFill>
              </a:rPr>
              <a:t>:G.Ravi</a:t>
            </a:r>
            <a:endParaRPr sz="1100" dirty="0">
              <a:solidFill>
                <a:schemeClr val="dk1"/>
              </a:solidFill>
            </a:endParaRPr>
          </a:p>
          <a:p>
            <a:pPr marL="0" lvl="0" indent="0" algn="l" rtl="0">
              <a:spcBef>
                <a:spcPts val="1200"/>
              </a:spcBef>
              <a:spcAft>
                <a:spcPts val="0"/>
              </a:spcAft>
              <a:buNone/>
            </a:pPr>
            <a:r>
              <a:rPr lang="en" sz="1100" b="1" dirty="0">
                <a:solidFill>
                  <a:schemeClr val="dk1"/>
                </a:solidFill>
                <a:latin typeface="Times New Roman"/>
                <a:ea typeface="Times New Roman"/>
                <a:cs typeface="Times New Roman"/>
                <a:sym typeface="Times New Roman"/>
              </a:rPr>
              <a:t>Year &amp; Sem</a:t>
            </a:r>
            <a:r>
              <a:rPr lang="en" sz="1100" dirty="0">
                <a:solidFill>
                  <a:schemeClr val="dk1"/>
                </a:solidFill>
                <a:latin typeface="Times New Roman"/>
                <a:ea typeface="Times New Roman"/>
                <a:cs typeface="Times New Roman"/>
                <a:sym typeface="Times New Roman"/>
              </a:rPr>
              <a:t> : IV – I     </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100" dirty="0">
              <a:solidFill>
                <a:schemeClr val="dk1"/>
              </a:solidFill>
            </a:endParaRPr>
          </a:p>
          <a:p>
            <a:pPr marL="0" lvl="0" indent="0" algn="l" rtl="0">
              <a:lnSpc>
                <a:spcPct val="50000"/>
              </a:lnSpc>
              <a:spcBef>
                <a:spcPts val="1200"/>
              </a:spcBef>
              <a:spcAft>
                <a:spcPts val="1200"/>
              </a:spcAft>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1728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b="1" dirty="0"/>
              <a:t>MODEL 1:</a:t>
            </a:r>
            <a:endParaRPr sz="2000" b="1" dirty="0"/>
          </a:p>
        </p:txBody>
      </p:sp>
      <p:sp>
        <p:nvSpPr>
          <p:cNvPr id="110" name="Google Shape;110;p22"/>
          <p:cNvSpPr txBox="1">
            <a:spLocks noGrp="1"/>
          </p:cNvSpPr>
          <p:nvPr>
            <p:ph type="body" idx="1"/>
          </p:nvPr>
        </p:nvSpPr>
        <p:spPr>
          <a:xfrm>
            <a:off x="311700" y="705225"/>
            <a:ext cx="8520600" cy="2518199"/>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0"/>
              </a:spcAft>
              <a:buNone/>
            </a:pPr>
            <a:r>
              <a:rPr lang="en" dirty="0">
                <a:solidFill>
                  <a:schemeClr val="dk1"/>
                </a:solidFill>
              </a:rPr>
              <a:t>Steps to create model 1:</a:t>
            </a:r>
            <a:endParaRPr b="1" dirty="0">
              <a:solidFill>
                <a:schemeClr val="dk1"/>
              </a:solidFill>
            </a:endParaRPr>
          </a:p>
          <a:p>
            <a:pPr marL="0" lvl="0" indent="0" algn="l" rtl="0">
              <a:spcBef>
                <a:spcPts val="1200"/>
              </a:spcBef>
              <a:spcAft>
                <a:spcPts val="0"/>
              </a:spcAft>
              <a:buNone/>
            </a:pPr>
            <a:r>
              <a:rPr lang="en" b="1" dirty="0">
                <a:solidFill>
                  <a:schemeClr val="dk1"/>
                </a:solidFill>
              </a:rPr>
              <a:t>Step 1: </a:t>
            </a:r>
            <a:r>
              <a:rPr lang="en" dirty="0">
                <a:solidFill>
                  <a:schemeClr val="dk1"/>
                </a:solidFill>
              </a:rPr>
              <a:t>Take a new file and select model and name it as model 1 and choose the location and click ok</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2: </a:t>
            </a:r>
            <a:r>
              <a:rPr lang="en" dirty="0">
                <a:solidFill>
                  <a:schemeClr val="dk1"/>
                </a:solidFill>
              </a:rPr>
              <a:t>Now take a rectangle</a:t>
            </a:r>
            <a:r>
              <a:rPr lang="en" b="1" dirty="0">
                <a:solidFill>
                  <a:schemeClr val="dk1"/>
                </a:solidFill>
              </a:rPr>
              <a:t> </a:t>
            </a:r>
            <a:r>
              <a:rPr lang="en" dirty="0">
                <a:solidFill>
                  <a:schemeClr val="dk1"/>
                </a:solidFill>
              </a:rPr>
              <a:t>200*200 and extrude it to the 20mm</a:t>
            </a:r>
            <a:endParaRPr dirty="0">
              <a:solidFill>
                <a:schemeClr val="dk1"/>
              </a:solidFill>
            </a:endParaRPr>
          </a:p>
          <a:p>
            <a:pPr marL="0" lvl="0" indent="0" algn="l" rtl="0">
              <a:spcBef>
                <a:spcPts val="1200"/>
              </a:spcBef>
              <a:spcAft>
                <a:spcPts val="0"/>
              </a:spcAft>
              <a:buNone/>
            </a:pPr>
            <a:r>
              <a:rPr lang="en" b="1" dirty="0">
                <a:solidFill>
                  <a:schemeClr val="dk1"/>
                </a:solidFill>
              </a:rPr>
              <a:t>Step 3:</a:t>
            </a:r>
            <a:r>
              <a:rPr lang="en" dirty="0">
                <a:solidFill>
                  <a:schemeClr val="dk1"/>
                </a:solidFill>
              </a:rPr>
              <a:t> Take a circle with diameter of 100mm on the centre of rectangle and extrude it to the 150mm</a:t>
            </a:r>
            <a:endParaRPr dirty="0">
              <a:solidFill>
                <a:schemeClr val="dk1"/>
              </a:solidFill>
            </a:endParaRPr>
          </a:p>
          <a:p>
            <a:pPr marL="0" lvl="0" indent="0" algn="l" rtl="0">
              <a:spcBef>
                <a:spcPts val="1200"/>
              </a:spcBef>
              <a:spcAft>
                <a:spcPts val="0"/>
              </a:spcAft>
              <a:buNone/>
            </a:pPr>
            <a:r>
              <a:rPr lang="en" b="1" dirty="0">
                <a:solidFill>
                  <a:schemeClr val="dk1"/>
                </a:solidFill>
              </a:rPr>
              <a:t>Step 4:</a:t>
            </a:r>
            <a:r>
              <a:rPr lang="en" dirty="0">
                <a:solidFill>
                  <a:schemeClr val="dk1"/>
                </a:solidFill>
              </a:rPr>
              <a:t> Now take another circle on the 100mm circle with diameter of 25mm with 20mm depth.</a:t>
            </a:r>
            <a:endParaRPr dirty="0">
              <a:solidFill>
                <a:schemeClr val="dk1"/>
              </a:solidFill>
            </a:endParaRPr>
          </a:p>
          <a:p>
            <a:pPr marL="0" lvl="0" indent="0" algn="l" rtl="0">
              <a:spcBef>
                <a:spcPts val="1200"/>
              </a:spcBef>
              <a:spcAft>
                <a:spcPts val="0"/>
              </a:spcAft>
              <a:buNone/>
            </a:pPr>
            <a:r>
              <a:rPr lang="en" b="1" dirty="0">
                <a:solidFill>
                  <a:schemeClr val="dk1"/>
                </a:solidFill>
              </a:rPr>
              <a:t>Step 5:</a:t>
            </a:r>
            <a:r>
              <a:rPr lang="en" dirty="0">
                <a:solidFill>
                  <a:schemeClr val="dk1"/>
                </a:solidFill>
              </a:rPr>
              <a:t> Save the model</a:t>
            </a:r>
            <a:endParaRPr dirty="0">
              <a:solidFill>
                <a:schemeClr val="dk1"/>
              </a:solidFill>
            </a:endParaRPr>
          </a:p>
          <a:p>
            <a:pPr marL="0" lvl="0" indent="0" algn="l" rtl="0">
              <a:spcBef>
                <a:spcPts val="1200"/>
              </a:spcBef>
              <a:spcAft>
                <a:spcPts val="0"/>
              </a:spcAft>
              <a:buClr>
                <a:schemeClr val="dk1"/>
              </a:buClr>
              <a:buSzPct val="61111"/>
              <a:buFont typeface="Arial"/>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pic>
        <p:nvPicPr>
          <p:cNvPr id="111" name="Google Shape;111;p22"/>
          <p:cNvPicPr preferRelativeResize="0"/>
          <p:nvPr/>
        </p:nvPicPr>
        <p:blipFill>
          <a:blip r:embed="rId3">
            <a:alphaModFix/>
          </a:blip>
          <a:stretch>
            <a:fillRect/>
          </a:stretch>
        </p:blipFill>
        <p:spPr>
          <a:xfrm>
            <a:off x="2829899" y="2748858"/>
            <a:ext cx="3761775" cy="2118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302607"/>
            <a:ext cx="8520600" cy="4328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018" b="1"/>
              <a:t>MODEL 2:</a:t>
            </a:r>
            <a:endParaRPr sz="2018" b="1"/>
          </a:p>
          <a:p>
            <a:pPr marL="0" lvl="0" indent="0" algn="l" rtl="0">
              <a:spcBef>
                <a:spcPts val="0"/>
              </a:spcBef>
              <a:spcAft>
                <a:spcPts val="0"/>
              </a:spcAft>
              <a:buSzPts val="990"/>
              <a:buNone/>
            </a:pPr>
            <a:endParaRPr sz="2520"/>
          </a:p>
        </p:txBody>
      </p:sp>
      <p:sp>
        <p:nvSpPr>
          <p:cNvPr id="117" name="Google Shape;117;p23"/>
          <p:cNvSpPr txBox="1">
            <a:spLocks noGrp="1"/>
          </p:cNvSpPr>
          <p:nvPr>
            <p:ph type="body" idx="1"/>
          </p:nvPr>
        </p:nvSpPr>
        <p:spPr>
          <a:xfrm>
            <a:off x="311700" y="755200"/>
            <a:ext cx="8520600" cy="2205088"/>
          </a:xfrm>
          <a:prstGeom prst="rect">
            <a:avLst/>
          </a:prstGeom>
        </p:spPr>
        <p:txBody>
          <a:bodyPr spcFirstLastPara="1" wrap="square" lIns="91425" tIns="91425" rIns="91425" bIns="91425" anchor="t" anchorCtr="0">
            <a:normAutofit fontScale="55000" lnSpcReduction="20000"/>
          </a:bodyPr>
          <a:lstStyle/>
          <a:p>
            <a:pPr marL="0" lvl="0" indent="0" algn="l" rtl="0">
              <a:spcBef>
                <a:spcPts val="1200"/>
              </a:spcBef>
              <a:spcAft>
                <a:spcPts val="0"/>
              </a:spcAft>
              <a:buClr>
                <a:schemeClr val="dk1"/>
              </a:buClr>
              <a:buSzPct val="61111"/>
              <a:buFont typeface="Arial"/>
              <a:buNone/>
            </a:pPr>
            <a:r>
              <a:rPr lang="en" dirty="0">
                <a:solidFill>
                  <a:schemeClr val="dk1"/>
                </a:solidFill>
              </a:rPr>
              <a:t>Steps to create model 2:</a:t>
            </a:r>
            <a:endParaRPr dirty="0">
              <a:solidFill>
                <a:schemeClr val="dk1"/>
              </a:solidFill>
            </a:endParaRPr>
          </a:p>
          <a:p>
            <a:pPr marL="0" lvl="0" indent="0" algn="l" rtl="0">
              <a:spcBef>
                <a:spcPts val="1200"/>
              </a:spcBef>
              <a:spcAft>
                <a:spcPts val="0"/>
              </a:spcAft>
              <a:buNone/>
            </a:pPr>
            <a:r>
              <a:rPr lang="en" b="1" dirty="0">
                <a:solidFill>
                  <a:schemeClr val="dk1"/>
                </a:solidFill>
              </a:rPr>
              <a:t>Step 1: </a:t>
            </a:r>
            <a:r>
              <a:rPr lang="en" dirty="0">
                <a:solidFill>
                  <a:schemeClr val="dk1"/>
                </a:solidFill>
              </a:rPr>
              <a:t>Take a new file and select model and name it as model 2 and choose the location and click ok</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2: </a:t>
            </a:r>
            <a:r>
              <a:rPr lang="en" dirty="0">
                <a:solidFill>
                  <a:schemeClr val="dk1"/>
                </a:solidFill>
              </a:rPr>
              <a:t>Take a rectangle 300*60 and extrude it to the 20mm.</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3:</a:t>
            </a:r>
            <a:r>
              <a:rPr lang="en" dirty="0">
                <a:solidFill>
                  <a:schemeClr val="dk1"/>
                </a:solidFill>
              </a:rPr>
              <a:t> Draw a arc at both ends of a circle with radius of 30mm and extrude it to the 20mm</a:t>
            </a:r>
            <a:endParaRPr dirty="0">
              <a:solidFill>
                <a:schemeClr val="dk1"/>
              </a:solidFill>
            </a:endParaRPr>
          </a:p>
          <a:p>
            <a:pPr marL="0" lvl="0" indent="0" algn="l" rtl="0">
              <a:spcBef>
                <a:spcPts val="1200"/>
              </a:spcBef>
              <a:spcAft>
                <a:spcPts val="0"/>
              </a:spcAft>
              <a:buNone/>
            </a:pPr>
            <a:r>
              <a:rPr lang="en" b="1" dirty="0">
                <a:solidFill>
                  <a:schemeClr val="dk1"/>
                </a:solidFill>
              </a:rPr>
              <a:t>Step 4: </a:t>
            </a:r>
            <a:r>
              <a:rPr lang="en" dirty="0">
                <a:solidFill>
                  <a:schemeClr val="dk1"/>
                </a:solidFill>
              </a:rPr>
              <a:t>Now take circles on the rectangle with distance of 300mm on the rectangle with diameter of 25mm of circles and kept those as holes on rectangle by extrude</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5:</a:t>
            </a:r>
            <a:r>
              <a:rPr lang="en" dirty="0">
                <a:solidFill>
                  <a:schemeClr val="dk1"/>
                </a:solidFill>
              </a:rPr>
              <a:t> Save the model</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pic>
        <p:nvPicPr>
          <p:cNvPr id="118" name="Google Shape;118;p23"/>
          <p:cNvPicPr preferRelativeResize="0"/>
          <p:nvPr/>
        </p:nvPicPr>
        <p:blipFill>
          <a:blip r:embed="rId3">
            <a:alphaModFix/>
          </a:blip>
          <a:stretch>
            <a:fillRect/>
          </a:stretch>
        </p:blipFill>
        <p:spPr>
          <a:xfrm>
            <a:off x="2033021" y="2394133"/>
            <a:ext cx="4570929" cy="2574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990"/>
              <a:buFont typeface="Arial"/>
              <a:buNone/>
            </a:pPr>
            <a:r>
              <a:rPr lang="en" sz="1720" b="1"/>
              <a:t>MODEL 3:</a:t>
            </a:r>
            <a:endParaRPr sz="2620"/>
          </a:p>
        </p:txBody>
      </p:sp>
      <p:sp>
        <p:nvSpPr>
          <p:cNvPr id="124" name="Google Shape;124;p24"/>
          <p:cNvSpPr txBox="1">
            <a:spLocks noGrp="1"/>
          </p:cNvSpPr>
          <p:nvPr>
            <p:ph type="body" idx="1"/>
          </p:nvPr>
        </p:nvSpPr>
        <p:spPr>
          <a:xfrm>
            <a:off x="311700" y="849557"/>
            <a:ext cx="8520600" cy="2288037"/>
          </a:xfrm>
          <a:prstGeom prst="rect">
            <a:avLst/>
          </a:prstGeom>
        </p:spPr>
        <p:txBody>
          <a:bodyPr spcFirstLastPara="1" wrap="square" lIns="91425" tIns="91425" rIns="91425" bIns="91425" anchor="t" anchorCtr="0">
            <a:normAutofit fontScale="62500" lnSpcReduction="20000"/>
          </a:bodyPr>
          <a:lstStyle/>
          <a:p>
            <a:pPr marL="0" lvl="0" indent="0" algn="l" rtl="0">
              <a:spcBef>
                <a:spcPts val="1200"/>
              </a:spcBef>
              <a:spcAft>
                <a:spcPts val="0"/>
              </a:spcAft>
              <a:buClr>
                <a:schemeClr val="dk1"/>
              </a:buClr>
              <a:buSzPct val="61111"/>
              <a:buFont typeface="Arial"/>
              <a:buNone/>
            </a:pPr>
            <a:r>
              <a:rPr lang="en" dirty="0">
                <a:solidFill>
                  <a:schemeClr val="dk1"/>
                </a:solidFill>
              </a:rPr>
              <a:t>Steps to create model 3:</a:t>
            </a:r>
            <a:endParaRPr dirty="0">
              <a:solidFill>
                <a:schemeClr val="dk1"/>
              </a:solidFill>
            </a:endParaRPr>
          </a:p>
          <a:p>
            <a:pPr marL="0" lvl="0" indent="0" algn="l" rtl="0">
              <a:spcBef>
                <a:spcPts val="1200"/>
              </a:spcBef>
              <a:spcAft>
                <a:spcPts val="0"/>
              </a:spcAft>
              <a:buNone/>
            </a:pPr>
            <a:r>
              <a:rPr lang="en" b="1" dirty="0">
                <a:solidFill>
                  <a:schemeClr val="dk1"/>
                </a:solidFill>
              </a:rPr>
              <a:t>Step 1: </a:t>
            </a:r>
            <a:r>
              <a:rPr lang="en" dirty="0">
                <a:solidFill>
                  <a:schemeClr val="dk1"/>
                </a:solidFill>
              </a:rPr>
              <a:t>Take a new file and select model and name it as model 3 and choose the location and click ok.</a:t>
            </a:r>
            <a:endParaRPr dirty="0">
              <a:solidFill>
                <a:schemeClr val="dk1"/>
              </a:solidFill>
            </a:endParaRPr>
          </a:p>
          <a:p>
            <a:pPr marL="0" lvl="0" indent="0" algn="l" rtl="0">
              <a:spcBef>
                <a:spcPts val="1200"/>
              </a:spcBef>
              <a:spcAft>
                <a:spcPts val="0"/>
              </a:spcAft>
              <a:buNone/>
            </a:pPr>
            <a:r>
              <a:rPr lang="en" b="1" dirty="0">
                <a:solidFill>
                  <a:schemeClr val="dk1"/>
                </a:solidFill>
              </a:rPr>
              <a:t>Step 2: </a:t>
            </a:r>
            <a:r>
              <a:rPr lang="en" dirty="0">
                <a:solidFill>
                  <a:schemeClr val="dk1"/>
                </a:solidFill>
              </a:rPr>
              <a:t>Take a rectangle 300*60 and extrude it to the 20mm.</a:t>
            </a:r>
            <a:endParaRPr dirty="0">
              <a:solidFill>
                <a:schemeClr val="dk1"/>
              </a:solidFill>
            </a:endParaRPr>
          </a:p>
          <a:p>
            <a:pPr marL="0" lvl="0" indent="0" algn="l" rtl="0">
              <a:spcBef>
                <a:spcPts val="1200"/>
              </a:spcBef>
              <a:spcAft>
                <a:spcPts val="0"/>
              </a:spcAft>
              <a:buNone/>
            </a:pPr>
            <a:r>
              <a:rPr lang="en" b="1" dirty="0">
                <a:solidFill>
                  <a:schemeClr val="dk1"/>
                </a:solidFill>
              </a:rPr>
              <a:t>Step 3:</a:t>
            </a:r>
            <a:r>
              <a:rPr lang="en" dirty="0">
                <a:solidFill>
                  <a:schemeClr val="dk1"/>
                </a:solidFill>
              </a:rPr>
              <a:t> Draw a arc at both ends of a circle with radius of 30mm and extrude it to the 20mm</a:t>
            </a:r>
            <a:endParaRPr dirty="0">
              <a:solidFill>
                <a:schemeClr val="dk1"/>
              </a:solidFill>
            </a:endParaRPr>
          </a:p>
          <a:p>
            <a:pPr marL="0" lvl="0" indent="0" algn="l" rtl="0">
              <a:spcBef>
                <a:spcPts val="1200"/>
              </a:spcBef>
              <a:spcAft>
                <a:spcPts val="0"/>
              </a:spcAft>
              <a:buNone/>
            </a:pPr>
            <a:r>
              <a:rPr lang="en" b="1" dirty="0">
                <a:solidFill>
                  <a:schemeClr val="dk1"/>
                </a:solidFill>
              </a:rPr>
              <a:t>Step 4: </a:t>
            </a:r>
            <a:r>
              <a:rPr lang="en" dirty="0">
                <a:solidFill>
                  <a:schemeClr val="dk1"/>
                </a:solidFill>
              </a:rPr>
              <a:t>Now take circles on the rectangle with distance of 300mm on the rectangle with diameter of 25mm of circle at one end and kept that as hole on rectangle by extrude-&gt; subtraction. On the other end extrude it to the 20mm.</a:t>
            </a:r>
            <a:endParaRPr dirty="0">
              <a:solidFill>
                <a:schemeClr val="dk1"/>
              </a:solidFill>
            </a:endParaRPr>
          </a:p>
          <a:p>
            <a:pPr marL="0" lvl="0" indent="0" algn="l" rtl="0">
              <a:spcBef>
                <a:spcPts val="1200"/>
              </a:spcBef>
              <a:spcAft>
                <a:spcPts val="0"/>
              </a:spcAft>
              <a:buNone/>
            </a:pPr>
            <a:r>
              <a:rPr lang="en" b="1" dirty="0">
                <a:solidFill>
                  <a:schemeClr val="dk1"/>
                </a:solidFill>
              </a:rPr>
              <a:t>Step 5:</a:t>
            </a:r>
            <a:r>
              <a:rPr lang="en" dirty="0">
                <a:solidFill>
                  <a:schemeClr val="dk1"/>
                </a:solidFill>
              </a:rPr>
              <a:t> Save the model</a:t>
            </a:r>
            <a:endParaRPr dirty="0">
              <a:solidFill>
                <a:schemeClr val="dk1"/>
              </a:solidFill>
            </a:endParaRPr>
          </a:p>
          <a:p>
            <a:pPr marL="0" lvl="0" indent="0" algn="l" rtl="0">
              <a:spcBef>
                <a:spcPts val="1200"/>
              </a:spcBef>
              <a:spcAft>
                <a:spcPts val="0"/>
              </a:spcAft>
              <a:buClr>
                <a:schemeClr val="dk1"/>
              </a:buClr>
              <a:buSzPct val="61111"/>
              <a:buFont typeface="Arial"/>
              <a:buNone/>
            </a:pPr>
            <a:endParaRPr dirty="0">
              <a:solidFill>
                <a:schemeClr val="dk1"/>
              </a:solidFill>
            </a:endParaRPr>
          </a:p>
          <a:p>
            <a:pPr marL="0" lvl="0" indent="0" algn="l" rtl="0">
              <a:spcBef>
                <a:spcPts val="1200"/>
              </a:spcBef>
              <a:spcAft>
                <a:spcPts val="1200"/>
              </a:spcAft>
              <a:buNone/>
            </a:pPr>
            <a:endParaRPr dirty="0"/>
          </a:p>
        </p:txBody>
      </p:sp>
      <p:pic>
        <p:nvPicPr>
          <p:cNvPr id="125" name="Google Shape;125;p24"/>
          <p:cNvPicPr preferRelativeResize="0"/>
          <p:nvPr/>
        </p:nvPicPr>
        <p:blipFill>
          <a:blip r:embed="rId3">
            <a:alphaModFix/>
          </a:blip>
          <a:stretch>
            <a:fillRect/>
          </a:stretch>
        </p:blipFill>
        <p:spPr>
          <a:xfrm>
            <a:off x="2615428" y="2726023"/>
            <a:ext cx="4075850" cy="217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388127"/>
            <a:ext cx="8520600" cy="629598"/>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61111"/>
              <a:buFont typeface="Arial"/>
              <a:buNone/>
            </a:pPr>
            <a:r>
              <a:rPr lang="en" sz="1800" b="1" dirty="0"/>
              <a:t>MODEL 4:</a:t>
            </a:r>
            <a:endParaRPr sz="1800" b="1" dirty="0"/>
          </a:p>
          <a:p>
            <a:pPr marL="0" lvl="0" indent="0" algn="l" rtl="0">
              <a:spcBef>
                <a:spcPts val="1200"/>
              </a:spcBef>
              <a:spcAft>
                <a:spcPts val="0"/>
              </a:spcAft>
              <a:buNone/>
            </a:pPr>
            <a:endParaRPr dirty="0"/>
          </a:p>
        </p:txBody>
      </p:sp>
      <p:sp>
        <p:nvSpPr>
          <p:cNvPr id="131" name="Google Shape;131;p25"/>
          <p:cNvSpPr txBox="1">
            <a:spLocks noGrp="1"/>
          </p:cNvSpPr>
          <p:nvPr>
            <p:ph type="body" idx="1"/>
          </p:nvPr>
        </p:nvSpPr>
        <p:spPr>
          <a:xfrm>
            <a:off x="311700" y="902495"/>
            <a:ext cx="8520600" cy="1728872"/>
          </a:xfrm>
          <a:prstGeom prst="rect">
            <a:avLst/>
          </a:prstGeom>
        </p:spPr>
        <p:txBody>
          <a:bodyPr spcFirstLastPara="1" wrap="square" lIns="91425" tIns="91425" rIns="91425" bIns="91425" anchor="t" anchorCtr="0">
            <a:normAutofit fontScale="77500" lnSpcReduction="20000"/>
          </a:bodyPr>
          <a:lstStyle/>
          <a:p>
            <a:pPr marL="0" lvl="0" indent="0" algn="l" rtl="0">
              <a:spcBef>
                <a:spcPts val="1200"/>
              </a:spcBef>
              <a:spcAft>
                <a:spcPts val="0"/>
              </a:spcAft>
              <a:buClr>
                <a:schemeClr val="dk1"/>
              </a:buClr>
              <a:buSzPct val="61111"/>
              <a:buFont typeface="Arial"/>
              <a:buNone/>
            </a:pPr>
            <a:r>
              <a:rPr lang="en" dirty="0">
                <a:solidFill>
                  <a:schemeClr val="dk1"/>
                </a:solidFill>
              </a:rPr>
              <a:t>Steps to create model 4:</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1: </a:t>
            </a:r>
            <a:r>
              <a:rPr lang="en" dirty="0">
                <a:solidFill>
                  <a:schemeClr val="dk1"/>
                </a:solidFill>
              </a:rPr>
              <a:t>Take a new file and select model and name it as model 4 and choose the location and click ok.</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2: </a:t>
            </a:r>
            <a:r>
              <a:rPr lang="en" dirty="0">
                <a:solidFill>
                  <a:schemeClr val="dk1"/>
                </a:solidFill>
              </a:rPr>
              <a:t>Draw a circle with radius of 12.5mm and extrude it to the 400mm.</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3: </a:t>
            </a:r>
            <a:r>
              <a:rPr lang="en" dirty="0">
                <a:solidFill>
                  <a:schemeClr val="dk1"/>
                </a:solidFill>
              </a:rPr>
              <a:t>Save the model</a:t>
            </a:r>
            <a:endParaRPr dirty="0">
              <a:solidFill>
                <a:schemeClr val="dk1"/>
              </a:solidFill>
            </a:endParaRPr>
          </a:p>
          <a:p>
            <a:pPr marL="0" lvl="0" indent="0" algn="l" rtl="0">
              <a:spcBef>
                <a:spcPts val="1200"/>
              </a:spcBef>
              <a:spcAft>
                <a:spcPts val="1200"/>
              </a:spcAft>
              <a:buNone/>
            </a:pPr>
            <a:endParaRPr dirty="0"/>
          </a:p>
        </p:txBody>
      </p:sp>
      <p:pic>
        <p:nvPicPr>
          <p:cNvPr id="132" name="Google Shape;132;p25"/>
          <p:cNvPicPr preferRelativeResize="0"/>
          <p:nvPr/>
        </p:nvPicPr>
        <p:blipFill>
          <a:blip r:embed="rId3">
            <a:alphaModFix/>
          </a:blip>
          <a:stretch>
            <a:fillRect/>
          </a:stretch>
        </p:blipFill>
        <p:spPr>
          <a:xfrm>
            <a:off x="2585318" y="2549836"/>
            <a:ext cx="4572000" cy="227214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61111"/>
              <a:buFont typeface="Arial"/>
              <a:buNone/>
            </a:pPr>
            <a:r>
              <a:rPr lang="en" sz="1800" b="1" dirty="0"/>
              <a:t>ASSEMBLE THE COMPONENTS</a:t>
            </a:r>
            <a:r>
              <a:rPr lang="en" sz="1800" b="1" dirty="0" smtClean="0"/>
              <a:t>:</a:t>
            </a:r>
          </a:p>
        </p:txBody>
      </p:sp>
      <p:sp>
        <p:nvSpPr>
          <p:cNvPr id="138" name="Google Shape;138;p26"/>
          <p:cNvSpPr txBox="1">
            <a:spLocks noGrp="1"/>
          </p:cNvSpPr>
          <p:nvPr>
            <p:ph type="body" idx="1"/>
          </p:nvPr>
        </p:nvSpPr>
        <p:spPr>
          <a:xfrm>
            <a:off x="311700" y="1085439"/>
            <a:ext cx="8520600" cy="2045888"/>
          </a:xfrm>
          <a:prstGeom prst="rect">
            <a:avLst/>
          </a:prstGeom>
        </p:spPr>
        <p:txBody>
          <a:bodyPr spcFirstLastPara="1" wrap="square" lIns="91425" tIns="91425" rIns="91425" bIns="91425" anchor="t" anchorCtr="0">
            <a:normAutofit fontScale="40000" lnSpcReduction="20000"/>
          </a:bodyPr>
          <a:lstStyle/>
          <a:p>
            <a:pPr marL="0" lvl="0" indent="0" algn="l" rtl="0">
              <a:spcBef>
                <a:spcPts val="1200"/>
              </a:spcBef>
              <a:spcAft>
                <a:spcPts val="0"/>
              </a:spcAft>
              <a:buClr>
                <a:schemeClr val="dk1"/>
              </a:buClr>
              <a:buSzPct val="61111"/>
              <a:buFont typeface="Arial"/>
              <a:buNone/>
            </a:pPr>
            <a:r>
              <a:rPr lang="en" dirty="0">
                <a:solidFill>
                  <a:schemeClr val="dk1"/>
                </a:solidFill>
              </a:rPr>
              <a:t>Steps for making the assembly of components:</a:t>
            </a:r>
            <a:endParaRPr dirty="0">
              <a:solidFill>
                <a:schemeClr val="dk1"/>
              </a:solidFill>
            </a:endParaRPr>
          </a:p>
          <a:p>
            <a:pPr marL="0" lvl="0" indent="0" algn="l" rtl="0">
              <a:spcBef>
                <a:spcPts val="1200"/>
              </a:spcBef>
              <a:spcAft>
                <a:spcPts val="0"/>
              </a:spcAft>
              <a:buNone/>
            </a:pPr>
            <a:r>
              <a:rPr lang="en" b="1" dirty="0">
                <a:solidFill>
                  <a:schemeClr val="dk1"/>
                </a:solidFill>
              </a:rPr>
              <a:t>Step 1:</a:t>
            </a:r>
            <a:r>
              <a:rPr lang="en" dirty="0">
                <a:solidFill>
                  <a:schemeClr val="dk1"/>
                </a:solidFill>
              </a:rPr>
              <a:t> Take a new file and select Assemblies and name it as Robotic arm and choose the location and click ok</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2:</a:t>
            </a:r>
            <a:r>
              <a:rPr lang="en" dirty="0">
                <a:solidFill>
                  <a:schemeClr val="dk1"/>
                </a:solidFill>
              </a:rPr>
              <a:t> Set model 1 component as base and fix it.</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3:</a:t>
            </a:r>
            <a:r>
              <a:rPr lang="en" dirty="0">
                <a:solidFill>
                  <a:schemeClr val="dk1"/>
                </a:solidFill>
              </a:rPr>
              <a:t> Add model 2 component and concentric one end of the hole of the model 2 to the extrude part of the model 1 which is 25mm.</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4:</a:t>
            </a:r>
            <a:r>
              <a:rPr lang="en" dirty="0">
                <a:solidFill>
                  <a:schemeClr val="dk1"/>
                </a:solidFill>
              </a:rPr>
              <a:t> Add model 3 and concentric the extruded part of model 3 to the model 2</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5:</a:t>
            </a:r>
            <a:r>
              <a:rPr lang="en" dirty="0">
                <a:solidFill>
                  <a:schemeClr val="dk1"/>
                </a:solidFill>
              </a:rPr>
              <a:t> Add model 4 and use the touch aline and concentric to insert into the hole of the model 3.</a:t>
            </a:r>
            <a:endParaRPr dirty="0">
              <a:solidFill>
                <a:schemeClr val="dk1"/>
              </a:solidFill>
            </a:endParaRPr>
          </a:p>
          <a:p>
            <a:pPr marL="0" lvl="0" indent="0" algn="l" rtl="0">
              <a:spcBef>
                <a:spcPts val="1200"/>
              </a:spcBef>
              <a:spcAft>
                <a:spcPts val="0"/>
              </a:spcAft>
              <a:buClr>
                <a:schemeClr val="dk1"/>
              </a:buClr>
              <a:buSzPct val="61111"/>
              <a:buFont typeface="Arial"/>
              <a:buNone/>
            </a:pPr>
            <a:r>
              <a:rPr lang="en" b="1" dirty="0">
                <a:solidFill>
                  <a:schemeClr val="dk1"/>
                </a:solidFill>
              </a:rPr>
              <a:t>Step 6: </a:t>
            </a:r>
            <a:r>
              <a:rPr lang="en" dirty="0">
                <a:solidFill>
                  <a:schemeClr val="dk1"/>
                </a:solidFill>
              </a:rPr>
              <a:t>Save the model         </a:t>
            </a:r>
            <a:endParaRPr dirty="0">
              <a:solidFill>
                <a:schemeClr val="dk1"/>
              </a:solidFill>
            </a:endParaRPr>
          </a:p>
          <a:p>
            <a:pPr marL="0" lvl="0" indent="0" algn="l" rtl="0">
              <a:spcBef>
                <a:spcPts val="1200"/>
              </a:spcBef>
              <a:spcAft>
                <a:spcPts val="1200"/>
              </a:spcAft>
              <a:buNone/>
            </a:pPr>
            <a:endParaRPr dirty="0">
              <a:solidFill>
                <a:schemeClr val="dk1"/>
              </a:solidFill>
            </a:endParaRPr>
          </a:p>
        </p:txBody>
      </p:sp>
      <p:pic>
        <p:nvPicPr>
          <p:cNvPr id="139" name="Google Shape;139;p26"/>
          <p:cNvPicPr preferRelativeResize="0"/>
          <p:nvPr/>
        </p:nvPicPr>
        <p:blipFill>
          <a:blip r:embed="rId3">
            <a:alphaModFix/>
          </a:blip>
          <a:stretch>
            <a:fillRect/>
          </a:stretch>
        </p:blipFill>
        <p:spPr>
          <a:xfrm>
            <a:off x="3240051" y="2760083"/>
            <a:ext cx="3625650" cy="219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255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t>ADVANTAGES OF ROBOTIC ARM:</a:t>
            </a:r>
            <a:endParaRPr sz="2020" b="1"/>
          </a:p>
        </p:txBody>
      </p:sp>
      <p:sp>
        <p:nvSpPr>
          <p:cNvPr id="145" name="Google Shape;14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Char char="●"/>
            </a:pPr>
            <a:r>
              <a:rPr lang="en" sz="1200" b="1">
                <a:solidFill>
                  <a:srgbClr val="1F1F1F"/>
                </a:solidFill>
                <a:highlight>
                  <a:srgbClr val="FFFFFF"/>
                </a:highlight>
              </a:rPr>
              <a:t>Precision and accuracy:</a:t>
            </a:r>
            <a:r>
              <a:rPr lang="en" sz="1200">
                <a:solidFill>
                  <a:srgbClr val="1F1F1F"/>
                </a:solidFill>
                <a:highlight>
                  <a:srgbClr val="FFFFFF"/>
                </a:highlight>
              </a:rPr>
              <a:t> Robotic arms can be programmed to perform tasks with a high degree of precision and accuracy. This is especially important in applications where the slightest deviation could result in damage or injury.</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Repeatability: </a:t>
            </a:r>
            <a:r>
              <a:rPr lang="en" sz="1200">
                <a:solidFill>
                  <a:srgbClr val="1F1F1F"/>
                </a:solidFill>
                <a:highlight>
                  <a:srgbClr val="FFFFFF"/>
                </a:highlight>
              </a:rPr>
              <a:t>Robotic arms can repeat the same task over and over again with the same level of precision and accuracy. This is important in applications where consistency is critical, such as manufacturing and assembly.</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Speed:</a:t>
            </a:r>
            <a:r>
              <a:rPr lang="en" sz="1200">
                <a:solidFill>
                  <a:srgbClr val="1F1F1F"/>
                </a:solidFill>
                <a:highlight>
                  <a:srgbClr val="FFFFFF"/>
                </a:highlight>
              </a:rPr>
              <a:t> Robotic arms can operate much faster than humans, which can improve productivity and efficiency.</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Safety:</a:t>
            </a:r>
            <a:r>
              <a:rPr lang="en" sz="1200">
                <a:solidFill>
                  <a:srgbClr val="1F1F1F"/>
                </a:solidFill>
                <a:highlight>
                  <a:srgbClr val="FFFFFF"/>
                </a:highlight>
              </a:rPr>
              <a:t> Robotic arms can be designed to operate in hazardous environments, such as those with high temperatures or radiation levels. This can help to protect human workers from injury.</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Flexibility:</a:t>
            </a:r>
            <a:r>
              <a:rPr lang="en" sz="1200">
                <a:solidFill>
                  <a:srgbClr val="1F1F1F"/>
                </a:solidFill>
                <a:highlight>
                  <a:srgbClr val="FFFFFF"/>
                </a:highlight>
              </a:rPr>
              <a:t> Robotic arms can be programmed to perform a wide variety of tasks. This makes them a versatile tool that can be used in a wide range of applications.</a:t>
            </a:r>
            <a:endParaRPr sz="1200">
              <a:solidFill>
                <a:srgbClr val="1F1F1F"/>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25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DISADVANTAGES OF ROBOTIC ARM:</a:t>
            </a:r>
            <a:endParaRPr b="1"/>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Char char="●"/>
            </a:pPr>
            <a:r>
              <a:rPr lang="en" sz="1200" b="1">
                <a:solidFill>
                  <a:srgbClr val="1F1F1F"/>
                </a:solidFill>
                <a:highlight>
                  <a:srgbClr val="FFFFFF"/>
                </a:highlight>
              </a:rPr>
              <a:t>High initial cost:</a:t>
            </a:r>
            <a:r>
              <a:rPr lang="en" sz="1200">
                <a:solidFill>
                  <a:srgbClr val="1F1F1F"/>
                </a:solidFill>
                <a:highlight>
                  <a:srgbClr val="FFFFFF"/>
                </a:highlight>
              </a:rPr>
              <a:t> Robotic arms are expensive to purchase and install. This can be a barrier for some businesses, especially small businesses.</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Complexity:</a:t>
            </a:r>
            <a:r>
              <a:rPr lang="en" sz="1200">
                <a:solidFill>
                  <a:srgbClr val="1F1F1F"/>
                </a:solidFill>
                <a:highlight>
                  <a:srgbClr val="FFFFFF"/>
                </a:highlight>
              </a:rPr>
              <a:t> Robotic arms are complex machines. They require specialized knowledge and skills to program and maintain. This can be a challenge for businesses that do not have the in-house expertise.</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Limited flexibility:</a:t>
            </a:r>
            <a:r>
              <a:rPr lang="en" sz="1200">
                <a:solidFill>
                  <a:srgbClr val="1F1F1F"/>
                </a:solidFill>
                <a:highlight>
                  <a:srgbClr val="FFFFFF"/>
                </a:highlight>
              </a:rPr>
              <a:t> Robotic arms are typically designed to perform a specific task. This can limit their flexibility in a business environment where tasks are constantly changing.</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Safety concerns:</a:t>
            </a:r>
            <a:r>
              <a:rPr lang="en" sz="1200">
                <a:solidFill>
                  <a:srgbClr val="1F1F1F"/>
                </a:solidFill>
                <a:highlight>
                  <a:srgbClr val="FFFFFF"/>
                </a:highlight>
              </a:rPr>
              <a:t> Robotic arms can be dangerous if they are not properly programmed or maintained. This can lead to injuries to workers or damage to property.</a:t>
            </a:r>
            <a:endParaRPr sz="120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b="1">
                <a:solidFill>
                  <a:srgbClr val="1F1F1F"/>
                </a:solidFill>
                <a:highlight>
                  <a:srgbClr val="FFFFFF"/>
                </a:highlight>
              </a:rPr>
              <a:t>Job displacement:</a:t>
            </a:r>
            <a:r>
              <a:rPr lang="en" sz="1200">
                <a:solidFill>
                  <a:srgbClr val="1F1F1F"/>
                </a:solidFill>
                <a:highlight>
                  <a:srgbClr val="FFFFFF"/>
                </a:highlight>
              </a:rPr>
              <a:t> As robotic arms become more common, they could displace some human workers. This could lead to unemployment and social problems.</a:t>
            </a:r>
            <a:endParaRPr sz="1200">
              <a:solidFill>
                <a:srgbClr val="1F1F1F"/>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272950" y="2382325"/>
            <a:ext cx="8520600" cy="72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b="1"/>
              <a:t>  </a:t>
            </a:r>
            <a:r>
              <a:rPr lang="en" sz="4266" b="1"/>
              <a:t>APPLICATIONS OF ROBOTIC ARM</a:t>
            </a:r>
            <a:endParaRPr sz="4266"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t>MANUFACTURING SECTOR:</a:t>
            </a:r>
            <a:endParaRPr sz="2020" b="1"/>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30"/>
          <p:cNvPicPr preferRelativeResize="0"/>
          <p:nvPr/>
        </p:nvPicPr>
        <p:blipFill>
          <a:blip r:embed="rId3">
            <a:alphaModFix/>
          </a:blip>
          <a:stretch>
            <a:fillRect/>
          </a:stretch>
        </p:blipFill>
        <p:spPr>
          <a:xfrm>
            <a:off x="311700" y="1532075"/>
            <a:ext cx="2381250" cy="1905000"/>
          </a:xfrm>
          <a:prstGeom prst="rect">
            <a:avLst/>
          </a:prstGeom>
          <a:noFill/>
          <a:ln>
            <a:noFill/>
          </a:ln>
        </p:spPr>
      </p:pic>
      <p:pic>
        <p:nvPicPr>
          <p:cNvPr id="164" name="Google Shape;164;p30"/>
          <p:cNvPicPr preferRelativeResize="0"/>
          <p:nvPr/>
        </p:nvPicPr>
        <p:blipFill>
          <a:blip r:embed="rId4">
            <a:alphaModFix/>
          </a:blip>
          <a:stretch>
            <a:fillRect/>
          </a:stretch>
        </p:blipFill>
        <p:spPr>
          <a:xfrm>
            <a:off x="3097875" y="1532075"/>
            <a:ext cx="2381250" cy="1953425"/>
          </a:xfrm>
          <a:prstGeom prst="rect">
            <a:avLst/>
          </a:prstGeom>
          <a:noFill/>
          <a:ln>
            <a:noFill/>
          </a:ln>
        </p:spPr>
      </p:pic>
      <p:pic>
        <p:nvPicPr>
          <p:cNvPr id="165" name="Google Shape;165;p30"/>
          <p:cNvPicPr preferRelativeResize="0"/>
          <p:nvPr/>
        </p:nvPicPr>
        <p:blipFill>
          <a:blip r:embed="rId5">
            <a:alphaModFix/>
          </a:blip>
          <a:stretch>
            <a:fillRect/>
          </a:stretch>
        </p:blipFill>
        <p:spPr>
          <a:xfrm>
            <a:off x="6087000" y="1532075"/>
            <a:ext cx="2619375" cy="195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t>HEALTHCARE SECTOR:</a:t>
            </a:r>
            <a:endParaRPr sz="2020" b="1"/>
          </a:p>
        </p:txBody>
      </p:sp>
      <p:sp>
        <p:nvSpPr>
          <p:cNvPr id="171" name="Google Shape;171;p31"/>
          <p:cNvSpPr txBox="1">
            <a:spLocks noGrp="1"/>
          </p:cNvSpPr>
          <p:nvPr>
            <p:ph type="body" idx="1"/>
          </p:nvPr>
        </p:nvSpPr>
        <p:spPr>
          <a:xfrm>
            <a:off x="311700" y="1853975"/>
            <a:ext cx="8520600" cy="178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2" name="Google Shape;172;p31"/>
          <p:cNvPicPr preferRelativeResize="0"/>
          <p:nvPr/>
        </p:nvPicPr>
        <p:blipFill>
          <a:blip r:embed="rId3">
            <a:alphaModFix/>
          </a:blip>
          <a:stretch>
            <a:fillRect/>
          </a:stretch>
        </p:blipFill>
        <p:spPr>
          <a:xfrm>
            <a:off x="311688" y="1893938"/>
            <a:ext cx="2619375" cy="1743075"/>
          </a:xfrm>
          <a:prstGeom prst="rect">
            <a:avLst/>
          </a:prstGeom>
          <a:noFill/>
          <a:ln>
            <a:noFill/>
          </a:ln>
        </p:spPr>
      </p:pic>
      <p:pic>
        <p:nvPicPr>
          <p:cNvPr id="173" name="Google Shape;173;p31"/>
          <p:cNvPicPr preferRelativeResize="0"/>
          <p:nvPr/>
        </p:nvPicPr>
        <p:blipFill>
          <a:blip r:embed="rId4">
            <a:alphaModFix/>
          </a:blip>
          <a:stretch>
            <a:fillRect/>
          </a:stretch>
        </p:blipFill>
        <p:spPr>
          <a:xfrm>
            <a:off x="3165800" y="1853825"/>
            <a:ext cx="2619375" cy="1783200"/>
          </a:xfrm>
          <a:prstGeom prst="rect">
            <a:avLst/>
          </a:prstGeom>
          <a:noFill/>
          <a:ln>
            <a:noFill/>
          </a:ln>
        </p:spPr>
      </p:pic>
      <p:pic>
        <p:nvPicPr>
          <p:cNvPr id="174" name="Google Shape;174;p31"/>
          <p:cNvPicPr preferRelativeResize="0"/>
          <p:nvPr/>
        </p:nvPicPr>
        <p:blipFill>
          <a:blip r:embed="rId5">
            <a:alphaModFix/>
          </a:blip>
          <a:stretch>
            <a:fillRect/>
          </a:stretch>
        </p:blipFill>
        <p:spPr>
          <a:xfrm>
            <a:off x="6019900" y="1835200"/>
            <a:ext cx="2619375" cy="178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2162850"/>
            <a:ext cx="8520600" cy="8178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highlight>
                  <a:schemeClr val="lt1"/>
                </a:highlight>
              </a:rPr>
              <a:t>ROBOTIC </a:t>
            </a:r>
            <a:r>
              <a:rPr lang="en" b="1"/>
              <a:t>ARM</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2"/>
          <p:cNvPicPr preferRelativeResize="0"/>
          <p:nvPr/>
        </p:nvPicPr>
        <p:blipFill>
          <a:blip r:embed="rId3">
            <a:alphaModFix/>
          </a:blip>
          <a:stretch>
            <a:fillRect/>
          </a:stretch>
        </p:blipFill>
        <p:spPr>
          <a:xfrm>
            <a:off x="476575" y="1321225"/>
            <a:ext cx="3189275" cy="1786000"/>
          </a:xfrm>
          <a:prstGeom prst="rect">
            <a:avLst/>
          </a:prstGeom>
          <a:noFill/>
          <a:ln>
            <a:noFill/>
          </a:ln>
        </p:spPr>
      </p:pic>
      <p:sp>
        <p:nvSpPr>
          <p:cNvPr id="180" name="Google Shape;180;p32"/>
          <p:cNvSpPr txBox="1"/>
          <p:nvPr/>
        </p:nvSpPr>
        <p:spPr>
          <a:xfrm>
            <a:off x="476575" y="3306950"/>
            <a:ext cx="2857500" cy="5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UNDERWATER APPLICATIONS</a:t>
            </a:r>
            <a:endParaRPr/>
          </a:p>
        </p:txBody>
      </p:sp>
      <p:pic>
        <p:nvPicPr>
          <p:cNvPr id="181" name="Google Shape;181;p32"/>
          <p:cNvPicPr preferRelativeResize="0"/>
          <p:nvPr/>
        </p:nvPicPr>
        <p:blipFill>
          <a:blip r:embed="rId4">
            <a:alphaModFix/>
          </a:blip>
          <a:stretch>
            <a:fillRect/>
          </a:stretch>
        </p:blipFill>
        <p:spPr>
          <a:xfrm>
            <a:off x="4968525" y="1321225"/>
            <a:ext cx="3310450" cy="1824100"/>
          </a:xfrm>
          <a:prstGeom prst="rect">
            <a:avLst/>
          </a:prstGeom>
          <a:noFill/>
          <a:ln>
            <a:noFill/>
          </a:ln>
        </p:spPr>
      </p:pic>
      <p:sp>
        <p:nvSpPr>
          <p:cNvPr id="182" name="Google Shape;182;p32"/>
          <p:cNvSpPr txBox="1"/>
          <p:nvPr/>
        </p:nvSpPr>
        <p:spPr>
          <a:xfrm>
            <a:off x="4968525" y="3306950"/>
            <a:ext cx="280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WELDING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300"/>
              </a:spcBef>
              <a:spcAft>
                <a:spcPts val="1100"/>
              </a:spcAft>
              <a:buNone/>
            </a:pPr>
            <a:r>
              <a:rPr lang="en" sz="2000" b="1">
                <a:solidFill>
                  <a:srgbClr val="1F1F1F"/>
                </a:solidFill>
                <a:highlight>
                  <a:srgbClr val="FFFFFF"/>
                </a:highlight>
              </a:rPr>
              <a:t>CONCLUSION:</a:t>
            </a:r>
            <a:endParaRPr sz="3600" b="1"/>
          </a:p>
        </p:txBody>
      </p:sp>
      <p:sp>
        <p:nvSpPr>
          <p:cNvPr id="188" name="Google Shape;18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600"/>
              </a:spcBef>
              <a:spcAft>
                <a:spcPts val="0"/>
              </a:spcAft>
              <a:buClr>
                <a:srgbClr val="1F1F1F"/>
              </a:buClr>
              <a:buSzPts val="1500"/>
              <a:buChar char="●"/>
            </a:pPr>
            <a:r>
              <a:rPr lang="en" sz="1500">
                <a:solidFill>
                  <a:srgbClr val="1F1F1F"/>
                </a:solidFill>
                <a:highlight>
                  <a:srgbClr val="FFFFFF"/>
                </a:highlight>
              </a:rPr>
              <a:t>NX10 is a powerful and versatile software that can help companies to improve their product development processes.</a:t>
            </a:r>
            <a:endParaRPr sz="1500">
              <a:solidFill>
                <a:srgbClr val="1F1F1F"/>
              </a:solidFill>
              <a:highlight>
                <a:srgbClr val="FFFFFF"/>
              </a:highlight>
            </a:endParaRPr>
          </a:p>
          <a:p>
            <a:pPr marL="457200" lvl="0" indent="-323850" algn="l" rtl="0">
              <a:spcBef>
                <a:spcPts val="0"/>
              </a:spcBef>
              <a:spcAft>
                <a:spcPts val="0"/>
              </a:spcAft>
              <a:buClr>
                <a:srgbClr val="1F1F1F"/>
              </a:buClr>
              <a:buSzPts val="1500"/>
              <a:buChar char="●"/>
            </a:pPr>
            <a:r>
              <a:rPr lang="en" sz="1500">
                <a:solidFill>
                  <a:srgbClr val="1F1F1F"/>
                </a:solidFill>
                <a:highlight>
                  <a:srgbClr val="FFFFFF"/>
                </a:highlight>
              </a:rPr>
              <a:t>It is a valuable tool for companies of all sizes in a variety of industries.</a:t>
            </a:r>
            <a:endParaRPr sz="1500">
              <a:solidFill>
                <a:srgbClr val="1F1F1F"/>
              </a:solidFill>
              <a:highlight>
                <a:srgbClr val="FFFFFF"/>
              </a:highlight>
            </a:endParaRPr>
          </a:p>
          <a:p>
            <a:pPr marL="0" lvl="0" indent="0" algn="l" rtl="0">
              <a:spcBef>
                <a:spcPts val="2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4"/>
          <p:cNvSpPr txBox="1">
            <a:spLocks noGrp="1"/>
          </p:cNvSpPr>
          <p:nvPr>
            <p:ph type="title"/>
          </p:nvPr>
        </p:nvSpPr>
        <p:spPr>
          <a:xfrm>
            <a:off x="311700" y="2285400"/>
            <a:ext cx="8520600" cy="72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650" b="1"/>
              <a:t>THANK YOU</a:t>
            </a:r>
            <a:endParaRPr sz="465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650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t>INTRODUCTION OF NX10 SOFTWARE:</a:t>
            </a:r>
            <a:endParaRPr sz="2020" b="1"/>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Char char="●"/>
            </a:pPr>
            <a:r>
              <a:rPr lang="en" sz="1200" dirty="0">
                <a:solidFill>
                  <a:srgbClr val="1F1F1F"/>
                </a:solidFill>
                <a:highlight>
                  <a:srgbClr val="FFFFFF"/>
                </a:highlight>
              </a:rPr>
              <a:t>NX10 is a CAD/CAM/CAE software product developed by Siemens PLM Software.</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It is a comprehensive product development solution that spans the entire product lifecycle.</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NX10 includes features for 3D modeling, simulation, manufacturing, and analysis.</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It is used by a wide range of industries, including automotive, aerospace, and manufacturing.</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NX10 is a powerful and versatile software that can help companies to improve their product development processes.</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Some of the key features of NX10 include:</a:t>
            </a:r>
            <a:endParaRPr sz="1200" dirty="0">
              <a:solidFill>
                <a:srgbClr val="1F1F1F"/>
              </a:solidFill>
              <a:highlight>
                <a:srgbClr val="FFFFFF"/>
              </a:highlight>
            </a:endParaRPr>
          </a:p>
          <a:p>
            <a:pPr marL="914400" lvl="1" indent="-304800" algn="l" rtl="0">
              <a:spcBef>
                <a:spcPts val="0"/>
              </a:spcBef>
              <a:spcAft>
                <a:spcPts val="0"/>
              </a:spcAft>
              <a:buClr>
                <a:srgbClr val="1F1F1F"/>
              </a:buClr>
              <a:buSzPts val="1200"/>
              <a:buAutoNum type="alphaLcPeriod"/>
            </a:pPr>
            <a:r>
              <a:rPr lang="en" sz="1200" dirty="0">
                <a:solidFill>
                  <a:srgbClr val="1F1F1F"/>
                </a:solidFill>
                <a:highlight>
                  <a:srgbClr val="FFFFFF"/>
                </a:highlight>
              </a:rPr>
              <a:t>Feature-based parametric modeling</a:t>
            </a:r>
            <a:endParaRPr sz="1200" dirty="0">
              <a:solidFill>
                <a:srgbClr val="1F1F1F"/>
              </a:solidFill>
              <a:highlight>
                <a:srgbClr val="FFFFFF"/>
              </a:highlight>
            </a:endParaRPr>
          </a:p>
          <a:p>
            <a:pPr marL="914400" lvl="1" indent="-304800" algn="l" rtl="0">
              <a:spcBef>
                <a:spcPts val="0"/>
              </a:spcBef>
              <a:spcAft>
                <a:spcPts val="0"/>
              </a:spcAft>
              <a:buClr>
                <a:srgbClr val="1F1F1F"/>
              </a:buClr>
              <a:buSzPts val="1200"/>
              <a:buAutoNum type="alphaLcPeriod"/>
            </a:pPr>
            <a:r>
              <a:rPr lang="en" sz="1200" dirty="0">
                <a:solidFill>
                  <a:srgbClr val="1F1F1F"/>
                </a:solidFill>
                <a:highlight>
                  <a:srgbClr val="FFFFFF"/>
                </a:highlight>
              </a:rPr>
              <a:t>Synchronous technology</a:t>
            </a:r>
            <a:endParaRPr sz="1200" dirty="0">
              <a:solidFill>
                <a:srgbClr val="1F1F1F"/>
              </a:solidFill>
              <a:highlight>
                <a:srgbClr val="FFFFFF"/>
              </a:highlight>
            </a:endParaRPr>
          </a:p>
          <a:p>
            <a:pPr marL="914400" lvl="1" indent="-304800" algn="l" rtl="0">
              <a:spcBef>
                <a:spcPts val="0"/>
              </a:spcBef>
              <a:spcAft>
                <a:spcPts val="0"/>
              </a:spcAft>
              <a:buClr>
                <a:srgbClr val="1F1F1F"/>
              </a:buClr>
              <a:buSzPts val="1200"/>
              <a:buAutoNum type="alphaLcPeriod"/>
            </a:pPr>
            <a:r>
              <a:rPr lang="en" sz="1200" dirty="0">
                <a:solidFill>
                  <a:srgbClr val="1F1F1F"/>
                </a:solidFill>
                <a:highlight>
                  <a:srgbClr val="FFFFFF"/>
                </a:highlight>
              </a:rPr>
              <a:t>Advanced simulation capabilities</a:t>
            </a:r>
            <a:endParaRPr sz="1200" dirty="0">
              <a:solidFill>
                <a:srgbClr val="1F1F1F"/>
              </a:solidFill>
              <a:highlight>
                <a:srgbClr val="FFFFFF"/>
              </a:highlight>
            </a:endParaRPr>
          </a:p>
          <a:p>
            <a:pPr marL="914400" lvl="1" indent="-304800" algn="l" rtl="0">
              <a:spcBef>
                <a:spcPts val="0"/>
              </a:spcBef>
              <a:spcAft>
                <a:spcPts val="0"/>
              </a:spcAft>
              <a:buClr>
                <a:srgbClr val="1F1F1F"/>
              </a:buClr>
              <a:buSzPts val="1200"/>
              <a:buAutoNum type="alphaLcPeriod"/>
            </a:pPr>
            <a:r>
              <a:rPr lang="en" sz="1200" dirty="0">
                <a:solidFill>
                  <a:srgbClr val="1F1F1F"/>
                </a:solidFill>
                <a:highlight>
                  <a:srgbClr val="FFFFFF"/>
                </a:highlight>
              </a:rPr>
              <a:t>Integrated manufacturing tools</a:t>
            </a:r>
            <a:endParaRPr sz="1200" dirty="0">
              <a:solidFill>
                <a:srgbClr val="1F1F1F"/>
              </a:solidFill>
              <a:highlight>
                <a:srgbClr val="FFFFFF"/>
              </a:highlight>
            </a:endParaRPr>
          </a:p>
          <a:p>
            <a:pPr marL="914400" lvl="1" indent="-304800" algn="l" rtl="0">
              <a:spcBef>
                <a:spcPts val="0"/>
              </a:spcBef>
              <a:spcAft>
                <a:spcPts val="0"/>
              </a:spcAft>
              <a:buClr>
                <a:srgbClr val="1F1F1F"/>
              </a:buClr>
              <a:buSzPts val="1200"/>
              <a:buAutoNum type="alphaLcPeriod"/>
            </a:pPr>
            <a:r>
              <a:rPr lang="en" sz="1200" dirty="0">
                <a:solidFill>
                  <a:srgbClr val="1F1F1F"/>
                </a:solidFill>
                <a:highlight>
                  <a:srgbClr val="FFFFFF"/>
                </a:highlight>
              </a:rPr>
              <a:t>CAE analysis</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NX10 is a complex software, but it is easy to learn and use.</a:t>
            </a:r>
            <a:endParaRPr sz="1200" dirty="0">
              <a:solidFill>
                <a:srgbClr val="1F1F1F"/>
              </a:solidFill>
              <a:highlight>
                <a:srgbClr val="FFFFFF"/>
              </a:highlight>
            </a:endParaRPr>
          </a:p>
          <a:p>
            <a:pPr marL="457200" lvl="0" indent="-304800" algn="l" rtl="0">
              <a:spcBef>
                <a:spcPts val="0"/>
              </a:spcBef>
              <a:spcAft>
                <a:spcPts val="0"/>
              </a:spcAft>
              <a:buClr>
                <a:srgbClr val="1F1F1F"/>
              </a:buClr>
              <a:buSzPts val="1200"/>
              <a:buChar char="●"/>
            </a:pPr>
            <a:r>
              <a:rPr lang="en" sz="1200" dirty="0">
                <a:solidFill>
                  <a:srgbClr val="1F1F1F"/>
                </a:solidFill>
                <a:highlight>
                  <a:srgbClr val="FFFFFF"/>
                </a:highlight>
              </a:rPr>
              <a:t>There are a variety of resources available to help users learn NX10, including online tutorials, documentation, and training courses.</a:t>
            </a:r>
            <a:endParaRPr sz="1200" dirty="0">
              <a:solidFill>
                <a:srgbClr val="1F1F1F"/>
              </a:solidFill>
              <a:highlight>
                <a:srgbClr val="FFFFFF"/>
              </a:highlight>
            </a:endParaRPr>
          </a:p>
          <a:p>
            <a:pPr marL="0" lvl="0" indent="0" algn="l" rtl="0">
              <a:spcBef>
                <a:spcPts val="11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1F1F1F"/>
                </a:solidFill>
                <a:highlight>
                  <a:srgbClr val="FFFFFF"/>
                </a:highlight>
              </a:rPr>
              <a:t>WHO USES NX10?</a:t>
            </a:r>
            <a:endParaRPr sz="3600" b="1" dirty="0"/>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300"/>
              </a:spcBef>
              <a:spcAft>
                <a:spcPts val="0"/>
              </a:spcAft>
              <a:buClr>
                <a:srgbClr val="1F1F1F"/>
              </a:buClr>
              <a:buSzPts val="1700"/>
              <a:buChar char="●"/>
            </a:pPr>
            <a:r>
              <a:rPr lang="en" sz="1700" dirty="0">
                <a:solidFill>
                  <a:srgbClr val="1F1F1F"/>
                </a:solidFill>
                <a:highlight>
                  <a:srgbClr val="FFFFFF"/>
                </a:highlight>
              </a:rPr>
              <a:t>Companies of all sizes in a variety of industries</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Automotive</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Aerospace</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Manufacturing</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Medical</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Consumer products</a:t>
            </a:r>
            <a:endParaRPr sz="1700" dirty="0">
              <a:solidFill>
                <a:srgbClr val="1F1F1F"/>
              </a:solidFill>
              <a:highlight>
                <a:srgbClr val="FFFFFF"/>
              </a:highlight>
            </a:endParaRPr>
          </a:p>
          <a:p>
            <a:pPr marL="0" lvl="0" indent="0" algn="l" rtl="0">
              <a:spcBef>
                <a:spcPts val="11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1F1F1F"/>
                </a:solidFill>
                <a:highlight>
                  <a:srgbClr val="FFFFFF"/>
                </a:highlight>
              </a:rPr>
              <a:t>KEY FEATURES OF NX10:</a:t>
            </a:r>
            <a:endParaRPr sz="3600" b="1"/>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300"/>
              </a:spcBef>
              <a:spcAft>
                <a:spcPts val="0"/>
              </a:spcAft>
              <a:buClr>
                <a:srgbClr val="1F1F1F"/>
              </a:buClr>
              <a:buSzPts val="1700"/>
              <a:buChar char="●"/>
            </a:pPr>
            <a:r>
              <a:rPr lang="en" sz="1700">
                <a:solidFill>
                  <a:srgbClr val="1F1F1F"/>
                </a:solidFill>
                <a:highlight>
                  <a:srgbClr val="FFFFFF"/>
                </a:highlight>
              </a:rPr>
              <a:t>Feature-based parametric modeling</a:t>
            </a:r>
            <a:endParaRPr sz="170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a:solidFill>
                  <a:srgbClr val="1F1F1F"/>
                </a:solidFill>
                <a:highlight>
                  <a:srgbClr val="FFFFFF"/>
                </a:highlight>
              </a:rPr>
              <a:t>Synchronous technology</a:t>
            </a:r>
            <a:endParaRPr sz="170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a:solidFill>
                  <a:srgbClr val="1F1F1F"/>
                </a:solidFill>
                <a:highlight>
                  <a:srgbClr val="FFFFFF"/>
                </a:highlight>
              </a:rPr>
              <a:t>Advanced simulation capabilities</a:t>
            </a:r>
            <a:endParaRPr sz="170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a:solidFill>
                  <a:srgbClr val="1F1F1F"/>
                </a:solidFill>
                <a:highlight>
                  <a:srgbClr val="FFFFFF"/>
                </a:highlight>
              </a:rPr>
              <a:t>Integrated manufacturing tools</a:t>
            </a:r>
            <a:endParaRPr sz="160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a:solidFill>
                  <a:srgbClr val="1F1F1F"/>
                </a:solidFill>
                <a:highlight>
                  <a:srgbClr val="FFFFFF"/>
                </a:highlight>
              </a:rPr>
              <a:t>CAE analysis</a:t>
            </a:r>
            <a:endParaRPr sz="1700">
              <a:solidFill>
                <a:srgbClr val="1F1F1F"/>
              </a:solidFill>
              <a:highlight>
                <a:srgbClr val="FFFFFF"/>
              </a:highlight>
            </a:endParaRPr>
          </a:p>
          <a:p>
            <a:pPr marL="0" lvl="0" indent="0" algn="l" rtl="0">
              <a:spcBef>
                <a:spcPts val="11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solidFill>
                  <a:srgbClr val="1F1F1F"/>
                </a:solidFill>
                <a:highlight>
                  <a:srgbClr val="FFFFFF"/>
                </a:highlight>
              </a:rPr>
              <a:t>BENIFITS OF USING NX10:</a:t>
            </a:r>
            <a:endParaRPr sz="3600" b="1"/>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300"/>
              </a:spcBef>
              <a:spcAft>
                <a:spcPts val="0"/>
              </a:spcAft>
              <a:buClr>
                <a:srgbClr val="1F1F1F"/>
              </a:buClr>
              <a:buSzPts val="1700"/>
              <a:buChar char="●"/>
            </a:pPr>
            <a:r>
              <a:rPr lang="en" sz="1700" dirty="0">
                <a:solidFill>
                  <a:srgbClr val="1F1F1F"/>
                </a:solidFill>
                <a:highlight>
                  <a:srgbClr val="FFFFFF"/>
                </a:highlight>
              </a:rPr>
              <a:t>Improve product quality by reducing errors and improving the design process</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Reduce costs by streamlining the manufacturing process</a:t>
            </a:r>
            <a:endParaRPr sz="1700" dirty="0">
              <a:solidFill>
                <a:srgbClr val="1F1F1F"/>
              </a:solidFill>
              <a:highlight>
                <a:srgbClr val="FFFFFF"/>
              </a:highlight>
            </a:endParaRPr>
          </a:p>
          <a:p>
            <a:pPr marL="457200" lvl="0" indent="-336550" algn="l" rtl="0">
              <a:spcBef>
                <a:spcPts val="0"/>
              </a:spcBef>
              <a:spcAft>
                <a:spcPts val="0"/>
              </a:spcAft>
              <a:buClr>
                <a:srgbClr val="1F1F1F"/>
              </a:buClr>
              <a:buSzPts val="1700"/>
              <a:buChar char="●"/>
            </a:pPr>
            <a:r>
              <a:rPr lang="en" sz="1700" dirty="0">
                <a:solidFill>
                  <a:srgbClr val="1F1F1F"/>
                </a:solidFill>
                <a:highlight>
                  <a:srgbClr val="FFFFFF"/>
                </a:highlight>
              </a:rPr>
              <a:t>Shorten development cycles by providing a single platform for all product development activities</a:t>
            </a:r>
            <a:endParaRPr sz="1700" dirty="0">
              <a:solidFill>
                <a:srgbClr val="1F1F1F"/>
              </a:solidFill>
              <a:highlight>
                <a:srgbClr val="FFFFFF"/>
              </a:highlight>
            </a:endParaRPr>
          </a:p>
          <a:p>
            <a:pPr marL="0" lvl="0" indent="0" algn="l" rtl="0">
              <a:spcBef>
                <a:spcPts val="110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DRAFTING:</a:t>
            </a:r>
            <a:endParaRPr b="1"/>
          </a:p>
        </p:txBody>
      </p:sp>
      <p:pic>
        <p:nvPicPr>
          <p:cNvPr id="90" name="Google Shape;90;p19"/>
          <p:cNvPicPr preferRelativeResize="0"/>
          <p:nvPr/>
        </p:nvPicPr>
        <p:blipFill>
          <a:blip r:embed="rId3">
            <a:alphaModFix/>
          </a:blip>
          <a:stretch>
            <a:fillRect/>
          </a:stretch>
        </p:blipFill>
        <p:spPr>
          <a:xfrm>
            <a:off x="1688650" y="1092350"/>
            <a:ext cx="525326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1100"/>
              </a:spcAft>
              <a:buNone/>
            </a:pPr>
            <a:r>
              <a:rPr lang="en" sz="2100" b="1" dirty="0">
                <a:solidFill>
                  <a:srgbClr val="1F1F1F"/>
                </a:solidFill>
                <a:highlight>
                  <a:srgbClr val="FFFFFF"/>
                </a:highlight>
              </a:rPr>
              <a:t>WHAT IS ROBOTIC ARM?</a:t>
            </a:r>
            <a:endParaRPr sz="3420" b="1" dirty="0"/>
          </a:p>
        </p:txBody>
      </p:sp>
      <p:sp>
        <p:nvSpPr>
          <p:cNvPr id="96" name="Google Shape;96;p20"/>
          <p:cNvSpPr txBox="1">
            <a:spLocks noGrp="1"/>
          </p:cNvSpPr>
          <p:nvPr>
            <p:ph type="body" idx="1"/>
          </p:nvPr>
        </p:nvSpPr>
        <p:spPr>
          <a:xfrm>
            <a:off x="311700" y="1152475"/>
            <a:ext cx="8520600" cy="3762300"/>
          </a:xfrm>
          <a:prstGeom prst="rect">
            <a:avLst/>
          </a:prstGeom>
        </p:spPr>
        <p:txBody>
          <a:bodyPr spcFirstLastPara="1" wrap="square" lIns="91425" tIns="91425" rIns="91425" bIns="91425" anchor="t" anchorCtr="0">
            <a:normAutofit/>
          </a:bodyPr>
          <a:lstStyle/>
          <a:p>
            <a:pPr marL="457200" lvl="0" indent="-304800" algn="l" rtl="0">
              <a:spcBef>
                <a:spcPts val="300"/>
              </a:spcBef>
              <a:spcAft>
                <a:spcPts val="0"/>
              </a:spcAft>
              <a:buClr>
                <a:srgbClr val="1F1F1F"/>
              </a:buClr>
              <a:buSzPts val="1200"/>
              <a:buChar char="●"/>
            </a:pPr>
            <a:r>
              <a:rPr lang="en" sz="1200" dirty="0">
                <a:solidFill>
                  <a:srgbClr val="1F1F1F"/>
                </a:solidFill>
                <a:highlight>
                  <a:srgbClr val="FFFFFF"/>
                </a:highlight>
              </a:rPr>
              <a:t>A robotic arm is a type of robot that is designed to have the same movements as a human arm. It is typically made up of a series of links and joints that are connected by actuators. The actuators are responsible for moving the links, which allows the arm to perform a variety of tasks.</a:t>
            </a:r>
            <a:endParaRPr sz="1200" dirty="0">
              <a:solidFill>
                <a:srgbClr val="1F1F1F"/>
              </a:solidFill>
              <a:highlight>
                <a:srgbClr val="FFFFFF"/>
              </a:highlight>
            </a:endParaRPr>
          </a:p>
          <a:p>
            <a:pPr marL="457200" lvl="0" indent="0" algn="l" rtl="0">
              <a:spcBef>
                <a:spcPts val="1100"/>
              </a:spcBef>
              <a:spcAft>
                <a:spcPts val="1100"/>
              </a:spcAft>
              <a:buNone/>
            </a:pPr>
            <a:endParaRPr dirty="0"/>
          </a:p>
        </p:txBody>
      </p:sp>
      <p:pic>
        <p:nvPicPr>
          <p:cNvPr id="97" name="Google Shape;97;p20"/>
          <p:cNvPicPr preferRelativeResize="0"/>
          <p:nvPr/>
        </p:nvPicPr>
        <p:blipFill>
          <a:blip r:embed="rId3">
            <a:alphaModFix/>
          </a:blip>
          <a:stretch>
            <a:fillRect/>
          </a:stretch>
        </p:blipFill>
        <p:spPr>
          <a:xfrm>
            <a:off x="1604513" y="1939474"/>
            <a:ext cx="5393951" cy="3110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20" b="1"/>
              <a:t>WORKING PRINCIPLE OF A ROBOTIC ARM:</a:t>
            </a:r>
            <a:endParaRPr sz="1520" b="1"/>
          </a:p>
        </p:txBody>
      </p:sp>
      <p:sp>
        <p:nvSpPr>
          <p:cNvPr id="103" name="Google Shape;103;p21"/>
          <p:cNvSpPr txBox="1">
            <a:spLocks noGrp="1"/>
          </p:cNvSpPr>
          <p:nvPr>
            <p:ph type="body" idx="1"/>
          </p:nvPr>
        </p:nvSpPr>
        <p:spPr>
          <a:xfrm>
            <a:off x="311700" y="1152475"/>
            <a:ext cx="8520600" cy="396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200" dirty="0">
                <a:solidFill>
                  <a:srgbClr val="1F1F1F"/>
                </a:solidFill>
                <a:highlight>
                  <a:srgbClr val="FFFFFF"/>
                </a:highlight>
              </a:rPr>
              <a:t>The principle of a robotic arm is to use a series of joints to move an end effector (such as a gripper or welding torch) through space. The joints are typically rotary joints, and the number of joints determines the degree of freedom of the arm. A robotic arm with six joints has six degrees of freedom, which means it can move in six different directions.</a:t>
            </a:r>
            <a:endParaRPr sz="1200" dirty="0">
              <a:solidFill>
                <a:srgbClr val="1F1F1F"/>
              </a:solidFill>
              <a:highlight>
                <a:srgbClr val="FFFFFF"/>
              </a:highlight>
            </a:endParaRPr>
          </a:p>
          <a:p>
            <a:pPr marL="0" lvl="0" indent="0" algn="l" rtl="0">
              <a:spcBef>
                <a:spcPts val="1800"/>
              </a:spcBef>
              <a:spcAft>
                <a:spcPts val="0"/>
              </a:spcAft>
              <a:buClr>
                <a:schemeClr val="dk1"/>
              </a:buClr>
              <a:buSzPts val="1100"/>
              <a:buFont typeface="Arial"/>
              <a:buNone/>
            </a:pPr>
            <a:r>
              <a:rPr lang="en" sz="1200" dirty="0">
                <a:solidFill>
                  <a:srgbClr val="1F1F1F"/>
                </a:solidFill>
                <a:highlight>
                  <a:srgbClr val="FFFFFF"/>
                </a:highlight>
              </a:rPr>
              <a:t>The joints are powered by motors, which are controlled by a computer. The computer sends signals to the motors, which then rotate the joints. The computer can calculate the exact position of the end effector by knowing the position of each joint.</a:t>
            </a:r>
            <a:endParaRPr sz="1200" dirty="0">
              <a:solidFill>
                <a:srgbClr val="1F1F1F"/>
              </a:solidFill>
              <a:highlight>
                <a:srgbClr val="FFFFFF"/>
              </a:highlight>
            </a:endParaRPr>
          </a:p>
          <a:p>
            <a:pPr marL="0" lvl="0" indent="0" algn="l" rtl="0">
              <a:spcBef>
                <a:spcPts val="1800"/>
              </a:spcBef>
              <a:spcAft>
                <a:spcPts val="1200"/>
              </a:spcAft>
              <a:buNone/>
            </a:pPr>
            <a:endParaRPr dirty="0"/>
          </a:p>
        </p:txBody>
      </p:sp>
      <p:pic>
        <p:nvPicPr>
          <p:cNvPr id="104" name="Google Shape;104;p21"/>
          <p:cNvPicPr preferRelativeResize="0"/>
          <p:nvPr/>
        </p:nvPicPr>
        <p:blipFill>
          <a:blip r:embed="rId3">
            <a:alphaModFix/>
          </a:blip>
          <a:stretch>
            <a:fillRect/>
          </a:stretch>
        </p:blipFill>
        <p:spPr>
          <a:xfrm>
            <a:off x="2588250" y="2571750"/>
            <a:ext cx="3342676" cy="254484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1292</Words>
  <Application>Microsoft Office PowerPoint</Application>
  <PresentationFormat>On-screen Show (16:9)</PresentationFormat>
  <Paragraphs>97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Simple Light</vt:lpstr>
      <vt:lpstr>PowerPoint Presentation</vt:lpstr>
      <vt:lpstr>ROBOTIC ARM</vt:lpstr>
      <vt:lpstr>INTRODUCTION OF NX10 SOFTWARE:</vt:lpstr>
      <vt:lpstr>WHO USES NX10?</vt:lpstr>
      <vt:lpstr>KEY FEATURES OF NX10:</vt:lpstr>
      <vt:lpstr>BENIFITS OF USING NX10:</vt:lpstr>
      <vt:lpstr>DRAFTING:</vt:lpstr>
      <vt:lpstr>WHAT IS ROBOTIC ARM?</vt:lpstr>
      <vt:lpstr>WORKING PRINCIPLE OF A ROBOTIC ARM:</vt:lpstr>
      <vt:lpstr>MODEL 1:</vt:lpstr>
      <vt:lpstr>MODEL 2: </vt:lpstr>
      <vt:lpstr>MODEL 3:</vt:lpstr>
      <vt:lpstr>MODEL 4: </vt:lpstr>
      <vt:lpstr>ASSEMBLE THE COMPONENTS:</vt:lpstr>
      <vt:lpstr>ADVANTAGES OF ROBOTIC ARM:</vt:lpstr>
      <vt:lpstr>DISADVANTAGES OF ROBOTIC ARM:</vt:lpstr>
      <vt:lpstr>  APPLICATIONS OF ROBOTIC ARM</vt:lpstr>
      <vt:lpstr>MANUFACTURING SECTOR:</vt:lpstr>
      <vt:lpstr>HEALTHCARE SECTOR:</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8</cp:revision>
  <dcterms:modified xsi:type="dcterms:W3CDTF">2023-11-10T06:51:44Z</dcterms:modified>
</cp:coreProperties>
</file>