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58" r:id="rId6"/>
    <p:sldId id="263" r:id="rId7"/>
    <p:sldId id="268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原地站立抬膝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工作表1!$A$2:$A$4</c:f>
              <c:strCache>
                <c:ptCount val="3"/>
                <c:pt idx="0">
                  <c:v>0度(正面)</c:v>
                </c:pt>
                <c:pt idx="1">
                  <c:v>45度側面</c:v>
                </c:pt>
                <c:pt idx="2">
                  <c:v>90度側面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0.87868489130406702</c:v>
                </c:pt>
                <c:pt idx="1">
                  <c:v>0.95087947671486395</c:v>
                </c:pt>
                <c:pt idx="2">
                  <c:v>0.93832810678243395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D-42AF-856B-A6F94EBC2EA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肱二頭肌手臂屈舉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工作表1!$A$2:$A$4</c:f>
              <c:strCache>
                <c:ptCount val="3"/>
                <c:pt idx="0">
                  <c:v>0度(正面)</c:v>
                </c:pt>
                <c:pt idx="1">
                  <c:v>45度側面</c:v>
                </c:pt>
                <c:pt idx="2">
                  <c:v>90度側面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0.84654734882699101</c:v>
                </c:pt>
                <c:pt idx="1">
                  <c:v>0.92843899560895604</c:v>
                </c:pt>
                <c:pt idx="2">
                  <c:v>0.97182063773319105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D-42AF-856B-A6F94EBC2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3891336"/>
        <c:axId val="773895928"/>
      </c:lineChart>
      <c:catAx>
        <c:axId val="77389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3895928"/>
        <c:crosses val="autoZero"/>
        <c:auto val="1"/>
        <c:lblAlgn val="ctr"/>
        <c:lblOffset val="100"/>
        <c:noMultiLvlLbl val="0"/>
      </c:catAx>
      <c:valAx>
        <c:axId val="77389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389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AD23-47AF-41C9-A52E-917A10E09929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94BAE-A660-46DC-8DA6-0ACF4CDA4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7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94BAE-A660-46DC-8DA6-0ACF4CDA44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7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F0B8E-1D4A-494D-8BF7-0021676F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50E763-B9E0-4CAA-8220-ED6D0DA2B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87D5EE-57E8-4AB1-A93D-738FBE9D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F4FFE3-1C2F-43EF-8B6A-8CC912E9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C2CF9-0A23-46D2-AA51-2AA772F3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62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AB572-F104-4B15-94D4-C4F2213E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9B13E6-C6DE-427E-A251-05230A124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110F41-3E41-4F1D-A724-E4FD4601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80F6B4-E406-4593-AEED-4AC75B22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5F4FEA-ADB7-47BD-85A7-7D80F1DF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0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41A86B-99B5-4D6F-B866-B6A9AB53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1392CD-852A-46C8-A72E-2627EE457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C6ABA-4094-44C5-A90D-A4DC0BDC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AE4DCC-3F7A-4080-9A68-0AEE96EC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8BE6F2-1D7F-4366-844D-053E036E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54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08FA5-4AA5-484A-B187-9E6B5D14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F26D3-F4D1-4CA8-A6C3-74F00D02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48421-D9BF-484A-ACB0-D8D0EC89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4367EF-88FD-4FF3-8719-E8FA9A2E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52F6B4-3C20-41D8-9DEA-D7DB427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BACBB-D144-4AD2-8BCA-521E5C50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05407D-AF21-4F3C-9DC7-C2F50566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AE5C35-AAE2-41BE-B129-DBCE7883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8E951-D8B1-41EB-8905-42B7C9C3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367F1-821D-4D39-8C0C-BD65D603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9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922B9-218F-4CBB-A2E2-22440169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0242A-CDFF-4A82-B11F-2F5FB1B54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E2CA78-3E48-4D01-AAA4-8F2FEDC2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DE56B5-378F-45D5-AA4B-4851BAB8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9949BF-37C8-4221-BDD9-96FBA2D6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93F413-24A9-425D-8579-E654C538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73D03-C8E9-49E7-A071-826BBE82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8BCB5A-32E7-4BEB-8220-AA17242C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5319D3-E6EC-4739-BAEA-BA3CE09D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BA32F6-B01B-47D1-8014-CE9204A2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EB7BD6-027D-4C20-B0C4-E34F23AC2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753D0B-6343-430B-9D96-E086A8C2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F67140-9DD1-4374-BDA8-445C86C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6C52CE-9F42-45FF-81FC-1FFECD28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1AC32-EA1B-4A26-9E22-5735A290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BDD932-D192-4CC2-BEF2-6F9E3AB7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DB2F3-721D-495F-BF56-EFF7A07C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85065C-3396-44B5-A7FD-476E2637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4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41A2A8-97A8-46C6-B35F-BE4E1EF4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CB819F-5B15-4FDE-B727-6C894B7C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2B0FEA-C992-41F3-8AC8-69DBE48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D31DF-34B3-47DC-A12E-99ABC9FE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D404A-CB7A-4557-B4EF-5129A5EE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3858B1-EB74-4130-8859-D2C4491A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5575DE-96FD-46AB-9B68-FD713E5D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55D26B-FB56-483F-8C40-228ECB57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4F240A-DDE9-4117-98B5-13DF1C85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3E871-992C-497E-A578-428F301E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EFE064-F8E2-4C24-ABF0-DBA5F5C2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D9DB3B-9DC1-4796-8AB9-F9BE9908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D39D28-23D9-4C71-8354-4721DADA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06F33-72A8-4F75-8895-51F0FA5D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3142C-6EA9-4816-9FC3-650020A4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50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1C5B5C-55CC-49FD-830B-DEF34832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E1B3F8-45A0-4979-BB59-07087416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939D0-2E19-45DC-811B-A2C20EB6C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2687-8046-4B7F-A769-92E7FFE9723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B30E2-275D-4452-B907-180AE619F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DC8543-3911-4003-8434-39FEBDED9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86A4-C5C8-4362-9109-8F39809E6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04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78317-BC9A-440E-BA42-A060011A8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Flag ship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EFB6B8-E58B-41D3-B67E-32FCE9FB4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20210506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20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D4230-896B-4B8D-8735-61A334A0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CE12F-5FD9-4909-9A93-CE919952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DTW</a:t>
            </a:r>
            <a:r>
              <a:rPr lang="zh-TW" altLang="en-US" dirty="0"/>
              <a:t>數值做</a:t>
            </a:r>
            <a:r>
              <a:rPr lang="en-US" altLang="zh-TW" dirty="0"/>
              <a:t>normalize (0~1) </a:t>
            </a:r>
            <a:r>
              <a:rPr lang="zh-TW" altLang="en-US" dirty="0"/>
              <a:t>，原先是</a:t>
            </a:r>
            <a:r>
              <a:rPr lang="en-US" altLang="zh-TW" dirty="0"/>
              <a:t>-1~1</a:t>
            </a:r>
            <a:r>
              <a:rPr lang="zh-TW" altLang="en-US" dirty="0"/>
              <a:t>之間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測試不同拍攝角度下，手臂屈舉、站立抬膝。</a:t>
            </a:r>
            <a:endParaRPr lang="en-US" altLang="zh-TW" dirty="0"/>
          </a:p>
          <a:p>
            <a:r>
              <a:rPr lang="en-US" altLang="zh-TW" dirty="0"/>
              <a:t>(45</a:t>
            </a:r>
            <a:r>
              <a:rPr lang="zh-TW" altLang="en-US" dirty="0"/>
              <a:t>度、</a:t>
            </a:r>
            <a:r>
              <a:rPr lang="en-US" altLang="zh-TW" dirty="0"/>
              <a:t>90</a:t>
            </a:r>
            <a:r>
              <a:rPr lang="zh-TW" altLang="en-US" dirty="0"/>
              <a:t>度。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52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C54B77F6-203A-4391-912E-A1C6D10A64FC}"/>
              </a:ext>
            </a:extLst>
          </p:cNvPr>
          <p:cNvGrpSpPr/>
          <p:nvPr/>
        </p:nvGrpSpPr>
        <p:grpSpPr>
          <a:xfrm>
            <a:off x="3458869" y="1693043"/>
            <a:ext cx="4861265" cy="4010639"/>
            <a:chOff x="3395496" y="1693044"/>
            <a:chExt cx="4514530" cy="347191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644E072C-A239-4607-8FB6-80F06F6CA729}"/>
                </a:ext>
              </a:extLst>
            </p:cNvPr>
            <p:cNvGrpSpPr/>
            <p:nvPr/>
          </p:nvGrpSpPr>
          <p:grpSpPr>
            <a:xfrm>
              <a:off x="3395496" y="1693044"/>
              <a:ext cx="4514530" cy="3471911"/>
              <a:chOff x="299240" y="1595518"/>
              <a:chExt cx="3291685" cy="2531479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A918B5CB-DACA-4197-93F7-DD648D229B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6363"/>
              <a:stretch/>
            </p:blipFill>
            <p:spPr>
              <a:xfrm>
                <a:off x="299240" y="1595518"/>
                <a:ext cx="3291685" cy="2531479"/>
              </a:xfrm>
              <a:prstGeom prst="rect">
                <a:avLst/>
              </a:prstGeom>
            </p:spPr>
          </p:pic>
          <p:sp>
            <p:nvSpPr>
              <p:cNvPr id="4" name="框架 3">
                <a:extLst>
                  <a:ext uri="{FF2B5EF4-FFF2-40B4-BE49-F238E27FC236}">
                    <a16:creationId xmlns:a16="http://schemas.microsoft.com/office/drawing/2014/main" id="{E796D1FB-D8FC-4E53-9083-F36724105438}"/>
                  </a:ext>
                </a:extLst>
              </p:cNvPr>
              <p:cNvSpPr/>
              <p:nvPr/>
            </p:nvSpPr>
            <p:spPr>
              <a:xfrm>
                <a:off x="473139" y="1690688"/>
                <a:ext cx="1489011" cy="2252662"/>
              </a:xfrm>
              <a:prstGeom prst="frame">
                <a:avLst>
                  <a:gd name="adj1" fmla="val 334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框架 4">
              <a:extLst>
                <a:ext uri="{FF2B5EF4-FFF2-40B4-BE49-F238E27FC236}">
                  <a16:creationId xmlns:a16="http://schemas.microsoft.com/office/drawing/2014/main" id="{9BA3B0E8-610A-4F6D-8CA8-2D26A97065DC}"/>
                </a:ext>
              </a:extLst>
            </p:cNvPr>
            <p:cNvSpPr/>
            <p:nvPr/>
          </p:nvSpPr>
          <p:spPr>
            <a:xfrm>
              <a:off x="5721444" y="1823569"/>
              <a:ext cx="2042171" cy="3089515"/>
            </a:xfrm>
            <a:prstGeom prst="frame">
              <a:avLst>
                <a:gd name="adj1" fmla="val 334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8C4B113-DCEA-403B-9700-3407BB71B8A8}"/>
              </a:ext>
            </a:extLst>
          </p:cNvPr>
          <p:cNvSpPr txBox="1"/>
          <p:nvPr/>
        </p:nvSpPr>
        <p:spPr>
          <a:xfrm>
            <a:off x="372441" y="3198166"/>
            <a:ext cx="296717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/>
              <a:t>0.9383281067824341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CE1A38-C94E-44E4-BB9A-0EB64F0C3784}"/>
              </a:ext>
            </a:extLst>
          </p:cNvPr>
          <p:cNvSpPr txBox="1"/>
          <p:nvPr/>
        </p:nvSpPr>
        <p:spPr>
          <a:xfrm>
            <a:off x="8692193" y="3397441"/>
            <a:ext cx="301595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/>
              <a:t>0.971820637733191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DF11591-5FCE-40F9-B8AE-25CBDA446649}"/>
              </a:ext>
            </a:extLst>
          </p:cNvPr>
          <p:cNvSpPr txBox="1">
            <a:spLocks/>
          </p:cNvSpPr>
          <p:nvPr/>
        </p:nvSpPr>
        <p:spPr>
          <a:xfrm>
            <a:off x="838200" y="476179"/>
            <a:ext cx="10515600" cy="931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90</a:t>
            </a:r>
            <a:r>
              <a:rPr lang="zh-TW" altLang="en-US" dirty="0"/>
              <a:t>度</a:t>
            </a:r>
            <a:r>
              <a:rPr lang="en-US" altLang="zh-TW" dirty="0"/>
              <a:t>(</a:t>
            </a:r>
            <a:r>
              <a:rPr lang="zh-TW" altLang="en-US" dirty="0"/>
              <a:t>側面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97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F8B0F5D-960F-4931-8B86-9B05B05A5568}"/>
              </a:ext>
            </a:extLst>
          </p:cNvPr>
          <p:cNvSpPr txBox="1"/>
          <p:nvPr/>
        </p:nvSpPr>
        <p:spPr>
          <a:xfrm>
            <a:off x="282063" y="3259518"/>
            <a:ext cx="299154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/>
              <a:t>0.9508794767148642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AADFFE-C4E0-4ADD-905B-D792290D5B8F}"/>
              </a:ext>
            </a:extLst>
          </p:cNvPr>
          <p:cNvSpPr txBox="1"/>
          <p:nvPr/>
        </p:nvSpPr>
        <p:spPr>
          <a:xfrm>
            <a:off x="8694541" y="3121019"/>
            <a:ext cx="2948079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/>
              <a:t>0.9284389956089562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DD39514-174A-4481-95F9-F7ABB48CD927}"/>
              </a:ext>
            </a:extLst>
          </p:cNvPr>
          <p:cNvGrpSpPr/>
          <p:nvPr/>
        </p:nvGrpSpPr>
        <p:grpSpPr>
          <a:xfrm>
            <a:off x="3336501" y="1738051"/>
            <a:ext cx="5123918" cy="3751229"/>
            <a:chOff x="3336501" y="1738051"/>
            <a:chExt cx="5123918" cy="375122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4A05B6D-2BF8-48E3-89FB-8AB2ECAA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6501" y="1738051"/>
              <a:ext cx="5123918" cy="3751229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54A2736-00F3-4B4A-9168-58A9FFCE041E}"/>
                </a:ext>
              </a:extLst>
            </p:cNvPr>
            <p:cNvGrpSpPr/>
            <p:nvPr/>
          </p:nvGrpSpPr>
          <p:grpSpPr>
            <a:xfrm>
              <a:off x="3570623" y="2068908"/>
              <a:ext cx="4210131" cy="3197033"/>
              <a:chOff x="3570623" y="2068908"/>
              <a:chExt cx="4210131" cy="3197033"/>
            </a:xfrm>
          </p:grpSpPr>
          <p:sp>
            <p:nvSpPr>
              <p:cNvPr id="8" name="框架 7">
                <a:extLst>
                  <a:ext uri="{FF2B5EF4-FFF2-40B4-BE49-F238E27FC236}">
                    <a16:creationId xmlns:a16="http://schemas.microsoft.com/office/drawing/2014/main" id="{79BB916F-B52C-4323-B94A-0E8A50103566}"/>
                  </a:ext>
                </a:extLst>
              </p:cNvPr>
              <p:cNvSpPr/>
              <p:nvPr/>
            </p:nvSpPr>
            <p:spPr>
              <a:xfrm>
                <a:off x="3570623" y="2068908"/>
                <a:ext cx="2042171" cy="3089515"/>
              </a:xfrm>
              <a:prstGeom prst="frame">
                <a:avLst>
                  <a:gd name="adj1" fmla="val 334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框架 8">
                <a:extLst>
                  <a:ext uri="{FF2B5EF4-FFF2-40B4-BE49-F238E27FC236}">
                    <a16:creationId xmlns:a16="http://schemas.microsoft.com/office/drawing/2014/main" id="{AB644F43-8C89-4DAB-AC15-43C2E89EA57F}"/>
                  </a:ext>
                </a:extLst>
              </p:cNvPr>
              <p:cNvSpPr/>
              <p:nvPr/>
            </p:nvSpPr>
            <p:spPr>
              <a:xfrm>
                <a:off x="5738583" y="2176426"/>
                <a:ext cx="2042171" cy="3089515"/>
              </a:xfrm>
              <a:prstGeom prst="frame">
                <a:avLst>
                  <a:gd name="adj1" fmla="val 334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12" name="標題 1">
            <a:extLst>
              <a:ext uri="{FF2B5EF4-FFF2-40B4-BE49-F238E27FC236}">
                <a16:creationId xmlns:a16="http://schemas.microsoft.com/office/drawing/2014/main" id="{0DB428E2-1A4F-4033-B047-40DA8781DCEB}"/>
              </a:ext>
            </a:extLst>
          </p:cNvPr>
          <p:cNvSpPr txBox="1">
            <a:spLocks/>
          </p:cNvSpPr>
          <p:nvPr/>
        </p:nvSpPr>
        <p:spPr>
          <a:xfrm>
            <a:off x="838200" y="476179"/>
            <a:ext cx="10515600" cy="931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45</a:t>
            </a:r>
            <a:r>
              <a:rPr lang="zh-TW" altLang="en-US" dirty="0"/>
              <a:t>度</a:t>
            </a:r>
            <a:r>
              <a:rPr lang="en-US" altLang="zh-TW" dirty="0"/>
              <a:t>(</a:t>
            </a:r>
            <a:r>
              <a:rPr lang="zh-TW" altLang="en-US" dirty="0"/>
              <a:t>側面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19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7420F-D381-4C53-B104-68CCDA3D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</a:t>
            </a:r>
            <a:r>
              <a:rPr lang="zh-TW" altLang="en-US" dirty="0"/>
              <a:t>度</a:t>
            </a:r>
            <a:r>
              <a:rPr lang="en-US" altLang="zh-TW" dirty="0"/>
              <a:t>(</a:t>
            </a:r>
            <a:r>
              <a:rPr lang="zh-TW" altLang="en-US" dirty="0"/>
              <a:t>正面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1F0815-476B-440E-B12C-D5AA0DF4F00F}"/>
              </a:ext>
            </a:extLst>
          </p:cNvPr>
          <p:cNvSpPr txBox="1"/>
          <p:nvPr/>
        </p:nvSpPr>
        <p:spPr>
          <a:xfrm>
            <a:off x="380738" y="3429000"/>
            <a:ext cx="29007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/>
              <a:t>0.878684891304067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0EAAC3-3F0B-48F8-9264-ADB15A49324B}"/>
              </a:ext>
            </a:extLst>
          </p:cNvPr>
          <p:cNvSpPr txBox="1"/>
          <p:nvPr/>
        </p:nvSpPr>
        <p:spPr>
          <a:xfrm>
            <a:off x="9011776" y="3890664"/>
            <a:ext cx="3041678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/>
              <a:t>0.8465473488269919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DD2285E-3C10-4C70-BAE7-E2339E6B65A3}"/>
              </a:ext>
            </a:extLst>
          </p:cNvPr>
          <p:cNvGrpSpPr/>
          <p:nvPr/>
        </p:nvGrpSpPr>
        <p:grpSpPr>
          <a:xfrm>
            <a:off x="3281513" y="1970684"/>
            <a:ext cx="5610447" cy="3839961"/>
            <a:chOff x="3169963" y="1904805"/>
            <a:chExt cx="5610447" cy="383996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29C80C83-8B88-4B4D-9038-4416780263EC}"/>
                </a:ext>
              </a:extLst>
            </p:cNvPr>
            <p:cNvGrpSpPr/>
            <p:nvPr/>
          </p:nvGrpSpPr>
          <p:grpSpPr>
            <a:xfrm>
              <a:off x="3169963" y="1904805"/>
              <a:ext cx="5610447" cy="3839961"/>
              <a:chOff x="3264865" y="1854582"/>
              <a:chExt cx="5142709" cy="3519827"/>
            </a:xfrm>
          </p:grpSpPr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81E4EDCA-F7BD-4AB1-A9F1-C40A5CE7B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4865" y="1854582"/>
                <a:ext cx="5142709" cy="3519827"/>
              </a:xfrm>
              <a:prstGeom prst="rect">
                <a:avLst/>
              </a:prstGeom>
            </p:spPr>
          </p:pic>
          <p:sp>
            <p:nvSpPr>
              <p:cNvPr id="10" name="框架 9">
                <a:extLst>
                  <a:ext uri="{FF2B5EF4-FFF2-40B4-BE49-F238E27FC236}">
                    <a16:creationId xmlns:a16="http://schemas.microsoft.com/office/drawing/2014/main" id="{44C7FC06-0C09-489C-8ED5-BB44EE2D8D1B}"/>
                  </a:ext>
                </a:extLst>
              </p:cNvPr>
              <p:cNvSpPr/>
              <p:nvPr/>
            </p:nvSpPr>
            <p:spPr>
              <a:xfrm>
                <a:off x="3854047" y="1960601"/>
                <a:ext cx="1722992" cy="3005385"/>
              </a:xfrm>
              <a:prstGeom prst="frame">
                <a:avLst>
                  <a:gd name="adj1" fmla="val 334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CBC3896A-7A5E-4315-A3D1-1CEE594AC23C}"/>
                </a:ext>
              </a:extLst>
            </p:cNvPr>
            <p:cNvSpPr/>
            <p:nvPr/>
          </p:nvSpPr>
          <p:spPr>
            <a:xfrm>
              <a:off x="5970484" y="2355273"/>
              <a:ext cx="1948189" cy="3104403"/>
            </a:xfrm>
            <a:prstGeom prst="frame">
              <a:avLst>
                <a:gd name="adj1" fmla="val 334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84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1CEB526-9E08-4445-B450-9278C002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187509"/>
              </p:ext>
            </p:extLst>
          </p:nvPr>
        </p:nvGraphicFramePr>
        <p:xfrm>
          <a:off x="958273" y="477116"/>
          <a:ext cx="1034703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759">
                  <a:extLst>
                    <a:ext uri="{9D8B030D-6E8A-4147-A177-3AD203B41FA5}">
                      <a16:colId xmlns:a16="http://schemas.microsoft.com/office/drawing/2014/main" val="910187682"/>
                    </a:ext>
                  </a:extLst>
                </a:gridCol>
                <a:gridCol w="2586759">
                  <a:extLst>
                    <a:ext uri="{9D8B030D-6E8A-4147-A177-3AD203B41FA5}">
                      <a16:colId xmlns:a16="http://schemas.microsoft.com/office/drawing/2014/main" val="3046224092"/>
                    </a:ext>
                  </a:extLst>
                </a:gridCol>
                <a:gridCol w="2586759">
                  <a:extLst>
                    <a:ext uri="{9D8B030D-6E8A-4147-A177-3AD203B41FA5}">
                      <a16:colId xmlns:a16="http://schemas.microsoft.com/office/drawing/2014/main" val="1946277978"/>
                    </a:ext>
                  </a:extLst>
                </a:gridCol>
                <a:gridCol w="2586759">
                  <a:extLst>
                    <a:ext uri="{9D8B030D-6E8A-4147-A177-3AD203B41FA5}">
                      <a16:colId xmlns:a16="http://schemas.microsoft.com/office/drawing/2014/main" val="405722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度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正面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r>
                        <a:rPr lang="zh-TW" altLang="en-US" dirty="0"/>
                        <a:t>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r>
                        <a:rPr lang="zh-TW" altLang="en-US" dirty="0"/>
                        <a:t>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原地站立抬膝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0.878684891304067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0.9508794767148642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0.9383281067824341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肱二頭肌手臂屈舉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0.8465473488269919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0.9284389956089562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0.971820637733191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68096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D2016329-BE3B-4608-8962-AF4459DED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273119"/>
              </p:ext>
            </p:extLst>
          </p:nvPr>
        </p:nvGraphicFramePr>
        <p:xfrm>
          <a:off x="2415307" y="2128116"/>
          <a:ext cx="6765638" cy="425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226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523746C-E437-4C92-A3DE-6E339B8FC56D}"/>
              </a:ext>
            </a:extLst>
          </p:cNvPr>
          <p:cNvSpPr txBox="1"/>
          <p:nvPr/>
        </p:nvSpPr>
        <p:spPr>
          <a:xfrm>
            <a:off x="277092" y="3020232"/>
            <a:ext cx="2914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左手</a:t>
            </a:r>
          </a:p>
          <a:p>
            <a:r>
              <a:rPr lang="zh-TW" altLang="en-US" sz="2400" dirty="0"/>
              <a:t>0.9309396502698631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7A94A9-37C5-4AE3-8ADE-C33E873978B8}"/>
              </a:ext>
            </a:extLst>
          </p:cNvPr>
          <p:cNvSpPr txBox="1"/>
          <p:nvPr/>
        </p:nvSpPr>
        <p:spPr>
          <a:xfrm>
            <a:off x="8414327" y="3015781"/>
            <a:ext cx="3066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抬膝</a:t>
            </a:r>
          </a:p>
          <a:p>
            <a:r>
              <a:rPr lang="zh-TW" altLang="en-US" sz="2400" dirty="0"/>
              <a:t>0.9564658370675181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81DDCCD-2A09-4E5B-98D6-144CAED434DC}"/>
              </a:ext>
            </a:extLst>
          </p:cNvPr>
          <p:cNvGrpSpPr/>
          <p:nvPr/>
        </p:nvGrpSpPr>
        <p:grpSpPr>
          <a:xfrm>
            <a:off x="3297638" y="1802696"/>
            <a:ext cx="5010470" cy="3885086"/>
            <a:chOff x="3099056" y="1802696"/>
            <a:chExt cx="5010470" cy="388508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344D506-5334-4074-973E-A87211F0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9056" y="1802696"/>
              <a:ext cx="5010470" cy="3885086"/>
            </a:xfrm>
            <a:prstGeom prst="rect">
              <a:avLst/>
            </a:prstGeom>
          </p:spPr>
        </p:pic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4CAB57DD-047A-420B-A3CF-C43D0C95B742}"/>
                </a:ext>
              </a:extLst>
            </p:cNvPr>
            <p:cNvSpPr/>
            <p:nvPr/>
          </p:nvSpPr>
          <p:spPr>
            <a:xfrm>
              <a:off x="3297553" y="1976503"/>
              <a:ext cx="1551537" cy="3583787"/>
            </a:xfrm>
            <a:prstGeom prst="frame">
              <a:avLst>
                <a:gd name="adj1" fmla="val 334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55A5C55D-4879-4549-A9D7-3AC82CD0BEB9}"/>
                </a:ext>
              </a:extLst>
            </p:cNvPr>
            <p:cNvSpPr/>
            <p:nvPr/>
          </p:nvSpPr>
          <p:spPr>
            <a:xfrm>
              <a:off x="6410036" y="2087418"/>
              <a:ext cx="1551537" cy="3472872"/>
            </a:xfrm>
            <a:prstGeom prst="frame">
              <a:avLst>
                <a:gd name="adj1" fmla="val 334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99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31207-68A1-4293-81AD-C452456F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8D65A-4296-4910-9C49-EE2AABB0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5/10 </a:t>
            </a:r>
            <a:r>
              <a:rPr lang="zh-TW" altLang="en-US" dirty="0"/>
              <a:t>期末報告</a:t>
            </a:r>
            <a:r>
              <a:rPr lang="en-US" altLang="zh-TW" dirty="0"/>
              <a:t>:</a:t>
            </a:r>
            <a:r>
              <a:rPr lang="zh-TW" altLang="en-US" dirty="0"/>
              <a:t>去詢問助理繳交報告的事情，上次老師有寄信請查收一下。</a:t>
            </a:r>
            <a:r>
              <a:rPr lang="en-US" altLang="zh-TW" dirty="0">
                <a:solidFill>
                  <a:srgbClr val="FF0000"/>
                </a:solidFill>
              </a:rPr>
              <a:t>V</a:t>
            </a:r>
          </a:p>
          <a:p>
            <a:r>
              <a:rPr lang="zh-TW" altLang="en-US" dirty="0"/>
              <a:t>加入椅子坐立的辨識</a:t>
            </a: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種動作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DTW</a:t>
            </a:r>
            <a:r>
              <a:rPr lang="zh-TW" altLang="en-US" dirty="0"/>
              <a:t>的速率上的影響因子要</a:t>
            </a:r>
            <a:r>
              <a:rPr lang="zh-TW" altLang="en-US"/>
              <a:t>考慮進去</a:t>
            </a:r>
            <a:endParaRPr lang="en-US" altLang="zh-TW" dirty="0"/>
          </a:p>
          <a:p>
            <a:r>
              <a:rPr lang="zh-TW" altLang="en-US" dirty="0"/>
              <a:t>理解</a:t>
            </a:r>
            <a:r>
              <a:rPr lang="en-US" altLang="zh-TW" dirty="0" err="1"/>
              <a:t>dtw</a:t>
            </a:r>
            <a:r>
              <a:rPr lang="zh-TW" altLang="en-US" dirty="0"/>
              <a:t>上的問題</a:t>
            </a:r>
            <a:r>
              <a:rPr lang="en-US" altLang="zh-TW" dirty="0"/>
              <a:t>(</a:t>
            </a:r>
            <a:r>
              <a:rPr lang="zh-TW" altLang="en-US" dirty="0"/>
              <a:t>可以討論兩個角度序列的變化，ˋ圖呈現好了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想想看</a:t>
            </a:r>
            <a:r>
              <a:rPr lang="en-US" altLang="zh-TW" dirty="0"/>
              <a:t>2d</a:t>
            </a:r>
            <a:r>
              <a:rPr lang="zh-TW" altLang="en-US" dirty="0"/>
              <a:t>轉</a:t>
            </a:r>
            <a:r>
              <a:rPr lang="en-US" altLang="zh-TW" dirty="0"/>
              <a:t>3d</a:t>
            </a:r>
            <a:r>
              <a:rPr lang="zh-TW" altLang="en-US" dirty="0"/>
              <a:t>的方法可以有哪些</a:t>
            </a:r>
            <a:endParaRPr lang="en-US" altLang="zh-TW" dirty="0"/>
          </a:p>
          <a:p>
            <a:r>
              <a:rPr lang="en-US" altLang="zh-TW" dirty="0"/>
              <a:t>Gt</a:t>
            </a:r>
            <a:r>
              <a:rPr lang="zh-TW" altLang="en-US" dirty="0"/>
              <a:t>的可以標準可以考慮評分表上的級距</a:t>
            </a:r>
            <a:endParaRPr lang="en-US" altLang="zh-TW" dirty="0"/>
          </a:p>
          <a:p>
            <a:r>
              <a:rPr lang="zh-TW" altLang="en-US" dirty="0"/>
              <a:t>像</a:t>
            </a:r>
            <a:r>
              <a:rPr lang="en-US" altLang="zh-TW" dirty="0"/>
              <a:t>(similar)</a:t>
            </a:r>
            <a:r>
              <a:rPr lang="zh-TW" altLang="en-US" dirty="0"/>
              <a:t>跟不像</a:t>
            </a:r>
            <a:r>
              <a:rPr lang="en-US" altLang="zh-TW" dirty="0"/>
              <a:t>(not similar)</a:t>
            </a:r>
            <a:r>
              <a:rPr lang="zh-TW" altLang="en-US" dirty="0"/>
              <a:t>的部分要呈現出來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70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229</Words>
  <Application>Microsoft Office PowerPoint</Application>
  <PresentationFormat>寬螢幕</PresentationFormat>
  <Paragraphs>42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Flag ship project</vt:lpstr>
      <vt:lpstr>item</vt:lpstr>
      <vt:lpstr>PowerPoint 簡報</vt:lpstr>
      <vt:lpstr>PowerPoint 簡報</vt:lpstr>
      <vt:lpstr>0度(正面)</vt:lpstr>
      <vt:lpstr>PowerPoint 簡報</vt:lpstr>
      <vt:lpstr>PowerPoint 簡報</vt:lpstr>
      <vt:lpstr>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ship project</dc:title>
  <dc:creator>林紀揚</dc:creator>
  <cp:lastModifiedBy>林紀揚</cp:lastModifiedBy>
  <cp:revision>25</cp:revision>
  <dcterms:created xsi:type="dcterms:W3CDTF">2021-05-05T04:00:01Z</dcterms:created>
  <dcterms:modified xsi:type="dcterms:W3CDTF">2021-05-13T01:54:40Z</dcterms:modified>
</cp:coreProperties>
</file>