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7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47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32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17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04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6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73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84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16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26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98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07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E653-47EA-4957-B61B-786912F2D0DB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94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8848" y="300648"/>
            <a:ext cx="2450123" cy="5821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閾</a:t>
            </a:r>
            <a:r>
              <a:rPr lang="zh-TW" altLang="en-US" dirty="0" smtClean="0"/>
              <a:t>值</a:t>
            </a:r>
            <a:r>
              <a:rPr lang="en-US" altLang="zh-TW" dirty="0" smtClean="0"/>
              <a:t>230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88126"/>
              </p:ext>
            </p:extLst>
          </p:nvPr>
        </p:nvGraphicFramePr>
        <p:xfrm>
          <a:off x="218848" y="882812"/>
          <a:ext cx="7020349" cy="460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68">
                  <a:extLst>
                    <a:ext uri="{9D8B030D-6E8A-4147-A177-3AD203B41FA5}">
                      <a16:colId xmlns:a16="http://schemas.microsoft.com/office/drawing/2014/main" val="1997637356"/>
                    </a:ext>
                  </a:extLst>
                </a:gridCol>
                <a:gridCol w="1981518">
                  <a:extLst>
                    <a:ext uri="{9D8B030D-6E8A-4147-A177-3AD203B41FA5}">
                      <a16:colId xmlns:a16="http://schemas.microsoft.com/office/drawing/2014/main" val="3824436257"/>
                    </a:ext>
                  </a:extLst>
                </a:gridCol>
                <a:gridCol w="2205101">
                  <a:extLst>
                    <a:ext uri="{9D8B030D-6E8A-4147-A177-3AD203B41FA5}">
                      <a16:colId xmlns:a16="http://schemas.microsoft.com/office/drawing/2014/main" val="1574349494"/>
                    </a:ext>
                  </a:extLst>
                </a:gridCol>
                <a:gridCol w="1772962">
                  <a:extLst>
                    <a:ext uri="{9D8B030D-6E8A-4147-A177-3AD203B41FA5}">
                      <a16:colId xmlns:a16="http://schemas.microsoft.com/office/drawing/2014/main" val="3184312809"/>
                    </a:ext>
                  </a:extLst>
                </a:gridCol>
              </a:tblGrid>
              <a:tr h="38409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科目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TotalredAreaValue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TotalwhiteAreaValue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</a:t>
                      </a:r>
                      <a:r>
                        <a:rPr lang="en-US" altLang="zh-TW" dirty="0" smtClean="0"/>
                        <a:t>*</a:t>
                      </a:r>
                      <a:r>
                        <a:rPr lang="zh-TW" altLang="en-US" dirty="0" smtClean="0"/>
                        <a:t>寬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70280"/>
                  </a:ext>
                </a:extLst>
              </a:tr>
              <a:tr h="38409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英聽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舊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27*11=297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6118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英聽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27*11=297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46066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國文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27*11=297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51709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數學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27*10=270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94458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英文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27*11=297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5312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自然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P1:167</a:t>
                      </a:r>
                    </a:p>
                    <a:p>
                      <a:r>
                        <a:rPr lang="en-US" altLang="zh-TW" dirty="0" smtClean="0"/>
                        <a:t>P2:</a:t>
                      </a:r>
                    </a:p>
                    <a:p>
                      <a:r>
                        <a:rPr lang="en-US" altLang="zh-TW" dirty="0" smtClean="0"/>
                        <a:t>P3:</a:t>
                      </a:r>
                    </a:p>
                    <a:p>
                      <a:r>
                        <a:rPr lang="en-US" altLang="zh-TW" dirty="0" smtClean="0"/>
                        <a:t>P4: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P1:168</a:t>
                      </a:r>
                    </a:p>
                    <a:p>
                      <a:r>
                        <a:rPr lang="en-US" altLang="zh-TW" dirty="0" smtClean="0"/>
                        <a:t>P2:</a:t>
                      </a:r>
                    </a:p>
                    <a:p>
                      <a:r>
                        <a:rPr lang="en-US" altLang="zh-TW" dirty="0" smtClean="0"/>
                        <a:t>P3:</a:t>
                      </a:r>
                    </a:p>
                    <a:p>
                      <a:r>
                        <a:rPr lang="en-US" altLang="zh-TW" dirty="0" smtClean="0"/>
                        <a:t>P4: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P1:28*12=336</a:t>
                      </a:r>
                    </a:p>
                    <a:p>
                      <a:r>
                        <a:rPr lang="en-US" altLang="zh-TW" dirty="0" smtClean="0"/>
                        <a:t>P2:29*12=348</a:t>
                      </a:r>
                    </a:p>
                    <a:p>
                      <a:r>
                        <a:rPr lang="en-US" altLang="zh-TW" dirty="0" smtClean="0"/>
                        <a:t>P3:29*12=348</a:t>
                      </a:r>
                    </a:p>
                    <a:p>
                      <a:r>
                        <a:rPr lang="en-US" altLang="zh-TW" dirty="0" smtClean="0"/>
                        <a:t>P4:29*12=348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0701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社會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P1:166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P2: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P3: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P4:</a:t>
                      </a:r>
                      <a:endParaRPr kumimoji="0" lang="zh-TW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P1:169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P2: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P3: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P4:</a:t>
                      </a:r>
                      <a:endParaRPr kumimoji="0" lang="zh-TW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P1:28*12=336</a:t>
                      </a:r>
                    </a:p>
                    <a:p>
                      <a:r>
                        <a:rPr lang="en-US" altLang="zh-TW" dirty="0" smtClean="0"/>
                        <a:t>P2:28*12=336</a:t>
                      </a:r>
                    </a:p>
                    <a:p>
                      <a:r>
                        <a:rPr lang="en-US" altLang="zh-TW" dirty="0" smtClean="0"/>
                        <a:t>P3:29*12=348</a:t>
                      </a:r>
                    </a:p>
                    <a:p>
                      <a:r>
                        <a:rPr lang="en-US" altLang="zh-TW" dirty="0" smtClean="0"/>
                        <a:t>P4:29*12=348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95026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 txBox="1">
            <a:spLocks/>
          </p:cNvSpPr>
          <p:nvPr/>
        </p:nvSpPr>
        <p:spPr>
          <a:xfrm>
            <a:off x="2872171" y="300648"/>
            <a:ext cx="2450123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新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68156"/>
              </p:ext>
            </p:extLst>
          </p:nvPr>
        </p:nvGraphicFramePr>
        <p:xfrm>
          <a:off x="7239197" y="882812"/>
          <a:ext cx="4186619" cy="46086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1518">
                  <a:extLst>
                    <a:ext uri="{9D8B030D-6E8A-4147-A177-3AD203B41FA5}">
                      <a16:colId xmlns:a16="http://schemas.microsoft.com/office/drawing/2014/main" val="888252119"/>
                    </a:ext>
                  </a:extLst>
                </a:gridCol>
                <a:gridCol w="2205101">
                  <a:extLst>
                    <a:ext uri="{9D8B030D-6E8A-4147-A177-3AD203B41FA5}">
                      <a16:colId xmlns:a16="http://schemas.microsoft.com/office/drawing/2014/main" val="829261796"/>
                    </a:ext>
                  </a:extLst>
                </a:gridCol>
              </a:tblGrid>
              <a:tr h="384094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TotalredAreaValue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TotalwhiteAreaValue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541241"/>
                  </a:ext>
                </a:extLst>
              </a:tr>
              <a:tr h="3840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247004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3928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745468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3288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1765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P1:164</a:t>
                      </a:r>
                    </a:p>
                    <a:p>
                      <a:r>
                        <a:rPr lang="en-US" altLang="zh-TW" dirty="0" smtClean="0"/>
                        <a:t>P2:</a:t>
                      </a:r>
                    </a:p>
                    <a:p>
                      <a:r>
                        <a:rPr lang="en-US" altLang="zh-TW" dirty="0" smtClean="0"/>
                        <a:t>P3:</a:t>
                      </a:r>
                    </a:p>
                    <a:p>
                      <a:r>
                        <a:rPr lang="en-US" altLang="zh-TW" dirty="0" smtClean="0"/>
                        <a:t>P4: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P1:169</a:t>
                      </a:r>
                    </a:p>
                    <a:p>
                      <a:r>
                        <a:rPr lang="en-US" altLang="zh-TW" dirty="0" smtClean="0"/>
                        <a:t>P2:</a:t>
                      </a:r>
                    </a:p>
                    <a:p>
                      <a:r>
                        <a:rPr lang="en-US" altLang="zh-TW" dirty="0" smtClean="0"/>
                        <a:t>P3:</a:t>
                      </a:r>
                    </a:p>
                    <a:p>
                      <a:r>
                        <a:rPr lang="en-US" altLang="zh-TW" dirty="0" smtClean="0"/>
                        <a:t>P4: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50089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P1:167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P2: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P3: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P4:</a:t>
                      </a:r>
                      <a:endParaRPr kumimoji="0" lang="zh-TW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P1:168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P2: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P3: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P4:</a:t>
                      </a:r>
                      <a:endParaRPr kumimoji="0" lang="zh-TW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42510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>
          <a:xfrm>
            <a:off x="8464258" y="337527"/>
            <a:ext cx="2450123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舊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373" y="124313"/>
            <a:ext cx="2450123" cy="5821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閾</a:t>
            </a:r>
            <a:r>
              <a:rPr lang="zh-TW" altLang="en-US" dirty="0" smtClean="0"/>
              <a:t>值</a:t>
            </a:r>
            <a:r>
              <a:rPr lang="en-US" altLang="zh-TW" dirty="0" smtClean="0"/>
              <a:t>22</a:t>
            </a:r>
            <a:r>
              <a:rPr lang="en-US" altLang="zh-TW" dirty="0"/>
              <a:t>5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2362"/>
              </p:ext>
            </p:extLst>
          </p:nvPr>
        </p:nvGraphicFramePr>
        <p:xfrm>
          <a:off x="101373" y="895512"/>
          <a:ext cx="5924861" cy="460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108">
                  <a:extLst>
                    <a:ext uri="{9D8B030D-6E8A-4147-A177-3AD203B41FA5}">
                      <a16:colId xmlns:a16="http://schemas.microsoft.com/office/drawing/2014/main" val="1997637356"/>
                    </a:ext>
                  </a:extLst>
                </a:gridCol>
                <a:gridCol w="1539686">
                  <a:extLst>
                    <a:ext uri="{9D8B030D-6E8A-4147-A177-3AD203B41FA5}">
                      <a16:colId xmlns:a16="http://schemas.microsoft.com/office/drawing/2014/main" val="1030411068"/>
                    </a:ext>
                  </a:extLst>
                </a:gridCol>
                <a:gridCol w="1566541">
                  <a:extLst>
                    <a:ext uri="{9D8B030D-6E8A-4147-A177-3AD203B41FA5}">
                      <a16:colId xmlns:a16="http://schemas.microsoft.com/office/drawing/2014/main" val="3728525188"/>
                    </a:ext>
                  </a:extLst>
                </a:gridCol>
                <a:gridCol w="1754526">
                  <a:extLst>
                    <a:ext uri="{9D8B030D-6E8A-4147-A177-3AD203B41FA5}">
                      <a16:colId xmlns:a16="http://schemas.microsoft.com/office/drawing/2014/main" val="1866572100"/>
                    </a:ext>
                  </a:extLst>
                </a:gridCol>
              </a:tblGrid>
              <a:tr h="38409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科目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AvgPixelValue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RedPixelValue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WhitePixelValue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70280"/>
                  </a:ext>
                </a:extLst>
              </a:tr>
              <a:tr h="38409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英聽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舊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6118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英聽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46066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國文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51709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數學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94458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英文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5312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自然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P1:213</a:t>
                      </a:r>
                    </a:p>
                    <a:p>
                      <a:r>
                        <a:rPr lang="en-US" altLang="zh-TW" dirty="0" smtClean="0"/>
                        <a:t>P2:212</a:t>
                      </a:r>
                    </a:p>
                    <a:p>
                      <a:r>
                        <a:rPr lang="en-US" altLang="zh-TW" dirty="0" smtClean="0"/>
                        <a:t>P3:213</a:t>
                      </a:r>
                    </a:p>
                    <a:p>
                      <a:r>
                        <a:rPr lang="en-US" altLang="zh-TW" dirty="0" smtClean="0"/>
                        <a:t>P4:212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P1:177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P2:176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P3:173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P4:173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P1:245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P2:245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P3:248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P4:248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0701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社會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P1:213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P2:214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P3:213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P4:212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P1:177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P2:177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P3:173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P4:173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P1:245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P2:245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P3:248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P4:248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9502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45820"/>
              </p:ext>
            </p:extLst>
          </p:nvPr>
        </p:nvGraphicFramePr>
        <p:xfrm>
          <a:off x="6121400" y="895512"/>
          <a:ext cx="6032500" cy="460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9431">
                  <a:extLst>
                    <a:ext uri="{9D8B030D-6E8A-4147-A177-3AD203B41FA5}">
                      <a16:colId xmlns:a16="http://schemas.microsoft.com/office/drawing/2014/main" val="696744880"/>
                    </a:ext>
                  </a:extLst>
                </a:gridCol>
                <a:gridCol w="1523967">
                  <a:extLst>
                    <a:ext uri="{9D8B030D-6E8A-4147-A177-3AD203B41FA5}">
                      <a16:colId xmlns:a16="http://schemas.microsoft.com/office/drawing/2014/main" val="1655328947"/>
                    </a:ext>
                  </a:extLst>
                </a:gridCol>
                <a:gridCol w="1539522">
                  <a:extLst>
                    <a:ext uri="{9D8B030D-6E8A-4147-A177-3AD203B41FA5}">
                      <a16:colId xmlns:a16="http://schemas.microsoft.com/office/drawing/2014/main" val="2890794682"/>
                    </a:ext>
                  </a:extLst>
                </a:gridCol>
                <a:gridCol w="1779580">
                  <a:extLst>
                    <a:ext uri="{9D8B030D-6E8A-4147-A177-3AD203B41FA5}">
                      <a16:colId xmlns:a16="http://schemas.microsoft.com/office/drawing/2014/main" val="1348872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/>
                        <a:t>AvgPixelValue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/>
                        <a:t>RedPixelValue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/>
                        <a:t>WhitePixelValue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05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英聽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舊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198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英聽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17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75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數學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4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英文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6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自然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P1:212</a:t>
                      </a:r>
                    </a:p>
                    <a:p>
                      <a:r>
                        <a:rPr lang="en-US" altLang="zh-TW" dirty="0" smtClean="0"/>
                        <a:t>P2:212</a:t>
                      </a:r>
                    </a:p>
                    <a:p>
                      <a:r>
                        <a:rPr lang="en-US" altLang="zh-TW" dirty="0" smtClean="0"/>
                        <a:t>P3:212</a:t>
                      </a:r>
                    </a:p>
                    <a:p>
                      <a:r>
                        <a:rPr lang="en-US" altLang="zh-TW" dirty="0" smtClean="0"/>
                        <a:t>P4:212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P1:185</a:t>
                      </a:r>
                    </a:p>
                    <a:p>
                      <a:r>
                        <a:rPr lang="en-US" altLang="zh-TW" dirty="0" smtClean="0"/>
                        <a:t>P2:185</a:t>
                      </a:r>
                    </a:p>
                    <a:p>
                      <a:r>
                        <a:rPr lang="en-US" altLang="zh-TW" dirty="0" smtClean="0"/>
                        <a:t>P3:184</a:t>
                      </a:r>
                    </a:p>
                    <a:p>
                      <a:r>
                        <a:rPr lang="en-US" altLang="zh-TW" dirty="0" smtClean="0"/>
                        <a:t>P4:184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P1:248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P2:247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P3:248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P4:248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39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社會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P1:212</a:t>
                      </a:r>
                    </a:p>
                    <a:p>
                      <a:r>
                        <a:rPr lang="en-US" altLang="zh-TW" dirty="0" smtClean="0"/>
                        <a:t>P2:212</a:t>
                      </a:r>
                    </a:p>
                    <a:p>
                      <a:r>
                        <a:rPr lang="en-US" altLang="zh-TW" dirty="0" smtClean="0"/>
                        <a:t>P3:212</a:t>
                      </a:r>
                    </a:p>
                    <a:p>
                      <a:r>
                        <a:rPr lang="en-US" altLang="zh-TW" dirty="0" smtClean="0"/>
                        <a:t>P4:212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P1:184</a:t>
                      </a:r>
                    </a:p>
                    <a:p>
                      <a:r>
                        <a:rPr lang="en-US" altLang="zh-TW" dirty="0" smtClean="0"/>
                        <a:t>P2:184</a:t>
                      </a:r>
                    </a:p>
                    <a:p>
                      <a:r>
                        <a:rPr lang="en-US" altLang="zh-TW" dirty="0" smtClean="0"/>
                        <a:t>P3:184</a:t>
                      </a:r>
                    </a:p>
                    <a:p>
                      <a:r>
                        <a:rPr lang="en-US" altLang="zh-TW" dirty="0" smtClean="0"/>
                        <a:t>P4:183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P1:248</a:t>
                      </a:r>
                    </a:p>
                    <a:p>
                      <a:r>
                        <a:rPr lang="en-US" altLang="zh-TW" dirty="0" smtClean="0"/>
                        <a:t>P2:248</a:t>
                      </a:r>
                    </a:p>
                    <a:p>
                      <a:r>
                        <a:rPr lang="en-US" altLang="zh-TW" dirty="0" smtClean="0"/>
                        <a:t>P3:248</a:t>
                      </a:r>
                    </a:p>
                    <a:p>
                      <a:r>
                        <a:rPr lang="en-US" altLang="zh-TW" dirty="0" smtClean="0"/>
                        <a:t>P4:248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062910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 txBox="1">
            <a:spLocks/>
          </p:cNvSpPr>
          <p:nvPr/>
        </p:nvSpPr>
        <p:spPr>
          <a:xfrm>
            <a:off x="2384645" y="313348"/>
            <a:ext cx="2450123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新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8830206" y="313348"/>
            <a:ext cx="2450123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舊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0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17772"/>
              </p:ext>
            </p:extLst>
          </p:nvPr>
        </p:nvGraphicFramePr>
        <p:xfrm>
          <a:off x="448888" y="1526670"/>
          <a:ext cx="6026726" cy="4242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454">
                  <a:extLst>
                    <a:ext uri="{9D8B030D-6E8A-4147-A177-3AD203B41FA5}">
                      <a16:colId xmlns:a16="http://schemas.microsoft.com/office/drawing/2014/main" val="1997637356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485711821"/>
                    </a:ext>
                  </a:extLst>
                </a:gridCol>
                <a:gridCol w="1076498">
                  <a:extLst>
                    <a:ext uri="{9D8B030D-6E8A-4147-A177-3AD203B41FA5}">
                      <a16:colId xmlns:a16="http://schemas.microsoft.com/office/drawing/2014/main" val="1030411068"/>
                    </a:ext>
                  </a:extLst>
                </a:gridCol>
                <a:gridCol w="1076498">
                  <a:extLst>
                    <a:ext uri="{9D8B030D-6E8A-4147-A177-3AD203B41FA5}">
                      <a16:colId xmlns:a16="http://schemas.microsoft.com/office/drawing/2014/main" val="3728525188"/>
                    </a:ext>
                  </a:extLst>
                </a:gridCol>
                <a:gridCol w="1076498">
                  <a:extLst>
                    <a:ext uri="{9D8B030D-6E8A-4147-A177-3AD203B41FA5}">
                      <a16:colId xmlns:a16="http://schemas.microsoft.com/office/drawing/2014/main" val="1866572100"/>
                    </a:ext>
                  </a:extLst>
                </a:gridCol>
                <a:gridCol w="1076498">
                  <a:extLst>
                    <a:ext uri="{9D8B030D-6E8A-4147-A177-3AD203B41FA5}">
                      <a16:colId xmlns:a16="http://schemas.microsoft.com/office/drawing/2014/main" val="3955630655"/>
                    </a:ext>
                  </a:extLst>
                </a:gridCol>
              </a:tblGrid>
              <a:tr h="3840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科目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70280"/>
                  </a:ext>
                </a:extLst>
              </a:tr>
              <a:tr h="3840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英聽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舊</a:t>
                      </a:r>
                      <a:r>
                        <a:rPr lang="en-US" altLang="zh-TW" sz="1600" dirty="0" smtClean="0"/>
                        <a:t>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27.5%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70.5%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1.88%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0.13%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6118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英聽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新</a:t>
                      </a:r>
                      <a:r>
                        <a:rPr lang="en-US" altLang="zh-TW" sz="1600" dirty="0" smtClean="0"/>
                        <a:t>)</a:t>
                      </a:r>
                      <a:endParaRPr lang="zh-TW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0.13%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B050"/>
                          </a:solidFill>
                        </a:rPr>
                        <a:t>42.38%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56.75%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0.75%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46066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國文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0.04%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B050"/>
                          </a:solidFill>
                        </a:rPr>
                        <a:t>45.72%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53.72%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0.52%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51709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數學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8.82%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80.13%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10.03%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1.02%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94458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英文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22.96%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74.96%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2.08%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5312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自然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新</a:t>
                      </a:r>
                      <a:r>
                        <a:rPr lang="en-US" altLang="zh-TW" sz="1600" dirty="0" smtClean="0"/>
                        <a:t>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P1:</a:t>
                      </a:r>
                    </a:p>
                    <a:p>
                      <a:r>
                        <a:rPr lang="en-US" altLang="zh-TW" sz="1600" dirty="0" smtClean="0"/>
                        <a:t>P2:</a:t>
                      </a:r>
                    </a:p>
                    <a:p>
                      <a:r>
                        <a:rPr lang="en-US" altLang="zh-TW" sz="1600" dirty="0" smtClean="0"/>
                        <a:t>P3:</a:t>
                      </a:r>
                    </a:p>
                    <a:p>
                      <a:r>
                        <a:rPr lang="en-US" altLang="zh-TW" sz="1600" dirty="0" smtClean="0"/>
                        <a:t>P4: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P1:0.51%</a:t>
                      </a:r>
                    </a:p>
                    <a:p>
                      <a:r>
                        <a:rPr lang="en-US" altLang="zh-TW" sz="1600" dirty="0" smtClean="0"/>
                        <a:t>P2:</a:t>
                      </a:r>
                    </a:p>
                    <a:p>
                      <a:r>
                        <a:rPr lang="en-US" altLang="zh-TW" sz="1600" dirty="0" smtClean="0"/>
                        <a:t>P3:</a:t>
                      </a:r>
                    </a:p>
                    <a:p>
                      <a:r>
                        <a:rPr lang="en-US" altLang="zh-TW" sz="1600" dirty="0" smtClean="0"/>
                        <a:t>P4:2.92%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P1:42.41%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P2:34.17%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P3:24.17%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P4:42.08%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P1:56.53%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P2:65.83%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P3:75.83%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P4:54.17%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P1:0.56%</a:t>
                      </a:r>
                    </a:p>
                    <a:p>
                      <a:r>
                        <a:rPr lang="en-US" altLang="zh-TW" sz="1600" dirty="0" smtClean="0"/>
                        <a:t>P2:</a:t>
                      </a:r>
                    </a:p>
                    <a:p>
                      <a:r>
                        <a:rPr lang="en-US" altLang="zh-TW" sz="1600" dirty="0" smtClean="0"/>
                        <a:t>P3:</a:t>
                      </a:r>
                    </a:p>
                    <a:p>
                      <a:r>
                        <a:rPr lang="en-US" altLang="zh-TW" sz="1600" dirty="0" smtClean="0"/>
                        <a:t>P4:0.83%</a:t>
                      </a:r>
                      <a:endParaRPr lang="zh-TW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0701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社會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新</a:t>
                      </a:r>
                      <a:r>
                        <a:rPr lang="en-US" altLang="zh-TW" sz="1600" dirty="0" smtClean="0"/>
                        <a:t>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P1:</a:t>
                      </a:r>
                    </a:p>
                    <a:p>
                      <a:r>
                        <a:rPr lang="en-US" altLang="zh-TW" sz="1600" dirty="0" smtClean="0"/>
                        <a:t>P2:</a:t>
                      </a:r>
                    </a:p>
                    <a:p>
                      <a:r>
                        <a:rPr lang="en-US" altLang="zh-TW" sz="1600" dirty="0" smtClean="0"/>
                        <a:t>P3:</a:t>
                      </a:r>
                    </a:p>
                    <a:p>
                      <a:r>
                        <a:rPr lang="en-US" altLang="zh-TW" sz="1600" dirty="0" smtClean="0"/>
                        <a:t>P4: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P1:0.32%</a:t>
                      </a:r>
                    </a:p>
                    <a:p>
                      <a:r>
                        <a:rPr lang="en-US" altLang="zh-TW" sz="1600" dirty="0" smtClean="0"/>
                        <a:t>P2:</a:t>
                      </a:r>
                    </a:p>
                    <a:p>
                      <a:r>
                        <a:rPr lang="en-US" altLang="zh-TW" sz="1600" dirty="0" smtClean="0"/>
                        <a:t>P3:2%</a:t>
                      </a:r>
                    </a:p>
                    <a:p>
                      <a:r>
                        <a:rPr lang="en-US" altLang="zh-TW" sz="1600" dirty="0" smtClean="0"/>
                        <a:t>P4:0.5</a:t>
                      </a:r>
                      <a:r>
                        <a:rPr lang="en-US" altLang="zh-TW" sz="1600" dirty="0"/>
                        <a:t>%</a:t>
                      </a:r>
                      <a:endParaRPr lang="en-US" altLang="zh-TW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P1:37.19%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P2:30.5%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P3:33.5%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P4:46%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P1:61.95%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P2:69.5%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P3:64.5%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P4:53%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P1:0.54%</a:t>
                      </a:r>
                    </a:p>
                    <a:p>
                      <a:r>
                        <a:rPr lang="en-US" altLang="zh-TW" sz="1600" dirty="0" smtClean="0"/>
                        <a:t>P2:</a:t>
                      </a:r>
                    </a:p>
                    <a:p>
                      <a:r>
                        <a:rPr lang="en-US" altLang="zh-TW" sz="1600" dirty="0" smtClean="0"/>
                        <a:t>P3:</a:t>
                      </a:r>
                    </a:p>
                    <a:p>
                      <a:r>
                        <a:rPr lang="en-US" altLang="zh-TW" sz="1600" dirty="0" smtClean="0"/>
                        <a:t>P4:0.5%</a:t>
                      </a:r>
                      <a:endParaRPr lang="zh-TW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9502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80661"/>
              </p:ext>
            </p:extLst>
          </p:nvPr>
        </p:nvGraphicFramePr>
        <p:xfrm>
          <a:off x="6529455" y="1526670"/>
          <a:ext cx="5237019" cy="4242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5359">
                  <a:extLst>
                    <a:ext uri="{9D8B030D-6E8A-4147-A177-3AD203B41FA5}">
                      <a16:colId xmlns:a16="http://schemas.microsoft.com/office/drawing/2014/main" val="1997637356"/>
                    </a:ext>
                  </a:extLst>
                </a:gridCol>
                <a:gridCol w="1107915">
                  <a:extLst>
                    <a:ext uri="{9D8B030D-6E8A-4147-A177-3AD203B41FA5}">
                      <a16:colId xmlns:a16="http://schemas.microsoft.com/office/drawing/2014/main" val="1030411068"/>
                    </a:ext>
                  </a:extLst>
                </a:gridCol>
                <a:gridCol w="1107915">
                  <a:extLst>
                    <a:ext uri="{9D8B030D-6E8A-4147-A177-3AD203B41FA5}">
                      <a16:colId xmlns:a16="http://schemas.microsoft.com/office/drawing/2014/main" val="3728525188"/>
                    </a:ext>
                  </a:extLst>
                </a:gridCol>
                <a:gridCol w="1107915">
                  <a:extLst>
                    <a:ext uri="{9D8B030D-6E8A-4147-A177-3AD203B41FA5}">
                      <a16:colId xmlns:a16="http://schemas.microsoft.com/office/drawing/2014/main" val="1866572100"/>
                    </a:ext>
                  </a:extLst>
                </a:gridCol>
                <a:gridCol w="1107915">
                  <a:extLst>
                    <a:ext uri="{9D8B030D-6E8A-4147-A177-3AD203B41FA5}">
                      <a16:colId xmlns:a16="http://schemas.microsoft.com/office/drawing/2014/main" val="3955630655"/>
                    </a:ext>
                  </a:extLst>
                </a:gridCol>
              </a:tblGrid>
              <a:tr h="384094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28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70280"/>
                  </a:ext>
                </a:extLst>
              </a:tr>
              <a:tr h="384094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5%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77.44%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17.25%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0.31%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6118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10.63%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78%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11.31%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0.06%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46066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18.24%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77%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4.72%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0.04%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51709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8.35%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78.9%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12.27%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0.45%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0.03%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94458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4.21%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80.38%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15.42%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5312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P1:</a:t>
                      </a:r>
                    </a:p>
                    <a:p>
                      <a:r>
                        <a:rPr lang="en-US" altLang="zh-TW" sz="1600" dirty="0" smtClean="0"/>
                        <a:t>P2:</a:t>
                      </a:r>
                    </a:p>
                    <a:p>
                      <a:r>
                        <a:rPr lang="en-US" altLang="zh-TW" sz="1600" dirty="0" smtClean="0"/>
                        <a:t>P3:</a:t>
                      </a:r>
                    </a:p>
                    <a:p>
                      <a:r>
                        <a:rPr lang="en-US" altLang="zh-TW" sz="1600" dirty="0" smtClean="0"/>
                        <a:t>P4: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P1:0.65%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P2:0.83%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P3:0.83%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P4:0.42%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P1:55.19%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</a:rPr>
                        <a:t>P2:44.58%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</a:rPr>
                        <a:t>P3:33.75%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</a:rPr>
                        <a:t>P4:43.33%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</a:rPr>
                        <a:t>P1:43.66%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P2:50%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P3:61.67%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P4:53.33%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P1:0.51%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P2:4.58%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P3:3.75%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P4:2.92%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0701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P1:</a:t>
                      </a:r>
                    </a:p>
                    <a:p>
                      <a:r>
                        <a:rPr lang="en-US" altLang="zh-TW" sz="1600" dirty="0" smtClean="0"/>
                        <a:t>P2:</a:t>
                      </a:r>
                    </a:p>
                    <a:p>
                      <a:r>
                        <a:rPr lang="en-US" altLang="zh-TW" sz="1600" dirty="0" smtClean="0"/>
                        <a:t>P3:</a:t>
                      </a:r>
                    </a:p>
                    <a:p>
                      <a:r>
                        <a:rPr lang="en-US" altLang="zh-TW" sz="1600" dirty="0" smtClean="0"/>
                        <a:t>P4: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P1:0.38%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P2:6.5%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P3:2%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P4:0.5%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P1:61.14%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P2:69.5%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</a:rPr>
                        <a:t>P3:39%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</a:rPr>
                        <a:t>P4:43.5%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</a:rPr>
                        <a:t>P1:38.43%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</a:rPr>
                        <a:t>P2:35%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P3:57.5%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P4:50.5%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P1:0.05%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P2:7%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P3:1.5%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P4:5.5%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95026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>
          <a:xfrm>
            <a:off x="3357234" y="944506"/>
            <a:ext cx="2450123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高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715703" y="949674"/>
            <a:ext cx="2450123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寬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40576" y="262589"/>
            <a:ext cx="2768137" cy="582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框的尺寸比例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8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>
          <a:xfrm>
            <a:off x="897776" y="495346"/>
            <a:ext cx="2768137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英</a:t>
            </a:r>
            <a:r>
              <a:rPr lang="zh-TW" altLang="en-US" dirty="0" smtClean="0"/>
              <a:t>聽</a:t>
            </a:r>
            <a:r>
              <a:rPr lang="en-US" altLang="zh-TW" dirty="0" smtClean="0"/>
              <a:t>(</a:t>
            </a:r>
            <a:r>
              <a:rPr lang="zh-TW" altLang="en-US" dirty="0" smtClean="0"/>
              <a:t>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2" t="34928" r="4577" b="9021"/>
          <a:stretch/>
        </p:blipFill>
        <p:spPr>
          <a:xfrm>
            <a:off x="266700" y="1209675"/>
            <a:ext cx="5657850" cy="5127960"/>
          </a:xfrm>
          <a:ln w="38100">
            <a:solidFill>
              <a:schemeClr val="accent1"/>
            </a:solidFill>
          </a:ln>
        </p:spPr>
      </p:pic>
      <p:sp>
        <p:nvSpPr>
          <p:cNvPr id="14" name="內容版面配置區 2"/>
          <p:cNvSpPr txBox="1">
            <a:spLocks/>
          </p:cNvSpPr>
          <p:nvPr/>
        </p:nvSpPr>
        <p:spPr>
          <a:xfrm>
            <a:off x="6541945" y="118539"/>
            <a:ext cx="2768137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自然</a:t>
            </a:r>
            <a:r>
              <a:rPr lang="en-US" altLang="zh-TW" dirty="0" smtClean="0"/>
              <a:t>P1 </a:t>
            </a:r>
            <a:r>
              <a:rPr lang="en-US" altLang="zh-TW" dirty="0"/>
              <a:t>(</a:t>
            </a:r>
            <a:r>
              <a:rPr lang="en-US" altLang="zh-TW" dirty="0" smtClean="0"/>
              <a:t>0259.jpg)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9" t="37576" r="11401" b="5557"/>
          <a:stretch/>
        </p:blipFill>
        <p:spPr>
          <a:xfrm>
            <a:off x="6353174" y="685800"/>
            <a:ext cx="5704730" cy="575314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54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695060" y="153708"/>
            <a:ext cx="2768137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自然</a:t>
            </a:r>
            <a:r>
              <a:rPr lang="en-US" altLang="zh-TW" dirty="0" smtClean="0"/>
              <a:t>P1 </a:t>
            </a:r>
            <a:r>
              <a:rPr lang="en-US" altLang="zh-TW" dirty="0"/>
              <a:t>(</a:t>
            </a:r>
            <a:r>
              <a:rPr lang="en-US" altLang="zh-TW" dirty="0" smtClean="0"/>
              <a:t>0259.jpg)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9" t="37576" r="16660" b="5557"/>
          <a:stretch/>
        </p:blipFill>
        <p:spPr>
          <a:xfrm>
            <a:off x="304066" y="720969"/>
            <a:ext cx="5314219" cy="575314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" t="36707" r="13730" b="7095"/>
          <a:stretch/>
        </p:blipFill>
        <p:spPr>
          <a:xfrm>
            <a:off x="5925005" y="623613"/>
            <a:ext cx="6072884" cy="585050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891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>
          <a:xfrm>
            <a:off x="250076" y="495346"/>
            <a:ext cx="2768137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79" y="3373516"/>
            <a:ext cx="2981741" cy="316274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9" t="37576" r="11401" b="5557"/>
          <a:stretch/>
        </p:blipFill>
        <p:spPr>
          <a:xfrm>
            <a:off x="533552" y="783111"/>
            <a:ext cx="5704730" cy="575314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816033" y="783111"/>
            <a:ext cx="304800" cy="21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481744" y="1227824"/>
            <a:ext cx="304800" cy="21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413" y="3225858"/>
            <a:ext cx="3515216" cy="3458058"/>
          </a:xfrm>
          <a:prstGeom prst="rect">
            <a:avLst/>
          </a:prstGeom>
        </p:spPr>
      </p:pic>
      <p:sp>
        <p:nvSpPr>
          <p:cNvPr id="13" name="內容版面配置區 2"/>
          <p:cNvSpPr txBox="1">
            <a:spLocks/>
          </p:cNvSpPr>
          <p:nvPr/>
        </p:nvSpPr>
        <p:spPr>
          <a:xfrm>
            <a:off x="617780" y="200947"/>
            <a:ext cx="2768137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自然</a:t>
            </a:r>
            <a:r>
              <a:rPr lang="en-US" altLang="zh-TW" dirty="0" smtClean="0"/>
              <a:t>P1 </a:t>
            </a:r>
            <a:r>
              <a:rPr lang="en-US" altLang="zh-TW" dirty="0"/>
              <a:t>(</a:t>
            </a:r>
            <a:r>
              <a:rPr lang="en-US" altLang="zh-TW" dirty="0" smtClean="0"/>
              <a:t>0259.jpg)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33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>
          <a:xfrm>
            <a:off x="250076" y="495346"/>
            <a:ext cx="2768137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626920" y="204264"/>
            <a:ext cx="2768137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自然</a:t>
            </a:r>
            <a:r>
              <a:rPr lang="en-US" altLang="zh-TW" dirty="0" smtClean="0"/>
              <a:t>P2 (0112.jpg)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6" t="45407" r="54603" b="38792"/>
          <a:stretch/>
        </p:blipFill>
        <p:spPr>
          <a:xfrm>
            <a:off x="504825" y="942975"/>
            <a:ext cx="3390900" cy="221932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504825" y="342526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P2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0256</a:t>
            </a:r>
            <a:r>
              <a:rPr lang="en-US" altLang="zh-TW" dirty="0" smtClean="0"/>
              <a:t>.jpg)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6" t="45555" r="54732" b="39167"/>
          <a:stretch/>
        </p:blipFill>
        <p:spPr>
          <a:xfrm>
            <a:off x="250076" y="3876537"/>
            <a:ext cx="3697648" cy="2324238"/>
          </a:xfrm>
          <a:prstGeom prst="rect">
            <a:avLst/>
          </a:prstGeom>
        </p:spPr>
      </p:pic>
      <p:sp>
        <p:nvSpPr>
          <p:cNvPr id="12" name="內容版面配置區 2"/>
          <p:cNvSpPr txBox="1">
            <a:spLocks/>
          </p:cNvSpPr>
          <p:nvPr/>
        </p:nvSpPr>
        <p:spPr>
          <a:xfrm>
            <a:off x="4627420" y="204264"/>
            <a:ext cx="2768137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自然</a:t>
            </a:r>
            <a:r>
              <a:rPr lang="en-US" altLang="zh-TW" dirty="0" smtClean="0"/>
              <a:t>P3 (0112.jpg)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2" t="10140" r="54674" b="79326"/>
          <a:stretch/>
        </p:blipFill>
        <p:spPr>
          <a:xfrm>
            <a:off x="4708382" y="901022"/>
            <a:ext cx="2606212" cy="113604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2" t="60837" r="54674" b="29999"/>
          <a:stretch/>
        </p:blipFill>
        <p:spPr>
          <a:xfrm>
            <a:off x="4708382" y="2174037"/>
            <a:ext cx="2606212" cy="98826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5" name="內容版面配置區 2"/>
          <p:cNvSpPr txBox="1">
            <a:spLocks/>
          </p:cNvSpPr>
          <p:nvPr/>
        </p:nvSpPr>
        <p:spPr>
          <a:xfrm>
            <a:off x="8097555" y="204264"/>
            <a:ext cx="2768137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自然</a:t>
            </a:r>
            <a:r>
              <a:rPr lang="en-US" altLang="zh-TW" dirty="0" smtClean="0"/>
              <a:t>P4 (0259.jpg)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9" t="11091" r="56782" b="22361"/>
          <a:stretch/>
        </p:blipFill>
        <p:spPr>
          <a:xfrm>
            <a:off x="8558295" y="786428"/>
            <a:ext cx="1846656" cy="591769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39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626920" y="204264"/>
            <a:ext cx="2768137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社會</a:t>
            </a:r>
            <a:r>
              <a:rPr lang="en-US" altLang="zh-TW" dirty="0" smtClean="0"/>
              <a:t>P1 (0169.jpg)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2" t="35757" r="17812" b="7515"/>
          <a:stretch/>
        </p:blipFill>
        <p:spPr>
          <a:xfrm>
            <a:off x="626920" y="786428"/>
            <a:ext cx="5195455" cy="581692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722920" y="204264"/>
            <a:ext cx="2768137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社會</a:t>
            </a:r>
            <a:r>
              <a:rPr lang="en-US" altLang="zh-TW" dirty="0" smtClean="0"/>
              <a:t>P2 (0169.jpg)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t="13454" r="64956" b="24485"/>
          <a:stretch/>
        </p:blipFill>
        <p:spPr>
          <a:xfrm>
            <a:off x="7157257" y="786428"/>
            <a:ext cx="1363288" cy="567481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8" t="13745" r="63370" b="25648"/>
          <a:stretch/>
        </p:blipFill>
        <p:spPr>
          <a:xfrm>
            <a:off x="9855427" y="168955"/>
            <a:ext cx="1737287" cy="643439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9340001" y="2750590"/>
            <a:ext cx="2768137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社會</a:t>
            </a:r>
            <a:r>
              <a:rPr lang="en-US" altLang="zh-TW" dirty="0" smtClean="0"/>
              <a:t>P2 (0171.jpg)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9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/>
          <p:cNvSpPr txBox="1">
            <a:spLocks/>
          </p:cNvSpPr>
          <p:nvPr/>
        </p:nvSpPr>
        <p:spPr>
          <a:xfrm>
            <a:off x="7548615" y="1149779"/>
            <a:ext cx="2768137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社會</a:t>
            </a:r>
            <a:r>
              <a:rPr lang="en-US" altLang="zh-TW" dirty="0" smtClean="0"/>
              <a:t>P3 (0171.jpg)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076" y="2447847"/>
            <a:ext cx="3429297" cy="179085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76" y="4374487"/>
            <a:ext cx="3436918" cy="64013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076" y="5150407"/>
            <a:ext cx="3322608" cy="65537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3900" y="2501191"/>
            <a:ext cx="2644369" cy="173751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3794" y="4418824"/>
            <a:ext cx="2728196" cy="73158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0914" y="5330529"/>
            <a:ext cx="2309060" cy="39627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701" y="2093417"/>
            <a:ext cx="1935648" cy="409991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6351" y="2232493"/>
            <a:ext cx="1280271" cy="3970364"/>
          </a:xfrm>
          <a:prstGeom prst="rect">
            <a:avLst/>
          </a:prstGeom>
        </p:spPr>
      </p:pic>
      <p:sp>
        <p:nvSpPr>
          <p:cNvPr id="20" name="內容版面配置區 2"/>
          <p:cNvSpPr txBox="1">
            <a:spLocks/>
          </p:cNvSpPr>
          <p:nvPr/>
        </p:nvSpPr>
        <p:spPr>
          <a:xfrm>
            <a:off x="728715" y="1077772"/>
            <a:ext cx="3595635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/>
              <a:t>英聽 </a:t>
            </a:r>
            <a:r>
              <a:rPr lang="en-US" altLang="zh-TW" dirty="0"/>
              <a:t>(10000012.jpg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9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596</Words>
  <Application>Microsoft Office PowerPoint</Application>
  <PresentationFormat>寬螢幕</PresentationFormat>
  <Paragraphs>336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koube0131@gmail.com</dc:creator>
  <cp:lastModifiedBy>yitzu</cp:lastModifiedBy>
  <cp:revision>46</cp:revision>
  <dcterms:created xsi:type="dcterms:W3CDTF">2020-09-09T15:26:14Z</dcterms:created>
  <dcterms:modified xsi:type="dcterms:W3CDTF">2020-09-17T03:04:24Z</dcterms:modified>
</cp:coreProperties>
</file>