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4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E3DBB-EF44-460D-8A3F-D95147CF3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57EEAF-FCD2-4922-B513-7D9959636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01D9B-E8AC-4602-AA7E-4462F2FE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92E5-80F4-42F4-B79A-90654AF71E84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DB88A-2E31-4B83-989C-D7D6BDEC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D344C8-38C4-459A-9BD0-84ADC68B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426B-2067-4396-AD8E-021BBE92E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81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A8CBB4-3BD3-4A4A-AAD9-087F6E7B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8CE679-8B4E-48CA-BD92-393F304C0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7B526B-E446-4556-A968-F2F10CE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92E5-80F4-42F4-B79A-90654AF71E84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F8DC63-18F8-4CD5-AA39-37117FB7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A216D6-2288-4F76-A77D-7A5CE161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426B-2067-4396-AD8E-021BBE92E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69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6FCC6DB-D4FB-4D61-8AA7-7FB75526B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62C3DA-CACF-4511-9D2C-9B6E93484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75AB5F-FCD0-40EC-B010-26543811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92E5-80F4-42F4-B79A-90654AF71E84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D424DB-5347-4CE5-B90F-70A832C1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67445D-76CC-405B-AC0E-2412FBE8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426B-2067-4396-AD8E-021BBE92E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54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5A577-256E-460E-A9B3-E055ED84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2D6932-10DA-4B6F-A09E-A34A0578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CE0591-EB80-41B0-8C79-75486367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92E5-80F4-42F4-B79A-90654AF71E84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325409-F558-4D1E-90A9-F025887A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36EA68-E6BC-48B6-9D6A-C298DBB6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426B-2067-4396-AD8E-021BBE92E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10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1BBF2-FFE1-4C52-8733-208D2E2E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2C2097-5C93-446F-88E4-D798DF159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BEEC56-C34B-4CF2-ADA0-D07115D5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92E5-80F4-42F4-B79A-90654AF71E84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568F5-64AE-41A2-B01E-EEA79B88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C1C2F2-BBC9-4202-8023-6B01E4B0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426B-2067-4396-AD8E-021BBE92E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74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F80AB-0F9B-405D-93A0-E8ECFEF3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141A5F-D95A-47ED-AD10-9EA165CA0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7658EE-68D1-4F2F-A082-D8C6E717B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8CE044-E4F7-4EAF-8B3A-716A56CB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92E5-80F4-42F4-B79A-90654AF71E84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9FA1D7-2DE1-40A3-BEBC-6BB89D18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7BA133-0592-4E6D-B5C8-2CCD69F3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426B-2067-4396-AD8E-021BBE92E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58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0E635-1545-470F-8114-C22A76B8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0A7F47-8929-4E3C-B203-2EAA44327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ADEE81-65DD-4EF5-B8A9-B33DBA4B3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D0B055-20EF-4E8F-9D90-DE49D2A9D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D32390-18B6-434A-B4EA-3DA15BE4D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74650E-9735-4740-AE02-10F19A14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92E5-80F4-42F4-B79A-90654AF71E84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B6DE49-22B7-449F-A246-69B3F3E1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CC6AF1-7051-4A03-86C9-AE56B3A0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426B-2067-4396-AD8E-021BBE92E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84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5661A-C109-4502-B9CE-EFEC8A2E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46DE8C-E32A-4FD6-8A55-0DC334D6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92E5-80F4-42F4-B79A-90654AF71E84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2A4765-4079-4239-BD60-9C610F61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58AAF6-6C17-4600-A374-C23B6DE1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426B-2067-4396-AD8E-021BBE92E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78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E2E3839-3049-475F-AA5F-41830590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92E5-80F4-42F4-B79A-90654AF71E84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141A948-E89C-4C3A-AE36-035B0002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47A425-5868-4B69-9347-CCB6A55D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426B-2067-4396-AD8E-021BBE92E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43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1CFDC-78F6-4289-8850-F1FFD417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11E849-C49A-4B7D-8B6A-D4258E29F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61B795-2E01-463B-BBA1-2522955DD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DF580D-C706-40C2-A234-AC2A0F2D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92E5-80F4-42F4-B79A-90654AF71E84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3F60FC-178A-41EF-A12B-E81F0EC2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B61D3C-9E60-4C0A-B350-1DA71B5F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426B-2067-4396-AD8E-021BBE92E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5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0CE36-C4F5-4928-9E56-0E3B8491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933546-58C2-4957-8B21-CD721D8C7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514842-D903-416C-922A-4C5FFDCDF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3CE09A-3978-45F6-9E47-E2F206DC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92E5-80F4-42F4-B79A-90654AF71E84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764812-23B8-4E5A-8821-572F9622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EF1EA9-4AB3-48AA-B7BA-E62F54F6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426B-2067-4396-AD8E-021BBE92E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0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AA9BA2-8D34-4F46-8E45-18408EF6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442F75-9914-48A5-B225-D58D72638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027AE9-B60C-4891-956A-BCA11A674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92E5-80F4-42F4-B79A-90654AF71E84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537F4E-D4DE-4DC6-BEF4-7F4A58771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B320C2-3D58-4C50-A4FE-2541C0092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F426B-2067-4396-AD8E-021BBE92E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6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5BB3B-FA27-4764-A1C9-359C79E3D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Unsupervised human height estimation from a single image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642332-60F1-45E0-9665-8F303F24E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Guan, Y. P. (2009). </a:t>
            </a:r>
          </a:p>
          <a:p>
            <a:r>
              <a:rPr lang="en-US" altLang="zh-TW" dirty="0"/>
              <a:t>Journal of Biomedical Science and Engineering, 2(06), 425.</a:t>
            </a:r>
          </a:p>
          <a:p>
            <a:r>
              <a:rPr lang="zh-TW" altLang="en-US" dirty="0"/>
              <a:t>從單個圖像進行無監督的人體高度估計</a:t>
            </a:r>
          </a:p>
        </p:txBody>
      </p:sp>
    </p:spTree>
    <p:extLst>
      <p:ext uri="{BB962C8B-B14F-4D97-AF65-F5344CB8AC3E}">
        <p14:creationId xmlns:p14="http://schemas.microsoft.com/office/powerpoint/2010/main" val="151272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3BAEB-C4C1-4769-B0CC-3909D190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1043" cy="1325563"/>
          </a:xfrm>
        </p:spPr>
        <p:txBody>
          <a:bodyPr/>
          <a:lstStyle/>
          <a:p>
            <a:r>
              <a:rPr lang="zh-TW" altLang="en-US" dirty="0"/>
              <a:t>面部垂直</a:t>
            </a:r>
            <a:r>
              <a:rPr lang="zh-TW" altLang="en-US" dirty="0">
                <a:solidFill>
                  <a:srgbClr val="FF0000"/>
                </a:solidFill>
              </a:rPr>
              <a:t>黃金比例 </a:t>
            </a:r>
            <a:r>
              <a:rPr lang="zh-TW" altLang="en-US" dirty="0"/>
              <a:t>與 面部垂直</a:t>
            </a:r>
            <a:r>
              <a:rPr lang="zh-TW" altLang="en-US" dirty="0">
                <a:solidFill>
                  <a:srgbClr val="FF0000"/>
                </a:solidFill>
              </a:rPr>
              <a:t>三等分比例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9225533-122E-41E2-B18C-A5C70B7EB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5" y="1473693"/>
            <a:ext cx="11169130" cy="4613972"/>
          </a:xfrm>
        </p:spPr>
      </p:pic>
    </p:spTree>
    <p:extLst>
      <p:ext uri="{BB962C8B-B14F-4D97-AF65-F5344CB8AC3E}">
        <p14:creationId xmlns:p14="http://schemas.microsoft.com/office/powerpoint/2010/main" val="360739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6B728-52DD-495B-94FB-B5648CA0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863A86-A02E-4471-97C1-F09ACA80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根據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Roboto"/>
              </a:rPr>
              <a:t>黃金比例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計算提取的面部特徵的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3D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位置。</a:t>
            </a:r>
            <a:endParaRPr lang="en-US" altLang="zh-TW" b="0" i="0" dirty="0">
              <a:solidFill>
                <a:srgbClr val="252525"/>
              </a:solidFill>
              <a:effectLst/>
              <a:latin typeface="Roboto"/>
            </a:endParaRPr>
          </a:p>
          <a:p>
            <a:endParaRPr lang="en-US" altLang="zh-TW" dirty="0">
              <a:solidFill>
                <a:srgbClr val="252525"/>
              </a:solidFill>
              <a:latin typeface="Roboto"/>
            </a:endParaRPr>
          </a:p>
          <a:p>
            <a:endParaRPr lang="en-US" altLang="zh-TW" b="0" i="0" dirty="0">
              <a:solidFill>
                <a:srgbClr val="252525"/>
              </a:solidFill>
              <a:effectLst/>
              <a:latin typeface="Roboto"/>
            </a:endParaRPr>
          </a:p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由於面部垂直比例保持不變</a:t>
            </a:r>
            <a:r>
              <a:rPr lang="zh-TW" altLang="en-US" dirty="0">
                <a:solidFill>
                  <a:srgbClr val="252525"/>
                </a:solidFill>
                <a:latin typeface="Roboto"/>
              </a:rPr>
              <a:t>，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如果在人類成長過程中保持相對恆定，則可以確定所提取面部特徵的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3D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位置（如果已知某個長度或距離）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9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DF96ED-008B-45DF-9201-17567AF3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F08846-034E-438A-ACA9-A1753727D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如果在人類成長過程中保持相對恆定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[21]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，則可以確定所提取面部特徵的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3D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位置（如果已知某個長度或距離），</a:t>
            </a:r>
            <a:endParaRPr lang="en-US" altLang="zh-TW" b="0" i="0" dirty="0">
              <a:solidFill>
                <a:srgbClr val="252525"/>
              </a:solidFill>
              <a:effectLst/>
              <a:latin typeface="Roboto"/>
            </a:endParaRPr>
          </a:p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嘴唇和下巴忽略不計。為了簡化計算，假設下巴點（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u1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，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v1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）的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3D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坐標為（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X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，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Y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，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Z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），其水平線與穿過眼睛中心的垂直線相交。</a:t>
            </a:r>
            <a:endParaRPr lang="en-US" altLang="zh-TW" b="0" i="0" dirty="0">
              <a:solidFill>
                <a:srgbClr val="252525"/>
              </a:solidFill>
              <a:effectLst/>
              <a:latin typeface="Roboto"/>
            </a:endParaRPr>
          </a:p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唇點（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u2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，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v2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）的坐標為（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X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，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Y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，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Z + h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），其水平線與上述相同的垂直線相交。</a:t>
            </a:r>
            <a:endParaRPr lang="en-US" altLang="zh-TW" dirty="0">
              <a:solidFill>
                <a:srgbClr val="252525"/>
              </a:solidFill>
              <a:latin typeface="Roboto"/>
            </a:endParaRPr>
          </a:p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根據黃金比例，眼睛中心點（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u3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，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v3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）的坐標為（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X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，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Y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，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Z + 2.618h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109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6D527-E356-46DF-9B59-2B40B484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D2CADD-272C-4473-BA54-E74F6255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 camera model used is a central projection. Effect such as radial distortion can be removed and is not det-</a:t>
            </a:r>
            <a:r>
              <a:rPr lang="en-US" altLang="zh-TW" dirty="0" err="1"/>
              <a:t>rimental</a:t>
            </a:r>
            <a:r>
              <a:rPr lang="en-US" altLang="zh-TW" dirty="0"/>
              <a:t> to the method.</a:t>
            </a:r>
          </a:p>
          <a:p>
            <a:endParaRPr lang="en-US" altLang="zh-TW" dirty="0"/>
          </a:p>
          <a:p>
            <a:r>
              <a:rPr lang="en-US" altLang="zh-TW" dirty="0"/>
              <a:t>The camera perspective projection model can be represented by a 34 matrix M. The image coordinates (</a:t>
            </a:r>
            <a:r>
              <a:rPr lang="en-US" altLang="zh-TW" dirty="0" err="1"/>
              <a:t>ui</a:t>
            </a:r>
            <a:r>
              <a:rPr lang="en-US" altLang="zh-TW" dirty="0"/>
              <a:t>, vi) of a point Pi expressed in a homogenous coordinate system are given as follows: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01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930C6-E838-4062-8990-63D4D7AF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2A4AF-7D95-4580-BBB7-6E6BCE55A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2266"/>
          </a:xfrm>
        </p:spPr>
        <p:txBody>
          <a:bodyPr>
            <a:normAutofit fontScale="92500"/>
          </a:bodyPr>
          <a:lstStyle/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（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1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）可用於推斷下巴點的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3D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坐標。擴展（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X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，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Y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，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Z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/>
              </a:rPr>
              <a:t>）的結果如下：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FEB7C6-4752-44FB-98AE-5B75FA17E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3018408"/>
            <a:ext cx="6888636" cy="19916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94D9EFE-C385-4846-8226-D0E5C8344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393" y="2663870"/>
            <a:ext cx="4780682" cy="32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4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E1FF08-9EA5-4F6E-AAB5-46C3A21B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4F1B45D-2F83-4FA3-A12E-2F1701B67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1"/>
          <a:stretch/>
        </p:blipFill>
        <p:spPr>
          <a:xfrm>
            <a:off x="88777" y="3568935"/>
            <a:ext cx="5282444" cy="2537846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E8334A9-BC74-495B-A593-73563F065E37}"/>
              </a:ext>
            </a:extLst>
          </p:cNvPr>
          <p:cNvSpPr txBox="1"/>
          <p:nvPr/>
        </p:nvSpPr>
        <p:spPr>
          <a:xfrm>
            <a:off x="1218459" y="2044005"/>
            <a:ext cx="887545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0" i="0" dirty="0">
                <a:solidFill>
                  <a:srgbClr val="252525"/>
                </a:solidFill>
                <a:effectLst/>
                <a:latin typeface="Roboto"/>
              </a:rPr>
              <a:t>知道人的頭頂點（</a:t>
            </a:r>
            <a:r>
              <a:rPr lang="en-US" altLang="zh-TW" sz="2800" b="0" i="0" dirty="0">
                <a:solidFill>
                  <a:srgbClr val="252525"/>
                </a:solidFill>
                <a:effectLst/>
                <a:latin typeface="Roboto"/>
              </a:rPr>
              <a:t>u4</a:t>
            </a:r>
            <a:r>
              <a:rPr lang="zh-TW" altLang="en-US" sz="2800" b="0" i="0" dirty="0">
                <a:solidFill>
                  <a:srgbClr val="252525"/>
                </a:solidFill>
                <a:effectLst/>
                <a:latin typeface="Roboto"/>
              </a:rPr>
              <a:t>，</a:t>
            </a:r>
            <a:r>
              <a:rPr lang="en-US" altLang="zh-TW" sz="2800" b="0" i="0" dirty="0">
                <a:solidFill>
                  <a:srgbClr val="252525"/>
                </a:solidFill>
                <a:effectLst/>
                <a:latin typeface="Roboto"/>
              </a:rPr>
              <a:t>v4</a:t>
            </a:r>
            <a:r>
              <a:rPr lang="zh-TW" altLang="en-US" sz="2800" b="0" i="0" dirty="0">
                <a:solidFill>
                  <a:srgbClr val="252525"/>
                </a:solidFill>
                <a:effectLst/>
                <a:latin typeface="Roboto"/>
              </a:rPr>
              <a:t>）後，我們可以使用坐標（</a:t>
            </a:r>
            <a:r>
              <a:rPr lang="en-US" altLang="zh-TW" sz="2800" b="0" i="0" dirty="0">
                <a:solidFill>
                  <a:srgbClr val="252525"/>
                </a:solidFill>
                <a:effectLst/>
                <a:latin typeface="Roboto"/>
              </a:rPr>
              <a:t>X</a:t>
            </a:r>
            <a:r>
              <a:rPr lang="zh-TW" altLang="en-US" sz="2800" b="0" i="0" dirty="0">
                <a:solidFill>
                  <a:srgbClr val="252525"/>
                </a:solidFill>
                <a:effectLst/>
                <a:latin typeface="Roboto"/>
              </a:rPr>
              <a:t>，</a:t>
            </a:r>
            <a:r>
              <a:rPr lang="en-US" altLang="zh-TW" sz="2800" b="0" i="0" dirty="0">
                <a:solidFill>
                  <a:srgbClr val="252525"/>
                </a:solidFill>
                <a:effectLst/>
                <a:latin typeface="Roboto"/>
              </a:rPr>
              <a:t>Y</a:t>
            </a:r>
            <a:r>
              <a:rPr lang="zh-TW" altLang="en-US" sz="2800" b="0" i="0" dirty="0">
                <a:solidFill>
                  <a:srgbClr val="252525"/>
                </a:solidFill>
                <a:effectLst/>
                <a:latin typeface="Roboto"/>
              </a:rPr>
              <a:t>）重新排列（</a:t>
            </a:r>
            <a:r>
              <a:rPr lang="en-US" altLang="zh-TW" sz="2800" b="0" i="0" dirty="0">
                <a:solidFill>
                  <a:srgbClr val="252525"/>
                </a:solidFill>
                <a:effectLst/>
                <a:latin typeface="Roboto"/>
              </a:rPr>
              <a:t>2</a:t>
            </a:r>
            <a:r>
              <a:rPr lang="zh-TW" altLang="en-US" sz="2800" b="0" i="0" dirty="0">
                <a:solidFill>
                  <a:srgbClr val="252525"/>
                </a:solidFill>
                <a:effectLst/>
                <a:latin typeface="Roboto"/>
              </a:rPr>
              <a:t>）以估計身高為（</a:t>
            </a:r>
            <a:r>
              <a:rPr lang="en-US" altLang="zh-TW" sz="2800" b="0" i="0" dirty="0">
                <a:solidFill>
                  <a:srgbClr val="252525"/>
                </a:solidFill>
                <a:effectLst/>
                <a:latin typeface="Roboto"/>
              </a:rPr>
              <a:t>6</a:t>
            </a:r>
            <a:r>
              <a:rPr lang="zh-TW" altLang="en-US" sz="2800" b="0" i="0" dirty="0">
                <a:solidFill>
                  <a:srgbClr val="252525"/>
                </a:solidFill>
                <a:effectLst/>
                <a:latin typeface="Roboto"/>
              </a:rPr>
              <a:t>）。發現（</a:t>
            </a:r>
            <a:r>
              <a:rPr lang="en-US" altLang="zh-TW" sz="2800" b="0" i="0" dirty="0">
                <a:solidFill>
                  <a:srgbClr val="252525"/>
                </a:solidFill>
                <a:effectLst/>
                <a:latin typeface="Roboto"/>
              </a:rPr>
              <a:t>6</a:t>
            </a:r>
            <a:r>
              <a:rPr lang="zh-TW" altLang="en-US" sz="2800" b="0" i="0" dirty="0">
                <a:solidFill>
                  <a:srgbClr val="252525"/>
                </a:solidFill>
                <a:effectLst/>
                <a:latin typeface="Roboto"/>
              </a:rPr>
              <a:t>）作為</a:t>
            </a:r>
            <a:r>
              <a:rPr lang="en-US" altLang="zh-TW" sz="2800" b="0" i="0" dirty="0">
                <a:solidFill>
                  <a:srgbClr val="252525"/>
                </a:solidFill>
                <a:effectLst/>
                <a:latin typeface="Roboto"/>
              </a:rPr>
              <a:t>v4</a:t>
            </a:r>
            <a:r>
              <a:rPr lang="zh-TW" altLang="en-US" sz="2800" b="0" i="0" dirty="0">
                <a:solidFill>
                  <a:srgbClr val="252525"/>
                </a:solidFill>
                <a:effectLst/>
                <a:latin typeface="Roboto"/>
              </a:rPr>
              <a:t>的函數可以更穩定地估計身高</a:t>
            </a:r>
            <a:endParaRPr lang="zh-TW" altLang="en-US" sz="2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B4FE483-1D18-4587-AE6B-2BB20AB5E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128" y="5501241"/>
            <a:ext cx="7976426" cy="12110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69603AB-1030-4814-971B-BAAAC2FC35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8" b="14122"/>
          <a:stretch/>
        </p:blipFill>
        <p:spPr>
          <a:xfrm>
            <a:off x="5521909" y="3840414"/>
            <a:ext cx="6465921" cy="73158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17233FE-7A1D-494C-A42D-4760FC7CC1DB}"/>
              </a:ext>
            </a:extLst>
          </p:cNvPr>
          <p:cNvSpPr txBox="1"/>
          <p:nvPr/>
        </p:nvSpPr>
        <p:spPr>
          <a:xfrm>
            <a:off x="6097480" y="338426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From (2), the linear least-squares solution is given by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861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ADEC7-F309-424C-B1DB-BF0D4FAC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03E53BE-A726-42C4-A1AB-6E6B410C9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63" y="0"/>
            <a:ext cx="11053743" cy="6297210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6D2F5C1-5D68-447A-9B32-AE18FAAF7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29" y="4073228"/>
            <a:ext cx="3418715" cy="258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C4F51-80B2-4B64-9DEC-8F1989FF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2EC773-E760-47C3-BCAF-49C4495D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deviation is due to the fact that relative error in-crease with the distance between the camera and the user since the pixel size is proportional to the view angle, </a:t>
            </a:r>
            <a:r>
              <a:rPr lang="en-US" altLang="zh-TW" dirty="0">
                <a:solidFill>
                  <a:srgbClr val="FF0000"/>
                </a:solidFill>
              </a:rPr>
              <a:t>which means smaller resolution from a larger distance</a:t>
            </a:r>
          </a:p>
          <a:p>
            <a:endParaRPr lang="en-US" altLang="zh-TW" dirty="0"/>
          </a:p>
          <a:p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in the experiment a pixel difference corresponds to about 5.26 mm resolution ambiguity from the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Roboto"/>
              </a:rPr>
              <a:t>distance of 3 m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. Besides, inaccurate camera calibration affects the </a:t>
            </a:r>
            <a:r>
              <a:rPr lang="en-US" altLang="zh-TW" b="0" i="0" dirty="0" err="1">
                <a:solidFill>
                  <a:srgbClr val="252525"/>
                </a:solidFill>
                <a:effectLst/>
                <a:latin typeface="Roboto"/>
              </a:rPr>
              <a:t>meas-urement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/>
              </a:rPr>
              <a:t> 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10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444</Words>
  <Application>Microsoft Office PowerPoint</Application>
  <PresentationFormat>寬螢幕</PresentationFormat>
  <Paragraphs>22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Roboto</vt:lpstr>
      <vt:lpstr>Arial</vt:lpstr>
      <vt:lpstr>Calibri</vt:lpstr>
      <vt:lpstr>Calibri Light</vt:lpstr>
      <vt:lpstr>Office 佈景主題</vt:lpstr>
      <vt:lpstr>Unsupervised human height estimation from a single image </vt:lpstr>
      <vt:lpstr>面部垂直黃金比例 與 面部垂直三等分比例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林紀揚</dc:creator>
  <cp:lastModifiedBy>林紀揚</cp:lastModifiedBy>
  <cp:revision>10</cp:revision>
  <dcterms:created xsi:type="dcterms:W3CDTF">2020-09-17T05:23:08Z</dcterms:created>
  <dcterms:modified xsi:type="dcterms:W3CDTF">2020-09-24T06:04:03Z</dcterms:modified>
</cp:coreProperties>
</file>