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7A2F8-7B4D-4EE7-B3AA-4327B4A93F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AF984D-2C16-4CBB-9EFD-0EE855B947FF}">
      <dgm:prSet/>
      <dgm:spPr/>
      <dgm:t>
        <a:bodyPr/>
        <a:lstStyle/>
        <a:p>
          <a:r>
            <a:rPr lang="en-US"/>
            <a:t>Bộ toolkit mã nguồn mở dựa trên FaceNet của Google</a:t>
          </a:r>
        </a:p>
      </dgm:t>
    </dgm:pt>
    <dgm:pt modelId="{62BAA9A5-9C7E-4F75-892F-47B6B194D552}" type="parTrans" cxnId="{843B7556-395D-48C6-A25B-06A1425EE94B}">
      <dgm:prSet/>
      <dgm:spPr/>
      <dgm:t>
        <a:bodyPr/>
        <a:lstStyle/>
        <a:p>
          <a:endParaRPr lang="en-US"/>
        </a:p>
      </dgm:t>
    </dgm:pt>
    <dgm:pt modelId="{5E3A14C9-A73A-4980-89C2-6ECA6DD939D1}" type="sibTrans" cxnId="{843B7556-395D-48C6-A25B-06A1425EE94B}">
      <dgm:prSet/>
      <dgm:spPr/>
      <dgm:t>
        <a:bodyPr/>
        <a:lstStyle/>
        <a:p>
          <a:endParaRPr lang="en-US"/>
        </a:p>
      </dgm:t>
    </dgm:pt>
    <dgm:pt modelId="{3D40B904-54B4-49CD-BF89-8C06476A4B8F}">
      <dgm:prSet/>
      <dgm:spPr/>
      <dgm:t>
        <a:bodyPr/>
        <a:lstStyle/>
        <a:p>
          <a:r>
            <a:rPr lang="en-US"/>
            <a:t>Áp dụng cho công việc: verification, recognition, clustering face</a:t>
          </a:r>
        </a:p>
      </dgm:t>
    </dgm:pt>
    <dgm:pt modelId="{32E44965-FF08-48C0-98FC-395C3549DBE6}" type="parTrans" cxnId="{F3EB8121-CA82-430C-BE10-A25444399C06}">
      <dgm:prSet/>
      <dgm:spPr/>
      <dgm:t>
        <a:bodyPr/>
        <a:lstStyle/>
        <a:p>
          <a:endParaRPr lang="en-US"/>
        </a:p>
      </dgm:t>
    </dgm:pt>
    <dgm:pt modelId="{B24CABBE-46E3-4EDC-B187-572E0399B75D}" type="sibTrans" cxnId="{F3EB8121-CA82-430C-BE10-A25444399C06}">
      <dgm:prSet/>
      <dgm:spPr/>
      <dgm:t>
        <a:bodyPr/>
        <a:lstStyle/>
        <a:p>
          <a:endParaRPr lang="en-US"/>
        </a:p>
      </dgm:t>
    </dgm:pt>
    <dgm:pt modelId="{C8A0114B-F0BB-42CA-997F-50D455D3BA93}">
      <dgm:prSet/>
      <dgm:spPr/>
      <dgm:t>
        <a:bodyPr/>
        <a:lstStyle/>
        <a:p>
          <a:r>
            <a:rPr lang="en-US"/>
            <a:t>Algorithm: k-NN</a:t>
          </a:r>
        </a:p>
      </dgm:t>
    </dgm:pt>
    <dgm:pt modelId="{1926EB5B-0AC3-4A69-9CAE-73848537749C}" type="parTrans" cxnId="{72BB4C87-CC3A-4C1D-B43B-86B1874152C8}">
      <dgm:prSet/>
      <dgm:spPr/>
      <dgm:t>
        <a:bodyPr/>
        <a:lstStyle/>
        <a:p>
          <a:endParaRPr lang="en-US"/>
        </a:p>
      </dgm:t>
    </dgm:pt>
    <dgm:pt modelId="{3D37C4EA-3EFF-43BD-B71D-BEFA9523B38C}" type="sibTrans" cxnId="{72BB4C87-CC3A-4C1D-B43B-86B1874152C8}">
      <dgm:prSet/>
      <dgm:spPr/>
      <dgm:t>
        <a:bodyPr/>
        <a:lstStyle/>
        <a:p>
          <a:endParaRPr lang="en-US"/>
        </a:p>
      </dgm:t>
    </dgm:pt>
    <dgm:pt modelId="{D63B16CD-F2F8-4543-AA5C-6AC0B8A57833}">
      <dgm:prSet/>
      <dgm:spPr/>
      <dgm:t>
        <a:bodyPr/>
        <a:lstStyle/>
        <a:p>
          <a:r>
            <a:rPr lang="en-US"/>
            <a:t>Loss funcition: triplet-based loss function </a:t>
          </a:r>
        </a:p>
      </dgm:t>
    </dgm:pt>
    <dgm:pt modelId="{A71762A7-6C6F-4647-8E00-01E3D2833773}" type="parTrans" cxnId="{BEDE6D14-4AA0-47C5-8202-81F5D3A0E75C}">
      <dgm:prSet/>
      <dgm:spPr/>
      <dgm:t>
        <a:bodyPr/>
        <a:lstStyle/>
        <a:p>
          <a:endParaRPr lang="en-US"/>
        </a:p>
      </dgm:t>
    </dgm:pt>
    <dgm:pt modelId="{DE9A18AD-3223-4A5F-9DF6-D0252F95463F}" type="sibTrans" cxnId="{BEDE6D14-4AA0-47C5-8202-81F5D3A0E75C}">
      <dgm:prSet/>
      <dgm:spPr/>
      <dgm:t>
        <a:bodyPr/>
        <a:lstStyle/>
        <a:p>
          <a:endParaRPr lang="en-US"/>
        </a:p>
      </dgm:t>
    </dgm:pt>
    <dgm:pt modelId="{2A80531C-43F8-4EA3-8064-D9D866FD6D96}" type="pres">
      <dgm:prSet presAssocID="{DAE7A2F8-7B4D-4EE7-B3AA-4327B4A93F00}" presName="linear" presStyleCnt="0">
        <dgm:presLayoutVars>
          <dgm:animLvl val="lvl"/>
          <dgm:resizeHandles val="exact"/>
        </dgm:presLayoutVars>
      </dgm:prSet>
      <dgm:spPr/>
    </dgm:pt>
    <dgm:pt modelId="{4AC2B0CD-E7FF-4A5B-9251-610D36914AB2}" type="pres">
      <dgm:prSet presAssocID="{1AAF984D-2C16-4CBB-9EFD-0EE855B947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6814B2-21F3-4C4D-A091-6A4C809F5CD4}" type="pres">
      <dgm:prSet presAssocID="{5E3A14C9-A73A-4980-89C2-6ECA6DD939D1}" presName="spacer" presStyleCnt="0"/>
      <dgm:spPr/>
    </dgm:pt>
    <dgm:pt modelId="{C07B3D41-A9A4-4010-9B35-1BAD5DE8BBFD}" type="pres">
      <dgm:prSet presAssocID="{3D40B904-54B4-49CD-BF89-8C06476A4B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EF9CEA-09CF-47F7-B449-04CDDF76ED1E}" type="pres">
      <dgm:prSet presAssocID="{B24CABBE-46E3-4EDC-B187-572E0399B75D}" presName="spacer" presStyleCnt="0"/>
      <dgm:spPr/>
    </dgm:pt>
    <dgm:pt modelId="{CA1273A3-FE1E-4415-B84D-0D75EE931CB7}" type="pres">
      <dgm:prSet presAssocID="{C8A0114B-F0BB-42CA-997F-50D455D3BA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9AE3EF-6C28-41B7-80AD-EEBCD3831086}" type="pres">
      <dgm:prSet presAssocID="{3D37C4EA-3EFF-43BD-B71D-BEFA9523B38C}" presName="spacer" presStyleCnt="0"/>
      <dgm:spPr/>
    </dgm:pt>
    <dgm:pt modelId="{7F657064-3A04-46C2-A01C-AE369A7D03CF}" type="pres">
      <dgm:prSet presAssocID="{D63B16CD-F2F8-4543-AA5C-6AC0B8A578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D96814-E567-41E2-A3BA-CDE26451D02F}" type="presOf" srcId="{D63B16CD-F2F8-4543-AA5C-6AC0B8A57833}" destId="{7F657064-3A04-46C2-A01C-AE369A7D03CF}" srcOrd="0" destOrd="0" presId="urn:microsoft.com/office/officeart/2005/8/layout/vList2"/>
    <dgm:cxn modelId="{BEDE6D14-4AA0-47C5-8202-81F5D3A0E75C}" srcId="{DAE7A2F8-7B4D-4EE7-B3AA-4327B4A93F00}" destId="{D63B16CD-F2F8-4543-AA5C-6AC0B8A57833}" srcOrd="3" destOrd="0" parTransId="{A71762A7-6C6F-4647-8E00-01E3D2833773}" sibTransId="{DE9A18AD-3223-4A5F-9DF6-D0252F95463F}"/>
    <dgm:cxn modelId="{F3EB8121-CA82-430C-BE10-A25444399C06}" srcId="{DAE7A2F8-7B4D-4EE7-B3AA-4327B4A93F00}" destId="{3D40B904-54B4-49CD-BF89-8C06476A4B8F}" srcOrd="1" destOrd="0" parTransId="{32E44965-FF08-48C0-98FC-395C3549DBE6}" sibTransId="{B24CABBE-46E3-4EDC-B187-572E0399B75D}"/>
    <dgm:cxn modelId="{0F8F626E-8C14-4547-8EA0-B31A1B9E4E32}" type="presOf" srcId="{DAE7A2F8-7B4D-4EE7-B3AA-4327B4A93F00}" destId="{2A80531C-43F8-4EA3-8064-D9D866FD6D96}" srcOrd="0" destOrd="0" presId="urn:microsoft.com/office/officeart/2005/8/layout/vList2"/>
    <dgm:cxn modelId="{1C231B55-BFEA-414E-A2ED-79D3A2AFE812}" type="presOf" srcId="{1AAF984D-2C16-4CBB-9EFD-0EE855B947FF}" destId="{4AC2B0CD-E7FF-4A5B-9251-610D36914AB2}" srcOrd="0" destOrd="0" presId="urn:microsoft.com/office/officeart/2005/8/layout/vList2"/>
    <dgm:cxn modelId="{843B7556-395D-48C6-A25B-06A1425EE94B}" srcId="{DAE7A2F8-7B4D-4EE7-B3AA-4327B4A93F00}" destId="{1AAF984D-2C16-4CBB-9EFD-0EE855B947FF}" srcOrd="0" destOrd="0" parTransId="{62BAA9A5-9C7E-4F75-892F-47B6B194D552}" sibTransId="{5E3A14C9-A73A-4980-89C2-6ECA6DD939D1}"/>
    <dgm:cxn modelId="{72BB4C87-CC3A-4C1D-B43B-86B1874152C8}" srcId="{DAE7A2F8-7B4D-4EE7-B3AA-4327B4A93F00}" destId="{C8A0114B-F0BB-42CA-997F-50D455D3BA93}" srcOrd="2" destOrd="0" parTransId="{1926EB5B-0AC3-4A69-9CAE-73848537749C}" sibTransId="{3D37C4EA-3EFF-43BD-B71D-BEFA9523B38C}"/>
    <dgm:cxn modelId="{1E28B6BE-983A-4F2F-A0B5-AE0692762A9D}" type="presOf" srcId="{C8A0114B-F0BB-42CA-997F-50D455D3BA93}" destId="{CA1273A3-FE1E-4415-B84D-0D75EE931CB7}" srcOrd="0" destOrd="0" presId="urn:microsoft.com/office/officeart/2005/8/layout/vList2"/>
    <dgm:cxn modelId="{211FD2E4-346F-4AB9-9FAF-5D359E0FE422}" type="presOf" srcId="{3D40B904-54B4-49CD-BF89-8C06476A4B8F}" destId="{C07B3D41-A9A4-4010-9B35-1BAD5DE8BBFD}" srcOrd="0" destOrd="0" presId="urn:microsoft.com/office/officeart/2005/8/layout/vList2"/>
    <dgm:cxn modelId="{9ABB3274-04FD-41B3-91DC-C35DF51C0FE1}" type="presParOf" srcId="{2A80531C-43F8-4EA3-8064-D9D866FD6D96}" destId="{4AC2B0CD-E7FF-4A5B-9251-610D36914AB2}" srcOrd="0" destOrd="0" presId="urn:microsoft.com/office/officeart/2005/8/layout/vList2"/>
    <dgm:cxn modelId="{62403984-992D-40E0-809A-6C78E31BE974}" type="presParOf" srcId="{2A80531C-43F8-4EA3-8064-D9D866FD6D96}" destId="{076814B2-21F3-4C4D-A091-6A4C809F5CD4}" srcOrd="1" destOrd="0" presId="urn:microsoft.com/office/officeart/2005/8/layout/vList2"/>
    <dgm:cxn modelId="{88A7D445-2069-4923-86D8-304D5A15A8F1}" type="presParOf" srcId="{2A80531C-43F8-4EA3-8064-D9D866FD6D96}" destId="{C07B3D41-A9A4-4010-9B35-1BAD5DE8BBFD}" srcOrd="2" destOrd="0" presId="urn:microsoft.com/office/officeart/2005/8/layout/vList2"/>
    <dgm:cxn modelId="{214C1D84-E5A7-41FE-A71D-3FFA22EE0D96}" type="presParOf" srcId="{2A80531C-43F8-4EA3-8064-D9D866FD6D96}" destId="{FDEF9CEA-09CF-47F7-B449-04CDDF76ED1E}" srcOrd="3" destOrd="0" presId="urn:microsoft.com/office/officeart/2005/8/layout/vList2"/>
    <dgm:cxn modelId="{7E2FBC4B-92C0-4F15-9441-C438D9D0A132}" type="presParOf" srcId="{2A80531C-43F8-4EA3-8064-D9D866FD6D96}" destId="{CA1273A3-FE1E-4415-B84D-0D75EE931CB7}" srcOrd="4" destOrd="0" presId="urn:microsoft.com/office/officeart/2005/8/layout/vList2"/>
    <dgm:cxn modelId="{2D302F9F-F37E-4C4D-A859-E6E7602BB40C}" type="presParOf" srcId="{2A80531C-43F8-4EA3-8064-D9D866FD6D96}" destId="{C79AE3EF-6C28-41B7-80AD-EEBCD3831086}" srcOrd="5" destOrd="0" presId="urn:microsoft.com/office/officeart/2005/8/layout/vList2"/>
    <dgm:cxn modelId="{635D1FFF-90B6-4C71-9F3A-22E37D1C8170}" type="presParOf" srcId="{2A80531C-43F8-4EA3-8064-D9D866FD6D96}" destId="{7F657064-3A04-46C2-A01C-AE369A7D03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B0CD-E7FF-4A5B-9251-610D36914AB2}">
      <dsp:nvSpPr>
        <dsp:cNvPr id="0" name=""/>
        <dsp:cNvSpPr/>
      </dsp:nvSpPr>
      <dsp:spPr>
        <a:xfrm>
          <a:off x="0" y="487583"/>
          <a:ext cx="5257800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Bộ toolkit mã nguồn mở dựa trên FaceNet của Google</a:t>
          </a:r>
        </a:p>
      </dsp:txBody>
      <dsp:txXfrm>
        <a:off x="52431" y="540014"/>
        <a:ext cx="5152938" cy="969198"/>
      </dsp:txXfrm>
    </dsp:sp>
    <dsp:sp modelId="{C07B3D41-A9A4-4010-9B35-1BAD5DE8BBFD}">
      <dsp:nvSpPr>
        <dsp:cNvPr id="0" name=""/>
        <dsp:cNvSpPr/>
      </dsp:nvSpPr>
      <dsp:spPr>
        <a:xfrm>
          <a:off x="0" y="1639404"/>
          <a:ext cx="5257800" cy="10740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Áp dụng cho công việc: verification, recognition, clustering face</a:t>
          </a:r>
        </a:p>
      </dsp:txBody>
      <dsp:txXfrm>
        <a:off x="52431" y="1691835"/>
        <a:ext cx="5152938" cy="969198"/>
      </dsp:txXfrm>
    </dsp:sp>
    <dsp:sp modelId="{CA1273A3-FE1E-4415-B84D-0D75EE931CB7}">
      <dsp:nvSpPr>
        <dsp:cNvPr id="0" name=""/>
        <dsp:cNvSpPr/>
      </dsp:nvSpPr>
      <dsp:spPr>
        <a:xfrm>
          <a:off x="0" y="2791223"/>
          <a:ext cx="5257800" cy="10740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Algorithm: k-NN</a:t>
          </a:r>
        </a:p>
      </dsp:txBody>
      <dsp:txXfrm>
        <a:off x="52431" y="2843654"/>
        <a:ext cx="5152938" cy="969198"/>
      </dsp:txXfrm>
    </dsp:sp>
    <dsp:sp modelId="{7F657064-3A04-46C2-A01C-AE369A7D03CF}">
      <dsp:nvSpPr>
        <dsp:cNvPr id="0" name=""/>
        <dsp:cNvSpPr/>
      </dsp:nvSpPr>
      <dsp:spPr>
        <a:xfrm>
          <a:off x="0" y="3943044"/>
          <a:ext cx="5257800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Loss funcition: triplet-based loss function </a:t>
          </a:r>
        </a:p>
      </dsp:txBody>
      <dsp:txXfrm>
        <a:off x="52431" y="3995475"/>
        <a:ext cx="51529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DFF2-D8FD-4019-A8FA-C45FB2CC0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24F1-11CB-4244-9E76-181E8DB8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C6D5-88AF-417C-861F-51B60605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117A-62C8-4A7B-927B-9BA59A7F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BEE9-AEC0-4B17-95E3-FAE5B4E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B566-9F53-4CB8-852C-C8A05EC3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360E-A9CF-42DC-87C3-53D52DCF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0539-6D8B-4B64-8F64-7E1D6420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E0F5-9B12-4A98-B3F7-8412E9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8B57-BECE-4628-A65D-292EB7D2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62AAD-3CBA-4DA2-A7D2-CA624199B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4EF6-D9F3-4B05-BE0D-24449E08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BD20-5EFD-4645-BACA-E3E8366B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5EB4-FC32-43E7-AF3D-1BCB4BE7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2A0B-1675-449F-8CE5-2363DF3C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47CE-460D-4732-AE95-142B17CE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6F25-8287-41AA-B023-039A050C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CA93-6233-4D13-A726-40465EE6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190C-D9A2-45E4-93B0-803A0868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97FD-1D6C-46A3-B8F8-35ECBAD0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D4B2-445F-49FB-B737-3B1980C1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4230-05DD-4CC3-8CB9-95ECB893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3373-72A2-4CDE-A431-A0FF211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56B6-5655-413B-BC19-1C497E82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4026-AF5B-4A76-A8B4-4503C280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F39C-80A1-428F-8445-596DDBFA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AA4C-9536-4736-A09B-7384584B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ADC43-690E-471C-8339-4E393C82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F7D2-098B-4BBB-9E6C-E583B27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FF42-92A0-46F4-A7DE-E270E69F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4373-52F1-4F28-AB01-58A06808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F50-45CF-428A-B749-2E7E6DC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2BE1-944B-435D-B77E-D669E8F5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A1135-8592-4CCE-8FB9-41586C263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55C65-44C6-4BAA-AE20-50585EAFB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5A20D-9E9B-4328-92F0-C30245492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EED07-4E46-4C19-908C-5B454CD5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F26A-BCA9-4379-9D71-B6E09046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47DE5-12A1-4729-A4B4-F3519017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1DA0-DBF1-4D5F-B7C4-6E9F8BB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B3FB5-C956-4C89-B4B3-80CDB745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FC59-29C0-4A30-9140-D1351A0E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F5245-CEC7-474D-97B9-AB8C1646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A0CFF-AE9E-4AC5-AF20-FD2AA7F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65067-F14D-4BB2-9B65-9BCA686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F20F9-C96C-4A03-AFC2-10BB4D88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2B0-976D-4A99-A2B9-814086A1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B073-1B87-4129-B75C-6AEAA1C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E79F-34FA-45BE-802A-4BB1B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E838-983D-4A09-9CC6-78CA5E42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2579-3277-433A-9647-BBFD6CFE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C235-BA25-4D5D-831D-DC8A962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3F08-04FE-4866-8E69-6B843668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28713-FBEA-440E-9E40-45C824EFE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A3374-BB47-49D1-8588-4BFF9EB59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4A1C-F36A-4CCD-BA65-5450EBB2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1429-DE8D-4238-874B-42E297BC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5F8A1-7498-4C22-9037-D2899970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1D3-5ABB-45C4-9D16-BA55B1DB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E16-FEA6-4F4F-B705-FF8AE459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9698-C015-4272-B529-130F464B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56BC-A3F0-48E8-89B3-1D4080C352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87E5-8267-4EDC-8151-93AF978F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165D-94A7-479C-A0D9-CD5B89A2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CB9D-3DC2-43B8-8345-3EA1AD1E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4AB59-F74E-4224-A53D-0A0BE94D2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dirty="0"/>
              <a:t>Final Project</a:t>
            </a:r>
            <a:br>
              <a:rPr lang="en-US" sz="7200" dirty="0"/>
            </a:br>
            <a:r>
              <a:rPr lang="en-US" sz="7200" dirty="0"/>
              <a:t>COTAI – AI Practitioner</a:t>
            </a:r>
            <a:br>
              <a:rPr lang="en-US" sz="7200" dirty="0"/>
            </a:br>
            <a:r>
              <a:rPr lang="en-US" sz="5600" dirty="0"/>
              <a:t>Face expression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9A833-8214-4984-A11E-4E1D569FE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Autofit/>
          </a:bodyPr>
          <a:lstStyle/>
          <a:p>
            <a:endParaRPr lang="en-US" sz="2500" dirty="0"/>
          </a:p>
          <a:p>
            <a:r>
              <a:rPr lang="en-US" sz="2500" dirty="0" err="1"/>
              <a:t>Trương</a:t>
            </a:r>
            <a:r>
              <a:rPr lang="en-US" sz="2500" dirty="0"/>
              <a:t> </a:t>
            </a:r>
            <a:r>
              <a:rPr lang="en-US" sz="2500" dirty="0" err="1"/>
              <a:t>Trần</a:t>
            </a:r>
            <a:r>
              <a:rPr lang="en-US" sz="2500" dirty="0"/>
              <a:t> </a:t>
            </a:r>
            <a:r>
              <a:rPr lang="en-US" sz="2500" dirty="0" err="1"/>
              <a:t>Quốc</a:t>
            </a:r>
            <a:r>
              <a:rPr lang="en-US" sz="2500" dirty="0"/>
              <a:t> 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92A66-B413-4715-AF05-4F08F708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E8F3-E22C-4990-844D-F64DBD8F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TEPFA:</a:t>
            </a:r>
          </a:p>
          <a:p>
            <a:pPr lvl="1"/>
            <a:r>
              <a:rPr lang="en-US" dirty="0"/>
              <a:t>Task: </a:t>
            </a:r>
          </a:p>
          <a:p>
            <a:pPr lvl="2"/>
            <a:r>
              <a:rPr lang="en-US" dirty="0"/>
              <a:t>Input: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pPr lvl="2"/>
            <a:r>
              <a:rPr lang="en-US" dirty="0"/>
              <a:t>Output: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Experience: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pPr lvl="1"/>
            <a:r>
              <a:rPr lang="en-US" dirty="0"/>
              <a:t>Function space: </a:t>
            </a:r>
            <a:r>
              <a:rPr lang="en-US" dirty="0" err="1"/>
              <a:t>mini_XCEPTION</a:t>
            </a:r>
            <a:r>
              <a:rPr lang="en-US" dirty="0"/>
              <a:t> model,  </a:t>
            </a:r>
            <a:r>
              <a:rPr lang="en-US" dirty="0" err="1"/>
              <a:t>WideResNet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Performance metrics: </a:t>
            </a:r>
            <a:r>
              <a:rPr lang="en-US" dirty="0" err="1"/>
              <a:t>dlib</a:t>
            </a:r>
            <a:r>
              <a:rPr lang="en-US" dirty="0"/>
              <a:t> score, KNN accuracy, SVM accuracy</a:t>
            </a:r>
          </a:p>
          <a:p>
            <a:pPr lvl="1"/>
            <a:r>
              <a:rPr lang="en-US" dirty="0"/>
              <a:t>Algorithm :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1033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DB7B7-2CF7-4186-AA8C-529D7FA2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826E-CFB4-46F5-B26A-8BEA8EE20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3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E5E2-BBAD-46FA-B71F-5FCFB2B8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196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32D-D105-412A-8772-372D9180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OpenFace.nn4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BBD5B0F-9BD2-499C-9D92-27E379E4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02625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8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61B5-F511-4267-8AB1-F5A8141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WideResNet	</a:t>
            </a:r>
            <a:endParaRPr lang="en-US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4892-E5CC-4862-8BBE-318F2448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Bản cải tiến của ResNet, tăng khả năng học, chia sẻ thông tin của các residual block weight của model</a:t>
            </a:r>
          </a:p>
          <a:p>
            <a:r>
              <a:rPr lang="en-US" sz="2400"/>
              <a:t>Dùng để xác định giới tính, tuổi </a:t>
            </a:r>
          </a:p>
          <a:p>
            <a:r>
              <a:rPr lang="en-US" sz="2400"/>
              <a:t> Có nhiều biến thể: </a:t>
            </a:r>
          </a:p>
          <a:p>
            <a:pPr lvl="1"/>
            <a:r>
              <a:rPr lang="en-US"/>
              <a:t>WRN-40-4: ít parameter hơn 1001-layer PreActivation ResNet (8.9m so với 10.2m) và có error rate thấp hơn </a:t>
            </a:r>
            <a:r>
              <a:rPr lang="en-US" b="0" i="0">
                <a:effectLst/>
                <a:latin typeface="medium-content-serif-font"/>
              </a:rPr>
              <a:t>4.52% trên tập CIFAR-10, 21.18% trên tập CIFAR-100</a:t>
            </a:r>
          </a:p>
          <a:p>
            <a:pPr lvl="1"/>
            <a:r>
              <a:rPr lang="en-US"/>
              <a:t>WRN-16-8 </a:t>
            </a:r>
            <a:r>
              <a:rPr lang="en-US" dirty="0"/>
              <a:t>&amp; WRN–28-10: </a:t>
            </a:r>
            <a:r>
              <a:rPr lang="en-US"/>
              <a:t>không</a:t>
            </a:r>
            <a:r>
              <a:rPr lang="en-US" dirty="0"/>
              <a:t> </a:t>
            </a:r>
            <a:r>
              <a:rPr lang="en-US"/>
              <a:t>sâu</a:t>
            </a:r>
            <a:r>
              <a:rPr lang="en-US" dirty="0"/>
              <a:t> </a:t>
            </a:r>
            <a:r>
              <a:rPr lang="en-US"/>
              <a:t>bằng</a:t>
            </a:r>
            <a:r>
              <a:rPr lang="en-US" dirty="0"/>
              <a:t> WRN-40-4 </a:t>
            </a:r>
            <a:r>
              <a:rPr lang="en-US"/>
              <a:t>nhưng</a:t>
            </a:r>
            <a:r>
              <a:rPr lang="en-US" dirty="0"/>
              <a:t> </a:t>
            </a:r>
            <a:r>
              <a:rPr lang="en-US"/>
              <a:t>lại</a:t>
            </a:r>
            <a:r>
              <a:rPr lang="en-US" dirty="0"/>
              <a:t> </a:t>
            </a:r>
            <a:r>
              <a:rPr lang="en-US"/>
              <a:t>rộng</a:t>
            </a:r>
            <a:r>
              <a:rPr lang="en-US" dirty="0"/>
              <a:t> </a:t>
            </a:r>
            <a:r>
              <a:rPr lang="en-US"/>
              <a:t>hơn</a:t>
            </a:r>
            <a:r>
              <a:rPr lang="en-US" dirty="0"/>
              <a:t> </a:t>
            </a:r>
            <a:r>
              <a:rPr lang="en-US"/>
              <a:t>vì</a:t>
            </a:r>
            <a:r>
              <a:rPr lang="en-US" dirty="0"/>
              <a:t> </a:t>
            </a:r>
            <a:r>
              <a:rPr lang="en-US"/>
              <a:t>vậy</a:t>
            </a:r>
            <a:r>
              <a:rPr lang="en-US" dirty="0"/>
              <a:t> </a:t>
            </a:r>
            <a:r>
              <a:rPr lang="en-US"/>
              <a:t>thời</a:t>
            </a:r>
            <a:r>
              <a:rPr lang="en-US" dirty="0"/>
              <a:t> </a:t>
            </a:r>
            <a:r>
              <a:rPr lang="en-US"/>
              <a:t>gian</a:t>
            </a:r>
            <a:r>
              <a:rPr lang="en-US" dirty="0"/>
              <a:t> train </a:t>
            </a:r>
            <a:r>
              <a:rPr lang="en-US"/>
              <a:t>được</a:t>
            </a:r>
            <a:r>
              <a:rPr lang="en-US" dirty="0"/>
              <a:t> </a:t>
            </a:r>
            <a:r>
              <a:rPr lang="en-US"/>
              <a:t>giảm</a:t>
            </a:r>
            <a:r>
              <a:rPr lang="en-US" dirty="0"/>
              <a:t> </a:t>
            </a:r>
            <a:r>
              <a:rPr lang="en-US"/>
              <a:t>đáng</a:t>
            </a:r>
            <a:r>
              <a:rPr lang="en-US" dirty="0"/>
              <a:t> </a:t>
            </a:r>
            <a:r>
              <a:rPr lang="en-US"/>
              <a:t>kể</a:t>
            </a:r>
            <a:r>
              <a:rPr lang="en-US" dirty="0"/>
              <a:t>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371A-4994-4DDC-B0DC-D9092C0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err="1"/>
              <a:t>Mini_XCEPTION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7BB-087F-47AB-A593-C41D5E59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Bản cải tiến hơn so với Inception-v3 (Image Classification)</a:t>
            </a:r>
          </a:p>
          <a:p>
            <a:r>
              <a:rPr lang="en-US" sz="2000"/>
              <a:t>Dùng cho phân loại cảm xúc</a:t>
            </a:r>
          </a:p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FBB91-6D06-4ACC-BA38-C9E4BE20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65756"/>
            <a:ext cx="6019331" cy="4123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296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226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medium-content-serif-font</vt:lpstr>
      <vt:lpstr>Office Theme</vt:lpstr>
      <vt:lpstr>Final Project COTAI – AI Practitioner Face expression Detection </vt:lpstr>
      <vt:lpstr>Introduction</vt:lpstr>
      <vt:lpstr>MODEL</vt:lpstr>
      <vt:lpstr>OpenFace.nn4</vt:lpstr>
      <vt:lpstr>WideResNet </vt:lpstr>
      <vt:lpstr>Mini_XCEPTION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COTAI – AI Practitioner</dc:title>
  <dc:creator>TRƯƠNG TRẦN QUỐC AN</dc:creator>
  <cp:lastModifiedBy>TRƯƠNG TRẦN QUỐC AN</cp:lastModifiedBy>
  <cp:revision>5</cp:revision>
  <dcterms:created xsi:type="dcterms:W3CDTF">2020-08-28T10:26:51Z</dcterms:created>
  <dcterms:modified xsi:type="dcterms:W3CDTF">2020-08-29T06:25:26Z</dcterms:modified>
</cp:coreProperties>
</file>