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86" r:id="rId2"/>
  </p:sldMasterIdLst>
  <p:notesMasterIdLst>
    <p:notesMasterId r:id="rId17"/>
  </p:notesMasterIdLst>
  <p:sldIdLst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Franklin Gothic Medium" panose="020B0603020102020204" pitchFamily="34" charset="0"/>
      <p:regular r:id="rId18"/>
      <p:italic r:id="rId19"/>
    </p:embeddedFont>
    <p:embeddedFont>
      <p:font typeface="Franklin Gothic Book" panose="020B0503020102020204" pitchFamily="34" charset="0"/>
      <p:regular r:id="rId20"/>
      <p: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C013B55-2A3D-4B00-B3E2-CFF1B8659EB4}">
  <a:tblStyle styleId="{3C013B55-2A3D-4B00-B3E2-CFF1B8659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871" autoAdjust="0"/>
  </p:normalViewPr>
  <p:slideViewPr>
    <p:cSldViewPr snapToGrid="0">
      <p:cViewPr varScale="1">
        <p:scale>
          <a:sx n="99" d="100"/>
          <a:sy n="99" d="100"/>
        </p:scale>
        <p:origin x="-14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5191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37752828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37752828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37752828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37752828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c353366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c353366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b8dabcf3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b8dabcf3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d3775282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d3775282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3775282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3775282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37752828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37752828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377528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377528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377528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377528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3775282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3775282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3775282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3775282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Here’s our sales volumes again, and our top five by volume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 are these our most profitable categories?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No, here are the top five categories by profit they bring.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Volume of each block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PCs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37752828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37752828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353366e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353366e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3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5" y="1297803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80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3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4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3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9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5" y="1964185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8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3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" y="3786188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7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2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14,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2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BLACkwell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electonics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ACQUISTION OF ELECTONIDEX &amp; </a:t>
            </a:r>
          </a:p>
          <a:p>
            <a:r>
              <a:rPr lang="en-US" sz="4000" dirty="0" smtClean="0"/>
              <a:t>MARKET BASKET ANALYSIS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6328" y="3372050"/>
            <a:ext cx="383767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1400" dirty="0" smtClean="0">
                <a:solidFill>
                  <a:schemeClr val="accent2"/>
                </a:solidFill>
              </a:rPr>
              <a:t>Erica Ruiz, Kyle Gardner, &amp; Jason Brown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8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 title="Chart"/>
          <p:cNvPicPr preferRelativeResize="0"/>
          <p:nvPr/>
        </p:nvPicPr>
        <p:blipFill rotWithShape="1">
          <a:blip r:embed="rId3">
            <a:alphaModFix/>
          </a:blip>
          <a:srcRect t="11793"/>
          <a:stretch/>
        </p:blipFill>
        <p:spPr>
          <a:xfrm>
            <a:off x="1378502" y="1396438"/>
            <a:ext cx="6049901" cy="301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2"/>
                </a:solidFill>
              </a:rPr>
              <a:t>Are we selling enough high-profit items?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1996338" y="833228"/>
            <a:ext cx="5151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Roboto"/>
                <a:ea typeface="Roboto"/>
                <a:cs typeface="Roboto"/>
                <a:sym typeface="Roboto"/>
              </a:rPr>
              <a:t>Blackwell - Average Profit / Product by Category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931874" y="4340993"/>
            <a:ext cx="5959813" cy="47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highlight>
                <a:srgbClr val="CFE2F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 b="1" dirty="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 b="1" dirty="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We need to improve sales of PCs, Tablets and Laptops</a:t>
            </a:r>
            <a:endParaRPr sz="1800" b="1" dirty="0">
              <a:solidFill>
                <a:schemeClr val="dk2"/>
              </a:solidFill>
              <a:highlight>
                <a:srgbClr val="CFE2F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Electronidex excels in these categories</a:t>
            </a:r>
            <a:endParaRPr sz="1800" b="1" dirty="0">
              <a:solidFill>
                <a:schemeClr val="dk2"/>
              </a:solidFill>
              <a:highlight>
                <a:srgbClr val="CFE2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1870050" y="1805338"/>
            <a:ext cx="1876500" cy="242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4610500" y="1705625"/>
            <a:ext cx="2007600" cy="14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00600" y="27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2"/>
                </a:solidFill>
              </a:rPr>
              <a:t>If we grow internally adding 24 new products...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409950" y="4543950"/>
            <a:ext cx="85206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CFE2F3"/>
                </a:highlight>
              </a:rPr>
              <a:t>Some of our product categories could double in profit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4718475" y="1893550"/>
            <a:ext cx="2007600" cy="14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77" y="4551764"/>
            <a:ext cx="374975" cy="37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35"/>
          <p:cNvGrpSpPr/>
          <p:nvPr/>
        </p:nvGrpSpPr>
        <p:grpSpPr>
          <a:xfrm>
            <a:off x="1688989" y="841789"/>
            <a:ext cx="5525124" cy="3727112"/>
            <a:chOff x="1460389" y="841788"/>
            <a:chExt cx="5525124" cy="3727112"/>
          </a:xfrm>
        </p:grpSpPr>
        <p:sp>
          <p:nvSpPr>
            <p:cNvPr id="209" name="Google Shape;209;p35"/>
            <p:cNvSpPr txBox="1"/>
            <p:nvPr/>
          </p:nvSpPr>
          <p:spPr>
            <a:xfrm>
              <a:off x="1723488" y="841788"/>
              <a:ext cx="51513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latin typeface="Roboto"/>
                  <a:ea typeface="Roboto"/>
                  <a:cs typeface="Roboto"/>
                  <a:sym typeface="Roboto"/>
                </a:rPr>
                <a:t>Current and Predicted Profit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10" name="Google Shape;210;p35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0389" y="1152500"/>
              <a:ext cx="5525124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35"/>
            <p:cNvSpPr/>
            <p:nvPr/>
          </p:nvSpPr>
          <p:spPr>
            <a:xfrm>
              <a:off x="4288350" y="1284225"/>
              <a:ext cx="2329800" cy="206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4449450" y="1563425"/>
              <a:ext cx="2007600" cy="142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6"/>
          <p:cNvGrpSpPr/>
          <p:nvPr/>
        </p:nvGrpSpPr>
        <p:grpSpPr>
          <a:xfrm>
            <a:off x="1689000" y="765589"/>
            <a:ext cx="5525124" cy="3803313"/>
            <a:chOff x="1689000" y="765588"/>
            <a:chExt cx="5525124" cy="3803313"/>
          </a:xfrm>
        </p:grpSpPr>
        <p:pic>
          <p:nvPicPr>
            <p:cNvPr id="218" name="Google Shape;218;p36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89000" y="1152500"/>
              <a:ext cx="5525124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36"/>
            <p:cNvSpPr/>
            <p:nvPr/>
          </p:nvSpPr>
          <p:spPr>
            <a:xfrm>
              <a:off x="4610500" y="1705625"/>
              <a:ext cx="2007600" cy="142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4718475" y="1893550"/>
              <a:ext cx="2007600" cy="142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6"/>
            <p:cNvSpPr txBox="1"/>
            <p:nvPr/>
          </p:nvSpPr>
          <p:spPr>
            <a:xfrm>
              <a:off x="1875888" y="765588"/>
              <a:ext cx="51513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latin typeface="Roboto"/>
                  <a:ea typeface="Roboto"/>
                  <a:cs typeface="Roboto"/>
                  <a:sym typeface="Roboto"/>
                </a:rPr>
                <a:t>Current and Predicted Profit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4678050" y="1563425"/>
              <a:ext cx="2007600" cy="142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300600" y="198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2"/>
                </a:solidFill>
              </a:rPr>
              <a:t>If we acquire Electronidex...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409950" y="4543950"/>
            <a:ext cx="85206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CFE2F3"/>
                </a:highlight>
              </a:rPr>
              <a:t>Electronidex is strong where we want to be stronger!</a:t>
            </a:r>
            <a:endParaRPr>
              <a:highlight>
                <a:srgbClr val="CFE2F3"/>
              </a:highlight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077" y="4551764"/>
            <a:ext cx="374975" cy="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/>
          <p:nvPr/>
        </p:nvSpPr>
        <p:spPr>
          <a:xfrm>
            <a:off x="2548175" y="1775450"/>
            <a:ext cx="1453500" cy="2398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7092600" y="1361475"/>
            <a:ext cx="1948500" cy="19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But…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We don’t know Electronidex’s real profit margins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Cannibalism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387900" y="29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2"/>
                </a:solidFill>
              </a:rPr>
              <a:t>Electronidex Sales Patterns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638550" y="4315350"/>
            <a:ext cx="85206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CFE2F3"/>
                </a:highlight>
              </a:rPr>
              <a:t>Monitors are a great cross-selling products. 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925550" y="1694800"/>
            <a:ext cx="2650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Desktop, Software, Keyboard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4457700" y="169480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Monitor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559600" y="2485050"/>
            <a:ext cx="314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Desktop, Software, Computer Mice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886100" y="3122900"/>
            <a:ext cx="27294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Desktop,Laptop, Keyboard, Mouse and Keyboard Combo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4457700" y="2475525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Monitor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4457700" y="325625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Monitor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6580150" y="325625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73%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6580150" y="248340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74%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6580150" y="169480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75%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477" y="4323164"/>
            <a:ext cx="374975" cy="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/>
          <p:nvPr/>
        </p:nvSpPr>
        <p:spPr>
          <a:xfrm>
            <a:off x="3669475" y="1753900"/>
            <a:ext cx="694800" cy="305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7"/>
          <p:cNvSpPr/>
          <p:nvPr/>
        </p:nvSpPr>
        <p:spPr>
          <a:xfrm>
            <a:off x="3669475" y="2534625"/>
            <a:ext cx="694800" cy="305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3669475" y="3315350"/>
            <a:ext cx="694800" cy="305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415225" y="1098350"/>
            <a:ext cx="514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 Basket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5879675" y="857275"/>
            <a:ext cx="2238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Percentage of time monitor is purchased with this combination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232790" y="396525"/>
            <a:ext cx="85550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 dirty="0"/>
              <a:t>Both brands </a:t>
            </a:r>
            <a:r>
              <a:rPr lang="es" sz="1700" u="sng" dirty="0"/>
              <a:t>portfolios are complementary</a:t>
            </a:r>
            <a:endParaRPr sz="1700" u="sng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600" u="sng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 u="sng" dirty="0"/>
              <a:t>Electronidex customer base adds value to ours</a:t>
            </a:r>
            <a:r>
              <a:rPr lang="es" sz="1700" dirty="0"/>
              <a:t>; B2B clients</a:t>
            </a:r>
            <a:endParaRPr sz="1700" u="sng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u="sn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/>
              <a:t> Monitors &amp; PCs have the highest positive influence in profitability → cross-selling potential</a:t>
            </a:r>
            <a:endParaRPr sz="17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 dirty="0"/>
              <a:t>Acquisition is the key to grow efficiently</a:t>
            </a:r>
            <a:endParaRPr sz="1700" b="1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816" y="927450"/>
            <a:ext cx="313161" cy="36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0" y="2490409"/>
            <a:ext cx="313161" cy="36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791" y="1738338"/>
            <a:ext cx="313161" cy="36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/>
          <p:nvPr/>
        </p:nvSpPr>
        <p:spPr>
          <a:xfrm>
            <a:off x="2046750" y="4240550"/>
            <a:ext cx="5355300" cy="572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3;p36"/>
          <p:cNvSpPr txBox="1">
            <a:spLocks/>
          </p:cNvSpPr>
          <p:nvPr/>
        </p:nvSpPr>
        <p:spPr>
          <a:xfrm>
            <a:off x="2609977" y="198100"/>
            <a:ext cx="533017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 kern="1200" cap="all" baseline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Tx/>
            </a:pPr>
            <a:r>
              <a:rPr lang="en-US" dirty="0" smtClean="0">
                <a:solidFill>
                  <a:schemeClr val="accent2"/>
                </a:solidFill>
              </a:rPr>
              <a:t>KEY FINDINGS...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6"/>
          <p:cNvGraphicFramePr/>
          <p:nvPr/>
        </p:nvGraphicFramePr>
        <p:xfrm>
          <a:off x="292490" y="1320426"/>
          <a:ext cx="8559025" cy="3729547"/>
        </p:xfrm>
        <a:graphic>
          <a:graphicData uri="http://schemas.openxmlformats.org/drawingml/2006/table">
            <a:tbl>
              <a:tblPr>
                <a:noFill/>
                <a:tableStyleId>{3C013B55-2A3D-4B00-B3E2-CFF1B8659EB4}</a:tableStyleId>
              </a:tblPr>
              <a:tblGrid>
                <a:gridCol w="361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89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Electronidex</a:t>
                      </a:r>
                      <a:endParaRPr sz="22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Blackwell Products</a:t>
                      </a:r>
                      <a:endParaRPr sz="22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8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range 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 month</a:t>
                      </a:r>
                      <a:endParaRPr sz="2000" dirty="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Unknown (&lt;1 year)</a:t>
                      </a:r>
                      <a:endParaRPr sz="200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 assume: 1 month</a:t>
                      </a:r>
                      <a:endParaRPr sz="200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volume of sold products</a:t>
                      </a:r>
                      <a:endParaRPr sz="2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43,328</a:t>
                      </a:r>
                      <a:endParaRPr sz="2000" dirty="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47,776</a:t>
                      </a:r>
                      <a:endParaRPr sz="2000" dirty="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distinct products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125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74 current</a:t>
                      </a:r>
                      <a:endParaRPr sz="2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 potential new</a:t>
                      </a:r>
                      <a:endParaRPr sz="2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1578450" y="476100"/>
            <a:ext cx="5987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 dirty="0">
                <a:solidFill>
                  <a:schemeClr val="accent2"/>
                </a:solidFill>
              </a:rPr>
              <a:t>Data sources</a:t>
            </a:r>
            <a:endParaRPr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152401"/>
            <a:ext cx="524645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450" y="76201"/>
            <a:ext cx="4173150" cy="47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92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highlight>
                  <a:srgbClr val="C9DAF8"/>
                </a:highlight>
              </a:rPr>
              <a:t>Option A</a:t>
            </a:r>
            <a:r>
              <a:rPr lang="es" dirty="0"/>
              <a:t> → Acquiring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highlight>
                  <a:srgbClr val="C9DAF8"/>
                </a:highlight>
              </a:rPr>
              <a:t>Option B</a:t>
            </a:r>
            <a:r>
              <a:rPr lang="es" dirty="0"/>
              <a:t> → Internal growth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					</a:t>
            </a:r>
            <a:r>
              <a:rPr lang="es" sz="2200" dirty="0"/>
              <a:t>*adding </a:t>
            </a:r>
            <a:r>
              <a:rPr lang="es" sz="2200" u="sng" dirty="0"/>
              <a:t>new products</a:t>
            </a:r>
            <a:r>
              <a:rPr lang="es" sz="2200" dirty="0"/>
              <a:t> to the current portfolio</a:t>
            </a:r>
            <a:endParaRPr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 rotWithShape="1">
          <a:blip r:embed="rId3">
            <a:alphaModFix/>
          </a:blip>
          <a:srcRect t="10889"/>
          <a:stretch/>
        </p:blipFill>
        <p:spPr>
          <a:xfrm>
            <a:off x="522700" y="1368000"/>
            <a:ext cx="3700000" cy="264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9"/>
          <p:cNvPicPr preferRelativeResize="0"/>
          <p:nvPr/>
        </p:nvPicPr>
        <p:blipFill rotWithShape="1">
          <a:blip r:embed="rId4">
            <a:alphaModFix/>
          </a:blip>
          <a:srcRect t="12010"/>
          <a:stretch/>
        </p:blipFill>
        <p:spPr>
          <a:xfrm>
            <a:off x="4728852" y="1405676"/>
            <a:ext cx="3740075" cy="26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/>
          <p:nvPr/>
        </p:nvSpPr>
        <p:spPr>
          <a:xfrm>
            <a:off x="565475" y="939900"/>
            <a:ext cx="3293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/>
              <a:t>Blackwell </a:t>
            </a:r>
            <a:endParaRPr sz="2200" b="1"/>
          </a:p>
        </p:txBody>
      </p:sp>
      <p:sp>
        <p:nvSpPr>
          <p:cNvPr id="124" name="Google Shape;124;p29"/>
          <p:cNvSpPr txBox="1"/>
          <p:nvPr/>
        </p:nvSpPr>
        <p:spPr>
          <a:xfrm>
            <a:off x="5082400" y="901350"/>
            <a:ext cx="3293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/>
              <a:t>Electronidex</a:t>
            </a:r>
            <a:endParaRPr sz="2200" b="1"/>
          </a:p>
        </p:txBody>
      </p:sp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1530900" y="433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C9DAF8"/>
                </a:highlight>
              </a:rPr>
              <a:t>Portfolios and brands are complementary</a:t>
            </a:r>
            <a:endParaRPr>
              <a:highlight>
                <a:srgbClr val="C9DAF8"/>
              </a:highlight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22700" y="138050"/>
            <a:ext cx="66516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3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Analysis of Best Sellers in Both Portfolios</a:t>
            </a:r>
            <a:endParaRPr sz="2300" b="1" dirty="0">
              <a:solidFill>
                <a:schemeClr val="accent2"/>
              </a:solidFill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927" y="4430089"/>
            <a:ext cx="374975" cy="3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/>
        </p:nvSpPr>
        <p:spPr>
          <a:xfrm>
            <a:off x="4707475" y="872100"/>
            <a:ext cx="3655500" cy="264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4753625" y="1662300"/>
            <a:ext cx="1759800" cy="111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/>
              <a:t>Gamers</a:t>
            </a:r>
            <a:endParaRPr sz="2200" b="1"/>
          </a:p>
        </p:txBody>
      </p:sp>
      <p:sp>
        <p:nvSpPr>
          <p:cNvPr id="134" name="Google Shape;134;p30"/>
          <p:cNvSpPr/>
          <p:nvPr/>
        </p:nvSpPr>
        <p:spPr>
          <a:xfrm>
            <a:off x="962900" y="971975"/>
            <a:ext cx="3655500" cy="264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0"/>
          <p:cNvSpPr txBox="1"/>
          <p:nvPr/>
        </p:nvSpPr>
        <p:spPr>
          <a:xfrm>
            <a:off x="6124225" y="1143075"/>
            <a:ext cx="8943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B2C</a:t>
            </a:r>
            <a:endParaRPr sz="2500"/>
          </a:p>
        </p:txBody>
      </p:sp>
      <p:sp>
        <p:nvSpPr>
          <p:cNvPr id="136" name="Google Shape;136;p30"/>
          <p:cNvSpPr txBox="1"/>
          <p:nvPr/>
        </p:nvSpPr>
        <p:spPr>
          <a:xfrm>
            <a:off x="2402438" y="1143063"/>
            <a:ext cx="8943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B2B</a:t>
            </a:r>
            <a:endParaRPr sz="2500"/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00" y="1901728"/>
            <a:ext cx="1213900" cy="12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6589625" y="1662300"/>
            <a:ext cx="1759800" cy="111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/>
              <a:t>Apple lovers</a:t>
            </a:r>
            <a:endParaRPr sz="2200" b="1"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470" y="2861001"/>
            <a:ext cx="224350" cy="4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670" y="2861001"/>
            <a:ext cx="224350" cy="4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270" y="2861001"/>
            <a:ext cx="224350" cy="4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/>
        </p:nvSpPr>
        <p:spPr>
          <a:xfrm>
            <a:off x="1849825" y="3669025"/>
            <a:ext cx="56580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ctr" rtl="0">
              <a:spcBef>
                <a:spcPts val="0"/>
              </a:spcBef>
              <a:spcAft>
                <a:spcPts val="0"/>
              </a:spcAft>
              <a:buSzPts val="2300"/>
              <a:buChar char="+"/>
            </a:pPr>
            <a:r>
              <a:rPr lang="es" sz="2300" b="1" dirty="0"/>
              <a:t>Blackwell’s B2C customer base</a:t>
            </a:r>
            <a:endParaRPr sz="2300" b="1" dirty="0"/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1046176" y="4143739"/>
            <a:ext cx="83192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highlight>
                  <a:srgbClr val="C9DAF8"/>
                </a:highlight>
              </a:rPr>
              <a:t>Electronidex customer base </a:t>
            </a:r>
            <a:r>
              <a:rPr lang="es" b="1" dirty="0">
                <a:highlight>
                  <a:srgbClr val="C9DAF8"/>
                </a:highlight>
              </a:rPr>
              <a:t>adds value</a:t>
            </a:r>
            <a:r>
              <a:rPr lang="es" dirty="0">
                <a:highlight>
                  <a:srgbClr val="C9DAF8"/>
                </a:highlight>
              </a:rPr>
              <a:t> to ours! </a:t>
            </a:r>
            <a:endParaRPr dirty="0"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52" y="4430089"/>
            <a:ext cx="374975" cy="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519325" y="119000"/>
            <a:ext cx="66516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Analysis of Electronidex Customer Base </a:t>
            </a:r>
            <a:endParaRPr sz="23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1" title="Gráfico"/>
          <p:cNvPicPr preferRelativeResize="0"/>
          <p:nvPr/>
        </p:nvPicPr>
        <p:blipFill rotWithShape="1">
          <a:blip r:embed="rId3">
            <a:alphaModFix/>
          </a:blip>
          <a:srcRect t="10837" b="4887"/>
          <a:stretch/>
        </p:blipFill>
        <p:spPr>
          <a:xfrm>
            <a:off x="1524502" y="961776"/>
            <a:ext cx="6376875" cy="33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/>
        </p:nvSpPr>
        <p:spPr>
          <a:xfrm>
            <a:off x="1201775" y="579650"/>
            <a:ext cx="752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accent2"/>
                </a:solidFill>
              </a:rPr>
              <a:t>Sales volume comparison between growth strategies 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997500" y="424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highlight>
                  <a:srgbClr val="C9DAF8"/>
                </a:highlight>
              </a:rPr>
              <a:t>Acquisition is key to increase sales volume efficiently</a:t>
            </a:r>
            <a:endParaRPr sz="2600">
              <a:highlight>
                <a:srgbClr val="C9DAF8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highlight>
                <a:srgbClr val="C9DAF8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highlight>
                <a:srgbClr val="C9DAF8"/>
              </a:highlight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27" y="4344939"/>
            <a:ext cx="374975" cy="3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2"/>
          <p:cNvGrpSpPr/>
          <p:nvPr/>
        </p:nvGrpSpPr>
        <p:grpSpPr>
          <a:xfrm>
            <a:off x="4233475" y="887926"/>
            <a:ext cx="4545241" cy="3676250"/>
            <a:chOff x="4233475" y="887925"/>
            <a:chExt cx="4545241" cy="3676250"/>
          </a:xfrm>
        </p:grpSpPr>
        <p:pic>
          <p:nvPicPr>
            <p:cNvPr id="159" name="Google Shape;159;p32"/>
            <p:cNvPicPr preferRelativeResize="0"/>
            <p:nvPr/>
          </p:nvPicPr>
          <p:blipFill rotWithShape="1">
            <a:blip r:embed="rId3">
              <a:alphaModFix/>
            </a:blip>
            <a:srcRect r="4159" b="3025"/>
            <a:stretch/>
          </p:blipFill>
          <p:spPr>
            <a:xfrm rot="289000">
              <a:off x="5109837" y="1389677"/>
              <a:ext cx="3534021" cy="3032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2"/>
            <p:cNvSpPr txBox="1"/>
            <p:nvPr/>
          </p:nvSpPr>
          <p:spPr>
            <a:xfrm rot="-97633">
              <a:off x="4252098" y="3304556"/>
              <a:ext cx="1175909" cy="299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latin typeface="Roboto"/>
                  <a:ea typeface="Roboto"/>
                  <a:cs typeface="Roboto"/>
                  <a:sym typeface="Roboto"/>
                </a:rPr>
                <a:t>4  Smart-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latin typeface="Roboto"/>
                  <a:ea typeface="Roboto"/>
                  <a:cs typeface="Roboto"/>
                  <a:sym typeface="Roboto"/>
                </a:rPr>
                <a:t>phones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32"/>
            <p:cNvSpPr txBox="1"/>
            <p:nvPr/>
          </p:nvSpPr>
          <p:spPr>
            <a:xfrm rot="-97815">
              <a:off x="4238217" y="2634942"/>
              <a:ext cx="1342653" cy="299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latin typeface="Roboto"/>
                  <a:ea typeface="Roboto"/>
                  <a:cs typeface="Roboto"/>
                  <a:sym typeface="Roboto"/>
                </a:rPr>
                <a:t>3 Warranties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32"/>
            <p:cNvSpPr txBox="1"/>
            <p:nvPr/>
          </p:nvSpPr>
          <p:spPr>
            <a:xfrm rot="-97633">
              <a:off x="4543797" y="2201143"/>
              <a:ext cx="1175909" cy="299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latin typeface="Roboto"/>
                  <a:ea typeface="Roboto"/>
                  <a:cs typeface="Roboto"/>
                  <a:sym typeface="Roboto"/>
                </a:rPr>
                <a:t>5 Tablets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2"/>
            <p:cNvSpPr txBox="1"/>
            <p:nvPr/>
          </p:nvSpPr>
          <p:spPr>
            <a:xfrm rot="30392">
              <a:off x="7271021" y="2427060"/>
              <a:ext cx="1262526" cy="1029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latin typeface="Roboto"/>
                  <a:ea typeface="Roboto"/>
                  <a:cs typeface="Roboto"/>
                  <a:sym typeface="Roboto"/>
                </a:rPr>
                <a:t>2 Game Consoles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32"/>
            <p:cNvSpPr txBox="1"/>
            <p:nvPr/>
          </p:nvSpPr>
          <p:spPr>
            <a:xfrm rot="-5672333">
              <a:off x="5677777" y="2422125"/>
              <a:ext cx="1391207" cy="437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latin typeface="Roboto"/>
                  <a:ea typeface="Roboto"/>
                  <a:cs typeface="Roboto"/>
                  <a:sym typeface="Roboto"/>
                </a:rPr>
                <a:t>1 Monitors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32"/>
            <p:cNvSpPr txBox="1"/>
            <p:nvPr/>
          </p:nvSpPr>
          <p:spPr>
            <a:xfrm>
              <a:off x="5615500" y="887925"/>
              <a:ext cx="30288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 b="1"/>
                <a:t>Profit by Category </a:t>
              </a:r>
              <a:endParaRPr sz="2400" b="1"/>
            </a:p>
          </p:txBody>
        </p:sp>
      </p:grp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2"/>
                </a:solidFill>
              </a:rPr>
              <a:t>How do volumes relate to profit?</a:t>
            </a:r>
            <a:endParaRPr dirty="0">
              <a:solidFill>
                <a:schemeClr val="accent2"/>
              </a:solidFill>
              <a:sym typeface="Roboto"/>
            </a:endParaRPr>
          </a:p>
        </p:txBody>
      </p:sp>
      <p:grpSp>
        <p:nvGrpSpPr>
          <p:cNvPr id="167" name="Google Shape;167;p32"/>
          <p:cNvGrpSpPr/>
          <p:nvPr/>
        </p:nvGrpSpPr>
        <p:grpSpPr>
          <a:xfrm>
            <a:off x="304800" y="864126"/>
            <a:ext cx="3927900" cy="3371479"/>
            <a:chOff x="0" y="864125"/>
            <a:chExt cx="3927900" cy="3371479"/>
          </a:xfrm>
        </p:grpSpPr>
        <p:grpSp>
          <p:nvGrpSpPr>
            <p:cNvPr id="168" name="Google Shape;168;p32"/>
            <p:cNvGrpSpPr/>
            <p:nvPr/>
          </p:nvGrpSpPr>
          <p:grpSpPr>
            <a:xfrm>
              <a:off x="446036" y="1328319"/>
              <a:ext cx="2970634" cy="2907285"/>
              <a:chOff x="478400" y="1076275"/>
              <a:chExt cx="3276675" cy="3331750"/>
            </a:xfrm>
          </p:grpSpPr>
          <p:pic>
            <p:nvPicPr>
              <p:cNvPr id="169" name="Google Shape;169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487925" y="1140950"/>
                <a:ext cx="3257550" cy="327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Google Shape;170;p32"/>
              <p:cNvSpPr txBox="1"/>
              <p:nvPr/>
            </p:nvSpPr>
            <p:spPr>
              <a:xfrm>
                <a:off x="1298975" y="3163725"/>
                <a:ext cx="2037900" cy="4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Accessories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1" name="Google Shape;171;p32"/>
              <p:cNvSpPr txBox="1"/>
              <p:nvPr/>
            </p:nvSpPr>
            <p:spPr>
              <a:xfrm>
                <a:off x="2274875" y="1152475"/>
                <a:ext cx="1480200" cy="128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Game Consoles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2" name="Google Shape;172;p32"/>
              <p:cNvSpPr txBox="1"/>
              <p:nvPr/>
            </p:nvSpPr>
            <p:spPr>
              <a:xfrm rot="-5400000">
                <a:off x="1198931" y="1480525"/>
                <a:ext cx="1480200" cy="6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Software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3" name="Google Shape;173;p32"/>
              <p:cNvSpPr txBox="1"/>
              <p:nvPr/>
            </p:nvSpPr>
            <p:spPr>
              <a:xfrm rot="-5400000">
                <a:off x="692878" y="1628950"/>
                <a:ext cx="1326300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Monitors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4" name="Google Shape;174;p32"/>
              <p:cNvSpPr txBox="1"/>
              <p:nvPr/>
            </p:nvSpPr>
            <p:spPr>
              <a:xfrm rot="-5400000">
                <a:off x="319378" y="1629625"/>
                <a:ext cx="1326300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Printers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32"/>
            <p:cNvSpPr txBox="1"/>
            <p:nvPr/>
          </p:nvSpPr>
          <p:spPr>
            <a:xfrm>
              <a:off x="0" y="864125"/>
              <a:ext cx="39279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 b="1"/>
                <a:t>Blackwell Sales Volumes </a:t>
              </a:r>
              <a:endParaRPr sz="2400" b="1"/>
            </a:p>
          </p:txBody>
        </p:sp>
      </p:grpSp>
      <p:pic>
        <p:nvPicPr>
          <p:cNvPr id="176" name="Google Shape;1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802" y="4652601"/>
            <a:ext cx="400675" cy="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505175" y="4276800"/>
            <a:ext cx="88677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s" sz="220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 Although </a:t>
            </a:r>
            <a:r>
              <a:rPr lang="es" sz="2200" u="sng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Accessories</a:t>
            </a:r>
            <a:r>
              <a:rPr lang="es" sz="220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 is our top sales category, it has low profit.</a:t>
            </a:r>
            <a:endParaRPr sz="2200" u="sng">
              <a:highlight>
                <a:srgbClr val="CFE2F3"/>
              </a:highlight>
            </a:endParaRPr>
          </a:p>
        </p:txBody>
      </p:sp>
      <p:sp>
        <p:nvSpPr>
          <p:cNvPr id="178" name="Google Shape;178;p32"/>
          <p:cNvSpPr txBox="1"/>
          <p:nvPr/>
        </p:nvSpPr>
        <p:spPr>
          <a:xfrm rot="-97633">
            <a:off x="4728456" y="1519940"/>
            <a:ext cx="1175909" cy="29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PCs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5696900" y="1527976"/>
            <a:ext cx="469200" cy="33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 txBox="1"/>
          <p:nvPr/>
        </p:nvSpPr>
        <p:spPr>
          <a:xfrm rot="281646">
            <a:off x="6199181" y="3759318"/>
            <a:ext cx="1847597" cy="41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Accessories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 title="Chart"/>
          <p:cNvPicPr preferRelativeResize="0"/>
          <p:nvPr/>
        </p:nvPicPr>
        <p:blipFill rotWithShape="1">
          <a:blip r:embed="rId3">
            <a:alphaModFix/>
          </a:blip>
          <a:srcRect t="18327"/>
          <a:stretch/>
        </p:blipFill>
        <p:spPr>
          <a:xfrm>
            <a:off x="1302300" y="1692650"/>
            <a:ext cx="6213474" cy="30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2"/>
                </a:solidFill>
              </a:rPr>
              <a:t>Are we selling enough high-profit items?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1996338" y="1044838"/>
            <a:ext cx="5151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Blackwell - Average Profit / Product by Category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1793850" y="1745250"/>
            <a:ext cx="1876500" cy="2538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1833387" y="4778675"/>
            <a:ext cx="5151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Roboto"/>
                <a:ea typeface="Roboto"/>
                <a:cs typeface="Roboto"/>
                <a:sym typeface="Roboto"/>
              </a:rPr>
              <a:t>High leverage categories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388</Words>
  <Application>Microsoft Office PowerPoint</Application>
  <PresentationFormat>On-screen Show (16:9)</PresentationFormat>
  <Paragraphs>105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Franklin Gothic Medium</vt:lpstr>
      <vt:lpstr>Franklin Gothic Book</vt:lpstr>
      <vt:lpstr>Roboto</vt:lpstr>
      <vt:lpstr>Wingdings</vt:lpstr>
      <vt:lpstr>Tunga</vt:lpstr>
      <vt:lpstr>Angles</vt:lpstr>
      <vt:lpstr>1_Angles</vt:lpstr>
      <vt:lpstr>BLACkwell electonics</vt:lpstr>
      <vt:lpstr>Data sources</vt:lpstr>
      <vt:lpstr>PowerPoint Presentation</vt:lpstr>
      <vt:lpstr>Option A → Acquiring   Option B → Internal growth      *adding new products to the current portfolio</vt:lpstr>
      <vt:lpstr>Portfolios and brands are complementary</vt:lpstr>
      <vt:lpstr>Electronidex customer base adds value to ours! </vt:lpstr>
      <vt:lpstr>Acquisition is key to increase sales volume efficiently  </vt:lpstr>
      <vt:lpstr>How do volumes relate to profit?</vt:lpstr>
      <vt:lpstr>Are we selling enough high-profit items?</vt:lpstr>
      <vt:lpstr>Are we selling enough high-profit items?</vt:lpstr>
      <vt:lpstr>If we grow internally adding 24 new products...</vt:lpstr>
      <vt:lpstr>If we acquire Electronidex...</vt:lpstr>
      <vt:lpstr>Electronidex Sales Patterns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Kyle Gardner</dc:creator>
  <cp:lastModifiedBy>Kyle Gardner</cp:lastModifiedBy>
  <cp:revision>4</cp:revision>
  <dcterms:modified xsi:type="dcterms:W3CDTF">2019-08-14T21:52:04Z</dcterms:modified>
</cp:coreProperties>
</file>