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3" r:id="rId6"/>
    <p:sldId id="276" r:id="rId7"/>
    <p:sldId id="257" r:id="rId8"/>
    <p:sldId id="258" r:id="rId9"/>
    <p:sldId id="259" r:id="rId10"/>
    <p:sldId id="260" r:id="rId11"/>
    <p:sldId id="261" r:id="rId12"/>
    <p:sldId id="262" r:id="rId13"/>
    <p:sldId id="277" r:id="rId14"/>
    <p:sldId id="278" r:id="rId15"/>
    <p:sldId id="280" r:id="rId16"/>
    <p:sldId id="279" r:id="rId17"/>
    <p:sldId id="28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8C"/>
    <a:srgbClr val="001431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31E58F-1BBA-401A-8B0D-C1D9F030DF2E}" v="7" dt="2020-01-10T19:45:17.615"/>
  </p1510:revLst>
</p1510:revInfo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35" autoAdjust="0"/>
  </p:normalViewPr>
  <p:slideViewPr>
    <p:cSldViewPr snapToGrid="0" showGuides="1">
      <p:cViewPr varScale="1">
        <p:scale>
          <a:sx n="57" d="100"/>
          <a:sy n="57" d="100"/>
        </p:scale>
        <p:origin x="91" y="41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Percentage of Power Consumption 2007-2010                                                    (</a:t>
            </a:r>
            <a:r>
              <a:rPr lang="en-US" sz="2000" b="1" dirty="0" err="1"/>
              <a:t>Kwh</a:t>
            </a:r>
            <a:r>
              <a:rPr lang="en-US" sz="2000" b="1" dirty="0"/>
              <a:t>)</a:t>
            </a:r>
          </a:p>
        </c:rich>
      </c:tx>
      <c:layout>
        <c:manualLayout>
          <c:xMode val="edge"/>
          <c:yMode val="edge"/>
          <c:x val="8.5340540669875536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056548292241576"/>
          <c:y val="0.20847230668283945"/>
          <c:w val="0.31897510823080122"/>
          <c:h val="0.5296235682788121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1E-421A-B3CD-251F028750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1E-421A-B3CD-251F028750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1E-421A-B3CD-251F028750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Sub-meter 1</c:v>
                </c:pt>
                <c:pt idx="1">
                  <c:v>Sub-meter 2</c:v>
                </c:pt>
                <c:pt idx="2">
                  <c:v>Sub-meter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1800</c:v>
                </c:pt>
                <c:pt idx="1">
                  <c:v>2108</c:v>
                </c:pt>
                <c:pt idx="2">
                  <c:v>3023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51E-421A-B3CD-251F028750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2854939982565903"/>
          <c:w val="0.91380825719902858"/>
          <c:h val="0.172076101166563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13EE4-78C3-490F-AD03-4491C37A8796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32166-D667-4383-B839-F1433620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4B81-F76C-4130-A3A6-053208F3BF56}" type="datetimeFigureOut">
              <a:rPr lang="en-US" noProof="0" smtClean="0"/>
              <a:t>1/5/2020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B48B0-85B2-40C4-A05A-571C99C8AB5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43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8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80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51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75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4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69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91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76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15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21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51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60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9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s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1/5/2020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1/5/2020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1/5/2020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ontent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1/5/2020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11" descr="Competitors logos quadrant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17" name="Picture Placeholder 11" descr="Competitors logos quadrant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18" name="Picture Placeholder 11" descr="Competitors logos quadrant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0" name="Picture Placeholder 11" descr="Competitors logos quadrant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1/5/2020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Rectangle: Rounded Corners 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1/5/2020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1/5/2020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50" name="Picture Placeholder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og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1/5/2020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1/5/2020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1/5/2020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72" name="Text Placeholder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3" name="Picture Placeholder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75" name="Text Placeholder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6" name="Picture Placeholder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78" name="Text Placeholder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9" name="Picture Placeholder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1" name="Picture Placeholder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anchor="b" anchorCtr="0">
            <a:noAutofit/>
          </a:bodyPr>
          <a:lstStyle>
            <a:lvl1pPr algn="r">
              <a:defRPr sz="5500" b="1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1/5/2020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7" name="Picture Placeholder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noProof="0" smtClean="0"/>
              <a:t>1/5/2020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1/5/2020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Allan Mattsson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208-555-0183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alaan@fineartschool.net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/>
          <a:lstStyle>
            <a:lvl1pPr algn="ctr"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noProof="0" smtClean="0"/>
              <a:t>1/5/2020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1/5/2020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Picture Placeholder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1/5/2020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1/5/2020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Section 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Section Title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anchor="b" anchorCtr="0">
            <a:noAutofit/>
          </a:bodyPr>
          <a:lstStyle>
            <a:lvl1pPr algn="r">
              <a:defRPr sz="5500" b="1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1/5/2020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noProof="0" smtClean="0"/>
              <a:t>1/5/2020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4E7E-06A4-424E-83B2-0F5C45AFEB4E}" type="datetime1">
              <a:rPr lang="en-US" noProof="0" smtClean="0"/>
              <a:pPr/>
              <a:t>1/5/2020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1/5/2020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9403"/>
            <a:ext cx="5157787" cy="45567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1/5/2020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1/5/2020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4E7E-06A4-424E-83B2-0F5C45AFEB4E}" type="datetime1">
              <a:rPr lang="en-US" noProof="0" smtClean="0"/>
              <a:pPr/>
              <a:t>1/5/2020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1/5/2020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2BFF-A7D8-4C29-89A0-BC16EA5EFCC1}" type="datetime1">
              <a:rPr lang="en-US" noProof="0" smtClean="0"/>
              <a:t>1/5/2020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677189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1/5/2020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1/5/2020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1/5/2020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r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1/5/2020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1/5/2020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1/5/2020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fld id="{DE8A4E7E-06A4-424E-83B2-0F5C45AFEB4E}" type="datetime1">
              <a:rPr lang="en-US" noProof="0" smtClean="0"/>
              <a:pPr/>
              <a:t>1/5/2020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fld id="{4950F5D8-22E1-4015-8661-E5B1FD28C2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5972" y="955964"/>
            <a:ext cx="5020056" cy="3228551"/>
          </a:xfrm>
        </p:spPr>
        <p:txBody>
          <a:bodyPr>
            <a:normAutofit/>
          </a:bodyPr>
          <a:lstStyle/>
          <a:p>
            <a:r>
              <a:rPr lang="en-US" dirty="0"/>
              <a:t>Understanding Energy Usage  for Smart Home Device 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C4633-7458-4F99-83F4-CB5107BC2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Kyle Gardner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C04D-1EA2-4C38-90C9-4DC62E5A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903" y="163870"/>
            <a:ext cx="5531097" cy="1091078"/>
          </a:xfrm>
        </p:spPr>
        <p:txBody>
          <a:bodyPr/>
          <a:lstStyle/>
          <a:p>
            <a:r>
              <a:rPr lang="en-US" sz="4800" dirty="0"/>
              <a:t>Recommendations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986A88-BFE8-4F5B-9B64-52CC8D2E8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1404168"/>
            <a:ext cx="6548283" cy="5501866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z="2000" dirty="0"/>
              <a:t>Separate meter 3 into two groups (Water Heater &amp; AC)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Create meters for other electronic or appliances of interests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Check insulation of house during winter and summer for heat lost and accumulation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Check Water Heater &amp;AC settings throughout 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Record measurements for all units of time</a:t>
            </a:r>
          </a:p>
          <a:p>
            <a:endParaRPr lang="en-US" sz="2000" dirty="0"/>
          </a:p>
          <a:p>
            <a:r>
              <a:rPr lang="en-US" sz="2000" dirty="0"/>
              <a:t>- Invest in system that improves real-time surveillance of energy used.</a:t>
            </a:r>
          </a:p>
          <a:p>
            <a:endParaRPr lang="en-US" sz="200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319C020-F700-413E-A1BE-73D3A3EC2612}"/>
              </a:ext>
            </a:extLst>
          </p:cNvPr>
          <p:cNvSpPr txBox="1">
            <a:spLocks/>
          </p:cNvSpPr>
          <p:nvPr/>
        </p:nvSpPr>
        <p:spPr>
          <a:xfrm>
            <a:off x="6660903" y="184870"/>
            <a:ext cx="5531097" cy="109107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What to Research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49AB9840-CCC2-432B-8BE3-A945CA3E853C}"/>
              </a:ext>
            </a:extLst>
          </p:cNvPr>
          <p:cNvSpPr txBox="1">
            <a:spLocks/>
          </p:cNvSpPr>
          <p:nvPr/>
        </p:nvSpPr>
        <p:spPr>
          <a:xfrm>
            <a:off x="6796095" y="1775234"/>
            <a:ext cx="5395903" cy="44928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Variation in power consumption among different regions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Understand characteristics of household owners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Who are the competitors within the industry 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- How can analytics be used  to improve power consumption management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807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DC8BC1-74F3-4B45-BB02-4EEAC257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1618968"/>
            <a:ext cx="10515600" cy="636340"/>
          </a:xfrm>
        </p:spPr>
        <p:txBody>
          <a:bodyPr/>
          <a:lstStyle/>
          <a:p>
            <a:r>
              <a:rPr lang="en-US" dirty="0"/>
              <a:t>Forecast Prediction</a:t>
            </a:r>
          </a:p>
        </p:txBody>
      </p:sp>
    </p:spTree>
    <p:extLst>
      <p:ext uri="{BB962C8B-B14F-4D97-AF65-F5344CB8AC3E}">
        <p14:creationId xmlns:p14="http://schemas.microsoft.com/office/powerpoint/2010/main" val="158136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54C2-626D-4E56-A5A3-494CC09D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15" y="-231423"/>
            <a:ext cx="6604863" cy="1007278"/>
          </a:xfrm>
        </p:spPr>
        <p:txBody>
          <a:bodyPr/>
          <a:lstStyle/>
          <a:p>
            <a:pPr algn="l"/>
            <a:r>
              <a:rPr lang="en-US" sz="4000" dirty="0"/>
              <a:t>Submeter Trends</a:t>
            </a:r>
            <a:endParaRPr lang="ru-RU" sz="40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7655FA-C53D-4FB0-9C00-53DFADE92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8724" y="956958"/>
            <a:ext cx="5323611" cy="2443297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- Observed differences in submeters from 2007-2010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- Overall SM1 and SM2 decrease over time </a:t>
            </a:r>
            <a:endParaRPr lang="ru-RU" dirty="0"/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1C41E666-C0A1-4FC6-BB74-E5429A5D5579}"/>
              </a:ext>
            </a:extLst>
          </p:cNvPr>
          <p:cNvSpPr txBox="1">
            <a:spLocks/>
          </p:cNvSpPr>
          <p:nvPr/>
        </p:nvSpPr>
        <p:spPr>
          <a:xfrm>
            <a:off x="6788724" y="3741200"/>
            <a:ext cx="5296161" cy="223671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-SM3 gradually increases over time</a:t>
            </a:r>
          </a:p>
          <a:p>
            <a:pPr algn="l"/>
            <a:r>
              <a:rPr lang="en-US" dirty="0"/>
              <a:t> Utilize data analytics and visualizations to model patterns of energy usage from electrical sub-meters for residential homes 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DCD5E-011E-4B5A-86B1-823A089E5ACA}"/>
              </a:ext>
            </a:extLst>
          </p:cNvPr>
          <p:cNvPicPr/>
          <p:nvPr/>
        </p:nvPicPr>
        <p:blipFill rotWithShape="1">
          <a:blip r:embed="rId3"/>
          <a:srcRect t="2801" r="1154"/>
          <a:stretch/>
        </p:blipFill>
        <p:spPr bwMode="auto">
          <a:xfrm>
            <a:off x="107115" y="1084626"/>
            <a:ext cx="5836484" cy="17432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B36721-15E7-4C59-8C1F-259252EF0229}"/>
              </a:ext>
            </a:extLst>
          </p:cNvPr>
          <p:cNvPicPr/>
          <p:nvPr/>
        </p:nvPicPr>
        <p:blipFill rotWithShape="1">
          <a:blip r:embed="rId4"/>
          <a:srcRect l="128" t="2390"/>
          <a:stretch/>
        </p:blipFill>
        <p:spPr bwMode="auto">
          <a:xfrm>
            <a:off x="107115" y="3032267"/>
            <a:ext cx="5836484" cy="18787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50BF4D-A8E6-4438-AAB3-10EE0C9570E9}"/>
              </a:ext>
            </a:extLst>
          </p:cNvPr>
          <p:cNvPicPr/>
          <p:nvPr/>
        </p:nvPicPr>
        <p:blipFill rotWithShape="1">
          <a:blip r:embed="rId5"/>
          <a:srcRect l="1026" t="3048" r="1026" b="1742"/>
          <a:stretch/>
        </p:blipFill>
        <p:spPr bwMode="auto">
          <a:xfrm>
            <a:off x="107114" y="5114759"/>
            <a:ext cx="5836485" cy="17432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8513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532457-29F4-475F-B58C-80A91C83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84" y="108640"/>
            <a:ext cx="10674246" cy="636340"/>
          </a:xfrm>
        </p:spPr>
        <p:txBody>
          <a:bodyPr/>
          <a:lstStyle/>
          <a:p>
            <a:r>
              <a:rPr lang="en-US" dirty="0"/>
              <a:t>Forecast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C0EAFE0-B204-47F4-A06D-263013B69E1D}"/>
              </a:ext>
            </a:extLst>
          </p:cNvPr>
          <p:cNvSpPr txBox="1">
            <a:spLocks/>
          </p:cNvSpPr>
          <p:nvPr/>
        </p:nvSpPr>
        <p:spPr>
          <a:xfrm>
            <a:off x="155184" y="646848"/>
            <a:ext cx="6611376" cy="512248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-Forecast of total power consumption of </a:t>
            </a:r>
          </a:p>
          <a:p>
            <a:r>
              <a:rPr lang="en-US" sz="2400" dirty="0"/>
              <a:t>SM1, SM2 and SM3 over the next two </a:t>
            </a:r>
          </a:p>
          <a:p>
            <a:r>
              <a:rPr lang="en-US" sz="2400" dirty="0"/>
              <a:t>years are consistent with trends</a:t>
            </a:r>
          </a:p>
          <a:p>
            <a:endParaRPr lang="en-US" sz="2400" dirty="0"/>
          </a:p>
          <a:p>
            <a:r>
              <a:rPr lang="en-US" sz="2400" dirty="0"/>
              <a:t>-SM1 and SM2 will gradually decrease </a:t>
            </a:r>
          </a:p>
          <a:p>
            <a:r>
              <a:rPr lang="en-US" sz="2400" dirty="0"/>
              <a:t>whereas SM3 will increase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-The blue line represents forecast for 2011-2012</a:t>
            </a:r>
          </a:p>
          <a:p>
            <a:r>
              <a:rPr lang="en-US" sz="2400" dirty="0"/>
              <a:t>-95% prediction interval is represented by light gray area </a:t>
            </a:r>
          </a:p>
          <a:p>
            <a:r>
              <a:rPr lang="en-US" sz="2400" dirty="0"/>
              <a:t>-80% prediction interval is represented by dark gray area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4BEB48-44D2-4AAB-9481-A25574C5DE0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58000" y="274585"/>
            <a:ext cx="5334000" cy="2228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F005E7-FF03-4441-B4AB-9668FE0C2CA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58000" y="2636416"/>
            <a:ext cx="5334000" cy="20837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B0571A-B13E-4522-981A-2434A14FFE0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858000" y="4774248"/>
            <a:ext cx="5334000" cy="208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9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C04D-1EA2-4C38-90C9-4DC62E5A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903" y="163870"/>
            <a:ext cx="5531097" cy="1091078"/>
          </a:xfrm>
        </p:spPr>
        <p:txBody>
          <a:bodyPr/>
          <a:lstStyle/>
          <a:p>
            <a:r>
              <a:rPr lang="en-US" sz="4800" dirty="0"/>
              <a:t>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986A88-BFE8-4F5B-9B64-52CC8D2E8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1404168"/>
            <a:ext cx="6796095" cy="4863898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z="2000" dirty="0"/>
              <a:t>Submeters are in important and  give homeowners better understanding for power consumption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Homeowners using submeters will be able to control and gauge how much energy is being utilized throughout the day and </a:t>
            </a:r>
            <a:r>
              <a:rPr lang="en-US" sz="2000"/>
              <a:t>peak hours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/>
              <a:t>Homebuilders </a:t>
            </a:r>
            <a:r>
              <a:rPr lang="en-US" sz="2000" dirty="0"/>
              <a:t>should market submeters and explain   to homeowners the benefits of submeter control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49AB9840-CCC2-432B-8BE3-A945CA3E853C}"/>
              </a:ext>
            </a:extLst>
          </p:cNvPr>
          <p:cNvSpPr txBox="1">
            <a:spLocks/>
          </p:cNvSpPr>
          <p:nvPr/>
        </p:nvSpPr>
        <p:spPr>
          <a:xfrm>
            <a:off x="6796095" y="1775234"/>
            <a:ext cx="5395903" cy="44928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473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1BD0-74CC-4C57-83FF-66D9D1584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018" y="499122"/>
            <a:ext cx="5257800" cy="55284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Presentation Outline</a:t>
            </a:r>
            <a:br>
              <a:rPr lang="en-US" dirty="0"/>
            </a:b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E9201E-F627-45F7-8D0F-D4FA7DC28F38}"/>
              </a:ext>
            </a:extLst>
          </p:cNvPr>
          <p:cNvSpPr txBox="1">
            <a:spLocks/>
          </p:cNvSpPr>
          <p:nvPr/>
        </p:nvSpPr>
        <p:spPr>
          <a:xfrm>
            <a:off x="3166017" y="-1"/>
            <a:ext cx="5442995" cy="5914103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Overview</a:t>
            </a:r>
          </a:p>
          <a:p>
            <a:r>
              <a:rPr lang="en-US" dirty="0"/>
              <a:t>Objectives/Goals</a:t>
            </a:r>
          </a:p>
          <a:p>
            <a:r>
              <a:rPr lang="en-US" dirty="0"/>
              <a:t>Data Management</a:t>
            </a:r>
          </a:p>
          <a:p>
            <a:r>
              <a:rPr lang="en-US" dirty="0"/>
              <a:t>Description and Location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Data Analysis and  Exploration</a:t>
            </a:r>
          </a:p>
          <a:p>
            <a:r>
              <a:rPr lang="en-US" dirty="0"/>
              <a:t> Issues Discovered</a:t>
            </a:r>
          </a:p>
          <a:p>
            <a:r>
              <a:rPr lang="en-US" dirty="0"/>
              <a:t>Recommendation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4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43D8BE-B4A0-47BA-80B9-E1885926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18" y="212852"/>
            <a:ext cx="10515600" cy="636340"/>
          </a:xfrm>
        </p:spPr>
        <p:txBody>
          <a:bodyPr/>
          <a:lstStyle/>
          <a:p>
            <a:r>
              <a:rPr lang="en-US" dirty="0"/>
              <a:t>Data Project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0A689A-ADE6-4CCC-8A2B-72A65D396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27" y="2443025"/>
            <a:ext cx="6160167" cy="4116780"/>
          </a:xfrm>
        </p:spPr>
        <p:txBody>
          <a:bodyPr>
            <a:normAutofit/>
          </a:bodyPr>
          <a:lstStyle/>
          <a:p>
            <a:r>
              <a:rPr lang="en-US" sz="2000" dirty="0"/>
              <a:t>Electric power consumption from 1 household in FRA</a:t>
            </a:r>
          </a:p>
          <a:p>
            <a:pPr lvl="1"/>
            <a:r>
              <a:rPr lang="en-US" sz="2200" dirty="0"/>
              <a:t>Estimated 2 million measurements</a:t>
            </a:r>
          </a:p>
          <a:p>
            <a:pPr lvl="1"/>
            <a:r>
              <a:rPr lang="en-US" sz="2200" dirty="0"/>
              <a:t>Measurements per date and time</a:t>
            </a:r>
          </a:p>
          <a:p>
            <a:r>
              <a:rPr lang="en-US" sz="2000" dirty="0"/>
              <a:t>Timeframe :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2006-2010 (47 months)</a:t>
            </a:r>
          </a:p>
          <a:p>
            <a:r>
              <a:rPr lang="en-US" sz="2000" dirty="0"/>
              <a:t>Submeters:</a:t>
            </a:r>
          </a:p>
          <a:p>
            <a:pPr lvl="1"/>
            <a:r>
              <a:rPr lang="en-US" dirty="0"/>
              <a:t>Sub1: Main Kitchen Appliances</a:t>
            </a:r>
          </a:p>
          <a:p>
            <a:pPr lvl="1"/>
            <a:r>
              <a:rPr lang="en-US" dirty="0"/>
              <a:t>Sub2: Washer/Dryer, Refrigerator</a:t>
            </a:r>
          </a:p>
          <a:p>
            <a:pPr lvl="1"/>
            <a:r>
              <a:rPr lang="en-US" dirty="0"/>
              <a:t>Sub3: Water Heater &amp; AC unit</a:t>
            </a:r>
          </a:p>
          <a:p>
            <a:r>
              <a:rPr lang="en-US" sz="2000" dirty="0"/>
              <a:t>Power :</a:t>
            </a:r>
          </a:p>
          <a:p>
            <a:pPr lvl="1"/>
            <a:r>
              <a:rPr lang="en-US" dirty="0" err="1"/>
              <a:t>KiloWatt</a:t>
            </a:r>
            <a:r>
              <a:rPr lang="en-US" dirty="0"/>
              <a:t> Hours</a:t>
            </a:r>
          </a:p>
          <a:p>
            <a:pPr lvl="1"/>
            <a:r>
              <a:rPr lang="en-US" dirty="0"/>
              <a:t>Global active power (not measured in meters)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D2F93E-F351-489B-9280-E07EC126C58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96000" y="2179646"/>
            <a:ext cx="6047872" cy="467835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Data Management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2006-2010 (47 months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Location of Data :</a:t>
            </a:r>
          </a:p>
          <a:p>
            <a:pPr lvl="1"/>
            <a:r>
              <a:rPr lang="en-US" dirty="0"/>
              <a:t>Secured on R MySQL Server</a:t>
            </a:r>
          </a:p>
          <a:p>
            <a:pPr lvl="1"/>
            <a:r>
              <a:rPr lang="en-US" dirty="0"/>
              <a:t>Access through R Studio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82011CD-60DC-4E0A-8D69-27255C9FD847}"/>
              </a:ext>
            </a:extLst>
          </p:cNvPr>
          <p:cNvSpPr txBox="1">
            <a:spLocks/>
          </p:cNvSpPr>
          <p:nvPr/>
        </p:nvSpPr>
        <p:spPr>
          <a:xfrm>
            <a:off x="286418" y="906967"/>
            <a:ext cx="9707814" cy="6363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Applicability of data analytics for electrical sub-metering and power management.</a:t>
            </a:r>
          </a:p>
          <a:p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87338122-98F5-48B8-9FFC-A8E19F0EA578}"/>
              </a:ext>
            </a:extLst>
          </p:cNvPr>
          <p:cNvSpPr txBox="1">
            <a:spLocks/>
          </p:cNvSpPr>
          <p:nvPr/>
        </p:nvSpPr>
        <p:spPr>
          <a:xfrm>
            <a:off x="174123" y="1543307"/>
            <a:ext cx="10515600" cy="63634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Description Characteristics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FFBD89-959D-4273-BA57-6B84C68BEB80}"/>
              </a:ext>
            </a:extLst>
          </p:cNvPr>
          <p:cNvSpPr/>
          <p:nvPr/>
        </p:nvSpPr>
        <p:spPr>
          <a:xfrm>
            <a:off x="6208294" y="3115733"/>
            <a:ext cx="3020373" cy="491067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Security	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E5EB7A-6EB5-4792-88C8-F3AE18F718B7}"/>
              </a:ext>
            </a:extLst>
          </p:cNvPr>
          <p:cNvSpPr/>
          <p:nvPr/>
        </p:nvSpPr>
        <p:spPr>
          <a:xfrm>
            <a:off x="6208293" y="3911600"/>
            <a:ext cx="3020373" cy="491067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 Data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8C3D0B-05ED-4C8F-A19B-48478BD73977}"/>
              </a:ext>
            </a:extLst>
          </p:cNvPr>
          <p:cNvSpPr/>
          <p:nvPr/>
        </p:nvSpPr>
        <p:spPr>
          <a:xfrm>
            <a:off x="9380731" y="3115733"/>
            <a:ext cx="2683711" cy="491067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Data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165750F-4B45-4D1B-845C-3368CAAF4674}"/>
              </a:ext>
            </a:extLst>
          </p:cNvPr>
          <p:cNvSpPr/>
          <p:nvPr/>
        </p:nvSpPr>
        <p:spPr>
          <a:xfrm>
            <a:off x="9380731" y="3920992"/>
            <a:ext cx="2749440" cy="491067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Data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4FAA0F-9F35-45E9-B707-E9DB08EFF42F}"/>
              </a:ext>
            </a:extLst>
          </p:cNvPr>
          <p:cNvSpPr/>
          <p:nvPr/>
        </p:nvSpPr>
        <p:spPr>
          <a:xfrm>
            <a:off x="6096000" y="4788157"/>
            <a:ext cx="3020373" cy="491067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Analytics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C9F993-7BC5-410A-94FD-6B6DEB639F63}"/>
              </a:ext>
            </a:extLst>
          </p:cNvPr>
          <p:cNvSpPr/>
          <p:nvPr/>
        </p:nvSpPr>
        <p:spPr>
          <a:xfrm>
            <a:off x="9315002" y="4790174"/>
            <a:ext cx="2749440" cy="524519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Reporting Dashboard</a:t>
            </a:r>
          </a:p>
        </p:txBody>
      </p:sp>
    </p:spTree>
    <p:extLst>
      <p:ext uri="{BB962C8B-B14F-4D97-AF65-F5344CB8AC3E}">
        <p14:creationId xmlns:p14="http://schemas.microsoft.com/office/powerpoint/2010/main" val="67189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54C2-626D-4E56-A5A3-494CC09D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6" y="225777"/>
            <a:ext cx="5576835" cy="1007278"/>
          </a:xfrm>
        </p:spPr>
        <p:txBody>
          <a:bodyPr/>
          <a:lstStyle/>
          <a:p>
            <a:pPr algn="l"/>
            <a:r>
              <a:rPr lang="en-US" sz="4000" dirty="0"/>
              <a:t>Objectives/Goals</a:t>
            </a:r>
            <a:endParaRPr lang="ru-RU" sz="40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7655FA-C53D-4FB0-9C00-53DFADE92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8389" y="1565564"/>
            <a:ext cx="5323611" cy="2443297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-Grow business use of sub-meters in housing Market 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- Provide homeowners with  efficient Smart Homes and increase their understanding and control of their power usage</a:t>
            </a:r>
            <a:endParaRPr lang="ru-RU" dirty="0"/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1C41E666-C0A1-4FC6-BB74-E5429A5D5579}"/>
              </a:ext>
            </a:extLst>
          </p:cNvPr>
          <p:cNvSpPr txBox="1">
            <a:spLocks/>
          </p:cNvSpPr>
          <p:nvPr/>
        </p:nvSpPr>
        <p:spPr>
          <a:xfrm>
            <a:off x="6868389" y="4044452"/>
            <a:ext cx="5164283" cy="223671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- Utilize data analytics and visualizations to model patterns of energy usage from electrical sub-meters for residential homes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161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532457-29F4-475F-B58C-80A91C83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84" y="398207"/>
            <a:ext cx="10674246" cy="636340"/>
          </a:xfrm>
        </p:spPr>
        <p:txBody>
          <a:bodyPr/>
          <a:lstStyle/>
          <a:p>
            <a:r>
              <a:rPr lang="en-US" dirty="0"/>
              <a:t>Background: Smart Homes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F1FB9-B16B-4B0E-B1C6-ACB21972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92729-D9BA-45F7-B2E7-91165934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C0EAFE0-B204-47F4-A06D-263013B69E1D}"/>
              </a:ext>
            </a:extLst>
          </p:cNvPr>
          <p:cNvSpPr txBox="1">
            <a:spLocks/>
          </p:cNvSpPr>
          <p:nvPr/>
        </p:nvSpPr>
        <p:spPr>
          <a:xfrm>
            <a:off x="155184" y="962377"/>
            <a:ext cx="11305308" cy="246662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Homes equipped with lighting, heating, and/or electrical devices that can be controlled remotely</a:t>
            </a:r>
          </a:p>
          <a:p>
            <a:endParaRPr lang="en-US" sz="2400" dirty="0"/>
          </a:p>
          <a:p>
            <a:r>
              <a:rPr lang="en-US" sz="2400" dirty="0"/>
              <a:t>   Application of Smart Homes: </a:t>
            </a:r>
          </a:p>
          <a:p>
            <a:r>
              <a:rPr lang="en-US" sz="2400" dirty="0"/>
              <a:t>	 Security and Surveillance System</a:t>
            </a:r>
          </a:p>
          <a:p>
            <a:r>
              <a:rPr lang="en-US" sz="2400" dirty="0"/>
              <a:t>                Lighting Schedules </a:t>
            </a:r>
          </a:p>
          <a:p>
            <a:r>
              <a:rPr lang="en-US" sz="2400" dirty="0"/>
              <a:t>                Programmable Thermostat/ Water softener's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2AB4DB48-2C8A-440C-96A1-5ECAC8083366}"/>
              </a:ext>
            </a:extLst>
          </p:cNvPr>
          <p:cNvSpPr txBox="1">
            <a:spLocks/>
          </p:cNvSpPr>
          <p:nvPr/>
        </p:nvSpPr>
        <p:spPr>
          <a:xfrm>
            <a:off x="0" y="3716481"/>
            <a:ext cx="6238568" cy="2425141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+mj-lt"/>
              </a:rPr>
              <a:t>  </a:t>
            </a:r>
            <a:r>
              <a:rPr lang="en-US" sz="3100" b="1" dirty="0">
                <a:latin typeface="+mj-lt"/>
              </a:rPr>
              <a:t>Benefits of Smart Homes to Consumers:</a:t>
            </a:r>
          </a:p>
          <a:p>
            <a:r>
              <a:rPr lang="en-US" sz="3100" b="1" dirty="0">
                <a:latin typeface="+mj-lt"/>
              </a:rPr>
              <a:t>           Convenience     </a:t>
            </a:r>
          </a:p>
          <a:p>
            <a:r>
              <a:rPr lang="en-US" sz="3100" b="1" dirty="0">
                <a:latin typeface="+mj-lt"/>
              </a:rPr>
              <a:t>           Control  </a:t>
            </a:r>
          </a:p>
          <a:p>
            <a:r>
              <a:rPr lang="en-US" sz="3100" b="1" dirty="0">
                <a:latin typeface="+mj-lt"/>
              </a:rPr>
              <a:t>	Savings   </a:t>
            </a:r>
          </a:p>
          <a:p>
            <a:r>
              <a:rPr lang="en-US" sz="3100" b="1" dirty="0">
                <a:latin typeface="+mj-lt"/>
              </a:rPr>
              <a:t>	Efficiency</a:t>
            </a:r>
          </a:p>
          <a:p>
            <a:r>
              <a:rPr lang="en-US" sz="2000" b="1" dirty="0">
                <a:latin typeface="+mj-lt"/>
              </a:rPr>
              <a:t>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D2D0A-65CE-44CC-BA7C-A6B2987CC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568" y="3429000"/>
            <a:ext cx="595343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9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A7E572-F0AC-4962-AC8B-24DD8CD6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47" y="-27160"/>
            <a:ext cx="5937356" cy="1091078"/>
          </a:xfrm>
        </p:spPr>
        <p:txBody>
          <a:bodyPr/>
          <a:lstStyle/>
          <a:p>
            <a:r>
              <a:rPr lang="en-US" dirty="0"/>
              <a:t>Background: Sub-Meters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97DCF-3682-44C5-A5DA-9D96CF14B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7570" y="1659082"/>
            <a:ext cx="5937356" cy="35398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Devices that can be used to access, collect, and monitor energy consumption data remotely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Can be Learned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Measure a specific location or energy load</a:t>
            </a:r>
          </a:p>
          <a:p>
            <a:r>
              <a:rPr lang="en-US" sz="2400" dirty="0"/>
              <a:t>Categorize of energy from different of sources</a:t>
            </a:r>
          </a:p>
          <a:p>
            <a:r>
              <a:rPr lang="en-US" sz="2400" dirty="0"/>
              <a:t>Check consistency of power consumption with billing</a:t>
            </a:r>
          </a:p>
          <a:p>
            <a:r>
              <a:rPr lang="en-US" sz="2400" dirty="0"/>
              <a:t>Identify where energy efficiency opportunities exist</a:t>
            </a:r>
          </a:p>
          <a:p>
            <a:r>
              <a:rPr lang="en-US" sz="2400" dirty="0"/>
              <a:t>Increase understanding of energy usage </a:t>
            </a:r>
          </a:p>
          <a:p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7B63F-6F62-46FC-8E6A-512867B9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029C3B-90DE-4F6A-80D7-55A81B649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74" y="1257300"/>
            <a:ext cx="3362325" cy="479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1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665F-537D-4B74-92F8-96ED8012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9" y="-88443"/>
            <a:ext cx="4585780" cy="675936"/>
          </a:xfrm>
        </p:spPr>
        <p:txBody>
          <a:bodyPr>
            <a:normAutofit/>
          </a:bodyPr>
          <a:lstStyle/>
          <a:p>
            <a:r>
              <a:rPr lang="en-US" dirty="0"/>
              <a:t>Descriptive Statistics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0DF0A0-2501-4079-B3B3-D6C5A41C7EA2}"/>
              </a:ext>
            </a:extLst>
          </p:cNvPr>
          <p:cNvSpPr txBox="1">
            <a:spLocks/>
          </p:cNvSpPr>
          <p:nvPr/>
        </p:nvSpPr>
        <p:spPr>
          <a:xfrm>
            <a:off x="6766432" y="2698955"/>
            <a:ext cx="4585780" cy="313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101D1193-2E94-4368-B761-08FBF83A185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83106923"/>
              </p:ext>
            </p:extLst>
          </p:nvPr>
        </p:nvGraphicFramePr>
        <p:xfrm>
          <a:off x="114300" y="587493"/>
          <a:ext cx="6197597" cy="14833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85371">
                  <a:extLst>
                    <a:ext uri="{9D8B030D-6E8A-4147-A177-3AD203B41FA5}">
                      <a16:colId xmlns:a16="http://schemas.microsoft.com/office/drawing/2014/main" val="2217215403"/>
                    </a:ext>
                  </a:extLst>
                </a:gridCol>
                <a:gridCol w="885371">
                  <a:extLst>
                    <a:ext uri="{9D8B030D-6E8A-4147-A177-3AD203B41FA5}">
                      <a16:colId xmlns:a16="http://schemas.microsoft.com/office/drawing/2014/main" val="264079516"/>
                    </a:ext>
                  </a:extLst>
                </a:gridCol>
                <a:gridCol w="885371">
                  <a:extLst>
                    <a:ext uri="{9D8B030D-6E8A-4147-A177-3AD203B41FA5}">
                      <a16:colId xmlns:a16="http://schemas.microsoft.com/office/drawing/2014/main" val="2035540100"/>
                    </a:ext>
                  </a:extLst>
                </a:gridCol>
                <a:gridCol w="1103087">
                  <a:extLst>
                    <a:ext uri="{9D8B030D-6E8A-4147-A177-3AD203B41FA5}">
                      <a16:colId xmlns:a16="http://schemas.microsoft.com/office/drawing/2014/main" val="142294473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03628099"/>
                    </a:ext>
                  </a:extLst>
                </a:gridCol>
                <a:gridCol w="664026">
                  <a:extLst>
                    <a:ext uri="{9D8B030D-6E8A-4147-A177-3AD203B41FA5}">
                      <a16:colId xmlns:a16="http://schemas.microsoft.com/office/drawing/2014/main" val="4160024565"/>
                    </a:ext>
                  </a:extLst>
                </a:gridCol>
                <a:gridCol w="885371">
                  <a:extLst>
                    <a:ext uri="{9D8B030D-6E8A-4147-A177-3AD203B41FA5}">
                      <a16:colId xmlns:a16="http://schemas.microsoft.com/office/drawing/2014/main" val="4041069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3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Meter1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70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93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146537"/>
                  </a:ext>
                </a:extLst>
              </a:tr>
            </a:tbl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94F8EE09-BF01-43BB-9AFB-5B5DD9E7E3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8987985"/>
              </p:ext>
            </p:extLst>
          </p:nvPr>
        </p:nvGraphicFramePr>
        <p:xfrm>
          <a:off x="114300" y="2434320"/>
          <a:ext cx="6362699" cy="3484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E23B304-31DD-4C98-81CF-6EE87EDB043D}"/>
              </a:ext>
            </a:extLst>
          </p:cNvPr>
          <p:cNvSpPr txBox="1"/>
          <p:nvPr/>
        </p:nvSpPr>
        <p:spPr>
          <a:xfrm>
            <a:off x="140145" y="5959224"/>
            <a:ext cx="595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Subm</a:t>
            </a:r>
            <a:r>
              <a:rPr lang="en-US" dirty="0">
                <a:solidFill>
                  <a:schemeClr val="bg1"/>
                </a:solidFill>
              </a:rPr>
              <a:t>. 1 &amp; 2 had the highest max values</a:t>
            </a:r>
          </a:p>
          <a:p>
            <a:r>
              <a:rPr lang="en-US" dirty="0" err="1">
                <a:solidFill>
                  <a:schemeClr val="bg1"/>
                </a:solidFill>
              </a:rPr>
              <a:t>Subm</a:t>
            </a:r>
            <a:r>
              <a:rPr lang="en-US" dirty="0">
                <a:solidFill>
                  <a:schemeClr val="bg1"/>
                </a:solidFill>
              </a:rPr>
              <a:t>. 3 had the highest power consumption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AF63E-26FC-4D88-BBC6-471BE058F2B0}"/>
              </a:ext>
            </a:extLst>
          </p:cNvPr>
          <p:cNvSpPr txBox="1"/>
          <p:nvPr/>
        </p:nvSpPr>
        <p:spPr>
          <a:xfrm>
            <a:off x="6936038" y="275067"/>
            <a:ext cx="531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Power Consumption (POC) (kwh) among Sub-Meters by Year and Month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81E448-544B-4D02-8693-5F5E24F215C7}"/>
              </a:ext>
            </a:extLst>
          </p:cNvPr>
          <p:cNvSpPr txBox="1"/>
          <p:nvPr/>
        </p:nvSpPr>
        <p:spPr>
          <a:xfrm>
            <a:off x="6613743" y="6031043"/>
            <a:ext cx="595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During </a:t>
            </a:r>
            <a:r>
              <a:rPr lang="en-US" dirty="0" err="1">
                <a:solidFill>
                  <a:schemeClr val="bg1"/>
                </a:solidFill>
              </a:rPr>
              <a:t>yrs</a:t>
            </a:r>
            <a:r>
              <a:rPr lang="en-US" dirty="0">
                <a:solidFill>
                  <a:schemeClr val="bg1"/>
                </a:solidFill>
              </a:rPr>
              <a:t>, POC rose for </a:t>
            </a:r>
            <a:r>
              <a:rPr lang="en-US" dirty="0" err="1">
                <a:solidFill>
                  <a:schemeClr val="bg1"/>
                </a:solidFill>
              </a:rPr>
              <a:t>Subm</a:t>
            </a:r>
            <a:r>
              <a:rPr lang="en-US" dirty="0">
                <a:solidFill>
                  <a:schemeClr val="bg1"/>
                </a:solidFill>
              </a:rPr>
              <a:t>. 3 / drop for </a:t>
            </a:r>
            <a:r>
              <a:rPr lang="en-US" dirty="0" err="1">
                <a:solidFill>
                  <a:schemeClr val="bg1"/>
                </a:solidFill>
              </a:rPr>
              <a:t>Subm</a:t>
            </a:r>
            <a:r>
              <a:rPr lang="en-US" dirty="0">
                <a:solidFill>
                  <a:schemeClr val="bg1"/>
                </a:solidFill>
              </a:rPr>
              <a:t>. 1 &amp; 2 </a:t>
            </a:r>
          </a:p>
          <a:p>
            <a:r>
              <a:rPr lang="en-US" dirty="0">
                <a:solidFill>
                  <a:schemeClr val="bg1"/>
                </a:solidFill>
              </a:rPr>
              <a:t> Overall POC drops from Q1 to Q2 /rise from  Q3 to Q4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89B568-6B71-4759-BAEB-41AF9B990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354" y="925308"/>
            <a:ext cx="4492503" cy="23672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DB0F15-CED5-4181-BB32-5DE33A96F082}"/>
              </a:ext>
            </a:extLst>
          </p:cNvPr>
          <p:cNvPicPr/>
          <p:nvPr/>
        </p:nvPicPr>
        <p:blipFill rotWithShape="1">
          <a:blip r:embed="rId5"/>
          <a:srcRect b="6701"/>
          <a:stretch/>
        </p:blipFill>
        <p:spPr bwMode="auto">
          <a:xfrm>
            <a:off x="7046354" y="3453042"/>
            <a:ext cx="4492503" cy="25537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126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D65C-1076-4F43-B4FA-3B4804E8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Exploration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2ED5FCC-E29C-48DE-84D8-EA34FFE7CE4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395907"/>
          </a:xfrm>
        </p:spPr>
        <p:txBody>
          <a:bodyPr>
            <a:normAutofit/>
          </a:bodyPr>
          <a:lstStyle/>
          <a:p>
            <a:r>
              <a:rPr lang="en-US" sz="2000" dirty="0"/>
              <a:t>Highest POC was among the month of January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6AC501-B359-42B4-BEAB-B15A30456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8358" y="4328735"/>
            <a:ext cx="3906995" cy="327433"/>
          </a:xfrm>
        </p:spPr>
        <p:txBody>
          <a:bodyPr>
            <a:normAutofit/>
          </a:bodyPr>
          <a:lstStyle/>
          <a:p>
            <a:r>
              <a:rPr lang="en-US" dirty="0"/>
              <a:t>Avg. POC (kwh) by Weekday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A064E7-CBD4-44C6-846D-EC14D2291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8359" y="4760606"/>
            <a:ext cx="5065570" cy="1377537"/>
          </a:xfrm>
        </p:spPr>
        <p:txBody>
          <a:bodyPr/>
          <a:lstStyle/>
          <a:p>
            <a:r>
              <a:rPr lang="en-US" dirty="0"/>
              <a:t>-During the years, Saturday followed by Sunday had the highest avg. POC  (over 10.0 kwh)</a:t>
            </a:r>
          </a:p>
          <a:p>
            <a:r>
              <a:rPr lang="en-US" dirty="0"/>
              <a:t>-POC increased gradually from Wednesday to Saturday for Subm.3</a:t>
            </a:r>
          </a:p>
          <a:p>
            <a:r>
              <a:rPr lang="en-US" dirty="0"/>
              <a:t>-Variation in POC between Subm.1 &amp; Subm.2 between Mon. to Wed.</a:t>
            </a:r>
          </a:p>
        </p:txBody>
      </p:sp>
      <p:pic>
        <p:nvPicPr>
          <p:cNvPr id="26" name="Picture Placeholder 25" descr="Pencil icon">
            <a:extLst>
              <a:ext uri="{FF2B5EF4-FFF2-40B4-BE49-F238E27FC236}">
                <a16:creationId xmlns:a16="http://schemas.microsoft.com/office/drawing/2014/main" id="{C4D678E5-CB73-4197-8507-0EB6C03643FD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008" r="3008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56E019-758A-464A-B587-F52D68662C9A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6354705" y="4321250"/>
            <a:ext cx="4269752" cy="327433"/>
          </a:xfrm>
        </p:spPr>
        <p:txBody>
          <a:bodyPr>
            <a:normAutofit/>
          </a:bodyPr>
          <a:lstStyle/>
          <a:p>
            <a:r>
              <a:rPr lang="en-US" dirty="0"/>
              <a:t>Avg. POC (kwh) by Hours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3DB5CC-50BC-455B-B60A-C666C456492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338071" y="4744719"/>
            <a:ext cx="4689157" cy="13775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-Subm.1 Gradual increase from 3:00pm. Peak observed around 8:00-8:30 pm</a:t>
            </a:r>
          </a:p>
          <a:p>
            <a:r>
              <a:rPr lang="en-US" dirty="0"/>
              <a:t>-Subm.2 Dormant  activity in the am. Peaks observed around 2:00pm and 6:30pm</a:t>
            </a:r>
          </a:p>
          <a:p>
            <a:r>
              <a:rPr lang="en-US" dirty="0"/>
              <a:t>-Subm.</a:t>
            </a:r>
            <a:r>
              <a:rPr lang="en-US"/>
              <a:t>3 Significant </a:t>
            </a:r>
            <a:r>
              <a:rPr lang="en-US" dirty="0"/>
              <a:t>POC  at 5:00am. Usage high from 7:00am-10:00am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6169B9B-2BE1-4F75-A5DE-C225B1271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613" y="1788357"/>
            <a:ext cx="4822529" cy="24702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12693C1-AA75-41F9-8202-A82AF0D44C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5689" y="1788357"/>
            <a:ext cx="5216765" cy="248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0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37E1-F9A3-4DAE-8651-1F67369B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Discovered</a:t>
            </a:r>
          </a:p>
        </p:txBody>
      </p:sp>
      <p:pic>
        <p:nvPicPr>
          <p:cNvPr id="43" name="Picture Placeholder 42" descr="Abstract background">
            <a:extLst>
              <a:ext uri="{FF2B5EF4-FFF2-40B4-BE49-F238E27FC236}">
                <a16:creationId xmlns:a16="http://schemas.microsoft.com/office/drawing/2014/main" id="{95095244-281C-45C6-B4B5-1A086A96C10D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45" name="Picture Placeholder 44" descr="Image icon">
            <a:extLst>
              <a:ext uri="{FF2B5EF4-FFF2-40B4-BE49-F238E27FC236}">
                <a16:creationId xmlns:a16="http://schemas.microsoft.com/office/drawing/2014/main" id="{98B5F4CC-F13E-4336-9521-E63B69BED516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884" r="2884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39A442-EAC4-4F9B-B80E-420D7D36ED2E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6267727" y="2107574"/>
            <a:ext cx="2286000" cy="334918"/>
          </a:xfrm>
        </p:spPr>
        <p:txBody>
          <a:bodyPr/>
          <a:lstStyle/>
          <a:p>
            <a:r>
              <a:rPr lang="en-US" dirty="0"/>
              <a:t>Management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B269EA-29F7-4180-983F-353E08D9B3F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05056" y="3937852"/>
            <a:ext cx="3160356" cy="2873374"/>
          </a:xfrm>
        </p:spPr>
        <p:txBody>
          <a:bodyPr>
            <a:normAutofit/>
          </a:bodyPr>
          <a:lstStyle/>
          <a:p>
            <a:r>
              <a:rPr lang="en-US" sz="2000" dirty="0"/>
              <a:t>-Missing Data Values</a:t>
            </a:r>
          </a:p>
          <a:p>
            <a:r>
              <a:rPr lang="en-US" sz="2000" dirty="0"/>
              <a:t>   - 1.25% of data missing</a:t>
            </a:r>
          </a:p>
          <a:p>
            <a:r>
              <a:rPr lang="en-US" sz="2000" dirty="0"/>
              <a:t>   - Determine if missing due to submeter or human error</a:t>
            </a:r>
          </a:p>
          <a:p>
            <a:r>
              <a:rPr lang="en-US" sz="2000" dirty="0"/>
              <a:t>   - Data is recorded in a different time zone than analysis</a:t>
            </a:r>
          </a:p>
          <a:p>
            <a:r>
              <a:rPr lang="en-US" sz="2000" dirty="0"/>
              <a:t>  </a:t>
            </a:r>
          </a:p>
          <a:p>
            <a:endParaRPr lang="en-US" sz="2000" dirty="0"/>
          </a:p>
        </p:txBody>
      </p:sp>
      <p:pic>
        <p:nvPicPr>
          <p:cNvPr id="47" name="Picture Placeholder 46" descr="Pencil icon">
            <a:extLst>
              <a:ext uri="{FF2B5EF4-FFF2-40B4-BE49-F238E27FC236}">
                <a16:creationId xmlns:a16="http://schemas.microsoft.com/office/drawing/2014/main" id="{C52B1263-CAC0-4784-BE2F-625ED3018494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814" r="2814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2ABC038-A233-47DB-BEFD-F6D7371611F6}"/>
              </a:ext>
            </a:extLst>
          </p:cNvPr>
          <p:cNvSpPr>
            <a:spLocks noGrp="1"/>
          </p:cNvSpPr>
          <p:nvPr>
            <p:ph type="body" idx="45"/>
          </p:nvPr>
        </p:nvSpPr>
        <p:spPr>
          <a:xfrm>
            <a:off x="9066213" y="2158271"/>
            <a:ext cx="2286000" cy="334918"/>
          </a:xfrm>
        </p:spPr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06C2CB1-F5EE-46DA-A614-0B0153DDBA4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965413" y="4073236"/>
            <a:ext cx="3226588" cy="2507673"/>
          </a:xfrm>
        </p:spPr>
        <p:txBody>
          <a:bodyPr>
            <a:noAutofit/>
          </a:bodyPr>
          <a:lstStyle/>
          <a:p>
            <a:r>
              <a:rPr lang="en-US" sz="2000" dirty="0"/>
              <a:t>-Data Governance access and security concerns </a:t>
            </a:r>
          </a:p>
          <a:p>
            <a:r>
              <a:rPr lang="en-US" sz="2000" dirty="0"/>
              <a:t>  -Convenience of R MySQL</a:t>
            </a:r>
          </a:p>
          <a:p>
            <a:r>
              <a:rPr lang="en-US" sz="2000" dirty="0"/>
              <a:t>  -Interoperability with Tableau</a:t>
            </a:r>
          </a:p>
          <a:p>
            <a:r>
              <a:rPr lang="en-US" sz="2000" dirty="0"/>
              <a:t>  -Long Run times</a:t>
            </a:r>
          </a:p>
          <a:p>
            <a:r>
              <a:rPr lang="en-US" sz="2000" dirty="0"/>
              <a:t> 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542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33968143_Colorful abstract pitch deck_SL_V1.potx" id="{82DEFF5A-EF7C-4DEA-909F-5E1EA892F8BB}" vid="{E161E2B0-1454-45FC-8BCB-8D4146D2D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8EA396-5485-4BE7-B653-403710320F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2A88D8-11C9-4E54-8CC3-A25581E9EC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0C431E4-CEEE-4471-A938-06556DE848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0</TotalTime>
  <Words>855</Words>
  <Application>Microsoft Office PowerPoint</Application>
  <PresentationFormat>Widescreen</PresentationFormat>
  <Paragraphs>194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 Antiqua</vt:lpstr>
      <vt:lpstr>Calibri</vt:lpstr>
      <vt:lpstr>Franklin Gothic Book</vt:lpstr>
      <vt:lpstr>Wingdings</vt:lpstr>
      <vt:lpstr>Office Theme</vt:lpstr>
      <vt:lpstr>Understanding Energy Usage  for Smart Home Device </vt:lpstr>
      <vt:lpstr>Presentation Outline </vt:lpstr>
      <vt:lpstr>Data Project Overview</vt:lpstr>
      <vt:lpstr>Objectives/Goals</vt:lpstr>
      <vt:lpstr>Background: Smart Homes</vt:lpstr>
      <vt:lpstr>Background: Sub-Meters</vt:lpstr>
      <vt:lpstr>Descriptive Statistics </vt:lpstr>
      <vt:lpstr>Data Analysis and Exploration</vt:lpstr>
      <vt:lpstr>Issues Discovered</vt:lpstr>
      <vt:lpstr>Recommendations</vt:lpstr>
      <vt:lpstr>Forecast Prediction</vt:lpstr>
      <vt:lpstr>Submeter Trends</vt:lpstr>
      <vt:lpstr>Forecast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2019-08-24T22:47:40Z</dcterms:created>
  <dcterms:modified xsi:type="dcterms:W3CDTF">2020-01-10T19:58:30Z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