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8" r:id="rId7"/>
    <p:sldId id="269" r:id="rId8"/>
    <p:sldId id="270" r:id="rId9"/>
    <p:sldId id="271" r:id="rId10"/>
    <p:sldId id="264" r:id="rId11"/>
    <p:sldId id="262" r:id="rId12"/>
    <p:sldId id="267" r:id="rId13"/>
    <p:sldId id="258" r:id="rId14"/>
    <p:sldId id="273" r:id="rId15"/>
    <p:sldId id="274" r:id="rId16"/>
    <p:sldId id="275" r:id="rId17"/>
    <p:sldId id="276" r:id="rId18"/>
    <p:sldId id="277" r:id="rId19"/>
    <p:sldId id="263" r:id="rId20"/>
    <p:sldId id="278" r:id="rId21"/>
    <p:sldId id="279" r:id="rId22"/>
    <p:sldId id="280" r:id="rId23"/>
    <p:sldId id="281" r:id="rId24"/>
    <p:sldId id="282" r:id="rId25"/>
    <p:sldId id="283" r:id="rId26"/>
    <p:sldId id="259" r:id="rId27"/>
    <p:sldId id="284" r:id="rId28"/>
    <p:sldId id="285" r:id="rId29"/>
    <p:sldId id="286" r:id="rId30"/>
    <p:sldId id="287" r:id="rId31"/>
    <p:sldId id="288" r:id="rId32"/>
    <p:sldId id="266" r:id="rId33"/>
    <p:sldId id="265" r:id="rId34"/>
    <p:sldId id="289" r:id="rId35"/>
    <p:sldId id="290" r:id="rId36"/>
    <p:sldId id="293" r:id="rId37"/>
    <p:sldId id="294" r:id="rId38"/>
    <p:sldId id="291" r:id="rId39"/>
    <p:sldId id="292" r:id="rId4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B3FF"/>
    <a:srgbClr val="99FF99"/>
    <a:srgbClr val="FF9999"/>
    <a:srgbClr val="7F7F7F"/>
    <a:srgbClr val="21212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B31B0E-065E-4F7B-9A4A-8733F1F2F0CD}" v="325" dt="2024-12-24T08:58:39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02A1-DD5A-4A9F-BAA5-A5D4CA4E5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A705D-CE43-4E77-B5F3-5A3755D0F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38D97-E811-4D66-A969-DF38DF4B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45A4-746C-4CE5-ADE1-3B6D1BCC7DE1}" type="datetimeFigureOut">
              <a:rPr lang="vi-VN" smtClean="0"/>
              <a:t>24/12/2024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7308D-15FF-4478-8843-9AD9ABED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D9150-479F-490F-B5FA-45067675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2406-0EB5-4359-8B46-500251CCE7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744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3ECB-46DD-42AD-A63E-FC4E3E61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1B6C3-7CB2-4D99-8ADF-66737F8AB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C0CC7-928B-4FD2-B1E5-54412E86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45A4-746C-4CE5-ADE1-3B6D1BCC7DE1}" type="datetimeFigureOut">
              <a:rPr lang="vi-VN" smtClean="0"/>
              <a:t>24/12/2024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805D2-D383-4E0E-BB12-2CBC51FB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325B6-A029-419A-AE18-E77ECD6C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2406-0EB5-4359-8B46-500251CCE7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68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FBAF9-A422-488D-B323-09B60D432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B90EE-98CB-42F2-A6FA-DD01D868C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480A1-EF49-4E91-8C0C-08003EE2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45A4-746C-4CE5-ADE1-3B6D1BCC7DE1}" type="datetimeFigureOut">
              <a:rPr lang="vi-VN" smtClean="0"/>
              <a:t>24/12/2024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A9837-C78D-40E6-A6A7-723F5E8A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2F8C0-9A67-44CA-A3C3-3AC46EE1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2406-0EB5-4359-8B46-500251CCE7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852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4982-9D0E-4803-8A9A-A30E51D9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932F-1549-446E-BDA3-0BE4E07D3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6DFEE-E3D0-4C69-A21D-F0972AE0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45A4-746C-4CE5-ADE1-3B6D1BCC7DE1}" type="datetimeFigureOut">
              <a:rPr lang="vi-VN" smtClean="0"/>
              <a:t>24/12/2024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BF41E-E58D-435E-B42A-C9EC6CA2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20A66-0447-4916-8EBA-0EF3E99E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2406-0EB5-4359-8B46-500251CCE7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328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B349-5BAA-4A91-B009-90950A79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02F32-0B89-4737-980A-BB0329A79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7F504-8242-4C9C-812F-199BB2BB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45A4-746C-4CE5-ADE1-3B6D1BCC7DE1}" type="datetimeFigureOut">
              <a:rPr lang="vi-VN" smtClean="0"/>
              <a:t>24/12/2024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DB8D7-3679-4F34-8284-EFC3C02C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DECBB-D90F-4B7A-803A-15E87419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2406-0EB5-4359-8B46-500251CCE7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285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F3D8-D11A-4E37-9CBC-67172CCE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53248-351B-4E8C-AC9F-325BCC50D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E5373-5F4F-4DAE-BEEF-588FEB5E2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94C88-CEB0-4015-A224-CF0C6C61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45A4-746C-4CE5-ADE1-3B6D1BCC7DE1}" type="datetimeFigureOut">
              <a:rPr lang="vi-VN" smtClean="0"/>
              <a:t>24/12/2024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3B8B9-7B33-4989-955E-10659DFF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78C71-9DF2-42F5-B56A-2738434D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2406-0EB5-4359-8B46-500251CCE7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28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D4B3-1C07-45CE-B8B4-820C7BBF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86162-0A26-4334-A2E1-84F2D33E1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F4247-1BA9-4809-A8DF-DAD22BD84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8EE4F-9F9F-4F40-AB6F-177E095A6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6738C-C0F8-4261-9F4C-D6E5E26CE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C934E-D080-440A-AB25-D4384B69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45A4-746C-4CE5-ADE1-3B6D1BCC7DE1}" type="datetimeFigureOut">
              <a:rPr lang="vi-VN" smtClean="0"/>
              <a:t>24/12/2024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FF237-3FB6-486C-AC1A-CE9890D5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B52C6-46C4-4C63-9B06-C00939F4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2406-0EB5-4359-8B46-500251CCE7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714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A6F1-36DD-42D1-B7B8-D8638109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60B9C-2AF9-475B-B616-22CA5858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45A4-746C-4CE5-ADE1-3B6D1BCC7DE1}" type="datetimeFigureOut">
              <a:rPr lang="vi-VN" smtClean="0"/>
              <a:t>24/12/2024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06D4D-C36F-4D68-955B-9D2EE246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120F4-7876-45E5-A9D3-4C4013D6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2406-0EB5-4359-8B46-500251CCE7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366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912F4-7D41-49A9-B719-272FE6D1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45A4-746C-4CE5-ADE1-3B6D1BCC7DE1}" type="datetimeFigureOut">
              <a:rPr lang="vi-VN" smtClean="0"/>
              <a:t>24/12/2024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34BBC-1A2D-4031-99B3-406C2B58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9C2DF-D461-498D-9559-B302DAEC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2406-0EB5-4359-8B46-500251CCE7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050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FDE1-18B7-45E3-A2E9-D5FB2743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E3428-C0BD-4731-91D4-C30F62198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FF552-7685-47CE-8A79-A1E403877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44823-3244-42F3-807A-8047CA13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45A4-746C-4CE5-ADE1-3B6D1BCC7DE1}" type="datetimeFigureOut">
              <a:rPr lang="vi-VN" smtClean="0"/>
              <a:t>24/12/2024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E9013-D6E8-4E27-B1A9-12348AD0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B6B97-25B4-4957-A3CF-521160C1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2406-0EB5-4359-8B46-500251CCE7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110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6452D-2198-4576-9999-CEFEF3AB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48C5CF-982B-4E5A-BB6C-DDE855D4C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65965-2291-45CA-8BBF-ECB642709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930E1-3DA4-4A1F-A79C-D164FCA0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45A4-746C-4CE5-ADE1-3B6D1BCC7DE1}" type="datetimeFigureOut">
              <a:rPr lang="vi-VN" smtClean="0"/>
              <a:t>24/12/2024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68DCB-56FF-4F44-B313-CD048C91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1E16A-CAB6-44FB-ACFF-2250492F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2406-0EB5-4359-8B46-500251CCE7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125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9A223-D327-4DE1-98C2-85764522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AB1DC-1916-4696-9D5A-29FC478E0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4E24C-57E5-4D08-B8DF-5D948CA92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45A4-746C-4CE5-ADE1-3B6D1BCC7DE1}" type="datetimeFigureOut">
              <a:rPr lang="vi-VN" smtClean="0"/>
              <a:t>24/12/2024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E856E-47BF-4E87-A493-0438FE4CC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7224D-60B3-4C22-9876-45BDE4503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22406-0EB5-4359-8B46-500251CCE7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67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lab.research.google.com/drive/12bz4mrPHu2pUDoFRv6mBP8YTi3Fvd-th?usp=sharing&amp;fbclid=IwY2xjawHUnLhleHRuA2FlbQIxMAABHXhg5pg_5epFwCqW50DGeKOY_CuUPz9UEqI-Io0p-_LCVqjx86tUuaf16w_aem_Soxw38HgUjnQshqTV0zV1g#scrollTo=neLuQzQD2jvz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ECF296-5359-4572-A79E-D08D2E3D8149}"/>
              </a:ext>
            </a:extLst>
          </p:cNvPr>
          <p:cNvSpPr/>
          <p:nvPr/>
        </p:nvSpPr>
        <p:spPr>
          <a:xfrm>
            <a:off x="221411" y="112144"/>
            <a:ext cx="11749178" cy="6504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43667E-DC05-4043-AD20-5D102E785B79}"/>
              </a:ext>
            </a:extLst>
          </p:cNvPr>
          <p:cNvSpPr txBox="1"/>
          <p:nvPr/>
        </p:nvSpPr>
        <p:spPr>
          <a:xfrm>
            <a:off x="1162050" y="2163562"/>
            <a:ext cx="98679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u="sng">
                <a:latin typeface="Bahnschrift" panose="020B0502040204020203" pitchFamily="34" charset="0"/>
              </a:rPr>
              <a:t>FINAL PROJECT:</a:t>
            </a:r>
          </a:p>
          <a:p>
            <a:pPr algn="ctr"/>
            <a:r>
              <a:rPr lang="en-US" sz="3600" b="1">
                <a:latin typeface="Bahnschrift" panose="020B0502040204020203" pitchFamily="34" charset="0"/>
              </a:rPr>
              <a:t>Analyzing Feature Importance in Customer Churn Using Shapley Values</a:t>
            </a:r>
            <a:endParaRPr lang="vi-VN" sz="3600" b="1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1234C-7780-43DE-9346-C7802C8BA6A2}"/>
              </a:ext>
            </a:extLst>
          </p:cNvPr>
          <p:cNvSpPr txBox="1"/>
          <p:nvPr/>
        </p:nvSpPr>
        <p:spPr>
          <a:xfrm>
            <a:off x="1297198" y="3982837"/>
            <a:ext cx="9732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>
                <a:latin typeface="Bahnschrift" panose="020B0502040204020203" pitchFamily="34" charset="0"/>
              </a:rPr>
              <a:t>Group member</a:t>
            </a:r>
          </a:p>
          <a:p>
            <a:pPr algn="ctr"/>
            <a:r>
              <a:rPr lang="en-US">
                <a:latin typeface="Bahnschrift" panose="020B0502040204020203" pitchFamily="34" charset="0"/>
              </a:rPr>
              <a:t>An To Vinh - Chinh Nguyen Minh - Anh Thien Tran</a:t>
            </a:r>
          </a:p>
        </p:txBody>
      </p:sp>
    </p:spTree>
    <p:extLst>
      <p:ext uri="{BB962C8B-B14F-4D97-AF65-F5344CB8AC3E}">
        <p14:creationId xmlns:p14="http://schemas.microsoft.com/office/powerpoint/2010/main" val="16328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B08C36-C25E-4A4C-A0F6-BEF991F1262C}"/>
              </a:ext>
            </a:extLst>
          </p:cNvPr>
          <p:cNvSpPr txBox="1"/>
          <p:nvPr/>
        </p:nvSpPr>
        <p:spPr>
          <a:xfrm>
            <a:off x="1654474" y="302727"/>
            <a:ext cx="88830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vi-VN" sz="4000">
                <a:latin typeface="Bahnschrift" panose="020B0502040204020203" pitchFamily="34" charset="0"/>
              </a:rPr>
              <a:t>SHAP (</a:t>
            </a:r>
            <a:r>
              <a:rPr lang="vi-VN" sz="4000" i="1">
                <a:latin typeface="Bahnschrift" panose="020B0502040204020203" pitchFamily="34" charset="0"/>
              </a:rPr>
              <a:t>Shapley Additive Explanations</a:t>
            </a:r>
            <a:r>
              <a:rPr lang="vi-VN" sz="4000">
                <a:latin typeface="Bahnschrift" panose="020B0502040204020203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782BD3-FE61-4EE6-B651-1891D5578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36" t="2795" r="7838" b="2397"/>
          <a:stretch/>
        </p:blipFill>
        <p:spPr>
          <a:xfrm>
            <a:off x="4788024" y="5298349"/>
            <a:ext cx="912338" cy="8879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07652B-923E-4DF5-8F92-0125E97779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8" t="13402" r="4926" b="5668"/>
          <a:stretch/>
        </p:blipFill>
        <p:spPr>
          <a:xfrm>
            <a:off x="4788024" y="3772723"/>
            <a:ext cx="1132692" cy="926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3933F7-2C1D-4ECF-8FF1-19C1D9112E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09" t="3168" r="16123"/>
          <a:stretch/>
        </p:blipFill>
        <p:spPr>
          <a:xfrm>
            <a:off x="4929863" y="2155671"/>
            <a:ext cx="628660" cy="12575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E44996-242A-4EF1-B0C0-B96372D073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76" t="4178" r="2738" b="2156"/>
          <a:stretch/>
        </p:blipFill>
        <p:spPr>
          <a:xfrm>
            <a:off x="1324029" y="3634484"/>
            <a:ext cx="1205974" cy="12028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FAFE14-FBE7-4915-88DB-930A2CE0E3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26" t="3614" r="3939" b="3215"/>
          <a:stretch/>
        </p:blipFill>
        <p:spPr>
          <a:xfrm>
            <a:off x="1324029" y="5143366"/>
            <a:ext cx="1205974" cy="11979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D9793D-2CEE-4F6C-BF07-74BEBC9F31F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80" t="9494" r="7645"/>
          <a:stretch/>
        </p:blipFill>
        <p:spPr>
          <a:xfrm>
            <a:off x="1324028" y="2270087"/>
            <a:ext cx="1205976" cy="121138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A6A668E-DAEB-439F-95CC-966C5941E3DC}"/>
              </a:ext>
            </a:extLst>
          </p:cNvPr>
          <p:cNvSpPr/>
          <p:nvPr/>
        </p:nvSpPr>
        <p:spPr>
          <a:xfrm>
            <a:off x="3109882" y="3990975"/>
            <a:ext cx="1028700" cy="3711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5D85CB-A927-4E92-81C0-9C8DEAE8EC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0308" y="2875777"/>
            <a:ext cx="2067213" cy="2505425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38908542-8111-4492-B874-EB8863B28E1F}"/>
              </a:ext>
            </a:extLst>
          </p:cNvPr>
          <p:cNvSpPr/>
          <p:nvPr/>
        </p:nvSpPr>
        <p:spPr>
          <a:xfrm>
            <a:off x="7254369" y="3990975"/>
            <a:ext cx="1149440" cy="3711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599DF1-8A75-474A-88BA-636B3DDD39A5}"/>
              </a:ext>
            </a:extLst>
          </p:cNvPr>
          <p:cNvSpPr txBox="1"/>
          <p:nvPr/>
        </p:nvSpPr>
        <p:spPr>
          <a:xfrm>
            <a:off x="1428751" y="1443192"/>
            <a:ext cx="120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Samples</a:t>
            </a:r>
            <a:endParaRPr lang="vi-VN">
              <a:latin typeface="Bahnschrift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2F6F16-60E0-48D2-96AD-7BD1FC40E39B}"/>
              </a:ext>
            </a:extLst>
          </p:cNvPr>
          <p:cNvSpPr txBox="1"/>
          <p:nvPr/>
        </p:nvSpPr>
        <p:spPr>
          <a:xfrm>
            <a:off x="4641206" y="1443192"/>
            <a:ext cx="120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Features</a:t>
            </a:r>
            <a:endParaRPr lang="vi-VN">
              <a:latin typeface="Bahnschrift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2F8F9E-22BD-4610-9CDB-23338F7E4616}"/>
              </a:ext>
            </a:extLst>
          </p:cNvPr>
          <p:cNvSpPr txBox="1"/>
          <p:nvPr/>
        </p:nvSpPr>
        <p:spPr>
          <a:xfrm>
            <a:off x="9479906" y="2185963"/>
            <a:ext cx="92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Target</a:t>
            </a:r>
            <a:endParaRPr lang="vi-VN">
              <a:latin typeface="Bahnschrif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E1934-092A-40E3-84A5-BA0EF2A5B557}"/>
              </a:ext>
            </a:extLst>
          </p:cNvPr>
          <p:cNvSpPr txBox="1"/>
          <p:nvPr/>
        </p:nvSpPr>
        <p:spPr>
          <a:xfrm>
            <a:off x="6011404" y="2738261"/>
            <a:ext cx="90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Age</a:t>
            </a:r>
            <a:endParaRPr lang="vi-VN">
              <a:latin typeface="Bahnschrift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FDDA08-A800-48FF-8844-74955A9F4ACE}"/>
              </a:ext>
            </a:extLst>
          </p:cNvPr>
          <p:cNvSpPr txBox="1"/>
          <p:nvPr/>
        </p:nvSpPr>
        <p:spPr>
          <a:xfrm>
            <a:off x="6011404" y="3990973"/>
            <a:ext cx="1132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Money Spent</a:t>
            </a:r>
            <a:endParaRPr lang="vi-VN">
              <a:latin typeface="Bahnschrift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C8ED37-4CD7-48D1-991B-3A4DBE6EF601}"/>
              </a:ext>
            </a:extLst>
          </p:cNvPr>
          <p:cNvSpPr txBox="1"/>
          <p:nvPr/>
        </p:nvSpPr>
        <p:spPr>
          <a:xfrm>
            <a:off x="6006994" y="5419176"/>
            <a:ext cx="1132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Time Spent</a:t>
            </a:r>
            <a:endParaRPr lang="vi-VN">
              <a:latin typeface="Bahnschrift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ABC30C-DFAA-4DC0-B8D4-1943D980C6CF}"/>
              </a:ext>
            </a:extLst>
          </p:cNvPr>
          <p:cNvSpPr txBox="1"/>
          <p:nvPr/>
        </p:nvSpPr>
        <p:spPr>
          <a:xfrm>
            <a:off x="9590891" y="5332352"/>
            <a:ext cx="90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Churn</a:t>
            </a:r>
            <a:endParaRPr lang="vi-VN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432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B08C36-C25E-4A4C-A0F6-BEF991F1262C}"/>
              </a:ext>
            </a:extLst>
          </p:cNvPr>
          <p:cNvSpPr txBox="1"/>
          <p:nvPr/>
        </p:nvSpPr>
        <p:spPr>
          <a:xfrm>
            <a:off x="1654474" y="302727"/>
            <a:ext cx="88830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vi-VN" sz="4000">
                <a:latin typeface="Bahnschrift" panose="020B0502040204020203" pitchFamily="34" charset="0"/>
              </a:rPr>
              <a:t>SHAP (</a:t>
            </a:r>
            <a:r>
              <a:rPr lang="vi-VN" sz="4000" i="1">
                <a:latin typeface="Bahnschrift" panose="020B0502040204020203" pitchFamily="34" charset="0"/>
              </a:rPr>
              <a:t>Shapley Additive Explanations</a:t>
            </a:r>
            <a:r>
              <a:rPr lang="vi-VN" sz="4000">
                <a:latin typeface="Bahnschrift" panose="020B0502040204020203" pitchFamily="34" charset="0"/>
              </a:rPr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E44996-242A-4EF1-B0C0-B96372D07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6" t="4178" r="2738" b="2156"/>
          <a:stretch/>
        </p:blipFill>
        <p:spPr>
          <a:xfrm>
            <a:off x="2511856" y="3148354"/>
            <a:ext cx="1573520" cy="15694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FAFE14-FBE7-4915-88DB-930A2CE0E3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6" t="3614" r="3939" b="3215"/>
          <a:stretch/>
        </p:blipFill>
        <p:spPr>
          <a:xfrm>
            <a:off x="2511856" y="4903666"/>
            <a:ext cx="1573520" cy="15630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D9793D-2CEE-4F6C-BF07-74BEBC9F31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80" t="9494" r="7645"/>
          <a:stretch/>
        </p:blipFill>
        <p:spPr>
          <a:xfrm>
            <a:off x="2511856" y="1405587"/>
            <a:ext cx="1573520" cy="1580572"/>
          </a:xfrm>
          <a:prstGeom prst="rect">
            <a:avLst/>
          </a:prstGeom>
        </p:spPr>
      </p:pic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A354AB04-828E-43AE-ABE7-6CC4736F59BE}"/>
              </a:ext>
            </a:extLst>
          </p:cNvPr>
          <p:cNvGraphicFramePr>
            <a:graphicFrameLocks noGrp="1"/>
          </p:cNvGraphicFramePr>
          <p:nvPr/>
        </p:nvGraphicFramePr>
        <p:xfrm>
          <a:off x="4429124" y="2381292"/>
          <a:ext cx="47625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1">
                  <a:extLst>
                    <a:ext uri="{9D8B030D-6E8A-4147-A177-3AD203B41FA5}">
                      <a16:colId xmlns:a16="http://schemas.microsoft.com/office/drawing/2014/main" val="759312722"/>
                    </a:ext>
                  </a:extLst>
                </a:gridCol>
                <a:gridCol w="1587501">
                  <a:extLst>
                    <a:ext uri="{9D8B030D-6E8A-4147-A177-3AD203B41FA5}">
                      <a16:colId xmlns:a16="http://schemas.microsoft.com/office/drawing/2014/main" val="3998125218"/>
                    </a:ext>
                  </a:extLst>
                </a:gridCol>
                <a:gridCol w="1587501">
                  <a:extLst>
                    <a:ext uri="{9D8B030D-6E8A-4147-A177-3AD203B41FA5}">
                      <a16:colId xmlns:a16="http://schemas.microsoft.com/office/drawing/2014/main" val="1340664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 panose="020B0502040204020203" pitchFamily="34" charset="0"/>
                        </a:rPr>
                        <a:t>30</a:t>
                      </a:r>
                      <a:endParaRPr lang="vi-VN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 panose="020B0502040204020203" pitchFamily="34" charset="0"/>
                        </a:rPr>
                        <a:t>500.000</a:t>
                      </a:r>
                      <a:endParaRPr lang="vi-VN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 panose="020B0502040204020203" pitchFamily="34" charset="0"/>
                        </a:rPr>
                        <a:t>12</a:t>
                      </a:r>
                      <a:endParaRPr lang="vi-VN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24214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8AC83F2C-276C-4C5A-9888-85573BC10D9C}"/>
              </a:ext>
            </a:extLst>
          </p:cNvPr>
          <p:cNvGraphicFramePr>
            <a:graphicFrameLocks noGrp="1"/>
          </p:cNvGraphicFramePr>
          <p:nvPr/>
        </p:nvGraphicFramePr>
        <p:xfrm>
          <a:off x="4429124" y="4105868"/>
          <a:ext cx="47625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1">
                  <a:extLst>
                    <a:ext uri="{9D8B030D-6E8A-4147-A177-3AD203B41FA5}">
                      <a16:colId xmlns:a16="http://schemas.microsoft.com/office/drawing/2014/main" val="759312722"/>
                    </a:ext>
                  </a:extLst>
                </a:gridCol>
                <a:gridCol w="1587501">
                  <a:extLst>
                    <a:ext uri="{9D8B030D-6E8A-4147-A177-3AD203B41FA5}">
                      <a16:colId xmlns:a16="http://schemas.microsoft.com/office/drawing/2014/main" val="3998125218"/>
                    </a:ext>
                  </a:extLst>
                </a:gridCol>
                <a:gridCol w="1587501">
                  <a:extLst>
                    <a:ext uri="{9D8B030D-6E8A-4147-A177-3AD203B41FA5}">
                      <a16:colId xmlns:a16="http://schemas.microsoft.com/office/drawing/2014/main" val="1340664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 panose="020B0502040204020203" pitchFamily="34" charset="0"/>
                        </a:rPr>
                        <a:t>40</a:t>
                      </a:r>
                      <a:endParaRPr lang="vi-VN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 panose="020B0502040204020203" pitchFamily="34" charset="0"/>
                        </a:rPr>
                        <a:t>300.000</a:t>
                      </a:r>
                      <a:endParaRPr lang="vi-VN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 panose="020B0502040204020203" pitchFamily="34" charset="0"/>
                        </a:rPr>
                        <a:t>5</a:t>
                      </a:r>
                      <a:endParaRPr lang="vi-VN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24214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A8996ED-D8D7-4893-A58B-3CE897E305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36" t="2795" r="7838" b="2397"/>
          <a:stretch/>
        </p:blipFill>
        <p:spPr>
          <a:xfrm>
            <a:off x="8058150" y="1586280"/>
            <a:ext cx="644825" cy="6276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B592F2-9D8D-485C-A537-715B2CEFD9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58" t="13402" r="4926" b="5668"/>
          <a:stretch/>
        </p:blipFill>
        <p:spPr>
          <a:xfrm>
            <a:off x="6467475" y="1653012"/>
            <a:ext cx="685800" cy="5608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E8E61E-9827-4C4C-A4CA-76489D5AF09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109" t="3168" r="16123"/>
          <a:stretch/>
        </p:blipFill>
        <p:spPr>
          <a:xfrm>
            <a:off x="4975375" y="1495679"/>
            <a:ext cx="353870" cy="7078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9E60AA0-5F1A-4D9A-BA71-E46E74B24F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36" t="2795" r="7838" b="2397"/>
          <a:stretch/>
        </p:blipFill>
        <p:spPr>
          <a:xfrm>
            <a:off x="8058150" y="3291709"/>
            <a:ext cx="644825" cy="6276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26772AC-276A-4844-B1C3-1637E869EE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58" t="13402" r="4926" b="5668"/>
          <a:stretch/>
        </p:blipFill>
        <p:spPr>
          <a:xfrm>
            <a:off x="6467475" y="3358441"/>
            <a:ext cx="685800" cy="5608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DC46A4-1612-478D-961A-14AD2342370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109" t="3168" r="16123"/>
          <a:stretch/>
        </p:blipFill>
        <p:spPr>
          <a:xfrm>
            <a:off x="4975375" y="3201108"/>
            <a:ext cx="353870" cy="707887"/>
          </a:xfrm>
          <a:prstGeom prst="rect">
            <a:avLst/>
          </a:prstGeom>
        </p:spPr>
      </p:pic>
      <p:graphicFrame>
        <p:nvGraphicFramePr>
          <p:cNvPr id="28" name="Table 7">
            <a:extLst>
              <a:ext uri="{FF2B5EF4-FFF2-40B4-BE49-F238E27FC236}">
                <a16:creationId xmlns:a16="http://schemas.microsoft.com/office/drawing/2014/main" id="{4806A8C0-33B0-422D-82F3-1CCC09DE3BFC}"/>
              </a:ext>
            </a:extLst>
          </p:cNvPr>
          <p:cNvGraphicFramePr>
            <a:graphicFrameLocks noGrp="1"/>
          </p:cNvGraphicFramePr>
          <p:nvPr/>
        </p:nvGraphicFramePr>
        <p:xfrm>
          <a:off x="4429124" y="5808426"/>
          <a:ext cx="47625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1">
                  <a:extLst>
                    <a:ext uri="{9D8B030D-6E8A-4147-A177-3AD203B41FA5}">
                      <a16:colId xmlns:a16="http://schemas.microsoft.com/office/drawing/2014/main" val="759312722"/>
                    </a:ext>
                  </a:extLst>
                </a:gridCol>
                <a:gridCol w="1587501">
                  <a:extLst>
                    <a:ext uri="{9D8B030D-6E8A-4147-A177-3AD203B41FA5}">
                      <a16:colId xmlns:a16="http://schemas.microsoft.com/office/drawing/2014/main" val="3998125218"/>
                    </a:ext>
                  </a:extLst>
                </a:gridCol>
                <a:gridCol w="1587501">
                  <a:extLst>
                    <a:ext uri="{9D8B030D-6E8A-4147-A177-3AD203B41FA5}">
                      <a16:colId xmlns:a16="http://schemas.microsoft.com/office/drawing/2014/main" val="1340664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 panose="020B0502040204020203" pitchFamily="34" charset="0"/>
                        </a:rPr>
                        <a:t>25</a:t>
                      </a:r>
                      <a:endParaRPr lang="vi-VN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 panose="020B0502040204020203" pitchFamily="34" charset="0"/>
                        </a:rPr>
                        <a:t>700.000</a:t>
                      </a:r>
                      <a:endParaRPr lang="vi-VN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 panose="020B0502040204020203" pitchFamily="34" charset="0"/>
                        </a:rPr>
                        <a:t>3</a:t>
                      </a:r>
                      <a:endParaRPr lang="vi-VN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24214"/>
                  </a:ext>
                </a:extLst>
              </a:tr>
            </a:tbl>
          </a:graphicData>
        </a:graphic>
      </p:graphicFrame>
      <p:pic>
        <p:nvPicPr>
          <p:cNvPr id="29" name="Picture 28">
            <a:extLst>
              <a:ext uri="{FF2B5EF4-FFF2-40B4-BE49-F238E27FC236}">
                <a16:creationId xmlns:a16="http://schemas.microsoft.com/office/drawing/2014/main" id="{CB61F233-CED1-41BB-B037-97658CE7E0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36" t="2795" r="7838" b="2397"/>
          <a:stretch/>
        </p:blipFill>
        <p:spPr>
          <a:xfrm>
            <a:off x="8058150" y="4994267"/>
            <a:ext cx="644825" cy="62761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3810A6A-E03A-498E-B62D-8C160A22C0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58" t="13402" r="4926" b="5668"/>
          <a:stretch/>
        </p:blipFill>
        <p:spPr>
          <a:xfrm>
            <a:off x="6467475" y="5060999"/>
            <a:ext cx="685800" cy="56088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8EC30E6-2CB5-4FA1-A9F6-739268E5B43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109" t="3168" r="16123"/>
          <a:stretch/>
        </p:blipFill>
        <p:spPr>
          <a:xfrm>
            <a:off x="4975375" y="4903666"/>
            <a:ext cx="353870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51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B08C36-C25E-4A4C-A0F6-BEF991F1262C}"/>
              </a:ext>
            </a:extLst>
          </p:cNvPr>
          <p:cNvSpPr txBox="1"/>
          <p:nvPr/>
        </p:nvSpPr>
        <p:spPr>
          <a:xfrm>
            <a:off x="1654474" y="302727"/>
            <a:ext cx="88830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vi-VN" sz="4000">
                <a:latin typeface="Bahnschrift" panose="020B0502040204020203" pitchFamily="34" charset="0"/>
              </a:rPr>
              <a:t>SHAP (</a:t>
            </a:r>
            <a:r>
              <a:rPr lang="vi-VN" sz="4000" i="1">
                <a:latin typeface="Bahnschrift" panose="020B0502040204020203" pitchFamily="34" charset="0"/>
              </a:rPr>
              <a:t>Shapley Additive Explanations</a:t>
            </a:r>
            <a:r>
              <a:rPr lang="vi-VN" sz="4000">
                <a:latin typeface="Bahnschrift" panose="020B0502040204020203" pitchFamily="34" charset="0"/>
              </a:rPr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E44996-242A-4EF1-B0C0-B96372D07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6" t="4178" r="2738" b="2156"/>
          <a:stretch/>
        </p:blipFill>
        <p:spPr>
          <a:xfrm>
            <a:off x="844981" y="3148354"/>
            <a:ext cx="1573520" cy="15694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FAFE14-FBE7-4915-88DB-930A2CE0E3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6" t="3614" r="3939" b="3215"/>
          <a:stretch/>
        </p:blipFill>
        <p:spPr>
          <a:xfrm>
            <a:off x="844981" y="4903666"/>
            <a:ext cx="1573520" cy="15630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D9793D-2CEE-4F6C-BF07-74BEBC9F31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80" t="9494" r="7645"/>
          <a:stretch/>
        </p:blipFill>
        <p:spPr>
          <a:xfrm>
            <a:off x="844981" y="1405587"/>
            <a:ext cx="1573520" cy="1580572"/>
          </a:xfrm>
          <a:prstGeom prst="rect">
            <a:avLst/>
          </a:prstGeom>
        </p:spPr>
      </p:pic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A354AB04-828E-43AE-ABE7-6CC4736F59BE}"/>
              </a:ext>
            </a:extLst>
          </p:cNvPr>
          <p:cNvGraphicFramePr>
            <a:graphicFrameLocks noGrp="1"/>
          </p:cNvGraphicFramePr>
          <p:nvPr/>
        </p:nvGraphicFramePr>
        <p:xfrm>
          <a:off x="2762249" y="2381292"/>
          <a:ext cx="47625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1">
                  <a:extLst>
                    <a:ext uri="{9D8B030D-6E8A-4147-A177-3AD203B41FA5}">
                      <a16:colId xmlns:a16="http://schemas.microsoft.com/office/drawing/2014/main" val="759312722"/>
                    </a:ext>
                  </a:extLst>
                </a:gridCol>
                <a:gridCol w="1587501">
                  <a:extLst>
                    <a:ext uri="{9D8B030D-6E8A-4147-A177-3AD203B41FA5}">
                      <a16:colId xmlns:a16="http://schemas.microsoft.com/office/drawing/2014/main" val="3998125218"/>
                    </a:ext>
                  </a:extLst>
                </a:gridCol>
                <a:gridCol w="1587501">
                  <a:extLst>
                    <a:ext uri="{9D8B030D-6E8A-4147-A177-3AD203B41FA5}">
                      <a16:colId xmlns:a16="http://schemas.microsoft.com/office/drawing/2014/main" val="1340664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 panose="020B0502040204020203" pitchFamily="34" charset="0"/>
                        </a:rPr>
                        <a:t>30</a:t>
                      </a:r>
                      <a:endParaRPr lang="vi-VN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 panose="020B0502040204020203" pitchFamily="34" charset="0"/>
                        </a:rPr>
                        <a:t>500.000</a:t>
                      </a:r>
                      <a:endParaRPr lang="vi-VN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 panose="020B0502040204020203" pitchFamily="34" charset="0"/>
                        </a:rPr>
                        <a:t>12</a:t>
                      </a:r>
                      <a:endParaRPr lang="vi-VN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24214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8AC83F2C-276C-4C5A-9888-85573BC10D9C}"/>
              </a:ext>
            </a:extLst>
          </p:cNvPr>
          <p:cNvGraphicFramePr>
            <a:graphicFrameLocks noGrp="1"/>
          </p:cNvGraphicFramePr>
          <p:nvPr/>
        </p:nvGraphicFramePr>
        <p:xfrm>
          <a:off x="2762249" y="4105868"/>
          <a:ext cx="47625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1">
                  <a:extLst>
                    <a:ext uri="{9D8B030D-6E8A-4147-A177-3AD203B41FA5}">
                      <a16:colId xmlns:a16="http://schemas.microsoft.com/office/drawing/2014/main" val="759312722"/>
                    </a:ext>
                  </a:extLst>
                </a:gridCol>
                <a:gridCol w="1587501">
                  <a:extLst>
                    <a:ext uri="{9D8B030D-6E8A-4147-A177-3AD203B41FA5}">
                      <a16:colId xmlns:a16="http://schemas.microsoft.com/office/drawing/2014/main" val="3998125218"/>
                    </a:ext>
                  </a:extLst>
                </a:gridCol>
                <a:gridCol w="1587501">
                  <a:extLst>
                    <a:ext uri="{9D8B030D-6E8A-4147-A177-3AD203B41FA5}">
                      <a16:colId xmlns:a16="http://schemas.microsoft.com/office/drawing/2014/main" val="1340664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 panose="020B0502040204020203" pitchFamily="34" charset="0"/>
                        </a:rPr>
                        <a:t>40</a:t>
                      </a:r>
                      <a:endParaRPr lang="vi-VN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 panose="020B0502040204020203" pitchFamily="34" charset="0"/>
                        </a:rPr>
                        <a:t>300.000</a:t>
                      </a:r>
                      <a:endParaRPr lang="vi-VN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 panose="020B0502040204020203" pitchFamily="34" charset="0"/>
                        </a:rPr>
                        <a:t>5</a:t>
                      </a:r>
                      <a:endParaRPr lang="vi-VN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24214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A8996ED-D8D7-4893-A58B-3CE897E305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36" t="2795" r="7838" b="2397"/>
          <a:stretch/>
        </p:blipFill>
        <p:spPr>
          <a:xfrm>
            <a:off x="6391275" y="1586280"/>
            <a:ext cx="644825" cy="6276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B592F2-9D8D-485C-A537-715B2CEFD9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58" t="13402" r="4926" b="5668"/>
          <a:stretch/>
        </p:blipFill>
        <p:spPr>
          <a:xfrm>
            <a:off x="4800600" y="1653012"/>
            <a:ext cx="685800" cy="5608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E8E61E-9827-4C4C-A4CA-76489D5AF09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109" t="3168" r="16123"/>
          <a:stretch/>
        </p:blipFill>
        <p:spPr>
          <a:xfrm>
            <a:off x="3308500" y="1495679"/>
            <a:ext cx="353870" cy="7078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9E60AA0-5F1A-4D9A-BA71-E46E74B24F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36" t="2795" r="7838" b="2397"/>
          <a:stretch/>
        </p:blipFill>
        <p:spPr>
          <a:xfrm>
            <a:off x="6391275" y="3291709"/>
            <a:ext cx="644825" cy="6276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26772AC-276A-4844-B1C3-1637E869EE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58" t="13402" r="4926" b="5668"/>
          <a:stretch/>
        </p:blipFill>
        <p:spPr>
          <a:xfrm>
            <a:off x="4800600" y="3358441"/>
            <a:ext cx="685800" cy="5608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DC46A4-1612-478D-961A-14AD2342370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109" t="3168" r="16123"/>
          <a:stretch/>
        </p:blipFill>
        <p:spPr>
          <a:xfrm>
            <a:off x="3308500" y="3201108"/>
            <a:ext cx="353870" cy="707887"/>
          </a:xfrm>
          <a:prstGeom prst="rect">
            <a:avLst/>
          </a:prstGeom>
        </p:spPr>
      </p:pic>
      <p:graphicFrame>
        <p:nvGraphicFramePr>
          <p:cNvPr id="28" name="Table 7">
            <a:extLst>
              <a:ext uri="{FF2B5EF4-FFF2-40B4-BE49-F238E27FC236}">
                <a16:creationId xmlns:a16="http://schemas.microsoft.com/office/drawing/2014/main" id="{4806A8C0-33B0-422D-82F3-1CCC09DE3BFC}"/>
              </a:ext>
            </a:extLst>
          </p:cNvPr>
          <p:cNvGraphicFramePr>
            <a:graphicFrameLocks noGrp="1"/>
          </p:cNvGraphicFramePr>
          <p:nvPr/>
        </p:nvGraphicFramePr>
        <p:xfrm>
          <a:off x="2762249" y="5808426"/>
          <a:ext cx="47625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1">
                  <a:extLst>
                    <a:ext uri="{9D8B030D-6E8A-4147-A177-3AD203B41FA5}">
                      <a16:colId xmlns:a16="http://schemas.microsoft.com/office/drawing/2014/main" val="759312722"/>
                    </a:ext>
                  </a:extLst>
                </a:gridCol>
                <a:gridCol w="1587501">
                  <a:extLst>
                    <a:ext uri="{9D8B030D-6E8A-4147-A177-3AD203B41FA5}">
                      <a16:colId xmlns:a16="http://schemas.microsoft.com/office/drawing/2014/main" val="3998125218"/>
                    </a:ext>
                  </a:extLst>
                </a:gridCol>
                <a:gridCol w="1587501">
                  <a:extLst>
                    <a:ext uri="{9D8B030D-6E8A-4147-A177-3AD203B41FA5}">
                      <a16:colId xmlns:a16="http://schemas.microsoft.com/office/drawing/2014/main" val="1340664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 panose="020B0502040204020203" pitchFamily="34" charset="0"/>
                        </a:rPr>
                        <a:t>25</a:t>
                      </a:r>
                      <a:endParaRPr lang="vi-VN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 panose="020B0502040204020203" pitchFamily="34" charset="0"/>
                        </a:rPr>
                        <a:t>700.000</a:t>
                      </a:r>
                      <a:endParaRPr lang="vi-VN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 panose="020B0502040204020203" pitchFamily="34" charset="0"/>
                        </a:rPr>
                        <a:t>3</a:t>
                      </a:r>
                      <a:endParaRPr lang="vi-VN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24214"/>
                  </a:ext>
                </a:extLst>
              </a:tr>
            </a:tbl>
          </a:graphicData>
        </a:graphic>
      </p:graphicFrame>
      <p:pic>
        <p:nvPicPr>
          <p:cNvPr id="29" name="Picture 28">
            <a:extLst>
              <a:ext uri="{FF2B5EF4-FFF2-40B4-BE49-F238E27FC236}">
                <a16:creationId xmlns:a16="http://schemas.microsoft.com/office/drawing/2014/main" id="{CB61F233-CED1-41BB-B037-97658CE7E0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36" t="2795" r="7838" b="2397"/>
          <a:stretch/>
        </p:blipFill>
        <p:spPr>
          <a:xfrm>
            <a:off x="6391275" y="4994267"/>
            <a:ext cx="644825" cy="62761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3810A6A-E03A-498E-B62D-8C160A22C0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58" t="13402" r="4926" b="5668"/>
          <a:stretch/>
        </p:blipFill>
        <p:spPr>
          <a:xfrm>
            <a:off x="4800600" y="5060999"/>
            <a:ext cx="685800" cy="56088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8EC30E6-2CB5-4FA1-A9F6-739268E5B43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109" t="3168" r="16123"/>
          <a:stretch/>
        </p:blipFill>
        <p:spPr>
          <a:xfrm>
            <a:off x="3308500" y="4903666"/>
            <a:ext cx="353870" cy="70788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F13F97E-C941-423A-8AA6-B8AF9D36E5D7}"/>
              </a:ext>
            </a:extLst>
          </p:cNvPr>
          <p:cNvCxnSpPr/>
          <p:nvPr/>
        </p:nvCxnSpPr>
        <p:spPr>
          <a:xfrm>
            <a:off x="7934325" y="2566712"/>
            <a:ext cx="10382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7">
            <a:extLst>
              <a:ext uri="{FF2B5EF4-FFF2-40B4-BE49-F238E27FC236}">
                <a16:creationId xmlns:a16="http://schemas.microsoft.com/office/drawing/2014/main" id="{B8087809-C968-4002-A4DC-CB0831A40F01}"/>
              </a:ext>
            </a:extLst>
          </p:cNvPr>
          <p:cNvGraphicFramePr>
            <a:graphicFrameLocks noGrp="1"/>
          </p:cNvGraphicFramePr>
          <p:nvPr/>
        </p:nvGraphicFramePr>
        <p:xfrm>
          <a:off x="9221487" y="2381292"/>
          <a:ext cx="15875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1">
                  <a:extLst>
                    <a:ext uri="{9D8B030D-6E8A-4147-A177-3AD203B41FA5}">
                      <a16:colId xmlns:a16="http://schemas.microsoft.com/office/drawing/2014/main" val="759312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 panose="020B0502040204020203" pitchFamily="34" charset="0"/>
                        </a:rPr>
                        <a:t>0.2</a:t>
                      </a:r>
                      <a:endParaRPr lang="vi-VN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24214"/>
                  </a:ext>
                </a:extLst>
              </a:tr>
            </a:tbl>
          </a:graphicData>
        </a:graphic>
      </p:graphicFrame>
      <p:graphicFrame>
        <p:nvGraphicFramePr>
          <p:cNvPr id="41" name="Table 7">
            <a:extLst>
              <a:ext uri="{FF2B5EF4-FFF2-40B4-BE49-F238E27FC236}">
                <a16:creationId xmlns:a16="http://schemas.microsoft.com/office/drawing/2014/main" id="{E336D979-E5ED-4B19-A832-A0916E3EDD2B}"/>
              </a:ext>
            </a:extLst>
          </p:cNvPr>
          <p:cNvGraphicFramePr>
            <a:graphicFrameLocks noGrp="1"/>
          </p:cNvGraphicFramePr>
          <p:nvPr/>
        </p:nvGraphicFramePr>
        <p:xfrm>
          <a:off x="9221487" y="4105868"/>
          <a:ext cx="15875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1">
                  <a:extLst>
                    <a:ext uri="{9D8B030D-6E8A-4147-A177-3AD203B41FA5}">
                      <a16:colId xmlns:a16="http://schemas.microsoft.com/office/drawing/2014/main" val="759312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 panose="020B0502040204020203" pitchFamily="34" charset="0"/>
                        </a:rPr>
                        <a:t>0.7</a:t>
                      </a:r>
                      <a:endParaRPr lang="vi-VN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24214"/>
                  </a:ext>
                </a:extLst>
              </a:tr>
            </a:tbl>
          </a:graphicData>
        </a:graphic>
      </p:graphicFrame>
      <p:graphicFrame>
        <p:nvGraphicFramePr>
          <p:cNvPr id="42" name="Table 7">
            <a:extLst>
              <a:ext uri="{FF2B5EF4-FFF2-40B4-BE49-F238E27FC236}">
                <a16:creationId xmlns:a16="http://schemas.microsoft.com/office/drawing/2014/main" id="{3A2A03B9-A4A8-4872-8C6C-D4A94125F4F3}"/>
              </a:ext>
            </a:extLst>
          </p:cNvPr>
          <p:cNvGraphicFramePr>
            <a:graphicFrameLocks noGrp="1"/>
          </p:cNvGraphicFramePr>
          <p:nvPr/>
        </p:nvGraphicFramePr>
        <p:xfrm>
          <a:off x="9221487" y="5808426"/>
          <a:ext cx="15875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1">
                  <a:extLst>
                    <a:ext uri="{9D8B030D-6E8A-4147-A177-3AD203B41FA5}">
                      <a16:colId xmlns:a16="http://schemas.microsoft.com/office/drawing/2014/main" val="759312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 panose="020B0502040204020203" pitchFamily="34" charset="0"/>
                        </a:rPr>
                        <a:t>0.1</a:t>
                      </a:r>
                      <a:endParaRPr lang="vi-VN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24214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1A6F4D-6B59-44C4-97C7-C59E90529866}"/>
              </a:ext>
            </a:extLst>
          </p:cNvPr>
          <p:cNvCxnSpPr/>
          <p:nvPr/>
        </p:nvCxnSpPr>
        <p:spPr>
          <a:xfrm>
            <a:off x="7934325" y="4291288"/>
            <a:ext cx="10382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E3BACE-432D-46C0-959E-08FECB0F76A9}"/>
              </a:ext>
            </a:extLst>
          </p:cNvPr>
          <p:cNvCxnSpPr/>
          <p:nvPr/>
        </p:nvCxnSpPr>
        <p:spPr>
          <a:xfrm>
            <a:off x="7934325" y="5993846"/>
            <a:ext cx="10382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51081531-6463-4821-9782-867BE3C33D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3534" y="1473828"/>
            <a:ext cx="703406" cy="85251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F6E54D7-3C66-4059-AFC0-26E14E6B8B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3534" y="3076567"/>
            <a:ext cx="703406" cy="8525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7CE9A8B-B39A-4368-B2EE-166A2E1051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3534" y="4856561"/>
            <a:ext cx="703406" cy="8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27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B08C36-C25E-4A4C-A0F6-BEF991F1262C}"/>
              </a:ext>
            </a:extLst>
          </p:cNvPr>
          <p:cNvSpPr txBox="1"/>
          <p:nvPr/>
        </p:nvSpPr>
        <p:spPr>
          <a:xfrm>
            <a:off x="1796714" y="2873207"/>
            <a:ext cx="88830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vi-VN" sz="4000">
                <a:latin typeface="Bahnschrift" panose="020B0502040204020203" pitchFamily="34" charset="0"/>
              </a:rPr>
              <a:t>SHAP (</a:t>
            </a:r>
            <a:r>
              <a:rPr lang="vi-VN" sz="4000" i="1">
                <a:latin typeface="Bahnschrift" panose="020B0502040204020203" pitchFamily="34" charset="0"/>
              </a:rPr>
              <a:t>Shapley Additive Explanations</a:t>
            </a:r>
            <a:r>
              <a:rPr lang="vi-VN" sz="4000">
                <a:latin typeface="Bahnschrift" panose="020B0502040204020203" pitchFamily="34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B7ADD5-866F-448C-AD44-3179D9F6D056}"/>
              </a:ext>
            </a:extLst>
          </p:cNvPr>
          <p:cNvSpPr txBox="1"/>
          <p:nvPr/>
        </p:nvSpPr>
        <p:spPr>
          <a:xfrm>
            <a:off x="4595531" y="3581093"/>
            <a:ext cx="3000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>
                <a:latin typeface="Bahnschrift" panose="020B0502040204020203" pitchFamily="34" charset="0"/>
              </a:rPr>
              <a:t>Step to step</a:t>
            </a:r>
            <a:endParaRPr lang="vi-VN" sz="4000" i="1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714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AB2899C-8B66-47B2-B5BE-1EF659FCF230}"/>
              </a:ext>
            </a:extLst>
          </p:cNvPr>
          <p:cNvSpPr txBox="1"/>
          <p:nvPr/>
        </p:nvSpPr>
        <p:spPr>
          <a:xfrm>
            <a:off x="2030394" y="713499"/>
            <a:ext cx="88830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vi-VN" sz="4000">
                <a:latin typeface="Bahnschrift" panose="020B0502040204020203" pitchFamily="34" charset="0"/>
              </a:rPr>
              <a:t>SHAP (</a:t>
            </a:r>
            <a:r>
              <a:rPr lang="vi-VN" sz="4000" i="1">
                <a:latin typeface="Bahnschrift" panose="020B0502040204020203" pitchFamily="34" charset="0"/>
              </a:rPr>
              <a:t>Shapley Additive Explanations</a:t>
            </a:r>
            <a:r>
              <a:rPr lang="vi-VN" sz="4000">
                <a:latin typeface="Bahnschrift" panose="020B0502040204020203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E4E28-92D3-438D-BB35-8D9C9E8D5B09}"/>
              </a:ext>
            </a:extLst>
          </p:cNvPr>
          <p:cNvSpPr txBox="1"/>
          <p:nvPr/>
        </p:nvSpPr>
        <p:spPr>
          <a:xfrm>
            <a:off x="3556627" y="1825304"/>
            <a:ext cx="58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>
                <a:latin typeface="Bahnschrift" panose="020B0502040204020203" pitchFamily="34" charset="0"/>
              </a:rPr>
              <a:t>Step 1. Training a model using Logistic Regression</a:t>
            </a:r>
            <a:endParaRPr lang="vi-VN" sz="2800">
              <a:latin typeface="Bahnschrift" panose="020B0502040204020203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2E0B7F2-6B00-4617-9D59-C2381C25CE78}"/>
              </a:ext>
            </a:extLst>
          </p:cNvPr>
          <p:cNvGraphicFramePr>
            <a:graphicFrameLocks noGrp="1"/>
          </p:cNvGraphicFramePr>
          <p:nvPr/>
        </p:nvGraphicFramePr>
        <p:xfrm>
          <a:off x="880734" y="3557508"/>
          <a:ext cx="47625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1">
                  <a:extLst>
                    <a:ext uri="{9D8B030D-6E8A-4147-A177-3AD203B41FA5}">
                      <a16:colId xmlns:a16="http://schemas.microsoft.com/office/drawing/2014/main" val="759312722"/>
                    </a:ext>
                  </a:extLst>
                </a:gridCol>
                <a:gridCol w="1587501">
                  <a:extLst>
                    <a:ext uri="{9D8B030D-6E8A-4147-A177-3AD203B41FA5}">
                      <a16:colId xmlns:a16="http://schemas.microsoft.com/office/drawing/2014/main" val="3998125218"/>
                    </a:ext>
                  </a:extLst>
                </a:gridCol>
                <a:gridCol w="1587501">
                  <a:extLst>
                    <a:ext uri="{9D8B030D-6E8A-4147-A177-3AD203B41FA5}">
                      <a16:colId xmlns:a16="http://schemas.microsoft.com/office/drawing/2014/main" val="1340664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 panose="020B0502040204020203" pitchFamily="34" charset="0"/>
                        </a:rPr>
                        <a:t>30</a:t>
                      </a:r>
                      <a:endParaRPr lang="vi-VN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 panose="020B0502040204020203" pitchFamily="34" charset="0"/>
                        </a:rPr>
                        <a:t>500.000</a:t>
                      </a:r>
                      <a:endParaRPr lang="vi-VN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 panose="020B0502040204020203" pitchFamily="34" charset="0"/>
                        </a:rPr>
                        <a:t>12</a:t>
                      </a:r>
                      <a:endParaRPr lang="vi-VN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24214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5DAC8C52-DB02-4F08-8332-C5835065C5E5}"/>
              </a:ext>
            </a:extLst>
          </p:cNvPr>
          <p:cNvGraphicFramePr>
            <a:graphicFrameLocks noGrp="1"/>
          </p:cNvGraphicFramePr>
          <p:nvPr/>
        </p:nvGraphicFramePr>
        <p:xfrm>
          <a:off x="880734" y="3928348"/>
          <a:ext cx="47625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1">
                  <a:extLst>
                    <a:ext uri="{9D8B030D-6E8A-4147-A177-3AD203B41FA5}">
                      <a16:colId xmlns:a16="http://schemas.microsoft.com/office/drawing/2014/main" val="759312722"/>
                    </a:ext>
                  </a:extLst>
                </a:gridCol>
                <a:gridCol w="1587501">
                  <a:extLst>
                    <a:ext uri="{9D8B030D-6E8A-4147-A177-3AD203B41FA5}">
                      <a16:colId xmlns:a16="http://schemas.microsoft.com/office/drawing/2014/main" val="3998125218"/>
                    </a:ext>
                  </a:extLst>
                </a:gridCol>
                <a:gridCol w="1587501">
                  <a:extLst>
                    <a:ext uri="{9D8B030D-6E8A-4147-A177-3AD203B41FA5}">
                      <a16:colId xmlns:a16="http://schemas.microsoft.com/office/drawing/2014/main" val="1340664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 panose="020B0502040204020203" pitchFamily="34" charset="0"/>
                        </a:rPr>
                        <a:t>40</a:t>
                      </a:r>
                      <a:endParaRPr lang="vi-VN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 panose="020B0502040204020203" pitchFamily="34" charset="0"/>
                        </a:rPr>
                        <a:t>300.000</a:t>
                      </a:r>
                      <a:endParaRPr lang="vi-VN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 panose="020B0502040204020203" pitchFamily="34" charset="0"/>
                        </a:rPr>
                        <a:t>5</a:t>
                      </a:r>
                      <a:endParaRPr lang="vi-VN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24214"/>
                  </a:ext>
                </a:extLst>
              </a:tr>
            </a:tbl>
          </a:graphicData>
        </a:graphic>
      </p:graphicFrame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6BCDA1AF-4DA0-4E3C-A4AE-FBE1F5C67027}"/>
              </a:ext>
            </a:extLst>
          </p:cNvPr>
          <p:cNvGraphicFramePr>
            <a:graphicFrameLocks noGrp="1"/>
          </p:cNvGraphicFramePr>
          <p:nvPr/>
        </p:nvGraphicFramePr>
        <p:xfrm>
          <a:off x="8724255" y="3748008"/>
          <a:ext cx="32543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795">
                  <a:extLst>
                    <a:ext uri="{9D8B030D-6E8A-4147-A177-3AD203B41FA5}">
                      <a16:colId xmlns:a16="http://schemas.microsoft.com/office/drawing/2014/main" val="759312722"/>
                    </a:ext>
                  </a:extLst>
                </a:gridCol>
                <a:gridCol w="1084795">
                  <a:extLst>
                    <a:ext uri="{9D8B030D-6E8A-4147-A177-3AD203B41FA5}">
                      <a16:colId xmlns:a16="http://schemas.microsoft.com/office/drawing/2014/main" val="3998125218"/>
                    </a:ext>
                  </a:extLst>
                </a:gridCol>
                <a:gridCol w="1084795">
                  <a:extLst>
                    <a:ext uri="{9D8B030D-6E8A-4147-A177-3AD203B41FA5}">
                      <a16:colId xmlns:a16="http://schemas.microsoft.com/office/drawing/2014/main" val="1340664632"/>
                    </a:ext>
                  </a:extLst>
                </a:gridCol>
              </a:tblGrid>
              <a:tr h="28551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 panose="020B0502040204020203" pitchFamily="34" charset="0"/>
                        </a:rPr>
                        <a:t>w1</a:t>
                      </a:r>
                      <a:endParaRPr lang="vi-VN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 panose="020B0502040204020203" pitchFamily="34" charset="0"/>
                        </a:rPr>
                        <a:t>w2</a:t>
                      </a:r>
                      <a:endParaRPr lang="vi-VN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ahnschrift" panose="020B0502040204020203" pitchFamily="34" charset="0"/>
                        </a:rPr>
                        <a:t>w3</a:t>
                      </a:r>
                      <a:endParaRPr lang="vi-VN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242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BADA09A-E740-47B3-82B9-8F6F2162A623}"/>
              </a:ext>
            </a:extLst>
          </p:cNvPr>
          <p:cNvSpPr txBox="1"/>
          <p:nvPr/>
        </p:nvSpPr>
        <p:spPr>
          <a:xfrm>
            <a:off x="2759065" y="3126500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Dataset</a:t>
            </a:r>
            <a:endParaRPr lang="vi-VN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94EC3-F599-4FE6-AC12-824DB8F8CCA9}"/>
              </a:ext>
            </a:extLst>
          </p:cNvPr>
          <p:cNvSpPr txBox="1"/>
          <p:nvPr/>
        </p:nvSpPr>
        <p:spPr>
          <a:xfrm>
            <a:off x="6030586" y="3431540"/>
            <a:ext cx="230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Logistic Regression</a:t>
            </a:r>
            <a:endParaRPr lang="vi-VN">
              <a:latin typeface="Bahnschrift" panose="020B0502040204020203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F9E0335-FA68-4BBC-897A-0C6EDA3E85E7}"/>
              </a:ext>
            </a:extLst>
          </p:cNvPr>
          <p:cNvSpPr/>
          <p:nvPr/>
        </p:nvSpPr>
        <p:spPr>
          <a:xfrm>
            <a:off x="5888346" y="3780552"/>
            <a:ext cx="2621280" cy="267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90D6DE-F4E5-4362-9960-CBE97C89E2A8}"/>
              </a:ext>
            </a:extLst>
          </p:cNvPr>
          <p:cNvSpPr txBox="1"/>
          <p:nvPr/>
        </p:nvSpPr>
        <p:spPr>
          <a:xfrm>
            <a:off x="9907606" y="3317994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Weight</a:t>
            </a:r>
            <a:endParaRPr lang="vi-VN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65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BFB7BE-0247-423B-BC05-F05A2F942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8" t="13402" r="4926" b="5668"/>
          <a:stretch/>
        </p:blipFill>
        <p:spPr>
          <a:xfrm>
            <a:off x="5642066" y="3894312"/>
            <a:ext cx="1132692" cy="926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02FAF7-3E9A-49B2-95CD-3FEB968B99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09" t="3168" r="16123"/>
          <a:stretch/>
        </p:blipFill>
        <p:spPr>
          <a:xfrm>
            <a:off x="3812263" y="3604843"/>
            <a:ext cx="628660" cy="1257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3D334D-D870-4371-8C68-7BC4A05434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36" t="2795" r="7838" b="2397"/>
          <a:stretch/>
        </p:blipFill>
        <p:spPr>
          <a:xfrm>
            <a:off x="7519732" y="3932696"/>
            <a:ext cx="912338" cy="8879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B2899C-8B66-47B2-B5BE-1EF659FCF230}"/>
              </a:ext>
            </a:extLst>
          </p:cNvPr>
          <p:cNvSpPr txBox="1"/>
          <p:nvPr/>
        </p:nvSpPr>
        <p:spPr>
          <a:xfrm>
            <a:off x="2030394" y="1780299"/>
            <a:ext cx="88830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vi-VN" sz="4000">
                <a:latin typeface="Bahnschrift" panose="020B0502040204020203" pitchFamily="34" charset="0"/>
              </a:rPr>
              <a:t>SHAP (</a:t>
            </a:r>
            <a:r>
              <a:rPr lang="vi-VN" sz="4000" i="1">
                <a:latin typeface="Bahnschrift" panose="020B0502040204020203" pitchFamily="34" charset="0"/>
              </a:rPr>
              <a:t>Shapley Additive Explanations</a:t>
            </a:r>
            <a:r>
              <a:rPr lang="vi-VN" sz="4000">
                <a:latin typeface="Bahnschrift" panose="020B0502040204020203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E4E28-92D3-438D-BB35-8D9C9E8D5B09}"/>
              </a:ext>
            </a:extLst>
          </p:cNvPr>
          <p:cNvSpPr txBox="1"/>
          <p:nvPr/>
        </p:nvSpPr>
        <p:spPr>
          <a:xfrm>
            <a:off x="3260353" y="2738288"/>
            <a:ext cx="5831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>
                <a:latin typeface="Bahnschrift" panose="020B0502040204020203" pitchFamily="34" charset="0"/>
              </a:rPr>
              <a:t>Step 2: </a:t>
            </a:r>
            <a:r>
              <a:rPr lang="vi-VN" b="1" i="1" u="sng">
                <a:latin typeface="Bahnschrift" panose="020B0502040204020203" pitchFamily="34" charset="0"/>
              </a:rPr>
              <a:t> </a:t>
            </a:r>
            <a:r>
              <a:rPr lang="vi-VN" sz="2800">
                <a:latin typeface="Bahnschrift" panose="020B0502040204020203" pitchFamily="34" charset="0"/>
              </a:rPr>
              <a:t> Choose a feature to consider.</a:t>
            </a:r>
          </a:p>
        </p:txBody>
      </p:sp>
    </p:spTree>
    <p:extLst>
      <p:ext uri="{BB962C8B-B14F-4D97-AF65-F5344CB8AC3E}">
        <p14:creationId xmlns:p14="http://schemas.microsoft.com/office/powerpoint/2010/main" val="3813512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B08C36-C25E-4A4C-A0F6-BEF991F1262C}"/>
              </a:ext>
            </a:extLst>
          </p:cNvPr>
          <p:cNvSpPr txBox="1"/>
          <p:nvPr/>
        </p:nvSpPr>
        <p:spPr>
          <a:xfrm>
            <a:off x="2030394" y="896379"/>
            <a:ext cx="88830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vi-VN" sz="4000">
                <a:latin typeface="Bahnschrift" panose="020B0502040204020203" pitchFamily="34" charset="0"/>
              </a:rPr>
              <a:t>SHAP (</a:t>
            </a:r>
            <a:r>
              <a:rPr lang="vi-VN" sz="4000" i="1">
                <a:latin typeface="Bahnschrift" panose="020B0502040204020203" pitchFamily="34" charset="0"/>
              </a:rPr>
              <a:t>Shapley Additive Explanations</a:t>
            </a:r>
            <a:r>
              <a:rPr lang="vi-VN" sz="4000">
                <a:latin typeface="Bahnschrift" panose="020B0502040204020203" pitchFamily="34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3082F-3A59-4AEB-AEE3-E43D7D17FE05}"/>
              </a:ext>
            </a:extLst>
          </p:cNvPr>
          <p:cNvSpPr txBox="1"/>
          <p:nvPr/>
        </p:nvSpPr>
        <p:spPr>
          <a:xfrm>
            <a:off x="3260353" y="1854368"/>
            <a:ext cx="5831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>
                <a:latin typeface="Bahnschrift" panose="020B0502040204020203" pitchFamily="34" charset="0"/>
              </a:rPr>
              <a:t>Step 2: </a:t>
            </a:r>
            <a:r>
              <a:rPr lang="vi-VN" b="1" i="1" u="sng">
                <a:latin typeface="Bahnschrift" panose="020B0502040204020203" pitchFamily="34" charset="0"/>
              </a:rPr>
              <a:t> </a:t>
            </a:r>
            <a:r>
              <a:rPr lang="vi-VN" sz="2800">
                <a:latin typeface="Bahnschrift" panose="020B0502040204020203" pitchFamily="34" charset="0"/>
              </a:rPr>
              <a:t> Choose a feature to consider.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0B7D49-B2B8-40F8-AB50-5797E7ABD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36" t="2795" r="7838" b="2397"/>
          <a:stretch/>
        </p:blipFill>
        <p:spPr>
          <a:xfrm>
            <a:off x="7519732" y="3932696"/>
            <a:ext cx="912338" cy="8879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BFB7BE-0247-423B-BC05-F05A2F942F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8" t="13402" r="4926" b="5668"/>
          <a:stretch/>
        </p:blipFill>
        <p:spPr>
          <a:xfrm>
            <a:off x="5642066" y="3889323"/>
            <a:ext cx="1132692" cy="926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02FAF7-3E9A-49B2-95CD-3FEB968B99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09" t="3168" r="16123"/>
          <a:stretch/>
        </p:blipFill>
        <p:spPr>
          <a:xfrm>
            <a:off x="3538918" y="2824333"/>
            <a:ext cx="1358174" cy="271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10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B08C36-C25E-4A4C-A0F6-BEF991F1262C}"/>
              </a:ext>
            </a:extLst>
          </p:cNvPr>
          <p:cNvSpPr txBox="1"/>
          <p:nvPr/>
        </p:nvSpPr>
        <p:spPr>
          <a:xfrm>
            <a:off x="1130665" y="754139"/>
            <a:ext cx="88830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vi-VN" sz="4000">
                <a:latin typeface="Bahnschrift" panose="020B0502040204020203" pitchFamily="34" charset="0"/>
              </a:rPr>
              <a:t>SHAP (</a:t>
            </a:r>
            <a:r>
              <a:rPr lang="vi-VN" sz="4000" i="1">
                <a:latin typeface="Bahnschrift" panose="020B0502040204020203" pitchFamily="34" charset="0"/>
              </a:rPr>
              <a:t>Shapley Additive Explanations</a:t>
            </a:r>
            <a:r>
              <a:rPr lang="vi-VN" sz="4000">
                <a:latin typeface="Bahnschrift" panose="020B0502040204020203" pitchFamily="34" charset="0"/>
              </a:rPr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7057ED1-1729-4BC2-8EB6-C4613E94FE60}"/>
              </a:ext>
            </a:extLst>
          </p:cNvPr>
          <p:cNvCxnSpPr/>
          <p:nvPr/>
        </p:nvCxnSpPr>
        <p:spPr>
          <a:xfrm>
            <a:off x="2682815" y="1952658"/>
            <a:ext cx="0" cy="4310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ED21B9-DF9A-41FF-B728-F3A88921E45A}"/>
              </a:ext>
            </a:extLst>
          </p:cNvPr>
          <p:cNvCxnSpPr/>
          <p:nvPr/>
        </p:nvCxnSpPr>
        <p:spPr>
          <a:xfrm>
            <a:off x="6366294" y="1952658"/>
            <a:ext cx="0" cy="4310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93082F-3A59-4AEB-AEE3-E43D7D17FE05}"/>
              </a:ext>
            </a:extLst>
          </p:cNvPr>
          <p:cNvSpPr txBox="1"/>
          <p:nvPr/>
        </p:nvSpPr>
        <p:spPr>
          <a:xfrm>
            <a:off x="6529764" y="2292632"/>
            <a:ext cx="51991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>
                <a:latin typeface="Bahnschrift" panose="020B0502040204020203" pitchFamily="34" charset="0"/>
              </a:rPr>
              <a:t>Step 3: </a:t>
            </a:r>
            <a:r>
              <a:rPr lang="vi-VN" b="1" i="1" u="sng">
                <a:latin typeface="Bahnschrift" panose="020B0502040204020203" pitchFamily="34" charset="0"/>
              </a:rPr>
              <a:t> </a:t>
            </a:r>
            <a:r>
              <a:rPr lang="vi-VN" sz="2800">
                <a:latin typeface="Bahnschrift" panose="020B0502040204020203" pitchFamily="34" charset="0"/>
              </a:rPr>
              <a:t>Consider all combinations without the feature chosen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899EA0B-D17B-4DFE-BAE3-CC682A22A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09" t="3168" r="16123"/>
          <a:stretch/>
        </p:blipFill>
        <p:spPr>
          <a:xfrm>
            <a:off x="10528730" y="385933"/>
            <a:ext cx="573598" cy="11474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AB874C-F238-4302-9EAE-33DF3FA36D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8" t="13402" r="4926" b="5668"/>
          <a:stretch/>
        </p:blipFill>
        <p:spPr>
          <a:xfrm>
            <a:off x="953619" y="3732404"/>
            <a:ext cx="1132692" cy="9263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15D2075-5E84-4C87-A39F-F069DDE2D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09" t="3168" r="16123"/>
          <a:stretch/>
        </p:blipFill>
        <p:spPr>
          <a:xfrm>
            <a:off x="1155476" y="2049378"/>
            <a:ext cx="628660" cy="12575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D992609-404A-4CC7-80DE-FD22538326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36" t="2795" r="7838" b="2397"/>
          <a:stretch/>
        </p:blipFill>
        <p:spPr>
          <a:xfrm>
            <a:off x="948186" y="5084220"/>
            <a:ext cx="912338" cy="88798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BC83723-F232-47CD-846C-25872F8BA4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09" t="3168" r="16123"/>
          <a:stretch/>
        </p:blipFill>
        <p:spPr>
          <a:xfrm>
            <a:off x="3408371" y="2049378"/>
            <a:ext cx="628660" cy="12575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13B8D7A-38B9-4BCC-A60A-E40ED633BA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8" t="13402" r="4926" b="5668"/>
          <a:stretch/>
        </p:blipFill>
        <p:spPr>
          <a:xfrm>
            <a:off x="4748992" y="2292632"/>
            <a:ext cx="1132692" cy="92637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853C180-A2F7-4128-9DF9-9BEED13A7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09" t="3168" r="16123"/>
          <a:stretch/>
        </p:blipFill>
        <p:spPr>
          <a:xfrm>
            <a:off x="3408371" y="3401328"/>
            <a:ext cx="628660" cy="125758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EBDDB87-C44F-4B60-B2F6-696BAE53AC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36" t="2795" r="7838" b="2397"/>
          <a:stretch/>
        </p:blipFill>
        <p:spPr>
          <a:xfrm>
            <a:off x="4745493" y="3663724"/>
            <a:ext cx="912338" cy="8879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62800DB-AD06-41B6-A841-2CFF2BEF93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36" t="2795" r="7838" b="2397"/>
          <a:stretch/>
        </p:blipFill>
        <p:spPr>
          <a:xfrm>
            <a:off x="3246094" y="5084220"/>
            <a:ext cx="912338" cy="88798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90F9BE-336C-4E33-8AE9-2FC08143AC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8" t="13402" r="4926" b="5668"/>
          <a:stretch/>
        </p:blipFill>
        <p:spPr>
          <a:xfrm>
            <a:off x="4748992" y="5045836"/>
            <a:ext cx="1132692" cy="92637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53B6A7D-7F7C-477A-BE90-D8B4D5422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09" t="3168" r="16123"/>
          <a:stretch/>
        </p:blipFill>
        <p:spPr>
          <a:xfrm>
            <a:off x="7402255" y="3834092"/>
            <a:ext cx="628660" cy="125758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68A6533-F43F-448A-9F72-3DA9AFFDB2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8" t="13402" r="4926" b="5668"/>
          <a:stretch/>
        </p:blipFill>
        <p:spPr>
          <a:xfrm>
            <a:off x="8742876" y="4077346"/>
            <a:ext cx="1132692" cy="92637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E77999D-8015-4CC5-8B96-A7E514DECB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36" t="2795" r="7838" b="2397"/>
          <a:stretch/>
        </p:blipFill>
        <p:spPr>
          <a:xfrm>
            <a:off x="10326043" y="4096538"/>
            <a:ext cx="912338" cy="88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34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B08C36-C25E-4A4C-A0F6-BEF991F1262C}"/>
              </a:ext>
            </a:extLst>
          </p:cNvPr>
          <p:cNvSpPr txBox="1"/>
          <p:nvPr/>
        </p:nvSpPr>
        <p:spPr>
          <a:xfrm>
            <a:off x="1130665" y="754139"/>
            <a:ext cx="88830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vi-VN" sz="4000">
                <a:latin typeface="Bahnschrift" panose="020B0502040204020203" pitchFamily="34" charset="0"/>
              </a:rPr>
              <a:t>SHAP (</a:t>
            </a:r>
            <a:r>
              <a:rPr lang="vi-VN" sz="4000" i="1">
                <a:latin typeface="Bahnschrift" panose="020B0502040204020203" pitchFamily="34" charset="0"/>
              </a:rPr>
              <a:t>Shapley Additive Explanations</a:t>
            </a:r>
            <a:r>
              <a:rPr lang="vi-VN" sz="4000">
                <a:latin typeface="Bahnschrift" panose="020B0502040204020203" pitchFamily="34" charset="0"/>
              </a:rPr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7057ED1-1729-4BC2-8EB6-C4613E94FE60}"/>
              </a:ext>
            </a:extLst>
          </p:cNvPr>
          <p:cNvCxnSpPr/>
          <p:nvPr/>
        </p:nvCxnSpPr>
        <p:spPr>
          <a:xfrm>
            <a:off x="2682815" y="1952658"/>
            <a:ext cx="0" cy="4310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ED21B9-DF9A-41FF-B728-F3A88921E45A}"/>
              </a:ext>
            </a:extLst>
          </p:cNvPr>
          <p:cNvCxnSpPr/>
          <p:nvPr/>
        </p:nvCxnSpPr>
        <p:spPr>
          <a:xfrm>
            <a:off x="6366294" y="1952658"/>
            <a:ext cx="0" cy="4310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93082F-3A59-4AEB-AEE3-E43D7D17FE05}"/>
              </a:ext>
            </a:extLst>
          </p:cNvPr>
          <p:cNvSpPr txBox="1"/>
          <p:nvPr/>
        </p:nvSpPr>
        <p:spPr>
          <a:xfrm>
            <a:off x="6753284" y="3605616"/>
            <a:ext cx="51991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>
                <a:latin typeface="Bahnschrift" panose="020B0502040204020203" pitchFamily="34" charset="0"/>
              </a:rPr>
              <a:t>Step 3: </a:t>
            </a:r>
            <a:r>
              <a:rPr lang="vi-VN" b="1" i="1" u="sng">
                <a:latin typeface="Bahnschrift" panose="020B0502040204020203" pitchFamily="34" charset="0"/>
              </a:rPr>
              <a:t> </a:t>
            </a:r>
            <a:r>
              <a:rPr lang="vi-VN" sz="2800">
                <a:latin typeface="Bahnschrift" panose="020B0502040204020203" pitchFamily="34" charset="0"/>
              </a:rPr>
              <a:t>Consider all combinations without the feature chosen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899EA0B-D17B-4DFE-BAE3-CC682A22A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09" t="3168" r="16123"/>
          <a:stretch/>
        </p:blipFill>
        <p:spPr>
          <a:xfrm>
            <a:off x="10528730" y="385933"/>
            <a:ext cx="573598" cy="11474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AB874C-F238-4302-9EAE-33DF3FA36D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8" t="13402" r="4926" b="5668"/>
          <a:stretch/>
        </p:blipFill>
        <p:spPr>
          <a:xfrm>
            <a:off x="953619" y="3041524"/>
            <a:ext cx="1132692" cy="9263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D992609-404A-4CC7-80DE-FD22538326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36" t="2795" r="7838" b="2397"/>
          <a:stretch/>
        </p:blipFill>
        <p:spPr>
          <a:xfrm>
            <a:off x="948186" y="4393340"/>
            <a:ext cx="912338" cy="8879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62800DB-AD06-41B6-A841-2CFF2BEF93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36" t="2795" r="7838" b="2397"/>
          <a:stretch/>
        </p:blipFill>
        <p:spPr>
          <a:xfrm>
            <a:off x="3246094" y="3671737"/>
            <a:ext cx="912338" cy="88798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90F9BE-336C-4E33-8AE9-2FC08143AC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8" t="13402" r="4926" b="5668"/>
          <a:stretch/>
        </p:blipFill>
        <p:spPr>
          <a:xfrm>
            <a:off x="4748992" y="3633353"/>
            <a:ext cx="1132692" cy="92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21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40ED61-EF8B-45EB-94F8-538E18369DE8}"/>
              </a:ext>
            </a:extLst>
          </p:cNvPr>
          <p:cNvCxnSpPr>
            <a:cxnSpLocks/>
          </p:cNvCxnSpPr>
          <p:nvPr/>
        </p:nvCxnSpPr>
        <p:spPr>
          <a:xfrm>
            <a:off x="4268410" y="3796916"/>
            <a:ext cx="0" cy="1079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EE66BF-F9F0-4514-9C84-14CA3DB42087}"/>
              </a:ext>
            </a:extLst>
          </p:cNvPr>
          <p:cNvSpPr txBox="1"/>
          <p:nvPr/>
        </p:nvSpPr>
        <p:spPr>
          <a:xfrm>
            <a:off x="3879320" y="2905780"/>
            <a:ext cx="443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>
                <a:latin typeface="Bahnschrift" panose="020B0502040204020203" pitchFamily="34" charset="0"/>
              </a:rPr>
              <a:t>Step 4: </a:t>
            </a:r>
            <a:r>
              <a:rPr lang="vi-VN" b="1" i="1">
                <a:latin typeface="Bahnschrift" panose="020B0502040204020203" pitchFamily="34" charset="0"/>
              </a:rPr>
              <a:t>  </a:t>
            </a:r>
            <a:r>
              <a:rPr lang="vi-VN" sz="2800">
                <a:latin typeface="Bahnschrift" panose="020B0502040204020203" pitchFamily="34" charset="0"/>
              </a:rPr>
              <a:t>At each combination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BD7F51-2B78-410E-82A6-8E2AFA2BE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8" t="13402" r="4926" b="5668"/>
          <a:stretch/>
        </p:blipFill>
        <p:spPr>
          <a:xfrm>
            <a:off x="2590339" y="3796916"/>
            <a:ext cx="1132692" cy="9263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F22676-F4C0-44AC-90BD-9C3CF116E7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36" t="2795" r="7838" b="2397"/>
          <a:stretch/>
        </p:blipFill>
        <p:spPr>
          <a:xfrm>
            <a:off x="5049408" y="3816108"/>
            <a:ext cx="912338" cy="8879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28E439B-4006-4816-B6F0-F7126154D1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36" t="2795" r="7838" b="2397"/>
          <a:stretch/>
        </p:blipFill>
        <p:spPr>
          <a:xfrm>
            <a:off x="7433102" y="3835300"/>
            <a:ext cx="912338" cy="8879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7611B5-241B-4C78-BB5E-942CC7703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8" t="13402" r="4926" b="5668"/>
          <a:stretch/>
        </p:blipFill>
        <p:spPr>
          <a:xfrm>
            <a:off x="8936000" y="3796916"/>
            <a:ext cx="1132692" cy="92637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74F406-8B9F-42E6-8703-1094D882AB95}"/>
              </a:ext>
            </a:extLst>
          </p:cNvPr>
          <p:cNvCxnSpPr>
            <a:cxnSpLocks/>
          </p:cNvCxnSpPr>
          <p:nvPr/>
        </p:nvCxnSpPr>
        <p:spPr>
          <a:xfrm>
            <a:off x="6615370" y="3796916"/>
            <a:ext cx="0" cy="1079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7E36F67-0FF3-4F54-8349-49CAD4565DE7}"/>
              </a:ext>
            </a:extLst>
          </p:cNvPr>
          <p:cNvSpPr txBox="1"/>
          <p:nvPr/>
        </p:nvSpPr>
        <p:spPr>
          <a:xfrm>
            <a:off x="1130665" y="754139"/>
            <a:ext cx="88830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vi-VN" sz="4000">
                <a:latin typeface="Bahnschrift" panose="020B0502040204020203" pitchFamily="34" charset="0"/>
              </a:rPr>
              <a:t>SHAP (</a:t>
            </a:r>
            <a:r>
              <a:rPr lang="vi-VN" sz="4000" i="1">
                <a:latin typeface="Bahnschrift" panose="020B0502040204020203" pitchFamily="34" charset="0"/>
              </a:rPr>
              <a:t>Shapley Additive Explanations</a:t>
            </a:r>
            <a:r>
              <a:rPr lang="vi-VN" sz="4000">
                <a:latin typeface="Bahnschrift" panose="020B0502040204020203" pitchFamily="34" charset="0"/>
              </a:rPr>
              <a:t>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D49A74A-716D-4751-872C-C7369BBFE4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09" t="3168" r="16123"/>
          <a:stretch/>
        </p:blipFill>
        <p:spPr>
          <a:xfrm>
            <a:off x="10528730" y="385933"/>
            <a:ext cx="573598" cy="114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47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ECF296-5359-4572-A79E-D08D2E3D8149}"/>
              </a:ext>
            </a:extLst>
          </p:cNvPr>
          <p:cNvSpPr/>
          <p:nvPr/>
        </p:nvSpPr>
        <p:spPr>
          <a:xfrm>
            <a:off x="215660" y="163903"/>
            <a:ext cx="11749178" cy="5658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10DEBF-E28E-4636-906F-4D3D7960EC36}"/>
              </a:ext>
            </a:extLst>
          </p:cNvPr>
          <p:cNvSpPr txBox="1"/>
          <p:nvPr/>
        </p:nvSpPr>
        <p:spPr>
          <a:xfrm>
            <a:off x="4925683" y="327283"/>
            <a:ext cx="2199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>
                <a:latin typeface="Bahnschrift" panose="020B0502040204020203" pitchFamily="34" charset="0"/>
              </a:rPr>
              <a:t>Abstract</a:t>
            </a:r>
            <a:endParaRPr lang="vi-VN" sz="4000" b="1" u="sng">
              <a:latin typeface="Bahnschrift" panose="020B0502040204020203" pitchFamily="34" charset="0"/>
            </a:endParaRPr>
          </a:p>
        </p:txBody>
      </p:sp>
      <p:pic>
        <p:nvPicPr>
          <p:cNvPr id="14" name="Picture 2" descr="Customer Churn là gì? Cách quản lý và giảm thiểu Customer Churn">
            <a:extLst>
              <a:ext uri="{FF2B5EF4-FFF2-40B4-BE49-F238E27FC236}">
                <a16:creationId xmlns:a16="http://schemas.microsoft.com/office/drawing/2014/main" id="{CD019054-6C52-4526-A85E-95EB79732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22" y="1628898"/>
            <a:ext cx="6096000" cy="21793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C3B6C6-0C57-4FE5-ABA8-01DCF63C5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397" y="1628897"/>
            <a:ext cx="3380481" cy="390936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2F7C47-1EFC-4216-AE37-B2169356A72E}"/>
              </a:ext>
            </a:extLst>
          </p:cNvPr>
          <p:cNvCxnSpPr>
            <a:cxnSpLocks/>
          </p:cNvCxnSpPr>
          <p:nvPr/>
        </p:nvCxnSpPr>
        <p:spPr>
          <a:xfrm flipH="1">
            <a:off x="4063042" y="4822166"/>
            <a:ext cx="366622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D83E6D-55BA-40A2-8C3B-9EE99901927C}"/>
              </a:ext>
            </a:extLst>
          </p:cNvPr>
          <p:cNvCxnSpPr/>
          <p:nvPr/>
        </p:nvCxnSpPr>
        <p:spPr>
          <a:xfrm flipV="1">
            <a:off x="4063042" y="4002656"/>
            <a:ext cx="0" cy="8195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12">
            <a:extLst>
              <a:ext uri="{FF2B5EF4-FFF2-40B4-BE49-F238E27FC236}">
                <a16:creationId xmlns:a16="http://schemas.microsoft.com/office/drawing/2014/main" id="{6209FE7C-85EA-4173-82FB-02962A862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684787"/>
              </p:ext>
            </p:extLst>
          </p:nvPr>
        </p:nvGraphicFramePr>
        <p:xfrm>
          <a:off x="0" y="5960853"/>
          <a:ext cx="12192000" cy="89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897365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154650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24354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056665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3130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83855695"/>
                    </a:ext>
                  </a:extLst>
                </a:gridCol>
              </a:tblGrid>
              <a:tr h="897147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400">
                          <a:latin typeface="Bahnschrift" panose="020B0502040204020203" pitchFamily="34" charset="0"/>
                        </a:rPr>
                        <a:t>Abstract</a:t>
                      </a: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400">
                          <a:latin typeface="Bahnschrift" panose="020B0502040204020203" pitchFamily="34" charset="0"/>
                        </a:rPr>
                        <a:t>Introduction</a:t>
                      </a: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400">
                          <a:latin typeface="Bahnschrift" panose="020B0502040204020203" pitchFamily="34" charset="0"/>
                        </a:rPr>
                        <a:t>Method</a:t>
                      </a: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Bahnschrift" panose="020B0502040204020203" pitchFamily="34" charset="0"/>
                        </a:rPr>
                        <a:t>Experiments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>
                          <a:latin typeface="Bahnschrift" panose="020B0502040204020203" pitchFamily="34" charset="0"/>
                        </a:rPr>
                        <a:t>and Results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1400">
                          <a:latin typeface="Bahnschrift" panose="020B0502040204020203" pitchFamily="34" charset="0"/>
                        </a:rPr>
                        <a:t>Production: Streamlit Demo</a:t>
                      </a:r>
                      <a:endParaRPr lang="en-US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1400">
                          <a:latin typeface="Bahnschrift" panose="020B0502040204020203" pitchFamily="34" charset="0"/>
                        </a:rPr>
                        <a:t>Conclusion and Tasks Assigned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135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826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CA8C26-8235-481F-95A3-7B51ED482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8" t="13402" r="4926" b="5668"/>
          <a:stretch/>
        </p:blipFill>
        <p:spPr>
          <a:xfrm>
            <a:off x="887184" y="2637562"/>
            <a:ext cx="3868442" cy="3163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18D17D-8899-4950-BA4D-B981A8AD6608}"/>
              </a:ext>
            </a:extLst>
          </p:cNvPr>
          <p:cNvSpPr txBox="1"/>
          <p:nvPr/>
        </p:nvSpPr>
        <p:spPr>
          <a:xfrm>
            <a:off x="993880" y="1676420"/>
            <a:ext cx="10334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>
                <a:latin typeface="Bahnschrift" panose="020B0502040204020203" pitchFamily="34" charset="0"/>
              </a:rPr>
              <a:t>Step 4. </a:t>
            </a:r>
            <a:r>
              <a:rPr lang="vi-VN" b="1" i="1">
                <a:latin typeface="Bahnschrift" panose="020B0502040204020203" pitchFamily="34" charset="0"/>
              </a:rPr>
              <a:t>  </a:t>
            </a:r>
            <a:r>
              <a:rPr lang="vi-VN" sz="2800">
                <a:latin typeface="Bahnschrift" panose="020B0502040204020203" pitchFamily="34" charset="0"/>
              </a:rPr>
              <a:t>At each combination, consider each sample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B77D7D-071C-4572-BE4C-6D1B0FA4C9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76" t="4178" r="2738" b="2156"/>
          <a:stretch/>
        </p:blipFill>
        <p:spPr>
          <a:xfrm>
            <a:off x="7347381" y="3353240"/>
            <a:ext cx="1573520" cy="15694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C2254B-953E-43C4-8862-A36C9CA325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6" t="3614" r="3939" b="3215"/>
          <a:stretch/>
        </p:blipFill>
        <p:spPr>
          <a:xfrm>
            <a:off x="9317141" y="3359628"/>
            <a:ext cx="1573520" cy="15630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165665-A044-4D63-AA4E-6A36D76EFC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680" t="9494" r="7645"/>
          <a:stretch/>
        </p:blipFill>
        <p:spPr>
          <a:xfrm>
            <a:off x="5377621" y="3347674"/>
            <a:ext cx="1573520" cy="15805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952133-CE05-41BB-B2FF-1ABFB6304F6F}"/>
              </a:ext>
            </a:extLst>
          </p:cNvPr>
          <p:cNvSpPr txBox="1"/>
          <p:nvPr/>
        </p:nvSpPr>
        <p:spPr>
          <a:xfrm>
            <a:off x="1130665" y="754139"/>
            <a:ext cx="88830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vi-VN" sz="4000">
                <a:latin typeface="Bahnschrift" panose="020B0502040204020203" pitchFamily="34" charset="0"/>
              </a:rPr>
              <a:t>SHAP (</a:t>
            </a:r>
            <a:r>
              <a:rPr lang="vi-VN" sz="4000" i="1">
                <a:latin typeface="Bahnschrift" panose="020B0502040204020203" pitchFamily="34" charset="0"/>
              </a:rPr>
              <a:t>Shapley Additive Explanations</a:t>
            </a:r>
            <a:r>
              <a:rPr lang="vi-VN" sz="4000">
                <a:latin typeface="Bahnschrift" panose="020B0502040204020203" pitchFamily="34" charset="0"/>
              </a:rPr>
              <a:t>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D29D78-9A87-4020-85D1-7B9EB9BBEA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109" t="3168" r="16123"/>
          <a:stretch/>
        </p:blipFill>
        <p:spPr>
          <a:xfrm>
            <a:off x="10528730" y="385933"/>
            <a:ext cx="573598" cy="114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60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CA8C26-8235-481F-95A3-7B51ED482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8" t="13402" r="4926" b="5668"/>
          <a:stretch/>
        </p:blipFill>
        <p:spPr>
          <a:xfrm>
            <a:off x="2787104" y="2637562"/>
            <a:ext cx="3868442" cy="3163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18D17D-8899-4950-BA4D-B981A8AD6608}"/>
              </a:ext>
            </a:extLst>
          </p:cNvPr>
          <p:cNvSpPr txBox="1"/>
          <p:nvPr/>
        </p:nvSpPr>
        <p:spPr>
          <a:xfrm>
            <a:off x="993880" y="1676420"/>
            <a:ext cx="10334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>
                <a:latin typeface="Bahnschrift" panose="020B0502040204020203" pitchFamily="34" charset="0"/>
              </a:rPr>
              <a:t>Step 4. </a:t>
            </a:r>
            <a:r>
              <a:rPr lang="vi-VN" b="1" i="1">
                <a:latin typeface="Bahnschrift" panose="020B0502040204020203" pitchFamily="34" charset="0"/>
              </a:rPr>
              <a:t>  </a:t>
            </a:r>
            <a:r>
              <a:rPr lang="vi-VN" sz="2800">
                <a:latin typeface="Bahnschrift" panose="020B0502040204020203" pitchFamily="34" charset="0"/>
              </a:rPr>
              <a:t>At each combination, consider each sample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165665-A044-4D63-AA4E-6A36D76EFC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80" t="9494" r="7645"/>
          <a:stretch/>
        </p:blipFill>
        <p:spPr>
          <a:xfrm>
            <a:off x="6600501" y="2667600"/>
            <a:ext cx="2927600" cy="29407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952133-CE05-41BB-B2FF-1ABFB6304F6F}"/>
              </a:ext>
            </a:extLst>
          </p:cNvPr>
          <p:cNvSpPr txBox="1"/>
          <p:nvPr/>
        </p:nvSpPr>
        <p:spPr>
          <a:xfrm>
            <a:off x="1130665" y="754139"/>
            <a:ext cx="88830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vi-VN" sz="4000">
                <a:latin typeface="Bahnschrift" panose="020B0502040204020203" pitchFamily="34" charset="0"/>
              </a:rPr>
              <a:t>SHAP (</a:t>
            </a:r>
            <a:r>
              <a:rPr lang="vi-VN" sz="4000" i="1">
                <a:latin typeface="Bahnschrift" panose="020B0502040204020203" pitchFamily="34" charset="0"/>
              </a:rPr>
              <a:t>Shapley Additive Explanations</a:t>
            </a:r>
            <a:r>
              <a:rPr lang="vi-VN" sz="4000">
                <a:latin typeface="Bahnschrift" panose="020B0502040204020203" pitchFamily="34" charset="0"/>
              </a:rPr>
              <a:t>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D29D78-9A87-4020-85D1-7B9EB9BBEA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09" t="3168" r="16123"/>
          <a:stretch/>
        </p:blipFill>
        <p:spPr>
          <a:xfrm>
            <a:off x="10528730" y="385933"/>
            <a:ext cx="573598" cy="114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02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818D17D-8899-4950-BA4D-B981A8AD6608}"/>
              </a:ext>
            </a:extLst>
          </p:cNvPr>
          <p:cNvSpPr txBox="1"/>
          <p:nvPr/>
        </p:nvSpPr>
        <p:spPr>
          <a:xfrm>
            <a:off x="983720" y="3220740"/>
            <a:ext cx="10395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u="sng">
                <a:latin typeface="Bahnschrift" panose="020B0502040204020203" pitchFamily="34" charset="0"/>
              </a:rPr>
              <a:t>Step 5. </a:t>
            </a:r>
            <a:r>
              <a:rPr lang="vi-VN" sz="4800" b="1" i="1">
                <a:latin typeface="Bahnschrift" panose="020B0502040204020203" pitchFamily="34" charset="0"/>
              </a:rPr>
              <a:t>  Compute the Shapley Value </a:t>
            </a:r>
            <a:endParaRPr lang="vi-VN" sz="480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FDDB8-D76B-424E-9F1C-3E13BA0B4E2E}"/>
              </a:ext>
            </a:extLst>
          </p:cNvPr>
          <p:cNvSpPr txBox="1"/>
          <p:nvPr/>
        </p:nvSpPr>
        <p:spPr>
          <a:xfrm>
            <a:off x="1654474" y="2376111"/>
            <a:ext cx="88830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vi-VN" sz="4000">
                <a:latin typeface="Bahnschrift" panose="020B0502040204020203" pitchFamily="34" charset="0"/>
              </a:rPr>
              <a:t>SHAP (</a:t>
            </a:r>
            <a:r>
              <a:rPr lang="vi-VN" sz="4000" i="1">
                <a:latin typeface="Bahnschrift" panose="020B0502040204020203" pitchFamily="34" charset="0"/>
              </a:rPr>
              <a:t>Shapley Additive Explanations</a:t>
            </a:r>
            <a:r>
              <a:rPr lang="vi-VN" sz="4000">
                <a:latin typeface="Bahnschrif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110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806630B-E9BF-4091-B88F-6756AA2DF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153" y="1777042"/>
            <a:ext cx="7957694" cy="185789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34C40F-EBB2-4F71-BDED-BF948898F5B5}"/>
              </a:ext>
            </a:extLst>
          </p:cNvPr>
          <p:cNvSpPr txBox="1"/>
          <p:nvPr/>
        </p:nvSpPr>
        <p:spPr>
          <a:xfrm>
            <a:off x="1654474" y="754139"/>
            <a:ext cx="8883052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vi-VN" sz="4000">
                <a:solidFill>
                  <a:schemeClr val="bg1"/>
                </a:solidFill>
                <a:latin typeface="Bahnschrift" panose="020B0502040204020203" pitchFamily="34" charset="0"/>
              </a:rPr>
              <a:t>SHAP (</a:t>
            </a:r>
            <a:r>
              <a:rPr lang="vi-VN" sz="4000" i="1">
                <a:solidFill>
                  <a:schemeClr val="bg1"/>
                </a:solidFill>
                <a:latin typeface="Bahnschrift" panose="020B0502040204020203" pitchFamily="34" charset="0"/>
              </a:rPr>
              <a:t>Shapley Additive Explanations</a:t>
            </a:r>
            <a:r>
              <a:rPr lang="vi-VN" sz="4000">
                <a:solidFill>
                  <a:schemeClr val="bg1"/>
                </a:solidFill>
                <a:latin typeface="Bahnschrift" panose="020B0502040204020203" pitchFamily="34" charset="0"/>
              </a:rPr>
              <a:t>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CC9BF5-9DA3-48D1-ABF8-1ACA40D3B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695" y="3949949"/>
            <a:ext cx="5548610" cy="266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9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2D208F-7A44-400D-BBA7-6DC45D9A81FE}"/>
              </a:ext>
            </a:extLst>
          </p:cNvPr>
          <p:cNvSpPr/>
          <p:nvPr/>
        </p:nvSpPr>
        <p:spPr>
          <a:xfrm>
            <a:off x="556545" y="2498945"/>
            <a:ext cx="6006166" cy="25805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18D17D-8899-4950-BA4D-B981A8AD6608}"/>
              </a:ext>
            </a:extLst>
          </p:cNvPr>
          <p:cNvSpPr txBox="1"/>
          <p:nvPr/>
        </p:nvSpPr>
        <p:spPr>
          <a:xfrm>
            <a:off x="323514" y="1696740"/>
            <a:ext cx="1039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>
                <a:solidFill>
                  <a:schemeClr val="bg1"/>
                </a:solidFill>
                <a:latin typeface="Bahnschrift" panose="020B0502040204020203" pitchFamily="34" charset="0"/>
              </a:rPr>
              <a:t>Step 5. </a:t>
            </a:r>
            <a:r>
              <a:rPr lang="vi-VN" sz="2800" b="1" i="1">
                <a:solidFill>
                  <a:schemeClr val="bg1"/>
                </a:solidFill>
                <a:latin typeface="Bahnschrift" panose="020B0502040204020203" pitchFamily="34" charset="0"/>
              </a:rPr>
              <a:t>  Compute the Shapley Value </a:t>
            </a:r>
            <a:endParaRPr lang="vi-VN" sz="280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FDDB8-D76B-424E-9F1C-3E13BA0B4E2E}"/>
              </a:ext>
            </a:extLst>
          </p:cNvPr>
          <p:cNvSpPr txBox="1"/>
          <p:nvPr/>
        </p:nvSpPr>
        <p:spPr>
          <a:xfrm>
            <a:off x="1835942" y="754139"/>
            <a:ext cx="8883052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vi-VN" sz="4000">
                <a:solidFill>
                  <a:schemeClr val="bg1"/>
                </a:solidFill>
                <a:latin typeface="Bahnschrift" panose="020B0502040204020203" pitchFamily="34" charset="0"/>
              </a:rPr>
              <a:t>SHAP (</a:t>
            </a:r>
            <a:r>
              <a:rPr lang="vi-VN" sz="4000" i="1">
                <a:solidFill>
                  <a:schemeClr val="bg1"/>
                </a:solidFill>
                <a:latin typeface="Bahnschrift" panose="020B0502040204020203" pitchFamily="34" charset="0"/>
              </a:rPr>
              <a:t>Shapley Additive Explanations</a:t>
            </a:r>
            <a:r>
              <a:rPr lang="vi-VN" sz="4000">
                <a:solidFill>
                  <a:schemeClr val="bg1"/>
                </a:solidFill>
                <a:latin typeface="Bahnschrift" panose="020B0502040204020203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CE5804-9E01-4CAC-8BEC-366020ECFF0B}"/>
              </a:ext>
            </a:extLst>
          </p:cNvPr>
          <p:cNvSpPr txBox="1"/>
          <p:nvPr/>
        </p:nvSpPr>
        <p:spPr>
          <a:xfrm>
            <a:off x="752488" y="2651982"/>
            <a:ext cx="246017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vi-VN" b="1">
                <a:solidFill>
                  <a:schemeClr val="bg1"/>
                </a:solidFill>
                <a:latin typeface="Bahnschrift" panose="020B0502040204020203" pitchFamily="34" charset="0"/>
              </a:rPr>
              <a:t>S </a:t>
            </a:r>
            <a:r>
              <a:rPr lang="vi-VN" i="1">
                <a:solidFill>
                  <a:schemeClr val="bg1"/>
                </a:solidFill>
                <a:latin typeface="Bahnschrift" panose="020B0502040204020203" pitchFamily="34" charset="0"/>
              </a:rPr>
              <a:t>= {Money Spent}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F7F035-4439-41A5-87F4-AF3AB74B067F}"/>
              </a:ext>
            </a:extLst>
          </p:cNvPr>
          <p:cNvSpPr txBox="1"/>
          <p:nvPr/>
        </p:nvSpPr>
        <p:spPr>
          <a:xfrm>
            <a:off x="752487" y="3089397"/>
            <a:ext cx="246017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vi-VN" b="1">
                <a:solidFill>
                  <a:schemeClr val="bg1"/>
                </a:solidFill>
                <a:latin typeface="Bahnschrift" panose="020B0502040204020203" pitchFamily="34" charset="0"/>
              </a:rPr>
              <a:t>n </a:t>
            </a:r>
            <a:r>
              <a:rPr lang="vi-VN" i="1">
                <a:solidFill>
                  <a:schemeClr val="bg1"/>
                </a:solidFill>
                <a:latin typeface="Bahnschrift" panose="020B0502040204020203" pitchFamily="34" charset="0"/>
              </a:rPr>
              <a:t>=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CB15C2-0AB4-440F-B2E9-A8AE4A4CD236}"/>
              </a:ext>
            </a:extLst>
          </p:cNvPr>
          <p:cNvSpPr txBox="1"/>
          <p:nvPr/>
        </p:nvSpPr>
        <p:spPr>
          <a:xfrm>
            <a:off x="752487" y="3601245"/>
            <a:ext cx="416922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vi-VN" b="1">
                <a:solidFill>
                  <a:schemeClr val="bg1"/>
                </a:solidFill>
                <a:latin typeface="Bahnschrift" panose="020B0502040204020203" pitchFamily="34" charset="0"/>
              </a:rPr>
              <a:t>p(S) </a:t>
            </a:r>
            <a:r>
              <a:rPr lang="vi-VN" i="1">
                <a:solidFill>
                  <a:schemeClr val="bg1"/>
                </a:solidFill>
                <a:latin typeface="Bahnschrift" panose="020B0502040204020203" pitchFamily="34" charset="0"/>
              </a:rPr>
              <a:t>= Sigmoid(w2 * Money Spent)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03C552-82D9-426D-BD93-F03AB3443F22}"/>
              </a:ext>
            </a:extLst>
          </p:cNvPr>
          <p:cNvSpPr txBox="1"/>
          <p:nvPr/>
        </p:nvSpPr>
        <p:spPr>
          <a:xfrm>
            <a:off x="752488" y="4113093"/>
            <a:ext cx="56279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vi-VN" b="1">
                <a:solidFill>
                  <a:schemeClr val="bg1"/>
                </a:solidFill>
                <a:latin typeface="Bahnschrift" panose="020B0502040204020203" pitchFamily="34" charset="0"/>
              </a:rPr>
              <a:t>p(S ∪ i) </a:t>
            </a:r>
            <a:r>
              <a:rPr lang="vi-VN" i="1">
                <a:solidFill>
                  <a:schemeClr val="bg1"/>
                </a:solidFill>
                <a:latin typeface="Bahnschrift" panose="020B0502040204020203" pitchFamily="34" charset="0"/>
              </a:rPr>
              <a:t>= Sigmoid(w</a:t>
            </a:r>
            <a:r>
              <a:rPr lang="en-US" i="1">
                <a:solidFill>
                  <a:schemeClr val="bg1"/>
                </a:solidFill>
                <a:latin typeface="Bahnschrift" panose="020B0502040204020203" pitchFamily="34" charset="0"/>
              </a:rPr>
              <a:t>1 * Age + </a:t>
            </a:r>
            <a:r>
              <a:rPr lang="vi-VN" i="1">
                <a:solidFill>
                  <a:schemeClr val="bg1"/>
                </a:solidFill>
                <a:latin typeface="Bahnschrift" panose="020B0502040204020203" pitchFamily="34" charset="0"/>
              </a:rPr>
              <a:t>w2 * Money Spent)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3B5F94-F070-45B5-B2BD-F0F6ABDA95AD}"/>
              </a:ext>
            </a:extLst>
          </p:cNvPr>
          <p:cNvSpPr txBox="1"/>
          <p:nvPr/>
        </p:nvSpPr>
        <p:spPr>
          <a:xfrm>
            <a:off x="752488" y="4624941"/>
            <a:ext cx="56279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vi-VN" b="1">
                <a:solidFill>
                  <a:schemeClr val="bg1"/>
                </a:solidFill>
                <a:latin typeface="Bahnschrift" panose="020B0502040204020203" pitchFamily="34" charset="0"/>
              </a:rPr>
              <a:t>∣S∣ </a:t>
            </a:r>
            <a:r>
              <a:rPr lang="vi-VN" i="1">
                <a:solidFill>
                  <a:schemeClr val="bg1"/>
                </a:solidFill>
                <a:latin typeface="Bahnschrift" panose="020B0502040204020203" pitchFamily="34" charset="0"/>
              </a:rPr>
              <a:t>=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10393D-FF53-4E17-9237-A8755FA1F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02" y="5358482"/>
            <a:ext cx="10193173" cy="9526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11ED899-1C74-4C66-8F25-AF3A3E671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8" t="13402" r="4926" b="5668"/>
          <a:stretch/>
        </p:blipFill>
        <p:spPr>
          <a:xfrm>
            <a:off x="9950561" y="2775936"/>
            <a:ext cx="1859570" cy="18809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B9662E-B562-45BD-A640-7B107D1D3C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80" t="9494" r="7645"/>
          <a:stretch/>
        </p:blipFill>
        <p:spPr>
          <a:xfrm>
            <a:off x="7911302" y="2775935"/>
            <a:ext cx="1859569" cy="18679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15F819-87C4-4B9D-9016-8FAA466EC8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109" t="3168" r="16123"/>
          <a:stretch/>
        </p:blipFill>
        <p:spPr>
          <a:xfrm>
            <a:off x="6851437" y="2791444"/>
            <a:ext cx="924774" cy="18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20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CA8C26-8235-481F-95A3-7B51ED482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8" t="13402" r="4926" b="5668"/>
          <a:stretch/>
        </p:blipFill>
        <p:spPr>
          <a:xfrm>
            <a:off x="887184" y="2637562"/>
            <a:ext cx="3868442" cy="3163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18D17D-8899-4950-BA4D-B981A8AD6608}"/>
              </a:ext>
            </a:extLst>
          </p:cNvPr>
          <p:cNvSpPr txBox="1"/>
          <p:nvPr/>
        </p:nvSpPr>
        <p:spPr>
          <a:xfrm>
            <a:off x="2278670" y="1676420"/>
            <a:ext cx="10334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>
                <a:latin typeface="Bahnschrift" panose="020B0502040204020203" pitchFamily="34" charset="0"/>
              </a:rPr>
              <a:t>Step 6. </a:t>
            </a:r>
            <a:r>
              <a:rPr lang="vi-VN" b="1" i="1">
                <a:latin typeface="Bahnschrift" panose="020B0502040204020203" pitchFamily="34" charset="0"/>
              </a:rPr>
              <a:t>  </a:t>
            </a:r>
            <a:r>
              <a:rPr lang="vi-VN" sz="2800">
                <a:latin typeface="Bahnschrift" panose="020B0502040204020203" pitchFamily="34" charset="0"/>
              </a:rPr>
              <a:t>Return to step 4 and loop for all samples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B77D7D-071C-4572-BE4C-6D1B0FA4C9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76" t="4178" r="2738" b="2156"/>
          <a:stretch/>
        </p:blipFill>
        <p:spPr>
          <a:xfrm>
            <a:off x="7347381" y="3353240"/>
            <a:ext cx="1573520" cy="15694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C2254B-953E-43C4-8862-A36C9CA325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6" t="3614" r="3939" b="3215"/>
          <a:stretch/>
        </p:blipFill>
        <p:spPr>
          <a:xfrm>
            <a:off x="9317141" y="3359628"/>
            <a:ext cx="1573520" cy="15630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165665-A044-4D63-AA4E-6A36D76EFC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680" t="9494" r="7645"/>
          <a:stretch/>
        </p:blipFill>
        <p:spPr>
          <a:xfrm>
            <a:off x="5377621" y="3347674"/>
            <a:ext cx="1573520" cy="15805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952133-CE05-41BB-B2FF-1ABFB6304F6F}"/>
              </a:ext>
            </a:extLst>
          </p:cNvPr>
          <p:cNvSpPr txBox="1"/>
          <p:nvPr/>
        </p:nvSpPr>
        <p:spPr>
          <a:xfrm>
            <a:off x="1130665" y="754139"/>
            <a:ext cx="88830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vi-VN" sz="4000">
                <a:latin typeface="Bahnschrift" panose="020B0502040204020203" pitchFamily="34" charset="0"/>
              </a:rPr>
              <a:t>SHAP (</a:t>
            </a:r>
            <a:r>
              <a:rPr lang="vi-VN" sz="4000" i="1">
                <a:latin typeface="Bahnschrift" panose="020B0502040204020203" pitchFamily="34" charset="0"/>
              </a:rPr>
              <a:t>Shapley Additive Explanations</a:t>
            </a:r>
            <a:r>
              <a:rPr lang="vi-VN" sz="4000">
                <a:latin typeface="Bahnschrift" panose="020B0502040204020203" pitchFamily="34" charset="0"/>
              </a:rPr>
              <a:t>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D29D78-9A87-4020-85D1-7B9EB9BBEA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109" t="3168" r="16123"/>
          <a:stretch/>
        </p:blipFill>
        <p:spPr>
          <a:xfrm>
            <a:off x="10528730" y="385933"/>
            <a:ext cx="573598" cy="114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58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CA8C26-8235-481F-95A3-7B51ED482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8" t="13402" r="4926" b="5668"/>
          <a:stretch/>
        </p:blipFill>
        <p:spPr>
          <a:xfrm>
            <a:off x="756037" y="3088975"/>
            <a:ext cx="3868442" cy="3163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18D17D-8899-4950-BA4D-B981A8AD6608}"/>
              </a:ext>
            </a:extLst>
          </p:cNvPr>
          <p:cNvSpPr txBox="1"/>
          <p:nvPr/>
        </p:nvSpPr>
        <p:spPr>
          <a:xfrm>
            <a:off x="1049574" y="1723416"/>
            <a:ext cx="10334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>
                <a:latin typeface="Bahnschrift" panose="020B0502040204020203" pitchFamily="34" charset="0"/>
              </a:rPr>
              <a:t>Step 6. </a:t>
            </a:r>
            <a:r>
              <a:rPr lang="vi-VN" b="1" i="1">
                <a:latin typeface="Bahnschrift" panose="020B0502040204020203" pitchFamily="34" charset="0"/>
              </a:rPr>
              <a:t>  </a:t>
            </a:r>
            <a:r>
              <a:rPr lang="vi-VN" sz="2800">
                <a:latin typeface="Bahnschrift" panose="020B0502040204020203" pitchFamily="34" charset="0"/>
              </a:rPr>
              <a:t>Return to step 4 and loop for all samples Compute the average Shapley value of all samples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952133-CE05-41BB-B2FF-1ABFB6304F6F}"/>
              </a:ext>
            </a:extLst>
          </p:cNvPr>
          <p:cNvSpPr txBox="1"/>
          <p:nvPr/>
        </p:nvSpPr>
        <p:spPr>
          <a:xfrm>
            <a:off x="1130665" y="754139"/>
            <a:ext cx="88830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vi-VN" sz="4000">
                <a:latin typeface="Bahnschrift" panose="020B0502040204020203" pitchFamily="34" charset="0"/>
              </a:rPr>
              <a:t>SHAP (</a:t>
            </a:r>
            <a:r>
              <a:rPr lang="vi-VN" sz="4000" i="1">
                <a:latin typeface="Bahnschrift" panose="020B0502040204020203" pitchFamily="34" charset="0"/>
              </a:rPr>
              <a:t>Shapley Additive Explanations</a:t>
            </a:r>
            <a:r>
              <a:rPr lang="vi-VN" sz="4000">
                <a:latin typeface="Bahnschrift" panose="020B0502040204020203" pitchFamily="34" charset="0"/>
              </a:rPr>
              <a:t>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D29D78-9A87-4020-85D1-7B9EB9BBEA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09" t="3168" r="16123"/>
          <a:stretch/>
        </p:blipFill>
        <p:spPr>
          <a:xfrm>
            <a:off x="10528730" y="385933"/>
            <a:ext cx="573598" cy="1147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143343-C982-40C4-A449-FB1F05FC31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76" t="4178" r="2738" b="2156"/>
          <a:stretch/>
        </p:blipFill>
        <p:spPr>
          <a:xfrm>
            <a:off x="7567522" y="3178848"/>
            <a:ext cx="1573520" cy="1569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4B89E8-9BDD-40DC-B0FC-588AFA52F7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26" t="3614" r="3939" b="3215"/>
          <a:stretch/>
        </p:blipFill>
        <p:spPr>
          <a:xfrm>
            <a:off x="10066421" y="3185236"/>
            <a:ext cx="1573520" cy="15630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9C1B5E-7790-4BD9-8519-FAE019D8790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680" t="9494" r="7645"/>
          <a:stretch/>
        </p:blipFill>
        <p:spPr>
          <a:xfrm>
            <a:off x="5044938" y="3167716"/>
            <a:ext cx="1573520" cy="15805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54E70A-CCB1-4B71-BCE4-5CFA59AC6936}"/>
              </a:ext>
            </a:extLst>
          </p:cNvPr>
          <p:cNvSpPr txBox="1"/>
          <p:nvPr/>
        </p:nvSpPr>
        <p:spPr>
          <a:xfrm>
            <a:off x="6849042" y="3695356"/>
            <a:ext cx="382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Bahnschrift" panose="020B0502040204020203" pitchFamily="34" charset="0"/>
              </a:rPr>
              <a:t>+</a:t>
            </a:r>
            <a:endParaRPr lang="vi-VN" sz="3600">
              <a:latin typeface="Bahnschrif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BDF8D3-C116-4273-A067-A5591633AC6C}"/>
              </a:ext>
            </a:extLst>
          </p:cNvPr>
          <p:cNvSpPr txBox="1"/>
          <p:nvPr/>
        </p:nvSpPr>
        <p:spPr>
          <a:xfrm>
            <a:off x="9412551" y="3695356"/>
            <a:ext cx="382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Bahnschrift" panose="020B0502040204020203" pitchFamily="34" charset="0"/>
              </a:rPr>
              <a:t>+</a:t>
            </a:r>
            <a:endParaRPr lang="vi-VN" sz="3600">
              <a:latin typeface="Bahnschrift" panose="020B0502040204020203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9FC7E3-C9A0-43C8-8349-C5CB4C533DDE}"/>
              </a:ext>
            </a:extLst>
          </p:cNvPr>
          <p:cNvCxnSpPr/>
          <p:nvPr/>
        </p:nvCxnSpPr>
        <p:spPr>
          <a:xfrm>
            <a:off x="5044938" y="5081286"/>
            <a:ext cx="62751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5F23E7-9071-4988-872D-DFFDCA7D244B}"/>
              </a:ext>
            </a:extLst>
          </p:cNvPr>
          <p:cNvSpPr txBox="1"/>
          <p:nvPr/>
        </p:nvSpPr>
        <p:spPr>
          <a:xfrm>
            <a:off x="8063754" y="5276083"/>
            <a:ext cx="743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Bahnschrift" panose="020B0502040204020203" pitchFamily="34" charset="0"/>
              </a:rPr>
              <a:t>3</a:t>
            </a:r>
            <a:endParaRPr lang="vi-VN" sz="480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34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8EE66BF-F9F0-4514-9C84-14CA3DB42087}"/>
              </a:ext>
            </a:extLst>
          </p:cNvPr>
          <p:cNvSpPr txBox="1"/>
          <p:nvPr/>
        </p:nvSpPr>
        <p:spPr>
          <a:xfrm>
            <a:off x="1663270" y="1910357"/>
            <a:ext cx="8865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>
                <a:latin typeface="Bahnschrift" panose="020B0502040204020203" pitchFamily="34" charset="0"/>
              </a:rPr>
              <a:t>Step 7: </a:t>
            </a:r>
            <a:r>
              <a:rPr lang="vi-VN" b="1" i="1">
                <a:latin typeface="Bahnschrift" panose="020B0502040204020203" pitchFamily="34" charset="0"/>
              </a:rPr>
              <a:t>  </a:t>
            </a:r>
            <a:r>
              <a:rPr lang="vi-VN" sz="2800">
                <a:latin typeface="Bahnschrift" panose="020B0502040204020203" pitchFamily="34" charset="0"/>
              </a:rPr>
              <a:t>Return to step </a:t>
            </a:r>
            <a:r>
              <a:rPr lang="en-US" sz="2800">
                <a:latin typeface="Bahnschrift" panose="020B0502040204020203" pitchFamily="34" charset="0"/>
              </a:rPr>
              <a:t>3</a:t>
            </a:r>
            <a:r>
              <a:rPr lang="vi-VN" sz="2800">
                <a:latin typeface="Bahnschrift" panose="020B0502040204020203" pitchFamily="34" charset="0"/>
              </a:rPr>
              <a:t> and loop for all combinations Compute the sum Shapley value of all combinations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BD7F51-2B78-410E-82A6-8E2AFA2BE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8" t="13402" r="4926" b="5668"/>
          <a:stretch/>
        </p:blipFill>
        <p:spPr>
          <a:xfrm>
            <a:off x="2590339" y="3672068"/>
            <a:ext cx="1132692" cy="9263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F22676-F4C0-44AC-90BD-9C3CF116E7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36" t="2795" r="7838" b="2397"/>
          <a:stretch/>
        </p:blipFill>
        <p:spPr>
          <a:xfrm>
            <a:off x="5049408" y="3691260"/>
            <a:ext cx="912338" cy="8879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28E439B-4006-4816-B6F0-F7126154D1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36" t="2795" r="7838" b="2397"/>
          <a:stretch/>
        </p:blipFill>
        <p:spPr>
          <a:xfrm>
            <a:off x="7433102" y="3710452"/>
            <a:ext cx="912338" cy="8879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7611B5-241B-4C78-BB5E-942CC7703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8" t="13402" r="4926" b="5668"/>
          <a:stretch/>
        </p:blipFill>
        <p:spPr>
          <a:xfrm>
            <a:off x="8936000" y="3672068"/>
            <a:ext cx="1132692" cy="9263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7E36F67-0FF3-4F54-8349-49CAD4565DE7}"/>
              </a:ext>
            </a:extLst>
          </p:cNvPr>
          <p:cNvSpPr txBox="1"/>
          <p:nvPr/>
        </p:nvSpPr>
        <p:spPr>
          <a:xfrm>
            <a:off x="1130665" y="754139"/>
            <a:ext cx="88830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vi-VN" sz="4000">
                <a:latin typeface="Bahnschrift" panose="020B0502040204020203" pitchFamily="34" charset="0"/>
              </a:rPr>
              <a:t>SHAP (</a:t>
            </a:r>
            <a:r>
              <a:rPr lang="vi-VN" sz="4000" i="1">
                <a:latin typeface="Bahnschrift" panose="020B0502040204020203" pitchFamily="34" charset="0"/>
              </a:rPr>
              <a:t>Shapley Additive Explanations</a:t>
            </a:r>
            <a:r>
              <a:rPr lang="vi-VN" sz="4000">
                <a:latin typeface="Bahnschrift" panose="020B0502040204020203" pitchFamily="34" charset="0"/>
              </a:rPr>
              <a:t>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D49A74A-716D-4751-872C-C7369BBFE4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09" t="3168" r="16123"/>
          <a:stretch/>
        </p:blipFill>
        <p:spPr>
          <a:xfrm>
            <a:off x="10528730" y="385933"/>
            <a:ext cx="573598" cy="11474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98CA2E-D420-472F-9145-1A1CA463DB9A}"/>
              </a:ext>
            </a:extLst>
          </p:cNvPr>
          <p:cNvSpPr txBox="1"/>
          <p:nvPr/>
        </p:nvSpPr>
        <p:spPr>
          <a:xfrm>
            <a:off x="4076347" y="3932915"/>
            <a:ext cx="382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Bahnschrift" panose="020B0502040204020203" pitchFamily="34" charset="0"/>
              </a:rPr>
              <a:t>+</a:t>
            </a:r>
            <a:endParaRPr lang="vi-VN" sz="3600">
              <a:latin typeface="Bahnschrif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9E5079-76AD-4110-8E6F-10322414AC72}"/>
              </a:ext>
            </a:extLst>
          </p:cNvPr>
          <p:cNvSpPr txBox="1"/>
          <p:nvPr/>
        </p:nvSpPr>
        <p:spPr>
          <a:xfrm>
            <a:off x="6506243" y="3932915"/>
            <a:ext cx="382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Bahnschrift" panose="020B0502040204020203" pitchFamily="34" charset="0"/>
              </a:rPr>
              <a:t>+</a:t>
            </a:r>
            <a:endParaRPr lang="vi-VN" sz="360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827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FF3D6F-9C74-4AA1-A761-C47FC6DBA620}"/>
              </a:ext>
            </a:extLst>
          </p:cNvPr>
          <p:cNvSpPr/>
          <p:nvPr/>
        </p:nvSpPr>
        <p:spPr>
          <a:xfrm>
            <a:off x="1704378" y="2407709"/>
            <a:ext cx="8514735" cy="17709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BD7F51-2B78-410E-82A6-8E2AFA2BE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8" t="13402" r="4926" b="5668"/>
          <a:stretch/>
        </p:blipFill>
        <p:spPr>
          <a:xfrm>
            <a:off x="2280722" y="2896739"/>
            <a:ext cx="1132692" cy="9263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F22676-F4C0-44AC-90BD-9C3CF116E7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36" t="2795" r="7838" b="2397"/>
          <a:stretch/>
        </p:blipFill>
        <p:spPr>
          <a:xfrm>
            <a:off x="4739791" y="2915931"/>
            <a:ext cx="912338" cy="8879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28E439B-4006-4816-B6F0-F7126154D1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36" t="2795" r="7838" b="2397"/>
          <a:stretch/>
        </p:blipFill>
        <p:spPr>
          <a:xfrm>
            <a:off x="7123485" y="2935123"/>
            <a:ext cx="912338" cy="8879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7611B5-241B-4C78-BB5E-942CC7703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8" t="13402" r="4926" b="5668"/>
          <a:stretch/>
        </p:blipFill>
        <p:spPr>
          <a:xfrm>
            <a:off x="8626383" y="2896739"/>
            <a:ext cx="1132692" cy="9263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7E36F67-0FF3-4F54-8349-49CAD4565DE7}"/>
              </a:ext>
            </a:extLst>
          </p:cNvPr>
          <p:cNvSpPr txBox="1"/>
          <p:nvPr/>
        </p:nvSpPr>
        <p:spPr>
          <a:xfrm>
            <a:off x="1130665" y="754139"/>
            <a:ext cx="88830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vi-VN" sz="4000">
                <a:latin typeface="Bahnschrift" panose="020B0502040204020203" pitchFamily="34" charset="0"/>
              </a:rPr>
              <a:t>SHAP (</a:t>
            </a:r>
            <a:r>
              <a:rPr lang="vi-VN" sz="4000" i="1">
                <a:latin typeface="Bahnschrift" panose="020B0502040204020203" pitchFamily="34" charset="0"/>
              </a:rPr>
              <a:t>Shapley Additive Explanations</a:t>
            </a:r>
            <a:r>
              <a:rPr lang="vi-VN" sz="4000">
                <a:latin typeface="Bahnschrift" panose="020B0502040204020203" pitchFamily="34" charset="0"/>
              </a:rPr>
              <a:t>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D49A74A-716D-4751-872C-C7369BBFE4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09" t="3168" r="16123"/>
          <a:stretch/>
        </p:blipFill>
        <p:spPr>
          <a:xfrm>
            <a:off x="10528730" y="385933"/>
            <a:ext cx="573598" cy="11474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98CA2E-D420-472F-9145-1A1CA463DB9A}"/>
              </a:ext>
            </a:extLst>
          </p:cNvPr>
          <p:cNvSpPr txBox="1"/>
          <p:nvPr/>
        </p:nvSpPr>
        <p:spPr>
          <a:xfrm>
            <a:off x="3766730" y="3157586"/>
            <a:ext cx="382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Bahnschrift" panose="020B0502040204020203" pitchFamily="34" charset="0"/>
              </a:rPr>
              <a:t>+</a:t>
            </a:r>
            <a:endParaRPr lang="vi-VN" sz="3600">
              <a:latin typeface="Bahnschrif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9E5079-76AD-4110-8E6F-10322414AC72}"/>
              </a:ext>
            </a:extLst>
          </p:cNvPr>
          <p:cNvSpPr txBox="1"/>
          <p:nvPr/>
        </p:nvSpPr>
        <p:spPr>
          <a:xfrm>
            <a:off x="6196626" y="3157586"/>
            <a:ext cx="382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Bahnschrift" panose="020B0502040204020203" pitchFamily="34" charset="0"/>
              </a:rPr>
              <a:t>+</a:t>
            </a:r>
            <a:endParaRPr lang="vi-VN" sz="3600">
              <a:latin typeface="Bahnschrift" panose="020B0502040204020203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B80FB6-5341-4180-A1B5-6B27B1B68516}"/>
              </a:ext>
            </a:extLst>
          </p:cNvPr>
          <p:cNvCxnSpPr/>
          <p:nvPr/>
        </p:nvCxnSpPr>
        <p:spPr>
          <a:xfrm>
            <a:off x="6007260" y="4363656"/>
            <a:ext cx="0" cy="462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BCEE576-864A-43EC-948E-802745E5F31B}"/>
              </a:ext>
            </a:extLst>
          </p:cNvPr>
          <p:cNvSpPr txBox="1"/>
          <p:nvPr/>
        </p:nvSpPr>
        <p:spPr>
          <a:xfrm>
            <a:off x="4236333" y="4997960"/>
            <a:ext cx="354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Shapley Value of Feature “Age“</a:t>
            </a:r>
            <a:endParaRPr lang="vi-VN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297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ECF296-5359-4572-A79E-D08D2E3D8149}"/>
              </a:ext>
            </a:extLst>
          </p:cNvPr>
          <p:cNvSpPr/>
          <p:nvPr/>
        </p:nvSpPr>
        <p:spPr>
          <a:xfrm>
            <a:off x="215660" y="163903"/>
            <a:ext cx="11749178" cy="5658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Fold 2</a:t>
            </a:r>
            <a:endParaRPr lang="vi-VN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Fold 3</a:t>
            </a:r>
            <a:endParaRPr lang="vi-VN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Fold 4</a:t>
            </a:r>
            <a:endParaRPr lang="vi-VN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Fold 5</a:t>
            </a:r>
            <a:endParaRPr lang="vi-VN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10DEBF-E28E-4636-906F-4D3D7960EC36}"/>
              </a:ext>
            </a:extLst>
          </p:cNvPr>
          <p:cNvSpPr txBox="1"/>
          <p:nvPr/>
        </p:nvSpPr>
        <p:spPr>
          <a:xfrm>
            <a:off x="2848158" y="327283"/>
            <a:ext cx="6235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>
                <a:latin typeface="Bahnschrift" panose="020B0502040204020203" pitchFamily="34" charset="0"/>
              </a:rPr>
              <a:t>Experiments And Results</a:t>
            </a:r>
            <a:endParaRPr lang="vi-VN" sz="4000" b="1" u="sng">
              <a:latin typeface="Bahnschrift" panose="020B0502040204020203" pitchFamily="34" charset="0"/>
            </a:endParaRPr>
          </a:p>
        </p:txBody>
      </p:sp>
      <p:graphicFrame>
        <p:nvGraphicFramePr>
          <p:cNvPr id="25" name="Table 12">
            <a:extLst>
              <a:ext uri="{FF2B5EF4-FFF2-40B4-BE49-F238E27FC236}">
                <a16:creationId xmlns:a16="http://schemas.microsoft.com/office/drawing/2014/main" id="{2A7EDBE5-FBBC-448E-B138-D6A5AD176579}"/>
              </a:ext>
            </a:extLst>
          </p:cNvPr>
          <p:cNvGraphicFramePr>
            <a:graphicFrameLocks noGrp="1"/>
          </p:cNvGraphicFramePr>
          <p:nvPr/>
        </p:nvGraphicFramePr>
        <p:xfrm>
          <a:off x="0" y="5943600"/>
          <a:ext cx="12192000" cy="89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897365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154650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24354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056665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3130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83855695"/>
                    </a:ext>
                  </a:extLst>
                </a:gridCol>
              </a:tblGrid>
              <a:tr h="897147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1400">
                          <a:latin typeface="Bahnschrift" panose="020B0502040204020203" pitchFamily="34" charset="0"/>
                        </a:rPr>
                        <a:t>Experiments and Results</a:t>
                      </a:r>
                      <a:endParaRPr lang="en-US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1357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EB73553-8A37-4D59-A468-3415EABA8F4D}"/>
              </a:ext>
            </a:extLst>
          </p:cNvPr>
          <p:cNvSpPr txBox="1"/>
          <p:nvPr/>
        </p:nvSpPr>
        <p:spPr>
          <a:xfrm>
            <a:off x="3985403" y="1117923"/>
            <a:ext cx="420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1. </a:t>
            </a:r>
            <a:r>
              <a:rPr lang="vi-VN">
                <a:latin typeface="Bahnschrift" panose="020B0502040204020203" pitchFamily="34" charset="0"/>
              </a:rPr>
              <a:t>Stratified k-fold Cross-Validation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910483-2151-4363-80A5-C3C2DC0A3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80" y="2078966"/>
            <a:ext cx="2221262" cy="270006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50857B-A951-479F-9ED4-9287721B3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654243"/>
              </p:ext>
            </p:extLst>
          </p:nvPr>
        </p:nvGraphicFramePr>
        <p:xfrm>
          <a:off x="3498840" y="401570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828892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660163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439023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829733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75337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1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2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3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4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5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0115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2BBB1E5A-9243-441F-B853-F2D110B8F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221712"/>
              </p:ext>
            </p:extLst>
          </p:nvPr>
        </p:nvGraphicFramePr>
        <p:xfrm>
          <a:off x="3498839" y="239399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58288929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60163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439023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29733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753372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20029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97131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690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Bahnschrift" panose="020B0502040204020203" pitchFamily="34" charset="0"/>
                        </a:rPr>
                        <a:t>Sample 1</a:t>
                      </a: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Bahnschrift" panose="020B0502040204020203" pitchFamily="34" charset="0"/>
                        </a:rPr>
                        <a:t>Sample 2</a:t>
                      </a: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Bahnschrift" panose="020B0502040204020203" pitchFamily="34" charset="0"/>
                        </a:rPr>
                        <a:t>Sample 3</a:t>
                      </a: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Bahnschrift" panose="020B0502040204020203" pitchFamily="34" charset="0"/>
                        </a:rPr>
                        <a:t>Sample 4</a:t>
                      </a: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Bahnschrift" panose="020B0502040204020203" pitchFamily="34" charset="0"/>
                        </a:rPr>
                        <a:t>Sample 5</a:t>
                      </a: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Bahnschrift" panose="020B0502040204020203" pitchFamily="34" charset="0"/>
                        </a:rPr>
                        <a:t>Sample 6</a:t>
                      </a: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Bahnschrift" panose="020B0502040204020203" pitchFamily="34" charset="0"/>
                        </a:rPr>
                        <a:t>...</a:t>
                      </a: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Bahnschrift" panose="020B0502040204020203" pitchFamily="34" charset="0"/>
                        </a:rPr>
                        <a:t>Sample n</a:t>
                      </a: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0115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FC0295-21F5-4A92-A00E-0BAB0453BD34}"/>
              </a:ext>
            </a:extLst>
          </p:cNvPr>
          <p:cNvCxnSpPr/>
          <p:nvPr/>
        </p:nvCxnSpPr>
        <p:spPr>
          <a:xfrm>
            <a:off x="7522235" y="3014932"/>
            <a:ext cx="0" cy="828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849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ECF296-5359-4572-A79E-D08D2E3D8149}"/>
              </a:ext>
            </a:extLst>
          </p:cNvPr>
          <p:cNvSpPr/>
          <p:nvPr/>
        </p:nvSpPr>
        <p:spPr>
          <a:xfrm>
            <a:off x="221411" y="120771"/>
            <a:ext cx="11749178" cy="5658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10DEBF-E28E-4636-906F-4D3D7960EC36}"/>
              </a:ext>
            </a:extLst>
          </p:cNvPr>
          <p:cNvSpPr txBox="1"/>
          <p:nvPr/>
        </p:nvSpPr>
        <p:spPr>
          <a:xfrm>
            <a:off x="4925683" y="327283"/>
            <a:ext cx="2199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>
                <a:latin typeface="Bahnschrift" panose="020B0502040204020203" pitchFamily="34" charset="0"/>
              </a:rPr>
              <a:t>Abstract</a:t>
            </a:r>
            <a:endParaRPr lang="vi-VN" sz="4000" b="1" u="sng">
              <a:latin typeface="Bahnschrift" panose="020B0502040204020203" pitchFamily="34" charset="0"/>
            </a:endParaRPr>
          </a:p>
        </p:txBody>
      </p:sp>
      <p:graphicFrame>
        <p:nvGraphicFramePr>
          <p:cNvPr id="22" name="Table 12">
            <a:extLst>
              <a:ext uri="{FF2B5EF4-FFF2-40B4-BE49-F238E27FC236}">
                <a16:creationId xmlns:a16="http://schemas.microsoft.com/office/drawing/2014/main" id="{6209FE7C-85EA-4173-82FB-02962A8623B5}"/>
              </a:ext>
            </a:extLst>
          </p:cNvPr>
          <p:cNvGraphicFramePr>
            <a:graphicFrameLocks noGrp="1"/>
          </p:cNvGraphicFramePr>
          <p:nvPr/>
        </p:nvGraphicFramePr>
        <p:xfrm>
          <a:off x="0" y="5960853"/>
          <a:ext cx="12192000" cy="89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897365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154650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24354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056665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3130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83855695"/>
                    </a:ext>
                  </a:extLst>
                </a:gridCol>
              </a:tblGrid>
              <a:tr h="897147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400">
                          <a:latin typeface="Bahnschrift" panose="020B0502040204020203" pitchFamily="34" charset="0"/>
                        </a:rPr>
                        <a:t>Abstract</a:t>
                      </a: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400">
                          <a:latin typeface="Bahnschrift" panose="020B0502040204020203" pitchFamily="34" charset="0"/>
                        </a:rPr>
                        <a:t>Introduction</a:t>
                      </a: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400">
                          <a:latin typeface="Bahnschrift" panose="020B0502040204020203" pitchFamily="34" charset="0"/>
                        </a:rPr>
                        <a:t>Method</a:t>
                      </a: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Bahnschrift" panose="020B0502040204020203" pitchFamily="34" charset="0"/>
                        </a:rPr>
                        <a:t>Experiments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>
                          <a:latin typeface="Bahnschrift" panose="020B0502040204020203" pitchFamily="34" charset="0"/>
                        </a:rPr>
                        <a:t>and Results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1400">
                          <a:latin typeface="Bahnschrift" panose="020B0502040204020203" pitchFamily="34" charset="0"/>
                        </a:rPr>
                        <a:t>Production: Streamlit Demo</a:t>
                      </a:r>
                      <a:endParaRPr lang="en-US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1400">
                          <a:latin typeface="Bahnschrift" panose="020B0502040204020203" pitchFamily="34" charset="0"/>
                        </a:rPr>
                        <a:t>Conclusion and Tasks Assigned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135701"/>
                  </a:ext>
                </a:extLst>
              </a:tr>
            </a:tbl>
          </a:graphicData>
        </a:graphic>
      </p:graphicFrame>
      <p:pic>
        <p:nvPicPr>
          <p:cNvPr id="3074" name="Picture 2" descr="Input - Free computer icons">
            <a:extLst>
              <a:ext uri="{FF2B5EF4-FFF2-40B4-BE49-F238E27FC236}">
                <a16:creationId xmlns:a16="http://schemas.microsoft.com/office/drawing/2014/main" id="{8782B6D5-D80E-4AAD-A0AF-0CA56FCF0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299" y="2441092"/>
            <a:ext cx="2303252" cy="230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utput - Free computer icons">
            <a:extLst>
              <a:ext uri="{FF2B5EF4-FFF2-40B4-BE49-F238E27FC236}">
                <a16:creationId xmlns:a16="http://schemas.microsoft.com/office/drawing/2014/main" id="{E81799AE-AE5D-4A64-B732-24324655E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490" y="2320692"/>
            <a:ext cx="2423652" cy="242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023E41-27CA-4016-87F6-7BD9010424AA}"/>
              </a:ext>
            </a:extLst>
          </p:cNvPr>
          <p:cNvCxnSpPr>
            <a:cxnSpLocks/>
          </p:cNvCxnSpPr>
          <p:nvPr/>
        </p:nvCxnSpPr>
        <p:spPr>
          <a:xfrm flipV="1">
            <a:off x="4925683" y="4883786"/>
            <a:ext cx="0" cy="619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BF977C4-4973-43F7-91DD-29A048A34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40" y="3055693"/>
            <a:ext cx="2990490" cy="1074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F0EE7D-C17B-4073-B79A-3C04E6C655C0}"/>
              </a:ext>
            </a:extLst>
          </p:cNvPr>
          <p:cNvSpPr txBox="1"/>
          <p:nvPr/>
        </p:nvSpPr>
        <p:spPr>
          <a:xfrm>
            <a:off x="1568566" y="2589715"/>
            <a:ext cx="9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Dataset</a:t>
            </a:r>
            <a:endParaRPr lang="vi-VN">
              <a:latin typeface="Bahnschrift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049E47-F5EB-4BFB-AA44-B6749CD300C2}"/>
              </a:ext>
            </a:extLst>
          </p:cNvPr>
          <p:cNvCxnSpPr/>
          <p:nvPr/>
        </p:nvCxnSpPr>
        <p:spPr>
          <a:xfrm flipH="1">
            <a:off x="1975449" y="5503653"/>
            <a:ext cx="295023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F8AD5F-2593-4307-A865-9CF49889A362}"/>
              </a:ext>
            </a:extLst>
          </p:cNvPr>
          <p:cNvCxnSpPr>
            <a:cxnSpLocks/>
          </p:cNvCxnSpPr>
          <p:nvPr/>
        </p:nvCxnSpPr>
        <p:spPr>
          <a:xfrm flipV="1">
            <a:off x="1975449" y="4390847"/>
            <a:ext cx="0" cy="11128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8C5789-71AD-4828-B7B4-2D752D3CE0CD}"/>
              </a:ext>
            </a:extLst>
          </p:cNvPr>
          <p:cNvCxnSpPr>
            <a:cxnSpLocks/>
          </p:cNvCxnSpPr>
          <p:nvPr/>
        </p:nvCxnSpPr>
        <p:spPr>
          <a:xfrm flipV="1">
            <a:off x="7548113" y="1104183"/>
            <a:ext cx="0" cy="11128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330EA2-9EA8-491C-A7AA-A0A432D86161}"/>
              </a:ext>
            </a:extLst>
          </p:cNvPr>
          <p:cNvCxnSpPr>
            <a:cxnSpLocks/>
          </p:cNvCxnSpPr>
          <p:nvPr/>
        </p:nvCxnSpPr>
        <p:spPr>
          <a:xfrm flipH="1">
            <a:off x="7548113" y="1104183"/>
            <a:ext cx="27604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DAF77E-BBA4-45C1-A7EE-1D4A402F637F}"/>
              </a:ext>
            </a:extLst>
          </p:cNvPr>
          <p:cNvCxnSpPr>
            <a:cxnSpLocks/>
          </p:cNvCxnSpPr>
          <p:nvPr/>
        </p:nvCxnSpPr>
        <p:spPr>
          <a:xfrm>
            <a:off x="10308566" y="1104184"/>
            <a:ext cx="0" cy="7073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35D284F-40FA-4308-9BFA-9D68D3BE8C60}"/>
              </a:ext>
            </a:extLst>
          </p:cNvPr>
          <p:cNvSpPr txBox="1"/>
          <p:nvPr/>
        </p:nvSpPr>
        <p:spPr>
          <a:xfrm>
            <a:off x="9526439" y="3223386"/>
            <a:ext cx="166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Shapley Value</a:t>
            </a:r>
            <a:endParaRPr lang="vi-VN">
              <a:latin typeface="Bahnschrift" panose="020B0502040204020203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1D12DF8-BCBB-4017-BA43-9ADCA7829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4178" y="2087596"/>
            <a:ext cx="2295358" cy="11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94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ECF296-5359-4572-A79E-D08D2E3D8149}"/>
              </a:ext>
            </a:extLst>
          </p:cNvPr>
          <p:cNvSpPr/>
          <p:nvPr/>
        </p:nvSpPr>
        <p:spPr>
          <a:xfrm>
            <a:off x="215660" y="163903"/>
            <a:ext cx="11749178" cy="5658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Fold 2</a:t>
            </a:r>
            <a:endParaRPr lang="vi-VN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Fold 3</a:t>
            </a:r>
            <a:endParaRPr lang="vi-VN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Fold 4</a:t>
            </a:r>
            <a:endParaRPr lang="vi-VN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Fold 5</a:t>
            </a:r>
            <a:endParaRPr lang="vi-VN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10DEBF-E28E-4636-906F-4D3D7960EC36}"/>
              </a:ext>
            </a:extLst>
          </p:cNvPr>
          <p:cNvSpPr txBox="1"/>
          <p:nvPr/>
        </p:nvSpPr>
        <p:spPr>
          <a:xfrm>
            <a:off x="2848158" y="327283"/>
            <a:ext cx="6235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>
                <a:latin typeface="Bahnschrift" panose="020B0502040204020203" pitchFamily="34" charset="0"/>
              </a:rPr>
              <a:t>Experiments And Results</a:t>
            </a:r>
            <a:endParaRPr lang="vi-VN" sz="4000" b="1" u="sng">
              <a:latin typeface="Bahnschrift" panose="020B0502040204020203" pitchFamily="34" charset="0"/>
            </a:endParaRPr>
          </a:p>
        </p:txBody>
      </p:sp>
      <p:graphicFrame>
        <p:nvGraphicFramePr>
          <p:cNvPr id="25" name="Table 12">
            <a:extLst>
              <a:ext uri="{FF2B5EF4-FFF2-40B4-BE49-F238E27FC236}">
                <a16:creationId xmlns:a16="http://schemas.microsoft.com/office/drawing/2014/main" id="{2A7EDBE5-FBBC-448E-B138-D6A5AD176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056528"/>
              </p:ext>
            </p:extLst>
          </p:nvPr>
        </p:nvGraphicFramePr>
        <p:xfrm>
          <a:off x="0" y="5943600"/>
          <a:ext cx="12192000" cy="89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897365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154650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24354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056665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3130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83855695"/>
                    </a:ext>
                  </a:extLst>
                </a:gridCol>
              </a:tblGrid>
              <a:tr h="897147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1400">
                          <a:latin typeface="Bahnschrift" panose="020B0502040204020203" pitchFamily="34" charset="0"/>
                        </a:rPr>
                        <a:t>Experiments and Results</a:t>
                      </a:r>
                      <a:endParaRPr lang="en-US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1357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EB73553-8A37-4D59-A468-3415EABA8F4D}"/>
              </a:ext>
            </a:extLst>
          </p:cNvPr>
          <p:cNvSpPr txBox="1"/>
          <p:nvPr/>
        </p:nvSpPr>
        <p:spPr>
          <a:xfrm>
            <a:off x="3985403" y="1117923"/>
            <a:ext cx="420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1. </a:t>
            </a:r>
            <a:r>
              <a:rPr lang="vi-VN">
                <a:latin typeface="Bahnschrift" panose="020B0502040204020203" pitchFamily="34" charset="0"/>
              </a:rPr>
              <a:t>Stratified k-fold Cross-Validation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910483-2151-4363-80A5-C3C2DC0A3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80" y="2078966"/>
            <a:ext cx="2221262" cy="270006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50857B-A951-479F-9ED4-9287721B3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85291"/>
              </p:ext>
            </p:extLst>
          </p:nvPr>
        </p:nvGraphicFramePr>
        <p:xfrm>
          <a:off x="3498840" y="182108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828892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660163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439023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829733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75337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1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2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3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4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5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011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76CC99-CFA7-4CCB-83FD-8A6DBBB4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475981"/>
              </p:ext>
            </p:extLst>
          </p:nvPr>
        </p:nvGraphicFramePr>
        <p:xfrm>
          <a:off x="10095782" y="2698317"/>
          <a:ext cx="162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5568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1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685073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990CF7B-BE4B-4563-95DD-B71F6A075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204020"/>
              </p:ext>
            </p:extLst>
          </p:nvPr>
        </p:nvGraphicFramePr>
        <p:xfrm>
          <a:off x="3437976" y="2698317"/>
          <a:ext cx="65024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239806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02883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42863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33665799"/>
                    </a:ext>
                  </a:extLst>
                </a:gridCol>
              </a:tblGrid>
              <a:tr h="2501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2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3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4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5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36715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D6979C8-6475-4F8C-B0F4-E8494E974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054413"/>
              </p:ext>
            </p:extLst>
          </p:nvPr>
        </p:nvGraphicFramePr>
        <p:xfrm>
          <a:off x="10095782" y="3271220"/>
          <a:ext cx="162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5568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2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685073"/>
                  </a:ext>
                </a:extLst>
              </a:tr>
            </a:tbl>
          </a:graphicData>
        </a:graphic>
      </p:graphicFrame>
      <p:graphicFrame>
        <p:nvGraphicFramePr>
          <p:cNvPr id="20" name="Table 7">
            <a:extLst>
              <a:ext uri="{FF2B5EF4-FFF2-40B4-BE49-F238E27FC236}">
                <a16:creationId xmlns:a16="http://schemas.microsoft.com/office/drawing/2014/main" id="{1C4AEDE3-07F5-4486-88F6-2D3181AE6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882656"/>
              </p:ext>
            </p:extLst>
          </p:nvPr>
        </p:nvGraphicFramePr>
        <p:xfrm>
          <a:off x="3437976" y="3284948"/>
          <a:ext cx="65024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239806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02883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42863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33665799"/>
                    </a:ext>
                  </a:extLst>
                </a:gridCol>
              </a:tblGrid>
              <a:tr h="2501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3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4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5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36715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309DB52-90F2-4E69-9BF1-DA1531189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653563"/>
              </p:ext>
            </p:extLst>
          </p:nvPr>
        </p:nvGraphicFramePr>
        <p:xfrm>
          <a:off x="10095782" y="3836249"/>
          <a:ext cx="162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5568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3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685073"/>
                  </a:ext>
                </a:extLst>
              </a:tr>
            </a:tbl>
          </a:graphicData>
        </a:graphic>
      </p:graphicFrame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3F10AD50-68A6-4076-BCC9-3514A471F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9837"/>
              </p:ext>
            </p:extLst>
          </p:nvPr>
        </p:nvGraphicFramePr>
        <p:xfrm>
          <a:off x="3437976" y="3836249"/>
          <a:ext cx="65024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239806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02883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42863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33665799"/>
                    </a:ext>
                  </a:extLst>
                </a:gridCol>
              </a:tblGrid>
              <a:tr h="2501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2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4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5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36715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EA7B133-7A9E-4EBE-AB4E-69936121D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016176"/>
              </p:ext>
            </p:extLst>
          </p:nvPr>
        </p:nvGraphicFramePr>
        <p:xfrm>
          <a:off x="10095782" y="4401278"/>
          <a:ext cx="162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5568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4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685073"/>
                  </a:ext>
                </a:extLst>
              </a:tr>
            </a:tbl>
          </a:graphicData>
        </a:graphic>
      </p:graphicFrame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119EE0FE-E1D3-4A6B-A13A-A85A2E24F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423701"/>
              </p:ext>
            </p:extLst>
          </p:nvPr>
        </p:nvGraphicFramePr>
        <p:xfrm>
          <a:off x="3437976" y="4401278"/>
          <a:ext cx="65024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239806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02883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42863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33665799"/>
                    </a:ext>
                  </a:extLst>
                </a:gridCol>
              </a:tblGrid>
              <a:tr h="2501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2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3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5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367156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9AD3431-791F-40E1-8F68-11F8B612A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353377"/>
              </p:ext>
            </p:extLst>
          </p:nvPr>
        </p:nvGraphicFramePr>
        <p:xfrm>
          <a:off x="10095782" y="4966307"/>
          <a:ext cx="162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5568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5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685073"/>
                  </a:ext>
                </a:extLst>
              </a:tr>
            </a:tbl>
          </a:graphicData>
        </a:graphic>
      </p:graphicFrame>
      <p:graphicFrame>
        <p:nvGraphicFramePr>
          <p:cNvPr id="35" name="Table 7">
            <a:extLst>
              <a:ext uri="{FF2B5EF4-FFF2-40B4-BE49-F238E27FC236}">
                <a16:creationId xmlns:a16="http://schemas.microsoft.com/office/drawing/2014/main" id="{808DC4E8-B168-4631-8D72-921EB70A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477980"/>
              </p:ext>
            </p:extLst>
          </p:nvPr>
        </p:nvGraphicFramePr>
        <p:xfrm>
          <a:off x="3437976" y="4966307"/>
          <a:ext cx="65024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239806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02883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42863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33665799"/>
                    </a:ext>
                  </a:extLst>
                </a:gridCol>
              </a:tblGrid>
              <a:tr h="2501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2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3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4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36715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F78E011-B1B6-4B20-A904-83CA7DEBBD7D}"/>
              </a:ext>
            </a:extLst>
          </p:cNvPr>
          <p:cNvSpPr txBox="1"/>
          <p:nvPr/>
        </p:nvSpPr>
        <p:spPr>
          <a:xfrm>
            <a:off x="6288047" y="2294626"/>
            <a:ext cx="80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Train</a:t>
            </a:r>
            <a:endParaRPr lang="vi-VN">
              <a:latin typeface="Bahnschrift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6324B9-4B2E-4D86-9C57-6146C223A207}"/>
              </a:ext>
            </a:extLst>
          </p:cNvPr>
          <p:cNvSpPr txBox="1"/>
          <p:nvPr/>
        </p:nvSpPr>
        <p:spPr>
          <a:xfrm>
            <a:off x="10599818" y="2294626"/>
            <a:ext cx="61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Test</a:t>
            </a:r>
            <a:endParaRPr lang="vi-VN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142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ECF296-5359-4572-A79E-D08D2E3D8149}"/>
              </a:ext>
            </a:extLst>
          </p:cNvPr>
          <p:cNvSpPr/>
          <p:nvPr/>
        </p:nvSpPr>
        <p:spPr>
          <a:xfrm>
            <a:off x="215660" y="163903"/>
            <a:ext cx="11749178" cy="5658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Fold 2</a:t>
            </a:r>
            <a:endParaRPr lang="vi-VN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Fold 3</a:t>
            </a:r>
            <a:endParaRPr lang="vi-VN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Fold 4</a:t>
            </a:r>
            <a:endParaRPr lang="vi-VN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Fold 5</a:t>
            </a:r>
            <a:endParaRPr lang="vi-VN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10DEBF-E28E-4636-906F-4D3D7960EC36}"/>
              </a:ext>
            </a:extLst>
          </p:cNvPr>
          <p:cNvSpPr txBox="1"/>
          <p:nvPr/>
        </p:nvSpPr>
        <p:spPr>
          <a:xfrm>
            <a:off x="2972520" y="327283"/>
            <a:ext cx="6235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>
                <a:latin typeface="Bahnschrift" panose="020B0502040204020203" pitchFamily="34" charset="0"/>
              </a:rPr>
              <a:t>Experiments And Results</a:t>
            </a:r>
            <a:endParaRPr lang="vi-VN" sz="4000" b="1" u="sng">
              <a:latin typeface="Bahnschrift" panose="020B0502040204020203" pitchFamily="34" charset="0"/>
            </a:endParaRPr>
          </a:p>
        </p:txBody>
      </p:sp>
      <p:graphicFrame>
        <p:nvGraphicFramePr>
          <p:cNvPr id="25" name="Table 12">
            <a:extLst>
              <a:ext uri="{FF2B5EF4-FFF2-40B4-BE49-F238E27FC236}">
                <a16:creationId xmlns:a16="http://schemas.microsoft.com/office/drawing/2014/main" id="{2A7EDBE5-FBBC-448E-B138-D6A5AD176579}"/>
              </a:ext>
            </a:extLst>
          </p:cNvPr>
          <p:cNvGraphicFramePr>
            <a:graphicFrameLocks noGrp="1"/>
          </p:cNvGraphicFramePr>
          <p:nvPr/>
        </p:nvGraphicFramePr>
        <p:xfrm>
          <a:off x="0" y="5943600"/>
          <a:ext cx="12192000" cy="89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897365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154650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24354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056665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3130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83855695"/>
                    </a:ext>
                  </a:extLst>
                </a:gridCol>
              </a:tblGrid>
              <a:tr h="897147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1400">
                          <a:latin typeface="Bahnschrift" panose="020B0502040204020203" pitchFamily="34" charset="0"/>
                        </a:rPr>
                        <a:t>Experiments and Results</a:t>
                      </a:r>
                      <a:endParaRPr lang="en-US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1357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EB73553-8A37-4D59-A468-3415EABA8F4D}"/>
              </a:ext>
            </a:extLst>
          </p:cNvPr>
          <p:cNvSpPr txBox="1"/>
          <p:nvPr/>
        </p:nvSpPr>
        <p:spPr>
          <a:xfrm>
            <a:off x="4109765" y="1117923"/>
            <a:ext cx="420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1. </a:t>
            </a:r>
            <a:r>
              <a:rPr lang="vi-VN">
                <a:latin typeface="Bahnschrift" panose="020B0502040204020203" pitchFamily="34" charset="0"/>
              </a:rPr>
              <a:t>Stratified k-fold Cross-Validation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50857B-A951-479F-9ED4-9287721B3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590195"/>
              </p:ext>
            </p:extLst>
          </p:nvPr>
        </p:nvGraphicFramePr>
        <p:xfrm>
          <a:off x="2032000" y="182108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828892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660163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439023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829733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75337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1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2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3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4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5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011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76CC99-CFA7-4CCB-83FD-8A6DBBB4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341403"/>
              </p:ext>
            </p:extLst>
          </p:nvPr>
        </p:nvGraphicFramePr>
        <p:xfrm>
          <a:off x="7543082" y="2698317"/>
          <a:ext cx="162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5568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1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685073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990CF7B-BE4B-4563-95DD-B71F6A075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402588"/>
              </p:ext>
            </p:extLst>
          </p:nvPr>
        </p:nvGraphicFramePr>
        <p:xfrm>
          <a:off x="734203" y="2698317"/>
          <a:ext cx="65024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239806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02883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42863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33665799"/>
                    </a:ext>
                  </a:extLst>
                </a:gridCol>
              </a:tblGrid>
              <a:tr h="2501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2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3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4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5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36715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D6979C8-6475-4F8C-B0F4-E8494E974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239903"/>
              </p:ext>
            </p:extLst>
          </p:nvPr>
        </p:nvGraphicFramePr>
        <p:xfrm>
          <a:off x="7543082" y="3271220"/>
          <a:ext cx="162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5568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2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685073"/>
                  </a:ext>
                </a:extLst>
              </a:tr>
            </a:tbl>
          </a:graphicData>
        </a:graphic>
      </p:graphicFrame>
      <p:graphicFrame>
        <p:nvGraphicFramePr>
          <p:cNvPr id="20" name="Table 7">
            <a:extLst>
              <a:ext uri="{FF2B5EF4-FFF2-40B4-BE49-F238E27FC236}">
                <a16:creationId xmlns:a16="http://schemas.microsoft.com/office/drawing/2014/main" id="{1C4AEDE3-07F5-4486-88F6-2D3181AE6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424000"/>
              </p:ext>
            </p:extLst>
          </p:nvPr>
        </p:nvGraphicFramePr>
        <p:xfrm>
          <a:off x="734203" y="3284948"/>
          <a:ext cx="65024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239806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02883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42863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33665799"/>
                    </a:ext>
                  </a:extLst>
                </a:gridCol>
              </a:tblGrid>
              <a:tr h="2501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3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4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5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36715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309DB52-90F2-4E69-9BF1-DA1531189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900480"/>
              </p:ext>
            </p:extLst>
          </p:nvPr>
        </p:nvGraphicFramePr>
        <p:xfrm>
          <a:off x="7543082" y="3836249"/>
          <a:ext cx="162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5568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3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685073"/>
                  </a:ext>
                </a:extLst>
              </a:tr>
            </a:tbl>
          </a:graphicData>
        </a:graphic>
      </p:graphicFrame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3F10AD50-68A6-4076-BCC9-3514A471F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88716"/>
              </p:ext>
            </p:extLst>
          </p:nvPr>
        </p:nvGraphicFramePr>
        <p:xfrm>
          <a:off x="734203" y="3836249"/>
          <a:ext cx="65024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239806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02883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42863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33665799"/>
                    </a:ext>
                  </a:extLst>
                </a:gridCol>
              </a:tblGrid>
              <a:tr h="2501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2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4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5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36715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EA7B133-7A9E-4EBE-AB4E-69936121D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50159"/>
              </p:ext>
            </p:extLst>
          </p:nvPr>
        </p:nvGraphicFramePr>
        <p:xfrm>
          <a:off x="7543082" y="4401278"/>
          <a:ext cx="162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5568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4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685073"/>
                  </a:ext>
                </a:extLst>
              </a:tr>
            </a:tbl>
          </a:graphicData>
        </a:graphic>
      </p:graphicFrame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119EE0FE-E1D3-4A6B-A13A-A85A2E24F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050190"/>
              </p:ext>
            </p:extLst>
          </p:nvPr>
        </p:nvGraphicFramePr>
        <p:xfrm>
          <a:off x="734203" y="4401278"/>
          <a:ext cx="65024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239806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02883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42863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33665799"/>
                    </a:ext>
                  </a:extLst>
                </a:gridCol>
              </a:tblGrid>
              <a:tr h="2501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2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3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5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367156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9AD3431-791F-40E1-8F68-11F8B612A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843140"/>
              </p:ext>
            </p:extLst>
          </p:nvPr>
        </p:nvGraphicFramePr>
        <p:xfrm>
          <a:off x="7543082" y="4966307"/>
          <a:ext cx="162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5568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5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685073"/>
                  </a:ext>
                </a:extLst>
              </a:tr>
            </a:tbl>
          </a:graphicData>
        </a:graphic>
      </p:graphicFrame>
      <p:graphicFrame>
        <p:nvGraphicFramePr>
          <p:cNvPr id="35" name="Table 7">
            <a:extLst>
              <a:ext uri="{FF2B5EF4-FFF2-40B4-BE49-F238E27FC236}">
                <a16:creationId xmlns:a16="http://schemas.microsoft.com/office/drawing/2014/main" id="{808DC4E8-B168-4631-8D72-921EB70A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8325"/>
              </p:ext>
            </p:extLst>
          </p:nvPr>
        </p:nvGraphicFramePr>
        <p:xfrm>
          <a:off x="734203" y="4966307"/>
          <a:ext cx="65024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239806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02883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42863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33665799"/>
                    </a:ext>
                  </a:extLst>
                </a:gridCol>
              </a:tblGrid>
              <a:tr h="2501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2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3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4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36715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F78E011-B1B6-4B20-A904-83CA7DEBBD7D}"/>
              </a:ext>
            </a:extLst>
          </p:cNvPr>
          <p:cNvSpPr txBox="1"/>
          <p:nvPr/>
        </p:nvSpPr>
        <p:spPr>
          <a:xfrm>
            <a:off x="3754397" y="2294626"/>
            <a:ext cx="80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Train</a:t>
            </a:r>
            <a:endParaRPr lang="vi-VN">
              <a:latin typeface="Bahnschrift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6324B9-4B2E-4D86-9C57-6146C223A207}"/>
              </a:ext>
            </a:extLst>
          </p:cNvPr>
          <p:cNvSpPr txBox="1"/>
          <p:nvPr/>
        </p:nvSpPr>
        <p:spPr>
          <a:xfrm>
            <a:off x="7951982" y="2294626"/>
            <a:ext cx="61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Test</a:t>
            </a:r>
            <a:endParaRPr lang="vi-VN">
              <a:latin typeface="Bahnschrift" panose="020B0502040204020203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E987EA-0855-4C91-8A0B-6F0EB189F6E6}"/>
              </a:ext>
            </a:extLst>
          </p:cNvPr>
          <p:cNvCxnSpPr/>
          <p:nvPr/>
        </p:nvCxnSpPr>
        <p:spPr>
          <a:xfrm>
            <a:off x="9305925" y="2881197"/>
            <a:ext cx="37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89577D-C9F1-46AF-A8C9-72792FE42C51}"/>
              </a:ext>
            </a:extLst>
          </p:cNvPr>
          <p:cNvCxnSpPr/>
          <p:nvPr/>
        </p:nvCxnSpPr>
        <p:spPr>
          <a:xfrm>
            <a:off x="9305925" y="3429000"/>
            <a:ext cx="37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77C996-7EE7-4520-98B5-003D8E01C94B}"/>
              </a:ext>
            </a:extLst>
          </p:cNvPr>
          <p:cNvCxnSpPr/>
          <p:nvPr/>
        </p:nvCxnSpPr>
        <p:spPr>
          <a:xfrm>
            <a:off x="9305925" y="4019129"/>
            <a:ext cx="37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388908-FABB-4A94-86CD-269E45C4D1A2}"/>
              </a:ext>
            </a:extLst>
          </p:cNvPr>
          <p:cNvCxnSpPr/>
          <p:nvPr/>
        </p:nvCxnSpPr>
        <p:spPr>
          <a:xfrm>
            <a:off x="9305925" y="4584158"/>
            <a:ext cx="37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295F1A-0C09-4421-90AA-BB467BA3DD66}"/>
              </a:ext>
            </a:extLst>
          </p:cNvPr>
          <p:cNvCxnSpPr/>
          <p:nvPr/>
        </p:nvCxnSpPr>
        <p:spPr>
          <a:xfrm>
            <a:off x="9305925" y="5149187"/>
            <a:ext cx="37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CFAB9D9-52F3-470A-8811-FD9E2D105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48033"/>
              </p:ext>
            </p:extLst>
          </p:nvPr>
        </p:nvGraphicFramePr>
        <p:xfrm>
          <a:off x="10008319" y="2698317"/>
          <a:ext cx="162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5568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 1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685073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9020B10-0FC0-4222-902A-DE6414855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83402"/>
              </p:ext>
            </p:extLst>
          </p:nvPr>
        </p:nvGraphicFramePr>
        <p:xfrm>
          <a:off x="10008319" y="3271220"/>
          <a:ext cx="162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5568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 2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685073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5D002A61-2E10-496E-A24A-91556A0D2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905068"/>
              </p:ext>
            </p:extLst>
          </p:nvPr>
        </p:nvGraphicFramePr>
        <p:xfrm>
          <a:off x="10008319" y="3844123"/>
          <a:ext cx="162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5568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 3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685073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FC731B0-1186-4543-8D1B-BACA54509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763292"/>
              </p:ext>
            </p:extLst>
          </p:nvPr>
        </p:nvGraphicFramePr>
        <p:xfrm>
          <a:off x="10008319" y="4431337"/>
          <a:ext cx="162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5568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 4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685073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EE278B5-4410-44B8-8195-8B2622AF2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893816"/>
              </p:ext>
            </p:extLst>
          </p:nvPr>
        </p:nvGraphicFramePr>
        <p:xfrm>
          <a:off x="10008319" y="4966307"/>
          <a:ext cx="162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5568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 5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685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584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ECF296-5359-4572-A79E-D08D2E3D8149}"/>
              </a:ext>
            </a:extLst>
          </p:cNvPr>
          <p:cNvSpPr/>
          <p:nvPr/>
        </p:nvSpPr>
        <p:spPr>
          <a:xfrm>
            <a:off x="215660" y="163903"/>
            <a:ext cx="11749178" cy="5658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Fold 2</a:t>
            </a:r>
            <a:endParaRPr lang="vi-VN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Fold 3</a:t>
            </a:r>
            <a:endParaRPr lang="vi-VN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Fold 4</a:t>
            </a:r>
            <a:endParaRPr lang="vi-VN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Fold 5</a:t>
            </a:r>
            <a:endParaRPr lang="vi-VN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10DEBF-E28E-4636-906F-4D3D7960EC36}"/>
              </a:ext>
            </a:extLst>
          </p:cNvPr>
          <p:cNvSpPr txBox="1"/>
          <p:nvPr/>
        </p:nvSpPr>
        <p:spPr>
          <a:xfrm>
            <a:off x="2972520" y="327283"/>
            <a:ext cx="6235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>
                <a:latin typeface="Bahnschrift" panose="020B0502040204020203" pitchFamily="34" charset="0"/>
              </a:rPr>
              <a:t>Experiments And Results</a:t>
            </a:r>
            <a:endParaRPr lang="vi-VN" sz="4000" b="1" u="sng">
              <a:latin typeface="Bahnschrift" panose="020B0502040204020203" pitchFamily="34" charset="0"/>
            </a:endParaRPr>
          </a:p>
        </p:txBody>
      </p:sp>
      <p:graphicFrame>
        <p:nvGraphicFramePr>
          <p:cNvPr id="25" name="Table 12">
            <a:extLst>
              <a:ext uri="{FF2B5EF4-FFF2-40B4-BE49-F238E27FC236}">
                <a16:creationId xmlns:a16="http://schemas.microsoft.com/office/drawing/2014/main" id="{2A7EDBE5-FBBC-448E-B138-D6A5AD176579}"/>
              </a:ext>
            </a:extLst>
          </p:cNvPr>
          <p:cNvGraphicFramePr>
            <a:graphicFrameLocks noGrp="1"/>
          </p:cNvGraphicFramePr>
          <p:nvPr/>
        </p:nvGraphicFramePr>
        <p:xfrm>
          <a:off x="0" y="5943600"/>
          <a:ext cx="12192000" cy="89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897365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154650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24354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056665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3130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83855695"/>
                    </a:ext>
                  </a:extLst>
                </a:gridCol>
              </a:tblGrid>
              <a:tr h="897147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1400">
                          <a:latin typeface="Bahnschrift" panose="020B0502040204020203" pitchFamily="34" charset="0"/>
                        </a:rPr>
                        <a:t>Experiments and Results</a:t>
                      </a:r>
                      <a:endParaRPr lang="en-US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1357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EB73553-8A37-4D59-A468-3415EABA8F4D}"/>
              </a:ext>
            </a:extLst>
          </p:cNvPr>
          <p:cNvSpPr txBox="1"/>
          <p:nvPr/>
        </p:nvSpPr>
        <p:spPr>
          <a:xfrm>
            <a:off x="4109765" y="1117923"/>
            <a:ext cx="420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1. </a:t>
            </a:r>
            <a:r>
              <a:rPr lang="vi-VN">
                <a:latin typeface="Bahnschrift" panose="020B0502040204020203" pitchFamily="34" charset="0"/>
              </a:rPr>
              <a:t>Stratified k-fold Cross-Validation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50857B-A951-479F-9ED4-9287721B37E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82108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828892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660163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439023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829733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75337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1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2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3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4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Fold 5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0115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CFAB9D9-52F3-470A-8811-FD9E2D105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748439"/>
              </p:ext>
            </p:extLst>
          </p:nvPr>
        </p:nvGraphicFramePr>
        <p:xfrm>
          <a:off x="1141320" y="3202621"/>
          <a:ext cx="162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5568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 1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685073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9020B10-0FC0-4222-902A-DE6414855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258413"/>
              </p:ext>
            </p:extLst>
          </p:nvPr>
        </p:nvGraphicFramePr>
        <p:xfrm>
          <a:off x="3296965" y="3202621"/>
          <a:ext cx="162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5568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 2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685073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5D002A61-2E10-496E-A24A-91556A0D2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426166"/>
              </p:ext>
            </p:extLst>
          </p:nvPr>
        </p:nvGraphicFramePr>
        <p:xfrm>
          <a:off x="5452610" y="3202621"/>
          <a:ext cx="162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5568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 3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685073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FC731B0-1186-4543-8D1B-BACA54509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7611"/>
              </p:ext>
            </p:extLst>
          </p:nvPr>
        </p:nvGraphicFramePr>
        <p:xfrm>
          <a:off x="7572555" y="3202896"/>
          <a:ext cx="162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5568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 4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685073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EE278B5-4410-44B8-8195-8B2622AF2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959419"/>
              </p:ext>
            </p:extLst>
          </p:nvPr>
        </p:nvGraphicFramePr>
        <p:xfrm>
          <a:off x="9768696" y="3202621"/>
          <a:ext cx="162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5568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 5</a:t>
                      </a:r>
                      <a:endParaRPr lang="vi-VN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6850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CE1334E-07C2-49E7-A372-08DE36874EBF}"/>
              </a:ext>
            </a:extLst>
          </p:cNvPr>
          <p:cNvSpPr txBox="1"/>
          <p:nvPr/>
        </p:nvSpPr>
        <p:spPr>
          <a:xfrm>
            <a:off x="2854960" y="3204129"/>
            <a:ext cx="4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+</a:t>
            </a:r>
            <a:endParaRPr lang="vi-VN">
              <a:latin typeface="Bahnschrift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0E63AD-0946-49C9-B6E3-1C1FF1C4BE34}"/>
              </a:ext>
            </a:extLst>
          </p:cNvPr>
          <p:cNvSpPr txBox="1"/>
          <p:nvPr/>
        </p:nvSpPr>
        <p:spPr>
          <a:xfrm>
            <a:off x="5015778" y="3204129"/>
            <a:ext cx="4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+</a:t>
            </a:r>
            <a:endParaRPr lang="vi-VN">
              <a:latin typeface="Bahnschrift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3ECF97-5C17-46E8-929B-C5CDD3277103}"/>
              </a:ext>
            </a:extLst>
          </p:cNvPr>
          <p:cNvSpPr txBox="1"/>
          <p:nvPr/>
        </p:nvSpPr>
        <p:spPr>
          <a:xfrm>
            <a:off x="7141802" y="3204129"/>
            <a:ext cx="4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+</a:t>
            </a:r>
            <a:endParaRPr lang="vi-VN">
              <a:latin typeface="Bahnschrift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754761-107E-456B-85B0-A9DB2CAC7CAC}"/>
              </a:ext>
            </a:extLst>
          </p:cNvPr>
          <p:cNvSpPr txBox="1"/>
          <p:nvPr/>
        </p:nvSpPr>
        <p:spPr>
          <a:xfrm>
            <a:off x="9323234" y="3204129"/>
            <a:ext cx="4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+</a:t>
            </a:r>
            <a:endParaRPr lang="vi-VN">
              <a:latin typeface="Bahnschrift" panose="020B05020402040202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43E426-0D59-4DB6-9611-AA8310B76195}"/>
              </a:ext>
            </a:extLst>
          </p:cNvPr>
          <p:cNvCxnSpPr/>
          <p:nvPr/>
        </p:nvCxnSpPr>
        <p:spPr>
          <a:xfrm>
            <a:off x="904240" y="3870960"/>
            <a:ext cx="1066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E41241B-2AA5-49F7-8965-78F426BB4863}"/>
              </a:ext>
            </a:extLst>
          </p:cNvPr>
          <p:cNvSpPr txBox="1"/>
          <p:nvPr/>
        </p:nvSpPr>
        <p:spPr>
          <a:xfrm>
            <a:off x="6072370" y="4180064"/>
            <a:ext cx="38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5</a:t>
            </a:r>
            <a:endParaRPr lang="vi-VN">
              <a:latin typeface="Bahnschrif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62BFBC-DB14-46E0-BE46-D8170C9412D9}"/>
              </a:ext>
            </a:extLst>
          </p:cNvPr>
          <p:cNvSpPr txBox="1"/>
          <p:nvPr/>
        </p:nvSpPr>
        <p:spPr>
          <a:xfrm>
            <a:off x="2863876" y="4721682"/>
            <a:ext cx="69048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>
                <a:latin typeface="Bahnschrift" panose="020B0502040204020203" pitchFamily="34" charset="0"/>
              </a:rPr>
              <a:t>= Cross Validation Accuracy (5 Fold)</a:t>
            </a:r>
            <a:endParaRPr lang="vi-VN" sz="320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098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ECF296-5359-4572-A79E-D08D2E3D8149}"/>
              </a:ext>
            </a:extLst>
          </p:cNvPr>
          <p:cNvSpPr/>
          <p:nvPr/>
        </p:nvSpPr>
        <p:spPr>
          <a:xfrm>
            <a:off x="215660" y="163903"/>
            <a:ext cx="11749178" cy="5658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Fold 2</a:t>
            </a:r>
            <a:endParaRPr lang="vi-VN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Fold 3</a:t>
            </a:r>
            <a:endParaRPr lang="vi-VN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Fold 4</a:t>
            </a:r>
            <a:endParaRPr lang="vi-VN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Fold 5</a:t>
            </a:r>
            <a:endParaRPr lang="vi-VN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10DEBF-E28E-4636-906F-4D3D7960EC36}"/>
              </a:ext>
            </a:extLst>
          </p:cNvPr>
          <p:cNvSpPr txBox="1"/>
          <p:nvPr/>
        </p:nvSpPr>
        <p:spPr>
          <a:xfrm>
            <a:off x="2972520" y="327283"/>
            <a:ext cx="6235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>
                <a:latin typeface="Bahnschrift" panose="020B0502040204020203" pitchFamily="34" charset="0"/>
              </a:rPr>
              <a:t>Experiments And Results</a:t>
            </a:r>
            <a:endParaRPr lang="vi-VN" sz="4000" b="1" u="sng">
              <a:latin typeface="Bahnschrift" panose="020B0502040204020203" pitchFamily="34" charset="0"/>
            </a:endParaRPr>
          </a:p>
        </p:txBody>
      </p:sp>
      <p:graphicFrame>
        <p:nvGraphicFramePr>
          <p:cNvPr id="25" name="Table 12">
            <a:extLst>
              <a:ext uri="{FF2B5EF4-FFF2-40B4-BE49-F238E27FC236}">
                <a16:creationId xmlns:a16="http://schemas.microsoft.com/office/drawing/2014/main" id="{2A7EDBE5-FBBC-448E-B138-D6A5AD176579}"/>
              </a:ext>
            </a:extLst>
          </p:cNvPr>
          <p:cNvGraphicFramePr>
            <a:graphicFrameLocks noGrp="1"/>
          </p:cNvGraphicFramePr>
          <p:nvPr/>
        </p:nvGraphicFramePr>
        <p:xfrm>
          <a:off x="0" y="5943600"/>
          <a:ext cx="12192000" cy="89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897365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154650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24354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056665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3130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83855695"/>
                    </a:ext>
                  </a:extLst>
                </a:gridCol>
              </a:tblGrid>
              <a:tr h="897147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1400">
                          <a:latin typeface="Bahnschrift" panose="020B0502040204020203" pitchFamily="34" charset="0"/>
                        </a:rPr>
                        <a:t>Experiments and Results</a:t>
                      </a:r>
                      <a:endParaRPr lang="en-US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1357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EB73553-8A37-4D59-A468-3415EABA8F4D}"/>
              </a:ext>
            </a:extLst>
          </p:cNvPr>
          <p:cNvSpPr txBox="1"/>
          <p:nvPr/>
        </p:nvSpPr>
        <p:spPr>
          <a:xfrm>
            <a:off x="4922565" y="1597020"/>
            <a:ext cx="25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2. </a:t>
            </a:r>
            <a:r>
              <a:rPr lang="vi-VN">
                <a:latin typeface="Bahnschrift" panose="020B0502040204020203" pitchFamily="34" charset="0"/>
              </a:rPr>
              <a:t>Model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D49A9-8124-4542-A16B-CD26914F8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49" y="2026736"/>
            <a:ext cx="10464800" cy="300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ECF296-5359-4572-A79E-D08D2E3D8149}"/>
              </a:ext>
            </a:extLst>
          </p:cNvPr>
          <p:cNvSpPr/>
          <p:nvPr/>
        </p:nvSpPr>
        <p:spPr>
          <a:xfrm>
            <a:off x="215660" y="163903"/>
            <a:ext cx="11749178" cy="5658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Fold 2</a:t>
            </a:r>
            <a:endParaRPr lang="vi-VN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Fold 3</a:t>
            </a:r>
            <a:endParaRPr lang="vi-VN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Fold 4</a:t>
            </a:r>
            <a:endParaRPr lang="vi-VN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Fold 5</a:t>
            </a:r>
            <a:endParaRPr lang="vi-VN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10DEBF-E28E-4636-906F-4D3D7960EC36}"/>
              </a:ext>
            </a:extLst>
          </p:cNvPr>
          <p:cNvSpPr txBox="1"/>
          <p:nvPr/>
        </p:nvSpPr>
        <p:spPr>
          <a:xfrm>
            <a:off x="2972520" y="327283"/>
            <a:ext cx="6235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>
                <a:latin typeface="Bahnschrift" panose="020B0502040204020203" pitchFamily="34" charset="0"/>
              </a:rPr>
              <a:t>Experiments And Results</a:t>
            </a:r>
            <a:endParaRPr lang="vi-VN" sz="4000" b="1" u="sng">
              <a:latin typeface="Bahnschrift" panose="020B0502040204020203" pitchFamily="34" charset="0"/>
            </a:endParaRPr>
          </a:p>
        </p:txBody>
      </p:sp>
      <p:graphicFrame>
        <p:nvGraphicFramePr>
          <p:cNvPr id="25" name="Table 12">
            <a:extLst>
              <a:ext uri="{FF2B5EF4-FFF2-40B4-BE49-F238E27FC236}">
                <a16:creationId xmlns:a16="http://schemas.microsoft.com/office/drawing/2014/main" id="{2A7EDBE5-FBBC-448E-B138-D6A5AD176579}"/>
              </a:ext>
            </a:extLst>
          </p:cNvPr>
          <p:cNvGraphicFramePr>
            <a:graphicFrameLocks noGrp="1"/>
          </p:cNvGraphicFramePr>
          <p:nvPr/>
        </p:nvGraphicFramePr>
        <p:xfrm>
          <a:off x="0" y="5943600"/>
          <a:ext cx="12192000" cy="89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897365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154650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24354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056665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3130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83855695"/>
                    </a:ext>
                  </a:extLst>
                </a:gridCol>
              </a:tblGrid>
              <a:tr h="897147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1400">
                          <a:latin typeface="Bahnschrift" panose="020B0502040204020203" pitchFamily="34" charset="0"/>
                        </a:rPr>
                        <a:t>Experiments and Results</a:t>
                      </a:r>
                      <a:endParaRPr lang="en-US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1357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EB73553-8A37-4D59-A468-3415EABA8F4D}"/>
              </a:ext>
            </a:extLst>
          </p:cNvPr>
          <p:cNvSpPr txBox="1"/>
          <p:nvPr/>
        </p:nvSpPr>
        <p:spPr>
          <a:xfrm>
            <a:off x="811476" y="1476251"/>
            <a:ext cx="25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3. Feature Importance</a:t>
            </a:r>
            <a:endParaRPr lang="vi-VN">
              <a:latin typeface="Bahnschrif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759994-42A0-4736-A1AD-F1EDCEBC6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42" y="1966352"/>
            <a:ext cx="6223956" cy="30336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4EC74F-A326-4BB2-B757-E9BD4D623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592" y="1035169"/>
            <a:ext cx="3668772" cy="423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47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ECF296-5359-4572-A79E-D08D2E3D8149}"/>
              </a:ext>
            </a:extLst>
          </p:cNvPr>
          <p:cNvSpPr/>
          <p:nvPr/>
        </p:nvSpPr>
        <p:spPr>
          <a:xfrm>
            <a:off x="215660" y="163903"/>
            <a:ext cx="11749178" cy="5658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Fold 2</a:t>
            </a:r>
            <a:endParaRPr lang="vi-VN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Fold 3</a:t>
            </a:r>
            <a:endParaRPr lang="vi-VN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Fold 4</a:t>
            </a:r>
            <a:endParaRPr lang="vi-VN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Fold 5</a:t>
            </a:r>
            <a:endParaRPr lang="vi-VN" sz="1800" b="0" i="0" u="none" strike="noStrike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5" name="Table 12">
            <a:extLst>
              <a:ext uri="{FF2B5EF4-FFF2-40B4-BE49-F238E27FC236}">
                <a16:creationId xmlns:a16="http://schemas.microsoft.com/office/drawing/2014/main" id="{2A7EDBE5-FBBC-448E-B138-D6A5AD176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688638"/>
              </p:ext>
            </p:extLst>
          </p:nvPr>
        </p:nvGraphicFramePr>
        <p:xfrm>
          <a:off x="0" y="5943600"/>
          <a:ext cx="12192000" cy="89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897365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154650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24354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056665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3130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83855695"/>
                    </a:ext>
                  </a:extLst>
                </a:gridCol>
              </a:tblGrid>
              <a:tr h="897147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>
                          <a:latin typeface="Bahnschrift" panose="020B0502040204020203" pitchFamily="34" charset="0"/>
                        </a:rPr>
                        <a:t>Production: Streamlit Demo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1357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E1349EB-C7C7-4620-98E6-EBB83DE10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62" y="163902"/>
            <a:ext cx="11737676" cy="565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425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ECF296-5359-4572-A79E-D08D2E3D8149}"/>
              </a:ext>
            </a:extLst>
          </p:cNvPr>
          <p:cNvSpPr/>
          <p:nvPr/>
        </p:nvSpPr>
        <p:spPr>
          <a:xfrm>
            <a:off x="215660" y="163903"/>
            <a:ext cx="11749178" cy="5658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Fold 2</a:t>
            </a:r>
            <a:endParaRPr lang="vi-VN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Fold 3</a:t>
            </a:r>
            <a:endParaRPr lang="vi-VN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Fold 4</a:t>
            </a:r>
            <a:endParaRPr lang="vi-VN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Fold 5</a:t>
            </a:r>
            <a:endParaRPr lang="vi-VN" sz="1800" b="0" i="0" u="none" strike="noStrike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5" name="Table 12">
            <a:extLst>
              <a:ext uri="{FF2B5EF4-FFF2-40B4-BE49-F238E27FC236}">
                <a16:creationId xmlns:a16="http://schemas.microsoft.com/office/drawing/2014/main" id="{2A7EDBE5-FBBC-448E-B138-D6A5AD176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915124"/>
              </p:ext>
            </p:extLst>
          </p:nvPr>
        </p:nvGraphicFramePr>
        <p:xfrm>
          <a:off x="0" y="5943600"/>
          <a:ext cx="12192000" cy="89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897365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154650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24354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056665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3130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83855695"/>
                    </a:ext>
                  </a:extLst>
                </a:gridCol>
              </a:tblGrid>
              <a:tr h="897147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>
                          <a:latin typeface="Bahnschrift" panose="020B0502040204020203" pitchFamily="34" charset="0"/>
                        </a:rPr>
                        <a:t>Conclusion and Tasks Assigned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1357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D3A0BE4-152E-43A3-A94F-CD571BFBB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82" y="1253719"/>
            <a:ext cx="10332334" cy="2012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0C8B86-234D-4383-A936-FEEFEE53F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861" y="297859"/>
            <a:ext cx="3534268" cy="895475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43F7D89-C02E-401D-AED6-823B82F288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4357439"/>
              </p:ext>
            </p:extLst>
          </p:nvPr>
        </p:nvGraphicFramePr>
        <p:xfrm>
          <a:off x="4323787" y="2959158"/>
          <a:ext cx="4681316" cy="2546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314" name="Picture 2" descr="Output image">
            <a:extLst>
              <a:ext uri="{FF2B5EF4-FFF2-40B4-BE49-F238E27FC236}">
                <a16:creationId xmlns:a16="http://schemas.microsoft.com/office/drawing/2014/main" id="{706DE22F-CFE1-4C1E-AA55-84BE38F6AA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" t="9630" r="9027" b="6667"/>
          <a:stretch/>
        </p:blipFill>
        <p:spPr bwMode="auto">
          <a:xfrm>
            <a:off x="2615075" y="3152947"/>
            <a:ext cx="2529842" cy="253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4F29701-B485-41BB-BC6F-780DAFC2BDB5}"/>
              </a:ext>
            </a:extLst>
          </p:cNvPr>
          <p:cNvSpPr/>
          <p:nvPr/>
        </p:nvSpPr>
        <p:spPr>
          <a:xfrm>
            <a:off x="4127602" y="3938980"/>
            <a:ext cx="609600" cy="259080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ahnschrift" panose="020B0502040204020203" pitchFamily="34" charset="0"/>
              </a:rPr>
              <a:t>1/3</a:t>
            </a:r>
            <a:endParaRPr lang="vi-VN">
              <a:latin typeface="Bahnschrif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70A0F5-F9E7-4244-9F91-ADFB536991CB}"/>
              </a:ext>
            </a:extLst>
          </p:cNvPr>
          <p:cNvSpPr/>
          <p:nvPr/>
        </p:nvSpPr>
        <p:spPr>
          <a:xfrm>
            <a:off x="2980134" y="3938980"/>
            <a:ext cx="609600" cy="25908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ahnschrift" panose="020B0502040204020203" pitchFamily="34" charset="0"/>
              </a:rPr>
              <a:t>1/3</a:t>
            </a:r>
            <a:endParaRPr lang="vi-VN">
              <a:latin typeface="Bahnschrift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41FD06-CBDF-49D6-84AC-5587BA3B07AB}"/>
              </a:ext>
            </a:extLst>
          </p:cNvPr>
          <p:cNvSpPr/>
          <p:nvPr/>
        </p:nvSpPr>
        <p:spPr>
          <a:xfrm>
            <a:off x="3589734" y="5032032"/>
            <a:ext cx="609600" cy="259080"/>
          </a:xfrm>
          <a:prstGeom prst="rect">
            <a:avLst/>
          </a:prstGeom>
          <a:solidFill>
            <a:srgbClr val="66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ahnschrift" panose="020B0502040204020203" pitchFamily="34" charset="0"/>
              </a:rPr>
              <a:t>1/3</a:t>
            </a:r>
            <a:endParaRPr lang="vi-VN">
              <a:latin typeface="Bahnschrift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D28745-58F1-405A-87A6-76E2F3C29A58}"/>
              </a:ext>
            </a:extLst>
          </p:cNvPr>
          <p:cNvSpPr/>
          <p:nvPr/>
        </p:nvSpPr>
        <p:spPr>
          <a:xfrm>
            <a:off x="5008207" y="3576902"/>
            <a:ext cx="518160" cy="26948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BFB387-53F1-4C93-8F95-D8A6A7905F5B}"/>
              </a:ext>
            </a:extLst>
          </p:cNvPr>
          <p:cNvSpPr/>
          <p:nvPr/>
        </p:nvSpPr>
        <p:spPr>
          <a:xfrm>
            <a:off x="2233625" y="3562812"/>
            <a:ext cx="518160" cy="26948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33C880-C54E-4182-AD0C-52E8ECF3AA2F}"/>
              </a:ext>
            </a:extLst>
          </p:cNvPr>
          <p:cNvSpPr/>
          <p:nvPr/>
        </p:nvSpPr>
        <p:spPr>
          <a:xfrm>
            <a:off x="6153856" y="3233498"/>
            <a:ext cx="1036510" cy="565027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6841E4-389E-4D14-8C94-68359564B273}"/>
              </a:ext>
            </a:extLst>
          </p:cNvPr>
          <p:cNvSpPr/>
          <p:nvPr/>
        </p:nvSpPr>
        <p:spPr>
          <a:xfrm>
            <a:off x="6153856" y="4088671"/>
            <a:ext cx="1036510" cy="565027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7EBA8-B26C-47C8-944D-8EF75C902A2E}"/>
              </a:ext>
            </a:extLst>
          </p:cNvPr>
          <p:cNvSpPr/>
          <p:nvPr/>
        </p:nvSpPr>
        <p:spPr>
          <a:xfrm>
            <a:off x="6153856" y="4938937"/>
            <a:ext cx="1036510" cy="565027"/>
          </a:xfrm>
          <a:prstGeom prst="rect">
            <a:avLst/>
          </a:prstGeom>
          <a:solidFill>
            <a:srgbClr val="66B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F75EAA-191A-482C-A278-908E1E44DF2C}"/>
              </a:ext>
            </a:extLst>
          </p:cNvPr>
          <p:cNvSpPr txBox="1"/>
          <p:nvPr/>
        </p:nvSpPr>
        <p:spPr>
          <a:xfrm>
            <a:off x="7500395" y="3326578"/>
            <a:ext cx="1261973" cy="36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An To Vinh</a:t>
            </a:r>
            <a:endParaRPr lang="vi-VN">
              <a:latin typeface="Bahnschrift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9946C3-8112-4528-A7A4-FF0A74892293}"/>
              </a:ext>
            </a:extLst>
          </p:cNvPr>
          <p:cNvSpPr txBox="1"/>
          <p:nvPr/>
        </p:nvSpPr>
        <p:spPr>
          <a:xfrm>
            <a:off x="7500395" y="4171245"/>
            <a:ext cx="1851950" cy="36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Thien Tran Anh</a:t>
            </a:r>
            <a:endParaRPr lang="vi-VN">
              <a:latin typeface="Bahnschrift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05E550-11F6-4B21-B49D-688A2CAD2338}"/>
              </a:ext>
            </a:extLst>
          </p:cNvPr>
          <p:cNvSpPr txBox="1"/>
          <p:nvPr/>
        </p:nvSpPr>
        <p:spPr>
          <a:xfrm>
            <a:off x="7500394" y="5036687"/>
            <a:ext cx="223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Chinh Nguyen MInh</a:t>
            </a:r>
            <a:endParaRPr lang="vi-VN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146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ECF296-5359-4572-A79E-D08D2E3D8149}"/>
              </a:ext>
            </a:extLst>
          </p:cNvPr>
          <p:cNvSpPr/>
          <p:nvPr/>
        </p:nvSpPr>
        <p:spPr>
          <a:xfrm>
            <a:off x="221411" y="120771"/>
            <a:ext cx="11749178" cy="5658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10DEBF-E28E-4636-906F-4D3D7960EC36}"/>
              </a:ext>
            </a:extLst>
          </p:cNvPr>
          <p:cNvSpPr txBox="1"/>
          <p:nvPr/>
        </p:nvSpPr>
        <p:spPr>
          <a:xfrm>
            <a:off x="4925683" y="327283"/>
            <a:ext cx="2199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>
                <a:latin typeface="Bahnschrift" panose="020B0502040204020203" pitchFamily="34" charset="0"/>
              </a:rPr>
              <a:t>Abstract</a:t>
            </a:r>
            <a:endParaRPr lang="vi-VN" sz="4000" b="1" u="sng">
              <a:latin typeface="Bahnschrift" panose="020B0502040204020203" pitchFamily="34" charset="0"/>
            </a:endParaRPr>
          </a:p>
        </p:txBody>
      </p:sp>
      <p:graphicFrame>
        <p:nvGraphicFramePr>
          <p:cNvPr id="22" name="Table 12">
            <a:extLst>
              <a:ext uri="{FF2B5EF4-FFF2-40B4-BE49-F238E27FC236}">
                <a16:creationId xmlns:a16="http://schemas.microsoft.com/office/drawing/2014/main" id="{6209FE7C-85EA-4173-82FB-02962A8623B5}"/>
              </a:ext>
            </a:extLst>
          </p:cNvPr>
          <p:cNvGraphicFramePr>
            <a:graphicFrameLocks noGrp="1"/>
          </p:cNvGraphicFramePr>
          <p:nvPr/>
        </p:nvGraphicFramePr>
        <p:xfrm>
          <a:off x="0" y="5960853"/>
          <a:ext cx="12192000" cy="89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897365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154650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24354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056665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3130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83855695"/>
                    </a:ext>
                  </a:extLst>
                </a:gridCol>
              </a:tblGrid>
              <a:tr h="897147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400">
                          <a:latin typeface="Bahnschrift" panose="020B0502040204020203" pitchFamily="34" charset="0"/>
                        </a:rPr>
                        <a:t>Abstract</a:t>
                      </a: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400">
                          <a:latin typeface="Bahnschrift" panose="020B0502040204020203" pitchFamily="34" charset="0"/>
                        </a:rPr>
                        <a:t>Introduction</a:t>
                      </a: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400">
                          <a:latin typeface="Bahnschrift" panose="020B0502040204020203" pitchFamily="34" charset="0"/>
                        </a:rPr>
                        <a:t>Method</a:t>
                      </a: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Bahnschrift" panose="020B0502040204020203" pitchFamily="34" charset="0"/>
                        </a:rPr>
                        <a:t>Experiments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>
                          <a:latin typeface="Bahnschrift" panose="020B0502040204020203" pitchFamily="34" charset="0"/>
                        </a:rPr>
                        <a:t>and Results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1400">
                          <a:latin typeface="Bahnschrift" panose="020B0502040204020203" pitchFamily="34" charset="0"/>
                        </a:rPr>
                        <a:t>Production: Streamlit Demo</a:t>
                      </a:r>
                      <a:endParaRPr lang="en-US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1400">
                          <a:latin typeface="Bahnschrift" panose="020B0502040204020203" pitchFamily="34" charset="0"/>
                        </a:rPr>
                        <a:t>Conclusion and Tasks Assigned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13570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BF977C4-4973-43F7-91DD-29A048A3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8" y="1682633"/>
            <a:ext cx="10170684" cy="36528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F0EE7D-C17B-4073-B79A-3C04E6C655C0}"/>
              </a:ext>
            </a:extLst>
          </p:cNvPr>
          <p:cNvSpPr txBox="1"/>
          <p:nvPr/>
        </p:nvSpPr>
        <p:spPr>
          <a:xfrm>
            <a:off x="5529532" y="1222724"/>
            <a:ext cx="9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Dataset</a:t>
            </a:r>
            <a:endParaRPr lang="vi-VN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963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ECF296-5359-4572-A79E-D08D2E3D8149}"/>
              </a:ext>
            </a:extLst>
          </p:cNvPr>
          <p:cNvSpPr/>
          <p:nvPr/>
        </p:nvSpPr>
        <p:spPr>
          <a:xfrm>
            <a:off x="221411" y="120771"/>
            <a:ext cx="11749178" cy="5658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10DEBF-E28E-4636-906F-4D3D7960EC36}"/>
              </a:ext>
            </a:extLst>
          </p:cNvPr>
          <p:cNvSpPr txBox="1"/>
          <p:nvPr/>
        </p:nvSpPr>
        <p:spPr>
          <a:xfrm>
            <a:off x="4925683" y="327283"/>
            <a:ext cx="2199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>
                <a:latin typeface="Bahnschrift" panose="020B0502040204020203" pitchFamily="34" charset="0"/>
              </a:rPr>
              <a:t>Abstract</a:t>
            </a:r>
            <a:endParaRPr lang="vi-VN" sz="4000" b="1" u="sng">
              <a:latin typeface="Bahnschrift" panose="020B0502040204020203" pitchFamily="34" charset="0"/>
            </a:endParaRPr>
          </a:p>
        </p:txBody>
      </p:sp>
      <p:graphicFrame>
        <p:nvGraphicFramePr>
          <p:cNvPr id="22" name="Table 12">
            <a:extLst>
              <a:ext uri="{FF2B5EF4-FFF2-40B4-BE49-F238E27FC236}">
                <a16:creationId xmlns:a16="http://schemas.microsoft.com/office/drawing/2014/main" id="{6209FE7C-85EA-4173-82FB-02962A8623B5}"/>
              </a:ext>
            </a:extLst>
          </p:cNvPr>
          <p:cNvGraphicFramePr>
            <a:graphicFrameLocks noGrp="1"/>
          </p:cNvGraphicFramePr>
          <p:nvPr/>
        </p:nvGraphicFramePr>
        <p:xfrm>
          <a:off x="0" y="5960853"/>
          <a:ext cx="12192000" cy="89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897365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154650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24354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056665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3130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83855695"/>
                    </a:ext>
                  </a:extLst>
                </a:gridCol>
              </a:tblGrid>
              <a:tr h="897147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400">
                          <a:latin typeface="Bahnschrift" panose="020B0502040204020203" pitchFamily="34" charset="0"/>
                        </a:rPr>
                        <a:t>Abstract</a:t>
                      </a: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400">
                          <a:latin typeface="Bahnschrift" panose="020B0502040204020203" pitchFamily="34" charset="0"/>
                        </a:rPr>
                        <a:t>Introduction</a:t>
                      </a: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400">
                          <a:latin typeface="Bahnschrift" panose="020B0502040204020203" pitchFamily="34" charset="0"/>
                        </a:rPr>
                        <a:t>Method</a:t>
                      </a: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Bahnschrift" panose="020B0502040204020203" pitchFamily="34" charset="0"/>
                        </a:rPr>
                        <a:t>Experiments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>
                          <a:latin typeface="Bahnschrift" panose="020B0502040204020203" pitchFamily="34" charset="0"/>
                        </a:rPr>
                        <a:t>and Results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1400">
                          <a:latin typeface="Bahnschrift" panose="020B0502040204020203" pitchFamily="34" charset="0"/>
                        </a:rPr>
                        <a:t>Production: Streamlit Demo</a:t>
                      </a:r>
                      <a:endParaRPr lang="en-US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1400">
                          <a:latin typeface="Bahnschrift" panose="020B0502040204020203" pitchFamily="34" charset="0"/>
                        </a:rPr>
                        <a:t>Conclusion and Tasks Assigned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135701"/>
                  </a:ext>
                </a:extLst>
              </a:tr>
            </a:tbl>
          </a:graphicData>
        </a:graphic>
      </p:graphicFrame>
      <p:pic>
        <p:nvPicPr>
          <p:cNvPr id="3074" name="Picture 2" descr="Input - Free computer icons">
            <a:extLst>
              <a:ext uri="{FF2B5EF4-FFF2-40B4-BE49-F238E27FC236}">
                <a16:creationId xmlns:a16="http://schemas.microsoft.com/office/drawing/2014/main" id="{8782B6D5-D80E-4AAD-A0AF-0CA56FCF0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299" y="2441092"/>
            <a:ext cx="2303252" cy="230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utput - Free computer icons">
            <a:extLst>
              <a:ext uri="{FF2B5EF4-FFF2-40B4-BE49-F238E27FC236}">
                <a16:creationId xmlns:a16="http://schemas.microsoft.com/office/drawing/2014/main" id="{E81799AE-AE5D-4A64-B732-24324655E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490" y="2320692"/>
            <a:ext cx="2423652" cy="242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023E41-27CA-4016-87F6-7BD9010424AA}"/>
              </a:ext>
            </a:extLst>
          </p:cNvPr>
          <p:cNvCxnSpPr>
            <a:cxnSpLocks/>
          </p:cNvCxnSpPr>
          <p:nvPr/>
        </p:nvCxnSpPr>
        <p:spPr>
          <a:xfrm flipV="1">
            <a:off x="4925683" y="4883786"/>
            <a:ext cx="0" cy="619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BF977C4-4973-43F7-91DD-29A048A34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40" y="3055693"/>
            <a:ext cx="2990490" cy="1074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F0EE7D-C17B-4073-B79A-3C04E6C655C0}"/>
              </a:ext>
            </a:extLst>
          </p:cNvPr>
          <p:cNvSpPr txBox="1"/>
          <p:nvPr/>
        </p:nvSpPr>
        <p:spPr>
          <a:xfrm>
            <a:off x="1568566" y="2589715"/>
            <a:ext cx="9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Dataset</a:t>
            </a:r>
            <a:endParaRPr lang="vi-VN">
              <a:latin typeface="Bahnschrift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049E47-F5EB-4BFB-AA44-B6749CD300C2}"/>
              </a:ext>
            </a:extLst>
          </p:cNvPr>
          <p:cNvCxnSpPr/>
          <p:nvPr/>
        </p:nvCxnSpPr>
        <p:spPr>
          <a:xfrm flipH="1">
            <a:off x="1975449" y="5503653"/>
            <a:ext cx="295023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F8AD5F-2593-4307-A865-9CF49889A362}"/>
              </a:ext>
            </a:extLst>
          </p:cNvPr>
          <p:cNvCxnSpPr>
            <a:cxnSpLocks/>
          </p:cNvCxnSpPr>
          <p:nvPr/>
        </p:nvCxnSpPr>
        <p:spPr>
          <a:xfrm flipV="1">
            <a:off x="1975449" y="4390847"/>
            <a:ext cx="0" cy="11128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8C5789-71AD-4828-B7B4-2D752D3CE0CD}"/>
              </a:ext>
            </a:extLst>
          </p:cNvPr>
          <p:cNvCxnSpPr>
            <a:cxnSpLocks/>
          </p:cNvCxnSpPr>
          <p:nvPr/>
        </p:nvCxnSpPr>
        <p:spPr>
          <a:xfrm flipV="1">
            <a:off x="7548113" y="1104183"/>
            <a:ext cx="0" cy="11128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330EA2-9EA8-491C-A7AA-A0A432D86161}"/>
              </a:ext>
            </a:extLst>
          </p:cNvPr>
          <p:cNvCxnSpPr>
            <a:cxnSpLocks/>
          </p:cNvCxnSpPr>
          <p:nvPr/>
        </p:nvCxnSpPr>
        <p:spPr>
          <a:xfrm flipH="1">
            <a:off x="7548113" y="1104183"/>
            <a:ext cx="27604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DAF77E-BBA4-45C1-A7EE-1D4A402F637F}"/>
              </a:ext>
            </a:extLst>
          </p:cNvPr>
          <p:cNvCxnSpPr>
            <a:cxnSpLocks/>
          </p:cNvCxnSpPr>
          <p:nvPr/>
        </p:nvCxnSpPr>
        <p:spPr>
          <a:xfrm>
            <a:off x="10308566" y="1104184"/>
            <a:ext cx="0" cy="7073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C0962F34-7D47-4434-8089-6F9DDA5A4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4178" y="2087596"/>
            <a:ext cx="2295358" cy="11071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0AC60B-950F-4781-A676-1CDFBBD61C78}"/>
              </a:ext>
            </a:extLst>
          </p:cNvPr>
          <p:cNvSpPr txBox="1"/>
          <p:nvPr/>
        </p:nvSpPr>
        <p:spPr>
          <a:xfrm>
            <a:off x="9526439" y="3223386"/>
            <a:ext cx="166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ahnschrift" panose="020B0502040204020203" pitchFamily="34" charset="0"/>
              </a:rPr>
              <a:t>Shapley Value</a:t>
            </a:r>
            <a:endParaRPr lang="vi-VN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79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ECF296-5359-4572-A79E-D08D2E3D8149}"/>
              </a:ext>
            </a:extLst>
          </p:cNvPr>
          <p:cNvSpPr/>
          <p:nvPr/>
        </p:nvSpPr>
        <p:spPr>
          <a:xfrm>
            <a:off x="221411" y="120771"/>
            <a:ext cx="11749178" cy="5658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10DEBF-E28E-4636-906F-4D3D7960EC36}"/>
              </a:ext>
            </a:extLst>
          </p:cNvPr>
          <p:cNvSpPr txBox="1"/>
          <p:nvPr/>
        </p:nvSpPr>
        <p:spPr>
          <a:xfrm>
            <a:off x="4925683" y="327283"/>
            <a:ext cx="2199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>
                <a:latin typeface="Bahnschrift" panose="020B0502040204020203" pitchFamily="34" charset="0"/>
              </a:rPr>
              <a:t>Abstract</a:t>
            </a:r>
            <a:endParaRPr lang="vi-VN" sz="4000" b="1" u="sng">
              <a:latin typeface="Bahnschrift" panose="020B0502040204020203" pitchFamily="34" charset="0"/>
            </a:endParaRPr>
          </a:p>
        </p:txBody>
      </p:sp>
      <p:graphicFrame>
        <p:nvGraphicFramePr>
          <p:cNvPr id="22" name="Table 12">
            <a:extLst>
              <a:ext uri="{FF2B5EF4-FFF2-40B4-BE49-F238E27FC236}">
                <a16:creationId xmlns:a16="http://schemas.microsoft.com/office/drawing/2014/main" id="{6209FE7C-85EA-4173-82FB-02962A8623B5}"/>
              </a:ext>
            </a:extLst>
          </p:cNvPr>
          <p:cNvGraphicFramePr>
            <a:graphicFrameLocks noGrp="1"/>
          </p:cNvGraphicFramePr>
          <p:nvPr/>
        </p:nvGraphicFramePr>
        <p:xfrm>
          <a:off x="0" y="5960853"/>
          <a:ext cx="12192000" cy="89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897365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154650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24354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056665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3130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83855695"/>
                    </a:ext>
                  </a:extLst>
                </a:gridCol>
              </a:tblGrid>
              <a:tr h="897147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400">
                          <a:latin typeface="Bahnschrift" panose="020B0502040204020203" pitchFamily="34" charset="0"/>
                        </a:rPr>
                        <a:t>Abstract</a:t>
                      </a: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400">
                          <a:latin typeface="Bahnschrift" panose="020B0502040204020203" pitchFamily="34" charset="0"/>
                        </a:rPr>
                        <a:t>Introduction</a:t>
                      </a: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400">
                          <a:latin typeface="Bahnschrift" panose="020B0502040204020203" pitchFamily="34" charset="0"/>
                        </a:rPr>
                        <a:t>Method</a:t>
                      </a: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Bahnschrift" panose="020B0502040204020203" pitchFamily="34" charset="0"/>
                        </a:rPr>
                        <a:t>Experiments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>
                          <a:latin typeface="Bahnschrift" panose="020B0502040204020203" pitchFamily="34" charset="0"/>
                        </a:rPr>
                        <a:t>and Results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1400">
                          <a:latin typeface="Bahnschrift" panose="020B0502040204020203" pitchFamily="34" charset="0"/>
                        </a:rPr>
                        <a:t>Production: Streamlit Demo</a:t>
                      </a:r>
                      <a:endParaRPr lang="en-US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1400">
                          <a:latin typeface="Bahnschrift" panose="020B0502040204020203" pitchFamily="34" charset="0"/>
                        </a:rPr>
                        <a:t>Conclusion and Tasks Assigned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1357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6D8DF66-2FF2-4DB1-AD90-2A3DF0177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41" y="1216323"/>
            <a:ext cx="8907118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48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ECF296-5359-4572-A79E-D08D2E3D8149}"/>
              </a:ext>
            </a:extLst>
          </p:cNvPr>
          <p:cNvSpPr/>
          <p:nvPr/>
        </p:nvSpPr>
        <p:spPr>
          <a:xfrm>
            <a:off x="215660" y="163903"/>
            <a:ext cx="11749178" cy="5658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10DEBF-E28E-4636-906F-4D3D7960EC36}"/>
              </a:ext>
            </a:extLst>
          </p:cNvPr>
          <p:cNvSpPr txBox="1"/>
          <p:nvPr/>
        </p:nvSpPr>
        <p:spPr>
          <a:xfrm>
            <a:off x="4494362" y="327283"/>
            <a:ext cx="3062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>
                <a:latin typeface="Bahnschrift" panose="020B0502040204020203" pitchFamily="34" charset="0"/>
              </a:rPr>
              <a:t>Introduction</a:t>
            </a:r>
            <a:endParaRPr lang="vi-VN" sz="4000" b="1" u="sng">
              <a:latin typeface="Bahnschrift" panose="020B0502040204020203" pitchFamily="34" charset="0"/>
            </a:endParaRPr>
          </a:p>
        </p:txBody>
      </p:sp>
      <p:pic>
        <p:nvPicPr>
          <p:cNvPr id="9" name="Picture 2" descr="Data processing - Free miscellaneous icons">
            <a:extLst>
              <a:ext uri="{FF2B5EF4-FFF2-40B4-BE49-F238E27FC236}">
                <a16:creationId xmlns:a16="http://schemas.microsoft.com/office/drawing/2014/main" id="{730E1FD1-3F0C-493E-98AA-657A37A64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831" y="2712024"/>
            <a:ext cx="1403226" cy="140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Logistic regression - Free computer icons">
            <a:extLst>
              <a:ext uri="{FF2B5EF4-FFF2-40B4-BE49-F238E27FC236}">
                <a16:creationId xmlns:a16="http://schemas.microsoft.com/office/drawing/2014/main" id="{46F352D8-9A9C-4CE3-BD1C-38875F3C6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869" y="2602571"/>
            <a:ext cx="1502434" cy="15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564623-25BF-4A0B-BA99-947285F99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887" y="1598784"/>
            <a:ext cx="2807176" cy="3246364"/>
          </a:xfrm>
          <a:prstGeom prst="rect">
            <a:avLst/>
          </a:prstGeom>
          <a:ln>
            <a:noFill/>
          </a:ln>
        </p:spPr>
      </p:pic>
      <p:pic>
        <p:nvPicPr>
          <p:cNvPr id="18" name="Picture 6" descr="website&quot; Icon - Download for free ...">
            <a:extLst>
              <a:ext uri="{FF2B5EF4-FFF2-40B4-BE49-F238E27FC236}">
                <a16:creationId xmlns:a16="http://schemas.microsoft.com/office/drawing/2014/main" id="{1E753EC3-AF43-4514-80A1-D73252435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647" y="2688568"/>
            <a:ext cx="1330440" cy="133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ACEBB7-34D1-4BA4-BDBA-920B7718B753}"/>
              </a:ext>
            </a:extLst>
          </p:cNvPr>
          <p:cNvCxnSpPr/>
          <p:nvPr/>
        </p:nvCxnSpPr>
        <p:spPr>
          <a:xfrm>
            <a:off x="2769079" y="3371041"/>
            <a:ext cx="4140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7E4589-9A38-48C3-B51D-D9FC053D9DBD}"/>
              </a:ext>
            </a:extLst>
          </p:cNvPr>
          <p:cNvCxnSpPr>
            <a:cxnSpLocks/>
          </p:cNvCxnSpPr>
          <p:nvPr/>
        </p:nvCxnSpPr>
        <p:spPr>
          <a:xfrm>
            <a:off x="5193102" y="3371041"/>
            <a:ext cx="6728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3602D7-8D36-4981-BABD-AD9875BE9527}"/>
              </a:ext>
            </a:extLst>
          </p:cNvPr>
          <p:cNvCxnSpPr>
            <a:cxnSpLocks/>
          </p:cNvCxnSpPr>
          <p:nvPr/>
        </p:nvCxnSpPr>
        <p:spPr>
          <a:xfrm>
            <a:off x="8962845" y="3371041"/>
            <a:ext cx="6642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 12">
            <a:extLst>
              <a:ext uri="{FF2B5EF4-FFF2-40B4-BE49-F238E27FC236}">
                <a16:creationId xmlns:a16="http://schemas.microsoft.com/office/drawing/2014/main" id="{2A7EDBE5-FBBC-448E-B138-D6A5AD176579}"/>
              </a:ext>
            </a:extLst>
          </p:cNvPr>
          <p:cNvGraphicFramePr>
            <a:graphicFrameLocks noGrp="1"/>
          </p:cNvGraphicFramePr>
          <p:nvPr/>
        </p:nvGraphicFramePr>
        <p:xfrm>
          <a:off x="0" y="5943600"/>
          <a:ext cx="12192000" cy="89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897365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154650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24354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056665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3130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83855695"/>
                    </a:ext>
                  </a:extLst>
                </a:gridCol>
              </a:tblGrid>
              <a:tr h="897147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400">
                          <a:latin typeface="Bahnschrift" panose="020B0502040204020203" pitchFamily="34" charset="0"/>
                        </a:rPr>
                        <a:t>Introduction</a:t>
                      </a: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135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701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ECF296-5359-4572-A79E-D08D2E3D8149}"/>
              </a:ext>
            </a:extLst>
          </p:cNvPr>
          <p:cNvSpPr/>
          <p:nvPr/>
        </p:nvSpPr>
        <p:spPr>
          <a:xfrm>
            <a:off x="215660" y="163903"/>
            <a:ext cx="11749178" cy="5658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10DEBF-E28E-4636-906F-4D3D7960EC36}"/>
              </a:ext>
            </a:extLst>
          </p:cNvPr>
          <p:cNvSpPr txBox="1"/>
          <p:nvPr/>
        </p:nvSpPr>
        <p:spPr>
          <a:xfrm>
            <a:off x="4922090" y="327283"/>
            <a:ext cx="2087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>
                <a:latin typeface="Bahnschrift" panose="020B0502040204020203" pitchFamily="34" charset="0"/>
              </a:rPr>
              <a:t>Method</a:t>
            </a:r>
            <a:endParaRPr lang="vi-VN" sz="4000" b="1" u="sng">
              <a:latin typeface="Bahnschrift" panose="020B0502040204020203" pitchFamily="34" charset="0"/>
            </a:endParaRPr>
          </a:p>
        </p:txBody>
      </p:sp>
      <p:graphicFrame>
        <p:nvGraphicFramePr>
          <p:cNvPr id="25" name="Table 12">
            <a:extLst>
              <a:ext uri="{FF2B5EF4-FFF2-40B4-BE49-F238E27FC236}">
                <a16:creationId xmlns:a16="http://schemas.microsoft.com/office/drawing/2014/main" id="{2A7EDBE5-FBBC-448E-B138-D6A5AD176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613621"/>
              </p:ext>
            </p:extLst>
          </p:nvPr>
        </p:nvGraphicFramePr>
        <p:xfrm>
          <a:off x="0" y="5943600"/>
          <a:ext cx="12192000" cy="89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897365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154650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24354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056665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3130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83855695"/>
                    </a:ext>
                  </a:extLst>
                </a:gridCol>
              </a:tblGrid>
              <a:tr h="897147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400">
                          <a:latin typeface="Bahnschrift" panose="020B0502040204020203" pitchFamily="34" charset="0"/>
                        </a:rPr>
                        <a:t>Method</a:t>
                      </a: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13570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3C04B27-10D3-4FE5-92CF-746ABE553486}"/>
              </a:ext>
            </a:extLst>
          </p:cNvPr>
          <p:cNvSpPr txBox="1"/>
          <p:nvPr/>
        </p:nvSpPr>
        <p:spPr>
          <a:xfrm>
            <a:off x="629729" y="4102804"/>
            <a:ext cx="109555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latin typeface="Bahnschrift" panose="020B0502040204020203" pitchFamily="34" charset="0"/>
                <a:hlinkClick r:id="rId2"/>
              </a:rPr>
              <a:t>https://colab.research.google.com/drive/12bz4mrPHu2pUDoFRv6mBP8YTi3Fvd-th?usp=sharing&amp;fbclid=IwY2xjawHUnLhleHRuA2FlbQIxMAABHXhg5pg_5epFwCqW50DGeKOY_CuUPz9UEqI-Io0p-_LCVqjx86tUuaf16w_aem_Soxw38HgUjnQshqTV0zV1g#scrollTo=neLuQzQD2jvz</a:t>
            </a:r>
            <a:endParaRPr lang="vi-VN">
              <a:latin typeface="Bahnschrift" panose="020B0502040204020203" pitchFamily="34" charset="0"/>
            </a:endParaRPr>
          </a:p>
        </p:txBody>
      </p:sp>
      <p:pic>
        <p:nvPicPr>
          <p:cNvPr id="27" name="Picture 2" descr="Data processing - Free miscellaneous icons">
            <a:extLst>
              <a:ext uri="{FF2B5EF4-FFF2-40B4-BE49-F238E27FC236}">
                <a16:creationId xmlns:a16="http://schemas.microsoft.com/office/drawing/2014/main" id="{CD81EA82-202B-4DAB-82DC-183190BF7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637" y="2118647"/>
            <a:ext cx="1011548" cy="101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Logistic regression - Free computer icons">
            <a:extLst>
              <a:ext uri="{FF2B5EF4-FFF2-40B4-BE49-F238E27FC236}">
                <a16:creationId xmlns:a16="http://schemas.microsoft.com/office/drawing/2014/main" id="{84608F0E-788D-4AC4-A2A8-EDA0A1CAF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647" y="2023040"/>
            <a:ext cx="1083064" cy="10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80A77A3-7A0A-487F-9F0E-2DA5A7D8B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908" y="1262642"/>
            <a:ext cx="2023618" cy="2340216"/>
          </a:xfrm>
          <a:prstGeom prst="rect">
            <a:avLst/>
          </a:prstGeom>
          <a:ln>
            <a:noFill/>
          </a:ln>
        </p:spPr>
      </p:pic>
      <p:pic>
        <p:nvPicPr>
          <p:cNvPr id="30" name="Picture 6" descr="website&quot; Icon - Download for free ...">
            <a:extLst>
              <a:ext uri="{FF2B5EF4-FFF2-40B4-BE49-F238E27FC236}">
                <a16:creationId xmlns:a16="http://schemas.microsoft.com/office/drawing/2014/main" id="{52E0BD1D-8EE4-402C-9050-C487543F0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038" y="2085033"/>
            <a:ext cx="959078" cy="95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88D998-E713-4EDD-B4AC-83D4EF2E31B1}"/>
              </a:ext>
            </a:extLst>
          </p:cNvPr>
          <p:cNvCxnSpPr/>
          <p:nvPr/>
        </p:nvCxnSpPr>
        <p:spPr>
          <a:xfrm>
            <a:off x="3235191" y="2581825"/>
            <a:ext cx="35627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1F71A1-BCBB-4872-87FF-730D2788359D}"/>
              </a:ext>
            </a:extLst>
          </p:cNvPr>
          <p:cNvCxnSpPr>
            <a:cxnSpLocks/>
          </p:cNvCxnSpPr>
          <p:nvPr/>
        </p:nvCxnSpPr>
        <p:spPr>
          <a:xfrm>
            <a:off x="5287556" y="2581825"/>
            <a:ext cx="57895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341326-E92D-4E22-AC33-C96AF1C87367}"/>
              </a:ext>
            </a:extLst>
          </p:cNvPr>
          <p:cNvCxnSpPr>
            <a:cxnSpLocks/>
          </p:cNvCxnSpPr>
          <p:nvPr/>
        </p:nvCxnSpPr>
        <p:spPr>
          <a:xfrm>
            <a:off x="8629371" y="2581825"/>
            <a:ext cx="57153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927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ECF296-5359-4572-A79E-D08D2E3D8149}"/>
              </a:ext>
            </a:extLst>
          </p:cNvPr>
          <p:cNvSpPr/>
          <p:nvPr/>
        </p:nvSpPr>
        <p:spPr>
          <a:xfrm>
            <a:off x="221411" y="181156"/>
            <a:ext cx="11749178" cy="5658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10DEBF-E28E-4636-906F-4D3D7960EC36}"/>
              </a:ext>
            </a:extLst>
          </p:cNvPr>
          <p:cNvSpPr txBox="1"/>
          <p:nvPr/>
        </p:nvSpPr>
        <p:spPr>
          <a:xfrm>
            <a:off x="4922090" y="327283"/>
            <a:ext cx="2087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>
                <a:latin typeface="Bahnschrift" panose="020B0502040204020203" pitchFamily="34" charset="0"/>
              </a:rPr>
              <a:t>Method</a:t>
            </a:r>
            <a:endParaRPr lang="vi-VN" sz="4000" b="1" u="sng">
              <a:latin typeface="Bahnschrift" panose="020B0502040204020203" pitchFamily="34" charset="0"/>
            </a:endParaRPr>
          </a:p>
        </p:txBody>
      </p:sp>
      <p:graphicFrame>
        <p:nvGraphicFramePr>
          <p:cNvPr id="25" name="Table 12">
            <a:extLst>
              <a:ext uri="{FF2B5EF4-FFF2-40B4-BE49-F238E27FC236}">
                <a16:creationId xmlns:a16="http://schemas.microsoft.com/office/drawing/2014/main" id="{2A7EDBE5-FBBC-448E-B138-D6A5AD176579}"/>
              </a:ext>
            </a:extLst>
          </p:cNvPr>
          <p:cNvGraphicFramePr>
            <a:graphicFrameLocks noGrp="1"/>
          </p:cNvGraphicFramePr>
          <p:nvPr/>
        </p:nvGraphicFramePr>
        <p:xfrm>
          <a:off x="0" y="5943600"/>
          <a:ext cx="12192000" cy="89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897365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154650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24354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056665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3130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83855695"/>
                    </a:ext>
                  </a:extLst>
                </a:gridCol>
              </a:tblGrid>
              <a:tr h="897147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400">
                          <a:latin typeface="Bahnschrift" panose="020B0502040204020203" pitchFamily="34" charset="0"/>
                        </a:rPr>
                        <a:t>Method</a:t>
                      </a: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vi-VN" sz="140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135701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F36B7C03-9C57-432F-BEDE-508B1BFC4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23" y="1854679"/>
            <a:ext cx="3031710" cy="35060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CC184A-1E2D-48D7-A7D2-1595E77DF552}"/>
              </a:ext>
            </a:extLst>
          </p:cNvPr>
          <p:cNvSpPr txBox="1"/>
          <p:nvPr/>
        </p:nvSpPr>
        <p:spPr>
          <a:xfrm>
            <a:off x="496739" y="1295376"/>
            <a:ext cx="42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Bahnschrift" panose="020B0502040204020203" pitchFamily="34" charset="0"/>
              </a:rPr>
              <a:t>SHAP (Shapley Additive Explaination)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D8E73-02B9-4DE5-B512-7B9FC82A180E}"/>
              </a:ext>
            </a:extLst>
          </p:cNvPr>
          <p:cNvSpPr txBox="1"/>
          <p:nvPr/>
        </p:nvSpPr>
        <p:spPr>
          <a:xfrm>
            <a:off x="5117681" y="3010620"/>
            <a:ext cx="5690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latin typeface="Bahnschrift" panose="020B0502040204020203" pitchFamily="34" charset="0"/>
              </a:rPr>
              <a:t>HOW IT WORK?</a:t>
            </a:r>
            <a:endParaRPr lang="vi-VN" sz="600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976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A5E72A3B091BE64B8C1DE4E30E3D3315" ma:contentTypeVersion="6" ma:contentTypeDescription="Tạo tài liệu mới." ma:contentTypeScope="" ma:versionID="fe02def322e32f39780956b9f9aef7c7">
  <xsd:schema xmlns:xsd="http://www.w3.org/2001/XMLSchema" xmlns:xs="http://www.w3.org/2001/XMLSchema" xmlns:p="http://schemas.microsoft.com/office/2006/metadata/properties" xmlns:ns3="782b44fd-7fb8-4e72-aaf3-b6960ba834ad" targetNamespace="http://schemas.microsoft.com/office/2006/metadata/properties" ma:root="true" ma:fieldsID="24189262b0fb13bb60b195f75bb0b399" ns3:_="">
    <xsd:import namespace="782b44fd-7fb8-4e72-aaf3-b6960ba834a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b44fd-7fb8-4e72-aaf3-b6960ba834a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82b44fd-7fb8-4e72-aaf3-b6960ba834ad" xsi:nil="true"/>
  </documentManagement>
</p:properties>
</file>

<file path=customXml/itemProps1.xml><?xml version="1.0" encoding="utf-8"?>
<ds:datastoreItem xmlns:ds="http://schemas.openxmlformats.org/officeDocument/2006/customXml" ds:itemID="{830DED22-0A1C-4FD9-AB50-DA14DC080A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2b44fd-7fb8-4e72-aaf3-b6960ba834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89981A-EB1F-46CC-AE53-BC3062BE45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D4A1D4-653F-460C-ABAE-5E569EB3044F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782b44fd-7fb8-4e72-aaf3-b6960ba834ad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856</Words>
  <Application>Microsoft Office PowerPoint</Application>
  <PresentationFormat>Widescreen</PresentationFormat>
  <Paragraphs>300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Bahnschrift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Tô Vĩnh An</dc:creator>
  <cp:lastModifiedBy>Tô Vĩnh An</cp:lastModifiedBy>
  <cp:revision>2</cp:revision>
  <dcterms:created xsi:type="dcterms:W3CDTF">2024-12-24T04:33:11Z</dcterms:created>
  <dcterms:modified xsi:type="dcterms:W3CDTF">2024-12-24T09:04:16Z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0x010100A5E72A3B091BE64B8C1DE4E30E3D3315</vt:lpwstr>
  </property>
</Properties>
</file>