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1" r:id="rId4"/>
    <p:sldId id="257" r:id="rId5"/>
    <p:sldId id="260" r:id="rId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/>
    <p:restoredTop sz="94696"/>
  </p:normalViewPr>
  <p:slideViewPr>
    <p:cSldViewPr snapToGrid="0">
      <p:cViewPr varScale="1">
        <p:scale>
          <a:sx n="132" d="100"/>
          <a:sy n="132" d="100"/>
        </p:scale>
        <p:origin x="680" y="1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6AE8F-1FC8-2B41-928A-A31161790E6A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8B705-743F-964E-8DEF-BE3151D2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5" y="223527"/>
            <a:ext cx="3240509" cy="8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08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08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340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340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  <a:cs typeface="Geneva" charset="0"/>
              </a:defRPr>
            </a:lvl1pPr>
          </a:lstStyle>
          <a:p>
            <a:pPr>
              <a:defRPr/>
            </a:pPr>
            <a:fld id="{94F06B10-230A-2842-997C-D8605B527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4686300"/>
            <a:ext cx="2286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solidFill>
                  <a:srgbClr val="5F5F5F"/>
                </a:solidFill>
              </a:rPr>
              <a:t>Unit Name</a:t>
            </a: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73819"/>
            <a:ext cx="419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19100"/>
            <a:ext cx="9144000" cy="4763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" y="68302"/>
            <a:ext cx="1196731" cy="3238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shington_State_Library" TargetMode="External"/><Relationship Id="rId2" Type="http://schemas.openxmlformats.org/officeDocument/2006/relationships/hyperlink" Target="https://www.sos.wa.gov/_assets/library/libraries/libDev/2016stat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eattle_Public_Libra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1FE00D6-8986-EF48-A395-D682C4EC7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536F3-862F-A445-9713-12B99114A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6D92-E888-E94B-8F7E-000EC267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39B5-CB75-7C43-815F-78465E1F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982686"/>
          </a:xfrm>
        </p:spPr>
        <p:txBody>
          <a:bodyPr/>
          <a:lstStyle/>
          <a:p>
            <a:r>
              <a:rPr lang="en-US" dirty="0"/>
              <a:t>Public Library Systems in America as a whole account for one of the largest exchanges of published material in the world</a:t>
            </a:r>
          </a:p>
          <a:p>
            <a:r>
              <a:rPr lang="en-US" dirty="0"/>
              <a:t>The Seattle Public Library System is the 17</a:t>
            </a:r>
            <a:r>
              <a:rPr lang="en-US" baseline="30000" dirty="0"/>
              <a:t>th</a:t>
            </a:r>
            <a:r>
              <a:rPr lang="en-US" dirty="0"/>
              <a:t> most visited in the US (excluding University Libraries) with over 5.4 million visits per year</a:t>
            </a:r>
            <a:r>
              <a:rPr lang="en-US" baseline="30000" dirty="0"/>
              <a:t>1 </a:t>
            </a:r>
            <a:r>
              <a:rPr lang="en-US" dirty="0"/>
              <a:t>and possess a collection of over 2.3 million items</a:t>
            </a:r>
            <a:r>
              <a:rPr lang="en-US" baseline="30000" dirty="0"/>
              <a:t>2</a:t>
            </a:r>
            <a:r>
              <a:rPr lang="en-US" dirty="0"/>
              <a:t>.</a:t>
            </a:r>
            <a:endParaRPr lang="en-US" baseline="30000" dirty="0"/>
          </a:p>
          <a:p>
            <a:r>
              <a:rPr lang="en-US" dirty="0"/>
              <a:t>Serves a population of approximately 686,800, with over 378,000 members</a:t>
            </a:r>
            <a:r>
              <a:rPr lang="en-US" baseline="30000" dirty="0"/>
              <a:t>2</a:t>
            </a:r>
            <a:r>
              <a:rPr lang="en-US" dirty="0"/>
              <a:t>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BFAE-9D11-D14D-8286-039D8682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 what format are people consuming material and how is it changing over time?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7BA7D5-142A-FB44-9CCC-178C52CBC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899" y="1406400"/>
            <a:ext cx="4394200" cy="7366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F42B808-70DE-3C45-911B-83C77C7B9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37" y="1195516"/>
            <a:ext cx="7694525" cy="21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+mj-lt"/>
                <a:ea typeface="ヒラギノ角ゴ Pro W3" charset="0"/>
                <a:cs typeface="Genev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1400" b="1" kern="0" dirty="0">
                <a:latin typeface="Palatino Linotype" panose="02040502050505030304" pitchFamily="18" charset="0"/>
              </a:rPr>
              <a:t>Checkouts By Material Type and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E985F-1156-2B42-AB26-F5A6CB434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01" y="2281101"/>
            <a:ext cx="3812198" cy="2485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CD23B-03E1-2C46-B141-4505B0FCE4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251127"/>
            <a:ext cx="3911428" cy="25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5481-8BBA-8D41-92CD-DD5E2744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are the Most Popular and Top Checked out Titles?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DC62A-B394-7C4A-8562-4235D0924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063228"/>
            <a:ext cx="4160821" cy="36230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39805-99CB-8746-9050-6D67CFD71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1" y="1063228"/>
            <a:ext cx="4068780" cy="3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6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AC34-15A2-C940-9D16-B68E2190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509F-B97B-4F46-857F-5BA86E11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 </a:t>
            </a:r>
            <a:r>
              <a:rPr lang="en-US" i="1" dirty="0">
                <a:hlinkClick r:id="rId2"/>
              </a:rPr>
              <a:t>"2016 Washington Public Library Statistical Report"</a:t>
            </a:r>
            <a:r>
              <a:rPr lang="en-US" i="1" dirty="0"/>
              <a:t> (PDF). </a:t>
            </a:r>
            <a:r>
              <a:rPr lang="en-US" i="1" dirty="0">
                <a:hlinkClick r:id="rId3" tooltip="Washington State Library"/>
              </a:rPr>
              <a:t>Washington State Library</a:t>
            </a:r>
            <a:r>
              <a:rPr lang="en-US" i="1" dirty="0"/>
              <a:t>. October 2017. Retrieved 05, July 2019.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Seatle</a:t>
            </a:r>
            <a:r>
              <a:rPr lang="en-US" dirty="0"/>
              <a:t> Public Library.” </a:t>
            </a:r>
            <a:r>
              <a:rPr lang="en-US" i="1" dirty="0"/>
              <a:t>Wikipedia: The Free Encyclopedia. </a:t>
            </a:r>
            <a:r>
              <a:rPr lang="en-US" dirty="0"/>
              <a:t>Wikipedia, The Free Encyclopedia, 11, June 2019. Web. 05, July 2019,</a:t>
            </a:r>
            <a:r>
              <a:rPr lang="en-US" dirty="0">
                <a:hlinkClick r:id="rId4"/>
              </a:rPr>
              <a:t>https://en.wikipedia.org/wiki/Seattle_Public_Library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80208"/>
      </p:ext>
    </p:extLst>
  </p:cSld>
  <p:clrMapOvr>
    <a:masterClrMapping/>
  </p:clrMapOvr>
</p:sld>
</file>

<file path=ppt/theme/theme1.xml><?xml version="1.0" encoding="utf-8"?>
<a:theme xmlns:a="http://schemas.openxmlformats.org/drawingml/2006/main" name="_RU_template_SHIELD_logotype_4x3 standard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7" id="{59DF0DA3-D26E-A545-9E97-A432B5B9B033}" vid="{32B85AF2-5E5E-5342-9653-BB64EBF1C9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_RU_template_SHIELD_logotype_4x3 standard</Template>
  <TotalTime>67</TotalTime>
  <Words>102</Words>
  <Application>Microsoft Macintosh PowerPoint</Application>
  <PresentationFormat>On-screen Show (16:9)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Palatino Linotype</vt:lpstr>
      <vt:lpstr>_RU_template_SHIELD_logotype_4x3 standard</vt:lpstr>
      <vt:lpstr>PowerPoint Presentation</vt:lpstr>
      <vt:lpstr>Background</vt:lpstr>
      <vt:lpstr>In what format are people consuming material and how is it changing over time?</vt:lpstr>
      <vt:lpstr>What are the Most Popular and Top Checked out Titles? 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Top Checked out Titles  </dc:title>
  <dc:creator>Veeraj Jadeja</dc:creator>
  <cp:lastModifiedBy>Veeraj Jadeja</cp:lastModifiedBy>
  <cp:revision>7</cp:revision>
  <dcterms:created xsi:type="dcterms:W3CDTF">2019-07-05T14:12:26Z</dcterms:created>
  <dcterms:modified xsi:type="dcterms:W3CDTF">2019-07-05T15:22:58Z</dcterms:modified>
</cp:coreProperties>
</file>