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8" r:id="rId4"/>
    <p:sldId id="261" r:id="rId5"/>
    <p:sldId id="257" r:id="rId6"/>
    <p:sldId id="265" r:id="rId7"/>
    <p:sldId id="262" r:id="rId8"/>
    <p:sldId id="264" r:id="rId9"/>
    <p:sldId id="266" r:id="rId10"/>
    <p:sldId id="267" r:id="rId11"/>
    <p:sldId id="263" r:id="rId12"/>
    <p:sldId id="260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45" autoAdjust="0"/>
    <p:restoredTop sz="94696"/>
  </p:normalViewPr>
  <p:slideViewPr>
    <p:cSldViewPr snapToGrid="0">
      <p:cViewPr varScale="1">
        <p:scale>
          <a:sx n="151" d="100"/>
          <a:sy n="151" d="100"/>
        </p:scale>
        <p:origin x="1110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6AE8F-1FC8-2B41-928A-A31161790E6A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B705-743F-964E-8DEF-BE3151D2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" y="223527"/>
            <a:ext cx="3240509" cy="8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08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08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4686300"/>
            <a:ext cx="228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dirty="0">
                <a:solidFill>
                  <a:srgbClr val="5F5F5F"/>
                </a:solidFill>
              </a:rPr>
              <a:t>BRB Publishing Co.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73819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"/>
            <a:ext cx="9144000" cy="476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" y="68302"/>
            <a:ext cx="1196731" cy="323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shington_State_Library" TargetMode="External"/><Relationship Id="rId7" Type="http://schemas.openxmlformats.org/officeDocument/2006/relationships/hyperlink" Target="https://www.spl.org/" TargetMode="External"/><Relationship Id="rId2" Type="http://schemas.openxmlformats.org/officeDocument/2006/relationships/hyperlink" Target="https://www.sos.wa.gov/_assets/library/libraries/libDev/2016stat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ity-of-seattle/seattle-checkouts-by-title" TargetMode="External"/><Relationship Id="rId5" Type="http://schemas.openxmlformats.org/officeDocument/2006/relationships/hyperlink" Target="https://openweathermap.org/api" TargetMode="External"/><Relationship Id="rId4" Type="http://schemas.openxmlformats.org/officeDocument/2006/relationships/hyperlink" Target="https://en.wikipedia.org/wiki/Seattle_Public_Libra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FE00D6-8986-EF48-A395-D682C4EC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162" y="2914650"/>
            <a:ext cx="7487677" cy="1314450"/>
          </a:xfrm>
        </p:spPr>
        <p:txBody>
          <a:bodyPr/>
          <a:lstStyle/>
          <a:p>
            <a:r>
              <a:rPr lang="en-US" dirty="0"/>
              <a:t>Insights from the Seattle Public Library</a:t>
            </a:r>
          </a:p>
          <a:p>
            <a:endParaRPr lang="en-US" dirty="0"/>
          </a:p>
          <a:p>
            <a:r>
              <a:rPr lang="en-US" dirty="0"/>
              <a:t>Hardik Patel, John McGee, Veeraj Jadeja, Kieran Buckley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536F3-862F-A445-9713-12B99114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Publishing Company in 2019</a:t>
            </a:r>
          </a:p>
        </p:txBody>
      </p:sp>
    </p:spTree>
    <p:extLst>
      <p:ext uri="{BB962C8B-B14F-4D97-AF65-F5344CB8AC3E}">
        <p14:creationId xmlns:p14="http://schemas.microsoft.com/office/powerpoint/2010/main" val="122867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6D76-93CF-4E48-BA98-E99FC66B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Is there a correlation between weather and checkouts?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497E5-6AC4-4299-BFAD-57C75898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038" y="839786"/>
            <a:ext cx="8035925" cy="40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DB77-8307-4373-A6B9-DB335711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A902-608F-465B-AB9C-7005753F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sales data is actually extremely difficult to come by</a:t>
            </a:r>
          </a:p>
          <a:p>
            <a:r>
              <a:rPr lang="en-US" dirty="0"/>
              <a:t>Amazon only publicly tracks last 4 weeks and shuts down people who try to use it's API for tracking purposes</a:t>
            </a:r>
          </a:p>
          <a:p>
            <a:r>
              <a:rPr lang="en-US" dirty="0"/>
              <a:t>Major players are NPD which offer paid enterprise level solutions (industry research) and various top 10 lists that are usually weekly/monthly (New York Times/PublishersWeekly)</a:t>
            </a:r>
          </a:p>
          <a:p>
            <a:r>
              <a:rPr lang="en-US" dirty="0"/>
              <a:t>Startup publisher would probably want to first stitch together public (and free) datasets to try to make predictions instead of immediately blowing $$$$ on expensive alternatives</a:t>
            </a:r>
          </a:p>
        </p:txBody>
      </p:sp>
    </p:spTree>
    <p:extLst>
      <p:ext uri="{BB962C8B-B14F-4D97-AF65-F5344CB8AC3E}">
        <p14:creationId xmlns:p14="http://schemas.microsoft.com/office/powerpoint/2010/main" val="362863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AC34-15A2-C940-9D16-B68E219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09F-B97B-4F46-857F-5BA86E11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 </a:t>
            </a:r>
            <a:r>
              <a:rPr lang="en-US" sz="1600" i="1" dirty="0">
                <a:hlinkClick r:id="rId2"/>
              </a:rPr>
              <a:t>"2016 Washington Public Library Statistical Report"</a:t>
            </a:r>
            <a:r>
              <a:rPr lang="en-US" sz="1600" i="1" dirty="0"/>
              <a:t> (PDF). </a:t>
            </a:r>
            <a:r>
              <a:rPr lang="en-US" sz="1600" i="1" dirty="0">
                <a:hlinkClick r:id="rId3" tooltip="Washington State Library"/>
              </a:rPr>
              <a:t>Washington State Library</a:t>
            </a:r>
            <a:r>
              <a:rPr lang="en-US" sz="1600" i="1" dirty="0"/>
              <a:t>. October 2017. Retrieved 05, July 2019.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“</a:t>
            </a:r>
            <a:r>
              <a:rPr lang="en-US" sz="1600" dirty="0" err="1"/>
              <a:t>Seatle</a:t>
            </a:r>
            <a:r>
              <a:rPr lang="en-US" sz="1600" dirty="0"/>
              <a:t> Public Library.” </a:t>
            </a:r>
            <a:r>
              <a:rPr lang="en-US" sz="1600" i="1" dirty="0"/>
              <a:t>Wikipedia: The Free Encyclopedia. </a:t>
            </a:r>
            <a:r>
              <a:rPr lang="en-US" sz="1600" dirty="0"/>
              <a:t>Wikipedia, The Free Encyclopedia, 11, June 2019. Web. 05, July 2019,</a:t>
            </a:r>
            <a:r>
              <a:rPr lang="en-US" sz="1600" dirty="0">
                <a:hlinkClick r:id="rId4"/>
              </a:rPr>
              <a:t>https://en.wikipedia.org/wiki/</a:t>
            </a:r>
            <a:r>
              <a:rPr lang="en-US" sz="1600" dirty="0" err="1">
                <a:hlinkClick r:id="rId4"/>
              </a:rPr>
              <a:t>Seattle_Public_Library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Open Weather, </a:t>
            </a:r>
            <a:r>
              <a:rPr lang="en-US" sz="1600" dirty="0">
                <a:hlinkClick r:id="rId5"/>
              </a:rPr>
              <a:t>https://openweathermap.org/api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kaggle.com, Seattle Checkouts by </a:t>
            </a:r>
            <a:r>
              <a:rPr lang="en-US" sz="1600" dirty="0" err="1"/>
              <a:t>TitleFrom</a:t>
            </a:r>
            <a:r>
              <a:rPr lang="en-US" sz="1600" dirty="0"/>
              <a:t> City of Seattle Open Data, </a:t>
            </a:r>
            <a:r>
              <a:rPr lang="en-US" sz="1600" dirty="0">
                <a:hlinkClick r:id="rId6"/>
              </a:rPr>
              <a:t>https://www.kaggle.com/city-of-seattle/seattle-checkouts-by-title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The Seattle Public Library, </a:t>
            </a:r>
            <a:r>
              <a:rPr lang="en-US" sz="1600" dirty="0">
                <a:hlinkClick r:id="rId7"/>
              </a:rPr>
              <a:t>https://www.spl.org/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2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6D92-E888-E94B-8F7E-000EC26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39B5-CB75-7C43-815F-78465E1F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982686"/>
          </a:xfrm>
        </p:spPr>
        <p:txBody>
          <a:bodyPr/>
          <a:lstStyle/>
          <a:p>
            <a:r>
              <a:rPr lang="en-US" dirty="0"/>
              <a:t>We are a startup publisher conducting preliminary research</a:t>
            </a:r>
          </a:p>
          <a:p>
            <a:r>
              <a:rPr lang="en-US" dirty="0"/>
              <a:t>Public Library Systems in America as a whole account for one of the largest exchanges of published material in the world</a:t>
            </a:r>
          </a:p>
          <a:p>
            <a:r>
              <a:rPr lang="en-US" dirty="0"/>
              <a:t>The Seattle Public Library System is the 17</a:t>
            </a:r>
            <a:r>
              <a:rPr lang="en-US" baseline="30000" dirty="0"/>
              <a:t>th</a:t>
            </a:r>
            <a:r>
              <a:rPr lang="en-US" dirty="0"/>
              <a:t> most visited in the US (excluding University Libraries) with over 5.4 million visits per year</a:t>
            </a:r>
            <a:r>
              <a:rPr lang="en-US" baseline="30000" dirty="0"/>
              <a:t>1 </a:t>
            </a:r>
            <a:r>
              <a:rPr lang="en-US" dirty="0"/>
              <a:t>and possess a collection of over 2.3 million items</a:t>
            </a:r>
            <a:r>
              <a:rPr lang="en-US" baseline="30000" dirty="0"/>
              <a:t>2</a:t>
            </a:r>
          </a:p>
          <a:p>
            <a:r>
              <a:rPr lang="en-US" dirty="0"/>
              <a:t>Serves a population of approximately 686,800, with over 378,000 members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9904-F009-4F7A-ABEA-40DFB074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Seattle Public Library Locations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E3EC7-C2E4-422F-A1E1-A549FD2D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42999"/>
            <a:ext cx="4229100" cy="3400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268307-DF54-423F-9729-2446FAB4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25" y="2482850"/>
            <a:ext cx="3940174" cy="206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63593-F159-420C-AFE8-EE8E1734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1142999"/>
            <a:ext cx="3860800" cy="13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BFAE-9D11-D14D-8286-039D8682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 what format are people consuming material and how is it changing over time?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BA7D5-142A-FB44-9CCC-178C52CB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1406400"/>
            <a:ext cx="7175500" cy="736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F42B808-70DE-3C45-911B-83C77C7B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7" y="1195516"/>
            <a:ext cx="7694525" cy="21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kern="0" dirty="0">
                <a:latin typeface="Palatino Linotype" panose="02040502050505030304" pitchFamily="18" charset="0"/>
              </a:rPr>
              <a:t>Checkouts By Material Type and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E985F-1156-2B42-AB26-F5A6CB43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1" y="2281101"/>
            <a:ext cx="3812198" cy="248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CD23B-03E1-2C46-B141-4505B0FCE4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51127"/>
            <a:ext cx="3911428" cy="25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481-8BBA-8D41-92CD-DD5E274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Most Popular Checked Out Titles (Total)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9CCFF3-087F-4327-9C63-03B28A9A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963" y="1001712"/>
            <a:ext cx="7712075" cy="3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481-8BBA-8D41-92CD-DD5E274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Most Popular Checked Out Titles (Average Volume)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DD5272-1E5B-4BED-B833-B215B86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352" y="952466"/>
            <a:ext cx="8069296" cy="40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841ED1-DB5B-40C1-B4B1-47350F73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2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080A124-CAE1-46D3-AAE2-7DE4278DA839}"/>
              </a:ext>
            </a:extLst>
          </p:cNvPr>
          <p:cNvSpPr txBox="1"/>
          <p:nvPr/>
        </p:nvSpPr>
        <p:spPr>
          <a:xfrm>
            <a:off x="5807074" y="1171367"/>
            <a:ext cx="33369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Random House, Inc.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Penguin Group (USA), Inc.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HarperCollins Publishers, Inc.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Books on Tape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Blackstone Audio, Inc.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Hachette Digital, Inc.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Macmillan Publishers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Simon &amp; Schuster, Inc.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Alfred A. Knopf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Candlewick Press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FBEAD3-A101-412D-A00B-C5FFA0BA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25500"/>
            <a:ext cx="5820832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01AE-BB0A-42E1-95D0-4D735225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Is there a correlation between weather and checkouts?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F97E7-CF96-47CE-93AB-50195169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74295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62637"/>
      </p:ext>
    </p:extLst>
  </p:cSld>
  <p:clrMapOvr>
    <a:masterClrMapping/>
  </p:clrMapOvr>
</p:sld>
</file>

<file path=ppt/theme/theme1.xml><?xml version="1.0" encoding="utf-8"?>
<a:theme xmlns:a="http://schemas.openxmlformats.org/drawingml/2006/main" name="_RU_template_SHIELD_logotype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7" id="{59DF0DA3-D26E-A545-9E97-A432B5B9B033}" vid="{32B85AF2-5E5E-5342-9653-BB64EBF1C9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_RU_template_SHIELD_logotype_4x3 standard</Template>
  <TotalTime>341</TotalTime>
  <Words>296</Words>
  <Application>Microsoft Office PowerPoint</Application>
  <PresentationFormat>On-screen Show (16:9)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Palatino Linotype</vt:lpstr>
      <vt:lpstr>_RU_template_SHIELD_logotype_4x3 standard</vt:lpstr>
      <vt:lpstr>Creating a Publishing Company in 2019</vt:lpstr>
      <vt:lpstr>Background</vt:lpstr>
      <vt:lpstr>The Seattle Public Library Locations</vt:lpstr>
      <vt:lpstr>In what format are people consuming material and how is it changing over time?</vt:lpstr>
      <vt:lpstr>Most Popular Checked Out Titles (Total)</vt:lpstr>
      <vt:lpstr>Most Popular Checked Out Titles (Average Volume) </vt:lpstr>
      <vt:lpstr>PowerPoint Presentation</vt:lpstr>
      <vt:lpstr>PowerPoint Presentation</vt:lpstr>
      <vt:lpstr>Is there a correlation between weather and checkouts?</vt:lpstr>
      <vt:lpstr>Is there a correlation between weather and checkouts? </vt:lpstr>
      <vt:lpstr>Data 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Top Checked out Titles</dc:title>
  <dc:creator>Veeraj Jadeja</dc:creator>
  <cp:lastModifiedBy>Hardik Patel</cp:lastModifiedBy>
  <cp:revision>30</cp:revision>
  <dcterms:created xsi:type="dcterms:W3CDTF">2019-07-05T14:12:26Z</dcterms:created>
  <dcterms:modified xsi:type="dcterms:W3CDTF">2019-07-06T17:09:45Z</dcterms:modified>
</cp:coreProperties>
</file>