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4696"/>
  </p:normalViewPr>
  <p:slideViewPr>
    <p:cSldViewPr snapToGrid="0">
      <p:cViewPr varScale="1">
        <p:scale>
          <a:sx n="100" d="100"/>
          <a:sy n="100" d="100"/>
        </p:scale>
        <p:origin x="90" y="7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AE8F-1FC8-2B41-928A-A31161790E6A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B705-743F-964E-8DEF-BE3151D2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5" y="223527"/>
            <a:ext cx="3240509" cy="8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086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086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340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94F06B10-230A-2842-997C-D8605B527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4686300"/>
            <a:ext cx="2286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solidFill>
                  <a:srgbClr val="5F5F5F"/>
                </a:solidFill>
              </a:rPr>
              <a:t>Unit Name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73819"/>
            <a:ext cx="419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"/>
            <a:ext cx="9144000" cy="476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" y="68302"/>
            <a:ext cx="1196731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shington_State_Library" TargetMode="External"/><Relationship Id="rId2" Type="http://schemas.openxmlformats.org/officeDocument/2006/relationships/hyperlink" Target="https://www.sos.wa.gov/_assets/library/libraries/libDev/2016sta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athermap.org/" TargetMode="External"/><Relationship Id="rId4" Type="http://schemas.openxmlformats.org/officeDocument/2006/relationships/hyperlink" Target="https://en.wikipedia.org/wiki/Seattle_Public_Libr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FE00D6-8986-EF48-A395-D682C4EC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55205"/>
            <a:ext cx="6400800" cy="1102519"/>
          </a:xfrm>
        </p:spPr>
        <p:txBody>
          <a:bodyPr/>
          <a:lstStyle/>
          <a:p>
            <a:r>
              <a:rPr lang="en-US" sz="1400" dirty="0" err="1"/>
              <a:t>Veeraj</a:t>
            </a:r>
            <a:r>
              <a:rPr lang="en-US" sz="1400" dirty="0"/>
              <a:t> Jadeja</a:t>
            </a:r>
          </a:p>
          <a:p>
            <a:r>
              <a:rPr lang="en-US" sz="1400" dirty="0"/>
              <a:t>John McGee</a:t>
            </a:r>
          </a:p>
          <a:p>
            <a:r>
              <a:rPr lang="en-US" sz="1400" dirty="0"/>
              <a:t>Kieran Buckley</a:t>
            </a:r>
          </a:p>
          <a:p>
            <a:r>
              <a:rPr lang="en-US" sz="1400" dirty="0"/>
              <a:t>Hardik Patel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536F3-862F-A445-9713-12B99114A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Publisher</a:t>
            </a:r>
          </a:p>
        </p:txBody>
      </p:sp>
    </p:spTree>
    <p:extLst>
      <p:ext uri="{BB962C8B-B14F-4D97-AF65-F5344CB8AC3E}">
        <p14:creationId xmlns:p14="http://schemas.microsoft.com/office/powerpoint/2010/main" val="122867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AC34-15A2-C940-9D16-B68E219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509F-B97B-4F46-857F-5BA86E11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i="1" dirty="0">
                <a:hlinkClick r:id="rId2"/>
              </a:rPr>
              <a:t>"2016 Washington Public Library Statistical Report"</a:t>
            </a:r>
            <a:r>
              <a:rPr lang="en-US" i="1" dirty="0"/>
              <a:t> (PDF). </a:t>
            </a:r>
            <a:r>
              <a:rPr lang="en-US" i="1" dirty="0">
                <a:hlinkClick r:id="rId3" tooltip="Washington State Library"/>
              </a:rPr>
              <a:t>Washington State Library</a:t>
            </a:r>
            <a:r>
              <a:rPr lang="en-US" i="1" dirty="0"/>
              <a:t>. October 2017. Retrieved 05, July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Seatle</a:t>
            </a:r>
            <a:r>
              <a:rPr lang="en-US" dirty="0"/>
              <a:t> Public Library.” </a:t>
            </a:r>
            <a:r>
              <a:rPr lang="en-US" i="1" dirty="0"/>
              <a:t>Wikipedia: The Free Encyclopedia. </a:t>
            </a:r>
            <a:r>
              <a:rPr lang="en-US" dirty="0"/>
              <a:t>Wikipedia, The Free Encyclopedia, 11, June 2019. Web. 05, July 2019,</a:t>
            </a:r>
            <a:r>
              <a:rPr lang="en-US" dirty="0">
                <a:hlinkClick r:id="rId4"/>
              </a:rPr>
              <a:t>https://en.wikipedia.org/wiki/</a:t>
            </a:r>
            <a:r>
              <a:rPr lang="en-US" dirty="0" err="1">
                <a:hlinkClick r:id="rId4"/>
              </a:rPr>
              <a:t>Seattle_Public_Library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Weather, </a:t>
            </a:r>
            <a:r>
              <a:rPr lang="en-US" dirty="0">
                <a:hlinkClick r:id="rId5"/>
              </a:rPr>
              <a:t>https://openweathermap.org/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6D92-E888-E94B-8F7E-000EC267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9B5-CB75-7C43-815F-78465E1F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28974"/>
          </a:xfrm>
        </p:spPr>
        <p:txBody>
          <a:bodyPr/>
          <a:lstStyle/>
          <a:p>
            <a:r>
              <a:rPr lang="en-US" dirty="0"/>
              <a:t>We are a startup publisher conducting preliminary research.</a:t>
            </a:r>
          </a:p>
          <a:p>
            <a:r>
              <a:rPr lang="en-US" dirty="0"/>
              <a:t>Public Library Systems in America as a whole account for one of the largest exchanges of published material in the world</a:t>
            </a:r>
          </a:p>
          <a:p>
            <a:r>
              <a:rPr lang="en-US" dirty="0"/>
              <a:t>The Seattle Public Library System is the 17</a:t>
            </a:r>
            <a:r>
              <a:rPr lang="en-US" baseline="30000" dirty="0"/>
              <a:t>th</a:t>
            </a:r>
            <a:r>
              <a:rPr lang="en-US" dirty="0"/>
              <a:t> most visited in the US (excluding University Libraries) with over 5.4 million visits per year</a:t>
            </a:r>
            <a:r>
              <a:rPr lang="en-US" baseline="30000" dirty="0"/>
              <a:t>1 </a:t>
            </a:r>
            <a:r>
              <a:rPr lang="en-US" dirty="0"/>
              <a:t>and possess a collection of over 2.3 million items</a:t>
            </a:r>
            <a:r>
              <a:rPr lang="en-US" baseline="30000" dirty="0"/>
              <a:t>2</a:t>
            </a:r>
            <a:r>
              <a:rPr lang="en-US" dirty="0"/>
              <a:t>.</a:t>
            </a:r>
            <a:endParaRPr lang="en-US" baseline="30000" dirty="0"/>
          </a:p>
          <a:p>
            <a:r>
              <a:rPr lang="en-US" dirty="0"/>
              <a:t>Serves a population of approximately 686,800, with over 378,000 members</a:t>
            </a:r>
            <a:r>
              <a:rPr lang="en-US" baseline="30000" dirty="0"/>
              <a:t>2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BFAE-9D11-D14D-8286-039D8682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 what format are people consuming material and how is it changing over time?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7BA7D5-142A-FB44-9CCC-178C52CB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899" y="1406400"/>
            <a:ext cx="4394200" cy="7366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F42B808-70DE-3C45-911B-83C77C7B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7" y="1195516"/>
            <a:ext cx="7694525" cy="21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ヒラギノ角ゴ Pro W3" charset="0"/>
                <a:cs typeface="Geneva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ヒラギノ角ゴ Pro W3" charset="0"/>
                <a:cs typeface="Geneva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kern="0" dirty="0">
                <a:latin typeface="Palatino Linotype" panose="02040502050505030304" pitchFamily="18" charset="0"/>
              </a:rPr>
              <a:t>Checkouts By Material Type and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E985F-1156-2B42-AB26-F5A6CB43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1" y="2281101"/>
            <a:ext cx="3812198" cy="248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D23B-03E1-2C46-B141-4505B0FCE4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1127"/>
            <a:ext cx="3911428" cy="25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5481-8BBA-8D41-92CD-DD5E274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are the Most Popular and Top Checked out Titles?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DC62A-B394-7C4A-8562-4235D092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63228"/>
            <a:ext cx="4160821" cy="36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39805-99CB-8746-9050-6D67CFD71F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1" y="1063228"/>
            <a:ext cx="4068780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15A4-36F2-4204-90BA-CD705786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are the top 10 publishers?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ADA3A-069F-4C1E-9DBB-F1748E01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43000"/>
            <a:ext cx="6800849" cy="3400425"/>
          </a:xfrm>
        </p:spPr>
      </p:pic>
    </p:spTree>
    <p:extLst>
      <p:ext uri="{BB962C8B-B14F-4D97-AF65-F5344CB8AC3E}">
        <p14:creationId xmlns:p14="http://schemas.microsoft.com/office/powerpoint/2010/main" val="91403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01AE-BB0A-42E1-95D0-4D735225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Is there a correlation between weather and checkouts?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D2ACF4-3BEC-4BF0-8CC0-EE8373FA7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43000"/>
            <a:ext cx="6800849" cy="3400425"/>
          </a:xfrm>
        </p:spPr>
      </p:pic>
    </p:spTree>
    <p:extLst>
      <p:ext uri="{BB962C8B-B14F-4D97-AF65-F5344CB8AC3E}">
        <p14:creationId xmlns:p14="http://schemas.microsoft.com/office/powerpoint/2010/main" val="28657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6D76-93CF-4E48-BA98-E99FC66B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Is there a correlation between weather and checkouts?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2E807-1E66-4D59-8544-8D99E1D4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43000"/>
            <a:ext cx="6800849" cy="3400425"/>
          </a:xfrm>
        </p:spPr>
      </p:pic>
    </p:spTree>
    <p:extLst>
      <p:ext uri="{BB962C8B-B14F-4D97-AF65-F5344CB8AC3E}">
        <p14:creationId xmlns:p14="http://schemas.microsoft.com/office/powerpoint/2010/main" val="245903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3D76-11D3-4AFE-A1BF-AA56244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Creator by Checkout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2A837-C57F-45F7-B00C-36B65323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43000"/>
            <a:ext cx="6800850" cy="3400425"/>
          </a:xfrm>
        </p:spPr>
      </p:pic>
    </p:spTree>
    <p:extLst>
      <p:ext uri="{BB962C8B-B14F-4D97-AF65-F5344CB8AC3E}">
        <p14:creationId xmlns:p14="http://schemas.microsoft.com/office/powerpoint/2010/main" val="22410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CE27-37FC-4102-9341-332FF1EA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19F1-450E-4134-915A-0BFFD695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sales data is actually extremely difficult to come by </a:t>
            </a:r>
          </a:p>
          <a:p>
            <a:r>
              <a:rPr lang="en-US" dirty="0"/>
              <a:t>Amazon only publicly tracks last 4 weeks and shuts down people who try to use it's API for tracking purposes </a:t>
            </a:r>
          </a:p>
          <a:p>
            <a:r>
              <a:rPr lang="en-US" dirty="0"/>
              <a:t>Major players are NPD which offer paid enterprise level solutions (industry research) and various top 10 lists that are usually weekly/monthly (New York </a:t>
            </a:r>
            <a:r>
              <a:rPr lang="en-US" dirty="0" err="1"/>
              <a:t>TImes</a:t>
            </a:r>
            <a:r>
              <a:rPr lang="en-US" dirty="0"/>
              <a:t>/</a:t>
            </a:r>
            <a:r>
              <a:rPr lang="en-US" dirty="0" err="1"/>
              <a:t>PublishersWeekly</a:t>
            </a:r>
            <a:r>
              <a:rPr lang="en-US" dirty="0"/>
              <a:t>) </a:t>
            </a:r>
          </a:p>
          <a:p>
            <a:r>
              <a:rPr lang="en-US" dirty="0"/>
              <a:t>Startup publisher would probably want to first stitch together public (and free) datasets to try to make predictions instead of immediately blowing $$$$ on expensive alternatives</a:t>
            </a:r>
          </a:p>
        </p:txBody>
      </p:sp>
    </p:spTree>
    <p:extLst>
      <p:ext uri="{BB962C8B-B14F-4D97-AF65-F5344CB8AC3E}">
        <p14:creationId xmlns:p14="http://schemas.microsoft.com/office/powerpoint/2010/main" val="1348540372"/>
      </p:ext>
    </p:extLst>
  </p:cSld>
  <p:clrMapOvr>
    <a:masterClrMapping/>
  </p:clrMapOvr>
</p:sld>
</file>

<file path=ppt/theme/theme1.xml><?xml version="1.0" encoding="utf-8"?>
<a:theme xmlns:a="http://schemas.openxmlformats.org/drawingml/2006/main" name="_RU_template_SHIELD_logotype_4x3 standard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7" id="{59DF0DA3-D26E-A545-9E97-A432B5B9B033}" vid="{32B85AF2-5E5E-5342-9653-BB64EBF1C9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_RU_template_SHIELD_logotype_4x3 standard</Template>
  <TotalTime>90</TotalTime>
  <Words>243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Palatino Linotype</vt:lpstr>
      <vt:lpstr>_RU_template_SHIELD_logotype_4x3 standard</vt:lpstr>
      <vt:lpstr>Startup Publisher</vt:lpstr>
      <vt:lpstr>Background</vt:lpstr>
      <vt:lpstr>In what format are people consuming material and how is it changing over time?</vt:lpstr>
      <vt:lpstr>What are the Most Popular and Top Checked out Titles?  </vt:lpstr>
      <vt:lpstr>Who are the top 10 publishers?</vt:lpstr>
      <vt:lpstr>Is there a correlation between weather and checkouts?</vt:lpstr>
      <vt:lpstr>Is there a correlation between weather and checkouts? </vt:lpstr>
      <vt:lpstr>Top 10 Creator by Checkout</vt:lpstr>
      <vt:lpstr>Data 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Top Checked out Titles</dc:title>
  <dc:creator>Veeraj Jadeja</dc:creator>
  <cp:lastModifiedBy>Hardik Patel</cp:lastModifiedBy>
  <cp:revision>15</cp:revision>
  <dcterms:created xsi:type="dcterms:W3CDTF">2019-07-05T14:12:26Z</dcterms:created>
  <dcterms:modified xsi:type="dcterms:W3CDTF">2019-07-06T11:46:37Z</dcterms:modified>
</cp:coreProperties>
</file>