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59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839"/>
    <a:srgbClr val="69B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91" d="100"/>
          <a:sy n="91" d="100"/>
        </p:scale>
        <p:origin x="68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354F5-061E-4751-ADB5-C1245098B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0140CB-528D-4FA2-916E-D6FAF1F5D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94CB40-CE84-4505-98C1-E244F647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0D72D7-14D8-41ED-9F73-A6CAA443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DB4CD3-AC3D-455F-8AD0-3A478966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6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B65CF81-B173-4646-A374-B2745EC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49" y="594001"/>
            <a:ext cx="6493500" cy="85500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0949" y="1736324"/>
            <a:ext cx="6525000" cy="855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ADD62E3-6759-4646-858D-375433F62C6C}"/>
              </a:ext>
            </a:extLst>
          </p:cNvPr>
          <p:cNvSpPr/>
          <p:nvPr userDrawn="1"/>
        </p:nvSpPr>
        <p:spPr>
          <a:xfrm flipH="1">
            <a:off x="-1" y="6308998"/>
            <a:ext cx="7423501" cy="5490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C2B4DA70-53E7-4B96-A26A-9E85A3ED9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5999" y="594001"/>
            <a:ext cx="4410001" cy="566999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Рисунок 7">
            <a:extLst>
              <a:ext uri="{FF2B5EF4-FFF2-40B4-BE49-F238E27FC236}">
                <a16:creationId xmlns:a16="http://schemas.microsoft.com/office/drawing/2014/main" id="{44A2944D-4376-4EA8-B7C1-B1C6B47FD3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2449" y="2915548"/>
            <a:ext cx="2970897" cy="366794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7">
            <a:extLst>
              <a:ext uri="{FF2B5EF4-FFF2-40B4-BE49-F238E27FC236}">
                <a16:creationId xmlns:a16="http://schemas.microsoft.com/office/drawing/2014/main" id="{545BF82E-0005-4C40-9F7D-EF474BCD32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448" y="2915547"/>
            <a:ext cx="2970897" cy="366794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B65CF81-B173-4646-A374-B2745EC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74" y="363655"/>
            <a:ext cx="7261501" cy="85500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8574" y="1407123"/>
            <a:ext cx="7261501" cy="1685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07EE5E-7454-44BB-974A-F0ECC381C2BF}"/>
              </a:ext>
            </a:extLst>
          </p:cNvPr>
          <p:cNvSpPr/>
          <p:nvPr userDrawn="1"/>
        </p:nvSpPr>
        <p:spPr>
          <a:xfrm flipH="1">
            <a:off x="364496" y="3159001"/>
            <a:ext cx="11860355" cy="33459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исунок 7">
            <a:extLst>
              <a:ext uri="{FF2B5EF4-FFF2-40B4-BE49-F238E27FC236}">
                <a16:creationId xmlns:a16="http://schemas.microsoft.com/office/drawing/2014/main" id="{F1016137-3C71-4CC5-8D39-5B331A8FB3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8951" y="729000"/>
            <a:ext cx="3698551" cy="530669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407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07EE5E-7454-44BB-974A-F0ECC381C2BF}"/>
              </a:ext>
            </a:extLst>
          </p:cNvPr>
          <p:cNvSpPr/>
          <p:nvPr userDrawn="1"/>
        </p:nvSpPr>
        <p:spPr>
          <a:xfrm flipH="1" flipV="1">
            <a:off x="-2" y="-2"/>
            <a:ext cx="12224851" cy="34290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Рисунок 7">
            <a:extLst>
              <a:ext uri="{FF2B5EF4-FFF2-40B4-BE49-F238E27FC236}">
                <a16:creationId xmlns:a16="http://schemas.microsoft.com/office/drawing/2014/main" id="{F1016137-3C71-4CC5-8D39-5B331A8FB3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724" y="440624"/>
            <a:ext cx="3698551" cy="5868376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Текст 11">
            <a:extLst>
              <a:ext uri="{FF2B5EF4-FFF2-40B4-BE49-F238E27FC236}">
                <a16:creationId xmlns:a16="http://schemas.microsoft.com/office/drawing/2014/main" id="{9160C400-2233-4E4D-A368-4290EA142A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9917" y="1584000"/>
            <a:ext cx="7261501" cy="1685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Текст 11">
            <a:extLst>
              <a:ext uri="{FF2B5EF4-FFF2-40B4-BE49-F238E27FC236}">
                <a16:creationId xmlns:a16="http://schemas.microsoft.com/office/drawing/2014/main" id="{754F3962-98E8-4124-9F3B-E312F367A8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6001" y="3617466"/>
            <a:ext cx="7261501" cy="269153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077FD-7CCC-4AC8-9F72-74535704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001" y="388935"/>
            <a:ext cx="7275418" cy="119506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27909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07EE5E-7454-44BB-974A-F0ECC381C2BF}"/>
              </a:ext>
            </a:extLst>
          </p:cNvPr>
          <p:cNvSpPr/>
          <p:nvPr userDrawn="1"/>
        </p:nvSpPr>
        <p:spPr>
          <a:xfrm flipH="1" flipV="1">
            <a:off x="-3" y="-3"/>
            <a:ext cx="12224851" cy="68580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94825C-1044-450A-8E35-14455AD09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6650" y="3429000"/>
            <a:ext cx="7334250" cy="14843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4C9FB-B954-402C-8866-2914B60C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75" y="1944000"/>
            <a:ext cx="10515600" cy="1325563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72901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10A81-0A01-46FD-9456-91091EC2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27D4AF-8039-495C-B4B2-5396C877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2A9C07-03C4-4149-B862-1805D6B1B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29BFF2-E7E9-4FAC-BC5A-DA7114084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FD09C2-247D-42B8-BF11-F36209434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9243D8-A585-4CE4-9989-28ADA737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AFDA43-84DE-4D1F-AA5E-AB0392EE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2F2982-9CAA-4512-BDFF-9415013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8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4E8EC-8932-4AF4-B988-864471A7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A4DFAC-16FF-4B0E-B86B-58CADA63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102F3C-1400-45C3-8EA7-F4575C77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DB83A0-BE45-4ADF-9193-0629FFAD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41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E70F8D-2F26-4EAA-8784-1E19EFDD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ADDB84-A99D-47D1-97C2-F9709887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825D61-F579-44E4-A029-0596DEE3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47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F6834-F3A6-4C1A-8135-09D39EA7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46087-2B1F-4388-813A-63246B29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A791C3-CB66-41E7-B54D-F792BADA8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F05580-7B66-4198-89DF-761ADB6E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AB7C-8F82-45B5-9435-13B817A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ADD2C-5886-485B-9E26-4D0355E7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532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75656-7927-4028-8F2C-3703DE8D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065C3A-58E0-4317-A005-4CDE7A850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8D513E-4780-4865-BEB2-743BEA70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E8BCAA-F398-48DA-AC84-1FC811D5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F36A85-CC79-449B-B1BF-EB7B2A6C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FD0E41-62AF-41D9-92E6-BE48FA0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967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4AB11-345A-4E71-865B-CBCDC10F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A9A25D-0929-44E8-A479-BE0C8240D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7D4536-B839-4448-BF71-576542A6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C6F98-25D8-4470-ABE7-997D0B6C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75E96-6F45-4170-B216-90D34F88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32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4305F-A270-4B1C-BC95-5F01BF4B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FD152-1D31-4AF5-A5BB-9AC0A6B4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B6885-F39F-4CD2-865A-7050F37D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AD83C4-44A5-4F17-8830-28B5DCDA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36DAC-401F-47C4-B621-8F134E40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6648354-3FFC-45FA-8EF2-ED7FF88A7546}"/>
              </a:ext>
            </a:extLst>
          </p:cNvPr>
          <p:cNvSpPr/>
          <p:nvPr userDrawn="1"/>
        </p:nvSpPr>
        <p:spPr>
          <a:xfrm>
            <a:off x="4836000" y="6361400"/>
            <a:ext cx="7356000" cy="532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DA2A526-49D8-416B-9145-AF48A1F30566}"/>
              </a:ext>
            </a:extLst>
          </p:cNvPr>
          <p:cNvSpPr/>
          <p:nvPr userDrawn="1"/>
        </p:nvSpPr>
        <p:spPr>
          <a:xfrm>
            <a:off x="0" y="1740188"/>
            <a:ext cx="606000" cy="51538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53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CA50B9-9C7F-4C4F-85C2-77A38E550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FCB700-ADCA-4646-9A1E-F2810ED7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3EAC93-BC73-4FB2-AEF7-E1F44D1C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A4377-AC2C-4FCA-8797-73433F10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11EFFA-DB57-41B0-818A-0284AD9B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92617-97CC-475C-B168-B16A7D70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28333-4562-4FDC-BDD0-0F64FE799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4CC2F4-1F0A-426C-A49D-3DC308A7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D42F8B-0000-43CA-AD35-C72F35F0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0C6EA-71BE-4CC4-93D4-9C47C5BB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A8B5B-9D14-4205-88AD-32FB8624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0A718-E508-46B3-A23F-2BECEAF91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3AD259-07E6-47C0-8F69-7CF725200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F19AD5-182D-4646-A6F0-D4B32C44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5D8F99-B7C1-4A24-A260-33A2409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B9F35D-F5AD-4D2B-A81C-B7A09821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5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75B666-56EB-4BC3-A2DA-3F26BD5CBF9B}"/>
              </a:ext>
            </a:extLst>
          </p:cNvPr>
          <p:cNvSpPr/>
          <p:nvPr userDrawn="1"/>
        </p:nvSpPr>
        <p:spPr>
          <a:xfrm>
            <a:off x="2091000" y="447750"/>
            <a:ext cx="9675000" cy="596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848B91CB-D8C9-4DA9-8CED-26CE57EE34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0" y="1021555"/>
            <a:ext cx="3420000" cy="4814887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3E73841-EE02-4C80-87BF-07D6556EAF56}"/>
              </a:ext>
            </a:extLst>
          </p:cNvPr>
          <p:cNvSpPr/>
          <p:nvPr userDrawn="1"/>
        </p:nvSpPr>
        <p:spPr>
          <a:xfrm>
            <a:off x="3862862" y="1172162"/>
            <a:ext cx="652675" cy="4320000"/>
          </a:xfrm>
          <a:prstGeom prst="rect">
            <a:avLst/>
          </a:prstGeom>
          <a:pattFill prst="pct5">
            <a:fgClr>
              <a:schemeClr val="bg1"/>
            </a:fgClr>
            <a:bgClr>
              <a:srgbClr val="55A83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B65CF81-B173-4646-A374-B2745EC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000" y="1578587"/>
            <a:ext cx="65250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850" y="3330574"/>
            <a:ext cx="6525000" cy="13255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4479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75B666-56EB-4BC3-A2DA-3F26BD5CBF9B}"/>
              </a:ext>
            </a:extLst>
          </p:cNvPr>
          <p:cNvSpPr/>
          <p:nvPr userDrawn="1"/>
        </p:nvSpPr>
        <p:spPr>
          <a:xfrm>
            <a:off x="381000" y="447748"/>
            <a:ext cx="9675000" cy="596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848B91CB-D8C9-4DA9-8CED-26CE57EE34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41000" y="1021554"/>
            <a:ext cx="4098388" cy="4814887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B65CF81-B173-4646-A374-B2745EC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597" y="1008954"/>
            <a:ext cx="65250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6747" y="2574000"/>
            <a:ext cx="6525000" cy="32624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8562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75B666-56EB-4BC3-A2DA-3F26BD5CBF9B}"/>
              </a:ext>
            </a:extLst>
          </p:cNvPr>
          <p:cNvSpPr/>
          <p:nvPr userDrawn="1"/>
        </p:nvSpPr>
        <p:spPr>
          <a:xfrm>
            <a:off x="8031000" y="447747"/>
            <a:ext cx="3735000" cy="596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848B91CB-D8C9-4DA9-8CED-26CE57EE34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8502" y="3654002"/>
            <a:ext cx="6525000" cy="260999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B65CF81-B173-4646-A374-B2745EC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01" y="594001"/>
            <a:ext cx="6525000" cy="85500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8501" y="1764001"/>
            <a:ext cx="6525000" cy="1685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900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75B666-56EB-4BC3-A2DA-3F26BD5CBF9B}"/>
              </a:ext>
            </a:extLst>
          </p:cNvPr>
          <p:cNvSpPr/>
          <p:nvPr userDrawn="1"/>
        </p:nvSpPr>
        <p:spPr>
          <a:xfrm flipH="1">
            <a:off x="0" y="0"/>
            <a:ext cx="2091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848B91CB-D8C9-4DA9-8CED-26CE57EE34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0" y="369001"/>
            <a:ext cx="4050000" cy="6165000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850" y="864000"/>
            <a:ext cx="6918150" cy="5265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189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848B91CB-D8C9-4DA9-8CED-26CE57EE34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6000" y="594000"/>
            <a:ext cx="4140000" cy="5714999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B65CF81-B173-4646-A374-B2745EC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01" y="594001"/>
            <a:ext cx="6525000" cy="85500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8501" y="1764001"/>
            <a:ext cx="6525000" cy="1685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Рисунок 7">
            <a:extLst>
              <a:ext uri="{FF2B5EF4-FFF2-40B4-BE49-F238E27FC236}">
                <a16:creationId xmlns:a16="http://schemas.microsoft.com/office/drawing/2014/main" id="{44A2944D-4376-4EA8-B7C1-B1C6B47FD3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66001" y="4079565"/>
            <a:ext cx="4140000" cy="254443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35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E7C2B-DBC7-4DC6-BE48-6CC4179A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BE3A49-B78D-4DA9-AA76-4064F858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73D2E-8E5D-411B-B766-5E9DD0B1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3ADA9-3231-4B22-B735-3A52651D148F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5E8B24-9FAC-4BFA-951E-DFC439BE9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AB0821-98F4-4674-8A81-508395B9B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2"/>
            <a:extLst>
              <a:ext uri="{FF2B5EF4-FFF2-40B4-BE49-F238E27FC236}">
                <a16:creationId xmlns:a16="http://schemas.microsoft.com/office/drawing/2014/main" id="{04EFABF7-9814-4A5F-B176-1A217D8D1B7A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8" r:id="rId10"/>
    <p:sldLayoutId id="2147483665" r:id="rId11"/>
    <p:sldLayoutId id="2147483666" r:id="rId12"/>
    <p:sldLayoutId id="2147483667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17.svg"/><Relationship Id="rId4" Type="http://schemas.openxmlformats.org/officeDocument/2006/relationships/image" Target="../media/image9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FAD455-FB09-423C-80D2-5A6C139AB6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CAC8E7-00F3-4768-9169-7C3B37C3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000" y="2226162"/>
            <a:ext cx="6525000" cy="243541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C000"/>
                </a:solidFill>
              </a:rPr>
              <a:t>Онлайн форма одобрения кредита</a:t>
            </a:r>
            <a:br>
              <a:rPr lang="ru-RU" dirty="0" smtClean="0">
                <a:solidFill>
                  <a:srgbClr val="FFC000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7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0CB8ED5-5558-4AA1-B729-D61E3613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15" y="1404000"/>
            <a:ext cx="6525000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Почему</a:t>
            </a:r>
            <a:r>
              <a:rPr lang="en-US" dirty="0" smtClean="0"/>
              <a:t> </a:t>
            </a:r>
            <a:r>
              <a:rPr lang="en-US" dirty="0" err="1" smtClean="0"/>
              <a:t>заказ</a:t>
            </a:r>
            <a:r>
              <a:rPr lang="en-US" dirty="0" smtClean="0"/>
              <a:t> </a:t>
            </a:r>
            <a:r>
              <a:rPr lang="en-US" dirty="0" err="1" smtClean="0"/>
              <a:t>разработки</a:t>
            </a:r>
            <a:r>
              <a:rPr lang="en-US" dirty="0" smtClean="0"/>
              <a:t> </a:t>
            </a:r>
            <a:r>
              <a:rPr lang="en-US" dirty="0" err="1" smtClean="0"/>
              <a:t>онлайн</a:t>
            </a:r>
            <a:r>
              <a:rPr lang="en-US" dirty="0" smtClean="0"/>
              <a:t> </a:t>
            </a:r>
            <a:r>
              <a:rPr lang="en-US" dirty="0" err="1" smtClean="0"/>
              <a:t>формы</a:t>
            </a:r>
            <a:r>
              <a:rPr lang="en-US" dirty="0" smtClean="0"/>
              <a:t> </a:t>
            </a:r>
            <a:r>
              <a:rPr lang="en-US" dirty="0" err="1" smtClean="0"/>
              <a:t>одобрения</a:t>
            </a:r>
            <a:r>
              <a:rPr lang="en-US" dirty="0" smtClean="0"/>
              <a:t> </a:t>
            </a:r>
            <a:r>
              <a:rPr lang="en-US" dirty="0" err="1" smtClean="0"/>
              <a:t>кредита</a:t>
            </a:r>
            <a:r>
              <a:rPr lang="en-US" dirty="0" smtClean="0"/>
              <a:t> </a:t>
            </a:r>
            <a:r>
              <a:rPr lang="en-US" dirty="0" err="1" smtClean="0"/>
              <a:t>становится</a:t>
            </a:r>
            <a:r>
              <a:rPr lang="en-US" dirty="0" smtClean="0"/>
              <a:t> </a:t>
            </a:r>
            <a:r>
              <a:rPr lang="en-US" dirty="0" err="1" smtClean="0"/>
              <a:t>вашей</a:t>
            </a:r>
            <a:r>
              <a:rPr lang="en-US" dirty="0" smtClean="0"/>
              <a:t> </a:t>
            </a:r>
            <a:r>
              <a:rPr lang="en-US" dirty="0" err="1" smtClean="0"/>
              <a:t>лучшей</a:t>
            </a:r>
            <a:r>
              <a:rPr lang="en-US" dirty="0" smtClean="0"/>
              <a:t> </a:t>
            </a:r>
            <a:r>
              <a:rPr lang="en-US" dirty="0" err="1" smtClean="0"/>
              <a:t>тратой</a:t>
            </a:r>
            <a:r>
              <a:rPr lang="en-US" dirty="0" smtClean="0"/>
              <a:t> с </a:t>
            </a:r>
            <a:r>
              <a:rPr lang="en-US" dirty="0" err="1" smtClean="0"/>
              <a:t>момента</a:t>
            </a:r>
            <a:r>
              <a:rPr lang="en-US" dirty="0" smtClean="0"/>
              <a:t> </a:t>
            </a:r>
            <a:r>
              <a:rPr lang="en-US" dirty="0" err="1" smtClean="0"/>
              <a:t>основания</a:t>
            </a:r>
            <a:r>
              <a:rPr lang="en-US" dirty="0" smtClean="0"/>
              <a:t> </a:t>
            </a:r>
            <a:r>
              <a:rPr lang="en-US" dirty="0" err="1" smtClean="0"/>
              <a:t>банка</a:t>
            </a:r>
            <a:r>
              <a:rPr lang="en-US" dirty="0" smtClean="0"/>
              <a:t>?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5696164-8185-4B6C-BF9A-177EEF45F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86000" y="3946441"/>
            <a:ext cx="6525000" cy="1890000"/>
          </a:xfrm>
        </p:spPr>
        <p:txBody>
          <a:bodyPr>
            <a:normAutofit/>
          </a:bodyPr>
          <a:lstStyle/>
          <a:p>
            <a:r>
              <a:rPr lang="ru-RU" sz="1600" dirty="0" err="1" smtClean="0"/>
              <a:t>Повыш</a:t>
            </a:r>
            <a:r>
              <a:rPr lang="en-US" sz="1600" dirty="0" err="1" smtClean="0"/>
              <a:t>ается</a:t>
            </a:r>
            <a:r>
              <a:rPr lang="ru-RU" sz="1600" dirty="0" smtClean="0"/>
              <a:t> охват потенциальных потребителей</a:t>
            </a:r>
            <a:r>
              <a:rPr lang="en-US" sz="1600" dirty="0" smtClean="0"/>
              <a:t> </a:t>
            </a:r>
            <a:r>
              <a:rPr lang="en-US" sz="1600" dirty="0" err="1" smtClean="0"/>
              <a:t>банковских</a:t>
            </a:r>
            <a:r>
              <a:rPr lang="en-US" sz="1600" dirty="0" smtClean="0"/>
              <a:t> </a:t>
            </a:r>
            <a:r>
              <a:rPr lang="en-US" sz="1600" dirty="0" err="1" smtClean="0"/>
              <a:t>услуг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/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err="1" smtClean="0"/>
              <a:t>Увелич</a:t>
            </a:r>
            <a:r>
              <a:rPr lang="en-US" sz="1600" dirty="0" err="1" smtClean="0"/>
              <a:t>ивается</a:t>
            </a:r>
            <a:r>
              <a:rPr lang="ru-RU" sz="1600" dirty="0" smtClean="0"/>
              <a:t> </a:t>
            </a:r>
            <a:r>
              <a:rPr lang="ru-RU" sz="1600" dirty="0" err="1" smtClean="0"/>
              <a:t>потенциальн</a:t>
            </a:r>
            <a:r>
              <a:rPr lang="en-US" sz="1600" dirty="0" err="1" smtClean="0"/>
              <a:t>ая</a:t>
            </a:r>
            <a:r>
              <a:rPr lang="ru-RU" sz="1600" dirty="0" smtClean="0"/>
              <a:t> прибыл</a:t>
            </a:r>
            <a:r>
              <a:rPr lang="en-US" sz="1600" dirty="0" smtClean="0"/>
              <a:t>ь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/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err="1" smtClean="0"/>
              <a:t>Упрощ</a:t>
            </a:r>
            <a:r>
              <a:rPr lang="en-US" sz="1600" dirty="0" err="1" smtClean="0"/>
              <a:t>ается</a:t>
            </a:r>
            <a:r>
              <a:rPr lang="ru-RU" sz="1600" dirty="0" smtClean="0"/>
              <a:t> и </a:t>
            </a:r>
            <a:r>
              <a:rPr lang="ru-RU" sz="1600" dirty="0" err="1" smtClean="0"/>
              <a:t>ускор</a:t>
            </a:r>
            <a:r>
              <a:rPr lang="en-US" sz="1600" dirty="0" err="1" smtClean="0"/>
              <a:t>яется</a:t>
            </a:r>
            <a:r>
              <a:rPr lang="ru-RU" sz="1600" dirty="0" smtClean="0"/>
              <a:t> метода рассмотрения одобрения кредита</a:t>
            </a:r>
            <a:endParaRPr lang="ru-RU" sz="16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C882B3E-33D8-49C6-A2CA-BA94737B37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Текст 7">
            <a:extLst>
              <a:ext uri="{FF2B5EF4-FFF2-40B4-BE49-F238E27FC236}">
                <a16:creationId xmlns:a16="http://schemas.microsoft.com/office/drawing/2014/main" id="{918E4268-1EF2-4931-842D-CEAD587B1778}"/>
              </a:ext>
            </a:extLst>
          </p:cNvPr>
          <p:cNvSpPr txBox="1">
            <a:spLocks/>
          </p:cNvSpPr>
          <p:nvPr/>
        </p:nvSpPr>
        <p:spPr>
          <a:xfrm>
            <a:off x="1542370" y="4172460"/>
            <a:ext cx="5621453" cy="197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C04FFB-35B4-4516-838B-436644C55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64946" y="3974017"/>
            <a:ext cx="266700" cy="266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3FA325-0458-415C-8554-DFF1D0875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64946" y="4758091"/>
            <a:ext cx="266700" cy="2667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9EF243-069D-4FE6-9033-B8C01D3FB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64946" y="554216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361CA63C-6B0F-478E-AD14-AA33C8E4F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850" y="369001"/>
            <a:ext cx="6918150" cy="6165000"/>
          </a:xfrm>
        </p:spPr>
        <p:txBody>
          <a:bodyPr>
            <a:normAutofit/>
          </a:bodyPr>
          <a:lstStyle/>
          <a:p>
            <a:r>
              <a:rPr lang="en-US" sz="3800" b="1" dirty="0" err="1" smtClean="0">
                <a:solidFill>
                  <a:schemeClr val="tx1"/>
                </a:solidFill>
              </a:rPr>
              <a:t>Почему</a:t>
            </a:r>
            <a:r>
              <a:rPr lang="en-US" sz="3800" b="1" dirty="0" smtClean="0">
                <a:solidFill>
                  <a:schemeClr val="tx1"/>
                </a:solidFill>
              </a:rPr>
              <a:t> </a:t>
            </a:r>
            <a:r>
              <a:rPr lang="en-US" sz="3800" b="1" dirty="0" err="1" smtClean="0">
                <a:solidFill>
                  <a:schemeClr val="tx1"/>
                </a:solidFill>
              </a:rPr>
              <a:t>мы</a:t>
            </a:r>
            <a:r>
              <a:rPr lang="en-US" sz="3800" b="1" dirty="0" smtClean="0">
                <a:solidFill>
                  <a:schemeClr val="tx1"/>
                </a:solidFill>
              </a:rPr>
              <a:t>?</a:t>
            </a:r>
            <a:endParaRPr lang="ru-RU" sz="3800" b="1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Наш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мир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полон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мошенников</a:t>
            </a:r>
            <a:r>
              <a:rPr lang="en-US" dirty="0" smtClean="0">
                <a:solidFill>
                  <a:schemeClr val="tx1"/>
                </a:solidFill>
              </a:rPr>
              <a:t>, а </a:t>
            </a:r>
            <a:r>
              <a:rPr lang="en-US" dirty="0" err="1" smtClean="0">
                <a:solidFill>
                  <a:schemeClr val="tx1"/>
                </a:solidFill>
              </a:rPr>
              <a:t>мы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не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терпим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конкуренции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потому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наша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команда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лучше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остальных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понимае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истинные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потребности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заказчика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даже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если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заказчик</a:t>
            </a:r>
            <a:r>
              <a:rPr lang="en-US" dirty="0" smtClean="0">
                <a:solidFill>
                  <a:schemeClr val="tx1"/>
                </a:solidFill>
              </a:rPr>
              <a:t> о </a:t>
            </a:r>
            <a:r>
              <a:rPr lang="en-US" dirty="0" err="1" smtClean="0">
                <a:solidFill>
                  <a:schemeClr val="tx1"/>
                </a:solidFill>
              </a:rPr>
              <a:t>них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не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догадывается</a:t>
            </a:r>
            <a:r>
              <a:rPr lang="en-US" dirty="0" smtClean="0">
                <a:solidFill>
                  <a:schemeClr val="tx1"/>
                </a:solidFill>
              </a:rPr>
              <a:t>. К </a:t>
            </a:r>
            <a:r>
              <a:rPr lang="en-US" dirty="0" err="1" smtClean="0">
                <a:solidFill>
                  <a:schemeClr val="tx1"/>
                </a:solidFill>
              </a:rPr>
              <a:t>примеру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вряд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ли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вам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захочется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использовать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контейнер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для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запуска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сайта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если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существует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целый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ряд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всевозможных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хостинг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сервисов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Наша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команда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продумывает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даже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такие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мелочи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не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благодарите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59BBE8-FEB8-444F-BE4E-89863A1E5F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22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91EC78-A4F1-4468-964E-334888EB77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7C0119D5-A553-4A90-A3F7-6A3B96ADA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ru-RU" sz="20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285484-440D-4500-93D8-F4C30D8B16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6000" y="3617467"/>
            <a:ext cx="6541502" cy="1386534"/>
          </a:xfrm>
        </p:spPr>
        <p:txBody>
          <a:bodyPr/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Мы </a:t>
            </a:r>
            <a:r>
              <a:rPr lang="ru-RU" sz="2400" b="1" dirty="0" err="1" smtClean="0">
                <a:solidFill>
                  <a:schemeClr val="tx1"/>
                </a:solidFill>
              </a:rPr>
              <a:t>проактивны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Если вас пуга</a:t>
            </a:r>
            <a:r>
              <a:rPr lang="ru-RU" sz="2000" dirty="0" smtClean="0">
                <a:solidFill>
                  <a:schemeClr val="tx1"/>
                </a:solidFill>
              </a:rPr>
              <a:t>ют истории в которых исполнитель уклоняется от диалога с заказчиком можете смело заказывать разработку у нас, уклоняться начнёте вы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A4E84-90D5-4799-831E-45DF53A0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Чем наш подход отличается от конкурентов?</a:t>
            </a:r>
            <a:endParaRPr lang="ru-RU" b="1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03A90749-5D02-4EB7-89F0-EC6AF575A3AE}"/>
              </a:ext>
            </a:extLst>
          </p:cNvPr>
          <p:cNvSpPr txBox="1">
            <a:spLocks/>
          </p:cNvSpPr>
          <p:nvPr/>
        </p:nvSpPr>
        <p:spPr>
          <a:xfrm>
            <a:off x="5286000" y="5082531"/>
            <a:ext cx="6541502" cy="138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solidFill>
                  <a:schemeClr val="tx1"/>
                </a:solidFill>
              </a:rPr>
              <a:t>Мы умеем работать в сжатые сроки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Начиная разработку за 2 недели до </a:t>
            </a:r>
            <a:r>
              <a:rPr lang="ru-RU" sz="2000" dirty="0" err="1" smtClean="0">
                <a:solidFill>
                  <a:schemeClr val="tx1"/>
                </a:solidFill>
              </a:rPr>
              <a:t>дедлайна</a:t>
            </a:r>
            <a:r>
              <a:rPr lang="ru-RU" sz="2000" dirty="0" smtClean="0">
                <a:solidFill>
                  <a:schemeClr val="tx1"/>
                </a:solidFill>
              </a:rPr>
              <a:t>, мы в состоянии выполнить 80% работы за пару часов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40B91AE-D0B3-4174-AC40-DDC2B594AAE6}"/>
              </a:ext>
            </a:extLst>
          </p:cNvPr>
          <p:cNvSpPr/>
          <p:nvPr/>
        </p:nvSpPr>
        <p:spPr>
          <a:xfrm>
            <a:off x="4572897" y="3741120"/>
            <a:ext cx="706083" cy="7060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963EF-8793-496E-B411-E79A11153E30}"/>
              </a:ext>
            </a:extLst>
          </p:cNvPr>
          <p:cNvSpPr txBox="1"/>
          <p:nvPr/>
        </p:nvSpPr>
        <p:spPr>
          <a:xfrm>
            <a:off x="4625215" y="380177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B14377A-40B3-4B61-A1AE-6553B83437B6}"/>
              </a:ext>
            </a:extLst>
          </p:cNvPr>
          <p:cNvSpPr/>
          <p:nvPr/>
        </p:nvSpPr>
        <p:spPr>
          <a:xfrm>
            <a:off x="4572897" y="5213347"/>
            <a:ext cx="706083" cy="7060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51795-1A26-466A-827A-DFD804FC1FB4}"/>
              </a:ext>
            </a:extLst>
          </p:cNvPr>
          <p:cNvSpPr txBox="1"/>
          <p:nvPr/>
        </p:nvSpPr>
        <p:spPr>
          <a:xfrm>
            <a:off x="4625215" y="52740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334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62C1EF2-BBB6-402D-86F3-2047706AFC2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1C82F57-905B-42D8-BDF5-BC2D91FE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Чем наш продукт отличается от стандартных форм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1BA3BB6F-9E93-4280-959A-DA0D1B5D18B5}"/>
              </a:ext>
            </a:extLst>
          </p:cNvPr>
          <p:cNvSpPr txBox="1">
            <a:spLocks/>
          </p:cNvSpPr>
          <p:nvPr/>
        </p:nvSpPr>
        <p:spPr>
          <a:xfrm>
            <a:off x="2402552" y="1944000"/>
            <a:ext cx="4863448" cy="153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Учитываем социальные пособия</a:t>
            </a:r>
            <a:endParaRPr lang="en-US" sz="1800" b="1" dirty="0"/>
          </a:p>
          <a:p>
            <a:pPr marL="0" indent="0">
              <a:buNone/>
            </a:pPr>
            <a:r>
              <a:rPr lang="ru-RU" sz="1600" dirty="0" smtClean="0"/>
              <a:t>Для увеличения количества потенциальных потребителей наша версия сайта учитывает  типы трат для которых предусмотрены льготы от государства</a:t>
            </a:r>
            <a:endParaRPr lang="ru-RU" sz="16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3D1898F-560D-449C-972C-A8DCF299C014}"/>
              </a:ext>
            </a:extLst>
          </p:cNvPr>
          <p:cNvSpPr/>
          <p:nvPr/>
        </p:nvSpPr>
        <p:spPr>
          <a:xfrm>
            <a:off x="1213621" y="2120304"/>
            <a:ext cx="706083" cy="7060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96E3AD-CEE6-4BCD-BED9-7318A6516826}"/>
              </a:ext>
            </a:extLst>
          </p:cNvPr>
          <p:cNvSpPr txBox="1"/>
          <p:nvPr/>
        </p:nvSpPr>
        <p:spPr>
          <a:xfrm>
            <a:off x="1282471" y="218095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9CC01D10-F751-4500-A4F9-C28EC5ECA683}"/>
              </a:ext>
            </a:extLst>
          </p:cNvPr>
          <p:cNvSpPr txBox="1">
            <a:spLocks/>
          </p:cNvSpPr>
          <p:nvPr/>
        </p:nvSpPr>
        <p:spPr>
          <a:xfrm>
            <a:off x="2402552" y="3834738"/>
            <a:ext cx="4863448" cy="1439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У</a:t>
            </a:r>
            <a:r>
              <a:rPr lang="ru-RU" sz="1800" b="1" dirty="0" smtClean="0"/>
              <a:t>ниверсальность</a:t>
            </a:r>
            <a:endParaRPr lang="en-US" sz="1800" b="1" dirty="0"/>
          </a:p>
          <a:p>
            <a:pPr marL="0" indent="0">
              <a:buNone/>
            </a:pPr>
            <a:r>
              <a:rPr lang="ru-RU" sz="1600" dirty="0" smtClean="0"/>
              <a:t>Наша версия сайта настолько лояльна к пользователям, что позволяет рассматривать одобрение кредита клиентам вне зависимости от их возраста</a:t>
            </a:r>
            <a:r>
              <a:rPr lang="en-US" sz="1600" dirty="0" smtClean="0"/>
              <a:t>.</a:t>
            </a:r>
            <a:endParaRPr lang="ru-RU" sz="16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37CB2A3-922E-43DE-9272-162EF3E10AC0}"/>
              </a:ext>
            </a:extLst>
          </p:cNvPr>
          <p:cNvSpPr/>
          <p:nvPr/>
        </p:nvSpPr>
        <p:spPr>
          <a:xfrm>
            <a:off x="1196236" y="3828240"/>
            <a:ext cx="706083" cy="7060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41C36-ACB3-4D4D-AD23-9B57BB8DDB45}"/>
              </a:ext>
            </a:extLst>
          </p:cNvPr>
          <p:cNvSpPr txBox="1"/>
          <p:nvPr/>
        </p:nvSpPr>
        <p:spPr>
          <a:xfrm>
            <a:off x="1259613" y="3888893"/>
            <a:ext cx="62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07674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215BFFB1-8F6F-4F40-ACB4-C620CD95B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6650" y="3429001"/>
            <a:ext cx="7334250" cy="945000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PR </a:t>
            </a:r>
            <a:r>
              <a:rPr lang="ru-RU" sz="1800" dirty="0" smtClean="0"/>
              <a:t>отдел не несёт ответственность за конечный продукт</a:t>
            </a:r>
            <a:endParaRPr lang="ru-RU" sz="1800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D72D099-1F72-4D69-B230-B2B7E467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СПАСИБО</a:t>
            </a:r>
            <a:endParaRPr lang="ru-RU" sz="7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FDC75C-6804-4AAF-8D91-397EA68734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56000" y="4549845"/>
            <a:ext cx="495000" cy="495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BDB361-975A-4043-B953-4DF7B88979C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5466001" y="4545774"/>
            <a:ext cx="495000" cy="495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1D6278-C4B4-4463-B318-1275B768631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6276000" y="4545774"/>
            <a:ext cx="495000" cy="495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61A666-AC2E-49FA-A60D-812E6BCD8BF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7086000" y="4545774"/>
            <a:ext cx="495000" cy="4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441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205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Онлайн форма одобрения кредита </vt:lpstr>
      <vt:lpstr>Почему заказ разработки онлайн формы одобрения кредита становится вашей лучшей тратой с момента основания банка?</vt:lpstr>
      <vt:lpstr>Презентация PowerPoint</vt:lpstr>
      <vt:lpstr>Чем наш подход отличается от конкурентов?</vt:lpstr>
      <vt:lpstr>Чем наш продукт отличается от стандартных форм 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Druid</cp:lastModifiedBy>
  <cp:revision>29</cp:revision>
  <dcterms:created xsi:type="dcterms:W3CDTF">2020-05-04T14:52:20Z</dcterms:created>
  <dcterms:modified xsi:type="dcterms:W3CDTF">2021-03-16T14:54:48Z</dcterms:modified>
</cp:coreProperties>
</file>