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608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71810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600200"/>
            <a:ext cx="9144000" cy="36576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x="0" y="-1438"/>
            <a:ext cx="1827407" cy="6859503"/>
            <a:chOff x="0" y="-1438"/>
            <a:chExt cx="798029" cy="6859503"/>
          </a:xfrm>
        </p:grpSpPr>
        <p:sp>
          <p:nvSpPr>
            <p:cNvPr id="10" name="Shape 10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x="7316591" y="0"/>
            <a:ext cx="1827407" cy="6859503"/>
            <a:chOff x="0" y="-1438"/>
            <a:chExt cx="798029" cy="6859503"/>
          </a:xfrm>
        </p:grpSpPr>
        <p:sp>
          <p:nvSpPr>
            <p:cNvPr id="13" name="Shape 13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20" name="Shape 2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23" name="Shape 2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31" name="Shape 3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43" name="Shape 4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46" name="Shape 4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53" name="Shape 5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56" name="Shape 5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63" name="Shape 6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66" name="Shape 6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286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286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286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286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286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286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286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286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Rocksoft City Hospital 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Ryan Bleile, Ankit Adlakha, David Donangelo, Rendall Cabaccang, Chloe Umble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Measures of Effectiveness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Time until treatment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"door-to-doctor" time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Total operating cost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Per week Basis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Time until first seen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"door-to-seen" time / time till registration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Total time in system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 percent VAT (value-added time)</a:t>
            </a:r>
          </a:p>
          <a:p>
            <a:pPr marL="914400" lvl="1" indent="-419100" rtl="0">
              <a:spcBef>
                <a:spcPts val="480"/>
              </a:spcBef>
              <a:buClr>
                <a:schemeClr val="lt1"/>
              </a:buClr>
              <a:buSzPct val="125000"/>
              <a:buFont typeface="Courier New"/>
              <a:buChar char="o"/>
            </a:pPr>
            <a:r>
              <a:rPr lang="en" sz="2400"/>
              <a:t>the total time being given care divided by the total time in the system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Measures of Effectiveness Cont.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spcBef>
                <a:spcPts val="480"/>
              </a:spcBef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Percent of LWBS Patients</a:t>
            </a:r>
          </a:p>
          <a:p>
            <a:pPr marL="914400" lvl="1" indent="-419100" rtl="0">
              <a:spcBef>
                <a:spcPts val="480"/>
              </a:spcBef>
              <a:buClr>
                <a:schemeClr val="lt1"/>
              </a:buClr>
              <a:buSzPct val="125000"/>
              <a:buFont typeface="Courier New"/>
              <a:buChar char="o"/>
            </a:pPr>
            <a:r>
              <a:rPr lang="en" sz="2400"/>
              <a:t>("Leave-Without-Being-Seen", or critical patients who passed away in waiting room)</a:t>
            </a:r>
          </a:p>
          <a:p>
            <a:pPr marL="457200" lvl="0" indent="-419100" rtl="0">
              <a:spcBef>
                <a:spcPts val="480"/>
              </a:spcBef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Resource Utilization</a:t>
            </a:r>
          </a:p>
          <a:p>
            <a:pPr marL="914400" lvl="1" indent="-41910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/>
              <a:t>Rooms and personnel by type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Experiments to Run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Determine best Staffing Schedules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Best schedules for surgeries or diagnostics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How to best meet JCHA critical door-to-treatment time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How are other patients affected by JCHA critical dtt time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Annual increase in patients effect on effectiveness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Rocksoft City Hospital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Over the last 10 years, increase in patient demand have have put significant pressures on all parts of the hospital.</a:t>
            </a:r>
          </a:p>
          <a:p>
            <a:endParaRPr lang="en"/>
          </a:p>
          <a:p>
            <a:pPr marL="457200" lvl="0" indent="-419100" rtl="0">
              <a:buClr>
                <a:schemeClr val="lt1"/>
              </a:buClr>
              <a:buSzPct val="208333"/>
              <a:buFont typeface="Arial"/>
              <a:buChar char="•"/>
            </a:pPr>
            <a:r>
              <a:rPr lang="en" sz="2400"/>
              <a:t>Patients are competing with each other for treatments and medical personnel.</a:t>
            </a:r>
          </a:p>
          <a:p>
            <a:pPr marL="457200" lvl="0" indent="-419100" rtl="0">
              <a:buClr>
                <a:schemeClr val="lt1"/>
              </a:buClr>
              <a:buSzPct val="208333"/>
              <a:buFont typeface="Arial"/>
              <a:buChar char="•"/>
            </a:pPr>
            <a:r>
              <a:rPr lang="en" sz="2400"/>
              <a:t>More patients are leaving the hospital without being seen.</a:t>
            </a:r>
          </a:p>
          <a:p>
            <a:endParaRPr lang="en" sz="2400"/>
          </a:p>
          <a:p>
            <a:pPr lvl="0" rtl="0">
              <a:buNone/>
            </a:pPr>
            <a:r>
              <a:rPr lang="en" sz="2400"/>
              <a:t>Simulation analysis helps to improve hospital operation efficiency. </a:t>
            </a:r>
          </a:p>
          <a:p>
            <a:endParaRPr lang="en"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Facility Details 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ED consists of:</a:t>
            </a:r>
          </a:p>
          <a:p>
            <a:pPr marL="914400" lvl="1" indent="-419100" rtl="0">
              <a:buClr>
                <a:schemeClr val="lt1"/>
              </a:buClr>
              <a:buSzPct val="125000"/>
              <a:buFont typeface="Courier New"/>
              <a:buChar char="o"/>
            </a:pPr>
            <a:r>
              <a:rPr lang="en" sz="2400"/>
              <a:t>One check-in counter</a:t>
            </a:r>
          </a:p>
          <a:p>
            <a:pPr marL="914400" lvl="1" indent="-419100" rtl="0">
              <a:buClr>
                <a:schemeClr val="lt1"/>
              </a:buClr>
              <a:buSzPct val="125000"/>
              <a:buFont typeface="Courier New"/>
              <a:buChar char="o"/>
            </a:pPr>
            <a:r>
              <a:rPr lang="en" sz="2400"/>
              <a:t>One 2-desk registration area adjacent to check-in</a:t>
            </a:r>
          </a:p>
          <a:p>
            <a:pPr marL="914400" lvl="1" indent="-419100" rtl="0">
              <a:buClr>
                <a:schemeClr val="lt1"/>
              </a:buClr>
              <a:buSzPct val="125000"/>
              <a:buFont typeface="Courier New"/>
              <a:buChar char="o"/>
            </a:pPr>
            <a:r>
              <a:rPr lang="en" sz="2400"/>
              <a:t>Six standard treatment rooms, generally used for non-critical patients</a:t>
            </a:r>
          </a:p>
          <a:p>
            <a:pPr marL="914400" lvl="1" indent="-419100" rtl="0">
              <a:buClr>
                <a:schemeClr val="lt1"/>
              </a:buClr>
              <a:buSzPct val="125000"/>
              <a:buFont typeface="Courier New"/>
              <a:buChar char="o"/>
            </a:pPr>
            <a:r>
              <a:rPr lang="en" sz="2400"/>
              <a:t>Two trauma rooms, only used for critical patients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Diagnostic Imaging consists of:</a:t>
            </a:r>
          </a:p>
          <a:p>
            <a:pPr marL="914400" lvl="1" indent="-419100" rtl="0">
              <a:buClr>
                <a:schemeClr val="lt1"/>
              </a:buClr>
              <a:buSzPct val="125000"/>
              <a:buFont typeface="Courier New"/>
              <a:buChar char="o"/>
            </a:pPr>
            <a:r>
              <a:rPr lang="en" sz="2400"/>
              <a:t>One imaging area (in which only a single person can be seen at a time)</a:t>
            </a:r>
          </a:p>
          <a:p>
            <a:pPr lvl="0" rtl="0">
              <a:buNone/>
            </a:pPr>
            <a:r>
              <a:rPr lang="en" sz="2400"/>
              <a:t>(The process to analyze the images is outside the scope of this model)</a:t>
            </a:r>
          </a:p>
          <a:p>
            <a:endParaRPr lang="en" sz="2400"/>
          </a:p>
          <a:p>
            <a:endParaRPr lang="en"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Continues Facility Details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Diagnostic Lab consists of:</a:t>
            </a:r>
          </a:p>
          <a:p>
            <a:pPr marL="914400" lvl="1" indent="-419100" rtl="0">
              <a:buClr>
                <a:schemeClr val="lt1"/>
              </a:buClr>
              <a:buSzPct val="125000"/>
              <a:buFont typeface="Courier New"/>
              <a:buChar char="o"/>
            </a:pPr>
            <a:r>
              <a:rPr lang="en" sz="2400"/>
              <a:t>Two draw stations where blood and urine samples are collected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(The process to analyze the lab work is outside the scope of this model)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Surgery consists of:</a:t>
            </a:r>
          </a:p>
          <a:p>
            <a:pPr marL="914400" lvl="1" indent="-419100" rtl="0">
              <a:buClr>
                <a:schemeClr val="lt1"/>
              </a:buClr>
              <a:buSzPct val="125000"/>
              <a:buFont typeface="Courier New"/>
              <a:buChar char="o"/>
            </a:pPr>
            <a:r>
              <a:rPr lang="en" sz="2400"/>
              <a:t>Three operating rooms (ORs)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(OR operation has been placed outside the scope of this model)</a:t>
            </a:r>
          </a:p>
          <a:p>
            <a:endParaRPr lang="en" sz="2400"/>
          </a:p>
          <a:p>
            <a:endParaRPr lang="en"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endParaRPr/>
          </a:p>
        </p:txBody>
      </p:sp>
      <p:sp>
        <p:nvSpPr>
          <p:cNvPr id="95" name="Shape 95"/>
          <p:cNvSpPr/>
          <p:nvPr/>
        </p:nvSpPr>
        <p:spPr>
          <a:xfrm>
            <a:off x="0" y="1725420"/>
            <a:ext cx="9144000" cy="34071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0" y="1627909"/>
            <a:ext cx="9143999" cy="36021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Operational Details 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199" y="14949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Three types of ED Patients 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Moderate ED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Serious ED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Critical ED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Two types of non-ED Patients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Outpatient diagnostics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Inpatient diagnostics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Other patients are outside the scope of our simulation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Operational Details Cont.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ED Patients require:</a:t>
            </a:r>
          </a:p>
          <a:p>
            <a:pPr marL="914400" lvl="1" indent="-38100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/>
              <a:t>Check-in</a:t>
            </a:r>
          </a:p>
          <a:p>
            <a:pPr marL="914400" lvl="1" indent="-38100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/>
              <a:t>Nurse Prep</a:t>
            </a:r>
          </a:p>
          <a:p>
            <a:pPr marL="914400" lvl="1" indent="-38100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/>
              <a:t>Initial Doctor visit</a:t>
            </a:r>
          </a:p>
          <a:p>
            <a:pPr marL="914400" lvl="1" indent="-38100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/>
              <a:t>Diagnostics / Treatment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Non-ED Patients only interact with our simulation in the diagnostics departments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other hospital requirements are outside the simulation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Operational Details Cont.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Treatments include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Diagnostic Imaging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Diagnostic Labs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Surgery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Hospital Admittance 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Discharge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ED Patients leave system scope by entering three of five treatments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Surgery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Hospital Admittance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Discharge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On-screen Show (4:3)</PresentationFormat>
  <Paragraphs>74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/>
      <vt:lpstr>Rocksoft City Hospital </vt:lpstr>
      <vt:lpstr>Rocksoft City Hospital</vt:lpstr>
      <vt:lpstr>Facility Details </vt:lpstr>
      <vt:lpstr>Continues Facility Details</vt:lpstr>
      <vt:lpstr>PowerPoint Presentation</vt:lpstr>
      <vt:lpstr>PowerPoint Presentation</vt:lpstr>
      <vt:lpstr>Operational Details </vt:lpstr>
      <vt:lpstr>Operational Details Cont.</vt:lpstr>
      <vt:lpstr>Operational Details Cont.</vt:lpstr>
      <vt:lpstr>Measures of Effectiveness</vt:lpstr>
      <vt:lpstr>Measures of Effectiveness Cont.</vt:lpstr>
      <vt:lpstr>Experiments to Run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Rocksoft City Hospital </dc:title>
  <dc:creator>ryan</dc:creator>
  <cp:lastModifiedBy>ryan</cp:lastModifiedBy>
  <cp:revision>1</cp:revision>
  <dcterms:modified xsi:type="dcterms:W3CDTF">2012-12-11T20:41:29Z</dcterms:modified>
</cp:coreProperties>
</file>