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20" r:id="rId1"/>
  </p:sldMasterIdLst>
  <p:notesMasterIdLst>
    <p:notesMasterId r:id="rId4"/>
  </p:notesMasterIdLst>
  <p:sldIdLst>
    <p:sldId id="269" r:id="rId2"/>
    <p:sldId id="265" r:id="rId3"/>
  </p:sldIdLst>
  <p:sldSz cx="6858000" cy="9906000" type="A4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BF2"/>
    <a:srgbClr val="ECEDF4"/>
    <a:srgbClr val="FAFDFF"/>
    <a:srgbClr val="F7FAFB"/>
    <a:srgbClr val="E2E3EE"/>
    <a:srgbClr val="F5F8F9"/>
    <a:srgbClr val="D8E3F4"/>
    <a:srgbClr val="0000FF"/>
    <a:srgbClr val="3333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C4B1156A-380E-4F78-BDF5-A606A8083BF9}" styleName="中間スタイル 4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269D01E-BC32-4049-B463-5C60D7B0CCD2}" styleName="テーマ スタイル 2 - アクセント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淡色スタイル 3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5BE263C-DBD7-4A20-BB59-AAB30ACAA65A}" styleName="中間スタイル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87" autoAdjust="0"/>
    <p:restoredTop sz="94705" autoAdjust="0"/>
  </p:normalViewPr>
  <p:slideViewPr>
    <p:cSldViewPr>
      <p:cViewPr varScale="1">
        <p:scale>
          <a:sx n="90" d="100"/>
          <a:sy n="90" d="100"/>
        </p:scale>
        <p:origin x="-3036" y="-126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040DB-F668-4F3F-ABF9-62C61EE215D5}" type="datetimeFigureOut">
              <a:rPr kumimoji="1" lang="ja-JP" altLang="en-US" smtClean="0"/>
              <a:pPr/>
              <a:t>2010/1/24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3681413" y="514350"/>
            <a:ext cx="17811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0E4D6-93D8-42BE-9049-86005A81036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3681413" y="514350"/>
            <a:ext cx="1781175" cy="2571750"/>
          </a:xfrm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0E4D6-93D8-42BE-9049-86005A81036B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914400" y="5613400"/>
            <a:ext cx="5143500" cy="1430867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914400" y="7401983"/>
            <a:ext cx="5143500" cy="770467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28" name="日付プレースホルダ 27"/>
          <p:cNvSpPr>
            <a:spLocks noGrp="1"/>
          </p:cNvSpPr>
          <p:nvPr>
            <p:ph type="dt" sz="half" idx="10"/>
          </p:nvPr>
        </p:nvSpPr>
        <p:spPr>
          <a:xfrm>
            <a:off x="4800600" y="9179560"/>
            <a:ext cx="1714500" cy="528320"/>
          </a:xfrm>
        </p:spPr>
        <p:txBody>
          <a:bodyPr/>
          <a:lstStyle>
            <a:lvl1pPr>
              <a:defRPr sz="1400"/>
            </a:lvl1pPr>
          </a:lstStyle>
          <a:p>
            <a:fld id="{2AA34CFC-6812-4473-89B9-0FA20997161A}" type="datetime1">
              <a:rPr kumimoji="1" lang="ja-JP" altLang="en-US" smtClean="0"/>
              <a:pPr/>
              <a:t>2010/1/24</a:t>
            </a:fld>
            <a:endParaRPr kumimoji="1" lang="ja-JP" altLang="en-US"/>
          </a:p>
        </p:txBody>
      </p:sp>
      <p:sp>
        <p:nvSpPr>
          <p:cNvPr id="17" name="フッター プレースホルダ 16"/>
          <p:cNvSpPr>
            <a:spLocks noGrp="1"/>
          </p:cNvSpPr>
          <p:nvPr>
            <p:ph type="ftr" sz="quarter" idx="11"/>
          </p:nvPr>
        </p:nvSpPr>
        <p:spPr>
          <a:xfrm>
            <a:off x="2173986" y="9179560"/>
            <a:ext cx="2606040" cy="52832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29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912114" y="9179560"/>
            <a:ext cx="914400" cy="52832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678656" y="5269442"/>
            <a:ext cx="5486400" cy="1849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正方形/長方形 32"/>
          <p:cNvSpPr/>
          <p:nvPr/>
        </p:nvSpPr>
        <p:spPr>
          <a:xfrm>
            <a:off x="685800" y="7291917"/>
            <a:ext cx="5486400" cy="9906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正方形/長方形 21"/>
          <p:cNvSpPr/>
          <p:nvPr/>
        </p:nvSpPr>
        <p:spPr>
          <a:xfrm>
            <a:off x="678656" y="5269442"/>
            <a:ext cx="171450" cy="1849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正方形/長方形 31"/>
          <p:cNvSpPr/>
          <p:nvPr/>
        </p:nvSpPr>
        <p:spPr>
          <a:xfrm>
            <a:off x="685800" y="7291917"/>
            <a:ext cx="171450" cy="9906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8D0D2-6FF7-444E-A9AA-9F840A143DA8}" type="datetime1">
              <a:rPr kumimoji="1" lang="ja-JP" altLang="en-US" smtClean="0"/>
              <a:pPr/>
              <a:t>2010/1/24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BC50-CF1D-4830-8305-B03407C244D4}" type="datetime1">
              <a:rPr kumimoji="1" lang="ja-JP" altLang="en-US" smtClean="0"/>
              <a:pPr/>
              <a:t>2010/1/24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342900" y="9176808"/>
            <a:ext cx="61722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二等辺三角形 7"/>
          <p:cNvSpPr>
            <a:spLocks noChangeAspect="1"/>
          </p:cNvSpPr>
          <p:nvPr/>
        </p:nvSpPr>
        <p:spPr>
          <a:xfrm rot="5400000">
            <a:off x="248058" y="9383684"/>
            <a:ext cx="275671" cy="90236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 rot="5400000">
            <a:off x="690205" y="4625042"/>
            <a:ext cx="8453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063B1-62C7-485A-8DFD-4FED1AB2D678}" type="datetime1">
              <a:rPr kumimoji="1" lang="ja-JP" altLang="en-US" smtClean="0"/>
              <a:pPr/>
              <a:t>2010/1/24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342900" y="1761067"/>
            <a:ext cx="6172200" cy="713232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4292600"/>
            <a:ext cx="5143500" cy="1540933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971550" y="6163733"/>
            <a:ext cx="5086350" cy="1651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800600" y="9179560"/>
            <a:ext cx="1714500" cy="528320"/>
          </a:xfrm>
        </p:spPr>
        <p:txBody>
          <a:bodyPr/>
          <a:lstStyle/>
          <a:p>
            <a:fld id="{04FB9E88-8D80-4712-B512-C8F734102FAB}" type="datetime1">
              <a:rPr kumimoji="1" lang="ja-JP" altLang="en-US" smtClean="0"/>
              <a:pPr/>
              <a:t>2010/1/24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2173986" y="9179560"/>
            <a:ext cx="2606040" cy="52832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802386" y="9179560"/>
            <a:ext cx="1140714" cy="52832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685800" y="4072467"/>
            <a:ext cx="5486400" cy="1849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685800" y="4072467"/>
            <a:ext cx="171450" cy="1849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30200"/>
            <a:ext cx="6172200" cy="1320800"/>
          </a:xfrm>
        </p:spPr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F2ABB-59AF-4D40-9850-5F935CD0A8D4}" type="datetime1">
              <a:rPr kumimoji="1" lang="ja-JP" altLang="en-US" smtClean="0"/>
              <a:pPr/>
              <a:t>2010/1/24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342900" y="1761067"/>
            <a:ext cx="3031236" cy="713232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3474149" y="1756664"/>
            <a:ext cx="3031236" cy="713232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30200"/>
            <a:ext cx="6172200" cy="13208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2900" y="1857375"/>
            <a:ext cx="3030141" cy="9906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3486151" y="1871133"/>
            <a:ext cx="3031331" cy="9906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8625-1600-418E-9984-79D86FB455B0}" type="datetime1">
              <a:rPr kumimoji="1" lang="ja-JP" altLang="en-US" smtClean="0"/>
              <a:pPr/>
              <a:t>2010/1/24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342900" y="3081867"/>
            <a:ext cx="3028950" cy="5833533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 12"/>
          <p:cNvSpPr>
            <a:spLocks noGrp="1"/>
          </p:cNvSpPr>
          <p:nvPr>
            <p:ph sz="quarter" idx="4"/>
          </p:nvPr>
        </p:nvSpPr>
        <p:spPr>
          <a:xfrm>
            <a:off x="3486150" y="3081867"/>
            <a:ext cx="3028950" cy="5833533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30200"/>
            <a:ext cx="6172200" cy="1320800"/>
          </a:xfrm>
        </p:spPr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E8E46-AED7-49D8-A62C-C2C05C484A67}" type="datetime1">
              <a:rPr kumimoji="1" lang="ja-JP" altLang="en-US" smtClean="0"/>
              <a:pPr/>
              <a:t>2010/1/24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6" name="二等辺三角形 5"/>
          <p:cNvSpPr>
            <a:spLocks noChangeAspect="1"/>
          </p:cNvSpPr>
          <p:nvPr/>
        </p:nvSpPr>
        <p:spPr>
          <a:xfrm rot="5400000">
            <a:off x="248058" y="9383684"/>
            <a:ext cx="275671" cy="90236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DFBF-A222-4E6D-8976-0C331014B3DF}" type="datetime1">
              <a:rPr kumimoji="1" lang="ja-JP" altLang="en-US" smtClean="0"/>
              <a:pPr/>
              <a:t>2010/1/24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5" name="直線コネクタ 4"/>
          <p:cNvSpPr>
            <a:spLocks noChangeShapeType="1"/>
          </p:cNvSpPr>
          <p:nvPr/>
        </p:nvSpPr>
        <p:spPr bwMode="auto">
          <a:xfrm>
            <a:off x="342900" y="9176808"/>
            <a:ext cx="61722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二等辺三角形 5"/>
          <p:cNvSpPr>
            <a:spLocks noChangeAspect="1"/>
          </p:cNvSpPr>
          <p:nvPr/>
        </p:nvSpPr>
        <p:spPr>
          <a:xfrm rot="5400000">
            <a:off x="248058" y="9383684"/>
            <a:ext cx="275671" cy="90236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43450" y="440267"/>
            <a:ext cx="1885950" cy="1210733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4743450" y="1761068"/>
            <a:ext cx="1885950" cy="699611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BEBC8-6AF2-4851-90C9-729FD6B47DCA}" type="datetime1">
              <a:rPr kumimoji="1" lang="ja-JP" altLang="en-US" smtClean="0"/>
              <a:pPr/>
              <a:t>2010/1/24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342900" y="9176808"/>
            <a:ext cx="61722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 rot="5400000">
            <a:off x="274984" y="4801658"/>
            <a:ext cx="8717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二等辺三角形 8"/>
          <p:cNvSpPr>
            <a:spLocks noChangeAspect="1"/>
          </p:cNvSpPr>
          <p:nvPr/>
        </p:nvSpPr>
        <p:spPr>
          <a:xfrm rot="5400000">
            <a:off x="248058" y="9383684"/>
            <a:ext cx="275671" cy="90236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コンテンツ プレースホルダ 11"/>
          <p:cNvSpPr>
            <a:spLocks noGrp="1"/>
          </p:cNvSpPr>
          <p:nvPr>
            <p:ph sz="quarter" idx="1"/>
          </p:nvPr>
        </p:nvSpPr>
        <p:spPr>
          <a:xfrm>
            <a:off x="228600" y="440267"/>
            <a:ext cx="4286250" cy="8255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723459"/>
            <a:ext cx="6172200" cy="974549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342900" y="2751667"/>
            <a:ext cx="6172200" cy="616813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42900" y="1761067"/>
            <a:ext cx="6172200" cy="770467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4AB4F-90B4-41A4-8B9F-80DA430C5926}" type="datetime1">
              <a:rPr kumimoji="1" lang="ja-JP" altLang="en-US" smtClean="0"/>
              <a:pPr/>
              <a:t>2010/1/24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342900" y="9176808"/>
            <a:ext cx="61722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二等辺三角形 8"/>
          <p:cNvSpPr>
            <a:spLocks noChangeAspect="1"/>
          </p:cNvSpPr>
          <p:nvPr/>
        </p:nvSpPr>
        <p:spPr>
          <a:xfrm rot="5400000">
            <a:off x="248058" y="9383684"/>
            <a:ext cx="275671" cy="90236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342900" y="723459"/>
            <a:ext cx="137160" cy="9906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 21"/>
          <p:cNvSpPr>
            <a:spLocks noGrp="1"/>
          </p:cNvSpPr>
          <p:nvPr>
            <p:ph type="title"/>
          </p:nvPr>
        </p:nvSpPr>
        <p:spPr>
          <a:xfrm>
            <a:off x="342900" y="220133"/>
            <a:ext cx="6172200" cy="1430867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342900" y="1761067"/>
            <a:ext cx="6172200" cy="709269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4800600" y="9181394"/>
            <a:ext cx="1716786" cy="528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087A43A-43B1-4AEC-8D40-97121DAA51B9}" type="datetime1">
              <a:rPr kumimoji="1" lang="ja-JP" altLang="en-US" smtClean="0"/>
              <a:pPr/>
              <a:t>2010/1/24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2173986" y="9181394"/>
            <a:ext cx="2628900" cy="528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459486" y="9181394"/>
            <a:ext cx="1485900" cy="528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  <p:sp>
        <p:nvSpPr>
          <p:cNvPr id="28" name="直線コネクタ 27"/>
          <p:cNvSpPr>
            <a:spLocks noChangeShapeType="1"/>
          </p:cNvSpPr>
          <p:nvPr/>
        </p:nvSpPr>
        <p:spPr bwMode="auto">
          <a:xfrm>
            <a:off x="342900" y="9176808"/>
            <a:ext cx="61722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線コネクタ 28"/>
          <p:cNvSpPr>
            <a:spLocks noChangeShapeType="1"/>
          </p:cNvSpPr>
          <p:nvPr/>
        </p:nvSpPr>
        <p:spPr bwMode="auto">
          <a:xfrm>
            <a:off x="342900" y="1651000"/>
            <a:ext cx="61722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二等辺三角形 9"/>
          <p:cNvSpPr>
            <a:spLocks noChangeAspect="1"/>
          </p:cNvSpPr>
          <p:nvPr/>
        </p:nvSpPr>
        <p:spPr>
          <a:xfrm rot="5400000">
            <a:off x="248058" y="9383684"/>
            <a:ext cx="275671" cy="90236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1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1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1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1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2200" b="1" dirty="0" smtClean="0">
                <a:latin typeface="ＭＳ Ｐ明朝" pitchFamily="18" charset="-128"/>
                <a:ea typeface="ＭＳ Ｐ明朝" pitchFamily="18" charset="-128"/>
              </a:rPr>
              <a:t>PC/AT</a:t>
            </a:r>
            <a:r>
              <a:rPr kumimoji="1" lang="ja-JP" altLang="en-US" sz="2200" b="1" dirty="0" smtClean="0">
                <a:latin typeface="ＭＳ Ｐ明朝" pitchFamily="18" charset="-128"/>
                <a:ea typeface="ＭＳ Ｐ明朝" pitchFamily="18" charset="-128"/>
              </a:rPr>
              <a:t>互換機向けマルチメディア</a:t>
            </a:r>
            <a:r>
              <a:rPr kumimoji="1" lang="en-US" altLang="ja-JP" sz="2200" b="1" dirty="0" smtClean="0">
                <a:latin typeface="ＭＳ Ｐ明朝" pitchFamily="18" charset="-128"/>
                <a:ea typeface="ＭＳ Ｐ明朝" pitchFamily="18" charset="-128"/>
              </a:rPr>
              <a:t>OS</a:t>
            </a:r>
            <a:endParaRPr kumimoji="1" lang="ja-JP" altLang="en-US" sz="2200" b="1" dirty="0">
              <a:latin typeface="ＭＳ Ｐ明朝" pitchFamily="18" charset="-128"/>
              <a:ea typeface="ＭＳ Ｐ明朝" pitchFamily="18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ja-JP" altLang="en-US" b="1" dirty="0" smtClean="0">
                <a:latin typeface="ＭＳ Ｐ明朝" pitchFamily="18" charset="-128"/>
                <a:ea typeface="ＭＳ Ｐ明朝" pitchFamily="18" charset="-128"/>
              </a:rPr>
              <a:t>専門学校</a:t>
            </a:r>
            <a:r>
              <a:rPr kumimoji="1" lang="en-US" altLang="ja-JP" b="1" dirty="0" smtClean="0">
                <a:latin typeface="ＭＳ Ｐ明朝" pitchFamily="18" charset="-128"/>
                <a:ea typeface="ＭＳ Ｐ明朝" pitchFamily="18" charset="-128"/>
              </a:rPr>
              <a:t>HAL</a:t>
            </a:r>
            <a:r>
              <a:rPr kumimoji="1" lang="ja-JP" altLang="en-US" b="1" dirty="0" smtClean="0">
                <a:latin typeface="ＭＳ Ｐ明朝" pitchFamily="18" charset="-128"/>
                <a:ea typeface="ＭＳ Ｐ明朝" pitchFamily="18" charset="-128"/>
              </a:rPr>
              <a:t>名古屋</a:t>
            </a:r>
            <a:endParaRPr kumimoji="1" lang="en-US" altLang="ja-JP" b="1" dirty="0" smtClean="0">
              <a:latin typeface="ＭＳ Ｐ明朝" pitchFamily="18" charset="-128"/>
              <a:ea typeface="ＭＳ Ｐ明朝" pitchFamily="18" charset="-128"/>
            </a:endParaRPr>
          </a:p>
          <a:p>
            <a:r>
              <a:rPr lang="ja-JP" altLang="en-US" b="1" dirty="0" smtClean="0">
                <a:latin typeface="ＭＳ Ｐ明朝" pitchFamily="18" charset="-128"/>
                <a:ea typeface="ＭＳ Ｐ明朝" pitchFamily="18" charset="-128"/>
              </a:rPr>
              <a:t>佐合　秀昭</a:t>
            </a:r>
            <a:endParaRPr lang="en-US" altLang="ja-JP" b="1" dirty="0" smtClean="0">
              <a:latin typeface="ＭＳ Ｐ明朝" pitchFamily="18" charset="-128"/>
              <a:ea typeface="ＭＳ Ｐ明朝" pitchFamily="18" charset="-128"/>
            </a:endParaRPr>
          </a:p>
          <a:p>
            <a:r>
              <a:rPr kumimoji="1" lang="ja-JP" altLang="en-US" b="1" dirty="0" smtClean="0">
                <a:latin typeface="ＭＳ Ｐ明朝" pitchFamily="18" charset="-128"/>
                <a:ea typeface="ＭＳ Ｐ明朝" pitchFamily="18" charset="-128"/>
              </a:rPr>
              <a:t>牧内 恵一朗</a:t>
            </a:r>
            <a:endParaRPr kumimoji="1" lang="ja-JP" altLang="en-US" b="1" dirty="0">
              <a:latin typeface="ＭＳ Ｐ明朝" pitchFamily="18" charset="-128"/>
              <a:ea typeface="ＭＳ Ｐ明朝" pitchFamily="18" charset="-128"/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857250" y="3238488"/>
            <a:ext cx="5143500" cy="1430867"/>
          </a:xfrm>
          <a:prstGeom prst="rect">
            <a:avLst/>
          </a:prstGeom>
        </p:spPr>
        <p:txBody>
          <a:bodyPr vert="horz" anchor="t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Ｐ明朝" pitchFamily="18" charset="-128"/>
                <a:ea typeface="ＭＳ Ｐ明朝" pitchFamily="18" charset="-128"/>
                <a:cs typeface="+mj-cs"/>
              </a:rPr>
              <a:t>Mul</a:t>
            </a:r>
            <a:r>
              <a:rPr kumimoji="1" lang="ja-JP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Ｐ明朝" pitchFamily="18" charset="-128"/>
                <a:ea typeface="ＭＳ Ｐ明朝" pitchFamily="18" charset="-128"/>
                <a:cs typeface="+mj-cs"/>
              </a:rPr>
              <a:t> </a:t>
            </a:r>
            <a:r>
              <a:rPr kumimoji="1" lang="en-US" altLang="ja-JP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Ｐ明朝" pitchFamily="18" charset="-128"/>
                <a:ea typeface="ＭＳ Ｐ明朝" pitchFamily="18" charset="-128"/>
                <a:cs typeface="+mj-cs"/>
              </a:rPr>
              <a:t>light 1.1</a:t>
            </a:r>
            <a:br>
              <a:rPr kumimoji="1" lang="en-US" altLang="ja-JP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Ｐ明朝" pitchFamily="18" charset="-128"/>
                <a:ea typeface="ＭＳ Ｐ明朝" pitchFamily="18" charset="-128"/>
                <a:cs typeface="+mj-cs"/>
              </a:rPr>
            </a:br>
            <a:r>
              <a:rPr kumimoji="1" lang="ja-JP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Ｐ明朝" pitchFamily="18" charset="-128"/>
                <a:ea typeface="ＭＳ Ｐ明朝" pitchFamily="18" charset="-128"/>
                <a:cs typeface="+mj-cs"/>
              </a:rPr>
              <a:t>仕様書</a:t>
            </a:r>
            <a:endParaRPr kumimoji="1" lang="ja-JP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ＭＳ Ｐ明朝" pitchFamily="18" charset="-128"/>
              <a:ea typeface="ＭＳ Ｐ明朝" pitchFamily="18" charset="-128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3333FF"/>
                </a:solidFill>
              </a:rPr>
              <a:t>仕</a:t>
            </a:r>
            <a:r>
              <a:rPr kumimoji="1" lang="ja-JP" altLang="en-US" dirty="0" smtClean="0"/>
              <a:t>様</a:t>
            </a:r>
            <a:endParaRPr kumimoji="1" lang="ja-JP" altLang="en-US" dirty="0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  <p:graphicFrame>
        <p:nvGraphicFramePr>
          <p:cNvPr id="9" name="コンテンツ プレースホルダ 8"/>
          <p:cNvGraphicFramePr>
            <a:graphicFrameLocks noGrp="1"/>
          </p:cNvGraphicFramePr>
          <p:nvPr>
            <p:ph sz="quarter" idx="1"/>
          </p:nvPr>
        </p:nvGraphicFramePr>
        <p:xfrm>
          <a:off x="357166" y="1952605"/>
          <a:ext cx="6157935" cy="6594480"/>
        </p:xfrm>
        <a:graphic>
          <a:graphicData uri="http://schemas.openxmlformats.org/drawingml/2006/table">
            <a:tbl>
              <a:tblPr firstCol="1">
                <a:tableStyleId>{85BE263C-DBD7-4A20-BB59-AAB30ACAA65A}</a:tableStyleId>
              </a:tblPr>
              <a:tblGrid>
                <a:gridCol w="857256"/>
                <a:gridCol w="1071570"/>
                <a:gridCol w="815997"/>
                <a:gridCol w="1706556"/>
                <a:gridCol w="1706556"/>
              </a:tblGrid>
              <a:tr h="360000">
                <a:tc rowSpan="2"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全般</a:t>
                      </a:r>
                      <a:endParaRPr kumimoji="1" lang="ja-JP" altLang="en-US" sz="1200" b="0" dirty="0"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OS</a:t>
                      </a:r>
                      <a:r>
                        <a:rPr kumimoji="1" lang="ja-JP" altLang="en-US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名</a:t>
                      </a:r>
                      <a:endParaRPr kumimoji="1" lang="ja-JP" altLang="en-US" sz="1200" b="0" dirty="0"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err="1" smtClean="0">
                          <a:latin typeface="メイリオ" pitchFamily="50" charset="-128"/>
                          <a:ea typeface="メイリオ" pitchFamily="50" charset="-128"/>
                        </a:rPr>
                        <a:t>Mul</a:t>
                      </a:r>
                      <a:r>
                        <a:rPr kumimoji="1" lang="en-US" altLang="ja-JP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 light 1.1</a:t>
                      </a:r>
                      <a:r>
                        <a:rPr kumimoji="1" lang="ja-JP" altLang="en-US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　</a:t>
                      </a:r>
                      <a:r>
                        <a:rPr kumimoji="1" lang="en-US" altLang="ja-JP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(</a:t>
                      </a:r>
                      <a:r>
                        <a:rPr kumimoji="1" lang="ja-JP" altLang="en-US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マルライト </a:t>
                      </a:r>
                      <a:r>
                        <a:rPr kumimoji="1" lang="en-US" altLang="ja-JP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1.1)</a:t>
                      </a:r>
                      <a:endParaRPr kumimoji="1" lang="ja-JP" altLang="en-US" sz="1200" b="0" dirty="0"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60000">
                <a:tc vMerge="1">
                  <a:txBody>
                    <a:bodyPr/>
                    <a:lstStyle/>
                    <a:p>
                      <a:endParaRPr kumimoji="1" lang="ja-JP" altLang="en-US" sz="1400" b="0" dirty="0"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>
                    <a:solidFill>
                      <a:srgbClr val="EAEB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プラットフォーム</a:t>
                      </a:r>
                      <a:endParaRPr kumimoji="1" lang="ja-JP" altLang="en-US" sz="1200" b="0" dirty="0"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PC/AT</a:t>
                      </a:r>
                      <a:r>
                        <a:rPr kumimoji="1" lang="ja-JP" altLang="en-US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互換機</a:t>
                      </a:r>
                      <a:endParaRPr kumimoji="1" lang="ja-JP" altLang="en-US" sz="1200" b="0" dirty="0"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CPU</a:t>
                      </a:r>
                      <a:endParaRPr kumimoji="1" lang="ja-JP" altLang="en-US" sz="1200" b="0" dirty="0"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CPU</a:t>
                      </a:r>
                      <a:endParaRPr kumimoji="1" lang="ja-JP" altLang="en-US" sz="1200" b="0" dirty="0"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Intel 80486</a:t>
                      </a:r>
                      <a:r>
                        <a:rPr kumimoji="1" lang="ja-JP" altLang="en-US" sz="1200" baseline="0" dirty="0" smtClean="0">
                          <a:latin typeface="メイリオ" pitchFamily="50" charset="-128"/>
                          <a:ea typeface="メイリオ" pitchFamily="50" charset="-128"/>
                        </a:rPr>
                        <a:t> </a:t>
                      </a:r>
                      <a:r>
                        <a:rPr kumimoji="1" lang="ja-JP" altLang="en-US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以上の </a:t>
                      </a:r>
                      <a:r>
                        <a:rPr kumimoji="1" lang="en-US" altLang="ja-JP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IA-32</a:t>
                      </a:r>
                      <a:r>
                        <a:rPr kumimoji="1" lang="ja-JP" altLang="en-US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アーキテクチャ</a:t>
                      </a:r>
                      <a:r>
                        <a:rPr kumimoji="1" lang="en-US" altLang="ja-JP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CPU</a:t>
                      </a:r>
                      <a:endParaRPr kumimoji="1" lang="ja-JP" altLang="en-US" sz="1200" b="0" dirty="0"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60000">
                <a:tc rowSpan="3"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メモリ</a:t>
                      </a:r>
                      <a:endParaRPr kumimoji="1" lang="ja-JP" altLang="en-US" sz="1200" b="0" dirty="0"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最大認識メモリ容量</a:t>
                      </a:r>
                      <a:endParaRPr kumimoji="1" lang="ja-JP" altLang="en-US" sz="1200" b="0" dirty="0"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4GiB</a:t>
                      </a:r>
                      <a:endParaRPr kumimoji="1" lang="ja-JP" altLang="en-US" sz="1200" b="0" dirty="0"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600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メモリ容量</a:t>
                      </a:r>
                      <a:endParaRPr kumimoji="1" lang="ja-JP" altLang="en-US" sz="1200" b="0" dirty="0"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必須：</a:t>
                      </a:r>
                      <a:r>
                        <a:rPr kumimoji="1" lang="en-US" altLang="ja-JP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32MiB</a:t>
                      </a:r>
                      <a:r>
                        <a:rPr kumimoji="1" lang="ja-JP" altLang="en-US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以上</a:t>
                      </a:r>
                      <a:endParaRPr kumimoji="1" lang="ja-JP" altLang="en-US" sz="1200" b="0" dirty="0"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推進：</a:t>
                      </a:r>
                      <a:r>
                        <a:rPr kumimoji="1" lang="en-US" altLang="ja-JP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256MiB</a:t>
                      </a:r>
                      <a:r>
                        <a:rPr kumimoji="1" lang="ja-JP" altLang="en-US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以上</a:t>
                      </a:r>
                      <a:endParaRPr kumimoji="1" lang="ja-JP" altLang="en-US" sz="1200" b="0" dirty="0"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/>
                </a:tc>
              </a:tr>
              <a:tr h="360000">
                <a:tc vMerge="1">
                  <a:txBody>
                    <a:bodyPr/>
                    <a:lstStyle/>
                    <a:p>
                      <a:endParaRPr kumimoji="1" lang="ja-JP" altLang="en-US" sz="1400" b="0" dirty="0"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>
                    <a:solidFill>
                      <a:srgbClr val="EAEB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メモリ管理方式</a:t>
                      </a:r>
                      <a:endParaRPr kumimoji="1" lang="ja-JP" altLang="en-US" sz="1200" b="0" dirty="0"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セグメンテーション</a:t>
                      </a:r>
                      <a:endParaRPr kumimoji="1" lang="ja-JP" altLang="en-US" sz="1200" b="0" dirty="0"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60000">
                <a:tc rowSpan="3"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タスク</a:t>
                      </a:r>
                      <a:endParaRPr kumimoji="1" lang="ja-JP" altLang="en-US" sz="1200" b="0" dirty="0"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タスクデータ構造</a:t>
                      </a:r>
                      <a:endParaRPr kumimoji="1" lang="ja-JP" altLang="en-US" sz="1200" b="0" dirty="0"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ja-JP" altLang="en-US" sz="1200" baseline="0" dirty="0" smtClean="0">
                          <a:latin typeface="メイリオ" pitchFamily="50" charset="-128"/>
                          <a:ea typeface="メイリオ" pitchFamily="50" charset="-128"/>
                        </a:rPr>
                        <a:t>タスク・ステート・セグメント</a:t>
                      </a:r>
                      <a:r>
                        <a:rPr kumimoji="1" lang="en-US" altLang="ja-JP" sz="1200" baseline="0" dirty="0" smtClean="0">
                          <a:latin typeface="メイリオ" pitchFamily="50" charset="-128"/>
                          <a:ea typeface="メイリオ" pitchFamily="50" charset="-128"/>
                        </a:rPr>
                        <a:t>(TSS)</a:t>
                      </a:r>
                      <a:endParaRPr kumimoji="1" lang="ja-JP" altLang="en-US" sz="1200" b="0" dirty="0"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60000">
                <a:tc vMerge="1">
                  <a:txBody>
                    <a:bodyPr/>
                    <a:lstStyle/>
                    <a:p>
                      <a:pPr algn="l"/>
                      <a:endParaRPr kumimoji="1" lang="ja-JP" altLang="en-US" sz="1200" b="0" dirty="0"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>
                    <a:solidFill>
                      <a:srgbClr val="EAEB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スケジューリング方式</a:t>
                      </a:r>
                      <a:endParaRPr kumimoji="1" lang="ja-JP" altLang="en-US" sz="1200" b="0" dirty="0"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タイム・シェアリング・システム</a:t>
                      </a:r>
                      <a:endParaRPr kumimoji="1" lang="en-US" altLang="ja-JP" sz="1200" dirty="0" smtClean="0">
                        <a:latin typeface="メイリオ" pitchFamily="50" charset="-128"/>
                        <a:ea typeface="メイリオ" pitchFamily="50" charset="-128"/>
                      </a:endParaRPr>
                    </a:p>
                    <a:p>
                      <a:pPr algn="l"/>
                      <a:r>
                        <a:rPr kumimoji="1" lang="ja-JP" altLang="en-US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静的優先度割り当て</a:t>
                      </a:r>
                      <a:endParaRPr kumimoji="1" lang="ja-JP" altLang="en-US" sz="1200" b="0" dirty="0"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60000">
                <a:tc vMerge="1">
                  <a:txBody>
                    <a:bodyPr/>
                    <a:lstStyle/>
                    <a:p>
                      <a:pPr algn="l"/>
                      <a:endParaRPr kumimoji="1" lang="ja-JP" altLang="en-US" sz="1200" b="0" dirty="0"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>
                    <a:solidFill>
                      <a:srgbClr val="EAEB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タスク間保護</a:t>
                      </a:r>
                      <a:endParaRPr kumimoji="1" lang="ja-JP" altLang="en-US" sz="1200" b="0" dirty="0"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LDT</a:t>
                      </a:r>
                      <a:r>
                        <a:rPr kumimoji="1" lang="ja-JP" altLang="en-US" sz="1200" smtClean="0">
                          <a:latin typeface="メイリオ" pitchFamily="50" charset="-128"/>
                          <a:ea typeface="メイリオ" pitchFamily="50" charset="-128"/>
                        </a:rPr>
                        <a:t>で実装</a:t>
                      </a:r>
                      <a:endParaRPr kumimoji="1" lang="ja-JP" altLang="en-US" sz="1200" b="0" dirty="0"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60000">
                <a:tc rowSpan="4"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モニター</a:t>
                      </a:r>
                      <a:endParaRPr kumimoji="1" lang="ja-JP" altLang="en-US" sz="1200" b="0" dirty="0"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画面出力規格</a:t>
                      </a:r>
                      <a:endParaRPr kumimoji="1" lang="ja-JP" altLang="en-US" sz="1200" b="0" dirty="0"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400" b="0" dirty="0"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>
                    <a:solidFill>
                      <a:srgbClr val="EAEB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VESA BIOS Extensions (VBE)</a:t>
                      </a:r>
                      <a:endParaRPr kumimoji="1" lang="ja-JP" altLang="en-US" sz="1200" b="0" dirty="0"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60000">
                <a:tc vMerge="1">
                  <a:txBody>
                    <a:bodyPr/>
                    <a:lstStyle/>
                    <a:p>
                      <a:endParaRPr kumimoji="1" lang="ja-JP" altLang="en-US" sz="1400" b="0" dirty="0"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>
                    <a:solidFill>
                      <a:srgbClr val="EAEB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画面解像度</a:t>
                      </a:r>
                      <a:endParaRPr kumimoji="1" lang="ja-JP" altLang="en-US" sz="1200" b="0" dirty="0"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横方向</a:t>
                      </a:r>
                      <a:endParaRPr kumimoji="1" lang="ja-JP" altLang="en-US" sz="1200" b="0" dirty="0"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1024 pixel</a:t>
                      </a:r>
                      <a:endParaRPr kumimoji="1" lang="ja-JP" altLang="en-US" sz="1200" b="0" dirty="0"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600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400" b="0" dirty="0"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縦方向</a:t>
                      </a:r>
                      <a:endParaRPr kumimoji="1" lang="ja-JP" altLang="en-US" sz="1200" b="0" dirty="0"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768 pixel</a:t>
                      </a:r>
                      <a:endParaRPr kumimoji="1" lang="ja-JP" altLang="en-US" sz="1200" b="0" dirty="0"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60000">
                <a:tc vMerge="1">
                  <a:txBody>
                    <a:bodyPr/>
                    <a:lstStyle/>
                    <a:p>
                      <a:endParaRPr kumimoji="1" lang="ja-JP" altLang="en-US" sz="1400" b="0" dirty="0"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>
                    <a:solidFill>
                      <a:srgbClr val="EAEB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色数</a:t>
                      </a:r>
                      <a:endParaRPr kumimoji="1" lang="ja-JP" altLang="en-US" sz="1200" b="0" dirty="0"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32bit</a:t>
                      </a:r>
                      <a:r>
                        <a:rPr kumimoji="1" lang="ja-JP" altLang="en-US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フルカラー</a:t>
                      </a:r>
                      <a:endParaRPr kumimoji="1" lang="ja-JP" altLang="en-US" sz="1200" b="0" dirty="0"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60000">
                <a:tc rowSpan="3"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対応規格</a:t>
                      </a:r>
                      <a:endParaRPr kumimoji="1" lang="ja-JP" altLang="en-US" sz="1200" b="0" dirty="0"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ハードウェア</a:t>
                      </a:r>
                      <a:endParaRPr kumimoji="1" lang="ja-JP" altLang="en-US" sz="1200" b="0" dirty="0"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PS/2</a:t>
                      </a:r>
                      <a:r>
                        <a:rPr kumimoji="1" lang="ja-JP" altLang="en-US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キーボード</a:t>
                      </a:r>
                      <a:r>
                        <a:rPr kumimoji="1" lang="en-US" altLang="ja-JP" sz="1200" baseline="30000" dirty="0" smtClean="0">
                          <a:latin typeface="メイリオ" pitchFamily="50" charset="-128"/>
                          <a:ea typeface="メイリオ" pitchFamily="50" charset="-128"/>
                        </a:rPr>
                        <a:t>*1</a:t>
                      </a:r>
                    </a:p>
                    <a:p>
                      <a:pPr algn="l"/>
                      <a:r>
                        <a:rPr kumimoji="1" lang="en-US" altLang="ja-JP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PS/2</a:t>
                      </a:r>
                      <a:r>
                        <a:rPr kumimoji="1" lang="ja-JP" altLang="en-US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マウス</a:t>
                      </a:r>
                      <a:r>
                        <a:rPr kumimoji="1" lang="en-US" altLang="ja-JP" sz="1200" baseline="30000" dirty="0" smtClean="0">
                          <a:latin typeface="メイリオ" pitchFamily="50" charset="-128"/>
                          <a:ea typeface="メイリオ" pitchFamily="50" charset="-128"/>
                        </a:rPr>
                        <a:t>*1</a:t>
                      </a:r>
                    </a:p>
                    <a:p>
                      <a:pPr algn="l"/>
                      <a:r>
                        <a:rPr kumimoji="1" lang="en-US" altLang="ja-JP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PATA</a:t>
                      </a:r>
                      <a:r>
                        <a:rPr kumimoji="1" lang="ja-JP" altLang="en-US" sz="1200" baseline="0" dirty="0" smtClean="0">
                          <a:latin typeface="メイリオ" pitchFamily="50" charset="-128"/>
                          <a:ea typeface="メイリオ" pitchFamily="50" charset="-128"/>
                        </a:rPr>
                        <a:t> </a:t>
                      </a:r>
                      <a:r>
                        <a:rPr kumimoji="1" lang="en-US" altLang="ja-JP" sz="1200" baseline="0" dirty="0" smtClean="0">
                          <a:latin typeface="メイリオ" pitchFamily="50" charset="-128"/>
                          <a:ea typeface="メイリオ" pitchFamily="50" charset="-128"/>
                        </a:rPr>
                        <a:t>CD</a:t>
                      </a:r>
                      <a:r>
                        <a:rPr kumimoji="1" lang="en-US" altLang="ja-JP" sz="1200" baseline="30000" dirty="0" smtClean="0">
                          <a:latin typeface="メイリオ" pitchFamily="50" charset="-128"/>
                          <a:ea typeface="メイリオ" pitchFamily="50" charset="-128"/>
                        </a:rPr>
                        <a:t>*1</a:t>
                      </a:r>
                      <a:endParaRPr kumimoji="1" lang="ja-JP" altLang="en-US" sz="1200" b="0" baseline="30000" dirty="0"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60000">
                <a:tc vMerge="1">
                  <a:txBody>
                    <a:bodyPr/>
                    <a:lstStyle/>
                    <a:p>
                      <a:endParaRPr kumimoji="1" lang="ja-JP" altLang="en-US" sz="1400" b="0" dirty="0"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>
                    <a:solidFill>
                      <a:srgbClr val="EAEB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ファイルシステム</a:t>
                      </a:r>
                      <a:endParaRPr kumimoji="1" lang="ja-JP" altLang="en-US" sz="1200" b="0" dirty="0"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ISO 9660(CD</a:t>
                      </a:r>
                      <a:r>
                        <a:rPr kumimoji="1" lang="ja-JP" altLang="en-US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ファイルフォーマット</a:t>
                      </a:r>
                      <a:r>
                        <a:rPr kumimoji="1" lang="en-US" altLang="ja-JP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)</a:t>
                      </a:r>
                    </a:p>
                    <a:p>
                      <a:pPr algn="l"/>
                      <a:r>
                        <a:rPr kumimoji="1" lang="en-US" altLang="ja-JP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Joliet(ISO</a:t>
                      </a:r>
                      <a:r>
                        <a:rPr kumimoji="1" lang="en-US" altLang="ja-JP" sz="1200" baseline="0" dirty="0" smtClean="0">
                          <a:latin typeface="メイリオ" pitchFamily="50" charset="-128"/>
                          <a:ea typeface="メイリオ" pitchFamily="50" charset="-128"/>
                        </a:rPr>
                        <a:t> 9660</a:t>
                      </a:r>
                      <a:r>
                        <a:rPr kumimoji="1" lang="ja-JP" altLang="en-US" sz="1200" baseline="0" dirty="0" smtClean="0">
                          <a:latin typeface="メイリオ" pitchFamily="50" charset="-128"/>
                          <a:ea typeface="メイリオ" pitchFamily="50" charset="-128"/>
                        </a:rPr>
                        <a:t>拡張</a:t>
                      </a:r>
                      <a:r>
                        <a:rPr kumimoji="1" lang="en-US" altLang="ja-JP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)</a:t>
                      </a:r>
                      <a:endParaRPr kumimoji="1" lang="en-US" altLang="ja-JP" sz="1200" b="0" dirty="0" smtClean="0"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60000">
                <a:tc vMerge="1">
                  <a:txBody>
                    <a:bodyPr/>
                    <a:lstStyle/>
                    <a:p>
                      <a:endParaRPr kumimoji="1" lang="ja-JP" altLang="en-US" sz="1400" b="0" dirty="0"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>
                    <a:solidFill>
                      <a:srgbClr val="EAEB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画像形式</a:t>
                      </a:r>
                      <a:endParaRPr kumimoji="1" lang="ja-JP" altLang="en-US" sz="1200" b="0" dirty="0"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Windows</a:t>
                      </a:r>
                      <a:r>
                        <a:rPr kumimoji="1" lang="ja-JP" altLang="en-US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ビットマップ</a:t>
                      </a:r>
                      <a:r>
                        <a:rPr kumimoji="1" lang="en-US" altLang="ja-JP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(*.bmp)</a:t>
                      </a:r>
                      <a:endParaRPr kumimoji="1" lang="ja-JP" altLang="en-US" sz="1200" b="0" dirty="0"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その他</a:t>
                      </a:r>
                      <a:endParaRPr kumimoji="1" lang="ja-JP" altLang="en-US" sz="1200" b="0" dirty="0"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システムコール方式</a:t>
                      </a:r>
                      <a:endParaRPr kumimoji="1" lang="ja-JP" altLang="en-US" sz="1200" b="0" dirty="0"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>
                          <a:latin typeface="メイリオ" pitchFamily="50" charset="-128"/>
                          <a:ea typeface="メイリオ" pitchFamily="50" charset="-128"/>
                        </a:rPr>
                        <a:t>コール・ゲートで実装</a:t>
                      </a:r>
                      <a:endParaRPr kumimoji="1" lang="ja-JP" altLang="en-US" sz="1200" b="0" dirty="0">
                        <a:latin typeface="メイリオ" pitchFamily="50" charset="-128"/>
                        <a:ea typeface="メイリオ" pitchFamily="50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テキスト ボックス 11"/>
          <p:cNvSpPr txBox="1"/>
          <p:nvPr/>
        </p:nvSpPr>
        <p:spPr>
          <a:xfrm>
            <a:off x="4357694" y="8596338"/>
            <a:ext cx="1762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メイリオ" pitchFamily="50" charset="-128"/>
                <a:ea typeface="メイリオ" pitchFamily="50" charset="-128"/>
              </a:rPr>
              <a:t>*1</a:t>
            </a:r>
            <a:r>
              <a:rPr kumimoji="1" lang="ja-JP" altLang="en-US" sz="1200" dirty="0" smtClean="0">
                <a:latin typeface="メイリオ" pitchFamily="50" charset="-128"/>
                <a:ea typeface="メイリオ" pitchFamily="50" charset="-128"/>
              </a:rPr>
              <a:t>：必須ハードウェア</a:t>
            </a:r>
            <a:endParaRPr kumimoji="1" lang="ja-JP" altLang="en-US" sz="1200" dirty="0">
              <a:latin typeface="メイリオ" pitchFamily="50" charset="-128"/>
              <a:ea typeface="メイリオ" pitchFamily="50" charset="-128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ス">
  <a:themeElements>
    <a:clrScheme name="アース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アース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アース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645</TotalTime>
  <Words>144</Words>
  <Application>Microsoft Office PowerPoint</Application>
  <PresentationFormat>A4 210 x 297 mm</PresentationFormat>
  <Paragraphs>56</Paragraphs>
  <Slides>2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アース</vt:lpstr>
      <vt:lpstr>PC/AT互換機向けマルチメディアOS</vt:lpstr>
      <vt:lpstr>仕様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就職作品 Mul light 1.1　企画書</dc:title>
  <cp:lastModifiedBy>Hide</cp:lastModifiedBy>
  <cp:revision>25</cp:revision>
  <dcterms:modified xsi:type="dcterms:W3CDTF">2010-01-24T10:14:47Z</dcterms:modified>
</cp:coreProperties>
</file>